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doc" ContentType="application/msword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52" r:id="rId1"/>
  </p:sldMasterIdLst>
  <p:notesMasterIdLst>
    <p:notesMasterId r:id="rId27"/>
  </p:notesMasterIdLst>
  <p:sldIdLst>
    <p:sldId id="345" r:id="rId2"/>
    <p:sldId id="378" r:id="rId3"/>
    <p:sldId id="379" r:id="rId4"/>
    <p:sldId id="385" r:id="rId5"/>
    <p:sldId id="380" r:id="rId6"/>
    <p:sldId id="381" r:id="rId7"/>
    <p:sldId id="382" r:id="rId8"/>
    <p:sldId id="383" r:id="rId9"/>
    <p:sldId id="384" r:id="rId10"/>
    <p:sldId id="346" r:id="rId11"/>
    <p:sldId id="347" r:id="rId12"/>
    <p:sldId id="348" r:id="rId13"/>
    <p:sldId id="373" r:id="rId14"/>
    <p:sldId id="374" r:id="rId15"/>
    <p:sldId id="375" r:id="rId16"/>
    <p:sldId id="376" r:id="rId17"/>
    <p:sldId id="377" r:id="rId18"/>
    <p:sldId id="349" r:id="rId19"/>
    <p:sldId id="350" r:id="rId20"/>
    <p:sldId id="351" r:id="rId21"/>
    <p:sldId id="372" r:id="rId22"/>
    <p:sldId id="352" r:id="rId23"/>
    <p:sldId id="353" r:id="rId24"/>
    <p:sldId id="354" r:id="rId25"/>
    <p:sldId id="355" r:id="rId2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2574" autoAdjust="0"/>
    <p:restoredTop sz="94698" autoAdjust="0"/>
  </p:normalViewPr>
  <p:slideViewPr>
    <p:cSldViewPr>
      <p:cViewPr>
        <p:scale>
          <a:sx n="60" d="100"/>
          <a:sy n="60" d="100"/>
        </p:scale>
        <p:origin x="-1554" y="-4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zh-TW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zh-TW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zh-TW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C1B82F9-6590-474A-8CFA-03FD5489832F}" type="slidenum">
              <a:rPr lang="zh-TW" altLang="en-US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1-</a:t>
            </a:r>
            <a:fld id="{7E712776-79EE-4950-91AF-4A79F93C64F8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1-</a:t>
            </a:r>
            <a:fld id="{3F0AB541-BC6B-4C78-9509-D73FE111C996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724650" y="381000"/>
            <a:ext cx="2038350" cy="57912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09600" y="381000"/>
            <a:ext cx="5962650" cy="579120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1-</a:t>
            </a:r>
            <a:fld id="{2E1B963E-D206-46A7-99BF-197A4A2D0904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0" y="381000"/>
            <a:ext cx="81534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609600" y="1600200"/>
            <a:ext cx="4000500" cy="45720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762500" y="1600200"/>
            <a:ext cx="4000500" cy="45720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>
          <a:xfrm>
            <a:off x="685800" y="6248400"/>
            <a:ext cx="4191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>
          <a:xfrm>
            <a:off x="6934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TW"/>
              <a:t>1-</a:t>
            </a:r>
            <a:fld id="{47488FA7-ABCB-469E-8C0B-8856E3B73665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1-</a:t>
            </a:r>
            <a:fld id="{CDDC773B-2C47-4B6C-8C68-113C54C744F5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1-</a:t>
            </a:r>
            <a:fld id="{84BB45B4-7773-4456-8704-D70536466BF7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40005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762500" y="1600200"/>
            <a:ext cx="40005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1-</a:t>
            </a:r>
            <a:fld id="{4C47D5CB-4472-4279-AFCC-9AA8C20FFB07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頁尾版面配置區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1-</a:t>
            </a:r>
            <a:fld id="{0E983AE3-87B4-429E-98E4-F312E9D1A7B5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1-</a:t>
            </a:r>
            <a:fld id="{350AE32F-8CCE-48CA-BC6C-E6F0945EA307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尾版面配置區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1-</a:t>
            </a:r>
            <a:fld id="{7D85936F-0823-4778-84AB-6CBC0E1F8E66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1-</a:t>
            </a:r>
            <a:fld id="{86050D62-6715-49C6-BF5C-6FA621B06362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/>
              <a:t>1-</a:t>
            </a:r>
            <a:fld id="{072D348A-2F1D-42F6-BC66-26B6518DC844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A9A9A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81000"/>
            <a:ext cx="8153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title style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8153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</a:p>
        </p:txBody>
      </p:sp>
      <p:sp>
        <p:nvSpPr>
          <p:cNvPr id="46084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85800" y="6248400"/>
            <a:ext cx="419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000">
                <a:latin typeface="Arial" charset="0"/>
                <a:ea typeface="新細明體" charset="-120"/>
              </a:defRPr>
            </a:lvl1pPr>
          </a:lstStyle>
          <a:p>
            <a:endParaRPr lang="en-US" altLang="zh-TW"/>
          </a:p>
        </p:txBody>
      </p:sp>
      <p:sp>
        <p:nvSpPr>
          <p:cNvPr id="46085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4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Arial" charset="0"/>
                <a:ea typeface="新細明體" charset="-120"/>
              </a:defRPr>
            </a:lvl1pPr>
          </a:lstStyle>
          <a:p>
            <a:r>
              <a:rPr lang="en-US" altLang="zh-TW"/>
              <a:t>1-</a:t>
            </a:r>
            <a:fld id="{DA6B387F-7736-4043-8791-8368C14318E6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46086" name="Line 6"/>
          <p:cNvSpPr>
            <a:spLocks noChangeShapeType="1"/>
          </p:cNvSpPr>
          <p:nvPr/>
        </p:nvSpPr>
        <p:spPr bwMode="auto">
          <a:xfrm>
            <a:off x="609600" y="15240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46087" name="Line 7"/>
          <p:cNvSpPr>
            <a:spLocks noChangeShapeType="1"/>
          </p:cNvSpPr>
          <p:nvPr/>
        </p:nvSpPr>
        <p:spPr bwMode="auto">
          <a:xfrm>
            <a:off x="609600" y="1219200"/>
            <a:ext cx="81534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  <p:sldLayoutId id="2147483664" r:id="rId12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rgbClr val="009900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rgbClr val="009900"/>
          </a:solidFill>
          <a:latin typeface="Lucida Sans Unicode" pitchFamily="34" charset="0"/>
          <a:cs typeface="Lucida Sans Unicode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rgbClr val="009900"/>
          </a:solidFill>
          <a:latin typeface="Lucida Sans Unicode" pitchFamily="34" charset="0"/>
          <a:cs typeface="Lucida Sans Unicode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rgbClr val="009900"/>
          </a:solidFill>
          <a:latin typeface="Lucida Sans Unicode" pitchFamily="34" charset="0"/>
          <a:cs typeface="Lucida Sans Unicode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rgbClr val="009900"/>
          </a:solidFill>
          <a:latin typeface="Lucida Sans Unicode" pitchFamily="34" charset="0"/>
          <a:cs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rgbClr val="009900"/>
          </a:solidFill>
          <a:latin typeface="Lucida Sans Unicode" pitchFamily="34" charset="0"/>
          <a:cs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rgbClr val="009900"/>
          </a:solidFill>
          <a:latin typeface="Lucida Sans Unicode" pitchFamily="34" charset="0"/>
          <a:cs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rgbClr val="009900"/>
          </a:solidFill>
          <a:latin typeface="Lucida Sans Unicode" pitchFamily="34" charset="0"/>
          <a:cs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rgbClr val="009900"/>
          </a:solidFill>
          <a:latin typeface="Lucida Sans Unicode" pitchFamily="34" charset="0"/>
          <a:cs typeface="Lucida Sans Unicode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800">
          <a:solidFill>
            <a:srgbClr val="0000CC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400">
          <a:solidFill>
            <a:srgbClr val="0000CC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100">
          <a:solidFill>
            <a:srgbClr val="0000CC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>
          <a:solidFill>
            <a:srgbClr val="0000CC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rgbClr val="0000CC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rgbClr val="0000CC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rgbClr val="0000CC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rgbClr val="0000CC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rgbClr val="0000CC"/>
          </a:solidFill>
          <a:latin typeface="+mn-lt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Word_97_-_2003___1.doc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15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altLang="zh-TW">
                <a:ea typeface="新細明體" charset="-120"/>
              </a:rPr>
              <a:t>Course Introduction</a:t>
            </a:r>
          </a:p>
        </p:txBody>
      </p:sp>
      <p:sp>
        <p:nvSpPr>
          <p:cNvPr id="43315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CLASS II</a:t>
            </a:r>
            <a:endParaRPr lang="zh-TW" altLang="en-US">
              <a:ea typeface="新細明體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C1DF5FDA-3A3A-40E3-BB93-F0ADB31C2FA2}" type="slidenum">
              <a:rPr lang="en-US" altLang="zh-TW"/>
              <a:pPr/>
              <a:t>10</a:t>
            </a:fld>
            <a:endParaRPr lang="en-US" altLang="zh-TW"/>
          </a:p>
        </p:txBody>
      </p:sp>
      <p:sp>
        <p:nvSpPr>
          <p:cNvPr id="459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>
                <a:latin typeface="標楷體" pitchFamily="65" charset="-120"/>
                <a:ea typeface="標楷體" pitchFamily="65" charset="-120"/>
              </a:rPr>
              <a:t>類別（</a:t>
            </a:r>
            <a:r>
              <a:rPr lang="en-US" altLang="zh-TW">
                <a:latin typeface="標楷體" pitchFamily="65" charset="-120"/>
                <a:ea typeface="標楷體" pitchFamily="65" charset="-120"/>
              </a:rPr>
              <a:t>Class</a:t>
            </a:r>
            <a:r>
              <a:rPr lang="zh-TW" altLang="en-US">
                <a:latin typeface="標楷體" pitchFamily="65" charset="-120"/>
                <a:ea typeface="標楷體" pitchFamily="65" charset="-120"/>
              </a:rPr>
              <a:t>）架構</a:t>
            </a:r>
          </a:p>
        </p:txBody>
      </p:sp>
      <p:sp>
        <p:nvSpPr>
          <p:cNvPr id="459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>
                <a:latin typeface="標楷體" pitchFamily="65" charset="-120"/>
                <a:ea typeface="標楷體" pitchFamily="65" charset="-120"/>
              </a:rPr>
              <a:t>「類別架構」（</a:t>
            </a:r>
            <a:r>
              <a:rPr lang="en-US" altLang="zh-TW">
                <a:latin typeface="標楷體" pitchFamily="65" charset="-120"/>
                <a:ea typeface="標楷體" pitchFamily="65" charset="-120"/>
              </a:rPr>
              <a:t>Class Hierarchy</a:t>
            </a:r>
            <a:r>
              <a:rPr lang="zh-TW" altLang="en-US">
                <a:latin typeface="標楷體" pitchFamily="65" charset="-120"/>
                <a:ea typeface="標楷體" pitchFamily="65" charset="-120"/>
              </a:rPr>
              <a:t>）</a:t>
            </a:r>
          </a:p>
          <a:p>
            <a:pPr lvl="1"/>
            <a:r>
              <a:rPr lang="zh-TW" altLang="en-US">
                <a:latin typeface="標楷體" pitchFamily="65" charset="-120"/>
                <a:ea typeface="標楷體" pitchFamily="65" charset="-120"/>
              </a:rPr>
              <a:t>將整個類別關係的樹狀結構繪出來</a:t>
            </a:r>
          </a:p>
          <a:p>
            <a:pPr lvl="1"/>
            <a:r>
              <a:rPr lang="zh-TW" altLang="en-US">
                <a:latin typeface="標楷體" pitchFamily="65" charset="-120"/>
                <a:ea typeface="標楷體" pitchFamily="65" charset="-120"/>
              </a:rPr>
              <a:t>繼承的子類別可以有多層</a:t>
            </a:r>
          </a:p>
          <a:p>
            <a:r>
              <a:rPr lang="zh-TW" altLang="en-US">
                <a:latin typeface="標楷體" pitchFamily="65" charset="-120"/>
                <a:ea typeface="標楷體" pitchFamily="65" charset="-120"/>
              </a:rPr>
              <a:t>如果父類別不只一個，即繼承多個類別，稱為「多重繼承」（</a:t>
            </a:r>
            <a:r>
              <a:rPr lang="en-US" altLang="zh-TW">
                <a:latin typeface="標楷體" pitchFamily="65" charset="-120"/>
                <a:ea typeface="標楷體" pitchFamily="65" charset="-120"/>
              </a:rPr>
              <a:t>Multiple Inheritance</a:t>
            </a:r>
            <a:r>
              <a:rPr lang="zh-TW" altLang="en-US">
                <a:latin typeface="標楷體" pitchFamily="65" charset="-120"/>
                <a:ea typeface="標楷體" pitchFamily="65" charset="-120"/>
              </a:rPr>
              <a:t>）。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E2AE4E1A-98CD-4C9C-88E9-29A2AB6CDAEE}" type="slidenum">
              <a:rPr lang="en-US" altLang="zh-TW"/>
              <a:pPr/>
              <a:t>11</a:t>
            </a:fld>
            <a:endParaRPr lang="en-US" altLang="zh-TW"/>
          </a:p>
        </p:txBody>
      </p:sp>
      <p:sp>
        <p:nvSpPr>
          <p:cNvPr id="460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>
                <a:latin typeface="標楷體" pitchFamily="65" charset="-120"/>
                <a:ea typeface="標楷體" pitchFamily="65" charset="-120"/>
              </a:rPr>
              <a:t>類別（</a:t>
            </a:r>
            <a:r>
              <a:rPr lang="en-US" altLang="zh-TW">
                <a:latin typeface="標楷體" pitchFamily="65" charset="-120"/>
                <a:ea typeface="標楷體" pitchFamily="65" charset="-120"/>
              </a:rPr>
              <a:t>Class</a:t>
            </a:r>
            <a:r>
              <a:rPr lang="zh-TW" altLang="en-US">
                <a:latin typeface="標楷體" pitchFamily="65" charset="-120"/>
                <a:ea typeface="標楷體" pitchFamily="65" charset="-120"/>
              </a:rPr>
              <a:t>）類別關係</a:t>
            </a:r>
            <a:endParaRPr lang="en-US" altLang="zh-TW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6080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1600200"/>
            <a:ext cx="8153400" cy="4572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zh-TW" altLang="en-US" sz="2400" dirty="0">
                <a:latin typeface="標楷體" pitchFamily="65" charset="-120"/>
                <a:ea typeface="標楷體" pitchFamily="65" charset="-120"/>
              </a:rPr>
              <a:t>類別關係是指不同類別間的關係，例如：</a:t>
            </a:r>
          </a:p>
          <a:p>
            <a:pPr lvl="1">
              <a:lnSpc>
                <a:spcPct val="90000"/>
              </a:lnSpc>
            </a:pPr>
            <a:r>
              <a:rPr lang="zh-TW" altLang="en-US" sz="2000" dirty="0">
                <a:latin typeface="標楷體" pitchFamily="65" charset="-120"/>
                <a:ea typeface="標楷體" pitchFamily="65" charset="-120"/>
              </a:rPr>
              <a:t>繼承是一種</a:t>
            </a:r>
            <a:r>
              <a:rPr lang="en-US" altLang="zh-TW" sz="2000" dirty="0">
                <a:latin typeface="標楷體" pitchFamily="65" charset="-120"/>
                <a:ea typeface="標楷體" pitchFamily="65" charset="-120"/>
              </a:rPr>
              <a:t>Is-a</a:t>
            </a:r>
            <a:r>
              <a:rPr lang="zh-TW" altLang="en-US" sz="2000" dirty="0">
                <a:latin typeface="標楷體" pitchFamily="65" charset="-120"/>
                <a:ea typeface="標楷體" pitchFamily="65" charset="-120"/>
              </a:rPr>
              <a:t>的類別關係</a:t>
            </a:r>
          </a:p>
          <a:p>
            <a:pPr lvl="2">
              <a:lnSpc>
                <a:spcPct val="90000"/>
              </a:lnSpc>
            </a:pPr>
            <a:r>
              <a:rPr lang="en-US" altLang="zh-TW" sz="1900" dirty="0" smtClean="0">
                <a:latin typeface="標楷體" pitchFamily="65" charset="-120"/>
                <a:ea typeface="標楷體" pitchFamily="65" charset="-120"/>
              </a:rPr>
              <a:t>Nissan</a:t>
            </a:r>
            <a:r>
              <a:rPr lang="en-US" altLang="zh-TW" sz="1900" b="1" dirty="0" smtClean="0">
                <a:latin typeface="標楷體" pitchFamily="65" charset="-120"/>
                <a:ea typeface="標楷體" pitchFamily="65" charset="-120"/>
              </a:rPr>
              <a:t>”</a:t>
            </a:r>
            <a:r>
              <a:rPr lang="zh-TW" altLang="en-US" sz="1900" b="1" dirty="0">
                <a:latin typeface="標楷體" pitchFamily="65" charset="-120"/>
                <a:ea typeface="標楷體" pitchFamily="65" charset="-120"/>
              </a:rPr>
              <a:t>是”</a:t>
            </a:r>
            <a:r>
              <a:rPr lang="zh-TW" altLang="en-US" sz="1900" dirty="0">
                <a:latin typeface="標楷體" pitchFamily="65" charset="-120"/>
                <a:ea typeface="標楷體" pitchFamily="65" charset="-120"/>
              </a:rPr>
              <a:t>車子的一種 </a:t>
            </a:r>
            <a:r>
              <a:rPr lang="en-US" altLang="zh-TW" sz="1900" dirty="0">
                <a:latin typeface="標楷體" pitchFamily="65" charset="-120"/>
                <a:ea typeface="標楷體" pitchFamily="65" charset="-120"/>
              </a:rPr>
              <a:t>(Is-a)</a:t>
            </a:r>
          </a:p>
          <a:p>
            <a:pPr lvl="1">
              <a:lnSpc>
                <a:spcPct val="90000"/>
              </a:lnSpc>
            </a:pPr>
            <a:r>
              <a:rPr lang="zh-TW" altLang="en-US" sz="2000" dirty="0">
                <a:latin typeface="標楷體" pitchFamily="65" charset="-120"/>
                <a:ea typeface="標楷體" pitchFamily="65" charset="-120"/>
              </a:rPr>
              <a:t>「成品和零件」（</a:t>
            </a:r>
            <a:r>
              <a:rPr lang="en-US" altLang="zh-TW" sz="2000" dirty="0">
                <a:latin typeface="標楷體" pitchFamily="65" charset="-120"/>
                <a:ea typeface="標楷體" pitchFamily="65" charset="-120"/>
              </a:rPr>
              <a:t>Whole-Part</a:t>
            </a:r>
            <a:r>
              <a:rPr lang="zh-TW" altLang="en-US" sz="2000" dirty="0">
                <a:latin typeface="標楷體" pitchFamily="65" charset="-120"/>
                <a:ea typeface="標楷體" pitchFamily="65" charset="-120"/>
              </a:rPr>
              <a:t>）關係，即</a:t>
            </a:r>
            <a:r>
              <a:rPr lang="en-US" altLang="zh-TW" sz="2000" dirty="0">
                <a:latin typeface="標楷體" pitchFamily="65" charset="-120"/>
                <a:ea typeface="標楷體" pitchFamily="65" charset="-120"/>
              </a:rPr>
              <a:t>Part-of</a:t>
            </a:r>
            <a:r>
              <a:rPr lang="zh-TW" altLang="en-US" sz="2000" dirty="0">
                <a:latin typeface="標楷體" pitchFamily="65" charset="-120"/>
                <a:ea typeface="標楷體" pitchFamily="65" charset="-120"/>
              </a:rPr>
              <a:t>和</a:t>
            </a:r>
            <a:r>
              <a:rPr lang="en-US" altLang="zh-TW" sz="2000" dirty="0">
                <a:latin typeface="標楷體" pitchFamily="65" charset="-120"/>
                <a:ea typeface="標楷體" pitchFamily="65" charset="-120"/>
              </a:rPr>
              <a:t>Has-a</a:t>
            </a:r>
            <a:r>
              <a:rPr lang="zh-TW" altLang="en-US" sz="2000" dirty="0">
                <a:latin typeface="標楷體" pitchFamily="65" charset="-120"/>
                <a:ea typeface="標楷體" pitchFamily="65" charset="-120"/>
              </a:rPr>
              <a:t>關係。</a:t>
            </a:r>
          </a:p>
          <a:p>
            <a:pPr lvl="2">
              <a:lnSpc>
                <a:spcPct val="90000"/>
              </a:lnSpc>
            </a:pPr>
            <a:r>
              <a:rPr lang="zh-TW" altLang="en-US" sz="1900" dirty="0">
                <a:latin typeface="標楷體" pitchFamily="65" charset="-120"/>
                <a:ea typeface="標楷體" pitchFamily="65" charset="-120"/>
              </a:rPr>
              <a:t>輪胎是車子的</a:t>
            </a:r>
            <a:r>
              <a:rPr lang="zh-TW" altLang="en-US" sz="1900" b="1" dirty="0">
                <a:latin typeface="標楷體" pitchFamily="65" charset="-120"/>
                <a:ea typeface="標楷體" pitchFamily="65" charset="-120"/>
              </a:rPr>
              <a:t>”一部份”</a:t>
            </a:r>
            <a:r>
              <a:rPr lang="en-US" altLang="zh-TW" sz="1900" dirty="0">
                <a:latin typeface="標楷體" pitchFamily="65" charset="-120"/>
                <a:ea typeface="標楷體" pitchFamily="65" charset="-120"/>
              </a:rPr>
              <a:t>(Part-of)</a:t>
            </a:r>
          </a:p>
          <a:p>
            <a:pPr lvl="2">
              <a:lnSpc>
                <a:spcPct val="90000"/>
              </a:lnSpc>
            </a:pPr>
            <a:r>
              <a:rPr lang="zh-TW" altLang="en-US" sz="1900" dirty="0">
                <a:latin typeface="標楷體" pitchFamily="65" charset="-120"/>
                <a:ea typeface="標楷體" pitchFamily="65" charset="-120"/>
              </a:rPr>
              <a:t>車子</a:t>
            </a:r>
            <a:r>
              <a:rPr lang="zh-TW" altLang="en-US" sz="1900" b="1" dirty="0">
                <a:latin typeface="標楷體" pitchFamily="65" charset="-120"/>
                <a:ea typeface="標楷體" pitchFamily="65" charset="-120"/>
              </a:rPr>
              <a:t>”有”</a:t>
            </a:r>
            <a:r>
              <a:rPr lang="zh-TW" altLang="en-US" sz="1900" dirty="0">
                <a:latin typeface="標楷體" pitchFamily="65" charset="-120"/>
                <a:ea typeface="標楷體" pitchFamily="65" charset="-120"/>
              </a:rPr>
              <a:t>輪胎 </a:t>
            </a:r>
            <a:r>
              <a:rPr lang="en-US" altLang="zh-TW" sz="1900" dirty="0">
                <a:latin typeface="標楷體" pitchFamily="65" charset="-120"/>
                <a:ea typeface="標楷體" pitchFamily="65" charset="-120"/>
              </a:rPr>
              <a:t>(Has-a)</a:t>
            </a:r>
          </a:p>
        </p:txBody>
      </p:sp>
      <p:graphicFrame>
        <p:nvGraphicFramePr>
          <p:cNvPr id="460804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2209800" y="3733800"/>
          <a:ext cx="4648200" cy="2813050"/>
        </p:xfrm>
        <a:graphic>
          <a:graphicData uri="http://schemas.openxmlformats.org/presentationml/2006/ole">
            <p:oleObj spid="_x0000_s460804" name="文件" r:id="rId3" imgW="2819880" imgH="1706040" progId="Word.Document.8">
              <p:embed/>
            </p:oleObj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55E70FEE-4064-4F35-8E52-D455F112A6A5}" type="slidenum">
              <a:rPr lang="en-US" altLang="zh-TW"/>
              <a:pPr/>
              <a:t>12</a:t>
            </a:fld>
            <a:endParaRPr lang="en-US" altLang="zh-TW"/>
          </a:p>
        </p:txBody>
      </p:sp>
      <p:sp>
        <p:nvSpPr>
          <p:cNvPr id="461826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609600" y="0"/>
            <a:ext cx="8153400" cy="1143000"/>
          </a:xfrm>
        </p:spPr>
        <p:txBody>
          <a:bodyPr anchor="b"/>
          <a:lstStyle/>
          <a:p>
            <a:r>
              <a:rPr lang="zh-TW" altLang="en-US">
                <a:ea typeface="新細明體" charset="-120"/>
              </a:rPr>
              <a:t>「</a:t>
            </a:r>
            <a:r>
              <a:rPr lang="en-US" altLang="zh-TW">
                <a:ea typeface="新細明體" charset="-120"/>
              </a:rPr>
              <a:t>is a</a:t>
            </a:r>
            <a:r>
              <a:rPr lang="zh-TW" altLang="en-US">
                <a:ea typeface="新細明體" charset="-120"/>
              </a:rPr>
              <a:t>」和「</a:t>
            </a:r>
            <a:r>
              <a:rPr lang="en-US" altLang="zh-TW">
                <a:ea typeface="新細明體" charset="-120"/>
              </a:rPr>
              <a:t>has a</a:t>
            </a:r>
            <a:r>
              <a:rPr lang="zh-TW" altLang="en-US">
                <a:ea typeface="新細明體" charset="-120"/>
              </a:rPr>
              <a:t>」 </a:t>
            </a:r>
          </a:p>
        </p:txBody>
      </p:sp>
      <p:sp>
        <p:nvSpPr>
          <p:cNvPr id="461827" name="Rectangle 5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zh-TW" altLang="en-US" sz="2400">
                <a:latin typeface="標楷體" pitchFamily="65" charset="-120"/>
                <a:ea typeface="標楷體" pitchFamily="65" charset="-120"/>
              </a:rPr>
              <a:t>在描述類別時，常以「</a:t>
            </a:r>
            <a:r>
              <a:rPr lang="en-US" altLang="zh-TW" sz="2400">
                <a:latin typeface="標楷體" pitchFamily="65" charset="-120"/>
                <a:ea typeface="標楷體" pitchFamily="65" charset="-120"/>
              </a:rPr>
              <a:t>is a</a:t>
            </a:r>
            <a:r>
              <a:rPr lang="zh-TW" altLang="en-US" sz="2400">
                <a:latin typeface="標楷體" pitchFamily="65" charset="-120"/>
                <a:ea typeface="標楷體" pitchFamily="65" charset="-120"/>
              </a:rPr>
              <a:t>」和「</a:t>
            </a:r>
            <a:r>
              <a:rPr lang="en-US" altLang="zh-TW" sz="2400">
                <a:latin typeface="標楷體" pitchFamily="65" charset="-120"/>
                <a:ea typeface="標楷體" pitchFamily="65" charset="-120"/>
              </a:rPr>
              <a:t>has a</a:t>
            </a:r>
            <a:r>
              <a:rPr lang="zh-TW" altLang="en-US" sz="2400">
                <a:latin typeface="標楷體" pitchFamily="65" charset="-120"/>
                <a:ea typeface="標楷體" pitchFamily="65" charset="-120"/>
              </a:rPr>
              <a:t>」描述類別的父類別和類別中的資料成員。「</a:t>
            </a:r>
            <a:r>
              <a:rPr lang="en-US" altLang="zh-TW" sz="2400">
                <a:latin typeface="標楷體" pitchFamily="65" charset="-120"/>
                <a:ea typeface="標楷體" pitchFamily="65" charset="-120"/>
              </a:rPr>
              <a:t>is a</a:t>
            </a:r>
            <a:r>
              <a:rPr lang="zh-TW" altLang="en-US" sz="2400">
                <a:latin typeface="標楷體" pitchFamily="65" charset="-120"/>
                <a:ea typeface="標楷體" pitchFamily="65" charset="-120"/>
              </a:rPr>
              <a:t>」描述句通常會導出類別的父類別，而「</a:t>
            </a:r>
            <a:r>
              <a:rPr lang="en-US" altLang="zh-TW" sz="2400">
                <a:latin typeface="標楷體" pitchFamily="65" charset="-120"/>
                <a:ea typeface="標楷體" pitchFamily="65" charset="-120"/>
              </a:rPr>
              <a:t>has a</a:t>
            </a:r>
            <a:r>
              <a:rPr lang="zh-TW" altLang="en-US" sz="2400">
                <a:latin typeface="標楷體" pitchFamily="65" charset="-120"/>
                <a:ea typeface="標楷體" pitchFamily="65" charset="-120"/>
              </a:rPr>
              <a:t>」則是會導出類別中的資料成員。</a:t>
            </a:r>
            <a:r>
              <a:rPr lang="zh-TW" altLang="en-US" sz="2400">
                <a:ea typeface="新細明體" charset="-120"/>
              </a:rPr>
              <a:t> </a:t>
            </a:r>
          </a:p>
          <a:p>
            <a:pPr lvl="1">
              <a:lnSpc>
                <a:spcPct val="90000"/>
              </a:lnSpc>
            </a:pPr>
            <a:r>
              <a:rPr lang="en-US" altLang="zh-TW" sz="2000">
                <a:ea typeface="新細明體" charset="-120"/>
              </a:rPr>
              <a:t>A man </a:t>
            </a:r>
            <a:r>
              <a:rPr lang="en-US" altLang="zh-TW" sz="2000">
                <a:solidFill>
                  <a:srgbClr val="0000FF"/>
                </a:solidFill>
                <a:ea typeface="新細明體" charset="-120"/>
              </a:rPr>
              <a:t>is a</a:t>
            </a:r>
            <a:r>
              <a:rPr lang="en-US" altLang="zh-TW" sz="2000">
                <a:ea typeface="新細明體" charset="-120"/>
              </a:rPr>
              <a:t> human that </a:t>
            </a:r>
            <a:r>
              <a:rPr lang="en-US" altLang="zh-TW" sz="2000">
                <a:solidFill>
                  <a:srgbClr val="0000FF"/>
                </a:solidFill>
                <a:ea typeface="新細明體" charset="-120"/>
              </a:rPr>
              <a:t>has a</a:t>
            </a:r>
            <a:r>
              <a:rPr lang="en-US" altLang="zh-TW" sz="2000">
                <a:ea typeface="新細明體" charset="-120"/>
              </a:rPr>
              <a:t> name, a father, and a mother. </a:t>
            </a:r>
          </a:p>
          <a:p>
            <a:pPr lvl="2">
              <a:lnSpc>
                <a:spcPct val="90000"/>
              </a:lnSpc>
              <a:buFontTx/>
              <a:buNone/>
            </a:pPr>
            <a:endParaRPr lang="en-US" altLang="zh-TW" sz="1900">
              <a:ea typeface="新細明體" charset="-120"/>
            </a:endParaRP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altLang="zh-TW" sz="1900">
                <a:ea typeface="新細明體" charset="-120"/>
              </a:rPr>
              <a:t>public class Man </a:t>
            </a:r>
            <a:r>
              <a:rPr lang="en-US" altLang="zh-TW" sz="1900">
                <a:solidFill>
                  <a:srgbClr val="0000FF"/>
                </a:solidFill>
                <a:ea typeface="新細明體" charset="-120"/>
              </a:rPr>
              <a:t>extends</a:t>
            </a:r>
            <a:r>
              <a:rPr lang="en-US" altLang="zh-TW" sz="1900">
                <a:ea typeface="新細明體" charset="-120"/>
              </a:rPr>
              <a:t> Human {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altLang="zh-TW" sz="1900">
                <a:ea typeface="新細明體" charset="-120"/>
              </a:rPr>
              <a:t>	Name theName;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altLang="zh-TW" sz="1900">
                <a:ea typeface="新細明體" charset="-120"/>
              </a:rPr>
              <a:t>	Father theFather;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altLang="zh-TW" sz="1900">
                <a:ea typeface="新細明體" charset="-120"/>
              </a:rPr>
              <a:t>	Mother theMother;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altLang="zh-TW" sz="1900">
                <a:ea typeface="新細明體" charset="-120"/>
              </a:rPr>
              <a:t>}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66B7F1F5-5185-407E-B40A-2BF6A3FF72D6}" type="slidenum">
              <a:rPr lang="en-US" altLang="zh-TW"/>
              <a:pPr/>
              <a:t>13</a:t>
            </a:fld>
            <a:endParaRPr lang="en-US" altLang="zh-TW"/>
          </a:p>
        </p:txBody>
      </p:sp>
      <p:sp>
        <p:nvSpPr>
          <p:cNvPr id="49357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81000"/>
            <a:ext cx="8153400" cy="892175"/>
          </a:xfrm>
        </p:spPr>
        <p:txBody>
          <a:bodyPr/>
          <a:lstStyle/>
          <a:p>
            <a:r>
              <a:rPr lang="en-US" altLang="zh-TW">
                <a:ea typeface="標楷體" pitchFamily="65" charset="-120"/>
              </a:rPr>
              <a:t>Wrong program</a:t>
            </a:r>
          </a:p>
        </p:txBody>
      </p:sp>
      <p:sp>
        <p:nvSpPr>
          <p:cNvPr id="493571" name="Text Box 3"/>
          <p:cNvSpPr txBox="1">
            <a:spLocks noChangeArrowheads="1"/>
          </p:cNvSpPr>
          <p:nvPr/>
        </p:nvSpPr>
        <p:spPr bwMode="auto">
          <a:xfrm>
            <a:off x="755650" y="1444625"/>
            <a:ext cx="7561263" cy="3279775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//</a:t>
            </a:r>
            <a:r>
              <a:rPr kumimoji="1" lang="zh-TW" altLang="en-US" sz="1600" b="1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建立一個</a:t>
            </a:r>
            <a:r>
              <a:rPr kumimoji="1" lang="en-US" altLang="zh-TW" sz="1600" b="1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Vehicle</a:t>
            </a:r>
            <a:r>
              <a:rPr kumimoji="1" lang="zh-TW" altLang="en-US" sz="1600" b="1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的類別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class</a:t>
            </a:r>
            <a:r>
              <a:rPr kumimoji="1" lang="en-US" altLang="zh-TW" sz="1600" b="1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 Vehicle {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	 </a:t>
            </a:r>
            <a:r>
              <a:rPr kumimoji="1" lang="en-US" altLang="zh-TW" sz="1600" b="1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Vehicle(</a:t>
            </a:r>
            <a:r>
              <a:rPr kumimoji="1" lang="en-US" altLang="zh-TW" sz="1600" b="1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String</a:t>
            </a:r>
            <a:r>
              <a:rPr kumimoji="1" lang="en-US" altLang="zh-TW" sz="1600" b="1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 x){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		System.out.println(“Vehicle’s Constructor”);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	}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	public</a:t>
            </a:r>
            <a:r>
              <a:rPr kumimoji="1" lang="en-US" altLang="zh-TW" sz="1600" b="1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 </a:t>
            </a:r>
            <a:r>
              <a:rPr kumimoji="1" lang="en-US" altLang="zh-TW" sz="1600" b="1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void</a:t>
            </a:r>
            <a:r>
              <a:rPr kumimoji="1" lang="en-US" altLang="zh-TW" sz="1600" b="1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 drive(){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		System.out.println(“I’m driving”);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	}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BC4AF996-CB78-4357-A357-9DC7A6D3CAD9}" type="slidenum">
              <a:rPr lang="en-US" altLang="zh-TW"/>
              <a:pPr/>
              <a:t>14</a:t>
            </a:fld>
            <a:endParaRPr lang="en-US" altLang="zh-TW"/>
          </a:p>
        </p:txBody>
      </p:sp>
      <p:sp>
        <p:nvSpPr>
          <p:cNvPr id="49459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81000"/>
            <a:ext cx="8153400" cy="892175"/>
          </a:xfrm>
        </p:spPr>
        <p:txBody>
          <a:bodyPr/>
          <a:lstStyle/>
          <a:p>
            <a:r>
              <a:rPr lang="en-US" altLang="zh-TW">
                <a:ea typeface="標楷體" pitchFamily="65" charset="-120"/>
              </a:rPr>
              <a:t>Wrong program</a:t>
            </a:r>
          </a:p>
        </p:txBody>
      </p:sp>
      <p:sp>
        <p:nvSpPr>
          <p:cNvPr id="494595" name="Text Box 3"/>
          <p:cNvSpPr txBox="1">
            <a:spLocks noChangeArrowheads="1"/>
          </p:cNvSpPr>
          <p:nvPr/>
        </p:nvSpPr>
        <p:spPr bwMode="auto">
          <a:xfrm>
            <a:off x="755650" y="1268413"/>
            <a:ext cx="7561263" cy="2923877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 dirty="0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//</a:t>
            </a:r>
            <a:r>
              <a:rPr kumimoji="1" lang="zh-TW" altLang="en-US" sz="1600" b="1" dirty="0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建立一個</a:t>
            </a:r>
            <a:r>
              <a:rPr kumimoji="1" lang="en-US" altLang="zh-TW" sz="1600" b="1" dirty="0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Car</a:t>
            </a:r>
            <a:r>
              <a:rPr kumimoji="1" lang="zh-TW" altLang="en-US" sz="1600" b="1" dirty="0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的類別</a:t>
            </a:r>
            <a:r>
              <a:rPr kumimoji="1" lang="en-US" altLang="zh-TW" sz="1600" b="1" dirty="0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extend </a:t>
            </a:r>
            <a:r>
              <a:rPr kumimoji="1" lang="en-US" altLang="zh-TW" sz="1600" b="1" dirty="0" err="1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Vechicle</a:t>
            </a:r>
            <a:endParaRPr kumimoji="1" lang="en-US" altLang="zh-TW" sz="1600" b="1" dirty="0">
              <a:solidFill>
                <a:srgbClr val="7F0055"/>
              </a:solidFill>
              <a:latin typeface="Tahoma" pitchFamily="34" charset="0"/>
              <a:ea typeface="新細明體" charset="-120"/>
            </a:endParaRP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 dirty="0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class</a:t>
            </a:r>
            <a:r>
              <a:rPr kumimoji="1" lang="en-US" altLang="zh-TW" sz="1600" b="1" dirty="0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 Car </a:t>
            </a:r>
            <a:r>
              <a:rPr kumimoji="1" lang="en-US" altLang="zh-TW" sz="1600" b="1" dirty="0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extends </a:t>
            </a:r>
            <a:r>
              <a:rPr kumimoji="1" lang="en-US" altLang="zh-TW" sz="1600" b="1" dirty="0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Vehicle {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 dirty="0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}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 dirty="0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public</a:t>
            </a:r>
            <a:r>
              <a:rPr kumimoji="1" lang="en-US" altLang="zh-TW" sz="1600" b="1" dirty="0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 </a:t>
            </a:r>
            <a:r>
              <a:rPr kumimoji="1" lang="en-US" altLang="zh-TW" sz="1600" b="1" dirty="0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class</a:t>
            </a:r>
            <a:r>
              <a:rPr kumimoji="1" lang="en-US" altLang="zh-TW" sz="1600" b="1" dirty="0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 app{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 dirty="0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	public static void main(</a:t>
            </a:r>
            <a:r>
              <a:rPr kumimoji="1" lang="en-US" altLang="zh-TW" sz="1600" b="1" dirty="0">
                <a:latin typeface="Tahoma" pitchFamily="34" charset="0"/>
                <a:ea typeface="新細明體" charset="-120"/>
              </a:rPr>
              <a:t>String[] </a:t>
            </a:r>
            <a:r>
              <a:rPr kumimoji="1" lang="en-US" altLang="zh-TW" sz="1600" b="1" dirty="0" err="1">
                <a:latin typeface="Tahoma" pitchFamily="34" charset="0"/>
                <a:ea typeface="新細明體" charset="-120"/>
              </a:rPr>
              <a:t>args</a:t>
            </a:r>
            <a:r>
              <a:rPr kumimoji="1" lang="en-US" altLang="zh-TW" sz="1600" b="1" dirty="0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)</a:t>
            </a:r>
            <a:r>
              <a:rPr kumimoji="1" lang="en-US" altLang="zh-TW" sz="1600" b="1" dirty="0">
                <a:latin typeface="Tahoma" pitchFamily="34" charset="0"/>
                <a:ea typeface="新細明體" charset="-120"/>
              </a:rPr>
              <a:t>{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 dirty="0">
                <a:latin typeface="Tahoma" pitchFamily="34" charset="0"/>
                <a:ea typeface="新細明體" charset="-120"/>
              </a:rPr>
              <a:t>		Car </a:t>
            </a:r>
            <a:r>
              <a:rPr kumimoji="1" lang="en-US" altLang="zh-TW" sz="1600" b="1" dirty="0" err="1">
                <a:latin typeface="Tahoma" pitchFamily="34" charset="0"/>
                <a:ea typeface="新細明體" charset="-120"/>
              </a:rPr>
              <a:t>aCar</a:t>
            </a:r>
            <a:r>
              <a:rPr kumimoji="1" lang="en-US" altLang="zh-TW" sz="1600" b="1" dirty="0">
                <a:latin typeface="Tahoma" pitchFamily="34" charset="0"/>
                <a:ea typeface="新細明體" charset="-120"/>
              </a:rPr>
              <a:t>=new Car();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 dirty="0">
                <a:latin typeface="Tahoma" pitchFamily="34" charset="0"/>
                <a:ea typeface="新細明體" charset="-120"/>
              </a:rPr>
              <a:t>	}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 dirty="0" smtClean="0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}</a:t>
            </a:r>
            <a:endParaRPr kumimoji="1" lang="en-US" altLang="zh-TW" sz="1600" b="1" dirty="0">
              <a:solidFill>
                <a:srgbClr val="000000"/>
              </a:solidFill>
              <a:latin typeface="Tahoma" pitchFamily="34" charset="0"/>
              <a:ea typeface="新細明體" charset="-120"/>
            </a:endParaRPr>
          </a:p>
        </p:txBody>
      </p:sp>
      <p:sp>
        <p:nvSpPr>
          <p:cNvPr id="494596" name="Text Box 4"/>
          <p:cNvSpPr txBox="1">
            <a:spLocks noChangeArrowheads="1"/>
          </p:cNvSpPr>
          <p:nvPr/>
        </p:nvSpPr>
        <p:spPr bwMode="auto">
          <a:xfrm>
            <a:off x="4495800" y="4038600"/>
            <a:ext cx="3811588" cy="4572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TW">
                <a:solidFill>
                  <a:srgbClr val="FF0000"/>
                </a:solidFill>
                <a:ea typeface="新細明體" charset="-120"/>
              </a:rPr>
              <a:t>Why this program is wrong??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1E3CBC90-1EE2-4B0B-8DCB-6A598A8BAA74}" type="slidenum">
              <a:rPr lang="en-US" altLang="zh-TW"/>
              <a:pPr/>
              <a:t>15</a:t>
            </a:fld>
            <a:endParaRPr lang="en-US" altLang="zh-TW"/>
          </a:p>
        </p:txBody>
      </p:sp>
      <p:sp>
        <p:nvSpPr>
          <p:cNvPr id="495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How to fix it!</a:t>
            </a:r>
          </a:p>
        </p:txBody>
      </p:sp>
      <p:sp>
        <p:nvSpPr>
          <p:cNvPr id="495619" name="Text Box 3"/>
          <p:cNvSpPr txBox="1">
            <a:spLocks noChangeArrowheads="1"/>
          </p:cNvSpPr>
          <p:nvPr/>
        </p:nvSpPr>
        <p:spPr bwMode="auto">
          <a:xfrm>
            <a:off x="755650" y="1444625"/>
            <a:ext cx="7561263" cy="4013200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//</a:t>
            </a:r>
            <a:r>
              <a:rPr kumimoji="1" lang="zh-TW" altLang="en-US" sz="1600" b="1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建立一個</a:t>
            </a:r>
            <a:r>
              <a:rPr kumimoji="1" lang="en-US" altLang="zh-TW" sz="1600" b="1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Vehicle</a:t>
            </a:r>
            <a:r>
              <a:rPr kumimoji="1" lang="zh-TW" altLang="en-US" sz="1600" b="1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的類別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class</a:t>
            </a:r>
            <a:r>
              <a:rPr kumimoji="1" lang="en-US" altLang="zh-TW" sz="1600" b="1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 Vehicle {</a:t>
            </a:r>
          </a:p>
          <a:p>
            <a:pPr marL="609600" indent="-609600"/>
            <a:r>
              <a:rPr kumimoji="1" lang="en-US" altLang="zh-TW" sz="1600" b="1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          Vehicle(){</a:t>
            </a:r>
          </a:p>
          <a:p>
            <a:pPr marL="609600" indent="-609600"/>
            <a:r>
              <a:rPr kumimoji="1" lang="en-US" altLang="zh-TW" sz="1600" b="1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	System.out.println(“Vehicle’s Constructor”);</a:t>
            </a:r>
          </a:p>
          <a:p>
            <a:pPr marL="609600" indent="-609600"/>
            <a:r>
              <a:rPr kumimoji="1" lang="en-US" altLang="zh-TW" sz="1600" b="1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         }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	 </a:t>
            </a:r>
            <a:r>
              <a:rPr kumimoji="1" lang="en-US" altLang="zh-TW" sz="1600" b="1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Vehicle(</a:t>
            </a:r>
            <a:r>
              <a:rPr kumimoji="1" lang="en-US" altLang="zh-TW" sz="1600" b="1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String</a:t>
            </a:r>
            <a:r>
              <a:rPr kumimoji="1" lang="en-US" altLang="zh-TW" sz="1600" b="1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 x){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		System.out.println(“Vehicle’s Constructor”);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	}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	public</a:t>
            </a:r>
            <a:r>
              <a:rPr kumimoji="1" lang="en-US" altLang="zh-TW" sz="1600" b="1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 </a:t>
            </a:r>
            <a:r>
              <a:rPr kumimoji="1" lang="en-US" altLang="zh-TW" sz="1600" b="1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void</a:t>
            </a:r>
            <a:r>
              <a:rPr kumimoji="1" lang="en-US" altLang="zh-TW" sz="1600" b="1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 drive(){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		System.out.println(“I’m driving”);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	}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}</a:t>
            </a:r>
          </a:p>
        </p:txBody>
      </p:sp>
      <p:sp>
        <p:nvSpPr>
          <p:cNvPr id="495620" name="Rectangle 4"/>
          <p:cNvSpPr>
            <a:spLocks noChangeArrowheads="1"/>
          </p:cNvSpPr>
          <p:nvPr/>
        </p:nvSpPr>
        <p:spPr bwMode="auto">
          <a:xfrm>
            <a:off x="1295400" y="2057400"/>
            <a:ext cx="5105400" cy="8382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B1F8D6EB-8E26-457A-81BA-7ECC2B326F4A}" type="slidenum">
              <a:rPr lang="en-US" altLang="zh-TW"/>
              <a:pPr/>
              <a:t>16</a:t>
            </a:fld>
            <a:endParaRPr lang="en-US" altLang="zh-TW"/>
          </a:p>
        </p:txBody>
      </p:sp>
      <p:sp>
        <p:nvSpPr>
          <p:cNvPr id="496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How to fix it!!</a:t>
            </a:r>
          </a:p>
        </p:txBody>
      </p:sp>
      <p:sp>
        <p:nvSpPr>
          <p:cNvPr id="496643" name="Text Box 3"/>
          <p:cNvSpPr txBox="1">
            <a:spLocks noChangeArrowheads="1"/>
          </p:cNvSpPr>
          <p:nvPr/>
        </p:nvSpPr>
        <p:spPr bwMode="auto">
          <a:xfrm>
            <a:off x="755650" y="1268413"/>
            <a:ext cx="7561263" cy="4379912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//</a:t>
            </a:r>
            <a:r>
              <a:rPr kumimoji="1" lang="zh-TW" altLang="en-US" sz="1600" b="1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建立一個</a:t>
            </a:r>
            <a:r>
              <a:rPr kumimoji="1" lang="en-US" altLang="zh-TW" sz="1600" b="1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Car</a:t>
            </a:r>
            <a:r>
              <a:rPr kumimoji="1" lang="zh-TW" altLang="en-US" sz="1600" b="1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的類別</a:t>
            </a:r>
            <a:r>
              <a:rPr kumimoji="1" lang="en-US" altLang="zh-TW" sz="1600" b="1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extend Vechicle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class</a:t>
            </a:r>
            <a:r>
              <a:rPr kumimoji="1" lang="en-US" altLang="zh-TW" sz="1600" b="1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 Car </a:t>
            </a:r>
            <a:r>
              <a:rPr kumimoji="1" lang="en-US" altLang="zh-TW" sz="1600" b="1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extends </a:t>
            </a:r>
            <a:r>
              <a:rPr kumimoji="1" lang="en-US" altLang="zh-TW" sz="1600" b="1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Vehicle {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          Car(){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		Super(“X”);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	}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}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public</a:t>
            </a:r>
            <a:r>
              <a:rPr kumimoji="1" lang="en-US" altLang="zh-TW" sz="1600" b="1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 </a:t>
            </a:r>
            <a:r>
              <a:rPr kumimoji="1" lang="en-US" altLang="zh-TW" sz="1600" b="1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class</a:t>
            </a:r>
            <a:r>
              <a:rPr kumimoji="1" lang="en-US" altLang="zh-TW" sz="1600" b="1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 app{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	public static void main(</a:t>
            </a:r>
            <a:r>
              <a:rPr kumimoji="1" lang="en-US" altLang="zh-TW" sz="1600" b="1">
                <a:latin typeface="Tahoma" pitchFamily="34" charset="0"/>
                <a:ea typeface="新細明體" charset="-120"/>
              </a:rPr>
              <a:t>String[] args</a:t>
            </a:r>
            <a:r>
              <a:rPr kumimoji="1" lang="en-US" altLang="zh-TW" sz="1600" b="1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)</a:t>
            </a:r>
            <a:r>
              <a:rPr kumimoji="1" lang="en-US" altLang="zh-TW" sz="1600" b="1">
                <a:latin typeface="Tahoma" pitchFamily="34" charset="0"/>
                <a:ea typeface="新細明體" charset="-120"/>
              </a:rPr>
              <a:t>{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>
                <a:latin typeface="Tahoma" pitchFamily="34" charset="0"/>
                <a:ea typeface="新細明體" charset="-120"/>
              </a:rPr>
              <a:t>		Car aCar=new Car();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>
                <a:latin typeface="Tahoma" pitchFamily="34" charset="0"/>
                <a:ea typeface="新細明體" charset="-120"/>
              </a:rPr>
              <a:t>	}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}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	</a:t>
            </a:r>
            <a:r>
              <a:rPr kumimoji="1" lang="en-US" altLang="zh-TW" sz="1600" b="1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}</a:t>
            </a:r>
          </a:p>
        </p:txBody>
      </p:sp>
      <p:sp>
        <p:nvSpPr>
          <p:cNvPr id="496644" name="Rectangle 4"/>
          <p:cNvSpPr>
            <a:spLocks noChangeArrowheads="1"/>
          </p:cNvSpPr>
          <p:nvPr/>
        </p:nvSpPr>
        <p:spPr bwMode="auto">
          <a:xfrm>
            <a:off x="1295400" y="2057400"/>
            <a:ext cx="5105400" cy="9906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A64143DC-50F6-4ABE-A780-B3582FF82070}" type="slidenum">
              <a:rPr lang="en-US" altLang="zh-TW"/>
              <a:pPr/>
              <a:t>17</a:t>
            </a:fld>
            <a:endParaRPr lang="en-US" altLang="zh-TW"/>
          </a:p>
        </p:txBody>
      </p:sp>
      <p:sp>
        <p:nvSpPr>
          <p:cNvPr id="497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How to fix it!!</a:t>
            </a:r>
          </a:p>
        </p:txBody>
      </p:sp>
      <p:sp>
        <p:nvSpPr>
          <p:cNvPr id="497667" name="Text Box 3"/>
          <p:cNvSpPr txBox="1">
            <a:spLocks noChangeArrowheads="1"/>
          </p:cNvSpPr>
          <p:nvPr/>
        </p:nvSpPr>
        <p:spPr bwMode="auto">
          <a:xfrm>
            <a:off x="755650" y="1268413"/>
            <a:ext cx="7561263" cy="4379912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//</a:t>
            </a:r>
            <a:r>
              <a:rPr kumimoji="1" lang="zh-TW" altLang="en-US" sz="1600" b="1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建立一個</a:t>
            </a:r>
            <a:r>
              <a:rPr kumimoji="1" lang="en-US" altLang="zh-TW" sz="1600" b="1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Car</a:t>
            </a:r>
            <a:r>
              <a:rPr kumimoji="1" lang="zh-TW" altLang="en-US" sz="1600" b="1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的類別</a:t>
            </a:r>
            <a:r>
              <a:rPr kumimoji="1" lang="en-US" altLang="zh-TW" sz="1600" b="1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extend Vechicle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class</a:t>
            </a:r>
            <a:r>
              <a:rPr kumimoji="1" lang="en-US" altLang="zh-TW" sz="1600" b="1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 Car </a:t>
            </a:r>
            <a:r>
              <a:rPr kumimoji="1" lang="en-US" altLang="zh-TW" sz="1600" b="1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extends </a:t>
            </a:r>
            <a:r>
              <a:rPr kumimoji="1" lang="en-US" altLang="zh-TW" sz="1600" b="1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Vehicle {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          Car(String x){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		Super(x);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	}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}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public</a:t>
            </a:r>
            <a:r>
              <a:rPr kumimoji="1" lang="en-US" altLang="zh-TW" sz="1600" b="1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 </a:t>
            </a:r>
            <a:r>
              <a:rPr kumimoji="1" lang="en-US" altLang="zh-TW" sz="1600" b="1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class</a:t>
            </a:r>
            <a:r>
              <a:rPr kumimoji="1" lang="en-US" altLang="zh-TW" sz="1600" b="1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 app{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	public static void main(</a:t>
            </a:r>
            <a:r>
              <a:rPr kumimoji="1" lang="en-US" altLang="zh-TW" sz="1600" b="1">
                <a:latin typeface="Tahoma" pitchFamily="34" charset="0"/>
                <a:ea typeface="新細明體" charset="-120"/>
              </a:rPr>
              <a:t>String[] args</a:t>
            </a:r>
            <a:r>
              <a:rPr kumimoji="1" lang="en-US" altLang="zh-TW" sz="1600" b="1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)</a:t>
            </a:r>
            <a:r>
              <a:rPr kumimoji="1" lang="en-US" altLang="zh-TW" sz="1600" b="1">
                <a:latin typeface="Tahoma" pitchFamily="34" charset="0"/>
                <a:ea typeface="新細明體" charset="-120"/>
              </a:rPr>
              <a:t>{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>
                <a:latin typeface="Tahoma" pitchFamily="34" charset="0"/>
                <a:ea typeface="新細明體" charset="-120"/>
              </a:rPr>
              <a:t>		Car aCar=new Car(“x”);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>
                <a:latin typeface="Tahoma" pitchFamily="34" charset="0"/>
                <a:ea typeface="新細明體" charset="-120"/>
              </a:rPr>
              <a:t>	}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}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	</a:t>
            </a:r>
            <a:r>
              <a:rPr kumimoji="1" lang="en-US" altLang="zh-TW" sz="1600" b="1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}</a:t>
            </a:r>
          </a:p>
        </p:txBody>
      </p:sp>
      <p:sp>
        <p:nvSpPr>
          <p:cNvPr id="497668" name="Rectangle 4"/>
          <p:cNvSpPr>
            <a:spLocks noChangeArrowheads="1"/>
          </p:cNvSpPr>
          <p:nvPr/>
        </p:nvSpPr>
        <p:spPr bwMode="auto">
          <a:xfrm>
            <a:off x="1295400" y="2057400"/>
            <a:ext cx="5105400" cy="9906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97669" name="Rectangle 5"/>
          <p:cNvSpPr>
            <a:spLocks noChangeArrowheads="1"/>
          </p:cNvSpPr>
          <p:nvPr/>
        </p:nvSpPr>
        <p:spPr bwMode="auto">
          <a:xfrm>
            <a:off x="1676400" y="4191000"/>
            <a:ext cx="5105400" cy="3810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870E19F6-2A7B-4199-B7A3-31E9B2A1DFD7}" type="slidenum">
              <a:rPr lang="en-US" altLang="zh-TW"/>
              <a:pPr/>
              <a:t>18</a:t>
            </a:fld>
            <a:endParaRPr lang="en-US" altLang="zh-TW"/>
          </a:p>
        </p:txBody>
      </p:sp>
      <p:sp>
        <p:nvSpPr>
          <p:cNvPr id="462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標楷體" pitchFamily="65" charset="-120"/>
              </a:rPr>
              <a:t>Example</a:t>
            </a:r>
          </a:p>
        </p:txBody>
      </p:sp>
      <p:sp>
        <p:nvSpPr>
          <p:cNvPr id="462851" name="Text Box 3"/>
          <p:cNvSpPr txBox="1">
            <a:spLocks noChangeArrowheads="1"/>
          </p:cNvSpPr>
          <p:nvPr/>
        </p:nvSpPr>
        <p:spPr bwMode="auto">
          <a:xfrm>
            <a:off x="304800" y="1295400"/>
            <a:ext cx="8458200" cy="4087813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800" b="1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class</a:t>
            </a:r>
            <a:r>
              <a:rPr kumimoji="1" lang="en-US" altLang="zh-TW" sz="1800" b="1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 Circle{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800" b="1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         double radius;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800" b="1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	void </a:t>
            </a:r>
            <a:r>
              <a:rPr kumimoji="1" lang="en-US" altLang="zh-TW" sz="1800" b="1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setRadius(double radius){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800" b="1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		</a:t>
            </a:r>
            <a:r>
              <a:rPr kumimoji="1" lang="en-US" altLang="zh-TW" sz="1800" b="1">
                <a:solidFill>
                  <a:srgbClr val="FF0000"/>
                </a:solidFill>
                <a:latin typeface="Tahoma" pitchFamily="34" charset="0"/>
                <a:ea typeface="新細明體" charset="-120"/>
              </a:rPr>
              <a:t>this.radius=radius</a:t>
            </a:r>
            <a:r>
              <a:rPr kumimoji="1" lang="en-US" altLang="zh-TW" sz="1800" b="1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;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800" b="1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         }</a:t>
            </a:r>
          </a:p>
          <a:p>
            <a:pPr marL="609600" indent="-609600"/>
            <a:r>
              <a:rPr kumimoji="1" lang="zh-TW" altLang="en-US" sz="1800" b="1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          </a:t>
            </a:r>
            <a:r>
              <a:rPr kumimoji="1" lang="en-US" altLang="zh-TW" sz="1800" b="1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void showRadius(){</a:t>
            </a:r>
          </a:p>
          <a:p>
            <a:pPr marL="609600" indent="-609600"/>
            <a:r>
              <a:rPr kumimoji="1" lang="en-US" altLang="zh-TW" sz="1800" b="1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	 System.out.println(“</a:t>
            </a:r>
            <a:r>
              <a:rPr kumimoji="1" lang="zh-TW" altLang="en-US" sz="1800" b="1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半徑為</a:t>
            </a:r>
            <a:r>
              <a:rPr kumimoji="1" lang="en-US" altLang="zh-TW" sz="1800" b="1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”+radius);</a:t>
            </a:r>
          </a:p>
          <a:p>
            <a:pPr marL="609600" indent="-609600"/>
            <a:r>
              <a:rPr kumimoji="1" lang="en-US" altLang="zh-TW" sz="1800" b="1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         }</a:t>
            </a:r>
          </a:p>
          <a:p>
            <a:pPr marL="609600" indent="-609600"/>
            <a:r>
              <a:rPr kumimoji="1" lang="en-US" altLang="zh-TW" sz="1800" b="1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        double showArea(){</a:t>
            </a:r>
          </a:p>
          <a:p>
            <a:pPr marL="609600" indent="-609600"/>
            <a:r>
              <a:rPr kumimoji="1" lang="en-US" altLang="zh-TW" sz="1800" b="1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	 return Math.PI*Math.pow(</a:t>
            </a:r>
            <a:r>
              <a:rPr kumimoji="1" lang="en-US" altLang="zh-TW" sz="1800" b="1">
                <a:solidFill>
                  <a:srgbClr val="FF0000"/>
                </a:solidFill>
                <a:latin typeface="Tahoma" pitchFamily="34" charset="0"/>
                <a:ea typeface="新細明體" charset="-120"/>
              </a:rPr>
              <a:t>radius</a:t>
            </a:r>
            <a:r>
              <a:rPr kumimoji="1" lang="en-US" altLang="zh-TW" sz="1800" b="1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,2);</a:t>
            </a:r>
          </a:p>
          <a:p>
            <a:pPr marL="609600" indent="-609600"/>
            <a:r>
              <a:rPr kumimoji="1" lang="en-US" altLang="zh-TW" sz="1800" b="1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         }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800" b="1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4C0B7C4F-9371-44AE-A2D2-7C3334940F64}" type="slidenum">
              <a:rPr lang="en-US" altLang="zh-TW"/>
              <a:pPr/>
              <a:t>19</a:t>
            </a:fld>
            <a:endParaRPr lang="en-US" altLang="zh-TW"/>
          </a:p>
        </p:txBody>
      </p:sp>
      <p:sp>
        <p:nvSpPr>
          <p:cNvPr id="463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API search</a:t>
            </a:r>
          </a:p>
        </p:txBody>
      </p:sp>
      <p:sp>
        <p:nvSpPr>
          <p:cNvPr id="463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Search java api document</a:t>
            </a:r>
          </a:p>
          <a:p>
            <a:r>
              <a:rPr lang="en-US" altLang="zh-TW">
                <a:ea typeface="新細明體" charset="-120"/>
              </a:rPr>
              <a:t>For example pow(a,b)</a:t>
            </a:r>
          </a:p>
          <a:p>
            <a:pPr lvl="1"/>
            <a:r>
              <a:rPr lang="en-US" altLang="zh-TW">
                <a:ea typeface="新細明體" charset="-120"/>
              </a:rPr>
              <a:t>Key in java api pow</a:t>
            </a:r>
          </a:p>
          <a:p>
            <a:pPr lvl="1"/>
            <a:endParaRPr lang="en-US" altLang="zh-TW">
              <a:ea typeface="新細明體" charset="-120"/>
            </a:endParaRPr>
          </a:p>
        </p:txBody>
      </p:sp>
      <p:pic>
        <p:nvPicPr>
          <p:cNvPr id="463876" name="Picture 4"/>
          <p:cNvPicPr>
            <a:picLocks noChangeAspect="1" noChangeArrowheads="1"/>
          </p:cNvPicPr>
          <p:nvPr/>
        </p:nvPicPr>
        <p:blipFill>
          <a:blip r:embed="rId2"/>
          <a:srcRect l="1563" t="33334" r="35938" b="60416"/>
          <a:stretch>
            <a:fillRect/>
          </a:stretch>
        </p:blipFill>
        <p:spPr bwMode="auto">
          <a:xfrm>
            <a:off x="76200" y="4822825"/>
            <a:ext cx="8839200" cy="66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63877" name="Picture 5"/>
          <p:cNvPicPr>
            <a:picLocks noChangeAspect="1" noChangeArrowheads="1"/>
          </p:cNvPicPr>
          <p:nvPr/>
        </p:nvPicPr>
        <p:blipFill>
          <a:blip r:embed="rId3"/>
          <a:srcRect t="13542" b="55208"/>
          <a:stretch>
            <a:fillRect/>
          </a:stretch>
        </p:blipFill>
        <p:spPr bwMode="auto">
          <a:xfrm>
            <a:off x="533400" y="3124200"/>
            <a:ext cx="6781800" cy="158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8E90FF17-8F28-4446-8E2A-7C66873450B0}" type="slidenum">
              <a:rPr lang="en-US" altLang="zh-TW"/>
              <a:pPr/>
              <a:t>2</a:t>
            </a:fld>
            <a:endParaRPr lang="en-US" altLang="zh-TW"/>
          </a:p>
        </p:txBody>
      </p:sp>
      <p:sp>
        <p:nvSpPr>
          <p:cNvPr id="498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Previous studies</a:t>
            </a:r>
          </a:p>
        </p:txBody>
      </p:sp>
      <p:sp>
        <p:nvSpPr>
          <p:cNvPr id="498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What is constructor?</a:t>
            </a:r>
          </a:p>
          <a:p>
            <a:r>
              <a:rPr lang="en-US" altLang="zh-TW">
                <a:ea typeface="新細明體" charset="-120"/>
              </a:rPr>
              <a:t>How to use this()?</a:t>
            </a:r>
          </a:p>
          <a:p>
            <a:pPr lvl="1"/>
            <a:r>
              <a:rPr lang="en-US" altLang="zh-TW">
                <a:ea typeface="新細明體" charset="-120"/>
              </a:rPr>
              <a:t>Where I can call this()?</a:t>
            </a:r>
          </a:p>
          <a:p>
            <a:pPr lvl="1"/>
            <a:r>
              <a:rPr lang="en-US" altLang="zh-TW">
                <a:ea typeface="新細明體" charset="-120"/>
              </a:rPr>
              <a:t>Can I call this() twice in one constructor?</a:t>
            </a:r>
          </a:p>
          <a:p>
            <a:pPr lvl="1"/>
            <a:r>
              <a:rPr lang="en-US" altLang="zh-TW">
                <a:ea typeface="新細明體" charset="-120"/>
              </a:rPr>
              <a:t>What is the meaning between this() and this.XX?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89FF49A0-7EB4-47B8-A483-E7BB3C1509F2}" type="slidenum">
              <a:rPr lang="en-US" altLang="zh-TW"/>
              <a:pPr/>
              <a:t>20</a:t>
            </a:fld>
            <a:endParaRPr lang="en-US" altLang="zh-TW"/>
          </a:p>
        </p:txBody>
      </p:sp>
      <p:sp>
        <p:nvSpPr>
          <p:cNvPr id="464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標楷體" pitchFamily="65" charset="-120"/>
              </a:rPr>
              <a:t>Example</a:t>
            </a:r>
          </a:p>
        </p:txBody>
      </p:sp>
      <p:sp>
        <p:nvSpPr>
          <p:cNvPr id="464899" name="Text Box 3"/>
          <p:cNvSpPr txBox="1">
            <a:spLocks noChangeArrowheads="1"/>
          </p:cNvSpPr>
          <p:nvPr/>
        </p:nvSpPr>
        <p:spPr bwMode="auto">
          <a:xfrm>
            <a:off x="304800" y="1295400"/>
            <a:ext cx="8458200" cy="3678238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800" b="1" dirty="0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public</a:t>
            </a:r>
            <a:r>
              <a:rPr kumimoji="1" lang="en-US" altLang="zh-TW" sz="1800" b="1" dirty="0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 </a:t>
            </a:r>
            <a:r>
              <a:rPr kumimoji="1" lang="en-US" altLang="zh-TW" sz="1800" b="1" dirty="0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class</a:t>
            </a:r>
            <a:r>
              <a:rPr kumimoji="1" lang="en-US" altLang="zh-TW" sz="1800" b="1" dirty="0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 Application{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800" b="1" dirty="0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	</a:t>
            </a:r>
            <a:r>
              <a:rPr kumimoji="1" lang="en-US" altLang="zh-TW" sz="1800" b="1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public</a:t>
            </a:r>
            <a:r>
              <a:rPr kumimoji="1" lang="en-US" altLang="zh-TW" sz="1800" b="1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 </a:t>
            </a:r>
            <a:r>
              <a:rPr kumimoji="1" lang="en-US" altLang="zh-TW" sz="1800" b="1" smtClean="0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static </a:t>
            </a:r>
            <a:r>
              <a:rPr kumimoji="1" lang="en-US" altLang="zh-TW" sz="1800" b="1" smtClean="0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void</a:t>
            </a:r>
            <a:r>
              <a:rPr kumimoji="1" lang="en-US" altLang="zh-TW" sz="1800" b="1" smtClean="0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 </a:t>
            </a:r>
            <a:r>
              <a:rPr kumimoji="1" lang="en-US" altLang="zh-TW" sz="1800" b="1" dirty="0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main(String </a:t>
            </a:r>
            <a:r>
              <a:rPr kumimoji="1" lang="en-US" altLang="zh-TW" sz="1800" b="1" dirty="0" err="1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argv</a:t>
            </a:r>
            <a:r>
              <a:rPr kumimoji="1" lang="en-US" altLang="zh-TW" sz="1800" b="1" dirty="0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[]){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800" b="1" dirty="0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		Circle </a:t>
            </a:r>
            <a:r>
              <a:rPr kumimoji="1" lang="zh-TW" altLang="en-US" sz="1800" b="1" dirty="0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 </a:t>
            </a:r>
            <a:r>
              <a:rPr kumimoji="1" lang="en-US" altLang="zh-TW" sz="1800" b="1" dirty="0" err="1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aCircle</a:t>
            </a:r>
            <a:r>
              <a:rPr kumimoji="1" lang="en-US" altLang="zh-TW" sz="1800" b="1" dirty="0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;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zh-TW" altLang="en-US" sz="1800" b="1" dirty="0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             </a:t>
            </a:r>
            <a:r>
              <a:rPr kumimoji="1" lang="en-US" altLang="zh-TW" sz="1800" b="1" dirty="0" err="1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aCircle</a:t>
            </a:r>
            <a:r>
              <a:rPr kumimoji="1" lang="en-US" altLang="zh-TW" sz="1800" b="1" dirty="0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 = new Circle();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zh-TW" altLang="en-US" sz="1800" b="1" dirty="0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		</a:t>
            </a:r>
            <a:r>
              <a:rPr kumimoji="1" lang="en-US" altLang="zh-TW" sz="1800" b="1" dirty="0" err="1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aCircle.setRadius</a:t>
            </a:r>
            <a:r>
              <a:rPr kumimoji="1" lang="en-US" altLang="zh-TW" sz="1800" b="1" dirty="0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(12.0);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800" b="1" dirty="0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		</a:t>
            </a:r>
            <a:r>
              <a:rPr kumimoji="1" lang="en-US" altLang="zh-TW" sz="1800" b="1" dirty="0" err="1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aCircle.showRadius</a:t>
            </a:r>
            <a:r>
              <a:rPr kumimoji="1" lang="en-US" altLang="zh-TW" sz="1800" b="1" dirty="0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();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800" b="1" dirty="0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               </a:t>
            </a:r>
            <a:r>
              <a:rPr kumimoji="1" lang="en-US" altLang="zh-TW" sz="1800" b="1" dirty="0" err="1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System.out.println</a:t>
            </a:r>
            <a:r>
              <a:rPr kumimoji="1" lang="en-US" altLang="zh-TW" sz="1800" b="1" dirty="0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(“</a:t>
            </a:r>
            <a:r>
              <a:rPr kumimoji="1" lang="en-US" altLang="zh-TW" sz="1800" b="1" dirty="0" err="1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aCircle</a:t>
            </a:r>
            <a:r>
              <a:rPr kumimoji="1" lang="zh-TW" altLang="en-US" sz="1800" b="1" dirty="0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的面積等於</a:t>
            </a:r>
            <a:r>
              <a:rPr kumimoji="1" lang="en-US" altLang="zh-TW" sz="1800" b="1" dirty="0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” + </a:t>
            </a:r>
            <a:r>
              <a:rPr kumimoji="1" lang="en-US" altLang="zh-TW" sz="1800" b="1" dirty="0" err="1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aCircle.showArea</a:t>
            </a:r>
            <a:r>
              <a:rPr kumimoji="1" lang="en-US" altLang="zh-TW" sz="1800" b="1" dirty="0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());</a:t>
            </a:r>
            <a:endParaRPr kumimoji="1" lang="zh-TW" altLang="en-US" sz="1800" b="1" dirty="0">
              <a:solidFill>
                <a:srgbClr val="000000"/>
              </a:solidFill>
              <a:latin typeface="Tahoma" pitchFamily="34" charset="0"/>
              <a:ea typeface="新細明體" charset="-120"/>
            </a:endParaRP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800" b="1" dirty="0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	}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800" b="1" dirty="0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8D7BF689-DC68-43CB-9A03-50B5CC89A726}" type="slidenum">
              <a:rPr lang="en-US" altLang="zh-TW"/>
              <a:pPr/>
              <a:t>21</a:t>
            </a:fld>
            <a:endParaRPr lang="en-US" altLang="zh-TW"/>
          </a:p>
        </p:txBody>
      </p:sp>
      <p:sp>
        <p:nvSpPr>
          <p:cNvPr id="486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3200">
                <a:ea typeface="新細明體" charset="-120"/>
              </a:rPr>
              <a:t>How to know new object’s hashCode? </a:t>
            </a:r>
          </a:p>
        </p:txBody>
      </p:sp>
      <p:sp>
        <p:nvSpPr>
          <p:cNvPr id="486403" name="Text Box 3"/>
          <p:cNvSpPr txBox="1">
            <a:spLocks noChangeArrowheads="1"/>
          </p:cNvSpPr>
          <p:nvPr/>
        </p:nvSpPr>
        <p:spPr bwMode="auto">
          <a:xfrm>
            <a:off x="762000" y="1600200"/>
            <a:ext cx="7561263" cy="4013200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public</a:t>
            </a:r>
            <a:r>
              <a:rPr kumimoji="1" lang="en-US" altLang="zh-TW" sz="1600" b="1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 </a:t>
            </a:r>
            <a:r>
              <a:rPr kumimoji="1" lang="en-US" altLang="zh-TW" sz="1600" b="1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class</a:t>
            </a:r>
            <a:r>
              <a:rPr kumimoji="1" lang="en-US" altLang="zh-TW" sz="1600" b="1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 RealWorld {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	public static </a:t>
            </a:r>
            <a:r>
              <a:rPr kumimoji="1" lang="en-US" altLang="zh-TW" sz="1600" b="1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 </a:t>
            </a:r>
            <a:r>
              <a:rPr kumimoji="1" lang="en-US" altLang="zh-TW" sz="1600" b="1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void</a:t>
            </a:r>
            <a:r>
              <a:rPr kumimoji="1" lang="en-US" altLang="zh-TW" sz="1600" b="1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 main(String[] args){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		Car aCar=new Car();		//</a:t>
            </a:r>
            <a:r>
              <a:rPr kumimoji="1" lang="zh-TW" altLang="en-US" sz="1600" b="1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產生一個</a:t>
            </a:r>
            <a:r>
              <a:rPr kumimoji="1" lang="en-US" altLang="zh-TW" sz="1600" b="1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Car</a:t>
            </a:r>
            <a:r>
              <a:rPr kumimoji="1" lang="zh-TW" altLang="en-US" sz="1600" b="1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的實體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zh-TW" altLang="en-US" sz="1600" b="1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		</a:t>
            </a:r>
            <a:r>
              <a:rPr kumimoji="1" lang="en-US" altLang="zh-TW" sz="1600" b="1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String x=aCar.toString();                  //Name+”@”+hashCode()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		System.out.println(x);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endParaRPr kumimoji="1" lang="en-US" altLang="zh-TW" sz="1600" b="1">
              <a:solidFill>
                <a:srgbClr val="000000"/>
              </a:solidFill>
              <a:latin typeface="Tahoma" pitchFamily="34" charset="0"/>
              <a:ea typeface="新細明體" charset="-120"/>
            </a:endParaRP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		Car bCar=aCar;	</a:t>
            </a:r>
            <a:endParaRPr kumimoji="1" lang="zh-TW" altLang="en-US" sz="1600" b="1">
              <a:solidFill>
                <a:srgbClr val="000000"/>
              </a:solidFill>
              <a:latin typeface="Tahoma" pitchFamily="34" charset="0"/>
              <a:ea typeface="新細明體" charset="-120"/>
            </a:endParaRP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zh-TW" altLang="en-US" sz="1600" b="1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		</a:t>
            </a:r>
            <a:r>
              <a:rPr kumimoji="1" lang="en-US" altLang="zh-TW" sz="1600" b="1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System.out.println(aCar.toString());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               System.out.println(bCar.toString());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	}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}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A308D83A-4EB4-4BAE-B07E-25DDCC57CCA2}" type="slidenum">
              <a:rPr lang="en-US" altLang="zh-TW"/>
              <a:pPr/>
              <a:t>22</a:t>
            </a:fld>
            <a:endParaRPr lang="en-US" altLang="zh-TW"/>
          </a:p>
        </p:txBody>
      </p:sp>
      <p:sp>
        <p:nvSpPr>
          <p:cNvPr id="465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Example detail</a:t>
            </a:r>
          </a:p>
        </p:txBody>
      </p:sp>
      <p:sp>
        <p:nvSpPr>
          <p:cNvPr id="465923" name="Rectangle 3"/>
          <p:cNvSpPr>
            <a:spLocks noChangeArrowheads="1"/>
          </p:cNvSpPr>
          <p:nvPr/>
        </p:nvSpPr>
        <p:spPr bwMode="auto">
          <a:xfrm>
            <a:off x="381000" y="1295400"/>
            <a:ext cx="21780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kumimoji="1" lang="en-US" altLang="zh-TW" b="1">
                <a:solidFill>
                  <a:srgbClr val="000000"/>
                </a:solidFill>
                <a:ea typeface="新細明體" charset="-120"/>
              </a:rPr>
              <a:t>Circle </a:t>
            </a:r>
            <a:r>
              <a:rPr kumimoji="1" lang="zh-TW" altLang="en-US" b="1">
                <a:solidFill>
                  <a:srgbClr val="000000"/>
                </a:solidFill>
                <a:ea typeface="新細明體" charset="-120"/>
              </a:rPr>
              <a:t> </a:t>
            </a:r>
            <a:r>
              <a:rPr kumimoji="1" lang="en-US" altLang="zh-TW" b="1">
                <a:solidFill>
                  <a:srgbClr val="000000"/>
                </a:solidFill>
                <a:ea typeface="新細明體" charset="-120"/>
              </a:rPr>
              <a:t>aCircle;</a:t>
            </a:r>
            <a:endParaRPr kumimoji="1" lang="zh-TW" altLang="en-US" b="1">
              <a:solidFill>
                <a:srgbClr val="000000"/>
              </a:solidFill>
              <a:ea typeface="新細明體" charset="-120"/>
            </a:endParaRPr>
          </a:p>
        </p:txBody>
      </p:sp>
      <p:sp>
        <p:nvSpPr>
          <p:cNvPr id="465924" name="Rectangle 4"/>
          <p:cNvSpPr>
            <a:spLocks noChangeArrowheads="1"/>
          </p:cNvSpPr>
          <p:nvPr/>
        </p:nvSpPr>
        <p:spPr bwMode="auto">
          <a:xfrm>
            <a:off x="381000" y="2971800"/>
            <a:ext cx="31527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kumimoji="1" lang="en-US" altLang="zh-TW" b="1">
                <a:solidFill>
                  <a:srgbClr val="000000"/>
                </a:solidFill>
                <a:ea typeface="新細明體" charset="-120"/>
              </a:rPr>
              <a:t>aCircle = </a:t>
            </a:r>
            <a:r>
              <a:rPr kumimoji="1" lang="en-US" altLang="zh-TW" b="1">
                <a:solidFill>
                  <a:srgbClr val="FF0000"/>
                </a:solidFill>
                <a:ea typeface="新細明體" charset="-120"/>
              </a:rPr>
              <a:t>new Circle();</a:t>
            </a:r>
            <a:endParaRPr kumimoji="1" lang="zh-TW" altLang="en-US" b="1">
              <a:solidFill>
                <a:srgbClr val="FF0000"/>
              </a:solidFill>
              <a:ea typeface="新細明體" charset="-120"/>
            </a:endParaRPr>
          </a:p>
        </p:txBody>
      </p:sp>
      <p:sp>
        <p:nvSpPr>
          <p:cNvPr id="465925" name="AutoShape 5"/>
          <p:cNvSpPr>
            <a:spLocks noChangeArrowheads="1"/>
          </p:cNvSpPr>
          <p:nvPr/>
        </p:nvSpPr>
        <p:spPr bwMode="auto">
          <a:xfrm>
            <a:off x="457200" y="1905000"/>
            <a:ext cx="914400" cy="8382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65926" name="Rectangle 6"/>
          <p:cNvSpPr>
            <a:spLocks noChangeArrowheads="1"/>
          </p:cNvSpPr>
          <p:nvPr/>
        </p:nvSpPr>
        <p:spPr bwMode="auto">
          <a:xfrm>
            <a:off x="1524000" y="1905000"/>
            <a:ext cx="5427663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kumimoji="1" lang="en-US" altLang="zh-TW" b="1">
                <a:solidFill>
                  <a:srgbClr val="000000"/>
                </a:solidFill>
                <a:ea typeface="新細明體" charset="-120"/>
              </a:rPr>
              <a:t>aCircle </a:t>
            </a:r>
            <a:r>
              <a:rPr kumimoji="1" lang="zh-TW" altLang="en-US" b="1">
                <a:solidFill>
                  <a:srgbClr val="000000"/>
                </a:solidFill>
                <a:ea typeface="新細明體" charset="-120"/>
              </a:rPr>
              <a:t>的記憶體</a:t>
            </a:r>
            <a:r>
              <a:rPr kumimoji="1" lang="en-US" altLang="zh-TW" b="1">
                <a:solidFill>
                  <a:srgbClr val="000000"/>
                </a:solidFill>
                <a:ea typeface="新細明體" charset="-120"/>
              </a:rPr>
              <a:t>location l-value:0x1111</a:t>
            </a:r>
          </a:p>
          <a:p>
            <a:r>
              <a:rPr lang="zh-TW" altLang="en-US" b="1">
                <a:solidFill>
                  <a:srgbClr val="000000"/>
                </a:solidFill>
                <a:ea typeface="新細明體" charset="-120"/>
              </a:rPr>
              <a:t>指向 </a:t>
            </a:r>
            <a:r>
              <a:rPr lang="en-US" altLang="zh-TW" b="1">
                <a:solidFill>
                  <a:srgbClr val="000000"/>
                </a:solidFill>
                <a:ea typeface="新細明體" charset="-120"/>
              </a:rPr>
              <a:t>Circle Type</a:t>
            </a:r>
            <a:r>
              <a:rPr lang="zh-TW" altLang="en-US" b="1">
                <a:solidFill>
                  <a:srgbClr val="000000"/>
                </a:solidFill>
                <a:ea typeface="新細明體" charset="-120"/>
              </a:rPr>
              <a:t>的</a:t>
            </a:r>
            <a:r>
              <a:rPr lang="en-US" altLang="zh-TW" b="1">
                <a:solidFill>
                  <a:srgbClr val="000000"/>
                </a:solidFill>
                <a:ea typeface="新細明體" charset="-120"/>
              </a:rPr>
              <a:t>reference</a:t>
            </a:r>
            <a:r>
              <a:rPr lang="zh-TW" altLang="en-US" b="1">
                <a:solidFill>
                  <a:srgbClr val="000000"/>
                </a:solidFill>
                <a:ea typeface="新細明體" charset="-120"/>
              </a:rPr>
              <a:t>的</a:t>
            </a:r>
            <a:r>
              <a:rPr lang="en-US" altLang="zh-TW" b="1">
                <a:solidFill>
                  <a:srgbClr val="000000"/>
                </a:solidFill>
                <a:ea typeface="新細明體" charset="-120"/>
              </a:rPr>
              <a:t>variable</a:t>
            </a:r>
          </a:p>
        </p:txBody>
      </p:sp>
      <p:sp>
        <p:nvSpPr>
          <p:cNvPr id="465927" name="AutoShape 7"/>
          <p:cNvSpPr>
            <a:spLocks noChangeArrowheads="1"/>
          </p:cNvSpPr>
          <p:nvPr/>
        </p:nvSpPr>
        <p:spPr bwMode="auto">
          <a:xfrm>
            <a:off x="533400" y="3505200"/>
            <a:ext cx="914400" cy="8382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65928" name="Rectangle 8"/>
          <p:cNvSpPr>
            <a:spLocks noChangeArrowheads="1"/>
          </p:cNvSpPr>
          <p:nvPr/>
        </p:nvSpPr>
        <p:spPr bwMode="auto">
          <a:xfrm>
            <a:off x="1524000" y="3657600"/>
            <a:ext cx="31003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kumimoji="1" lang="en-US" altLang="zh-TW" b="1">
                <a:solidFill>
                  <a:srgbClr val="000000"/>
                </a:solidFill>
                <a:ea typeface="新細明體" charset="-120"/>
              </a:rPr>
              <a:t>aCircle l-value:0x1111</a:t>
            </a:r>
          </a:p>
        </p:txBody>
      </p:sp>
      <p:sp>
        <p:nvSpPr>
          <p:cNvPr id="465929" name="AutoShape 9"/>
          <p:cNvSpPr>
            <a:spLocks noChangeArrowheads="1"/>
          </p:cNvSpPr>
          <p:nvPr/>
        </p:nvSpPr>
        <p:spPr bwMode="auto">
          <a:xfrm>
            <a:off x="4876800" y="3429000"/>
            <a:ext cx="914400" cy="838200"/>
          </a:xfrm>
          <a:prstGeom prst="cube">
            <a:avLst>
              <a:gd name="adj" fmla="val 25000"/>
            </a:avLst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65930" name="Rectangle 10"/>
          <p:cNvSpPr>
            <a:spLocks noChangeArrowheads="1"/>
          </p:cNvSpPr>
          <p:nvPr/>
        </p:nvSpPr>
        <p:spPr bwMode="auto">
          <a:xfrm>
            <a:off x="5867400" y="3429000"/>
            <a:ext cx="31242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kumimoji="1" lang="en-US" altLang="zh-TW" b="1">
                <a:solidFill>
                  <a:srgbClr val="000000"/>
                </a:solidFill>
                <a:ea typeface="新細明體" charset="-120"/>
              </a:rPr>
              <a:t>Circle</a:t>
            </a:r>
            <a:r>
              <a:rPr kumimoji="1" lang="zh-TW" altLang="en-US" b="1">
                <a:solidFill>
                  <a:srgbClr val="000000"/>
                </a:solidFill>
                <a:ea typeface="新細明體" charset="-120"/>
              </a:rPr>
              <a:t>某一個</a:t>
            </a:r>
            <a:r>
              <a:rPr kumimoji="1" lang="en-US" altLang="zh-TW" b="1">
                <a:solidFill>
                  <a:srgbClr val="000000"/>
                </a:solidFill>
                <a:ea typeface="新細明體" charset="-120"/>
              </a:rPr>
              <a:t>instance</a:t>
            </a:r>
          </a:p>
          <a:p>
            <a:r>
              <a:rPr kumimoji="1" lang="zh-TW" altLang="en-US" b="1">
                <a:solidFill>
                  <a:srgbClr val="000000"/>
                </a:solidFill>
                <a:ea typeface="新細明體" charset="-120"/>
              </a:rPr>
              <a:t>其</a:t>
            </a:r>
            <a:r>
              <a:rPr kumimoji="1" lang="en-US" altLang="zh-TW" b="1">
                <a:solidFill>
                  <a:srgbClr val="000000"/>
                </a:solidFill>
                <a:ea typeface="新細明體" charset="-120"/>
              </a:rPr>
              <a:t>l-value:0x3333</a:t>
            </a:r>
          </a:p>
        </p:txBody>
      </p:sp>
      <p:sp>
        <p:nvSpPr>
          <p:cNvPr id="465931" name="Rectangle 11"/>
          <p:cNvSpPr>
            <a:spLocks noChangeArrowheads="1"/>
          </p:cNvSpPr>
          <p:nvPr/>
        </p:nvSpPr>
        <p:spPr bwMode="auto">
          <a:xfrm>
            <a:off x="381000" y="4572000"/>
            <a:ext cx="31527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kumimoji="1" lang="en-US" altLang="zh-TW" b="1">
                <a:solidFill>
                  <a:srgbClr val="FF0000"/>
                </a:solidFill>
                <a:ea typeface="新細明體" charset="-120"/>
              </a:rPr>
              <a:t>aCircle</a:t>
            </a:r>
            <a:r>
              <a:rPr kumimoji="1" lang="en-US" altLang="zh-TW" b="1">
                <a:solidFill>
                  <a:srgbClr val="000000"/>
                </a:solidFill>
                <a:ea typeface="新細明體" charset="-120"/>
              </a:rPr>
              <a:t> = </a:t>
            </a:r>
            <a:r>
              <a:rPr kumimoji="1" lang="en-US" altLang="zh-TW" b="1">
                <a:ea typeface="新細明體" charset="-120"/>
              </a:rPr>
              <a:t>new Circle();</a:t>
            </a:r>
            <a:endParaRPr kumimoji="1" lang="zh-TW" altLang="en-US" b="1">
              <a:ea typeface="新細明體" charset="-120"/>
            </a:endParaRPr>
          </a:p>
        </p:txBody>
      </p:sp>
      <p:sp>
        <p:nvSpPr>
          <p:cNvPr id="465932" name="AutoShape 12"/>
          <p:cNvSpPr>
            <a:spLocks noChangeArrowheads="1"/>
          </p:cNvSpPr>
          <p:nvPr/>
        </p:nvSpPr>
        <p:spPr bwMode="auto">
          <a:xfrm>
            <a:off x="533400" y="5105400"/>
            <a:ext cx="914400" cy="8382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65933" name="Rectangle 13"/>
          <p:cNvSpPr>
            <a:spLocks noChangeArrowheads="1"/>
          </p:cNvSpPr>
          <p:nvPr/>
        </p:nvSpPr>
        <p:spPr bwMode="auto">
          <a:xfrm>
            <a:off x="1524000" y="5257800"/>
            <a:ext cx="315118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kumimoji="1" lang="en-US" altLang="zh-TW" b="1">
                <a:solidFill>
                  <a:srgbClr val="000000"/>
                </a:solidFill>
                <a:ea typeface="新細明體" charset="-120"/>
              </a:rPr>
              <a:t>aCircle l-value:0x1111</a:t>
            </a:r>
          </a:p>
          <a:p>
            <a:r>
              <a:rPr kumimoji="1" lang="en-US" altLang="zh-TW" b="1">
                <a:solidFill>
                  <a:srgbClr val="000000"/>
                </a:solidFill>
                <a:ea typeface="新細明體" charset="-120"/>
              </a:rPr>
              <a:t>aCircle r-value:0x3333</a:t>
            </a:r>
          </a:p>
        </p:txBody>
      </p:sp>
      <p:sp>
        <p:nvSpPr>
          <p:cNvPr id="465934" name="AutoShape 14"/>
          <p:cNvSpPr>
            <a:spLocks noChangeArrowheads="1"/>
          </p:cNvSpPr>
          <p:nvPr/>
        </p:nvSpPr>
        <p:spPr bwMode="auto">
          <a:xfrm>
            <a:off x="4876800" y="5029200"/>
            <a:ext cx="914400" cy="838200"/>
          </a:xfrm>
          <a:prstGeom prst="cube">
            <a:avLst>
              <a:gd name="adj" fmla="val 25000"/>
            </a:avLst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65935" name="Rectangle 15"/>
          <p:cNvSpPr>
            <a:spLocks noChangeArrowheads="1"/>
          </p:cNvSpPr>
          <p:nvPr/>
        </p:nvSpPr>
        <p:spPr bwMode="auto">
          <a:xfrm>
            <a:off x="5867400" y="5029200"/>
            <a:ext cx="31242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kumimoji="1" lang="en-US" altLang="zh-TW" b="1">
                <a:solidFill>
                  <a:srgbClr val="000000"/>
                </a:solidFill>
                <a:ea typeface="新細明體" charset="-120"/>
              </a:rPr>
              <a:t>Circle</a:t>
            </a:r>
            <a:r>
              <a:rPr kumimoji="1" lang="zh-TW" altLang="en-US" b="1">
                <a:solidFill>
                  <a:srgbClr val="000000"/>
                </a:solidFill>
                <a:ea typeface="新細明體" charset="-120"/>
              </a:rPr>
              <a:t>某一個</a:t>
            </a:r>
            <a:r>
              <a:rPr kumimoji="1" lang="en-US" altLang="zh-TW" b="1">
                <a:solidFill>
                  <a:srgbClr val="000000"/>
                </a:solidFill>
                <a:ea typeface="新細明體" charset="-120"/>
              </a:rPr>
              <a:t>instance</a:t>
            </a:r>
          </a:p>
          <a:p>
            <a:r>
              <a:rPr kumimoji="1" lang="zh-TW" altLang="en-US" b="1">
                <a:solidFill>
                  <a:srgbClr val="000000"/>
                </a:solidFill>
                <a:ea typeface="新細明體" charset="-120"/>
              </a:rPr>
              <a:t>其</a:t>
            </a:r>
            <a:r>
              <a:rPr kumimoji="1" lang="en-US" altLang="zh-TW" b="1">
                <a:solidFill>
                  <a:srgbClr val="000000"/>
                </a:solidFill>
                <a:ea typeface="新細明體" charset="-120"/>
              </a:rPr>
              <a:t>l-value:0x3333</a:t>
            </a:r>
          </a:p>
        </p:txBody>
      </p:sp>
      <p:sp>
        <p:nvSpPr>
          <p:cNvPr id="465936" name="Line 16"/>
          <p:cNvSpPr>
            <a:spLocks noChangeShapeType="1"/>
          </p:cNvSpPr>
          <p:nvPr/>
        </p:nvSpPr>
        <p:spPr bwMode="auto">
          <a:xfrm>
            <a:off x="990600" y="5715000"/>
            <a:ext cx="4267200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6C2ED280-84A4-48CD-82A1-3D715C7DF574}" type="slidenum">
              <a:rPr lang="en-US" altLang="zh-TW"/>
              <a:pPr/>
              <a:t>23</a:t>
            </a:fld>
            <a:endParaRPr lang="en-US" altLang="zh-TW"/>
          </a:p>
        </p:txBody>
      </p:sp>
      <p:sp>
        <p:nvSpPr>
          <p:cNvPr id="466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Example detail</a:t>
            </a:r>
          </a:p>
        </p:txBody>
      </p:sp>
      <p:grpSp>
        <p:nvGrpSpPr>
          <p:cNvPr id="466947" name="Group 3"/>
          <p:cNvGrpSpPr>
            <a:grpSpLocks/>
          </p:cNvGrpSpPr>
          <p:nvPr/>
        </p:nvGrpSpPr>
        <p:grpSpPr bwMode="auto">
          <a:xfrm>
            <a:off x="228600" y="1219200"/>
            <a:ext cx="8534400" cy="2819400"/>
            <a:chOff x="144" y="768"/>
            <a:chExt cx="5376" cy="1776"/>
          </a:xfrm>
        </p:grpSpPr>
        <p:grpSp>
          <p:nvGrpSpPr>
            <p:cNvPr id="466948" name="Group 4"/>
            <p:cNvGrpSpPr>
              <a:grpSpLocks/>
            </p:cNvGrpSpPr>
            <p:nvPr/>
          </p:nvGrpSpPr>
          <p:grpSpPr bwMode="auto">
            <a:xfrm>
              <a:off x="144" y="768"/>
              <a:ext cx="5088" cy="1728"/>
              <a:chOff x="144" y="816"/>
              <a:chExt cx="5088" cy="1728"/>
            </a:xfrm>
          </p:grpSpPr>
          <p:sp>
            <p:nvSpPr>
              <p:cNvPr id="466949" name="Rectangle 5"/>
              <p:cNvSpPr>
                <a:spLocks noChangeArrowheads="1"/>
              </p:cNvSpPr>
              <p:nvPr/>
            </p:nvSpPr>
            <p:spPr bwMode="auto">
              <a:xfrm>
                <a:off x="144" y="816"/>
                <a:ext cx="149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kumimoji="1" lang="en-US" altLang="zh-TW" b="1" u="sng">
                    <a:solidFill>
                      <a:srgbClr val="000000"/>
                    </a:solidFill>
                    <a:ea typeface="新細明體" charset="-120"/>
                  </a:rPr>
                  <a:t>bCircle=aCircle;</a:t>
                </a:r>
                <a:endParaRPr kumimoji="1" lang="zh-TW" altLang="en-US" b="1" u="sng">
                  <a:solidFill>
                    <a:srgbClr val="000000"/>
                  </a:solidFill>
                  <a:ea typeface="新細明體" charset="-120"/>
                </a:endParaRPr>
              </a:p>
            </p:txBody>
          </p:sp>
          <p:sp>
            <p:nvSpPr>
              <p:cNvPr id="466950" name="AutoShape 6"/>
              <p:cNvSpPr>
                <a:spLocks noChangeArrowheads="1"/>
              </p:cNvSpPr>
              <p:nvPr/>
            </p:nvSpPr>
            <p:spPr bwMode="auto">
              <a:xfrm>
                <a:off x="920" y="1296"/>
                <a:ext cx="576" cy="528"/>
              </a:xfrm>
              <a:prstGeom prst="cube">
                <a:avLst>
                  <a:gd name="adj" fmla="val 2500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466951" name="AutoShape 7"/>
              <p:cNvSpPr>
                <a:spLocks noChangeArrowheads="1"/>
              </p:cNvSpPr>
              <p:nvPr/>
            </p:nvSpPr>
            <p:spPr bwMode="auto">
              <a:xfrm>
                <a:off x="3560" y="1248"/>
                <a:ext cx="576" cy="528"/>
              </a:xfrm>
              <a:prstGeom prst="cube">
                <a:avLst>
                  <a:gd name="adj" fmla="val 25000"/>
                </a:avLst>
              </a:prstGeom>
              <a:solidFill>
                <a:srgbClr val="99CC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466952" name="Line 8"/>
              <p:cNvSpPr>
                <a:spLocks noChangeShapeType="1"/>
              </p:cNvSpPr>
              <p:nvPr/>
            </p:nvSpPr>
            <p:spPr bwMode="auto">
              <a:xfrm>
                <a:off x="1112" y="1680"/>
                <a:ext cx="244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prstDash val="sysDot"/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466953" name="AutoShape 9"/>
              <p:cNvSpPr>
                <a:spLocks noChangeArrowheads="1"/>
              </p:cNvSpPr>
              <p:nvPr/>
            </p:nvSpPr>
            <p:spPr bwMode="auto">
              <a:xfrm>
                <a:off x="872" y="2016"/>
                <a:ext cx="576" cy="528"/>
              </a:xfrm>
              <a:prstGeom prst="cube">
                <a:avLst>
                  <a:gd name="adj" fmla="val 25000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zh-TW" altLang="en-US">
                  <a:solidFill>
                    <a:srgbClr val="FF0000"/>
                  </a:solidFill>
                  <a:ea typeface="新細明體" charset="-120"/>
                </a:endParaRPr>
              </a:p>
            </p:txBody>
          </p:sp>
          <p:cxnSp>
            <p:nvCxnSpPr>
              <p:cNvPr id="466954" name="AutoShape 10"/>
              <p:cNvCxnSpPr>
                <a:cxnSpLocks noChangeShapeType="1"/>
                <a:stCxn id="466953" idx="4"/>
                <a:endCxn id="466951" idx="2"/>
              </p:cNvCxnSpPr>
              <p:nvPr/>
            </p:nvCxnSpPr>
            <p:spPr bwMode="auto">
              <a:xfrm flipV="1">
                <a:off x="1316" y="1578"/>
                <a:ext cx="2244" cy="768"/>
              </a:xfrm>
              <a:prstGeom prst="bentConnector3">
                <a:avLst>
                  <a:gd name="adj1" fmla="val 52940"/>
                </a:avLst>
              </a:prstGeom>
              <a:noFill/>
              <a:ln w="38100">
                <a:solidFill>
                  <a:schemeClr val="tx1"/>
                </a:solidFill>
                <a:prstDash val="sysDot"/>
                <a:miter lim="800000"/>
                <a:headEnd/>
                <a:tailEnd type="triangle" w="med" len="med"/>
              </a:ln>
              <a:effectLst/>
            </p:spPr>
          </p:cxnSp>
          <p:sp>
            <p:nvSpPr>
              <p:cNvPr id="466955" name="Rectangle 11"/>
              <p:cNvSpPr>
                <a:spLocks noChangeArrowheads="1"/>
              </p:cNvSpPr>
              <p:nvPr/>
            </p:nvSpPr>
            <p:spPr bwMode="auto">
              <a:xfrm>
                <a:off x="4232" y="1248"/>
                <a:ext cx="1000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kumimoji="1" lang="en-US" altLang="zh-TW" b="1">
                    <a:solidFill>
                      <a:srgbClr val="000000"/>
                    </a:solidFill>
                    <a:ea typeface="新細明體" charset="-120"/>
                  </a:rPr>
                  <a:t>Circle</a:t>
                </a:r>
                <a:r>
                  <a:rPr kumimoji="1" lang="zh-TW" altLang="en-US" b="1">
                    <a:solidFill>
                      <a:srgbClr val="000000"/>
                    </a:solidFill>
                    <a:ea typeface="新細明體" charset="-120"/>
                  </a:rPr>
                  <a:t>物件</a:t>
                </a:r>
              </a:p>
            </p:txBody>
          </p:sp>
          <p:sp>
            <p:nvSpPr>
              <p:cNvPr id="466956" name="Rectangle 12"/>
              <p:cNvSpPr>
                <a:spLocks noChangeArrowheads="1"/>
              </p:cNvSpPr>
              <p:nvPr/>
            </p:nvSpPr>
            <p:spPr bwMode="auto">
              <a:xfrm>
                <a:off x="200" y="1440"/>
                <a:ext cx="71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kumimoji="1" lang="en-US" altLang="zh-TW" b="1">
                    <a:solidFill>
                      <a:srgbClr val="000000"/>
                    </a:solidFill>
                    <a:ea typeface="新細明體" charset="-120"/>
                  </a:rPr>
                  <a:t>aCircle</a:t>
                </a:r>
                <a:endParaRPr kumimoji="1" lang="zh-TW" altLang="en-US" b="1">
                  <a:solidFill>
                    <a:srgbClr val="000000"/>
                  </a:solidFill>
                  <a:ea typeface="新細明體" charset="-120"/>
                </a:endParaRPr>
              </a:p>
            </p:txBody>
          </p:sp>
          <p:sp>
            <p:nvSpPr>
              <p:cNvPr id="466957" name="Rectangle 13"/>
              <p:cNvSpPr>
                <a:spLocks noChangeArrowheads="1"/>
              </p:cNvSpPr>
              <p:nvPr/>
            </p:nvSpPr>
            <p:spPr bwMode="auto">
              <a:xfrm>
                <a:off x="200" y="2160"/>
                <a:ext cx="723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zh-TW" b="1">
                    <a:solidFill>
                      <a:srgbClr val="000000"/>
                    </a:solidFill>
                    <a:ea typeface="新細明體" charset="-120"/>
                  </a:rPr>
                  <a:t>bC</a:t>
                </a:r>
                <a:r>
                  <a:rPr kumimoji="1" lang="en-US" altLang="zh-TW" b="1">
                    <a:solidFill>
                      <a:srgbClr val="000000"/>
                    </a:solidFill>
                    <a:ea typeface="新細明體" charset="-120"/>
                  </a:rPr>
                  <a:t>ircle</a:t>
                </a:r>
                <a:endParaRPr kumimoji="1" lang="zh-TW" altLang="en-US" b="1">
                  <a:solidFill>
                    <a:srgbClr val="000000"/>
                  </a:solidFill>
                  <a:ea typeface="新細明體" charset="-120"/>
                </a:endParaRPr>
              </a:p>
            </p:txBody>
          </p:sp>
        </p:grpSp>
        <p:sp>
          <p:nvSpPr>
            <p:cNvPr id="466958" name="Rectangle 14"/>
            <p:cNvSpPr>
              <a:spLocks noChangeArrowheads="1"/>
            </p:cNvSpPr>
            <p:nvPr/>
          </p:nvSpPr>
          <p:spPr bwMode="auto">
            <a:xfrm>
              <a:off x="144" y="1104"/>
              <a:ext cx="5376" cy="144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466959" name="Group 15"/>
          <p:cNvGrpSpPr>
            <a:grpSpLocks/>
          </p:cNvGrpSpPr>
          <p:nvPr/>
        </p:nvGrpSpPr>
        <p:grpSpPr bwMode="auto">
          <a:xfrm>
            <a:off x="228600" y="4038600"/>
            <a:ext cx="8534400" cy="2667000"/>
            <a:chOff x="144" y="2544"/>
            <a:chExt cx="5376" cy="1680"/>
          </a:xfrm>
        </p:grpSpPr>
        <p:sp>
          <p:nvSpPr>
            <p:cNvPr id="466960" name="Rectangle 16"/>
            <p:cNvSpPr>
              <a:spLocks noChangeArrowheads="1"/>
            </p:cNvSpPr>
            <p:nvPr/>
          </p:nvSpPr>
          <p:spPr bwMode="auto">
            <a:xfrm>
              <a:off x="144" y="2544"/>
              <a:ext cx="121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kumimoji="1" lang="en-US" altLang="zh-TW" b="1" u="sng">
                  <a:solidFill>
                    <a:srgbClr val="000000"/>
                  </a:solidFill>
                  <a:ea typeface="新細明體" charset="-120"/>
                </a:rPr>
                <a:t>bCircle=null;</a:t>
              </a:r>
              <a:endParaRPr kumimoji="1" lang="zh-TW" altLang="en-US" b="1" u="sng">
                <a:solidFill>
                  <a:srgbClr val="000000"/>
                </a:solidFill>
                <a:ea typeface="新細明體" charset="-120"/>
              </a:endParaRPr>
            </a:p>
          </p:txBody>
        </p:sp>
        <p:sp>
          <p:nvSpPr>
            <p:cNvPr id="466961" name="AutoShape 17"/>
            <p:cNvSpPr>
              <a:spLocks noChangeArrowheads="1"/>
            </p:cNvSpPr>
            <p:nvPr/>
          </p:nvSpPr>
          <p:spPr bwMode="auto">
            <a:xfrm>
              <a:off x="864" y="2928"/>
              <a:ext cx="576" cy="528"/>
            </a:xfrm>
            <a:prstGeom prst="cube">
              <a:avLst>
                <a:gd name="adj" fmla="val 25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466962" name="AutoShape 18"/>
            <p:cNvSpPr>
              <a:spLocks noChangeArrowheads="1"/>
            </p:cNvSpPr>
            <p:nvPr/>
          </p:nvSpPr>
          <p:spPr bwMode="auto">
            <a:xfrm>
              <a:off x="3504" y="2880"/>
              <a:ext cx="576" cy="528"/>
            </a:xfrm>
            <a:prstGeom prst="cube">
              <a:avLst>
                <a:gd name="adj" fmla="val 25000"/>
              </a:avLst>
            </a:prstGeom>
            <a:solidFill>
              <a:srgbClr val="99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466963" name="Line 19"/>
            <p:cNvSpPr>
              <a:spLocks noChangeShapeType="1"/>
            </p:cNvSpPr>
            <p:nvPr/>
          </p:nvSpPr>
          <p:spPr bwMode="auto">
            <a:xfrm>
              <a:off x="1056" y="3312"/>
              <a:ext cx="244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66964" name="AutoShape 20"/>
            <p:cNvSpPr>
              <a:spLocks noChangeArrowheads="1"/>
            </p:cNvSpPr>
            <p:nvPr/>
          </p:nvSpPr>
          <p:spPr bwMode="auto">
            <a:xfrm>
              <a:off x="816" y="3648"/>
              <a:ext cx="576" cy="528"/>
            </a:xfrm>
            <a:prstGeom prst="cube">
              <a:avLst>
                <a:gd name="adj" fmla="val 25000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zh-TW" altLang="en-US">
                <a:solidFill>
                  <a:srgbClr val="FF0000"/>
                </a:solidFill>
                <a:ea typeface="新細明體" charset="-120"/>
              </a:endParaRPr>
            </a:p>
          </p:txBody>
        </p:sp>
        <p:cxnSp>
          <p:nvCxnSpPr>
            <p:cNvPr id="466965" name="AutoShape 21"/>
            <p:cNvCxnSpPr>
              <a:cxnSpLocks noChangeShapeType="1"/>
              <a:stCxn id="466964" idx="4"/>
              <a:endCxn id="466962" idx="2"/>
            </p:cNvCxnSpPr>
            <p:nvPr/>
          </p:nvCxnSpPr>
          <p:spPr bwMode="auto">
            <a:xfrm flipV="1">
              <a:off x="1260" y="3210"/>
              <a:ext cx="2244" cy="768"/>
            </a:xfrm>
            <a:prstGeom prst="bentConnector3">
              <a:avLst>
                <a:gd name="adj1" fmla="val 52940"/>
              </a:avLst>
            </a:prstGeom>
            <a:noFill/>
            <a:ln w="38100">
              <a:solidFill>
                <a:schemeClr val="tx1"/>
              </a:solidFill>
              <a:prstDash val="sysDot"/>
              <a:miter lim="800000"/>
              <a:headEnd/>
              <a:tailEnd type="triangle" w="med" len="med"/>
            </a:ln>
            <a:effectLst/>
          </p:spPr>
        </p:cxnSp>
        <p:sp>
          <p:nvSpPr>
            <p:cNvPr id="466966" name="Rectangle 22"/>
            <p:cNvSpPr>
              <a:spLocks noChangeArrowheads="1"/>
            </p:cNvSpPr>
            <p:nvPr/>
          </p:nvSpPr>
          <p:spPr bwMode="auto">
            <a:xfrm>
              <a:off x="4176" y="2880"/>
              <a:ext cx="100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kumimoji="1" lang="en-US" altLang="zh-TW" b="1">
                  <a:solidFill>
                    <a:srgbClr val="000000"/>
                  </a:solidFill>
                  <a:ea typeface="新細明體" charset="-120"/>
                </a:rPr>
                <a:t>Circle</a:t>
              </a:r>
              <a:r>
                <a:rPr kumimoji="1" lang="zh-TW" altLang="en-US" b="1">
                  <a:solidFill>
                    <a:srgbClr val="000000"/>
                  </a:solidFill>
                  <a:ea typeface="新細明體" charset="-120"/>
                </a:rPr>
                <a:t>物件</a:t>
              </a:r>
            </a:p>
          </p:txBody>
        </p:sp>
        <p:sp>
          <p:nvSpPr>
            <p:cNvPr id="466967" name="Rectangle 23"/>
            <p:cNvSpPr>
              <a:spLocks noChangeArrowheads="1"/>
            </p:cNvSpPr>
            <p:nvPr/>
          </p:nvSpPr>
          <p:spPr bwMode="auto">
            <a:xfrm>
              <a:off x="144" y="3072"/>
              <a:ext cx="7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kumimoji="1" lang="en-US" altLang="zh-TW" b="1">
                  <a:solidFill>
                    <a:srgbClr val="000000"/>
                  </a:solidFill>
                  <a:ea typeface="新細明體" charset="-120"/>
                </a:rPr>
                <a:t>aCircle</a:t>
              </a:r>
              <a:endParaRPr kumimoji="1" lang="zh-TW" altLang="en-US" b="1">
                <a:solidFill>
                  <a:srgbClr val="000000"/>
                </a:solidFill>
                <a:ea typeface="新細明體" charset="-120"/>
              </a:endParaRPr>
            </a:p>
          </p:txBody>
        </p:sp>
        <p:sp>
          <p:nvSpPr>
            <p:cNvPr id="466968" name="Rectangle 24"/>
            <p:cNvSpPr>
              <a:spLocks noChangeArrowheads="1"/>
            </p:cNvSpPr>
            <p:nvPr/>
          </p:nvSpPr>
          <p:spPr bwMode="auto">
            <a:xfrm>
              <a:off x="144" y="3792"/>
              <a:ext cx="7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zh-TW" b="1">
                  <a:solidFill>
                    <a:srgbClr val="000000"/>
                  </a:solidFill>
                  <a:ea typeface="新細明體" charset="-120"/>
                </a:rPr>
                <a:t>bC</a:t>
              </a:r>
              <a:r>
                <a:rPr kumimoji="1" lang="en-US" altLang="zh-TW" b="1">
                  <a:solidFill>
                    <a:srgbClr val="000000"/>
                  </a:solidFill>
                  <a:ea typeface="新細明體" charset="-120"/>
                </a:rPr>
                <a:t>ircle</a:t>
              </a:r>
              <a:endParaRPr kumimoji="1" lang="zh-TW" altLang="en-US" b="1">
                <a:solidFill>
                  <a:srgbClr val="000000"/>
                </a:solidFill>
                <a:ea typeface="新細明體" charset="-120"/>
              </a:endParaRPr>
            </a:p>
          </p:txBody>
        </p:sp>
        <p:sp>
          <p:nvSpPr>
            <p:cNvPr id="466969" name="Line 25"/>
            <p:cNvSpPr>
              <a:spLocks noChangeShapeType="1"/>
            </p:cNvSpPr>
            <p:nvPr/>
          </p:nvSpPr>
          <p:spPr bwMode="auto">
            <a:xfrm>
              <a:off x="2256" y="3552"/>
              <a:ext cx="432" cy="288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66970" name="Line 26"/>
            <p:cNvSpPr>
              <a:spLocks noChangeShapeType="1"/>
            </p:cNvSpPr>
            <p:nvPr/>
          </p:nvSpPr>
          <p:spPr bwMode="auto">
            <a:xfrm flipH="1">
              <a:off x="2256" y="3552"/>
              <a:ext cx="432" cy="288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66971" name="Rectangle 27"/>
            <p:cNvSpPr>
              <a:spLocks noChangeArrowheads="1"/>
            </p:cNvSpPr>
            <p:nvPr/>
          </p:nvSpPr>
          <p:spPr bwMode="auto">
            <a:xfrm>
              <a:off x="144" y="2832"/>
              <a:ext cx="5376" cy="139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</p:grpSp>
      <p:sp>
        <p:nvSpPr>
          <p:cNvPr id="466972" name="Text Box 28"/>
          <p:cNvSpPr txBox="1">
            <a:spLocks noChangeArrowheads="1"/>
          </p:cNvSpPr>
          <p:nvPr/>
        </p:nvSpPr>
        <p:spPr bwMode="auto">
          <a:xfrm>
            <a:off x="2514600" y="4033838"/>
            <a:ext cx="5035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TW" b="1">
                <a:solidFill>
                  <a:srgbClr val="FF0000"/>
                </a:solidFill>
                <a:ea typeface="新細明體" charset="-120"/>
              </a:rPr>
              <a:t>Problem: aCircle=null; </a:t>
            </a:r>
            <a:r>
              <a:rPr lang="zh-TW" altLang="en-US" b="1">
                <a:solidFill>
                  <a:srgbClr val="FF0000"/>
                </a:solidFill>
                <a:ea typeface="新細明體" charset="-120"/>
              </a:rPr>
              <a:t>結果會如何</a:t>
            </a:r>
            <a:r>
              <a:rPr lang="en-US" altLang="zh-TW" b="1">
                <a:solidFill>
                  <a:srgbClr val="FF0000"/>
                </a:solidFill>
                <a:ea typeface="新細明體" charset="-120"/>
              </a:rPr>
              <a:t>? 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0196DF1A-36C0-402B-9CF6-AB880502BD01}" type="slidenum">
              <a:rPr lang="en-US" altLang="zh-TW"/>
              <a:pPr/>
              <a:t>24</a:t>
            </a:fld>
            <a:endParaRPr lang="en-US" altLang="zh-TW"/>
          </a:p>
        </p:txBody>
      </p:sp>
      <p:sp>
        <p:nvSpPr>
          <p:cNvPr id="4679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09600" y="0"/>
            <a:ext cx="8153400" cy="1143000"/>
          </a:xfrm>
        </p:spPr>
        <p:txBody>
          <a:bodyPr anchor="b"/>
          <a:lstStyle/>
          <a:p>
            <a:r>
              <a:rPr lang="zh-TW" altLang="en-US" b="1">
                <a:ea typeface="標楷體" pitchFamily="65" charset="-120"/>
              </a:rPr>
              <a:t>物件的空間配置</a:t>
            </a:r>
            <a:r>
              <a:rPr lang="zh-TW" altLang="en-US">
                <a:ea typeface="新細明體" charset="-120"/>
              </a:rPr>
              <a:t> </a:t>
            </a:r>
          </a:p>
        </p:txBody>
      </p:sp>
      <p:pic>
        <p:nvPicPr>
          <p:cNvPr id="467971" name="Picture 4" descr="1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/>
          <a:srcRect/>
          <a:stretch>
            <a:fillRect/>
          </a:stretch>
        </p:blipFill>
        <p:spPr>
          <a:xfrm>
            <a:off x="1042988" y="4149725"/>
            <a:ext cx="7056437" cy="2427288"/>
          </a:xfrm>
          <a:noFill/>
        </p:spPr>
      </p:pic>
      <p:sp>
        <p:nvSpPr>
          <p:cNvPr id="467972" name="Rectangle 9"/>
          <p:cNvSpPr>
            <a:spLocks noChangeArrowheads="1"/>
          </p:cNvSpPr>
          <p:nvPr/>
        </p:nvSpPr>
        <p:spPr bwMode="auto">
          <a:xfrm>
            <a:off x="1116013" y="1628775"/>
            <a:ext cx="7559675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kumimoji="1" lang="en-US" altLang="zh-TW">
                <a:latin typeface="Tahoma" pitchFamily="34" charset="0"/>
                <a:ea typeface="新細明體" charset="-120"/>
              </a:rPr>
              <a:t>class Vehicle{		//</a:t>
            </a:r>
            <a:r>
              <a:rPr kumimoji="1" lang="zh-TW" altLang="en-US">
                <a:latin typeface="Tahoma" pitchFamily="34" charset="0"/>
                <a:ea typeface="新細明體" charset="-120"/>
              </a:rPr>
              <a:t>定義的類別</a:t>
            </a:r>
          </a:p>
          <a:p>
            <a:pPr eaLnBrk="1" hangingPunct="1"/>
            <a:r>
              <a:rPr kumimoji="1" lang="zh-TW" altLang="en-US">
                <a:latin typeface="Tahoma" pitchFamily="34" charset="0"/>
                <a:ea typeface="新細明體" charset="-120"/>
              </a:rPr>
              <a:t>	</a:t>
            </a:r>
            <a:r>
              <a:rPr kumimoji="1" lang="en-US" altLang="zh-TW">
                <a:latin typeface="Tahoma" pitchFamily="34" charset="0"/>
                <a:ea typeface="新細明體" charset="-120"/>
              </a:rPr>
              <a:t>int wheel;  		//</a:t>
            </a:r>
            <a:r>
              <a:rPr kumimoji="1" lang="zh-TW" altLang="en-US">
                <a:latin typeface="Tahoma" pitchFamily="34" charset="0"/>
                <a:ea typeface="新細明體" charset="-120"/>
              </a:rPr>
              <a:t>定義一個實體變數</a:t>
            </a:r>
          </a:p>
          <a:p>
            <a:pPr eaLnBrk="1" hangingPunct="1"/>
            <a:r>
              <a:rPr kumimoji="1" lang="en-US" altLang="zh-TW">
                <a:latin typeface="Tahoma" pitchFamily="34" charset="0"/>
                <a:ea typeface="新細明體" charset="-120"/>
              </a:rPr>
              <a:t>}	</a:t>
            </a:r>
          </a:p>
          <a:p>
            <a:pPr eaLnBrk="1" hangingPunct="1"/>
            <a:r>
              <a:rPr kumimoji="1" lang="en-US" altLang="zh-TW">
                <a:latin typeface="Tahoma" pitchFamily="34" charset="0"/>
                <a:ea typeface="新細明體" charset="-120"/>
              </a:rPr>
              <a:t>Vehicle newCar1 = new Vehicle();//</a:t>
            </a:r>
            <a:r>
              <a:rPr kumimoji="1" lang="zh-TW" altLang="en-US">
                <a:latin typeface="Tahoma" pitchFamily="34" charset="0"/>
                <a:ea typeface="新細明體" charset="-120"/>
              </a:rPr>
              <a:t>實體化一個類別</a:t>
            </a:r>
          </a:p>
          <a:p>
            <a:pPr eaLnBrk="1" hangingPunct="1"/>
            <a:r>
              <a:rPr kumimoji="1" lang="en-US" altLang="zh-TW">
                <a:latin typeface="Tahoma" pitchFamily="34" charset="0"/>
                <a:ea typeface="新細明體" charset="-120"/>
              </a:rPr>
              <a:t>Vehicle newCar2 = new Vehicle();//</a:t>
            </a:r>
            <a:r>
              <a:rPr kumimoji="1" lang="zh-TW" altLang="en-US">
                <a:latin typeface="Tahoma" pitchFamily="34" charset="0"/>
                <a:ea typeface="新細明體" charset="-120"/>
              </a:rPr>
              <a:t>再實體化一個類別</a:t>
            </a:r>
          </a:p>
          <a:p>
            <a:pPr eaLnBrk="1" hangingPunct="1"/>
            <a:r>
              <a:rPr kumimoji="1" lang="en-US" altLang="zh-TW">
                <a:latin typeface="Tahoma" pitchFamily="34" charset="0"/>
                <a:ea typeface="新細明體" charset="-120"/>
              </a:rPr>
              <a:t>Vehicle rCar = newCar1;		//</a:t>
            </a:r>
            <a:r>
              <a:rPr kumimoji="1" lang="zh-TW" altLang="en-US">
                <a:latin typeface="Tahoma" pitchFamily="34" charset="0"/>
                <a:ea typeface="新細明體" charset="-120"/>
              </a:rPr>
              <a:t>只是一個參考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B85BED59-559E-4D94-918E-DA6354D3735D}" type="slidenum">
              <a:rPr lang="en-US" altLang="zh-TW"/>
              <a:pPr/>
              <a:t>25</a:t>
            </a:fld>
            <a:endParaRPr lang="en-US" altLang="zh-TW"/>
          </a:p>
        </p:txBody>
      </p:sp>
      <p:sp>
        <p:nvSpPr>
          <p:cNvPr id="468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>
                <a:ea typeface="標楷體" pitchFamily="65" charset="-120"/>
              </a:rPr>
              <a:t>變數型態</a:t>
            </a:r>
          </a:p>
        </p:txBody>
      </p:sp>
      <p:sp>
        <p:nvSpPr>
          <p:cNvPr id="468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種類</a:t>
            </a:r>
          </a:p>
          <a:p>
            <a:pPr lvl="1"/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基本型態 (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Primitive Type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)</a:t>
            </a:r>
          </a:p>
          <a:p>
            <a:pPr lvl="2"/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8</a:t>
            </a: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種</a:t>
            </a:r>
            <a:endParaRPr lang="en-US" altLang="zh-TW" dirty="0">
              <a:latin typeface="標楷體" pitchFamily="65" charset="-120"/>
              <a:ea typeface="標楷體" pitchFamily="65" charset="-120"/>
            </a:endParaRPr>
          </a:p>
          <a:p>
            <a:pPr lvl="1"/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參考型態 (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Reference Type)</a:t>
            </a:r>
          </a:p>
          <a:p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基本型態</a:t>
            </a:r>
          </a:p>
          <a:p>
            <a:pPr lvl="1"/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整數、浮點數、字元、或布林值</a:t>
            </a:r>
          </a:p>
          <a:p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參考型態</a:t>
            </a:r>
          </a:p>
          <a:p>
            <a:pPr lvl="1"/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由物件所組成的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型態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So, what is “static”?</a:t>
            </a:r>
          </a:p>
          <a:p>
            <a:pPr lvl="1"/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We have not explained it, let us do it now.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8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68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8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68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8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68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89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689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89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4689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89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4689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89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4689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89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4689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89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4689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89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4689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899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401291E9-1A2A-46B7-8B29-5429F01EF1EB}" type="slidenum">
              <a:rPr lang="en-US" altLang="zh-TW"/>
              <a:pPr/>
              <a:t>3</a:t>
            </a:fld>
            <a:endParaRPr lang="en-US" altLang="zh-TW"/>
          </a:p>
        </p:txBody>
      </p:sp>
      <p:sp>
        <p:nvSpPr>
          <p:cNvPr id="499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ea typeface="新細明體" charset="-120"/>
              </a:rPr>
              <a:t>Previous studies</a:t>
            </a:r>
          </a:p>
        </p:txBody>
      </p:sp>
      <p:sp>
        <p:nvSpPr>
          <p:cNvPr id="499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>
                <a:ea typeface="新細明體" charset="-120"/>
              </a:rPr>
              <a:t>How to use Inheritance?</a:t>
            </a:r>
          </a:p>
          <a:p>
            <a:r>
              <a:rPr lang="en-US" altLang="zh-TW" dirty="0">
                <a:ea typeface="新細明體" charset="-120"/>
              </a:rPr>
              <a:t>How to use super()?</a:t>
            </a:r>
          </a:p>
          <a:p>
            <a:pPr lvl="1"/>
            <a:r>
              <a:rPr lang="en-US" altLang="zh-TW" dirty="0">
                <a:ea typeface="新細明體" charset="-120"/>
              </a:rPr>
              <a:t>Where </a:t>
            </a:r>
            <a:r>
              <a:rPr lang="en-US" altLang="zh-TW" dirty="0" smtClean="0">
                <a:ea typeface="新細明體" charset="-120"/>
              </a:rPr>
              <a:t>can I call </a:t>
            </a:r>
            <a:r>
              <a:rPr lang="en-US" altLang="zh-TW" dirty="0">
                <a:ea typeface="新細明體" charset="-120"/>
              </a:rPr>
              <a:t>super()?</a:t>
            </a:r>
          </a:p>
          <a:p>
            <a:pPr lvl="1"/>
            <a:r>
              <a:rPr lang="en-US" altLang="zh-TW" dirty="0">
                <a:ea typeface="新細明體" charset="-120"/>
              </a:rPr>
              <a:t>What is the meaning between super() and </a:t>
            </a:r>
            <a:r>
              <a:rPr lang="en-US" altLang="zh-TW" dirty="0" err="1">
                <a:ea typeface="新細明體" charset="-120"/>
              </a:rPr>
              <a:t>super.XX</a:t>
            </a:r>
            <a:r>
              <a:rPr lang="en-US" altLang="zh-TW" dirty="0">
                <a:ea typeface="新細明體" charset="-120"/>
              </a:rPr>
              <a:t>?</a:t>
            </a:r>
          </a:p>
          <a:p>
            <a:r>
              <a:rPr lang="en-US" altLang="zh-TW" dirty="0">
                <a:ea typeface="新細明體" charset="-120"/>
              </a:rPr>
              <a:t>What is polymorphism?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Synopsis of Polymorphism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The polymorphism principle</a:t>
            </a:r>
          </a:p>
          <a:p>
            <a:r>
              <a:rPr lang="en-US" altLang="zh-TW" dirty="0" smtClean="0"/>
              <a:t>Polymorphism means that an operation may behave differently (in different classes).</a:t>
            </a:r>
          </a:p>
          <a:p>
            <a:r>
              <a:rPr lang="en-US" altLang="zh-TW" dirty="0" smtClean="0"/>
              <a:t>There are two kinds of polymorphism</a:t>
            </a:r>
          </a:p>
          <a:p>
            <a:pPr lvl="1"/>
            <a:r>
              <a:rPr lang="en-US" altLang="zh-TW" dirty="0" smtClean="0"/>
              <a:t>static (overloading)</a:t>
            </a:r>
          </a:p>
          <a:p>
            <a:pPr lvl="1"/>
            <a:r>
              <a:rPr lang="en-US" altLang="zh-TW" dirty="0" smtClean="0"/>
              <a:t> dynamic</a:t>
            </a:r>
          </a:p>
          <a:p>
            <a:r>
              <a:rPr lang="en-US" altLang="zh-TW" dirty="0" smtClean="0"/>
              <a:t>Example</a:t>
            </a:r>
          </a:p>
          <a:p>
            <a:pPr lvl="1"/>
            <a:r>
              <a:rPr lang="en-US" altLang="zh-TW" dirty="0" err="1" smtClean="0"/>
              <a:t>GeomFigure</a:t>
            </a:r>
            <a:r>
              <a:rPr lang="en-US" altLang="zh-TW" dirty="0" smtClean="0"/>
              <a:t> (display(), remove(), position())</a:t>
            </a:r>
          </a:p>
          <a:p>
            <a:pPr lvl="2"/>
            <a:r>
              <a:rPr lang="en-US" altLang="zh-TW" dirty="0" smtClean="0"/>
              <a:t>Rectangle</a:t>
            </a:r>
          </a:p>
          <a:p>
            <a:pPr lvl="2"/>
            <a:r>
              <a:rPr lang="en-US" altLang="zh-TW" dirty="0" smtClean="0"/>
              <a:t>Circle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 smtClean="0"/>
              <a:t>1-</a:t>
            </a:r>
            <a:fld id="{CDDC773B-2C47-4B6C-8C68-113C54C744F5}" type="slidenum">
              <a:rPr lang="en-US" altLang="zh-TW" smtClean="0"/>
              <a:pPr/>
              <a:t>4</a:t>
            </a:fld>
            <a:endParaRPr lang="en-US" altLang="zh-TW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再談</a:t>
            </a:r>
            <a:r>
              <a:rPr lang="en-US" altLang="zh-TW" dirty="0" smtClean="0"/>
              <a:t>inheritance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矩型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我們先擁有這個</a:t>
            </a:r>
            <a:r>
              <a:rPr lang="en-US" altLang="zh-TW" dirty="0" smtClean="0"/>
              <a:t>class</a:t>
            </a:r>
            <a:r>
              <a:rPr lang="zh-TW" altLang="en-US" dirty="0" smtClean="0"/>
              <a:t>，並且進行了系統開發</a:t>
            </a:r>
            <a:endParaRPr lang="en-US" altLang="zh-TW" dirty="0" smtClean="0"/>
          </a:p>
          <a:p>
            <a:r>
              <a:rPr lang="zh-TW" altLang="en-US" dirty="0" smtClean="0"/>
              <a:t>正方形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之後有了正方型的需求，再寫了一個正方形的</a:t>
            </a:r>
            <a:r>
              <a:rPr lang="en-US" altLang="zh-TW" dirty="0" smtClean="0"/>
              <a:t>class</a:t>
            </a:r>
          </a:p>
          <a:p>
            <a:pPr lvl="1"/>
            <a:r>
              <a:rPr lang="en-US" altLang="zh-TW" dirty="0" smtClean="0"/>
              <a:t>Square “IS A” kind of rectangle</a:t>
            </a:r>
          </a:p>
          <a:p>
            <a:r>
              <a:rPr lang="en-US" altLang="zh-TW" dirty="0" smtClean="0"/>
              <a:t>Reuse?</a:t>
            </a:r>
          </a:p>
          <a:p>
            <a:pPr lvl="1"/>
            <a:r>
              <a:rPr lang="en-US" altLang="zh-TW" dirty="0" smtClean="0"/>
              <a:t>Q1: </a:t>
            </a:r>
            <a:r>
              <a:rPr lang="zh-TW" altLang="en-US" dirty="0" smtClean="0"/>
              <a:t>你有沒有程式</a:t>
            </a:r>
            <a:r>
              <a:rPr lang="en-US" altLang="zh-TW" dirty="0" smtClean="0"/>
              <a:t>”</a:t>
            </a:r>
            <a:r>
              <a:rPr lang="zh-TW" altLang="en-US" dirty="0" smtClean="0"/>
              <a:t>砍掉重練</a:t>
            </a:r>
            <a:r>
              <a:rPr lang="en-US" altLang="zh-TW" dirty="0" smtClean="0"/>
              <a:t>”</a:t>
            </a:r>
            <a:r>
              <a:rPr lang="zh-TW" altLang="en-US" dirty="0" smtClean="0"/>
              <a:t>的經驗</a:t>
            </a:r>
            <a:r>
              <a:rPr lang="en-US" altLang="zh-TW" dirty="0" smtClean="0"/>
              <a:t>?</a:t>
            </a:r>
          </a:p>
          <a:p>
            <a:pPr lvl="1"/>
            <a:r>
              <a:rPr lang="en-US" altLang="zh-TW" smtClean="0"/>
              <a:t>Q2</a:t>
            </a:r>
            <a:r>
              <a:rPr lang="en-US" altLang="zh-TW" dirty="0" smtClean="0"/>
              <a:t>: </a:t>
            </a:r>
            <a:r>
              <a:rPr lang="zh-TW" altLang="en-US" dirty="0" smtClean="0"/>
              <a:t>你有沒有</a:t>
            </a:r>
            <a:r>
              <a:rPr lang="en-US" altLang="zh-TW" dirty="0" smtClean="0"/>
              <a:t>”</a:t>
            </a:r>
            <a:r>
              <a:rPr lang="zh-TW" altLang="en-US" dirty="0" smtClean="0"/>
              <a:t>再造輪子</a:t>
            </a:r>
            <a:r>
              <a:rPr lang="en-US" altLang="zh-TW" dirty="0" smtClean="0"/>
              <a:t>”</a:t>
            </a:r>
            <a:r>
              <a:rPr lang="zh-TW" altLang="en-US" dirty="0" smtClean="0"/>
              <a:t>的經驗</a:t>
            </a:r>
            <a:r>
              <a:rPr lang="en-US" altLang="zh-TW" dirty="0" smtClean="0"/>
              <a:t>?</a:t>
            </a:r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 smtClean="0"/>
              <a:t>1-</a:t>
            </a:r>
            <a:fld id="{CDDC773B-2C47-4B6C-8C68-113C54C744F5}" type="slidenum">
              <a:rPr lang="en-US" altLang="zh-TW" smtClean="0"/>
              <a:pPr/>
              <a:t>5</a:t>
            </a:fld>
            <a:endParaRPr lang="en-US" altLang="zh-TW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Class Rectangle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b="1" dirty="0" smtClean="0"/>
              <a:t>class</a:t>
            </a:r>
            <a:r>
              <a:rPr lang="en-US" dirty="0" smtClean="0"/>
              <a:t> Rectangle {</a:t>
            </a:r>
            <a:br>
              <a:rPr lang="en-US" dirty="0" smtClean="0"/>
            </a:br>
            <a:r>
              <a:rPr lang="en-US" dirty="0" smtClean="0"/>
              <a:t>    </a:t>
            </a:r>
            <a:r>
              <a:rPr lang="en-US" b="1" dirty="0" smtClean="0"/>
              <a:t>double</a:t>
            </a:r>
            <a:r>
              <a:rPr lang="en-US" dirty="0" smtClean="0"/>
              <a:t> width;</a:t>
            </a:r>
            <a:br>
              <a:rPr lang="en-US" dirty="0" smtClean="0"/>
            </a:br>
            <a:r>
              <a:rPr lang="en-US" dirty="0" smtClean="0"/>
              <a:t>    </a:t>
            </a:r>
            <a:r>
              <a:rPr lang="en-US" b="1" dirty="0" smtClean="0"/>
              <a:t>double</a:t>
            </a:r>
            <a:r>
              <a:rPr lang="en-US" dirty="0" smtClean="0"/>
              <a:t> height;</a:t>
            </a:r>
            <a:br>
              <a:rPr lang="en-US" dirty="0" smtClean="0"/>
            </a:br>
            <a:r>
              <a:rPr lang="en-US" dirty="0" smtClean="0"/>
              <a:t>    </a:t>
            </a:r>
            <a:br>
              <a:rPr lang="en-US" dirty="0" smtClean="0"/>
            </a:br>
            <a:r>
              <a:rPr lang="en-US" dirty="0" smtClean="0"/>
              <a:t>    </a:t>
            </a:r>
            <a:br>
              <a:rPr lang="en-US" dirty="0" smtClean="0"/>
            </a:br>
            <a:r>
              <a:rPr lang="en-US" dirty="0" smtClean="0"/>
              <a:t>    </a:t>
            </a:r>
            <a:r>
              <a:rPr lang="en-US" b="1" dirty="0" smtClean="0"/>
              <a:t>public</a:t>
            </a:r>
            <a:r>
              <a:rPr lang="en-US" dirty="0" smtClean="0"/>
              <a:t> </a:t>
            </a:r>
            <a:r>
              <a:rPr lang="en-US" b="1" dirty="0" smtClean="0"/>
              <a:t>double</a:t>
            </a:r>
            <a:r>
              <a:rPr lang="en-US" dirty="0" smtClean="0"/>
              <a:t> </a:t>
            </a:r>
            <a:r>
              <a:rPr lang="en-US" dirty="0" err="1" smtClean="0"/>
              <a:t>getHeight</a:t>
            </a:r>
            <a:r>
              <a:rPr lang="en-US" dirty="0" smtClean="0"/>
              <a:t>() {</a:t>
            </a:r>
            <a:br>
              <a:rPr lang="en-US" dirty="0" smtClean="0"/>
            </a:br>
            <a:r>
              <a:rPr lang="en-US" dirty="0" smtClean="0"/>
              <a:t>        </a:t>
            </a:r>
            <a:r>
              <a:rPr lang="en-US" b="1" dirty="0" smtClean="0"/>
              <a:t>return</a:t>
            </a:r>
            <a:r>
              <a:rPr lang="en-US" dirty="0" smtClean="0"/>
              <a:t> height;</a:t>
            </a:r>
            <a:br>
              <a:rPr lang="en-US" dirty="0" smtClean="0"/>
            </a:br>
            <a:r>
              <a:rPr lang="en-US" dirty="0" smtClean="0"/>
              <a:t>    }</a:t>
            </a:r>
            <a:br>
              <a:rPr lang="en-US" dirty="0" smtClean="0"/>
            </a:br>
            <a:r>
              <a:rPr lang="en-US" dirty="0" smtClean="0"/>
              <a:t>    </a:t>
            </a:r>
            <a:r>
              <a:rPr lang="en-US" b="1" dirty="0" smtClean="0"/>
              <a:t>public</a:t>
            </a:r>
            <a:r>
              <a:rPr lang="en-US" dirty="0" smtClean="0"/>
              <a:t> </a:t>
            </a:r>
            <a:r>
              <a:rPr lang="en-US" b="1" dirty="0" smtClean="0"/>
              <a:t>void</a:t>
            </a:r>
            <a:r>
              <a:rPr lang="en-US" dirty="0" smtClean="0"/>
              <a:t> </a:t>
            </a:r>
            <a:r>
              <a:rPr lang="en-US" dirty="0" err="1" smtClean="0"/>
              <a:t>setHeight</a:t>
            </a:r>
            <a:r>
              <a:rPr lang="en-US" dirty="0" smtClean="0"/>
              <a:t>(</a:t>
            </a:r>
            <a:r>
              <a:rPr lang="en-US" b="1" dirty="0" smtClean="0"/>
              <a:t>double</a:t>
            </a:r>
            <a:r>
              <a:rPr lang="en-US" dirty="0" smtClean="0"/>
              <a:t> height) {</a:t>
            </a:r>
            <a:br>
              <a:rPr lang="en-US" dirty="0" smtClean="0"/>
            </a:br>
            <a:r>
              <a:rPr lang="en-US" dirty="0" smtClean="0"/>
              <a:t>        </a:t>
            </a:r>
            <a:r>
              <a:rPr lang="en-US" dirty="0" err="1" smtClean="0"/>
              <a:t>this.height</a:t>
            </a:r>
            <a:r>
              <a:rPr lang="en-US" dirty="0" smtClean="0"/>
              <a:t> = height;</a:t>
            </a:r>
            <a:br>
              <a:rPr lang="en-US" dirty="0" smtClean="0"/>
            </a:br>
            <a:r>
              <a:rPr lang="en-US" dirty="0" smtClean="0"/>
              <a:t>    }</a:t>
            </a:r>
            <a:br>
              <a:rPr lang="en-US" dirty="0" smtClean="0"/>
            </a:br>
            <a:r>
              <a:rPr lang="en-US" dirty="0" smtClean="0"/>
              <a:t>    </a:t>
            </a:r>
            <a:r>
              <a:rPr lang="en-US" b="1" dirty="0" smtClean="0"/>
              <a:t>public</a:t>
            </a:r>
            <a:r>
              <a:rPr lang="en-US" dirty="0" smtClean="0"/>
              <a:t> </a:t>
            </a:r>
            <a:r>
              <a:rPr lang="en-US" b="1" dirty="0" smtClean="0"/>
              <a:t>double</a:t>
            </a:r>
            <a:r>
              <a:rPr lang="en-US" dirty="0" smtClean="0"/>
              <a:t> </a:t>
            </a:r>
            <a:r>
              <a:rPr lang="en-US" dirty="0" err="1" smtClean="0"/>
              <a:t>getWidth</a:t>
            </a:r>
            <a:r>
              <a:rPr lang="en-US" dirty="0" smtClean="0"/>
              <a:t>() {</a:t>
            </a:r>
            <a:br>
              <a:rPr lang="en-US" dirty="0" smtClean="0"/>
            </a:br>
            <a:r>
              <a:rPr lang="en-US" dirty="0" smtClean="0"/>
              <a:t>        </a:t>
            </a:r>
            <a:r>
              <a:rPr lang="en-US" b="1" dirty="0" smtClean="0"/>
              <a:t>return</a:t>
            </a:r>
            <a:r>
              <a:rPr lang="en-US" dirty="0" smtClean="0"/>
              <a:t> width;</a:t>
            </a:r>
            <a:br>
              <a:rPr lang="en-US" dirty="0" smtClean="0"/>
            </a:br>
            <a:r>
              <a:rPr lang="en-US" dirty="0" smtClean="0"/>
              <a:t>    }</a:t>
            </a:r>
            <a:br>
              <a:rPr lang="en-US" dirty="0" smtClean="0"/>
            </a:br>
            <a:r>
              <a:rPr lang="en-US" dirty="0" smtClean="0"/>
              <a:t>    </a:t>
            </a:r>
            <a:r>
              <a:rPr lang="en-US" b="1" dirty="0" smtClean="0"/>
              <a:t>public</a:t>
            </a:r>
            <a:r>
              <a:rPr lang="en-US" dirty="0" smtClean="0"/>
              <a:t> </a:t>
            </a:r>
            <a:r>
              <a:rPr lang="en-US" b="1" dirty="0" smtClean="0"/>
              <a:t>void</a:t>
            </a:r>
            <a:r>
              <a:rPr lang="en-US" dirty="0" smtClean="0"/>
              <a:t> </a:t>
            </a:r>
            <a:r>
              <a:rPr lang="en-US" dirty="0" err="1" smtClean="0"/>
              <a:t>setWidth</a:t>
            </a:r>
            <a:r>
              <a:rPr lang="en-US" dirty="0" smtClean="0"/>
              <a:t>(</a:t>
            </a:r>
            <a:r>
              <a:rPr lang="en-US" b="1" dirty="0" smtClean="0"/>
              <a:t>double</a:t>
            </a:r>
            <a:r>
              <a:rPr lang="en-US" dirty="0" smtClean="0"/>
              <a:t> width) {</a:t>
            </a:r>
            <a:br>
              <a:rPr lang="en-US" dirty="0" smtClean="0"/>
            </a:br>
            <a:r>
              <a:rPr lang="en-US" dirty="0" smtClean="0"/>
              <a:t>        </a:t>
            </a:r>
            <a:r>
              <a:rPr lang="en-US" dirty="0" err="1" smtClean="0"/>
              <a:t>this.width</a:t>
            </a:r>
            <a:r>
              <a:rPr lang="en-US" dirty="0" smtClean="0"/>
              <a:t> = width;</a:t>
            </a:r>
            <a:br>
              <a:rPr lang="en-US" dirty="0" smtClean="0"/>
            </a:br>
            <a:r>
              <a:rPr lang="en-US" dirty="0" smtClean="0"/>
              <a:t>    }   </a:t>
            </a:r>
            <a:br>
              <a:rPr lang="en-US" dirty="0" smtClean="0"/>
            </a:br>
            <a:r>
              <a:rPr lang="en-US" dirty="0" smtClean="0"/>
              <a:t>}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 smtClean="0"/>
              <a:t>1-</a:t>
            </a:r>
            <a:fld id="{CDDC773B-2C47-4B6C-8C68-113C54C744F5}" type="slidenum">
              <a:rPr lang="en-US" altLang="zh-TW" smtClean="0"/>
              <a:pPr/>
              <a:t>6</a:t>
            </a:fld>
            <a:endParaRPr lang="en-US" altLang="zh-TW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Class Square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 smtClean="0"/>
              <a:t>class</a:t>
            </a:r>
            <a:r>
              <a:rPr lang="en-US" dirty="0" smtClean="0"/>
              <a:t> Square </a:t>
            </a:r>
            <a:r>
              <a:rPr lang="en-US" b="1" dirty="0" smtClean="0">
                <a:solidFill>
                  <a:srgbClr val="FF0000"/>
                </a:solidFill>
              </a:rPr>
              <a:t>extends</a:t>
            </a:r>
            <a:r>
              <a:rPr lang="en-US" dirty="0" smtClean="0">
                <a:solidFill>
                  <a:srgbClr val="FF0000"/>
                </a:solidFill>
              </a:rPr>
              <a:t> Rectangle </a:t>
            </a:r>
            <a:r>
              <a:rPr lang="en-US" dirty="0" smtClean="0"/>
              <a:t>{</a:t>
            </a:r>
            <a:br>
              <a:rPr lang="en-US" dirty="0" smtClean="0"/>
            </a:br>
            <a:r>
              <a:rPr lang="en-US" dirty="0" smtClean="0"/>
              <a:t>    </a:t>
            </a:r>
            <a:r>
              <a:rPr lang="en-US" b="1" dirty="0" smtClean="0"/>
              <a:t>public</a:t>
            </a:r>
            <a:r>
              <a:rPr lang="en-US" dirty="0" smtClean="0"/>
              <a:t> </a:t>
            </a:r>
            <a:r>
              <a:rPr lang="en-US" b="1" dirty="0" smtClean="0"/>
              <a:t>void</a:t>
            </a:r>
            <a:r>
              <a:rPr lang="en-US" dirty="0" smtClean="0"/>
              <a:t> </a:t>
            </a:r>
            <a:r>
              <a:rPr lang="en-US" dirty="0" err="1" smtClean="0"/>
              <a:t>setHeight</a:t>
            </a:r>
            <a:r>
              <a:rPr lang="en-US" dirty="0" smtClean="0"/>
              <a:t>(</a:t>
            </a:r>
            <a:r>
              <a:rPr lang="en-US" b="1" dirty="0" smtClean="0"/>
              <a:t>double</a:t>
            </a:r>
            <a:r>
              <a:rPr lang="en-US" dirty="0" smtClean="0"/>
              <a:t> height) {</a:t>
            </a:r>
            <a:br>
              <a:rPr lang="en-US" dirty="0" smtClean="0"/>
            </a:br>
            <a:r>
              <a:rPr lang="en-US" dirty="0" smtClean="0"/>
              <a:t>        </a:t>
            </a:r>
            <a:r>
              <a:rPr lang="en-US" dirty="0" err="1" smtClean="0"/>
              <a:t>super.setHeight</a:t>
            </a:r>
            <a:r>
              <a:rPr lang="en-US" dirty="0" smtClean="0"/>
              <a:t>(height);</a:t>
            </a:r>
            <a:br>
              <a:rPr lang="en-US" dirty="0" smtClean="0"/>
            </a:br>
            <a:r>
              <a:rPr lang="en-US" dirty="0" smtClean="0"/>
              <a:t>        </a:t>
            </a:r>
            <a:r>
              <a:rPr lang="en-US" dirty="0" err="1" smtClean="0"/>
              <a:t>super.setWidth</a:t>
            </a:r>
            <a:r>
              <a:rPr lang="en-US" dirty="0" smtClean="0"/>
              <a:t>(height);</a:t>
            </a:r>
            <a:br>
              <a:rPr lang="en-US" dirty="0" smtClean="0"/>
            </a:br>
            <a:r>
              <a:rPr lang="en-US" dirty="0" smtClean="0"/>
              <a:t>    }</a:t>
            </a:r>
            <a:br>
              <a:rPr lang="en-US" dirty="0" smtClean="0"/>
            </a:br>
            <a:r>
              <a:rPr lang="en-US" dirty="0" smtClean="0"/>
              <a:t>    </a:t>
            </a:r>
            <a:br>
              <a:rPr lang="en-US" dirty="0" smtClean="0"/>
            </a:br>
            <a:r>
              <a:rPr lang="en-US" dirty="0" smtClean="0"/>
              <a:t>    </a:t>
            </a:r>
            <a:r>
              <a:rPr lang="en-US" b="1" dirty="0" smtClean="0"/>
              <a:t>public</a:t>
            </a:r>
            <a:r>
              <a:rPr lang="en-US" dirty="0" smtClean="0"/>
              <a:t> </a:t>
            </a:r>
            <a:r>
              <a:rPr lang="en-US" b="1" dirty="0" smtClean="0"/>
              <a:t>void</a:t>
            </a:r>
            <a:r>
              <a:rPr lang="en-US" dirty="0" smtClean="0"/>
              <a:t> </a:t>
            </a:r>
            <a:r>
              <a:rPr lang="en-US" dirty="0" err="1" smtClean="0"/>
              <a:t>setWidth</a:t>
            </a:r>
            <a:r>
              <a:rPr lang="en-US" dirty="0" smtClean="0"/>
              <a:t>(</a:t>
            </a:r>
            <a:r>
              <a:rPr lang="en-US" b="1" dirty="0" smtClean="0"/>
              <a:t>double</a:t>
            </a:r>
            <a:r>
              <a:rPr lang="en-US" dirty="0" smtClean="0"/>
              <a:t> width) {</a:t>
            </a:r>
            <a:br>
              <a:rPr lang="en-US" dirty="0" smtClean="0"/>
            </a:br>
            <a:r>
              <a:rPr lang="en-US" dirty="0" smtClean="0"/>
              <a:t>        </a:t>
            </a:r>
            <a:r>
              <a:rPr lang="en-US" dirty="0" err="1" smtClean="0"/>
              <a:t>super.setHeight</a:t>
            </a:r>
            <a:r>
              <a:rPr lang="en-US" dirty="0" smtClean="0"/>
              <a:t>(width);</a:t>
            </a:r>
            <a:br>
              <a:rPr lang="en-US" dirty="0" smtClean="0"/>
            </a:br>
            <a:r>
              <a:rPr lang="en-US" dirty="0" smtClean="0"/>
              <a:t>        </a:t>
            </a:r>
            <a:r>
              <a:rPr lang="en-US" dirty="0" err="1" smtClean="0"/>
              <a:t>super.setWidth</a:t>
            </a:r>
            <a:r>
              <a:rPr lang="en-US" dirty="0" smtClean="0"/>
              <a:t>(width);</a:t>
            </a:r>
            <a:br>
              <a:rPr lang="en-US" dirty="0" smtClean="0"/>
            </a:br>
            <a:r>
              <a:rPr lang="en-US" dirty="0" smtClean="0"/>
              <a:t>    }</a:t>
            </a:r>
            <a:br>
              <a:rPr lang="en-US" dirty="0" smtClean="0"/>
            </a:br>
            <a:r>
              <a:rPr lang="en-US" dirty="0" smtClean="0"/>
              <a:t>}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 smtClean="0"/>
              <a:t>1-</a:t>
            </a:r>
            <a:fld id="{CDDC773B-2C47-4B6C-8C68-113C54C744F5}" type="slidenum">
              <a:rPr lang="en-US" altLang="zh-TW" smtClean="0"/>
              <a:pPr/>
              <a:t>7</a:t>
            </a:fld>
            <a:endParaRPr lang="en-US" altLang="zh-TW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void g(Rectangle r) {</a:t>
            </a:r>
            <a:br>
              <a:rPr lang="en-US" dirty="0" smtClean="0"/>
            </a:br>
            <a:r>
              <a:rPr lang="en-US" dirty="0" smtClean="0"/>
              <a:t>    </a:t>
            </a:r>
            <a:r>
              <a:rPr lang="en-US" dirty="0" err="1" smtClean="0"/>
              <a:t>r.setWidth</a:t>
            </a:r>
            <a:r>
              <a:rPr lang="en-US" dirty="0" smtClean="0"/>
              <a:t>(5);</a:t>
            </a:r>
            <a:br>
              <a:rPr lang="en-US" dirty="0" smtClean="0"/>
            </a:br>
            <a:r>
              <a:rPr lang="en-US" dirty="0" smtClean="0"/>
              <a:t>    </a:t>
            </a:r>
            <a:r>
              <a:rPr lang="en-US" dirty="0" err="1" smtClean="0"/>
              <a:t>r.setHeight</a:t>
            </a:r>
            <a:r>
              <a:rPr lang="en-US" dirty="0" smtClean="0"/>
              <a:t>(4);</a:t>
            </a:r>
            <a:br>
              <a:rPr lang="en-US" dirty="0" smtClean="0"/>
            </a:br>
            <a:r>
              <a:rPr lang="en-US" dirty="0" smtClean="0"/>
              <a:t>    if (</a:t>
            </a:r>
            <a:r>
              <a:rPr lang="en-US" dirty="0" err="1" smtClean="0"/>
              <a:t>r.getWidth</a:t>
            </a:r>
            <a:r>
              <a:rPr lang="en-US" dirty="0" smtClean="0"/>
              <a:t>() * </a:t>
            </a:r>
            <a:r>
              <a:rPr lang="en-US" dirty="0" err="1" smtClean="0"/>
              <a:t>r.getHeight</a:t>
            </a:r>
            <a:r>
              <a:rPr lang="en-US" dirty="0" smtClean="0"/>
              <a:t>() != 20) {</a:t>
            </a:r>
            <a:br>
              <a:rPr lang="en-US" dirty="0" smtClean="0"/>
            </a:br>
            <a:r>
              <a:rPr lang="en-US" dirty="0" smtClean="0"/>
              <a:t>        throw new </a:t>
            </a:r>
            <a:r>
              <a:rPr lang="en-US" dirty="0" err="1" smtClean="0"/>
              <a:t>RuntimeException</a:t>
            </a:r>
            <a:r>
              <a:rPr lang="en-US" dirty="0" smtClean="0"/>
              <a:t>();</a:t>
            </a:r>
            <a:br>
              <a:rPr lang="en-US" dirty="0" smtClean="0"/>
            </a:br>
            <a:r>
              <a:rPr lang="en-US" dirty="0" smtClean="0"/>
              <a:t>    }</a:t>
            </a:r>
            <a:br>
              <a:rPr lang="en-US" dirty="0" smtClean="0"/>
            </a:br>
            <a:r>
              <a:rPr lang="en-US" dirty="0" smtClean="0"/>
              <a:t>}</a:t>
            </a:r>
          </a:p>
          <a:p>
            <a:pPr>
              <a:buNone/>
            </a:pP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//some other place</a:t>
            </a:r>
          </a:p>
          <a:p>
            <a:pPr>
              <a:buNone/>
            </a:pPr>
            <a:r>
              <a:rPr lang="en-US" dirty="0" smtClean="0"/>
              <a:t>Rectangle square = new Square();</a:t>
            </a:r>
          </a:p>
          <a:p>
            <a:pPr>
              <a:buNone/>
            </a:pPr>
            <a:r>
              <a:rPr lang="en-US" dirty="0" smtClean="0"/>
              <a:t>g(square);</a:t>
            </a:r>
            <a:endParaRPr lang="en-US" altLang="zh-TW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 smtClean="0"/>
              <a:t>1-</a:t>
            </a:r>
            <a:fld id="{CDDC773B-2C47-4B6C-8C68-113C54C744F5}" type="slidenum">
              <a:rPr lang="en-US" altLang="zh-TW" smtClean="0"/>
              <a:pPr/>
              <a:t>8</a:t>
            </a:fld>
            <a:endParaRPr lang="en-US" altLang="zh-TW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Liskov</a:t>
            </a:r>
            <a:r>
              <a:rPr lang="en-US" b="1" dirty="0" smtClean="0"/>
              <a:t> Substitution Principle (LSP)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Functions that use pointers or references to base classes must be able to use objects of derived classes without knowing it</a:t>
            </a:r>
          </a:p>
          <a:p>
            <a:r>
              <a:rPr lang="en-US" b="1" dirty="0" smtClean="0"/>
              <a:t>Very difficult problem!!</a:t>
            </a:r>
          </a:p>
          <a:p>
            <a:pPr lvl="1"/>
            <a:r>
              <a:rPr lang="en-US" b="1" dirty="0" smtClean="0"/>
              <a:t>Further study: OOAD</a:t>
            </a:r>
          </a:p>
          <a:p>
            <a:pPr lvl="1"/>
            <a:r>
              <a:rPr lang="en-US" b="1" dirty="0" smtClean="0"/>
              <a:t>Software design principals</a:t>
            </a:r>
          </a:p>
          <a:p>
            <a:pPr lvl="2"/>
            <a:r>
              <a:rPr lang="en-US" b="1" dirty="0" smtClean="0"/>
              <a:t>Please </a:t>
            </a:r>
            <a:r>
              <a:rPr lang="en-US" b="1" dirty="0" err="1" smtClean="0"/>
              <a:t>google</a:t>
            </a:r>
            <a:r>
              <a:rPr lang="en-US" b="1" dirty="0" smtClean="0"/>
              <a:t> it if you are interested in it</a:t>
            </a:r>
          </a:p>
          <a:p>
            <a:pPr lvl="2"/>
            <a:r>
              <a:rPr lang="en-US" b="1" dirty="0" smtClean="0"/>
              <a:t>One of the principals</a:t>
            </a:r>
          </a:p>
          <a:p>
            <a:pPr lvl="3"/>
            <a:r>
              <a:rPr lang="en-US" b="1" dirty="0" smtClean="0"/>
              <a:t>Prefer Composition over </a:t>
            </a:r>
            <a:r>
              <a:rPr lang="en-US" b="1" dirty="0" err="1" smtClean="0"/>
              <a:t>inheritnace</a:t>
            </a:r>
            <a:endParaRPr lang="en-US" b="1" dirty="0" smtClean="0"/>
          </a:p>
          <a:p>
            <a:pPr lvl="3"/>
            <a:r>
              <a:rPr lang="en-US" b="1" dirty="0" smtClean="0"/>
              <a:t>Why? Can you give an example?</a:t>
            </a:r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 smtClean="0"/>
              <a:t>1-</a:t>
            </a:r>
            <a:fld id="{CDDC773B-2C47-4B6C-8C68-113C54C744F5}" type="slidenum">
              <a:rPr lang="en-US" altLang="zh-TW" smtClean="0"/>
              <a:pPr/>
              <a:t>9</a:t>
            </a:fld>
            <a:endParaRPr lang="en-US" altLang="zh-TW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ebesta">
  <a:themeElements>
    <a:clrScheme name="sebest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ebesta">
      <a:majorFont>
        <a:latin typeface="Lucida Sans Unicode"/>
        <a:ea typeface=""/>
        <a:cs typeface="Lucida Sans Unicode"/>
      </a:majorFont>
      <a:minorFont>
        <a:latin typeface="Lucida Sans Unicode"/>
        <a:ea typeface=""/>
        <a:cs typeface="Lucida Sans Unicode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lnDef>
  </a:objectDefaults>
  <a:extraClrSchemeLst>
    <a:extraClrScheme>
      <a:clrScheme name="sebes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best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best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best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best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best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best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best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best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best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best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best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sebesta2</Template>
  <TotalTime>943</TotalTime>
  <Words>758</Words>
  <Application>Microsoft PowerPoint</Application>
  <PresentationFormat>如螢幕大小 (4:3)</PresentationFormat>
  <Paragraphs>235</Paragraphs>
  <Slides>25</Slides>
  <Notes>0</Notes>
  <HiddenSlides>0</HiddenSlides>
  <MMClips>0</MMClips>
  <ScaleCrop>false</ScaleCrop>
  <HeadingPairs>
    <vt:vector size="6" baseType="variant"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25</vt:i4>
      </vt:variant>
    </vt:vector>
  </HeadingPairs>
  <TitlesOfParts>
    <vt:vector size="27" baseType="lpstr">
      <vt:lpstr>sebesta</vt:lpstr>
      <vt:lpstr>文件</vt:lpstr>
      <vt:lpstr>Course Introduction</vt:lpstr>
      <vt:lpstr>Previous studies</vt:lpstr>
      <vt:lpstr>Previous studies</vt:lpstr>
      <vt:lpstr>Synopsis of Polymorphism</vt:lpstr>
      <vt:lpstr>再談inheritance</vt:lpstr>
      <vt:lpstr>Class Rectangle</vt:lpstr>
      <vt:lpstr>Class Square</vt:lpstr>
      <vt:lpstr>投影片 8</vt:lpstr>
      <vt:lpstr>Liskov Substitution Principle (LSP)</vt:lpstr>
      <vt:lpstr>類別（Class）架構</vt:lpstr>
      <vt:lpstr>類別（Class）類別關係</vt:lpstr>
      <vt:lpstr>「is a」和「has a」 </vt:lpstr>
      <vt:lpstr>Wrong program</vt:lpstr>
      <vt:lpstr>Wrong program</vt:lpstr>
      <vt:lpstr>How to fix it!</vt:lpstr>
      <vt:lpstr>How to fix it!!</vt:lpstr>
      <vt:lpstr>How to fix it!!</vt:lpstr>
      <vt:lpstr>Example</vt:lpstr>
      <vt:lpstr>API search</vt:lpstr>
      <vt:lpstr>Example</vt:lpstr>
      <vt:lpstr>How to know new object’s hashCode? </vt:lpstr>
      <vt:lpstr>Example detail</vt:lpstr>
      <vt:lpstr>Example detail</vt:lpstr>
      <vt:lpstr>物件的空間配置 </vt:lpstr>
      <vt:lpstr>變數型態</vt:lpstr>
    </vt:vector>
  </TitlesOfParts>
  <Company>Pearson Education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</dc:title>
  <dc:creator>David Garrett</dc:creator>
  <cp:lastModifiedBy>yoshi</cp:lastModifiedBy>
  <cp:revision>111</cp:revision>
  <dcterms:created xsi:type="dcterms:W3CDTF">2003-08-01T12:29:19Z</dcterms:created>
  <dcterms:modified xsi:type="dcterms:W3CDTF">2009-04-19T16:35:02Z</dcterms:modified>
</cp:coreProperties>
</file>