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27"/>
  </p:notesMasterIdLst>
  <p:sldIdLst>
    <p:sldId id="345" r:id="rId2"/>
    <p:sldId id="378" r:id="rId3"/>
    <p:sldId id="379" r:id="rId4"/>
    <p:sldId id="385" r:id="rId5"/>
    <p:sldId id="380" r:id="rId6"/>
    <p:sldId id="381" r:id="rId7"/>
    <p:sldId id="382" r:id="rId8"/>
    <p:sldId id="383" r:id="rId9"/>
    <p:sldId id="384" r:id="rId10"/>
    <p:sldId id="346" r:id="rId11"/>
    <p:sldId id="347" r:id="rId12"/>
    <p:sldId id="348" r:id="rId13"/>
    <p:sldId id="373" r:id="rId14"/>
    <p:sldId id="374" r:id="rId15"/>
    <p:sldId id="375" r:id="rId16"/>
    <p:sldId id="376" r:id="rId17"/>
    <p:sldId id="377" r:id="rId18"/>
    <p:sldId id="349" r:id="rId19"/>
    <p:sldId id="350" r:id="rId20"/>
    <p:sldId id="351" r:id="rId21"/>
    <p:sldId id="372" r:id="rId22"/>
    <p:sldId id="352" r:id="rId23"/>
    <p:sldId id="353" r:id="rId24"/>
    <p:sldId id="354" r:id="rId25"/>
    <p:sldId id="355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574" autoAdjust="0"/>
    <p:restoredTop sz="94698" autoAdjust="0"/>
  </p:normalViewPr>
  <p:slideViewPr>
    <p:cSldViewPr>
      <p:cViewPr>
        <p:scale>
          <a:sx n="60" d="100"/>
          <a:sy n="60" d="100"/>
        </p:scale>
        <p:origin x="-155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1B82F9-6590-474A-8CFA-03FD5489832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7E712776-79EE-4950-91AF-4A79F93C64F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3F0AB541-BC6B-4C78-9509-D73FE111C99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4650" y="381000"/>
            <a:ext cx="2038350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962650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2E1B963E-D206-46A7-99BF-197A4A2D090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40005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685800" y="6248400"/>
            <a:ext cx="4191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47488FA7-ABCB-469E-8C0B-8856E3B7366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CDDC773B-2C47-4B6C-8C68-113C54C744F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84BB45B4-7773-4456-8704-D70536466BF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4C47D5CB-4472-4279-AFCC-9AA8C20FFB0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0E983AE3-87B4-429E-98E4-F312E9D1A7B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350AE32F-8CCE-48CA-BC6C-E6F0945EA30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7D85936F-0823-4778-84AB-6CBC0E1F8E6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86050D62-6715-49C6-BF5C-6FA621B0636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1-</a:t>
            </a:r>
            <a:fld id="{072D348A-2F1D-42F6-BC66-26B6518DC84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A9A9A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15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新細明體" charset="-120"/>
              </a:defRPr>
            </a:lvl1pPr>
          </a:lstStyle>
          <a:p>
            <a:endParaRPr lang="en-US" altLang="zh-TW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ea typeface="新細明體" charset="-120"/>
              </a:defRPr>
            </a:lvl1pPr>
          </a:lstStyle>
          <a:p>
            <a:r>
              <a:rPr lang="en-US" altLang="zh-TW"/>
              <a:t>1-</a:t>
            </a:r>
            <a:fld id="{DA6B387F-7736-4043-8791-8368C14318E6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609600" y="152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609600" y="1219200"/>
            <a:ext cx="815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9900"/>
          </a:solidFill>
          <a:latin typeface="Lucida Sans Unicode" pitchFamily="34" charset="0"/>
          <a:cs typeface="Lucida Sans Unicode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0000CC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100">
          <a:solidFill>
            <a:srgbClr val="0000CC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00CC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00CC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>
                <a:ea typeface="新細明體" charset="-120"/>
              </a:rPr>
              <a:t>Course Introduction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CLASS II</a:t>
            </a:r>
            <a:endParaRPr lang="zh-TW" altLang="en-US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C1DF5FDA-3A3A-40E3-BB93-F0ADB31C2FA2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類別（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Class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）架構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「類別架構」（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Class Hierarchy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lvl="1"/>
            <a:r>
              <a:rPr lang="zh-TW" altLang="en-US">
                <a:latin typeface="標楷體" pitchFamily="65" charset="-120"/>
                <a:ea typeface="標楷體" pitchFamily="65" charset="-120"/>
              </a:rPr>
              <a:t>將整個類別關係的樹狀結構繪出來</a:t>
            </a:r>
          </a:p>
          <a:p>
            <a:pPr lvl="1"/>
            <a:r>
              <a:rPr lang="zh-TW" altLang="en-US">
                <a:latin typeface="標楷體" pitchFamily="65" charset="-120"/>
                <a:ea typeface="標楷體" pitchFamily="65" charset="-120"/>
              </a:rPr>
              <a:t>繼承的子類別可以有多層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如果父類別不只一個，即繼承多個類別，稱為「多重繼承」（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Multiple Inheritance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E2AE4E1A-98CD-4C9C-88E9-29A2AB6CDAEE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類別（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Class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）類別關係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153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類別關係是指不同類別間的關係，例如：</a:t>
            </a:r>
          </a:p>
          <a:p>
            <a:pPr lvl="1">
              <a:lnSpc>
                <a:spcPct val="90000"/>
              </a:lnSpc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繼承是一種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Is-a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的類別關係</a:t>
            </a:r>
          </a:p>
          <a:p>
            <a:pPr lvl="2">
              <a:lnSpc>
                <a:spcPct val="90000"/>
              </a:lnSpc>
            </a:pPr>
            <a:r>
              <a:rPr lang="en-US" altLang="zh-TW" sz="1900" dirty="0" smtClean="0">
                <a:latin typeface="標楷體" pitchFamily="65" charset="-120"/>
                <a:ea typeface="標楷體" pitchFamily="65" charset="-120"/>
              </a:rPr>
              <a:t>Nissan</a:t>
            </a:r>
            <a:r>
              <a:rPr lang="en-US" altLang="zh-TW" sz="1900" b="1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1900" b="1" dirty="0">
                <a:latin typeface="標楷體" pitchFamily="65" charset="-120"/>
                <a:ea typeface="標楷體" pitchFamily="65" charset="-120"/>
              </a:rPr>
              <a:t>是”</a:t>
            </a:r>
            <a:r>
              <a:rPr lang="zh-TW" altLang="en-US" sz="1900" dirty="0">
                <a:latin typeface="標楷體" pitchFamily="65" charset="-120"/>
                <a:ea typeface="標楷體" pitchFamily="65" charset="-120"/>
              </a:rPr>
              <a:t>車子的一種 </a:t>
            </a:r>
            <a:r>
              <a:rPr lang="en-US" altLang="zh-TW" sz="1900" dirty="0">
                <a:latin typeface="標楷體" pitchFamily="65" charset="-120"/>
                <a:ea typeface="標楷體" pitchFamily="65" charset="-120"/>
              </a:rPr>
              <a:t>(Is-a)</a:t>
            </a:r>
          </a:p>
          <a:p>
            <a:pPr lvl="1">
              <a:lnSpc>
                <a:spcPct val="90000"/>
              </a:lnSpc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「成品和零件」（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Whole-Part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）關係，即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Part-of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和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Has-a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關係。</a:t>
            </a:r>
          </a:p>
          <a:p>
            <a:pPr lvl="2">
              <a:lnSpc>
                <a:spcPct val="90000"/>
              </a:lnSpc>
            </a:pPr>
            <a:r>
              <a:rPr lang="zh-TW" altLang="en-US" sz="1900" dirty="0">
                <a:latin typeface="標楷體" pitchFamily="65" charset="-120"/>
                <a:ea typeface="標楷體" pitchFamily="65" charset="-120"/>
              </a:rPr>
              <a:t>輪胎是車子的</a:t>
            </a:r>
            <a:r>
              <a:rPr lang="zh-TW" altLang="en-US" sz="1900" b="1" dirty="0">
                <a:latin typeface="標楷體" pitchFamily="65" charset="-120"/>
                <a:ea typeface="標楷體" pitchFamily="65" charset="-120"/>
              </a:rPr>
              <a:t>”一部份”</a:t>
            </a:r>
            <a:r>
              <a:rPr lang="en-US" altLang="zh-TW" sz="1900" dirty="0">
                <a:latin typeface="標楷體" pitchFamily="65" charset="-120"/>
                <a:ea typeface="標楷體" pitchFamily="65" charset="-120"/>
              </a:rPr>
              <a:t>(Part-of)</a:t>
            </a:r>
          </a:p>
          <a:p>
            <a:pPr lvl="2">
              <a:lnSpc>
                <a:spcPct val="90000"/>
              </a:lnSpc>
            </a:pPr>
            <a:r>
              <a:rPr lang="zh-TW" altLang="en-US" sz="1900" dirty="0">
                <a:latin typeface="標楷體" pitchFamily="65" charset="-120"/>
                <a:ea typeface="標楷體" pitchFamily="65" charset="-120"/>
              </a:rPr>
              <a:t>車子</a:t>
            </a:r>
            <a:r>
              <a:rPr lang="zh-TW" altLang="en-US" sz="1900" b="1" dirty="0">
                <a:latin typeface="標楷體" pitchFamily="65" charset="-120"/>
                <a:ea typeface="標楷體" pitchFamily="65" charset="-120"/>
              </a:rPr>
              <a:t>”有”</a:t>
            </a:r>
            <a:r>
              <a:rPr lang="zh-TW" altLang="en-US" sz="1900" dirty="0">
                <a:latin typeface="標楷體" pitchFamily="65" charset="-120"/>
                <a:ea typeface="標楷體" pitchFamily="65" charset="-120"/>
              </a:rPr>
              <a:t>輪胎 </a:t>
            </a:r>
            <a:r>
              <a:rPr lang="en-US" altLang="zh-TW" sz="1900" dirty="0">
                <a:latin typeface="標楷體" pitchFamily="65" charset="-120"/>
                <a:ea typeface="標楷體" pitchFamily="65" charset="-120"/>
              </a:rPr>
              <a:t>(Has-a)</a:t>
            </a:r>
          </a:p>
        </p:txBody>
      </p:sp>
      <p:graphicFrame>
        <p:nvGraphicFramePr>
          <p:cNvPr id="4608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09800" y="3733800"/>
          <a:ext cx="4648200" cy="2813050"/>
        </p:xfrm>
        <a:graphic>
          <a:graphicData uri="http://schemas.openxmlformats.org/presentationml/2006/ole">
            <p:oleObj spid="_x0000_s460804" name="文件" r:id="rId3" imgW="2819880" imgH="170604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55E70FEE-4064-4F35-8E52-D455F112A6A5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46182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153400" cy="1143000"/>
          </a:xfrm>
        </p:spPr>
        <p:txBody>
          <a:bodyPr anchor="b"/>
          <a:lstStyle/>
          <a:p>
            <a:r>
              <a:rPr lang="zh-TW" altLang="en-US">
                <a:ea typeface="新細明體" charset="-120"/>
              </a:rPr>
              <a:t>「</a:t>
            </a:r>
            <a:r>
              <a:rPr lang="en-US" altLang="zh-TW">
                <a:ea typeface="新細明體" charset="-120"/>
              </a:rPr>
              <a:t>is a</a:t>
            </a:r>
            <a:r>
              <a:rPr lang="zh-TW" altLang="en-US">
                <a:ea typeface="新細明體" charset="-120"/>
              </a:rPr>
              <a:t>」和「</a:t>
            </a:r>
            <a:r>
              <a:rPr lang="en-US" altLang="zh-TW">
                <a:ea typeface="新細明體" charset="-120"/>
              </a:rPr>
              <a:t>has a</a:t>
            </a:r>
            <a:r>
              <a:rPr lang="zh-TW" altLang="en-US">
                <a:ea typeface="新細明體" charset="-120"/>
              </a:rPr>
              <a:t>」 </a:t>
            </a:r>
          </a:p>
        </p:txBody>
      </p:sp>
      <p:sp>
        <p:nvSpPr>
          <p:cNvPr id="46182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在描述類別時，常以「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is a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」和「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has a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」描述類別的父類別和類別中的資料成員。「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is a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」描述句通常會導出類別的父類別，而「</a:t>
            </a:r>
            <a:r>
              <a:rPr lang="en-US" altLang="zh-TW" sz="2400">
                <a:latin typeface="標楷體" pitchFamily="65" charset="-120"/>
                <a:ea typeface="標楷體" pitchFamily="65" charset="-120"/>
              </a:rPr>
              <a:t>has a</a:t>
            </a:r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」則是會導出類別中的資料成員。</a:t>
            </a:r>
            <a:r>
              <a:rPr lang="zh-TW" altLang="en-US" sz="2400">
                <a:ea typeface="新細明體" charset="-12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A man </a:t>
            </a:r>
            <a:r>
              <a:rPr lang="en-US" altLang="zh-TW" sz="2000">
                <a:solidFill>
                  <a:srgbClr val="0000FF"/>
                </a:solidFill>
                <a:ea typeface="新細明體" charset="-120"/>
              </a:rPr>
              <a:t>is a</a:t>
            </a:r>
            <a:r>
              <a:rPr lang="en-US" altLang="zh-TW" sz="2000">
                <a:ea typeface="新細明體" charset="-120"/>
              </a:rPr>
              <a:t> human that </a:t>
            </a:r>
            <a:r>
              <a:rPr lang="en-US" altLang="zh-TW" sz="2000">
                <a:solidFill>
                  <a:srgbClr val="0000FF"/>
                </a:solidFill>
                <a:ea typeface="新細明體" charset="-120"/>
              </a:rPr>
              <a:t>has a</a:t>
            </a:r>
            <a:r>
              <a:rPr lang="en-US" altLang="zh-TW" sz="2000">
                <a:ea typeface="新細明體" charset="-120"/>
              </a:rPr>
              <a:t> name, a father, and a mother. 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altLang="zh-TW" sz="1900">
              <a:ea typeface="新細明體" charset="-12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900">
                <a:ea typeface="新細明體" charset="-120"/>
              </a:rPr>
              <a:t>public class Man </a:t>
            </a:r>
            <a:r>
              <a:rPr lang="en-US" altLang="zh-TW" sz="1900">
                <a:solidFill>
                  <a:srgbClr val="0000FF"/>
                </a:solidFill>
                <a:ea typeface="新細明體" charset="-120"/>
              </a:rPr>
              <a:t>extends</a:t>
            </a:r>
            <a:r>
              <a:rPr lang="en-US" altLang="zh-TW" sz="1900">
                <a:ea typeface="新細明體" charset="-120"/>
              </a:rPr>
              <a:t> Human {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900">
                <a:ea typeface="新細明體" charset="-120"/>
              </a:rPr>
              <a:t>	Name theName;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900">
                <a:ea typeface="新細明體" charset="-120"/>
              </a:rPr>
              <a:t>	Father theFather;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900">
                <a:ea typeface="新細明體" charset="-120"/>
              </a:rPr>
              <a:t>	Mother theMother;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900">
                <a:ea typeface="新細明體" charset="-120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66B7F1F5-5185-407E-B40A-2BF6A3FF72D6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153400" cy="892175"/>
          </a:xfrm>
        </p:spPr>
        <p:txBody>
          <a:bodyPr/>
          <a:lstStyle/>
          <a:p>
            <a:r>
              <a:rPr lang="en-US" altLang="zh-TW">
                <a:ea typeface="標楷體" pitchFamily="65" charset="-120"/>
              </a:rPr>
              <a:t>Wrong program</a:t>
            </a:r>
          </a:p>
        </p:txBody>
      </p:sp>
      <p:sp>
        <p:nvSpPr>
          <p:cNvPr id="493571" name="Text Box 3"/>
          <p:cNvSpPr txBox="1">
            <a:spLocks noChangeArrowheads="1"/>
          </p:cNvSpPr>
          <p:nvPr/>
        </p:nvSpPr>
        <p:spPr bwMode="auto">
          <a:xfrm>
            <a:off x="755650" y="1444625"/>
            <a:ext cx="7561263" cy="327977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//</a:t>
            </a:r>
            <a:r>
              <a:rPr kumimoji="1" lang="zh-TW" altLang="en-US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建立一個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Vehicle</a:t>
            </a:r>
            <a:r>
              <a:rPr kumimoji="1" lang="zh-TW" altLang="en-US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的類別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Vehicle 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 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Vehicle(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String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x){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System.out.println(“Vehicle’s Constructor”);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public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void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drive(){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System.out.println(“I’m driving”);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C4AF996-CB78-4357-A357-9DC7A6D3CAD9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153400" cy="892175"/>
          </a:xfrm>
        </p:spPr>
        <p:txBody>
          <a:bodyPr/>
          <a:lstStyle/>
          <a:p>
            <a:r>
              <a:rPr lang="en-US" altLang="zh-TW">
                <a:ea typeface="標楷體" pitchFamily="65" charset="-120"/>
              </a:rPr>
              <a:t>Wrong program</a:t>
            </a:r>
          </a:p>
        </p:txBody>
      </p:sp>
      <p:sp>
        <p:nvSpPr>
          <p:cNvPr id="494595" name="Text Box 3"/>
          <p:cNvSpPr txBox="1">
            <a:spLocks noChangeArrowheads="1"/>
          </p:cNvSpPr>
          <p:nvPr/>
        </p:nvSpPr>
        <p:spPr bwMode="auto">
          <a:xfrm>
            <a:off x="755650" y="1268413"/>
            <a:ext cx="7561263" cy="2923877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//</a:t>
            </a:r>
            <a:r>
              <a:rPr kumimoji="1" lang="zh-TW" altLang="en-US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建立一個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Car</a:t>
            </a:r>
            <a:r>
              <a:rPr kumimoji="1" lang="zh-TW" altLang="en-US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的類別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extend </a:t>
            </a:r>
            <a:r>
              <a:rPr kumimoji="1" lang="en-US" altLang="zh-TW" sz="1600" b="1" dirty="0" err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Vechicle</a:t>
            </a:r>
            <a:endParaRPr kumimoji="1" lang="en-US" altLang="zh-TW" sz="1600" b="1" dirty="0">
              <a:solidFill>
                <a:srgbClr val="7F0055"/>
              </a:solidFill>
              <a:latin typeface="Tahoma" pitchFamily="34" charset="0"/>
              <a:ea typeface="新細明體" charset="-120"/>
            </a:endParaRP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Car 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extends 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Vehicle 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public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app{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public static void main(</a:t>
            </a: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String[] </a:t>
            </a:r>
            <a:r>
              <a:rPr kumimoji="1" lang="en-US" altLang="zh-TW" sz="1600" b="1" dirty="0" err="1">
                <a:latin typeface="Tahoma" pitchFamily="34" charset="0"/>
                <a:ea typeface="新細明體" charset="-120"/>
              </a:rPr>
              <a:t>args</a:t>
            </a:r>
            <a:r>
              <a:rPr kumimoji="1" lang="en-US" altLang="zh-TW" sz="16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)</a:t>
            </a: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		Car </a:t>
            </a:r>
            <a:r>
              <a:rPr kumimoji="1" lang="en-US" altLang="zh-TW" sz="1600" b="1" dirty="0" err="1">
                <a:latin typeface="Tahoma" pitchFamily="34" charset="0"/>
                <a:ea typeface="新細明體" charset="-120"/>
              </a:rPr>
              <a:t>aCar</a:t>
            </a: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=new Car();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 dirty="0" smtClean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  <a:endParaRPr kumimoji="1" lang="en-US" altLang="zh-TW" sz="1600" b="1" dirty="0">
              <a:solidFill>
                <a:srgbClr val="000000"/>
              </a:solidFill>
              <a:latin typeface="Tahoma" pitchFamily="34" charset="0"/>
              <a:ea typeface="新細明體" charset="-120"/>
            </a:endParaRPr>
          </a:p>
        </p:txBody>
      </p:sp>
      <p:sp>
        <p:nvSpPr>
          <p:cNvPr id="494596" name="Text Box 4"/>
          <p:cNvSpPr txBox="1">
            <a:spLocks noChangeArrowheads="1"/>
          </p:cNvSpPr>
          <p:nvPr/>
        </p:nvSpPr>
        <p:spPr bwMode="auto">
          <a:xfrm>
            <a:off x="4495800" y="4038600"/>
            <a:ext cx="3811588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FF0000"/>
                </a:solidFill>
                <a:ea typeface="新細明體" charset="-120"/>
              </a:rPr>
              <a:t>Why this program is wrong??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1E3CBC90-1EE2-4B0B-8DCB-6A598A8BAA74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How to fix it!</a:t>
            </a:r>
          </a:p>
        </p:txBody>
      </p:sp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755650" y="1444625"/>
            <a:ext cx="7561263" cy="40132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//</a:t>
            </a:r>
            <a:r>
              <a:rPr kumimoji="1" lang="zh-TW" altLang="en-US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建立一個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Vehicle</a:t>
            </a:r>
            <a:r>
              <a:rPr kumimoji="1" lang="zh-TW" altLang="en-US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的類別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Vehicle {</a:t>
            </a:r>
          </a:p>
          <a:p>
            <a:pPr marL="609600" indent="-609600"/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         Vehicle(){</a:t>
            </a:r>
          </a:p>
          <a:p>
            <a:pPr marL="609600" indent="-609600"/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System.out.println(“Vehicle’s Constructor”);</a:t>
            </a:r>
          </a:p>
          <a:p>
            <a:pPr marL="609600" indent="-609600"/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        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 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Vehicle(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String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x){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System.out.println(“Vehicle’s Constructor”);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public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void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drive(){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System.out.println(“I’m driving”);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</p:txBody>
      </p:sp>
      <p:sp>
        <p:nvSpPr>
          <p:cNvPr id="495620" name="Rectangle 4"/>
          <p:cNvSpPr>
            <a:spLocks noChangeArrowheads="1"/>
          </p:cNvSpPr>
          <p:nvPr/>
        </p:nvSpPr>
        <p:spPr bwMode="auto">
          <a:xfrm>
            <a:off x="1295400" y="2057400"/>
            <a:ext cx="5105400" cy="838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1F8D6EB-8E26-457A-81BA-7ECC2B326F4A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How to fix it!!</a:t>
            </a:r>
          </a:p>
        </p:txBody>
      </p:sp>
      <p:sp>
        <p:nvSpPr>
          <p:cNvPr id="496643" name="Text Box 3"/>
          <p:cNvSpPr txBox="1">
            <a:spLocks noChangeArrowheads="1"/>
          </p:cNvSpPr>
          <p:nvPr/>
        </p:nvSpPr>
        <p:spPr bwMode="auto">
          <a:xfrm>
            <a:off x="755650" y="1268413"/>
            <a:ext cx="7561263" cy="4379912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//</a:t>
            </a:r>
            <a:r>
              <a:rPr kumimoji="1" lang="zh-TW" altLang="en-US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建立一個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Car</a:t>
            </a:r>
            <a:r>
              <a:rPr kumimoji="1" lang="zh-TW" altLang="en-US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的類別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extend Vechicle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Car 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extends 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Vehicle 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         Car(){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Super(“X”);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public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app{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public static void main(</a:t>
            </a:r>
            <a:r>
              <a:rPr kumimoji="1" lang="en-US" altLang="zh-TW" sz="1600" b="1">
                <a:latin typeface="Tahoma" pitchFamily="34" charset="0"/>
                <a:ea typeface="新細明體" charset="-120"/>
              </a:rPr>
              <a:t>String[] args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)</a:t>
            </a:r>
            <a:r>
              <a:rPr kumimoji="1" lang="en-US" altLang="zh-TW" sz="1600" b="1">
                <a:latin typeface="Tahoma" pitchFamily="34" charset="0"/>
                <a:ea typeface="新細明體" charset="-120"/>
              </a:rPr>
              <a:t>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latin typeface="Tahoma" pitchFamily="34" charset="0"/>
                <a:ea typeface="新細明體" charset="-120"/>
              </a:rPr>
              <a:t>		Car aCar=new Car();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</p:txBody>
      </p:sp>
      <p:sp>
        <p:nvSpPr>
          <p:cNvPr id="496644" name="Rectangle 4"/>
          <p:cNvSpPr>
            <a:spLocks noChangeArrowheads="1"/>
          </p:cNvSpPr>
          <p:nvPr/>
        </p:nvSpPr>
        <p:spPr bwMode="auto">
          <a:xfrm>
            <a:off x="1295400" y="2057400"/>
            <a:ext cx="5105400" cy="990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A64143DC-50F6-4ABE-A780-B3582FF82070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How to fix it!!</a:t>
            </a:r>
          </a:p>
        </p:txBody>
      </p:sp>
      <p:sp>
        <p:nvSpPr>
          <p:cNvPr id="497667" name="Text Box 3"/>
          <p:cNvSpPr txBox="1">
            <a:spLocks noChangeArrowheads="1"/>
          </p:cNvSpPr>
          <p:nvPr/>
        </p:nvSpPr>
        <p:spPr bwMode="auto">
          <a:xfrm>
            <a:off x="755650" y="1268413"/>
            <a:ext cx="7561263" cy="4379912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//</a:t>
            </a:r>
            <a:r>
              <a:rPr kumimoji="1" lang="zh-TW" altLang="en-US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建立一個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Car</a:t>
            </a:r>
            <a:r>
              <a:rPr kumimoji="1" lang="zh-TW" altLang="en-US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的類別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extend Vechicle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Car 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extends 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Vehicle 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         Car(String x){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Super(x);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public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app{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public static void main(</a:t>
            </a:r>
            <a:r>
              <a:rPr kumimoji="1" lang="en-US" altLang="zh-TW" sz="1600" b="1">
                <a:latin typeface="Tahoma" pitchFamily="34" charset="0"/>
                <a:ea typeface="新細明體" charset="-120"/>
              </a:rPr>
              <a:t>String[] args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)</a:t>
            </a:r>
            <a:r>
              <a:rPr kumimoji="1" lang="en-US" altLang="zh-TW" sz="1600" b="1">
                <a:latin typeface="Tahoma" pitchFamily="34" charset="0"/>
                <a:ea typeface="新細明體" charset="-120"/>
              </a:rPr>
              <a:t>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latin typeface="Tahoma" pitchFamily="34" charset="0"/>
                <a:ea typeface="新細明體" charset="-120"/>
              </a:rPr>
              <a:t>		Car aCar=new Car(“x”);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</p:txBody>
      </p:sp>
      <p:sp>
        <p:nvSpPr>
          <p:cNvPr id="497668" name="Rectangle 4"/>
          <p:cNvSpPr>
            <a:spLocks noChangeArrowheads="1"/>
          </p:cNvSpPr>
          <p:nvPr/>
        </p:nvSpPr>
        <p:spPr bwMode="auto">
          <a:xfrm>
            <a:off x="1295400" y="2057400"/>
            <a:ext cx="5105400" cy="990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7669" name="Rectangle 5"/>
          <p:cNvSpPr>
            <a:spLocks noChangeArrowheads="1"/>
          </p:cNvSpPr>
          <p:nvPr/>
        </p:nvSpPr>
        <p:spPr bwMode="auto">
          <a:xfrm>
            <a:off x="1676400" y="4191000"/>
            <a:ext cx="51054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870E19F6-2A7B-4199-B7A3-31E9B2A1DFD7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標楷體" pitchFamily="65" charset="-120"/>
              </a:rPr>
              <a:t>Example</a:t>
            </a:r>
          </a:p>
        </p:txBody>
      </p:sp>
      <p:sp>
        <p:nvSpPr>
          <p:cNvPr id="462851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458200" cy="4087813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Circle{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        double radius;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void </a:t>
            </a:r>
            <a:r>
              <a:rPr kumimoji="1" lang="en-US" altLang="zh-TW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setRadius(double radius){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</a:t>
            </a:r>
            <a:r>
              <a:rPr kumimoji="1" lang="en-US" altLang="zh-TW" sz="1800" b="1">
                <a:solidFill>
                  <a:srgbClr val="FF0000"/>
                </a:solidFill>
                <a:latin typeface="Tahoma" pitchFamily="34" charset="0"/>
                <a:ea typeface="新細明體" charset="-120"/>
              </a:rPr>
              <a:t>this.radius=radius</a:t>
            </a:r>
            <a:r>
              <a:rPr kumimoji="1" lang="en-US" altLang="zh-TW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        }</a:t>
            </a:r>
          </a:p>
          <a:p>
            <a:pPr marL="609600" indent="-609600"/>
            <a:r>
              <a:rPr kumimoji="1" lang="zh-TW" altLang="en-US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         </a:t>
            </a:r>
            <a:r>
              <a:rPr kumimoji="1" lang="en-US" altLang="zh-TW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void showRadius(){</a:t>
            </a:r>
          </a:p>
          <a:p>
            <a:pPr marL="609600" indent="-609600"/>
            <a:r>
              <a:rPr kumimoji="1" lang="en-US" altLang="zh-TW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 System.out.println(“</a:t>
            </a:r>
            <a:r>
              <a:rPr kumimoji="1" lang="zh-TW" altLang="en-US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半徑為</a:t>
            </a:r>
            <a:r>
              <a:rPr kumimoji="1" lang="en-US" altLang="zh-TW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”+radius);</a:t>
            </a:r>
          </a:p>
          <a:p>
            <a:pPr marL="609600" indent="-609600"/>
            <a:r>
              <a:rPr kumimoji="1" lang="en-US" altLang="zh-TW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        }</a:t>
            </a:r>
          </a:p>
          <a:p>
            <a:pPr marL="609600" indent="-609600"/>
            <a:r>
              <a:rPr kumimoji="1" lang="en-US" altLang="zh-TW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       double showArea(){</a:t>
            </a:r>
          </a:p>
          <a:p>
            <a:pPr marL="609600" indent="-609600"/>
            <a:r>
              <a:rPr kumimoji="1" lang="en-US" altLang="zh-TW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 return Math.PI*Math.pow(</a:t>
            </a:r>
            <a:r>
              <a:rPr kumimoji="1" lang="en-US" altLang="zh-TW" sz="1800" b="1">
                <a:solidFill>
                  <a:srgbClr val="FF0000"/>
                </a:solidFill>
                <a:latin typeface="Tahoma" pitchFamily="34" charset="0"/>
                <a:ea typeface="新細明體" charset="-120"/>
              </a:rPr>
              <a:t>radius</a:t>
            </a:r>
            <a:r>
              <a:rPr kumimoji="1" lang="en-US" altLang="zh-TW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,2);</a:t>
            </a:r>
          </a:p>
          <a:p>
            <a:pPr marL="609600" indent="-609600"/>
            <a:r>
              <a:rPr kumimoji="1" lang="en-US" altLang="zh-TW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        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4C0B7C4F-9371-44AE-A2D2-7C3334940F64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API search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Search java api document</a:t>
            </a:r>
          </a:p>
          <a:p>
            <a:r>
              <a:rPr lang="en-US" altLang="zh-TW">
                <a:ea typeface="新細明體" charset="-120"/>
              </a:rPr>
              <a:t>For example pow(a,b)</a:t>
            </a:r>
          </a:p>
          <a:p>
            <a:pPr lvl="1"/>
            <a:r>
              <a:rPr lang="en-US" altLang="zh-TW">
                <a:ea typeface="新細明體" charset="-120"/>
              </a:rPr>
              <a:t>Key in java api pow</a:t>
            </a:r>
          </a:p>
          <a:p>
            <a:pPr lvl="1"/>
            <a:endParaRPr lang="en-US" altLang="zh-TW">
              <a:ea typeface="新細明體" charset="-120"/>
            </a:endParaRPr>
          </a:p>
        </p:txBody>
      </p:sp>
      <p:pic>
        <p:nvPicPr>
          <p:cNvPr id="463876" name="Picture 4"/>
          <p:cNvPicPr>
            <a:picLocks noChangeAspect="1" noChangeArrowheads="1"/>
          </p:cNvPicPr>
          <p:nvPr/>
        </p:nvPicPr>
        <p:blipFill>
          <a:blip r:embed="rId2"/>
          <a:srcRect l="1563" t="33334" r="35938" b="60416"/>
          <a:stretch>
            <a:fillRect/>
          </a:stretch>
        </p:blipFill>
        <p:spPr bwMode="auto">
          <a:xfrm>
            <a:off x="76200" y="4822825"/>
            <a:ext cx="88392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3877" name="Picture 5"/>
          <p:cNvPicPr>
            <a:picLocks noChangeAspect="1" noChangeArrowheads="1"/>
          </p:cNvPicPr>
          <p:nvPr/>
        </p:nvPicPr>
        <p:blipFill>
          <a:blip r:embed="rId3"/>
          <a:srcRect t="13542" b="55208"/>
          <a:stretch>
            <a:fillRect/>
          </a:stretch>
        </p:blipFill>
        <p:spPr bwMode="auto">
          <a:xfrm>
            <a:off x="533400" y="3124200"/>
            <a:ext cx="678180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8E90FF17-8F28-4446-8E2A-7C66873450B0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Previous studies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What is constructor?</a:t>
            </a:r>
          </a:p>
          <a:p>
            <a:r>
              <a:rPr lang="en-US" altLang="zh-TW">
                <a:ea typeface="新細明體" charset="-120"/>
              </a:rPr>
              <a:t>How to use this()?</a:t>
            </a:r>
          </a:p>
          <a:p>
            <a:pPr lvl="1"/>
            <a:r>
              <a:rPr lang="en-US" altLang="zh-TW">
                <a:ea typeface="新細明體" charset="-120"/>
              </a:rPr>
              <a:t>Where I can call this()?</a:t>
            </a:r>
          </a:p>
          <a:p>
            <a:pPr lvl="1"/>
            <a:r>
              <a:rPr lang="en-US" altLang="zh-TW">
                <a:ea typeface="新細明體" charset="-120"/>
              </a:rPr>
              <a:t>Can I call this() twice in one constructor?</a:t>
            </a:r>
          </a:p>
          <a:p>
            <a:pPr lvl="1"/>
            <a:r>
              <a:rPr lang="en-US" altLang="zh-TW">
                <a:ea typeface="新細明體" charset="-120"/>
              </a:rPr>
              <a:t>What is the meaning between this() and this.XX?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89FF49A0-7EB4-47B8-A483-E7BB3C1509F2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標楷體" pitchFamily="65" charset="-120"/>
              </a:rPr>
              <a:t>Example</a:t>
            </a:r>
          </a:p>
        </p:txBody>
      </p:sp>
      <p:sp>
        <p:nvSpPr>
          <p:cNvPr id="464899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458200" cy="3678238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public</a:t>
            </a:r>
            <a:r>
              <a:rPr kumimoji="1" lang="en-US" altLang="zh-TW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8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Application{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 dirty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</a:t>
            </a:r>
            <a:r>
              <a:rPr kumimoji="1" lang="en-US" altLang="zh-TW" sz="18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public</a:t>
            </a:r>
            <a:r>
              <a:rPr kumimoji="1" lang="en-US" altLang="zh-TW" sz="18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800" b="1" smtClean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static </a:t>
            </a:r>
            <a:r>
              <a:rPr kumimoji="1" lang="en-US" altLang="zh-TW" sz="1800" b="1" smtClean="0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void</a:t>
            </a:r>
            <a:r>
              <a:rPr kumimoji="1" lang="en-US" altLang="zh-TW" sz="1800" b="1" smtClean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main(String </a:t>
            </a:r>
            <a:r>
              <a:rPr kumimoji="1" lang="en-US" altLang="zh-TW" sz="1800" b="1" dirty="0" err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argv</a:t>
            </a:r>
            <a:r>
              <a:rPr kumimoji="1" lang="en-US" altLang="zh-TW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[]){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Circle </a:t>
            </a:r>
            <a:r>
              <a:rPr kumimoji="1" lang="zh-TW" altLang="en-US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800" b="1" dirty="0" err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aCircle</a:t>
            </a:r>
            <a:r>
              <a:rPr kumimoji="1" lang="en-US" altLang="zh-TW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zh-TW" altLang="en-US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            </a:t>
            </a:r>
            <a:r>
              <a:rPr kumimoji="1" lang="en-US" altLang="zh-TW" sz="1800" b="1" dirty="0" err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aCircle</a:t>
            </a:r>
            <a:r>
              <a:rPr kumimoji="1" lang="en-US" altLang="zh-TW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= new Circle();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zh-TW" altLang="en-US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</a:t>
            </a:r>
            <a:r>
              <a:rPr kumimoji="1" lang="en-US" altLang="zh-TW" sz="1800" b="1" dirty="0" err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aCircle.setRadius</a:t>
            </a:r>
            <a:r>
              <a:rPr kumimoji="1" lang="en-US" altLang="zh-TW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(12.0);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</a:t>
            </a:r>
            <a:r>
              <a:rPr kumimoji="1" lang="en-US" altLang="zh-TW" sz="1800" b="1" dirty="0" err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aCircle.showRadius</a:t>
            </a:r>
            <a:r>
              <a:rPr kumimoji="1" lang="en-US" altLang="zh-TW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();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              </a:t>
            </a:r>
            <a:r>
              <a:rPr kumimoji="1" lang="en-US" altLang="zh-TW" sz="1800" b="1" dirty="0" err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System.out.println</a:t>
            </a:r>
            <a:r>
              <a:rPr kumimoji="1" lang="en-US" altLang="zh-TW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(“</a:t>
            </a:r>
            <a:r>
              <a:rPr kumimoji="1" lang="en-US" altLang="zh-TW" sz="1800" b="1" dirty="0" err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aCircle</a:t>
            </a:r>
            <a:r>
              <a:rPr kumimoji="1" lang="zh-TW" altLang="en-US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的面積等於</a:t>
            </a:r>
            <a:r>
              <a:rPr kumimoji="1" lang="en-US" altLang="zh-TW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” + </a:t>
            </a:r>
            <a:r>
              <a:rPr kumimoji="1" lang="en-US" altLang="zh-TW" sz="1800" b="1" dirty="0" err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aCircle.showArea</a:t>
            </a:r>
            <a:r>
              <a:rPr kumimoji="1" lang="en-US" altLang="zh-TW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());</a:t>
            </a:r>
            <a:endParaRPr kumimoji="1" lang="zh-TW" altLang="en-US" sz="1800" b="1" dirty="0">
              <a:solidFill>
                <a:srgbClr val="000000"/>
              </a:solidFill>
              <a:latin typeface="Tahoma" pitchFamily="34" charset="0"/>
              <a:ea typeface="新細明體" charset="-120"/>
            </a:endParaRP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800" b="1" dirty="0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8D7BF689-DC68-43CB-9A03-50B5CC89A726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>
                <a:ea typeface="新細明體" charset="-120"/>
              </a:rPr>
              <a:t>How to know new object’s hashCode? </a:t>
            </a:r>
          </a:p>
        </p:txBody>
      </p:sp>
      <p:sp>
        <p:nvSpPr>
          <p:cNvPr id="486403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7561263" cy="40132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public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class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RealWorld 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	public static 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</a:t>
            </a:r>
            <a:r>
              <a:rPr kumimoji="1" lang="en-US" altLang="zh-TW" sz="1600" b="1">
                <a:solidFill>
                  <a:srgbClr val="7F0055"/>
                </a:solidFill>
                <a:latin typeface="Tahoma" pitchFamily="34" charset="0"/>
                <a:ea typeface="新細明體" charset="-120"/>
              </a:rPr>
              <a:t>void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main(String[] args){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Car aCar=new Car();		//</a:t>
            </a:r>
            <a:r>
              <a:rPr kumimoji="1" lang="zh-TW" altLang="en-US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產生一個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Car</a:t>
            </a:r>
            <a:r>
              <a:rPr kumimoji="1" lang="zh-TW" altLang="en-US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的實體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zh-TW" altLang="en-US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String x=aCar.toString();                  //Name+”@”+hashCode()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System.out.println(x);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kumimoji="1" lang="en-US" altLang="zh-TW" sz="1600" b="1">
              <a:solidFill>
                <a:srgbClr val="000000"/>
              </a:solidFill>
              <a:latin typeface="Tahoma" pitchFamily="34" charset="0"/>
              <a:ea typeface="新細明體" charset="-120"/>
            </a:endParaRP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Car bCar=aCar;	</a:t>
            </a:r>
            <a:endParaRPr kumimoji="1" lang="zh-TW" altLang="en-US" sz="1600" b="1">
              <a:solidFill>
                <a:srgbClr val="000000"/>
              </a:solidFill>
              <a:latin typeface="Tahoma" pitchFamily="34" charset="0"/>
              <a:ea typeface="新細明體" charset="-120"/>
            </a:endParaRP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zh-TW" altLang="en-US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	</a:t>
            </a: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System.out.println(aCar.toString());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               System.out.println(bCar.toString());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	}</a:t>
            </a:r>
          </a:p>
          <a:p>
            <a:pPr marL="609600" indent="-609600" eaLnBrk="1" hangingPunct="1">
              <a:spcBef>
                <a:spcPct val="5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kumimoji="1" lang="en-US" altLang="zh-TW" sz="1600" b="1">
                <a:solidFill>
                  <a:srgbClr val="000000"/>
                </a:solidFill>
                <a:latin typeface="Tahoma" pitchFamily="34" charset="0"/>
                <a:ea typeface="新細明體" charset="-120"/>
              </a:rPr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A308D83A-4EB4-4BAE-B07E-25DDCC57CCA2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Example detail</a:t>
            </a:r>
          </a:p>
        </p:txBody>
      </p:sp>
      <p:sp>
        <p:nvSpPr>
          <p:cNvPr id="465923" name="Rectangle 3"/>
          <p:cNvSpPr>
            <a:spLocks noChangeArrowheads="1"/>
          </p:cNvSpPr>
          <p:nvPr/>
        </p:nvSpPr>
        <p:spPr bwMode="auto">
          <a:xfrm>
            <a:off x="381000" y="1295400"/>
            <a:ext cx="217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 b="1">
                <a:solidFill>
                  <a:srgbClr val="000000"/>
                </a:solidFill>
                <a:ea typeface="新細明體" charset="-120"/>
              </a:rPr>
              <a:t>Circle </a:t>
            </a:r>
            <a:r>
              <a:rPr kumimoji="1" lang="zh-TW" altLang="en-US" b="1">
                <a:solidFill>
                  <a:srgbClr val="000000"/>
                </a:solidFill>
                <a:ea typeface="新細明體" charset="-120"/>
              </a:rPr>
              <a:t> </a:t>
            </a:r>
            <a:r>
              <a:rPr kumimoji="1" lang="en-US" altLang="zh-TW" b="1">
                <a:solidFill>
                  <a:srgbClr val="000000"/>
                </a:solidFill>
                <a:ea typeface="新細明體" charset="-120"/>
              </a:rPr>
              <a:t>aCircle;</a:t>
            </a:r>
            <a:endParaRPr kumimoji="1" lang="zh-TW" altLang="en-US" b="1">
              <a:solidFill>
                <a:srgbClr val="000000"/>
              </a:solidFill>
              <a:ea typeface="新細明體" charset="-120"/>
            </a:endParaRP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381000" y="2971800"/>
            <a:ext cx="315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 b="1">
                <a:solidFill>
                  <a:srgbClr val="000000"/>
                </a:solidFill>
                <a:ea typeface="新細明體" charset="-120"/>
              </a:rPr>
              <a:t>aCircle = </a:t>
            </a:r>
            <a:r>
              <a:rPr kumimoji="1" lang="en-US" altLang="zh-TW" b="1">
                <a:solidFill>
                  <a:srgbClr val="FF0000"/>
                </a:solidFill>
                <a:ea typeface="新細明體" charset="-120"/>
              </a:rPr>
              <a:t>new Circle();</a:t>
            </a:r>
            <a:endParaRPr kumimoji="1" lang="zh-TW" altLang="en-US" b="1">
              <a:solidFill>
                <a:srgbClr val="FF0000"/>
              </a:solidFill>
              <a:ea typeface="新細明體" charset="-120"/>
            </a:endParaRPr>
          </a:p>
        </p:txBody>
      </p:sp>
      <p:sp>
        <p:nvSpPr>
          <p:cNvPr id="465925" name="AutoShape 5"/>
          <p:cNvSpPr>
            <a:spLocks noChangeArrowheads="1"/>
          </p:cNvSpPr>
          <p:nvPr/>
        </p:nvSpPr>
        <p:spPr bwMode="auto">
          <a:xfrm>
            <a:off x="457200" y="1905000"/>
            <a:ext cx="9144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65926" name="Rectangle 6"/>
          <p:cNvSpPr>
            <a:spLocks noChangeArrowheads="1"/>
          </p:cNvSpPr>
          <p:nvPr/>
        </p:nvSpPr>
        <p:spPr bwMode="auto">
          <a:xfrm>
            <a:off x="1524000" y="1905000"/>
            <a:ext cx="5427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 b="1">
                <a:solidFill>
                  <a:srgbClr val="000000"/>
                </a:solidFill>
                <a:ea typeface="新細明體" charset="-120"/>
              </a:rPr>
              <a:t>aCircle </a:t>
            </a:r>
            <a:r>
              <a:rPr kumimoji="1" lang="zh-TW" altLang="en-US" b="1">
                <a:solidFill>
                  <a:srgbClr val="000000"/>
                </a:solidFill>
                <a:ea typeface="新細明體" charset="-120"/>
              </a:rPr>
              <a:t>的記憶體</a:t>
            </a:r>
            <a:r>
              <a:rPr kumimoji="1" lang="en-US" altLang="zh-TW" b="1">
                <a:solidFill>
                  <a:srgbClr val="000000"/>
                </a:solidFill>
                <a:ea typeface="新細明體" charset="-120"/>
              </a:rPr>
              <a:t>location l-value:0x1111</a:t>
            </a:r>
          </a:p>
          <a:p>
            <a:r>
              <a:rPr lang="zh-TW" altLang="en-US" b="1">
                <a:solidFill>
                  <a:srgbClr val="000000"/>
                </a:solidFill>
                <a:ea typeface="新細明體" charset="-120"/>
              </a:rPr>
              <a:t>指向 </a:t>
            </a:r>
            <a:r>
              <a:rPr lang="en-US" altLang="zh-TW" b="1">
                <a:solidFill>
                  <a:srgbClr val="000000"/>
                </a:solidFill>
                <a:ea typeface="新細明體" charset="-120"/>
              </a:rPr>
              <a:t>Circle Type</a:t>
            </a:r>
            <a:r>
              <a:rPr lang="zh-TW" altLang="en-US" b="1">
                <a:solidFill>
                  <a:srgbClr val="000000"/>
                </a:solidFill>
                <a:ea typeface="新細明體" charset="-120"/>
              </a:rPr>
              <a:t>的</a:t>
            </a:r>
            <a:r>
              <a:rPr lang="en-US" altLang="zh-TW" b="1">
                <a:solidFill>
                  <a:srgbClr val="000000"/>
                </a:solidFill>
                <a:ea typeface="新細明體" charset="-120"/>
              </a:rPr>
              <a:t>reference</a:t>
            </a:r>
            <a:r>
              <a:rPr lang="zh-TW" altLang="en-US" b="1">
                <a:solidFill>
                  <a:srgbClr val="000000"/>
                </a:solidFill>
                <a:ea typeface="新細明體" charset="-120"/>
              </a:rPr>
              <a:t>的</a:t>
            </a:r>
            <a:r>
              <a:rPr lang="en-US" altLang="zh-TW" b="1">
                <a:solidFill>
                  <a:srgbClr val="000000"/>
                </a:solidFill>
                <a:ea typeface="新細明體" charset="-120"/>
              </a:rPr>
              <a:t>variable</a:t>
            </a:r>
          </a:p>
        </p:txBody>
      </p:sp>
      <p:sp>
        <p:nvSpPr>
          <p:cNvPr id="465927" name="AutoShape 7"/>
          <p:cNvSpPr>
            <a:spLocks noChangeArrowheads="1"/>
          </p:cNvSpPr>
          <p:nvPr/>
        </p:nvSpPr>
        <p:spPr bwMode="auto">
          <a:xfrm>
            <a:off x="533400" y="3505200"/>
            <a:ext cx="9144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65928" name="Rectangle 8"/>
          <p:cNvSpPr>
            <a:spLocks noChangeArrowheads="1"/>
          </p:cNvSpPr>
          <p:nvPr/>
        </p:nvSpPr>
        <p:spPr bwMode="auto">
          <a:xfrm>
            <a:off x="1524000" y="3657600"/>
            <a:ext cx="310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 b="1">
                <a:solidFill>
                  <a:srgbClr val="000000"/>
                </a:solidFill>
                <a:ea typeface="新細明體" charset="-120"/>
              </a:rPr>
              <a:t>aCircle l-value:0x1111</a:t>
            </a:r>
          </a:p>
        </p:txBody>
      </p:sp>
      <p:sp>
        <p:nvSpPr>
          <p:cNvPr id="465929" name="AutoShape 9"/>
          <p:cNvSpPr>
            <a:spLocks noChangeArrowheads="1"/>
          </p:cNvSpPr>
          <p:nvPr/>
        </p:nvSpPr>
        <p:spPr bwMode="auto">
          <a:xfrm>
            <a:off x="4876800" y="3429000"/>
            <a:ext cx="914400" cy="838200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65930" name="Rectangle 10"/>
          <p:cNvSpPr>
            <a:spLocks noChangeArrowheads="1"/>
          </p:cNvSpPr>
          <p:nvPr/>
        </p:nvSpPr>
        <p:spPr bwMode="auto">
          <a:xfrm>
            <a:off x="5867400" y="3429000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TW" b="1">
                <a:solidFill>
                  <a:srgbClr val="000000"/>
                </a:solidFill>
                <a:ea typeface="新細明體" charset="-120"/>
              </a:rPr>
              <a:t>Circle</a:t>
            </a:r>
            <a:r>
              <a:rPr kumimoji="1" lang="zh-TW" altLang="en-US" b="1">
                <a:solidFill>
                  <a:srgbClr val="000000"/>
                </a:solidFill>
                <a:ea typeface="新細明體" charset="-120"/>
              </a:rPr>
              <a:t>某一個</a:t>
            </a:r>
            <a:r>
              <a:rPr kumimoji="1" lang="en-US" altLang="zh-TW" b="1">
                <a:solidFill>
                  <a:srgbClr val="000000"/>
                </a:solidFill>
                <a:ea typeface="新細明體" charset="-120"/>
              </a:rPr>
              <a:t>instance</a:t>
            </a:r>
          </a:p>
          <a:p>
            <a:r>
              <a:rPr kumimoji="1" lang="zh-TW" altLang="en-US" b="1">
                <a:solidFill>
                  <a:srgbClr val="000000"/>
                </a:solidFill>
                <a:ea typeface="新細明體" charset="-120"/>
              </a:rPr>
              <a:t>其</a:t>
            </a:r>
            <a:r>
              <a:rPr kumimoji="1" lang="en-US" altLang="zh-TW" b="1">
                <a:solidFill>
                  <a:srgbClr val="000000"/>
                </a:solidFill>
                <a:ea typeface="新細明體" charset="-120"/>
              </a:rPr>
              <a:t>l-value:0x3333</a:t>
            </a:r>
          </a:p>
        </p:txBody>
      </p:sp>
      <p:sp>
        <p:nvSpPr>
          <p:cNvPr id="465931" name="Rectangle 11"/>
          <p:cNvSpPr>
            <a:spLocks noChangeArrowheads="1"/>
          </p:cNvSpPr>
          <p:nvPr/>
        </p:nvSpPr>
        <p:spPr bwMode="auto">
          <a:xfrm>
            <a:off x="381000" y="4572000"/>
            <a:ext cx="315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 b="1">
                <a:solidFill>
                  <a:srgbClr val="FF0000"/>
                </a:solidFill>
                <a:ea typeface="新細明體" charset="-120"/>
              </a:rPr>
              <a:t>aCircle</a:t>
            </a:r>
            <a:r>
              <a:rPr kumimoji="1" lang="en-US" altLang="zh-TW" b="1">
                <a:solidFill>
                  <a:srgbClr val="000000"/>
                </a:solidFill>
                <a:ea typeface="新細明體" charset="-120"/>
              </a:rPr>
              <a:t> = </a:t>
            </a:r>
            <a:r>
              <a:rPr kumimoji="1" lang="en-US" altLang="zh-TW" b="1">
                <a:ea typeface="新細明體" charset="-120"/>
              </a:rPr>
              <a:t>new Circle();</a:t>
            </a:r>
            <a:endParaRPr kumimoji="1" lang="zh-TW" altLang="en-US" b="1">
              <a:ea typeface="新細明體" charset="-120"/>
            </a:endParaRPr>
          </a:p>
        </p:txBody>
      </p:sp>
      <p:sp>
        <p:nvSpPr>
          <p:cNvPr id="465932" name="AutoShape 12"/>
          <p:cNvSpPr>
            <a:spLocks noChangeArrowheads="1"/>
          </p:cNvSpPr>
          <p:nvPr/>
        </p:nvSpPr>
        <p:spPr bwMode="auto">
          <a:xfrm>
            <a:off x="533400" y="5105400"/>
            <a:ext cx="9144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65933" name="Rectangle 13"/>
          <p:cNvSpPr>
            <a:spLocks noChangeArrowheads="1"/>
          </p:cNvSpPr>
          <p:nvPr/>
        </p:nvSpPr>
        <p:spPr bwMode="auto">
          <a:xfrm>
            <a:off x="1524000" y="5257800"/>
            <a:ext cx="3151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 b="1">
                <a:solidFill>
                  <a:srgbClr val="000000"/>
                </a:solidFill>
                <a:ea typeface="新細明體" charset="-120"/>
              </a:rPr>
              <a:t>aCircle l-value:0x1111</a:t>
            </a:r>
          </a:p>
          <a:p>
            <a:r>
              <a:rPr kumimoji="1" lang="en-US" altLang="zh-TW" b="1">
                <a:solidFill>
                  <a:srgbClr val="000000"/>
                </a:solidFill>
                <a:ea typeface="新細明體" charset="-120"/>
              </a:rPr>
              <a:t>aCircle r-value:0x3333</a:t>
            </a:r>
          </a:p>
        </p:txBody>
      </p:sp>
      <p:sp>
        <p:nvSpPr>
          <p:cNvPr id="465934" name="AutoShape 14"/>
          <p:cNvSpPr>
            <a:spLocks noChangeArrowheads="1"/>
          </p:cNvSpPr>
          <p:nvPr/>
        </p:nvSpPr>
        <p:spPr bwMode="auto">
          <a:xfrm>
            <a:off x="4876800" y="5029200"/>
            <a:ext cx="914400" cy="838200"/>
          </a:xfrm>
          <a:prstGeom prst="cube">
            <a:avLst>
              <a:gd name="adj" fmla="val 2500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65935" name="Rectangle 15"/>
          <p:cNvSpPr>
            <a:spLocks noChangeArrowheads="1"/>
          </p:cNvSpPr>
          <p:nvPr/>
        </p:nvSpPr>
        <p:spPr bwMode="auto">
          <a:xfrm>
            <a:off x="5867400" y="5029200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TW" b="1">
                <a:solidFill>
                  <a:srgbClr val="000000"/>
                </a:solidFill>
                <a:ea typeface="新細明體" charset="-120"/>
              </a:rPr>
              <a:t>Circle</a:t>
            </a:r>
            <a:r>
              <a:rPr kumimoji="1" lang="zh-TW" altLang="en-US" b="1">
                <a:solidFill>
                  <a:srgbClr val="000000"/>
                </a:solidFill>
                <a:ea typeface="新細明體" charset="-120"/>
              </a:rPr>
              <a:t>某一個</a:t>
            </a:r>
            <a:r>
              <a:rPr kumimoji="1" lang="en-US" altLang="zh-TW" b="1">
                <a:solidFill>
                  <a:srgbClr val="000000"/>
                </a:solidFill>
                <a:ea typeface="新細明體" charset="-120"/>
              </a:rPr>
              <a:t>instance</a:t>
            </a:r>
          </a:p>
          <a:p>
            <a:r>
              <a:rPr kumimoji="1" lang="zh-TW" altLang="en-US" b="1">
                <a:solidFill>
                  <a:srgbClr val="000000"/>
                </a:solidFill>
                <a:ea typeface="新細明體" charset="-120"/>
              </a:rPr>
              <a:t>其</a:t>
            </a:r>
            <a:r>
              <a:rPr kumimoji="1" lang="en-US" altLang="zh-TW" b="1">
                <a:solidFill>
                  <a:srgbClr val="000000"/>
                </a:solidFill>
                <a:ea typeface="新細明體" charset="-120"/>
              </a:rPr>
              <a:t>l-value:0x3333</a:t>
            </a:r>
          </a:p>
        </p:txBody>
      </p:sp>
      <p:sp>
        <p:nvSpPr>
          <p:cNvPr id="465936" name="Line 16"/>
          <p:cNvSpPr>
            <a:spLocks noChangeShapeType="1"/>
          </p:cNvSpPr>
          <p:nvPr/>
        </p:nvSpPr>
        <p:spPr bwMode="auto">
          <a:xfrm>
            <a:off x="990600" y="5715000"/>
            <a:ext cx="4267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6C2ED280-84A4-48CD-82A1-3D715C7DF574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Example detail</a:t>
            </a:r>
          </a:p>
        </p:txBody>
      </p:sp>
      <p:grpSp>
        <p:nvGrpSpPr>
          <p:cNvPr id="466947" name="Group 3"/>
          <p:cNvGrpSpPr>
            <a:grpSpLocks/>
          </p:cNvGrpSpPr>
          <p:nvPr/>
        </p:nvGrpSpPr>
        <p:grpSpPr bwMode="auto">
          <a:xfrm>
            <a:off x="228600" y="1219200"/>
            <a:ext cx="8534400" cy="2819400"/>
            <a:chOff x="144" y="768"/>
            <a:chExt cx="5376" cy="1776"/>
          </a:xfrm>
        </p:grpSpPr>
        <p:grpSp>
          <p:nvGrpSpPr>
            <p:cNvPr id="466948" name="Group 4"/>
            <p:cNvGrpSpPr>
              <a:grpSpLocks/>
            </p:cNvGrpSpPr>
            <p:nvPr/>
          </p:nvGrpSpPr>
          <p:grpSpPr bwMode="auto">
            <a:xfrm>
              <a:off x="144" y="768"/>
              <a:ext cx="5088" cy="1728"/>
              <a:chOff x="144" y="816"/>
              <a:chExt cx="5088" cy="1728"/>
            </a:xfrm>
          </p:grpSpPr>
          <p:sp>
            <p:nvSpPr>
              <p:cNvPr id="466949" name="Rectangle 5"/>
              <p:cNvSpPr>
                <a:spLocks noChangeArrowheads="1"/>
              </p:cNvSpPr>
              <p:nvPr/>
            </p:nvSpPr>
            <p:spPr bwMode="auto">
              <a:xfrm>
                <a:off x="144" y="816"/>
                <a:ext cx="149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TW" b="1" u="sng">
                    <a:solidFill>
                      <a:srgbClr val="000000"/>
                    </a:solidFill>
                    <a:ea typeface="新細明體" charset="-120"/>
                  </a:rPr>
                  <a:t>bCircle=aCircle;</a:t>
                </a:r>
                <a:endParaRPr kumimoji="1" lang="zh-TW" altLang="en-US" b="1" u="sng">
                  <a:solidFill>
                    <a:srgbClr val="000000"/>
                  </a:solidFill>
                  <a:ea typeface="新細明體" charset="-120"/>
                </a:endParaRPr>
              </a:p>
            </p:txBody>
          </p:sp>
          <p:sp>
            <p:nvSpPr>
              <p:cNvPr id="466950" name="AutoShape 6"/>
              <p:cNvSpPr>
                <a:spLocks noChangeArrowheads="1"/>
              </p:cNvSpPr>
              <p:nvPr/>
            </p:nvSpPr>
            <p:spPr bwMode="auto">
              <a:xfrm>
                <a:off x="920" y="1296"/>
                <a:ext cx="576" cy="528"/>
              </a:xfrm>
              <a:prstGeom prst="cube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66951" name="AutoShape 7"/>
              <p:cNvSpPr>
                <a:spLocks noChangeArrowheads="1"/>
              </p:cNvSpPr>
              <p:nvPr/>
            </p:nvSpPr>
            <p:spPr bwMode="auto">
              <a:xfrm>
                <a:off x="3560" y="1248"/>
                <a:ext cx="576" cy="528"/>
              </a:xfrm>
              <a:prstGeom prst="cube">
                <a:avLst>
                  <a:gd name="adj" fmla="val 25000"/>
                </a:avLst>
              </a:prstGeom>
              <a:solidFill>
                <a:srgbClr val="99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66952" name="Line 8"/>
              <p:cNvSpPr>
                <a:spLocks noChangeShapeType="1"/>
              </p:cNvSpPr>
              <p:nvPr/>
            </p:nvSpPr>
            <p:spPr bwMode="auto">
              <a:xfrm>
                <a:off x="1112" y="1680"/>
                <a:ext cx="24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66953" name="AutoShape 9"/>
              <p:cNvSpPr>
                <a:spLocks noChangeArrowheads="1"/>
              </p:cNvSpPr>
              <p:nvPr/>
            </p:nvSpPr>
            <p:spPr bwMode="auto">
              <a:xfrm>
                <a:off x="872" y="2016"/>
                <a:ext cx="576" cy="528"/>
              </a:xfrm>
              <a:prstGeom prst="cube">
                <a:avLst>
                  <a:gd name="adj" fmla="val 25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TW" altLang="en-US">
                  <a:solidFill>
                    <a:srgbClr val="FF0000"/>
                  </a:solidFill>
                  <a:ea typeface="新細明體" charset="-120"/>
                </a:endParaRPr>
              </a:p>
            </p:txBody>
          </p:sp>
          <p:cxnSp>
            <p:nvCxnSpPr>
              <p:cNvPr id="466954" name="AutoShape 10"/>
              <p:cNvCxnSpPr>
                <a:cxnSpLocks noChangeShapeType="1"/>
                <a:stCxn id="466953" idx="4"/>
                <a:endCxn id="466951" idx="2"/>
              </p:cNvCxnSpPr>
              <p:nvPr/>
            </p:nvCxnSpPr>
            <p:spPr bwMode="auto">
              <a:xfrm flipV="1">
                <a:off x="1316" y="1578"/>
                <a:ext cx="2244" cy="768"/>
              </a:xfrm>
              <a:prstGeom prst="bentConnector3">
                <a:avLst>
                  <a:gd name="adj1" fmla="val 52940"/>
                </a:avLst>
              </a:prstGeom>
              <a:noFill/>
              <a:ln w="38100">
                <a:solidFill>
                  <a:schemeClr val="tx1"/>
                </a:solidFill>
                <a:prstDash val="sysDot"/>
                <a:miter lim="800000"/>
                <a:headEnd/>
                <a:tailEnd type="triangle" w="med" len="med"/>
              </a:ln>
              <a:effectLst/>
            </p:spPr>
          </p:cxnSp>
          <p:sp>
            <p:nvSpPr>
              <p:cNvPr id="466955" name="Rectangle 11"/>
              <p:cNvSpPr>
                <a:spLocks noChangeArrowheads="1"/>
              </p:cNvSpPr>
              <p:nvPr/>
            </p:nvSpPr>
            <p:spPr bwMode="auto">
              <a:xfrm>
                <a:off x="4232" y="1248"/>
                <a:ext cx="100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TW" b="1">
                    <a:solidFill>
                      <a:srgbClr val="000000"/>
                    </a:solidFill>
                    <a:ea typeface="新細明體" charset="-120"/>
                  </a:rPr>
                  <a:t>Circle</a:t>
                </a:r>
                <a:r>
                  <a:rPr kumimoji="1" lang="zh-TW" altLang="en-US" b="1">
                    <a:solidFill>
                      <a:srgbClr val="000000"/>
                    </a:solidFill>
                    <a:ea typeface="新細明體" charset="-120"/>
                  </a:rPr>
                  <a:t>物件</a:t>
                </a:r>
              </a:p>
            </p:txBody>
          </p:sp>
          <p:sp>
            <p:nvSpPr>
              <p:cNvPr id="466956" name="Rectangle 12"/>
              <p:cNvSpPr>
                <a:spLocks noChangeArrowheads="1"/>
              </p:cNvSpPr>
              <p:nvPr/>
            </p:nvSpPr>
            <p:spPr bwMode="auto">
              <a:xfrm>
                <a:off x="200" y="1440"/>
                <a:ext cx="7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TW" b="1">
                    <a:solidFill>
                      <a:srgbClr val="000000"/>
                    </a:solidFill>
                    <a:ea typeface="新細明體" charset="-120"/>
                  </a:rPr>
                  <a:t>aCircle</a:t>
                </a:r>
                <a:endParaRPr kumimoji="1" lang="zh-TW" altLang="en-US" b="1">
                  <a:solidFill>
                    <a:srgbClr val="000000"/>
                  </a:solidFill>
                  <a:ea typeface="新細明體" charset="-120"/>
                </a:endParaRPr>
              </a:p>
            </p:txBody>
          </p:sp>
          <p:sp>
            <p:nvSpPr>
              <p:cNvPr id="466957" name="Rectangle 13"/>
              <p:cNvSpPr>
                <a:spLocks noChangeArrowheads="1"/>
              </p:cNvSpPr>
              <p:nvPr/>
            </p:nvSpPr>
            <p:spPr bwMode="auto">
              <a:xfrm>
                <a:off x="200" y="2160"/>
                <a:ext cx="7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b="1">
                    <a:solidFill>
                      <a:srgbClr val="000000"/>
                    </a:solidFill>
                    <a:ea typeface="新細明體" charset="-120"/>
                  </a:rPr>
                  <a:t>bC</a:t>
                </a:r>
                <a:r>
                  <a:rPr kumimoji="1" lang="en-US" altLang="zh-TW" b="1">
                    <a:solidFill>
                      <a:srgbClr val="000000"/>
                    </a:solidFill>
                    <a:ea typeface="新細明體" charset="-120"/>
                  </a:rPr>
                  <a:t>ircle</a:t>
                </a:r>
                <a:endParaRPr kumimoji="1" lang="zh-TW" altLang="en-US" b="1">
                  <a:solidFill>
                    <a:srgbClr val="000000"/>
                  </a:solidFill>
                  <a:ea typeface="新細明體" charset="-120"/>
                </a:endParaRPr>
              </a:p>
            </p:txBody>
          </p:sp>
        </p:grpSp>
        <p:sp>
          <p:nvSpPr>
            <p:cNvPr id="466958" name="Rectangle 14"/>
            <p:cNvSpPr>
              <a:spLocks noChangeArrowheads="1"/>
            </p:cNvSpPr>
            <p:nvPr/>
          </p:nvSpPr>
          <p:spPr bwMode="auto">
            <a:xfrm>
              <a:off x="144" y="1104"/>
              <a:ext cx="5376" cy="1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66959" name="Group 15"/>
          <p:cNvGrpSpPr>
            <a:grpSpLocks/>
          </p:cNvGrpSpPr>
          <p:nvPr/>
        </p:nvGrpSpPr>
        <p:grpSpPr bwMode="auto">
          <a:xfrm>
            <a:off x="228600" y="4038600"/>
            <a:ext cx="8534400" cy="2667000"/>
            <a:chOff x="144" y="2544"/>
            <a:chExt cx="5376" cy="1680"/>
          </a:xfrm>
        </p:grpSpPr>
        <p:sp>
          <p:nvSpPr>
            <p:cNvPr id="466960" name="Rectangle 16"/>
            <p:cNvSpPr>
              <a:spLocks noChangeArrowheads="1"/>
            </p:cNvSpPr>
            <p:nvPr/>
          </p:nvSpPr>
          <p:spPr bwMode="auto">
            <a:xfrm>
              <a:off x="144" y="2544"/>
              <a:ext cx="12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TW" b="1" u="sng">
                  <a:solidFill>
                    <a:srgbClr val="000000"/>
                  </a:solidFill>
                  <a:ea typeface="新細明體" charset="-120"/>
                </a:rPr>
                <a:t>bCircle=null;</a:t>
              </a:r>
              <a:endParaRPr kumimoji="1" lang="zh-TW" altLang="en-US" b="1" u="sng">
                <a:solidFill>
                  <a:srgbClr val="000000"/>
                </a:solidFill>
                <a:ea typeface="新細明體" charset="-120"/>
              </a:endParaRPr>
            </a:p>
          </p:txBody>
        </p:sp>
        <p:sp>
          <p:nvSpPr>
            <p:cNvPr id="466961" name="AutoShape 17"/>
            <p:cNvSpPr>
              <a:spLocks noChangeArrowheads="1"/>
            </p:cNvSpPr>
            <p:nvPr/>
          </p:nvSpPr>
          <p:spPr bwMode="auto">
            <a:xfrm>
              <a:off x="864" y="2928"/>
              <a:ext cx="576" cy="528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6962" name="AutoShape 18"/>
            <p:cNvSpPr>
              <a:spLocks noChangeArrowheads="1"/>
            </p:cNvSpPr>
            <p:nvPr/>
          </p:nvSpPr>
          <p:spPr bwMode="auto">
            <a:xfrm>
              <a:off x="3504" y="2880"/>
              <a:ext cx="576" cy="528"/>
            </a:xfrm>
            <a:prstGeom prst="cube">
              <a:avLst>
                <a:gd name="adj" fmla="val 25000"/>
              </a:avLst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6963" name="Line 19"/>
            <p:cNvSpPr>
              <a:spLocks noChangeShapeType="1"/>
            </p:cNvSpPr>
            <p:nvPr/>
          </p:nvSpPr>
          <p:spPr bwMode="auto">
            <a:xfrm>
              <a:off x="1056" y="3312"/>
              <a:ext cx="24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6964" name="AutoShape 20"/>
            <p:cNvSpPr>
              <a:spLocks noChangeArrowheads="1"/>
            </p:cNvSpPr>
            <p:nvPr/>
          </p:nvSpPr>
          <p:spPr bwMode="auto">
            <a:xfrm>
              <a:off x="816" y="3648"/>
              <a:ext cx="576" cy="528"/>
            </a:xfrm>
            <a:prstGeom prst="cube">
              <a:avLst>
                <a:gd name="adj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en-US">
                <a:solidFill>
                  <a:srgbClr val="FF0000"/>
                </a:solidFill>
                <a:ea typeface="新細明體" charset="-120"/>
              </a:endParaRPr>
            </a:p>
          </p:txBody>
        </p:sp>
        <p:cxnSp>
          <p:nvCxnSpPr>
            <p:cNvPr id="466965" name="AutoShape 21"/>
            <p:cNvCxnSpPr>
              <a:cxnSpLocks noChangeShapeType="1"/>
              <a:stCxn id="466964" idx="4"/>
              <a:endCxn id="466962" idx="2"/>
            </p:cNvCxnSpPr>
            <p:nvPr/>
          </p:nvCxnSpPr>
          <p:spPr bwMode="auto">
            <a:xfrm flipV="1">
              <a:off x="1260" y="3210"/>
              <a:ext cx="2244" cy="768"/>
            </a:xfrm>
            <a:prstGeom prst="bentConnector3">
              <a:avLst>
                <a:gd name="adj1" fmla="val 52940"/>
              </a:avLst>
            </a:prstGeom>
            <a:noFill/>
            <a:ln w="38100">
              <a:solidFill>
                <a:schemeClr val="tx1"/>
              </a:solidFill>
              <a:prstDash val="sysDot"/>
              <a:miter lim="800000"/>
              <a:headEnd/>
              <a:tailEnd type="triangle" w="med" len="med"/>
            </a:ln>
            <a:effectLst/>
          </p:spPr>
        </p:cxnSp>
        <p:sp>
          <p:nvSpPr>
            <p:cNvPr id="466966" name="Rectangle 22"/>
            <p:cNvSpPr>
              <a:spLocks noChangeArrowheads="1"/>
            </p:cNvSpPr>
            <p:nvPr/>
          </p:nvSpPr>
          <p:spPr bwMode="auto">
            <a:xfrm>
              <a:off x="4176" y="2880"/>
              <a:ext cx="10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TW" b="1">
                  <a:solidFill>
                    <a:srgbClr val="000000"/>
                  </a:solidFill>
                  <a:ea typeface="新細明體" charset="-120"/>
                </a:rPr>
                <a:t>Circle</a:t>
              </a:r>
              <a:r>
                <a:rPr kumimoji="1" lang="zh-TW" altLang="en-US" b="1">
                  <a:solidFill>
                    <a:srgbClr val="000000"/>
                  </a:solidFill>
                  <a:ea typeface="新細明體" charset="-120"/>
                </a:rPr>
                <a:t>物件</a:t>
              </a:r>
            </a:p>
          </p:txBody>
        </p:sp>
        <p:sp>
          <p:nvSpPr>
            <p:cNvPr id="466967" name="Rectangle 23"/>
            <p:cNvSpPr>
              <a:spLocks noChangeArrowheads="1"/>
            </p:cNvSpPr>
            <p:nvPr/>
          </p:nvSpPr>
          <p:spPr bwMode="auto">
            <a:xfrm>
              <a:off x="144" y="3072"/>
              <a:ext cx="7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TW" b="1">
                  <a:solidFill>
                    <a:srgbClr val="000000"/>
                  </a:solidFill>
                  <a:ea typeface="新細明體" charset="-120"/>
                </a:rPr>
                <a:t>aCircle</a:t>
              </a:r>
              <a:endParaRPr kumimoji="1" lang="zh-TW" altLang="en-US" b="1">
                <a:solidFill>
                  <a:srgbClr val="000000"/>
                </a:solidFill>
                <a:ea typeface="新細明體" charset="-120"/>
              </a:endParaRPr>
            </a:p>
          </p:txBody>
        </p:sp>
        <p:sp>
          <p:nvSpPr>
            <p:cNvPr id="466968" name="Rectangle 24"/>
            <p:cNvSpPr>
              <a:spLocks noChangeArrowheads="1"/>
            </p:cNvSpPr>
            <p:nvPr/>
          </p:nvSpPr>
          <p:spPr bwMode="auto">
            <a:xfrm>
              <a:off x="144" y="3792"/>
              <a:ext cx="7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b="1">
                  <a:solidFill>
                    <a:srgbClr val="000000"/>
                  </a:solidFill>
                  <a:ea typeface="新細明體" charset="-120"/>
                </a:rPr>
                <a:t>bC</a:t>
              </a:r>
              <a:r>
                <a:rPr kumimoji="1" lang="en-US" altLang="zh-TW" b="1">
                  <a:solidFill>
                    <a:srgbClr val="000000"/>
                  </a:solidFill>
                  <a:ea typeface="新細明體" charset="-120"/>
                </a:rPr>
                <a:t>ircle</a:t>
              </a:r>
              <a:endParaRPr kumimoji="1" lang="zh-TW" altLang="en-US" b="1">
                <a:solidFill>
                  <a:srgbClr val="000000"/>
                </a:solidFill>
                <a:ea typeface="新細明體" charset="-120"/>
              </a:endParaRPr>
            </a:p>
          </p:txBody>
        </p:sp>
        <p:sp>
          <p:nvSpPr>
            <p:cNvPr id="466969" name="Line 25"/>
            <p:cNvSpPr>
              <a:spLocks noChangeShapeType="1"/>
            </p:cNvSpPr>
            <p:nvPr/>
          </p:nvSpPr>
          <p:spPr bwMode="auto">
            <a:xfrm>
              <a:off x="2256" y="3552"/>
              <a:ext cx="432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6970" name="Line 26"/>
            <p:cNvSpPr>
              <a:spLocks noChangeShapeType="1"/>
            </p:cNvSpPr>
            <p:nvPr/>
          </p:nvSpPr>
          <p:spPr bwMode="auto">
            <a:xfrm flipH="1">
              <a:off x="2256" y="3552"/>
              <a:ext cx="432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6971" name="Rectangle 27"/>
            <p:cNvSpPr>
              <a:spLocks noChangeArrowheads="1"/>
            </p:cNvSpPr>
            <p:nvPr/>
          </p:nvSpPr>
          <p:spPr bwMode="auto">
            <a:xfrm>
              <a:off x="144" y="2832"/>
              <a:ext cx="5376" cy="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66972" name="Text Box 28"/>
          <p:cNvSpPr txBox="1">
            <a:spLocks noChangeArrowheads="1"/>
          </p:cNvSpPr>
          <p:nvPr/>
        </p:nvSpPr>
        <p:spPr bwMode="auto">
          <a:xfrm>
            <a:off x="2514600" y="4033838"/>
            <a:ext cx="503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FF0000"/>
                </a:solidFill>
                <a:ea typeface="新細明體" charset="-120"/>
              </a:rPr>
              <a:t>Problem: aCircle=null; </a:t>
            </a:r>
            <a:r>
              <a:rPr lang="zh-TW" altLang="en-US" b="1">
                <a:solidFill>
                  <a:srgbClr val="FF0000"/>
                </a:solidFill>
                <a:ea typeface="新細明體" charset="-120"/>
              </a:rPr>
              <a:t>結果會如何</a:t>
            </a:r>
            <a:r>
              <a:rPr lang="en-US" altLang="zh-TW" b="1">
                <a:solidFill>
                  <a:srgbClr val="FF0000"/>
                </a:solidFill>
                <a:ea typeface="新細明體" charset="-120"/>
              </a:rPr>
              <a:t>?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0196DF1A-36C0-402B-9CF6-AB880502BD01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0"/>
            <a:ext cx="8153400" cy="1143000"/>
          </a:xfrm>
        </p:spPr>
        <p:txBody>
          <a:bodyPr anchor="b"/>
          <a:lstStyle/>
          <a:p>
            <a:r>
              <a:rPr lang="zh-TW" altLang="en-US" b="1">
                <a:ea typeface="標楷體" pitchFamily="65" charset="-120"/>
              </a:rPr>
              <a:t>物件的空間配置</a:t>
            </a:r>
            <a:r>
              <a:rPr lang="zh-TW" altLang="en-US">
                <a:ea typeface="新細明體" charset="-120"/>
              </a:rPr>
              <a:t> </a:t>
            </a:r>
          </a:p>
        </p:txBody>
      </p:sp>
      <p:pic>
        <p:nvPicPr>
          <p:cNvPr id="467971" name="Picture 4" descr="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4149725"/>
            <a:ext cx="7056437" cy="2427288"/>
          </a:xfrm>
          <a:noFill/>
        </p:spPr>
      </p:pic>
      <p:sp>
        <p:nvSpPr>
          <p:cNvPr id="467972" name="Rectangle 9"/>
          <p:cNvSpPr>
            <a:spLocks noChangeArrowheads="1"/>
          </p:cNvSpPr>
          <p:nvPr/>
        </p:nvSpPr>
        <p:spPr bwMode="auto">
          <a:xfrm>
            <a:off x="1116013" y="1628775"/>
            <a:ext cx="75596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kumimoji="1" lang="en-US" altLang="zh-TW">
                <a:latin typeface="Tahoma" pitchFamily="34" charset="0"/>
                <a:ea typeface="新細明體" charset="-120"/>
              </a:rPr>
              <a:t>class Vehicle{		//</a:t>
            </a:r>
            <a:r>
              <a:rPr kumimoji="1" lang="zh-TW" altLang="en-US">
                <a:latin typeface="Tahoma" pitchFamily="34" charset="0"/>
                <a:ea typeface="新細明體" charset="-120"/>
              </a:rPr>
              <a:t>定義的類別</a:t>
            </a:r>
          </a:p>
          <a:p>
            <a:pPr eaLnBrk="1" hangingPunct="1"/>
            <a:r>
              <a:rPr kumimoji="1" lang="zh-TW" altLang="en-US">
                <a:latin typeface="Tahoma" pitchFamily="34" charset="0"/>
                <a:ea typeface="新細明體" charset="-120"/>
              </a:rPr>
              <a:t>	</a:t>
            </a:r>
            <a:r>
              <a:rPr kumimoji="1" lang="en-US" altLang="zh-TW">
                <a:latin typeface="Tahoma" pitchFamily="34" charset="0"/>
                <a:ea typeface="新細明體" charset="-120"/>
              </a:rPr>
              <a:t>int wheel;  		//</a:t>
            </a:r>
            <a:r>
              <a:rPr kumimoji="1" lang="zh-TW" altLang="en-US">
                <a:latin typeface="Tahoma" pitchFamily="34" charset="0"/>
                <a:ea typeface="新細明體" charset="-120"/>
              </a:rPr>
              <a:t>定義一個實體變數</a:t>
            </a:r>
          </a:p>
          <a:p>
            <a:pPr eaLnBrk="1" hangingPunct="1"/>
            <a:r>
              <a:rPr kumimoji="1" lang="en-US" altLang="zh-TW">
                <a:latin typeface="Tahoma" pitchFamily="34" charset="0"/>
                <a:ea typeface="新細明體" charset="-120"/>
              </a:rPr>
              <a:t>}	</a:t>
            </a:r>
          </a:p>
          <a:p>
            <a:pPr eaLnBrk="1" hangingPunct="1"/>
            <a:r>
              <a:rPr kumimoji="1" lang="en-US" altLang="zh-TW">
                <a:latin typeface="Tahoma" pitchFamily="34" charset="0"/>
                <a:ea typeface="新細明體" charset="-120"/>
              </a:rPr>
              <a:t>Vehicle newCar1 = new Vehicle();//</a:t>
            </a:r>
            <a:r>
              <a:rPr kumimoji="1" lang="zh-TW" altLang="en-US">
                <a:latin typeface="Tahoma" pitchFamily="34" charset="0"/>
                <a:ea typeface="新細明體" charset="-120"/>
              </a:rPr>
              <a:t>實體化一個類別</a:t>
            </a:r>
          </a:p>
          <a:p>
            <a:pPr eaLnBrk="1" hangingPunct="1"/>
            <a:r>
              <a:rPr kumimoji="1" lang="en-US" altLang="zh-TW">
                <a:latin typeface="Tahoma" pitchFamily="34" charset="0"/>
                <a:ea typeface="新細明體" charset="-120"/>
              </a:rPr>
              <a:t>Vehicle newCar2 = new Vehicle();//</a:t>
            </a:r>
            <a:r>
              <a:rPr kumimoji="1" lang="zh-TW" altLang="en-US">
                <a:latin typeface="Tahoma" pitchFamily="34" charset="0"/>
                <a:ea typeface="新細明體" charset="-120"/>
              </a:rPr>
              <a:t>再實體化一個類別</a:t>
            </a:r>
          </a:p>
          <a:p>
            <a:pPr eaLnBrk="1" hangingPunct="1"/>
            <a:r>
              <a:rPr kumimoji="1" lang="en-US" altLang="zh-TW">
                <a:latin typeface="Tahoma" pitchFamily="34" charset="0"/>
                <a:ea typeface="新細明體" charset="-120"/>
              </a:rPr>
              <a:t>Vehicle rCar = newCar1;		//</a:t>
            </a:r>
            <a:r>
              <a:rPr kumimoji="1" lang="zh-TW" altLang="en-US">
                <a:latin typeface="Tahoma" pitchFamily="34" charset="0"/>
                <a:ea typeface="新細明體" charset="-120"/>
              </a:rPr>
              <a:t>只是一個參考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B85BED59-559E-4D94-918E-DA6354D3735D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變數型態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種類</a:t>
            </a: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基本型態 (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Primitive Type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lvl="2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種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參考型態 (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Reference Type)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基本型態</a:t>
            </a: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整數、浮點數、字元、或布林值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參考型態</a:t>
            </a:r>
          </a:p>
          <a:p>
            <a:pPr lvl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由物件所組成的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型態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So, what is “static”?</a:t>
            </a:r>
          </a:p>
          <a:p>
            <a:pPr lvl="1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We have not explained it, let us do it now.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68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8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68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68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/>
              <a:t>1-</a:t>
            </a:r>
            <a:fld id="{401291E9-1A2A-46B7-8B29-5429F01EF1EB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Previous studies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How to use Inheritance?</a:t>
            </a:r>
          </a:p>
          <a:p>
            <a:r>
              <a:rPr lang="en-US" altLang="zh-TW" dirty="0">
                <a:ea typeface="新細明體" charset="-120"/>
              </a:rPr>
              <a:t>How to use super()?</a:t>
            </a:r>
          </a:p>
          <a:p>
            <a:pPr lvl="1"/>
            <a:r>
              <a:rPr lang="en-US" altLang="zh-TW" dirty="0">
                <a:ea typeface="新細明體" charset="-120"/>
              </a:rPr>
              <a:t>Where </a:t>
            </a:r>
            <a:r>
              <a:rPr lang="en-US" altLang="zh-TW" dirty="0" smtClean="0">
                <a:ea typeface="新細明體" charset="-120"/>
              </a:rPr>
              <a:t>can I call </a:t>
            </a:r>
            <a:r>
              <a:rPr lang="en-US" altLang="zh-TW" dirty="0">
                <a:ea typeface="新細明體" charset="-120"/>
              </a:rPr>
              <a:t>super()?</a:t>
            </a:r>
          </a:p>
          <a:p>
            <a:pPr lvl="1"/>
            <a:r>
              <a:rPr lang="en-US" altLang="zh-TW" dirty="0">
                <a:ea typeface="新細明體" charset="-120"/>
              </a:rPr>
              <a:t>What is the meaning between super() and </a:t>
            </a:r>
            <a:r>
              <a:rPr lang="en-US" altLang="zh-TW" dirty="0" err="1">
                <a:ea typeface="新細明體" charset="-120"/>
              </a:rPr>
              <a:t>super.XX</a:t>
            </a:r>
            <a:r>
              <a:rPr lang="en-US" altLang="zh-TW" dirty="0">
                <a:ea typeface="新細明體" charset="-120"/>
              </a:rPr>
              <a:t>?</a:t>
            </a:r>
          </a:p>
          <a:p>
            <a:r>
              <a:rPr lang="en-US" altLang="zh-TW" dirty="0">
                <a:ea typeface="新細明體" charset="-120"/>
              </a:rPr>
              <a:t>What is polymorphism?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Synopsis of Polymorphism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polymorphism principle</a:t>
            </a:r>
          </a:p>
          <a:p>
            <a:r>
              <a:rPr lang="en-US" altLang="zh-TW" dirty="0" smtClean="0"/>
              <a:t>Polymorphism means that an operation may behave differently (in different classes).</a:t>
            </a:r>
          </a:p>
          <a:p>
            <a:r>
              <a:rPr lang="en-US" altLang="zh-TW" dirty="0" smtClean="0"/>
              <a:t>There are two kinds of polymorphism</a:t>
            </a:r>
          </a:p>
          <a:p>
            <a:pPr lvl="1"/>
            <a:r>
              <a:rPr lang="en-US" altLang="zh-TW" dirty="0" smtClean="0"/>
              <a:t>static (overloading)</a:t>
            </a:r>
          </a:p>
          <a:p>
            <a:pPr lvl="1"/>
            <a:r>
              <a:rPr lang="en-US" altLang="zh-TW" dirty="0" smtClean="0"/>
              <a:t> dynamic</a:t>
            </a:r>
          </a:p>
          <a:p>
            <a:r>
              <a:rPr lang="en-US" altLang="zh-TW" dirty="0" smtClean="0"/>
              <a:t>Example</a:t>
            </a:r>
          </a:p>
          <a:p>
            <a:pPr lvl="1"/>
            <a:r>
              <a:rPr lang="en-US" altLang="zh-TW" dirty="0" err="1" smtClean="0"/>
              <a:t>GeomFigure</a:t>
            </a:r>
            <a:r>
              <a:rPr lang="en-US" altLang="zh-TW" dirty="0" smtClean="0"/>
              <a:t> (display(), remove(), position())</a:t>
            </a:r>
          </a:p>
          <a:p>
            <a:pPr lvl="2"/>
            <a:r>
              <a:rPr lang="en-US" altLang="zh-TW" dirty="0" smtClean="0"/>
              <a:t>Rectangle</a:t>
            </a:r>
          </a:p>
          <a:p>
            <a:pPr lvl="2"/>
            <a:r>
              <a:rPr lang="en-US" altLang="zh-TW" dirty="0" smtClean="0"/>
              <a:t>Circle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DDC773B-2C47-4B6C-8C68-113C54C744F5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再談</a:t>
            </a:r>
            <a:r>
              <a:rPr lang="en-US" altLang="zh-TW" dirty="0" smtClean="0"/>
              <a:t>inheritance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矩型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我們先擁有這個</a:t>
            </a:r>
            <a:r>
              <a:rPr lang="en-US" altLang="zh-TW" dirty="0" smtClean="0"/>
              <a:t>class</a:t>
            </a:r>
            <a:r>
              <a:rPr lang="zh-TW" altLang="en-US" dirty="0" smtClean="0"/>
              <a:t>，並且進行了系統開發</a:t>
            </a:r>
            <a:endParaRPr lang="en-US" altLang="zh-TW" dirty="0" smtClean="0"/>
          </a:p>
          <a:p>
            <a:r>
              <a:rPr lang="zh-TW" altLang="en-US" dirty="0" smtClean="0"/>
              <a:t>正方形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之後有了正方型的需求，再寫了一個正方形的</a:t>
            </a:r>
            <a:r>
              <a:rPr lang="en-US" altLang="zh-TW" dirty="0" smtClean="0"/>
              <a:t>class</a:t>
            </a:r>
          </a:p>
          <a:p>
            <a:pPr lvl="1"/>
            <a:r>
              <a:rPr lang="en-US" altLang="zh-TW" dirty="0" smtClean="0"/>
              <a:t>Square “IS A” kind of rectangle</a:t>
            </a:r>
          </a:p>
          <a:p>
            <a:r>
              <a:rPr lang="en-US" altLang="zh-TW" dirty="0" smtClean="0"/>
              <a:t>Reuse?</a:t>
            </a:r>
          </a:p>
          <a:p>
            <a:pPr lvl="1"/>
            <a:r>
              <a:rPr lang="en-US" altLang="zh-TW" dirty="0" smtClean="0"/>
              <a:t>Q1: </a:t>
            </a:r>
            <a:r>
              <a:rPr lang="zh-TW" altLang="en-US" dirty="0" smtClean="0"/>
              <a:t>你有沒有程式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砍掉重練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的經驗</a:t>
            </a:r>
            <a:r>
              <a:rPr lang="en-US" altLang="zh-TW" dirty="0" smtClean="0"/>
              <a:t>?</a:t>
            </a:r>
          </a:p>
          <a:p>
            <a:pPr lvl="1"/>
            <a:r>
              <a:rPr lang="en-US" altLang="zh-TW" smtClean="0"/>
              <a:t>Q2</a:t>
            </a:r>
            <a:r>
              <a:rPr lang="en-US" altLang="zh-TW" dirty="0" smtClean="0"/>
              <a:t>: </a:t>
            </a:r>
            <a:r>
              <a:rPr lang="zh-TW" altLang="en-US" dirty="0" smtClean="0"/>
              <a:t>你有沒有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再造輪子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的經驗</a:t>
            </a:r>
            <a:r>
              <a:rPr lang="en-US" altLang="zh-TW" dirty="0" smtClean="0"/>
              <a:t>?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DDC773B-2C47-4B6C-8C68-113C54C744F5}" type="slidenum">
              <a:rPr lang="en-US" altLang="zh-TW" smtClean="0"/>
              <a:pPr/>
              <a:t>5</a:t>
            </a:fld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Class Rectangle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class</a:t>
            </a:r>
            <a:r>
              <a:rPr lang="en-US" dirty="0" smtClean="0"/>
              <a:t> Rectangle {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double</a:t>
            </a:r>
            <a:r>
              <a:rPr lang="en-US" dirty="0" smtClean="0"/>
              <a:t> width;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double</a:t>
            </a:r>
            <a:r>
              <a:rPr lang="en-US" dirty="0" smtClean="0"/>
              <a:t> height;</a:t>
            </a:r>
            <a:br>
              <a:rPr lang="en-US" dirty="0" smtClean="0"/>
            </a:br>
            <a:r>
              <a:rPr lang="en-US" dirty="0" smtClean="0"/>
              <a:t>    </a:t>
            </a:r>
            <a:br>
              <a:rPr lang="en-US" dirty="0" smtClean="0"/>
            </a:br>
            <a:r>
              <a:rPr lang="en-US" dirty="0" smtClean="0"/>
              <a:t>    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getHeight</a:t>
            </a:r>
            <a:r>
              <a:rPr lang="en-US" dirty="0" smtClean="0"/>
              <a:t>() {</a:t>
            </a:r>
            <a:br>
              <a:rPr lang="en-US" dirty="0" smtClean="0"/>
            </a:br>
            <a:r>
              <a:rPr lang="en-US" dirty="0" smtClean="0"/>
              <a:t>        </a:t>
            </a:r>
            <a:r>
              <a:rPr lang="en-US" b="1" dirty="0" smtClean="0"/>
              <a:t>return</a:t>
            </a:r>
            <a:r>
              <a:rPr lang="en-US" dirty="0" smtClean="0"/>
              <a:t> height;</a:t>
            </a:r>
            <a:br>
              <a:rPr lang="en-US" dirty="0" smtClean="0"/>
            </a:br>
            <a:r>
              <a:rPr lang="en-US" dirty="0" smtClean="0"/>
              <a:t>    }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setHeight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height) {</a:t>
            </a:r>
            <a:br>
              <a:rPr lang="en-US" dirty="0" smtClean="0"/>
            </a:br>
            <a:r>
              <a:rPr lang="en-US" dirty="0" smtClean="0"/>
              <a:t>        </a:t>
            </a:r>
            <a:r>
              <a:rPr lang="en-US" dirty="0" err="1" smtClean="0"/>
              <a:t>this.height</a:t>
            </a:r>
            <a:r>
              <a:rPr lang="en-US" dirty="0" smtClean="0"/>
              <a:t> = height;</a:t>
            </a:r>
            <a:br>
              <a:rPr lang="en-US" dirty="0" smtClean="0"/>
            </a:br>
            <a:r>
              <a:rPr lang="en-US" dirty="0" smtClean="0"/>
              <a:t>    }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double</a:t>
            </a:r>
            <a:r>
              <a:rPr lang="en-US" dirty="0" smtClean="0"/>
              <a:t> </a:t>
            </a:r>
            <a:r>
              <a:rPr lang="en-US" dirty="0" err="1" smtClean="0"/>
              <a:t>getWidth</a:t>
            </a:r>
            <a:r>
              <a:rPr lang="en-US" dirty="0" smtClean="0"/>
              <a:t>() {</a:t>
            </a:r>
            <a:br>
              <a:rPr lang="en-US" dirty="0" smtClean="0"/>
            </a:br>
            <a:r>
              <a:rPr lang="en-US" dirty="0" smtClean="0"/>
              <a:t>        </a:t>
            </a:r>
            <a:r>
              <a:rPr lang="en-US" b="1" dirty="0" smtClean="0"/>
              <a:t>return</a:t>
            </a:r>
            <a:r>
              <a:rPr lang="en-US" dirty="0" smtClean="0"/>
              <a:t> width;</a:t>
            </a:r>
            <a:br>
              <a:rPr lang="en-US" dirty="0" smtClean="0"/>
            </a:br>
            <a:r>
              <a:rPr lang="en-US" dirty="0" smtClean="0"/>
              <a:t>    }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setWidth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width) {</a:t>
            </a:r>
            <a:br>
              <a:rPr lang="en-US" dirty="0" smtClean="0"/>
            </a:br>
            <a:r>
              <a:rPr lang="en-US" dirty="0" smtClean="0"/>
              <a:t>        </a:t>
            </a:r>
            <a:r>
              <a:rPr lang="en-US" dirty="0" err="1" smtClean="0"/>
              <a:t>this.width</a:t>
            </a:r>
            <a:r>
              <a:rPr lang="en-US" dirty="0" smtClean="0"/>
              <a:t> = width;</a:t>
            </a:r>
            <a:br>
              <a:rPr lang="en-US" dirty="0" smtClean="0"/>
            </a:br>
            <a:r>
              <a:rPr lang="en-US" dirty="0" smtClean="0"/>
              <a:t>    }   </a:t>
            </a:r>
            <a:br>
              <a:rPr lang="en-US" dirty="0" smtClean="0"/>
            </a:br>
            <a:r>
              <a:rPr lang="en-US" dirty="0" smtClean="0"/>
              <a:t>}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DDC773B-2C47-4B6C-8C68-113C54C744F5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Class Square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class</a:t>
            </a:r>
            <a:r>
              <a:rPr lang="en-US" dirty="0" smtClean="0"/>
              <a:t> Square </a:t>
            </a:r>
            <a:r>
              <a:rPr lang="en-US" b="1" dirty="0" smtClean="0">
                <a:solidFill>
                  <a:srgbClr val="FF0000"/>
                </a:solidFill>
              </a:rPr>
              <a:t>extends</a:t>
            </a:r>
            <a:r>
              <a:rPr lang="en-US" dirty="0" smtClean="0">
                <a:solidFill>
                  <a:srgbClr val="FF0000"/>
                </a:solidFill>
              </a:rPr>
              <a:t> Rectangle 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setHeight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height) {</a:t>
            </a:r>
            <a:br>
              <a:rPr lang="en-US" dirty="0" smtClean="0"/>
            </a:br>
            <a:r>
              <a:rPr lang="en-US" dirty="0" smtClean="0"/>
              <a:t>        </a:t>
            </a:r>
            <a:r>
              <a:rPr lang="en-US" dirty="0" err="1" smtClean="0"/>
              <a:t>super.setHeight</a:t>
            </a:r>
            <a:r>
              <a:rPr lang="en-US" dirty="0" smtClean="0"/>
              <a:t>(height);</a:t>
            </a:r>
            <a:br>
              <a:rPr lang="en-US" dirty="0" smtClean="0"/>
            </a:br>
            <a:r>
              <a:rPr lang="en-US" dirty="0" smtClean="0"/>
              <a:t>        </a:t>
            </a:r>
            <a:r>
              <a:rPr lang="en-US" dirty="0" err="1" smtClean="0"/>
              <a:t>super.setWidth</a:t>
            </a:r>
            <a:r>
              <a:rPr lang="en-US" dirty="0" smtClean="0"/>
              <a:t>(height);</a:t>
            </a:r>
            <a:br>
              <a:rPr lang="en-US" dirty="0" smtClean="0"/>
            </a:br>
            <a:r>
              <a:rPr lang="en-US" dirty="0" smtClean="0"/>
              <a:t>    }</a:t>
            </a:r>
            <a:br>
              <a:rPr lang="en-US" dirty="0" smtClean="0"/>
            </a:br>
            <a:r>
              <a:rPr lang="en-US" dirty="0" smtClean="0"/>
              <a:t>    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 smtClean="0"/>
              <a:t>void</a:t>
            </a:r>
            <a:r>
              <a:rPr lang="en-US" dirty="0" smtClean="0"/>
              <a:t> </a:t>
            </a:r>
            <a:r>
              <a:rPr lang="en-US" dirty="0" err="1" smtClean="0"/>
              <a:t>setWidth</a:t>
            </a:r>
            <a:r>
              <a:rPr lang="en-US" dirty="0" smtClean="0"/>
              <a:t>(</a:t>
            </a:r>
            <a:r>
              <a:rPr lang="en-US" b="1" dirty="0" smtClean="0"/>
              <a:t>double</a:t>
            </a:r>
            <a:r>
              <a:rPr lang="en-US" dirty="0" smtClean="0"/>
              <a:t> width) {</a:t>
            </a:r>
            <a:br>
              <a:rPr lang="en-US" dirty="0" smtClean="0"/>
            </a:br>
            <a:r>
              <a:rPr lang="en-US" dirty="0" smtClean="0"/>
              <a:t>        </a:t>
            </a:r>
            <a:r>
              <a:rPr lang="en-US" dirty="0" err="1" smtClean="0"/>
              <a:t>super.setHeight</a:t>
            </a:r>
            <a:r>
              <a:rPr lang="en-US" dirty="0" smtClean="0"/>
              <a:t>(width);</a:t>
            </a:r>
            <a:br>
              <a:rPr lang="en-US" dirty="0" smtClean="0"/>
            </a:br>
            <a:r>
              <a:rPr lang="en-US" dirty="0" smtClean="0"/>
              <a:t>        </a:t>
            </a:r>
            <a:r>
              <a:rPr lang="en-US" dirty="0" err="1" smtClean="0"/>
              <a:t>super.setWidth</a:t>
            </a:r>
            <a:r>
              <a:rPr lang="en-US" dirty="0" smtClean="0"/>
              <a:t>(width);</a:t>
            </a:r>
            <a:br>
              <a:rPr lang="en-US" dirty="0" smtClean="0"/>
            </a:br>
            <a:r>
              <a:rPr lang="en-US" dirty="0" smtClean="0"/>
              <a:t>    }</a:t>
            </a:r>
            <a:br>
              <a:rPr lang="en-US" dirty="0" smtClean="0"/>
            </a:br>
            <a:r>
              <a:rPr lang="en-US" dirty="0" smtClean="0"/>
              <a:t>}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DDC773B-2C47-4B6C-8C68-113C54C744F5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void g(Rectangle r) {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dirty="0" err="1" smtClean="0"/>
              <a:t>r.setWidth</a:t>
            </a:r>
            <a:r>
              <a:rPr lang="en-US" dirty="0" smtClean="0"/>
              <a:t>(5);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dirty="0" err="1" smtClean="0"/>
              <a:t>r.setHeight</a:t>
            </a:r>
            <a:r>
              <a:rPr lang="en-US" dirty="0" smtClean="0"/>
              <a:t>(4);</a:t>
            </a:r>
            <a:br>
              <a:rPr lang="en-US" dirty="0" smtClean="0"/>
            </a:br>
            <a:r>
              <a:rPr lang="en-US" dirty="0" smtClean="0"/>
              <a:t>    if (</a:t>
            </a:r>
            <a:r>
              <a:rPr lang="en-US" dirty="0" err="1" smtClean="0"/>
              <a:t>r.getWidth</a:t>
            </a:r>
            <a:r>
              <a:rPr lang="en-US" dirty="0" smtClean="0"/>
              <a:t>() * </a:t>
            </a:r>
            <a:r>
              <a:rPr lang="en-US" dirty="0" err="1" smtClean="0"/>
              <a:t>r.getHeight</a:t>
            </a:r>
            <a:r>
              <a:rPr lang="en-US" dirty="0" smtClean="0"/>
              <a:t>() != 20) {</a:t>
            </a:r>
            <a:br>
              <a:rPr lang="en-US" dirty="0" smtClean="0"/>
            </a:br>
            <a:r>
              <a:rPr lang="en-US" dirty="0" smtClean="0"/>
              <a:t>        throw new </a:t>
            </a:r>
            <a:r>
              <a:rPr lang="en-US" dirty="0" err="1" smtClean="0"/>
              <a:t>RuntimeException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    }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//some other place</a:t>
            </a:r>
          </a:p>
          <a:p>
            <a:pPr>
              <a:buNone/>
            </a:pPr>
            <a:r>
              <a:rPr lang="en-US" dirty="0" smtClean="0"/>
              <a:t>Rectangle square = new Square();</a:t>
            </a:r>
          </a:p>
          <a:p>
            <a:pPr>
              <a:buNone/>
            </a:pPr>
            <a:r>
              <a:rPr lang="en-US" dirty="0" smtClean="0"/>
              <a:t>g(square);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DDC773B-2C47-4B6C-8C68-113C54C744F5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Liskov</a:t>
            </a:r>
            <a:r>
              <a:rPr lang="en-US" b="1" dirty="0" smtClean="0"/>
              <a:t> Substitution Principle (LSP)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Functions that use pointers or references to base classes must be able to use objects of derived classes without knowing it</a:t>
            </a:r>
          </a:p>
          <a:p>
            <a:r>
              <a:rPr lang="en-US" b="1" dirty="0" smtClean="0"/>
              <a:t>Very difficult problem!!</a:t>
            </a:r>
          </a:p>
          <a:p>
            <a:pPr lvl="1"/>
            <a:r>
              <a:rPr lang="en-US" b="1" dirty="0" smtClean="0"/>
              <a:t>Further study: OOAD</a:t>
            </a:r>
          </a:p>
          <a:p>
            <a:pPr lvl="1"/>
            <a:r>
              <a:rPr lang="en-US" b="1" dirty="0" smtClean="0"/>
              <a:t>Software design principals</a:t>
            </a:r>
          </a:p>
          <a:p>
            <a:pPr lvl="2"/>
            <a:r>
              <a:rPr lang="en-US" b="1" dirty="0" smtClean="0"/>
              <a:t>Please </a:t>
            </a:r>
            <a:r>
              <a:rPr lang="en-US" b="1" dirty="0" err="1" smtClean="0"/>
              <a:t>google</a:t>
            </a:r>
            <a:r>
              <a:rPr lang="en-US" b="1" dirty="0" smtClean="0"/>
              <a:t> it if you are interested in it</a:t>
            </a:r>
          </a:p>
          <a:p>
            <a:pPr lvl="2"/>
            <a:r>
              <a:rPr lang="en-US" b="1" dirty="0" smtClean="0"/>
              <a:t>One of the principals</a:t>
            </a:r>
          </a:p>
          <a:p>
            <a:pPr lvl="3"/>
            <a:r>
              <a:rPr lang="en-US" b="1" dirty="0" smtClean="0"/>
              <a:t>Prefer Composition over </a:t>
            </a:r>
            <a:r>
              <a:rPr lang="en-US" b="1" dirty="0" err="1" smtClean="0"/>
              <a:t>inheritnace</a:t>
            </a:r>
            <a:endParaRPr lang="en-US" b="1" dirty="0" smtClean="0"/>
          </a:p>
          <a:p>
            <a:pPr lvl="3"/>
            <a:r>
              <a:rPr lang="en-US" b="1" dirty="0" smtClean="0"/>
              <a:t>Why? Can you give an example?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DDC773B-2C47-4B6C-8C68-113C54C744F5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besta">
  <a:themeElements>
    <a:clrScheme name="sebes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besta">
      <a:majorFont>
        <a:latin typeface="Lucida Sans Unicode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sebes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es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es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sebesta2</Template>
  <TotalTime>943</TotalTime>
  <Words>758</Words>
  <Application>Microsoft PowerPoint</Application>
  <PresentationFormat>如螢幕大小 (4:3)</PresentationFormat>
  <Paragraphs>235</Paragraphs>
  <Slides>25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7" baseType="lpstr">
      <vt:lpstr>sebesta</vt:lpstr>
      <vt:lpstr>文件</vt:lpstr>
      <vt:lpstr>Course Introduction</vt:lpstr>
      <vt:lpstr>Previous studies</vt:lpstr>
      <vt:lpstr>Previous studies</vt:lpstr>
      <vt:lpstr>Synopsis of Polymorphism</vt:lpstr>
      <vt:lpstr>再談inheritance</vt:lpstr>
      <vt:lpstr>Class Rectangle</vt:lpstr>
      <vt:lpstr>Class Square</vt:lpstr>
      <vt:lpstr>投影片 8</vt:lpstr>
      <vt:lpstr>Liskov Substitution Principle (LSP)</vt:lpstr>
      <vt:lpstr>類別（Class）架構</vt:lpstr>
      <vt:lpstr>類別（Class）類別關係</vt:lpstr>
      <vt:lpstr>「is a」和「has a」 </vt:lpstr>
      <vt:lpstr>Wrong program</vt:lpstr>
      <vt:lpstr>Wrong program</vt:lpstr>
      <vt:lpstr>How to fix it!</vt:lpstr>
      <vt:lpstr>How to fix it!!</vt:lpstr>
      <vt:lpstr>How to fix it!!</vt:lpstr>
      <vt:lpstr>Example</vt:lpstr>
      <vt:lpstr>API search</vt:lpstr>
      <vt:lpstr>Example</vt:lpstr>
      <vt:lpstr>How to know new object’s hashCode? </vt:lpstr>
      <vt:lpstr>Example detail</vt:lpstr>
      <vt:lpstr>Example detail</vt:lpstr>
      <vt:lpstr>物件的空間配置 </vt:lpstr>
      <vt:lpstr>變數型態</vt:lpstr>
    </vt:vector>
  </TitlesOfParts>
  <Company>Pearson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David Garrett</dc:creator>
  <cp:lastModifiedBy>yoshi</cp:lastModifiedBy>
  <cp:revision>111</cp:revision>
  <dcterms:created xsi:type="dcterms:W3CDTF">2003-08-01T12:29:19Z</dcterms:created>
  <dcterms:modified xsi:type="dcterms:W3CDTF">2009-04-19T16:35:02Z</dcterms:modified>
</cp:coreProperties>
</file>