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2" r:id="rId1"/>
  </p:sldMasterIdLst>
  <p:notesMasterIdLst>
    <p:notesMasterId r:id="rId34"/>
  </p:notesMasterIdLst>
  <p:sldIdLst>
    <p:sldId id="345" r:id="rId2"/>
    <p:sldId id="326" r:id="rId3"/>
    <p:sldId id="327" r:id="rId4"/>
    <p:sldId id="408" r:id="rId5"/>
    <p:sldId id="404" r:id="rId6"/>
    <p:sldId id="405" r:id="rId7"/>
    <p:sldId id="409" r:id="rId8"/>
    <p:sldId id="406" r:id="rId9"/>
    <p:sldId id="407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420" r:id="rId18"/>
    <p:sldId id="339" r:id="rId19"/>
    <p:sldId id="340" r:id="rId20"/>
    <p:sldId id="346" r:id="rId21"/>
    <p:sldId id="348" r:id="rId22"/>
    <p:sldId id="347" r:id="rId23"/>
    <p:sldId id="373" r:id="rId24"/>
    <p:sldId id="410" r:id="rId25"/>
    <p:sldId id="411" r:id="rId26"/>
    <p:sldId id="412" r:id="rId27"/>
    <p:sldId id="413" r:id="rId28"/>
    <p:sldId id="414" r:id="rId29"/>
    <p:sldId id="416" r:id="rId30"/>
    <p:sldId id="417" r:id="rId31"/>
    <p:sldId id="418" r:id="rId32"/>
    <p:sldId id="419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big5"/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699" autoAdjust="0"/>
    <p:restoredTop sz="94698" autoAdjust="0"/>
  </p:normalViewPr>
  <p:slideViewPr>
    <p:cSldViewPr>
      <p:cViewPr>
        <p:scale>
          <a:sx n="60" d="100"/>
          <a:sy n="60" d="100"/>
        </p:scale>
        <p:origin x="-756" y="-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B2908F7-B8EC-4438-9533-0D4265FC7F74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8A9C52-7F42-4F90-A4D4-9A8D4C7F6988}" type="slidenum">
              <a:rPr lang="zh-TW" altLang="en-US"/>
              <a:pPr/>
              <a:t>16</a:t>
            </a:fld>
            <a:endParaRPr lang="en-US" altLang="zh-TW"/>
          </a:p>
        </p:txBody>
      </p:sp>
      <p:sp>
        <p:nvSpPr>
          <p:cNvPr id="422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C5584EC9-F343-48E8-AE9D-756867765E0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CBE78D69-1714-4C13-9257-37FCB2957D0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24650" y="381000"/>
            <a:ext cx="2038350" cy="5791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5962650" cy="57912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52519144-A2FB-40E9-97B2-2DF3999CB59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153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4000500" cy="45720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4000500" cy="45720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>
          <a:xfrm>
            <a:off x="685800" y="6248400"/>
            <a:ext cx="4191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86A8F0D5-E7AF-4201-AE9C-35231495D86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288D128E-F622-4C23-A4EF-EA9DB4FC889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3CD7EB85-8D1D-4721-8C94-5894F47CFA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40005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40005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B7108145-CC42-4331-AEB5-A9C15F0F8F5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6D26C9EE-4AA3-4E91-BC36-68820B88792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0CA35B15-39EF-4914-AE36-6AFC54708A0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E47DF242-1AA1-4F5D-85D6-AED74AFB969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0E7842B8-74A9-4849-8FEB-2FC703DE944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E17445DE-9DDA-4D97-8F60-A69AF29A970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A9A9A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2484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  <a:ea typeface="新細明體" pitchFamily="18" charset="-120"/>
              </a:defRPr>
            </a:lvl1pPr>
          </a:lstStyle>
          <a:p>
            <a:r>
              <a:rPr lang="en-US" altLang="zh-TW"/>
              <a:t>1-</a:t>
            </a:r>
            <a:fld id="{1953F509-8682-454D-9E0D-7A8B82E77D62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46086" name="Line 6"/>
          <p:cNvSpPr>
            <a:spLocks noChangeShapeType="1"/>
          </p:cNvSpPr>
          <p:nvPr/>
        </p:nvSpPr>
        <p:spPr bwMode="auto">
          <a:xfrm>
            <a:off x="609600" y="1524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46087" name="Line 7"/>
          <p:cNvSpPr>
            <a:spLocks noChangeShapeType="1"/>
          </p:cNvSpPr>
          <p:nvPr/>
        </p:nvSpPr>
        <p:spPr bwMode="auto">
          <a:xfrm>
            <a:off x="609600" y="1219200"/>
            <a:ext cx="81534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rgbClr val="0000CC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100">
          <a:solidFill>
            <a:srgbClr val="0000CC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rgbClr val="0000CC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00CC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00CC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00CC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00CC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00CC"/>
          </a:solidFill>
          <a:latin typeface="+mn-lt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Word_97_-_2003___1.doc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zh-TW">
                <a:ea typeface="新細明體" pitchFamily="18" charset="-120"/>
              </a:rPr>
              <a:t>Course Introduction</a:t>
            </a:r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Class</a:t>
            </a:r>
            <a:endParaRPr lang="zh-TW" altLang="en-US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BDE4AE79-FDF4-4F9C-B813-CD310DD7D56A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模組化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(Modularity)</a:t>
            </a:r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容易維護</a:t>
            </a:r>
          </a:p>
          <a:p>
            <a:pPr lvl="1"/>
            <a:r>
              <a:rPr lang="zh-TW" altLang="en-US" sz="2800">
                <a:latin typeface="標楷體" pitchFamily="65" charset="-120"/>
                <a:ea typeface="標楷體" pitchFamily="65" charset="-120"/>
              </a:rPr>
              <a:t>原始碼可以獨立維護，不需要牽扯到其他物件的程式碼</a:t>
            </a:r>
          </a:p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容易整合</a:t>
            </a:r>
          </a:p>
          <a:p>
            <a:pPr lvl="1"/>
            <a:r>
              <a:rPr lang="zh-TW" altLang="en-US" sz="2800">
                <a:latin typeface="標楷體" pitchFamily="65" charset="-120"/>
                <a:ea typeface="標楷體" pitchFamily="65" charset="-120"/>
              </a:rPr>
              <a:t>一個物件可以容易地在系統中傳遞</a:t>
            </a:r>
          </a:p>
          <a:p>
            <a:pPr lvl="1"/>
            <a:r>
              <a:rPr lang="zh-TW" altLang="en-US" sz="2800">
                <a:latin typeface="標楷體" pitchFamily="65" charset="-120"/>
                <a:ea typeface="標楷體" pitchFamily="65" charset="-120"/>
              </a:rPr>
              <a:t>比如：你可以把腳踏車給另外一個人，腳踏車也可以動作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17C54E77-6B15-4BB6-9374-3A27D54E38E9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資訊隱藏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(Information hiding)</a:t>
            </a: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資訊保護</a:t>
            </a:r>
          </a:p>
          <a:p>
            <a:pPr lvl="1"/>
            <a:r>
              <a:rPr lang="zh-TW" altLang="en-US" sz="2800">
                <a:ea typeface="標楷體" pitchFamily="65" charset="-120"/>
              </a:rPr>
              <a:t>物件中有一些變數需要被保護，有權限問題或資料不可以隨便被更改</a:t>
            </a:r>
          </a:p>
          <a:p>
            <a:r>
              <a:rPr lang="zh-TW" altLang="en-US">
                <a:ea typeface="標楷體" pitchFamily="65" charset="-120"/>
              </a:rPr>
              <a:t>容易使用，不需要知道實作細節</a:t>
            </a:r>
          </a:p>
          <a:p>
            <a:pPr lvl="1"/>
            <a:r>
              <a:rPr lang="zh-TW" altLang="en-US" sz="2800">
                <a:ea typeface="標楷體" pitchFamily="65" charset="-120"/>
              </a:rPr>
              <a:t>比如：你不需要瞭解打檔的機能怎麼實作，也可以騎腳踏車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6C54553A-DAF6-4ACA-BE41-C848FE1406A3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訊息（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Message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）觀念</a:t>
            </a:r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物件可以透過訊息與其他物件互動</a:t>
            </a:r>
          </a:p>
          <a:p>
            <a:pPr lvl="1"/>
            <a:r>
              <a:rPr lang="zh-TW" altLang="en-US">
                <a:ea typeface="標楷體" pitchFamily="65" charset="-120"/>
              </a:rPr>
              <a:t>例如：學生要求成績（學生與成績物件）</a:t>
            </a:r>
          </a:p>
          <a:p>
            <a:r>
              <a:rPr lang="zh-TW" altLang="en-US">
                <a:ea typeface="標楷體" pitchFamily="65" charset="-120"/>
              </a:rPr>
              <a:t>單一個物件並沒有很大的用處</a:t>
            </a:r>
          </a:p>
          <a:p>
            <a:r>
              <a:rPr lang="zh-TW" altLang="en-US">
                <a:ea typeface="標楷體" pitchFamily="65" charset="-120"/>
              </a:rPr>
              <a:t>訊息是啟動物件的工具</a:t>
            </a:r>
          </a:p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在接收物件接到訊息後，就會執行指定的方法，然後回應訊息給發送物件（也可能不回應），稱為「傳回值」（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Return Value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），</a:t>
            </a:r>
          </a:p>
        </p:txBody>
      </p:sp>
      <p:pic>
        <p:nvPicPr>
          <p:cNvPr id="417796" name="Picture 4" descr="j0330846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92950" y="4797425"/>
            <a:ext cx="1804988" cy="1514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66B582B3-BC73-4132-BF37-DC406AC04370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訊息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(Message)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2600">
                <a:latin typeface="標楷體" pitchFamily="65" charset="-120"/>
                <a:ea typeface="標楷體" pitchFamily="65" charset="-120"/>
              </a:rPr>
              <a:t>訊息提供兩個重要的功能</a:t>
            </a:r>
          </a:p>
          <a:p>
            <a:pPr lvl="1"/>
            <a:r>
              <a:rPr lang="zh-TW" altLang="en-US" sz="2600">
                <a:latin typeface="標楷體" pitchFamily="65" charset="-120"/>
                <a:ea typeface="標楷體" pitchFamily="65" charset="-120"/>
              </a:rPr>
              <a:t>物件的行為由其方法來表達，訊息的傳遞</a:t>
            </a:r>
            <a:r>
              <a:rPr lang="en-US" altLang="zh-TW" sz="2600">
                <a:latin typeface="標楷體" pitchFamily="65" charset="-120"/>
                <a:ea typeface="標楷體" pitchFamily="65" charset="-120"/>
              </a:rPr>
              <a:t>(Message passing)</a:t>
            </a:r>
            <a:r>
              <a:rPr lang="zh-TW" altLang="en-US" sz="2600">
                <a:latin typeface="標楷體" pitchFamily="65" charset="-120"/>
                <a:ea typeface="標楷體" pitchFamily="65" charset="-120"/>
              </a:rPr>
              <a:t>代表串接物件間行為的互動</a:t>
            </a:r>
          </a:p>
          <a:p>
            <a:pPr lvl="1"/>
            <a:r>
              <a:rPr lang="zh-TW" altLang="en-US" sz="2600">
                <a:latin typeface="標楷體" pitchFamily="65" charset="-120"/>
                <a:ea typeface="標楷體" pitchFamily="65" charset="-120"/>
              </a:rPr>
              <a:t>物件不需要在同一個程序</a:t>
            </a:r>
            <a:r>
              <a:rPr lang="en-US" altLang="zh-TW" sz="2600">
                <a:latin typeface="標楷體" pitchFamily="65" charset="-120"/>
                <a:ea typeface="標楷體" pitchFamily="65" charset="-120"/>
              </a:rPr>
              <a:t>(Process)</a:t>
            </a:r>
            <a:r>
              <a:rPr lang="zh-TW" altLang="en-US" sz="2600">
                <a:latin typeface="標楷體" pitchFamily="65" charset="-120"/>
                <a:ea typeface="標楷體" pitchFamily="65" charset="-120"/>
              </a:rPr>
              <a:t>或電腦中，也可以送收訊息</a:t>
            </a:r>
          </a:p>
        </p:txBody>
      </p:sp>
      <p:pic>
        <p:nvPicPr>
          <p:cNvPr id="418820" name="Picture 4" descr="con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3962400"/>
            <a:ext cx="4278313" cy="2463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B828EDCB-1A12-413B-A516-AD0F47FF744C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訊息（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Message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）觀念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循序操作</a:t>
            </a:r>
            <a:endParaRPr lang="en-US" altLang="zh-TW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物件送出的訊息後，接收物件可能有兩種反應</a:t>
            </a:r>
          </a:p>
          <a:p>
            <a:pPr lvl="1"/>
            <a:r>
              <a:rPr lang="zh-TW" altLang="en-US" sz="2800">
                <a:latin typeface="標楷體" pitchFamily="65" charset="-120"/>
                <a:ea typeface="標楷體" pitchFamily="65" charset="-120"/>
              </a:rPr>
              <a:t>執行方法後就產生回應訊息</a:t>
            </a:r>
          </a:p>
          <a:p>
            <a:pPr lvl="1"/>
            <a:r>
              <a:rPr lang="zh-TW" altLang="en-US" sz="2800">
                <a:latin typeface="標楷體" pitchFamily="65" charset="-120"/>
                <a:ea typeface="標楷體" pitchFamily="65" charset="-120"/>
              </a:rPr>
              <a:t>觸發另一個訊息，繼續送出一系列訊息給其它物件，合作來完成整個操作，此稱為「循序操作」（</a:t>
            </a:r>
            <a:r>
              <a:rPr lang="en-US" altLang="zh-TW" sz="2800">
                <a:latin typeface="標楷體" pitchFamily="65" charset="-120"/>
                <a:ea typeface="標楷體" pitchFamily="65" charset="-120"/>
              </a:rPr>
              <a:t>Sequential Operation</a:t>
            </a:r>
            <a:r>
              <a:rPr lang="zh-TW" altLang="en-US" sz="2800">
                <a:latin typeface="標楷體" pitchFamily="65" charset="-120"/>
                <a:ea typeface="標楷體" pitchFamily="65" charset="-120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52B70C7A-9F59-4C23-A6EB-7EE6EB906D7B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訊息（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Message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）過載</a:t>
            </a:r>
            <a:endParaRPr lang="en-US" altLang="zh-TW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物件是依接收的訊息類型來執行不同的方法</a:t>
            </a:r>
          </a:p>
          <a:p>
            <a:pPr lvl="1"/>
            <a:r>
              <a:rPr lang="zh-TW" altLang="en-US">
                <a:ea typeface="標楷體" pitchFamily="65" charset="-120"/>
              </a:rPr>
              <a:t>名稱重用</a:t>
            </a:r>
          </a:p>
          <a:p>
            <a:pPr lvl="1"/>
            <a:r>
              <a:rPr lang="zh-TW" altLang="en-US">
                <a:ea typeface="標楷體" pitchFamily="65" charset="-120"/>
              </a:rPr>
              <a:t>只需訊息不同，足以讓物件辨識，一樣可以執行同名的方法</a:t>
            </a:r>
          </a:p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例如：執行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Utility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物件的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max()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方法的訊息，如下所示：</a:t>
            </a:r>
          </a:p>
          <a:p>
            <a:pPr lvl="1">
              <a:buFontTx/>
              <a:buNone/>
            </a:pPr>
            <a:r>
              <a:rPr lang="en-US" altLang="zh-TW">
                <a:solidFill>
                  <a:srgbClr val="CC0099"/>
                </a:solidFill>
                <a:latin typeface="標楷體" pitchFamily="65" charset="-120"/>
                <a:ea typeface="標楷體" pitchFamily="65" charset="-120"/>
              </a:rPr>
              <a:t>Utility.max(23, 45);</a:t>
            </a:r>
          </a:p>
          <a:p>
            <a:pPr lvl="1">
              <a:buFontTx/>
              <a:buNone/>
            </a:pPr>
            <a:r>
              <a:rPr lang="en-US" altLang="zh-TW">
                <a:solidFill>
                  <a:srgbClr val="CC0099"/>
                </a:solidFill>
                <a:latin typeface="標楷體" pitchFamily="65" charset="-120"/>
                <a:ea typeface="標楷體" pitchFamily="65" charset="-120"/>
              </a:rPr>
              <a:t>Utility.max(23, 45, 87);</a:t>
            </a:r>
          </a:p>
          <a:p>
            <a:pPr lvl="1">
              <a:buFontTx/>
              <a:buNone/>
            </a:pPr>
            <a:r>
              <a:rPr lang="en-US" altLang="zh-TW">
                <a:solidFill>
                  <a:srgbClr val="CC0099"/>
                </a:solidFill>
                <a:latin typeface="標楷體" pitchFamily="65" charset="-120"/>
                <a:ea typeface="標楷體" pitchFamily="65" charset="-120"/>
              </a:rPr>
              <a:t>Utility.max(‘a’, ‘z’);</a:t>
            </a:r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6DD57373-8B8F-4E83-BA12-338C473913C2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訊息（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Message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）多形</a:t>
            </a:r>
            <a:endParaRPr lang="en-US" altLang="zh-TW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4419600" cy="5029200"/>
          </a:xfrm>
        </p:spPr>
        <p:txBody>
          <a:bodyPr/>
          <a:lstStyle/>
          <a:p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「多形」（</a:t>
            </a:r>
            <a:r>
              <a:rPr lang="en-US" altLang="zh-TW" sz="2400">
                <a:latin typeface="標楷體" pitchFamily="65" charset="-120"/>
                <a:ea typeface="標楷體" pitchFamily="65" charset="-120"/>
              </a:rPr>
              <a:t>Polymorphism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）</a:t>
            </a:r>
          </a:p>
          <a:p>
            <a:pPr lvl="1"/>
            <a:r>
              <a:rPr lang="zh-TW" altLang="en-US">
                <a:latin typeface="標楷體" pitchFamily="65" charset="-120"/>
                <a:ea typeface="標楷體" pitchFamily="65" charset="-120"/>
              </a:rPr>
              <a:t>另一種</a:t>
            </a:r>
            <a:r>
              <a:rPr lang="zh-TW" altLang="en-US" b="1">
                <a:latin typeface="標楷體" pitchFamily="65" charset="-120"/>
                <a:ea typeface="標楷體" pitchFamily="65" charset="-120"/>
              </a:rPr>
              <a:t>名稱再用</a:t>
            </a:r>
            <a:endParaRPr lang="zh-TW" altLang="en-US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>
                <a:latin typeface="標楷體" pitchFamily="65" charset="-120"/>
                <a:ea typeface="標楷體" pitchFamily="65" charset="-120"/>
              </a:rPr>
              <a:t>各物件針對同一個訊息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呼叫同一名稱的方法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，卻擁有不同的反應 </a:t>
            </a:r>
          </a:p>
          <a:p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在人類的思維中，對於同一種工作，就算對象不同，也會使用同名的操作。</a:t>
            </a:r>
          </a:p>
          <a:p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針對不同的物件，卻擁有名稱一樣的方法，實際執行有不同的意義</a:t>
            </a:r>
            <a:r>
              <a:rPr lang="en-US" altLang="zh-TW" sz="2400">
                <a:latin typeface="標楷體" pitchFamily="65" charset="-120"/>
                <a:ea typeface="標楷體" pitchFamily="65" charset="-120"/>
              </a:rPr>
              <a:t>(Semantic)</a:t>
            </a:r>
            <a:endParaRPr lang="zh-TW" altLang="en-US" sz="2400">
              <a:latin typeface="標楷體" pitchFamily="65" charset="-120"/>
              <a:ea typeface="標楷體" pitchFamily="65" charset="-120"/>
              <a:sym typeface="Wingdings" pitchFamily="2" charset="2"/>
            </a:endParaRPr>
          </a:p>
        </p:txBody>
      </p:sp>
      <p:graphicFrame>
        <p:nvGraphicFramePr>
          <p:cNvPr id="421892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5105400" y="3200400"/>
          <a:ext cx="3810000" cy="2946400"/>
        </p:xfrm>
        <a:graphic>
          <a:graphicData uri="http://schemas.openxmlformats.org/presentationml/2006/ole">
            <p:oleObj spid="_x0000_s421892" name="文件" r:id="rId4" imgW="3296160" imgH="2549160" progId="Word.Document.8">
              <p:embed/>
            </p:oleObj>
          </a:graphicData>
        </a:graphic>
      </p:graphicFrame>
      <p:sp>
        <p:nvSpPr>
          <p:cNvPr id="421893" name="Text Box 5"/>
          <p:cNvSpPr txBox="1">
            <a:spLocks noChangeArrowheads="1"/>
          </p:cNvSpPr>
          <p:nvPr/>
        </p:nvSpPr>
        <p:spPr bwMode="auto">
          <a:xfrm>
            <a:off x="5105400" y="1524000"/>
            <a:ext cx="35210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1" lang="zh-TW" altLang="en-US" sz="220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對於人類來說打球雖然都是</a:t>
            </a:r>
            <a:r>
              <a:rPr kumimoji="1" lang="en-US" altLang="zh-TW" sz="220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play()</a:t>
            </a:r>
            <a:r>
              <a:rPr kumimoji="1" lang="zh-TW" altLang="en-US" sz="220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，但是實際的接收物件不同，所以會執行到不同的物件實作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Polymorphism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Container </a:t>
            </a:r>
            <a:r>
              <a:rPr lang="en-US" altLang="zh-TW" dirty="0" err="1" smtClean="0"/>
              <a:t>container</a:t>
            </a:r>
            <a:r>
              <a:rPr lang="en-US" altLang="zh-TW" dirty="0" smtClean="0"/>
              <a:t> = new </a:t>
            </a:r>
            <a:r>
              <a:rPr lang="zh-TW" altLang="en-US" dirty="0" smtClean="0"/>
              <a:t>水桶</a:t>
            </a:r>
            <a:r>
              <a:rPr lang="en-US" altLang="zh-TW" dirty="0" smtClean="0"/>
              <a:t>();</a:t>
            </a:r>
          </a:p>
          <a:p>
            <a:r>
              <a:rPr lang="en-US" altLang="zh-TW" dirty="0" smtClean="0"/>
              <a:t>Container </a:t>
            </a:r>
            <a:r>
              <a:rPr lang="en-US" altLang="zh-TW" dirty="0" err="1" smtClean="0"/>
              <a:t>container</a:t>
            </a:r>
            <a:r>
              <a:rPr lang="en-US" altLang="zh-TW" dirty="0" smtClean="0"/>
              <a:t> = new </a:t>
            </a:r>
            <a:r>
              <a:rPr lang="zh-TW" altLang="en-US" dirty="0" smtClean="0"/>
              <a:t>杯子</a:t>
            </a:r>
            <a:r>
              <a:rPr lang="en-US" altLang="zh-TW" dirty="0" smtClean="0"/>
              <a:t>();</a:t>
            </a:r>
          </a:p>
          <a:p>
            <a:r>
              <a:rPr lang="en-US" altLang="zh-TW" dirty="0" smtClean="0"/>
              <a:t>Container </a:t>
            </a:r>
            <a:r>
              <a:rPr lang="en-US" altLang="zh-TW" dirty="0" err="1" smtClean="0"/>
              <a:t>container</a:t>
            </a:r>
            <a:r>
              <a:rPr lang="en-US" altLang="zh-TW" dirty="0" smtClean="0"/>
              <a:t> = new </a:t>
            </a:r>
            <a:r>
              <a:rPr lang="zh-TW" altLang="en-US" dirty="0" smtClean="0"/>
              <a:t>碗</a:t>
            </a:r>
            <a:r>
              <a:rPr lang="en-US" altLang="zh-TW" dirty="0" smtClean="0"/>
              <a:t>();</a:t>
            </a:r>
          </a:p>
          <a:p>
            <a:r>
              <a:rPr lang="zh-TW" altLang="en-US" dirty="0" smtClean="0"/>
              <a:t>不管真實的物件是什麼，我們都可以使用</a:t>
            </a:r>
            <a:r>
              <a:rPr lang="en-US" altLang="zh-TW" dirty="0" err="1" smtClean="0"/>
              <a:t>container.getCapacity</a:t>
            </a:r>
            <a:r>
              <a:rPr lang="en-US" altLang="zh-TW" dirty="0" smtClean="0"/>
              <a:t>()</a:t>
            </a:r>
            <a:r>
              <a:rPr lang="zh-TW" altLang="en-US" dirty="0" smtClean="0"/>
              <a:t>來得到容積，因為他們都是容器，但是我們無需知道他們到底是什麼實體</a:t>
            </a:r>
            <a:r>
              <a:rPr lang="en-US" altLang="zh-TW" dirty="0" smtClean="0"/>
              <a:t>(</a:t>
            </a:r>
            <a:r>
              <a:rPr lang="zh-TW" altLang="en-US" dirty="0" smtClean="0"/>
              <a:t>不需知道是水桶，杯子，還是碗</a:t>
            </a:r>
            <a:r>
              <a:rPr lang="en-US" altLang="zh-TW" dirty="0" smtClean="0"/>
              <a:t>)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86A8F0D5-E7AF-4201-AE9C-35231495D86B}" type="slidenum">
              <a:rPr lang="en-US" altLang="zh-TW" smtClean="0"/>
              <a:pPr/>
              <a:t>17</a:t>
            </a:fld>
            <a:endParaRPr lang="en-US" altLang="zh-TW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AB5E143B-8F12-49D9-B99E-D90417485F5E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類別（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Class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）繼承</a:t>
            </a:r>
            <a:endParaRPr lang="en-US" altLang="zh-TW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「繼承」（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Inheritance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）</a:t>
            </a:r>
          </a:p>
          <a:p>
            <a:pPr lvl="1"/>
            <a:r>
              <a:rPr lang="zh-TW" altLang="en-US">
                <a:latin typeface="標楷體" pitchFamily="65" charset="-120"/>
                <a:ea typeface="標楷體" pitchFamily="65" charset="-120"/>
              </a:rPr>
              <a:t>提供了一個自然的</a:t>
            </a:r>
            <a:r>
              <a:rPr lang="zh-TW" altLang="en-US" b="1">
                <a:latin typeface="標楷體" pitchFamily="65" charset="-120"/>
                <a:ea typeface="標楷體" pitchFamily="65" charset="-120"/>
              </a:rPr>
              <a:t>重用機制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來組織軟體元件</a:t>
            </a:r>
          </a:p>
          <a:p>
            <a:pPr lvl="1"/>
            <a:r>
              <a:rPr lang="zh-TW" altLang="en-US">
                <a:latin typeface="標楷體" pitchFamily="65" charset="-120"/>
                <a:ea typeface="標楷體" pitchFamily="65" charset="-120"/>
              </a:rPr>
              <a:t>例如：學生和老師都是人，可以先定義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Person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類別模擬人類，然後擴充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Person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類別建立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Student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和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Teacher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類別模擬學生和老師</a:t>
            </a:r>
            <a:endParaRPr lang="zh-TW" altLang="en-US" sz="200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一個類別繼承其父類別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(superclass)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中所有</a:t>
            </a:r>
            <a:r>
              <a:rPr lang="zh-TW" altLang="en-US" b="1">
                <a:latin typeface="標楷體" pitchFamily="65" charset="-120"/>
                <a:ea typeface="標楷體" pitchFamily="65" charset="-120"/>
              </a:rPr>
              <a:t>屬性與行為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9C3851C3-0F69-4219-A8CE-AC50962E53AC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繼承的目的</a:t>
            </a:r>
          </a:p>
        </p:txBody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類別介面重用</a:t>
            </a:r>
          </a:p>
          <a:p>
            <a:pPr lvl="1"/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子類別可以基礎於父類別的所有行為</a:t>
            </a:r>
          </a:p>
          <a:p>
            <a:pPr lvl="2"/>
            <a:r>
              <a:rPr lang="zh-TW" altLang="en-US" sz="2500" dirty="0">
                <a:latin typeface="標楷體" pitchFamily="65" charset="-120"/>
                <a:ea typeface="標楷體" pitchFamily="65" charset="-120"/>
              </a:rPr>
              <a:t>程式碼重用</a:t>
            </a:r>
          </a:p>
          <a:p>
            <a:pPr lvl="2"/>
            <a:r>
              <a:rPr lang="zh-TW" altLang="en-US" sz="2500" dirty="0">
                <a:latin typeface="標楷體" pitchFamily="65" charset="-120"/>
                <a:ea typeface="標楷體" pitchFamily="65" charset="-120"/>
              </a:rPr>
              <a:t>程式設計師可以實作某些常用的部分，保留彈性給其他特殊應用發揮</a:t>
            </a:r>
          </a:p>
          <a:p>
            <a:pPr lvl="1"/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子類別可以發展出自己特殊的行為</a:t>
            </a:r>
          </a:p>
          <a:p>
            <a:pPr lvl="2"/>
            <a:r>
              <a:rPr lang="zh-TW" altLang="en-US" sz="2500" dirty="0">
                <a:latin typeface="標楷體" pitchFamily="65" charset="-120"/>
                <a:ea typeface="標楷體" pitchFamily="65" charset="-120"/>
              </a:rPr>
              <a:t>將原有的行為覆寫</a:t>
            </a:r>
            <a:r>
              <a:rPr lang="en-US" altLang="zh-TW" sz="25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sz="2500" dirty="0" smtClean="0">
                <a:latin typeface="標楷體" pitchFamily="65" charset="-120"/>
                <a:ea typeface="標楷體" pitchFamily="65" charset="-120"/>
              </a:rPr>
              <a:t>Overriding</a:t>
            </a:r>
            <a:r>
              <a:rPr lang="en-US" altLang="zh-TW" sz="2500" dirty="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9698DB9D-A319-4BDD-90BE-FBBD4AABC75D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軟體中的類別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(Class</a:t>
            </a:r>
            <a:r>
              <a:rPr lang="en-US" altLang="zh-TW">
                <a:ea typeface="新細明體" pitchFamily="18" charset="-120"/>
              </a:rPr>
              <a:t>)</a:t>
            </a:r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類別就是物件的藍圖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(blueprint)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或原型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(prototype)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，裡面定義著物件的變數與方法</a:t>
            </a:r>
            <a:r>
              <a:rPr lang="zh-TW" altLang="en-US">
                <a:ea typeface="新細明體" pitchFamily="18" charset="-120"/>
              </a:rPr>
              <a:t>。</a:t>
            </a:r>
          </a:p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類別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: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具有</a:t>
            </a:r>
            <a:r>
              <a:rPr lang="zh-TW" altLang="en-US" b="1">
                <a:latin typeface="標楷體" pitchFamily="65" charset="-120"/>
                <a:ea typeface="標楷體" pitchFamily="65" charset="-120"/>
              </a:rPr>
              <a:t>共同特性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的一組物件</a:t>
            </a:r>
          </a:p>
        </p:txBody>
      </p:sp>
      <p:pic>
        <p:nvPicPr>
          <p:cNvPr id="4126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3276600"/>
            <a:ext cx="5472113" cy="2751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D92245AC-4DEA-48A8-8441-94ADC234B300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8153400" cy="892175"/>
          </a:xfrm>
        </p:spPr>
        <p:txBody>
          <a:bodyPr/>
          <a:lstStyle/>
          <a:p>
            <a:r>
              <a:rPr lang="zh-TW" altLang="en-US">
                <a:ea typeface="標楷體" pitchFamily="65" charset="-120"/>
              </a:rPr>
              <a:t>類別程式碼</a:t>
            </a:r>
          </a:p>
        </p:txBody>
      </p:sp>
      <p:sp>
        <p:nvSpPr>
          <p:cNvPr id="434179" name="Text Box 3"/>
          <p:cNvSpPr txBox="1">
            <a:spLocks noChangeArrowheads="1"/>
          </p:cNvSpPr>
          <p:nvPr/>
        </p:nvSpPr>
        <p:spPr bwMode="auto">
          <a:xfrm>
            <a:off x="755650" y="1268413"/>
            <a:ext cx="7561263" cy="548005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public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class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Person 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	String </a:t>
            </a:r>
            <a:r>
              <a:rPr kumimoji="1" lang="en-US" altLang="zh-TW" sz="1600" b="1">
                <a:latin typeface="Tahoma" pitchFamily="34" charset="0"/>
                <a:ea typeface="新細明體" pitchFamily="18" charset="-120"/>
              </a:rPr>
              <a:t>m_name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	boolean m_gender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	public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void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name(){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	System.out.print(“</a:t>
            </a:r>
            <a:r>
              <a:rPr kumimoji="1" lang="zh-TW" altLang="en-US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姓名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--&gt;”+ m_name);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	public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void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gender(){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	 System.out.print(“</a:t>
            </a:r>
            <a:r>
              <a:rPr kumimoji="1" lang="zh-TW" altLang="en-US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性別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--&gt;”+ m_gender); 	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        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public void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name(String  name){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	m_name=name;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}</a:t>
            </a:r>
          </a:p>
          <a:p>
            <a:pPr marL="609600" indent="-609600"/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         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public void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gender(boolean  gender){</a:t>
            </a:r>
          </a:p>
          <a:p>
            <a:pPr marL="609600" indent="-609600"/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	m_gender=gender;</a:t>
            </a:r>
          </a:p>
          <a:p>
            <a:pPr marL="609600" indent="-609600"/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        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}</a:t>
            </a:r>
          </a:p>
        </p:txBody>
      </p:sp>
      <p:sp>
        <p:nvSpPr>
          <p:cNvPr id="434180" name="Text Box 4"/>
          <p:cNvSpPr txBox="1">
            <a:spLocks noChangeArrowheads="1"/>
          </p:cNvSpPr>
          <p:nvPr/>
        </p:nvSpPr>
        <p:spPr bwMode="auto">
          <a:xfrm>
            <a:off x="5562600" y="4953000"/>
            <a:ext cx="2667000" cy="8223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>
                <a:ea typeface="新細明體" pitchFamily="18" charset="-120"/>
              </a:rPr>
              <a:t>? Why we need this </a:t>
            </a:r>
            <a:br>
              <a:rPr lang="en-US" altLang="zh-TW">
                <a:ea typeface="新細明體" pitchFamily="18" charset="-120"/>
              </a:rPr>
            </a:br>
            <a:r>
              <a:rPr lang="en-US" altLang="zh-TW">
                <a:ea typeface="新細明體" pitchFamily="18" charset="-120"/>
              </a:rPr>
              <a:t>method!!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D6E5CBFF-0384-47E5-B252-3BA5F33D504A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8153400" cy="892175"/>
          </a:xfrm>
        </p:spPr>
        <p:txBody>
          <a:bodyPr/>
          <a:lstStyle/>
          <a:p>
            <a:r>
              <a:rPr lang="zh-TW" altLang="en-US">
                <a:ea typeface="標楷體" pitchFamily="65" charset="-120"/>
              </a:rPr>
              <a:t>類別程式碼</a:t>
            </a:r>
          </a:p>
        </p:txBody>
      </p:sp>
      <p:sp>
        <p:nvSpPr>
          <p:cNvPr id="436227" name="Text Box 3"/>
          <p:cNvSpPr txBox="1">
            <a:spLocks noChangeArrowheads="1"/>
          </p:cNvSpPr>
          <p:nvPr/>
        </p:nvSpPr>
        <p:spPr bwMode="auto">
          <a:xfrm>
            <a:off x="755650" y="1268413"/>
            <a:ext cx="7561263" cy="3767137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public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class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Student </a:t>
            </a:r>
            <a:r>
              <a:rPr kumimoji="1" lang="en-US" altLang="zh-TW" sz="1600" b="1">
                <a:solidFill>
                  <a:srgbClr val="FF0000"/>
                </a:solidFill>
                <a:latin typeface="Tahoma" pitchFamily="34" charset="0"/>
                <a:ea typeface="新細明體" pitchFamily="18" charset="-120"/>
              </a:rPr>
              <a:t>extends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Person</a:t>
            </a:r>
            <a:r>
              <a:rPr kumimoji="1" lang="en-US" altLang="zh-TW">
                <a:ea typeface="新細明體" pitchFamily="18" charset="-120"/>
              </a:rPr>
              <a:t> 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	String </a:t>
            </a:r>
            <a:r>
              <a:rPr kumimoji="1" lang="en-US" altLang="zh-TW" sz="1600" b="1">
                <a:latin typeface="Tahoma" pitchFamily="34" charset="0"/>
                <a:ea typeface="新細明體" pitchFamily="18" charset="-120"/>
              </a:rPr>
              <a:t>m_ID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	</a:t>
            </a:r>
            <a:endParaRPr kumimoji="1" lang="en-US" altLang="zh-TW" sz="1600" b="1">
              <a:solidFill>
                <a:srgbClr val="000000"/>
              </a:solidFill>
              <a:latin typeface="Tahoma" pitchFamily="34" charset="0"/>
              <a:ea typeface="新細明體" pitchFamily="18" charset="-120"/>
            </a:endParaRP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	public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void 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ID(){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	System.out.print(“</a:t>
            </a:r>
            <a:r>
              <a:rPr kumimoji="1" lang="zh-TW" altLang="en-US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學號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--&gt;”+ m_ID);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public void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ID(String  ID){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	m_ID=ID;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40FF1512-2148-4AA3-B04A-F0ADF973D1BB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類別程式碼</a:t>
            </a:r>
          </a:p>
        </p:txBody>
      </p:sp>
      <p:sp>
        <p:nvSpPr>
          <p:cNvPr id="435203" name="Text Box 3"/>
          <p:cNvSpPr txBox="1">
            <a:spLocks noChangeArrowheads="1"/>
          </p:cNvSpPr>
          <p:nvPr/>
        </p:nvSpPr>
        <p:spPr bwMode="auto">
          <a:xfrm>
            <a:off x="755650" y="1778000"/>
            <a:ext cx="7561263" cy="4770537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public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class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App{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	public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void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main(String </a:t>
            </a:r>
            <a:r>
              <a:rPr kumimoji="1" lang="en-US" altLang="zh-TW" sz="1600" b="1" dirty="0" err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argv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[]){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	Student </a:t>
            </a:r>
            <a:r>
              <a:rPr kumimoji="1" lang="zh-TW" altLang="en-US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</a:t>
            </a:r>
            <a:r>
              <a:rPr kumimoji="1" lang="en-US" altLang="zh-TW" sz="1600" b="1" dirty="0" err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myStudent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=new </a:t>
            </a:r>
            <a:r>
              <a:rPr kumimoji="1" lang="en-US" altLang="zh-TW" sz="1600" b="1" dirty="0" smtClean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Student();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 smtClean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</a:t>
            </a:r>
            <a:r>
              <a:rPr kumimoji="1" lang="en-US" altLang="zh-TW" sz="1600" b="1" dirty="0" smtClean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//</a:t>
            </a:r>
            <a:r>
              <a:rPr kumimoji="1" lang="zh-TW" altLang="en-US" sz="1600" b="1" dirty="0" smtClean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如果寫</a:t>
            </a:r>
            <a:r>
              <a:rPr kumimoji="1" lang="en-US" altLang="zh-TW" sz="1600" b="1" dirty="0" smtClean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Person </a:t>
            </a:r>
            <a:r>
              <a:rPr kumimoji="1" lang="en-US" altLang="zh-TW" sz="1600" b="1" dirty="0" err="1" smtClean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myStudent</a:t>
            </a:r>
            <a:r>
              <a:rPr kumimoji="1" lang="en-US" altLang="zh-TW" sz="1600" b="1" dirty="0" smtClean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= new Student(); </a:t>
            </a:r>
            <a:r>
              <a:rPr kumimoji="1" lang="zh-TW" altLang="en-US" sz="1600" b="1" dirty="0" smtClean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呢</a:t>
            </a:r>
            <a:r>
              <a:rPr kumimoji="1" lang="en-US" altLang="zh-TW" sz="1600" b="1" dirty="0" smtClean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?</a:t>
            </a:r>
            <a:endParaRPr kumimoji="1" lang="zh-TW" altLang="en-US" sz="1600" b="1" dirty="0">
              <a:solidFill>
                <a:srgbClr val="000000"/>
              </a:solidFill>
              <a:latin typeface="Tahoma" pitchFamily="34" charset="0"/>
              <a:ea typeface="新細明體" pitchFamily="18" charset="-120"/>
            </a:endParaRP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zh-TW" altLang="en-US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	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myStudent.name(“john”);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	</a:t>
            </a:r>
            <a:r>
              <a:rPr kumimoji="1" lang="en-US" altLang="zh-TW" sz="1600" b="1" dirty="0" err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myStudent.gender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(true);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              myStudent.ID(“123456”);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kumimoji="1" lang="en-US" altLang="zh-TW" sz="1600" b="1" dirty="0">
              <a:solidFill>
                <a:srgbClr val="000000"/>
              </a:solidFill>
              <a:latin typeface="Tahoma" pitchFamily="34" charset="0"/>
              <a:ea typeface="新細明體" pitchFamily="18" charset="-120"/>
            </a:endParaRP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	myStudent.name();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              </a:t>
            </a:r>
            <a:r>
              <a:rPr kumimoji="1" lang="en-US" altLang="zh-TW" sz="1600" b="1" dirty="0" err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myStudent.gender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();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              myStudent.ID();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200A6833-C49F-4462-8CD3-24E19DAD87BF}" type="slidenum">
              <a:rPr lang="en-US" altLang="zh-TW"/>
              <a:pPr/>
              <a:t>23</a:t>
            </a:fld>
            <a:endParaRPr lang="en-US" altLang="zh-TW"/>
          </a:p>
        </p:txBody>
      </p:sp>
      <p:sp>
        <p:nvSpPr>
          <p:cNvPr id="46387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0"/>
            <a:ext cx="8153400" cy="1143000"/>
          </a:xfrm>
        </p:spPr>
        <p:txBody>
          <a:bodyPr anchor="b"/>
          <a:lstStyle/>
          <a:p>
            <a:r>
              <a:rPr lang="zh-TW" altLang="en-US">
                <a:ea typeface="標楷體" pitchFamily="65" charset="-120"/>
              </a:rPr>
              <a:t>建立資料存取的方法</a:t>
            </a:r>
            <a:r>
              <a:rPr lang="zh-TW" altLang="en-US">
                <a:ea typeface="新細明體" pitchFamily="18" charset="-120"/>
              </a:rPr>
              <a:t> </a:t>
            </a:r>
          </a:p>
        </p:txBody>
      </p:sp>
      <p:sp>
        <p:nvSpPr>
          <p:cNvPr id="463875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zh-TW" altLang="en-US" sz="2400">
                <a:ea typeface="新細明體" pitchFamily="18" charset="-120"/>
              </a:rPr>
              <a:t>避免直接存取內部變數</a:t>
            </a:r>
          </a:p>
          <a:p>
            <a:r>
              <a:rPr lang="en-US" altLang="zh-TW" sz="2400">
                <a:ea typeface="新細明體" pitchFamily="18" charset="-120"/>
              </a:rPr>
              <a:t>Setter : </a:t>
            </a:r>
            <a:r>
              <a:rPr lang="zh-TW" altLang="en-US" sz="2400">
                <a:ea typeface="新細明體" pitchFamily="18" charset="-120"/>
              </a:rPr>
              <a:t>設定資料成員的值</a:t>
            </a:r>
          </a:p>
          <a:p>
            <a:pPr lvl="1">
              <a:buFontTx/>
              <a:buNone/>
            </a:pPr>
            <a:r>
              <a:rPr lang="en-US" altLang="zh-TW" sz="2000">
                <a:ea typeface="新細明體" pitchFamily="18" charset="-120"/>
              </a:rPr>
              <a:t>public void setWheel(int n){	//</a:t>
            </a:r>
            <a:r>
              <a:rPr lang="zh-TW" altLang="en-US" sz="2000">
                <a:ea typeface="新細明體" pitchFamily="18" charset="-120"/>
              </a:rPr>
              <a:t>設定</a:t>
            </a:r>
            <a:r>
              <a:rPr lang="en-US" altLang="zh-TW" sz="2000">
                <a:ea typeface="新細明體" pitchFamily="18" charset="-120"/>
              </a:rPr>
              <a:t>wheel</a:t>
            </a:r>
            <a:r>
              <a:rPr lang="zh-TW" altLang="en-US" sz="2000">
                <a:ea typeface="新細明體" pitchFamily="18" charset="-120"/>
              </a:rPr>
              <a:t>的值</a:t>
            </a:r>
          </a:p>
          <a:p>
            <a:pPr lvl="1">
              <a:buFontTx/>
              <a:buNone/>
            </a:pPr>
            <a:r>
              <a:rPr lang="zh-TW" altLang="en-US" sz="2000">
                <a:ea typeface="新細明體" pitchFamily="18" charset="-120"/>
              </a:rPr>
              <a:t>	</a:t>
            </a:r>
            <a:r>
              <a:rPr lang="en-US" altLang="zh-TW" sz="2000">
                <a:ea typeface="新細明體" pitchFamily="18" charset="-120"/>
              </a:rPr>
              <a:t>wheel = n;</a:t>
            </a:r>
          </a:p>
          <a:p>
            <a:pPr lvl="1">
              <a:buFontTx/>
              <a:buNone/>
            </a:pPr>
            <a:r>
              <a:rPr lang="en-US" altLang="zh-TW" sz="2000">
                <a:ea typeface="新細明體" pitchFamily="18" charset="-120"/>
              </a:rPr>
              <a:t>}</a:t>
            </a:r>
          </a:p>
          <a:p>
            <a:r>
              <a:rPr lang="en-US" altLang="zh-TW" sz="2400">
                <a:ea typeface="新細明體" pitchFamily="18" charset="-120"/>
              </a:rPr>
              <a:t>Getter : </a:t>
            </a:r>
            <a:r>
              <a:rPr lang="zh-TW" altLang="en-US" sz="2400">
                <a:ea typeface="新細明體" pitchFamily="18" charset="-120"/>
              </a:rPr>
              <a:t>取出資料成員的值</a:t>
            </a:r>
          </a:p>
          <a:p>
            <a:pPr lvl="1">
              <a:buFontTx/>
              <a:buNone/>
            </a:pPr>
            <a:r>
              <a:rPr lang="en-US" altLang="zh-TW" sz="2000">
                <a:ea typeface="新細明體" pitchFamily="18" charset="-120"/>
              </a:rPr>
              <a:t>public int getWheel(){	//</a:t>
            </a:r>
            <a:r>
              <a:rPr lang="zh-TW" altLang="en-US" sz="2000">
                <a:ea typeface="新細明體" pitchFamily="18" charset="-120"/>
              </a:rPr>
              <a:t>傳回</a:t>
            </a:r>
            <a:r>
              <a:rPr lang="en-US" altLang="zh-TW" sz="2000">
                <a:ea typeface="新細明體" pitchFamily="18" charset="-120"/>
              </a:rPr>
              <a:t>wheel</a:t>
            </a:r>
            <a:r>
              <a:rPr lang="zh-TW" altLang="en-US" sz="2000">
                <a:ea typeface="新細明體" pitchFamily="18" charset="-120"/>
              </a:rPr>
              <a:t>的值</a:t>
            </a:r>
          </a:p>
          <a:p>
            <a:pPr lvl="1">
              <a:buFontTx/>
              <a:buNone/>
            </a:pPr>
            <a:r>
              <a:rPr lang="zh-TW" altLang="en-US" sz="2000">
                <a:ea typeface="新細明體" pitchFamily="18" charset="-120"/>
              </a:rPr>
              <a:t>	</a:t>
            </a:r>
            <a:r>
              <a:rPr lang="en-US" altLang="zh-TW" sz="2000">
                <a:ea typeface="新細明體" pitchFamily="18" charset="-120"/>
              </a:rPr>
              <a:t>return wheel;</a:t>
            </a:r>
          </a:p>
          <a:p>
            <a:pPr lvl="1">
              <a:buFontTx/>
              <a:buNone/>
            </a:pPr>
            <a:r>
              <a:rPr lang="en-US" altLang="zh-TW" sz="2000"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F02E328C-A620-4F24-8E3B-87B5B20E82D9}" type="slidenum">
              <a:rPr lang="en-US" altLang="zh-TW"/>
              <a:pPr/>
              <a:t>24</a:t>
            </a:fld>
            <a:endParaRPr lang="en-US" altLang="zh-TW"/>
          </a:p>
        </p:txBody>
      </p:sp>
      <p:sp>
        <p:nvSpPr>
          <p:cNvPr id="50483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0"/>
            <a:ext cx="8153400" cy="1143000"/>
          </a:xfrm>
        </p:spPr>
        <p:txBody>
          <a:bodyPr anchor="b"/>
          <a:lstStyle/>
          <a:p>
            <a:r>
              <a:rPr lang="zh-TW" altLang="en-US">
                <a:ea typeface="標楷體" pitchFamily="65" charset="-120"/>
              </a:rPr>
              <a:t>類別成員的覆寫</a:t>
            </a:r>
            <a:r>
              <a:rPr lang="zh-TW" altLang="en-US">
                <a:ea typeface="新細明體" pitchFamily="18" charset="-120"/>
              </a:rPr>
              <a:t> </a:t>
            </a:r>
            <a:r>
              <a:rPr lang="en-US" altLang="zh-TW">
                <a:ea typeface="新細明體" pitchFamily="18" charset="-120"/>
              </a:rPr>
              <a:t>(Override) </a:t>
            </a:r>
          </a:p>
        </p:txBody>
      </p:sp>
      <p:sp>
        <p:nvSpPr>
          <p:cNvPr id="504835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「覆寫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(Override)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」又稱為「改寫」、「覆蓋」、「重載」。</a:t>
            </a:r>
          </a:p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在子類別中改寫繼承自父類別的方法</a:t>
            </a:r>
          </a:p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子類別中也可以定義和父類別相同的資料成員。在子類別中定義和父類別中相同的資料成員時，父類別中的資料成員會被隱藏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(hide)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5EAEB960-5A31-42D5-BD10-B707E1F86856}" type="slidenum">
              <a:rPr lang="en-US" altLang="zh-TW"/>
              <a:pPr/>
              <a:t>25</a:t>
            </a:fld>
            <a:endParaRPr lang="en-US" altLang="zh-TW"/>
          </a:p>
        </p:txBody>
      </p:sp>
      <p:sp>
        <p:nvSpPr>
          <p:cNvPr id="505858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0"/>
            <a:ext cx="8153400" cy="1143000"/>
          </a:xfrm>
        </p:spPr>
        <p:txBody>
          <a:bodyPr anchor="b"/>
          <a:lstStyle/>
          <a:p>
            <a:r>
              <a:rPr lang="zh-TW" altLang="en-US">
                <a:ea typeface="標楷體" pitchFamily="65" charset="-120"/>
              </a:rPr>
              <a:t>物件的多型的重要性</a:t>
            </a:r>
            <a:r>
              <a:rPr lang="zh-TW" altLang="en-US">
                <a:ea typeface="新細明體" pitchFamily="18" charset="-120"/>
              </a:rPr>
              <a:t> </a:t>
            </a:r>
          </a:p>
        </p:txBody>
      </p:sp>
      <p:sp>
        <p:nvSpPr>
          <p:cNvPr id="505859" name="Rectangle 6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我們有時候希望某個物件被當作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A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類別使用，而在另一種場合當作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B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類別使用，這就是物件「多型」的概念。</a:t>
            </a:r>
          </a:p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物件的角色只能在父類別或是子類別中轉換，不能轉換成沒有繼承關係的其他類別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082484D6-2195-47E9-8BD3-71F01FA67476}" type="slidenum">
              <a:rPr lang="en-US" altLang="zh-TW"/>
              <a:pPr/>
              <a:t>26</a:t>
            </a:fld>
            <a:endParaRPr lang="en-US" altLang="zh-TW"/>
          </a:p>
        </p:txBody>
      </p:sp>
      <p:sp>
        <p:nvSpPr>
          <p:cNvPr id="506882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0"/>
            <a:ext cx="8153400" cy="1143000"/>
          </a:xfrm>
        </p:spPr>
        <p:txBody>
          <a:bodyPr anchor="b"/>
          <a:lstStyle/>
          <a:p>
            <a:r>
              <a:rPr lang="en-US" altLang="zh-TW">
                <a:ea typeface="新細明體" pitchFamily="18" charset="-120"/>
              </a:rPr>
              <a:t>this</a:t>
            </a:r>
            <a:r>
              <a:rPr lang="zh-TW" altLang="en-US">
                <a:ea typeface="新細明體" pitchFamily="18" charset="-120"/>
              </a:rPr>
              <a:t>、</a:t>
            </a:r>
            <a:r>
              <a:rPr lang="en-US" altLang="zh-TW">
                <a:ea typeface="新細明體" pitchFamily="18" charset="-120"/>
              </a:rPr>
              <a:t>super</a:t>
            </a:r>
            <a:r>
              <a:rPr lang="zh-TW" altLang="en-US">
                <a:ea typeface="標楷體" pitchFamily="65" charset="-120"/>
              </a:rPr>
              <a:t>與遮蔽效應</a:t>
            </a:r>
            <a:r>
              <a:rPr lang="zh-TW" altLang="en-US">
                <a:ea typeface="新細明體" pitchFamily="18" charset="-120"/>
              </a:rPr>
              <a:t> </a:t>
            </a:r>
          </a:p>
        </p:txBody>
      </p:sp>
      <p:sp>
        <p:nvSpPr>
          <p:cNvPr id="506883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447800"/>
            <a:ext cx="8153400" cy="4572000"/>
          </a:xfrm>
        </p:spPr>
        <p:txBody>
          <a:bodyPr/>
          <a:lstStyle/>
          <a:p>
            <a:r>
              <a:rPr lang="zh-TW" altLang="en-US">
                <a:ea typeface="標楷體" pitchFamily="65" charset="-120"/>
              </a:rPr>
              <a:t>遮蔽效應：在方法中區域變數會取代全域變數</a:t>
            </a:r>
          </a:p>
          <a:p>
            <a:endParaRPr lang="zh-TW" altLang="en-US">
              <a:ea typeface="新細明體" pitchFamily="18" charset="-120"/>
            </a:endParaRPr>
          </a:p>
          <a:p>
            <a:endParaRPr lang="zh-TW" altLang="en-US">
              <a:ea typeface="新細明體" pitchFamily="18" charset="-120"/>
            </a:endParaRPr>
          </a:p>
          <a:p>
            <a:endParaRPr lang="zh-TW" altLang="en-US">
              <a:ea typeface="新細明體" pitchFamily="18" charset="-120"/>
            </a:endParaRPr>
          </a:p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使用「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this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」來解決問題</a:t>
            </a:r>
          </a:p>
          <a:p>
            <a:endParaRPr lang="en-US" altLang="zh-TW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06884" name="Text Box 4"/>
          <p:cNvSpPr txBox="1">
            <a:spLocks noChangeArrowheads="1"/>
          </p:cNvSpPr>
          <p:nvPr/>
        </p:nvSpPr>
        <p:spPr bwMode="auto">
          <a:xfrm>
            <a:off x="1066800" y="2057400"/>
            <a:ext cx="5113338" cy="19208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0100" lvl="1" indent="-342900" eaLnBrk="1" hangingPunct="1"/>
            <a:r>
              <a:rPr kumimoji="1" lang="en-US" altLang="zh-TW" sz="2000" b="1">
                <a:solidFill>
                  <a:srgbClr val="000066"/>
                </a:solidFill>
                <a:latin typeface="Arial" charset="0"/>
                <a:ea typeface="新細明體" pitchFamily="18" charset="-120"/>
              </a:rPr>
              <a:t>class Car{</a:t>
            </a:r>
          </a:p>
          <a:p>
            <a:pPr marL="800100" lvl="1" indent="-342900" eaLnBrk="1" hangingPunct="1"/>
            <a:r>
              <a:rPr kumimoji="1" lang="en-US" altLang="zh-TW" sz="2000" b="1">
                <a:solidFill>
                  <a:srgbClr val="000066"/>
                </a:solidFill>
                <a:latin typeface="Arial" charset="0"/>
                <a:ea typeface="新細明體" pitchFamily="18" charset="-120"/>
              </a:rPr>
              <a:t>	public int </a:t>
            </a:r>
            <a:r>
              <a:rPr kumimoji="1" lang="en-US" altLang="zh-TW" sz="2000" b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wheel</a:t>
            </a:r>
            <a:r>
              <a:rPr kumimoji="1" lang="en-US" altLang="zh-TW" sz="2000" b="1">
                <a:solidFill>
                  <a:srgbClr val="000066"/>
                </a:solidFill>
                <a:latin typeface="Arial" charset="0"/>
                <a:ea typeface="新細明體" pitchFamily="18" charset="-120"/>
              </a:rPr>
              <a:t>;</a:t>
            </a:r>
          </a:p>
          <a:p>
            <a:pPr marL="800100" lvl="1" indent="-342900" eaLnBrk="1" hangingPunct="1"/>
            <a:r>
              <a:rPr kumimoji="1" lang="en-US" altLang="zh-TW" sz="2000" b="1">
                <a:solidFill>
                  <a:srgbClr val="000066"/>
                </a:solidFill>
                <a:latin typeface="Arial" charset="0"/>
                <a:ea typeface="新細明體" pitchFamily="18" charset="-120"/>
              </a:rPr>
              <a:t>	 </a:t>
            </a:r>
          </a:p>
          <a:p>
            <a:pPr marL="800100" lvl="1" indent="-342900" eaLnBrk="1" hangingPunct="1"/>
            <a:r>
              <a:rPr kumimoji="1" lang="en-US" altLang="zh-TW" sz="2000" b="1">
                <a:solidFill>
                  <a:srgbClr val="000066"/>
                </a:solidFill>
                <a:latin typeface="Arial" charset="0"/>
                <a:ea typeface="新細明體" pitchFamily="18" charset="-120"/>
              </a:rPr>
              <a:t>   Car(int </a:t>
            </a:r>
            <a:r>
              <a:rPr kumimoji="1" lang="en-US" altLang="zh-TW" sz="2000" b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wheel</a:t>
            </a:r>
            <a:r>
              <a:rPr kumimoji="1" lang="en-US" altLang="zh-TW" sz="2000" b="1">
                <a:solidFill>
                  <a:srgbClr val="000066"/>
                </a:solidFill>
                <a:latin typeface="Arial" charset="0"/>
                <a:ea typeface="新細明體" pitchFamily="18" charset="-120"/>
              </a:rPr>
              <a:t>){</a:t>
            </a:r>
          </a:p>
          <a:p>
            <a:pPr marL="800100" lvl="1" indent="-342900" eaLnBrk="1" hangingPunct="1"/>
            <a:r>
              <a:rPr kumimoji="1" lang="en-US" altLang="zh-TW" sz="2000" b="1">
                <a:solidFill>
                  <a:srgbClr val="000066"/>
                </a:solidFill>
                <a:latin typeface="Arial" charset="0"/>
                <a:ea typeface="新細明體" pitchFamily="18" charset="-120"/>
              </a:rPr>
              <a:t>		wheel = wheel;}</a:t>
            </a:r>
          </a:p>
          <a:p>
            <a:pPr marL="800100" lvl="1" indent="-342900" eaLnBrk="1" hangingPunct="1"/>
            <a:r>
              <a:rPr kumimoji="1" lang="en-US" altLang="zh-TW" sz="2000" b="1">
                <a:solidFill>
                  <a:srgbClr val="000066"/>
                </a:solidFill>
                <a:latin typeface="Arial" charset="0"/>
                <a:ea typeface="新細明體" pitchFamily="18" charset="-120"/>
              </a:rPr>
              <a:t>}</a:t>
            </a:r>
          </a:p>
        </p:txBody>
      </p:sp>
      <p:sp>
        <p:nvSpPr>
          <p:cNvPr id="506885" name="Text Box 5"/>
          <p:cNvSpPr txBox="1">
            <a:spLocks noChangeArrowheads="1"/>
          </p:cNvSpPr>
          <p:nvPr/>
        </p:nvSpPr>
        <p:spPr bwMode="auto">
          <a:xfrm>
            <a:off x="1066800" y="4556125"/>
            <a:ext cx="5113338" cy="19208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0100" lvl="1" indent="-342900" eaLnBrk="1" hangingPunct="1"/>
            <a:r>
              <a:rPr kumimoji="1" lang="en-US" altLang="zh-TW" sz="2000">
                <a:solidFill>
                  <a:srgbClr val="000066"/>
                </a:solidFill>
                <a:latin typeface="Arial" charset="0"/>
                <a:ea typeface="新細明體" pitchFamily="18" charset="-120"/>
              </a:rPr>
              <a:t>class Car{</a:t>
            </a:r>
          </a:p>
          <a:p>
            <a:pPr marL="800100" lvl="1" indent="-342900" eaLnBrk="1" hangingPunct="1"/>
            <a:r>
              <a:rPr kumimoji="1" lang="en-US" altLang="zh-TW" sz="2000">
                <a:solidFill>
                  <a:srgbClr val="000066"/>
                </a:solidFill>
                <a:latin typeface="Arial" charset="0"/>
                <a:ea typeface="新細明體" pitchFamily="18" charset="-120"/>
              </a:rPr>
              <a:t>	public int wheel;</a:t>
            </a:r>
          </a:p>
          <a:p>
            <a:pPr marL="800100" lvl="1" indent="-342900" eaLnBrk="1" hangingPunct="1"/>
            <a:endParaRPr kumimoji="1" lang="en-US" altLang="zh-TW" sz="2000">
              <a:solidFill>
                <a:srgbClr val="000066"/>
              </a:solidFill>
              <a:latin typeface="Arial" charset="0"/>
              <a:ea typeface="新細明體" pitchFamily="18" charset="-120"/>
            </a:endParaRPr>
          </a:p>
          <a:p>
            <a:pPr marL="800100" lvl="1" indent="-342900" eaLnBrk="1" hangingPunct="1"/>
            <a:r>
              <a:rPr kumimoji="1" lang="en-US" altLang="zh-TW" sz="2000">
                <a:solidFill>
                  <a:srgbClr val="000066"/>
                </a:solidFill>
                <a:latin typeface="Arial" charset="0"/>
                <a:ea typeface="新細明體" pitchFamily="18" charset="-120"/>
              </a:rPr>
              <a:t>	Car(int wheel){</a:t>
            </a:r>
          </a:p>
          <a:p>
            <a:pPr marL="800100" lvl="1" indent="-342900" eaLnBrk="1" hangingPunct="1"/>
            <a:r>
              <a:rPr kumimoji="1" lang="en-US" altLang="zh-TW" sz="2000">
                <a:solidFill>
                  <a:srgbClr val="000066"/>
                </a:solidFill>
                <a:latin typeface="Arial" charset="0"/>
                <a:ea typeface="新細明體" pitchFamily="18" charset="-120"/>
              </a:rPr>
              <a:t>		</a:t>
            </a:r>
            <a:r>
              <a:rPr kumimoji="1" lang="en-US" altLang="zh-TW" sz="2000" b="1">
                <a:solidFill>
                  <a:srgbClr val="000066"/>
                </a:solidFill>
                <a:latin typeface="Arial" charset="0"/>
                <a:ea typeface="新細明體" pitchFamily="18" charset="-120"/>
              </a:rPr>
              <a:t>this.</a:t>
            </a:r>
            <a:r>
              <a:rPr kumimoji="1" lang="en-US" altLang="zh-TW" sz="2000">
                <a:solidFill>
                  <a:srgbClr val="000066"/>
                </a:solidFill>
                <a:latin typeface="Arial" charset="0"/>
                <a:ea typeface="新細明體" pitchFamily="18" charset="-120"/>
              </a:rPr>
              <a:t>wheel = wheel;	}</a:t>
            </a:r>
          </a:p>
          <a:p>
            <a:pPr marL="800100" lvl="1" indent="-342900" eaLnBrk="1" hangingPunct="1"/>
            <a:r>
              <a:rPr kumimoji="1" lang="en-US" altLang="zh-TW" sz="2000">
                <a:solidFill>
                  <a:srgbClr val="000066"/>
                </a:solidFill>
                <a:latin typeface="Arial" charset="0"/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788C286A-CFF2-42ED-BB1F-F34647539877}" type="slidenum">
              <a:rPr lang="en-US" altLang="zh-TW"/>
              <a:pPr/>
              <a:t>27</a:t>
            </a:fld>
            <a:endParaRPr lang="en-US" altLang="zh-TW"/>
          </a:p>
        </p:txBody>
      </p:sp>
      <p:sp>
        <p:nvSpPr>
          <p:cNvPr id="50790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153400" cy="1143000"/>
          </a:xfrm>
        </p:spPr>
        <p:txBody>
          <a:bodyPr anchor="b"/>
          <a:lstStyle/>
          <a:p>
            <a:r>
              <a:rPr lang="en-US" altLang="zh-TW">
                <a:ea typeface="新細明體" pitchFamily="18" charset="-120"/>
              </a:rPr>
              <a:t>this</a:t>
            </a:r>
            <a:r>
              <a:rPr lang="zh-TW" altLang="en-US">
                <a:ea typeface="新細明體" pitchFamily="18" charset="-120"/>
              </a:rPr>
              <a:t>、</a:t>
            </a:r>
            <a:r>
              <a:rPr lang="en-US" altLang="zh-TW">
                <a:ea typeface="新細明體" pitchFamily="18" charset="-120"/>
              </a:rPr>
              <a:t>super</a:t>
            </a:r>
            <a:r>
              <a:rPr lang="zh-TW" altLang="en-US">
                <a:ea typeface="標楷體" pitchFamily="65" charset="-120"/>
              </a:rPr>
              <a:t>與遮蔽效應</a:t>
            </a:r>
          </a:p>
        </p:txBody>
      </p:sp>
      <p:sp>
        <p:nvSpPr>
          <p:cNvPr id="507907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600200"/>
            <a:ext cx="8534400" cy="4572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600">
                <a:latin typeface="標楷體" pitchFamily="65" charset="-120"/>
                <a:ea typeface="標楷體" pitchFamily="65" charset="-120"/>
              </a:rPr>
              <a:t>this</a:t>
            </a:r>
            <a:r>
              <a:rPr lang="zh-TW" altLang="en-US" sz="2600">
                <a:latin typeface="標楷體" pitchFamily="65" charset="-120"/>
                <a:ea typeface="標楷體" pitchFamily="65" charset="-120"/>
              </a:rPr>
              <a:t>的使用 </a:t>
            </a:r>
          </a:p>
          <a:p>
            <a:pPr lvl="1">
              <a:lnSpc>
                <a:spcPct val="80000"/>
              </a:lnSpc>
            </a:pPr>
            <a:r>
              <a:rPr lang="zh-TW" altLang="en-US" sz="2600">
                <a:latin typeface="標楷體" pitchFamily="65" charset="-120"/>
                <a:ea typeface="標楷體" pitchFamily="65" charset="-120"/>
              </a:rPr>
              <a:t>「</a:t>
            </a:r>
            <a:r>
              <a:rPr lang="en-US" altLang="zh-TW" sz="2600">
                <a:latin typeface="標楷體" pitchFamily="65" charset="-120"/>
                <a:ea typeface="標楷體" pitchFamily="65" charset="-120"/>
              </a:rPr>
              <a:t>this</a:t>
            </a:r>
            <a:r>
              <a:rPr lang="zh-TW" altLang="en-US" sz="2600">
                <a:latin typeface="標楷體" pitchFamily="65" charset="-120"/>
                <a:ea typeface="標楷體" pitchFamily="65" charset="-120"/>
              </a:rPr>
              <a:t>」代表物件本身，只能在類別中使用，它是用來參考物件實體本身，也就是說：「</a:t>
            </a:r>
            <a:r>
              <a:rPr lang="en-US" altLang="zh-TW" sz="2600">
                <a:latin typeface="標楷體" pitchFamily="65" charset="-120"/>
                <a:ea typeface="標楷體" pitchFamily="65" charset="-120"/>
              </a:rPr>
              <a:t>this</a:t>
            </a:r>
            <a:r>
              <a:rPr lang="zh-TW" altLang="en-US" sz="2600">
                <a:latin typeface="標楷體" pitchFamily="65" charset="-120"/>
                <a:ea typeface="標楷體" pitchFamily="65" charset="-120"/>
              </a:rPr>
              <a:t>」儲存的是物件本身的位址。 </a:t>
            </a:r>
          </a:p>
          <a:p>
            <a:pPr lvl="1">
              <a:lnSpc>
                <a:spcPct val="80000"/>
              </a:lnSpc>
            </a:pPr>
            <a:r>
              <a:rPr lang="zh-TW" altLang="en-US" sz="2600">
                <a:latin typeface="標楷體" pitchFamily="65" charset="-120"/>
                <a:ea typeface="標楷體" pitchFamily="65" charset="-120"/>
              </a:rPr>
              <a:t>「</a:t>
            </a:r>
            <a:r>
              <a:rPr lang="en-US" altLang="zh-TW" sz="2600">
                <a:latin typeface="標楷體" pitchFamily="65" charset="-120"/>
                <a:ea typeface="標楷體" pitchFamily="65" charset="-120"/>
              </a:rPr>
              <a:t>this</a:t>
            </a:r>
            <a:r>
              <a:rPr lang="zh-TW" altLang="en-US" sz="2600">
                <a:latin typeface="標楷體" pitchFamily="65" charset="-120"/>
                <a:ea typeface="標楷體" pitchFamily="65" charset="-120"/>
              </a:rPr>
              <a:t>」常用於方法之中，區別資料成員和參數 。</a:t>
            </a:r>
          </a:p>
          <a:p>
            <a:pPr lvl="1">
              <a:lnSpc>
                <a:spcPct val="80000"/>
              </a:lnSpc>
            </a:pPr>
            <a:r>
              <a:rPr lang="zh-TW" altLang="en-US" sz="2600">
                <a:latin typeface="標楷體" pitchFamily="65" charset="-120"/>
                <a:ea typeface="標楷體" pitchFamily="65" charset="-120"/>
              </a:rPr>
              <a:t>「</a:t>
            </a:r>
            <a:r>
              <a:rPr lang="en-US" altLang="zh-TW" sz="2600">
                <a:latin typeface="標楷體" pitchFamily="65" charset="-120"/>
                <a:ea typeface="標楷體" pitchFamily="65" charset="-120"/>
              </a:rPr>
              <a:t>this</a:t>
            </a:r>
            <a:r>
              <a:rPr lang="zh-TW" altLang="en-US" sz="2600">
                <a:latin typeface="標楷體" pitchFamily="65" charset="-120"/>
                <a:ea typeface="標楷體" pitchFamily="65" charset="-120"/>
              </a:rPr>
              <a:t>」也用在建構子中呼叫另一個建構子，以避免重複撰寫初始資料成員的程式碼 。</a:t>
            </a:r>
          </a:p>
          <a:p>
            <a:pPr lvl="2">
              <a:lnSpc>
                <a:spcPct val="80000"/>
              </a:lnSpc>
            </a:pPr>
            <a:r>
              <a:rPr lang="zh-TW" altLang="en-US" sz="2600">
                <a:latin typeface="標楷體" pitchFamily="65" charset="-120"/>
                <a:ea typeface="標楷體" pitchFamily="65" charset="-120"/>
              </a:rPr>
              <a:t>使用「</a:t>
            </a:r>
            <a:r>
              <a:rPr lang="en-US" altLang="zh-TW" sz="2600">
                <a:latin typeface="標楷體" pitchFamily="65" charset="-120"/>
                <a:ea typeface="標楷體" pitchFamily="65" charset="-120"/>
              </a:rPr>
              <a:t>this()</a:t>
            </a:r>
            <a:r>
              <a:rPr lang="zh-TW" altLang="en-US" sz="2600">
                <a:latin typeface="標楷體" pitchFamily="65" charset="-120"/>
                <a:ea typeface="標楷體" pitchFamily="65" charset="-120"/>
              </a:rPr>
              <a:t>」的方式呼叫另一個建構子的語法只能使用於</a:t>
            </a:r>
            <a:r>
              <a:rPr lang="zh-TW" altLang="en-US" sz="2600" b="1">
                <a:latin typeface="標楷體" pitchFamily="65" charset="-120"/>
                <a:ea typeface="標楷體" pitchFamily="65" charset="-120"/>
              </a:rPr>
              <a:t>建構子</a:t>
            </a:r>
            <a:r>
              <a:rPr lang="zh-TW" altLang="en-US" sz="2600">
                <a:latin typeface="標楷體" pitchFamily="65" charset="-120"/>
                <a:ea typeface="標楷體" pitchFamily="65" charset="-120"/>
              </a:rPr>
              <a:t>中 </a:t>
            </a:r>
          </a:p>
          <a:p>
            <a:pPr lvl="2">
              <a:lnSpc>
                <a:spcPct val="80000"/>
              </a:lnSpc>
            </a:pPr>
            <a:r>
              <a:rPr lang="zh-TW" altLang="zh-TW" sz="2600" b="1">
                <a:latin typeface="標楷體" pitchFamily="65" charset="-120"/>
                <a:ea typeface="標楷體" pitchFamily="65" charset="-120"/>
              </a:rPr>
              <a:t>不可以在建構子中重複的呼叫「</a:t>
            </a:r>
            <a:r>
              <a:rPr lang="en-US" altLang="zh-TW" sz="2600">
                <a:latin typeface="標楷體" pitchFamily="65" charset="-120"/>
                <a:ea typeface="標楷體" pitchFamily="65" charset="-120"/>
              </a:rPr>
              <a:t>this()</a:t>
            </a:r>
            <a:r>
              <a:rPr lang="zh-TW" altLang="en-US" sz="2600">
                <a:latin typeface="標楷體" pitchFamily="65" charset="-120"/>
                <a:ea typeface="標楷體" pitchFamily="65" charset="-120"/>
              </a:rPr>
              <a:t>」 </a:t>
            </a:r>
            <a:endParaRPr lang="en-US" altLang="zh-TW" sz="260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B44970EB-0653-4FF9-9192-6E7180C8A63E}" type="slidenum">
              <a:rPr lang="en-US" altLang="zh-TW"/>
              <a:pPr/>
              <a:t>28</a:t>
            </a:fld>
            <a:endParaRPr lang="en-US" altLang="zh-TW"/>
          </a:p>
        </p:txBody>
      </p:sp>
      <p:sp>
        <p:nvSpPr>
          <p:cNvPr id="508930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0"/>
            <a:ext cx="8153400" cy="1143000"/>
          </a:xfrm>
        </p:spPr>
        <p:txBody>
          <a:bodyPr anchor="b"/>
          <a:lstStyle/>
          <a:p>
            <a:r>
              <a:rPr lang="en-US" altLang="zh-TW">
                <a:ea typeface="新細明體" pitchFamily="18" charset="-120"/>
              </a:rPr>
              <a:t>super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508931" name="Rectangle 8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super</a:t>
            </a:r>
            <a:r>
              <a:rPr lang="zh-TW" altLang="en-US" dirty="0">
                <a:ea typeface="新細明體" pitchFamily="18" charset="-120"/>
              </a:rPr>
              <a:t>的使用 </a:t>
            </a:r>
          </a:p>
          <a:p>
            <a:pPr lvl="1"/>
            <a:r>
              <a:rPr lang="zh-TW" altLang="en-US" dirty="0">
                <a:ea typeface="新細明體" pitchFamily="18" charset="-120"/>
              </a:rPr>
              <a:t>「</a:t>
            </a:r>
            <a:r>
              <a:rPr lang="en-US" altLang="zh-TW" dirty="0">
                <a:ea typeface="新細明體" pitchFamily="18" charset="-120"/>
              </a:rPr>
              <a:t>super</a:t>
            </a:r>
            <a:r>
              <a:rPr lang="zh-TW" altLang="en-US" dirty="0">
                <a:ea typeface="新細明體" pitchFamily="18" charset="-120"/>
              </a:rPr>
              <a:t>」參考目前類別的父類別，語法如下：</a:t>
            </a:r>
          </a:p>
          <a:p>
            <a:pPr lvl="1"/>
            <a:endParaRPr lang="zh-TW" altLang="en-US" dirty="0">
              <a:ea typeface="新細明體" pitchFamily="18" charset="-120"/>
            </a:endParaRPr>
          </a:p>
          <a:p>
            <a:pPr lvl="1"/>
            <a:endParaRPr lang="zh-TW" altLang="en-US" dirty="0">
              <a:ea typeface="新細明體" pitchFamily="18" charset="-120"/>
            </a:endParaRPr>
          </a:p>
          <a:p>
            <a:pPr lvl="1"/>
            <a:r>
              <a:rPr lang="zh-TW" altLang="en-US" dirty="0">
                <a:ea typeface="新細明體" pitchFamily="18" charset="-120"/>
              </a:rPr>
              <a:t>使用</a:t>
            </a:r>
            <a:r>
              <a:rPr lang="en-US" altLang="zh-TW" dirty="0">
                <a:ea typeface="新細明體" pitchFamily="18" charset="-120"/>
              </a:rPr>
              <a:t>super()</a:t>
            </a:r>
            <a:r>
              <a:rPr lang="zh-TW" altLang="en-US" dirty="0">
                <a:ea typeface="新細明體" pitchFamily="18" charset="-120"/>
              </a:rPr>
              <a:t>呼叫父類別的建構</a:t>
            </a:r>
            <a:r>
              <a:rPr lang="zh-TW" altLang="en-US" dirty="0" smtClean="0">
                <a:ea typeface="新細明體" pitchFamily="18" charset="-120"/>
              </a:rPr>
              <a:t>子</a:t>
            </a:r>
            <a:endParaRPr lang="en-US" altLang="zh-TW" dirty="0" smtClean="0">
              <a:ea typeface="新細明體" pitchFamily="18" charset="-120"/>
            </a:endParaRPr>
          </a:p>
          <a:p>
            <a:pPr lvl="2"/>
            <a:r>
              <a:rPr lang="zh-TW" altLang="en-US" dirty="0" smtClean="0">
                <a:ea typeface="新細明體" pitchFamily="18" charset="-120"/>
              </a:rPr>
              <a:t>如果沒有寫</a:t>
            </a:r>
            <a:r>
              <a:rPr lang="en-US" altLang="zh-TW" dirty="0" smtClean="0">
                <a:ea typeface="新細明體" pitchFamily="18" charset="-120"/>
              </a:rPr>
              <a:t>super()</a:t>
            </a:r>
            <a:r>
              <a:rPr lang="zh-TW" altLang="en-US" dirty="0" smtClean="0">
                <a:ea typeface="新細明體" pitchFamily="18" charset="-120"/>
              </a:rPr>
              <a:t>，</a:t>
            </a:r>
            <a:r>
              <a:rPr lang="en-US" altLang="zh-TW" dirty="0" smtClean="0">
                <a:ea typeface="新細明體" pitchFamily="18" charset="-120"/>
              </a:rPr>
              <a:t>compiler</a:t>
            </a:r>
            <a:r>
              <a:rPr lang="zh-TW" altLang="en-US" dirty="0" smtClean="0">
                <a:ea typeface="新細明體" pitchFamily="18" charset="-120"/>
              </a:rPr>
              <a:t>會自動加上</a:t>
            </a:r>
            <a:endParaRPr lang="en-US" altLang="zh-TW" dirty="0" smtClean="0">
              <a:ea typeface="新細明體" pitchFamily="18" charset="-120"/>
            </a:endParaRPr>
          </a:p>
          <a:p>
            <a:pPr lvl="2"/>
            <a:r>
              <a:rPr lang="zh-TW" altLang="en-US" dirty="0" smtClean="0">
                <a:ea typeface="新細明體" pitchFamily="18" charset="-120"/>
              </a:rPr>
              <a:t>換句話說，會呼叫</a:t>
            </a:r>
            <a:r>
              <a:rPr lang="en-US" altLang="zh-TW" dirty="0" smtClean="0">
                <a:ea typeface="新細明體" pitchFamily="18" charset="-120"/>
              </a:rPr>
              <a:t>default no-</a:t>
            </a:r>
            <a:r>
              <a:rPr lang="en-US" altLang="zh-TW" dirty="0" err="1" smtClean="0">
                <a:ea typeface="新細明體" pitchFamily="18" charset="-120"/>
              </a:rPr>
              <a:t>arg</a:t>
            </a:r>
            <a:r>
              <a:rPr lang="en-US" altLang="zh-TW" smtClean="0">
                <a:ea typeface="新細明體" pitchFamily="18" charset="-120"/>
              </a:rPr>
              <a:t> constructor</a:t>
            </a:r>
            <a:endParaRPr lang="zh-TW" altLang="en-US" dirty="0">
              <a:ea typeface="新細明體" pitchFamily="18" charset="-120"/>
            </a:endParaRPr>
          </a:p>
          <a:p>
            <a:pPr lvl="1"/>
            <a:r>
              <a:rPr lang="zh-TW" altLang="en-US" dirty="0">
                <a:ea typeface="新細明體" pitchFamily="18" charset="-120"/>
              </a:rPr>
              <a:t>呼叫父類別建構子的敘述必須寫在子類別建構子的第一行</a:t>
            </a:r>
          </a:p>
        </p:txBody>
      </p:sp>
      <p:sp>
        <p:nvSpPr>
          <p:cNvPr id="508932" name="Text Box 4"/>
          <p:cNvSpPr txBox="1">
            <a:spLocks noChangeArrowheads="1"/>
          </p:cNvSpPr>
          <p:nvPr/>
        </p:nvSpPr>
        <p:spPr bwMode="auto">
          <a:xfrm>
            <a:off x="1524000" y="2667000"/>
            <a:ext cx="2879725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1" hangingPunct="1"/>
            <a:r>
              <a:rPr kumimoji="1" lang="en-US" altLang="zh-TW">
                <a:latin typeface="Arial" charset="0"/>
                <a:ea typeface="新細明體" pitchFamily="18" charset="-120"/>
              </a:rPr>
              <a:t>super.</a:t>
            </a:r>
            <a:r>
              <a:rPr kumimoji="1" lang="zh-TW" altLang="en-US">
                <a:latin typeface="Arial" charset="0"/>
                <a:ea typeface="新細明體" pitchFamily="18" charset="-120"/>
              </a:rPr>
              <a:t>成員</a:t>
            </a:r>
            <a:r>
              <a:rPr kumimoji="1" lang="en-US" altLang="zh-TW">
                <a:latin typeface="Arial" charset="0"/>
                <a:ea typeface="新細明體" pitchFamily="18" charset="-120"/>
              </a:rPr>
              <a:t>;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F17E298F-AEF7-4EDB-9AD7-D7427C728D34}" type="slidenum">
              <a:rPr lang="en-US" altLang="zh-TW"/>
              <a:pPr/>
              <a:t>29</a:t>
            </a:fld>
            <a:endParaRPr lang="en-US" altLang="zh-TW"/>
          </a:p>
        </p:txBody>
      </p:sp>
      <p:sp>
        <p:nvSpPr>
          <p:cNvPr id="513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this &amp;&amp; super Example</a:t>
            </a:r>
          </a:p>
        </p:txBody>
      </p:sp>
      <p:sp>
        <p:nvSpPr>
          <p:cNvPr id="513027" name="Text Box 3"/>
          <p:cNvSpPr txBox="1">
            <a:spLocks noChangeArrowheads="1"/>
          </p:cNvSpPr>
          <p:nvPr/>
        </p:nvSpPr>
        <p:spPr bwMode="auto">
          <a:xfrm>
            <a:off x="92075" y="1295400"/>
            <a:ext cx="8912225" cy="5157788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2200" b="1">
                <a:ea typeface="新細明體" pitchFamily="18" charset="-120"/>
              </a:rPr>
              <a:t>class Bird {   </a:t>
            </a:r>
            <a:br>
              <a:rPr kumimoji="1" lang="en-US" altLang="zh-TW" sz="2200" b="1">
                <a:ea typeface="新細明體" pitchFamily="18" charset="-120"/>
              </a:rPr>
            </a:br>
            <a:r>
              <a:rPr kumimoji="1" lang="en-US" altLang="zh-TW" sz="2200" b="1">
                <a:ea typeface="新細明體" pitchFamily="18" charset="-120"/>
              </a:rPr>
              <a:t>int legs ;      </a:t>
            </a:r>
            <a:br>
              <a:rPr kumimoji="1" lang="en-US" altLang="zh-TW" sz="2200" b="1">
                <a:ea typeface="新細明體" pitchFamily="18" charset="-120"/>
              </a:rPr>
            </a:br>
            <a:r>
              <a:rPr kumimoji="1" lang="en-US" altLang="zh-TW" sz="2200" b="1">
                <a:ea typeface="新細明體" pitchFamily="18" charset="-120"/>
              </a:rPr>
              <a:t>public Bird()   { 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2200" b="1">
                <a:ea typeface="新細明體" pitchFamily="18" charset="-120"/>
              </a:rPr>
              <a:t>	public Bird(int inputleg)   {     </a:t>
            </a:r>
            <a:br>
              <a:rPr kumimoji="1" lang="en-US" altLang="zh-TW" sz="2200" b="1">
                <a:ea typeface="新細明體" pitchFamily="18" charset="-120"/>
              </a:rPr>
            </a:br>
            <a:r>
              <a:rPr kumimoji="1" lang="en-US" altLang="zh-TW" sz="2200" b="1">
                <a:ea typeface="新細明體" pitchFamily="18" charset="-120"/>
              </a:rPr>
              <a:t>	legs = </a:t>
            </a:r>
            <a:r>
              <a:rPr kumimoji="1" lang="en-US" altLang="zh-TW" b="1">
                <a:ea typeface="新細明體" pitchFamily="18" charset="-120"/>
              </a:rPr>
              <a:t>inputleg</a:t>
            </a:r>
            <a:r>
              <a:rPr kumimoji="1" lang="en-US" altLang="zh-TW" sz="2200" b="1">
                <a:ea typeface="新細明體" pitchFamily="18" charset="-120"/>
              </a:rPr>
              <a:t>;     </a:t>
            </a:r>
            <a:br>
              <a:rPr kumimoji="1" lang="en-US" altLang="zh-TW" sz="2200" b="1">
                <a:ea typeface="新細明體" pitchFamily="18" charset="-120"/>
              </a:rPr>
            </a:br>
            <a:r>
              <a:rPr kumimoji="1" lang="en-US" altLang="zh-TW" sz="2200" b="1">
                <a:ea typeface="新細明體" pitchFamily="18" charset="-120"/>
              </a:rPr>
              <a:t>    System.out.println("This animal has " + legs + " legs.");   </a:t>
            </a:r>
            <a:br>
              <a:rPr kumimoji="1" lang="en-US" altLang="zh-TW" sz="2200" b="1">
                <a:ea typeface="新細明體" pitchFamily="18" charset="-120"/>
              </a:rPr>
            </a:br>
            <a:r>
              <a:rPr kumimoji="1" lang="en-US" altLang="zh-TW" sz="2200" b="1">
                <a:ea typeface="新細明體" pitchFamily="18" charset="-120"/>
              </a:rPr>
              <a:t>}      </a:t>
            </a:r>
            <a:br>
              <a:rPr kumimoji="1" lang="en-US" altLang="zh-TW" sz="2200" b="1">
                <a:ea typeface="新細明體" pitchFamily="18" charset="-120"/>
              </a:rPr>
            </a:br>
            <a:r>
              <a:rPr kumimoji="1" lang="en-US" altLang="zh-TW" sz="2200" b="1">
                <a:ea typeface="新細明體" pitchFamily="18" charset="-120"/>
              </a:rPr>
              <a:t>public void eat(int i)   {     </a:t>
            </a:r>
            <a:br>
              <a:rPr kumimoji="1" lang="en-US" altLang="zh-TW" sz="2200" b="1">
                <a:ea typeface="新細明體" pitchFamily="18" charset="-120"/>
              </a:rPr>
            </a:br>
            <a:r>
              <a:rPr kumimoji="1" lang="en-US" altLang="zh-TW" sz="2200" b="1">
                <a:ea typeface="新細明體" pitchFamily="18" charset="-120"/>
              </a:rPr>
              <a:t>      System.out.println("Eating " + i + "Kg " + "food everyday");   </a:t>
            </a:r>
            <a:br>
              <a:rPr kumimoji="1" lang="en-US" altLang="zh-TW" sz="2200" b="1">
                <a:ea typeface="新細明體" pitchFamily="18" charset="-120"/>
              </a:rPr>
            </a:br>
            <a:r>
              <a:rPr kumimoji="1" lang="en-US" altLang="zh-TW" sz="2200" b="1">
                <a:ea typeface="新細明體" pitchFamily="18" charset="-120"/>
              </a:rPr>
              <a:t>}        </a:t>
            </a:r>
            <a:br>
              <a:rPr kumimoji="1" lang="en-US" altLang="zh-TW" sz="2200" b="1">
                <a:ea typeface="新細明體" pitchFamily="18" charset="-120"/>
              </a:rPr>
            </a:br>
            <a:r>
              <a:rPr kumimoji="1" lang="en-US" altLang="zh-TW" sz="2200" b="1">
                <a:ea typeface="新細明體" pitchFamily="18" charset="-120"/>
              </a:rPr>
              <a:t>public void move(int i)   {     </a:t>
            </a:r>
            <a:br>
              <a:rPr kumimoji="1" lang="en-US" altLang="zh-TW" sz="2200" b="1">
                <a:ea typeface="新細明體" pitchFamily="18" charset="-120"/>
              </a:rPr>
            </a:br>
            <a:r>
              <a:rPr kumimoji="1" lang="en-US" altLang="zh-TW" sz="2200" b="1">
                <a:ea typeface="新細明體" pitchFamily="18" charset="-120"/>
              </a:rPr>
              <a:t>       System.out.println("Flying speed: " + i + "km/per hour");   </a:t>
            </a:r>
            <a:br>
              <a:rPr kumimoji="1" lang="en-US" altLang="zh-TW" sz="2200" b="1">
                <a:ea typeface="新細明體" pitchFamily="18" charset="-120"/>
              </a:rPr>
            </a:br>
            <a:r>
              <a:rPr kumimoji="1" lang="en-US" altLang="zh-TW" sz="2200" b="1">
                <a:ea typeface="新細明體" pitchFamily="18" charset="-120"/>
              </a:rPr>
              <a:t>}       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2200" b="1">
                <a:ea typeface="新細明體" pitchFamily="18" charset="-120"/>
              </a:rPr>
              <a:t>}</a:t>
            </a:r>
            <a:r>
              <a:rPr kumimoji="1" lang="en-US" altLang="zh-TW" sz="2200">
                <a:ea typeface="新細明體" pitchFamily="18" charset="-12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190BC914-B004-4B8A-8B63-1DE5F9FCC965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類別與物件</a:t>
            </a:r>
          </a:p>
        </p:txBody>
      </p:sp>
      <p:pic>
        <p:nvPicPr>
          <p:cNvPr id="413699" name="Picture 3" descr="con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1371600"/>
            <a:ext cx="4608513" cy="2616200"/>
          </a:xfrm>
          <a:prstGeom prst="rect">
            <a:avLst/>
          </a:prstGeom>
          <a:noFill/>
        </p:spPr>
      </p:pic>
      <p:pic>
        <p:nvPicPr>
          <p:cNvPr id="413700" name="Picture 4" descr="con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0113" y="4368800"/>
            <a:ext cx="7416800" cy="2444750"/>
          </a:xfrm>
          <a:prstGeom prst="rect">
            <a:avLst/>
          </a:prstGeom>
          <a:noFill/>
        </p:spPr>
      </p:pic>
      <p:sp>
        <p:nvSpPr>
          <p:cNvPr id="413701" name="AutoShape 5"/>
          <p:cNvSpPr>
            <a:spLocks noChangeArrowheads="1"/>
          </p:cNvSpPr>
          <p:nvPr/>
        </p:nvSpPr>
        <p:spPr bwMode="auto">
          <a:xfrm rot="2225570">
            <a:off x="3124200" y="3581400"/>
            <a:ext cx="485775" cy="1047750"/>
          </a:xfrm>
          <a:prstGeom prst="downArrow">
            <a:avLst>
              <a:gd name="adj1" fmla="val 16972"/>
              <a:gd name="adj2" fmla="val 4322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13702" name="AutoShape 6"/>
          <p:cNvSpPr>
            <a:spLocks noChangeArrowheads="1"/>
          </p:cNvSpPr>
          <p:nvPr/>
        </p:nvSpPr>
        <p:spPr bwMode="auto">
          <a:xfrm rot="2225570">
            <a:off x="6248400" y="3505200"/>
            <a:ext cx="485775" cy="1047750"/>
          </a:xfrm>
          <a:prstGeom prst="downArrow">
            <a:avLst>
              <a:gd name="adj1" fmla="val 16972"/>
              <a:gd name="adj2" fmla="val 4322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B1640F01-455C-43E1-B811-5E6960EEA299}" type="slidenum">
              <a:rPr lang="en-US" altLang="zh-TW"/>
              <a:pPr/>
              <a:t>30</a:t>
            </a:fld>
            <a:endParaRPr lang="en-US" altLang="zh-TW"/>
          </a:p>
        </p:txBody>
      </p:sp>
      <p:sp>
        <p:nvSpPr>
          <p:cNvPr id="514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Example</a:t>
            </a:r>
          </a:p>
        </p:txBody>
      </p:sp>
      <p:sp>
        <p:nvSpPr>
          <p:cNvPr id="514051" name="Text Box 3"/>
          <p:cNvSpPr txBox="1">
            <a:spLocks noChangeArrowheads="1"/>
          </p:cNvSpPr>
          <p:nvPr/>
        </p:nvSpPr>
        <p:spPr bwMode="auto">
          <a:xfrm>
            <a:off x="76200" y="1219200"/>
            <a:ext cx="9048750" cy="54578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>
                <a:ea typeface="新細明體" pitchFamily="18" charset="-120"/>
              </a:rPr>
              <a:t>class Livestock extends Bird {   </a:t>
            </a:r>
            <a:br>
              <a:rPr kumimoji="1" lang="en-US" altLang="zh-TW" sz="1800" b="1">
                <a:ea typeface="新細明體" pitchFamily="18" charset="-120"/>
              </a:rPr>
            </a:br>
            <a:r>
              <a:rPr kumimoji="1" lang="en-US" altLang="zh-TW" sz="1800" b="1">
                <a:ea typeface="新細明體" pitchFamily="18" charset="-120"/>
              </a:rPr>
              <a:t>double life;   </a:t>
            </a:r>
            <a:br>
              <a:rPr kumimoji="1" lang="en-US" altLang="zh-TW" sz="1800" b="1">
                <a:ea typeface="新細明體" pitchFamily="18" charset="-120"/>
              </a:rPr>
            </a:br>
            <a:r>
              <a:rPr kumimoji="1" lang="en-US" altLang="zh-TW" sz="1800" b="1">
                <a:ea typeface="新細明體" pitchFamily="18" charset="-120"/>
              </a:rPr>
              <a:t>public Livestock(double i)   {     </a:t>
            </a:r>
            <a:br>
              <a:rPr kumimoji="1" lang="en-US" altLang="zh-TW" sz="1800" b="1">
                <a:ea typeface="新細明體" pitchFamily="18" charset="-120"/>
              </a:rPr>
            </a:br>
            <a:r>
              <a:rPr kumimoji="1" lang="en-US" altLang="zh-TW" sz="1800" b="1">
                <a:ea typeface="新細明體" pitchFamily="18" charset="-120"/>
              </a:rPr>
              <a:t>	super(2); //</a:t>
            </a:r>
            <a:r>
              <a:rPr kumimoji="1" lang="zh-TW" altLang="en-US" sz="1800" b="1">
                <a:ea typeface="新細明體" pitchFamily="18" charset="-120"/>
              </a:rPr>
              <a:t>必須為第一列</a:t>
            </a:r>
            <a:r>
              <a:rPr kumimoji="1" lang="en-US" altLang="zh-TW" sz="1800" b="1">
                <a:ea typeface="新細明體" pitchFamily="18" charset="-120"/>
              </a:rPr>
              <a:t>,</a:t>
            </a:r>
            <a:r>
              <a:rPr kumimoji="1" lang="zh-TW" altLang="en-US" sz="1800" b="1">
                <a:ea typeface="新細明體" pitchFamily="18" charset="-120"/>
              </a:rPr>
              <a:t>否則編譯失敗     </a:t>
            </a:r>
            <a:br>
              <a:rPr kumimoji="1" lang="zh-TW" altLang="en-US" sz="1800" b="1">
                <a:ea typeface="新細明體" pitchFamily="18" charset="-120"/>
              </a:rPr>
            </a:br>
            <a:r>
              <a:rPr kumimoji="1" lang="zh-TW" altLang="en-US" sz="1800" b="1">
                <a:ea typeface="新細明體" pitchFamily="18" charset="-120"/>
              </a:rPr>
              <a:t>	</a:t>
            </a:r>
            <a:r>
              <a:rPr kumimoji="1" lang="en-US" altLang="zh-TW" sz="1800" b="1">
                <a:ea typeface="新細明體" pitchFamily="18" charset="-120"/>
              </a:rPr>
              <a:t>life = i;     </a:t>
            </a:r>
            <a:br>
              <a:rPr kumimoji="1" lang="en-US" altLang="zh-TW" sz="1800" b="1">
                <a:ea typeface="新細明體" pitchFamily="18" charset="-120"/>
              </a:rPr>
            </a:br>
            <a:r>
              <a:rPr kumimoji="1" lang="en-US" altLang="zh-TW" sz="1800" b="1">
                <a:ea typeface="新細明體" pitchFamily="18" charset="-120"/>
              </a:rPr>
              <a:t>	System.out.println("This animal only has a " + life + "-year life.");     </a:t>
            </a:r>
            <a:br>
              <a:rPr kumimoji="1" lang="en-US" altLang="zh-TW" sz="1800" b="1">
                <a:ea typeface="新細明體" pitchFamily="18" charset="-120"/>
              </a:rPr>
            </a:br>
            <a:r>
              <a:rPr kumimoji="1" lang="en-US" altLang="zh-TW" sz="1800" b="1">
                <a:ea typeface="新細明體" pitchFamily="18" charset="-120"/>
              </a:rPr>
              <a:t>	this.eat(5); //this</a:t>
            </a:r>
            <a:r>
              <a:rPr kumimoji="1" lang="zh-TW" altLang="en-US" sz="1800" b="1">
                <a:ea typeface="新細明體" pitchFamily="18" charset="-120"/>
              </a:rPr>
              <a:t>會參照到本身</a:t>
            </a:r>
            <a:r>
              <a:rPr kumimoji="1" lang="en-US" altLang="zh-TW" sz="1800" b="1">
                <a:ea typeface="新細明體" pitchFamily="18" charset="-120"/>
              </a:rPr>
              <a:t>class</a:t>
            </a:r>
            <a:r>
              <a:rPr kumimoji="1" lang="zh-TW" altLang="en-US" sz="1800" b="1">
                <a:ea typeface="新細明體" pitchFamily="18" charset="-120"/>
              </a:rPr>
              <a:t>的</a:t>
            </a:r>
            <a:r>
              <a:rPr kumimoji="1" lang="en-US" altLang="zh-TW" sz="1800" b="1">
                <a:ea typeface="新細明體" pitchFamily="18" charset="-120"/>
              </a:rPr>
              <a:t>attribute, method, </a:t>
            </a:r>
            <a:r>
              <a:rPr kumimoji="1" lang="zh-TW" altLang="en-US" sz="1800" b="1">
                <a:ea typeface="新細明體" pitchFamily="18" charset="-120"/>
              </a:rPr>
              <a:t>或</a:t>
            </a:r>
            <a:r>
              <a:rPr kumimoji="1" lang="en-US" altLang="zh-TW" sz="1800" b="1">
                <a:ea typeface="新細明體" pitchFamily="18" charset="-120"/>
              </a:rPr>
              <a:t>constructor     </a:t>
            </a:r>
            <a:br>
              <a:rPr kumimoji="1" lang="en-US" altLang="zh-TW" sz="1800" b="1">
                <a:ea typeface="新細明體" pitchFamily="18" charset="-120"/>
              </a:rPr>
            </a:br>
            <a:r>
              <a:rPr kumimoji="1" lang="en-US" altLang="zh-TW" sz="1800" b="1">
                <a:ea typeface="新細明體" pitchFamily="18" charset="-120"/>
              </a:rPr>
              <a:t>	this.move(5);     </a:t>
            </a:r>
            <a:br>
              <a:rPr kumimoji="1" lang="en-US" altLang="zh-TW" sz="1800" b="1">
                <a:ea typeface="新細明體" pitchFamily="18" charset="-120"/>
              </a:rPr>
            </a:br>
            <a:r>
              <a:rPr kumimoji="1" lang="en-US" altLang="zh-TW" sz="1800" b="1">
                <a:ea typeface="新細明體" pitchFamily="18" charset="-120"/>
              </a:rPr>
              <a:t>     this.move("Flying", 50);     </a:t>
            </a:r>
            <a:br>
              <a:rPr kumimoji="1" lang="en-US" altLang="zh-TW" sz="1800" b="1">
                <a:ea typeface="新細明體" pitchFamily="18" charset="-120"/>
              </a:rPr>
            </a:br>
            <a:r>
              <a:rPr kumimoji="1" lang="en-US" altLang="zh-TW" sz="1800" b="1">
                <a:ea typeface="新細明體" pitchFamily="18" charset="-120"/>
              </a:rPr>
              <a:t>	super.move(80);  //super</a:t>
            </a:r>
            <a:r>
              <a:rPr kumimoji="1" lang="zh-TW" altLang="en-US" sz="1800" b="1">
                <a:ea typeface="新細明體" pitchFamily="18" charset="-120"/>
              </a:rPr>
              <a:t>會參照到</a:t>
            </a:r>
            <a:r>
              <a:rPr kumimoji="1" lang="en-US" altLang="zh-TW" sz="1800" b="1">
                <a:ea typeface="新細明體" pitchFamily="18" charset="-120"/>
              </a:rPr>
              <a:t>parent class   </a:t>
            </a:r>
            <a:br>
              <a:rPr kumimoji="1" lang="en-US" altLang="zh-TW" sz="1800" b="1">
                <a:ea typeface="新細明體" pitchFamily="18" charset="-120"/>
              </a:rPr>
            </a:br>
            <a:r>
              <a:rPr kumimoji="1" lang="en-US" altLang="zh-TW" sz="1800" b="1">
                <a:ea typeface="新細明體" pitchFamily="18" charset="-120"/>
              </a:rPr>
              <a:t>}      </a:t>
            </a:r>
            <a:br>
              <a:rPr kumimoji="1" lang="en-US" altLang="zh-TW" sz="1800" b="1">
                <a:ea typeface="新細明體" pitchFamily="18" charset="-120"/>
              </a:rPr>
            </a:br>
            <a:r>
              <a:rPr kumimoji="1" lang="en-US" altLang="zh-TW" sz="1800" b="1">
                <a:ea typeface="新細明體" pitchFamily="18" charset="-120"/>
              </a:rPr>
              <a:t>public Livestock(){}      </a:t>
            </a:r>
            <a:br>
              <a:rPr kumimoji="1" lang="en-US" altLang="zh-TW" sz="1800" b="1">
                <a:ea typeface="新細明體" pitchFamily="18" charset="-120"/>
              </a:rPr>
            </a:br>
            <a:r>
              <a:rPr kumimoji="1" lang="en-US" altLang="zh-TW" sz="1800" b="1">
                <a:ea typeface="新細明體" pitchFamily="18" charset="-120"/>
              </a:rPr>
              <a:t>public void move(int i) //overriding parent class,</a:t>
            </a:r>
            <a:r>
              <a:rPr kumimoji="1" lang="zh-TW" altLang="en-US" sz="1800" b="1">
                <a:ea typeface="新細明體" pitchFamily="18" charset="-120"/>
              </a:rPr>
              <a:t>繼承時才會出現   </a:t>
            </a:r>
            <a:r>
              <a:rPr kumimoji="1" lang="en-US" altLang="zh-TW" sz="1800" b="1">
                <a:ea typeface="新細明體" pitchFamily="18" charset="-120"/>
              </a:rPr>
              <a:t>{     </a:t>
            </a:r>
            <a:br>
              <a:rPr kumimoji="1" lang="en-US" altLang="zh-TW" sz="1800" b="1">
                <a:ea typeface="新細明體" pitchFamily="18" charset="-120"/>
              </a:rPr>
            </a:br>
            <a:r>
              <a:rPr kumimoji="1" lang="en-US" altLang="zh-TW" sz="1800" b="1">
                <a:ea typeface="新細明體" pitchFamily="18" charset="-120"/>
              </a:rPr>
              <a:t>	System.out.println("Running speed: " + i + "km/per hour");   </a:t>
            </a:r>
            <a:br>
              <a:rPr kumimoji="1" lang="en-US" altLang="zh-TW" sz="1800" b="1">
                <a:ea typeface="新細明體" pitchFamily="18" charset="-120"/>
              </a:rPr>
            </a:br>
            <a:r>
              <a:rPr kumimoji="1" lang="en-US" altLang="zh-TW" sz="1800" b="1">
                <a:ea typeface="新細明體" pitchFamily="18" charset="-120"/>
              </a:rPr>
              <a:t>}      </a:t>
            </a:r>
            <a:br>
              <a:rPr kumimoji="1" lang="en-US" altLang="zh-TW" sz="1800" b="1">
                <a:ea typeface="新細明體" pitchFamily="18" charset="-120"/>
              </a:rPr>
            </a:br>
            <a:r>
              <a:rPr kumimoji="1" lang="en-US" altLang="zh-TW" sz="1800" b="1">
                <a:ea typeface="新細明體" pitchFamily="18" charset="-120"/>
              </a:rPr>
              <a:t>public void move(String s, int i) //method overloading   {     </a:t>
            </a:r>
            <a:br>
              <a:rPr kumimoji="1" lang="en-US" altLang="zh-TW" sz="1800" b="1">
                <a:ea typeface="新細明體" pitchFamily="18" charset="-120"/>
              </a:rPr>
            </a:br>
            <a:r>
              <a:rPr kumimoji="1" lang="en-US" altLang="zh-TW" sz="1800" b="1">
                <a:ea typeface="新細明體" pitchFamily="18" charset="-120"/>
              </a:rPr>
              <a:t>	System.out.println(s + " speed: " + i + "km/per hour");   </a:t>
            </a:r>
            <a:br>
              <a:rPr kumimoji="1" lang="en-US" altLang="zh-TW" sz="1800" b="1">
                <a:ea typeface="新細明體" pitchFamily="18" charset="-120"/>
              </a:rPr>
            </a:br>
            <a:r>
              <a:rPr kumimoji="1" lang="en-US" altLang="zh-TW" sz="1800" b="1">
                <a:ea typeface="新細明體" pitchFamily="18" charset="-120"/>
              </a:rPr>
              <a:t>}    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>
                <a:ea typeface="新細明體" pitchFamily="18" charset="-120"/>
              </a:rPr>
              <a:t>} </a:t>
            </a:r>
            <a:r>
              <a:rPr kumimoji="1" lang="en-US" altLang="zh-TW" sz="1800">
                <a:ea typeface="新細明體" pitchFamily="18" charset="-120"/>
              </a:rPr>
              <a:t> </a:t>
            </a:r>
          </a:p>
        </p:txBody>
      </p:sp>
      <p:sp>
        <p:nvSpPr>
          <p:cNvPr id="514052" name="Text Box 4"/>
          <p:cNvSpPr txBox="1">
            <a:spLocks noChangeArrowheads="1"/>
          </p:cNvSpPr>
          <p:nvPr/>
        </p:nvSpPr>
        <p:spPr bwMode="auto">
          <a:xfrm>
            <a:off x="5008563" y="19050"/>
            <a:ext cx="4135437" cy="20145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1800" b="1">
                <a:ea typeface="新細明體" pitchFamily="18" charset="-120"/>
              </a:rPr>
              <a:t>public class test</a:t>
            </a:r>
          </a:p>
          <a:p>
            <a:r>
              <a:rPr lang="en-US" altLang="zh-TW" sz="1800" b="1">
                <a:ea typeface="新細明體" pitchFamily="18" charset="-120"/>
              </a:rPr>
              <a:t>{</a:t>
            </a:r>
          </a:p>
          <a:p>
            <a:r>
              <a:rPr lang="en-US" altLang="zh-TW" sz="1800" b="1">
                <a:ea typeface="新細明體" pitchFamily="18" charset="-120"/>
              </a:rPr>
              <a:t>  public static void main(String argv[])</a:t>
            </a:r>
          </a:p>
          <a:p>
            <a:r>
              <a:rPr lang="en-US" altLang="zh-TW" sz="1800" b="1">
                <a:ea typeface="新細明體" pitchFamily="18" charset="-120"/>
              </a:rPr>
              <a:t>  {</a:t>
            </a:r>
          </a:p>
          <a:p>
            <a:r>
              <a:rPr lang="en-US" altLang="zh-TW" sz="1800" b="1">
                <a:ea typeface="新細明體" pitchFamily="18" charset="-120"/>
              </a:rPr>
              <a:t>    Livestock chicken = new Livestock(1);</a:t>
            </a:r>
          </a:p>
          <a:p>
            <a:r>
              <a:rPr lang="en-US" altLang="zh-TW" sz="1800" b="1">
                <a:ea typeface="新細明體" pitchFamily="18" charset="-120"/>
              </a:rPr>
              <a:t>  }</a:t>
            </a:r>
          </a:p>
          <a:p>
            <a:r>
              <a:rPr lang="en-US" altLang="zh-TW" sz="1800" b="1">
                <a:ea typeface="新細明體" pitchFamily="18" charset="-120"/>
              </a:rPr>
              <a:t>}//test.java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2E2E481F-F212-45BB-A2B5-072D01C77D08}" type="slidenum">
              <a:rPr lang="en-US" altLang="zh-TW"/>
              <a:pPr/>
              <a:t>31</a:t>
            </a:fld>
            <a:endParaRPr lang="en-US" altLang="zh-TW"/>
          </a:p>
        </p:txBody>
      </p:sp>
      <p:sp>
        <p:nvSpPr>
          <p:cNvPr id="515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this &amp;&amp; super Example</a:t>
            </a:r>
          </a:p>
        </p:txBody>
      </p:sp>
      <p:sp>
        <p:nvSpPr>
          <p:cNvPr id="515075" name="Text Box 3"/>
          <p:cNvSpPr txBox="1">
            <a:spLocks noChangeArrowheads="1"/>
          </p:cNvSpPr>
          <p:nvPr/>
        </p:nvSpPr>
        <p:spPr bwMode="auto">
          <a:xfrm>
            <a:off x="92075" y="1295400"/>
            <a:ext cx="8912225" cy="4456113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public class Flower {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  	int petalCount = 0;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  	String s = new String("null"); //String=“null”;</a:t>
            </a:r>
          </a:p>
          <a:p>
            <a:pPr marL="609600" indent="-609600"/>
            <a:endParaRPr kumimoji="1" lang="en-US" altLang="zh-TW" sz="2200" b="1">
              <a:ea typeface="新細明體" pitchFamily="18" charset="-120"/>
            </a:endParaRP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  	Flower(int petals) {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   		 petalCount = petals;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    		System.out.println("petalCount= "+ petalCount);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  	}</a:t>
            </a:r>
          </a:p>
          <a:p>
            <a:pPr marL="609600" indent="-609600"/>
            <a:endParaRPr kumimoji="1" lang="en-US" altLang="zh-TW" sz="2200" b="1">
              <a:ea typeface="新細明體" pitchFamily="18" charset="-120"/>
            </a:endParaRP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  	Flower(String ss) {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   		 System.out.println( "s=" + ss);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    		s = ss;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  	}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BC97A2E3-BCAC-49B7-BCDB-0A274F9BF8F0}" type="slidenum">
              <a:rPr lang="en-US" altLang="zh-TW"/>
              <a:pPr/>
              <a:t>32</a:t>
            </a:fld>
            <a:endParaRPr lang="en-US" altLang="zh-TW"/>
          </a:p>
        </p:txBody>
      </p:sp>
      <p:sp>
        <p:nvSpPr>
          <p:cNvPr id="516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this &amp;&amp; super Example</a:t>
            </a:r>
          </a:p>
        </p:txBody>
      </p:sp>
      <p:sp>
        <p:nvSpPr>
          <p:cNvPr id="516099" name="Text Box 3"/>
          <p:cNvSpPr txBox="1">
            <a:spLocks noChangeArrowheads="1"/>
          </p:cNvSpPr>
          <p:nvPr/>
        </p:nvSpPr>
        <p:spPr bwMode="auto">
          <a:xfrm>
            <a:off x="92075" y="1295400"/>
            <a:ext cx="8912225" cy="504507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	Flower(String s, int petals) {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    		this(petals);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    		//this(s); // Can't call two this()!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    		this.s = s; 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    		System.out.println("String &amp; int args");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  	}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  	Flower() {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   		 this("hi", 47);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    		System.out.println("default constructor (no args)");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  	}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  	void print() {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		 //this(11); // Not inside non-constructor!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   		 System.out.println("petalCount = " + petalCount + " s = "+ s);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  	}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  	public static void main(String[] args) {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    		Flower x = new Flower();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    		x.print();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 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D41D80BE-5E2D-4502-8528-47D16E1723F8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物件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vs.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類別</a:t>
            </a:r>
            <a:r>
              <a:rPr lang="zh-TW" altLang="en-US">
                <a:ea typeface="新細明體" pitchFamily="18" charset="-120"/>
              </a:rPr>
              <a:t> </a:t>
            </a: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47800"/>
            <a:ext cx="7772400" cy="4476750"/>
          </a:xfrm>
        </p:spPr>
        <p:txBody>
          <a:bodyPr/>
          <a:lstStyle/>
          <a:p>
            <a:r>
              <a:rPr lang="zh-TW" altLang="en-US">
                <a:ea typeface="標楷體" pitchFamily="65" charset="-120"/>
              </a:rPr>
              <a:t>類別代表物件的藍圖，物件是真實存在可以使用的物體。</a:t>
            </a:r>
          </a:p>
          <a:p>
            <a:r>
              <a:rPr lang="zh-TW" altLang="en-US">
                <a:ea typeface="標楷體" pitchFamily="65" charset="-120"/>
              </a:rPr>
              <a:t>在軟體的世界中，軟體的物件已是模型化真實世界的物件或概念，所以物件這個名詞有時候會拿來對應到類別與實體。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63108DCA-2F1F-40F4-A943-898A5F7150F9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4976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8153400" cy="892175"/>
          </a:xfrm>
        </p:spPr>
        <p:txBody>
          <a:bodyPr/>
          <a:lstStyle/>
          <a:p>
            <a:r>
              <a:rPr lang="zh-TW" altLang="en-US">
                <a:ea typeface="標楷體" pitchFamily="65" charset="-120"/>
              </a:rPr>
              <a:t>類別程式碼</a:t>
            </a:r>
          </a:p>
        </p:txBody>
      </p:sp>
      <p:sp>
        <p:nvSpPr>
          <p:cNvPr id="497667" name="Text Box 3"/>
          <p:cNvSpPr txBox="1">
            <a:spLocks noChangeArrowheads="1"/>
          </p:cNvSpPr>
          <p:nvPr/>
        </p:nvSpPr>
        <p:spPr bwMode="auto">
          <a:xfrm>
            <a:off x="755650" y="1268413"/>
            <a:ext cx="7561263" cy="548005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public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class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Person 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	String </a:t>
            </a:r>
            <a:r>
              <a:rPr kumimoji="1" lang="en-US" altLang="zh-TW" sz="1600" b="1" dirty="0" err="1">
                <a:latin typeface="Tahoma" pitchFamily="34" charset="0"/>
                <a:ea typeface="新細明體" pitchFamily="18" charset="-120"/>
              </a:rPr>
              <a:t>m_name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	</a:t>
            </a:r>
            <a:r>
              <a:rPr kumimoji="1" lang="en-US" altLang="zh-TW" sz="1600" b="1" dirty="0" err="1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boolean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 </a:t>
            </a:r>
            <a:r>
              <a:rPr kumimoji="1" lang="en-US" altLang="zh-TW" sz="1600" b="1" dirty="0" err="1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m_gender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	public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void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name(){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	</a:t>
            </a:r>
            <a:r>
              <a:rPr kumimoji="1" lang="en-US" altLang="zh-TW" sz="1600" b="1" dirty="0" err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System.out.print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(“</a:t>
            </a:r>
            <a:r>
              <a:rPr kumimoji="1" lang="zh-TW" altLang="en-US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姓名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--&gt;”+ </a:t>
            </a:r>
            <a:r>
              <a:rPr kumimoji="1" lang="en-US" altLang="zh-TW" sz="1600" b="1" dirty="0" err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m_name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	public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void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gender(){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	 </a:t>
            </a:r>
            <a:r>
              <a:rPr kumimoji="1" lang="en-US" altLang="zh-TW" sz="1600" b="1" dirty="0" err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System.out.print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(“</a:t>
            </a:r>
            <a:r>
              <a:rPr kumimoji="1" lang="zh-TW" altLang="en-US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性別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--&gt;”+ </a:t>
            </a:r>
            <a:r>
              <a:rPr kumimoji="1" lang="en-US" altLang="zh-TW" sz="1600" b="1" dirty="0" err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m_gender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); 	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        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public void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name(String  name){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	</a:t>
            </a:r>
            <a:r>
              <a:rPr kumimoji="1" lang="en-US" altLang="zh-TW" sz="1600" b="1" dirty="0" err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m_name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=name;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}</a:t>
            </a:r>
          </a:p>
          <a:p>
            <a:pPr marL="609600" indent="-609600"/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         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public void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gender(</a:t>
            </a:r>
            <a:r>
              <a:rPr kumimoji="1" lang="en-US" altLang="zh-TW" sz="1600" b="1" dirty="0" err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boolean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 gender){</a:t>
            </a:r>
          </a:p>
          <a:p>
            <a:pPr marL="609600" indent="-609600"/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	</a:t>
            </a:r>
            <a:r>
              <a:rPr kumimoji="1" lang="en-US" altLang="zh-TW" sz="1600" b="1" dirty="0" err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m_gender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=gender;</a:t>
            </a:r>
          </a:p>
          <a:p>
            <a:pPr marL="609600" indent="-609600"/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        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22E3E0B6-C93E-40B6-BD69-720BCC65EACC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498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類別程式碼</a:t>
            </a:r>
          </a:p>
        </p:txBody>
      </p:sp>
      <p:sp>
        <p:nvSpPr>
          <p:cNvPr id="498691" name="Text Box 3"/>
          <p:cNvSpPr txBox="1">
            <a:spLocks noChangeArrowheads="1"/>
          </p:cNvSpPr>
          <p:nvPr/>
        </p:nvSpPr>
        <p:spPr bwMode="auto">
          <a:xfrm>
            <a:off x="755650" y="1778000"/>
            <a:ext cx="7561263" cy="327977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public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class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App{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	public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</a:t>
            </a:r>
            <a:r>
              <a:rPr kumimoji="1" lang="en-US" altLang="zh-TW" sz="1600" b="1" dirty="0" smtClean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static </a:t>
            </a:r>
            <a:r>
              <a:rPr kumimoji="1" lang="en-US" altLang="zh-TW" sz="1600" b="1" dirty="0" smtClean="0">
                <a:solidFill>
                  <a:srgbClr val="7F0055"/>
                </a:solidFill>
                <a:latin typeface="Tahoma" pitchFamily="34" charset="0"/>
                <a:ea typeface="新細明體" pitchFamily="18" charset="-120"/>
              </a:rPr>
              <a:t>void</a:t>
            </a:r>
            <a:r>
              <a:rPr kumimoji="1" lang="en-US" altLang="zh-TW" sz="1600" b="1" dirty="0" smtClean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main(String </a:t>
            </a:r>
            <a:r>
              <a:rPr kumimoji="1" lang="en-US" altLang="zh-TW" sz="1600" b="1" dirty="0" err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argv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[]){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	Person </a:t>
            </a:r>
            <a:r>
              <a:rPr kumimoji="1" lang="en-US" altLang="zh-TW" sz="1600" b="1" dirty="0" err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myPerson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=new Person();</a:t>
            </a:r>
            <a:endParaRPr kumimoji="1" lang="zh-TW" altLang="en-US" sz="1600" b="1" dirty="0">
              <a:solidFill>
                <a:srgbClr val="000000"/>
              </a:solidFill>
              <a:latin typeface="Tahoma" pitchFamily="34" charset="0"/>
              <a:ea typeface="新細明體" pitchFamily="18" charset="-120"/>
            </a:endParaRP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zh-TW" altLang="en-US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	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myPerson.name(“john”);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	</a:t>
            </a:r>
            <a:r>
              <a:rPr kumimoji="1" lang="en-US" altLang="zh-TW" sz="1600" b="1" dirty="0" err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myPerson.gender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(true);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	myPerson.name();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              </a:t>
            </a:r>
            <a:r>
              <a:rPr kumimoji="1" lang="en-US" altLang="zh-TW" sz="1600" b="1" dirty="0" err="1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myPerson.gender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();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DD65E85C-5A05-438D-8EB3-E0B1851486B2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5038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153400" cy="1143000"/>
          </a:xfrm>
        </p:spPr>
        <p:txBody>
          <a:bodyPr anchor="b"/>
          <a:lstStyle/>
          <a:p>
            <a:r>
              <a:rPr lang="zh-TW" altLang="en-US" b="1">
                <a:ea typeface="標楷體" pitchFamily="65" charset="-120"/>
              </a:rPr>
              <a:t>設定資料的存取性</a:t>
            </a:r>
            <a:endParaRPr lang="en-US" altLang="zh-TW" b="1">
              <a:ea typeface="新細明體" pitchFamily="18" charset="-120"/>
            </a:endParaRPr>
          </a:p>
        </p:txBody>
      </p:sp>
      <p:graphicFrame>
        <p:nvGraphicFramePr>
          <p:cNvPr id="17618" name="Group 210"/>
          <p:cNvGraphicFramePr>
            <a:graphicFrameLocks noGrp="1"/>
          </p:cNvGraphicFramePr>
          <p:nvPr>
            <p:ph idx="4294967295"/>
          </p:nvPr>
        </p:nvGraphicFramePr>
        <p:xfrm>
          <a:off x="533400" y="1600200"/>
          <a:ext cx="8140700" cy="4699002"/>
        </p:xfrm>
        <a:graphic>
          <a:graphicData uri="http://schemas.openxmlformats.org/drawingml/2006/table">
            <a:tbl>
              <a:tblPr/>
              <a:tblGrid>
                <a:gridCol w="2581275"/>
                <a:gridCol w="1389063"/>
                <a:gridCol w="1390650"/>
                <a:gridCol w="1390650"/>
                <a:gridCol w="1389062"/>
              </a:tblGrid>
              <a:tr h="7016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位置</a:t>
                      </a:r>
                      <a:endParaRPr kumimoji="0" lang="zh-TW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private</a:t>
                      </a:r>
                      <a:endParaRPr kumimoji="0" lang="en-US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無修飾</a:t>
                      </a:r>
                      <a:b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</a:b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字元</a:t>
                      </a:r>
                      <a:endParaRPr kumimoji="0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protected</a:t>
                      </a:r>
                      <a:endParaRPr kumimoji="0" lang="en-US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public</a:t>
                      </a:r>
                      <a:endParaRPr kumimoji="0" lang="en-US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同一類別</a:t>
                      </a:r>
                      <a:endParaRPr kumimoji="0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同一套件中的子類別</a:t>
                      </a:r>
                      <a:endParaRPr kumimoji="0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同一套件，但不是子類別</a:t>
                      </a:r>
                      <a:endParaRPr kumimoji="0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不同套件的子類別</a:t>
                      </a:r>
                      <a:endParaRPr kumimoji="0" lang="en-US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(</a:t>
                      </a:r>
                      <a:r>
                        <a:rPr kumimoji="0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之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instance)</a:t>
                      </a:r>
                      <a:endParaRPr kumimoji="0" lang="zh-TW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不同套件，也不是子類別</a:t>
                      </a:r>
                      <a:endParaRPr kumimoji="0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EE95F129-0845-421B-A610-924EE7EB5AE5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499714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0"/>
            <a:ext cx="8153400" cy="1143000"/>
          </a:xfrm>
        </p:spPr>
        <p:txBody>
          <a:bodyPr anchor="b"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建構子（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Constructor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）</a:t>
            </a:r>
            <a:r>
              <a:rPr lang="zh-TW" altLang="en-US">
                <a:ea typeface="新細明體" pitchFamily="18" charset="-120"/>
              </a:rPr>
              <a:t> </a:t>
            </a:r>
          </a:p>
        </p:txBody>
      </p:sp>
      <p:sp>
        <p:nvSpPr>
          <p:cNvPr id="499715" name="Rectangle 6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建構子在物件建立時執行</a:t>
            </a:r>
          </a:p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在建構子中初始化（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Initialize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）相關成員</a:t>
            </a:r>
          </a:p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建構子的名稱必需和類別的名稱相同，建構子可以有傳入的參數，但不能自訂回傳的型態 。</a:t>
            </a:r>
          </a:p>
        </p:txBody>
      </p:sp>
      <p:sp>
        <p:nvSpPr>
          <p:cNvPr id="499716" name="Text Box 4"/>
          <p:cNvSpPr txBox="1">
            <a:spLocks noChangeArrowheads="1"/>
          </p:cNvSpPr>
          <p:nvPr/>
        </p:nvSpPr>
        <p:spPr bwMode="auto">
          <a:xfrm>
            <a:off x="1676400" y="3886200"/>
            <a:ext cx="6013450" cy="19208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US" altLang="zh-TW" sz="2000">
                <a:latin typeface="Arial" charset="0"/>
                <a:ea typeface="新細明體" pitchFamily="18" charset="-120"/>
              </a:rPr>
              <a:t>class Vehicle{			//</a:t>
            </a:r>
            <a:r>
              <a:rPr kumimoji="1" lang="zh-TW" altLang="en-US" sz="2000">
                <a:latin typeface="Arial" charset="0"/>
                <a:ea typeface="新細明體" pitchFamily="18" charset="-120"/>
              </a:rPr>
              <a:t>定義的類別</a:t>
            </a:r>
          </a:p>
          <a:p>
            <a:pPr eaLnBrk="1" hangingPunct="1"/>
            <a:r>
              <a:rPr kumimoji="1" lang="zh-TW" altLang="en-US" sz="2000">
                <a:latin typeface="Arial" charset="0"/>
                <a:ea typeface="新細明體" pitchFamily="18" charset="-120"/>
              </a:rPr>
              <a:t>	</a:t>
            </a:r>
            <a:r>
              <a:rPr kumimoji="1" lang="en-US" altLang="zh-TW" sz="2000">
                <a:latin typeface="Arial" charset="0"/>
                <a:ea typeface="新細明體" pitchFamily="18" charset="-120"/>
              </a:rPr>
              <a:t>private int wheel;	//</a:t>
            </a:r>
            <a:r>
              <a:rPr kumimoji="1" lang="zh-TW" altLang="en-US" sz="2000">
                <a:latin typeface="Arial" charset="0"/>
                <a:ea typeface="新細明體" pitchFamily="18" charset="-120"/>
              </a:rPr>
              <a:t>定義一個實體變數</a:t>
            </a:r>
          </a:p>
          <a:p>
            <a:pPr eaLnBrk="1" hangingPunct="1"/>
            <a:r>
              <a:rPr kumimoji="1" lang="zh-TW" altLang="en-US" sz="2000">
                <a:latin typeface="Arial" charset="0"/>
                <a:ea typeface="新細明體" pitchFamily="18" charset="-120"/>
              </a:rPr>
              <a:t>	</a:t>
            </a:r>
            <a:r>
              <a:rPr kumimoji="1" lang="en-US" altLang="zh-TW" sz="2000">
                <a:latin typeface="Arial" charset="0"/>
                <a:ea typeface="新細明體" pitchFamily="18" charset="-120"/>
              </a:rPr>
              <a:t>public Vehicle(){		//</a:t>
            </a:r>
            <a:r>
              <a:rPr kumimoji="1" lang="zh-TW" altLang="en-US" sz="2000">
                <a:latin typeface="Arial" charset="0"/>
                <a:ea typeface="新細明體" pitchFamily="18" charset="-120"/>
              </a:rPr>
              <a:t>類別的建構子</a:t>
            </a:r>
          </a:p>
          <a:p>
            <a:pPr eaLnBrk="1" hangingPunct="1"/>
            <a:r>
              <a:rPr kumimoji="1" lang="zh-TW" altLang="en-US" sz="2000">
                <a:latin typeface="Arial" charset="0"/>
                <a:ea typeface="新細明體" pitchFamily="18" charset="-120"/>
              </a:rPr>
              <a:t>		</a:t>
            </a:r>
            <a:r>
              <a:rPr kumimoji="1" lang="en-US" altLang="zh-TW" sz="2000">
                <a:latin typeface="Arial" charset="0"/>
                <a:ea typeface="新細明體" pitchFamily="18" charset="-120"/>
              </a:rPr>
              <a:t>wheel = 4;</a:t>
            </a:r>
          </a:p>
          <a:p>
            <a:pPr eaLnBrk="1" hangingPunct="1"/>
            <a:r>
              <a:rPr kumimoji="1" lang="en-US" altLang="zh-TW" sz="2000">
                <a:latin typeface="Arial" charset="0"/>
                <a:ea typeface="新細明體" pitchFamily="18" charset="-120"/>
              </a:rPr>
              <a:t>	}</a:t>
            </a:r>
          </a:p>
          <a:p>
            <a:pPr eaLnBrk="1" hangingPunct="1"/>
            <a:r>
              <a:rPr kumimoji="1" lang="en-US" altLang="zh-TW" sz="2000">
                <a:latin typeface="Arial" charset="0"/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3194418E-43DC-4D49-AEFA-B43BCC72C9B9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5007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0"/>
            <a:ext cx="8153400" cy="1143000"/>
          </a:xfrm>
        </p:spPr>
        <p:txBody>
          <a:bodyPr anchor="b"/>
          <a:lstStyle/>
          <a:p>
            <a:r>
              <a:rPr lang="zh-TW" altLang="en-US" b="1">
                <a:ea typeface="標楷體" pitchFamily="65" charset="-120"/>
              </a:rPr>
              <a:t>參數化的建構子</a:t>
            </a:r>
            <a:r>
              <a:rPr lang="zh-TW" altLang="en-US">
                <a:ea typeface="新細明體" pitchFamily="18" charset="-120"/>
              </a:rPr>
              <a:t> </a:t>
            </a:r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zh-TW" altLang="en-US" sz="2700">
                <a:ea typeface="標楷體" pitchFamily="65" charset="-120"/>
              </a:rPr>
              <a:t>類別可以定義多個建構子，每一個建構子的參數型別或參數數量不同</a:t>
            </a:r>
          </a:p>
        </p:txBody>
      </p:sp>
      <p:sp>
        <p:nvSpPr>
          <p:cNvPr id="500740" name="Text Box 4"/>
          <p:cNvSpPr txBox="1">
            <a:spLocks noChangeArrowheads="1"/>
          </p:cNvSpPr>
          <p:nvPr/>
        </p:nvSpPr>
        <p:spPr bwMode="auto">
          <a:xfrm>
            <a:off x="1403350" y="2590800"/>
            <a:ext cx="6321425" cy="28352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US" altLang="zh-TW" sz="2000">
                <a:latin typeface="Tahoma" pitchFamily="34" charset="0"/>
                <a:ea typeface="新細明體" pitchFamily="18" charset="-120"/>
              </a:rPr>
              <a:t>class Vehicle{			//</a:t>
            </a:r>
            <a:r>
              <a:rPr kumimoji="1" lang="zh-TW" altLang="en-US" sz="2000">
                <a:latin typeface="Tahoma" pitchFamily="34" charset="0"/>
                <a:ea typeface="新細明體" pitchFamily="18" charset="-120"/>
              </a:rPr>
              <a:t>定義的類別</a:t>
            </a:r>
          </a:p>
          <a:p>
            <a:pPr eaLnBrk="1" hangingPunct="1"/>
            <a:r>
              <a:rPr kumimoji="1" lang="zh-TW" altLang="en-US" sz="2000">
                <a:latin typeface="Tahoma" pitchFamily="34" charset="0"/>
                <a:ea typeface="新細明體" pitchFamily="18" charset="-120"/>
              </a:rPr>
              <a:t>	</a:t>
            </a:r>
            <a:r>
              <a:rPr kumimoji="1" lang="en-US" altLang="zh-TW" sz="2000">
                <a:latin typeface="Tahoma" pitchFamily="34" charset="0"/>
                <a:ea typeface="新細明體" pitchFamily="18" charset="-120"/>
              </a:rPr>
              <a:t>private int wheel;	//</a:t>
            </a:r>
            <a:r>
              <a:rPr kumimoji="1" lang="zh-TW" altLang="en-US" sz="2000">
                <a:latin typeface="Tahoma" pitchFamily="34" charset="0"/>
                <a:ea typeface="新細明體" pitchFamily="18" charset="-120"/>
              </a:rPr>
              <a:t>定義一個實體變數</a:t>
            </a:r>
          </a:p>
          <a:p>
            <a:pPr eaLnBrk="1" hangingPunct="1"/>
            <a:r>
              <a:rPr kumimoji="1" lang="zh-TW" altLang="en-US" sz="2000">
                <a:latin typeface="Tahoma" pitchFamily="34" charset="0"/>
                <a:ea typeface="新細明體" pitchFamily="18" charset="-120"/>
              </a:rPr>
              <a:t>	</a:t>
            </a:r>
            <a:r>
              <a:rPr kumimoji="1" lang="en-US" altLang="zh-TW" sz="2000">
                <a:latin typeface="Tahoma" pitchFamily="34" charset="0"/>
                <a:ea typeface="新細明體" pitchFamily="18" charset="-120"/>
              </a:rPr>
              <a:t>Vehicle(){		//</a:t>
            </a:r>
            <a:r>
              <a:rPr kumimoji="1" lang="zh-TW" altLang="en-US" sz="2000">
                <a:latin typeface="Tahoma" pitchFamily="34" charset="0"/>
                <a:ea typeface="新細明體" pitchFamily="18" charset="-120"/>
              </a:rPr>
              <a:t>類別的建構子</a:t>
            </a:r>
          </a:p>
          <a:p>
            <a:pPr eaLnBrk="1" hangingPunct="1"/>
            <a:r>
              <a:rPr kumimoji="1" lang="zh-TW" altLang="en-US" sz="2000">
                <a:latin typeface="Tahoma" pitchFamily="34" charset="0"/>
                <a:ea typeface="新細明體" pitchFamily="18" charset="-120"/>
              </a:rPr>
              <a:t>		</a:t>
            </a:r>
            <a:r>
              <a:rPr kumimoji="1" lang="en-US" altLang="zh-TW" sz="2000">
                <a:latin typeface="Tahoma" pitchFamily="34" charset="0"/>
                <a:ea typeface="新細明體" pitchFamily="18" charset="-120"/>
              </a:rPr>
              <a:t>wheel = 4;</a:t>
            </a:r>
          </a:p>
          <a:p>
            <a:pPr eaLnBrk="1" hangingPunct="1"/>
            <a:r>
              <a:rPr kumimoji="1" lang="en-US" altLang="zh-TW" sz="2000">
                <a:latin typeface="Tahoma" pitchFamily="34" charset="0"/>
                <a:ea typeface="新細明體" pitchFamily="18" charset="-120"/>
              </a:rPr>
              <a:t>            }</a:t>
            </a:r>
          </a:p>
          <a:p>
            <a:pPr eaLnBrk="1" hangingPunct="1"/>
            <a:r>
              <a:rPr kumimoji="1" lang="en-US" altLang="zh-TW" sz="2000">
                <a:latin typeface="Tahoma" pitchFamily="34" charset="0"/>
                <a:ea typeface="新細明體" pitchFamily="18" charset="-120"/>
              </a:rPr>
              <a:t>	Vehicle(int n){		//</a:t>
            </a:r>
            <a:r>
              <a:rPr kumimoji="1" lang="zh-TW" altLang="en-US" sz="2000">
                <a:latin typeface="Tahoma" pitchFamily="34" charset="0"/>
                <a:ea typeface="新細明體" pitchFamily="18" charset="-120"/>
              </a:rPr>
              <a:t>定義有參數的建構子</a:t>
            </a:r>
          </a:p>
          <a:p>
            <a:pPr eaLnBrk="1" hangingPunct="1"/>
            <a:r>
              <a:rPr kumimoji="1" lang="zh-TW" altLang="en-US" sz="2000">
                <a:latin typeface="Tahoma" pitchFamily="34" charset="0"/>
                <a:ea typeface="新細明體" pitchFamily="18" charset="-120"/>
              </a:rPr>
              <a:t>		</a:t>
            </a:r>
            <a:r>
              <a:rPr kumimoji="1" lang="en-US" altLang="zh-TW" sz="2000">
                <a:latin typeface="Tahoma" pitchFamily="34" charset="0"/>
                <a:ea typeface="新細明體" pitchFamily="18" charset="-120"/>
              </a:rPr>
              <a:t>wheel = n;</a:t>
            </a:r>
          </a:p>
          <a:p>
            <a:pPr eaLnBrk="1" hangingPunct="1"/>
            <a:r>
              <a:rPr kumimoji="1" lang="en-US" altLang="zh-TW" sz="2000">
                <a:latin typeface="Tahoma" pitchFamily="34" charset="0"/>
                <a:ea typeface="新細明體" pitchFamily="18" charset="-120"/>
              </a:rPr>
              <a:t>           }	</a:t>
            </a:r>
          </a:p>
          <a:p>
            <a:pPr eaLnBrk="1" hangingPunct="1"/>
            <a:r>
              <a:rPr kumimoji="1" lang="en-US" altLang="zh-TW" sz="2000">
                <a:latin typeface="Tahoma" pitchFamily="34" charset="0"/>
                <a:ea typeface="新細明體" pitchFamily="18" charset="-120"/>
              </a:rPr>
              <a:t>}</a:t>
            </a:r>
          </a:p>
        </p:txBody>
      </p:sp>
      <p:sp>
        <p:nvSpPr>
          <p:cNvPr id="500741" name="Text Box 5"/>
          <p:cNvSpPr txBox="1">
            <a:spLocks noChangeArrowheads="1"/>
          </p:cNvSpPr>
          <p:nvPr/>
        </p:nvSpPr>
        <p:spPr bwMode="auto">
          <a:xfrm>
            <a:off x="434975" y="5394325"/>
            <a:ext cx="8251825" cy="7016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eaLnBrk="1" hangingPunct="1"/>
            <a:r>
              <a:rPr kumimoji="1" lang="en-US" altLang="zh-TW" sz="2000">
                <a:latin typeface="Tahoma" pitchFamily="34" charset="0"/>
                <a:ea typeface="新細明體" pitchFamily="18" charset="-120"/>
              </a:rPr>
              <a:t>Vehicle newCar1 = new Vehicle();	//</a:t>
            </a:r>
            <a:r>
              <a:rPr kumimoji="1" lang="zh-TW" altLang="en-US" sz="2000">
                <a:latin typeface="Tahoma" pitchFamily="34" charset="0"/>
                <a:ea typeface="新細明體" pitchFamily="18" charset="-120"/>
              </a:rPr>
              <a:t>實體化一個類別</a:t>
            </a:r>
          </a:p>
          <a:p>
            <a:pPr marL="342900" indent="-342900" eaLnBrk="1" hangingPunct="1"/>
            <a:r>
              <a:rPr kumimoji="1" lang="en-US" altLang="zh-TW" sz="2000">
                <a:latin typeface="Tahoma" pitchFamily="34" charset="0"/>
                <a:ea typeface="新細明體" pitchFamily="18" charset="-120"/>
              </a:rPr>
              <a:t>Vehicle newCar2 = new Vehicle(6);	//</a:t>
            </a:r>
            <a:r>
              <a:rPr kumimoji="1" lang="zh-TW" altLang="en-US" sz="2000">
                <a:latin typeface="Tahoma" pitchFamily="34" charset="0"/>
                <a:ea typeface="新細明體" pitchFamily="18" charset="-120"/>
              </a:rPr>
              <a:t>實體化一個類別，並傳入參數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besta">
  <a:themeElements>
    <a:clrScheme name="sebes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besta">
      <a:majorFont>
        <a:latin typeface="Lucida Sans Unicode"/>
        <a:ea typeface=""/>
        <a:cs typeface="Lucida Sans Unicode"/>
      </a:majorFont>
      <a:minorFont>
        <a:latin typeface="Lucida Sans Unicode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sebes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es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es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es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es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es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sebesta2</Template>
  <TotalTime>1022</TotalTime>
  <Words>1387</Words>
  <Application>Microsoft PowerPoint</Application>
  <PresentationFormat>如螢幕大小 (4:3)</PresentationFormat>
  <Paragraphs>316</Paragraphs>
  <Slides>32</Slides>
  <Notes>1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32</vt:i4>
      </vt:variant>
    </vt:vector>
  </HeadingPairs>
  <TitlesOfParts>
    <vt:vector size="34" baseType="lpstr">
      <vt:lpstr>sebesta</vt:lpstr>
      <vt:lpstr>文件</vt:lpstr>
      <vt:lpstr>Course Introduction</vt:lpstr>
      <vt:lpstr>軟體中的類別 (Class)</vt:lpstr>
      <vt:lpstr>類別與物件</vt:lpstr>
      <vt:lpstr>物件 vs. 類別 </vt:lpstr>
      <vt:lpstr>類別程式碼</vt:lpstr>
      <vt:lpstr>類別程式碼</vt:lpstr>
      <vt:lpstr>設定資料的存取性</vt:lpstr>
      <vt:lpstr>建構子（Constructor） </vt:lpstr>
      <vt:lpstr>參數化的建構子 </vt:lpstr>
      <vt:lpstr>模組化 (Modularity)</vt:lpstr>
      <vt:lpstr>資訊隱藏 (Information hiding)</vt:lpstr>
      <vt:lpstr>訊息（Message）觀念</vt:lpstr>
      <vt:lpstr>訊息 (Message)</vt:lpstr>
      <vt:lpstr>訊息（Message）觀念-循序操作</vt:lpstr>
      <vt:lpstr>訊息（Message）過載</vt:lpstr>
      <vt:lpstr>訊息（Message）多形</vt:lpstr>
      <vt:lpstr>Polymorphism</vt:lpstr>
      <vt:lpstr>類別（Class）繼承</vt:lpstr>
      <vt:lpstr>繼承的目的</vt:lpstr>
      <vt:lpstr>類別程式碼</vt:lpstr>
      <vt:lpstr>類別程式碼</vt:lpstr>
      <vt:lpstr>類別程式碼</vt:lpstr>
      <vt:lpstr>建立資料存取的方法 </vt:lpstr>
      <vt:lpstr>類別成員的覆寫 (Override) </vt:lpstr>
      <vt:lpstr>物件的多型的重要性 </vt:lpstr>
      <vt:lpstr>this、super與遮蔽效應 </vt:lpstr>
      <vt:lpstr>this、super與遮蔽效應</vt:lpstr>
      <vt:lpstr>super</vt:lpstr>
      <vt:lpstr>this &amp;&amp; super Example</vt:lpstr>
      <vt:lpstr>Example</vt:lpstr>
      <vt:lpstr>this &amp;&amp; super Example</vt:lpstr>
      <vt:lpstr>this &amp;&amp; super Example</vt:lpstr>
    </vt:vector>
  </TitlesOfParts>
  <Company>Pearson Education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David Garrett</dc:creator>
  <cp:lastModifiedBy>Yoshi</cp:lastModifiedBy>
  <cp:revision>101</cp:revision>
  <dcterms:created xsi:type="dcterms:W3CDTF">2003-08-01T12:29:19Z</dcterms:created>
  <dcterms:modified xsi:type="dcterms:W3CDTF">2009-03-07T03:26:01Z</dcterms:modified>
</cp:coreProperties>
</file>