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50"/>
  </p:notesMasterIdLst>
  <p:sldIdLst>
    <p:sldId id="300" r:id="rId2"/>
    <p:sldId id="420" r:id="rId3"/>
    <p:sldId id="332" r:id="rId4"/>
    <p:sldId id="333" r:id="rId5"/>
    <p:sldId id="334" r:id="rId6"/>
    <p:sldId id="337" r:id="rId7"/>
    <p:sldId id="421" r:id="rId8"/>
    <p:sldId id="340" r:id="rId9"/>
    <p:sldId id="341" r:id="rId10"/>
    <p:sldId id="348" r:id="rId11"/>
    <p:sldId id="342" r:id="rId12"/>
    <p:sldId id="349" r:id="rId13"/>
    <p:sldId id="343" r:id="rId14"/>
    <p:sldId id="351" r:id="rId15"/>
    <p:sldId id="352" r:id="rId16"/>
    <p:sldId id="353" r:id="rId17"/>
    <p:sldId id="355" r:id="rId18"/>
    <p:sldId id="360" r:id="rId19"/>
    <p:sldId id="364" r:id="rId20"/>
    <p:sldId id="365" r:id="rId21"/>
    <p:sldId id="366" r:id="rId22"/>
    <p:sldId id="368" r:id="rId23"/>
    <p:sldId id="369" r:id="rId24"/>
    <p:sldId id="370" r:id="rId25"/>
    <p:sldId id="372" r:id="rId26"/>
    <p:sldId id="373" r:id="rId27"/>
    <p:sldId id="376" r:id="rId28"/>
    <p:sldId id="378" r:id="rId29"/>
    <p:sldId id="379" r:id="rId30"/>
    <p:sldId id="382" r:id="rId31"/>
    <p:sldId id="387" r:id="rId32"/>
    <p:sldId id="394" r:id="rId33"/>
    <p:sldId id="397" r:id="rId34"/>
    <p:sldId id="405" r:id="rId35"/>
    <p:sldId id="408" r:id="rId36"/>
    <p:sldId id="413" r:id="rId37"/>
    <p:sldId id="415" r:id="rId38"/>
    <p:sldId id="416" r:id="rId39"/>
    <p:sldId id="423" r:id="rId40"/>
    <p:sldId id="428" r:id="rId41"/>
    <p:sldId id="429" r:id="rId42"/>
    <p:sldId id="430" r:id="rId43"/>
    <p:sldId id="424" r:id="rId44"/>
    <p:sldId id="431" r:id="rId45"/>
    <p:sldId id="432" r:id="rId46"/>
    <p:sldId id="433" r:id="rId47"/>
    <p:sldId id="435" r:id="rId48"/>
    <p:sldId id="434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big5"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52" autoAdjust="0"/>
    <p:restoredTop sz="94698" autoAdjust="0"/>
  </p:normalViewPr>
  <p:slideViewPr>
    <p:cSldViewPr>
      <p:cViewPr varScale="1">
        <p:scale>
          <a:sx n="73" d="100"/>
          <a:sy n="73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703D1B-4AB7-418F-AF12-15ABC003C13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69AD76C0-7934-4200-8A21-BF50DCEC5A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EB9762AC-81C9-4F25-960B-5B55FDDC5D2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00452428-5948-439B-B80D-72307E30702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4D6960FD-7E88-4277-9A1E-DB07621C2CC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B84AEFE4-BCDD-42A6-BF20-79584858E90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F48419CE-2986-4679-A442-E0513518080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753A268E-7A82-41B6-A776-504AB2C9B7E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58BE5191-64CD-4F43-95DF-ADE5265B44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6070F0F8-7A05-4D6B-A94B-D8ADED6560C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D290C698-A295-4DBA-8E89-932F386ADE8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68A1310F-A6FA-43EB-8F95-3354298D825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7EC8E1D5-9AB3-4D08-9D9D-18EBFEC09A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9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新細明體" pitchFamily="18" charset="-120"/>
              </a:defRPr>
            </a:lvl1pPr>
          </a:lstStyle>
          <a:p>
            <a:r>
              <a:rPr lang="en-US" altLang="zh-TW"/>
              <a:t>1-</a:t>
            </a:r>
            <a:fld id="{BEFDD950-11A5-42D2-9E3D-542A496ADAD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609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0000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5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6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sz="4800" dirty="0" smtClean="0">
                <a:ea typeface="新細明體" pitchFamily="18" charset="-120"/>
              </a:rPr>
              <a:t>Object-Oriented Concepts</a:t>
            </a:r>
            <a:endParaRPr lang="zh-TW" altLang="en-US" sz="4800" dirty="0">
              <a:ea typeface="新細明體" pitchFamily="18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14D98B11-355B-4961-A820-6AC310F5218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Lucida Console" pitchFamily="49" charset="0"/>
                <a:ea typeface="標楷體" pitchFamily="65" charset="-120"/>
              </a:rPr>
              <a:t>類別規則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主類別名稱要跟檔案名稱</a:t>
            </a:r>
            <a:r>
              <a:rPr lang="zh-TW" altLang="en-US" sz="300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大小寫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相同</a:t>
            </a:r>
          </a:p>
          <a:p>
            <a:pPr lvl="1"/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且在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中，大小寫是有差別的</a:t>
            </a:r>
          </a:p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主要以英文字、數字、底線組成，</a:t>
            </a:r>
            <a:r>
              <a:rPr lang="zh-TW" altLang="en-US" sz="300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不可以數字開頭，也不可以有空白</a:t>
            </a:r>
          </a:p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類別內容的開始與結束以</a:t>
            </a:r>
            <a:r>
              <a:rPr lang="zh-TW" altLang="en-US" sz="300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{  } 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框起來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FE7719E-762F-4A8E-B55B-D554E03C6E64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進入點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413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kumimoji="1" lang="zh-TW" altLang="en-US">
                <a:latin typeface="標楷體" pitchFamily="65" charset="-120"/>
                <a:ea typeface="標楷體" pitchFamily="65" charset="-120"/>
              </a:rPr>
              <a:t>藍色粗體字部份即為進入點，為一個程式開始執行的地方。</a:t>
            </a:r>
          </a:p>
          <a:p>
            <a:pPr eaLnBrk="1" hangingPunct="1">
              <a:buFontTx/>
              <a:buChar char="•"/>
            </a:pPr>
            <a:r>
              <a:rPr kumimoji="1" lang="en-US" altLang="zh-TW">
                <a:latin typeface="標楷體" pitchFamily="65" charset="-120"/>
                <a:ea typeface="標楷體" pitchFamily="65" charset="-120"/>
              </a:rPr>
              <a:t>Java </a:t>
            </a:r>
            <a:r>
              <a:rPr kumimoji="1" lang="zh-TW" altLang="en-US">
                <a:latin typeface="標楷體" pitchFamily="65" charset="-120"/>
                <a:ea typeface="標楷體" pitchFamily="65" charset="-120"/>
              </a:rPr>
              <a:t>的進入點名稱為 “</a:t>
            </a:r>
            <a:r>
              <a:rPr kumimoji="1" lang="en-US" altLang="zh-TW">
                <a:latin typeface="標楷體" pitchFamily="65" charset="-120"/>
                <a:ea typeface="標楷體" pitchFamily="65" charset="-120"/>
              </a:rPr>
              <a:t>main()” </a:t>
            </a:r>
            <a:r>
              <a:rPr kumimoji="1" lang="zh-TW" altLang="en-US">
                <a:latin typeface="標楷體" pitchFamily="65" charset="-120"/>
                <a:ea typeface="標楷體" pitchFamily="65" charset="-120"/>
              </a:rPr>
              <a:t>函數</a:t>
            </a:r>
          </a:p>
        </p:txBody>
      </p:sp>
      <p:grpSp>
        <p:nvGrpSpPr>
          <p:cNvPr id="247816" name="Group 8"/>
          <p:cNvGrpSpPr>
            <a:grpSpLocks/>
          </p:cNvGrpSpPr>
          <p:nvPr/>
        </p:nvGrpSpPr>
        <p:grpSpPr bwMode="auto">
          <a:xfrm>
            <a:off x="609600" y="2438400"/>
            <a:ext cx="7924800" cy="3270250"/>
            <a:chOff x="528" y="2064"/>
            <a:chExt cx="4992" cy="2060"/>
          </a:xfrm>
        </p:grpSpPr>
        <p:sp>
          <p:nvSpPr>
            <p:cNvPr id="247811" name="Text Box 3"/>
            <p:cNvSpPr txBox="1">
              <a:spLocks noChangeArrowheads="1"/>
            </p:cNvSpPr>
            <p:nvPr/>
          </p:nvSpPr>
          <p:spPr bwMode="auto">
            <a:xfrm>
              <a:off x="528" y="2064"/>
              <a:ext cx="4992" cy="20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/**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 * </a:t>
              </a:r>
              <a:r>
                <a:rPr kumimoji="1" lang="en-US" altLang="zh-TW" sz="1600" dirty="0" smtClean="0">
                  <a:latin typeface="Book Antiqua" pitchFamily="18" charset="0"/>
                  <a:ea typeface="新細明體" pitchFamily="18" charset="-120"/>
                </a:rPr>
                <a:t>HelloWorldApp.java</a:t>
              </a:r>
              <a:endParaRPr kumimoji="1" lang="en-US" altLang="zh-TW" sz="1600" dirty="0">
                <a:latin typeface="Book Antiqua" pitchFamily="18" charset="0"/>
                <a:ea typeface="新細明體" pitchFamily="18" charset="-12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 * Use </a:t>
              </a:r>
              <a:r>
                <a:rPr kumimoji="1" lang="en-US" altLang="zh-TW" sz="1600" dirty="0" err="1">
                  <a:latin typeface="Book Antiqua" pitchFamily="18" charset="0"/>
                  <a:ea typeface="新細明體" pitchFamily="18" charset="-120"/>
                </a:rPr>
                <a:t>System.out.println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 to show “Hello World!” on the screen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 */</a:t>
              </a:r>
              <a:endParaRPr kumimoji="1" lang="zh-TW" altLang="en-US" sz="1600" b="1" dirty="0">
                <a:latin typeface="Book Antiqua" pitchFamily="18" charset="0"/>
                <a:ea typeface="新細明體" pitchFamily="18" charset="-12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b="1" dirty="0">
                  <a:latin typeface="Book Antiqua" pitchFamily="18" charset="0"/>
                  <a:ea typeface="新細明體" pitchFamily="18" charset="-120"/>
                </a:rPr>
                <a:t>public class </a:t>
              </a:r>
              <a:r>
                <a:rPr kumimoji="1" lang="en-US" altLang="zh-TW" sz="1600" b="1" dirty="0" err="1">
                  <a:latin typeface="Book Antiqua" pitchFamily="18" charset="0"/>
                  <a:ea typeface="新細明體" pitchFamily="18" charset="-120"/>
                </a:rPr>
                <a:t>HelloWorldApp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 {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b="1" dirty="0">
                  <a:solidFill>
                    <a:srgbClr val="0000CC"/>
                  </a:solidFill>
                  <a:latin typeface="Book Antiqua" pitchFamily="18" charset="0"/>
                  <a:ea typeface="新細明體" pitchFamily="18" charset="-120"/>
                </a:rPr>
                <a:t>	public static void main ( String[] </a:t>
              </a:r>
              <a:r>
                <a:rPr kumimoji="1" lang="en-US" altLang="zh-TW" sz="1600" b="1" dirty="0" err="1">
                  <a:solidFill>
                    <a:srgbClr val="0000CC"/>
                  </a:solidFill>
                  <a:latin typeface="Book Antiqua" pitchFamily="18" charset="0"/>
                  <a:ea typeface="新細明體" pitchFamily="18" charset="-120"/>
                </a:rPr>
                <a:t>args</a:t>
              </a:r>
              <a:r>
                <a:rPr kumimoji="1" lang="en-US" altLang="zh-TW" sz="1600" b="1" dirty="0">
                  <a:solidFill>
                    <a:srgbClr val="0000CC"/>
                  </a:solidFill>
                  <a:latin typeface="Book Antiqua" pitchFamily="18" charset="0"/>
                  <a:ea typeface="新細明體" pitchFamily="18" charset="-120"/>
                </a:rPr>
                <a:t> )	{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		</a:t>
              </a:r>
              <a:r>
                <a:rPr kumimoji="1" lang="en-US" altLang="zh-TW" sz="1600" dirty="0" err="1">
                  <a:latin typeface="Book Antiqua" pitchFamily="18" charset="0"/>
                  <a:ea typeface="新細明體" pitchFamily="18" charset="-120"/>
                </a:rPr>
                <a:t>System.out.println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(“Hello World!”);	// Print the string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	</a:t>
              </a:r>
              <a:r>
                <a:rPr kumimoji="1" lang="zh-TW" altLang="en-US" sz="1600" b="1" dirty="0">
                  <a:solidFill>
                    <a:srgbClr val="0000CC"/>
                  </a:solidFill>
                  <a:latin typeface="Book Antiqua" pitchFamily="18" charset="0"/>
                  <a:ea typeface="新細明體" pitchFamily="18" charset="-120"/>
                </a:rPr>
                <a:t>}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}</a:t>
              </a:r>
            </a:p>
          </p:txBody>
        </p:sp>
        <p:grpSp>
          <p:nvGrpSpPr>
            <p:cNvPr id="247813" name="Group 5"/>
            <p:cNvGrpSpPr>
              <a:grpSpLocks/>
            </p:cNvGrpSpPr>
            <p:nvPr/>
          </p:nvGrpSpPr>
          <p:grpSpPr bwMode="auto">
            <a:xfrm>
              <a:off x="624" y="3264"/>
              <a:ext cx="432" cy="622"/>
              <a:chOff x="672" y="3072"/>
              <a:chExt cx="432" cy="622"/>
            </a:xfrm>
          </p:grpSpPr>
          <p:sp>
            <p:nvSpPr>
              <p:cNvPr id="247814" name="AutoShape 6"/>
              <p:cNvSpPr>
                <a:spLocks/>
              </p:cNvSpPr>
              <p:nvPr/>
            </p:nvSpPr>
            <p:spPr bwMode="auto">
              <a:xfrm>
                <a:off x="1056" y="3120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7815" name="Text Box 7"/>
              <p:cNvSpPr txBox="1">
                <a:spLocks noChangeArrowheads="1"/>
              </p:cNvSpPr>
              <p:nvPr/>
            </p:nvSpPr>
            <p:spPr bwMode="auto">
              <a:xfrm>
                <a:off x="672" y="3072"/>
                <a:ext cx="346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eaLnBrk="1" hangingPunct="1"/>
                <a:r>
                  <a:rPr kumimoji="1" lang="zh-TW" altLang="en-US" b="1">
                    <a:solidFill>
                      <a:srgbClr val="0000CC"/>
                    </a:solidFill>
                    <a:latin typeface="Times New Roman" pitchFamily="18" charset="0"/>
                    <a:ea typeface="新細明體" pitchFamily="18" charset="-120"/>
                  </a:rPr>
                  <a:t>進入點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8797124-FB03-40E0-B43F-F0D7521AEB1B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主方法宣告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789363"/>
            <a:ext cx="8351837" cy="2230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應用程式會從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main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這個方法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(method)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開始執行，一個類別內只能有一個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main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可以有其他的方法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(method)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由命令提示字元來的參數擺在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String[] args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280400" cy="1858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 sz="3600">
                <a:solidFill>
                  <a:srgbClr val="CC3300"/>
                </a:solidFill>
                <a:latin typeface="Tahoma" pitchFamily="34" charset="0"/>
                <a:ea typeface="新細明體" pitchFamily="18" charset="-120"/>
              </a:rPr>
              <a:t>public static void main(String[] args)</a:t>
            </a:r>
            <a:r>
              <a:rPr kumimoji="1" lang="en-US" altLang="zh-TW" sz="36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{</a:t>
            </a:r>
            <a:br>
              <a:rPr kumimoji="1" lang="en-US" altLang="zh-TW" sz="36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</a:br>
            <a:r>
              <a:rPr kumimoji="1" lang="en-US" altLang="zh-TW" sz="360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…</a:t>
            </a:r>
            <a:endParaRPr kumimoji="1" lang="en-US" altLang="zh-TW" sz="360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 sz="36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E942D93-61CE-4EF4-AE61-3BA74D10F541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進入點</a:t>
            </a:r>
          </a:p>
        </p:txBody>
      </p:sp>
      <p:grpSp>
        <p:nvGrpSpPr>
          <p:cNvPr id="248849" name="Group 17"/>
          <p:cNvGrpSpPr>
            <a:grpSpLocks/>
          </p:cNvGrpSpPr>
          <p:nvPr/>
        </p:nvGrpSpPr>
        <p:grpSpPr bwMode="auto">
          <a:xfrm>
            <a:off x="685800" y="1447800"/>
            <a:ext cx="5576888" cy="1641475"/>
            <a:chOff x="547" y="912"/>
            <a:chExt cx="3513" cy="1034"/>
          </a:xfrm>
        </p:grpSpPr>
        <p:sp>
          <p:nvSpPr>
            <p:cNvPr id="248835" name="Text Box 3"/>
            <p:cNvSpPr txBox="1">
              <a:spLocks noChangeArrowheads="1"/>
            </p:cNvSpPr>
            <p:nvPr/>
          </p:nvSpPr>
          <p:spPr bwMode="auto">
            <a:xfrm>
              <a:off x="2293" y="912"/>
              <a:ext cx="4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main</a:t>
              </a:r>
            </a:p>
          </p:txBody>
        </p:sp>
        <p:sp>
          <p:nvSpPr>
            <p:cNvPr id="248836" name="Text Box 4"/>
            <p:cNvSpPr txBox="1">
              <a:spLocks noChangeArrowheads="1"/>
            </p:cNvSpPr>
            <p:nvPr/>
          </p:nvSpPr>
          <p:spPr bwMode="auto">
            <a:xfrm>
              <a:off x="2851" y="912"/>
              <a:ext cx="12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>
                  <a:latin typeface="Times New Roman" pitchFamily="18" charset="0"/>
                  <a:ea typeface="新細明體" pitchFamily="18" charset="-120"/>
                </a:rPr>
                <a:t>(</a:t>
              </a:r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String[] args)</a:t>
              </a:r>
            </a:p>
          </p:txBody>
        </p:sp>
        <p:sp>
          <p:nvSpPr>
            <p:cNvPr id="248837" name="Text Box 5"/>
            <p:cNvSpPr txBox="1">
              <a:spLocks noChangeArrowheads="1"/>
            </p:cNvSpPr>
            <p:nvPr/>
          </p:nvSpPr>
          <p:spPr bwMode="auto">
            <a:xfrm>
              <a:off x="1778" y="912"/>
              <a:ext cx="4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void</a:t>
              </a:r>
            </a:p>
          </p:txBody>
        </p:sp>
        <p:sp>
          <p:nvSpPr>
            <p:cNvPr id="248838" name="Text Box 6"/>
            <p:cNvSpPr txBox="1">
              <a:spLocks noChangeArrowheads="1"/>
            </p:cNvSpPr>
            <p:nvPr/>
          </p:nvSpPr>
          <p:spPr bwMode="auto">
            <a:xfrm>
              <a:off x="1200" y="912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static</a:t>
              </a:r>
            </a:p>
          </p:txBody>
        </p:sp>
        <p:sp>
          <p:nvSpPr>
            <p:cNvPr id="248839" name="Text Box 7"/>
            <p:cNvSpPr txBox="1">
              <a:spLocks noChangeArrowheads="1"/>
            </p:cNvSpPr>
            <p:nvPr/>
          </p:nvSpPr>
          <p:spPr bwMode="auto">
            <a:xfrm>
              <a:off x="547" y="912"/>
              <a:ext cx="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public</a:t>
              </a:r>
            </a:p>
          </p:txBody>
        </p:sp>
        <p:sp>
          <p:nvSpPr>
            <p:cNvPr id="248840" name="Text Box 8"/>
            <p:cNvSpPr txBox="1">
              <a:spLocks noChangeArrowheads="1"/>
            </p:cNvSpPr>
            <p:nvPr/>
          </p:nvSpPr>
          <p:spPr bwMode="auto">
            <a:xfrm>
              <a:off x="547" y="1198"/>
              <a:ext cx="203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>
                  <a:latin typeface="Times New Roman" pitchFamily="18" charset="0"/>
                  <a:ea typeface="新細明體" pitchFamily="18" charset="-120"/>
                </a:rPr>
                <a:t>{</a:t>
              </a:r>
            </a:p>
            <a:p>
              <a:pPr eaLnBrk="1" hangingPunct="1"/>
              <a:r>
                <a:rPr kumimoji="1" lang="zh-TW" altLang="en-US">
                  <a:latin typeface="Times New Roman" pitchFamily="18" charset="0"/>
                  <a:ea typeface="新細明體" pitchFamily="18" charset="-120"/>
                </a:rPr>
                <a:t>	程式碼寫在此處</a:t>
              </a:r>
            </a:p>
            <a:p>
              <a:pPr eaLnBrk="1" hangingPunct="1"/>
              <a:r>
                <a:rPr kumimoji="1" lang="zh-TW" altLang="en-US">
                  <a:latin typeface="Times New Roman" pitchFamily="18" charset="0"/>
                  <a:ea typeface="新細明體" pitchFamily="18" charset="-120"/>
                </a:rPr>
                <a:t>}</a:t>
              </a:r>
            </a:p>
          </p:txBody>
        </p:sp>
      </p:grp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609600" y="3200400"/>
            <a:ext cx="794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main: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進入點的函數名稱。一定要取名為 “</a:t>
            </a: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main”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609600" y="3702050"/>
            <a:ext cx="794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(String[] args):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傳遞給 </a:t>
            </a: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main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的參數。</a:t>
            </a:r>
            <a:endParaRPr kumimoji="1" lang="en-US" altLang="zh-TW">
              <a:solidFill>
                <a:srgbClr val="0000CC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609600" y="4205288"/>
            <a:ext cx="794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void: main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的傳回值。</a:t>
            </a: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void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代表不傳回任何值。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609600" y="4708525"/>
            <a:ext cx="794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static: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宣告 </a:t>
            </a: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main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是一個靜態函數。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609600" y="5211763"/>
            <a:ext cx="794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public: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宣告 </a:t>
            </a: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main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函數大家都可以存取。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609600" y="5715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注意!! </a:t>
            </a:r>
            <a:r>
              <a:rPr kumimoji="1" lang="en-US" altLang="zh-TW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Java </a:t>
            </a:r>
            <a:r>
              <a:rPr kumimoji="1" lang="zh-TW" altLang="en-US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每行程式後方都要以分號 “;” 分開。</a:t>
            </a:r>
          </a:p>
        </p:txBody>
      </p:sp>
      <p:sp>
        <p:nvSpPr>
          <p:cNvPr id="248847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6629400" y="62865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>
            <a:off x="7162800" y="6248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回到原主題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1" grpId="0" autoUpdateAnimBg="0"/>
      <p:bldP spid="248842" grpId="0" autoUpdateAnimBg="0"/>
      <p:bldP spid="248843" grpId="0" autoUpdateAnimBg="0"/>
      <p:bldP spid="248844" grpId="0" autoUpdateAnimBg="0"/>
      <p:bldP spid="248845" grpId="0" autoUpdateAnimBg="0"/>
      <p:bldP spid="248846" grpId="0" autoUpdateAnimBg="0"/>
      <p:bldP spid="248847" grpId="0" animBg="1"/>
      <p:bldP spid="24884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A8AECDC2-E3C5-49B1-A0F8-DDF04BB8F212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函式呼叫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(function call)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280400" cy="3095625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System.out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標準的系統輸出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將要印的字印到命令提示字元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其他的如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System.out.print 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沒有換行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280400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 sz="4000">
                <a:solidFill>
                  <a:srgbClr val="339933"/>
                </a:solidFill>
                <a:latin typeface="Tahoma" pitchFamily="34" charset="0"/>
                <a:ea typeface="新細明體" pitchFamily="18" charset="-120"/>
              </a:rPr>
              <a:t>System.out.println("Hello World!");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7E9F698E-C91E-4AAA-AE9D-1EC91DAE644D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編譯程式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利用</a:t>
            </a:r>
            <a:r>
              <a:rPr lang="en-US" altLang="zh-TW" b="1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javac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這個程式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範例：</a:t>
            </a:r>
          </a:p>
          <a:p>
            <a:pPr lvl="1"/>
            <a:r>
              <a:rPr lang="en-US" altLang="zh-TW" sz="3200" b="1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javac</a:t>
            </a:r>
            <a:r>
              <a:rPr lang="en-US" altLang="zh-TW" sz="3200" b="1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 HelloWorldApp.java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成功的話，不會有任何訊息，並產生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HelloWorldApp.class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，也就是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ByteCode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中間碼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位元程式碼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3EC46E8-E4C5-4F12-ADBE-E40B3FD396E6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執行程式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利用</a:t>
            </a:r>
            <a:r>
              <a:rPr lang="en-US" altLang="zh-TW" b="1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這個程式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範例：</a:t>
            </a:r>
          </a:p>
          <a:p>
            <a:pPr lvl="1"/>
            <a:r>
              <a:rPr lang="en-US" altLang="zh-TW" sz="3200" b="1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java</a:t>
            </a:r>
            <a:r>
              <a:rPr lang="en-US" altLang="zh-TW" sz="3200" b="1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HelloWorldApp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不需要加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.class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或是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.java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會執行該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class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中的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main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函式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6A74F9E-1B67-4312-8A74-A96C9A7EB2C1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換行字元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13000"/>
            <a:ext cx="8153400" cy="37592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換行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\n</a:t>
            </a:r>
          </a:p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tab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定位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\t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反斜線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\\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雙引號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\”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538163" y="1700213"/>
            <a:ext cx="8281987" cy="650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 sz="36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System.out.print(</a:t>
            </a:r>
            <a:r>
              <a:rPr kumimoji="1" lang="en-US" altLang="zh-TW" sz="360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“</a:t>
            </a:r>
            <a:r>
              <a:rPr kumimoji="1" lang="en-US" altLang="zh-TW" sz="36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\</a:t>
            </a:r>
            <a:r>
              <a:rPr kumimoji="1" lang="en-US" altLang="zh-TW" sz="360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”</a:t>
            </a:r>
            <a:r>
              <a:rPr kumimoji="1" lang="en-US" altLang="zh-TW" sz="36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Hello\tWorld!\\\n");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76B114C5-76AF-475D-AE94-A2229E91979A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世界上有兩種程式設計師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000" dirty="0">
                <a:ea typeface="標楷體" pitchFamily="65" charset="-120"/>
              </a:rPr>
              <a:t>你想當</a:t>
            </a:r>
            <a:r>
              <a:rPr lang="en-US" altLang="zh-TW" sz="4000" dirty="0">
                <a:latin typeface="標楷體"/>
                <a:ea typeface="標楷體" pitchFamily="65" charset="-120"/>
              </a:rPr>
              <a:t>…</a:t>
            </a:r>
            <a:endParaRPr lang="en-US" altLang="zh-TW" sz="4000" dirty="0">
              <a:ea typeface="標楷體" pitchFamily="65" charset="-120"/>
            </a:endParaRPr>
          </a:p>
          <a:p>
            <a:endParaRPr lang="en-US" altLang="zh-TW" sz="4000" dirty="0">
              <a:ea typeface="標楷體" pitchFamily="65" charset="-120"/>
            </a:endParaRPr>
          </a:p>
          <a:p>
            <a:r>
              <a:rPr lang="zh-TW" altLang="en-US" dirty="0">
                <a:ea typeface="標楷體" pitchFamily="65" charset="-120"/>
              </a:rPr>
              <a:t>最厲害的程式設計師</a:t>
            </a:r>
          </a:p>
          <a:p>
            <a:pPr lvl="1"/>
            <a:r>
              <a:rPr lang="zh-TW" altLang="en-US" dirty="0">
                <a:ea typeface="標楷體" pitchFamily="65" charset="-120"/>
              </a:rPr>
              <a:t>寫出最好的程式碼</a:t>
            </a:r>
          </a:p>
          <a:p>
            <a:r>
              <a:rPr lang="zh-TW" altLang="en-US" dirty="0">
                <a:ea typeface="標楷體" pitchFamily="65" charset="-120"/>
              </a:rPr>
              <a:t>最聰明的程式設計師</a:t>
            </a:r>
          </a:p>
          <a:p>
            <a:pPr lvl="1"/>
            <a:r>
              <a:rPr lang="zh-TW" altLang="en-US" dirty="0">
                <a:ea typeface="標楷體" pitchFamily="65" charset="-120"/>
              </a:rPr>
              <a:t>拿最好的程式碼，組合出更好的程式碼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A977FE2-5A20-43A5-9D0A-A5FD81A52608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程式設計方法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「軟體工程」（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Software Engineering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研究如何建立正確、可執行和良好撰寫風格的程式碼，嘗試使用一些已經驗證過且可行的方法來解決程式的問題。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「程式設計」（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Programming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使用指定的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程式語言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來解決問題的程式設計方法。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133F47D-7218-4062-A3CF-198AC8300C78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Previous study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How to link “Java SDK” library</a:t>
            </a:r>
          </a:p>
          <a:p>
            <a:pPr lvl="1"/>
            <a:r>
              <a:rPr lang="en-US" altLang="zh-TW">
                <a:ea typeface="新細明體" pitchFamily="18" charset="-120"/>
              </a:rPr>
              <a:t>Using path and Classpath</a:t>
            </a:r>
          </a:p>
          <a:p>
            <a:r>
              <a:rPr lang="en-US" altLang="zh-TW">
                <a:ea typeface="新細明體" pitchFamily="18" charset="-120"/>
              </a:rPr>
              <a:t>What benefits of “java”</a:t>
            </a:r>
          </a:p>
          <a:p>
            <a:pPr lvl="1"/>
            <a:r>
              <a:rPr lang="en-US" altLang="zh-TW">
                <a:ea typeface="新細明體" pitchFamily="18" charset="-120"/>
              </a:rPr>
              <a:t>Compile to byte-code and interpret byte-code with Java virtual machine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CB47E4F-3F32-4353-BBFA-7FC9271606D2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程式設計方法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學習程式設計需要經歷數個學習過程，即四種「程式設計技術」（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Programming Techniques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），或稱為「程式設計風格」（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Programming Styles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），如下所示：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非結構化程式設計（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Unstructured Programming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程序式程式設計（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Procedural Programming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）與結構化程式設計（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Structured Programming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模組化程式設計（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Modular Programming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物件導向程式設計（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Object-Oriented Programming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A5CD1DA-655B-451A-BE15-10D115F4A4B3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非結構化程式設計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早期的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BASIC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和組合語言都屬於非結構化程式設計。</a:t>
            </a:r>
          </a:p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主要是指不論大小程式都只擁有一個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main()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方法，而且程式碼是以線性方式依序的執行。</a:t>
            </a:r>
          </a:p>
        </p:txBody>
      </p:sp>
      <p:graphicFrame>
        <p:nvGraphicFramePr>
          <p:cNvPr id="2897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953000" y="1752600"/>
          <a:ext cx="3702050" cy="4191000"/>
        </p:xfrm>
        <a:graphic>
          <a:graphicData uri="http://schemas.openxmlformats.org/presentationml/2006/ole">
            <p:oleObj spid="_x0000_s289796" name="文件" r:id="rId3" imgW="1781640" imgH="20163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11F6EFAD-AAED-4729-8C51-D2518C750D1A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非結構化程式設計問題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在開發大型程式時，會產生的問題：</a:t>
            </a:r>
          </a:p>
          <a:p>
            <a:pPr lvl="1"/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重複的動作會產生</a:t>
            </a:r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重複的程式碼</a:t>
            </a:r>
          </a:p>
          <a:p>
            <a:pPr lvl="1"/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如利用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goto</a:t>
            </a:r>
          </a:p>
          <a:p>
            <a:pPr lvl="2"/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增加程式的複雜度</a:t>
            </a:r>
          </a:p>
          <a:p>
            <a:pPr lvl="2"/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產生一些無用的程式碼片斷</a:t>
            </a:r>
          </a:p>
          <a:p>
            <a:pPr lvl="1"/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資料都屬於</a:t>
            </a:r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「全域」（</a:t>
            </a:r>
            <a:r>
              <a:rPr lang="en-US" altLang="zh-TW" sz="3000" b="1">
                <a:latin typeface="標楷體" pitchFamily="65" charset="-120"/>
                <a:ea typeface="標楷體" pitchFamily="65" charset="-120"/>
              </a:rPr>
              <a:t>Global</a:t>
            </a:r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）資料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，容易誤改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C8D7BBC-94BE-4FF8-8A43-0BDACA7CB3A0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程序式與結構化程式設計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59738" cy="41529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程序式程式設計是將程式中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重複的程式片斷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抽出成為「程序」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Procedures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，或稱為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Subroutine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Routine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）或「函數」（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Functions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間接將資料宣告成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區域變數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(Local Variable)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CC80601-5F1A-4808-BF36-2CB39BBB75D2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  <a:noFill/>
          <a:ln/>
        </p:spPr>
        <p:txBody>
          <a:bodyPr anchor="b"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程序式與結構化程式設計</a:t>
            </a: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1828800"/>
          </a:xfrm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因為程式已經分割成程序，所以在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main()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方法的程式碼只是依序呼叫各程序（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Procedure Call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），來完成任務。</a:t>
            </a:r>
          </a:p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整個程式使用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流程控制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連接各程序，即構化程式設計。</a:t>
            </a:r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24000" y="3352800"/>
          <a:ext cx="5029200" cy="3282950"/>
        </p:xfrm>
        <a:graphic>
          <a:graphicData uri="http://schemas.openxmlformats.org/presentationml/2006/ole">
            <p:oleObj spid="_x0000_s293892" name="文件" r:id="rId3" imgW="2915280" imgH="19044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1CDD8355-D8D6-4F02-B754-8D428602C21F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模組化程式設計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模組化程式設計是為了能夠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重複使用分割建立的程序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將相同功能的函數結合在一起成為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獨立的「模組」（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Modules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，模組是一個處理</a:t>
            </a:r>
            <a:r>
              <a:rPr lang="zh-TW" altLang="en-US" b="1" i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指定功能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的子程式。</a:t>
            </a:r>
          </a:p>
          <a:p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959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81200" y="3124200"/>
          <a:ext cx="4876800" cy="3395663"/>
        </p:xfrm>
        <a:graphic>
          <a:graphicData uri="http://schemas.openxmlformats.org/presentationml/2006/ole">
            <p:oleObj spid="_x0000_s295940" name="文件" r:id="rId3" imgW="3334320" imgH="23198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88A23B12-7E0D-4B4C-9449-71C6608ED953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程序型與模組型之差異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程序</a:t>
            </a:r>
          </a:p>
          <a:p>
            <a:pPr lvl="1"/>
            <a:r>
              <a:rPr lang="zh-TW" altLang="en-US">
                <a:ea typeface="標楷體" pitchFamily="65" charset="-120"/>
              </a:rPr>
              <a:t>與主程式相依，無法替換</a:t>
            </a:r>
          </a:p>
          <a:p>
            <a:pPr lvl="1"/>
            <a:r>
              <a:rPr lang="zh-TW" altLang="en-US">
                <a:ea typeface="標楷體" pitchFamily="65" charset="-120"/>
              </a:rPr>
              <a:t>移除會影響主程式運作</a:t>
            </a:r>
          </a:p>
          <a:p>
            <a:r>
              <a:rPr lang="zh-TW" altLang="en-US">
                <a:ea typeface="標楷體" pitchFamily="65" charset="-120"/>
              </a:rPr>
              <a:t>模組</a:t>
            </a:r>
          </a:p>
          <a:p>
            <a:pPr lvl="1"/>
            <a:r>
              <a:rPr lang="zh-TW" altLang="en-US">
                <a:ea typeface="標楷體" pitchFamily="65" charset="-120"/>
              </a:rPr>
              <a:t>具有</a:t>
            </a:r>
            <a:r>
              <a:rPr lang="zh-TW" altLang="en-US" b="1">
                <a:ea typeface="標楷體" pitchFamily="65" charset="-120"/>
              </a:rPr>
              <a:t>特定規格</a:t>
            </a:r>
            <a:r>
              <a:rPr lang="zh-TW" altLang="en-US">
                <a:ea typeface="標楷體" pitchFamily="65" charset="-120"/>
              </a:rPr>
              <a:t>的介面與</a:t>
            </a:r>
            <a:r>
              <a:rPr lang="zh-TW" altLang="en-US">
                <a:solidFill>
                  <a:srgbClr val="FF0000"/>
                </a:solidFill>
                <a:ea typeface="標楷體" pitchFamily="65" charset="-120"/>
              </a:rPr>
              <a:t>資料結構</a:t>
            </a:r>
            <a:r>
              <a:rPr lang="zh-TW" altLang="en-US">
                <a:ea typeface="標楷體" pitchFamily="65" charset="-120"/>
              </a:rPr>
              <a:t>，可以替換成其他類似功能的模組</a:t>
            </a:r>
          </a:p>
          <a:p>
            <a:pPr lvl="1"/>
            <a:r>
              <a:rPr lang="zh-TW" altLang="en-US">
                <a:ea typeface="標楷體" pitchFamily="65" charset="-120"/>
              </a:rPr>
              <a:t>視情況可以移除，</a:t>
            </a:r>
            <a:r>
              <a:rPr lang="zh-TW" altLang="en-US">
                <a:solidFill>
                  <a:srgbClr val="FF0000"/>
                </a:solidFill>
                <a:ea typeface="標楷體" pitchFamily="65" charset="-120"/>
              </a:rPr>
              <a:t>不影響主程式運作</a:t>
            </a:r>
            <a:r>
              <a:rPr lang="zh-TW" altLang="en-US">
                <a:ea typeface="標楷體" pitchFamily="65" charset="-120"/>
              </a:rPr>
              <a:t>，只是會缺少一些功能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326949C-CCAF-44BA-A748-2CA93B65147A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物件導向程式設計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2057400"/>
          </a:xfrm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物件導向程式設計是一種程式設計的方法，將原來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專注於問題的分解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，轉換成了解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問題本質的資料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，也就是「物件」（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Object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程式是由物件組成，物件內含處理的資料和相關程序，物件是使用訊息來溝通合作以解決問題。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000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43200" y="3733800"/>
          <a:ext cx="3810000" cy="2790825"/>
        </p:xfrm>
        <a:graphic>
          <a:graphicData uri="http://schemas.openxmlformats.org/presentationml/2006/ole">
            <p:oleObj spid="_x0000_s300036" name="文件" r:id="rId3" imgW="3229560" imgH="2367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964834A-EDD3-408A-826C-1479C314E6F8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物件導向技術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物件導向分析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(OO Analysis)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了解問題與需求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物件導向設計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(OO Design)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將需求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萃取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成物件模型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抽象化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，或邏輯概念圖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物件導向程式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(OO Programming)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將邏輯設計轉換成實際程式碼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1A996BB-6A64-4A2F-A1FD-1BDE886A6758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物件導向程式技術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演戲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寫好劇本與對白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分析與描述問題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找好演員與道具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物件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開始演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! 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執行程式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每個場景需要哪一些演員與道具上場</a:t>
            </a:r>
          </a:p>
          <a:p>
            <a:pPr lvl="2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怎麼演才可以表達出劇情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A33AD4B7-7F8D-4B31-9E14-22C4A37FC531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第一個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 Application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Java Application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撰寫流程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原始碼撰寫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存檔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編譯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執行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bldLvl="2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4A23330-C1FC-40C9-8A59-E88195A38BBC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抽象資料型態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物件導向程式設計的精神是</a:t>
            </a:r>
            <a:r>
              <a:rPr lang="zh-TW" altLang="en-US" b="1">
                <a:ea typeface="標楷體" pitchFamily="65" charset="-120"/>
              </a:rPr>
              <a:t>資料抽象化</a:t>
            </a:r>
            <a:endParaRPr lang="zh-TW" altLang="en-US">
              <a:ea typeface="標楷體" pitchFamily="65" charset="-120"/>
            </a:endParaRPr>
          </a:p>
          <a:p>
            <a:pPr lvl="1"/>
            <a:r>
              <a:rPr lang="zh-TW" altLang="en-US">
                <a:ea typeface="標楷體" pitchFamily="65" charset="-120"/>
              </a:rPr>
              <a:t>為了在電腦中描述真實世界的各種實體東西</a:t>
            </a:r>
          </a:p>
          <a:p>
            <a:pPr lvl="1"/>
            <a:r>
              <a:rPr lang="zh-TW" altLang="en-US">
                <a:ea typeface="標楷體" pitchFamily="65" charset="-120"/>
              </a:rPr>
              <a:t>透過抽象資料型態建立電腦與真實世界的橋樑</a:t>
            </a:r>
          </a:p>
          <a:p>
            <a:r>
              <a:rPr lang="zh-TW" altLang="en-US">
                <a:ea typeface="標楷體" pitchFamily="65" charset="-120"/>
              </a:rPr>
              <a:t>程式設計的目的是</a:t>
            </a:r>
            <a:r>
              <a:rPr lang="zh-TW" altLang="en-US" b="1">
                <a:ea typeface="標楷體" pitchFamily="65" charset="-120"/>
              </a:rPr>
              <a:t>解決問題</a:t>
            </a:r>
            <a:r>
              <a:rPr lang="zh-TW" altLang="en-US">
                <a:ea typeface="標楷體" pitchFamily="65" charset="-120"/>
              </a:rPr>
              <a:t>，也就是將生活中的真實問題轉換成電腦程式</a:t>
            </a:r>
          </a:p>
          <a:p>
            <a:r>
              <a:rPr lang="zh-TW" altLang="en-US">
                <a:ea typeface="標楷體" pitchFamily="65" charset="-120"/>
              </a:rPr>
              <a:t>真實問題可能很複雜，必須</a:t>
            </a:r>
            <a:r>
              <a:rPr lang="zh-TW" altLang="en-US" b="1">
                <a:ea typeface="標楷體" pitchFamily="65" charset="-120"/>
              </a:rPr>
              <a:t>抽出</a:t>
            </a:r>
            <a:r>
              <a:rPr lang="zh-TW" altLang="en-US">
                <a:ea typeface="標楷體" pitchFamily="65" charset="-120"/>
              </a:rPr>
              <a:t>其</a:t>
            </a:r>
            <a:r>
              <a:rPr lang="zh-TW" altLang="en-US" b="1">
                <a:ea typeface="標楷體" pitchFamily="65" charset="-120"/>
              </a:rPr>
              <a:t>重點</a:t>
            </a:r>
            <a:r>
              <a:rPr lang="zh-TW" altLang="en-US">
                <a:ea typeface="標楷體" pitchFamily="65" charset="-120"/>
              </a:rPr>
              <a:t>部分來解決</a:t>
            </a:r>
          </a:p>
        </p:txBody>
      </p:sp>
      <p:pic>
        <p:nvPicPr>
          <p:cNvPr id="306180" name="Picture 4" descr="Ch7-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029200"/>
            <a:ext cx="5832475" cy="150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C732F279-C6B4-43EB-A0B9-F995F47026BF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抽象化目的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將問題轉換成模型的方式稱為「抽象化」（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Abstraction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），在電腦技術中，其主要的目的是定義問題的二個屬性：</a:t>
            </a:r>
          </a:p>
          <a:p>
            <a:pPr lvl="1"/>
            <a:r>
              <a:rPr lang="zh-TW" altLang="en-US" b="1">
                <a:latin typeface="標楷體" pitchFamily="65" charset="-120"/>
                <a:ea typeface="標楷體" pitchFamily="65" charset="-120"/>
              </a:rPr>
              <a:t>資料（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Data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問題影響的資料。</a:t>
            </a:r>
          </a:p>
          <a:p>
            <a:pPr lvl="1"/>
            <a:r>
              <a:rPr lang="zh-TW" altLang="en-US" b="1">
                <a:latin typeface="標楷體" pitchFamily="65" charset="-120"/>
                <a:ea typeface="標楷體" pitchFamily="65" charset="-120"/>
              </a:rPr>
              <a:t>操作（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Operators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問題產生的動作。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9DF1B62-1AA9-495F-B9F2-5A98C579222A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物件導向的抽象資料型態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物件導向程式語言的抽象資料型態，在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語言就是「類別」（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Class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將具有同一類型資料和介面的物件分成一類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將個人基本資料問題抽象化成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Person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模型，對應真實世界中人的實體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內含姓名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name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、地址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address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和電話號碼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phone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等資料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setPerson()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指定個人資料，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getName()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getAddress()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getPhone()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取出個人資料的操作</a:t>
            </a:r>
          </a:p>
          <a:p>
            <a:pPr lvl="1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8AB464FA-8F8A-4680-B47E-A30F6C429D1A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抽象資料型態與物件導向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物件導向程式設計的精神是</a:t>
            </a:r>
            <a:r>
              <a:rPr lang="zh-TW" altLang="en-US" sz="2600" b="1">
                <a:latin typeface="標楷體" pitchFamily="65" charset="-120"/>
                <a:ea typeface="標楷體" pitchFamily="65" charset="-120"/>
              </a:rPr>
              <a:t>資料抽象化</a:t>
            </a:r>
            <a:endParaRPr lang="zh-TW" altLang="en-US" sz="260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每一個物件屬於一種抽象資料型態</a:t>
            </a:r>
          </a:p>
          <a:p>
            <a:pPr lvl="1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物件導向將問題的</a:t>
            </a:r>
            <a:r>
              <a:rPr lang="zh-TW" altLang="en-US" sz="2600" b="1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和該資料的</a:t>
            </a:r>
            <a:r>
              <a:rPr lang="zh-TW" altLang="en-US" sz="2600" b="1">
                <a:latin typeface="標楷體" pitchFamily="65" charset="-120"/>
                <a:ea typeface="標楷體" pitchFamily="65" charset="-120"/>
              </a:rPr>
              <a:t>相關操作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一起思考</a:t>
            </a:r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14600" y="3276600"/>
          <a:ext cx="4876800" cy="3249613"/>
        </p:xfrm>
        <a:graphic>
          <a:graphicData uri="http://schemas.openxmlformats.org/presentationml/2006/ole">
            <p:oleObj spid="_x0000_s321540" name="文件" r:id="rId3" imgW="3705840" imgH="24685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AF9986E3-C2A9-4633-87E6-D9B219554FF5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物件導向的思維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物件導向技術源於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1960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年代的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Simula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程式語言，它是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Simulation Language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的簡稱，這是一種模擬語言，希望使用電腦程式來</a:t>
            </a:r>
            <a:r>
              <a:rPr lang="zh-TW" altLang="en-US" sz="2600" b="1">
                <a:latin typeface="標楷體" pitchFamily="65" charset="-120"/>
                <a:ea typeface="標楷體" pitchFamily="65" charset="-120"/>
              </a:rPr>
              <a:t>模擬真實世界的各種處理過程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換句話說，物件導向的思維就是現實生活的思維方式</a:t>
            </a:r>
          </a:p>
          <a:p>
            <a:pPr lvl="1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其實大家早已知道，而且一直使用它。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C014AAA-BC9C-46BA-AF77-A9F582EFAD57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7675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你的四周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動物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植物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車子等等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物件中所包含有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狀態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(Stats,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內在資料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大小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形狀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顏色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重量等等</a:t>
            </a:r>
          </a:p>
          <a:p>
            <a:pPr lvl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(Behaviors,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外在操作介面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車子可以發動、停車、加速和換擋等等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2713EABC-F513-4A7D-A016-B3AF6B28104E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從案例中學習識別物件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34350" cy="4322763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物件導向思維的重點是如何從描述的問題中識別出物件，以便建立問題的模型，可能的方法如下：</a:t>
            </a:r>
          </a:p>
          <a:p>
            <a:pPr lvl="1"/>
            <a:r>
              <a:rPr lang="zh-TW" altLang="en-US">
                <a:ea typeface="標楷體" pitchFamily="65" charset="-120"/>
              </a:rPr>
              <a:t>問題中是否有</a:t>
            </a:r>
            <a:r>
              <a:rPr lang="en-US" altLang="zh-TW">
                <a:ea typeface="標楷體" pitchFamily="65" charset="-120"/>
              </a:rPr>
              <a:t>【</a:t>
            </a:r>
            <a:r>
              <a:rPr lang="zh-TW" altLang="en-US">
                <a:ea typeface="標楷體" pitchFamily="65" charset="-120"/>
              </a:rPr>
              <a:t>具體的事物</a:t>
            </a:r>
            <a:r>
              <a:rPr lang="en-US" altLang="zh-TW">
                <a:ea typeface="標楷體" pitchFamily="65" charset="-120"/>
              </a:rPr>
              <a:t>】</a:t>
            </a:r>
            <a:r>
              <a:rPr lang="zh-TW" altLang="en-US">
                <a:ea typeface="標楷體" pitchFamily="65" charset="-120"/>
              </a:rPr>
              <a:t>，例如：人、書、電腦、車子等。</a:t>
            </a:r>
          </a:p>
          <a:p>
            <a:pPr lvl="1"/>
            <a:r>
              <a:rPr lang="zh-TW" altLang="en-US">
                <a:ea typeface="標楷體" pitchFamily="65" charset="-120"/>
              </a:rPr>
              <a:t>問題中是否有</a:t>
            </a:r>
            <a:r>
              <a:rPr lang="en-US" altLang="zh-TW">
                <a:ea typeface="標楷體" pitchFamily="65" charset="-120"/>
              </a:rPr>
              <a:t>【</a:t>
            </a:r>
            <a:r>
              <a:rPr lang="zh-TW" altLang="en-US">
                <a:ea typeface="標楷體" pitchFamily="65" charset="-120"/>
              </a:rPr>
              <a:t>事件</a:t>
            </a:r>
            <a:r>
              <a:rPr lang="en-US" altLang="zh-TW">
                <a:ea typeface="標楷體" pitchFamily="65" charset="-120"/>
              </a:rPr>
              <a:t>】</a:t>
            </a:r>
            <a:r>
              <a:rPr lang="zh-TW" altLang="en-US">
                <a:ea typeface="標楷體" pitchFamily="65" charset="-120"/>
              </a:rPr>
              <a:t>，例如：訂購商品、借書、參加會議、旅遊等。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F01DAC63-80C7-4DBE-8EE4-21C7267E969D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從案例中學習識別物件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物件特徵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保留資訊（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Retained Information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物件需要能夠保留資訊，所以物件一定擁有一些屬性，即資料。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需要提供服務（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Needed Service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物件需要能夠提供服務，例如：更改屬性的操作。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共通屬性（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Common Attributes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所有出現的物件都擁有共通的屬性。</a:t>
            </a:r>
          </a:p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B68777D-D199-4E50-840C-CCE2B798D794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從案例中學習識別物件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物件特徵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共通操作（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Common Operators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所有出現的物件都擁有共通的操作。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本質的需求（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Essential Requirements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擁有其它外部的實體物件，它需要取得物件的資訊，例如：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Order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訂單物件需要取得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Customer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客戶物件的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地址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屬性。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多重屬性（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Multiple Attributes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物件擁有的屬性並非只屬於它，它可以是一個更大物件的屬性。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88C1F32C-8594-4CDE-BB07-37E4A6DF9058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物件導向技術的觀念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物件導向技術有三個重要觀念</a:t>
            </a:r>
          </a:p>
          <a:p>
            <a:pPr lvl="1"/>
            <a:r>
              <a:rPr lang="zh-TW" altLang="en-US" sz="2800" b="1">
                <a:ea typeface="標楷體" pitchFamily="65" charset="-120"/>
              </a:rPr>
              <a:t>物件：</a:t>
            </a:r>
            <a:r>
              <a:rPr lang="zh-TW" altLang="en-US" sz="2800">
                <a:ea typeface="標楷體" pitchFamily="65" charset="-120"/>
              </a:rPr>
              <a:t>提供資料和處理資料程序的封裝</a:t>
            </a:r>
          </a:p>
          <a:p>
            <a:pPr lvl="1" algn="just"/>
            <a:r>
              <a:rPr lang="zh-TW" altLang="en-US" sz="2800" b="1">
                <a:ea typeface="標楷體" pitchFamily="65" charset="-120"/>
              </a:rPr>
              <a:t>訊息：</a:t>
            </a:r>
            <a:r>
              <a:rPr lang="zh-TW" altLang="en-US" sz="2800">
                <a:ea typeface="標楷體" pitchFamily="65" charset="-120"/>
              </a:rPr>
              <a:t>物件間的溝通方式，建立物件互動和支援多型的觀念</a:t>
            </a:r>
          </a:p>
          <a:p>
            <a:pPr lvl="1"/>
            <a:r>
              <a:rPr lang="zh-TW" altLang="en-US" sz="2800" b="1">
                <a:ea typeface="標楷體" pitchFamily="65" charset="-120"/>
              </a:rPr>
              <a:t>類別：</a:t>
            </a:r>
            <a:r>
              <a:rPr lang="zh-TW" altLang="en-US" sz="2800">
                <a:ea typeface="標楷體" pitchFamily="65" charset="-120"/>
              </a:rPr>
              <a:t>將有相同特性的物件，歸納成同一類抽象資料型別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CA3290E9-179D-4D76-9ECD-388A3578CCD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第一個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 Application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382000" cy="451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import </a:t>
            </a:r>
            <a:r>
              <a:rPr kumimoji="1" lang="en-US" altLang="zh-TW" sz="2000" dirty="0" err="1">
                <a:latin typeface="Book Antiqua" pitchFamily="18" charset="0"/>
                <a:ea typeface="新細明體" pitchFamily="18" charset="-120"/>
              </a:rPr>
              <a:t>java.lang</a:t>
            </a: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.*;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2000" dirty="0">
                <a:latin typeface="Book Antiqua" pitchFamily="18" charset="0"/>
                <a:ea typeface="新細明體" pitchFamily="18" charset="-120"/>
              </a:rPr>
              <a:t>/**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2000" dirty="0">
                <a:latin typeface="Book Antiqua" pitchFamily="18" charset="0"/>
                <a:ea typeface="新細明體" pitchFamily="18" charset="-120"/>
              </a:rPr>
              <a:t> * </a:t>
            </a:r>
            <a:r>
              <a:rPr kumimoji="1" lang="en-US" altLang="zh-TW" sz="2000" dirty="0">
                <a:solidFill>
                  <a:srgbClr val="FF0000"/>
                </a:solidFill>
                <a:latin typeface="Book Antiqua" pitchFamily="18" charset="0"/>
                <a:ea typeface="新細明體" pitchFamily="18" charset="-120"/>
              </a:rPr>
              <a:t>HelloWorldApp</a:t>
            </a: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.java					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 * Use </a:t>
            </a:r>
            <a:r>
              <a:rPr kumimoji="1" lang="en-US" altLang="zh-TW" sz="2000" dirty="0" err="1">
                <a:latin typeface="Book Antiqua" pitchFamily="18" charset="0"/>
                <a:ea typeface="新細明體" pitchFamily="18" charset="-120"/>
              </a:rPr>
              <a:t>System.out.println</a:t>
            </a: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 to show “Hello World!” on the screen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 */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public class </a:t>
            </a:r>
            <a:r>
              <a:rPr kumimoji="1" lang="en-US" altLang="zh-TW" sz="2000" dirty="0" err="1">
                <a:solidFill>
                  <a:srgbClr val="FF0000"/>
                </a:solidFill>
                <a:latin typeface="Book Antiqua" pitchFamily="18" charset="0"/>
                <a:ea typeface="新細明體" pitchFamily="18" charset="-120"/>
              </a:rPr>
              <a:t>HelloWorldApp</a:t>
            </a: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 {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	public static void main ( String[] </a:t>
            </a:r>
            <a:r>
              <a:rPr kumimoji="1" lang="en-US" altLang="zh-TW" sz="2000" dirty="0" err="1">
                <a:latin typeface="Book Antiqua" pitchFamily="18" charset="0"/>
                <a:ea typeface="新細明體" pitchFamily="18" charset="-120"/>
              </a:rPr>
              <a:t>args</a:t>
            </a: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 )	{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		</a:t>
            </a:r>
            <a:r>
              <a:rPr kumimoji="1" lang="en-US" altLang="zh-TW" sz="2000" dirty="0" err="1">
                <a:latin typeface="Book Antiqua" pitchFamily="18" charset="0"/>
                <a:ea typeface="新細明體" pitchFamily="18" charset="-120"/>
              </a:rPr>
              <a:t>System.out.println</a:t>
            </a: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("Hello World!");// Print the string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	}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Book Antiqua" pitchFamily="18" charset="0"/>
                <a:ea typeface="新細明體" pitchFamily="18" charset="-120"/>
              </a:rPr>
              <a:t>}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370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zh-TW" altLang="en-US" b="1">
                <a:solidFill>
                  <a:srgbClr val="0000CC"/>
                </a:solidFill>
                <a:latin typeface="Tahoma" pitchFamily="34" charset="0"/>
                <a:ea typeface="新細明體" pitchFamily="18" charset="-120"/>
              </a:rPr>
              <a:t>注意：</a:t>
            </a:r>
            <a:r>
              <a:rPr kumimoji="1" lang="en-US" altLang="zh-TW" b="1">
                <a:solidFill>
                  <a:srgbClr val="0000CC"/>
                </a:solidFill>
                <a:latin typeface="Tahoma" pitchFamily="34" charset="0"/>
                <a:ea typeface="新細明體" pitchFamily="18" charset="-120"/>
              </a:rPr>
              <a:t>Java </a:t>
            </a:r>
            <a:r>
              <a:rPr kumimoji="1" lang="zh-TW" altLang="en-US" b="1">
                <a:solidFill>
                  <a:srgbClr val="0000CC"/>
                </a:solidFill>
                <a:latin typeface="Tahoma" pitchFamily="34" charset="0"/>
                <a:ea typeface="新細明體" pitchFamily="18" charset="-120"/>
              </a:rPr>
              <a:t>大小寫有分別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AD20AA9-F2D2-4208-9BC0-EB8806F42512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Object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）觀念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4897437"/>
          </a:xfrm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物件是對應到現實生活的實體或事件，擁有三種特性：</a:t>
            </a:r>
            <a:r>
              <a:rPr lang="zh-TW" altLang="en-US" sz="2400" b="1" i="1">
                <a:latin typeface="標楷體" pitchFamily="65" charset="-120"/>
                <a:ea typeface="標楷體" pitchFamily="65" charset="-120"/>
              </a:rPr>
              <a:t>狀態、行為、識別字</a:t>
            </a:r>
          </a:p>
          <a:p>
            <a:pPr lvl="1"/>
            <a:r>
              <a:rPr lang="zh-TW" altLang="en-US" b="1">
                <a:latin typeface="標楷體" pitchFamily="65" charset="-120"/>
                <a:ea typeface="標楷體" pitchFamily="65" charset="-120"/>
              </a:rPr>
              <a:t>狀態（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State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2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物件內部包含的資料</a:t>
            </a:r>
          </a:p>
          <a:p>
            <a:pPr lvl="3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可以是一個變數</a:t>
            </a:r>
          </a:p>
          <a:p>
            <a:pPr lvl="3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例如：車子的車型、排氣量、色彩和自排或手排等屬性。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4AFCB2D-BA49-4D49-B923-6B0A4B1F271C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Object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）觀念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特性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4611687"/>
          </a:xfrm>
        </p:spPr>
        <p:txBody>
          <a:bodyPr/>
          <a:lstStyle/>
          <a:p>
            <a:r>
              <a:rPr lang="zh-TW" altLang="en-US" sz="2600" b="1">
                <a:latin typeface="標楷體" pitchFamily="65" charset="-120"/>
                <a:ea typeface="標楷體" pitchFamily="65" charset="-120"/>
              </a:rPr>
              <a:t>行為（</a:t>
            </a:r>
            <a:r>
              <a:rPr lang="en-US" altLang="zh-TW" sz="2600" b="1">
                <a:latin typeface="標楷體" pitchFamily="65" charset="-120"/>
                <a:ea typeface="標楷體" pitchFamily="65" charset="-120"/>
              </a:rPr>
              <a:t>Behavior</a:t>
            </a:r>
            <a:r>
              <a:rPr lang="zh-TW" altLang="en-US" sz="2600" b="1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物件的方法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(methods)</a:t>
            </a:r>
          </a:p>
          <a:p>
            <a:pPr lvl="2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來產生行為</a:t>
            </a:r>
          </a:p>
          <a:p>
            <a:pPr lvl="1"/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語言是使用方法來實作行為</a:t>
            </a:r>
          </a:p>
          <a:p>
            <a:pPr lvl="1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例如：車子可以發動、停車、加速和換擋等。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6F78152-4314-4FB1-95BD-E97D9493B3E7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物件的狀態與行為 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變數與方法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45354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89363"/>
            <a:ext cx="3529013" cy="260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092773B-E66E-455A-9CCF-4322CE4D703D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Object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）觀念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特性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4611687"/>
          </a:xfrm>
        </p:spPr>
        <p:txBody>
          <a:bodyPr/>
          <a:lstStyle/>
          <a:p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識別字（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Identity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每個物件都擁有獨一無二的識別字，用來與其他的物件做區別</a:t>
            </a:r>
          </a:p>
          <a:p>
            <a:pPr lvl="2"/>
            <a:r>
              <a:rPr lang="zh-TW" altLang="en-US" sz="2900">
                <a:latin typeface="標楷體" pitchFamily="65" charset="-120"/>
                <a:ea typeface="標楷體" pitchFamily="65" charset="-120"/>
              </a:rPr>
              <a:t>在記憶體中有個唯一的位址</a:t>
            </a:r>
          </a:p>
          <a:p>
            <a:pPr lvl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語言是使用物件參考（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Reference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）作為物件的識別字。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56F6CD6-F7CB-4233-B106-5F01BBF98632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Object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）觀念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範例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MySentraCar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物件模擬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1800cc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紅色四門的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Sentra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車子</a:t>
            </a:r>
          </a:p>
          <a:p>
            <a:pPr lvl="1"/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MySentraCar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是物件的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識別字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，有別於眾多其它車輛的物件</a:t>
            </a: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狀態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車型（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type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）、排氣量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(cc)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、色彩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(color)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、幾門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(door)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行為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發動（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starting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）、停車（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parking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）、加速（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speeding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）、換檔（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shift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63524" name="Picture 4" descr="j023290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989513"/>
            <a:ext cx="1647825" cy="18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3E7EA639-5CEC-4083-8E25-20DE993DCB25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物件（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Object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）觀念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MySentraCar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物件模擬車輛時，是使用變數儲存目前的狀態值，建立方法來模擬行為，如下所示：</a:t>
            </a:r>
          </a:p>
          <a:p>
            <a:pPr lvl="1"/>
            <a:r>
              <a:rPr lang="zh-TW" altLang="en-US" b="1">
                <a:latin typeface="標楷體" pitchFamily="65" charset="-120"/>
                <a:ea typeface="標楷體" pitchFamily="65" charset="-120"/>
              </a:rPr>
              <a:t>變數：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type=Sentra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cc=1800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color=red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door=4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/>
            <a:r>
              <a:rPr lang="zh-TW" altLang="en-US" b="1">
                <a:latin typeface="標楷體" pitchFamily="65" charset="-120"/>
                <a:ea typeface="標楷體" pitchFamily="65" charset="-120"/>
              </a:rPr>
              <a:t>方法：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starting()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parking()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speeding()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shift()</a:t>
            </a:r>
            <a:r>
              <a:rPr lang="zh-TW" altLang="en-US">
                <a:ea typeface="新細明體" pitchFamily="18" charset="-120"/>
              </a:rPr>
              <a:t>。</a:t>
            </a:r>
            <a:endParaRPr lang="zh-TW" altLang="en-US" sz="2000">
              <a:ea typeface="新細明體" pitchFamily="18" charset="-120"/>
            </a:endParaRPr>
          </a:p>
        </p:txBody>
      </p:sp>
      <p:graphicFrame>
        <p:nvGraphicFramePr>
          <p:cNvPr id="3655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76800" y="2057400"/>
          <a:ext cx="3486150" cy="3505200"/>
        </p:xfrm>
        <a:graphic>
          <a:graphicData uri="http://schemas.openxmlformats.org/presentationml/2006/ole">
            <p:oleObj spid="_x0000_s365572" name="文件" r:id="rId3" imgW="2229480" imgH="2241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Quiz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 many brands and types</a:t>
            </a:r>
          </a:p>
          <a:p>
            <a:pPr lvl="1"/>
            <a:r>
              <a:rPr lang="en-US" altLang="zh-TW" dirty="0" smtClean="0"/>
              <a:t>BMW, Nissan, Toyota, Lexus, VOLVO, </a:t>
            </a:r>
            <a:r>
              <a:rPr lang="en-US" altLang="zh-TW" dirty="0" err="1" smtClean="0"/>
              <a:t>audi</a:t>
            </a:r>
            <a:r>
              <a:rPr lang="en-US" altLang="zh-TW" dirty="0" smtClean="0"/>
              <a:t>, Benz</a:t>
            </a:r>
          </a:p>
          <a:p>
            <a:pPr lvl="1"/>
            <a:r>
              <a:rPr lang="en-US" altLang="zh-TW" dirty="0" smtClean="0"/>
              <a:t>Toyota</a:t>
            </a:r>
          </a:p>
          <a:p>
            <a:pPr lvl="2"/>
            <a:r>
              <a:rPr lang="en-US" altLang="zh-TW" dirty="0" smtClean="0"/>
              <a:t>VIOS, </a:t>
            </a:r>
            <a:r>
              <a:rPr lang="en-US" altLang="zh-TW" dirty="0" err="1" smtClean="0"/>
              <a:t>Altis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Premio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Yaris</a:t>
            </a:r>
            <a:r>
              <a:rPr lang="en-US" altLang="zh-TW" dirty="0" smtClean="0"/>
              <a:t>, Wish</a:t>
            </a:r>
          </a:p>
          <a:p>
            <a:r>
              <a:rPr lang="en-US" altLang="zh-TW" smtClean="0"/>
              <a:t>How </a:t>
            </a:r>
            <a:r>
              <a:rPr lang="en-US" altLang="zh-TW" dirty="0" smtClean="0"/>
              <a:t>to apply OO concepts?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4D6960FD-7E88-4277-9A1E-DB07621C2CC4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今天上課講的整數與人的例子</a:t>
            </a:r>
            <a:endParaRPr lang="en-US" altLang="zh-TW" dirty="0" smtClean="0"/>
          </a:p>
          <a:p>
            <a:r>
              <a:rPr lang="zh-TW" altLang="en-US" dirty="0" smtClean="0"/>
              <a:t>解開</a:t>
            </a:r>
            <a:r>
              <a:rPr lang="en-US" altLang="zh-TW" dirty="0" smtClean="0"/>
              <a:t>Example1.zip</a:t>
            </a:r>
          </a:p>
          <a:p>
            <a:r>
              <a:rPr lang="en-US" altLang="zh-TW" dirty="0" err="1" smtClean="0"/>
              <a:t>Javac</a:t>
            </a:r>
            <a:r>
              <a:rPr lang="en-US" altLang="zh-TW" dirty="0" smtClean="0"/>
              <a:t> *.java</a:t>
            </a:r>
          </a:p>
          <a:p>
            <a:r>
              <a:rPr lang="en-US" altLang="zh-TW" dirty="0" smtClean="0"/>
              <a:t>Java Example1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B84AEFE4-BCDD-42A6-BF20-79584858E904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以物件導向思考，試圖將生活中的東西以物件導向方式來描述</a:t>
            </a:r>
            <a:endParaRPr lang="en-US" altLang="zh-TW" dirty="0" smtClean="0"/>
          </a:p>
          <a:p>
            <a:r>
              <a:rPr lang="zh-TW" altLang="en-US" dirty="0" smtClean="0"/>
              <a:t>看看以前寫的</a:t>
            </a:r>
            <a:r>
              <a:rPr lang="en-US" altLang="zh-TW" dirty="0" smtClean="0"/>
              <a:t>C code</a:t>
            </a:r>
            <a:r>
              <a:rPr lang="zh-TW" altLang="en-US" dirty="0" smtClean="0"/>
              <a:t>，想想如何用物件導向來改寫</a:t>
            </a:r>
            <a:r>
              <a:rPr lang="zh-TW" altLang="en-US" dirty="0"/>
              <a:t>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B84AEFE4-BCDD-42A6-BF20-79584858E904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F2A5C694-0F5B-468C-9BDD-B2409405B243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第一個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 Application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存檔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檔名：</a:t>
            </a:r>
            <a:r>
              <a:rPr lang="en-US" altLang="zh-TW" b="1" u="sng">
                <a:latin typeface="標楷體" pitchFamily="65" charset="-120"/>
                <a:ea typeface="標楷體" pitchFamily="65" charset="-120"/>
              </a:rPr>
              <a:t>HelloWorldApp.java</a:t>
            </a:r>
          </a:p>
          <a:p>
            <a:pPr lvl="2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HelloWorldApp: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習慣上與主類別同名</a:t>
            </a:r>
          </a:p>
          <a:p>
            <a:pPr lvl="2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java: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一定要使用 .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java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作為附加名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F1F0902-5177-43EE-A2A5-546E906C05B2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Java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程式結構</a:t>
            </a:r>
          </a:p>
        </p:txBody>
      </p:sp>
      <p:grpSp>
        <p:nvGrpSpPr>
          <p:cNvPr id="242706" name="Group 18"/>
          <p:cNvGrpSpPr>
            <a:grpSpLocks/>
          </p:cNvGrpSpPr>
          <p:nvPr/>
        </p:nvGrpSpPr>
        <p:grpSpPr bwMode="auto">
          <a:xfrm>
            <a:off x="152400" y="1600200"/>
            <a:ext cx="8623300" cy="3276600"/>
            <a:chOff x="136" y="1776"/>
            <a:chExt cx="5432" cy="2064"/>
          </a:xfrm>
        </p:grpSpPr>
        <p:sp>
          <p:nvSpPr>
            <p:cNvPr id="242691" name="Text Box 3"/>
            <p:cNvSpPr txBox="1">
              <a:spLocks noChangeArrowheads="1"/>
            </p:cNvSpPr>
            <p:nvPr/>
          </p:nvSpPr>
          <p:spPr bwMode="auto">
            <a:xfrm>
              <a:off x="624" y="1776"/>
              <a:ext cx="4944" cy="20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>
                  <a:latin typeface="Book Antiqua" pitchFamily="18" charset="0"/>
                  <a:ea typeface="新細明體" pitchFamily="18" charset="-120"/>
                </a:rPr>
                <a:t>/**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>
                  <a:latin typeface="Book Antiqua" pitchFamily="18" charset="0"/>
                  <a:ea typeface="新細明體" pitchFamily="18" charset="-120"/>
                </a:rPr>
                <a:t> * </a:t>
              </a:r>
              <a:r>
                <a:rPr kumimoji="1" lang="en-US" altLang="zh-TW" sz="1600">
                  <a:latin typeface="Book Antiqua" pitchFamily="18" charset="0"/>
                  <a:ea typeface="新細明體" pitchFamily="18" charset="-120"/>
                </a:rPr>
                <a:t>HelloWorldApp.java					2001/08/01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>
                  <a:latin typeface="Book Antiqua" pitchFamily="18" charset="0"/>
                  <a:ea typeface="新細明體" pitchFamily="18" charset="-120"/>
                </a:rPr>
                <a:t> * Use System.out.println to show “Hello World!” on the screen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>
                  <a:latin typeface="Book Antiqua" pitchFamily="18" charset="0"/>
                  <a:ea typeface="新細明體" pitchFamily="18" charset="-120"/>
                </a:rPr>
                <a:t> */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>
                  <a:latin typeface="Book Antiqua" pitchFamily="18" charset="0"/>
                  <a:ea typeface="新細明體" pitchFamily="18" charset="-120"/>
                </a:rPr>
                <a:t>public class HelloWorldApp {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>
                  <a:latin typeface="Book Antiqua" pitchFamily="18" charset="0"/>
                  <a:ea typeface="新細明體" pitchFamily="18" charset="-120"/>
                </a:rPr>
                <a:t>	public static void main ( String[] args )	{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>
                  <a:latin typeface="Book Antiqua" pitchFamily="18" charset="0"/>
                  <a:ea typeface="新細明體" pitchFamily="18" charset="-120"/>
                </a:rPr>
                <a:t>		System.out.println(“Hello World!”);	// Print the string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>
                  <a:latin typeface="Book Antiqua" pitchFamily="18" charset="0"/>
                  <a:ea typeface="新細明體" pitchFamily="18" charset="-120"/>
                </a:rPr>
                <a:t>	}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>
                  <a:latin typeface="Book Antiqua" pitchFamily="18" charset="0"/>
                  <a:ea typeface="新細明體" pitchFamily="18" charset="-120"/>
                </a:rPr>
                <a:t>}</a:t>
              </a:r>
            </a:p>
          </p:txBody>
        </p:sp>
        <p:grpSp>
          <p:nvGrpSpPr>
            <p:cNvPr id="242692" name="Group 4"/>
            <p:cNvGrpSpPr>
              <a:grpSpLocks/>
            </p:cNvGrpSpPr>
            <p:nvPr/>
          </p:nvGrpSpPr>
          <p:grpSpPr bwMode="auto">
            <a:xfrm>
              <a:off x="136" y="1872"/>
              <a:ext cx="488" cy="768"/>
              <a:chOff x="136" y="1872"/>
              <a:chExt cx="488" cy="528"/>
            </a:xfrm>
          </p:grpSpPr>
          <p:sp>
            <p:nvSpPr>
              <p:cNvPr id="242693" name="AutoShape 5"/>
              <p:cNvSpPr>
                <a:spLocks/>
              </p:cNvSpPr>
              <p:nvPr/>
            </p:nvSpPr>
            <p:spPr bwMode="auto">
              <a:xfrm>
                <a:off x="528" y="1872"/>
                <a:ext cx="96" cy="528"/>
              </a:xfrm>
              <a:prstGeom prst="leftBrace">
                <a:avLst>
                  <a:gd name="adj1" fmla="val 45833"/>
                  <a:gd name="adj2" fmla="val 50000"/>
                </a:avLst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694" name="Text Box 6"/>
              <p:cNvSpPr txBox="1">
                <a:spLocks noChangeArrowheads="1"/>
              </p:cNvSpPr>
              <p:nvPr/>
            </p:nvSpPr>
            <p:spPr bwMode="auto">
              <a:xfrm>
                <a:off x="136" y="1872"/>
                <a:ext cx="34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eaLnBrk="1" hangingPunct="1"/>
                <a:r>
                  <a:rPr kumimoji="1" lang="zh-TW" altLang="en-US" b="1">
                    <a:solidFill>
                      <a:srgbClr val="0000CC"/>
                    </a:solidFill>
                    <a:latin typeface="Times New Roman" pitchFamily="18" charset="0"/>
                    <a:ea typeface="新細明體" pitchFamily="18" charset="-120"/>
                  </a:rPr>
                  <a:t>註解</a:t>
                </a:r>
              </a:p>
            </p:txBody>
          </p:sp>
        </p:grpSp>
        <p:grpSp>
          <p:nvGrpSpPr>
            <p:cNvPr id="242695" name="Group 7"/>
            <p:cNvGrpSpPr>
              <a:grpSpLocks/>
            </p:cNvGrpSpPr>
            <p:nvPr/>
          </p:nvGrpSpPr>
          <p:grpSpPr bwMode="auto">
            <a:xfrm>
              <a:off x="144" y="2784"/>
              <a:ext cx="480" cy="1056"/>
              <a:chOff x="144" y="2544"/>
              <a:chExt cx="480" cy="960"/>
            </a:xfrm>
          </p:grpSpPr>
          <p:sp>
            <p:nvSpPr>
              <p:cNvPr id="242696" name="AutoShape 8"/>
              <p:cNvSpPr>
                <a:spLocks/>
              </p:cNvSpPr>
              <p:nvPr/>
            </p:nvSpPr>
            <p:spPr bwMode="auto">
              <a:xfrm>
                <a:off x="528" y="2544"/>
                <a:ext cx="96" cy="96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697" name="Text Box 9"/>
              <p:cNvSpPr txBox="1">
                <a:spLocks noChangeArrowheads="1"/>
              </p:cNvSpPr>
              <p:nvPr/>
            </p:nvSpPr>
            <p:spPr bwMode="auto">
              <a:xfrm>
                <a:off x="144" y="2736"/>
                <a:ext cx="346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eaLnBrk="1" hangingPunct="1"/>
                <a:r>
                  <a:rPr kumimoji="1" lang="zh-TW" altLang="en-US" b="1">
                    <a:solidFill>
                      <a:srgbClr val="0000CC"/>
                    </a:solidFill>
                    <a:latin typeface="Times New Roman" pitchFamily="18" charset="0"/>
                    <a:ea typeface="新細明體" pitchFamily="18" charset="-120"/>
                  </a:rPr>
                  <a:t>主類別</a:t>
                </a:r>
              </a:p>
            </p:txBody>
          </p:sp>
        </p:grpSp>
        <p:grpSp>
          <p:nvGrpSpPr>
            <p:cNvPr id="242698" name="Group 10"/>
            <p:cNvGrpSpPr>
              <a:grpSpLocks/>
            </p:cNvGrpSpPr>
            <p:nvPr/>
          </p:nvGrpSpPr>
          <p:grpSpPr bwMode="auto">
            <a:xfrm>
              <a:off x="720" y="2976"/>
              <a:ext cx="432" cy="622"/>
              <a:chOff x="768" y="2736"/>
              <a:chExt cx="432" cy="622"/>
            </a:xfrm>
          </p:grpSpPr>
          <p:sp>
            <p:nvSpPr>
              <p:cNvPr id="242699" name="AutoShape 11"/>
              <p:cNvSpPr>
                <a:spLocks/>
              </p:cNvSpPr>
              <p:nvPr/>
            </p:nvSpPr>
            <p:spPr bwMode="auto">
              <a:xfrm>
                <a:off x="1152" y="2784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700" name="Text Box 12"/>
              <p:cNvSpPr txBox="1">
                <a:spLocks noChangeArrowheads="1"/>
              </p:cNvSpPr>
              <p:nvPr/>
            </p:nvSpPr>
            <p:spPr bwMode="auto">
              <a:xfrm>
                <a:off x="768" y="2736"/>
                <a:ext cx="346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eaLnBrk="1" hangingPunct="1"/>
                <a:r>
                  <a:rPr kumimoji="1" lang="zh-TW" altLang="en-US" b="1">
                    <a:solidFill>
                      <a:srgbClr val="0000CC"/>
                    </a:solidFill>
                    <a:latin typeface="Times New Roman" pitchFamily="18" charset="0"/>
                    <a:ea typeface="新細明體" pitchFamily="18" charset="-120"/>
                  </a:rPr>
                  <a:t>進入點</a:t>
                </a:r>
              </a:p>
            </p:txBody>
          </p:sp>
        </p:grpSp>
        <p:grpSp>
          <p:nvGrpSpPr>
            <p:cNvPr id="242701" name="Group 13"/>
            <p:cNvGrpSpPr>
              <a:grpSpLocks/>
            </p:cNvGrpSpPr>
            <p:nvPr/>
          </p:nvGrpSpPr>
          <p:grpSpPr bwMode="auto">
            <a:xfrm>
              <a:off x="1296" y="3120"/>
              <a:ext cx="2784" cy="624"/>
              <a:chOff x="1440" y="2880"/>
              <a:chExt cx="3552" cy="624"/>
            </a:xfrm>
          </p:grpSpPr>
          <p:sp>
            <p:nvSpPr>
              <p:cNvPr id="242702" name="Rectangle 14"/>
              <p:cNvSpPr>
                <a:spLocks noChangeArrowheads="1"/>
              </p:cNvSpPr>
              <p:nvPr/>
            </p:nvSpPr>
            <p:spPr bwMode="auto">
              <a:xfrm>
                <a:off x="1440" y="2880"/>
                <a:ext cx="3552" cy="288"/>
              </a:xfrm>
              <a:prstGeom prst="rect">
                <a:avLst/>
              </a:prstGeom>
              <a:noFill/>
              <a:ln w="38100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2703" name="Text Box 15"/>
              <p:cNvSpPr txBox="1">
                <a:spLocks noChangeArrowheads="1"/>
              </p:cNvSpPr>
              <p:nvPr/>
            </p:nvSpPr>
            <p:spPr bwMode="auto">
              <a:xfrm>
                <a:off x="3025" y="3216"/>
                <a:ext cx="8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TW" altLang="en-US" b="1">
                    <a:solidFill>
                      <a:srgbClr val="0000CC"/>
                    </a:solidFill>
                    <a:latin typeface="Times New Roman" pitchFamily="18" charset="0"/>
                    <a:ea typeface="新細明體" pitchFamily="18" charset="-120"/>
                  </a:rPr>
                  <a:t>程式碼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74753FA9-7E24-47CD-A7EF-7132A0D2E20C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程式註解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(comment)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7772400" cy="467995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註解格式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//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我是註解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/*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我也是註解 *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/**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我是註解文件 *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/*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雖然換行</a:t>
            </a:r>
          </a:p>
          <a:p>
            <a:pPr lvl="1"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  我還是註解 *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</a:p>
          <a:p>
            <a:pPr lvl="1"/>
            <a:r>
              <a:rPr lang="en-US" altLang="zh-TW">
                <a:latin typeface="標楷體" pitchFamily="65" charset="-120"/>
                <a:ea typeface="標楷體" pitchFamily="65" charset="-120"/>
              </a:rPr>
              <a:t>//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我是註解</a:t>
            </a:r>
          </a:p>
          <a:p>
            <a:pPr lvl="1"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>
              <a:solidFill>
                <a:srgbClr val="CC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545E7E1-568D-41B9-95A3-4E6E849FB36C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註解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2947988"/>
          </a:xfrm>
        </p:spPr>
        <p:txBody>
          <a:bodyPr/>
          <a:lstStyle/>
          <a:p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javadoc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功能：產生說明文件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格式：</a:t>
            </a:r>
          </a:p>
          <a:p>
            <a:pPr lvl="2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javadoc HelloWorldApp.java</a:t>
            </a:r>
          </a:p>
          <a:p>
            <a:pPr lvl="2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javadoc –d C:\MyDoc HelloWorldApp.java</a:t>
            </a:r>
          </a:p>
          <a:p>
            <a:pPr lvl="1"/>
            <a:r>
              <a:rPr lang="zh-TW" altLang="en-US">
                <a:latin typeface="標楷體" pitchFamily="65" charset="-120"/>
                <a:ea typeface="標楷體" pitchFamily="65" charset="-120"/>
              </a:rPr>
              <a:t>外觀：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133600" y="4343400"/>
          <a:ext cx="5715000" cy="2147888"/>
        </p:xfrm>
        <a:graphic>
          <a:graphicData uri="http://schemas.openxmlformats.org/presentationml/2006/ole">
            <p:oleObj spid="_x0000_s245764" name="PhotoImpact" r:id="rId3" imgW="6085714" imgH="22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D1330AB-7A94-428E-BD0E-AC29B90D1282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主類別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914400" y="1476375"/>
            <a:ext cx="673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kumimoji="1" lang="zh-TW" altLang="en-US">
                <a:latin typeface="標楷體" pitchFamily="65" charset="-120"/>
                <a:ea typeface="標楷體" pitchFamily="65" charset="-120"/>
              </a:rPr>
              <a:t>藍色粗體字部份即為主類別。</a:t>
            </a:r>
          </a:p>
          <a:p>
            <a:pPr eaLnBrk="1" hangingPunct="1">
              <a:buFontTx/>
              <a:buChar char="•"/>
            </a:pPr>
            <a:r>
              <a:rPr kumimoji="1" lang="en-US" altLang="zh-TW">
                <a:latin typeface="標楷體" pitchFamily="65" charset="-120"/>
                <a:ea typeface="標楷體" pitchFamily="65" charset="-120"/>
              </a:rPr>
              <a:t>Java </a:t>
            </a:r>
            <a:r>
              <a:rPr kumimoji="1" lang="zh-TW" altLang="en-US">
                <a:latin typeface="標楷體" pitchFamily="65" charset="-120"/>
                <a:ea typeface="標楷體" pitchFamily="65" charset="-120"/>
              </a:rPr>
              <a:t>程式至少要有一個類別，才能順利執行。</a:t>
            </a:r>
          </a:p>
        </p:txBody>
      </p:sp>
      <p:grpSp>
        <p:nvGrpSpPr>
          <p:cNvPr id="246794" name="Group 10"/>
          <p:cNvGrpSpPr>
            <a:grpSpLocks/>
          </p:cNvGrpSpPr>
          <p:nvPr/>
        </p:nvGrpSpPr>
        <p:grpSpPr bwMode="auto">
          <a:xfrm>
            <a:off x="228600" y="2514600"/>
            <a:ext cx="8407400" cy="3270250"/>
            <a:chOff x="144" y="1920"/>
            <a:chExt cx="5296" cy="2060"/>
          </a:xfrm>
        </p:grpSpPr>
        <p:sp>
          <p:nvSpPr>
            <p:cNvPr id="246788" name="Text Box 4"/>
            <p:cNvSpPr txBox="1">
              <a:spLocks noChangeArrowheads="1"/>
            </p:cNvSpPr>
            <p:nvPr/>
          </p:nvSpPr>
          <p:spPr bwMode="auto">
            <a:xfrm>
              <a:off x="624" y="1920"/>
              <a:ext cx="4816" cy="20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/**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 * 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HelloWorldApp.java					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 * Use </a:t>
              </a:r>
              <a:r>
                <a:rPr kumimoji="1" lang="en-US" altLang="zh-TW" sz="1600" dirty="0" err="1">
                  <a:latin typeface="Book Antiqua" pitchFamily="18" charset="0"/>
                  <a:ea typeface="新細明體" pitchFamily="18" charset="-120"/>
                </a:rPr>
                <a:t>System.out.println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 to show “Hello World!” on the screen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 */</a:t>
              </a:r>
              <a:endParaRPr kumimoji="1" lang="zh-TW" altLang="en-US" sz="1600" b="1" dirty="0">
                <a:solidFill>
                  <a:srgbClr val="0000CC"/>
                </a:solidFill>
                <a:latin typeface="Book Antiqua" pitchFamily="18" charset="0"/>
                <a:ea typeface="新細明體" pitchFamily="18" charset="-12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b="1" dirty="0">
                  <a:solidFill>
                    <a:srgbClr val="0000CC"/>
                  </a:solidFill>
                  <a:latin typeface="Book Antiqua" pitchFamily="18" charset="0"/>
                  <a:ea typeface="新細明體" pitchFamily="18" charset="-120"/>
                </a:rPr>
                <a:t>public class </a:t>
              </a:r>
              <a:r>
                <a:rPr kumimoji="1" lang="en-US" altLang="zh-TW" sz="1600" b="1" dirty="0" err="1">
                  <a:solidFill>
                    <a:srgbClr val="0000CC"/>
                  </a:solidFill>
                  <a:latin typeface="Book Antiqua" pitchFamily="18" charset="0"/>
                  <a:ea typeface="新細明體" pitchFamily="18" charset="-120"/>
                </a:rPr>
                <a:t>HelloWorldApp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 {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	public static void main ( String[] </a:t>
              </a:r>
              <a:r>
                <a:rPr kumimoji="1" lang="en-US" altLang="zh-TW" sz="1600" dirty="0" err="1">
                  <a:latin typeface="Book Antiqua" pitchFamily="18" charset="0"/>
                  <a:ea typeface="新細明體" pitchFamily="18" charset="-120"/>
                </a:rPr>
                <a:t>args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 )	{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		</a:t>
              </a:r>
              <a:r>
                <a:rPr kumimoji="1" lang="en-US" altLang="zh-TW" sz="1600" dirty="0" err="1">
                  <a:latin typeface="Book Antiqua" pitchFamily="18" charset="0"/>
                  <a:ea typeface="新細明體" pitchFamily="18" charset="-120"/>
                </a:rPr>
                <a:t>System.out.println</a:t>
              </a:r>
              <a:r>
                <a:rPr kumimoji="1" lang="en-US" altLang="zh-TW" sz="1600" dirty="0">
                  <a:latin typeface="Book Antiqua" pitchFamily="18" charset="0"/>
                  <a:ea typeface="新細明體" pitchFamily="18" charset="-120"/>
                </a:rPr>
                <a:t>(“Hello World!”);	// Print the string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	}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600" dirty="0">
                  <a:latin typeface="Book Antiqua" pitchFamily="18" charset="0"/>
                  <a:ea typeface="新細明體" pitchFamily="18" charset="-120"/>
                </a:rPr>
                <a:t>}</a:t>
              </a:r>
              <a:endParaRPr kumimoji="1" lang="zh-TW" altLang="en-US" dirty="0"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246789" name="Group 5"/>
            <p:cNvGrpSpPr>
              <a:grpSpLocks/>
            </p:cNvGrpSpPr>
            <p:nvPr/>
          </p:nvGrpSpPr>
          <p:grpSpPr bwMode="auto">
            <a:xfrm>
              <a:off x="144" y="2928"/>
              <a:ext cx="480" cy="960"/>
              <a:chOff x="144" y="2736"/>
              <a:chExt cx="480" cy="960"/>
            </a:xfrm>
          </p:grpSpPr>
          <p:sp>
            <p:nvSpPr>
              <p:cNvPr id="246790" name="AutoShape 6"/>
              <p:cNvSpPr>
                <a:spLocks/>
              </p:cNvSpPr>
              <p:nvPr/>
            </p:nvSpPr>
            <p:spPr bwMode="auto">
              <a:xfrm>
                <a:off x="528" y="2736"/>
                <a:ext cx="96" cy="96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6791" name="Text Box 7"/>
              <p:cNvSpPr txBox="1">
                <a:spLocks noChangeArrowheads="1"/>
              </p:cNvSpPr>
              <p:nvPr/>
            </p:nvSpPr>
            <p:spPr bwMode="auto">
              <a:xfrm>
                <a:off x="144" y="2928"/>
                <a:ext cx="346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eaLnBrk="1" hangingPunct="1"/>
                <a:r>
                  <a:rPr kumimoji="1" lang="zh-TW" altLang="en-US" b="1">
                    <a:solidFill>
                      <a:srgbClr val="0000CC"/>
                    </a:solidFill>
                    <a:latin typeface="Times New Roman" pitchFamily="18" charset="0"/>
                    <a:ea typeface="新細明體" pitchFamily="18" charset="-120"/>
                  </a:rPr>
                  <a:t>主類別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esta">
  <a:themeElements>
    <a:clrScheme name="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esta">
      <a:majorFont>
        <a:latin typeface="Lucida Sans Unicode"/>
        <a:ea typeface=""/>
        <a:cs typeface="Lucida Sans Unicode"/>
      </a:majorFont>
      <a:minorFont>
        <a:latin typeface="Lucida Sans Unicode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779</TotalTime>
  <Words>2220</Words>
  <Application>Microsoft PowerPoint</Application>
  <PresentationFormat>如螢幕大小 (4:3)</PresentationFormat>
  <Paragraphs>336</Paragraphs>
  <Slides>48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1" baseType="lpstr">
      <vt:lpstr>sebesta</vt:lpstr>
      <vt:lpstr>PhotoImpact</vt:lpstr>
      <vt:lpstr>文件</vt:lpstr>
      <vt:lpstr>Object-Oriented Concepts</vt:lpstr>
      <vt:lpstr>Previous study</vt:lpstr>
      <vt:lpstr>第一個 Java Application</vt:lpstr>
      <vt:lpstr>第一個 Java Application</vt:lpstr>
      <vt:lpstr>第一個 Java Application</vt:lpstr>
      <vt:lpstr>Java 程式結構</vt:lpstr>
      <vt:lpstr>程式註解 (comment)</vt:lpstr>
      <vt:lpstr>註解</vt:lpstr>
      <vt:lpstr>主類別</vt:lpstr>
      <vt:lpstr>類別規則</vt:lpstr>
      <vt:lpstr>進入點</vt:lpstr>
      <vt:lpstr>主方法宣告</vt:lpstr>
      <vt:lpstr>進入點</vt:lpstr>
      <vt:lpstr>函式呼叫 (function call)</vt:lpstr>
      <vt:lpstr>編譯程式</vt:lpstr>
      <vt:lpstr>執行程式</vt:lpstr>
      <vt:lpstr>換行字元</vt:lpstr>
      <vt:lpstr>世界上有兩種程式設計師</vt:lpstr>
      <vt:lpstr>程式設計方法</vt:lpstr>
      <vt:lpstr>程式設計方法</vt:lpstr>
      <vt:lpstr>非結構化程式設計</vt:lpstr>
      <vt:lpstr>非結構化程式設計問題</vt:lpstr>
      <vt:lpstr>程序式與結構化程式設計</vt:lpstr>
      <vt:lpstr>程序式與結構化程式設計</vt:lpstr>
      <vt:lpstr>模組化程式設計</vt:lpstr>
      <vt:lpstr>程序型與模組型之差異</vt:lpstr>
      <vt:lpstr>物件導向程式設計</vt:lpstr>
      <vt:lpstr>物件導向技術</vt:lpstr>
      <vt:lpstr>物件導向程式技術</vt:lpstr>
      <vt:lpstr>抽象資料型態</vt:lpstr>
      <vt:lpstr>抽象化目的</vt:lpstr>
      <vt:lpstr>物件導向的抽象資料型態</vt:lpstr>
      <vt:lpstr>抽象資料型態與物件導向</vt:lpstr>
      <vt:lpstr>物件導向的思維</vt:lpstr>
      <vt:lpstr>物件</vt:lpstr>
      <vt:lpstr>從案例中學習識別物件</vt:lpstr>
      <vt:lpstr>從案例中學習識別物件-物件特徵1</vt:lpstr>
      <vt:lpstr>從案例中學習識別物件-物件特徵2</vt:lpstr>
      <vt:lpstr>物件導向技術的觀念</vt:lpstr>
      <vt:lpstr>物件（Object）觀念</vt:lpstr>
      <vt:lpstr>物件（Object）觀念-特性</vt:lpstr>
      <vt:lpstr>物件的狀態與行為 (變數與方法)</vt:lpstr>
      <vt:lpstr>物件（Object）觀念-特性</vt:lpstr>
      <vt:lpstr>物件（Object）觀念-範例</vt:lpstr>
      <vt:lpstr>物件（Object）觀念</vt:lpstr>
      <vt:lpstr>Quiz</vt:lpstr>
      <vt:lpstr>Example1</vt:lpstr>
      <vt:lpstr>Exercises</vt:lpstr>
    </vt:vector>
  </TitlesOfParts>
  <Company>Pearson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David Garrett</dc:creator>
  <cp:lastModifiedBy>Yoshi</cp:lastModifiedBy>
  <cp:revision>81</cp:revision>
  <dcterms:created xsi:type="dcterms:W3CDTF">2003-08-01T12:29:19Z</dcterms:created>
  <dcterms:modified xsi:type="dcterms:W3CDTF">2009-02-26T06:42:39Z</dcterms:modified>
</cp:coreProperties>
</file>