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0"/>
  </p:notesMasterIdLst>
  <p:sldIdLst>
    <p:sldId id="277" r:id="rId2"/>
    <p:sldId id="267" r:id="rId3"/>
    <p:sldId id="279" r:id="rId4"/>
    <p:sldId id="280" r:id="rId5"/>
    <p:sldId id="256" r:id="rId6"/>
    <p:sldId id="281" r:id="rId7"/>
    <p:sldId id="258" r:id="rId8"/>
    <p:sldId id="257" r:id="rId9"/>
    <p:sldId id="282" r:id="rId10"/>
    <p:sldId id="284" r:id="rId11"/>
    <p:sldId id="283" r:id="rId12"/>
    <p:sldId id="265" r:id="rId13"/>
    <p:sldId id="271" r:id="rId14"/>
    <p:sldId id="275" r:id="rId15"/>
    <p:sldId id="305" r:id="rId16"/>
    <p:sldId id="276" r:id="rId17"/>
    <p:sldId id="285" r:id="rId18"/>
    <p:sldId id="286" r:id="rId19"/>
    <p:sldId id="287" r:id="rId20"/>
    <p:sldId id="300" r:id="rId21"/>
    <p:sldId id="301" r:id="rId22"/>
    <p:sldId id="302" r:id="rId23"/>
    <p:sldId id="303" r:id="rId24"/>
    <p:sldId id="293" r:id="rId25"/>
    <p:sldId id="294" r:id="rId26"/>
    <p:sldId id="304" r:id="rId27"/>
    <p:sldId id="295" r:id="rId28"/>
    <p:sldId id="269" r:id="rId29"/>
  </p:sldIdLst>
  <p:sldSz cx="10080625" cy="7559675"/>
  <p:notesSz cx="7772400" cy="10058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00"/>
    <a:srgbClr val="C908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 autoAdjust="0"/>
    <p:restoredTop sz="72173" autoAdjust="0"/>
  </p:normalViewPr>
  <p:slideViewPr>
    <p:cSldViewPr>
      <p:cViewPr varScale="1">
        <p:scale>
          <a:sx n="66" d="100"/>
          <a:sy n="66" d="100"/>
        </p:scale>
        <p:origin x="-432" y="-10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CA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752475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36638" y="4778375"/>
            <a:ext cx="5699125" cy="4527550"/>
          </a:xfrm>
        </p:spPr>
        <p:txBody>
          <a:bodyPr lIns="96371" tIns="48186" rIns="96371" bIns="48186"/>
          <a:lstStyle/>
          <a:p>
            <a:pPr defTabSz="914400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754063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875" y="4778375"/>
            <a:ext cx="6216650" cy="45259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101882" tIns="50941" rIns="101882" bIns="50941"/>
          <a:lstStyle/>
          <a:p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Java Native Interface provides an means of interacting with native platform classes and functions through the creation of shared libraries.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JNI can be used with most languages such as C, C++, Fortran, Cobol, etc...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There is a ton of existing useful code in “native” languages: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Char char="●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 Numerical analysis libraries like LAPACK and BLAS in Fortran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Char char="●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 Lots of business logic contained with Cobol code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Char char="●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 Much high-speed code is written in C or assembly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Full two-way interaction.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Native code can interact with Java objects and their methods.  Can also generate and throw exceptions that can be handled by Java code. 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Java code has full access to functionality contained with the native code through the generated interface definitions.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Full passing of primitive parameters after conversion (strings to UTF)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2743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The JNIEXPORT and JNICALL macros are defined in jni_md.h which contains platform specific definitions.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JNIENV is an interface pointer used to invoke JNI calls.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jobject is the Java object on which the call is invoked.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The JNIEXPORT and JNICALL macros are defined in jni_md.h which contains platform specific definitions.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JNIENV is an interface pointer used to invoke JNI calls.</a:t>
            </a: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GB" altLang="zh-TW" sz="2000">
              <a:latin typeface="Nimbus Roman No9 L" pitchFamily="16" charset="0"/>
            </a:endParaRPr>
          </a:p>
          <a:p>
            <a:pPr eaLnBrk="1">
              <a:spcBef>
                <a:spcPct val="0"/>
              </a:spcBef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altLang="zh-TW" sz="2000">
                <a:latin typeface="Nimbus Roman No9 L" pitchFamily="16" charset="0"/>
              </a:rPr>
              <a:t>jobject is the Java object on which the call is invoked.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754063"/>
            <a:ext cx="5029200" cy="37719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Text Box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parameter could be any primitive type or a java object</a:t>
            </a:r>
          </a:p>
          <a:p>
            <a:r>
              <a:rPr lang="en-US"/>
              <a:t>Native ret_type MethodName(f1, f2…): f1=(type, name)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60C22-5B28-46A5-A3EE-4289B97A4AA4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6CBC0-BED2-4031-AD17-A16AD0BB6369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8213" y="336550"/>
            <a:ext cx="2205037" cy="6299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71513" y="336550"/>
            <a:ext cx="6464300" cy="6299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9B8C2-6EB6-4439-A3EE-DC3892326F9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5A08E-CD7C-4C93-867A-4804E348135E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76695-6FA4-4AAA-9D07-8CC79D0936AB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23925" y="2100263"/>
            <a:ext cx="4208463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84788" y="2100263"/>
            <a:ext cx="4208462" cy="4535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9C2FA-17EA-4D40-9D35-2A76AEFA727B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1CFAF-FEFA-418E-B67C-F6F61D0B6F97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DC941-4569-49C2-88B0-429032A55328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B5A37-3742-4125-BA15-AF9A1289EACD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EF135-D0B9-4B07-BDB6-6E55C473D269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25D56-6934-4A10-A2D3-92FCBABC3098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0"/>
            <a:ext cx="10080625" cy="7559675"/>
            <a:chOff x="0" y="0"/>
            <a:chExt cx="5760" cy="4320"/>
          </a:xfrm>
        </p:grpSpPr>
        <p:grpSp>
          <p:nvGrpSpPr>
            <p:cNvPr id="3277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32772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32773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74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75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76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77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78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7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3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8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8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3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32795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3279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79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0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1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2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2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2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2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3282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</p:grpSp>
        </p:grpSp>
        <p:sp>
          <p:nvSpPr>
            <p:cNvPr id="32825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26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32827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32828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829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32830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sp>
        <p:nvSpPr>
          <p:cNvPr id="3283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336550"/>
            <a:ext cx="8569325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3283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925" y="2100263"/>
            <a:ext cx="8569325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3283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" y="6888163"/>
            <a:ext cx="21002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>
            <a:lvl1pPr defTabSz="1008063">
              <a:defRPr sz="1500"/>
            </a:lvl1pPr>
          </a:lstStyle>
          <a:p>
            <a:endParaRPr lang="en-CA"/>
          </a:p>
        </p:txBody>
      </p:sp>
      <p:sp>
        <p:nvSpPr>
          <p:cNvPr id="3283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8163"/>
            <a:ext cx="31908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>
            <a:lvl1pPr algn="ctr" defTabSz="1008063">
              <a:defRPr sz="1500"/>
            </a:lvl1pPr>
          </a:lstStyle>
          <a:p>
            <a:endParaRPr lang="en-CA"/>
          </a:p>
        </p:txBody>
      </p:sp>
      <p:sp>
        <p:nvSpPr>
          <p:cNvPr id="32835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8163"/>
            <a:ext cx="21002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b" anchorCtr="0" compatLnSpc="1">
            <a:prstTxWarp prst="textNoShape">
              <a:avLst/>
            </a:prstTxWarp>
          </a:bodyPr>
          <a:lstStyle>
            <a:lvl1pPr algn="r" defTabSz="1008063">
              <a:defRPr sz="1500"/>
            </a:lvl1pPr>
          </a:lstStyle>
          <a:p>
            <a:fld id="{10A298A8-D001-4DA5-A54D-2C7D0AE46C6D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+mj-lt"/>
          <a:ea typeface="+mj-ea"/>
          <a:cs typeface="+mj-cs"/>
        </a:defRPr>
      </a:lvl1pPr>
      <a:lvl2pPr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2pPr>
      <a:lvl3pPr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3pPr>
      <a:lvl4pPr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4pPr>
      <a:lvl5pPr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sz="4900">
          <a:solidFill>
            <a:srgbClr val="C90803"/>
          </a:solidFill>
          <a:latin typeface="Tahoma" pitchFamily="34" charset="0"/>
        </a:defRPr>
      </a:lvl9pPr>
    </p:titleStyle>
    <p:bodyStyle>
      <a:lvl1pPr marL="377825" indent="-377825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500">
          <a:solidFill>
            <a:srgbClr val="000000"/>
          </a:solidFill>
          <a:latin typeface="+mn-lt"/>
          <a:ea typeface="+mn-ea"/>
          <a:cs typeface="+mn-cs"/>
        </a:defRPr>
      </a:lvl1pPr>
      <a:lvl2pPr marL="819150" indent="-3159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3100">
          <a:solidFill>
            <a:srgbClr val="000000"/>
          </a:solidFill>
          <a:latin typeface="+mn-lt"/>
        </a:defRPr>
      </a:lvl2pPr>
      <a:lvl3pPr marL="1260475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600">
          <a:solidFill>
            <a:srgbClr val="000000"/>
          </a:solidFill>
          <a:latin typeface="+mn-lt"/>
        </a:defRPr>
      </a:lvl3pPr>
      <a:lvl4pPr marL="1763713" indent="-252413" algn="l" defTabSz="1008063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200">
          <a:solidFill>
            <a:srgbClr val="000000"/>
          </a:solidFill>
          <a:latin typeface="+mn-lt"/>
        </a:defRPr>
      </a:lvl4pPr>
      <a:lvl5pPr marL="22685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200">
          <a:solidFill>
            <a:srgbClr val="000000"/>
          </a:solidFill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200">
          <a:solidFill>
            <a:srgbClr val="000000"/>
          </a:solidFill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200">
          <a:solidFill>
            <a:srgbClr val="000000"/>
          </a:solidFill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200">
          <a:solidFill>
            <a:srgbClr val="000000"/>
          </a:solidFill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200">
          <a:solidFill>
            <a:srgbClr val="000000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ame_mangling" TargetMode="External"/><Relationship Id="rId2" Type="http://schemas.openxmlformats.org/officeDocument/2006/relationships/hyperlink" Target="http://en.wikipedia.org/wiki/X86_calling_convention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3/docs/guide/jni/spec/jniTOC.doc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3/docs/guide/jni/spec/jniTOC.doc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36550" y="1852613"/>
            <a:ext cx="9391650" cy="333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71" tIns="50386" rIns="100771" bIns="50386" anchor="ctr"/>
          <a:lstStyle/>
          <a:p>
            <a:pPr algn="ctr" defTabSz="1008063"/>
            <a:r>
              <a:rPr lang="en-US" sz="4900" dirty="0">
                <a:solidFill>
                  <a:srgbClr val="CC3300"/>
                </a:solidFill>
                <a:cs typeface="Arial" charset="0"/>
              </a:rPr>
              <a:t>Java Native Interface</a:t>
            </a:r>
          </a:p>
          <a:p>
            <a:pPr algn="ctr" defTabSz="1008063"/>
            <a:endParaRPr lang="en-US" sz="4100" dirty="0" smtClean="0">
              <a:solidFill>
                <a:schemeClr val="tx2"/>
              </a:solidFill>
              <a:cs typeface="Arial" charset="0"/>
            </a:endParaRPr>
          </a:p>
          <a:p>
            <a:pPr algn="ctr" defTabSz="1008063"/>
            <a:r>
              <a:rPr lang="en-US" sz="4100" dirty="0" smtClean="0">
                <a:solidFill>
                  <a:schemeClr val="tx2"/>
                </a:solidFill>
                <a:cs typeface="Arial" charset="0"/>
              </a:rPr>
              <a:t>Modified from</a:t>
            </a:r>
            <a:endParaRPr lang="en-US" sz="4100" dirty="0">
              <a:solidFill>
                <a:schemeClr val="tx2"/>
              </a:solidFill>
              <a:cs typeface="Arial" charset="0"/>
            </a:endParaRPr>
          </a:p>
          <a:p>
            <a:pPr algn="ctr" defTabSz="1008063"/>
            <a:r>
              <a:rPr lang="en-US" sz="2900" dirty="0">
                <a:solidFill>
                  <a:srgbClr val="000000"/>
                </a:solidFill>
                <a:cs typeface="Arial" charset="0"/>
              </a:rPr>
              <a:t>CS587x Lecture</a:t>
            </a:r>
          </a:p>
          <a:p>
            <a:pPr algn="ctr" defTabSz="1008063"/>
            <a:r>
              <a:rPr lang="en-US" sz="2900" dirty="0">
                <a:solidFill>
                  <a:srgbClr val="000000"/>
                </a:solidFill>
                <a:cs typeface="Arial" charset="0"/>
              </a:rPr>
              <a:t>Department of Computer Science</a:t>
            </a:r>
          </a:p>
          <a:p>
            <a:pPr algn="ctr" defTabSz="1008063"/>
            <a:r>
              <a:rPr lang="en-US" sz="2900" dirty="0">
                <a:solidFill>
                  <a:srgbClr val="000000"/>
                </a:solidFill>
                <a:cs typeface="Arial" charset="0"/>
              </a:rPr>
              <a:t>Iowa </a:t>
            </a:r>
            <a:r>
              <a:rPr lang="en-US" sz="2900">
                <a:solidFill>
                  <a:srgbClr val="000000"/>
                </a:solidFill>
                <a:cs typeface="Arial" charset="0"/>
              </a:rPr>
              <a:t>State </a:t>
            </a:r>
            <a:r>
              <a:rPr lang="en-US" sz="2900" smtClean="0">
                <a:solidFill>
                  <a:srgbClr val="000000"/>
                </a:solidFill>
                <a:cs typeface="Arial" charset="0"/>
              </a:rPr>
              <a:t>University</a:t>
            </a:r>
            <a:endParaRPr lang="en-US" sz="2900" dirty="0" smtClean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122238"/>
            <a:ext cx="8569325" cy="1258887"/>
          </a:xfrm>
        </p:spPr>
        <p:txBody>
          <a:bodyPr/>
          <a:lstStyle/>
          <a:p>
            <a:pPr defTabSz="914400"/>
            <a:r>
              <a:rPr lang="en-US"/>
              <a:t>Embedding C in Java</a:t>
            </a:r>
          </a:p>
        </p:txBody>
      </p:sp>
      <p:sp>
        <p:nvSpPr>
          <p:cNvPr id="55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49313" y="1646238"/>
            <a:ext cx="8569325" cy="2060575"/>
          </a:xfrm>
        </p:spPr>
        <p:txBody>
          <a:bodyPr/>
          <a:lstStyle/>
          <a:p>
            <a:pPr marL="666750" indent="-666750" defTabSz="914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200"/>
              <a:t>Declare the method using the keyword native, provide no implementation.</a:t>
            </a:r>
          </a:p>
          <a:p>
            <a:pPr marL="666750" indent="-666750" defTabSz="914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200"/>
              <a:t>Make sure the Java loads the needed library</a:t>
            </a:r>
          </a:p>
          <a:p>
            <a:pPr marL="666750" indent="-666750" defTabSz="914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200"/>
              <a:t>Run the javah utility to generate names/headers</a:t>
            </a:r>
          </a:p>
          <a:p>
            <a:pPr marL="666750" indent="-666750" defTabSz="914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200"/>
              <a:t>Implement the method in C</a:t>
            </a:r>
          </a:p>
          <a:p>
            <a:pPr marL="666750" indent="-666750" defTabSz="914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200"/>
              <a:t>Compile as a shared library</a:t>
            </a:r>
          </a:p>
        </p:txBody>
      </p:sp>
      <p:sp>
        <p:nvSpPr>
          <p:cNvPr id="55300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73113" y="3779838"/>
            <a:ext cx="8839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1008063">
              <a:lnSpc>
                <a:spcPct val="88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class HelloWorld </a:t>
            </a:r>
          </a:p>
          <a:p>
            <a:pPr defTabSz="1008063">
              <a:lnSpc>
                <a:spcPct val="88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{ </a:t>
            </a:r>
          </a:p>
          <a:p>
            <a:pPr marL="9525" lvl="1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	</a:t>
            </a:r>
            <a:r>
              <a:rPr lang="en-GB" altLang="zh-TW" sz="18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public native void displayHelloWorld(); </a:t>
            </a:r>
          </a:p>
          <a:p>
            <a:pPr marL="9525" lvl="1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	static </a:t>
            </a:r>
          </a:p>
          <a:p>
            <a:pPr marL="9525" lvl="1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     { </a:t>
            </a:r>
          </a:p>
          <a:p>
            <a:pPr marL="862013" lvl="3" indent="-214313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9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			System.loadLibrary("hello"); </a:t>
            </a:r>
          </a:p>
          <a:p>
            <a:pPr marL="9525" lvl="1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	} </a:t>
            </a:r>
            <a:endParaRPr lang="en-GB" altLang="zh-TW" sz="1800" b="1">
              <a:latin typeface="Courier New" pitchFamily="49" charset="0"/>
              <a:ea typeface="新細明體" charset="-120"/>
            </a:endParaRPr>
          </a:p>
          <a:p>
            <a:pPr marL="9525" lvl="1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	public static void main(String[] args) </a:t>
            </a:r>
          </a:p>
          <a:p>
            <a:pPr marL="9525" lvl="1" defTabSz="1008063">
              <a:lnSpc>
                <a:spcPct val="88000"/>
              </a:lnSpc>
              <a:spcBef>
                <a:spcPct val="20000"/>
              </a:spcBef>
              <a:buClr>
                <a:schemeClr val="tx1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	{ </a:t>
            </a:r>
          </a:p>
          <a:p>
            <a:pPr marL="647700" lvl="2" indent="-215900" defTabSz="1008063">
              <a:lnSpc>
                <a:spcPct val="88000"/>
              </a:lnSpc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			new HelloWorld().displayHelloWorld(); </a:t>
            </a:r>
          </a:p>
          <a:p>
            <a:pPr marL="647700" lvl="2" indent="-215900" defTabSz="1008063">
              <a:lnSpc>
                <a:spcPct val="88000"/>
              </a:lnSpc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	} </a:t>
            </a:r>
          </a:p>
          <a:p>
            <a:pPr defTabSz="1008063">
              <a:lnSpc>
                <a:spcPct val="88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18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Generate JNI Header</a:t>
            </a:r>
          </a:p>
        </p:txBody>
      </p:sp>
      <p:sp>
        <p:nvSpPr>
          <p:cNvPr id="542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Compile HelloWorld.java</a:t>
            </a:r>
          </a:p>
          <a:p>
            <a:pPr lvl="1"/>
            <a:r>
              <a:rPr lang="en-US">
                <a:latin typeface="Courier New" pitchFamily="49" charset="0"/>
              </a:rPr>
              <a:t>javac HelloWorld.java</a:t>
            </a:r>
          </a:p>
          <a:p>
            <a:r>
              <a:rPr lang="en-US"/>
              <a:t>Generate HelloWorld.h</a:t>
            </a:r>
          </a:p>
          <a:p>
            <a:pPr lvl="1"/>
            <a:r>
              <a:rPr lang="en-US">
                <a:latin typeface="Courier New" pitchFamily="49" charset="0"/>
              </a:rPr>
              <a:t>javah HelloWorld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70912" cy="836613"/>
          </a:xfrm>
          <a:ln/>
        </p:spPr>
        <p:txBody>
          <a:bodyPr lIns="0" tIns="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>
                <a:latin typeface="Nimbus Roman" charset="0"/>
                <a:ea typeface="新細明體" charset="-120"/>
              </a:rPr>
              <a:t>HelloWorld.h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703263" y="1722438"/>
            <a:ext cx="8985250" cy="536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#include “jni.h”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/* Header for class HelloWorld */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#ifndef _Included_HelloWorld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#define _Included_HelloWorld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#ifdef __cplusplus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   extern “C” {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#endif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/*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* Class: HelloWorld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* Method: displayHelloWorld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* Signature: ()V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*/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JNIEXPORT void JNICALL Java_HelloWorld_displayHelloWorld(JNIEnv *env, jobject);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#ifdef __cplusplus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}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#endif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#endif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802563" y="6308725"/>
            <a:ext cx="196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2813"/>
            <a:r>
              <a:rPr lang="en-US" sz="1800"/>
              <a:t>The calling object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257800" y="6294438"/>
            <a:ext cx="2068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2813"/>
            <a:r>
              <a:rPr lang="en-US" sz="1800"/>
              <a:t>The JVM reference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6411913" y="5761038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 flipV="1">
            <a:off x="8316913" y="5761038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70912" cy="836613"/>
          </a:xfrm>
          <a:ln/>
        </p:spPr>
        <p:txBody>
          <a:bodyPr lIns="0" tIns="0" rIns="0" bIns="0" anchor="ctr"/>
          <a:lstStyle/>
          <a:p>
            <a: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>
                <a:latin typeface="Nimbus Roman" charset="0"/>
                <a:ea typeface="新細明體" charset="-120"/>
              </a:rPr>
              <a:t>HelloWorldImp.c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96913" y="2713038"/>
            <a:ext cx="91440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#include &lt;jni.h&gt;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#include "HelloWorld.h"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000000"/>
                </a:solidFill>
                <a:latin typeface="Courier New" pitchFamily="49" charset="0"/>
                <a:ea typeface="新細明體" charset="-120"/>
              </a:rPr>
              <a:t>#include &lt;stdio.h&gt;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endParaRPr lang="en-GB" altLang="zh-TW" sz="2000" b="1">
              <a:solidFill>
                <a:srgbClr val="000000"/>
              </a:solidFill>
              <a:latin typeface="Courier New" pitchFamily="49" charset="0"/>
              <a:ea typeface="新細明體" charset="-120"/>
            </a:endParaRP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JNIEXPORT void JNICALL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Java_HelloWorld_displayHelloWorld(JNIEnv *env, jobject obj) 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{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    printf("Hello world!\n");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    return;</a:t>
            </a:r>
          </a:p>
          <a:p>
            <a:pPr defTabSz="912813" hangingPunct="0">
              <a:lnSpc>
                <a:spcPct val="88000"/>
              </a:lnSpc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  <a:tab pos="8686800" algn="l"/>
              </a:tabLst>
            </a:pPr>
            <a:r>
              <a:rPr lang="en-GB" altLang="zh-TW" sz="2000" b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198438"/>
            <a:ext cx="8569325" cy="1258887"/>
          </a:xfrm>
        </p:spPr>
        <p:txBody>
          <a:bodyPr/>
          <a:lstStyle/>
          <a:p>
            <a:r>
              <a:rPr lang="en-CA"/>
              <a:t>Create a Shared Library</a:t>
            </a:r>
          </a:p>
        </p:txBody>
      </p:sp>
      <p:sp>
        <p:nvSpPr>
          <p:cNvPr id="43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98488" y="1676400"/>
            <a:ext cx="9318625" cy="5456238"/>
          </a:xfrm>
        </p:spPr>
        <p:txBody>
          <a:bodyPr/>
          <a:lstStyle/>
          <a:p>
            <a:pPr marL="495300" indent="-495300">
              <a:lnSpc>
                <a:spcPct val="88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GB" altLang="zh-TW" sz="2400" b="1" dirty="0">
                <a:latin typeface="Courier New" pitchFamily="49" charset="0"/>
                <a:ea typeface="新細明體" charset="-120"/>
              </a:rPr>
              <a:t>class </a:t>
            </a:r>
            <a:r>
              <a:rPr lang="en-GB" altLang="zh-TW" sz="2400" b="1" dirty="0" err="1">
                <a:latin typeface="Courier New" pitchFamily="49" charset="0"/>
                <a:ea typeface="新細明體" charset="-120"/>
              </a:rPr>
              <a:t>HelloWorld</a:t>
            </a:r>
            <a:r>
              <a:rPr lang="en-GB" altLang="zh-TW" sz="2400" b="1" dirty="0">
                <a:latin typeface="Courier New" pitchFamily="49" charset="0"/>
                <a:ea typeface="新細明體" charset="-120"/>
              </a:rPr>
              <a:t> { </a:t>
            </a:r>
          </a:p>
          <a:p>
            <a:pPr marL="922338" lvl="1" indent="-4191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. . .</a:t>
            </a:r>
          </a:p>
          <a:p>
            <a:pPr marL="1854200" lvl="3" indent="-3429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400" b="1" dirty="0" err="1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System.loadLibrary</a:t>
            </a:r>
            <a:r>
              <a:rPr lang="en-GB" altLang="zh-TW" sz="2400" b="1" dirty="0">
                <a:solidFill>
                  <a:srgbClr val="C90803"/>
                </a:solidFill>
                <a:latin typeface="Courier New" pitchFamily="49" charset="0"/>
                <a:ea typeface="新細明體" charset="-120"/>
              </a:rPr>
              <a:t>("hello");</a:t>
            </a:r>
            <a:r>
              <a:rPr lang="en-GB" altLang="zh-TW" sz="2400" b="1" dirty="0">
                <a:latin typeface="Courier New" pitchFamily="49" charset="0"/>
                <a:ea typeface="新細明體" charset="-120"/>
              </a:rPr>
              <a:t> </a:t>
            </a:r>
          </a:p>
          <a:p>
            <a:pPr marL="922338" lvl="1" indent="-4191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. . .</a:t>
            </a: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400" b="1" dirty="0">
                <a:latin typeface="Courier New" pitchFamily="49" charset="0"/>
                <a:ea typeface="新細明體" charset="-120"/>
              </a:rPr>
              <a:t>}</a:t>
            </a: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endParaRPr lang="en-GB" altLang="zh-TW" sz="2400" b="1" dirty="0">
              <a:ea typeface="新細明體" charset="-120"/>
            </a:endParaRP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800" b="1" dirty="0">
                <a:ea typeface="新細明體" charset="-120"/>
              </a:rPr>
              <a:t>Compile the native code into a shared library:</a:t>
            </a: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endParaRPr lang="en-GB" altLang="zh-TW" sz="2400" b="1" dirty="0">
              <a:latin typeface="Courier New" pitchFamily="49" charset="0"/>
              <a:ea typeface="新細明體" charset="-120"/>
            </a:endParaRPr>
          </a:p>
          <a:p>
            <a:pPr marL="922338" lvl="1" indent="-419100"/>
            <a:r>
              <a:rPr lang="en-CA" sz="2900" dirty="0" err="1"/>
              <a:t>popeye</a:t>
            </a:r>
            <a:r>
              <a:rPr lang="en-CA" sz="2900" dirty="0"/>
              <a:t> (Linux)</a:t>
            </a: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endParaRPr lang="en-GB" altLang="zh-TW" sz="3200" b="1" dirty="0">
              <a:latin typeface="Courier New" pitchFamily="49" charset="0"/>
              <a:ea typeface="新細明體" charset="-120"/>
            </a:endParaRP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    cc -shared -I/</a:t>
            </a:r>
            <a:r>
              <a:rPr lang="en-GB" altLang="zh-TW" sz="2000" b="1" dirty="0" err="1">
                <a:latin typeface="Courier New" pitchFamily="49" charset="0"/>
                <a:ea typeface="新細明體" charset="-120"/>
              </a:rPr>
              <a:t>usr</a:t>
            </a: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/java/j2sdk1.4.1_04/include \</a:t>
            </a: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       -I/</a:t>
            </a:r>
            <a:r>
              <a:rPr lang="en-GB" altLang="zh-TW" sz="2000" b="1" dirty="0" err="1">
                <a:latin typeface="Courier New" pitchFamily="49" charset="0"/>
                <a:ea typeface="新細明體" charset="-120"/>
              </a:rPr>
              <a:t>usr</a:t>
            </a: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/java/j2sdk1.4.1_04/include/</a:t>
            </a:r>
            <a:r>
              <a:rPr lang="en-GB" altLang="zh-TW" sz="2000" b="1" dirty="0" err="1">
                <a:latin typeface="Courier New" pitchFamily="49" charset="0"/>
                <a:ea typeface="新細明體" charset="-120"/>
              </a:rPr>
              <a:t>linux</a:t>
            </a: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 \</a:t>
            </a: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       </a:t>
            </a:r>
            <a:r>
              <a:rPr lang="en-GB" altLang="zh-TW" sz="2000" b="1" dirty="0" err="1">
                <a:latin typeface="Courier New" pitchFamily="49" charset="0"/>
                <a:ea typeface="新細明體" charset="-120"/>
              </a:rPr>
              <a:t>HelloWorldImpl.c</a:t>
            </a:r>
            <a:r>
              <a:rPr lang="en-GB" altLang="zh-TW" sz="2000" b="1" dirty="0">
                <a:latin typeface="Courier New" pitchFamily="49" charset="0"/>
                <a:ea typeface="新細明體" charset="-120"/>
              </a:rPr>
              <a:t> -o </a:t>
            </a:r>
            <a:r>
              <a:rPr lang="en-GB" altLang="zh-TW" sz="2000" b="1" dirty="0" err="1">
                <a:latin typeface="Courier New" pitchFamily="49" charset="0"/>
                <a:ea typeface="新細明體" charset="-120"/>
              </a:rPr>
              <a:t>libhello.so</a:t>
            </a:r>
            <a:endParaRPr lang="en-GB" altLang="zh-TW" sz="1400" b="1" dirty="0">
              <a:latin typeface="Courier New" pitchFamily="49" charset="0"/>
              <a:ea typeface="新細明體" charset="-120"/>
            </a:endParaRPr>
          </a:p>
          <a:p>
            <a:pPr marL="495300" indent="-495300">
              <a:lnSpc>
                <a:spcPct val="88000"/>
              </a:lnSpc>
              <a:spcBef>
                <a:spcPct val="5000"/>
              </a:spcBef>
              <a:buSzPct val="45000"/>
              <a:buFont typeface="StarSymbol" charset="2"/>
              <a:buNone/>
            </a:pPr>
            <a:endParaRPr lang="en-GB" altLang="zh-TW" sz="1200" b="1" dirty="0">
              <a:latin typeface="Courier New" pitchFamily="49" charset="0"/>
              <a:ea typeface="新細明體" charset="-12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792912" y="6107539"/>
            <a:ext cx="2743200" cy="120032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/>
            <a:r>
              <a:rPr lang="en-US" altLang="zh-TW" sz="1800" dirty="0" smtClean="0">
                <a:solidFill>
                  <a:srgbClr val="FF0000"/>
                </a:solidFill>
              </a:rPr>
              <a:t>-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Wl</a:t>
            </a:r>
            <a:r>
              <a:rPr lang="en-US" altLang="zh-TW" sz="1800" dirty="0" smtClean="0">
                <a:solidFill>
                  <a:srgbClr val="FF0000"/>
                </a:solidFill>
              </a:rPr>
              <a:t>,--add-</a:t>
            </a:r>
            <a:r>
              <a:rPr lang="en-US" altLang="zh-TW" sz="1800" dirty="0" err="1" smtClean="0">
                <a:solidFill>
                  <a:srgbClr val="FF0000"/>
                </a:solidFill>
              </a:rPr>
              <a:t>stdcall</a:t>
            </a:r>
            <a:r>
              <a:rPr lang="en-US" altLang="zh-TW" sz="1800" dirty="0" smtClean="0">
                <a:solidFill>
                  <a:srgbClr val="FF0000"/>
                </a:solidFill>
              </a:rPr>
              <a:t>-alias</a:t>
            </a:r>
          </a:p>
          <a:p>
            <a:pPr lvl="0" eaLnBrk="0" hangingPunct="0"/>
            <a:endParaRPr kumimoji="0" lang="en-US" altLang="zh-TW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lvl="0" eaLnBrk="0" hangingPunct="0"/>
            <a:r>
              <a:rPr lang="en-US" altLang="zh-TW" sz="1800" dirty="0" smtClean="0">
                <a:solidFill>
                  <a:srgbClr val="FF0000"/>
                </a:solidFill>
                <a:latin typeface="Times New Roman" pitchFamily="18" charset="0"/>
              </a:rPr>
              <a:t>In my Windows, it is needed!</a:t>
            </a:r>
            <a:endParaRPr kumimoji="0" lang="en-GB" altLang="zh-TW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0" name="直線單箭頭接點 9"/>
          <p:cNvCxnSpPr>
            <a:stCxn id="43012" idx="0"/>
          </p:cNvCxnSpPr>
          <p:nvPr/>
        </p:nvCxnSpPr>
        <p:spPr bwMode="auto">
          <a:xfrm rot="5400000" flipH="1" flipV="1">
            <a:off x="8068256" y="6010489"/>
            <a:ext cx="193306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--add-</a:t>
            </a:r>
            <a:r>
              <a:rPr lang="en-US" altLang="zh-TW" dirty="0" err="1" smtClean="0"/>
              <a:t>stdcall</a:t>
            </a:r>
            <a:r>
              <a:rPr lang="en-US" altLang="zh-TW" dirty="0" smtClean="0"/>
              <a:t>-alias If given, symbols with a </a:t>
            </a:r>
            <a:r>
              <a:rPr lang="en-US" altLang="zh-TW" dirty="0" err="1" smtClean="0"/>
              <a:t>stdcall</a:t>
            </a:r>
            <a:r>
              <a:rPr lang="en-US" altLang="zh-TW" dirty="0" smtClean="0"/>
              <a:t> suffix (@</a:t>
            </a:r>
            <a:r>
              <a:rPr lang="en-US" altLang="zh-TW" dirty="0" err="1" smtClean="0"/>
              <a:t>nn</a:t>
            </a:r>
            <a:r>
              <a:rPr lang="en-US" altLang="zh-TW" dirty="0" smtClean="0"/>
              <a:t>) will be exported as-is and also with the suffix stripped.</a:t>
            </a:r>
          </a:p>
          <a:p>
            <a:r>
              <a:rPr lang="en-US" altLang="zh-TW" dirty="0" smtClean="0">
                <a:hlinkClick r:id="rId2"/>
              </a:rPr>
              <a:t>http://en.wikipedia.org/wiki/X86_calling_conventions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http://en.wikipedia.org/wiki/Name_mangling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69325" cy="1004888"/>
          </a:xfrm>
        </p:spPr>
        <p:txBody>
          <a:bodyPr/>
          <a:lstStyle/>
          <a:p>
            <a:r>
              <a:rPr lang="en-CA"/>
              <a:t>Run the Program</a:t>
            </a:r>
          </a:p>
        </p:txBody>
      </p:sp>
      <p:sp>
        <p:nvSpPr>
          <p:cNvPr id="440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6913" y="1676400"/>
            <a:ext cx="8905875" cy="49593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800">
                <a:latin typeface="Arial Unicode MS" pitchFamily="34" charset="-128"/>
              </a:rPr>
              <a:t>Command: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500">
                <a:latin typeface="Courier" pitchFamily="49" charset="0"/>
              </a:rPr>
              <a:t>	</a:t>
            </a:r>
            <a:r>
              <a:rPr lang="en-CA" sz="2000">
                <a:latin typeface="Courier New" pitchFamily="49" charset="0"/>
              </a:rPr>
              <a:t>java HelloWorld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800">
                <a:latin typeface="Arial Unicode MS" pitchFamily="34" charset="-128"/>
              </a:rPr>
              <a:t>Result: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000">
                <a:latin typeface="Courier" pitchFamily="49" charset="0"/>
              </a:rPr>
              <a:t>	</a:t>
            </a:r>
            <a:r>
              <a:rPr lang="en-CA" sz="2000">
                <a:latin typeface="Courier New" pitchFamily="49" charset="0"/>
              </a:rPr>
              <a:t>Hello World!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800">
                <a:latin typeface="Arial Unicode MS" pitchFamily="34" charset="-128"/>
              </a:rPr>
              <a:t>Possible exceptions: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000">
                <a:latin typeface="Courier" pitchFamily="49" charset="0"/>
              </a:rPr>
              <a:t>	</a:t>
            </a:r>
            <a:r>
              <a:rPr lang="en-CA" sz="2000">
                <a:latin typeface="Courier New" pitchFamily="49" charset="0"/>
              </a:rPr>
              <a:t>java.lang.UnsatisfiedLinkError: no hello in shared library path at java.lang.Runtime.loadLibrary(Runtime.java) at java.lang.System.loadLibrary(System.java) at java.lang.Thread.init(Thread.java)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CA" sz="200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CA" sz="2800">
                <a:latin typeface="Arial Unicode MS" pitchFamily="34" charset="-128"/>
              </a:rPr>
              <a:t>On popeye (Linux), do this:</a:t>
            </a:r>
            <a:endParaRPr lang="en-CA" sz="2000">
              <a:latin typeface="Courier" pitchFamily="49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CA" sz="1800">
                <a:latin typeface="Courier" pitchFamily="49" charset="0"/>
              </a:rPr>
              <a:t>LD_LIBRARY_PATH=./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CA" sz="1800">
                <a:latin typeface="Courier" pitchFamily="49" charset="0"/>
              </a:rPr>
              <a:t>export LD_LIBRARY_PATH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13" y="488950"/>
            <a:ext cx="9764712" cy="700088"/>
          </a:xfrm>
        </p:spPr>
        <p:txBody>
          <a:bodyPr/>
          <a:lstStyle/>
          <a:p>
            <a:r>
              <a:rPr lang="en-US" sz="4100"/>
              <a:t>Primitive Types and Native Equivalents</a:t>
            </a:r>
          </a:p>
        </p:txBody>
      </p:sp>
      <p:graphicFrame>
        <p:nvGraphicFramePr>
          <p:cNvPr id="56514" name="Group 194"/>
          <p:cNvGraphicFramePr>
            <a:graphicFrameLocks noGrp="1"/>
          </p:cNvGraphicFramePr>
          <p:nvPr/>
        </p:nvGraphicFramePr>
        <p:xfrm>
          <a:off x="2613025" y="1341438"/>
          <a:ext cx="4865688" cy="4572000"/>
        </p:xfrm>
        <a:graphic>
          <a:graphicData uri="http://schemas.openxmlformats.org/drawingml/2006/table">
            <a:tbl>
              <a:tblPr/>
              <a:tblGrid>
                <a:gridCol w="1427163"/>
                <a:gridCol w="1697037"/>
                <a:gridCol w="1741488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Java Type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Native Type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Size in bits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boolean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jboolean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8, unsigned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byte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jbyte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8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char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jchar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16, unsigned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short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jshort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16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int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jint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32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long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jlong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64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float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jfloat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32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double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jdouble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64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void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新細明體" charset="-120"/>
                        </a:rPr>
                        <a:t>void</a:t>
                      </a:r>
                      <a:endParaRPr kumimoji="0" lang="en-GB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charset="-120"/>
                        </a:rPr>
                        <a:t>n/a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515" name="Text Box 195"/>
          <p:cNvSpPr txBox="1">
            <a:spLocks noChangeArrowheads="1"/>
          </p:cNvSpPr>
          <p:nvPr/>
        </p:nvSpPr>
        <p:spPr bwMode="auto">
          <a:xfrm>
            <a:off x="1001713" y="6599238"/>
            <a:ext cx="39703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2813">
              <a:buFontTx/>
              <a:buChar char="•"/>
            </a:pPr>
            <a:r>
              <a:rPr lang="en-US" sz="2000"/>
              <a:t>Platform-specific implementation</a:t>
            </a:r>
          </a:p>
          <a:p>
            <a:pPr defTabSz="912813">
              <a:buFontTx/>
              <a:buChar char="•"/>
            </a:pPr>
            <a:r>
              <a:rPr lang="en-US" sz="2000"/>
              <a:t>Generic interface to programmer</a:t>
            </a:r>
          </a:p>
        </p:txBody>
      </p:sp>
      <p:sp>
        <p:nvSpPr>
          <p:cNvPr id="56516" name="Rectangle 196"/>
          <p:cNvSpPr>
            <a:spLocks noChangeArrowheads="1"/>
          </p:cNvSpPr>
          <p:nvPr/>
        </p:nvSpPr>
        <p:spPr bwMode="auto">
          <a:xfrm>
            <a:off x="752475" y="6142038"/>
            <a:ext cx="8936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2813"/>
            <a:r>
              <a:rPr lang="en-US" sz="2000"/>
              <a:t>Each element of Java language must have a corresponding native counterpart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/>
              <a:t>Object Types and Native Equivalents</a:t>
            </a:r>
          </a:p>
        </p:txBody>
      </p:sp>
      <p:pic>
        <p:nvPicPr>
          <p:cNvPr id="57349" name="Picture 5" descr="native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12000"/>
          </a:blip>
          <a:srcRect/>
          <a:stretch>
            <a:fillRect/>
          </a:stretch>
        </p:blipFill>
        <p:spPr>
          <a:xfrm>
            <a:off x="925513" y="1874838"/>
            <a:ext cx="8305800" cy="4800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69325" cy="1081088"/>
          </a:xfrm>
        </p:spPr>
        <p:txBody>
          <a:bodyPr/>
          <a:lstStyle/>
          <a:p>
            <a:r>
              <a:rPr lang="en-US"/>
              <a:t>Mapping Example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696913" y="1874838"/>
            <a:ext cx="7086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2813"/>
            <a:r>
              <a:rPr lang="en-US"/>
              <a:t>class Prompt</a:t>
            </a:r>
          </a:p>
          <a:p>
            <a:pPr defTabSz="912813"/>
            <a:r>
              <a:rPr lang="en-US"/>
              <a:t>{</a:t>
            </a:r>
          </a:p>
          <a:p>
            <a:pPr defTabSz="912813"/>
            <a:r>
              <a:rPr lang="en-US"/>
              <a:t>	private native </a:t>
            </a:r>
            <a:r>
              <a:rPr lang="en-US">
                <a:solidFill>
                  <a:srgbClr val="C90803"/>
                </a:solidFill>
              </a:rPr>
              <a:t>String getLine(String prompt);</a:t>
            </a:r>
          </a:p>
          <a:p>
            <a:pPr defTabSz="912813"/>
            <a:r>
              <a:rPr lang="en-US"/>
              <a:t>}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509588" y="4297363"/>
            <a:ext cx="879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2813"/>
            <a:r>
              <a:rPr lang="en-US" sz="2000"/>
              <a:t>JNIEXPORT jstring JNICALL </a:t>
            </a:r>
            <a:r>
              <a:rPr lang="en-US" sz="2000">
                <a:solidFill>
                  <a:srgbClr val="000000"/>
                </a:solidFill>
              </a:rPr>
              <a:t>Java_Prompt_getLine</a:t>
            </a:r>
            <a:r>
              <a:rPr lang="en-US" sz="2000"/>
              <a:t>(JNIEnv *, jobject, jstring);</a:t>
            </a: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 flipH="1">
            <a:off x="2373313" y="3094038"/>
            <a:ext cx="1676400" cy="1219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 flipH="1">
            <a:off x="4811713" y="3094038"/>
            <a:ext cx="152400" cy="1219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6107113" y="3094038"/>
            <a:ext cx="2362200" cy="1219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849313" y="6218238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2813"/>
            <a:r>
              <a:rPr lang="en-US"/>
              <a:t>Prefix     +   fully qualified class name + “_”   +  method name</a:t>
            </a:r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>
            <a:off x="5268913" y="4694238"/>
            <a:ext cx="1295400" cy="1447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>
            <a:off x="5878513" y="4694238"/>
            <a:ext cx="2590800" cy="15240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 flipH="1">
            <a:off x="4659313" y="4694238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 flipH="1">
            <a:off x="1382713" y="4694238"/>
            <a:ext cx="2514600" cy="1447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Introduction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42900" indent="-342900" defTabSz="914400"/>
            <a:r>
              <a:rPr lang="en-US" altLang="zh-CN">
                <a:ea typeface="SimSun" pitchFamily="2" charset="-122"/>
              </a:rPr>
              <a:t>What is native method </a:t>
            </a:r>
          </a:p>
          <a:p>
            <a:pPr marL="342900" indent="-342900" defTabSz="914400"/>
            <a:r>
              <a:rPr lang="en-US" altLang="zh-CN">
                <a:ea typeface="SimSun" pitchFamily="2" charset="-122"/>
              </a:rPr>
              <a:t>What is Java Native Interface (JNI)</a:t>
            </a:r>
          </a:p>
          <a:p>
            <a:pPr marL="342900" indent="-342900" defTabSz="914400"/>
            <a:r>
              <a:rPr lang="en-US" altLang="zh-CN">
                <a:ea typeface="SimSun" pitchFamily="2" charset="-122"/>
              </a:rPr>
              <a:t>Why we use JNI</a:t>
            </a:r>
          </a:p>
          <a:p>
            <a:pPr marL="342900" indent="-342900" defTabSz="914400"/>
            <a:r>
              <a:rPr lang="en-US" altLang="zh-CN">
                <a:ea typeface="SimSun" pitchFamily="2" charset="-122"/>
              </a:rPr>
              <a:t>How to use JNI</a:t>
            </a:r>
          </a:p>
          <a:p>
            <a:pPr marL="742950" lvl="1" indent="-285750" defTabSz="914400"/>
            <a:r>
              <a:rPr lang="en-US"/>
              <a:t>Embedding C in Java</a:t>
            </a:r>
          </a:p>
          <a:p>
            <a:pPr marL="742950" lvl="1" indent="-285750" defTabSz="914400"/>
            <a:r>
              <a:rPr lang="en-US"/>
              <a:t>Using Java features from C</a:t>
            </a:r>
          </a:p>
          <a:p>
            <a:pPr marL="742950" lvl="1" indent="-285750" defTabSz="914400"/>
            <a:r>
              <a:rPr lang="en-US"/>
              <a:t>Embedding the VM</a:t>
            </a:r>
            <a:endParaRPr lang="en-US" altLang="zh-CN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Accessing Java Strings 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773113" y="2332038"/>
            <a:ext cx="8443912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altLang="zh-TW" sz="1600">
                <a:solidFill>
                  <a:srgbClr val="000000"/>
                </a:solidFill>
                <a:ea typeface="新細明體" charset="-120"/>
              </a:rPr>
              <a:t>/* </a:t>
            </a:r>
            <a:r>
              <a:rPr lang="en-GB" altLang="zh-TW" sz="1600" b="1">
                <a:solidFill>
                  <a:srgbClr val="000000"/>
                </a:solidFill>
                <a:ea typeface="新細明體" charset="-120"/>
              </a:rPr>
              <a:t>Illegal</a:t>
            </a:r>
            <a:r>
              <a:rPr lang="en-GB" altLang="zh-TW" sz="1600">
                <a:solidFill>
                  <a:srgbClr val="000000"/>
                </a:solidFill>
                <a:ea typeface="新細明體" charset="-120"/>
              </a:rPr>
              <a:t> */ </a:t>
            </a:r>
          </a:p>
          <a:p>
            <a:pPr eaLnBrk="0" hangingPunct="0"/>
            <a:r>
              <a:rPr lang="en-GB" altLang="zh-TW" sz="1600">
                <a:solidFill>
                  <a:srgbClr val="000000"/>
                </a:solidFill>
                <a:ea typeface="新細明體" charset="-120"/>
              </a:rPr>
              <a:t>JNIEXPORT jstring JNICALL Java_Prompt_getLine(JNIEnv *env, jobject obj, jstring prompt) </a:t>
            </a:r>
          </a:p>
          <a:p>
            <a:pPr eaLnBrk="0" hangingPunct="0"/>
            <a:r>
              <a:rPr lang="en-GB" altLang="zh-TW" sz="1600">
                <a:solidFill>
                  <a:srgbClr val="000000"/>
                </a:solidFill>
                <a:ea typeface="新細明體" charset="-120"/>
              </a:rPr>
              <a:t>{ </a:t>
            </a:r>
          </a:p>
          <a:p>
            <a:pPr lvl="1" eaLnBrk="0" hangingPunct="0"/>
            <a:r>
              <a:rPr lang="en-GB" altLang="zh-TW" sz="1600">
                <a:solidFill>
                  <a:srgbClr val="000000"/>
                </a:solidFill>
                <a:ea typeface="新細明體" charset="-120"/>
              </a:rPr>
              <a:t>printf("%s", prompt); ... </a:t>
            </a:r>
          </a:p>
          <a:p>
            <a:pPr eaLnBrk="0" hangingPunct="0"/>
            <a:r>
              <a:rPr lang="en-GB" altLang="zh-TW" sz="1600">
                <a:solidFill>
                  <a:srgbClr val="000000"/>
                </a:solidFill>
                <a:ea typeface="新細明體" charset="-120"/>
              </a:rPr>
              <a:t>}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696913" y="1646238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altLang="zh-TW">
                <a:solidFill>
                  <a:srgbClr val="000000"/>
                </a:solidFill>
                <a:ea typeface="新細明體" charset="-120"/>
              </a:rPr>
              <a:t>This jstring type is different from the regular C string type 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773113" y="3814713"/>
            <a:ext cx="849155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altLang="zh-TW" sz="1600" dirty="0">
                <a:solidFill>
                  <a:srgbClr val="000000"/>
                </a:solidFill>
                <a:ea typeface="新細明體" charset="-120"/>
              </a:rPr>
              <a:t>/* </a:t>
            </a:r>
            <a:r>
              <a:rPr lang="en-GB" altLang="zh-TW" sz="1600" b="1" dirty="0">
                <a:solidFill>
                  <a:srgbClr val="000000"/>
                </a:solidFill>
                <a:ea typeface="新細明體" charset="-120"/>
              </a:rPr>
              <a:t>correct way</a:t>
            </a:r>
            <a:r>
              <a:rPr lang="en-GB" altLang="zh-TW" sz="1600" dirty="0">
                <a:solidFill>
                  <a:srgbClr val="000000"/>
                </a:solidFill>
                <a:ea typeface="新細明體" charset="-120"/>
              </a:rPr>
              <a:t> */ </a:t>
            </a:r>
          </a:p>
          <a:p>
            <a:pPr eaLnBrk="0" hangingPunct="0"/>
            <a:r>
              <a:rPr lang="en-US" sz="1600" dirty="0">
                <a:solidFill>
                  <a:srgbClr val="000000"/>
                </a:solidFill>
              </a:rPr>
              <a:t>JNIEXPORT </a:t>
            </a:r>
            <a:r>
              <a:rPr lang="en-US" sz="1600" dirty="0" err="1">
                <a:solidFill>
                  <a:srgbClr val="000000"/>
                </a:solidFill>
              </a:rPr>
              <a:t>jstring</a:t>
            </a:r>
            <a:r>
              <a:rPr lang="en-US" sz="1600" dirty="0">
                <a:solidFill>
                  <a:srgbClr val="000000"/>
                </a:solidFill>
              </a:rPr>
              <a:t> JNICALL </a:t>
            </a:r>
            <a:r>
              <a:rPr lang="en-US" sz="1600" dirty="0" err="1">
                <a:solidFill>
                  <a:srgbClr val="000000"/>
                </a:solidFill>
              </a:rPr>
              <a:t>Java_Prompt_getLine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JNIEnv</a:t>
            </a:r>
            <a:r>
              <a:rPr lang="en-US" sz="1600" dirty="0">
                <a:solidFill>
                  <a:srgbClr val="000000"/>
                </a:solidFill>
              </a:rPr>
              <a:t> *</a:t>
            </a:r>
            <a:r>
              <a:rPr lang="en-US" sz="1600" dirty="0" err="1">
                <a:solidFill>
                  <a:srgbClr val="000000"/>
                </a:solidFill>
              </a:rPr>
              <a:t>env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err="1">
                <a:solidFill>
                  <a:srgbClr val="000000"/>
                </a:solidFill>
              </a:rPr>
              <a:t>jobject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obj</a:t>
            </a:r>
            <a:r>
              <a:rPr lang="en-US" sz="1600" dirty="0">
                <a:solidFill>
                  <a:srgbClr val="000000"/>
                </a:solidFill>
              </a:rPr>
              <a:t>, </a:t>
            </a:r>
            <a:r>
              <a:rPr lang="en-US" sz="1600" dirty="0" err="1">
                <a:solidFill>
                  <a:srgbClr val="000000"/>
                </a:solidFill>
              </a:rPr>
              <a:t>jstring</a:t>
            </a:r>
            <a:r>
              <a:rPr lang="en-US" sz="1600" dirty="0">
                <a:solidFill>
                  <a:srgbClr val="000000"/>
                </a:solidFill>
              </a:rPr>
              <a:t> prompt) </a:t>
            </a:r>
          </a:p>
          <a:p>
            <a:pPr eaLnBrk="0" hangingPunct="0"/>
            <a:r>
              <a:rPr lang="en-US" sz="1600" dirty="0">
                <a:solidFill>
                  <a:srgbClr val="000000"/>
                </a:solidFill>
              </a:rPr>
              <a:t>{ </a:t>
            </a:r>
          </a:p>
          <a:p>
            <a:pPr lvl="1" eaLnBrk="0" hangingPunct="0"/>
            <a:r>
              <a:rPr lang="en-US" sz="1600" dirty="0" smtClean="0">
                <a:solidFill>
                  <a:srgbClr val="000000"/>
                </a:solidFill>
              </a:rPr>
              <a:t>const </a:t>
            </a:r>
            <a:r>
              <a:rPr lang="en-US" sz="1600" dirty="0">
                <a:solidFill>
                  <a:srgbClr val="000000"/>
                </a:solidFill>
              </a:rPr>
              <a:t>char *</a:t>
            </a:r>
            <a:r>
              <a:rPr lang="en-US" sz="1600" dirty="0" err="1">
                <a:solidFill>
                  <a:srgbClr val="000000"/>
                </a:solidFill>
              </a:rPr>
              <a:t>str</a:t>
            </a:r>
            <a:r>
              <a:rPr lang="en-US" sz="1600" dirty="0">
                <a:solidFill>
                  <a:srgbClr val="000000"/>
                </a:solidFill>
              </a:rPr>
              <a:t> = (*</a:t>
            </a:r>
            <a:r>
              <a:rPr lang="en-US" sz="1600" dirty="0" err="1">
                <a:solidFill>
                  <a:srgbClr val="000000"/>
                </a:solidFill>
              </a:rPr>
              <a:t>env</a:t>
            </a:r>
            <a:r>
              <a:rPr lang="en-US" sz="1600" dirty="0">
                <a:solidFill>
                  <a:srgbClr val="000000"/>
                </a:solidFill>
              </a:rPr>
              <a:t>)-&gt;</a:t>
            </a:r>
            <a:r>
              <a:rPr lang="en-US" sz="1600" dirty="0" err="1">
                <a:solidFill>
                  <a:srgbClr val="000000"/>
                </a:solidFill>
              </a:rPr>
              <a:t>GetStringUTFChars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env</a:t>
            </a:r>
            <a:r>
              <a:rPr lang="en-US" sz="1600" dirty="0">
                <a:solidFill>
                  <a:srgbClr val="000000"/>
                </a:solidFill>
              </a:rPr>
              <a:t>, prompt, 0); </a:t>
            </a:r>
          </a:p>
          <a:p>
            <a:pPr lvl="1" eaLnBrk="0" hangingPunct="0"/>
            <a:r>
              <a:rPr lang="en-US" sz="1600" dirty="0" err="1">
                <a:solidFill>
                  <a:srgbClr val="000000"/>
                </a:solidFill>
              </a:rPr>
              <a:t>printf</a:t>
            </a:r>
            <a:r>
              <a:rPr lang="en-US" sz="1600" dirty="0">
                <a:solidFill>
                  <a:srgbClr val="000000"/>
                </a:solidFill>
              </a:rPr>
              <a:t>("%s", </a:t>
            </a:r>
            <a:r>
              <a:rPr lang="en-US" sz="1600" dirty="0" err="1">
                <a:solidFill>
                  <a:srgbClr val="000000"/>
                </a:solidFill>
              </a:rPr>
              <a:t>str</a:t>
            </a:r>
            <a:r>
              <a:rPr lang="en-US" sz="1600" dirty="0">
                <a:solidFill>
                  <a:srgbClr val="000000"/>
                </a:solidFill>
              </a:rPr>
              <a:t>); </a:t>
            </a:r>
          </a:p>
          <a:p>
            <a:pPr lvl="1" eaLnBrk="0" hangingPunct="0"/>
            <a:endParaRPr lang="en-US" sz="1600" dirty="0">
              <a:solidFill>
                <a:srgbClr val="000000"/>
              </a:solidFill>
            </a:endParaRPr>
          </a:p>
          <a:p>
            <a:pPr lvl="1" eaLnBrk="0" hangingPunct="0"/>
            <a:r>
              <a:rPr lang="en-US" sz="1600" dirty="0">
                <a:solidFill>
                  <a:srgbClr val="000000"/>
                </a:solidFill>
              </a:rPr>
              <a:t>/* release the memory allocated for the string operation */</a:t>
            </a:r>
          </a:p>
          <a:p>
            <a:pPr lvl="1" eaLnBrk="0" hangingPunct="0"/>
            <a:r>
              <a:rPr lang="en-US" sz="1600" dirty="0">
                <a:solidFill>
                  <a:srgbClr val="000000"/>
                </a:solidFill>
              </a:rPr>
              <a:t>(*</a:t>
            </a:r>
            <a:r>
              <a:rPr lang="en-US" sz="1600" dirty="0" err="1">
                <a:solidFill>
                  <a:srgbClr val="000000"/>
                </a:solidFill>
              </a:rPr>
              <a:t>env</a:t>
            </a:r>
            <a:r>
              <a:rPr lang="en-US" sz="1600" dirty="0">
                <a:solidFill>
                  <a:srgbClr val="000000"/>
                </a:solidFill>
              </a:rPr>
              <a:t>)-&gt;</a:t>
            </a:r>
            <a:r>
              <a:rPr lang="en-US" sz="1600" dirty="0" err="1">
                <a:solidFill>
                  <a:srgbClr val="000000"/>
                </a:solidFill>
              </a:rPr>
              <a:t>ReleaseStringUTFChars</a:t>
            </a:r>
            <a:r>
              <a:rPr lang="en-US" sz="1600" dirty="0">
                <a:solidFill>
                  <a:srgbClr val="000000"/>
                </a:solidFill>
              </a:rPr>
              <a:t>(</a:t>
            </a:r>
            <a:r>
              <a:rPr lang="en-US" sz="1600" dirty="0" err="1">
                <a:solidFill>
                  <a:srgbClr val="000000"/>
                </a:solidFill>
              </a:rPr>
              <a:t>env</a:t>
            </a:r>
            <a:r>
              <a:rPr lang="en-US" sz="1600" dirty="0">
                <a:solidFill>
                  <a:srgbClr val="000000"/>
                </a:solidFill>
              </a:rPr>
              <a:t>, prompt, </a:t>
            </a:r>
            <a:r>
              <a:rPr lang="en-US" sz="1600" dirty="0" err="1">
                <a:solidFill>
                  <a:srgbClr val="000000"/>
                </a:solidFill>
              </a:rPr>
              <a:t>str</a:t>
            </a:r>
            <a:r>
              <a:rPr lang="en-US" sz="1600" dirty="0">
                <a:solidFill>
                  <a:srgbClr val="000000"/>
                </a:solidFill>
              </a:rPr>
              <a:t>); ... </a:t>
            </a:r>
          </a:p>
          <a:p>
            <a:pPr eaLnBrk="0" hangingPunct="0"/>
            <a:r>
              <a:rPr lang="en-US" sz="1600" dirty="0">
                <a:solidFill>
                  <a:srgbClr val="000000"/>
                </a:solidFill>
              </a:rPr>
              <a:t>}</a:t>
            </a:r>
            <a:endParaRPr lang="en-GB" altLang="zh-TW" sz="1600" dirty="0">
              <a:solidFill>
                <a:srgbClr val="000000"/>
              </a:solidFill>
              <a:ea typeface="新細明體" charset="-120"/>
            </a:endParaRP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349250" y="6370638"/>
            <a:ext cx="90693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defTabSz="912813"/>
            <a:r>
              <a:rPr lang="en-US" sz="2000" dirty="0"/>
              <a:t>For the functions associated with JNI objects, go to web page: </a:t>
            </a:r>
          </a:p>
          <a:p>
            <a:pPr algn="ctr" defTabSz="912813"/>
            <a:r>
              <a:rPr lang="en-CA" dirty="0">
                <a:solidFill>
                  <a:srgbClr val="000000"/>
                </a:solidFill>
                <a:hlinkClick r:id="rId2"/>
              </a:rPr>
              <a:t>http://java.sun.com/j2se/1.3/docs/guide/jni/spec/jniTOC.doc.html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69325" cy="928688"/>
          </a:xfrm>
        </p:spPr>
        <p:txBody>
          <a:bodyPr/>
          <a:lstStyle/>
          <a:p>
            <a:r>
              <a:rPr lang="en-US"/>
              <a:t>Accessing Java Array </a:t>
            </a: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1374775" y="1646238"/>
            <a:ext cx="83248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altLang="zh-TW" sz="1400" b="1">
                <a:solidFill>
                  <a:srgbClr val="000000"/>
                </a:solidFill>
                <a:ea typeface="新細明體" charset="-120"/>
              </a:rPr>
              <a:t>/* Illegal */ </a:t>
            </a:r>
          </a:p>
          <a:p>
            <a:pPr eaLnBrk="0" hangingPunct="0"/>
            <a:r>
              <a:rPr lang="en-US" sz="1400" b="1">
                <a:solidFill>
                  <a:srgbClr val="000000"/>
                </a:solidFill>
              </a:rPr>
              <a:t>JNIEXPORT jint JNICALL Java_IntArray_sumArray(JNIEnv *env, jobject obj, jintArray arr) </a:t>
            </a:r>
          </a:p>
          <a:p>
            <a:pPr eaLnBrk="0" hangingPunct="0"/>
            <a:r>
              <a:rPr lang="en-US" sz="1400" b="1">
                <a:solidFill>
                  <a:srgbClr val="000000"/>
                </a:solidFill>
              </a:rPr>
              <a:t>{ 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int i, sum = 0; 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for (i=0; i&lt;10; i++)  { </a:t>
            </a:r>
          </a:p>
          <a:p>
            <a:pPr lvl="2" eaLnBrk="0" hangingPunct="0"/>
            <a:r>
              <a:rPr lang="en-US" sz="1400" b="1">
                <a:solidFill>
                  <a:srgbClr val="000000"/>
                </a:solidFill>
              </a:rPr>
              <a:t>sum += arr[i]; 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} ... </a:t>
            </a:r>
            <a:endParaRPr lang="en-GB" altLang="zh-TW" sz="1400" b="1">
              <a:solidFill>
                <a:srgbClr val="000000"/>
              </a:solidFill>
              <a:ea typeface="新細明體" charset="-120"/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1382713" y="3302000"/>
            <a:ext cx="7246937" cy="422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en-GB" altLang="zh-TW" sz="1400" b="1">
                <a:solidFill>
                  <a:srgbClr val="000000"/>
                </a:solidFill>
                <a:ea typeface="新細明體" charset="-120"/>
              </a:rPr>
              <a:t>/* correct way */ </a:t>
            </a:r>
          </a:p>
          <a:p>
            <a:pPr eaLnBrk="0" hangingPunct="0"/>
            <a:r>
              <a:rPr lang="en-US" sz="1400" b="1">
                <a:solidFill>
                  <a:srgbClr val="000000"/>
                </a:solidFill>
              </a:rPr>
              <a:t>JNIEXPORT jint JNICALL Java_IntArray_sumArray(JNIEnv *env, jobject obj, jintArray arr) </a:t>
            </a:r>
          </a:p>
          <a:p>
            <a:pPr eaLnBrk="0" hangingPunct="0"/>
            <a:r>
              <a:rPr lang="en-US" sz="1400" b="1">
                <a:solidFill>
                  <a:srgbClr val="000000"/>
                </a:solidFill>
              </a:rPr>
              <a:t>{ 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int i, sum = 0; </a:t>
            </a:r>
          </a:p>
          <a:p>
            <a:pPr lvl="1" eaLnBrk="0" hangingPunct="0"/>
            <a:endParaRPr lang="en-US" sz="1400" b="1">
              <a:solidFill>
                <a:srgbClr val="000000"/>
              </a:solidFill>
            </a:endParaRP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/* 1. obstain the length of the array */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jsize len = (*env)-&gt;GetArrayLength(env, arr);  </a:t>
            </a:r>
          </a:p>
          <a:p>
            <a:pPr lvl="1" eaLnBrk="0" hangingPunct="0"/>
            <a:endParaRPr lang="en-US" sz="1400" b="1">
              <a:solidFill>
                <a:srgbClr val="000000"/>
              </a:solidFill>
            </a:endParaRP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/* 2. obtain a pointer to the elements of the array */</a:t>
            </a:r>
            <a:endParaRPr lang="en-US" sz="1200" b="1">
              <a:solidFill>
                <a:srgbClr val="000000"/>
              </a:solidFill>
            </a:endParaRP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jint *body = (*env)-&gt;GetIntArrayElements(env, arr, 0); </a:t>
            </a:r>
          </a:p>
          <a:p>
            <a:pPr lvl="1" eaLnBrk="0" hangingPunct="0"/>
            <a:endParaRPr lang="en-US" sz="1400" b="1">
              <a:solidFill>
                <a:srgbClr val="000000"/>
              </a:solidFill>
            </a:endParaRP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/* 3. operate on each individual primitive or jobjects */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for (i=0; i&lt;len; i++) { </a:t>
            </a:r>
          </a:p>
          <a:p>
            <a:pPr lvl="2" eaLnBrk="0" hangingPunct="0"/>
            <a:r>
              <a:rPr lang="en-US" sz="1400" b="1">
                <a:solidFill>
                  <a:srgbClr val="000000"/>
                </a:solidFill>
              </a:rPr>
              <a:t>sum += body[i];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}</a:t>
            </a:r>
            <a:r>
              <a:rPr lang="en-US" sz="2000" b="1">
                <a:solidFill>
                  <a:srgbClr val="000000"/>
                </a:solidFill>
              </a:rPr>
              <a:t> </a:t>
            </a:r>
          </a:p>
          <a:p>
            <a:pPr lvl="1" eaLnBrk="0" hangingPunct="0"/>
            <a:endParaRPr lang="en-US" sz="1400" b="1">
              <a:solidFill>
                <a:srgbClr val="000000"/>
              </a:solidFill>
            </a:endParaRPr>
          </a:p>
          <a:p>
            <a:pPr lvl="1" eaLnBrk="0" hangingPunct="0"/>
            <a:r>
              <a:rPr lang="en-US" sz="1400" b="1">
                <a:solidFill>
                  <a:srgbClr val="C90803"/>
                </a:solidFill>
              </a:rPr>
              <a:t>/* 4. release the memory allocated for array */</a:t>
            </a:r>
          </a:p>
          <a:p>
            <a:pPr lvl="1" eaLnBrk="0" hangingPunct="0"/>
            <a:r>
              <a:rPr lang="en-US" sz="1400" b="1">
                <a:solidFill>
                  <a:srgbClr val="000000"/>
                </a:solidFill>
              </a:rPr>
              <a:t>(*env)-&gt;ReleaseIntArrayElements(env, arr, body, 0); </a:t>
            </a:r>
            <a:endParaRPr lang="en-GB" altLang="zh-TW" sz="1400" b="1">
              <a:solidFill>
                <a:srgbClr val="000000"/>
              </a:solidFill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69325" cy="776288"/>
          </a:xfrm>
        </p:spPr>
        <p:txBody>
          <a:bodyPr/>
          <a:lstStyle/>
          <a:p>
            <a:r>
              <a:rPr lang="en-US" sz="4100"/>
              <a:t>Accessing Java Member Variables 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96913" y="4084638"/>
            <a:ext cx="9067800" cy="231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eaLnBrk="0" hangingPunct="0"/>
            <a:r>
              <a:rPr lang="en-US" sz="1800">
                <a:solidFill>
                  <a:srgbClr val="000000"/>
                </a:solidFill>
              </a:rPr>
              <a:t>fid = (*env)-&gt;GetStaticFieldID(env, cls, "si", "I");</a:t>
            </a:r>
            <a:r>
              <a:rPr lang="en-US" sz="2000">
                <a:solidFill>
                  <a:srgbClr val="000000"/>
                </a:solidFill>
              </a:rPr>
              <a:t>  </a:t>
            </a:r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/* 1. get the field ID */</a:t>
            </a:r>
            <a:r>
              <a:rPr lang="en-US" sz="1400">
                <a:solidFill>
                  <a:srgbClr val="000000"/>
                </a:solidFill>
              </a:rPr>
              <a:t> </a:t>
            </a:r>
            <a:endParaRPr lang="en-GB" altLang="zh-TW" sz="900">
              <a:solidFill>
                <a:srgbClr val="000000"/>
              </a:solidFill>
              <a:ea typeface="新細明體" charset="-120"/>
            </a:endParaRPr>
          </a:p>
          <a:p>
            <a:pPr marL="457200" indent="-457200" eaLnBrk="0" hangingPunct="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si = (*env)-&gt;GetStaticIntField(env, cls, fid);  /* 2. find the field variable */</a:t>
            </a:r>
          </a:p>
          <a:p>
            <a:pPr marL="457200" indent="-45720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(*env)-&gt;SetStaticIntField(env, cls, fid, 200);  /* 3. perform operation on the primitive*/</a:t>
            </a:r>
          </a:p>
          <a:p>
            <a:pPr marL="457200" indent="-45720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 </a:t>
            </a:r>
          </a:p>
          <a:p>
            <a:pPr marL="457200" indent="-45720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fid = (*env)-&gt;GetFieldID(env, cls, "s", "Ljava/lang/String;"); /* 1. get the field ID */</a:t>
            </a:r>
          </a:p>
          <a:p>
            <a:pPr marL="457200" indent="-45720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jstr = (*env)-&gt;GetObjectField(env, obj, fid); /* 2. find the field variable */</a:t>
            </a:r>
          </a:p>
          <a:p>
            <a:pPr marL="457200" indent="-45720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jstr = (*env)-&gt;NewStringUTF(env, "123"); /* 3. perform operation on the object */</a:t>
            </a:r>
            <a:endParaRPr lang="en-GB" altLang="zh-TW" sz="1200">
              <a:solidFill>
                <a:srgbClr val="000000"/>
              </a:solidFill>
              <a:ea typeface="新細明體" charset="-120"/>
            </a:endParaRPr>
          </a:p>
          <a:p>
            <a:pPr marL="457200" indent="-457200"/>
            <a:r>
              <a:rPr lang="en-GB" altLang="zh-TW" sz="1800">
                <a:solidFill>
                  <a:srgbClr val="000000"/>
                </a:solidFill>
                <a:ea typeface="新細明體" charset="-120"/>
              </a:rPr>
              <a:t>(*env)-&gt;SetObjectField(env, obj, fid, jstr);  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1154113" y="1766888"/>
            <a:ext cx="7696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2813"/>
            <a:r>
              <a:rPr lang="en-US" sz="1800">
                <a:solidFill>
                  <a:srgbClr val="000000"/>
                </a:solidFill>
              </a:rPr>
              <a:t>class FieldAccess </a:t>
            </a:r>
          </a:p>
          <a:p>
            <a:pPr defTabSz="912813"/>
            <a:r>
              <a:rPr lang="en-US" sz="1800">
                <a:solidFill>
                  <a:srgbClr val="000000"/>
                </a:solidFill>
              </a:rPr>
              <a:t>{</a:t>
            </a:r>
          </a:p>
          <a:p>
            <a:pPr lvl="1" defTabSz="912813"/>
            <a:r>
              <a:rPr lang="en-US" sz="1800">
                <a:solidFill>
                  <a:srgbClr val="000000"/>
                </a:solidFill>
              </a:rPr>
              <a:t>static int si;  /* signature is “si” */</a:t>
            </a:r>
          </a:p>
          <a:p>
            <a:pPr lvl="1" defTabSz="912813"/>
            <a:r>
              <a:rPr lang="en-US" sz="1800">
                <a:solidFill>
                  <a:srgbClr val="000000"/>
                </a:solidFill>
              </a:rPr>
              <a:t>String s;      /* signature is “</a:t>
            </a:r>
            <a:r>
              <a:rPr lang="en-US" sz="1600">
                <a:solidFill>
                  <a:srgbClr val="000000"/>
                </a:solidFill>
              </a:rPr>
              <a:t>Ljava/lang/String;";</a:t>
            </a:r>
            <a:r>
              <a:rPr lang="en-US">
                <a:solidFill>
                  <a:srgbClr val="000000"/>
                </a:solidFill>
              </a:rPr>
              <a:t> </a:t>
            </a:r>
            <a:endParaRPr lang="en-US" sz="1800">
              <a:solidFill>
                <a:srgbClr val="000000"/>
              </a:solidFill>
            </a:endParaRPr>
          </a:p>
          <a:p>
            <a:pPr defTabSz="912813"/>
            <a:r>
              <a:rPr lang="en-US" sz="1800">
                <a:solidFill>
                  <a:srgbClr val="000000"/>
                </a:solidFill>
              </a:rPr>
              <a:t>}                       /* run </a:t>
            </a:r>
            <a:r>
              <a:rPr lang="en-US" sz="1800"/>
              <a:t>javap -s -p FieldAccess</a:t>
            </a:r>
            <a:r>
              <a:rPr lang="en-US" sz="1800">
                <a:solidFill>
                  <a:srgbClr val="000000"/>
                </a:solidFill>
              </a:rPr>
              <a:t> to get the signature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69325" cy="852488"/>
          </a:xfrm>
        </p:spPr>
        <p:txBody>
          <a:bodyPr/>
          <a:lstStyle/>
          <a:p>
            <a:r>
              <a:rPr lang="en-US" sz="4500"/>
              <a:t>Calling a Java Method</a:t>
            </a:r>
          </a:p>
        </p:txBody>
      </p:sp>
      <p:sp>
        <p:nvSpPr>
          <p:cNvPr id="808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49313" y="1722438"/>
            <a:ext cx="8569325" cy="3733800"/>
          </a:xfrm>
        </p:spPr>
        <p:txBody>
          <a:bodyPr/>
          <a:lstStyle/>
          <a:p>
            <a:pPr marL="419100" indent="-4191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300"/>
              <a:t>Find the class of the object</a:t>
            </a:r>
          </a:p>
          <a:p>
            <a:pPr marL="884238" lvl="1" indent="-38100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100"/>
              <a:t>Call GetObjectClass</a:t>
            </a:r>
          </a:p>
          <a:p>
            <a:pPr marL="419100" indent="-4191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300"/>
              <a:t>Find the method ID of the object</a:t>
            </a:r>
          </a:p>
          <a:p>
            <a:pPr marL="884238" lvl="1" indent="-38100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100"/>
              <a:t>Call GetMethodID, which performs a lookup for the Java method in a given class</a:t>
            </a:r>
          </a:p>
          <a:p>
            <a:pPr marL="419100" indent="-4191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300"/>
              <a:t>Call the method</a:t>
            </a:r>
          </a:p>
          <a:p>
            <a:pPr marL="884238" lvl="1" indent="-38100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100"/>
              <a:t>JNI provides an API for each type of method</a:t>
            </a:r>
          </a:p>
          <a:p>
            <a:pPr marL="1331913" lvl="2" indent="-32385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1800"/>
              <a:t>e.g., CallVoidMethod(), etc.</a:t>
            </a:r>
          </a:p>
          <a:p>
            <a:pPr marL="884238" lvl="1" indent="-381000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100"/>
              <a:t>You pass the object, method ID, and the actual arguments to the method (e.g., CallVoidMethod) </a:t>
            </a:r>
          </a:p>
        </p:txBody>
      </p:sp>
      <p:sp>
        <p:nvSpPr>
          <p:cNvPr id="80900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925513" y="5608638"/>
            <a:ext cx="86979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783" tIns="50392" rIns="100783" bIns="50392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b="1" i="1">
                <a:solidFill>
                  <a:srgbClr val="000000"/>
                </a:solidFill>
                <a:latin typeface="Courier New" pitchFamily="49" charset="0"/>
              </a:rPr>
              <a:t>Example of Call: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jclass cls = (*env)-&gt;GetObjectClass(env, obj);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jmethodID mid = (*env)-&gt;GetMethodID(env, cls, “hello”, “(I)V”);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000000"/>
                </a:solidFill>
                <a:latin typeface="Courier New" pitchFamily="49" charset="0"/>
              </a:rPr>
              <a:t>(*env)-&gt;CallVoidMethod(env, obj, mid, parm1);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/>
              <a:t>Garbage Collection Issues</a:t>
            </a:r>
          </a:p>
        </p:txBody>
      </p:sp>
      <p:sp>
        <p:nvSpPr>
          <p:cNvPr id="665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defTabSz="914400"/>
            <a:r>
              <a:rPr lang="en-US"/>
              <a:t>Only Arrays and explicitly globally created objects are “pinned” down and must be explicitly released</a:t>
            </a:r>
          </a:p>
          <a:p>
            <a:pPr marL="342900" indent="-342900" defTabSz="914400"/>
            <a:r>
              <a:rPr lang="en-US"/>
              <a:t>Everything else is released upon the native method returning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/>
              <a:t>Thread Issues</a:t>
            </a:r>
          </a:p>
        </p:txBody>
      </p:sp>
      <p:sp>
        <p:nvSpPr>
          <p:cNvPr id="67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defTabSz="914400"/>
            <a:r>
              <a:rPr lang="en-US"/>
              <a:t>The JNI interface pointer (JNIEnv *) is only valid in the current thread</a:t>
            </a:r>
          </a:p>
          <a:p>
            <a:pPr marL="742950" lvl="1" indent="-285750" defTabSz="914400"/>
            <a:r>
              <a:rPr lang="en-US"/>
              <a:t>You must not pass the interface pointer from one thread to another </a:t>
            </a:r>
          </a:p>
          <a:p>
            <a:pPr marL="742950" lvl="1" indent="-285750" defTabSz="914400"/>
            <a:r>
              <a:rPr lang="en-US"/>
              <a:t>You must not pass local references from one thread to another</a:t>
            </a:r>
          </a:p>
          <a:p>
            <a:pPr marL="742950" lvl="1" indent="-285750" defTabSz="914400"/>
            <a:r>
              <a:rPr lang="en-US"/>
              <a:t>Check the use of global variables carefully (locking is needed)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Synchronization</a:t>
            </a:r>
          </a:p>
        </p:txBody>
      </p:sp>
      <p:sp>
        <p:nvSpPr>
          <p:cNvPr id="81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23925" y="2100263"/>
            <a:ext cx="8569325" cy="2517775"/>
          </a:xfrm>
        </p:spPr>
        <p:txBody>
          <a:bodyPr/>
          <a:lstStyle/>
          <a:p>
            <a:r>
              <a:rPr lang="en-US" sz="2700"/>
              <a:t>Synchronize is available as a C call</a:t>
            </a:r>
          </a:p>
          <a:p>
            <a:r>
              <a:rPr lang="en-US" sz="2700"/>
              <a:t>Wait and Notify calls through JNIEnv do work and are safe to use</a:t>
            </a:r>
          </a:p>
          <a:p>
            <a:r>
              <a:rPr lang="en-US" sz="2700"/>
              <a:t>Could use native threading operations for native to native threading, but this may cost portability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1274763" y="4694238"/>
            <a:ext cx="31559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altLang="zh-TW" sz="1800" b="1" i="1">
                <a:ea typeface="新細明體" charset="-120"/>
              </a:rPr>
              <a:t>In java:</a:t>
            </a:r>
          </a:p>
          <a:p>
            <a:pPr eaLnBrk="0" hangingPunct="0"/>
            <a:r>
              <a:rPr lang="en-GB" altLang="zh-TW" sz="1800">
                <a:ea typeface="新細明體" charset="-120"/>
              </a:rPr>
              <a:t>synchronized (obj) </a:t>
            </a:r>
          </a:p>
          <a:p>
            <a:pPr eaLnBrk="0" hangingPunct="0"/>
            <a:r>
              <a:rPr lang="en-GB" altLang="zh-TW" sz="1800">
                <a:ea typeface="新細明體" charset="-120"/>
              </a:rPr>
              <a:t>{ ... </a:t>
            </a:r>
          </a:p>
          <a:p>
            <a:pPr eaLnBrk="0" hangingPunct="0"/>
            <a:r>
              <a:rPr lang="en-GB" altLang="zh-TW" sz="1800">
                <a:ea typeface="新細明體" charset="-120"/>
              </a:rPr>
              <a:t>      /* synchronized block */ </a:t>
            </a:r>
          </a:p>
          <a:p>
            <a:pPr eaLnBrk="0" hangingPunct="0"/>
            <a:r>
              <a:rPr lang="en-GB" altLang="zh-TW" sz="1800">
                <a:ea typeface="新細明體" charset="-120"/>
              </a:rPr>
              <a:t>  ... </a:t>
            </a:r>
          </a:p>
          <a:p>
            <a:pPr eaLnBrk="0" hangingPunct="0"/>
            <a:r>
              <a:rPr lang="en-GB" altLang="zh-TW" sz="1800">
                <a:ea typeface="新細明體" charset="-120"/>
              </a:rPr>
              <a:t>} 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5421313" y="4770438"/>
            <a:ext cx="3538537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altLang="zh-TW" sz="1800" b="1" i="1">
                <a:ea typeface="新細明體" charset="-120"/>
              </a:rPr>
              <a:t>In C:</a:t>
            </a:r>
            <a:endParaRPr lang="en-GB" altLang="zh-TW" sz="1400">
              <a:ea typeface="新細明體" charset="-120"/>
            </a:endParaRPr>
          </a:p>
          <a:p>
            <a:pPr eaLnBrk="0" hangingPunct="0"/>
            <a:r>
              <a:rPr lang="en-GB" altLang="zh-TW" sz="1800">
                <a:ea typeface="新細明體" charset="-120"/>
              </a:rPr>
              <a:t>(*env)-&gt;MonitorEnter(env, obj); </a:t>
            </a:r>
          </a:p>
          <a:p>
            <a:pPr eaLnBrk="0" hangingPunct="0"/>
            <a:endParaRPr lang="en-GB" altLang="zh-TW" sz="1800">
              <a:ea typeface="新細明體" charset="-120"/>
            </a:endParaRPr>
          </a:p>
          <a:p>
            <a:pPr eaLnBrk="0" hangingPunct="0"/>
            <a:r>
              <a:rPr lang="en-GB" altLang="zh-TW" sz="1800">
                <a:ea typeface="新細明體" charset="-120"/>
              </a:rPr>
              <a:t>/* synchronized block */ </a:t>
            </a:r>
          </a:p>
          <a:p>
            <a:pPr eaLnBrk="0" hangingPunct="0"/>
            <a:endParaRPr lang="en-GB" altLang="zh-TW" sz="1800">
              <a:ea typeface="新細明體" charset="-120"/>
            </a:endParaRPr>
          </a:p>
          <a:p>
            <a:pPr eaLnBrk="0" hangingPunct="0"/>
            <a:r>
              <a:rPr lang="en-GB" altLang="zh-TW" sz="1800">
                <a:ea typeface="新細明體" charset="-120"/>
              </a:rPr>
              <a:t>(*env)-&gt;MonitorExit(env, obj);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/>
              <a:t>Embedding a VM in C</a:t>
            </a:r>
          </a:p>
        </p:txBody>
      </p:sp>
      <p:sp>
        <p:nvSpPr>
          <p:cNvPr id="686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defTabSz="914400">
              <a:lnSpc>
                <a:spcPct val="90000"/>
              </a:lnSpc>
            </a:pPr>
            <a:r>
              <a:rPr lang="en-US"/>
              <a:t>Just a special kind of Java Call from C (see reference)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en-US"/>
              <a:t>You get a pointer into your resulting environment and by the VM are treated as a native method 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en-US"/>
              <a:t>With the exception you never “return” so it is your responsibility to do everything globally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References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6913" y="2027238"/>
            <a:ext cx="8569325" cy="4535487"/>
          </a:xfrm>
        </p:spPr>
        <p:txBody>
          <a:bodyPr/>
          <a:lstStyle/>
          <a:p>
            <a:r>
              <a:rPr lang="en-CA" sz="2000" dirty="0" smtClean="0">
                <a:hlinkClick r:id="rId2"/>
              </a:rPr>
              <a:t>http</a:t>
            </a:r>
            <a:r>
              <a:rPr lang="en-CA" sz="2000" dirty="0">
                <a:hlinkClick r:id="rId2"/>
              </a:rPr>
              <a:t>://java.sun.com/j2se/1.3/docs/guide/jni/spec/jniTOC.doc.html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427038"/>
            <a:ext cx="8569325" cy="1016000"/>
          </a:xfrm>
        </p:spPr>
        <p:txBody>
          <a:bodyPr/>
          <a:lstStyle/>
          <a:p>
            <a:r>
              <a:rPr lang="en-US" altLang="zh-CN">
                <a:ea typeface="SimSun" pitchFamily="2" charset="-122"/>
              </a:rPr>
              <a:t>What is Native Method</a:t>
            </a: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6913" y="1646238"/>
            <a:ext cx="9144000" cy="5486400"/>
          </a:xfrm>
          <a:noFill/>
          <a:ln/>
        </p:spPr>
        <p:txBody>
          <a:bodyPr/>
          <a:lstStyle/>
          <a:p>
            <a:pPr marL="342900" indent="-342900" defTabSz="914400"/>
            <a:r>
              <a:rPr lang="en-US" altLang="zh-CN">
                <a:ea typeface="SimSun" pitchFamily="2" charset="-122"/>
              </a:rPr>
              <a:t>Functions written in a language other than Java</a:t>
            </a:r>
          </a:p>
          <a:p>
            <a:pPr marL="342900" indent="-342900" defTabSz="914400"/>
            <a:r>
              <a:rPr lang="en-US" altLang="zh-CN">
                <a:ea typeface="SimSun" pitchFamily="2" charset="-122"/>
              </a:rPr>
              <a:t>They could be C, C++, or even assembly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198438"/>
            <a:ext cx="9072562" cy="1258887"/>
          </a:xfrm>
        </p:spPr>
        <p:txBody>
          <a:bodyPr/>
          <a:lstStyle/>
          <a:p>
            <a:pPr defTabSz="914400"/>
            <a:r>
              <a:rPr lang="en-US" altLang="zh-CN" sz="5500">
                <a:ea typeface="SimSun" pitchFamily="2" charset="-122"/>
              </a:rPr>
              <a:t>What is JNI</a:t>
            </a:r>
            <a:endParaRPr lang="en-US" altLang="zh-CN" sz="4100">
              <a:ea typeface="SimSun" pitchFamily="2" charset="-122"/>
            </a:endParaRPr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6913" y="1682750"/>
            <a:ext cx="8839200" cy="4916488"/>
          </a:xfrm>
        </p:spPr>
        <p:txBody>
          <a:bodyPr/>
          <a:lstStyle/>
          <a:p>
            <a:pPr marL="342900" indent="-342900" defTabSz="914400">
              <a:lnSpc>
                <a:spcPct val="90000"/>
              </a:lnSpc>
            </a:pPr>
            <a:r>
              <a:rPr lang="en-US" altLang="zh-CN" sz="2600">
                <a:ea typeface="SimSun" pitchFamily="2" charset="-122"/>
              </a:rPr>
              <a:t>Java interface to non-Java code. It is Java's link to the "outside world" 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200">
                <a:ea typeface="SimSun" pitchFamily="2" charset="-122"/>
              </a:rPr>
              <a:t>Native methods are compiled into a dynamic link library (.dll, .so, etc.)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200">
                <a:ea typeface="SimSun" pitchFamily="2" charset="-122"/>
              </a:rPr>
              <a:t>OS loads and links the library into the process that is running the Java Virtual Machine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en-US" altLang="zh-CN" sz="2600">
                <a:ea typeface="SimSun" pitchFamily="2" charset="-122"/>
              </a:rPr>
              <a:t>Part of the Java Developer Kit(JDK), serves as a glue between java side and native side of an application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200">
                <a:ea typeface="SimSun" pitchFamily="2" charset="-122"/>
              </a:rPr>
              <a:t>Allows Java code that runs inside a Java Virtual Machine (JVM) to interoperate with applications and libraries written in other programming languages, such as C, C++, and assembly</a:t>
            </a:r>
            <a:endParaRPr lang="zh-CN" altLang="en-US" sz="2200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70912" cy="1263650"/>
          </a:xfrm>
          <a:ln/>
        </p:spPr>
        <p:txBody>
          <a:bodyPr lIns="0" tIns="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>
                <a:ea typeface="新細明體" charset="-120"/>
              </a:rPr>
              <a:t>JNI Overview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lum bright="-18000"/>
          </a:blip>
          <a:srcRect/>
          <a:stretch>
            <a:fillRect/>
          </a:stretch>
        </p:blipFill>
        <p:spPr bwMode="auto">
          <a:xfrm>
            <a:off x="1404938" y="1812925"/>
            <a:ext cx="7200900" cy="4756150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2113" y="198438"/>
            <a:ext cx="8991600" cy="1258887"/>
          </a:xfrm>
        </p:spPr>
        <p:txBody>
          <a:bodyPr/>
          <a:lstStyle/>
          <a:p>
            <a:pPr defTabSz="914400"/>
            <a:r>
              <a:rPr lang="en-US" altLang="zh-CN">
                <a:ea typeface="SimSun" pitchFamily="2" charset="-122"/>
              </a:rPr>
              <a:t> Why Use JNI</a:t>
            </a:r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61988" y="1646238"/>
            <a:ext cx="9026525" cy="5335587"/>
          </a:xfrm>
        </p:spPr>
        <p:txBody>
          <a:bodyPr/>
          <a:lstStyle/>
          <a:p>
            <a:pPr marL="342900" indent="-342900" defTabSz="914400">
              <a:lnSpc>
                <a:spcPct val="90000"/>
              </a:lnSpc>
            </a:pPr>
            <a:r>
              <a:rPr lang="en-US" altLang="zh-CN" sz="2700">
                <a:ea typeface="SimSun" pitchFamily="2" charset="-122"/>
              </a:rPr>
              <a:t>Some functionality are not provided by java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400">
                <a:ea typeface="SimSun" pitchFamily="2" charset="-122"/>
              </a:rPr>
              <a:t>Low-level drives/devices specific to OS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en-US" altLang="zh-CN" sz="2700">
                <a:ea typeface="SimSun" pitchFamily="2" charset="-122"/>
              </a:rPr>
              <a:t>Increase performance by implementing rigorous tasks in native language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400">
                <a:ea typeface="SimSun" pitchFamily="2" charset="-122"/>
              </a:rPr>
              <a:t>Java is slow in general and may not be suitable for some functions (e.g., image compression and decompression)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en-US" altLang="zh-CN" sz="2700">
                <a:ea typeface="SimSun" pitchFamily="2" charset="-122"/>
              </a:rPr>
              <a:t>Try to use existing legacy library and could not afford to rewrite it in java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400">
                <a:ea typeface="SimSun" pitchFamily="2" charset="-122"/>
              </a:rPr>
              <a:t>JNI can be used as a wrapper of these legacy codes</a:t>
            </a:r>
            <a:endParaRPr lang="en-US" altLang="zh-CN" sz="2400" b="1">
              <a:ea typeface="SimSun" pitchFamily="2" charset="-122"/>
            </a:endParaRP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400">
                <a:ea typeface="SimSun" pitchFamily="2" charset="-122"/>
              </a:rPr>
              <a:t>Can slowly migrate legacy code to a newer platform</a:t>
            </a:r>
          </a:p>
          <a:p>
            <a:pPr marL="342900" indent="-342900" defTabSz="914400">
              <a:lnSpc>
                <a:spcPct val="90000"/>
              </a:lnSpc>
            </a:pPr>
            <a:r>
              <a:rPr lang="en-US" altLang="zh-CN" sz="2800">
                <a:ea typeface="SimSun" pitchFamily="2" charset="-122"/>
              </a:rPr>
              <a:t>Improve efficiency of integration</a:t>
            </a:r>
          </a:p>
          <a:p>
            <a:pPr marL="742950" lvl="1" indent="-285750" defTabSz="914400">
              <a:lnSpc>
                <a:spcPct val="90000"/>
              </a:lnSpc>
            </a:pPr>
            <a:r>
              <a:rPr lang="en-US" altLang="zh-CN" sz="2400">
                <a:ea typeface="SimSun" pitchFamily="2" charset="-122"/>
              </a:rPr>
              <a:t>TCP/IP sockets can be used, but there are overhead in data transmission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70912" cy="1263650"/>
          </a:xfrm>
          <a:ln/>
        </p:spPr>
        <p:txBody>
          <a:bodyPr lIns="0" tIns="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>
                <a:ea typeface="新細明體" charset="-120"/>
              </a:rPr>
              <a:t>Justification</a:t>
            </a:r>
          </a:p>
        </p:txBody>
      </p:sp>
      <p:sp>
        <p:nvSpPr>
          <p:cNvPr id="5122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73113" y="1722438"/>
            <a:ext cx="8763000" cy="5181600"/>
          </a:xfrm>
          <a:ln/>
        </p:spPr>
        <p:txBody>
          <a:bodyPr lIns="0" tIns="0" rIns="0" bIns="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dirty="0">
                <a:ea typeface="新細明體" charset="-120"/>
              </a:rPr>
              <a:t>Pros: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3200" dirty="0">
                <a:ea typeface="新細明體" charset="-120"/>
              </a:rPr>
              <a:t>Reuse: allows access to useful native code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3200" dirty="0">
                <a:ea typeface="新細明體" charset="-120"/>
              </a:rPr>
              <a:t>Efficiency: use best language for the task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dirty="0">
                <a:ea typeface="新細明體" charset="-120"/>
              </a:rPr>
              <a:t>Cons: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3200" dirty="0" smtClean="0">
                <a:ea typeface="新細明體" charset="-120"/>
              </a:rPr>
              <a:t>Portability</a:t>
            </a:r>
            <a:r>
              <a:rPr lang="en-GB" altLang="zh-TW" sz="3200" dirty="0">
                <a:ea typeface="新細明體" charset="-120"/>
              </a:rPr>
              <a:t>: native methods aren't portable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 sz="3200" dirty="0">
                <a:ea typeface="新細明體" charset="-120"/>
              </a:rPr>
              <a:t>Extra work: </a:t>
            </a:r>
            <a:r>
              <a:rPr lang="en-GB" altLang="zh-TW" sz="3200" b="1" dirty="0" err="1">
                <a:latin typeface="Courier New" pitchFamily="49" charset="0"/>
                <a:ea typeface="新細明體" charset="-120"/>
              </a:rPr>
              <a:t>javah</a:t>
            </a:r>
            <a:r>
              <a:rPr lang="en-GB" altLang="zh-TW" sz="3200" dirty="0">
                <a:ea typeface="新細明體" charset="-120"/>
              </a:rPr>
              <a:t>, create shared native </a:t>
            </a:r>
            <a:r>
              <a:rPr lang="en-GB" altLang="zh-TW" sz="3200" dirty="0" err="1">
                <a:ea typeface="新細明體" charset="-120"/>
              </a:rPr>
              <a:t>libs</a:t>
            </a:r>
            <a:endParaRPr lang="en-GB" altLang="zh-TW" sz="3200" dirty="0">
              <a:ea typeface="新細明體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1141413" y="1495425"/>
            <a:ext cx="7881937" cy="2628900"/>
          </a:xfrm>
          <a:prstGeom prst="roundRect">
            <a:avLst>
              <a:gd name="adj" fmla="val 6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1141413" y="4365625"/>
            <a:ext cx="7881937" cy="3067050"/>
          </a:xfrm>
          <a:prstGeom prst="roundRect">
            <a:avLst>
              <a:gd name="adj" fmla="val 51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70912" cy="804863"/>
          </a:xfrm>
          <a:ln/>
        </p:spPr>
        <p:txBody>
          <a:bodyPr lIns="0" tIns="0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altLang="zh-TW">
                <a:ea typeface="新細明體" charset="-120"/>
              </a:rPr>
              <a:t>Interactions with Native Code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lum bright="-12000"/>
          </a:blip>
          <a:srcRect/>
          <a:stretch>
            <a:fillRect/>
          </a:stretch>
        </p:blipFill>
        <p:spPr bwMode="auto">
          <a:xfrm>
            <a:off x="1401763" y="1608138"/>
            <a:ext cx="7202487" cy="2106612"/>
          </a:xfrm>
          <a:prstGeom prst="rect">
            <a:avLst/>
          </a:prstGeom>
          <a:noFill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lum bright="-12000"/>
          </a:blip>
          <a:srcRect/>
          <a:stretch>
            <a:fillRect/>
          </a:stretch>
        </p:blipFill>
        <p:spPr bwMode="auto">
          <a:xfrm>
            <a:off x="1362075" y="4411663"/>
            <a:ext cx="7200900" cy="2671762"/>
          </a:xfrm>
          <a:prstGeom prst="rect">
            <a:avLst/>
          </a:prstGeom>
          <a:noFill/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055938" y="3746500"/>
            <a:ext cx="47196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 hangingPunct="0"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zh-TW">
                <a:solidFill>
                  <a:srgbClr val="000000"/>
                </a:solidFill>
                <a:latin typeface="Nimbus Roman No9 L" pitchFamily="16" charset="0"/>
                <a:ea typeface="新細明體" charset="-120"/>
              </a:rPr>
              <a:t>Access to Java world from native code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119438" y="7097713"/>
            <a:ext cx="39322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 hangingPunct="0">
              <a:buClr>
                <a:srgbClr val="000000"/>
              </a:buClr>
              <a:buSzPct val="45000"/>
              <a:buFont typeface="Star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zh-TW">
                <a:solidFill>
                  <a:srgbClr val="000000"/>
                </a:solidFill>
                <a:latin typeface="Nimbus Roman No9 L" pitchFamily="16" charset="0"/>
                <a:ea typeface="新細明體" charset="-120"/>
              </a:rPr>
              <a:t>Access to native code from Java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122238"/>
            <a:ext cx="8569325" cy="1258887"/>
          </a:xfrm>
        </p:spPr>
        <p:txBody>
          <a:bodyPr/>
          <a:lstStyle/>
          <a:p>
            <a:pPr defTabSz="914400"/>
            <a:r>
              <a:rPr lang="en-US"/>
              <a:t>Using The JNI</a:t>
            </a:r>
          </a:p>
        </p:txBody>
      </p:sp>
      <p:sp>
        <p:nvSpPr>
          <p:cNvPr id="532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96913" y="1722438"/>
            <a:ext cx="8569325" cy="4535487"/>
          </a:xfrm>
        </p:spPr>
        <p:txBody>
          <a:bodyPr/>
          <a:lstStyle/>
          <a:p>
            <a:pPr marL="342900" indent="-342900" defTabSz="914400"/>
            <a:r>
              <a:rPr lang="en-US"/>
              <a:t>Java calls C</a:t>
            </a:r>
          </a:p>
          <a:p>
            <a:pPr marL="742950" lvl="1" indent="-285750" defTabSz="914400"/>
            <a:r>
              <a:rPr lang="en-US"/>
              <a:t>Embedding C in Java</a:t>
            </a:r>
          </a:p>
          <a:p>
            <a:pPr marL="342900" indent="-342900" defTabSz="914400"/>
            <a:r>
              <a:rPr lang="en-US"/>
              <a:t>C calls Java</a:t>
            </a:r>
          </a:p>
          <a:p>
            <a:pPr marL="742950" lvl="1" indent="-285750" defTabSz="914400"/>
            <a:r>
              <a:rPr lang="en-US"/>
              <a:t>Using Java features from C</a:t>
            </a:r>
          </a:p>
          <a:p>
            <a:pPr marL="742950" lvl="1" indent="-285750" defTabSz="914400"/>
            <a:r>
              <a:rPr lang="en-US"/>
              <a:t>Embedding the VM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2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2219</TotalTime>
  <Words>1719</Words>
  <Application>Microsoft Office PowerPoint</Application>
  <PresentationFormat>自訂</PresentationFormat>
  <Paragraphs>308</Paragraphs>
  <Slides>28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29" baseType="lpstr">
      <vt:lpstr>Blueprint</vt:lpstr>
      <vt:lpstr>投影片 1</vt:lpstr>
      <vt:lpstr>Introduction</vt:lpstr>
      <vt:lpstr>What is Native Method</vt:lpstr>
      <vt:lpstr>What is JNI</vt:lpstr>
      <vt:lpstr>JNI Overview</vt:lpstr>
      <vt:lpstr> Why Use JNI</vt:lpstr>
      <vt:lpstr>Justification</vt:lpstr>
      <vt:lpstr>Interactions with Native Code</vt:lpstr>
      <vt:lpstr>Using The JNI</vt:lpstr>
      <vt:lpstr>Embedding C in Java</vt:lpstr>
      <vt:lpstr>Generate JNI Header</vt:lpstr>
      <vt:lpstr>HelloWorld.h</vt:lpstr>
      <vt:lpstr>HelloWorldImp.c </vt:lpstr>
      <vt:lpstr>Create a Shared Library</vt:lpstr>
      <vt:lpstr>Reference</vt:lpstr>
      <vt:lpstr>Run the Program</vt:lpstr>
      <vt:lpstr>Primitive Types and Native Equivalents</vt:lpstr>
      <vt:lpstr>Object Types and Native Equivalents</vt:lpstr>
      <vt:lpstr>Mapping Example</vt:lpstr>
      <vt:lpstr>Accessing Java Strings </vt:lpstr>
      <vt:lpstr>Accessing Java Array </vt:lpstr>
      <vt:lpstr>Accessing Java Member Variables </vt:lpstr>
      <vt:lpstr>Calling a Java Method</vt:lpstr>
      <vt:lpstr>Garbage Collection Issues</vt:lpstr>
      <vt:lpstr>Thread Issues</vt:lpstr>
      <vt:lpstr>Synchronization</vt:lpstr>
      <vt:lpstr>Embedding a VM in C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JNI Overview</dc:title>
  <dc:creator>yoshi</dc:creator>
  <cp:lastModifiedBy>yoshi</cp:lastModifiedBy>
  <cp:revision>259</cp:revision>
  <dcterms:modified xsi:type="dcterms:W3CDTF">2009-06-08T05:08:31Z</dcterms:modified>
</cp:coreProperties>
</file>