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45"/>
  </p:notesMasterIdLst>
  <p:sldIdLst>
    <p:sldId id="300" r:id="rId2"/>
    <p:sldId id="319" r:id="rId3"/>
    <p:sldId id="366" r:id="rId4"/>
    <p:sldId id="367" r:id="rId5"/>
    <p:sldId id="368" r:id="rId6"/>
    <p:sldId id="369" r:id="rId7"/>
    <p:sldId id="370" r:id="rId8"/>
    <p:sldId id="302" r:id="rId9"/>
    <p:sldId id="379" r:id="rId10"/>
    <p:sldId id="380" r:id="rId11"/>
    <p:sldId id="383" r:id="rId12"/>
    <p:sldId id="361" r:id="rId13"/>
    <p:sldId id="362" r:id="rId14"/>
    <p:sldId id="363" r:id="rId15"/>
    <p:sldId id="374" r:id="rId16"/>
    <p:sldId id="364" r:id="rId17"/>
    <p:sldId id="372" r:id="rId18"/>
    <p:sldId id="373" r:id="rId19"/>
    <p:sldId id="365" r:id="rId20"/>
    <p:sldId id="371" r:id="rId21"/>
    <p:sldId id="375" r:id="rId22"/>
    <p:sldId id="376" r:id="rId23"/>
    <p:sldId id="303" r:id="rId24"/>
    <p:sldId id="304" r:id="rId25"/>
    <p:sldId id="305" r:id="rId26"/>
    <p:sldId id="306" r:id="rId27"/>
    <p:sldId id="307" r:id="rId28"/>
    <p:sldId id="308" r:id="rId29"/>
    <p:sldId id="377" r:id="rId30"/>
    <p:sldId id="312" r:id="rId31"/>
    <p:sldId id="311" r:id="rId32"/>
    <p:sldId id="378" r:id="rId33"/>
    <p:sldId id="381" r:id="rId34"/>
    <p:sldId id="318" r:id="rId35"/>
    <p:sldId id="349" r:id="rId36"/>
    <p:sldId id="350" r:id="rId37"/>
    <p:sldId id="352" r:id="rId38"/>
    <p:sldId id="353" r:id="rId39"/>
    <p:sldId id="354" r:id="rId40"/>
    <p:sldId id="355" r:id="rId41"/>
    <p:sldId id="356" r:id="rId42"/>
    <p:sldId id="357" r:id="rId43"/>
    <p:sldId id="382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98" autoAdjust="0"/>
  </p:normalViewPr>
  <p:slideViewPr>
    <p:cSldViewPr>
      <p:cViewPr varScale="1">
        <p:scale>
          <a:sx n="77" d="100"/>
          <a:sy n="77" d="100"/>
        </p:scale>
        <p:origin x="-9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1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0.xml"/><Relationship Id="rId13" Type="http://schemas.openxmlformats.org/officeDocument/2006/relationships/slide" Target="slides/slide38.xml"/><Relationship Id="rId3" Type="http://schemas.openxmlformats.org/officeDocument/2006/relationships/slide" Target="slides/slide4.xml"/><Relationship Id="rId7" Type="http://schemas.openxmlformats.org/officeDocument/2006/relationships/slide" Target="slides/slide18.xml"/><Relationship Id="rId12" Type="http://schemas.openxmlformats.org/officeDocument/2006/relationships/slide" Target="slides/slide37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17.xml"/><Relationship Id="rId11" Type="http://schemas.openxmlformats.org/officeDocument/2006/relationships/slide" Target="slides/slide35.xml"/><Relationship Id="rId5" Type="http://schemas.openxmlformats.org/officeDocument/2006/relationships/slide" Target="slides/slide15.xml"/><Relationship Id="rId15" Type="http://schemas.openxmlformats.org/officeDocument/2006/relationships/slide" Target="slides/slide41.xml"/><Relationship Id="rId10" Type="http://schemas.openxmlformats.org/officeDocument/2006/relationships/slide" Target="slides/slide22.xml"/><Relationship Id="rId4" Type="http://schemas.openxmlformats.org/officeDocument/2006/relationships/slide" Target="slides/slide6.xml"/><Relationship Id="rId9" Type="http://schemas.openxmlformats.org/officeDocument/2006/relationships/slide" Target="slides/slide21.xml"/><Relationship Id="rId14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115940-9C2C-4FFB-A1EA-EEED41726F2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5AC3A72D-171E-48DF-9F18-A403E9EAC15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23E668D3-8F11-4C5B-ABA1-618C6728AB6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B17E797A-0849-46E9-8EA0-8AE03FD6B68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2996DFB7-1B85-41E1-9BFC-68EB25DEB5D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27E7A4F-BD77-4094-B565-24F55D5E078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81ABAD3-2C3E-4600-B809-F0430309296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7D8D741-8656-4A20-9CE6-0A8051D397D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5F999F75-8621-49B1-BADB-139F579B60E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54506F0D-8B05-4C5D-9D5B-0AC830608D2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A75DEFC3-C40C-42BF-A603-5A921CF09DA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9AFCDCE1-F62B-4175-B89C-B6D6ACD200F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9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新細明體" pitchFamily="18" charset="-120"/>
              </a:defRPr>
            </a:lvl1pPr>
          </a:lstStyle>
          <a:p>
            <a:r>
              <a:rPr lang="en-US" altLang="zh-TW"/>
              <a:t>1-</a:t>
            </a:r>
            <a:fld id="{92DFBA7B-F707-4B7D-8863-4315B08C2FD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0000CC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100">
          <a:solidFill>
            <a:srgbClr val="0000CC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00CC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caterpillar.onlyfun.net/Gossip/JavaGossip-V1/RegularExpression.htm" TargetMode="External"/><Relationship Id="rId2" Type="http://schemas.openxmlformats.org/officeDocument/2006/relationships/hyperlink" Target="http://java.sun.com/j2se/1.4.2/docs/api/java/util/regex/Patter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Regular Expression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Since Java 1.4</a:t>
            </a:r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NFA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996DFB7-1B85-41E1-9BFC-68EB25DEB5D0}" type="slidenum">
              <a:rPr lang="en-US" altLang="zh-TW" smtClean="0"/>
              <a:pPr/>
              <a:t>10</a:t>
            </a:fld>
            <a:endParaRPr lang="en-US" altLang="zh-TW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802" y="1752600"/>
            <a:ext cx="8349574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power of </a:t>
            </a:r>
            <a:r>
              <a:rPr lang="en-US" altLang="zh-TW" b="1" dirty="0" smtClean="0"/>
              <a:t>NFA</a:t>
            </a:r>
            <a:r>
              <a:rPr lang="en-US" altLang="zh-TW" dirty="0" smtClean="0"/>
              <a:t> and </a:t>
            </a:r>
            <a:r>
              <a:rPr lang="en-US" altLang="zh-TW" b="1" dirty="0" smtClean="0"/>
              <a:t>DFA</a:t>
            </a:r>
            <a:r>
              <a:rPr lang="en-US" altLang="zh-TW" dirty="0" smtClean="0"/>
              <a:t> are the same!</a:t>
            </a:r>
          </a:p>
          <a:p>
            <a:r>
              <a:rPr lang="en-US" altLang="zh-TW" dirty="0" smtClean="0"/>
              <a:t>All </a:t>
            </a:r>
            <a:r>
              <a:rPr lang="en-US" altLang="zh-TW" b="1" dirty="0" smtClean="0"/>
              <a:t>NFA</a:t>
            </a:r>
            <a:r>
              <a:rPr lang="en-US" altLang="zh-TW" dirty="0" smtClean="0"/>
              <a:t> can be transformed to a </a:t>
            </a:r>
            <a:r>
              <a:rPr lang="en-US" altLang="zh-TW" b="1" dirty="0" smtClean="0"/>
              <a:t>DFA</a:t>
            </a:r>
          </a:p>
          <a:p>
            <a:pPr lvl="1"/>
            <a:r>
              <a:rPr lang="en-US" altLang="zh-TW" b="1" dirty="0" smtClean="0"/>
              <a:t>You will learn this in </a:t>
            </a:r>
          </a:p>
          <a:p>
            <a:pPr lvl="2"/>
            <a:r>
              <a:rPr lang="en-US" altLang="zh-TW" b="1" dirty="0" smtClean="0"/>
              <a:t>Compiler (CS3404)</a:t>
            </a:r>
          </a:p>
          <a:p>
            <a:pPr lvl="2"/>
            <a:r>
              <a:rPr lang="en-US" altLang="zh-TW" b="1" dirty="0" smtClean="0"/>
              <a:t>Formal language (CS337100)</a:t>
            </a:r>
          </a:p>
          <a:p>
            <a:pPr lvl="2"/>
            <a:r>
              <a:rPr lang="en-US" altLang="zh-TW" b="1" dirty="0" smtClean="0"/>
              <a:t>Theory of computation (CS5371)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996DFB7-1B85-41E1-9BFC-68EB25DEB5D0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92643C3-5C2C-4A40-9643-94CD204B4841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72802" name="AutoShape 2"/>
          <p:cNvSpPr>
            <a:spLocks noChangeArrowheads="1"/>
          </p:cNvSpPr>
          <p:nvPr/>
        </p:nvSpPr>
        <p:spPr bwMode="auto">
          <a:xfrm>
            <a:off x="457200" y="1447800"/>
            <a:ext cx="8064500" cy="8636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justin	64/5/26	0939002302	5433343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momor	68/7/23	0939100391	5432343</a:t>
            </a:r>
          </a:p>
        </p:txBody>
      </p:sp>
      <p:sp>
        <p:nvSpPr>
          <p:cNvPr id="972803" name="AutoShape 3"/>
          <p:cNvSpPr>
            <a:spLocks noChangeArrowheads="1"/>
          </p:cNvSpPr>
          <p:nvPr/>
        </p:nvSpPr>
        <p:spPr bwMode="auto">
          <a:xfrm>
            <a:off x="457200" y="2590800"/>
            <a:ext cx="8064500" cy="35290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eaLnBrk="1" hangingPunct="1"/>
            <a:r>
              <a:rPr kumimoji="1" lang="zh-TW" altLang="en-US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</a:t>
            </a:r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String[] fakeFileData = {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"justin\t64/5/26\t0939002302\t5433343",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"momor\t68/7/23\t0939100391\t5432343" }; 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for(String data : fakeFileData) {</a:t>
            </a:r>
          </a:p>
          <a:p>
            <a:pPr eaLnBrk="1" hangingPunct="1"/>
            <a:r>
              <a:rPr kumimoji="1" lang="en-US" altLang="zh-TW" sz="2000" b="1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String[] tokens = data.split("\t");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for(String token : tokens) {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System.out.print(token + "\t| ");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}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System.out.println(); </a:t>
            </a:r>
          </a:p>
          <a:p>
            <a:pPr eaLnBrk="1" hangingPunct="1"/>
            <a:r>
              <a:rPr kumimoji="1" lang="en-US" altLang="zh-TW" sz="20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}</a:t>
            </a:r>
            <a:endParaRPr kumimoji="1" lang="zh-TW" altLang="zh-TW" sz="2000">
              <a:solidFill>
                <a:srgbClr val="000000"/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</p:txBody>
      </p:sp>
      <p:sp>
        <p:nvSpPr>
          <p:cNvPr id="972804" name="Rectangle 4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從字串處理開始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0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CCA94A6-1438-4DB0-97AC-6E9D53E6A4FC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973826" name="AutoShape 2"/>
          <p:cNvSpPr>
            <a:spLocks noChangeArrowheads="1"/>
          </p:cNvSpPr>
          <p:nvPr/>
        </p:nvSpPr>
        <p:spPr bwMode="auto">
          <a:xfrm>
            <a:off x="457200" y="1524000"/>
            <a:ext cx="8064500" cy="35290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eaLnBrk="1" hangingPunct="1"/>
            <a:r>
              <a:rPr kumimoji="1" lang="zh-TW" altLang="en-US" sz="1800" dirty="0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String text = "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abcdebcadxbc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";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String[] tokens =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text.split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(".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bc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");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for(String token : tokens) {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   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System.out.print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(token + " ");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}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System.out.println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();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tokens =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text.split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("..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cd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");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for(String token : tokens) {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   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System.out.print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(token + " ");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}</a:t>
            </a:r>
          </a:p>
          <a:p>
            <a:pPr eaLnBrk="1" hangingPunct="1"/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dirty="0" err="1">
                <a:latin typeface="Arial" charset="0"/>
                <a:ea typeface="新細明體" pitchFamily="18" charset="-120"/>
              </a:rPr>
              <a:t>System.out.println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();</a:t>
            </a:r>
            <a:endParaRPr kumimoji="1" lang="zh-TW" altLang="zh-TW" sz="1800" dirty="0">
              <a:latin typeface="Arial" charset="0"/>
              <a:ea typeface="新細明體" pitchFamily="18" charset="-120"/>
            </a:endParaRPr>
          </a:p>
        </p:txBody>
      </p:sp>
      <p:sp>
        <p:nvSpPr>
          <p:cNvPr id="973827" name="Rectangle 3"/>
          <p:cNvSpPr>
            <a:spLocks noChangeArrowheads="1"/>
          </p:cNvSpPr>
          <p:nvPr/>
        </p:nvSpPr>
        <p:spPr bwMode="auto">
          <a:xfrm>
            <a:off x="685800" y="5029200"/>
            <a:ext cx="7777163" cy="792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kumimoji="1" lang="en-US" altLang="zh-TW" sz="180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d ad</a:t>
            </a:r>
          </a:p>
          <a:p>
            <a:pPr eaLnBrk="1" hangingPunct="1"/>
            <a:r>
              <a:rPr kumimoji="1" lang="en-US" altLang="zh-TW" sz="180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ebcadxbc</a:t>
            </a:r>
          </a:p>
        </p:txBody>
      </p:sp>
      <p:sp>
        <p:nvSpPr>
          <p:cNvPr id="973828" name="Rectangle 4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從字串處理開始</a:t>
            </a:r>
          </a:p>
        </p:txBody>
      </p:sp>
      <p:cxnSp>
        <p:nvCxnSpPr>
          <p:cNvPr id="8" name="直線單箭頭接點 7"/>
          <p:cNvCxnSpPr/>
          <p:nvPr/>
        </p:nvCxnSpPr>
        <p:spPr bwMode="auto">
          <a:xfrm rot="10800000" flipV="1">
            <a:off x="3962400" y="2133600"/>
            <a:ext cx="2362200" cy="30480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6344377" y="1905000"/>
            <a:ext cx="2190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Remember this?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8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84E1DBD-F70F-4284-B15A-FDE38931A00F}" type="slidenum">
              <a:rPr lang="en-US" altLang="zh-TW"/>
              <a:pPr/>
              <a:t>14</a:t>
            </a:fld>
            <a:endParaRPr lang="en-US" altLang="zh-TW"/>
          </a:p>
        </p:txBody>
      </p:sp>
      <p:graphicFrame>
        <p:nvGraphicFramePr>
          <p:cNvPr id="974850" name="Group 2"/>
          <p:cNvGraphicFramePr>
            <a:graphicFrameLocks noGrp="1"/>
          </p:cNvGraphicFramePr>
          <p:nvPr/>
        </p:nvGraphicFramePr>
        <p:xfrm>
          <a:off x="1066800" y="1447800"/>
          <a:ext cx="7127875" cy="3887789"/>
        </p:xfrm>
        <a:graphic>
          <a:graphicData uri="http://schemas.openxmlformats.org/drawingml/2006/table">
            <a:tbl>
              <a:tblPr/>
              <a:tblGrid>
                <a:gridCol w="1152525"/>
                <a:gridCol w="5975350"/>
              </a:tblGrid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符號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說明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.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符合任一字元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\d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0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任一個數字字元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\D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0-9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以外的字元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\s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'\t'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'\n'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'\x0B'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'\f'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'\r'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等空白字元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\S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'\t'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'\n'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'\x0B'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'\f'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'\r'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以外的字元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\w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0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等字元，也就是數字或是字母都符合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\W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0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等之外的字元，也就是除數字與字母外都符合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4879" name="Rectangle 31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表示法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B7FB1F1-1A74-4213-BD61-104BFEB6AA34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98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預先定義的字元種類</a:t>
            </a:r>
            <a:endParaRPr lang="en-US" altLang="zh-TW">
              <a:ea typeface="標楷體" pitchFamily="65" charset="-120"/>
            </a:endParaRPr>
          </a:p>
        </p:txBody>
      </p:sp>
      <p:sp>
        <p:nvSpPr>
          <p:cNvPr id="98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由於數字或是英文字母之類的規則很常會用到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因此規則表示法中預先定義了一些字元種類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如右所示：</a:t>
            </a:r>
          </a:p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ea typeface="新細明體" pitchFamily="18" charset="-120"/>
            </a:endParaRPr>
          </a:p>
        </p:txBody>
      </p:sp>
      <p:pic>
        <p:nvPicPr>
          <p:cNvPr id="9861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200400"/>
            <a:ext cx="316865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61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819400"/>
            <a:ext cx="3455988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35EDDA8-C3A2-4189-8D2E-8144EDB1BB99}" type="slidenum">
              <a:rPr lang="en-US" altLang="zh-TW"/>
              <a:pPr/>
              <a:t>16</a:t>
            </a:fld>
            <a:endParaRPr lang="en-US" altLang="zh-TW"/>
          </a:p>
        </p:txBody>
      </p:sp>
      <p:graphicFrame>
        <p:nvGraphicFramePr>
          <p:cNvPr id="975904" name="Group 32"/>
          <p:cNvGraphicFramePr>
            <a:graphicFrameLocks noGrp="1"/>
          </p:cNvGraphicFramePr>
          <p:nvPr/>
        </p:nvGraphicFramePr>
        <p:xfrm>
          <a:off x="468313" y="1447800"/>
          <a:ext cx="8135937" cy="3169920"/>
        </p:xfrm>
        <a:graphic>
          <a:graphicData uri="http://schemas.openxmlformats.org/drawingml/2006/table">
            <a:tbl>
              <a:tblPr/>
              <a:tblGrid>
                <a:gridCol w="1958975"/>
                <a:gridCol w="6176962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範例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作用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[abc]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b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c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[^abc]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符合「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b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c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」之外的字元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[a-zA-Z]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符合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或者是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的字元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[a-d[m-p]]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或者是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，也可以寫成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[a-dm-p]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[a-z&amp;&amp;[def]]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並且是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e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f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，結果就是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d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e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f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可以符合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[a-z&amp;&amp;[^bc]]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並且不是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b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c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[a-z&amp;&amp;[^m-p]]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a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z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並且不是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到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5903" name="Rectangle 31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表示法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CC81BFF-1A65-4DEB-AA06-59A3AE83F087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98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字元種類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(Character Classes)</a:t>
            </a:r>
          </a:p>
        </p:txBody>
      </p:sp>
      <p:sp>
        <p:nvSpPr>
          <p:cNvPr id="98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153400" cy="4572000"/>
          </a:xfrm>
        </p:spPr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可以用中括號來表示一組字元</a:t>
            </a:r>
          </a:p>
        </p:txBody>
      </p:sp>
      <p:pic>
        <p:nvPicPr>
          <p:cNvPr id="9840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4608513" cy="370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40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057400"/>
            <a:ext cx="420052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58DA4B7-4460-4A76-9C50-E4CF7A62B11F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98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字元種類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(Character Classes)</a:t>
            </a:r>
          </a:p>
        </p:txBody>
      </p:sp>
      <p:sp>
        <p:nvSpPr>
          <p:cNvPr id="98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在左中括號後面跟著一個 </a:t>
            </a:r>
            <a:r>
              <a:rPr lang="en-US" altLang="zh-TW" dirty="0" smtClean="0">
                <a:solidFill>
                  <a:srgbClr val="FF0000"/>
                </a:solidFill>
                <a:latin typeface="+mj-ea"/>
                <a:ea typeface="+mj-ea"/>
              </a:rPr>
              <a:t>^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排除中括號中的字元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例如：</a:t>
            </a:r>
          </a:p>
        </p:txBody>
      </p:sp>
      <p:pic>
        <p:nvPicPr>
          <p:cNvPr id="985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14600"/>
            <a:ext cx="39909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924EE93-22E1-4CBE-9321-8B8D29931240}" type="slidenum">
              <a:rPr lang="en-US" altLang="zh-TW"/>
              <a:pPr/>
              <a:t>19</a:t>
            </a:fld>
            <a:endParaRPr lang="en-US" altLang="zh-TW"/>
          </a:p>
        </p:txBody>
      </p:sp>
      <p:graphicFrame>
        <p:nvGraphicFramePr>
          <p:cNvPr id="976926" name="Group 30"/>
          <p:cNvGraphicFramePr>
            <a:graphicFrameLocks noGrp="1"/>
          </p:cNvGraphicFramePr>
          <p:nvPr/>
        </p:nvGraphicFramePr>
        <p:xfrm>
          <a:off x="468313" y="1447800"/>
          <a:ext cx="8207375" cy="2773680"/>
        </p:xfrm>
        <a:graphic>
          <a:graphicData uri="http://schemas.openxmlformats.org/drawingml/2006/table">
            <a:tbl>
              <a:tblPr/>
              <a:tblGrid>
                <a:gridCol w="1976437"/>
                <a:gridCol w="6230938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範例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作用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X?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可出現一次或完全沒有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X*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可出現零次或多次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X+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可出現一次或多次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X{n}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n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次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X{n,}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可出現至少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n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次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X{n, m}</a:t>
                      </a:r>
                      <a:endParaRPr kumimoji="0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X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可出現至少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n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次，但不超過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m</a:t>
                      </a:r>
                      <a:r>
                        <a:rPr kumimoji="0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次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6924" name="Rectangle 28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表示法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A3BF494-9A36-4CF8-B64F-3FD82269B206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Regular </a:t>
            </a:r>
            <a:r>
              <a:rPr lang="en-US" altLang="zh-TW" dirty="0">
                <a:ea typeface="新細明體" pitchFamily="18" charset="-120"/>
              </a:rPr>
              <a:t>Expression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在字串的使用上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有一種用途是接收使用者鍵入的資料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身份證字號、電話號碼、或者是電子郵件帳號等等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為了確保後續的處理正確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通常都會希望使用者依據特定的格式輸入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以避免使用者輸入不合乎該項資料的字元。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因此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在這類應用中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一旦取得使用者輸入的資料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第一件事就是要判斷使用者是否依據規定的格式輸入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然後才進行後續的處理</a:t>
            </a:r>
            <a:r>
              <a:rPr lang="zh-TW" altLang="en-US">
                <a:ea typeface="新細明體" pitchFamily="18" charset="-120"/>
              </a:rPr>
              <a:t>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543864C-C53E-47BC-BBBC-128E34EE6B12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98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限制出現次數範例</a:t>
            </a:r>
            <a:endParaRPr lang="en-US" altLang="zh-TW">
              <a:ea typeface="標楷體" pitchFamily="65" charset="-120"/>
            </a:endParaRPr>
          </a:p>
        </p:txBody>
      </p:sp>
      <p:pic>
        <p:nvPicPr>
          <p:cNvPr id="9830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81250"/>
            <a:ext cx="53054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30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133600"/>
            <a:ext cx="25336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830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838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由於樣式是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"ab?a",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也就是先出現一個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'a',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再出現最多一個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'b',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再接著一個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'a',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所以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"aa"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或是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"aba"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都相符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但是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"abba"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中間出現了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個 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'b ', 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所以不相符。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E1FD97F-93BC-4A97-8992-C0909BFBD4F5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98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群組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(Grouping)</a:t>
            </a:r>
          </a:p>
        </p:txBody>
      </p:sp>
      <p:sp>
        <p:nvSpPr>
          <p:cNvPr id="98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可以使用括號將一段規則組合起來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搭配限制次數使用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例如：</a:t>
            </a:r>
          </a:p>
        </p:txBody>
      </p:sp>
      <p:pic>
        <p:nvPicPr>
          <p:cNvPr id="9871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5040313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87141" name="Rectangle 5"/>
          <p:cNvSpPr>
            <a:spLocks noChangeArrowheads="1"/>
          </p:cNvSpPr>
          <p:nvPr/>
        </p:nvSpPr>
        <p:spPr bwMode="auto">
          <a:xfrm>
            <a:off x="5410200" y="2743200"/>
            <a:ext cx="36576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第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1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個執行結果中的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"c1c"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以及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"c2c"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都符合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"c\dc"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樣式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,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第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個執行結果只有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"c1c"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符合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"c\dc"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樣式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等於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"c\dc"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僅出現 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1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次</a:t>
            </a:r>
            <a:r>
              <a:rPr lang="en-US" altLang="zh-TW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所以比對不相符。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303B47F-64E9-4398-9F69-83A570FA4861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98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使用群組</a:t>
            </a:r>
          </a:p>
        </p:txBody>
      </p:sp>
      <p:sp>
        <p:nvSpPr>
          <p:cNvPr id="98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有時候我們會希望取代的結果要包含原來被取代的那段文字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這時就可以使用群組的功能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例如：</a:t>
            </a:r>
          </a:p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  <a:p>
            <a:endParaRPr lang="zh-TW" altLang="en-US">
              <a:ea typeface="新細明體" pitchFamily="18" charset="-120"/>
            </a:endParaRPr>
          </a:p>
          <a:p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9881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590800"/>
            <a:ext cx="5327650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2DD9220-BA83-48C0-929E-DFBCDF6F830A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範例 </a:t>
            </a:r>
            <a:r>
              <a:rPr lang="en-US" altLang="zh-TW">
                <a:ea typeface="標楷體" pitchFamily="65" charset="-120"/>
              </a:rPr>
              <a:t>: </a:t>
            </a:r>
            <a:r>
              <a:rPr lang="zh-TW" altLang="en-US">
                <a:ea typeface="標楷體" pitchFamily="65" charset="-120"/>
              </a:rPr>
              <a:t>整數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語法</a:t>
            </a:r>
            <a:r>
              <a:rPr lang="en-US" altLang="zh-TW">
                <a:ea typeface="標楷體" pitchFamily="65" charset="-120"/>
              </a:rPr>
              <a:t>: 		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[0-9]+</a:t>
            </a:r>
            <a:endParaRPr lang="en-US" altLang="zh-TW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簡化語法</a:t>
            </a:r>
            <a:r>
              <a:rPr lang="en-US" altLang="zh-TW">
                <a:ea typeface="標楷體" pitchFamily="65" charset="-120"/>
              </a:rPr>
              <a:t>: 	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\d+</a:t>
            </a:r>
            <a:endParaRPr lang="en-US" altLang="zh-TW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372</a:t>
            </a:r>
            <a:r>
              <a:rPr lang="en-US" altLang="zh-TW">
                <a:ea typeface="標楷體" pitchFamily="65" charset="-120"/>
              </a:rPr>
              <a:t> 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Abc</a:t>
            </a:r>
            <a:r>
              <a:rPr lang="en-US" altLang="zh-TW">
                <a:ea typeface="標楷體" pitchFamily="65" charset="-120"/>
              </a:rPr>
              <a:t>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524047F-2749-4470-B4B6-C05FDBA95C31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範例 </a:t>
            </a:r>
            <a:r>
              <a:rPr lang="en-US" altLang="zh-TW">
                <a:ea typeface="標楷體" pitchFamily="65" charset="-120"/>
              </a:rPr>
              <a:t>:</a:t>
            </a:r>
            <a:r>
              <a:rPr lang="zh-TW" altLang="en-US">
                <a:ea typeface="標楷體" pitchFamily="65" charset="-120"/>
              </a:rPr>
              <a:t>實數</a:t>
            </a:r>
          </a:p>
        </p:txBody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語法</a:t>
            </a:r>
            <a:r>
              <a:rPr lang="en-US" altLang="zh-TW">
                <a:ea typeface="標楷體" pitchFamily="65" charset="-120"/>
              </a:rPr>
              <a:t>: 		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[0-9]+\.</a:t>
            </a:r>
            <a:r>
              <a:rPr lang="en-US" altLang="zh-TW">
                <a:ea typeface="標楷體" pitchFamily="65" charset="-120"/>
              </a:rPr>
              <a:t>?</a:t>
            </a:r>
            <a:r>
              <a:rPr lang="zh-TW" altLang="zh-TW">
                <a:ea typeface="標楷體" pitchFamily="65" charset="-120"/>
              </a:rPr>
              <a:t>[0-9]*</a:t>
            </a:r>
            <a:endParaRPr lang="en-US" altLang="zh-TW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簡化語法</a:t>
            </a:r>
            <a:r>
              <a:rPr lang="en-US" altLang="zh-TW">
                <a:ea typeface="標楷體" pitchFamily="65" charset="-120"/>
              </a:rPr>
              <a:t>: 	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\d+\.?\d</a:t>
            </a: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1.234</a:t>
            </a:r>
            <a:r>
              <a:rPr lang="en-US" altLang="zh-TW">
                <a:ea typeface="標楷體" pitchFamily="65" charset="-120"/>
              </a:rPr>
              <a:t>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1.a</a:t>
            </a:r>
            <a:r>
              <a:rPr lang="en-US" altLang="zh-TW">
                <a:ea typeface="標楷體" pitchFamily="65" charset="-120"/>
              </a:rPr>
              <a:t> 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>
              <a:ea typeface="標楷體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7D0550F-0498-472B-851A-063A12219807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範例 </a:t>
            </a:r>
            <a:r>
              <a:rPr lang="en-US" altLang="zh-TW">
                <a:ea typeface="標楷體" pitchFamily="65" charset="-120"/>
              </a:rPr>
              <a:t>:</a:t>
            </a:r>
            <a:r>
              <a:rPr lang="en-US" altLang="en-US">
                <a:ea typeface="標楷體" pitchFamily="65" charset="-120"/>
              </a:rPr>
              <a:t>英文詞彙</a:t>
            </a:r>
            <a:r>
              <a:rPr lang="zh-TW" altLang="en-US">
                <a:ea typeface="標楷體" pitchFamily="65" charset="-120"/>
              </a:rPr>
              <a:t> </a:t>
            </a:r>
          </a:p>
        </p:txBody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語法</a:t>
            </a:r>
            <a:r>
              <a:rPr lang="en-US" altLang="zh-TW">
                <a:ea typeface="標楷體" pitchFamily="65" charset="-120"/>
              </a:rPr>
              <a:t>:  		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[a-zA-Z]+</a:t>
            </a:r>
            <a:endParaRPr lang="en-US" altLang="zh-TW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簡化語法</a:t>
            </a:r>
            <a:r>
              <a:rPr lang="en-US" altLang="zh-TW">
                <a:ea typeface="標楷體" pitchFamily="65" charset="-120"/>
              </a:rPr>
              <a:t>:	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\p{Alpha}+</a:t>
            </a: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hello</a:t>
            </a:r>
            <a:r>
              <a:rPr lang="en-US" altLang="zh-TW">
                <a:ea typeface="標楷體" pitchFamily="65" charset="-120"/>
              </a:rPr>
              <a:t> 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h2o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>
              <a:ea typeface="標楷體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ABDB784-0A12-426B-8951-D9ECADAF5211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範例 </a:t>
            </a:r>
            <a:r>
              <a:rPr lang="en-US" altLang="zh-TW">
                <a:ea typeface="標楷體" pitchFamily="65" charset="-120"/>
              </a:rPr>
              <a:t>:</a:t>
            </a:r>
            <a:r>
              <a:rPr lang="zh-TW" altLang="en-US">
                <a:ea typeface="標楷體" pitchFamily="65" charset="-120"/>
              </a:rPr>
              <a:t>電話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語法</a:t>
            </a:r>
            <a:r>
              <a:rPr lang="en-US" altLang="zh-TW">
                <a:ea typeface="標楷體" pitchFamily="65" charset="-120"/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[0-9](2,4)-[0-9](5,9)		</a:t>
            </a:r>
            <a:endParaRPr lang="zh-TW" altLang="zh-TW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簡化語法</a:t>
            </a:r>
            <a:r>
              <a:rPr lang="en-US" altLang="zh-TW">
                <a:ea typeface="標楷體" pitchFamily="65" charset="-120"/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\d(2,3)-\d(5,9)	</a:t>
            </a:r>
          </a:p>
          <a:p>
            <a:pPr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>
                <a:ea typeface="標楷體" pitchFamily="65" charset="-120"/>
              </a:rPr>
              <a:t>082-313530</a:t>
            </a:r>
            <a:r>
              <a:rPr lang="en-US" altLang="zh-TW">
                <a:ea typeface="標楷體" pitchFamily="65" charset="-120"/>
              </a:rPr>
              <a:t> 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>
                <a:ea typeface="標楷體" pitchFamily="65" charset="-120"/>
              </a:rPr>
              <a:t>002367-1234		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>
              <a:ea typeface="標楷體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B82EE44-08D0-4FB5-BC69-B4E425F9188C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範例 </a:t>
            </a:r>
            <a:r>
              <a:rPr lang="en-US" altLang="zh-TW">
                <a:ea typeface="標楷體" pitchFamily="65" charset="-120"/>
              </a:rPr>
              <a:t>: email</a:t>
            </a:r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語法</a:t>
            </a:r>
            <a:r>
              <a:rPr lang="en-US" altLang="zh-TW" dirty="0">
                <a:ea typeface="標楷體" pitchFamily="65" charset="-120"/>
              </a:rPr>
              <a:t>:	 	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標楷體" pitchFamily="65" charset="-120"/>
              </a:rPr>
              <a:t>[a-zA-Z0-9]+@[a-zA-Z0-9\.]+</a:t>
            </a:r>
            <a:endParaRPr lang="zh-TW" altLang="zh-TW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簡化語法</a:t>
            </a:r>
            <a:r>
              <a:rPr lang="en-US" altLang="zh-TW" dirty="0">
                <a:ea typeface="標楷體" pitchFamily="65" charset="-120"/>
              </a:rPr>
              <a:t>: 	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標楷體" pitchFamily="65" charset="-120"/>
              </a:rPr>
              <a:t>\w+@[\w\.]+</a:t>
            </a:r>
          </a:p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 dirty="0" smtClean="0">
                <a:ea typeface="標楷體" pitchFamily="65" charset="-120"/>
              </a:rPr>
              <a:t>ccc@</a:t>
            </a:r>
            <a:r>
              <a:rPr lang="en-US" altLang="zh-TW" dirty="0" err="1" smtClean="0">
                <a:ea typeface="標楷體" pitchFamily="65" charset="-120"/>
              </a:rPr>
              <a:t>cs.nthu</a:t>
            </a:r>
            <a:r>
              <a:rPr lang="zh-TW" altLang="zh-TW" dirty="0" smtClean="0">
                <a:ea typeface="標楷體" pitchFamily="65" charset="-120"/>
              </a:rPr>
              <a:t>.edu</a:t>
            </a:r>
            <a:r>
              <a:rPr lang="zh-TW" altLang="zh-TW" dirty="0">
                <a:ea typeface="標楷體" pitchFamily="65" charset="-120"/>
              </a:rPr>
              <a:t>.tw</a:t>
            </a:r>
            <a:r>
              <a:rPr lang="en-US" altLang="zh-TW" dirty="0">
                <a:ea typeface="標楷體" pitchFamily="65" charset="-120"/>
              </a:rPr>
              <a:t> 	</a:t>
            </a:r>
            <a:r>
              <a:rPr lang="en-US" altLang="zh-TW" dirty="0" smtClean="0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 dirty="0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err="1" smtClean="0">
                <a:ea typeface="標楷體" pitchFamily="65" charset="-120"/>
              </a:rPr>
              <a:t>ccc#cs.nthu.edu.tw</a:t>
            </a:r>
            <a:r>
              <a:rPr lang="en-US" altLang="zh-TW" dirty="0">
                <a:ea typeface="標楷體" pitchFamily="65" charset="-120"/>
              </a:rPr>
              <a:t>		</a:t>
            </a:r>
            <a:r>
              <a:rPr lang="en-US" altLang="zh-TW" dirty="0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 dirty="0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 dirty="0">
              <a:ea typeface="標楷體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B0F0B22-AEF6-400D-86E3-451BE711BBE1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91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ea typeface="標楷體" pitchFamily="65" charset="-120"/>
              </a:rPr>
              <a:t>範例 </a:t>
            </a:r>
            <a:r>
              <a:rPr lang="en-US" altLang="zh-TW" dirty="0">
                <a:ea typeface="標楷體" pitchFamily="65" charset="-120"/>
              </a:rPr>
              <a:t>: </a:t>
            </a:r>
            <a:r>
              <a:rPr lang="en-US" altLang="zh-TW" dirty="0" smtClean="0">
                <a:ea typeface="標楷體" pitchFamily="65" charset="-120"/>
              </a:rPr>
              <a:t>HTTP URL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語法</a:t>
            </a:r>
            <a:r>
              <a:rPr lang="en-US" altLang="zh-TW" dirty="0">
                <a:ea typeface="標楷體" pitchFamily="65" charset="-120"/>
              </a:rPr>
              <a:t>: 		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標楷體" pitchFamily="65" charset="-120"/>
              </a:rPr>
              <a:t>http://[a-zA-Z0-9\./]+</a:t>
            </a:r>
            <a:endParaRPr lang="zh-TW" altLang="zh-TW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簡化語法</a:t>
            </a:r>
            <a:r>
              <a:rPr lang="en-US" altLang="zh-TW" dirty="0">
                <a:ea typeface="標楷體" pitchFamily="65" charset="-120"/>
              </a:rPr>
              <a:t>: 	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標楷體" pitchFamily="65" charset="-120"/>
              </a:rPr>
              <a:t>http://[\w\./]+</a:t>
            </a:r>
          </a:p>
          <a:p>
            <a:pPr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比對範例</a:t>
            </a:r>
          </a:p>
          <a:p>
            <a:pPr lvl="1">
              <a:lnSpc>
                <a:spcPct val="90000"/>
              </a:lnSpc>
            </a:pPr>
            <a:r>
              <a:rPr lang="zh-TW" altLang="zh-TW" dirty="0">
                <a:ea typeface="標楷體" pitchFamily="65" charset="-120"/>
              </a:rPr>
              <a:t>http:/</a:t>
            </a:r>
            <a:r>
              <a:rPr lang="zh-TW" altLang="zh-TW" dirty="0" smtClean="0">
                <a:ea typeface="標楷體" pitchFamily="65" charset="-120"/>
              </a:rPr>
              <a:t>/</a:t>
            </a:r>
            <a:r>
              <a:rPr lang="en-US" altLang="zh-TW" dirty="0" smtClean="0">
                <a:ea typeface="標楷體" pitchFamily="65" charset="-120"/>
              </a:rPr>
              <a:t>www</a:t>
            </a:r>
            <a:r>
              <a:rPr lang="zh-TW" altLang="zh-TW" dirty="0" smtClean="0">
                <a:ea typeface="標楷體" pitchFamily="65" charset="-120"/>
              </a:rPr>
              <a:t>.</a:t>
            </a:r>
            <a:r>
              <a:rPr lang="en-US" altLang="zh-TW" dirty="0" err="1" smtClean="0">
                <a:ea typeface="標楷體" pitchFamily="65" charset="-120"/>
              </a:rPr>
              <a:t>cs</a:t>
            </a:r>
            <a:r>
              <a:rPr lang="en-US" altLang="zh-TW" dirty="0" err="1" smtClean="0">
                <a:ea typeface="標楷體" pitchFamily="65" charset="-120"/>
              </a:rPr>
              <a:t>.nthu</a:t>
            </a:r>
            <a:r>
              <a:rPr lang="zh-TW" altLang="zh-TW" dirty="0" smtClean="0">
                <a:ea typeface="標楷體" pitchFamily="65" charset="-120"/>
              </a:rPr>
              <a:t>.edu</a:t>
            </a:r>
            <a:r>
              <a:rPr lang="zh-TW" altLang="zh-TW" dirty="0">
                <a:ea typeface="標楷體" pitchFamily="65" charset="-120"/>
              </a:rPr>
              <a:t>.tw/index</a:t>
            </a:r>
            <a:r>
              <a:rPr lang="zh-TW" altLang="zh-TW" dirty="0" smtClean="0">
                <a:ea typeface="標楷體" pitchFamily="65" charset="-120"/>
              </a:rPr>
              <a:t>.htm</a:t>
            </a:r>
            <a:r>
              <a:rPr lang="en-US" altLang="zh-TW" dirty="0" smtClean="0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 dirty="0">
                <a:ea typeface="標楷體" pitchFamily="65" charset="-120"/>
                <a:sym typeface="Wingdings" pitchFamily="2" charset="2"/>
              </a:rPr>
              <a:t>成功</a:t>
            </a:r>
            <a:endParaRPr lang="zh-TW" altLang="zh-TW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標楷體" pitchFamily="65" charset="-120"/>
              </a:rPr>
              <a:t>ftp</a:t>
            </a:r>
            <a:r>
              <a:rPr lang="en-US" altLang="zh-TW" dirty="0" smtClean="0">
                <a:ea typeface="標楷體" pitchFamily="65" charset="-120"/>
              </a:rPr>
              <a:t>://www.cs.nthu.edu.tw</a:t>
            </a:r>
            <a:r>
              <a:rPr lang="en-US" altLang="zh-TW" dirty="0" smtClean="0">
                <a:ea typeface="標楷體" pitchFamily="65" charset="-120"/>
              </a:rPr>
              <a:t>/	</a:t>
            </a:r>
            <a:r>
              <a:rPr lang="en-US" altLang="zh-TW" dirty="0">
                <a:ea typeface="標楷體" pitchFamily="65" charset="-120"/>
              </a:rPr>
              <a:t>	</a:t>
            </a:r>
            <a:r>
              <a:rPr lang="en-US" altLang="zh-TW" dirty="0" smtClean="0"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 dirty="0">
                <a:ea typeface="標楷體" pitchFamily="65" charset="-120"/>
                <a:sym typeface="Wingdings" pitchFamily="2" charset="2"/>
              </a:rPr>
              <a:t>失敗</a:t>
            </a:r>
            <a:endParaRPr lang="zh-TW" altLang="zh-TW" dirty="0">
              <a:ea typeface="標楷體" pitchFamily="65" charset="-12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7CF3DCF-4054-4F1B-8AFD-798FA1084667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98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IP </a:t>
            </a:r>
            <a:r>
              <a:rPr lang="en-US" altLang="zh-TW" dirty="0" smtClean="0">
                <a:ea typeface="新細明體" pitchFamily="18" charset="-120"/>
              </a:rPr>
              <a:t>Address Regular </a:t>
            </a:r>
            <a:r>
              <a:rPr lang="en-US" altLang="zh-TW" dirty="0" err="1" smtClean="0">
                <a:ea typeface="新細明體" pitchFamily="18" charset="-120"/>
              </a:rPr>
              <a:t>Expresion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98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IP </a:t>
            </a:r>
          </a:p>
          <a:p>
            <a:pPr lvl="1"/>
            <a:r>
              <a:rPr lang="en-US" altLang="zh-TW">
                <a:ea typeface="新細明體" pitchFamily="18" charset="-120"/>
              </a:rPr>
              <a:t>250-255</a:t>
            </a:r>
            <a:r>
              <a:rPr lang="zh-TW" altLang="en-US">
                <a:ea typeface="新細明體" pitchFamily="18" charset="-120"/>
              </a:rPr>
              <a:t>或</a:t>
            </a:r>
            <a:r>
              <a:rPr lang="en-US" altLang="zh-TW">
                <a:ea typeface="新細明體" pitchFamily="18" charset="-120"/>
              </a:rPr>
              <a:t>200-249</a:t>
            </a:r>
            <a:r>
              <a:rPr lang="zh-TW" altLang="en-US">
                <a:ea typeface="新細明體" pitchFamily="18" charset="-120"/>
              </a:rPr>
              <a:t>或</a:t>
            </a:r>
            <a:r>
              <a:rPr lang="en-US" altLang="zh-TW">
                <a:ea typeface="新細明體" pitchFamily="18" charset="-120"/>
              </a:rPr>
              <a:t>0-199</a:t>
            </a:r>
            <a:r>
              <a:rPr lang="zh-TW" altLang="en-US">
                <a:ea typeface="新細明體" pitchFamily="18" charset="-120"/>
              </a:rPr>
              <a:t>，接著一個</a:t>
            </a:r>
            <a:r>
              <a:rPr lang="en-US" altLang="zh-TW">
                <a:ea typeface="新細明體" pitchFamily="18" charset="-120"/>
              </a:rPr>
              <a:t>"."</a:t>
            </a:r>
            <a:r>
              <a:rPr lang="zh-TW" altLang="en-US">
                <a:ea typeface="新細明體" pitchFamily="18" charset="-120"/>
              </a:rPr>
              <a:t>，這樣的</a:t>
            </a:r>
            <a:r>
              <a:rPr lang="en-US" altLang="zh-TW">
                <a:ea typeface="新細明體" pitchFamily="18" charset="-120"/>
              </a:rPr>
              <a:t>group</a:t>
            </a:r>
            <a:r>
              <a:rPr lang="zh-TW" altLang="en-US">
                <a:ea typeface="新細明體" pitchFamily="18" charset="-120"/>
              </a:rPr>
              <a:t>有</a:t>
            </a:r>
            <a:r>
              <a:rPr lang="en-US" altLang="zh-TW">
                <a:ea typeface="新細明體" pitchFamily="18" charset="-120"/>
              </a:rPr>
              <a:t>3</a:t>
            </a:r>
            <a:r>
              <a:rPr lang="zh-TW" altLang="en-US">
                <a:ea typeface="新細明體" pitchFamily="18" charset="-120"/>
              </a:rPr>
              <a:t>次，最後再一次</a:t>
            </a:r>
            <a:r>
              <a:rPr lang="en-US" altLang="zh-TW">
                <a:ea typeface="新細明體" pitchFamily="18" charset="-120"/>
              </a:rPr>
              <a:t>0-255</a:t>
            </a:r>
            <a:r>
              <a:rPr lang="zh-TW" altLang="en-US">
                <a:ea typeface="新細明體" pitchFamily="18" charset="-120"/>
              </a:rPr>
              <a:t>的</a:t>
            </a:r>
            <a:r>
              <a:rPr lang="en-US" altLang="zh-TW">
                <a:ea typeface="新細明體" pitchFamily="18" charset="-120"/>
              </a:rPr>
              <a:t>group </a:t>
            </a:r>
          </a:p>
          <a:p>
            <a:r>
              <a:rPr lang="en-US" altLang="zh-TW">
                <a:ea typeface="新細明體" pitchFamily="18" charset="-120"/>
              </a:rPr>
              <a:t>(25[0-5]|2[0-4][0-9]|[01]?[0-9][0-9]?)\.</a:t>
            </a:r>
          </a:p>
          <a:p>
            <a:pPr>
              <a:buFontTx/>
              <a:buNone/>
            </a:pPr>
            <a:r>
              <a:rPr lang="en-US" altLang="zh-TW">
                <a:ea typeface="新細明體" pitchFamily="18" charset="-120"/>
              </a:rPr>
              <a:t>   (25[0-5]|2[0-4][0-9]|[01]?[0-9][0-9]?)\.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(25[0-5]|2[0-4][0-9]|[01]?[0-9][0-9]?)\.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(25[0-5]|2[0-4][0-9]|[01]?[0-9][0-9]?) </a:t>
            </a:r>
          </a:p>
          <a:p>
            <a:r>
              <a:rPr lang="en-US" altLang="zh-TW">
                <a:ea typeface="新細明體" pitchFamily="18" charset="-120"/>
              </a:rPr>
              <a:t>((25[0-5]|2[0-4][0-9]|[01]?[0-9][0-9]?)\.){3}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(25[0-5]|2[0-4][0-9]|[01]?[0-9][0-9]?)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476115C-C399-4C5E-83D5-F8FD6F2D690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What is Regular Expression?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先以一個最簡單的範例來說明甚麼是規則表示法。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假設程式需要使用者輸入一個整數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那麼當取得使用者輸入的資料後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就必須檢查使用者所輸入的是否為整數。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完成這件事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最簡單、直覺的方法就是使用一個迴圈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一一取出字串中的各個字元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檢查這個字元是否為數字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13D3C27-4C16-43F6-BBBC-5DA49D06B7BB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>
                <a:ea typeface="標楷體" pitchFamily="65" charset="-120"/>
              </a:rPr>
              <a:t>Java </a:t>
            </a:r>
            <a:r>
              <a:rPr lang="zh-TW" altLang="en-US" sz="3200">
                <a:ea typeface="標楷體" pitchFamily="65" charset="-120"/>
              </a:rPr>
              <a:t>的 </a:t>
            </a:r>
            <a:r>
              <a:rPr lang="en-US" altLang="zh-TW" sz="3200">
                <a:ea typeface="標楷體" pitchFamily="65" charset="-120"/>
              </a:rPr>
              <a:t>regex </a:t>
            </a:r>
            <a:r>
              <a:rPr lang="zh-TW" altLang="en-US" sz="3200">
                <a:ea typeface="標楷體" pitchFamily="65" charset="-120"/>
              </a:rPr>
              <a:t>程式範例</a:t>
            </a:r>
          </a:p>
        </p:txBody>
      </p:sp>
      <p:sp>
        <p:nvSpPr>
          <p:cNvPr id="922627" name="Rectangle 3"/>
          <p:cNvSpPr>
            <a:spLocks noChangeArrowheads="1"/>
          </p:cNvSpPr>
          <p:nvPr/>
        </p:nvSpPr>
        <p:spPr bwMode="auto">
          <a:xfrm>
            <a:off x="381000" y="1371600"/>
            <a:ext cx="8351838" cy="4105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  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// Match URL </a:t>
            </a:r>
          </a:p>
          <a:p>
            <a:pPr eaLnBrk="1" hangingPunct="1"/>
            <a:endParaRPr kumimoji="1" lang="en-US" altLang="zh-TW" sz="2000" dirty="0">
              <a:latin typeface="Arial" charset="0"/>
              <a:ea typeface="新細明體" pitchFamily="18" charset="-120"/>
            </a:endParaRP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String pattern = "http://[\\w/\\.]{5,100}";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String text = "URL of 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NTHU 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is http://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www.nthu.edu.tw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/\n”+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          </a:t>
            </a:r>
            <a:r>
              <a:rPr kumimoji="1" lang="en-US" altLang="zh-TW" sz="1800" dirty="0">
                <a:latin typeface="Arial" charset="0"/>
                <a:ea typeface="新細明體" pitchFamily="18" charset="-120"/>
              </a:rPr>
              <a:t>"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URL of </a:t>
            </a:r>
            <a:r>
              <a:rPr kumimoji="1" lang="en-US" altLang="zh-TW" sz="2000" dirty="0" err="1" smtClean="0">
                <a:latin typeface="Arial" charset="0"/>
                <a:ea typeface="新細明體" pitchFamily="18" charset="-120"/>
              </a:rPr>
              <a:t>ccc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 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is http://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ccc.nthu.edu.tw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/";</a:t>
            </a:r>
          </a:p>
          <a:p>
            <a:pPr eaLnBrk="1" hangingPunct="1"/>
            <a:endParaRPr kumimoji="1" lang="en-US" altLang="zh-TW" sz="2000" dirty="0">
              <a:latin typeface="Arial" charset="0"/>
              <a:ea typeface="新細明體" pitchFamily="18" charset="-120"/>
            </a:endParaRP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Pattern p =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Pattern.compile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(pattern);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Matcher m =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p.matcher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(text);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while (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m.find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()) 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{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   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System.out.println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("token="+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text.substring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m.start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(),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m.end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()));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2F9324D-9A33-4BBD-8442-7E79B9B47D80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>
                <a:ea typeface="標楷體" pitchFamily="65" charset="-120"/>
              </a:rPr>
              <a:t>Java </a:t>
            </a:r>
            <a:r>
              <a:rPr lang="zh-TW" altLang="en-US" sz="3200">
                <a:ea typeface="標楷體" pitchFamily="65" charset="-120"/>
              </a:rPr>
              <a:t>的 </a:t>
            </a:r>
            <a:r>
              <a:rPr lang="en-US" altLang="zh-TW" sz="3200">
                <a:ea typeface="標楷體" pitchFamily="65" charset="-120"/>
              </a:rPr>
              <a:t>regex </a:t>
            </a:r>
            <a:r>
              <a:rPr lang="zh-TW" altLang="en-US" sz="3200">
                <a:ea typeface="標楷體" pitchFamily="65" charset="-120"/>
              </a:rPr>
              <a:t>函式庫</a:t>
            </a:r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java.util.regex</a:t>
            </a:r>
          </a:p>
          <a:p>
            <a:pPr lvl="1"/>
            <a:r>
              <a:rPr lang="zh-TW" altLang="en-US">
                <a:ea typeface="新細明體" pitchFamily="18" charset="-120"/>
              </a:rPr>
              <a:t>物件</a:t>
            </a:r>
          </a:p>
          <a:p>
            <a:pPr lvl="2"/>
            <a:r>
              <a:rPr lang="en-US" altLang="zh-TW" sz="2400">
                <a:ea typeface="新細明體" pitchFamily="18" charset="-120"/>
              </a:rPr>
              <a:t>Pattern : </a:t>
            </a:r>
            <a:r>
              <a:rPr lang="zh-TW" altLang="en-US" sz="2400">
                <a:ea typeface="新細明體" pitchFamily="18" charset="-120"/>
              </a:rPr>
              <a:t>比對樣式</a:t>
            </a:r>
          </a:p>
          <a:p>
            <a:pPr lvl="2"/>
            <a:r>
              <a:rPr lang="en-US" altLang="zh-TW" sz="2400">
                <a:ea typeface="新細明體" pitchFamily="18" charset="-120"/>
              </a:rPr>
              <a:t>Matcher : </a:t>
            </a:r>
            <a:r>
              <a:rPr lang="zh-TW" altLang="en-US" sz="2400">
                <a:ea typeface="新細明體" pitchFamily="18" charset="-120"/>
              </a:rPr>
              <a:t>比較器</a:t>
            </a:r>
            <a:endParaRPr lang="zh-TW" altLang="en-US" sz="2400"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String method </a:t>
            </a:r>
            <a:r>
              <a:rPr lang="en-US" altLang="zh-TW" smtClean="0"/>
              <a:t>- matches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996DFB7-1B85-41E1-9BFC-68EB25DEB5D0}" type="slidenum">
              <a:rPr lang="en-US" altLang="zh-TW" smtClean="0"/>
              <a:pPr/>
              <a:t>32</a:t>
            </a:fld>
            <a:endParaRPr lang="en-US" altLang="zh-TW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33400" y="1600200"/>
            <a:ext cx="8239125" cy="40576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直線單箭頭接點 7"/>
          <p:cNvCxnSpPr/>
          <p:nvPr/>
        </p:nvCxnSpPr>
        <p:spPr bwMode="auto">
          <a:xfrm rot="10800000">
            <a:off x="3581400" y="3352800"/>
            <a:ext cx="1371600" cy="7620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 bwMode="auto">
          <a:xfrm>
            <a:off x="4953000" y="3200400"/>
            <a:ext cx="19050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rPr>
              <a:t>Static method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Verify Phone Number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String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= “0922-123456”;</a:t>
            </a:r>
          </a:p>
          <a:p>
            <a:pPr>
              <a:buNone/>
            </a:pPr>
            <a:r>
              <a:rPr lang="en-US" altLang="zh-TW" dirty="0" smtClean="0"/>
              <a:t>if(</a:t>
            </a:r>
            <a:r>
              <a:rPr lang="en-US" altLang="zh-TW" dirty="0" err="1" smtClean="0"/>
              <a:t>str.matches</a:t>
            </a:r>
            <a:r>
              <a:rPr lang="en-US" altLang="zh-TW" dirty="0" smtClean="0"/>
              <a:t>("[0-9]{4}-[0-9]{6</a:t>
            </a:r>
            <a:r>
              <a:rPr lang="en-US" altLang="zh-TW" dirty="0" smtClean="0"/>
              <a:t>}"))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</a:t>
            </a:r>
            <a:r>
              <a:rPr lang="zh-TW" altLang="en-US" dirty="0" smtClean="0"/>
              <a:t>格式正確</a:t>
            </a:r>
            <a:r>
              <a:rPr lang="en-US" altLang="zh-TW" dirty="0" smtClean="0"/>
              <a:t>");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else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</a:t>
            </a:r>
            <a:r>
              <a:rPr lang="zh-TW" altLang="en-US" dirty="0" smtClean="0"/>
              <a:t>格式錯誤</a:t>
            </a:r>
            <a:r>
              <a:rPr lang="en-US" altLang="zh-TW" dirty="0" smtClean="0"/>
              <a:t>");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996DFB7-1B85-41E1-9BFC-68EB25DEB5D0}" type="slidenum">
              <a:rPr lang="en-US" altLang="zh-TW" smtClean="0"/>
              <a:pPr/>
              <a:t>33</a:t>
            </a:fld>
            <a:endParaRPr lang="en-US" altLang="zh-TW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924E42E-447C-4406-93FE-773AB8317C3A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928771" name="AutoShape 3"/>
          <p:cNvSpPr>
            <a:spLocks noChangeArrowheads="1"/>
          </p:cNvSpPr>
          <p:nvPr/>
        </p:nvSpPr>
        <p:spPr bwMode="auto">
          <a:xfrm>
            <a:off x="468313" y="1485900"/>
            <a:ext cx="8064500" cy="28082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eaLnBrk="1" hangingPunct="1"/>
            <a:r>
              <a:rPr kumimoji="1" lang="zh-TW" altLang="en-US" sz="1800">
                <a:latin typeface="Arial" charset="0"/>
                <a:ea typeface="新細明體" pitchFamily="18" charset="-120"/>
              </a:rPr>
              <a:t>       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String phones1 = 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      "Justin 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的手機號碼：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0939-100391\n" +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      "momor 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的手機號碼：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0939-666888\n";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Pattern pattern = Pattern.compile(".*0939-\\d{6}");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Matcher matcher = pattern.matcher(phones1);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while(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matcher.find()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) {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    System.out.println(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matcher.group()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);</a:t>
            </a:r>
          </a:p>
          <a:p>
            <a:pPr eaLnBrk="1" hangingPunct="1"/>
            <a:r>
              <a:rPr kumimoji="1" lang="en-US" altLang="zh-TW" sz="1800">
                <a:latin typeface="Arial" charset="0"/>
                <a:ea typeface="新細明體" pitchFamily="18" charset="-120"/>
              </a:rPr>
              <a:t>        }</a:t>
            </a:r>
            <a:endParaRPr kumimoji="1" lang="zh-TW" altLang="zh-TW" sz="1800">
              <a:latin typeface="Arial" charset="0"/>
              <a:ea typeface="新細明體" pitchFamily="18" charset="-120"/>
            </a:endParaRPr>
          </a:p>
        </p:txBody>
      </p:sp>
      <p:sp>
        <p:nvSpPr>
          <p:cNvPr id="928772" name="AutoShape 4"/>
          <p:cNvSpPr>
            <a:spLocks noChangeArrowheads="1"/>
          </p:cNvSpPr>
          <p:nvPr/>
        </p:nvSpPr>
        <p:spPr bwMode="auto">
          <a:xfrm>
            <a:off x="5940425" y="1917700"/>
            <a:ext cx="2376488" cy="720725"/>
          </a:xfrm>
          <a:prstGeom prst="wedgeRoundRectCallout">
            <a:avLst>
              <a:gd name="adj1" fmla="val -47130"/>
              <a:gd name="adj2" fmla="val 64097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 eaLnBrk="1" hangingPunct="1"/>
            <a:r>
              <a:rPr kumimoji="1" lang="zh-TW" altLang="en-US" sz="1800">
                <a:latin typeface="Arial" charset="0"/>
                <a:ea typeface="新細明體" pitchFamily="18" charset="-120"/>
              </a:rPr>
              <a:t>編譯，傳回一個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Pattern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實例</a:t>
            </a:r>
          </a:p>
        </p:txBody>
      </p:sp>
      <p:sp>
        <p:nvSpPr>
          <p:cNvPr id="928773" name="AutoShape 5"/>
          <p:cNvSpPr>
            <a:spLocks noChangeArrowheads="1"/>
          </p:cNvSpPr>
          <p:nvPr/>
        </p:nvSpPr>
        <p:spPr bwMode="auto">
          <a:xfrm>
            <a:off x="6084888" y="3357563"/>
            <a:ext cx="2376487" cy="720725"/>
          </a:xfrm>
          <a:prstGeom prst="wedgeRoundRectCallout">
            <a:avLst>
              <a:gd name="adj1" fmla="val -69972"/>
              <a:gd name="adj2" fmla="val -57931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 eaLnBrk="1" hangingPunct="1"/>
            <a:r>
              <a:rPr kumimoji="1" lang="zh-TW" altLang="en-US" sz="1800">
                <a:latin typeface="Arial" charset="0"/>
                <a:ea typeface="新細明體" pitchFamily="18" charset="-120"/>
              </a:rPr>
              <a:t>比對，傳回一個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Matcher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實例</a:t>
            </a:r>
          </a:p>
        </p:txBody>
      </p:sp>
      <p:sp>
        <p:nvSpPr>
          <p:cNvPr id="928774" name="AutoShape 6"/>
          <p:cNvSpPr>
            <a:spLocks noChangeArrowheads="1"/>
          </p:cNvSpPr>
          <p:nvPr/>
        </p:nvSpPr>
        <p:spPr bwMode="auto">
          <a:xfrm>
            <a:off x="1044575" y="4367213"/>
            <a:ext cx="2376488" cy="503237"/>
          </a:xfrm>
          <a:prstGeom prst="wedgeRoundRectCallout">
            <a:avLst>
              <a:gd name="adj1" fmla="val 19338"/>
              <a:gd name="adj2" fmla="val -207097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 eaLnBrk="1" hangingPunct="1"/>
            <a:r>
              <a:rPr kumimoji="1" lang="zh-TW" altLang="en-US" sz="1800">
                <a:latin typeface="Arial" charset="0"/>
                <a:ea typeface="新細明體" pitchFamily="18" charset="-120"/>
              </a:rPr>
              <a:t>是否有符合的字串 </a:t>
            </a:r>
          </a:p>
        </p:txBody>
      </p:sp>
      <p:sp>
        <p:nvSpPr>
          <p:cNvPr id="928775" name="AutoShape 7"/>
          <p:cNvSpPr>
            <a:spLocks noChangeArrowheads="1"/>
          </p:cNvSpPr>
          <p:nvPr/>
        </p:nvSpPr>
        <p:spPr bwMode="auto">
          <a:xfrm>
            <a:off x="4068763" y="4510088"/>
            <a:ext cx="2376487" cy="503237"/>
          </a:xfrm>
          <a:prstGeom prst="wedgeRoundRectCallout">
            <a:avLst>
              <a:gd name="adj1" fmla="val -18537"/>
              <a:gd name="adj2" fmla="val -1705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 eaLnBrk="1" hangingPunct="1"/>
            <a:r>
              <a:rPr kumimoji="1" lang="zh-TW" altLang="en-US" sz="1800">
                <a:latin typeface="Arial" charset="0"/>
                <a:ea typeface="新細明體" pitchFamily="18" charset="-120"/>
              </a:rPr>
              <a:t>將符合的字串傳回 </a:t>
            </a:r>
          </a:p>
        </p:txBody>
      </p:sp>
      <p:sp>
        <p:nvSpPr>
          <p:cNvPr id="928776" name="Rectangle 8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en-US" altLang="zh-TW" sz="32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Matcher</a:t>
            </a:r>
            <a:endParaRPr lang="zh-TW" altLang="en-US" sz="3200">
              <a:solidFill>
                <a:srgbClr val="009900"/>
              </a:solidFill>
              <a:latin typeface="Lucida Sans Unicode" pitchFamily="34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2" grpId="0" animBg="1"/>
      <p:bldP spid="928773" grpId="0" animBg="1"/>
      <p:bldP spid="928774" grpId="0" animBg="1"/>
      <p:bldP spid="92877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167BC36-5E89-4589-8BF0-E78B7BFEFF22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96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檢查身份證字號的格式</a:t>
            </a:r>
          </a:p>
        </p:txBody>
      </p:sp>
      <p:pic>
        <p:nvPicPr>
          <p:cNvPr id="9605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0"/>
            <a:ext cx="8280400" cy="54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C3E750E-41A7-4CC4-856B-EF8C8B96F307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96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檢查身份證字號的格式</a:t>
            </a:r>
          </a:p>
        </p:txBody>
      </p:sp>
      <p:pic>
        <p:nvPicPr>
          <p:cNvPr id="9615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95400"/>
            <a:ext cx="748665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6351C96-F2CD-4274-BE63-DD68BA3B51C6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zh-TW" altLang="en-US">
                <a:latin typeface="標楷體" pitchFamily="65" charset="-120"/>
                <a:ea typeface="標楷體" pitchFamily="65" charset="-120"/>
              </a:rPr>
              <a:t>確認輸入的身份證字號符合格式之後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要檢核輸入的身份證字號是否合法。規則如下：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首先將第一個字母依據下表取代成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個數字：</a:t>
            </a:r>
          </a:p>
        </p:txBody>
      </p:sp>
      <p:pic>
        <p:nvPicPr>
          <p:cNvPr id="9635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048000"/>
            <a:ext cx="6829425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5359EBF-F34B-4B81-9FCD-5F100CA4C140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96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zh-TW" altLang="en-US">
                <a:latin typeface="標楷體" pitchFamily="65" charset="-120"/>
                <a:ea typeface="標楷體" pitchFamily="65" charset="-120"/>
              </a:rPr>
              <a:t>這樣身份證字號就成為一個內含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11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數字的字串。</a:t>
            </a:r>
          </a:p>
          <a:p>
            <a:pPr marL="609600" indent="-609600">
              <a:buFont typeface="Wingdings" pitchFamily="2" charset="2"/>
              <a:buAutoNum type="arabicPeriod" startAt="2"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 將第一個數字乘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再從第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個數字開始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個數字乘以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、第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3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個數字乘以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...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、第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9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個數字乘以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、第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10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個數字乘以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將這些乘法的結果相加總。</a:t>
            </a:r>
          </a:p>
          <a:p>
            <a:pPr marL="609600" indent="-609600">
              <a:buFont typeface="Wingdings" pitchFamily="2" charset="2"/>
              <a:buAutoNum type="arabicPeriod" startAt="2"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10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減去加總值的個位數。</a:t>
            </a:r>
          </a:p>
          <a:p>
            <a:pPr marL="609600" indent="-609600">
              <a:buFont typeface="Wingdings" pitchFamily="2" charset="2"/>
              <a:buAutoNum type="arabicPeriod" startAt="2"/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如果上述減法的結果個位數和第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11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個數字相同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此身份字號即為合法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否則即為不合法的身份字號。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3495A0C-6728-45C2-93F3-D2E510D123C2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pic>
        <p:nvPicPr>
          <p:cNvPr id="9656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C22FCA1-3EFB-4C8D-B9D3-53F868CF8A24}" type="slidenum">
              <a:rPr lang="en-US" altLang="zh-TW"/>
              <a:pPr/>
              <a:t>4</a:t>
            </a:fld>
            <a:endParaRPr lang="en-US" altLang="zh-TW"/>
          </a:p>
        </p:txBody>
      </p:sp>
      <p:pic>
        <p:nvPicPr>
          <p:cNvPr id="9789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9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4F56EBF-4226-4E17-A9DD-5058352545D7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96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pic>
        <p:nvPicPr>
          <p:cNvPr id="9666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1285875"/>
            <a:ext cx="7972425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0879C65-1CC4-4374-9D46-7EB138A21F80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pic>
        <p:nvPicPr>
          <p:cNvPr id="9676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76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14800"/>
            <a:ext cx="914400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4140130-AE63-4868-8CD8-046FE81DE5A9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檢核身份證字號</a:t>
            </a:r>
          </a:p>
        </p:txBody>
      </p:sp>
      <p:pic>
        <p:nvPicPr>
          <p:cNvPr id="968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71600"/>
            <a:ext cx="791845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java.sun.com/j2se/1.4.2/docs/api/java/util/regex/Pattern.html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caterpillar.onlyfun.net/Gossip/JavaGossip-V1/RegularExpression.htm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5F999F75-8621-49B1-BADB-139F579B60E5}" type="slidenum">
              <a:rPr lang="en-US" altLang="zh-TW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BAE475E-2BD3-43F2-89C8-475C299AA80B}" type="slidenum">
              <a:rPr lang="en-US" altLang="zh-TW"/>
              <a:pPr/>
              <a:t>5</a:t>
            </a:fld>
            <a:endParaRPr lang="en-US" altLang="zh-TW"/>
          </a:p>
        </p:txBody>
      </p:sp>
      <p:pic>
        <p:nvPicPr>
          <p:cNvPr id="9799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1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AEFCAC6-777E-46A6-97F6-88D0E3650711}" type="slidenum">
              <a:rPr lang="en-US" altLang="zh-TW"/>
              <a:pPr/>
              <a:t>6</a:t>
            </a:fld>
            <a:endParaRPr lang="en-US" altLang="zh-TW"/>
          </a:p>
        </p:txBody>
      </p:sp>
      <p:pic>
        <p:nvPicPr>
          <p:cNvPr id="980994" name="Picture 2"/>
          <p:cNvPicPr>
            <a:picLocks noChangeAspect="1" noChangeArrowheads="1"/>
          </p:cNvPicPr>
          <p:nvPr/>
        </p:nvPicPr>
        <p:blipFill>
          <a:blip r:embed="rId2" cstate="print"/>
          <a:srcRect b="28407"/>
          <a:stretch>
            <a:fillRect/>
          </a:stretch>
        </p:blipFill>
        <p:spPr bwMode="auto">
          <a:xfrm>
            <a:off x="0" y="0"/>
            <a:ext cx="9144000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7C8C014-F823-41CB-9CC2-7480D5460F1D}" type="slidenum">
              <a:rPr lang="en-US" altLang="zh-TW"/>
              <a:pPr/>
              <a:t>7</a:t>
            </a:fld>
            <a:endParaRPr lang="en-US" altLang="zh-TW"/>
          </a:p>
        </p:txBody>
      </p:sp>
      <p:grpSp>
        <p:nvGrpSpPr>
          <p:cNvPr id="982018" name="Group 2"/>
          <p:cNvGrpSpPr>
            <a:grpSpLocks/>
          </p:cNvGrpSpPr>
          <p:nvPr/>
        </p:nvGrpSpPr>
        <p:grpSpPr bwMode="auto">
          <a:xfrm>
            <a:off x="0" y="0"/>
            <a:ext cx="9144000" cy="4267200"/>
            <a:chOff x="340" y="1759"/>
            <a:chExt cx="5420" cy="2365"/>
          </a:xfrm>
        </p:grpSpPr>
        <p:pic>
          <p:nvPicPr>
            <p:cNvPr id="982019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0" y="2840"/>
              <a:ext cx="4332" cy="1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8202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t="71593"/>
            <a:stretch>
              <a:fillRect/>
            </a:stretch>
          </p:blipFill>
          <p:spPr bwMode="auto">
            <a:xfrm>
              <a:off x="340" y="1759"/>
              <a:ext cx="5420" cy="1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4B92894-AB41-4D64-91EB-224418E00DB8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標楷體" pitchFamily="65" charset="-120"/>
              </a:rPr>
              <a:t>Regular Expression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說明</a:t>
            </a:r>
          </a:p>
          <a:p>
            <a:pPr lvl="1"/>
            <a:r>
              <a:rPr lang="zh-TW" altLang="en-US">
                <a:ea typeface="標楷體" pitchFamily="65" charset="-120"/>
                <a:sym typeface="Wingdings" pitchFamily="2" charset="2"/>
              </a:rPr>
              <a:t>用來進行字串比對的一種語言</a:t>
            </a:r>
          </a:p>
          <a:p>
            <a:r>
              <a:rPr lang="zh-TW" altLang="en-US">
                <a:ea typeface="標楷體" pitchFamily="65" charset="-120"/>
              </a:rPr>
              <a:t>理論</a:t>
            </a:r>
          </a:p>
          <a:p>
            <a:pPr lvl="1"/>
            <a:r>
              <a:rPr lang="zh-TW" altLang="en-US">
                <a:ea typeface="標楷體" pitchFamily="65" charset="-120"/>
                <a:sym typeface="Wingdings" pitchFamily="2" charset="2"/>
              </a:rPr>
              <a:t>能力與 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Finite State Automata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相同</a:t>
            </a:r>
          </a:p>
          <a:p>
            <a:r>
              <a:rPr lang="zh-TW" altLang="en-US">
                <a:ea typeface="標楷體" pitchFamily="65" charset="-120"/>
                <a:sym typeface="Wingdings" pitchFamily="2" charset="2"/>
              </a:rPr>
              <a:t>用途</a:t>
            </a:r>
          </a:p>
          <a:p>
            <a:pPr lvl="1"/>
            <a:r>
              <a:rPr lang="zh-TW" altLang="en-US">
                <a:ea typeface="標楷體" pitchFamily="65" charset="-120"/>
                <a:sym typeface="Wingdings" pitchFamily="2" charset="2"/>
              </a:rPr>
              <a:t>抽取電話號碼、網址、</a:t>
            </a:r>
            <a:r>
              <a:rPr lang="en-US" altLang="zh-TW">
                <a:ea typeface="標楷體" pitchFamily="65" charset="-120"/>
                <a:sym typeface="Wingdings" pitchFamily="2" charset="2"/>
              </a:rPr>
              <a:t>email </a:t>
            </a:r>
            <a:r>
              <a:rPr lang="zh-TW" altLang="en-US">
                <a:ea typeface="標楷體" pitchFamily="65" charset="-120"/>
                <a:sym typeface="Wingdings" pitchFamily="2" charset="2"/>
              </a:rPr>
              <a:t>等訊息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DFA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996DFB7-1B85-41E1-9BFC-68EB25DEB5D0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8105775" cy="4549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ebesta">
  <a:themeElements>
    <a:clrScheme name="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esta">
      <a:majorFont>
        <a:latin typeface="Lucida Sans Unicode"/>
        <a:ea typeface="Lucida Sans Unicode"/>
        <a:cs typeface="Lucida Sans Unicode"/>
      </a:majorFont>
      <a:minorFont>
        <a:latin typeface="Lucida Sans Unicode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sebesta2</Template>
  <TotalTime>944</TotalTime>
  <Words>1384</Words>
  <Application>Microsoft Office PowerPoint</Application>
  <PresentationFormat>如螢幕大小 (4:3)</PresentationFormat>
  <Paragraphs>275</Paragraphs>
  <Slides>43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43</vt:i4>
      </vt:variant>
    </vt:vector>
  </HeadingPairs>
  <TitlesOfParts>
    <vt:vector size="44" baseType="lpstr">
      <vt:lpstr>sebesta</vt:lpstr>
      <vt:lpstr>Regular Expression</vt:lpstr>
      <vt:lpstr>Regular Expression</vt:lpstr>
      <vt:lpstr>What is Regular Expression?</vt:lpstr>
      <vt:lpstr>投影片 4</vt:lpstr>
      <vt:lpstr>投影片 5</vt:lpstr>
      <vt:lpstr>投影片 6</vt:lpstr>
      <vt:lpstr>投影片 7</vt:lpstr>
      <vt:lpstr>Regular Expression</vt:lpstr>
      <vt:lpstr>DFA</vt:lpstr>
      <vt:lpstr>NFA</vt:lpstr>
      <vt:lpstr>Note</vt:lpstr>
      <vt:lpstr>投影片 12</vt:lpstr>
      <vt:lpstr>投影片 13</vt:lpstr>
      <vt:lpstr>投影片 14</vt:lpstr>
      <vt:lpstr>預先定義的字元種類</vt:lpstr>
      <vt:lpstr>投影片 16</vt:lpstr>
      <vt:lpstr>字元種類 (Character Classes)</vt:lpstr>
      <vt:lpstr>字元種類 (Character Classes)</vt:lpstr>
      <vt:lpstr>投影片 19</vt:lpstr>
      <vt:lpstr>限制出現次數範例</vt:lpstr>
      <vt:lpstr>群組 (Grouping)</vt:lpstr>
      <vt:lpstr>使用群組</vt:lpstr>
      <vt:lpstr>範例 : 整數</vt:lpstr>
      <vt:lpstr>範例 :實數</vt:lpstr>
      <vt:lpstr>範例 :英文詞彙 </vt:lpstr>
      <vt:lpstr>範例 :電話</vt:lpstr>
      <vt:lpstr>範例 : email</vt:lpstr>
      <vt:lpstr>範例 : HTTP URL</vt:lpstr>
      <vt:lpstr>IP Address Regular Expresion</vt:lpstr>
      <vt:lpstr>Java 的 regex 程式範例</vt:lpstr>
      <vt:lpstr>Java 的 regex 函式庫</vt:lpstr>
      <vt:lpstr>String method - matches</vt:lpstr>
      <vt:lpstr>Verify Phone Number</vt:lpstr>
      <vt:lpstr>投影片 34</vt:lpstr>
      <vt:lpstr>檢查身份證字號的格式</vt:lpstr>
      <vt:lpstr>檢查身份證字號的格式</vt:lpstr>
      <vt:lpstr>檢核身份證字號</vt:lpstr>
      <vt:lpstr>檢核身份證字號</vt:lpstr>
      <vt:lpstr>檢核身份證字號</vt:lpstr>
      <vt:lpstr>檢核身份證字號</vt:lpstr>
      <vt:lpstr>檢核身份證字號</vt:lpstr>
      <vt:lpstr>檢核身份證字號</vt:lpstr>
      <vt:lpstr>Reference</vt:lpstr>
    </vt:vector>
  </TitlesOfParts>
  <Company>Pearson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106</cp:revision>
  <dcterms:created xsi:type="dcterms:W3CDTF">2003-08-01T12:29:19Z</dcterms:created>
  <dcterms:modified xsi:type="dcterms:W3CDTF">2009-06-04T04:52:47Z</dcterms:modified>
</cp:coreProperties>
</file>