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75" r:id="rId12"/>
    <p:sldId id="265" r:id="rId13"/>
    <p:sldId id="269" r:id="rId14"/>
    <p:sldId id="270" r:id="rId15"/>
    <p:sldId id="271" r:id="rId16"/>
    <p:sldId id="27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61" autoAdjust="0"/>
    <p:restoredTop sz="90929" autoAdjust="0"/>
  </p:normalViewPr>
  <p:slideViewPr>
    <p:cSldViewPr>
      <p:cViewPr varScale="1">
        <p:scale>
          <a:sx n="73" d="100"/>
          <a:sy n="73" d="100"/>
        </p:scale>
        <p:origin x="-5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6" y="49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09800"/>
            <a:ext cx="7620000" cy="10668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886200"/>
            <a:ext cx="7620000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993300"/>
                </a:solidFill>
              </a:defRPr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77200" y="6553200"/>
            <a:ext cx="1066800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fld id="{E9FF7A60-5CC5-4A2E-8965-EBA3EAD77C3A}" type="datetime5">
              <a:rPr lang="en-US" altLang="zh-TW"/>
              <a:pPr/>
              <a:t>1-Jun-09</a:t>
            </a:fld>
            <a:endParaRPr lang="en-US" altLang="zh-TW"/>
          </a:p>
        </p:txBody>
      </p:sp>
      <p:pic>
        <p:nvPicPr>
          <p:cNvPr id="4101" name="Picture 5" descr="duke.wave.shadow.gif                                           0000A716Quicksilver                    ABA78158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5334000"/>
            <a:ext cx="895350" cy="636588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58800" y="2625725"/>
            <a:ext cx="322263" cy="47466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ltGray">
          <a:xfrm>
            <a:off x="825500" y="2625725"/>
            <a:ext cx="328613" cy="47466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tint val="18039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566738" y="3048000"/>
            <a:ext cx="422275" cy="4746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ltGray">
          <a:xfrm>
            <a:off x="936625" y="3048000"/>
            <a:ext cx="368300" cy="474663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tint val="5882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ltGray">
          <a:xfrm>
            <a:off x="152400" y="2974975"/>
            <a:ext cx="560388" cy="422275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tint val="45490"/>
                  <a:invGamma/>
                </a:schemeClr>
              </a:gs>
              <a:gs pos="100000">
                <a:schemeClr val="fol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787400" y="2438400"/>
            <a:ext cx="31750" cy="1052513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rgbClr val="993300"/>
              </a:gs>
              <a:gs pos="100000">
                <a:srgbClr val="993300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1E5AF3A-4944-4BD9-9AA4-74887E85136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1963" y="228600"/>
            <a:ext cx="2143125" cy="6400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278563" cy="6400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88A3E8-D2B9-4BA3-BEB4-8FAFB30C583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81E0DFB-0A1D-46D8-80BB-B026CFC2266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79C3B5D-FEB7-45E4-8237-B2ECD1B98A4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21005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43450" y="1371600"/>
            <a:ext cx="4211638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EE249D-970C-4641-9BC1-C53447FBD11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A6B8C49-6DC7-4420-9FAC-2BC48A5861C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EEF9B1-0A3E-4501-B9FF-AC46CB9A8DB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29135B-59F2-4376-B83B-14012EDCDE3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A698B5-AE59-4B23-B650-92205E5212C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5FEDA8-FADC-4451-A39A-8BDD5CB2CEC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533400" y="260350"/>
            <a:ext cx="322263" cy="47466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tint val="18039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tint val="5882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tint val="45490"/>
                  <a:invGamma/>
                </a:schemeClr>
              </a:gs>
              <a:gs pos="100000">
                <a:schemeClr val="fol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>
              <a:latin typeface="Arial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 flipV="1">
            <a:off x="460375" y="990600"/>
            <a:ext cx="8683625" cy="46038"/>
          </a:xfrm>
          <a:prstGeom prst="rect">
            <a:avLst/>
          </a:prstGeom>
          <a:gradFill rotWithShape="0">
            <a:gsLst>
              <a:gs pos="0">
                <a:srgbClr val="993300"/>
              </a:gs>
              <a:gs pos="100000">
                <a:srgbClr val="993300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/>
            <a:endParaRPr kumimoji="1" lang="zh-TW" altLang="zh-TW">
              <a:solidFill>
                <a:srgbClr val="993300"/>
              </a:solidFill>
              <a:latin typeface="Arial" charset="0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8600"/>
            <a:ext cx="7793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57408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fld id="{F23FC248-4F4D-4006-BD84-B87C204293B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indiana.edu/classes/jett/sstamm/" TargetMode="External"/><Relationship Id="rId2" Type="http://schemas.openxmlformats.org/officeDocument/2006/relationships/hyperlink" Target="http://java.sun.com/j2se/1.5.0/docs/relnotes/feature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>
          <a:ln/>
        </p:spPr>
        <p:txBody>
          <a:bodyPr/>
          <a:lstStyle/>
          <a:p>
            <a:fld id="{E9FF7A60-5CC5-4A2E-8965-EBA3EAD77C3A}" type="datetime5">
              <a:rPr lang="en-US" altLang="zh-TW"/>
              <a:pPr/>
              <a:t>1-Jun-09</a:t>
            </a:fld>
            <a:endParaRPr lang="en-US" altLang="zh-TW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Java </a:t>
            </a:r>
            <a:r>
              <a:rPr lang="en-US" altLang="zh-TW" dirty="0" smtClean="0">
                <a:ea typeface="新細明體" charset="-120"/>
              </a:rPr>
              <a:t>5 </a:t>
            </a:r>
            <a:r>
              <a:rPr lang="en-US" altLang="zh-TW" smtClean="0">
                <a:ea typeface="新細明體" charset="-120"/>
              </a:rPr>
              <a:t>New Features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Another Interesting 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altLang="zh-TW" dirty="0" smtClean="0"/>
              <a:t>public </a:t>
            </a:r>
            <a:r>
              <a:rPr lang="en-US" altLang="zh-TW" dirty="0" err="1" smtClean="0"/>
              <a:t>enum</a:t>
            </a:r>
            <a:r>
              <a:rPr lang="en-US" altLang="zh-TW" dirty="0" smtClean="0"/>
              <a:t> Operation {</a:t>
            </a:r>
          </a:p>
          <a:p>
            <a:pPr>
              <a:buNone/>
            </a:pPr>
            <a:r>
              <a:rPr lang="en-US" altLang="zh-TW" dirty="0" smtClean="0"/>
              <a:t>  PLUS   {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 { return x + y; } },</a:t>
            </a:r>
          </a:p>
          <a:p>
            <a:pPr>
              <a:buNone/>
            </a:pPr>
            <a:r>
              <a:rPr lang="en-US" altLang="zh-TW" dirty="0" smtClean="0"/>
              <a:t>  MINUS  {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 { return x - y; } },</a:t>
            </a:r>
          </a:p>
          <a:p>
            <a:pPr>
              <a:buNone/>
            </a:pPr>
            <a:r>
              <a:rPr lang="en-US" altLang="zh-TW" dirty="0" smtClean="0"/>
              <a:t>  TIMES  {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 { return x * y; } },</a:t>
            </a:r>
          </a:p>
          <a:p>
            <a:pPr>
              <a:buNone/>
            </a:pPr>
            <a:r>
              <a:rPr lang="en-US" altLang="zh-TW" dirty="0" smtClean="0"/>
              <a:t>  DIVIDE {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 { return x / y; } };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// Do arithmetic op represented by this constant</a:t>
            </a:r>
          </a:p>
          <a:p>
            <a:pPr>
              <a:buNone/>
            </a:pPr>
            <a:r>
              <a:rPr lang="en-US" altLang="zh-TW" dirty="0" smtClean="0"/>
              <a:t>  abstract double </a:t>
            </a:r>
            <a:r>
              <a:rPr lang="en-US" altLang="zh-TW" dirty="0" err="1" smtClean="0"/>
              <a:t>eval</a:t>
            </a:r>
            <a:r>
              <a:rPr lang="en-US" altLang="zh-TW" dirty="0" smtClean="0"/>
              <a:t>(double x, double y);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TW" dirty="0" smtClean="0"/>
              <a:t> public static void main(String 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[]) {</a:t>
            </a:r>
          </a:p>
          <a:p>
            <a:pPr>
              <a:buNone/>
            </a:pPr>
            <a:r>
              <a:rPr lang="en-US" altLang="zh-TW" dirty="0" smtClean="0"/>
              <a:t>        double x = </a:t>
            </a:r>
            <a:r>
              <a:rPr lang="en-US" altLang="zh-TW" dirty="0" err="1" smtClean="0"/>
              <a:t>Double.parseDouble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[0]);</a:t>
            </a:r>
          </a:p>
          <a:p>
            <a:pPr>
              <a:buNone/>
            </a:pPr>
            <a:r>
              <a:rPr lang="en-US" altLang="zh-TW" dirty="0" smtClean="0"/>
              <a:t>        double y = </a:t>
            </a:r>
            <a:r>
              <a:rPr lang="en-US" altLang="zh-TW" dirty="0" err="1" smtClean="0"/>
              <a:t>Double.parseDouble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[1]);</a:t>
            </a:r>
          </a:p>
          <a:p>
            <a:pPr>
              <a:buNone/>
            </a:pPr>
            <a:r>
              <a:rPr lang="en-US" altLang="zh-TW" dirty="0" smtClean="0"/>
              <a:t>        for (Operation op : </a:t>
            </a:r>
            <a:r>
              <a:rPr lang="en-US" altLang="zh-TW" dirty="0" err="1" smtClean="0"/>
              <a:t>Operation.values</a:t>
            </a:r>
            <a:r>
              <a:rPr lang="en-US" altLang="zh-TW" dirty="0" smtClean="0"/>
              <a:t>())</a:t>
            </a:r>
          </a:p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dirty="0" err="1" smtClean="0"/>
              <a:t>System.out.printf</a:t>
            </a:r>
            <a:r>
              <a:rPr lang="en-US" altLang="zh-TW" dirty="0" smtClean="0"/>
              <a:t>("%f %s %f = %</a:t>
            </a:r>
            <a:r>
              <a:rPr lang="en-US" altLang="zh-TW" dirty="0" err="1" smtClean="0"/>
              <a:t>f%n</a:t>
            </a:r>
            <a:r>
              <a:rPr lang="en-US" altLang="zh-TW" dirty="0" smtClean="0"/>
              <a:t>", 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				x, op, y, </a:t>
            </a:r>
            <a:r>
              <a:rPr lang="en-US" altLang="zh-TW" dirty="0" err="1" smtClean="0"/>
              <a:t>op.eval</a:t>
            </a:r>
            <a:r>
              <a:rPr lang="en-US" altLang="zh-TW" dirty="0" smtClean="0"/>
              <a:t>(x, y));</a:t>
            </a:r>
          </a:p>
          <a:p>
            <a:pPr>
              <a:buNone/>
            </a:pPr>
            <a:r>
              <a:rPr lang="en-US" altLang="zh-TW" dirty="0" smtClean="0"/>
              <a:t>    }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$ java Operation 4 2</a:t>
            </a:r>
          </a:p>
          <a:p>
            <a:pPr>
              <a:buNone/>
            </a:pPr>
            <a:r>
              <a:rPr lang="en-US" altLang="zh-TW" dirty="0" smtClean="0"/>
              <a:t>4.000000 PLUS 2.000000 = 6.000000</a:t>
            </a:r>
          </a:p>
          <a:p>
            <a:pPr>
              <a:buNone/>
            </a:pPr>
            <a:r>
              <a:rPr lang="en-US" altLang="zh-TW" dirty="0" smtClean="0"/>
              <a:t>4.000000 MINUS 2.000000 = 2.000000</a:t>
            </a:r>
          </a:p>
          <a:p>
            <a:pPr>
              <a:buNone/>
            </a:pPr>
            <a:r>
              <a:rPr lang="en-US" altLang="zh-TW" dirty="0" smtClean="0"/>
              <a:t>4.000000 TIMES 2.000000 = 8.000000</a:t>
            </a:r>
          </a:p>
          <a:p>
            <a:pPr>
              <a:buNone/>
            </a:pPr>
            <a:r>
              <a:rPr lang="en-US" altLang="zh-TW" dirty="0" smtClean="0"/>
              <a:t>4.000000 DIVIDE 2.000000 = 2.000000</a:t>
            </a:r>
            <a:endParaRPr lang="zh-TW" altLang="en-US" dirty="0"/>
          </a:p>
        </p:txBody>
      </p:sp>
      <p:sp>
        <p:nvSpPr>
          <p:cNvPr id="5" name="橢圓 4"/>
          <p:cNvSpPr/>
          <p:nvPr/>
        </p:nvSpPr>
        <p:spPr bwMode="auto">
          <a:xfrm>
            <a:off x="1357290" y="4643446"/>
            <a:ext cx="1785950" cy="192882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7" name="直線單箭頭接點 6"/>
          <p:cNvCxnSpPr>
            <a:stCxn id="9" idx="1"/>
          </p:cNvCxnSpPr>
          <p:nvPr/>
        </p:nvCxnSpPr>
        <p:spPr bwMode="auto">
          <a:xfrm rot="10800000" flipV="1">
            <a:off x="3143240" y="4659964"/>
            <a:ext cx="3071834" cy="84073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文字方塊 8"/>
          <p:cNvSpPr txBox="1"/>
          <p:nvPr/>
        </p:nvSpPr>
        <p:spPr>
          <a:xfrm>
            <a:off x="6215074" y="4429132"/>
            <a:ext cx="2238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怎麼改成印</a:t>
            </a:r>
            <a:r>
              <a:rPr lang="en-US" altLang="zh-TW" dirty="0" smtClean="0"/>
              <a:t>+-*/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Static import facility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 static </a:t>
            </a:r>
            <a:r>
              <a:rPr lang="en-US" altLang="zh-TW" sz="24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java.lang.System.</a:t>
            </a:r>
            <a:r>
              <a:rPr lang="en-US" altLang="zh-TW" sz="2400" b="1" i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</a:t>
            </a:r>
            <a:r>
              <a:rPr lang="en-US" altLang="zh-TW" sz="2400" b="1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>
              <a:buNone/>
            </a:pPr>
            <a:r>
              <a:rPr lang="en-US" altLang="zh-TW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public class Test {</a:t>
            </a:r>
          </a:p>
          <a:p>
            <a:pPr>
              <a:buNone/>
            </a:pPr>
            <a:r>
              <a:rPr lang="en-US" altLang="zh-TW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public </a:t>
            </a:r>
            <a:r>
              <a:rPr lang="en-US" altLang="zh-TW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static void main(String...</a:t>
            </a:r>
            <a:r>
              <a:rPr lang="en-US" altLang="zh-TW" sz="24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args</a:t>
            </a:r>
            <a:r>
              <a:rPr lang="en-US" altLang="zh-TW" sz="24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{</a:t>
            </a:r>
          </a:p>
          <a:p>
            <a:pPr>
              <a:buNone/>
            </a:pPr>
            <a:r>
              <a:rPr lang="en-US" altLang="zh-TW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n-US" altLang="zh-TW" sz="24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out.println</a:t>
            </a:r>
            <a:r>
              <a:rPr lang="en-US" altLang="zh-TW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("hello world");</a:t>
            </a:r>
          </a:p>
          <a:p>
            <a:pPr>
              <a:buNone/>
            </a:pPr>
            <a:r>
              <a:rPr lang="en-US" altLang="zh-TW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}</a:t>
            </a:r>
            <a:endParaRPr lang="en-US" altLang="zh-TW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</a:p>
          <a:p>
            <a:pPr>
              <a:buNone/>
            </a:pPr>
            <a:endParaRPr lang="en-US" altLang="zh-TW" sz="2400" dirty="0" smtClean="0">
              <a:ea typeface="新細明體" charset="-120"/>
            </a:endParaRPr>
          </a:p>
          <a:p>
            <a:r>
              <a:rPr lang="en-US" altLang="zh-TW" sz="2400" dirty="0" smtClean="0">
                <a:ea typeface="新細明體" charset="-120"/>
              </a:rPr>
              <a:t>You </a:t>
            </a:r>
            <a:r>
              <a:rPr lang="en-US" altLang="zh-TW" sz="2400" dirty="0">
                <a:ea typeface="新細明體" charset="-120"/>
              </a:rPr>
              <a:t>no longer have to say </a:t>
            </a:r>
            <a:r>
              <a:rPr lang="en-US" altLang="zh-TW" sz="2400" dirty="0" err="1" smtClean="0">
                <a:solidFill>
                  <a:schemeClr val="folHlink"/>
                </a:solidFill>
                <a:latin typeface="Trebuchet MS" charset="0"/>
                <a:ea typeface="新細明體" charset="-120"/>
              </a:rPr>
              <a:t>System.out.println</a:t>
            </a:r>
            <a:endParaRPr lang="en-US" altLang="zh-TW" sz="2400" dirty="0">
              <a:solidFill>
                <a:schemeClr val="accent2"/>
              </a:solidFill>
              <a:latin typeface="Trebuchet MS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scanf</a:t>
            </a:r>
            <a:r>
              <a:rPr lang="en-US" altLang="zh-TW" dirty="0" smtClean="0"/>
              <a:t> &amp; </a:t>
            </a:r>
            <a:r>
              <a:rPr lang="en-US" altLang="zh-TW" dirty="0" err="1" smtClean="0"/>
              <a:t>printf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Scanner sc = new Scanner(</a:t>
            </a:r>
            <a:r>
              <a:rPr lang="en-US" altLang="zh-TW" dirty="0" err="1" smtClean="0"/>
              <a:t>System.in</a:t>
            </a:r>
            <a:r>
              <a:rPr lang="en-US" altLang="zh-TW" dirty="0" smtClean="0"/>
              <a:t>);</a:t>
            </a:r>
          </a:p>
          <a:p>
            <a:pPr>
              <a:buNone/>
            </a:pP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sc.nextInt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r>
              <a:rPr lang="en-US" altLang="zh-TW" dirty="0" smtClean="0"/>
              <a:t>String name = </a:t>
            </a:r>
            <a:r>
              <a:rPr lang="en-US" altLang="zh-TW" dirty="0" err="1" smtClean="0"/>
              <a:t>sc.next</a:t>
            </a:r>
            <a:r>
              <a:rPr lang="en-US" altLang="zh-TW" dirty="0" smtClean="0"/>
              <a:t>();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err="1" smtClean="0"/>
              <a:t>System.out.printf</a:t>
            </a:r>
            <a:r>
              <a:rPr lang="en-US" altLang="zh-TW" dirty="0" smtClean="0"/>
              <a:t>("[%s]</a:t>
            </a:r>
            <a:r>
              <a:rPr lang="zh-TW" altLang="en-US" dirty="0" smtClean="0"/>
              <a:t>我今年</a:t>
            </a:r>
            <a:r>
              <a:rPr lang="en-US" altLang="zh-TW" dirty="0" smtClean="0"/>
              <a:t>%d</a:t>
            </a:r>
            <a:r>
              <a:rPr lang="zh-TW" altLang="en-US" dirty="0" smtClean="0"/>
              <a:t>歲</a:t>
            </a:r>
            <a:r>
              <a:rPr lang="en-US" altLang="zh-TW" dirty="0" smtClean="0"/>
              <a:t>", "</a:t>
            </a:r>
            <a:r>
              <a:rPr lang="en-US" altLang="zh-TW" dirty="0" err="1" smtClean="0"/>
              <a:t>popcorny</a:t>
            </a:r>
            <a:r>
              <a:rPr lang="en-US" altLang="zh-TW" dirty="0" smtClean="0"/>
              <a:t>", 18);</a:t>
            </a:r>
          </a:p>
          <a:p>
            <a:pPr>
              <a:buNone/>
            </a:pPr>
            <a:r>
              <a:rPr lang="en-US" altLang="zh-TW" dirty="0" smtClean="0"/>
              <a:t>String 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String.format</a:t>
            </a:r>
            <a:r>
              <a:rPr lang="en-US" altLang="zh-TW" dirty="0" smtClean="0"/>
              <a:t>("[%s]</a:t>
            </a:r>
            <a:r>
              <a:rPr lang="zh-TW" altLang="en-US" dirty="0" smtClean="0"/>
              <a:t>屁啦</a:t>
            </a:r>
            <a:r>
              <a:rPr lang="en-US" altLang="zh-TW" dirty="0" smtClean="0"/>
              <a:t>~", "</a:t>
            </a:r>
            <a:r>
              <a:rPr lang="en-US" altLang="zh-TW" dirty="0" err="1" smtClean="0"/>
              <a:t>moliwang</a:t>
            </a:r>
            <a:r>
              <a:rPr lang="en-US" altLang="zh-TW" dirty="0" smtClean="0"/>
              <a:t>"); 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Variable length parameters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public static void main(String[] 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public static void main(String… </a:t>
            </a:r>
            <a:r>
              <a:rPr lang="en-US" altLang="zh-TW" dirty="0" err="1" smtClean="0"/>
              <a:t>args</a:t>
            </a:r>
            <a:r>
              <a:rPr lang="en-US" altLang="zh-TW" dirty="0" smtClean="0"/>
              <a:t>)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Metadata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@Override</a:t>
            </a:r>
          </a:p>
          <a:p>
            <a:r>
              <a:rPr lang="en-US" altLang="zh-TW" dirty="0" smtClean="0"/>
              <a:t>To guarantee you “override” a method. That is, typo is not possible</a:t>
            </a: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>
                <a:hlinkClick r:id="rId2"/>
              </a:rPr>
              <a:t>http://</a:t>
            </a:r>
            <a:r>
              <a:rPr lang="en-US" altLang="zh-TW" sz="2400" dirty="0" smtClean="0">
                <a:hlinkClick r:id="rId2"/>
              </a:rPr>
              <a:t>java.sun.com/j2se/1.5.0/docs/relnotes/features.html</a:t>
            </a:r>
            <a:r>
              <a:rPr lang="en-US" altLang="zh-TW" sz="2400" dirty="0" smtClean="0"/>
              <a:t> (All new features</a:t>
            </a:r>
            <a:r>
              <a:rPr lang="en-US" altLang="zh-TW" sz="2400" smtClean="0"/>
              <a:t>, hard)</a:t>
            </a:r>
            <a:endParaRPr lang="en-US" altLang="zh-TW" sz="2400" dirty="0" smtClean="0"/>
          </a:p>
          <a:p>
            <a:r>
              <a:rPr lang="en-US" altLang="zh-TW" sz="2400" dirty="0" smtClean="0">
                <a:hlinkClick r:id="rId3"/>
              </a:rPr>
              <a:t>http://www.cs.indiana.edu/classes/jett/sstamm/</a:t>
            </a:r>
            <a:endParaRPr lang="en-US" altLang="zh-TW" sz="2400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New </a:t>
            </a:r>
            <a:r>
              <a:rPr lang="en-US" altLang="zh-TW" dirty="0" smtClean="0">
                <a:ea typeface="新細明體" charset="-120"/>
              </a:rPr>
              <a:t>features (Not all)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Generics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Compile-time type safety for collections without casting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Enhanced for loop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Eliminates the drudgery and error-proneness of iterators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Autoboxing/unboxing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Avoids manual conversion between primitive types (such as </a:t>
            </a:r>
            <a:r>
              <a:rPr lang="en-US" altLang="zh-TW" sz="200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sz="2000">
                <a:ea typeface="新細明體" charset="-120"/>
              </a:rPr>
              <a:t>) and wrapper types (such as </a:t>
            </a:r>
            <a:r>
              <a:rPr lang="en-US" altLang="zh-TW" sz="200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Integer</a:t>
            </a:r>
            <a:r>
              <a:rPr lang="en-US" altLang="zh-TW" sz="2000">
                <a:ea typeface="新細明體" charset="-12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Typesafe enums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Provides all the well-known benefits of the Typesafe Enum pattern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Static import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Lets you avoid qualifying static members with class names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Metadata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Tools to generate boilerplate code from annotations in the source code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Leads to a "declarative" programming style where the programmer says what should be done and tools emit the code to do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Compiler Sugar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Compiler helps you</a:t>
            </a:r>
          </a:p>
          <a:p>
            <a:pPr lvl="1"/>
            <a:r>
              <a:rPr lang="en-US" altLang="zh-TW" dirty="0" smtClean="0"/>
              <a:t>That is, you can key in less words</a:t>
            </a:r>
          </a:p>
          <a:p>
            <a:pPr lvl="1"/>
            <a:r>
              <a:rPr lang="en-US" altLang="zh-TW" dirty="0" smtClean="0"/>
              <a:t>But it does not actually extend the power of the language itself!</a:t>
            </a:r>
          </a:p>
          <a:p>
            <a:r>
              <a:rPr lang="en-US" altLang="zh-TW" dirty="0" smtClean="0"/>
              <a:t>Many new features are provided by compiler sugars, but not all!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Generics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>
                <a:ea typeface="新細明體" charset="-120"/>
              </a:rPr>
              <a:t>A generic is a method that is recompiled with different types as the need arises</a:t>
            </a:r>
          </a:p>
          <a:p>
            <a:r>
              <a:rPr lang="en-US" altLang="zh-TW" sz="2400">
                <a:ea typeface="新細明體" charset="-120"/>
              </a:rPr>
              <a:t>The bad news:</a:t>
            </a:r>
          </a:p>
          <a:p>
            <a:pPr lvl="1"/>
            <a:r>
              <a:rPr lang="en-US" altLang="zh-TW" sz="2000">
                <a:ea typeface="新細明體" charset="-120"/>
              </a:rPr>
              <a:t>Instead of saying: </a:t>
            </a:r>
            <a:r>
              <a:rPr lang="en-US" altLang="zh-TW" sz="200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List words = new ArrayList();</a:t>
            </a:r>
          </a:p>
          <a:p>
            <a:pPr lvl="1"/>
            <a:r>
              <a:rPr lang="en-US" altLang="zh-TW" sz="2000">
                <a:ea typeface="新細明體" charset="-120"/>
              </a:rPr>
              <a:t>You'll have to say:</a:t>
            </a:r>
            <a:br>
              <a:rPr lang="en-US" altLang="zh-TW" sz="2000">
                <a:ea typeface="新細明體" charset="-120"/>
              </a:rPr>
            </a:br>
            <a:r>
              <a:rPr lang="en-US" altLang="zh-TW" sz="2000">
                <a:ea typeface="新細明體" charset="-120"/>
              </a:rPr>
              <a:t>      </a:t>
            </a:r>
            <a:r>
              <a:rPr lang="en-US" altLang="zh-TW" sz="200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List&lt;String&gt; words = new ArrayList&lt;String&gt;();</a:t>
            </a:r>
          </a:p>
          <a:p>
            <a:r>
              <a:rPr lang="en-US" altLang="zh-TW" sz="2400">
                <a:ea typeface="新細明體" charset="-120"/>
              </a:rPr>
              <a:t>The good news:</a:t>
            </a:r>
          </a:p>
          <a:p>
            <a:pPr lvl="1"/>
            <a:r>
              <a:rPr lang="en-US" altLang="zh-TW" sz="2000">
                <a:ea typeface="新細明體" charset="-120"/>
              </a:rPr>
              <a:t>Provides compile-time checking to make sure you are using the correct type</a:t>
            </a:r>
          </a:p>
          <a:p>
            <a:pPr lvl="1"/>
            <a:r>
              <a:rPr lang="en-US" altLang="zh-TW" sz="2000">
                <a:ea typeface="新細明體" charset="-120"/>
              </a:rPr>
              <a:t>No casting; instead of</a:t>
            </a:r>
            <a:br>
              <a:rPr lang="en-US" altLang="zh-TW" sz="2000">
                <a:ea typeface="新細明體" charset="-120"/>
              </a:rPr>
            </a:br>
            <a:r>
              <a:rPr lang="en-US" altLang="zh-TW" sz="2000">
                <a:ea typeface="新細明體" charset="-120"/>
              </a:rPr>
              <a:t>     </a:t>
            </a:r>
            <a:r>
              <a:rPr lang="en-US" altLang="zh-TW" sz="200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String title = ((String) words.get(i)).toUppercase();</a:t>
            </a:r>
            <a:br>
              <a:rPr lang="en-US" altLang="zh-TW" sz="200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>
                <a:ea typeface="新細明體" charset="-120"/>
              </a:rPr>
              <a:t>you use</a:t>
            </a:r>
            <a:br>
              <a:rPr lang="en-US" altLang="zh-TW" sz="2000">
                <a:ea typeface="新細明體" charset="-120"/>
              </a:rPr>
            </a:br>
            <a:r>
              <a:rPr lang="en-US" altLang="zh-TW" sz="2000">
                <a:ea typeface="新細明體" charset="-120"/>
              </a:rPr>
              <a:t>     </a:t>
            </a:r>
            <a:r>
              <a:rPr lang="en-US" altLang="zh-TW" sz="200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String title = words.get(i).toUppercase();</a:t>
            </a:r>
            <a:endParaRPr lang="en-US" altLang="zh-TW" sz="2000">
              <a:ea typeface="新細明體" charset="-120"/>
            </a:endParaRPr>
          </a:p>
          <a:p>
            <a:endParaRPr lang="en-US" altLang="zh-TW" sz="2400">
              <a:ea typeface="新細明體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Enhanced </a:t>
            </a:r>
            <a:r>
              <a:rPr lang="en-US" altLang="zh-TW">
                <a:latin typeface="Trebuchet MS" charset="0"/>
                <a:ea typeface="新細明體" charset="-120"/>
              </a:rPr>
              <a:t>for</a:t>
            </a:r>
            <a:r>
              <a:rPr lang="en-US" altLang="zh-TW">
                <a:ea typeface="新細明體" charset="-120"/>
              </a:rPr>
              <a:t> loop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Instead of</a:t>
            </a:r>
            <a:r>
              <a:rPr lang="en-US" altLang="zh-TW" sz="2000" dirty="0">
                <a:ea typeface="新細明體" charset="-120"/>
              </a:rPr>
              <a:t/>
            </a:r>
            <a:br>
              <a:rPr lang="en-US" altLang="zh-TW" sz="2000" dirty="0"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void </a:t>
            </a:r>
            <a:r>
              <a:rPr lang="en-US" altLang="zh-TW" sz="2000" dirty="0" err="1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cancelAll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(Collection c) { 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for 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Iterator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=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c.iterator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i.hasNext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 ) {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= 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i.next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tt.cancel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}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}</a:t>
            </a:r>
            <a:endParaRPr lang="en-US" altLang="zh-TW" sz="2000" dirty="0"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You will be able to use:</a:t>
            </a:r>
            <a:r>
              <a:rPr lang="en-US" altLang="zh-TW" sz="2000" dirty="0">
                <a:ea typeface="新細明體" charset="-120"/>
              </a:rPr>
              <a:t/>
            </a:r>
            <a:br>
              <a:rPr lang="en-US" altLang="zh-TW" sz="2000" dirty="0">
                <a:ea typeface="新細明體" charset="-120"/>
              </a:rPr>
            </a:br>
            <a:r>
              <a:rPr lang="en-US" altLang="zh-TW" sz="2000" dirty="0" smtClean="0">
                <a:ea typeface="新細明體" charset="-120"/>
              </a:rPr>
              <a:t> 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void </a:t>
            </a:r>
            <a:r>
              <a:rPr lang="en-US" altLang="zh-TW" sz="2000" dirty="0" err="1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cancelAll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(Collection c) {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for (Object o : c)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((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)o).cancel();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</a:t>
            </a:r>
            <a:r>
              <a:rPr lang="en-US" altLang="zh-TW" sz="2000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}</a:t>
            </a:r>
            <a:endParaRPr lang="en-US" altLang="zh-TW" sz="2000" dirty="0">
              <a:solidFill>
                <a:schemeClr val="accent2"/>
              </a:solidFill>
              <a:latin typeface="Trebuchet MS" charset="0"/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Or:</a:t>
            </a:r>
            <a:br>
              <a:rPr lang="en-US" altLang="zh-TW" sz="2400" dirty="0"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void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cancelAll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(Collection&lt;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&gt; c) {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for (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TimerTask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task : c)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task.cancel</a:t>
            </a: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();</a:t>
            </a:r>
            <a:b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sz="2000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}</a:t>
            </a:r>
            <a:endParaRPr lang="en-US" altLang="zh-TW" sz="2000" dirty="0"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charset="-120"/>
              </a:rPr>
              <a:t>Not everyone likes this syntax!</a:t>
            </a:r>
            <a:endParaRPr lang="en-US" altLang="zh-TW" sz="2000" dirty="0">
              <a:ea typeface="新細明體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>
                <a:ea typeface="新細明體" charset="-120"/>
              </a:rPr>
              <a:t>Autoboxing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Java won’t let you use a primitive value where an object is required--you need a “wrapper”</a:t>
            </a:r>
          </a:p>
          <a:p>
            <a:r>
              <a:rPr lang="en-US" altLang="zh-TW" dirty="0">
                <a:ea typeface="新細明體" charset="-120"/>
              </a:rPr>
              <a:t>Similarly, you can’t use an object where a primitive is required--you need to “unwrap” it</a:t>
            </a:r>
          </a:p>
          <a:p>
            <a:r>
              <a:rPr lang="en-US" altLang="zh-TW" dirty="0">
                <a:ea typeface="新細明體" charset="-120"/>
              </a:rPr>
              <a:t>Java 1.5 makes this automatic:</a:t>
            </a:r>
          </a:p>
          <a:p>
            <a:pPr lvl="1"/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Map&lt;String, Integer&gt; m =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                     new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TreeMap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&lt;String, Integer&gt;();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for (String word :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args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 {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   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m.put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(word,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m.get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(word) + 1);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   }</a:t>
            </a:r>
            <a:endParaRPr lang="en-US" altLang="zh-TW" dirty="0">
              <a:ea typeface="新細明體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Enumerations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An enumeration, or “enum,” is simply a set of constants to represent various values</a:t>
            </a:r>
          </a:p>
          <a:p>
            <a:r>
              <a:rPr lang="en-US" altLang="zh-TW">
                <a:ea typeface="新細明體" charset="-120"/>
              </a:rPr>
              <a:t>Here’s the old way of doing it</a:t>
            </a:r>
          </a:p>
          <a:p>
            <a:pPr lvl="1"/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final int SPRING = 0;</a:t>
            </a:r>
            <a:b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final int SUMMER = 1;</a:t>
            </a:r>
            <a:b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final int FALL = 2;</a:t>
            </a:r>
            <a:b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final int WINTER = 3;</a:t>
            </a:r>
            <a:endParaRPr lang="en-US" altLang="zh-TW">
              <a:ea typeface="新細明體" charset="-120"/>
            </a:endParaRPr>
          </a:p>
          <a:p>
            <a:r>
              <a:rPr lang="en-US" altLang="zh-TW">
                <a:ea typeface="新細明體" charset="-120"/>
              </a:rPr>
              <a:t>This is a nuisance, and is error prone as well</a:t>
            </a:r>
          </a:p>
          <a:p>
            <a:r>
              <a:rPr lang="en-US" altLang="zh-TW">
                <a:ea typeface="新細明體" charset="-120"/>
              </a:rPr>
              <a:t>Here’s the new way of doing it:</a:t>
            </a:r>
          </a:p>
          <a:p>
            <a:pPr lvl="1"/>
            <a:r>
              <a:rPr lang="en-US" altLang="zh-TW">
                <a:solidFill>
                  <a:schemeClr val="accent2"/>
                </a:solidFill>
                <a:latin typeface="Trebuchet MS" charset="0"/>
                <a:ea typeface="新細明體" charset="-120"/>
              </a:rPr>
              <a:t>enum Season { winter, spring, summer, fall } </a:t>
            </a:r>
            <a:endParaRPr lang="en-US" altLang="zh-TW">
              <a:solidFill>
                <a:srgbClr val="666666"/>
              </a:solidFill>
              <a:latin typeface="Monaco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Advantages of the new </a:t>
            </a:r>
            <a:r>
              <a:rPr lang="en-US" altLang="zh-TW">
                <a:latin typeface="Trebuchet MS" charset="0"/>
                <a:ea typeface="新細明體" charset="-120"/>
              </a:rPr>
              <a:t>enum</a:t>
            </a:r>
            <a:endParaRPr lang="en-US" altLang="zh-TW">
              <a:ea typeface="新細明體" charset="-12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>
                <a:ea typeface="新細明體" charset="-120"/>
              </a:rPr>
              <a:t>They provide compile-time type safety</a:t>
            </a:r>
          </a:p>
          <a:p>
            <a:pPr lvl="1"/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sz="2000" dirty="0" err="1">
                <a:ea typeface="新細明體" charset="-120"/>
              </a:rPr>
              <a:t>enums</a:t>
            </a:r>
            <a:r>
              <a:rPr lang="en-US" altLang="zh-TW" sz="2000" dirty="0">
                <a:ea typeface="新細明體" charset="-120"/>
              </a:rPr>
              <a:t> don't provide any type safety at all</a:t>
            </a:r>
          </a:p>
          <a:p>
            <a:r>
              <a:rPr lang="en-US" altLang="zh-TW" sz="2400" dirty="0">
                <a:ea typeface="新細明體" charset="-120"/>
              </a:rPr>
              <a:t>They provide a proper name space for the enumerated type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With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sz="2000" dirty="0" err="1">
                <a:ea typeface="新細明體" charset="-120"/>
              </a:rPr>
              <a:t>enums</a:t>
            </a:r>
            <a:r>
              <a:rPr lang="en-US" altLang="zh-TW" sz="2000" dirty="0">
                <a:ea typeface="新細明體" charset="-120"/>
              </a:rPr>
              <a:t> you have to prefix the constants to get any semblance of a name space.</a:t>
            </a:r>
          </a:p>
          <a:p>
            <a:r>
              <a:rPr lang="en-US" altLang="zh-TW" sz="2400" dirty="0">
                <a:ea typeface="新細明體" charset="-120"/>
              </a:rPr>
              <a:t>They're robust</a:t>
            </a:r>
          </a:p>
          <a:p>
            <a:pPr lvl="1"/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sz="2000" dirty="0" err="1">
                <a:ea typeface="新細明體" charset="-120"/>
              </a:rPr>
              <a:t>enums</a:t>
            </a:r>
            <a:r>
              <a:rPr lang="en-US" altLang="zh-TW" sz="2000" dirty="0">
                <a:ea typeface="新細明體" charset="-120"/>
              </a:rPr>
              <a:t> are compiled into clients, and you have to recompile clients if you add, remove, or reorder constants.</a:t>
            </a:r>
          </a:p>
          <a:p>
            <a:r>
              <a:rPr lang="en-US" altLang="zh-TW" sz="2400" dirty="0">
                <a:ea typeface="新細明體" charset="-120"/>
              </a:rPr>
              <a:t>Printed values are informative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If you print an </a:t>
            </a:r>
            <a:r>
              <a:rPr lang="en-US" altLang="zh-TW" sz="2000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sz="2000" dirty="0">
                <a:ea typeface="新細明體" charset="-120"/>
              </a:rPr>
              <a:t> </a:t>
            </a:r>
            <a:r>
              <a:rPr lang="en-US" altLang="zh-TW" sz="2000" dirty="0" err="1">
                <a:ea typeface="新細明體" charset="-120"/>
              </a:rPr>
              <a:t>enum</a:t>
            </a:r>
            <a:r>
              <a:rPr lang="en-US" altLang="zh-TW" sz="2000" dirty="0">
                <a:ea typeface="新細明體" charset="-120"/>
              </a:rPr>
              <a:t> you just see a number.</a:t>
            </a:r>
          </a:p>
          <a:p>
            <a:r>
              <a:rPr lang="en-US" altLang="zh-TW" sz="2400" b="1" dirty="0">
                <a:ea typeface="新細明體" charset="-120"/>
              </a:rPr>
              <a:t>Because they're objects</a:t>
            </a:r>
            <a:r>
              <a:rPr lang="en-US" altLang="zh-TW" sz="2400" dirty="0">
                <a:ea typeface="新細明體" charset="-120"/>
              </a:rPr>
              <a:t>, you can put them in collections.</a:t>
            </a:r>
          </a:p>
          <a:p>
            <a:r>
              <a:rPr lang="en-US" altLang="zh-TW" sz="2400" dirty="0">
                <a:ea typeface="新細明體" charset="-120"/>
              </a:rPr>
              <a:t>Because they're essentially classes, you can add arbitrary fields and methods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New features of </a:t>
            </a:r>
            <a:r>
              <a:rPr lang="en-US" altLang="zh-TW">
                <a:latin typeface="Trebuchet MS" charset="0"/>
                <a:ea typeface="新細明體" charset="-120"/>
              </a:rPr>
              <a:t>enum</a:t>
            </a:r>
            <a:endParaRPr lang="en-US" altLang="zh-TW">
              <a:ea typeface="新細明體" charset="-12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public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enum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Coin {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</a:t>
            </a:r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PENNY(1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), </a:t>
            </a:r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NICKEL(5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), </a:t>
            </a:r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DIME(10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), </a:t>
            </a:r>
            <a:r>
              <a:rPr lang="en-US" altLang="zh-TW" dirty="0" smtClean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QUARTER(25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);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Coin(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value) {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this.value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= value; }</a:t>
            </a:r>
          </a:p>
          <a:p>
            <a:pPr>
              <a:buFont typeface="Wingdings" pitchFamily="2" charset="2"/>
              <a:buNone/>
            </a:pP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private final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value;</a:t>
            </a:r>
          </a:p>
          <a:p>
            <a:pPr>
              <a:buFont typeface="Wingdings" pitchFamily="2" charset="2"/>
              <a:buNone/>
            </a:pP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   public </a:t>
            </a:r>
            <a:r>
              <a:rPr lang="en-US" altLang="zh-TW" dirty="0" err="1">
                <a:solidFill>
                  <a:schemeClr val="accent2"/>
                </a:solidFill>
                <a:latin typeface="Trebuchet MS" charset="0"/>
                <a:ea typeface="新細明體" charset="-120"/>
              </a:rPr>
              <a:t>int</a:t>
            </a: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 value() { return value; }</a:t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/>
            </a:r>
            <a:b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</a:br>
            <a:r>
              <a:rPr lang="en-US" altLang="zh-TW" dirty="0">
                <a:solidFill>
                  <a:schemeClr val="accent2"/>
                </a:solidFill>
                <a:latin typeface="Trebuchet MS" charset="0"/>
                <a:ea typeface="新細明體" charset="-120"/>
              </a:rPr>
              <a:t>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ke4">
  <a:themeElements>
    <a:clrScheme name="">
      <a:dk1>
        <a:srgbClr val="000000"/>
      </a:dk1>
      <a:lt1>
        <a:srgbClr val="FFFFFF"/>
      </a:lt1>
      <a:dk2>
        <a:srgbClr val="FF0000"/>
      </a:dk2>
      <a:lt2>
        <a:srgbClr val="FF9900"/>
      </a:lt2>
      <a:accent1>
        <a:srgbClr val="009900"/>
      </a:accent1>
      <a:accent2>
        <a:srgbClr val="7F3F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723800"/>
      </a:accent6>
      <a:hlink>
        <a:srgbClr val="CC00FF"/>
      </a:hlink>
      <a:folHlink>
        <a:srgbClr val="3333FF"/>
      </a:folHlink>
    </a:clrScheme>
    <a:fontScheme name="duke4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duke4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ke4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uke4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uke4 8">
        <a:dk1>
          <a:srgbClr val="000000"/>
        </a:dk1>
        <a:lt1>
          <a:srgbClr val="FFFFFF"/>
        </a:lt1>
        <a:dk2>
          <a:srgbClr val="FF0000"/>
        </a:dk2>
        <a:lt2>
          <a:srgbClr val="FF9900"/>
        </a:lt2>
        <a:accent1>
          <a:srgbClr val="0099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5C2D"/>
        </a:accent6>
        <a:hlink>
          <a:srgbClr val="CC00FF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Quicksilver:Applications (Mac OS 9):Microsoft Office 2001:Templates:My Templates:duke4.pot</Template>
  <TotalTime>172</TotalTime>
  <Words>643</Words>
  <Application>Microsoft Office PowerPoint</Application>
  <PresentationFormat>如螢幕大小 (4:3)</PresentationFormat>
  <Paragraphs>110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duke4</vt:lpstr>
      <vt:lpstr>Java 5 New Features</vt:lpstr>
      <vt:lpstr>New features (Not all)</vt:lpstr>
      <vt:lpstr>Compiler Sugar</vt:lpstr>
      <vt:lpstr>Generics</vt:lpstr>
      <vt:lpstr>Enhanced for loop</vt:lpstr>
      <vt:lpstr>Autoboxing</vt:lpstr>
      <vt:lpstr>Enumerations</vt:lpstr>
      <vt:lpstr>Advantages of the new enum</vt:lpstr>
      <vt:lpstr>New features of enum</vt:lpstr>
      <vt:lpstr>Another Interesting Example</vt:lpstr>
      <vt:lpstr>投影片 11</vt:lpstr>
      <vt:lpstr>Static import facility</vt:lpstr>
      <vt:lpstr>scanf &amp; printf</vt:lpstr>
      <vt:lpstr>Variable length parameters</vt:lpstr>
      <vt:lpstr>Metadata</vt:lpstr>
      <vt:lpstr>Reference</vt:lpstr>
    </vt:vector>
  </TitlesOfParts>
  <Company>House of Chaos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1.5</dc:title>
  <dc:creator>David Matuszek</dc:creator>
  <cp:lastModifiedBy>yoshi</cp:lastModifiedBy>
  <cp:revision>24</cp:revision>
  <dcterms:created xsi:type="dcterms:W3CDTF">2003-12-08T04:08:27Z</dcterms:created>
  <dcterms:modified xsi:type="dcterms:W3CDTF">2009-06-01T05:09:38Z</dcterms:modified>
</cp:coreProperties>
</file>