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63" r:id="rId6"/>
    <p:sldId id="260" r:id="rId7"/>
    <p:sldId id="261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690" autoAdjust="0"/>
    <p:restoredTop sz="90929"/>
  </p:normalViewPr>
  <p:slideViewPr>
    <p:cSldViewPr>
      <p:cViewPr varScale="1">
        <p:scale>
          <a:sx n="83" d="100"/>
          <a:sy n="83" d="100"/>
        </p:scale>
        <p:origin x="-9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EC3E1-A0CE-4E77-919D-E6583C6E43E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4C2D2-2A33-4F27-9CCB-697B35F9B93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E44F1-546A-4DDC-BEA9-C3F9E2CDFFC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DA4CA-766F-45DC-9449-2EFA8D61B4A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9FEEF-6F6C-4E08-9762-80E2649E2F8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8DD13-5C10-45BA-9F3C-B93FF3345CA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92E92-8245-4FBB-9027-329362737C1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C2337-BC86-4D66-B5C8-52B309B30C1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EF7A6-46A3-4225-81CE-EC8D7F3F57A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8B02D-065F-4EBE-A5D4-F3DAD2137E9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76656-3E9D-493B-B682-C32B8563A66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056DE564-728C-46E1-B0AA-3BF724B2E8E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csif.cs.ucdavis.edu/~jacksoni" TargetMode="External"/><Relationship Id="rId2" Type="http://schemas.openxmlformats.org/officeDocument/2006/relationships/hyperlink" Target="mailto:jacksoni@cs.ucdavis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Servlets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>
                <a:ea typeface="新細明體" charset="-120"/>
              </a:rPr>
              <a:t>Stoney Jackson</a:t>
            </a:r>
          </a:p>
          <a:p>
            <a:r>
              <a:rPr lang="en-US" altLang="zh-TW" sz="2800">
                <a:ea typeface="新細明體" charset="-120"/>
                <a:hlinkClick r:id="rId2"/>
              </a:rPr>
              <a:t>jacksoni@cs.ucdavis.edu</a:t>
            </a:r>
            <a:endParaRPr lang="en-US" altLang="zh-TW" sz="2800">
              <a:ea typeface="新細明體" charset="-120"/>
            </a:endParaRPr>
          </a:p>
          <a:p>
            <a:r>
              <a:rPr lang="en-US" altLang="zh-TW" sz="2800">
                <a:ea typeface="新細明體" charset="-120"/>
                <a:hlinkClick r:id="rId3"/>
              </a:rPr>
              <a:t>http://wwwcsif.cs.ucdavis.edu/~jacksoni</a:t>
            </a:r>
            <a:endParaRPr lang="en-US" altLang="zh-TW" sz="2800">
              <a:ea typeface="新細明體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5181600" cy="1143000"/>
          </a:xfrm>
        </p:spPr>
        <p:txBody>
          <a:bodyPr/>
          <a:lstStyle/>
          <a:p>
            <a:r>
              <a:rPr lang="en-US" altLang="zh-TW" sz="4800">
                <a:ea typeface="新細明體" charset="-120"/>
              </a:rPr>
              <a:t>Directory Structure</a:t>
            </a:r>
          </a:p>
        </p:txBody>
      </p:sp>
      <p:pic>
        <p:nvPicPr>
          <p:cNvPr id="20484" name="Picture 4" descr="C:\Documents and Settings\jacksoni\Desktop\teaching\fold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57200"/>
            <a:ext cx="3281363" cy="5867400"/>
          </a:xfrm>
          <a:prstGeom prst="rect">
            <a:avLst/>
          </a:prstGeom>
          <a:noFill/>
        </p:spPr>
      </p:pic>
      <p:grpSp>
        <p:nvGrpSpPr>
          <p:cNvPr id="20499" name="Group 19"/>
          <p:cNvGrpSpPr>
            <a:grpSpLocks/>
          </p:cNvGrpSpPr>
          <p:nvPr/>
        </p:nvGrpSpPr>
        <p:grpSpPr bwMode="auto">
          <a:xfrm>
            <a:off x="1066800" y="1447800"/>
            <a:ext cx="5486400" cy="2895600"/>
            <a:chOff x="672" y="912"/>
            <a:chExt cx="3456" cy="1824"/>
          </a:xfrm>
        </p:grpSpPr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672" y="912"/>
              <a:ext cx="1871" cy="720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Create your</a:t>
              </a:r>
              <a:br>
                <a:rPr lang="en-US" altLang="zh-TW">
                  <a:latin typeface="Comic Sans MS" pitchFamily="66" charset="0"/>
                  <a:ea typeface="新細明體" charset="-120"/>
                </a:rPr>
              </a:br>
              <a:r>
                <a:rPr lang="en-US" altLang="zh-TW">
                  <a:latin typeface="Comic Sans MS" pitchFamily="66" charset="0"/>
                  <a:ea typeface="新細明體" charset="-120"/>
                </a:rPr>
                <a:t>web applications</a:t>
              </a:r>
              <a:br>
                <a:rPr lang="en-US" altLang="zh-TW">
                  <a:latin typeface="Comic Sans MS" pitchFamily="66" charset="0"/>
                  <a:ea typeface="新細明體" charset="-120"/>
                </a:rPr>
              </a:br>
              <a:r>
                <a:rPr lang="en-US" altLang="zh-TW">
                  <a:latin typeface="Comic Sans MS" pitchFamily="66" charset="0"/>
                  <a:ea typeface="新細明體" charset="-120"/>
                </a:rPr>
                <a:t>here</a:t>
              </a:r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2544" y="1296"/>
              <a:ext cx="1584" cy="14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0500" name="Group 20"/>
          <p:cNvGrpSpPr>
            <a:grpSpLocks/>
          </p:cNvGrpSpPr>
          <p:nvPr/>
        </p:nvGrpSpPr>
        <p:grpSpPr bwMode="auto">
          <a:xfrm>
            <a:off x="1066800" y="2971800"/>
            <a:ext cx="5867400" cy="2438400"/>
            <a:chOff x="672" y="1872"/>
            <a:chExt cx="3696" cy="1536"/>
          </a:xfrm>
        </p:grpSpPr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672" y="1872"/>
              <a:ext cx="1871" cy="720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Create a directory</a:t>
              </a:r>
            </a:p>
            <a:p>
              <a:pPr algn="ctr"/>
              <a:r>
                <a:rPr lang="en-US" altLang="zh-TW" i="1">
                  <a:latin typeface="Comic Sans MS" pitchFamily="66" charset="0"/>
                  <a:ea typeface="新細明體" charset="-120"/>
                </a:rPr>
                <a:t>D </a:t>
              </a:r>
              <a:r>
                <a:rPr lang="en-US" altLang="zh-TW">
                  <a:latin typeface="Comic Sans MS" pitchFamily="66" charset="0"/>
                  <a:ea typeface="新細明體" charset="-120"/>
                </a:rPr>
                <a:t>for your</a:t>
              </a:r>
            </a:p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web application</a:t>
              </a:r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>
              <a:off x="2544" y="2208"/>
              <a:ext cx="1824" cy="12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0501" name="Group 21"/>
          <p:cNvGrpSpPr>
            <a:grpSpLocks/>
          </p:cNvGrpSpPr>
          <p:nvPr/>
        </p:nvGrpSpPr>
        <p:grpSpPr bwMode="auto">
          <a:xfrm>
            <a:off x="1068388" y="4419600"/>
            <a:ext cx="6170612" cy="1295400"/>
            <a:chOff x="673" y="2784"/>
            <a:chExt cx="3887" cy="816"/>
          </a:xfrm>
        </p:grpSpPr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673" y="2784"/>
              <a:ext cx="1871" cy="528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Create “WEB-INF”</a:t>
              </a:r>
            </a:p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under </a:t>
              </a:r>
              <a:r>
                <a:rPr lang="en-US" altLang="zh-TW" i="1">
                  <a:latin typeface="Comic Sans MS" pitchFamily="66" charset="0"/>
                  <a:ea typeface="新細明體" charset="-120"/>
                </a:rPr>
                <a:t>D</a:t>
              </a:r>
              <a:endParaRPr lang="en-US" altLang="zh-TW">
                <a:latin typeface="Comic Sans MS" pitchFamily="66" charset="0"/>
                <a:ea typeface="新細明體" charset="-120"/>
              </a:endParaRPr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>
              <a:off x="2544" y="3024"/>
              <a:ext cx="2016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0502" name="Group 22"/>
          <p:cNvGrpSpPr>
            <a:grpSpLocks/>
          </p:cNvGrpSpPr>
          <p:nvPr/>
        </p:nvGrpSpPr>
        <p:grpSpPr bwMode="auto">
          <a:xfrm>
            <a:off x="1066800" y="5486400"/>
            <a:ext cx="6553200" cy="838200"/>
            <a:chOff x="672" y="3456"/>
            <a:chExt cx="4128" cy="528"/>
          </a:xfrm>
        </p:grpSpPr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672" y="3456"/>
              <a:ext cx="1871" cy="528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Create “classes”</a:t>
              </a:r>
            </a:p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under “WEB-INF”</a:t>
              </a:r>
            </a:p>
          </p:txBody>
        </p:sp>
        <p:sp>
          <p:nvSpPr>
            <p:cNvPr id="20498" name="Line 18"/>
            <p:cNvSpPr>
              <a:spLocks noChangeShapeType="1"/>
            </p:cNvSpPr>
            <p:nvPr/>
          </p:nvSpPr>
          <p:spPr bwMode="auto">
            <a:xfrm>
              <a:off x="2544" y="3744"/>
              <a:ext cx="2256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4191000" cy="1143000"/>
          </a:xfrm>
        </p:spPr>
        <p:txBody>
          <a:bodyPr/>
          <a:lstStyle/>
          <a:p>
            <a:r>
              <a:rPr lang="en-US" altLang="zh-TW" sz="4000">
                <a:ea typeface="新細明體" charset="-120"/>
              </a:rPr>
              <a:t>Directory Structure (cont.)</a:t>
            </a:r>
          </a:p>
        </p:txBody>
      </p:sp>
      <p:pic>
        <p:nvPicPr>
          <p:cNvPr id="21508" name="Picture 4" descr="C:\Documents and Settings\jacksoni\Desktop\teaching\fold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57200"/>
            <a:ext cx="3281363" cy="5867400"/>
          </a:xfrm>
          <a:prstGeom prst="rect">
            <a:avLst/>
          </a:prstGeom>
          <a:noFill/>
        </p:spPr>
      </p:pic>
      <p:grpSp>
        <p:nvGrpSpPr>
          <p:cNvPr id="21514" name="Group 10"/>
          <p:cNvGrpSpPr>
            <a:grpSpLocks/>
          </p:cNvGrpSpPr>
          <p:nvPr/>
        </p:nvGrpSpPr>
        <p:grpSpPr bwMode="auto">
          <a:xfrm>
            <a:off x="1143000" y="1524000"/>
            <a:ext cx="5715000" cy="3733800"/>
            <a:chOff x="720" y="960"/>
            <a:chExt cx="3600" cy="2352"/>
          </a:xfrm>
        </p:grpSpPr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720" y="960"/>
              <a:ext cx="2016" cy="576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Static content in </a:t>
              </a:r>
              <a:r>
                <a:rPr lang="en-US" altLang="zh-TW" i="1">
                  <a:latin typeface="Comic Sans MS" pitchFamily="66" charset="0"/>
                  <a:ea typeface="新細明體" charset="-120"/>
                </a:rPr>
                <a:t>D</a:t>
              </a:r>
              <a:endParaRPr lang="en-US" altLang="zh-TW">
                <a:latin typeface="Comic Sans MS" pitchFamily="66" charset="0"/>
                <a:ea typeface="新細明體" charset="-120"/>
              </a:endParaRPr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2736" y="1296"/>
              <a:ext cx="1584" cy="201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1143000" y="2743200"/>
            <a:ext cx="6096000" cy="2895600"/>
            <a:chOff x="720" y="1728"/>
            <a:chExt cx="3840" cy="1824"/>
          </a:xfrm>
        </p:grpSpPr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720" y="1728"/>
              <a:ext cx="2016" cy="576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Dynamic content</a:t>
              </a:r>
            </a:p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in WEB-INF</a:t>
              </a:r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>
              <a:off x="2736" y="2016"/>
              <a:ext cx="1824" cy="15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1525" name="Group 21"/>
          <p:cNvGrpSpPr>
            <a:grpSpLocks/>
          </p:cNvGrpSpPr>
          <p:nvPr/>
        </p:nvGrpSpPr>
        <p:grpSpPr bwMode="auto">
          <a:xfrm>
            <a:off x="1295400" y="4800600"/>
            <a:ext cx="6324600" cy="1219200"/>
            <a:chOff x="816" y="3024"/>
            <a:chExt cx="3984" cy="768"/>
          </a:xfrm>
        </p:grpSpPr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816" y="3024"/>
              <a:ext cx="1824" cy="480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Servlets in classes</a:t>
              </a:r>
            </a:p>
          </p:txBody>
        </p:sp>
        <p:sp>
          <p:nvSpPr>
            <p:cNvPr id="21519" name="Line 15"/>
            <p:cNvSpPr>
              <a:spLocks noChangeShapeType="1"/>
            </p:cNvSpPr>
            <p:nvPr/>
          </p:nvSpPr>
          <p:spPr bwMode="auto">
            <a:xfrm>
              <a:off x="2640" y="3264"/>
              <a:ext cx="2160" cy="52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1143000" y="3810000"/>
            <a:ext cx="6096000" cy="1905000"/>
            <a:chOff x="720" y="2400"/>
            <a:chExt cx="3840" cy="1200"/>
          </a:xfrm>
        </p:grpSpPr>
        <p:sp>
          <p:nvSpPr>
            <p:cNvPr id="21521" name="Rectangle 17"/>
            <p:cNvSpPr>
              <a:spLocks noChangeArrowheads="1"/>
            </p:cNvSpPr>
            <p:nvPr/>
          </p:nvSpPr>
          <p:spPr bwMode="auto">
            <a:xfrm>
              <a:off x="720" y="2400"/>
              <a:ext cx="2016" cy="480"/>
            </a:xfrm>
            <a:prstGeom prst="rect">
              <a:avLst/>
            </a:prstGeom>
            <a:solidFill>
              <a:schemeClr val="hlink"/>
            </a:solidFill>
            <a:ln w="158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zh-TW">
                  <a:latin typeface="Comic Sans MS" pitchFamily="66" charset="0"/>
                  <a:ea typeface="新細明體" charset="-120"/>
                </a:rPr>
                <a:t>web.xml in WEB-INF</a:t>
              </a:r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2736" y="2640"/>
              <a:ext cx="1824" cy="96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1526" name="Oval 22"/>
          <p:cNvSpPr>
            <a:spLocks noChangeArrowheads="1"/>
          </p:cNvSpPr>
          <p:nvPr/>
        </p:nvSpPr>
        <p:spPr bwMode="auto">
          <a:xfrm>
            <a:off x="946150" y="3917950"/>
            <a:ext cx="16002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7938"/>
            <a:ext cx="9144000" cy="6858001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&lt;?xml version="1.0" encoding="ISO-8859-1"?&gt;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&lt;web-app xmlns="http://java.sun.com/xml/ns/j2ee"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xmlns:xsi="http://www.w3.org/2001/XMLSchema-instance"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xsi:schemaLocation=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1400" b="1">
                <a:latin typeface="Courier New" pitchFamily="49" charset="0"/>
                <a:ea typeface="新細明體" charset="-120"/>
              </a:rPr>
              <a:t>"http://java.sun.com/xml/ns/j2ee http://java.sun.com/xml/ns/j2ee/web-app_2_4.xsd"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version="2.4"&gt;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&lt;description&gt;Examples&lt;/description&gt;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&lt;display-name&gt;Examples&lt;/display-name&gt;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&lt;servlet&gt;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&lt;servlet-name&gt;Hellox&lt;/servlet-name&gt;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&lt;servlet-class&gt;Hellox&lt;/servlet-class&gt;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&lt;/servlet&gt;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&lt;servlet-mapping&gt;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&lt;servlet-name&gt;Hellox&lt;/servlet-name&gt;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&lt;url-pattern&gt;/Hellox&lt;/url-pattern&gt;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&lt;/servlet-mapping&gt; &lt;/web-app&gt;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810000" y="4648200"/>
            <a:ext cx="5049838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Maps servlet to URL (rooted at </a:t>
            </a:r>
            <a:r>
              <a:rPr lang="en-US" altLang="zh-TW" i="1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D</a:t>
            </a:r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)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133600" y="3124200"/>
            <a:ext cx="252095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Declares servlet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6324600" y="3505200"/>
            <a:ext cx="1952625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abbreviation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810000" y="4038600"/>
            <a:ext cx="5318125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fully qualified (e.g., java.lang.String)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utoUpdateAnimBg="0"/>
      <p:bldP spid="22534" grpId="0" autoUpdateAnimBg="0"/>
      <p:bldP spid="22535" grpId="0" autoUpdateAnimBg="0"/>
      <p:bldP spid="2253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class Helloy extends HttpServlet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void doGet(HttpServletRequest request,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      HttpServletResponse response)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throws IOException, ServletException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response.setContentType("text/html");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PrintWriter out = response.getWriter();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out.println("&lt;html&gt;");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out.println("&lt;head&gt;");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out.println("&lt;title&gt;Hello, Tell me your name!&lt;/title&gt;");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out.println("&lt;/head&gt;");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out.println("&lt;h1&gt;Hello, Tell me your name!&lt;/h1&gt; &lt;br&gt;");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out.print("&lt;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form action=\"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</a:t>
            </a:r>
            <a:r>
              <a:rPr lang="en-US" altLang="zh-TW" sz="20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NamedHello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\" method=</a:t>
            </a:r>
            <a:r>
              <a:rPr lang="en-US" altLang="zh-TW" sz="20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POST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out.println("&lt;input type=text length=20 </a:t>
            </a:r>
            <a:r>
              <a:rPr lang="en-US" altLang="zh-TW" sz="1800" b="1" u="sng">
                <a:latin typeface="Courier New" pitchFamily="49" charset="0"/>
                <a:ea typeface="新細明體" charset="-120"/>
              </a:rPr>
              <a:t>name=</a:t>
            </a:r>
            <a:r>
              <a:rPr lang="en-US" altLang="zh-TW" sz="18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yourname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&gt;&lt;br&gt;");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out.println("&lt;input type=submit&gt;&lt;/form&gt;");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out.println("&lt;/html&gt;");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}}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class </a:t>
            </a:r>
            <a:r>
              <a:rPr lang="en-US" altLang="zh-TW" sz="20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NamedHello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 extends HttpServlet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void </a:t>
            </a:r>
            <a:r>
              <a:rPr lang="en-US" altLang="zh-TW" sz="2000" b="1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doPost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(HttpServletRequest request,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       HttpServletResponse response)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throws IOException, ServletException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response.setContentType("text/html");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PrintWriter out = response.getWriter();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String 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name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 = 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request.getParameter("</a:t>
            </a:r>
            <a:r>
              <a:rPr lang="en-US" altLang="zh-TW" sz="20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yourname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out.println("&lt;html&gt;");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out.println("&lt;head&gt;");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out.println("&lt;title&gt;Hello, Tell me your name again!&lt;/title&gt;");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out.println("&lt;/head&gt;");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out.println("&lt;h2&gt;Hello, " + 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name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 + "&lt;/h2&gt; &lt;br&gt;");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out.print("&lt;form action=\"");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out.println("NamedHello\" method=POST&gt;");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800" b="1">
                <a:latin typeface="Courier New" pitchFamily="49" charset="0"/>
                <a:ea typeface="新細明體" charset="-120"/>
              </a:rPr>
              <a:t>out.println("&lt;input type=text length=20 name=yourname&gt;&lt;br&gt;");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out.println("&lt;input type=submit&gt;&lt;/form&gt;");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out.println("&lt;/html&gt;");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}}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 b="1">
              <a:latin typeface="Courier New" pitchFamily="49" charset="0"/>
              <a:ea typeface="新細明體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class NamedSessionHello1 extends HttpServlet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public void doGet(HttpServletRequest request,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      HttpServletResponse response)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      throws IOException, ServletException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response.setContentType("text/html"); PrintWriter out = response.getWriter();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HttpSession hs </a:t>
            </a:r>
            <a:r>
              <a:rPr lang="en-US" altLang="zh-TW" sz="2000" b="1" u="sng">
                <a:latin typeface="Courier New" pitchFamily="49" charset="0"/>
                <a:ea typeface="新細明體" charset="-120"/>
              </a:rPr>
              <a:t>= request.getSession(true)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String sn = (String) hs.getAttribute("</a:t>
            </a:r>
            <a:r>
              <a:rPr lang="en-US" altLang="zh-TW" sz="2000" b="1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yourname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");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out.println("&lt;html&gt;"); out.println("&lt;body&gt;"); out.println("&lt;head&gt;");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out.println("&lt;title&gt;Hello, Tell me your name again!&lt;/title&gt;");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out.println("&lt;/head&gt;"); out.println("&lt;body&gt;");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if(sn != null &amp;&amp; ! sn.equals (""))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out.println("&lt;h1&gt;&lt;blink&gt; OH, NamedSessionHello1” +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“already know your name:  " + sn + "&lt;/blink&gt;&lt;/h1&gt;");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}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String sn2 = request.getParameter("</a:t>
            </a:r>
            <a:r>
              <a:rPr lang="en-US" altLang="zh-TW" sz="2000" b="1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yourname</a:t>
            </a:r>
            <a:r>
              <a:rPr lang="en-US" altLang="zh-TW" sz="2000" b="1">
                <a:latin typeface="Courier New" pitchFamily="49" charset="0"/>
                <a:ea typeface="新細明體" charset="-120"/>
              </a:rPr>
              <a:t>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if (sn2 == null || sn2.equals(""))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out.println("&lt;h2&gt;Hello,noname "  + "&lt;/h2&gt; &lt;br&gt;");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} else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out.println("&lt;h2&gt;Hello, " + sn2 + "&lt;/h2&gt; &lt;br&gt;");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  hs.setAttribute("yourname", sn2);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  }}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2000" b="1">
                <a:latin typeface="Courier New" pitchFamily="49" charset="0"/>
                <a:ea typeface="新細明體" charset="-120"/>
              </a:rPr>
              <a:t>  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out.print("&lt;form action=\""); out.println("</a:t>
            </a:r>
            <a:r>
              <a:rPr lang="en-US" altLang="zh-TW" sz="1400" b="1" u="sng">
                <a:solidFill>
                  <a:srgbClr val="FF0000"/>
                </a:solidFill>
                <a:latin typeface="Courier New" pitchFamily="49" charset="0"/>
                <a:ea typeface="新細明體" charset="-120"/>
              </a:rPr>
              <a:t>NamedSessionHello2</a:t>
            </a:r>
            <a:r>
              <a:rPr lang="en-US" altLang="zh-TW" sz="1400" b="1">
                <a:latin typeface="Courier New" pitchFamily="49" charset="0"/>
                <a:ea typeface="新細明體" charset="-120"/>
              </a:rPr>
              <a:t>\" method=GET&gt;");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1800" b="1">
                <a:latin typeface="Courier New" pitchFamily="49" charset="0"/>
                <a:ea typeface="新細明體" charset="-120"/>
              </a:rPr>
              <a:t>  ... 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What are Servlets?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Units of Java code that run server-side.</a:t>
            </a:r>
          </a:p>
          <a:p>
            <a:r>
              <a:rPr lang="en-US" altLang="zh-TW">
                <a:ea typeface="新細明體" charset="-120"/>
              </a:rPr>
              <a:t>Run in </a:t>
            </a:r>
            <a:r>
              <a:rPr lang="en-US" altLang="zh-TW" i="1">
                <a:ea typeface="新細明體" charset="-120"/>
              </a:rPr>
              <a:t>containers </a:t>
            </a:r>
            <a:r>
              <a:rPr lang="en-US" altLang="zh-TW">
                <a:ea typeface="新細明體" charset="-120"/>
              </a:rPr>
              <a:t>(provide context)</a:t>
            </a:r>
          </a:p>
          <a:p>
            <a:r>
              <a:rPr lang="en-US" altLang="zh-TW">
                <a:ea typeface="新細明體" charset="-120"/>
              </a:rPr>
              <a:t>Helps with client-server communications</a:t>
            </a:r>
          </a:p>
          <a:p>
            <a:pPr lvl="1"/>
            <a:r>
              <a:rPr lang="en-US" altLang="zh-TW">
                <a:ea typeface="新細明體" charset="-120"/>
              </a:rPr>
              <a:t>Not necessarily over HTTP</a:t>
            </a:r>
          </a:p>
          <a:p>
            <a:pPr lvl="1"/>
            <a:r>
              <a:rPr lang="en-US" altLang="zh-TW">
                <a:ea typeface="新細明體" charset="-120"/>
              </a:rPr>
              <a:t>But usually over HTTP (we’ll focus here)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>
                <a:ea typeface="新細明體" charset="-120"/>
              </a:rPr>
              <a:t>Why are Servlets?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Web pages with </a:t>
            </a:r>
            <a:r>
              <a:rPr lang="en-US" altLang="zh-TW" u="sng">
                <a:ea typeface="新細明體" charset="-120"/>
              </a:rPr>
              <a:t>dynamic content</a:t>
            </a:r>
          </a:p>
          <a:p>
            <a:r>
              <a:rPr lang="en-US" altLang="zh-TW">
                <a:ea typeface="新細明體" charset="-120"/>
              </a:rPr>
              <a:t>Easy coordination between Servlets to make </a:t>
            </a:r>
            <a:r>
              <a:rPr lang="en-US" altLang="zh-TW" u="sng">
                <a:ea typeface="新細明體" charset="-120"/>
              </a:rPr>
              <a:t>Web applications</a:t>
            </a:r>
          </a:p>
          <a:p>
            <a:r>
              <a:rPr lang="en-US" altLang="zh-TW">
                <a:ea typeface="新細明體" charset="-120"/>
              </a:rPr>
              <a:t>Containers support many features </a:t>
            </a:r>
          </a:p>
          <a:p>
            <a:pPr lvl="1"/>
            <a:r>
              <a:rPr lang="en-US" altLang="zh-TW">
                <a:ea typeface="新細明體" charset="-120"/>
              </a:rPr>
              <a:t>Sessions, persistence, resource management (e.g., database connections), security, etc.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62" name="Group 26"/>
          <p:cNvGrpSpPr>
            <a:grpSpLocks/>
          </p:cNvGrpSpPr>
          <p:nvPr/>
        </p:nvGrpSpPr>
        <p:grpSpPr bwMode="auto">
          <a:xfrm>
            <a:off x="7010400" y="3429000"/>
            <a:ext cx="1143000" cy="1128713"/>
            <a:chOff x="3456" y="1056"/>
            <a:chExt cx="720" cy="711"/>
          </a:xfrm>
        </p:grpSpPr>
        <p:sp>
          <p:nvSpPr>
            <p:cNvPr id="14363" name="Text Box 27"/>
            <p:cNvSpPr txBox="1">
              <a:spLocks noChangeArrowheads="1"/>
            </p:cNvSpPr>
            <p:nvPr/>
          </p:nvSpPr>
          <p:spPr bwMode="auto">
            <a:xfrm>
              <a:off x="3456" y="1536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zh-TW" altLang="zh-TW" sz="1800">
                <a:latin typeface="Lucida Sans" pitchFamily="34" charset="0"/>
              </a:endParaRPr>
            </a:p>
          </p:txBody>
        </p:sp>
        <p:pic>
          <p:nvPicPr>
            <p:cNvPr id="14364" name="Picture 28" descr="http://tr.sun.com/newsevents/newsletter/images/duke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52" y="1056"/>
              <a:ext cx="508" cy="528"/>
            </a:xfrm>
            <a:prstGeom prst="rect">
              <a:avLst/>
            </a:prstGeom>
            <a:noFill/>
          </p:spPr>
        </p:pic>
      </p:grp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Where are Servlets?</a:t>
            </a:r>
          </a:p>
        </p:txBody>
      </p:sp>
      <p:pic>
        <p:nvPicPr>
          <p:cNvPr id="14340" name="Picture 4" descr="http://walker.rrdsb.com/Website/ict/laptop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895600"/>
            <a:ext cx="1219200" cy="1109663"/>
          </a:xfrm>
          <a:prstGeom prst="rect">
            <a:avLst/>
          </a:prstGeom>
          <a:noFill/>
        </p:spPr>
      </p:pic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828800" y="3276600"/>
            <a:ext cx="1295400" cy="685800"/>
          </a:xfrm>
          <a:prstGeom prst="leftRightArrow">
            <a:avLst>
              <a:gd name="adj1" fmla="val 50000"/>
              <a:gd name="adj2" fmla="val 220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HTTP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24200" y="3200400"/>
            <a:ext cx="1219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Web</a:t>
            </a:r>
          </a:p>
          <a:p>
            <a:pPr algn="ctr"/>
            <a:r>
              <a:rPr lang="en-US" altLang="zh-TW">
                <a:ea typeface="新細明體" charset="-120"/>
              </a:rPr>
              <a:t>Server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5791200" y="2133600"/>
            <a:ext cx="1524000" cy="10668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File system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867400" y="3886200"/>
            <a:ext cx="1447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Servlet</a:t>
            </a:r>
            <a:br>
              <a:rPr lang="en-US" altLang="zh-TW">
                <a:ea typeface="新細明體" charset="-120"/>
              </a:rPr>
            </a:br>
            <a:r>
              <a:rPr lang="en-US" altLang="zh-TW">
                <a:ea typeface="新細明體" charset="-120"/>
              </a:rPr>
              <a:t>Server</a:t>
            </a:r>
          </a:p>
        </p:txBody>
      </p:sp>
      <p:cxnSp>
        <p:nvCxnSpPr>
          <p:cNvPr id="14355" name="AutoShape 19"/>
          <p:cNvCxnSpPr>
            <a:cxnSpLocks noChangeShapeType="1"/>
            <a:stCxn id="14343" idx="3"/>
            <a:endCxn id="14344" idx="2"/>
          </p:cNvCxnSpPr>
          <p:nvPr/>
        </p:nvCxnSpPr>
        <p:spPr bwMode="auto">
          <a:xfrm flipV="1">
            <a:off x="4343400" y="2667000"/>
            <a:ext cx="1447800" cy="99060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4356" name="AutoShape 20"/>
          <p:cNvCxnSpPr>
            <a:cxnSpLocks noChangeShapeType="1"/>
            <a:stCxn id="14343" idx="3"/>
            <a:endCxn id="14349" idx="1"/>
          </p:cNvCxnSpPr>
          <p:nvPr/>
        </p:nvCxnSpPr>
        <p:spPr bwMode="auto">
          <a:xfrm>
            <a:off x="4343400" y="3657600"/>
            <a:ext cx="1524000" cy="68580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419600" y="251460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Static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4419600" y="4191000"/>
            <a:ext cx="1300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Dynamic</a:t>
            </a:r>
          </a:p>
        </p:txBody>
      </p:sp>
      <p:grpSp>
        <p:nvGrpSpPr>
          <p:cNvPr id="14361" name="Group 25"/>
          <p:cNvGrpSpPr>
            <a:grpSpLocks/>
          </p:cNvGrpSpPr>
          <p:nvPr/>
        </p:nvGrpSpPr>
        <p:grpSpPr bwMode="auto">
          <a:xfrm>
            <a:off x="2819400" y="2895600"/>
            <a:ext cx="5105400" cy="2759075"/>
            <a:chOff x="1776" y="1824"/>
            <a:chExt cx="3216" cy="1738"/>
          </a:xfrm>
        </p:grpSpPr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 rot="861907">
              <a:off x="1872" y="1824"/>
              <a:ext cx="2928" cy="1392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60" name="Text Box 24"/>
            <p:cNvSpPr txBox="1">
              <a:spLocks noChangeArrowheads="1"/>
            </p:cNvSpPr>
            <p:nvPr/>
          </p:nvSpPr>
          <p:spPr bwMode="auto">
            <a:xfrm>
              <a:off x="1776" y="3312"/>
              <a:ext cx="32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000">
                  <a:solidFill>
                    <a:srgbClr val="FF0000"/>
                  </a:solidFill>
                  <a:latin typeface="Comic Sans MS" pitchFamily="66" charset="0"/>
                  <a:ea typeface="新細明體" charset="-120"/>
                </a:rPr>
                <a:t>Tomcat = Web Server + Servlet Server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When are Servlets?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2209800" y="1676400"/>
            <a:ext cx="2895600" cy="838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Receive Request for</a:t>
            </a:r>
            <a:br>
              <a:rPr lang="en-US" altLang="zh-TW">
                <a:ea typeface="新細明體" charset="-120"/>
              </a:rPr>
            </a:br>
            <a:r>
              <a:rPr lang="en-US" altLang="zh-TW">
                <a:ea typeface="新細明體" charset="-120"/>
              </a:rPr>
              <a:t>Servlet </a:t>
            </a:r>
            <a:r>
              <a:rPr lang="en-US" altLang="zh-TW" i="1">
                <a:ea typeface="新細明體" charset="-120"/>
              </a:rPr>
              <a:t>S</a:t>
            </a:r>
            <a:endParaRPr lang="en-US" altLang="zh-TW">
              <a:ea typeface="新細明體" charset="-120"/>
            </a:endParaRP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324100" y="2895600"/>
            <a:ext cx="2667000" cy="9144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Is </a:t>
            </a:r>
            <a:r>
              <a:rPr lang="en-US" altLang="zh-TW" i="1">
                <a:ea typeface="新細明體" charset="-120"/>
              </a:rPr>
              <a:t>S </a:t>
            </a:r>
            <a:r>
              <a:rPr lang="en-US" altLang="zh-TW">
                <a:ea typeface="新細明體" charset="-120"/>
              </a:rPr>
              <a:t>loaded? </a:t>
            </a:r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2327275" y="4183063"/>
            <a:ext cx="2667000" cy="9144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Is </a:t>
            </a:r>
            <a:r>
              <a:rPr lang="en-US" altLang="zh-TW" i="1">
                <a:ea typeface="新細明體" charset="-120"/>
              </a:rPr>
              <a:t>S </a:t>
            </a:r>
            <a:r>
              <a:rPr lang="en-US" altLang="zh-TW">
                <a:ea typeface="新細明體" charset="-120"/>
              </a:rPr>
              <a:t>current? </a:t>
            </a:r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5486400" y="4295775"/>
            <a:ext cx="1524000" cy="695325"/>
          </a:xfrm>
          <a:prstGeom prst="flowChart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(re)Load </a:t>
            </a:r>
            <a:r>
              <a:rPr lang="en-US" altLang="zh-TW" i="1">
                <a:ea typeface="新細明體" charset="-120"/>
              </a:rPr>
              <a:t>S</a:t>
            </a:r>
            <a:endParaRPr lang="en-US" altLang="zh-TW">
              <a:ea typeface="新細明體" charset="-120"/>
            </a:endParaRPr>
          </a:p>
        </p:txBody>
      </p:sp>
      <p:cxnSp>
        <p:nvCxnSpPr>
          <p:cNvPr id="15370" name="AutoShape 10"/>
          <p:cNvCxnSpPr>
            <a:cxnSpLocks noChangeShapeType="1"/>
            <a:stCxn id="15366" idx="3"/>
            <a:endCxn id="15369" idx="0"/>
          </p:cNvCxnSpPr>
          <p:nvPr/>
        </p:nvCxnSpPr>
        <p:spPr bwMode="auto">
          <a:xfrm>
            <a:off x="4991100" y="3352800"/>
            <a:ext cx="1257300" cy="9429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1" name="AutoShape 11"/>
          <p:cNvCxnSpPr>
            <a:cxnSpLocks noChangeShapeType="1"/>
            <a:stCxn id="15368" idx="3"/>
            <a:endCxn id="15369" idx="1"/>
          </p:cNvCxnSpPr>
          <p:nvPr/>
        </p:nvCxnSpPr>
        <p:spPr bwMode="auto">
          <a:xfrm>
            <a:off x="4994275" y="4640263"/>
            <a:ext cx="492125" cy="3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2" name="AutoShape 12"/>
          <p:cNvCxnSpPr>
            <a:cxnSpLocks noChangeShapeType="1"/>
            <a:stCxn id="15366" idx="2"/>
            <a:endCxn id="15368" idx="0"/>
          </p:cNvCxnSpPr>
          <p:nvPr/>
        </p:nvCxnSpPr>
        <p:spPr bwMode="auto">
          <a:xfrm rot="16200000" flipH="1">
            <a:off x="3472656" y="3994944"/>
            <a:ext cx="373063" cy="3175"/>
          </a:xfrm>
          <a:prstGeom prst="bentConnector3">
            <a:avLst>
              <a:gd name="adj1" fmla="val 497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3" name="AutoShape 13"/>
          <p:cNvCxnSpPr>
            <a:cxnSpLocks noChangeShapeType="1"/>
            <a:stCxn id="15365" idx="2"/>
            <a:endCxn id="15366" idx="0"/>
          </p:cNvCxnSpPr>
          <p:nvPr/>
        </p:nvCxnSpPr>
        <p:spPr bwMode="auto">
          <a:xfrm rot="5400000">
            <a:off x="3467100" y="2705100"/>
            <a:ext cx="381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2514600" y="5638800"/>
            <a:ext cx="2286000" cy="838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>
                <a:ea typeface="新細明體" charset="-120"/>
              </a:rPr>
              <a:t>Forward Request</a:t>
            </a:r>
            <a:br>
              <a:rPr lang="en-US" altLang="zh-TW">
                <a:ea typeface="新細明體" charset="-120"/>
              </a:rPr>
            </a:br>
            <a:r>
              <a:rPr lang="en-US" altLang="zh-TW">
                <a:ea typeface="新細明體" charset="-120"/>
              </a:rPr>
              <a:t>to </a:t>
            </a:r>
            <a:r>
              <a:rPr lang="en-US" altLang="zh-TW" i="1">
                <a:ea typeface="新細明體" charset="-120"/>
              </a:rPr>
              <a:t>S</a:t>
            </a:r>
            <a:endParaRPr lang="en-US" altLang="zh-TW">
              <a:ea typeface="新細明體" charset="-120"/>
            </a:endParaRPr>
          </a:p>
        </p:txBody>
      </p:sp>
      <p:cxnSp>
        <p:nvCxnSpPr>
          <p:cNvPr id="15375" name="AutoShape 15"/>
          <p:cNvCxnSpPr>
            <a:cxnSpLocks noChangeShapeType="1"/>
            <a:stCxn id="15368" idx="2"/>
            <a:endCxn id="15374" idx="0"/>
          </p:cNvCxnSpPr>
          <p:nvPr/>
        </p:nvCxnSpPr>
        <p:spPr bwMode="auto">
          <a:xfrm rot="5400000">
            <a:off x="3388519" y="5366544"/>
            <a:ext cx="541337" cy="3175"/>
          </a:xfrm>
          <a:prstGeom prst="bentConnector3">
            <a:avLst>
              <a:gd name="adj1" fmla="val 4985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5376" name="AutoShape 16"/>
          <p:cNvCxnSpPr>
            <a:cxnSpLocks noChangeShapeType="1"/>
            <a:stCxn id="15369" idx="2"/>
            <a:endCxn id="15374" idx="0"/>
          </p:cNvCxnSpPr>
          <p:nvPr/>
        </p:nvCxnSpPr>
        <p:spPr bwMode="auto">
          <a:xfrm rot="5400000">
            <a:off x="4629150" y="4019550"/>
            <a:ext cx="647700" cy="25908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105400" y="5410200"/>
            <a:ext cx="3581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Servlets die when Servlet Server dies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648200" y="2514600"/>
            <a:ext cx="419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Loaded when first used,</a:t>
            </a:r>
            <a:b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</a:br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or after modified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105400" y="3200400"/>
            <a:ext cx="48895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no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4953000" y="4267200"/>
            <a:ext cx="48895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no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3048000" y="3733800"/>
            <a:ext cx="59055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yes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3124200" y="5029200"/>
            <a:ext cx="590550" cy="457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ea typeface="新細明體" charset="-120"/>
              </a:rPr>
              <a:t>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7" grpId="0" autoUpdateAnimBg="0"/>
      <p:bldP spid="1537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Why Not CGIs?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CGI = Common Gateway Interface</a:t>
            </a:r>
          </a:p>
          <a:p>
            <a:r>
              <a:rPr lang="en-US" altLang="zh-TW">
                <a:ea typeface="新細明體" charset="-120"/>
              </a:rPr>
              <a:t>Defines interface between Web servers and programs</a:t>
            </a:r>
          </a:p>
          <a:p>
            <a:pPr lvl="1"/>
            <a:r>
              <a:rPr lang="en-US" altLang="zh-TW">
                <a:ea typeface="新細明體" charset="-120"/>
              </a:rPr>
              <a:t>Environment variables and </a:t>
            </a:r>
            <a:r>
              <a:rPr lang="en-US" altLang="zh-TW" i="1">
                <a:ea typeface="新細明體" charset="-120"/>
              </a:rPr>
              <a:t>standard-in</a:t>
            </a:r>
            <a:r>
              <a:rPr lang="en-US" altLang="zh-TW">
                <a:ea typeface="新細明體" charset="-120"/>
              </a:rPr>
              <a:t> as </a:t>
            </a:r>
            <a:r>
              <a:rPr lang="en-US" altLang="zh-TW" u="sng">
                <a:ea typeface="新細明體" charset="-120"/>
              </a:rPr>
              <a:t>input</a:t>
            </a:r>
            <a:r>
              <a:rPr lang="en-US" altLang="zh-TW">
                <a:ea typeface="新細明體" charset="-120"/>
              </a:rPr>
              <a:t> from client</a:t>
            </a:r>
          </a:p>
          <a:p>
            <a:pPr lvl="1"/>
            <a:r>
              <a:rPr lang="en-US" altLang="zh-TW" i="1">
                <a:ea typeface="新細明體" charset="-120"/>
              </a:rPr>
              <a:t>Standard-out</a:t>
            </a:r>
            <a:r>
              <a:rPr lang="en-US" altLang="zh-TW">
                <a:ea typeface="新細明體" charset="-120"/>
              </a:rPr>
              <a:t> for </a:t>
            </a:r>
            <a:r>
              <a:rPr lang="en-US" altLang="zh-TW" u="sng">
                <a:ea typeface="新細明體" charset="-120"/>
              </a:rPr>
              <a:t>output</a:t>
            </a:r>
            <a:r>
              <a:rPr lang="en-US" altLang="zh-TW">
                <a:ea typeface="新細明體" charset="-120"/>
              </a:rPr>
              <a:t> to client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Why Not CGIs (cont.)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Only defines interface</a:t>
            </a:r>
          </a:p>
          <a:p>
            <a:pPr>
              <a:buFontTx/>
              <a:buNone/>
            </a:pPr>
            <a:r>
              <a:rPr lang="en-US" altLang="zh-TW">
                <a:ea typeface="新細明體" charset="-120"/>
                <a:sym typeface="Wingdings" pitchFamily="2" charset="2"/>
              </a:rPr>
              <a:t>	 no supporting infrastructure</a:t>
            </a:r>
          </a:p>
          <a:p>
            <a:pPr lvl="2">
              <a:buFontTx/>
              <a:buNone/>
            </a:pPr>
            <a:r>
              <a:rPr lang="en-US" altLang="zh-TW" i="1">
                <a:ea typeface="新細明體" charset="-120"/>
                <a:sym typeface="Wingdings" pitchFamily="2" charset="2"/>
              </a:rPr>
              <a:t>(security, sessions, persistence, etc.)</a:t>
            </a:r>
          </a:p>
          <a:p>
            <a:pPr lvl="2">
              <a:buFontTx/>
              <a:buNone/>
            </a:pPr>
            <a:endParaRPr lang="en-US" altLang="zh-TW" i="1">
              <a:ea typeface="新細明體" charset="-120"/>
              <a:sym typeface="Wingdings" pitchFamily="2" charset="2"/>
            </a:endParaRPr>
          </a:p>
          <a:p>
            <a:r>
              <a:rPr lang="en-US" altLang="zh-TW">
                <a:ea typeface="新細明體" charset="-120"/>
                <a:sym typeface="Wingdings" pitchFamily="2" charset="2"/>
              </a:rPr>
              <a:t>Inefficient: new process for each request!!!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0000"/>
                </a:solidFill>
                <a:latin typeface="Comic Sans MS" pitchFamily="66" charset="0"/>
                <a:ea typeface="新細明體" charset="-120"/>
              </a:rPr>
              <a:t>Recall: Servlets loaded only “once”!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76800" y="0"/>
            <a:ext cx="3962400" cy="1143000"/>
          </a:xfrm>
        </p:spPr>
        <p:txBody>
          <a:bodyPr/>
          <a:lstStyle/>
          <a:p>
            <a:r>
              <a:rPr lang="en-US" altLang="zh-TW">
                <a:ea typeface="新細明體" charset="-120"/>
                <a:sym typeface="Wingdings" pitchFamily="2" charset="2"/>
              </a:rPr>
              <a:t>How are Servlets?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import java.io.*;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import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javax.servlet.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*;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import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javax.servlet.http.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*;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zh-TW" sz="22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public class Hellox extends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HttpServlet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zh-TW" sz="2200" b="1">
              <a:latin typeface="Courier New" pitchFamily="49" charset="0"/>
              <a:ea typeface="新細明體" charset="-12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public void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doGet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(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HttpServletRequest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 request,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             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HttpServletResponse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 response)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        throws IOException, 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ServletException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response.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setContentType("text/html")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PrintWriter out = response.</a:t>
            </a:r>
            <a:r>
              <a:rPr lang="en-US" altLang="zh-TW" sz="2200" b="1" u="sng">
                <a:latin typeface="Courier New" pitchFamily="49" charset="0"/>
                <a:ea typeface="新細明體" charset="-120"/>
              </a:rPr>
              <a:t>getWriter</a:t>
            </a:r>
            <a:r>
              <a:rPr lang="en-US" altLang="zh-TW" sz="2200" b="1">
                <a:latin typeface="Courier New" pitchFamily="49" charset="0"/>
                <a:ea typeface="新細明體" charset="-120"/>
              </a:rPr>
              <a:t>();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out.println("&lt;html&gt;");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//    out.println("&lt;body&gt;");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out.println("&lt;head&gt;");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out.println("&lt;title&gt;Hello World!&lt;/title&gt;");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out.println("&lt;/head&gt;");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out.println("&lt;body&gt;");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out.println("&lt;h1&gt;Hello World!&lt;/h1&gt;");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out.println("&lt;/body&gt;");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    out.println("&lt;/html&gt;");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} // doGet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zh-TW" sz="2200" b="1">
                <a:latin typeface="Courier New" pitchFamily="49" charset="0"/>
                <a:ea typeface="新細明體" charset="-120"/>
              </a:rPr>
              <a:t>} // Hellox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096000" cy="1143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Compiling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4953000" cy="2133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3600">
                <a:ea typeface="新細明體" charset="-120"/>
              </a:rPr>
              <a:t>javac –classpath</a:t>
            </a:r>
          </a:p>
          <a:p>
            <a:pPr>
              <a:buFontTx/>
              <a:buNone/>
            </a:pPr>
            <a:r>
              <a:rPr lang="en-US" altLang="zh-TW" sz="3600">
                <a:ea typeface="新細明體" charset="-120"/>
              </a:rPr>
              <a:t>	$LIB/servlet-api.jar</a:t>
            </a:r>
          </a:p>
          <a:p>
            <a:pPr>
              <a:buFontTx/>
              <a:buNone/>
            </a:pPr>
            <a:r>
              <a:rPr lang="en-US" altLang="zh-TW" sz="3600">
                <a:ea typeface="新細明體" charset="-120"/>
              </a:rPr>
              <a:t>	Hellox.java</a:t>
            </a:r>
          </a:p>
        </p:txBody>
      </p:sp>
      <p:pic>
        <p:nvPicPr>
          <p:cNvPr id="19462" name="Picture 6" descr="C:\Documents and Settings\jacksoni\Desktop\teaching\fold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57200"/>
            <a:ext cx="3281363" cy="5867400"/>
          </a:xfrm>
          <a:prstGeom prst="rect">
            <a:avLst/>
          </a:prstGeom>
          <a:noFill/>
        </p:spPr>
      </p:pic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4876800" y="2057400"/>
            <a:ext cx="18288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908</Words>
  <Application>Microsoft PowerPoint</Application>
  <PresentationFormat>如螢幕大小 (4:3)</PresentationFormat>
  <Paragraphs>182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Times New Roman</vt:lpstr>
      <vt:lpstr>Wingdings 2</vt:lpstr>
      <vt:lpstr>Lucida Sans</vt:lpstr>
      <vt:lpstr>Comic Sans MS</vt:lpstr>
      <vt:lpstr>Wingdings</vt:lpstr>
      <vt:lpstr>Courier New</vt:lpstr>
      <vt:lpstr>Default Design</vt:lpstr>
      <vt:lpstr>Servlets</vt:lpstr>
      <vt:lpstr>What are Servlets?</vt:lpstr>
      <vt:lpstr>Why are Servlets?</vt:lpstr>
      <vt:lpstr>Where are Servlets?</vt:lpstr>
      <vt:lpstr>When are Servlets?</vt:lpstr>
      <vt:lpstr>Why Not CGIs?</vt:lpstr>
      <vt:lpstr>Why Not CGIs (cont.)</vt:lpstr>
      <vt:lpstr>How are Servlets?</vt:lpstr>
      <vt:lpstr>Compiling</vt:lpstr>
      <vt:lpstr>Directory Structure</vt:lpstr>
      <vt:lpstr>Directory Structure (cont.)</vt:lpstr>
      <vt:lpstr>投影片 12</vt:lpstr>
      <vt:lpstr>投影片 13</vt:lpstr>
      <vt:lpstr>投影片 14</vt:lpstr>
      <vt:lpstr>投影片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yoshi</cp:lastModifiedBy>
  <cp:revision>55</cp:revision>
  <dcterms:created xsi:type="dcterms:W3CDTF">1601-01-01T00:00:00Z</dcterms:created>
  <dcterms:modified xsi:type="dcterms:W3CDTF">2009-05-20T12:17:32Z</dcterms:modified>
</cp:coreProperties>
</file>