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71" r:id="rId10"/>
    <p:sldId id="272" r:id="rId11"/>
    <p:sldId id="264" r:id="rId12"/>
    <p:sldId id="265" r:id="rId13"/>
    <p:sldId id="273" r:id="rId14"/>
    <p:sldId id="266" r:id="rId15"/>
    <p:sldId id="274" r:id="rId16"/>
    <p:sldId id="267" r:id="rId17"/>
    <p:sldId id="268" r:id="rId18"/>
    <p:sldId id="269" r:id="rId19"/>
    <p:sldId id="270" r:id="rId20"/>
    <p:sldId id="275" r:id="rId2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37" autoAdjust="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435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4686F5-9808-40AA-94FC-23F72D92DCB2}" type="datetimeFigureOut">
              <a:rPr lang="zh-TW" altLang="en-US" smtClean="0"/>
              <a:pPr/>
              <a:t>2009/5/21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E8AC59-5361-4B57-A8B3-3E8673E822F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52255-E5B6-4062-8356-B720AB1D321B}" type="datetimeFigureOut">
              <a:rPr lang="zh-TW" altLang="en-US" smtClean="0"/>
              <a:pPr/>
              <a:t>2009/5/21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76280-26C7-4A19-81E4-B08998185EC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52255-E5B6-4062-8356-B720AB1D321B}" type="datetimeFigureOut">
              <a:rPr lang="zh-TW" altLang="en-US" smtClean="0"/>
              <a:pPr/>
              <a:t>2009/5/21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76280-26C7-4A19-81E4-B08998185EC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52255-E5B6-4062-8356-B720AB1D321B}" type="datetimeFigureOut">
              <a:rPr lang="zh-TW" altLang="en-US" smtClean="0"/>
              <a:pPr/>
              <a:t>2009/5/21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76280-26C7-4A19-81E4-B08998185EC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52255-E5B6-4062-8356-B720AB1D321B}" type="datetimeFigureOut">
              <a:rPr lang="zh-TW" altLang="en-US" smtClean="0"/>
              <a:pPr/>
              <a:t>2009/5/21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76280-26C7-4A19-81E4-B08998185EC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52255-E5B6-4062-8356-B720AB1D321B}" type="datetimeFigureOut">
              <a:rPr lang="zh-TW" altLang="en-US" smtClean="0"/>
              <a:pPr/>
              <a:t>2009/5/21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76280-26C7-4A19-81E4-B08998185EC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52255-E5B6-4062-8356-B720AB1D321B}" type="datetimeFigureOut">
              <a:rPr lang="zh-TW" altLang="en-US" smtClean="0"/>
              <a:pPr/>
              <a:t>2009/5/21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76280-26C7-4A19-81E4-B08998185EC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52255-E5B6-4062-8356-B720AB1D321B}" type="datetimeFigureOut">
              <a:rPr lang="zh-TW" altLang="en-US" smtClean="0"/>
              <a:pPr/>
              <a:t>2009/5/21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76280-26C7-4A19-81E4-B08998185EC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52255-E5B6-4062-8356-B720AB1D321B}" type="datetimeFigureOut">
              <a:rPr lang="zh-TW" altLang="en-US" smtClean="0"/>
              <a:pPr/>
              <a:t>2009/5/21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76280-26C7-4A19-81E4-B08998185EC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52255-E5B6-4062-8356-B720AB1D321B}" type="datetimeFigureOut">
              <a:rPr lang="zh-TW" altLang="en-US" smtClean="0"/>
              <a:pPr/>
              <a:t>2009/5/21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76280-26C7-4A19-81E4-B08998185EC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52255-E5B6-4062-8356-B720AB1D321B}" type="datetimeFigureOut">
              <a:rPr lang="zh-TW" altLang="en-US" smtClean="0"/>
              <a:pPr/>
              <a:t>2009/5/21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76280-26C7-4A19-81E4-B08998185EC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52255-E5B6-4062-8356-B720AB1D321B}" type="datetimeFigureOut">
              <a:rPr lang="zh-TW" altLang="en-US" smtClean="0"/>
              <a:pPr/>
              <a:t>2009/5/21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76280-26C7-4A19-81E4-B08998185EC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452255-E5B6-4062-8356-B720AB1D321B}" type="datetimeFigureOut">
              <a:rPr lang="zh-TW" altLang="en-US" smtClean="0"/>
              <a:pPr/>
              <a:t>2009/5/21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E76280-26C7-4A19-81E4-B08998185EC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java.sun.com/javaee/5/docs/api/javax/servlet/http/HttpSession.html" TargetMode="External"/><Relationship Id="rId2" Type="http://schemas.openxmlformats.org/officeDocument/2006/relationships/hyperlink" Target="http://java.sun.com/javaee/5/docs/api/javax/servlet/http/HttpServletResponse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ucho.com/" TargetMode="External"/><Relationship Id="rId2" Type="http://schemas.openxmlformats.org/officeDocument/2006/relationships/hyperlink" Target="http://tomcat.apache.org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:8080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caterpillar.onlyfun.net/Gossip/JSPServlet/JSPServlet.ht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java.sun.com/javaee/5/docs/api/javax/servlet/jsp/PageContext.html" TargetMode="External"/><Relationship Id="rId2" Type="http://schemas.openxmlformats.org/officeDocument/2006/relationships/hyperlink" Target="http://java.sun.com/javaee/5/docs/api/javax/servlet/jsp/JspWriter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en.wikipedia.org/wiki/HTTP_request" TargetMode="External"/><Relationship Id="rId4" Type="http://schemas.openxmlformats.org/officeDocument/2006/relationships/hyperlink" Target="http://java.sun.com/javaee/5/docs/api/javax/servlet/http/HttpServletRequest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Introduction to Java Server Page (JSP)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err="1" smtClean="0"/>
              <a:t>Yoshi</a:t>
            </a:r>
            <a:endParaRPr lang="zh-TW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Implicit Objects (2)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zh-TW" dirty="0" smtClean="0"/>
              <a:t>response </a:t>
            </a:r>
          </a:p>
          <a:p>
            <a:pPr lvl="1"/>
            <a:r>
              <a:rPr lang="en-US" altLang="zh-TW" dirty="0" smtClean="0"/>
              <a:t>The </a:t>
            </a:r>
            <a:r>
              <a:rPr lang="en-US" altLang="zh-TW" dirty="0" err="1" smtClean="0">
                <a:hlinkClick r:id="rId2" tooltip="http://java.sun.com/javaee/5/docs/api/javax/servlet/http/HttpServletResponse.html"/>
              </a:rPr>
              <a:t>HttpServletResponse</a:t>
            </a:r>
            <a:r>
              <a:rPr lang="en-US" altLang="zh-TW" dirty="0" smtClean="0"/>
              <a:t> object that can be used to send data back to the client. </a:t>
            </a:r>
          </a:p>
          <a:p>
            <a:r>
              <a:rPr lang="en-US" altLang="zh-TW" dirty="0" smtClean="0"/>
              <a:t>session  </a:t>
            </a:r>
          </a:p>
          <a:p>
            <a:pPr lvl="1"/>
            <a:r>
              <a:rPr lang="en-US" altLang="zh-TW" dirty="0" smtClean="0"/>
              <a:t>The </a:t>
            </a:r>
            <a:r>
              <a:rPr lang="en-US" altLang="zh-TW" dirty="0" err="1" smtClean="0">
                <a:hlinkClick r:id="rId3" tooltip="http://java.sun.com/javaee/5/docs/api/javax/servlet/http/HttpSession.html"/>
              </a:rPr>
              <a:t>HttpSession</a:t>
            </a:r>
            <a:r>
              <a:rPr lang="en-US" altLang="zh-TW" dirty="0" smtClean="0"/>
              <a:t> object that can be used to track information about a user from one request to another. </a:t>
            </a:r>
          </a:p>
          <a:p>
            <a:r>
              <a:rPr lang="en-US" altLang="zh-TW" dirty="0" err="1" smtClean="0"/>
              <a:t>config</a:t>
            </a:r>
            <a:r>
              <a:rPr lang="en-US" altLang="zh-TW" dirty="0" smtClean="0"/>
              <a:t>  </a:t>
            </a:r>
          </a:p>
          <a:p>
            <a:pPr lvl="1"/>
            <a:r>
              <a:rPr lang="en-US" altLang="zh-TW" dirty="0" smtClean="0"/>
              <a:t>Provides </a:t>
            </a:r>
            <a:r>
              <a:rPr lang="en-US" altLang="zh-TW" dirty="0" err="1" smtClean="0"/>
              <a:t>servlet</a:t>
            </a:r>
            <a:r>
              <a:rPr lang="en-US" altLang="zh-TW" dirty="0" smtClean="0"/>
              <a:t> configuration data. </a:t>
            </a:r>
          </a:p>
          <a:p>
            <a:r>
              <a:rPr lang="en-US" altLang="zh-TW" dirty="0" smtClean="0"/>
              <a:t>application  </a:t>
            </a:r>
          </a:p>
          <a:p>
            <a:pPr lvl="1"/>
            <a:r>
              <a:rPr lang="en-US" altLang="zh-TW" dirty="0" smtClean="0"/>
              <a:t>Data shared by all JSPs and </a:t>
            </a:r>
            <a:r>
              <a:rPr lang="en-US" altLang="zh-TW" dirty="0" err="1" smtClean="0"/>
              <a:t>servlets</a:t>
            </a:r>
            <a:r>
              <a:rPr lang="en-US" altLang="zh-TW" dirty="0" smtClean="0"/>
              <a:t> in the application. </a:t>
            </a:r>
          </a:p>
          <a:p>
            <a:r>
              <a:rPr lang="en-US" altLang="zh-TW" dirty="0" smtClean="0"/>
              <a:t>exception  </a:t>
            </a:r>
          </a:p>
          <a:p>
            <a:pPr lvl="1"/>
            <a:r>
              <a:rPr lang="en-US" altLang="zh-TW" dirty="0" smtClean="0"/>
              <a:t>Exceptions not caught by application code. </a:t>
            </a:r>
            <a:endParaRPr lang="zh-TW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Get the Container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An engine to compile/run your JSP/</a:t>
            </a:r>
            <a:r>
              <a:rPr lang="en-US" altLang="zh-TW" dirty="0" err="1" smtClean="0"/>
              <a:t>Servlet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Tomcat</a:t>
            </a:r>
          </a:p>
          <a:p>
            <a:pPr lvl="2"/>
            <a:r>
              <a:rPr lang="en-US" altLang="zh-TW" dirty="0" smtClean="0">
                <a:hlinkClick r:id="rId2"/>
              </a:rPr>
              <a:t>http://tomcat.apache.org/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Resin (We choose this one)</a:t>
            </a:r>
          </a:p>
          <a:p>
            <a:pPr lvl="2"/>
            <a:r>
              <a:rPr lang="en-US" altLang="zh-TW" dirty="0" smtClean="0">
                <a:hlinkClick r:id="rId3"/>
              </a:rPr>
              <a:t>http://www.caucho.com/</a:t>
            </a:r>
            <a:endParaRPr lang="en-US" altLang="zh-TW" dirty="0" smtClean="0"/>
          </a:p>
          <a:p>
            <a:pPr lvl="2"/>
            <a:endParaRPr lang="en-US" altLang="zh-TW" dirty="0" smtClean="0"/>
          </a:p>
          <a:p>
            <a:pPr lvl="1"/>
            <a:endParaRPr lang="zh-TW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Resin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Let’s run it</a:t>
            </a:r>
          </a:p>
          <a:p>
            <a:pPr lvl="1"/>
            <a:r>
              <a:rPr lang="en-US" altLang="zh-TW" dirty="0" smtClean="0"/>
              <a:t>Test it by Browser with port 8080</a:t>
            </a:r>
          </a:p>
          <a:p>
            <a:pPr lvl="2"/>
            <a:r>
              <a:rPr lang="en-US" altLang="zh-TW" dirty="0" smtClean="0">
                <a:hlinkClick r:id="rId2"/>
              </a:rPr>
              <a:t>http://localhost:8080</a:t>
            </a:r>
            <a:endParaRPr lang="en-US" altLang="zh-TW" dirty="0" smtClean="0"/>
          </a:p>
          <a:p>
            <a:pPr lvl="2"/>
            <a:r>
              <a:rPr lang="en-US" altLang="zh-TW" dirty="0" smtClean="0"/>
              <a:t>You should see a default homepage</a:t>
            </a:r>
          </a:p>
          <a:p>
            <a:pPr lvl="1"/>
            <a:r>
              <a:rPr lang="en-US" altLang="zh-TW" dirty="0" smtClean="0"/>
              <a:t>Do you have any idea to write a </a:t>
            </a:r>
            <a:r>
              <a:rPr lang="en-US" altLang="zh-TW" i="1" dirty="0" smtClean="0"/>
              <a:t>Web Application?</a:t>
            </a:r>
          </a:p>
          <a:p>
            <a:pPr lvl="2"/>
            <a:r>
              <a:rPr lang="en-US" altLang="zh-TW" b="1" dirty="0" smtClean="0"/>
              <a:t>If no now, let’s implement a fake lab3 now!</a:t>
            </a:r>
            <a:endParaRPr lang="zh-TW" altLang="en-US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9625" y="1"/>
            <a:ext cx="7405713" cy="6908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文字方塊 4"/>
          <p:cNvSpPr txBox="1"/>
          <p:nvPr/>
        </p:nvSpPr>
        <p:spPr>
          <a:xfrm>
            <a:off x="4714876" y="2357430"/>
            <a:ext cx="4214842" cy="70788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zh-TW" sz="4000" dirty="0" smtClean="0"/>
              <a:t>Directory structure</a:t>
            </a:r>
            <a:endParaRPr lang="zh-TW" alt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Let’s implement Lab3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resin-3.1.9\</a:t>
            </a:r>
            <a:r>
              <a:rPr lang="en-US" altLang="zh-TW" dirty="0" err="1" smtClean="0"/>
              <a:t>webapps</a:t>
            </a:r>
            <a:r>
              <a:rPr lang="en-US" altLang="zh-TW" dirty="0" smtClean="0"/>
              <a:t>\</a:t>
            </a:r>
            <a:r>
              <a:rPr lang="en-US" altLang="zh-TW" dirty="0" smtClean="0">
                <a:solidFill>
                  <a:srgbClr val="FF0000"/>
                </a:solidFill>
              </a:rPr>
              <a:t>fakeLab3\upload.html</a:t>
            </a:r>
          </a:p>
          <a:p>
            <a:r>
              <a:rPr lang="en-US" altLang="zh-TW" dirty="0" smtClean="0"/>
              <a:t>Put </a:t>
            </a:r>
            <a:r>
              <a:rPr lang="en-US" altLang="zh-TW" dirty="0" err="1" smtClean="0"/>
              <a:t>BeanShell</a:t>
            </a:r>
            <a:r>
              <a:rPr lang="en-US" altLang="zh-TW" dirty="0" smtClean="0"/>
              <a:t> into </a:t>
            </a:r>
          </a:p>
          <a:p>
            <a:r>
              <a:rPr lang="en-US" altLang="zh-TW" dirty="0" smtClean="0"/>
              <a:t>resin-3.1.9\</a:t>
            </a:r>
            <a:r>
              <a:rPr lang="en-US" altLang="zh-TW" dirty="0" err="1" smtClean="0"/>
              <a:t>webapps</a:t>
            </a:r>
            <a:r>
              <a:rPr lang="en-US" altLang="zh-TW" dirty="0" smtClean="0"/>
              <a:t>\</a:t>
            </a:r>
            <a:r>
              <a:rPr lang="en-US" altLang="zh-TW" dirty="0" smtClean="0">
                <a:solidFill>
                  <a:srgbClr val="FF0000"/>
                </a:solidFill>
              </a:rPr>
              <a:t>fakeLab3\WEB-INF\lib\bsh-core-2.0b4.jar</a:t>
            </a:r>
          </a:p>
          <a:p>
            <a:pPr lvl="1"/>
            <a:r>
              <a:rPr lang="en-US" altLang="zh-TW" dirty="0" smtClean="0"/>
              <a:t>Why?</a:t>
            </a:r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Check resin-3.1.9\conf\app-default.xml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upload.html</a:t>
            </a:r>
            <a:endParaRPr lang="zh-TW" altLang="en-US" dirty="0"/>
          </a:p>
        </p:txBody>
      </p:sp>
      <p:sp>
        <p:nvSpPr>
          <p:cNvPr id="4" name="內容版面配置區 3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464742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None/>
            </a:pPr>
            <a:r>
              <a:rPr lang="en-US" altLang="zh-TW" sz="2800" dirty="0" smtClean="0"/>
              <a:t>&lt;html&gt;</a:t>
            </a:r>
          </a:p>
          <a:p>
            <a:pPr>
              <a:buNone/>
            </a:pPr>
            <a:r>
              <a:rPr lang="en-US" altLang="zh-TW" sz="2800" dirty="0" smtClean="0"/>
              <a:t>&lt;FORM ACTION="</a:t>
            </a:r>
            <a:r>
              <a:rPr lang="en-US" altLang="zh-TW" sz="2800" dirty="0" smtClean="0">
                <a:solidFill>
                  <a:srgbClr val="FF0000"/>
                </a:solidFill>
              </a:rPr>
              <a:t>uploadHandle.jsp</a:t>
            </a:r>
            <a:r>
              <a:rPr lang="en-US" altLang="zh-TW" sz="2800" dirty="0" smtClean="0"/>
              <a:t>" METHOD=POST&gt;</a:t>
            </a:r>
          </a:p>
          <a:p>
            <a:pPr>
              <a:buNone/>
            </a:pPr>
            <a:r>
              <a:rPr lang="en-US" altLang="zh-TW" sz="2800" dirty="0" smtClean="0"/>
              <a:t>Post your code:&lt;BR&gt;</a:t>
            </a:r>
          </a:p>
          <a:p>
            <a:pPr>
              <a:buNone/>
            </a:pPr>
            <a:r>
              <a:rPr lang="en-US" altLang="zh-TW" sz="2800" dirty="0" smtClean="0"/>
              <a:t>&lt;TEXTAREA NAME="code" COLS=40 ROWS=15&gt;&lt;/TEXTAREA&gt;</a:t>
            </a:r>
          </a:p>
          <a:p>
            <a:pPr>
              <a:buNone/>
            </a:pPr>
            <a:r>
              <a:rPr lang="en-US" altLang="zh-TW" sz="2800" dirty="0" smtClean="0"/>
              <a:t>&lt;P&gt;&lt;INPUT TYPE=SUBMIT VALUE="submit"&gt;</a:t>
            </a:r>
          </a:p>
          <a:p>
            <a:pPr>
              <a:buNone/>
            </a:pPr>
            <a:r>
              <a:rPr lang="en-US" altLang="zh-TW" sz="2800" dirty="0" smtClean="0"/>
              <a:t>&lt;/FORM&gt;</a:t>
            </a:r>
          </a:p>
          <a:p>
            <a:pPr>
              <a:buNone/>
            </a:pPr>
            <a:r>
              <a:rPr lang="en-US" altLang="zh-TW" sz="2800" dirty="0" smtClean="0"/>
              <a:t>&lt;/html&gt;</a:t>
            </a:r>
            <a:endParaRPr lang="zh-TW" altLang="en-US" sz="2800" dirty="0" smtClean="0"/>
          </a:p>
          <a:p>
            <a:endParaRPr lang="zh-TW" alt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線圖說文字 1 (加上強調線) 3"/>
          <p:cNvSpPr/>
          <p:nvPr/>
        </p:nvSpPr>
        <p:spPr>
          <a:xfrm>
            <a:off x="1142976" y="3571876"/>
            <a:ext cx="6715172" cy="1071570"/>
          </a:xfrm>
          <a:prstGeom prst="accentCallout1">
            <a:avLst>
              <a:gd name="adj1" fmla="val 39474"/>
              <a:gd name="adj2" fmla="val 103520"/>
              <a:gd name="adj3" fmla="val -66699"/>
              <a:gd name="adj4" fmla="val 106201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uploadHandle.jsp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altLang="zh-TW" dirty="0" smtClean="0"/>
              <a:t>&lt;html&gt;</a:t>
            </a:r>
          </a:p>
          <a:p>
            <a:pPr>
              <a:buNone/>
            </a:pPr>
            <a:r>
              <a:rPr lang="en-US" altLang="zh-TW" dirty="0" smtClean="0"/>
              <a:t>&lt;%@ page import="</a:t>
            </a:r>
            <a:r>
              <a:rPr lang="en-US" altLang="zh-TW" dirty="0" err="1" smtClean="0"/>
              <a:t>bsh.Interpreter</a:t>
            </a:r>
            <a:r>
              <a:rPr lang="en-US" altLang="zh-TW" dirty="0" smtClean="0"/>
              <a:t>, java.io.*" %&gt;</a:t>
            </a:r>
          </a:p>
          <a:p>
            <a:pPr>
              <a:buNone/>
            </a:pPr>
            <a:r>
              <a:rPr lang="en-US" altLang="zh-TW" dirty="0" smtClean="0"/>
              <a:t>&lt;% </a:t>
            </a:r>
          </a:p>
          <a:p>
            <a:pPr>
              <a:buNone/>
            </a:pPr>
            <a:r>
              <a:rPr lang="en-US" altLang="zh-TW" dirty="0" smtClean="0"/>
              <a:t>	synchronized(this) {</a:t>
            </a:r>
          </a:p>
          <a:p>
            <a:pPr>
              <a:buNone/>
            </a:pPr>
            <a:r>
              <a:rPr lang="en-US" altLang="zh-TW" dirty="0" smtClean="0"/>
              <a:t>		String code = </a:t>
            </a:r>
            <a:r>
              <a:rPr lang="en-US" altLang="zh-TW" dirty="0" err="1" smtClean="0"/>
              <a:t>request.getParameter</a:t>
            </a:r>
            <a:r>
              <a:rPr lang="en-US" altLang="zh-TW" dirty="0" smtClean="0"/>
              <a:t>("code");</a:t>
            </a:r>
          </a:p>
          <a:p>
            <a:pPr>
              <a:buNone/>
            </a:pPr>
            <a:r>
              <a:rPr lang="en-US" altLang="zh-TW" dirty="0" smtClean="0"/>
              <a:t>		</a:t>
            </a:r>
            <a:r>
              <a:rPr lang="en-US" altLang="zh-TW" dirty="0" err="1" smtClean="0"/>
              <a:t>PrintStream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originalOut</a:t>
            </a:r>
            <a:r>
              <a:rPr lang="en-US" altLang="zh-TW" dirty="0" smtClean="0"/>
              <a:t> = </a:t>
            </a:r>
            <a:r>
              <a:rPr lang="en-US" altLang="zh-TW" dirty="0" err="1" smtClean="0"/>
              <a:t>System.out</a:t>
            </a:r>
            <a:r>
              <a:rPr lang="en-US" altLang="zh-TW" dirty="0" smtClean="0"/>
              <a:t>;</a:t>
            </a:r>
          </a:p>
          <a:p>
            <a:pPr>
              <a:buNone/>
            </a:pPr>
            <a:r>
              <a:rPr lang="en-US" altLang="zh-TW" dirty="0" smtClean="0"/>
              <a:t>		</a:t>
            </a:r>
            <a:r>
              <a:rPr lang="en-US" altLang="zh-TW" dirty="0" err="1" smtClean="0">
                <a:solidFill>
                  <a:srgbClr val="FF0000"/>
                </a:solidFill>
              </a:rPr>
              <a:t>ByteArrayOutputStream</a:t>
            </a:r>
            <a:r>
              <a:rPr lang="en-US" altLang="zh-TW" dirty="0" smtClean="0">
                <a:solidFill>
                  <a:srgbClr val="FF0000"/>
                </a:solidFill>
              </a:rPr>
              <a:t> </a:t>
            </a:r>
            <a:r>
              <a:rPr lang="en-US" altLang="zh-TW" dirty="0" err="1" smtClean="0">
                <a:solidFill>
                  <a:srgbClr val="FF0000"/>
                </a:solidFill>
              </a:rPr>
              <a:t>outBuffer</a:t>
            </a:r>
            <a:r>
              <a:rPr lang="en-US" altLang="zh-TW" dirty="0" smtClean="0">
                <a:solidFill>
                  <a:srgbClr val="FF0000"/>
                </a:solidFill>
              </a:rPr>
              <a:t> = </a:t>
            </a:r>
          </a:p>
          <a:p>
            <a:pPr>
              <a:buNone/>
            </a:pPr>
            <a:r>
              <a:rPr lang="en-US" altLang="zh-TW" dirty="0">
                <a:solidFill>
                  <a:srgbClr val="FF0000"/>
                </a:solidFill>
              </a:rPr>
              <a:t>	</a:t>
            </a:r>
            <a:r>
              <a:rPr lang="en-US" altLang="zh-TW" dirty="0" smtClean="0">
                <a:solidFill>
                  <a:srgbClr val="FF0000"/>
                </a:solidFill>
              </a:rPr>
              <a:t>				new </a:t>
            </a:r>
            <a:r>
              <a:rPr lang="en-US" altLang="zh-TW" dirty="0" err="1" smtClean="0">
                <a:solidFill>
                  <a:srgbClr val="FF0000"/>
                </a:solidFill>
              </a:rPr>
              <a:t>ByteArrayOutputStream</a:t>
            </a:r>
            <a:r>
              <a:rPr lang="en-US" altLang="zh-TW" dirty="0" smtClean="0">
                <a:solidFill>
                  <a:srgbClr val="FF0000"/>
                </a:solidFill>
              </a:rPr>
              <a:t>();</a:t>
            </a:r>
          </a:p>
          <a:p>
            <a:pPr>
              <a:buNone/>
            </a:pPr>
            <a:r>
              <a:rPr lang="en-US" altLang="zh-TW" dirty="0" smtClean="0">
                <a:solidFill>
                  <a:srgbClr val="FF0000"/>
                </a:solidFill>
              </a:rPr>
              <a:t>		</a:t>
            </a:r>
            <a:r>
              <a:rPr lang="en-US" altLang="zh-TW" dirty="0" err="1" smtClean="0">
                <a:solidFill>
                  <a:srgbClr val="FF0000"/>
                </a:solidFill>
              </a:rPr>
              <a:t>PrintStream</a:t>
            </a:r>
            <a:r>
              <a:rPr lang="en-US" altLang="zh-TW" dirty="0" smtClean="0">
                <a:solidFill>
                  <a:srgbClr val="FF0000"/>
                </a:solidFill>
              </a:rPr>
              <a:t> </a:t>
            </a:r>
            <a:r>
              <a:rPr lang="en-US" altLang="zh-TW" dirty="0" err="1" smtClean="0">
                <a:solidFill>
                  <a:srgbClr val="FF0000"/>
                </a:solidFill>
              </a:rPr>
              <a:t>newStream</a:t>
            </a:r>
            <a:r>
              <a:rPr lang="en-US" altLang="zh-TW" dirty="0" smtClean="0">
                <a:solidFill>
                  <a:srgbClr val="FF0000"/>
                </a:solidFill>
              </a:rPr>
              <a:t> = new </a:t>
            </a:r>
            <a:r>
              <a:rPr lang="en-US" altLang="zh-TW" dirty="0" err="1" smtClean="0">
                <a:solidFill>
                  <a:srgbClr val="FF0000"/>
                </a:solidFill>
              </a:rPr>
              <a:t>PrintStream</a:t>
            </a:r>
            <a:r>
              <a:rPr lang="en-US" altLang="zh-TW" dirty="0" smtClean="0">
                <a:solidFill>
                  <a:srgbClr val="FF0000"/>
                </a:solidFill>
              </a:rPr>
              <a:t>(</a:t>
            </a:r>
            <a:r>
              <a:rPr lang="en-US" altLang="zh-TW" dirty="0" err="1" smtClean="0">
                <a:solidFill>
                  <a:srgbClr val="FF0000"/>
                </a:solidFill>
              </a:rPr>
              <a:t>outBuffer</a:t>
            </a:r>
            <a:r>
              <a:rPr lang="en-US" altLang="zh-TW" dirty="0" smtClean="0">
                <a:solidFill>
                  <a:srgbClr val="FF0000"/>
                </a:solidFill>
              </a:rPr>
              <a:t>);</a:t>
            </a:r>
          </a:p>
          <a:p>
            <a:pPr>
              <a:buNone/>
            </a:pPr>
            <a:r>
              <a:rPr lang="en-US" altLang="zh-TW" dirty="0" smtClean="0"/>
              <a:t>		</a:t>
            </a:r>
            <a:r>
              <a:rPr lang="en-US" altLang="zh-TW" dirty="0" err="1" smtClean="0"/>
              <a:t>System.setOut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newStream</a:t>
            </a:r>
            <a:r>
              <a:rPr lang="en-US" altLang="zh-TW" dirty="0" smtClean="0"/>
              <a:t>);</a:t>
            </a:r>
          </a:p>
          <a:p>
            <a:pPr>
              <a:buNone/>
            </a:pPr>
            <a:r>
              <a:rPr lang="en-US" altLang="zh-TW" dirty="0" smtClean="0"/>
              <a:t>		</a:t>
            </a:r>
            <a:r>
              <a:rPr lang="en-US" altLang="zh-TW" dirty="0" err="1" smtClean="0"/>
              <a:t>System.setErr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newStream</a:t>
            </a:r>
            <a:r>
              <a:rPr lang="en-US" altLang="zh-TW" dirty="0" smtClean="0"/>
              <a:t>);</a:t>
            </a:r>
          </a:p>
          <a:p>
            <a:pPr>
              <a:buNone/>
            </a:pPr>
            <a:r>
              <a:rPr lang="en-US" altLang="zh-TW" dirty="0" smtClean="0"/>
              <a:t>		Interpreter </a:t>
            </a:r>
            <a:r>
              <a:rPr lang="en-US" altLang="zh-TW" dirty="0" err="1" smtClean="0"/>
              <a:t>i</a:t>
            </a:r>
            <a:r>
              <a:rPr lang="en-US" altLang="zh-TW" dirty="0" smtClean="0"/>
              <a:t> = new Interpreter();</a:t>
            </a:r>
          </a:p>
          <a:p>
            <a:pPr>
              <a:buNone/>
            </a:pPr>
            <a:r>
              <a:rPr lang="en-US" altLang="zh-TW" dirty="0" smtClean="0"/>
              <a:t>		try {</a:t>
            </a:r>
          </a:p>
        </p:txBody>
      </p:sp>
      <p:sp>
        <p:nvSpPr>
          <p:cNvPr id="5" name="矩形 4"/>
          <p:cNvSpPr/>
          <p:nvPr/>
        </p:nvSpPr>
        <p:spPr>
          <a:xfrm>
            <a:off x="6929422" y="2000240"/>
            <a:ext cx="2214578" cy="85725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WHY?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uploadHandle.jsp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altLang="zh-TW" dirty="0" smtClean="0"/>
              <a:t>			</a:t>
            </a:r>
            <a:r>
              <a:rPr lang="en-US" altLang="zh-TW" dirty="0" err="1" smtClean="0"/>
              <a:t>i.eval</a:t>
            </a:r>
            <a:r>
              <a:rPr lang="en-US" altLang="zh-TW" dirty="0" smtClean="0"/>
              <a:t>(code);</a:t>
            </a:r>
          </a:p>
          <a:p>
            <a:pPr>
              <a:buNone/>
            </a:pPr>
            <a:r>
              <a:rPr lang="en-US" altLang="zh-TW" dirty="0" smtClean="0"/>
              <a:t>		}</a:t>
            </a:r>
          </a:p>
          <a:p>
            <a:pPr>
              <a:buNone/>
            </a:pPr>
            <a:r>
              <a:rPr lang="en-US" altLang="zh-TW" dirty="0" smtClean="0"/>
              <a:t>		catch(Exception e) {</a:t>
            </a:r>
          </a:p>
          <a:p>
            <a:pPr>
              <a:buNone/>
            </a:pPr>
            <a:r>
              <a:rPr lang="en-US" altLang="zh-TW" dirty="0" smtClean="0"/>
              <a:t>			</a:t>
            </a:r>
            <a:r>
              <a:rPr lang="en-US" altLang="zh-TW" dirty="0" err="1" smtClean="0"/>
              <a:t>e.printStackTrace</a:t>
            </a:r>
            <a:r>
              <a:rPr lang="en-US" altLang="zh-TW" dirty="0" smtClean="0"/>
              <a:t>();</a:t>
            </a:r>
          </a:p>
          <a:p>
            <a:pPr>
              <a:buNone/>
            </a:pPr>
            <a:r>
              <a:rPr lang="en-US" altLang="zh-TW" dirty="0" smtClean="0"/>
              <a:t>			</a:t>
            </a:r>
            <a:r>
              <a:rPr lang="en-US" altLang="zh-TW" dirty="0" err="1" smtClean="0"/>
              <a:t>System.err.flush</a:t>
            </a:r>
            <a:r>
              <a:rPr lang="en-US" altLang="zh-TW" dirty="0" smtClean="0"/>
              <a:t>();</a:t>
            </a:r>
          </a:p>
          <a:p>
            <a:pPr>
              <a:buNone/>
            </a:pPr>
            <a:r>
              <a:rPr lang="en-US" altLang="zh-TW" dirty="0" smtClean="0"/>
              <a:t>		}</a:t>
            </a:r>
          </a:p>
          <a:p>
            <a:pPr>
              <a:buNone/>
            </a:pPr>
            <a:r>
              <a:rPr lang="en-US" altLang="zh-TW" dirty="0" smtClean="0"/>
              <a:t>		</a:t>
            </a:r>
            <a:r>
              <a:rPr lang="en-US" altLang="zh-TW" dirty="0" err="1" smtClean="0"/>
              <a:t>System.out.flush</a:t>
            </a:r>
            <a:r>
              <a:rPr lang="en-US" altLang="zh-TW" dirty="0" smtClean="0"/>
              <a:t>();</a:t>
            </a:r>
          </a:p>
          <a:p>
            <a:pPr>
              <a:buNone/>
            </a:pPr>
            <a:r>
              <a:rPr lang="en-US" altLang="zh-TW" dirty="0" smtClean="0"/>
              <a:t>		</a:t>
            </a:r>
            <a:r>
              <a:rPr lang="en-US" altLang="zh-TW" dirty="0" err="1" smtClean="0"/>
              <a:t>out.println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outBuffer.toString</a:t>
            </a:r>
            <a:r>
              <a:rPr lang="en-US" altLang="zh-TW" dirty="0" smtClean="0"/>
              <a:t>());</a:t>
            </a:r>
          </a:p>
          <a:p>
            <a:pPr>
              <a:buNone/>
            </a:pPr>
            <a:r>
              <a:rPr lang="en-US" altLang="zh-TW" dirty="0" smtClean="0"/>
              <a:t>		</a:t>
            </a:r>
            <a:r>
              <a:rPr lang="en-US" altLang="zh-TW" dirty="0" err="1" smtClean="0"/>
              <a:t>System.setOut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originalOut</a:t>
            </a:r>
            <a:r>
              <a:rPr lang="en-US" altLang="zh-TW" dirty="0" smtClean="0"/>
              <a:t>);</a:t>
            </a:r>
          </a:p>
          <a:p>
            <a:pPr>
              <a:buNone/>
            </a:pPr>
            <a:r>
              <a:rPr lang="en-US" altLang="zh-TW" dirty="0" smtClean="0"/>
              <a:t>		</a:t>
            </a:r>
            <a:r>
              <a:rPr lang="en-US" altLang="zh-TW" dirty="0" err="1" smtClean="0"/>
              <a:t>System.setErr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originalOut</a:t>
            </a:r>
            <a:r>
              <a:rPr lang="en-US" altLang="zh-TW" dirty="0" smtClean="0"/>
              <a:t>);</a:t>
            </a:r>
          </a:p>
          <a:p>
            <a:pPr>
              <a:buNone/>
            </a:pPr>
            <a:r>
              <a:rPr lang="en-US" altLang="zh-TW" dirty="0" smtClean="0"/>
              <a:t>	}</a:t>
            </a:r>
          </a:p>
          <a:p>
            <a:pPr>
              <a:buNone/>
            </a:pPr>
            <a:r>
              <a:rPr lang="en-US" altLang="zh-TW" dirty="0" smtClean="0"/>
              <a:t>%&gt;</a:t>
            </a:r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&lt;/html&gt;</a:t>
            </a:r>
            <a:endParaRPr lang="zh-TW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Run!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Let’s try it!</a:t>
            </a:r>
            <a:endParaRPr lang="zh-TW" alt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1802" y="1857364"/>
            <a:ext cx="5867415" cy="4922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Discussions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TW" dirty="0" smtClean="0"/>
              <a:t>Compare with our Lab3, is it easier to achieve the goal?</a:t>
            </a:r>
          </a:p>
          <a:p>
            <a:pPr lvl="1"/>
            <a:r>
              <a:rPr lang="en-US" altLang="zh-TW" dirty="0" smtClean="0"/>
              <a:t>Undoubtedly, yes!</a:t>
            </a:r>
          </a:p>
          <a:p>
            <a:pPr lvl="1"/>
            <a:r>
              <a:rPr lang="en-US" altLang="zh-TW" dirty="0" smtClean="0"/>
              <a:t>But before we use it, we have to know some </a:t>
            </a:r>
            <a:r>
              <a:rPr lang="en-US" altLang="zh-TW" i="1" dirty="0" smtClean="0"/>
              <a:t>configurations</a:t>
            </a:r>
            <a:r>
              <a:rPr lang="en-US" altLang="zh-TW" dirty="0" smtClean="0"/>
              <a:t> inside the container</a:t>
            </a:r>
          </a:p>
          <a:p>
            <a:r>
              <a:rPr lang="en-US" altLang="zh-TW" dirty="0" smtClean="0"/>
              <a:t>Containers may follow the same standards, ideally</a:t>
            </a:r>
          </a:p>
          <a:p>
            <a:r>
              <a:rPr lang="en-US" altLang="zh-TW" dirty="0" smtClean="0"/>
              <a:t>Your application becomes </a:t>
            </a:r>
            <a:r>
              <a:rPr lang="en-US" altLang="zh-TW" i="1" dirty="0" smtClean="0"/>
              <a:t>“web application”</a:t>
            </a:r>
            <a:endParaRPr lang="en-US" altLang="zh-TW" dirty="0"/>
          </a:p>
          <a:p>
            <a:r>
              <a:rPr lang="en-US" altLang="zh-TW" dirty="0" smtClean="0"/>
              <a:t>Can you give more popular web applications?</a:t>
            </a:r>
          </a:p>
          <a:p>
            <a:pPr lvl="1"/>
            <a:r>
              <a:rPr lang="en-US" altLang="zh-TW" dirty="0" smtClean="0"/>
              <a:t>Gmail, YouTube, Wretch, </a:t>
            </a:r>
            <a:r>
              <a:rPr lang="en-US" altLang="zh-TW" dirty="0" err="1" smtClean="0"/>
              <a:t>Pixnet</a:t>
            </a:r>
            <a:r>
              <a:rPr lang="en-US" altLang="zh-TW" dirty="0" smtClean="0"/>
              <a:t>, …etc</a:t>
            </a:r>
          </a:p>
          <a:p>
            <a:pPr lvl="1"/>
            <a:r>
              <a:rPr lang="en-US" altLang="zh-TW" dirty="0" smtClean="0"/>
              <a:t>Can you write one </a:t>
            </a:r>
            <a:r>
              <a:rPr lang="en-US" altLang="zh-TW" smtClean="0"/>
              <a:t>for promoting NTHU</a:t>
            </a:r>
            <a:r>
              <a:rPr lang="en-US" altLang="zh-TW" dirty="0" smtClean="0"/>
              <a:t>?</a:t>
            </a:r>
            <a:endParaRPr lang="en-US" altLang="zh-TW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What is JSP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zh-TW" dirty="0" smtClean="0"/>
              <a:t>JSPs have dynamic scripting capability that works in tandem with HTML code, separating the page logic from the static </a:t>
            </a:r>
            <a:r>
              <a:rPr lang="en-US" altLang="zh-TW" dirty="0" err="1" smtClean="0"/>
              <a:t>elementsJSPs</a:t>
            </a:r>
            <a:r>
              <a:rPr lang="en-US" altLang="zh-TW" dirty="0" smtClean="0"/>
              <a:t> are compiled into Java </a:t>
            </a:r>
            <a:r>
              <a:rPr lang="en-US" altLang="zh-TW" dirty="0" err="1" smtClean="0"/>
              <a:t>Servlets</a:t>
            </a:r>
            <a:r>
              <a:rPr lang="en-US" altLang="zh-TW" dirty="0" smtClean="0"/>
              <a:t> by a JSP compiler. A JSP compiler may generate a </a:t>
            </a:r>
            <a:r>
              <a:rPr lang="en-US" altLang="zh-TW" dirty="0" err="1" smtClean="0"/>
              <a:t>servlet</a:t>
            </a:r>
            <a:r>
              <a:rPr lang="en-US" altLang="zh-TW" dirty="0" smtClean="0"/>
              <a:t> in Java code that is then compiled by the Java compiler</a:t>
            </a:r>
          </a:p>
          <a:p>
            <a:r>
              <a:rPr lang="en-US" altLang="zh-TW" dirty="0" smtClean="0"/>
              <a:t>Similar to PHP, ASP, ASP.NET, …etc</a:t>
            </a:r>
          </a:p>
          <a:p>
            <a:r>
              <a:rPr lang="en-US" altLang="zh-TW" dirty="0" smtClean="0"/>
              <a:t>For more information</a:t>
            </a:r>
          </a:p>
          <a:p>
            <a:pPr lvl="1"/>
            <a:r>
              <a:rPr lang="en-US" altLang="zh-TW" dirty="0" smtClean="0"/>
              <a:t>http://en.wikipedia.org/wiki/JavaServer_Pages</a:t>
            </a:r>
          </a:p>
          <a:p>
            <a:endParaRPr lang="en-US" altLang="zh-TW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Useful references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caterpillar.onlyfun.net/Gossip/JSPServlet/JSPServlet.htm</a:t>
            </a:r>
            <a:r>
              <a:rPr lang="en-US" altLang="zh-TW" dirty="0" smtClean="0"/>
              <a:t> (Easy)</a:t>
            </a:r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Four kinds of segments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zh-TW" dirty="0" smtClean="0"/>
              <a:t>Declaration</a:t>
            </a:r>
          </a:p>
          <a:p>
            <a:pPr lvl="1"/>
            <a:r>
              <a:rPr lang="en-US" altLang="zh-TW" dirty="0" smtClean="0"/>
              <a:t>For member level declaration</a:t>
            </a:r>
          </a:p>
          <a:p>
            <a:pPr lvl="2"/>
            <a:r>
              <a:rPr lang="en-US" altLang="zh-TW" dirty="0" smtClean="0"/>
              <a:t>Methods and fields</a:t>
            </a:r>
          </a:p>
          <a:p>
            <a:pPr lvl="1"/>
            <a:r>
              <a:rPr lang="en-US" altLang="zh-TW" dirty="0" smtClean="0"/>
              <a:t>&lt;%! … %&gt;</a:t>
            </a:r>
          </a:p>
          <a:p>
            <a:r>
              <a:rPr lang="en-US" altLang="zh-TW" dirty="0" err="1" smtClean="0"/>
              <a:t>Scriptlet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_</a:t>
            </a:r>
            <a:r>
              <a:rPr lang="en-US" altLang="zh-TW" dirty="0" err="1" smtClean="0"/>
              <a:t>jspService</a:t>
            </a:r>
            <a:r>
              <a:rPr lang="en-US" altLang="zh-TW" dirty="0" smtClean="0"/>
              <a:t>()</a:t>
            </a:r>
          </a:p>
          <a:p>
            <a:pPr lvl="1"/>
            <a:r>
              <a:rPr lang="en-US" altLang="zh-TW" dirty="0" smtClean="0"/>
              <a:t>&lt;% … %&gt;</a:t>
            </a:r>
          </a:p>
          <a:p>
            <a:r>
              <a:rPr lang="en-US" altLang="zh-TW" dirty="0" smtClean="0"/>
              <a:t>Expression</a:t>
            </a:r>
          </a:p>
          <a:p>
            <a:pPr lvl="1"/>
            <a:r>
              <a:rPr lang="en-US" altLang="zh-TW" dirty="0" smtClean="0"/>
              <a:t>&lt;%= “Hello World” %&gt;</a:t>
            </a:r>
          </a:p>
          <a:p>
            <a:r>
              <a:rPr lang="en-US" altLang="zh-TW" dirty="0" smtClean="0"/>
              <a:t>Directive</a:t>
            </a:r>
          </a:p>
          <a:p>
            <a:pPr lvl="1"/>
            <a:r>
              <a:rPr lang="en-US" altLang="zh-TW" dirty="0" smtClean="0"/>
              <a:t>&lt;%@ … %&gt;</a:t>
            </a:r>
          </a:p>
          <a:p>
            <a:pPr lvl="1"/>
            <a:endParaRPr lang="zh-TW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JSP is …</a:t>
            </a:r>
            <a:endParaRPr lang="zh-TW" altLang="en-US" dirty="0"/>
          </a:p>
        </p:txBody>
      </p:sp>
      <p:sp>
        <p:nvSpPr>
          <p:cNvPr id="5" name="文字方塊 4"/>
          <p:cNvSpPr txBox="1"/>
          <p:nvPr/>
        </p:nvSpPr>
        <p:spPr>
          <a:xfrm>
            <a:off x="1037211" y="2071678"/>
            <a:ext cx="7106689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 &lt;%@ page </a:t>
            </a:r>
            <a:r>
              <a:rPr lang="en-US" altLang="zh-TW" dirty="0" err="1" smtClean="0"/>
              <a:t>errorPage</a:t>
            </a:r>
            <a:r>
              <a:rPr lang="en-US" altLang="zh-TW" dirty="0" smtClean="0"/>
              <a:t>="myerror.jsp" %&gt;</a:t>
            </a:r>
          </a:p>
          <a:p>
            <a:r>
              <a:rPr lang="en-US" altLang="zh-TW" dirty="0" smtClean="0"/>
              <a:t> &lt;%@ page import="</a:t>
            </a:r>
            <a:r>
              <a:rPr lang="en-US" altLang="zh-TW" dirty="0" err="1" smtClean="0"/>
              <a:t>com.foo.bar</a:t>
            </a:r>
            <a:r>
              <a:rPr lang="en-US" altLang="zh-TW" dirty="0" smtClean="0"/>
              <a:t>" %&gt;</a:t>
            </a:r>
          </a:p>
          <a:p>
            <a:r>
              <a:rPr lang="en-US" altLang="zh-TW" dirty="0" smtClean="0"/>
              <a:t> </a:t>
            </a:r>
          </a:p>
          <a:p>
            <a:r>
              <a:rPr lang="en-US" altLang="zh-TW" dirty="0" smtClean="0"/>
              <a:t> &lt;html&gt;</a:t>
            </a:r>
          </a:p>
          <a:p>
            <a:r>
              <a:rPr lang="en-US" altLang="zh-TW" dirty="0" smtClean="0"/>
              <a:t> &lt;head&gt;</a:t>
            </a:r>
          </a:p>
          <a:p>
            <a:r>
              <a:rPr lang="en-US" altLang="zh-TW" dirty="0" smtClean="0"/>
              <a:t> &lt;%! </a:t>
            </a:r>
            <a:r>
              <a:rPr lang="en-US" altLang="zh-TW" dirty="0" err="1" smtClean="0"/>
              <a:t>int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serverInstanceVariable</a:t>
            </a:r>
            <a:r>
              <a:rPr lang="en-US" altLang="zh-TW" dirty="0" smtClean="0"/>
              <a:t> = 1;%&gt;</a:t>
            </a:r>
          </a:p>
          <a:p>
            <a:r>
              <a:rPr lang="en-US" altLang="zh-TW" dirty="0" smtClean="0"/>
              <a:t> </a:t>
            </a:r>
          </a:p>
          <a:p>
            <a:r>
              <a:rPr lang="en-US" altLang="zh-TW" dirty="0" smtClean="0"/>
              <a:t> &lt;% </a:t>
            </a:r>
            <a:r>
              <a:rPr lang="en-US" altLang="zh-TW" dirty="0" err="1" smtClean="0"/>
              <a:t>int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localStackBasedVariable</a:t>
            </a:r>
            <a:r>
              <a:rPr lang="en-US" altLang="zh-TW" dirty="0" smtClean="0"/>
              <a:t> = 1; %&gt;</a:t>
            </a:r>
          </a:p>
          <a:p>
            <a:r>
              <a:rPr lang="en-US" altLang="zh-TW" dirty="0" smtClean="0"/>
              <a:t> &lt;table&gt;</a:t>
            </a:r>
          </a:p>
          <a:p>
            <a:r>
              <a:rPr lang="en-US" altLang="zh-TW" dirty="0" smtClean="0"/>
              <a:t> &lt;</a:t>
            </a:r>
            <a:r>
              <a:rPr lang="en-US" altLang="zh-TW" dirty="0" err="1" smtClean="0"/>
              <a:t>tr</a:t>
            </a:r>
            <a:r>
              <a:rPr lang="en-US" altLang="zh-TW" dirty="0" smtClean="0"/>
              <a:t>&gt;&lt;td&gt;&lt;%= </a:t>
            </a:r>
            <a:r>
              <a:rPr lang="en-US" altLang="zh-TW" dirty="0" err="1" smtClean="0"/>
              <a:t>toStringOrBlank</a:t>
            </a:r>
            <a:r>
              <a:rPr lang="en-US" altLang="zh-TW" dirty="0" smtClean="0"/>
              <a:t>( "expanded inline data " + 1 ) %&gt;&lt;/td&gt;&lt;/</a:t>
            </a:r>
            <a:r>
              <a:rPr lang="en-US" altLang="zh-TW" dirty="0" err="1" smtClean="0"/>
              <a:t>tr</a:t>
            </a:r>
            <a:r>
              <a:rPr lang="en-US" altLang="zh-TW" dirty="0" smtClean="0"/>
              <a:t>&gt;</a:t>
            </a:r>
          </a:p>
          <a:p>
            <a:r>
              <a:rPr lang="en-US" altLang="zh-TW" dirty="0" smtClean="0"/>
              <a:t>&lt;/table&gt;</a:t>
            </a:r>
          </a:p>
          <a:p>
            <a:r>
              <a:rPr lang="en-US" altLang="zh-TW" dirty="0" smtClean="0"/>
              <a:t>&lt;/head&gt;</a:t>
            </a:r>
          </a:p>
          <a:p>
            <a:r>
              <a:rPr lang="en-US" altLang="zh-TW" smtClean="0"/>
              <a:t>&lt;/html&gt;</a:t>
            </a:r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To </a:t>
            </a:r>
            <a:r>
              <a:rPr lang="en-US" altLang="zh-TW" dirty="0" err="1" smtClean="0"/>
              <a:t>servlet</a:t>
            </a:r>
            <a:r>
              <a:rPr lang="en-US" altLang="zh-TW" dirty="0" smtClean="0"/>
              <a:t> is …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altLang="zh-TW" dirty="0" smtClean="0"/>
              <a:t> package </a:t>
            </a:r>
            <a:r>
              <a:rPr lang="en-US" altLang="zh-TW" dirty="0" err="1" smtClean="0"/>
              <a:t>jsp_servlet</a:t>
            </a:r>
            <a:r>
              <a:rPr lang="en-US" altLang="zh-TW" dirty="0" smtClean="0"/>
              <a:t>;</a:t>
            </a:r>
          </a:p>
          <a:p>
            <a:pPr>
              <a:buNone/>
            </a:pPr>
            <a:r>
              <a:rPr lang="en-US" altLang="zh-TW" dirty="0" smtClean="0"/>
              <a:t> import </a:t>
            </a:r>
            <a:r>
              <a:rPr lang="en-US" altLang="zh-TW" dirty="0" err="1" smtClean="0"/>
              <a:t>java.util</a:t>
            </a:r>
            <a:r>
              <a:rPr lang="en-US" altLang="zh-TW" dirty="0" smtClean="0"/>
              <a:t>.*;</a:t>
            </a:r>
          </a:p>
          <a:p>
            <a:pPr>
              <a:buNone/>
            </a:pPr>
            <a:r>
              <a:rPr lang="en-US" altLang="zh-TW" dirty="0" smtClean="0"/>
              <a:t> import java.io.*;</a:t>
            </a:r>
          </a:p>
          <a:p>
            <a:pPr>
              <a:buNone/>
            </a:pPr>
            <a:r>
              <a:rPr lang="en-US" altLang="zh-TW" dirty="0" smtClean="0"/>
              <a:t> import </a:t>
            </a:r>
            <a:r>
              <a:rPr lang="en-US" altLang="zh-TW" dirty="0" err="1" smtClean="0"/>
              <a:t>javax.servlet</a:t>
            </a:r>
            <a:r>
              <a:rPr lang="en-US" altLang="zh-TW" dirty="0" smtClean="0"/>
              <a:t>.*;</a:t>
            </a:r>
          </a:p>
          <a:p>
            <a:pPr>
              <a:buNone/>
            </a:pPr>
            <a:r>
              <a:rPr lang="en-US" altLang="zh-TW" dirty="0" smtClean="0"/>
              <a:t> import </a:t>
            </a:r>
            <a:r>
              <a:rPr lang="en-US" altLang="zh-TW" dirty="0" err="1" smtClean="0"/>
              <a:t>javax.servlet.http</a:t>
            </a:r>
            <a:r>
              <a:rPr lang="en-US" altLang="zh-TW" dirty="0" smtClean="0"/>
              <a:t>.*;</a:t>
            </a:r>
          </a:p>
          <a:p>
            <a:pPr>
              <a:buNone/>
            </a:pPr>
            <a:r>
              <a:rPr lang="en-US" altLang="zh-TW" dirty="0" smtClean="0"/>
              <a:t> import </a:t>
            </a:r>
            <a:r>
              <a:rPr lang="en-US" altLang="zh-TW" dirty="0" err="1" smtClean="0"/>
              <a:t>javax.servlet.jsp</a:t>
            </a:r>
            <a:r>
              <a:rPr lang="en-US" altLang="zh-TW" dirty="0" smtClean="0"/>
              <a:t>.*;</a:t>
            </a:r>
          </a:p>
          <a:p>
            <a:pPr>
              <a:buNone/>
            </a:pPr>
            <a:r>
              <a:rPr lang="en-US" altLang="zh-TW" dirty="0" smtClean="0"/>
              <a:t> import </a:t>
            </a:r>
            <a:r>
              <a:rPr lang="en-US" altLang="zh-TW" dirty="0" err="1" smtClean="0"/>
              <a:t>javax.servlet.jsp.tagext</a:t>
            </a:r>
            <a:r>
              <a:rPr lang="en-US" altLang="zh-TW" dirty="0" smtClean="0"/>
              <a:t>.*;</a:t>
            </a:r>
          </a:p>
          <a:p>
            <a:pPr>
              <a:buNone/>
            </a:pPr>
            <a:r>
              <a:rPr lang="en-US" altLang="zh-TW" dirty="0" smtClean="0"/>
              <a:t> </a:t>
            </a:r>
          </a:p>
          <a:p>
            <a:pPr>
              <a:buNone/>
            </a:pPr>
            <a:r>
              <a:rPr lang="en-US" altLang="zh-TW" dirty="0" smtClean="0"/>
              <a:t> import </a:t>
            </a:r>
            <a:r>
              <a:rPr lang="en-US" altLang="zh-TW" dirty="0" err="1" smtClean="0"/>
              <a:t>com.foo.bar</a:t>
            </a:r>
            <a:r>
              <a:rPr lang="en-US" altLang="zh-TW" dirty="0" smtClean="0"/>
              <a:t>; </a:t>
            </a:r>
          </a:p>
          <a:p>
            <a:pPr>
              <a:buNone/>
            </a:pPr>
            <a:r>
              <a:rPr lang="en-US" altLang="zh-TW" dirty="0" smtClean="0">
                <a:solidFill>
                  <a:srgbClr val="0070C0"/>
                </a:solidFill>
              </a:rPr>
              <a:t>// Imported as a result of &lt;%@ page import="</a:t>
            </a:r>
            <a:r>
              <a:rPr lang="en-US" altLang="zh-TW" dirty="0" err="1" smtClean="0">
                <a:solidFill>
                  <a:srgbClr val="0070C0"/>
                </a:solidFill>
              </a:rPr>
              <a:t>com.foo.bar</a:t>
            </a:r>
            <a:r>
              <a:rPr lang="en-US" altLang="zh-TW" dirty="0" smtClean="0">
                <a:solidFill>
                  <a:srgbClr val="0070C0"/>
                </a:solidFill>
              </a:rPr>
              <a:t>" %&gt;</a:t>
            </a:r>
          </a:p>
          <a:p>
            <a:pPr>
              <a:buNone/>
            </a:pPr>
            <a:r>
              <a:rPr lang="en-US" altLang="zh-TW" dirty="0" smtClean="0"/>
              <a:t> import …</a:t>
            </a:r>
          </a:p>
          <a:p>
            <a:pPr>
              <a:buNone/>
            </a:pPr>
            <a:r>
              <a:rPr lang="en-US" altLang="zh-TW" dirty="0" smtClean="0"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To </a:t>
            </a:r>
            <a:r>
              <a:rPr lang="en-US" altLang="zh-TW" dirty="0" err="1" smtClean="0"/>
              <a:t>servlet</a:t>
            </a:r>
            <a:r>
              <a:rPr lang="en-US" altLang="zh-TW" dirty="0" smtClean="0"/>
              <a:t> is … (2)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altLang="zh-TW" dirty="0" smtClean="0"/>
              <a:t> class _</a:t>
            </a:r>
            <a:r>
              <a:rPr lang="en-US" altLang="zh-TW" dirty="0" err="1" smtClean="0"/>
              <a:t>myservlet</a:t>
            </a:r>
            <a:r>
              <a:rPr lang="en-US" altLang="zh-TW" dirty="0" smtClean="0"/>
              <a:t> implements </a:t>
            </a:r>
            <a:r>
              <a:rPr lang="en-US" altLang="zh-TW" dirty="0" err="1" smtClean="0"/>
              <a:t>javax.servlet.Servlet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javax.servlet.jsp.HttpJspPage</a:t>
            </a:r>
            <a:r>
              <a:rPr lang="en-US" altLang="zh-TW" dirty="0" smtClean="0"/>
              <a:t> {</a:t>
            </a:r>
          </a:p>
          <a:p>
            <a:pPr>
              <a:buNone/>
            </a:pPr>
            <a:r>
              <a:rPr lang="en-US" altLang="zh-TW" dirty="0" smtClean="0">
                <a:solidFill>
                  <a:srgbClr val="0070C0"/>
                </a:solidFill>
              </a:rPr>
              <a:t>    // Inserted as a</a:t>
            </a:r>
          </a:p>
          <a:p>
            <a:pPr>
              <a:buNone/>
            </a:pPr>
            <a:r>
              <a:rPr lang="en-US" altLang="zh-TW" dirty="0" smtClean="0">
                <a:solidFill>
                  <a:srgbClr val="0070C0"/>
                </a:solidFill>
              </a:rPr>
              <a:t>    // result of &lt;%! </a:t>
            </a:r>
            <a:r>
              <a:rPr lang="en-US" altLang="zh-TW" dirty="0" err="1" smtClean="0">
                <a:solidFill>
                  <a:srgbClr val="0070C0"/>
                </a:solidFill>
              </a:rPr>
              <a:t>int</a:t>
            </a:r>
            <a:r>
              <a:rPr lang="en-US" altLang="zh-TW" dirty="0" smtClean="0">
                <a:solidFill>
                  <a:srgbClr val="0070C0"/>
                </a:solidFill>
              </a:rPr>
              <a:t> </a:t>
            </a:r>
            <a:r>
              <a:rPr lang="en-US" altLang="zh-TW" dirty="0" err="1" smtClean="0">
                <a:solidFill>
                  <a:srgbClr val="0070C0"/>
                </a:solidFill>
              </a:rPr>
              <a:t>serverInstanceVariable</a:t>
            </a:r>
            <a:r>
              <a:rPr lang="en-US" altLang="zh-TW" dirty="0" smtClean="0">
                <a:solidFill>
                  <a:srgbClr val="0070C0"/>
                </a:solidFill>
              </a:rPr>
              <a:t> = 1;%&gt;</a:t>
            </a:r>
          </a:p>
          <a:p>
            <a:pPr>
              <a:buNone/>
            </a:pPr>
            <a:r>
              <a:rPr lang="en-US" altLang="zh-TW" dirty="0" smtClean="0"/>
              <a:t>    </a:t>
            </a:r>
            <a:r>
              <a:rPr lang="en-US" altLang="zh-TW" dirty="0" err="1" smtClean="0"/>
              <a:t>int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serverInstanceVariable</a:t>
            </a:r>
            <a:r>
              <a:rPr lang="en-US" altLang="zh-TW" dirty="0" smtClean="0"/>
              <a:t> = 1;</a:t>
            </a:r>
          </a:p>
          <a:p>
            <a:pPr>
              <a:buNone/>
            </a:pPr>
            <a:r>
              <a:rPr lang="en-US" altLang="zh-TW" dirty="0" smtClean="0"/>
              <a:t>    …</a:t>
            </a:r>
          </a:p>
          <a:p>
            <a:pPr>
              <a:buNone/>
            </a:pPr>
            <a:r>
              <a:rPr lang="en-US" altLang="zh-TW" dirty="0" smtClean="0"/>
              <a:t> </a:t>
            </a:r>
          </a:p>
          <a:p>
            <a:pPr>
              <a:buNone/>
            </a:pPr>
            <a:r>
              <a:rPr lang="en-US" altLang="zh-TW" dirty="0" smtClean="0"/>
              <a:t>    public void _</a:t>
            </a:r>
            <a:r>
              <a:rPr lang="en-US" altLang="zh-TW" dirty="0" err="1" smtClean="0"/>
              <a:t>jspService</a:t>
            </a:r>
            <a:r>
              <a:rPr lang="en-US" altLang="zh-TW" dirty="0" smtClean="0"/>
              <a:t>( </a:t>
            </a:r>
            <a:r>
              <a:rPr lang="en-US" altLang="zh-TW" dirty="0" err="1" smtClean="0"/>
              <a:t>javax.servlet.http.HttpServletRequest</a:t>
            </a:r>
            <a:r>
              <a:rPr lang="en-US" altLang="zh-TW" dirty="0" smtClean="0"/>
              <a:t> request,</a:t>
            </a:r>
          </a:p>
          <a:p>
            <a:pPr>
              <a:buNone/>
            </a:pPr>
            <a:r>
              <a:rPr lang="en-US" altLang="zh-TW" dirty="0" smtClean="0"/>
              <a:t>    </a:t>
            </a:r>
            <a:r>
              <a:rPr lang="en-US" altLang="zh-TW" dirty="0" err="1" smtClean="0"/>
              <a:t>javax.servlet.http.HttpServletResponse</a:t>
            </a:r>
            <a:r>
              <a:rPr lang="en-US" altLang="zh-TW" dirty="0" smtClean="0"/>
              <a:t> response )</a:t>
            </a:r>
          </a:p>
          <a:p>
            <a:pPr>
              <a:buNone/>
            </a:pPr>
            <a:r>
              <a:rPr lang="en-US" altLang="zh-TW" dirty="0" smtClean="0"/>
              <a:t>    throws </a:t>
            </a:r>
            <a:r>
              <a:rPr lang="en-US" altLang="zh-TW" dirty="0" err="1" smtClean="0"/>
              <a:t>javax.servlet.ServletException</a:t>
            </a:r>
            <a:r>
              <a:rPr lang="en-US" altLang="zh-TW" dirty="0" smtClean="0"/>
              <a:t>,</a:t>
            </a:r>
          </a:p>
          <a:p>
            <a:pPr>
              <a:buNone/>
            </a:pPr>
            <a:r>
              <a:rPr lang="en-US" altLang="zh-TW" dirty="0" smtClean="0"/>
              <a:t>    </a:t>
            </a:r>
            <a:r>
              <a:rPr lang="en-US" altLang="zh-TW" dirty="0" err="1" smtClean="0"/>
              <a:t>java.io.IOException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    {</a:t>
            </a:r>
          </a:p>
          <a:p>
            <a:pPr>
              <a:buNone/>
            </a:pPr>
            <a:r>
              <a:rPr lang="en-US" altLang="zh-TW" dirty="0" smtClean="0"/>
              <a:t>        </a:t>
            </a:r>
            <a:r>
              <a:rPr lang="en-US" altLang="zh-TW" dirty="0" err="1" smtClean="0"/>
              <a:t>javax.servlet.ServletConfig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config</a:t>
            </a:r>
            <a:r>
              <a:rPr lang="en-US" altLang="zh-TW" dirty="0" smtClean="0"/>
              <a:t> = …; </a:t>
            </a:r>
            <a:r>
              <a:rPr lang="en-US" altLang="zh-TW" dirty="0" smtClean="0">
                <a:solidFill>
                  <a:srgbClr val="0070C0"/>
                </a:solidFill>
              </a:rPr>
              <a:t>// Get the </a:t>
            </a:r>
            <a:r>
              <a:rPr lang="en-US" altLang="zh-TW" dirty="0" err="1" smtClean="0">
                <a:solidFill>
                  <a:srgbClr val="0070C0"/>
                </a:solidFill>
              </a:rPr>
              <a:t>servlet</a:t>
            </a:r>
            <a:r>
              <a:rPr lang="en-US" altLang="zh-TW" dirty="0" smtClean="0">
                <a:solidFill>
                  <a:srgbClr val="0070C0"/>
                </a:solidFill>
              </a:rPr>
              <a:t> </a:t>
            </a:r>
            <a:r>
              <a:rPr lang="en-US" altLang="zh-TW" dirty="0" err="1" smtClean="0">
                <a:solidFill>
                  <a:srgbClr val="0070C0"/>
                </a:solidFill>
              </a:rPr>
              <a:t>config</a:t>
            </a:r>
            <a:endParaRPr lang="en-US" altLang="zh-TW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To </a:t>
            </a:r>
            <a:r>
              <a:rPr lang="en-US" altLang="zh-TW" dirty="0" err="1" smtClean="0"/>
              <a:t>servlet</a:t>
            </a:r>
            <a:r>
              <a:rPr lang="en-US" altLang="zh-TW" dirty="0" smtClean="0"/>
              <a:t> is … (3)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altLang="zh-TW" dirty="0" smtClean="0"/>
              <a:t>        Object page = this;</a:t>
            </a:r>
          </a:p>
          <a:p>
            <a:pPr>
              <a:buNone/>
            </a:pPr>
            <a:r>
              <a:rPr lang="en-US" altLang="zh-TW" dirty="0" smtClean="0">
                <a:solidFill>
                  <a:srgbClr val="0070C0"/>
                </a:solidFill>
              </a:rPr>
              <a:t>// Get the page context for this request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        </a:t>
            </a:r>
            <a:r>
              <a:rPr lang="en-US" altLang="zh-TW" dirty="0" err="1" smtClean="0"/>
              <a:t>PageContext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pageContext</a:t>
            </a:r>
            <a:r>
              <a:rPr lang="en-US" altLang="zh-TW" dirty="0" smtClean="0"/>
              <a:t> = …;            </a:t>
            </a:r>
          </a:p>
          <a:p>
            <a:pPr>
              <a:buNone/>
            </a:pPr>
            <a:r>
              <a:rPr lang="en-US" altLang="zh-TW" dirty="0" smtClean="0"/>
              <a:t>	   </a:t>
            </a:r>
            <a:r>
              <a:rPr lang="en-US" altLang="zh-TW" dirty="0" err="1" smtClean="0"/>
              <a:t>javax.servlet.jsp.JspWriter</a:t>
            </a:r>
            <a:r>
              <a:rPr lang="en-US" altLang="zh-TW" dirty="0" smtClean="0"/>
              <a:t> out = </a:t>
            </a:r>
            <a:r>
              <a:rPr lang="en-US" altLang="zh-TW" dirty="0" err="1" smtClean="0"/>
              <a:t>pageContext.getOut</a:t>
            </a:r>
            <a:r>
              <a:rPr lang="en-US" altLang="zh-TW" dirty="0" smtClean="0"/>
              <a:t>();</a:t>
            </a:r>
          </a:p>
          <a:p>
            <a:pPr>
              <a:buNone/>
            </a:pPr>
            <a:r>
              <a:rPr lang="en-US" altLang="zh-TW" dirty="0" smtClean="0"/>
              <a:t>        </a:t>
            </a:r>
            <a:r>
              <a:rPr lang="en-US" altLang="zh-TW" dirty="0" err="1" smtClean="0"/>
              <a:t>HttpSession</a:t>
            </a:r>
            <a:r>
              <a:rPr lang="en-US" altLang="zh-TW" dirty="0" smtClean="0"/>
              <a:t> session = </a:t>
            </a:r>
            <a:r>
              <a:rPr lang="en-US" altLang="zh-TW" dirty="0" err="1" smtClean="0"/>
              <a:t>request.getSession</a:t>
            </a:r>
            <a:r>
              <a:rPr lang="en-US" altLang="zh-TW" dirty="0" smtClean="0"/>
              <a:t>( true );</a:t>
            </a:r>
          </a:p>
          <a:p>
            <a:pPr>
              <a:buNone/>
            </a:pPr>
            <a:r>
              <a:rPr lang="en-US" altLang="zh-TW" dirty="0" smtClean="0"/>
              <a:t>        try {</a:t>
            </a:r>
          </a:p>
          <a:p>
            <a:pPr>
              <a:buNone/>
            </a:pPr>
            <a:r>
              <a:rPr lang="en-US" altLang="zh-TW" dirty="0" smtClean="0"/>
              <a:t>            </a:t>
            </a:r>
            <a:r>
              <a:rPr lang="en-US" altLang="zh-TW" dirty="0" err="1" smtClean="0"/>
              <a:t>out.print</a:t>
            </a:r>
            <a:r>
              <a:rPr lang="en-US" altLang="zh-TW" dirty="0" smtClean="0"/>
              <a:t>( "&lt;html&gt;\r\n" );</a:t>
            </a:r>
          </a:p>
          <a:p>
            <a:pPr>
              <a:buNone/>
            </a:pPr>
            <a:r>
              <a:rPr lang="en-US" altLang="zh-TW" dirty="0" smtClean="0"/>
              <a:t>            </a:t>
            </a:r>
            <a:r>
              <a:rPr lang="en-US" altLang="zh-TW" dirty="0" err="1" smtClean="0"/>
              <a:t>out.print</a:t>
            </a:r>
            <a:r>
              <a:rPr lang="en-US" altLang="zh-TW" dirty="0" smtClean="0"/>
              <a:t>( "&lt;head&gt;\r\n" );</a:t>
            </a:r>
          </a:p>
          <a:p>
            <a:pPr>
              <a:buNone/>
            </a:pPr>
            <a:r>
              <a:rPr lang="en-US" altLang="zh-TW" dirty="0" smtClean="0"/>
              <a:t>            …</a:t>
            </a:r>
          </a:p>
          <a:p>
            <a:pPr>
              <a:buNone/>
            </a:pPr>
            <a:r>
              <a:rPr lang="en-US" altLang="zh-TW" dirty="0" smtClean="0">
                <a:solidFill>
                  <a:srgbClr val="0070C0"/>
                </a:solidFill>
              </a:rPr>
              <a:t>            // From &lt;% </a:t>
            </a:r>
            <a:r>
              <a:rPr lang="en-US" altLang="zh-TW" dirty="0" err="1" smtClean="0">
                <a:solidFill>
                  <a:srgbClr val="0070C0"/>
                </a:solidFill>
              </a:rPr>
              <a:t>int</a:t>
            </a:r>
            <a:r>
              <a:rPr lang="en-US" altLang="zh-TW" dirty="0" smtClean="0">
                <a:solidFill>
                  <a:srgbClr val="0070C0"/>
                </a:solidFill>
              </a:rPr>
              <a:t> </a:t>
            </a:r>
            <a:r>
              <a:rPr lang="en-US" altLang="zh-TW" dirty="0" err="1" smtClean="0">
                <a:solidFill>
                  <a:srgbClr val="0070C0"/>
                </a:solidFill>
              </a:rPr>
              <a:t>localStackBasedVariable</a:t>
            </a:r>
            <a:r>
              <a:rPr lang="en-US" altLang="zh-TW" dirty="0" smtClean="0">
                <a:solidFill>
                  <a:srgbClr val="0070C0"/>
                </a:solidFill>
              </a:rPr>
              <a:t> = 1; %&gt;</a:t>
            </a:r>
          </a:p>
          <a:p>
            <a:pPr>
              <a:buNone/>
            </a:pPr>
            <a:r>
              <a:rPr lang="en-US" altLang="zh-TW" dirty="0" smtClean="0"/>
              <a:t>            </a:t>
            </a:r>
            <a:r>
              <a:rPr lang="en-US" altLang="zh-TW" dirty="0" err="1" smtClean="0"/>
              <a:t>int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localStackBasedVariable</a:t>
            </a:r>
            <a:r>
              <a:rPr lang="en-US" altLang="zh-TW" dirty="0" smtClean="0"/>
              <a:t> = 1;</a:t>
            </a:r>
          </a:p>
          <a:p>
            <a:pPr>
              <a:buNone/>
            </a:pPr>
            <a:r>
              <a:rPr lang="en-US" altLang="zh-TW" dirty="0" smtClean="0"/>
              <a:t>            …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To </a:t>
            </a:r>
            <a:r>
              <a:rPr lang="en-US" altLang="zh-TW" dirty="0" err="1" smtClean="0"/>
              <a:t>servlet</a:t>
            </a:r>
            <a:r>
              <a:rPr lang="en-US" altLang="zh-TW" dirty="0" smtClean="0"/>
              <a:t> is … (4)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altLang="zh-TW" dirty="0" smtClean="0"/>
              <a:t>            </a:t>
            </a:r>
            <a:r>
              <a:rPr lang="en-US" altLang="zh-TW" dirty="0" err="1" smtClean="0"/>
              <a:t>out.print</a:t>
            </a:r>
            <a:r>
              <a:rPr lang="en-US" altLang="zh-TW" dirty="0" smtClean="0"/>
              <a:t>( "&lt;table&gt;\r\n" );</a:t>
            </a:r>
          </a:p>
          <a:p>
            <a:pPr>
              <a:buNone/>
            </a:pPr>
            <a:r>
              <a:rPr lang="en-US" altLang="zh-TW" dirty="0" smtClean="0"/>
              <a:t>            </a:t>
            </a:r>
            <a:r>
              <a:rPr lang="en-US" altLang="zh-TW" dirty="0" err="1" smtClean="0"/>
              <a:t>out.print</a:t>
            </a:r>
            <a:r>
              <a:rPr lang="en-US" altLang="zh-TW" dirty="0" smtClean="0"/>
              <a:t>( " &lt;</a:t>
            </a:r>
            <a:r>
              <a:rPr lang="en-US" altLang="zh-TW" dirty="0" err="1" smtClean="0"/>
              <a:t>tr</a:t>
            </a:r>
            <a:r>
              <a:rPr lang="en-US" altLang="zh-TW" dirty="0" smtClean="0"/>
              <a:t>&gt;&lt;td&gt;" );</a:t>
            </a:r>
          </a:p>
          <a:p>
            <a:pPr>
              <a:buNone/>
            </a:pPr>
            <a:r>
              <a:rPr lang="en-US" altLang="zh-TW" dirty="0" smtClean="0">
                <a:solidFill>
                  <a:srgbClr val="0070C0"/>
                </a:solidFill>
              </a:rPr>
              <a:t>            // From &lt;%= </a:t>
            </a:r>
            <a:r>
              <a:rPr lang="en-US" altLang="zh-TW" dirty="0" err="1" smtClean="0">
                <a:solidFill>
                  <a:srgbClr val="0070C0"/>
                </a:solidFill>
              </a:rPr>
              <a:t>toStringOrBlank</a:t>
            </a:r>
            <a:r>
              <a:rPr lang="en-US" altLang="zh-TW" dirty="0" smtClean="0">
                <a:solidFill>
                  <a:srgbClr val="0070C0"/>
                </a:solidFill>
              </a:rPr>
              <a:t>( "expanded inline data " + 1 ) %&gt;</a:t>
            </a:r>
          </a:p>
          <a:p>
            <a:pPr>
              <a:buNone/>
            </a:pPr>
            <a:r>
              <a:rPr lang="en-US" altLang="zh-TW" dirty="0" smtClean="0"/>
              <a:t>            </a:t>
            </a:r>
            <a:r>
              <a:rPr lang="en-US" altLang="zh-TW" dirty="0" err="1" smtClean="0"/>
              <a:t>out.print</a:t>
            </a:r>
            <a:r>
              <a:rPr lang="en-US" altLang="zh-TW" dirty="0" smtClean="0"/>
              <a:t>( </a:t>
            </a:r>
            <a:r>
              <a:rPr lang="en-US" altLang="zh-TW" dirty="0" err="1" smtClean="0"/>
              <a:t>toStringOrBlank</a:t>
            </a:r>
            <a:r>
              <a:rPr lang="en-US" altLang="zh-TW" dirty="0" smtClean="0"/>
              <a:t>( "expanded inline data " + 1 ) );</a:t>
            </a:r>
          </a:p>
          <a:p>
            <a:pPr>
              <a:buNone/>
            </a:pPr>
            <a:r>
              <a:rPr lang="en-US" altLang="zh-TW" dirty="0" smtClean="0"/>
              <a:t>            </a:t>
            </a:r>
            <a:r>
              <a:rPr lang="en-US" altLang="zh-TW" dirty="0" err="1" smtClean="0"/>
              <a:t>out.print</a:t>
            </a:r>
            <a:r>
              <a:rPr lang="en-US" altLang="zh-TW" dirty="0" smtClean="0"/>
              <a:t>( " &lt;/td&gt;&lt;/</a:t>
            </a:r>
            <a:r>
              <a:rPr lang="en-US" altLang="zh-TW" dirty="0" err="1" smtClean="0"/>
              <a:t>tr</a:t>
            </a:r>
            <a:r>
              <a:rPr lang="en-US" altLang="zh-TW" dirty="0" smtClean="0"/>
              <a:t>&gt;\r\n" );</a:t>
            </a:r>
          </a:p>
          <a:p>
            <a:pPr>
              <a:buNone/>
            </a:pPr>
            <a:r>
              <a:rPr lang="en-US" altLang="zh-TW" dirty="0" smtClean="0"/>
              <a:t>            …</a:t>
            </a:r>
          </a:p>
          <a:p>
            <a:pPr>
              <a:buNone/>
            </a:pPr>
            <a:r>
              <a:rPr lang="en-US" altLang="zh-TW" dirty="0" smtClean="0"/>
              <a:t>        } catch ( Exception _exception ) {</a:t>
            </a:r>
          </a:p>
          <a:p>
            <a:pPr>
              <a:buNone/>
            </a:pPr>
            <a:r>
              <a:rPr lang="en-US" altLang="zh-TW" dirty="0" smtClean="0">
                <a:solidFill>
                  <a:srgbClr val="0070C0"/>
                </a:solidFill>
              </a:rPr>
              <a:t>            // Clean up and redirect to error page in &lt;%@ page </a:t>
            </a:r>
          </a:p>
          <a:p>
            <a:pPr>
              <a:buNone/>
            </a:pPr>
            <a:r>
              <a:rPr lang="en-US" altLang="zh-TW" dirty="0">
                <a:solidFill>
                  <a:srgbClr val="0070C0"/>
                </a:solidFill>
              </a:rPr>
              <a:t>	 </a:t>
            </a:r>
            <a:r>
              <a:rPr lang="en-US" altLang="zh-TW" dirty="0" smtClean="0">
                <a:solidFill>
                  <a:srgbClr val="0070C0"/>
                </a:solidFill>
              </a:rPr>
              <a:t>    // </a:t>
            </a:r>
            <a:r>
              <a:rPr lang="en-US" altLang="zh-TW" dirty="0" err="1" smtClean="0">
                <a:solidFill>
                  <a:srgbClr val="0070C0"/>
                </a:solidFill>
              </a:rPr>
              <a:t>errorPage</a:t>
            </a:r>
            <a:r>
              <a:rPr lang="en-US" altLang="zh-TW" dirty="0" smtClean="0">
                <a:solidFill>
                  <a:srgbClr val="0070C0"/>
                </a:solidFill>
              </a:rPr>
              <a:t>="myerror.jsp" %&gt;</a:t>
            </a:r>
          </a:p>
          <a:p>
            <a:pPr>
              <a:buNone/>
            </a:pPr>
            <a:r>
              <a:rPr lang="en-US" altLang="zh-TW" dirty="0" smtClean="0"/>
              <a:t>        }</a:t>
            </a:r>
          </a:p>
          <a:p>
            <a:pPr>
              <a:buNone/>
            </a:pPr>
            <a:r>
              <a:rPr lang="en-US" altLang="zh-TW" dirty="0" smtClean="0"/>
              <a:t>    }</a:t>
            </a:r>
          </a:p>
          <a:p>
            <a:pPr>
              <a:buNone/>
            </a:pPr>
            <a:r>
              <a:rPr lang="en-US" altLang="zh-TW" dirty="0" smtClean="0"/>
              <a:t> }</a:t>
            </a:r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Implicit Objects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zh-TW" dirty="0" smtClean="0"/>
              <a:t>out </a:t>
            </a:r>
          </a:p>
          <a:p>
            <a:pPr lvl="1"/>
            <a:r>
              <a:rPr lang="en-US" altLang="zh-TW" dirty="0" smtClean="0"/>
              <a:t>The </a:t>
            </a:r>
            <a:r>
              <a:rPr lang="en-US" altLang="zh-TW" dirty="0" err="1" smtClean="0">
                <a:hlinkClick r:id="rId2" tooltip="http://java.sun.com/javaee/5/docs/api/javax/servlet/jsp/JspWriter.html"/>
              </a:rPr>
              <a:t>JspWriter</a:t>
            </a:r>
            <a:r>
              <a:rPr lang="en-US" altLang="zh-TW" dirty="0" smtClean="0"/>
              <a:t> used to write the data to the response stream(output page). </a:t>
            </a:r>
          </a:p>
          <a:p>
            <a:r>
              <a:rPr lang="en-US" altLang="zh-TW" dirty="0" smtClean="0"/>
              <a:t>page  </a:t>
            </a:r>
          </a:p>
          <a:p>
            <a:pPr lvl="1"/>
            <a:r>
              <a:rPr lang="en-US" altLang="zh-TW" dirty="0" smtClean="0"/>
              <a:t>The </a:t>
            </a:r>
            <a:r>
              <a:rPr lang="en-US" altLang="zh-TW" dirty="0" err="1" smtClean="0"/>
              <a:t>servlet</a:t>
            </a:r>
            <a:r>
              <a:rPr lang="en-US" altLang="zh-TW" dirty="0" smtClean="0"/>
              <a:t> itself. </a:t>
            </a:r>
          </a:p>
          <a:p>
            <a:r>
              <a:rPr lang="en-US" altLang="zh-TW" dirty="0" err="1" smtClean="0"/>
              <a:t>pageContext</a:t>
            </a:r>
            <a:r>
              <a:rPr lang="en-US" altLang="zh-TW" dirty="0" smtClean="0"/>
              <a:t>  </a:t>
            </a:r>
          </a:p>
          <a:p>
            <a:pPr lvl="1"/>
            <a:r>
              <a:rPr lang="en-US" altLang="zh-TW" dirty="0" smtClean="0"/>
              <a:t>A </a:t>
            </a:r>
            <a:r>
              <a:rPr lang="en-US" altLang="zh-TW" dirty="0" err="1" smtClean="0">
                <a:hlinkClick r:id="rId3" tooltip="http://java.sun.com/javaee/5/docs/api/javax/servlet/jsp/PageContext.html"/>
              </a:rPr>
              <a:t>PageContext</a:t>
            </a:r>
            <a:r>
              <a:rPr lang="en-US" altLang="zh-TW" dirty="0" smtClean="0"/>
              <a:t> instance that contains data associated with the whole page. A given HTML page may be passed among multiple JSPs. </a:t>
            </a:r>
          </a:p>
          <a:p>
            <a:r>
              <a:rPr lang="en-US" altLang="zh-TW" dirty="0" smtClean="0"/>
              <a:t>request  </a:t>
            </a:r>
          </a:p>
          <a:p>
            <a:pPr lvl="1"/>
            <a:r>
              <a:rPr lang="en-US" altLang="zh-TW" dirty="0" smtClean="0"/>
              <a:t>The </a:t>
            </a:r>
            <a:r>
              <a:rPr lang="en-US" altLang="zh-TW" dirty="0" err="1" smtClean="0">
                <a:hlinkClick r:id="rId4" tooltip="http://java.sun.com/javaee/5/docs/api/javax/servlet/http/HttpServletRequest.html"/>
              </a:rPr>
              <a:t>HttpServletRequest</a:t>
            </a:r>
            <a:r>
              <a:rPr lang="en-US" altLang="zh-TW" dirty="0" smtClean="0"/>
              <a:t> object that provides </a:t>
            </a:r>
            <a:r>
              <a:rPr lang="en-US" altLang="zh-TW" dirty="0" smtClean="0">
                <a:hlinkClick r:id="rId5" tooltip="HTTP request"/>
              </a:rPr>
              <a:t>HTTP request</a:t>
            </a:r>
            <a:r>
              <a:rPr lang="en-US" altLang="zh-TW" dirty="0" smtClean="0"/>
              <a:t> information.  </a:t>
            </a:r>
          </a:p>
        </p:txBody>
      </p:sp>
      <p:sp>
        <p:nvSpPr>
          <p:cNvPr id="4" name="矩形圖說文字 3"/>
          <p:cNvSpPr/>
          <p:nvPr/>
        </p:nvSpPr>
        <p:spPr>
          <a:xfrm>
            <a:off x="6572232" y="214290"/>
            <a:ext cx="2571768" cy="1428760"/>
          </a:xfrm>
          <a:prstGeom prst="wedgeRectCallout">
            <a:avLst>
              <a:gd name="adj1" fmla="val -30291"/>
              <a:gd name="adj2" fmla="val 63414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200" dirty="0" smtClean="0"/>
              <a:t>What are they in </a:t>
            </a:r>
            <a:r>
              <a:rPr lang="en-US" altLang="zh-TW" sz="3200" dirty="0" err="1" smtClean="0"/>
              <a:t>servlet</a:t>
            </a:r>
            <a:r>
              <a:rPr lang="en-US" altLang="zh-TW" sz="3200" dirty="0" smtClean="0"/>
              <a:t>?</a:t>
            </a:r>
            <a:endParaRPr lang="zh-TW" alt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674</Words>
  <Application>Microsoft Office PowerPoint</Application>
  <PresentationFormat>如螢幕大小 (4:3)</PresentationFormat>
  <Paragraphs>177</Paragraphs>
  <Slides>20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20</vt:i4>
      </vt:variant>
    </vt:vector>
  </HeadingPairs>
  <TitlesOfParts>
    <vt:vector size="21" baseType="lpstr">
      <vt:lpstr>Office 佈景主題</vt:lpstr>
      <vt:lpstr>Introduction to Java Server Page (JSP)</vt:lpstr>
      <vt:lpstr>What is JSP</vt:lpstr>
      <vt:lpstr>Four kinds of segments</vt:lpstr>
      <vt:lpstr>JSP is …</vt:lpstr>
      <vt:lpstr>To servlet is …</vt:lpstr>
      <vt:lpstr>To servlet is … (2)</vt:lpstr>
      <vt:lpstr>To servlet is … (3)</vt:lpstr>
      <vt:lpstr>To servlet is … (4)</vt:lpstr>
      <vt:lpstr>Implicit Objects</vt:lpstr>
      <vt:lpstr>Implicit Objects (2)</vt:lpstr>
      <vt:lpstr>Get the Container</vt:lpstr>
      <vt:lpstr>Resin</vt:lpstr>
      <vt:lpstr>投影片 13</vt:lpstr>
      <vt:lpstr>Let’s implement Lab3</vt:lpstr>
      <vt:lpstr>upload.html</vt:lpstr>
      <vt:lpstr>uploadHandle.jsp</vt:lpstr>
      <vt:lpstr>uploadHandle.jsp</vt:lpstr>
      <vt:lpstr>Run!</vt:lpstr>
      <vt:lpstr>Discussions</vt:lpstr>
      <vt:lpstr>Useful references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Java Server Page (JSP)</dc:title>
  <dc:creator>yoshi</dc:creator>
  <cp:lastModifiedBy>yoshi</cp:lastModifiedBy>
  <cp:revision>27</cp:revision>
  <dcterms:created xsi:type="dcterms:W3CDTF">2009-05-17T12:37:46Z</dcterms:created>
  <dcterms:modified xsi:type="dcterms:W3CDTF">2009-05-21T02:28:15Z</dcterms:modified>
</cp:coreProperties>
</file>