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82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3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FFFF"/>
    <a:srgbClr val="333300"/>
    <a:srgbClr val="00FF00"/>
    <a:srgbClr val="33CC33"/>
    <a:srgbClr val="FF99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02" autoAdjust="0"/>
    <p:restoredTop sz="94660"/>
  </p:normalViewPr>
  <p:slideViewPr>
    <p:cSldViewPr>
      <p:cViewPr varScale="1">
        <p:scale>
          <a:sx n="77" d="100"/>
          <a:sy n="77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CE2D-5322-46FF-9644-62AE9370590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A57B3-2205-4B25-936C-8EE346F9B98C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3FADB-BED7-4414-8C20-59C5EA58062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73D61B3-FCB6-4444-9E56-CB858AE4C9D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22CE4-FF30-4A35-8565-3A10A13D78B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8873-9B70-4B20-AED4-B5B5E604AF7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16E-C785-4D29-A15F-53B0BD2EDD7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2B856-4601-42E8-AF4E-2DAE26B13163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B7E7-CCA8-4FE5-A1E2-24E9E7A31F4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8DF9-0AE0-44CD-8059-3D7E01B54905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F7C2-DCC6-4B6D-A56B-451E1CC0CB5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196DD-C6E9-40BF-B2B5-613277A432E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E670196F-14DD-4087-96DB-2CAE7FF726C4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8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but.cis.nctu.edu.tw/~chin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blueprints/patterns/MVC-detailed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Swing</a:t>
            </a:r>
            <a:endParaRPr lang="en-US" altLang="zh-TW" dirty="0"/>
          </a:p>
        </p:txBody>
      </p:sp>
      <p:sp>
        <p:nvSpPr>
          <p:cNvPr id="7" name="矩形 6"/>
          <p:cNvSpPr/>
          <p:nvPr/>
        </p:nvSpPr>
        <p:spPr>
          <a:xfrm>
            <a:off x="3143240" y="6488668"/>
            <a:ext cx="603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Comes from </a:t>
            </a:r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 smtClean="0">
                <a:hlinkClick r:id="rId2"/>
              </a:rPr>
              <a:t>://debut.cis.nctu.edu.tw/~ching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smtClean="0"/>
              <a:t> originally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MVC </a:t>
            </a:r>
            <a:r>
              <a:rPr lang="zh-TW" altLang="en-US"/>
              <a:t>架構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Model/View/Control </a:t>
            </a:r>
            <a:r>
              <a:rPr lang="zh-TW" altLang="en-US" sz="2400" dirty="0"/>
              <a:t>架構的目的是</a:t>
            </a:r>
            <a:r>
              <a:rPr lang="zh-TW" altLang="en-US" sz="2400" dirty="0">
                <a:solidFill>
                  <a:srgbClr val="FF9900"/>
                </a:solidFill>
              </a:rPr>
              <a:t>建立一個可以重複使用元件的方法</a:t>
            </a:r>
          </a:p>
          <a:p>
            <a:pPr lvl="1"/>
            <a:r>
              <a:rPr lang="zh-TW" altLang="en-US" sz="2000" dirty="0"/>
              <a:t>依照</a:t>
            </a:r>
            <a:r>
              <a:rPr lang="zh-TW" altLang="en-US" sz="2000" dirty="0">
                <a:solidFill>
                  <a:srgbClr val="00FF00"/>
                </a:solidFill>
              </a:rPr>
              <a:t>資料結構</a:t>
            </a:r>
            <a:r>
              <a:rPr lang="en-US" altLang="zh-TW" sz="2000" dirty="0">
                <a:solidFill>
                  <a:srgbClr val="00FF00"/>
                </a:solidFill>
              </a:rPr>
              <a:t>,</a:t>
            </a:r>
            <a:r>
              <a:rPr lang="zh-TW" altLang="en-US" sz="2000" dirty="0">
                <a:solidFill>
                  <a:srgbClr val="00FF00"/>
                </a:solidFill>
              </a:rPr>
              <a:t>顯示方式</a:t>
            </a:r>
            <a:r>
              <a:rPr lang="en-US" altLang="zh-TW" sz="2000" dirty="0">
                <a:solidFill>
                  <a:srgbClr val="00FF00"/>
                </a:solidFill>
              </a:rPr>
              <a:t>,</a:t>
            </a:r>
            <a:r>
              <a:rPr lang="zh-TW" altLang="en-US" sz="2000" dirty="0">
                <a:solidFill>
                  <a:srgbClr val="00FF00"/>
                </a:solidFill>
              </a:rPr>
              <a:t>行為</a:t>
            </a:r>
            <a:r>
              <a:rPr lang="zh-TW" altLang="en-US" sz="2000" dirty="0"/>
              <a:t>區分成不同的部分</a:t>
            </a:r>
          </a:p>
          <a:p>
            <a:pPr lvl="1"/>
            <a:r>
              <a:rPr kumimoji="0" lang="zh-TW" altLang="en-US" sz="2000" dirty="0"/>
              <a:t>主要適用於 </a:t>
            </a:r>
            <a:r>
              <a:rPr kumimoji="0" lang="en-US" altLang="zh-TW" sz="2000" dirty="0"/>
              <a:t>GUI </a:t>
            </a:r>
            <a:r>
              <a:rPr kumimoji="0" lang="zh-TW" altLang="en-US" sz="2000" dirty="0"/>
              <a:t>元件的設計上 </a:t>
            </a:r>
            <a:r>
              <a:rPr kumimoji="0" lang="en-US" altLang="zh-TW" sz="2000" dirty="0"/>
              <a:t>(</a:t>
            </a:r>
            <a:r>
              <a:rPr kumimoji="0" lang="zh-TW" altLang="en-US" sz="2000" dirty="0"/>
              <a:t>但也可以應用到</a:t>
            </a:r>
            <a:r>
              <a:rPr kumimoji="0" lang="zh-TW" altLang="en-US" sz="2000" dirty="0">
                <a:solidFill>
                  <a:srgbClr val="00FF00"/>
                </a:solidFill>
              </a:rPr>
              <a:t>設計</a:t>
            </a:r>
            <a:r>
              <a:rPr kumimoji="0" lang="zh-TW" altLang="en-US" sz="2000" dirty="0"/>
              <a:t>上</a:t>
            </a:r>
            <a:r>
              <a:rPr kumimoji="0" lang="en-US" altLang="zh-TW" sz="2000" dirty="0"/>
              <a:t>)</a:t>
            </a:r>
          </a:p>
          <a:p>
            <a:r>
              <a:rPr kumimoji="0" lang="en-US" altLang="zh-TW" sz="2400" dirty="0"/>
              <a:t>MVC </a:t>
            </a:r>
            <a:r>
              <a:rPr kumimoji="0" lang="zh-TW" altLang="en-US" sz="2400" dirty="0"/>
              <a:t>的基本概念</a:t>
            </a:r>
            <a:r>
              <a:rPr kumimoji="0" lang="en-US" altLang="zh-TW" sz="2400" dirty="0"/>
              <a:t>:</a:t>
            </a:r>
          </a:p>
          <a:p>
            <a:pPr lvl="1"/>
            <a:r>
              <a:rPr kumimoji="0" lang="zh-TW" altLang="en-US" sz="2000" dirty="0"/>
              <a:t>把</a:t>
            </a:r>
            <a:r>
              <a:rPr kumimoji="0" lang="zh-TW" altLang="en-US" sz="2000" dirty="0">
                <a:solidFill>
                  <a:srgbClr val="00FF00"/>
                </a:solidFill>
              </a:rPr>
              <a:t>資料模型</a:t>
            </a:r>
            <a:r>
              <a:rPr kumimoji="0" lang="zh-TW" altLang="en-US" sz="2000" dirty="0"/>
              <a:t>與</a:t>
            </a:r>
            <a:r>
              <a:rPr kumimoji="0" lang="zh-TW" altLang="en-US" sz="2000" dirty="0">
                <a:solidFill>
                  <a:srgbClr val="00FF00"/>
                </a:solidFill>
              </a:rPr>
              <a:t>資料顯示</a:t>
            </a:r>
            <a:r>
              <a:rPr kumimoji="0" lang="zh-TW" altLang="en-US" sz="2000" dirty="0"/>
              <a:t>區隔開來</a:t>
            </a:r>
          </a:p>
          <a:p>
            <a:pPr lvl="2"/>
            <a:r>
              <a:rPr kumimoji="0" lang="en-US" altLang="zh-TW" sz="1800" dirty="0"/>
              <a:t>Ex. </a:t>
            </a:r>
            <a:r>
              <a:rPr kumimoji="0" lang="zh-TW" altLang="en-US" sz="1800" dirty="0"/>
              <a:t>試算表的資料可以用長條圖或圓餅圖表示</a:t>
            </a:r>
            <a:r>
              <a:rPr kumimoji="0" lang="en-US" altLang="zh-TW" sz="1800" dirty="0"/>
              <a:t>,</a:t>
            </a:r>
            <a:r>
              <a:rPr kumimoji="0" lang="zh-TW" altLang="en-US" sz="1800" dirty="0"/>
              <a:t>其中資料</a:t>
            </a:r>
            <a:r>
              <a:rPr kumimoji="0" lang="zh-TW" altLang="en-US" sz="1800" dirty="0">
                <a:sym typeface="Wingdings" pitchFamily="2" charset="2"/>
              </a:rPr>
              <a:t></a:t>
            </a:r>
            <a:r>
              <a:rPr kumimoji="0" lang="en-US" altLang="zh-TW" sz="1800" dirty="0"/>
              <a:t>model, </a:t>
            </a:r>
            <a:r>
              <a:rPr kumimoji="0" lang="zh-TW" altLang="en-US" sz="1800" dirty="0"/>
              <a:t>不同的表示方式</a:t>
            </a:r>
            <a:r>
              <a:rPr kumimoji="0" lang="zh-TW" altLang="en-US" sz="1800" dirty="0">
                <a:sym typeface="Wingdings" pitchFamily="2" charset="2"/>
              </a:rPr>
              <a:t></a:t>
            </a:r>
            <a:r>
              <a:rPr kumimoji="0" lang="en-US" altLang="zh-TW" sz="1800" dirty="0">
                <a:sym typeface="Wingdings" pitchFamily="2" charset="2"/>
              </a:rPr>
              <a:t>View</a:t>
            </a:r>
          </a:p>
          <a:p>
            <a:pPr lvl="1"/>
            <a:r>
              <a:rPr kumimoji="0" lang="en-US" altLang="zh-TW" sz="2000" dirty="0">
                <a:solidFill>
                  <a:srgbClr val="00FF00"/>
                </a:solidFill>
                <a:sym typeface="Wingdings" pitchFamily="2" charset="2"/>
              </a:rPr>
              <a:t>Control</a:t>
            </a:r>
            <a:r>
              <a:rPr kumimoji="0" lang="en-US" altLang="zh-TW" sz="2000" dirty="0">
                <a:sym typeface="Wingdings" pitchFamily="2" charset="2"/>
              </a:rPr>
              <a:t> </a:t>
            </a:r>
            <a:r>
              <a:rPr kumimoji="0" lang="zh-TW" altLang="en-US" sz="2000" dirty="0">
                <a:sym typeface="Wingdings" pitchFamily="2" charset="2"/>
              </a:rPr>
              <a:t>則是控制元件的行為</a:t>
            </a:r>
          </a:p>
          <a:p>
            <a:pPr lvl="2"/>
            <a:r>
              <a:rPr kumimoji="0" lang="zh-TW" altLang="en-US" sz="1800" dirty="0">
                <a:solidFill>
                  <a:srgbClr val="FF9900"/>
                </a:solidFill>
              </a:rPr>
              <a:t>當</a:t>
            </a:r>
            <a:r>
              <a:rPr kumimoji="0" lang="zh-TW" altLang="en-US" sz="1800" dirty="0">
                <a:solidFill>
                  <a:srgbClr val="00FF00"/>
                </a:solidFill>
              </a:rPr>
              <a:t>資料</a:t>
            </a:r>
            <a:r>
              <a:rPr kumimoji="0" lang="zh-TW" altLang="en-US" sz="1800" dirty="0">
                <a:solidFill>
                  <a:srgbClr val="FF9900"/>
                </a:solidFill>
              </a:rPr>
              <a:t>改變時</a:t>
            </a:r>
            <a:r>
              <a:rPr kumimoji="0" lang="en-US" altLang="zh-TW" sz="1800" dirty="0">
                <a:solidFill>
                  <a:srgbClr val="FF9900"/>
                </a:solidFill>
              </a:rPr>
              <a:t>,</a:t>
            </a:r>
            <a:r>
              <a:rPr kumimoji="0" lang="zh-TW" altLang="en-US" sz="1800" dirty="0">
                <a:solidFill>
                  <a:srgbClr val="00FF00"/>
                </a:solidFill>
              </a:rPr>
              <a:t>顯示</a:t>
            </a:r>
            <a:r>
              <a:rPr kumimoji="0" lang="zh-TW" altLang="en-US" sz="1800" dirty="0">
                <a:solidFill>
                  <a:srgbClr val="FF9900"/>
                </a:solidFill>
              </a:rPr>
              <a:t>的部分亦要</a:t>
            </a:r>
            <a:r>
              <a:rPr kumimoji="0" lang="zh-TW" altLang="en-US" sz="1800" dirty="0" smtClean="0">
                <a:solidFill>
                  <a:srgbClr val="FF9900"/>
                </a:solidFill>
              </a:rPr>
              <a:t>改變</a:t>
            </a:r>
            <a:endParaRPr kumimoji="0" lang="en-US" altLang="zh-TW" sz="1800" dirty="0" smtClean="0">
              <a:solidFill>
                <a:srgbClr val="FF9900"/>
              </a:solidFill>
            </a:endParaRPr>
          </a:p>
          <a:p>
            <a:r>
              <a:rPr lang="en-US" altLang="zh-TW" sz="2600" dirty="0" smtClean="0">
                <a:solidFill>
                  <a:srgbClr val="FF9900"/>
                </a:solidFill>
                <a:hlinkClick r:id="rId2"/>
              </a:rPr>
              <a:t>http://java.sun.com/blueprints/patterns/MVC-detailed.html</a:t>
            </a:r>
            <a:endParaRPr lang="en-US" altLang="zh-TW" sz="2600" dirty="0" smtClean="0">
              <a:solidFill>
                <a:srgbClr val="FF9900"/>
              </a:solidFill>
            </a:endParaRPr>
          </a:p>
          <a:p>
            <a:endParaRPr kumimoji="0" lang="zh-TW" altLang="en-US" sz="26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MVC architectural pattern</a:t>
            </a:r>
            <a:endParaRPr lang="zh-TW" altLang="en-US" dirty="0"/>
          </a:p>
        </p:txBody>
      </p:sp>
      <p:pic>
        <p:nvPicPr>
          <p:cNvPr id="87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47"/>
            <a:ext cx="6858048" cy="48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繪圖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/>
              <a:t>Swing </a:t>
            </a:r>
            <a:r>
              <a:rPr lang="zh-TW" altLang="en-US" sz="2000"/>
              <a:t>元件可能在</a:t>
            </a:r>
            <a:r>
              <a:rPr lang="zh-TW" altLang="en-US" sz="2000">
                <a:solidFill>
                  <a:srgbClr val="FF9900"/>
                </a:solidFill>
              </a:rPr>
              <a:t>任何時候</a:t>
            </a:r>
            <a:r>
              <a:rPr lang="zh-TW" altLang="en-US" sz="2000"/>
              <a:t>被要求重畫外觀</a:t>
            </a:r>
          </a:p>
          <a:p>
            <a:pPr lvl="1"/>
            <a:r>
              <a:rPr kumimoji="0" lang="en-US" altLang="zh-TW" sz="1800"/>
              <a:t>Ex: </a:t>
            </a:r>
            <a:r>
              <a:rPr kumimoji="0" lang="zh-TW" altLang="en-US" sz="1800"/>
              <a:t>當一個視窗將元件蓋住</a:t>
            </a:r>
            <a:r>
              <a:rPr kumimoji="0" lang="en-US" altLang="zh-TW" sz="1800"/>
              <a:t>,</a:t>
            </a:r>
            <a:r>
              <a:rPr kumimoji="0" lang="zh-TW" altLang="en-US" sz="1800"/>
              <a:t>之後又離開</a:t>
            </a:r>
            <a:r>
              <a:rPr kumimoji="0" lang="en-US" altLang="zh-TW" sz="1800"/>
              <a:t>. </a:t>
            </a:r>
            <a:r>
              <a:rPr kumimoji="0" lang="zh-TW" altLang="en-US" sz="1800"/>
              <a:t>這時 </a:t>
            </a:r>
            <a:r>
              <a:rPr kumimoji="0" lang="en-US" altLang="zh-TW" sz="1800"/>
              <a:t>swing </a:t>
            </a:r>
            <a:r>
              <a:rPr kumimoji="0" lang="zh-TW" altLang="en-US" sz="1800"/>
              <a:t>的執行緒將會要求元件重畫外觀</a:t>
            </a:r>
          </a:p>
          <a:p>
            <a:r>
              <a:rPr kumimoji="0" lang="en-US" altLang="zh-TW" sz="2000"/>
              <a:t>Swing </a:t>
            </a:r>
            <a:r>
              <a:rPr kumimoji="0" lang="zh-TW" altLang="en-US" sz="2000"/>
              <a:t>是藉由 </a:t>
            </a:r>
            <a:r>
              <a:rPr kumimoji="0" lang="en-US" altLang="zh-TW" sz="2000">
                <a:solidFill>
                  <a:srgbClr val="FF9900"/>
                </a:solidFill>
              </a:rPr>
              <a:t>paint ( ) method</a:t>
            </a:r>
            <a:r>
              <a:rPr kumimoji="0" lang="en-US" altLang="zh-TW" sz="2000"/>
              <a:t> </a:t>
            </a:r>
            <a:r>
              <a:rPr kumimoji="0" lang="zh-TW" altLang="en-US" sz="2000"/>
              <a:t>進行重畫的動作</a:t>
            </a:r>
          </a:p>
          <a:p>
            <a:pPr lvl="1"/>
            <a:r>
              <a:rPr kumimoji="0" lang="en-US" altLang="zh-TW" sz="1800"/>
              <a:t>paint </a:t>
            </a:r>
            <a:r>
              <a:rPr kumimoji="0" lang="zh-TW" altLang="en-US" sz="1800"/>
              <a:t>可能在任何時後被呼叫</a:t>
            </a:r>
          </a:p>
          <a:p>
            <a:pPr lvl="1"/>
            <a:r>
              <a:rPr kumimoji="0" lang="zh-TW" altLang="en-US" sz="1800"/>
              <a:t>一個元件需要被重畫時</a:t>
            </a:r>
            <a:r>
              <a:rPr kumimoji="0" lang="en-US" altLang="zh-TW" sz="1800"/>
              <a:t>,</a:t>
            </a:r>
            <a:r>
              <a:rPr kumimoji="0" lang="zh-TW" altLang="en-US" sz="1800">
                <a:solidFill>
                  <a:srgbClr val="00FF00"/>
                </a:solidFill>
              </a:rPr>
              <a:t>改由透過 </a:t>
            </a:r>
            <a:r>
              <a:rPr kumimoji="0" lang="en-US" altLang="zh-TW" sz="1800">
                <a:solidFill>
                  <a:srgbClr val="00FF00"/>
                </a:solidFill>
              </a:rPr>
              <a:t>repaint() method </a:t>
            </a:r>
            <a:r>
              <a:rPr kumimoji="0" lang="zh-TW" altLang="en-US" sz="1800">
                <a:solidFill>
                  <a:srgbClr val="00FF00"/>
                </a:solidFill>
              </a:rPr>
              <a:t>來安排呼叫 </a:t>
            </a:r>
            <a:r>
              <a:rPr kumimoji="0" lang="en-US" altLang="zh-TW" sz="1800">
                <a:solidFill>
                  <a:srgbClr val="00FF00"/>
                </a:solidFill>
              </a:rPr>
              <a:t>paint()</a:t>
            </a:r>
          </a:p>
          <a:p>
            <a:r>
              <a:rPr kumimoji="0" lang="zh-TW" altLang="en-US" sz="2000"/>
              <a:t>有效率的繪圖</a:t>
            </a:r>
          </a:p>
          <a:p>
            <a:pPr lvl="1"/>
            <a:r>
              <a:rPr kumimoji="0" lang="zh-TW" altLang="en-US" sz="1800"/>
              <a:t>同時有太多重畫的要求或對同一個元件有許多的要求</a:t>
            </a:r>
            <a:r>
              <a:rPr kumimoji="0" lang="en-US" altLang="zh-TW" sz="1800"/>
              <a:t>, </a:t>
            </a:r>
            <a:r>
              <a:rPr kumimoji="0" lang="zh-TW" altLang="en-US" sz="1800"/>
              <a:t>執行緒會重新安排並</a:t>
            </a:r>
            <a:r>
              <a:rPr kumimoji="0" lang="zh-TW" altLang="en-US" sz="1800">
                <a:solidFill>
                  <a:srgbClr val="00FF00"/>
                </a:solidFill>
              </a:rPr>
              <a:t>想辦法解化成一個 </a:t>
            </a:r>
            <a:r>
              <a:rPr kumimoji="0" lang="en-US" altLang="zh-TW" sz="1800">
                <a:solidFill>
                  <a:srgbClr val="00FF00"/>
                </a:solidFill>
              </a:rPr>
              <a:t>paint </a:t>
            </a:r>
            <a:r>
              <a:rPr kumimoji="0" lang="zh-TW" altLang="en-US" sz="1800">
                <a:solidFill>
                  <a:srgbClr val="00FF00"/>
                </a:solidFill>
              </a:rPr>
              <a:t>呼叫</a:t>
            </a:r>
          </a:p>
          <a:p>
            <a:pPr lvl="1"/>
            <a:r>
              <a:rPr kumimoji="0" lang="en-US" altLang="zh-TW" sz="1800"/>
              <a:t>repaint </a:t>
            </a:r>
            <a:r>
              <a:rPr kumimoji="0" lang="zh-TW" altLang="en-US" sz="1800"/>
              <a:t>亦可以自訂</a:t>
            </a:r>
            <a:r>
              <a:rPr kumimoji="0" lang="zh-TW" altLang="en-US" sz="1800">
                <a:solidFill>
                  <a:srgbClr val="FF9900"/>
                </a:solidFill>
              </a:rPr>
              <a:t>一定時間內畫面要被更新</a:t>
            </a:r>
          </a:p>
          <a:p>
            <a:r>
              <a:rPr kumimoji="0" lang="zh-TW" altLang="en-US" sz="2000"/>
              <a:t>無論是 </a:t>
            </a:r>
            <a:r>
              <a:rPr kumimoji="0" lang="en-US" altLang="zh-TW" sz="2000"/>
              <a:t>paint </a:t>
            </a:r>
            <a:r>
              <a:rPr kumimoji="0" lang="zh-TW" altLang="en-US" sz="2000"/>
              <a:t>或 </a:t>
            </a:r>
            <a:r>
              <a:rPr kumimoji="0" lang="en-US" altLang="zh-TW" sz="2000"/>
              <a:t>paintComponent()</a:t>
            </a:r>
            <a:r>
              <a:rPr kumimoji="0" lang="zh-TW" altLang="en-US" sz="2000"/>
              <a:t>都有一個參數</a:t>
            </a:r>
          </a:p>
          <a:p>
            <a:pPr lvl="1"/>
            <a:r>
              <a:rPr kumimoji="0" lang="en-US" altLang="zh-TW" sz="1800"/>
              <a:t>Graphics </a:t>
            </a:r>
            <a:r>
              <a:rPr kumimoji="0" lang="zh-TW" altLang="en-US" sz="1800"/>
              <a:t>物件 </a:t>
            </a:r>
            <a:r>
              <a:rPr kumimoji="0" lang="en-US" altLang="zh-TW" sz="1800"/>
              <a:t>=&gt; </a:t>
            </a:r>
            <a:r>
              <a:rPr kumimoji="0" lang="zh-TW" altLang="en-US" sz="1800"/>
              <a:t>代表元件的繪圖內容</a:t>
            </a:r>
            <a:r>
              <a:rPr kumimoji="0" lang="en-US" altLang="zh-TW" sz="1800"/>
              <a:t>,</a:t>
            </a:r>
            <a:r>
              <a:rPr kumimoji="0" lang="zh-TW" altLang="en-US" sz="1800"/>
              <a:t>他提供了基本繪圖與圖片處理的方法</a:t>
            </a:r>
          </a:p>
          <a:p>
            <a:pPr lvl="1"/>
            <a:endParaRPr kumimoji="0" lang="zh-TW" altLang="en-US" sz="1800"/>
          </a:p>
          <a:p>
            <a:pPr lvl="1">
              <a:buFont typeface="Wingdings" pitchFamily="2" charset="2"/>
              <a:buNone/>
            </a:pPr>
            <a:endParaRPr kumimoji="0" lang="en-US" altLang="zh-TW" sz="18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Swing </a:t>
            </a:r>
            <a:r>
              <a:rPr lang="zh-TW" altLang="en-US"/>
              <a:t>元件自己負責它的繪圖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Swing </a:t>
            </a:r>
            <a:r>
              <a:rPr lang="zh-TW" altLang="en-US" sz="2400"/>
              <a:t>元件可以容納其他的元件</a:t>
            </a:r>
            <a:r>
              <a:rPr lang="en-US" altLang="zh-TW" sz="2400"/>
              <a:t>,</a:t>
            </a:r>
            <a:r>
              <a:rPr lang="zh-TW" altLang="en-US" sz="2400"/>
              <a:t>故有</a:t>
            </a:r>
            <a:r>
              <a:rPr lang="zh-TW" altLang="en-US" sz="2400">
                <a:solidFill>
                  <a:srgbClr val="FF9900"/>
                </a:solidFill>
              </a:rPr>
              <a:t>必要告知他所容納的所有元件作出重畫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411413" y="2492375"/>
            <a:ext cx="3765550" cy="11906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TW" dirty="0">
                <a:solidFill>
                  <a:srgbClr val="333300"/>
                </a:solidFill>
              </a:rPr>
              <a:t>public void paint(Graphics g) {</a:t>
            </a:r>
          </a:p>
          <a:p>
            <a:r>
              <a:rPr lang="en-US" altLang="zh-TW" dirty="0">
                <a:solidFill>
                  <a:srgbClr val="333300"/>
                </a:solidFill>
              </a:rPr>
              <a:t>    </a:t>
            </a:r>
            <a:r>
              <a:rPr lang="en-US" altLang="zh-TW" dirty="0" err="1">
                <a:solidFill>
                  <a:srgbClr val="333300"/>
                </a:solidFill>
              </a:rPr>
              <a:t>super.paint</a:t>
            </a:r>
            <a:r>
              <a:rPr lang="en-US" altLang="zh-TW" dirty="0">
                <a:solidFill>
                  <a:srgbClr val="333300"/>
                </a:solidFill>
              </a:rPr>
              <a:t>(g); // </a:t>
            </a:r>
            <a:r>
              <a:rPr lang="zh-TW" altLang="en-US" dirty="0">
                <a:solidFill>
                  <a:srgbClr val="333300"/>
                </a:solidFill>
              </a:rPr>
              <a:t>呼叫子元件重畫</a:t>
            </a:r>
          </a:p>
          <a:p>
            <a:r>
              <a:rPr lang="zh-TW" altLang="en-US" dirty="0">
                <a:solidFill>
                  <a:srgbClr val="333300"/>
                </a:solidFill>
              </a:rPr>
              <a:t>    </a:t>
            </a:r>
            <a:r>
              <a:rPr lang="en-US" altLang="zh-TW" dirty="0">
                <a:solidFill>
                  <a:srgbClr val="333300"/>
                </a:solidFill>
              </a:rPr>
              <a:t>…</a:t>
            </a:r>
          </a:p>
          <a:p>
            <a:r>
              <a:rPr lang="en-US" altLang="zh-TW" dirty="0">
                <a:solidFill>
                  <a:srgbClr val="333300"/>
                </a:solidFill>
              </a:rPr>
              <a:t>}</a:t>
            </a:r>
          </a:p>
        </p:txBody>
      </p:sp>
      <p:pic>
        <p:nvPicPr>
          <p:cNvPr id="49157" name="Picture 5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4076700"/>
            <a:ext cx="2667000" cy="2636838"/>
          </a:xfrm>
          <a:prstGeom prst="rect">
            <a:avLst/>
          </a:prstGeom>
          <a:noFill/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879475" y="3665538"/>
            <a:ext cx="184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一個簡單的例子</a:t>
            </a:r>
            <a:r>
              <a:rPr lang="en-US" altLang="zh-TW"/>
              <a:t>: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211638" y="4292600"/>
            <a:ext cx="4702175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altLang="zh-TW"/>
              <a:t>Frame </a:t>
            </a:r>
            <a:r>
              <a:rPr lang="zh-TW" altLang="en-US"/>
              <a:t>先畫自己</a:t>
            </a:r>
          </a:p>
          <a:p>
            <a:pPr marL="342900" indent="-342900">
              <a:buFontTx/>
              <a:buAutoNum type="arabicPeriod"/>
            </a:pPr>
            <a:r>
              <a:rPr kumimoji="0" lang="en-US" altLang="zh-TW"/>
              <a:t>content pane first paints its background, </a:t>
            </a:r>
          </a:p>
          <a:p>
            <a:pPr marL="342900" indent="-342900"/>
            <a:r>
              <a:rPr kumimoji="0" lang="en-US" altLang="zh-TW"/>
              <a:t>      then ask its child, JPanel, to paint. </a:t>
            </a:r>
          </a:p>
          <a:p>
            <a:pPr marL="342900" indent="-342900"/>
            <a:r>
              <a:rPr kumimoji="0" lang="en-US" altLang="zh-TW"/>
              <a:t>3. JPanel </a:t>
            </a:r>
          </a:p>
          <a:p>
            <a:pPr marL="342900" indent="-342900"/>
            <a:r>
              <a:rPr kumimoji="0" lang="en-US" altLang="zh-TW"/>
              <a:t>	a. background      b. border      c. children</a:t>
            </a:r>
          </a:p>
          <a:p>
            <a:pPr marL="342900" indent="-342900"/>
            <a:r>
              <a:rPr kumimoji="0" lang="en-US" altLang="zh-TW"/>
              <a:t>4. JButton</a:t>
            </a:r>
          </a:p>
          <a:p>
            <a:pPr marL="342900" indent="-342900"/>
            <a:r>
              <a:rPr kumimoji="0" lang="en-US" altLang="zh-TW"/>
              <a:t>      a. background      b. text          c. focus</a:t>
            </a:r>
          </a:p>
          <a:p>
            <a:pPr marL="342900" indent="-342900"/>
            <a:r>
              <a:rPr kumimoji="0" lang="en-US" altLang="zh-TW"/>
              <a:t>5. JLabel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Custom Painting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/>
              <a:t>Your custom painting code belongs in a method named </a:t>
            </a:r>
            <a:r>
              <a:rPr lang="en-US" altLang="zh-TW" sz="2400">
                <a:solidFill>
                  <a:srgbClr val="FF9900"/>
                </a:solidFill>
              </a:rPr>
              <a:t>paintComponent</a:t>
            </a:r>
            <a:r>
              <a:rPr lang="en-US" altLang="zh-TW" sz="2400"/>
              <a:t> 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403350" y="2708275"/>
            <a:ext cx="6264275" cy="339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/>
              <a:t>class ImagePanel extends JPanel {</a:t>
            </a:r>
          </a:p>
          <a:p>
            <a:r>
              <a:rPr lang="en-US" altLang="zh-TW"/>
              <a:t>   </a:t>
            </a:r>
          </a:p>
          <a:p>
            <a:r>
              <a:rPr lang="en-US" altLang="zh-TW"/>
              <a:t>    public void </a:t>
            </a:r>
            <a:r>
              <a:rPr lang="en-US" altLang="zh-TW">
                <a:solidFill>
                  <a:srgbClr val="FF9900"/>
                </a:solidFill>
              </a:rPr>
              <a:t>paintComponent</a:t>
            </a:r>
            <a:r>
              <a:rPr lang="en-US" altLang="zh-TW"/>
              <a:t>(Graphics g) {</a:t>
            </a:r>
          </a:p>
          <a:p>
            <a:r>
              <a:rPr lang="en-US" altLang="zh-TW"/>
              <a:t>        super.paintComponent(g); //paint background</a:t>
            </a:r>
          </a:p>
          <a:p>
            <a:r>
              <a:rPr lang="en-US" altLang="zh-TW"/>
              <a:t>    </a:t>
            </a:r>
          </a:p>
          <a:p>
            <a:r>
              <a:rPr lang="en-US" altLang="zh-TW"/>
              <a:t>        </a:t>
            </a:r>
            <a:r>
              <a:rPr lang="en-US" altLang="zh-TW">
                <a:solidFill>
                  <a:srgbClr val="00FF00"/>
                </a:solidFill>
              </a:rPr>
              <a:t>//Draw image at its natural size first.</a:t>
            </a:r>
          </a:p>
          <a:p>
            <a:r>
              <a:rPr lang="en-US" altLang="zh-TW"/>
              <a:t>        g.drawImage(image, 0, 0, this); //85x62 image</a:t>
            </a:r>
          </a:p>
          <a:p>
            <a:r>
              <a:rPr lang="en-US" altLang="zh-TW"/>
              <a:t>    </a:t>
            </a:r>
          </a:p>
          <a:p>
            <a:r>
              <a:rPr lang="en-US" altLang="zh-TW"/>
              <a:t>        </a:t>
            </a:r>
            <a:r>
              <a:rPr lang="en-US" altLang="zh-TW">
                <a:solidFill>
                  <a:srgbClr val="00FF00"/>
                </a:solidFill>
              </a:rPr>
              <a:t>//Now draw the image scaled.</a:t>
            </a:r>
          </a:p>
          <a:p>
            <a:r>
              <a:rPr lang="en-US" altLang="zh-TW"/>
              <a:t>        g.drawImage(image, 90, 0, 300, 62, this);</a:t>
            </a:r>
          </a:p>
          <a:p>
            <a:r>
              <a:rPr lang="en-US" altLang="zh-TW"/>
              <a:t>    }</a:t>
            </a:r>
          </a:p>
          <a:p>
            <a:r>
              <a:rPr lang="en-US" altLang="zh-TW"/>
              <a:t>}</a:t>
            </a:r>
          </a:p>
        </p:txBody>
      </p:sp>
      <p:pic>
        <p:nvPicPr>
          <p:cNvPr id="50183" name="Picture 7" descr="imageDis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2133600"/>
            <a:ext cx="3800475" cy="657225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6516688" y="6092825"/>
            <a:ext cx="1558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/>
              <a:t>ImageDisplayer.java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Enable </a:t>
            </a:r>
            <a:r>
              <a:rPr lang="en-US" altLang="zh-TW" sz="3200"/>
              <a:t>the component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/>
              <a:t>每個標準的 </a:t>
            </a:r>
            <a:r>
              <a:rPr lang="en-US" altLang="zh-TW" sz="2000"/>
              <a:t>Swing </a:t>
            </a:r>
            <a:r>
              <a:rPr lang="zh-TW" altLang="en-US" sz="2000"/>
              <a:t>元件都有 </a:t>
            </a:r>
            <a:r>
              <a:rPr lang="en-US" altLang="zh-TW" sz="2000">
                <a:solidFill>
                  <a:srgbClr val="FF3300"/>
                </a:solidFill>
              </a:rPr>
              <a:t>setEnabled</a:t>
            </a:r>
            <a:r>
              <a:rPr lang="en-US" altLang="zh-TW" sz="2000"/>
              <a:t>()</a:t>
            </a:r>
            <a:r>
              <a:rPr lang="zh-TW" altLang="en-US" sz="2000"/>
              <a:t>決定 </a:t>
            </a:r>
            <a:r>
              <a:rPr lang="en-US" altLang="zh-TW" sz="2000"/>
              <a:t>enable or disable</a:t>
            </a:r>
          </a:p>
          <a:p>
            <a:pPr lvl="1"/>
            <a:r>
              <a:rPr lang="en-US" altLang="zh-TW" sz="1800"/>
              <a:t>Ex: </a:t>
            </a:r>
            <a:r>
              <a:rPr lang="zh-TW" altLang="en-US" sz="1800"/>
              <a:t>當 </a:t>
            </a:r>
            <a:r>
              <a:rPr lang="en-US" altLang="zh-TW" sz="1800"/>
              <a:t>JButton </a:t>
            </a:r>
            <a:r>
              <a:rPr lang="zh-TW" altLang="en-US" sz="1800"/>
              <a:t>或 </a:t>
            </a:r>
            <a:r>
              <a:rPr lang="en-US" altLang="zh-TW" sz="1800"/>
              <a:t>JTextField </a:t>
            </a:r>
            <a:r>
              <a:rPr lang="zh-TW" altLang="en-US" sz="1800"/>
              <a:t>的元件被 </a:t>
            </a:r>
            <a:r>
              <a:rPr lang="en-US" altLang="zh-TW" sz="1800"/>
              <a:t>disable, </a:t>
            </a:r>
            <a:r>
              <a:rPr lang="zh-TW" altLang="en-US" sz="1800"/>
              <a:t>將不接受任何的輸入反應</a:t>
            </a:r>
          </a:p>
          <a:p>
            <a:pPr lvl="1"/>
            <a:endParaRPr lang="zh-TW" altLang="en-US" sz="1800"/>
          </a:p>
          <a:p>
            <a:r>
              <a:rPr lang="zh-TW" altLang="en-US" sz="2000"/>
              <a:t>如何製作一個</a:t>
            </a:r>
            <a:r>
              <a:rPr lang="zh-TW" altLang="en-US" sz="2000">
                <a:solidFill>
                  <a:srgbClr val="FF9900"/>
                </a:solidFill>
              </a:rPr>
              <a:t>只被使用一次</a:t>
            </a:r>
            <a:r>
              <a:rPr lang="zh-TW" altLang="en-US" sz="2000"/>
              <a:t>的元件</a:t>
            </a:r>
          </a:p>
          <a:p>
            <a:pPr lvl="1"/>
            <a:r>
              <a:rPr lang="zh-TW" altLang="en-US" sz="1800"/>
              <a:t>當我們按下 </a:t>
            </a:r>
            <a:r>
              <a:rPr lang="en-US" altLang="zh-TW" sz="1800"/>
              <a:t>JButton</a:t>
            </a:r>
            <a:r>
              <a:rPr lang="zh-TW" altLang="en-US" sz="1800"/>
              <a:t>時</a:t>
            </a:r>
            <a:r>
              <a:rPr lang="en-US" altLang="zh-TW" sz="1800"/>
              <a:t>, </a:t>
            </a:r>
            <a:r>
              <a:rPr lang="zh-TW" altLang="en-US" sz="1800"/>
              <a:t>它會產生一個 </a:t>
            </a:r>
            <a:r>
              <a:rPr lang="en-US" altLang="zh-TW" sz="1800">
                <a:solidFill>
                  <a:srgbClr val="00FF00"/>
                </a:solidFill>
              </a:rPr>
              <a:t>ActionEvent</a:t>
            </a:r>
          </a:p>
          <a:p>
            <a:pPr lvl="1"/>
            <a:r>
              <a:rPr lang="zh-TW" altLang="en-US" sz="1800"/>
              <a:t>這個事件會傳送給聆聽者的 </a:t>
            </a:r>
            <a:r>
              <a:rPr lang="en-US" altLang="zh-TW" sz="1800">
                <a:solidFill>
                  <a:srgbClr val="00FF00"/>
                </a:solidFill>
              </a:rPr>
              <a:t>actionPerformed</a:t>
            </a:r>
            <a:r>
              <a:rPr lang="en-US" altLang="zh-TW" sz="1800"/>
              <a:t>() </a:t>
            </a:r>
            <a:r>
              <a:rPr lang="zh-TW" altLang="en-US" sz="1800"/>
              <a:t>方法 </a:t>
            </a:r>
          </a:p>
          <a:p>
            <a:pPr lvl="1"/>
            <a:endParaRPr lang="zh-TW" altLang="en-US" sz="1800"/>
          </a:p>
          <a:p>
            <a:pPr lvl="1"/>
            <a:endParaRPr lang="zh-TW" altLang="en-US" sz="1800"/>
          </a:p>
          <a:p>
            <a:pPr lvl="1"/>
            <a:endParaRPr lang="zh-TW" altLang="en-US" sz="1800"/>
          </a:p>
          <a:p>
            <a:pPr lvl="1"/>
            <a:endParaRPr lang="zh-TW" altLang="en-US" sz="1800"/>
          </a:p>
          <a:p>
            <a:pPr lvl="1"/>
            <a:endParaRPr lang="zh-TW" altLang="en-US" sz="1800"/>
          </a:p>
          <a:p>
            <a:pPr lvl="1"/>
            <a:endParaRPr lang="zh-TW" altLang="en-US" sz="1800"/>
          </a:p>
          <a:p>
            <a:pPr lvl="1"/>
            <a:r>
              <a:rPr lang="zh-TW" altLang="en-US" sz="1800"/>
              <a:t>聆聽者利用</a:t>
            </a:r>
            <a:r>
              <a:rPr lang="en-US" altLang="zh-TW" sz="1800"/>
              <a:t>getSource() </a:t>
            </a:r>
            <a:r>
              <a:rPr lang="zh-TW" altLang="en-US" sz="1800"/>
              <a:t>方法來找到產生事件的元件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051050" y="3933825"/>
            <a:ext cx="5591175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TW">
                <a:solidFill>
                  <a:srgbClr val="333300"/>
                </a:solidFill>
              </a:rPr>
              <a:t>public boolean void actionPerformed(</a:t>
            </a:r>
            <a:r>
              <a:rPr lang="en-US" altLang="zh-TW">
                <a:solidFill>
                  <a:srgbClr val="FF3300"/>
                </a:solidFill>
              </a:rPr>
              <a:t>ActionEvent</a:t>
            </a:r>
            <a:r>
              <a:rPr lang="en-US" altLang="zh-TW">
                <a:solidFill>
                  <a:srgbClr val="333300"/>
                </a:solidFill>
              </a:rPr>
              <a:t> e) {</a:t>
            </a:r>
          </a:p>
          <a:p>
            <a:r>
              <a:rPr lang="en-US" altLang="zh-TW">
                <a:solidFill>
                  <a:srgbClr val="333300"/>
                </a:solidFill>
              </a:rPr>
              <a:t>     …</a:t>
            </a:r>
          </a:p>
          <a:p>
            <a:r>
              <a:rPr lang="en-US" altLang="zh-TW">
                <a:solidFill>
                  <a:srgbClr val="333300"/>
                </a:solidFill>
              </a:rPr>
              <a:t>     ((JComponent) e.getSource()).</a:t>
            </a:r>
            <a:r>
              <a:rPr lang="en-US" altLang="zh-TW">
                <a:solidFill>
                  <a:srgbClr val="FF3300"/>
                </a:solidFill>
              </a:rPr>
              <a:t>setEnabled(false</a:t>
            </a:r>
            <a:r>
              <a:rPr lang="en-US" altLang="zh-TW">
                <a:solidFill>
                  <a:srgbClr val="333300"/>
                </a:solidFill>
              </a:rPr>
              <a:t>);</a:t>
            </a:r>
          </a:p>
          <a:p>
            <a:r>
              <a:rPr lang="en-US" altLang="zh-TW">
                <a:solidFill>
                  <a:srgbClr val="333300"/>
                </a:solidFill>
              </a:rPr>
              <a:t>}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877050" y="5157788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t>聆聽者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Focus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FF9900"/>
                </a:solidFill>
              </a:rPr>
              <a:t>元件焦點</a:t>
            </a:r>
            <a:r>
              <a:rPr lang="en-US" altLang="zh-TW" sz="2400">
                <a:solidFill>
                  <a:srgbClr val="FF9900"/>
                </a:solidFill>
              </a:rPr>
              <a:t>: </a:t>
            </a:r>
            <a:r>
              <a:rPr lang="zh-TW" altLang="en-US" sz="2400"/>
              <a:t>指的是目前被選取的輸入元件</a:t>
            </a:r>
          </a:p>
          <a:p>
            <a:pPr lvl="1"/>
            <a:r>
              <a:rPr lang="zh-TW" altLang="en-US" sz="2000"/>
              <a:t>為了要接受鍵盤上的事件</a:t>
            </a:r>
            <a:r>
              <a:rPr lang="en-US" altLang="zh-TW" sz="2000"/>
              <a:t>, </a:t>
            </a:r>
            <a:r>
              <a:rPr lang="zh-TW" altLang="en-US" sz="2000"/>
              <a:t>元件通常會有</a:t>
            </a:r>
            <a:r>
              <a:rPr lang="zh-TW" altLang="en-US" sz="2000">
                <a:solidFill>
                  <a:srgbClr val="FF9900"/>
                </a:solidFill>
              </a:rPr>
              <a:t>鍵盤焦點</a:t>
            </a:r>
          </a:p>
          <a:p>
            <a:pPr lvl="1"/>
            <a:r>
              <a:rPr lang="zh-TW" altLang="en-US" sz="2000"/>
              <a:t>我們可以用 </a:t>
            </a:r>
            <a:r>
              <a:rPr lang="en-US" altLang="zh-TW" sz="2000"/>
              <a:t>JComponent </a:t>
            </a:r>
            <a:r>
              <a:rPr lang="zh-TW" altLang="en-US" sz="2000"/>
              <a:t>的 </a:t>
            </a:r>
            <a:r>
              <a:rPr lang="en-US" altLang="zh-TW" sz="2000">
                <a:solidFill>
                  <a:srgbClr val="00FF00"/>
                </a:solidFill>
              </a:rPr>
              <a:t>requestFocus() </a:t>
            </a:r>
            <a:r>
              <a:rPr lang="zh-TW" altLang="en-US" sz="2000">
                <a:solidFill>
                  <a:srgbClr val="00FF00"/>
                </a:solidFill>
              </a:rPr>
              <a:t>要求取得焦點</a:t>
            </a:r>
          </a:p>
          <a:p>
            <a:pPr lvl="2"/>
            <a:r>
              <a:rPr lang="en-US" altLang="zh-TW" sz="1800"/>
              <a:t>JTextField, JTextArea </a:t>
            </a:r>
            <a:r>
              <a:rPr lang="zh-TW" altLang="en-US" sz="1800"/>
              <a:t>等文字元件</a:t>
            </a:r>
            <a:r>
              <a:rPr lang="en-US" altLang="zh-TW" sz="1800"/>
              <a:t>,</a:t>
            </a:r>
            <a:r>
              <a:rPr lang="zh-TW" altLang="en-US" sz="1800"/>
              <a:t>在其區域中按下滑鼠則會自動取得焦點</a:t>
            </a:r>
          </a:p>
          <a:p>
            <a:pPr lvl="1"/>
            <a:r>
              <a:rPr lang="zh-TW" altLang="en-US" sz="2000"/>
              <a:t>若你希望某個元件得到焦點後</a:t>
            </a:r>
            <a:r>
              <a:rPr lang="en-US" altLang="zh-TW" sz="2000"/>
              <a:t>,</a:t>
            </a:r>
            <a:r>
              <a:rPr lang="zh-TW" altLang="en-US" sz="2000"/>
              <a:t>通知你則必須實做 </a:t>
            </a:r>
            <a:r>
              <a:rPr lang="en-US" altLang="zh-TW" sz="2000">
                <a:solidFill>
                  <a:srgbClr val="FF9900"/>
                </a:solidFill>
              </a:rPr>
              <a:t>FocusListener</a:t>
            </a:r>
            <a:r>
              <a:rPr lang="en-US" altLang="zh-TW" sz="2000"/>
              <a:t> </a:t>
            </a:r>
            <a:r>
              <a:rPr lang="zh-TW" altLang="en-US" sz="2000"/>
              <a:t>介面</a:t>
            </a:r>
          </a:p>
          <a:p>
            <a:pPr lvl="2"/>
            <a:r>
              <a:rPr kumimoji="0" lang="en-US" altLang="zh-TW" sz="1800"/>
              <a:t>Ex: </a:t>
            </a:r>
            <a:r>
              <a:rPr kumimoji="0" lang="zh-TW" altLang="en-US" sz="1800"/>
              <a:t>當元件被選擇後</a:t>
            </a:r>
            <a:r>
              <a:rPr kumimoji="0" lang="en-US" altLang="zh-TW" sz="1800"/>
              <a:t>, </a:t>
            </a:r>
            <a:r>
              <a:rPr kumimoji="0" lang="zh-TW" altLang="en-US" sz="1800"/>
              <a:t>改變滑鼠的樣式</a:t>
            </a:r>
          </a:p>
          <a:p>
            <a:r>
              <a:rPr kumimoji="0" lang="zh-TW" altLang="en-US" sz="2400"/>
              <a:t>當使用者按下 </a:t>
            </a:r>
            <a:r>
              <a:rPr kumimoji="0" lang="en-US" altLang="zh-TW" sz="2400"/>
              <a:t>[</a:t>
            </a:r>
            <a:r>
              <a:rPr kumimoji="0" lang="en-US" altLang="zh-TW" sz="2400">
                <a:solidFill>
                  <a:srgbClr val="FF9900"/>
                </a:solidFill>
              </a:rPr>
              <a:t>tab</a:t>
            </a:r>
            <a:r>
              <a:rPr kumimoji="0" lang="en-US" altLang="zh-TW" sz="2400"/>
              <a:t>], </a:t>
            </a:r>
            <a:r>
              <a:rPr kumimoji="0" lang="zh-TW" altLang="en-US" sz="2400">
                <a:solidFill>
                  <a:srgbClr val="FF9900"/>
                </a:solidFill>
              </a:rPr>
              <a:t>焦點會轉移到下一個可用的元件</a:t>
            </a:r>
            <a:r>
              <a:rPr kumimoji="0" lang="zh-TW" altLang="en-US" sz="2400"/>
              <a:t>上</a:t>
            </a:r>
          </a:p>
          <a:p>
            <a:pPr lvl="1"/>
            <a:r>
              <a:rPr kumimoji="0" lang="en-US" altLang="zh-TW" sz="2000"/>
              <a:t>JComponent </a:t>
            </a:r>
            <a:r>
              <a:rPr kumimoji="0" lang="zh-TW" altLang="en-US" sz="2000"/>
              <a:t>提供 </a:t>
            </a:r>
            <a:r>
              <a:rPr kumimoji="0" lang="en-US" altLang="zh-TW" sz="2000">
                <a:solidFill>
                  <a:srgbClr val="00FF00"/>
                </a:solidFill>
              </a:rPr>
              <a:t>transferFocus</a:t>
            </a:r>
            <a:r>
              <a:rPr kumimoji="0" lang="en-US" altLang="zh-TW" sz="2000"/>
              <a:t>(), </a:t>
            </a:r>
            <a:r>
              <a:rPr kumimoji="0" lang="en-US" altLang="zh-TW" sz="2000">
                <a:solidFill>
                  <a:srgbClr val="00FF00"/>
                </a:solidFill>
              </a:rPr>
              <a:t>setNextFocusableComponent</a:t>
            </a:r>
            <a:r>
              <a:rPr kumimoji="0" lang="en-US" altLang="zh-TW" sz="2000"/>
              <a:t>(), </a:t>
            </a:r>
            <a:r>
              <a:rPr kumimoji="0" lang="en-US" altLang="zh-TW" sz="2000">
                <a:solidFill>
                  <a:srgbClr val="00FF00"/>
                </a:solidFill>
              </a:rPr>
              <a:t>setFocusTraverable</a:t>
            </a:r>
            <a:r>
              <a:rPr kumimoji="0" lang="en-US" altLang="zh-TW" sz="2000"/>
              <a:t>().</a:t>
            </a:r>
          </a:p>
          <a:p>
            <a:pPr lvl="1"/>
            <a:endParaRPr kumimoji="0" lang="en-US" altLang="zh-TW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Swing </a:t>
            </a:r>
            <a:r>
              <a:rPr lang="zh-TW" altLang="en-US"/>
              <a:t>元件的一些 </a:t>
            </a:r>
            <a:r>
              <a:rPr lang="en-US" altLang="zh-TW"/>
              <a:t>method</a:t>
            </a:r>
          </a:p>
        </p:txBody>
      </p:sp>
      <p:graphicFrame>
        <p:nvGraphicFramePr>
          <p:cNvPr id="53324" name="Group 76"/>
          <p:cNvGraphicFramePr>
            <a:graphicFrameLocks noGrp="1"/>
          </p:cNvGraphicFramePr>
          <p:nvPr/>
        </p:nvGraphicFramePr>
        <p:xfrm>
          <a:off x="1403350" y="1412875"/>
          <a:ext cx="6096000" cy="4527296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Container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getParent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傳回包含該元件的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容器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String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getName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setName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(string name)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指定一個字串作為該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元件的名稱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該名稱會由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toString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方法傳回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setVisible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(boolean visible)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決定該元件在容器中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是否可見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設定及取得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元件的前景和背景顏色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對傳給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paint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和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paintComponent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的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Graphics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物件來說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前景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 繪圖顏色 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背景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  元件區域被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update () 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時填滿的顏色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  <a:sym typeface="Wingdings" pitchFamily="2" charset="2"/>
                        </a:rPr>
                        <a:t>)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Color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getForeground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setForeground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(Color 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Color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getBackground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setBackground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(Color 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45" name="Group 73"/>
          <p:cNvGraphicFramePr>
            <a:graphicFrameLocks noGrp="1"/>
          </p:cNvGraphicFramePr>
          <p:nvPr/>
        </p:nvGraphicFramePr>
        <p:xfrm>
          <a:off x="652490" y="1071546"/>
          <a:ext cx="7920038" cy="5242433"/>
        </p:xfrm>
        <a:graphic>
          <a:graphicData uri="http://schemas.openxmlformats.org/drawingml/2006/table">
            <a:tbl>
              <a:tblPr/>
              <a:tblGrid>
                <a:gridCol w="3960813"/>
                <a:gridCol w="623887"/>
                <a:gridCol w="1497013"/>
                <a:gridCol w="1838325"/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取得及設定元件的大小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版面管理員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會改變元件大小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Dimension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getSize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setSize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(int W, int 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版面管理員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會嘗試使用最佳元件尺寸設定元件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Dimension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getPreferredSize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setPreferredSize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(Dimension preferedsize)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取得及設定</a:t>
                      </a: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滑鼠樣式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Cursor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getCursor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void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setCursor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(Cursor cursor)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91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Ex: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JComponent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myComponent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= …;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 Cursor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crossHairs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=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Cursor.getPredefinedCursor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Cursor.CROSSHAIR_CURSOR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myComponent.setCursor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crossHairs</a:t>
                      </a: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容器 </a:t>
            </a:r>
            <a:r>
              <a:rPr lang="en-US" altLang="zh-TW" dirty="0"/>
              <a:t>(Container)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33900"/>
          </a:xfrm>
        </p:spPr>
        <p:txBody>
          <a:bodyPr/>
          <a:lstStyle/>
          <a:p>
            <a:r>
              <a:rPr lang="zh-TW" altLang="en-US" sz="2400" dirty="0"/>
              <a:t>容器是一種元件用來</a:t>
            </a:r>
            <a:r>
              <a:rPr lang="zh-TW" altLang="en-US" sz="2400" dirty="0">
                <a:solidFill>
                  <a:srgbClr val="FF9900"/>
                </a:solidFill>
              </a:rPr>
              <a:t>管理以及容納其他元件</a:t>
            </a:r>
          </a:p>
          <a:p>
            <a:r>
              <a:rPr lang="en-US" altLang="zh-TW" sz="2400" dirty="0" err="1"/>
              <a:t>JComponent</a:t>
            </a:r>
            <a:r>
              <a:rPr lang="en-US" altLang="zh-TW" sz="2400" dirty="0"/>
              <a:t> </a:t>
            </a:r>
            <a:r>
              <a:rPr lang="zh-TW" altLang="en-US" sz="2400" dirty="0"/>
              <a:t>繼承 </a:t>
            </a:r>
            <a:r>
              <a:rPr lang="en-US" altLang="zh-TW" sz="2400" dirty="0"/>
              <a:t>Container  </a:t>
            </a:r>
            <a:r>
              <a:rPr lang="en-US" altLang="zh-TW" sz="2400" dirty="0">
                <a:sym typeface="Wingdings" pitchFamily="2" charset="2"/>
              </a:rPr>
              <a:t> </a:t>
            </a:r>
            <a:r>
              <a:rPr lang="zh-TW" altLang="en-US" sz="2400" dirty="0">
                <a:sym typeface="Wingdings" pitchFamily="2" charset="2"/>
              </a:rPr>
              <a:t>是容器</a:t>
            </a:r>
          </a:p>
          <a:p>
            <a:endParaRPr lang="zh-TW" altLang="en-US" sz="2400" dirty="0">
              <a:sym typeface="Wingdings" pitchFamily="2" charset="2"/>
            </a:endParaRPr>
          </a:p>
          <a:p>
            <a:r>
              <a:rPr lang="zh-TW" altLang="en-US" sz="2400" dirty="0">
                <a:sym typeface="Wingdings" pitchFamily="2" charset="2"/>
              </a:rPr>
              <a:t>最常用的三種</a:t>
            </a:r>
            <a:r>
              <a:rPr lang="zh-TW" altLang="en-US" sz="2400" dirty="0">
                <a:solidFill>
                  <a:srgbClr val="FF9900"/>
                </a:solidFill>
                <a:sym typeface="Wingdings" pitchFamily="2" charset="2"/>
              </a:rPr>
              <a:t>容器</a:t>
            </a:r>
          </a:p>
          <a:p>
            <a:pPr lvl="1"/>
            <a:r>
              <a:rPr lang="en-US" altLang="zh-TW" sz="2000" dirty="0" err="1">
                <a:solidFill>
                  <a:srgbClr val="FF9900"/>
                </a:solidFill>
              </a:rPr>
              <a:t>JFrame</a:t>
            </a:r>
            <a:r>
              <a:rPr lang="en-US" altLang="zh-TW" sz="2000" dirty="0">
                <a:solidFill>
                  <a:srgbClr val="FF9900"/>
                </a:solidFill>
              </a:rPr>
              <a:t>, </a:t>
            </a:r>
            <a:r>
              <a:rPr lang="en-US" altLang="zh-TW" sz="2000" dirty="0" err="1">
                <a:solidFill>
                  <a:srgbClr val="FF9900"/>
                </a:solidFill>
              </a:rPr>
              <a:t>JPanel</a:t>
            </a:r>
            <a:r>
              <a:rPr lang="en-US" altLang="zh-TW" sz="2000" dirty="0">
                <a:solidFill>
                  <a:srgbClr val="FF9900"/>
                </a:solidFill>
              </a:rPr>
              <a:t>, </a:t>
            </a:r>
            <a:r>
              <a:rPr lang="en-US" altLang="zh-TW" sz="2000" dirty="0" err="1">
                <a:solidFill>
                  <a:srgbClr val="FF9900"/>
                </a:solidFill>
              </a:rPr>
              <a:t>JApplet</a:t>
            </a:r>
            <a:endParaRPr lang="en-US" altLang="zh-TW" sz="2000" dirty="0">
              <a:solidFill>
                <a:srgbClr val="FF9900"/>
              </a:solidFill>
            </a:endParaRPr>
          </a:p>
          <a:p>
            <a:endParaRPr lang="en-US" altLang="zh-TW" sz="2400" dirty="0">
              <a:solidFill>
                <a:srgbClr val="FF9900"/>
              </a:solidFill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7235825" y="1773238"/>
            <a:ext cx="100806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7380288" y="1844675"/>
            <a:ext cx="287337" cy="2889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7740650" y="2205038"/>
            <a:ext cx="431800" cy="2889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55333" name="Group 37"/>
          <p:cNvGraphicFramePr>
            <a:graphicFrameLocks noGrp="1"/>
          </p:cNvGraphicFramePr>
          <p:nvPr/>
        </p:nvGraphicFramePr>
        <p:xfrm>
          <a:off x="1547813" y="3722261"/>
          <a:ext cx="6096000" cy="2278507"/>
        </p:xfrm>
        <a:graphic>
          <a:graphicData uri="http://schemas.openxmlformats.org/drawingml/2006/table">
            <a:tbl>
              <a:tblPr/>
              <a:tblGrid>
                <a:gridCol w="2039937"/>
                <a:gridCol w="4056063"/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JFrame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最上層的視窗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JPanel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用來管理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JFrame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與 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JPanel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pitchFamily="18" charset="-120"/>
                        </a:rPr>
                        <a:t>中的元件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5319" name="Picture 23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714752"/>
            <a:ext cx="1266825" cy="914400"/>
          </a:xfrm>
          <a:prstGeom prst="rect">
            <a:avLst/>
          </a:prstGeom>
          <a:noFill/>
        </p:spPr>
      </p:pic>
      <p:pic>
        <p:nvPicPr>
          <p:cNvPr id="55322" name="Picture 26" descr="sn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4938715"/>
            <a:ext cx="3455987" cy="1008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AWT</a:t>
            </a:r>
            <a:endParaRPr lang="en-US" altLang="zh-TW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AWT</a:t>
            </a:r>
            <a:endParaRPr lang="zh-TW" altLang="en-US" sz="2800" dirty="0"/>
          </a:p>
          <a:p>
            <a:pPr lvl="1"/>
            <a:r>
              <a:rPr lang="en-US" altLang="zh-TW" sz="2400" dirty="0" smtClean="0">
                <a:solidFill>
                  <a:srgbClr val="FF9900"/>
                </a:solidFill>
              </a:rPr>
              <a:t>AWT delegates the drawing operations to the underlying OS</a:t>
            </a:r>
            <a:endParaRPr lang="zh-TW" altLang="en-US" sz="2400" dirty="0">
              <a:solidFill>
                <a:srgbClr val="FF9900"/>
              </a:solidFill>
            </a:endParaRPr>
          </a:p>
          <a:p>
            <a:pPr lvl="2"/>
            <a:r>
              <a:rPr lang="en-US" altLang="zh-TW" sz="2000" dirty="0" smtClean="0"/>
              <a:t>Under Windows, we have a MS-Style window</a:t>
            </a:r>
            <a:endParaRPr lang="zh-TW" altLang="en-US" sz="2000" dirty="0"/>
          </a:p>
          <a:p>
            <a:pPr lvl="2"/>
            <a:r>
              <a:rPr lang="en-US" altLang="zh-TW" sz="2000" dirty="0" smtClean="0"/>
              <a:t>Under MAC, we have a MAC-Style window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/>
              <a:t>每個容器都有一個</a:t>
            </a:r>
            <a:r>
              <a:rPr lang="zh-TW" altLang="en-US" sz="3200">
                <a:solidFill>
                  <a:srgbClr val="00FF00"/>
                </a:solidFill>
              </a:rPr>
              <a:t>列表</a:t>
            </a:r>
            <a:r>
              <a:rPr lang="en-US" altLang="zh-TW" sz="3200"/>
              <a:t>,</a:t>
            </a:r>
            <a:r>
              <a:rPr lang="zh-TW" altLang="en-US" sz="3200"/>
              <a:t>紀錄所有的</a:t>
            </a:r>
            <a:r>
              <a:rPr lang="en-US" altLang="zh-TW" sz="3200"/>
              <a:t>child </a:t>
            </a:r>
            <a:r>
              <a:rPr lang="zh-TW" altLang="en-US" sz="3200"/>
              <a:t>元件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除了 </a:t>
            </a:r>
            <a:r>
              <a:rPr lang="en-US" altLang="zh-TW"/>
              <a:t>JFrame </a:t>
            </a:r>
            <a:r>
              <a:rPr lang="zh-TW" altLang="en-US"/>
              <a:t>和 </a:t>
            </a:r>
            <a:r>
              <a:rPr lang="en-US" altLang="zh-TW"/>
              <a:t>JWindow </a:t>
            </a:r>
            <a:r>
              <a:rPr lang="zh-TW" altLang="en-US"/>
              <a:t>外</a:t>
            </a:r>
            <a:r>
              <a:rPr lang="en-US" altLang="zh-TW"/>
              <a:t>, </a:t>
            </a:r>
            <a:r>
              <a:rPr lang="zh-TW" altLang="en-US"/>
              <a:t>其他元件和容器都是 </a:t>
            </a:r>
            <a:r>
              <a:rPr lang="en-US" altLang="zh-TW">
                <a:solidFill>
                  <a:srgbClr val="00FF00"/>
                </a:solidFill>
              </a:rPr>
              <a:t>lightweight</a:t>
            </a:r>
          </a:p>
          <a:p>
            <a:r>
              <a:rPr lang="zh-TW" altLang="en-US"/>
              <a:t>大部分的元件要</a:t>
            </a:r>
            <a:r>
              <a:rPr lang="zh-TW" altLang="en-US">
                <a:solidFill>
                  <a:srgbClr val="FF9900"/>
                </a:solidFill>
              </a:rPr>
              <a:t>加入容器</a:t>
            </a:r>
            <a:r>
              <a:rPr lang="zh-TW" altLang="en-US"/>
              <a:t>並</a:t>
            </a:r>
            <a:r>
              <a:rPr lang="zh-TW" altLang="en-US">
                <a:solidFill>
                  <a:srgbClr val="FF9900"/>
                </a:solidFill>
              </a:rPr>
              <a:t>顯示</a:t>
            </a:r>
            <a:r>
              <a:rPr lang="zh-TW" altLang="en-US"/>
              <a:t>出來才有作用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995738" y="4005263"/>
            <a:ext cx="1008062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4140200" y="4076700"/>
            <a:ext cx="287338" cy="288925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4500563" y="4437063"/>
            <a:ext cx="431800" cy="288925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5003800" y="44370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559425" y="4240213"/>
            <a:ext cx="574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add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版面管理員 </a:t>
            </a:r>
            <a:r>
              <a:rPr lang="en-US" altLang="zh-TW"/>
              <a:t>(Layout manager)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控制容器中元件的</a:t>
            </a:r>
            <a:r>
              <a:rPr lang="zh-TW" altLang="en-US" sz="2400" dirty="0">
                <a:solidFill>
                  <a:srgbClr val="FF9900"/>
                </a:solidFill>
              </a:rPr>
              <a:t>大小</a:t>
            </a:r>
            <a:r>
              <a:rPr lang="zh-TW" altLang="en-US" sz="2400" dirty="0"/>
              <a:t>及</a:t>
            </a:r>
            <a:r>
              <a:rPr lang="zh-TW" altLang="en-US" sz="2400" dirty="0">
                <a:solidFill>
                  <a:srgbClr val="FF9900"/>
                </a:solidFill>
              </a:rPr>
              <a:t>位置</a:t>
            </a:r>
          </a:p>
          <a:p>
            <a:r>
              <a:rPr lang="zh-TW" altLang="en-US" sz="2400" dirty="0">
                <a:solidFill>
                  <a:srgbClr val="FF9900"/>
                </a:solidFill>
              </a:rPr>
              <a:t>預設管理員</a:t>
            </a:r>
            <a:r>
              <a:rPr lang="en-US" altLang="zh-TW" sz="2400" dirty="0">
                <a:solidFill>
                  <a:srgbClr val="FF9900"/>
                </a:solidFill>
              </a:rPr>
              <a:t>: </a:t>
            </a:r>
            <a:r>
              <a:rPr lang="zh-TW" altLang="en-US" sz="2400" dirty="0"/>
              <a:t>每個容器都有預設管理員</a:t>
            </a:r>
          </a:p>
          <a:p>
            <a:pPr lvl="1"/>
            <a:r>
              <a:rPr kumimoji="0" lang="zh-TW" altLang="en-US" sz="2400" dirty="0"/>
              <a:t>可使用 </a:t>
            </a:r>
            <a:r>
              <a:rPr kumimoji="0" lang="en-US" altLang="zh-TW" sz="2400" dirty="0" err="1"/>
              <a:t>setLayout</a:t>
            </a:r>
            <a:r>
              <a:rPr kumimoji="0" lang="en-US" altLang="zh-TW" sz="2400" dirty="0"/>
              <a:t>() </a:t>
            </a:r>
            <a:r>
              <a:rPr kumimoji="0" lang="zh-TW" altLang="en-US" sz="2400" dirty="0"/>
              <a:t>方法使用其他的管理員</a:t>
            </a:r>
          </a:p>
          <a:p>
            <a:pPr lvl="1"/>
            <a:endParaRPr kumimoji="0" lang="en-US" altLang="zh-TW" dirty="0"/>
          </a:p>
        </p:txBody>
      </p:sp>
      <p:graphicFrame>
        <p:nvGraphicFramePr>
          <p:cNvPr id="57407" name="Group 63"/>
          <p:cNvGraphicFramePr>
            <a:graphicFrameLocks noGrp="1"/>
          </p:cNvGraphicFramePr>
          <p:nvPr/>
        </p:nvGraphicFramePr>
        <p:xfrm>
          <a:off x="1403350" y="3284538"/>
          <a:ext cx="6624638" cy="2834323"/>
        </p:xfrm>
        <a:graphic>
          <a:graphicData uri="http://schemas.openxmlformats.org/drawingml/2006/table">
            <a:tbl>
              <a:tblPr/>
              <a:tblGrid>
                <a:gridCol w="1392238"/>
                <a:gridCol w="1871662"/>
                <a:gridCol w="33607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元件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預設版面管理員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描述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JPanel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FlowLayout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排列元件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: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由左到右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由上到下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JFrame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FF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BorderLayout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排列元件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: 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把元件依照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方位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排列在視窗中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NORTH, SOUTH, CENTER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EX: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myContainer.add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myComponent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BorderLayout.NORTH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Case Study: </a:t>
            </a:r>
            <a:r>
              <a:rPr lang="zh-TW" altLang="en-US" dirty="0" smtClean="0"/>
              <a:t>陽春月曆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Check CalendarPanel.java</a:t>
            </a:r>
          </a:p>
          <a:p>
            <a:endParaRPr lang="zh-TW" altLang="en-US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143116"/>
            <a:ext cx="4381504" cy="438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Swing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zh-TW" sz="2000"/>
              <a:t>Swing </a:t>
            </a:r>
            <a:r>
              <a:rPr lang="zh-TW" altLang="en-US" sz="2000"/>
              <a:t>不使用 </a:t>
            </a:r>
            <a:r>
              <a:rPr lang="en-US" altLang="zh-TW" sz="2000"/>
              <a:t>OS </a:t>
            </a:r>
            <a:r>
              <a:rPr lang="zh-TW" altLang="en-US" sz="2000"/>
              <a:t>的 </a:t>
            </a:r>
            <a:r>
              <a:rPr lang="en-US" altLang="zh-TW" sz="2000"/>
              <a:t>toolkit</a:t>
            </a:r>
            <a:r>
              <a:rPr lang="zh-TW" altLang="en-US" sz="2000"/>
              <a:t>來建立使用者介面</a:t>
            </a:r>
            <a:r>
              <a:rPr lang="en-US" altLang="zh-TW" sz="2000"/>
              <a:t>,</a:t>
            </a:r>
            <a:r>
              <a:rPr lang="zh-TW" altLang="en-US" sz="2000">
                <a:solidFill>
                  <a:srgbClr val="FF9900"/>
                </a:solidFill>
              </a:rPr>
              <a:t>所有的元件都由 </a:t>
            </a:r>
            <a:r>
              <a:rPr lang="en-US" altLang="zh-TW" sz="2000">
                <a:solidFill>
                  <a:srgbClr val="FF9900"/>
                </a:solidFill>
              </a:rPr>
              <a:t>java </a:t>
            </a:r>
            <a:r>
              <a:rPr lang="zh-TW" altLang="en-US" sz="2000">
                <a:solidFill>
                  <a:srgbClr val="FF9900"/>
                </a:solidFill>
              </a:rPr>
              <a:t>自己提供</a:t>
            </a:r>
            <a:r>
              <a:rPr lang="en-US" altLang="zh-TW" sz="2000">
                <a:solidFill>
                  <a:srgbClr val="FF9900"/>
                </a:solidFill>
              </a:rPr>
              <a:t>,</a:t>
            </a:r>
            <a:r>
              <a:rPr lang="zh-TW" altLang="en-US" sz="2000">
                <a:solidFill>
                  <a:srgbClr val="FF9900"/>
                </a:solidFill>
              </a:rPr>
              <a:t>不管在哪一個平台上執行</a:t>
            </a:r>
            <a:r>
              <a:rPr lang="en-US" altLang="zh-TW" sz="2000">
                <a:solidFill>
                  <a:srgbClr val="FF9900"/>
                </a:solidFill>
              </a:rPr>
              <a:t>,</a:t>
            </a:r>
            <a:r>
              <a:rPr lang="zh-TW" altLang="en-US" sz="2000">
                <a:solidFill>
                  <a:srgbClr val="FF9900"/>
                </a:solidFill>
              </a:rPr>
              <a:t>按鈕都長的一樣</a:t>
            </a:r>
          </a:p>
          <a:p>
            <a:pPr marL="609600" indent="-609600"/>
            <a:r>
              <a:rPr kumimoji="0" lang="zh-TW" altLang="en-US" sz="2000"/>
              <a:t>如何使用 </a:t>
            </a:r>
            <a:r>
              <a:rPr kumimoji="0" lang="en-US" altLang="zh-TW" sz="2000"/>
              <a:t>Swing ?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kumimoji="0" lang="zh-TW" altLang="en-US" sz="2000"/>
              <a:t>組合預先建造好的元件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kumimoji="0" lang="zh-TW" altLang="en-US" sz="2000"/>
              <a:t>把它們放到</a:t>
            </a:r>
            <a:r>
              <a:rPr kumimoji="0" lang="zh-TW" altLang="en-US" sz="2000">
                <a:solidFill>
                  <a:srgbClr val="FF9900"/>
                </a:solidFill>
              </a:rPr>
              <a:t>容器</a:t>
            </a:r>
            <a:r>
              <a:rPr kumimoji="0" lang="en-US" altLang="zh-TW" sz="2000"/>
              <a:t>(container)</a:t>
            </a:r>
            <a:r>
              <a:rPr kumimoji="0" lang="zh-TW" altLang="en-US" sz="2000"/>
              <a:t>中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kumimoji="0" lang="zh-TW" altLang="en-US" sz="2000"/>
              <a:t>利用</a:t>
            </a:r>
            <a:r>
              <a:rPr kumimoji="0" lang="zh-TW" altLang="en-US" sz="2000">
                <a:solidFill>
                  <a:srgbClr val="FF9900"/>
                </a:solidFill>
              </a:rPr>
              <a:t>版面管理員</a:t>
            </a:r>
            <a:r>
              <a:rPr kumimoji="0" lang="zh-TW" altLang="en-US" sz="2000"/>
              <a:t>製造更複雜的介面</a:t>
            </a:r>
          </a:p>
          <a:p>
            <a:pPr marL="990600" lvl="1" indent="-533400">
              <a:buFont typeface="Wingdings" pitchFamily="2" charset="2"/>
              <a:buAutoNum type="arabicPeriod"/>
            </a:pPr>
            <a:endParaRPr kumimoji="0" lang="zh-TW" altLang="en-US" sz="2000"/>
          </a:p>
          <a:p>
            <a:pPr marL="990600" lvl="1" indent="-533400">
              <a:buFont typeface="Wingdings" pitchFamily="2" charset="2"/>
              <a:buAutoNum type="arabicPeriod"/>
            </a:pPr>
            <a:endParaRPr kumimoji="0" lang="zh-TW" altLang="en-US" sz="2000"/>
          </a:p>
          <a:p>
            <a:pPr marL="609600" indent="-609600">
              <a:buFont typeface="Wingdings" pitchFamily="2" charset="2"/>
              <a:buChar char="l"/>
            </a:pPr>
            <a:r>
              <a:rPr kumimoji="0" lang="en-US" altLang="zh-TW" sz="2000"/>
              <a:t>Swing </a:t>
            </a:r>
            <a:r>
              <a:rPr kumimoji="0" lang="zh-TW" altLang="en-US" sz="2000"/>
              <a:t>利用</a:t>
            </a:r>
            <a:r>
              <a:rPr kumimoji="0" lang="zh-TW" altLang="en-US" sz="2000">
                <a:solidFill>
                  <a:srgbClr val="FF9900"/>
                </a:solidFill>
              </a:rPr>
              <a:t>版面管理員</a:t>
            </a:r>
            <a:r>
              <a:rPr kumimoji="0" lang="en-US" altLang="zh-TW" sz="2000">
                <a:solidFill>
                  <a:srgbClr val="FF9900"/>
                </a:solidFill>
              </a:rPr>
              <a:t>(layout manager)</a:t>
            </a:r>
            <a:r>
              <a:rPr kumimoji="0" lang="zh-TW" altLang="en-US" sz="2000">
                <a:solidFill>
                  <a:srgbClr val="FF9900"/>
                </a:solidFill>
              </a:rPr>
              <a:t>來管理容器內的元件</a:t>
            </a:r>
            <a:r>
              <a:rPr kumimoji="0" lang="en-US" altLang="zh-TW" sz="2000"/>
              <a:t>,</a:t>
            </a:r>
            <a:r>
              <a:rPr kumimoji="0" lang="zh-TW" altLang="en-US" sz="2000"/>
              <a:t>控制它們的大小及位置</a:t>
            </a:r>
          </a:p>
          <a:p>
            <a:pPr marL="990600" lvl="1" indent="-533400"/>
            <a:r>
              <a:rPr kumimoji="0" lang="zh-TW" altLang="en-US" sz="2000">
                <a:solidFill>
                  <a:srgbClr val="FF9900"/>
                </a:solidFill>
              </a:rPr>
              <a:t>相對位置</a:t>
            </a:r>
            <a:r>
              <a:rPr kumimoji="0" lang="zh-TW" altLang="en-US" sz="2000"/>
              <a:t>取代絕對位置</a:t>
            </a:r>
            <a:r>
              <a:rPr kumimoji="0" lang="en-US" altLang="zh-TW" sz="2000"/>
              <a:t>(</a:t>
            </a:r>
            <a:r>
              <a:rPr kumimoji="0" lang="zh-TW" altLang="en-US" sz="2000"/>
              <a:t>直接用座標控制</a:t>
            </a:r>
            <a:r>
              <a:rPr kumimoji="0" lang="en-US" altLang="zh-TW" sz="2000"/>
              <a:t>): </a:t>
            </a:r>
            <a:r>
              <a:rPr kumimoji="0" lang="zh-TW" altLang="en-US" sz="2000"/>
              <a:t>好處是當使用者重新改變視窗大小時</a:t>
            </a:r>
            <a:r>
              <a:rPr kumimoji="0" lang="en-US" altLang="zh-TW" sz="2000"/>
              <a:t>,</a:t>
            </a:r>
            <a:r>
              <a:rPr kumimoji="0" lang="zh-TW" altLang="en-US" sz="2000"/>
              <a:t>你可以確定其元件可以在正確位置上出現</a:t>
            </a:r>
          </a:p>
          <a:p>
            <a:pPr marL="609600" indent="-609600">
              <a:buFont typeface="Wingdings" pitchFamily="2" charset="2"/>
              <a:buChar char="n"/>
            </a:pPr>
            <a:endParaRPr kumimoji="0" lang="zh-TW" altLang="en-US" sz="2000"/>
          </a:p>
          <a:p>
            <a:pPr marL="609600" indent="-609600">
              <a:buFont typeface="Wingdings" pitchFamily="2" charset="2"/>
              <a:buChar char="n"/>
            </a:pPr>
            <a:endParaRPr kumimoji="0" lang="zh-TW" altLang="en-US"/>
          </a:p>
          <a:p>
            <a:pPr marL="990600" lvl="1" indent="-533400">
              <a:buFont typeface="Wingdings" pitchFamily="2" charset="2"/>
              <a:buNone/>
            </a:pPr>
            <a:endParaRPr kumimoji="0" lang="zh-TW" altLang="en-US"/>
          </a:p>
          <a:p>
            <a:pPr marL="609600" indent="-609600"/>
            <a:endParaRPr kumimoji="0" lang="en-US" altLang="zh-TW">
              <a:solidFill>
                <a:srgbClr val="FF9900"/>
              </a:solidFill>
            </a:endParaRPr>
          </a:p>
        </p:txBody>
      </p:sp>
      <p:pic>
        <p:nvPicPr>
          <p:cNvPr id="32772" name="Picture 4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276475"/>
            <a:ext cx="3059112" cy="218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元件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33900"/>
          </a:xfrm>
        </p:spPr>
        <p:txBody>
          <a:bodyPr/>
          <a:lstStyle/>
          <a:p>
            <a:r>
              <a:rPr kumimoji="0" lang="en-US" altLang="zh-TW" sz="1800"/>
              <a:t>Swing</a:t>
            </a:r>
            <a:r>
              <a:rPr kumimoji="0" lang="zh-TW" altLang="en-US" sz="1800"/>
              <a:t>元</a:t>
            </a:r>
            <a:r>
              <a:rPr lang="zh-TW" altLang="en-US" sz="1800"/>
              <a:t>件必須放置在</a:t>
            </a:r>
            <a:r>
              <a:rPr lang="zh-TW" altLang="en-US" sz="1800">
                <a:solidFill>
                  <a:srgbClr val="FF9900"/>
                </a:solidFill>
              </a:rPr>
              <a:t>容器</a:t>
            </a:r>
            <a:r>
              <a:rPr lang="zh-TW" altLang="en-US" sz="1800"/>
              <a:t>中才可以使用</a:t>
            </a:r>
            <a:r>
              <a:rPr lang="en-US" altLang="zh-TW" sz="1800"/>
              <a:t>,</a:t>
            </a:r>
            <a:r>
              <a:rPr lang="zh-TW" altLang="en-US" sz="1800"/>
              <a:t>而容器負責將元件分類</a:t>
            </a:r>
            <a:r>
              <a:rPr lang="en-US" altLang="zh-TW" sz="1800"/>
              <a:t>,</a:t>
            </a:r>
            <a:r>
              <a:rPr lang="zh-TW" altLang="en-US" sz="1800"/>
              <a:t>讓它們可以被</a:t>
            </a:r>
            <a:r>
              <a:rPr lang="zh-TW" altLang="en-US" sz="1800">
                <a:solidFill>
                  <a:srgbClr val="FF9900"/>
                </a:solidFill>
              </a:rPr>
              <a:t>版面管理員</a:t>
            </a:r>
            <a:r>
              <a:rPr lang="zh-TW" altLang="en-US" sz="1800"/>
              <a:t>顯示</a:t>
            </a:r>
          </a:p>
          <a:p>
            <a:pPr>
              <a:buFont typeface="Wingdings" pitchFamily="2" charset="2"/>
              <a:buNone/>
            </a:pPr>
            <a:endParaRPr lang="zh-TW" altLang="en-US" sz="1800"/>
          </a:p>
          <a:p>
            <a:r>
              <a:rPr lang="zh-TW" altLang="en-US" sz="1800"/>
              <a:t>所有的 </a:t>
            </a:r>
            <a:r>
              <a:rPr lang="en-US" altLang="zh-TW" sz="1800"/>
              <a:t>Swing</a:t>
            </a:r>
            <a:r>
              <a:rPr lang="zh-TW" altLang="en-US" sz="1800"/>
              <a:t>元件都是</a:t>
            </a:r>
            <a:r>
              <a:rPr lang="zh-TW" altLang="en-US" sz="1800">
                <a:solidFill>
                  <a:srgbClr val="FF9900"/>
                </a:solidFill>
              </a:rPr>
              <a:t>抽象類別 </a:t>
            </a:r>
            <a:r>
              <a:rPr lang="en-US" altLang="zh-TW" sz="1800">
                <a:solidFill>
                  <a:srgbClr val="FF9900"/>
                </a:solidFill>
              </a:rPr>
              <a:t>javax.swing.JComponent</a:t>
            </a:r>
            <a:r>
              <a:rPr lang="en-US" altLang="zh-TW" sz="1800"/>
              <a:t> </a:t>
            </a:r>
            <a:r>
              <a:rPr lang="zh-TW" altLang="en-US" sz="1800"/>
              <a:t>繼承而來的</a:t>
            </a:r>
          </a:p>
          <a:p>
            <a:pPr lvl="1"/>
            <a:r>
              <a:rPr lang="zh-TW" altLang="en-US" sz="1800"/>
              <a:t>如 </a:t>
            </a:r>
            <a:r>
              <a:rPr lang="en-US" altLang="zh-TW" sz="1800">
                <a:solidFill>
                  <a:srgbClr val="00FF00"/>
                </a:solidFill>
              </a:rPr>
              <a:t>JButton</a:t>
            </a:r>
            <a:r>
              <a:rPr lang="en-US" altLang="zh-TW" sz="1800"/>
              <a:t> </a:t>
            </a:r>
            <a:r>
              <a:rPr lang="zh-TW" altLang="en-US" sz="1800"/>
              <a:t>是 </a:t>
            </a:r>
            <a:r>
              <a:rPr lang="en-US" altLang="zh-TW" sz="1800"/>
              <a:t>AbstractButton </a:t>
            </a:r>
            <a:r>
              <a:rPr lang="zh-TW" altLang="en-US" sz="1800"/>
              <a:t>的子類別</a:t>
            </a:r>
            <a:r>
              <a:rPr lang="en-US" altLang="zh-TW" sz="1800"/>
              <a:t>,</a:t>
            </a:r>
            <a:r>
              <a:rPr lang="zh-TW" altLang="en-US" sz="1800"/>
              <a:t>而 </a:t>
            </a:r>
            <a:r>
              <a:rPr lang="en-US" altLang="zh-TW" sz="1800">
                <a:solidFill>
                  <a:srgbClr val="00FF00"/>
                </a:solidFill>
              </a:rPr>
              <a:t>AbstractButton</a:t>
            </a:r>
            <a:r>
              <a:rPr lang="en-US" altLang="zh-TW" sz="1800"/>
              <a:t> </a:t>
            </a:r>
            <a:r>
              <a:rPr lang="zh-TW" altLang="en-US" sz="1800"/>
              <a:t>又是 </a:t>
            </a:r>
            <a:r>
              <a:rPr lang="en-US" altLang="zh-TW" sz="1800">
                <a:solidFill>
                  <a:srgbClr val="00FF00"/>
                </a:solidFill>
              </a:rPr>
              <a:t>JComponent</a:t>
            </a:r>
            <a:r>
              <a:rPr lang="zh-TW" altLang="en-US" sz="1800"/>
              <a:t>的子類別</a:t>
            </a:r>
          </a:p>
          <a:p>
            <a:r>
              <a:rPr lang="en-US" altLang="zh-TW" sz="1800"/>
              <a:t>JComponent </a:t>
            </a:r>
            <a:r>
              <a:rPr lang="zh-TW" altLang="en-US" sz="1800"/>
              <a:t>是 </a:t>
            </a:r>
            <a:r>
              <a:rPr lang="en-US" altLang="zh-TW" sz="1800"/>
              <a:t>Swing </a:t>
            </a:r>
            <a:r>
              <a:rPr lang="zh-TW" altLang="en-US" sz="1800"/>
              <a:t>元件階層的 </a:t>
            </a:r>
            <a:r>
              <a:rPr lang="en-US" altLang="zh-TW" sz="1800"/>
              <a:t>root</a:t>
            </a:r>
          </a:p>
          <a:p>
            <a:endParaRPr lang="en-US" altLang="zh-TW" sz="2800"/>
          </a:p>
          <a:p>
            <a:pPr>
              <a:buFont typeface="Wingdings" pitchFamily="2" charset="2"/>
              <a:buNone/>
            </a:pPr>
            <a:endParaRPr lang="en-US" altLang="zh-TW" sz="2800"/>
          </a:p>
          <a:p>
            <a:pPr>
              <a:buFont typeface="Wingdings" pitchFamily="2" charset="2"/>
              <a:buNone/>
            </a:pPr>
            <a:endParaRPr lang="en-US" altLang="zh-TW" sz="280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-468313" y="3860800"/>
          <a:ext cx="5813426" cy="3886200"/>
        </p:xfrm>
        <a:graphic>
          <a:graphicData uri="http://schemas.openxmlformats.org/presentationml/2006/ole">
            <p:oleObj spid="_x0000_s33796" name="Visio" r:id="rId3" imgW="5185258" imgH="3464966" progId="">
              <p:embed/>
            </p:oleObj>
          </a:graphicData>
        </a:graphic>
      </p:graphicFrame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348038" y="4797425"/>
            <a:ext cx="56102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我們可以說 </a:t>
            </a:r>
            <a:r>
              <a:rPr lang="en-US" altLang="zh-TW"/>
              <a:t>Swing </a:t>
            </a:r>
            <a:r>
              <a:rPr lang="zh-TW" altLang="en-US"/>
              <a:t>是 </a:t>
            </a:r>
            <a:r>
              <a:rPr lang="en-US" altLang="zh-TW"/>
              <a:t>AWT </a:t>
            </a:r>
            <a:r>
              <a:rPr lang="zh-TW" altLang="en-US"/>
              <a:t>的大延伸</a:t>
            </a:r>
          </a:p>
          <a:p>
            <a:pPr>
              <a:buFontTx/>
              <a:buChar char="•"/>
            </a:pPr>
            <a:r>
              <a:rPr lang="zh-TW" altLang="en-US"/>
              <a:t> 因為 </a:t>
            </a:r>
            <a:r>
              <a:rPr lang="en-US" altLang="zh-TW"/>
              <a:t>JComponent </a:t>
            </a:r>
            <a:r>
              <a:rPr lang="zh-TW" altLang="en-US"/>
              <a:t>類別是從 </a:t>
            </a:r>
            <a:r>
              <a:rPr lang="en-US" altLang="zh-TW"/>
              <a:t>Container </a:t>
            </a:r>
            <a:r>
              <a:rPr lang="zh-TW" altLang="en-US"/>
              <a:t>類別繼承而來</a:t>
            </a:r>
          </a:p>
          <a:p>
            <a:r>
              <a:rPr lang="zh-TW" altLang="en-US"/>
              <a:t>  所以他同時具備</a:t>
            </a:r>
            <a:r>
              <a:rPr lang="zh-TW" altLang="en-US">
                <a:solidFill>
                  <a:srgbClr val="FF9900"/>
                </a:solidFill>
              </a:rPr>
              <a:t>元件與容器</a:t>
            </a:r>
            <a:r>
              <a:rPr lang="zh-TW" altLang="en-US"/>
              <a:t>的特性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/>
              <a:t>JComponent </a:t>
            </a:r>
            <a:r>
              <a:rPr lang="zh-TW" altLang="en-US" sz="4000"/>
              <a:t>類別的功能分成兩類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>
                <a:solidFill>
                  <a:srgbClr val="FF9900"/>
                </a:solidFill>
              </a:rPr>
              <a:t>控制外觀</a:t>
            </a:r>
            <a:r>
              <a:rPr lang="en-US" altLang="zh-TW" sz="2400">
                <a:solidFill>
                  <a:srgbClr val="FF9900"/>
                </a:solidFill>
              </a:rPr>
              <a:t>:</a:t>
            </a:r>
            <a:r>
              <a:rPr lang="en-US" altLang="zh-TW" sz="2400"/>
              <a:t> </a:t>
            </a:r>
            <a:r>
              <a:rPr lang="zh-TW" altLang="en-US" sz="2400"/>
              <a:t>顯形</a:t>
            </a:r>
            <a:r>
              <a:rPr lang="en-US" altLang="zh-TW" sz="2400"/>
              <a:t>/</a:t>
            </a:r>
            <a:r>
              <a:rPr lang="zh-TW" altLang="en-US" sz="2400"/>
              <a:t>隱形</a:t>
            </a:r>
            <a:r>
              <a:rPr lang="en-US" altLang="zh-TW" sz="2400"/>
              <a:t>, </a:t>
            </a:r>
            <a:r>
              <a:rPr lang="zh-TW" altLang="en-US" sz="2400"/>
              <a:t>元件大小與位置</a:t>
            </a:r>
            <a:r>
              <a:rPr lang="en-US" altLang="zh-TW" sz="2400"/>
              <a:t>, </a:t>
            </a:r>
            <a:r>
              <a:rPr lang="zh-TW" altLang="en-US" sz="2400"/>
              <a:t>字型與顏色</a:t>
            </a:r>
          </a:p>
          <a:p>
            <a:pPr lvl="1"/>
            <a:r>
              <a:rPr lang="zh-TW" altLang="en-US" sz="2000"/>
              <a:t>當元件顯示時</a:t>
            </a:r>
            <a:r>
              <a:rPr lang="en-US" altLang="zh-TW" sz="2000"/>
              <a:t>, JComponent </a:t>
            </a:r>
            <a:r>
              <a:rPr lang="zh-TW" altLang="en-US" sz="2000"/>
              <a:t>負責</a:t>
            </a:r>
            <a:r>
              <a:rPr lang="zh-TW" altLang="en-US" sz="2000">
                <a:solidFill>
                  <a:srgbClr val="FF9900"/>
                </a:solidFill>
              </a:rPr>
              <a:t>與顯示裝置作關聯</a:t>
            </a:r>
            <a:r>
              <a:rPr lang="en-US" altLang="zh-TW" sz="2000">
                <a:solidFill>
                  <a:srgbClr val="FF9900"/>
                </a:solidFill>
              </a:rPr>
              <a:t>,</a:t>
            </a:r>
            <a:r>
              <a:rPr lang="zh-TW" altLang="en-US" sz="2000">
                <a:solidFill>
                  <a:srgbClr val="FF9900"/>
                </a:solidFill>
              </a:rPr>
              <a:t>並處理繪圖</a:t>
            </a:r>
          </a:p>
          <a:p>
            <a:pPr lvl="1"/>
            <a:endParaRPr lang="zh-TW" altLang="en-US" sz="2000">
              <a:solidFill>
                <a:srgbClr val="FF9900"/>
              </a:solidFill>
            </a:endParaRPr>
          </a:p>
          <a:p>
            <a:r>
              <a:rPr lang="zh-TW" altLang="en-US" sz="2400">
                <a:solidFill>
                  <a:srgbClr val="FF9900"/>
                </a:solidFill>
              </a:rPr>
              <a:t>元件的行為</a:t>
            </a:r>
            <a:r>
              <a:rPr lang="en-US" altLang="zh-TW" sz="2400">
                <a:solidFill>
                  <a:srgbClr val="FF9900"/>
                </a:solidFill>
              </a:rPr>
              <a:t>: </a:t>
            </a:r>
            <a:r>
              <a:rPr lang="en-US" altLang="zh-TW" sz="2400"/>
              <a:t> </a:t>
            </a:r>
            <a:r>
              <a:rPr lang="zh-TW" altLang="en-US" sz="2400"/>
              <a:t>處理對使用者產生的</a:t>
            </a:r>
            <a:r>
              <a:rPr lang="zh-TW" altLang="en-US" sz="2400">
                <a:solidFill>
                  <a:srgbClr val="FF9900"/>
                </a:solidFill>
              </a:rPr>
              <a:t>事件</a:t>
            </a:r>
            <a:r>
              <a:rPr lang="zh-TW" altLang="en-US" sz="2400"/>
              <a:t>作出反應</a:t>
            </a:r>
          </a:p>
          <a:p>
            <a:pPr lvl="1"/>
            <a:r>
              <a:rPr kumimoji="0" lang="zh-TW" altLang="en-US" sz="2000"/>
              <a:t>當使用者在元件的</a:t>
            </a:r>
            <a:r>
              <a:rPr kumimoji="0" lang="zh-TW" altLang="en-US" sz="2000">
                <a:solidFill>
                  <a:srgbClr val="00FF00"/>
                </a:solidFill>
              </a:rPr>
              <a:t>顯示區域</a:t>
            </a:r>
            <a:r>
              <a:rPr kumimoji="0" lang="zh-TW" altLang="en-US" sz="2000"/>
              <a:t>作出動作</a:t>
            </a:r>
            <a:r>
              <a:rPr kumimoji="0" lang="en-US" altLang="zh-TW" sz="2000"/>
              <a:t>, Swing </a:t>
            </a:r>
            <a:r>
              <a:rPr kumimoji="0" lang="zh-TW" altLang="en-US" sz="2000"/>
              <a:t>的執行緒會送出一個事件來描述 </a:t>
            </a:r>
            <a:r>
              <a:rPr kumimoji="0" lang="en-US" altLang="zh-TW" sz="2000"/>
              <a:t>[</a:t>
            </a:r>
            <a:r>
              <a:rPr kumimoji="0" lang="zh-TW" altLang="en-US" sz="2000"/>
              <a:t>發生了甚麼事</a:t>
            </a:r>
            <a:r>
              <a:rPr kumimoji="0" lang="en-US" altLang="zh-TW" sz="2000"/>
              <a:t>]</a:t>
            </a:r>
          </a:p>
          <a:p>
            <a:pPr lvl="1">
              <a:buFont typeface="Wingdings" pitchFamily="2" charset="2"/>
              <a:buNone/>
            </a:pPr>
            <a:endParaRPr kumimoji="0" lang="en-US" altLang="zh-TW" sz="2000"/>
          </a:p>
        </p:txBody>
      </p:sp>
      <p:pic>
        <p:nvPicPr>
          <p:cNvPr id="36868" name="Picture 4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1063" y="4652963"/>
            <a:ext cx="723900" cy="323850"/>
          </a:xfrm>
          <a:prstGeom prst="rect">
            <a:avLst/>
          </a:prstGeom>
          <a:noFill/>
        </p:spPr>
      </p:pic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2268538" y="4797425"/>
            <a:ext cx="10795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331913" y="4292600"/>
            <a:ext cx="2563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/>
              <a:t>[</a:t>
            </a:r>
            <a:r>
              <a:rPr lang="zh-TW" altLang="en-US" sz="1400"/>
              <a:t>註冊</a:t>
            </a:r>
            <a:r>
              <a:rPr lang="en-US" altLang="zh-TW" sz="1400"/>
              <a:t>] </a:t>
            </a:r>
            <a:r>
              <a:rPr lang="zh-TW" altLang="en-US" sz="1400"/>
              <a:t>若你被按下時</a:t>
            </a:r>
            <a:r>
              <a:rPr lang="en-US" altLang="zh-TW" sz="1400"/>
              <a:t>, </a:t>
            </a:r>
            <a:r>
              <a:rPr lang="zh-TW" altLang="en-US" sz="1400"/>
              <a:t>請通知我</a:t>
            </a: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V="1">
            <a:off x="2987675" y="5084763"/>
            <a:ext cx="6492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116013" y="41497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/>
              <a:t>1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4859338" y="40767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/>
              <a:t>2</a:t>
            </a:r>
          </a:p>
        </p:txBody>
      </p:sp>
      <p:pic>
        <p:nvPicPr>
          <p:cNvPr id="36885" name="Picture 21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724400"/>
            <a:ext cx="723900" cy="323850"/>
          </a:xfrm>
          <a:prstGeom prst="rect">
            <a:avLst/>
          </a:prstGeom>
          <a:noFill/>
        </p:spPr>
      </p:pic>
      <p:grpSp>
        <p:nvGrpSpPr>
          <p:cNvPr id="36888" name="Group 24"/>
          <p:cNvGrpSpPr>
            <a:grpSpLocks/>
          </p:cNvGrpSpPr>
          <p:nvPr/>
        </p:nvGrpSpPr>
        <p:grpSpPr bwMode="auto">
          <a:xfrm>
            <a:off x="1547813" y="4652963"/>
            <a:ext cx="768350" cy="871537"/>
            <a:chOff x="385" y="3203"/>
            <a:chExt cx="484" cy="549"/>
          </a:xfrm>
        </p:grpSpPr>
        <p:pic>
          <p:nvPicPr>
            <p:cNvPr id="36870" name="Picture 6" descr="apple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6" y="3203"/>
              <a:ext cx="270" cy="354"/>
            </a:xfrm>
            <a:prstGeom prst="rect">
              <a:avLst/>
            </a:prstGeom>
            <a:noFill/>
          </p:spPr>
        </p:pic>
        <p:sp>
          <p:nvSpPr>
            <p:cNvPr id="36886" name="Text Box 22"/>
            <p:cNvSpPr txBox="1">
              <a:spLocks noChangeArrowheads="1"/>
            </p:cNvSpPr>
            <p:nvPr/>
          </p:nvSpPr>
          <p:spPr bwMode="auto">
            <a:xfrm>
              <a:off x="385" y="3521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/>
                <a:t>物件</a:t>
              </a:r>
              <a:r>
                <a:rPr lang="en-US" altLang="zh-TW"/>
                <a:t>1</a:t>
              </a:r>
            </a:p>
          </p:txBody>
        </p:sp>
      </p:grpSp>
      <p:grpSp>
        <p:nvGrpSpPr>
          <p:cNvPr id="36889" name="Group 25"/>
          <p:cNvGrpSpPr>
            <a:grpSpLocks/>
          </p:cNvGrpSpPr>
          <p:nvPr/>
        </p:nvGrpSpPr>
        <p:grpSpPr bwMode="auto">
          <a:xfrm>
            <a:off x="2268538" y="5589588"/>
            <a:ext cx="1271587" cy="836612"/>
            <a:chOff x="839" y="3793"/>
            <a:chExt cx="801" cy="527"/>
          </a:xfrm>
        </p:grpSpPr>
        <p:pic>
          <p:nvPicPr>
            <p:cNvPr id="36881" name="Picture 17" descr="4dukewav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9" y="3793"/>
              <a:ext cx="330" cy="408"/>
            </a:xfrm>
            <a:prstGeom prst="rect">
              <a:avLst/>
            </a:prstGeom>
            <a:noFill/>
          </p:spPr>
        </p:pic>
        <p:sp>
          <p:nvSpPr>
            <p:cNvPr id="36887" name="Text Box 23"/>
            <p:cNvSpPr txBox="1">
              <a:spLocks noChangeArrowheads="1"/>
            </p:cNvSpPr>
            <p:nvPr/>
          </p:nvSpPr>
          <p:spPr bwMode="auto">
            <a:xfrm>
              <a:off x="1156" y="4089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/>
                <a:t>物件</a:t>
              </a:r>
              <a:r>
                <a:rPr lang="en-US" altLang="zh-TW"/>
                <a:t>2</a:t>
              </a:r>
            </a:p>
          </p:txBody>
        </p:sp>
      </p:grpSp>
      <p:grpSp>
        <p:nvGrpSpPr>
          <p:cNvPr id="36890" name="Group 26"/>
          <p:cNvGrpSpPr>
            <a:grpSpLocks/>
          </p:cNvGrpSpPr>
          <p:nvPr/>
        </p:nvGrpSpPr>
        <p:grpSpPr bwMode="auto">
          <a:xfrm>
            <a:off x="4932363" y="5229225"/>
            <a:ext cx="768350" cy="871538"/>
            <a:chOff x="385" y="3203"/>
            <a:chExt cx="484" cy="549"/>
          </a:xfrm>
        </p:grpSpPr>
        <p:pic>
          <p:nvPicPr>
            <p:cNvPr id="36891" name="Picture 27" descr="apple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6" y="3203"/>
              <a:ext cx="270" cy="354"/>
            </a:xfrm>
            <a:prstGeom prst="rect">
              <a:avLst/>
            </a:prstGeom>
            <a:noFill/>
          </p:spPr>
        </p:pic>
        <p:sp>
          <p:nvSpPr>
            <p:cNvPr id="36892" name="Text Box 28"/>
            <p:cNvSpPr txBox="1">
              <a:spLocks noChangeArrowheads="1"/>
            </p:cNvSpPr>
            <p:nvPr/>
          </p:nvSpPr>
          <p:spPr bwMode="auto">
            <a:xfrm>
              <a:off x="385" y="3521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/>
                <a:t>物件</a:t>
              </a:r>
              <a:r>
                <a:rPr lang="en-US" altLang="zh-TW"/>
                <a:t>1</a:t>
              </a:r>
            </a:p>
          </p:txBody>
        </p:sp>
      </p:grpSp>
      <p:grpSp>
        <p:nvGrpSpPr>
          <p:cNvPr id="36893" name="Group 29"/>
          <p:cNvGrpSpPr>
            <a:grpSpLocks/>
          </p:cNvGrpSpPr>
          <p:nvPr/>
        </p:nvGrpSpPr>
        <p:grpSpPr bwMode="auto">
          <a:xfrm>
            <a:off x="7308850" y="5876925"/>
            <a:ext cx="1271588" cy="836613"/>
            <a:chOff x="839" y="3793"/>
            <a:chExt cx="801" cy="527"/>
          </a:xfrm>
        </p:grpSpPr>
        <p:pic>
          <p:nvPicPr>
            <p:cNvPr id="36894" name="Picture 30" descr="4dukewav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9" y="3793"/>
              <a:ext cx="330" cy="408"/>
            </a:xfrm>
            <a:prstGeom prst="rect">
              <a:avLst/>
            </a:prstGeom>
            <a:noFill/>
          </p:spPr>
        </p:pic>
        <p:sp>
          <p:nvSpPr>
            <p:cNvPr id="36895" name="Text Box 31"/>
            <p:cNvSpPr txBox="1">
              <a:spLocks noChangeArrowheads="1"/>
            </p:cNvSpPr>
            <p:nvPr/>
          </p:nvSpPr>
          <p:spPr bwMode="auto">
            <a:xfrm>
              <a:off x="1156" y="4089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/>
                <a:t>物件</a:t>
              </a:r>
              <a:r>
                <a:rPr lang="en-US" altLang="zh-TW"/>
                <a:t>2</a:t>
              </a:r>
            </a:p>
          </p:txBody>
        </p:sp>
      </p:grpSp>
      <p:sp>
        <p:nvSpPr>
          <p:cNvPr id="36896" name="Line 32"/>
          <p:cNvSpPr>
            <a:spLocks noChangeShapeType="1"/>
          </p:cNvSpPr>
          <p:nvPr/>
        </p:nvSpPr>
        <p:spPr bwMode="auto">
          <a:xfrm flipH="1">
            <a:off x="5651500" y="5157788"/>
            <a:ext cx="720725" cy="431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>
            <a:off x="6804025" y="5157788"/>
            <a:ext cx="647700" cy="6477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5148263" y="4149725"/>
            <a:ext cx="2949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1400"/>
              <a:t>當使用者發出事件時</a:t>
            </a:r>
            <a:r>
              <a:rPr lang="en-US" altLang="zh-TW" sz="1400"/>
              <a:t>, </a:t>
            </a:r>
            <a:r>
              <a:rPr lang="zh-TW" altLang="en-US" sz="1400"/>
              <a:t>根據註冊列表</a:t>
            </a:r>
          </a:p>
          <a:p>
            <a:r>
              <a:rPr lang="zh-TW" altLang="en-US" sz="1400"/>
              <a:t>傳送事件給</a:t>
            </a:r>
            <a:r>
              <a:rPr lang="zh-TW" altLang="en-US" sz="1400">
                <a:solidFill>
                  <a:srgbClr val="FF9900"/>
                </a:solidFill>
              </a:rPr>
              <a:t>聆聽者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事件</a:t>
            </a:r>
            <a:r>
              <a:rPr lang="en-US" altLang="zh-TW"/>
              <a:t>(Event)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當使用者</a:t>
            </a:r>
            <a:r>
              <a:rPr lang="zh-TW" altLang="en-US" sz="2400" dirty="0">
                <a:solidFill>
                  <a:srgbClr val="FF9900"/>
                </a:solidFill>
              </a:rPr>
              <a:t>按下一個按鈕</a:t>
            </a:r>
            <a:r>
              <a:rPr lang="zh-TW" altLang="en-US" sz="2400" dirty="0"/>
              <a:t>時</a:t>
            </a:r>
            <a:r>
              <a:rPr lang="en-US" altLang="zh-TW" sz="2400" dirty="0"/>
              <a:t>, </a:t>
            </a:r>
            <a:r>
              <a:rPr lang="zh-TW" altLang="en-US" sz="2400" dirty="0"/>
              <a:t>按鈕會傳送一個 </a:t>
            </a:r>
            <a:r>
              <a:rPr lang="en-US" altLang="zh-TW" sz="2400" dirty="0" err="1">
                <a:solidFill>
                  <a:srgbClr val="FF9900"/>
                </a:solidFill>
              </a:rPr>
              <a:t>ActionEvent</a:t>
            </a:r>
            <a:r>
              <a:rPr lang="en-US" altLang="zh-TW" sz="2400" dirty="0"/>
              <a:t> </a:t>
            </a:r>
            <a:r>
              <a:rPr lang="zh-TW" altLang="en-US" sz="2400" dirty="0"/>
              <a:t>物件給所有的註冊者</a:t>
            </a:r>
          </a:p>
          <a:p>
            <a:r>
              <a:rPr lang="zh-TW" altLang="en-US" sz="2400" dirty="0"/>
              <a:t>如果要接受這事件</a:t>
            </a:r>
            <a:r>
              <a:rPr lang="en-US" altLang="zh-TW" sz="2400" dirty="0"/>
              <a:t>, </a:t>
            </a:r>
            <a:r>
              <a:rPr lang="zh-TW" altLang="en-US" sz="2400" dirty="0"/>
              <a:t>則必須要向該按鈕</a:t>
            </a:r>
            <a:r>
              <a:rPr lang="zh-TW" altLang="en-US" sz="2400" dirty="0">
                <a:solidFill>
                  <a:srgbClr val="FF9900"/>
                </a:solidFill>
              </a:rPr>
              <a:t>註冊</a:t>
            </a:r>
            <a:r>
              <a:rPr lang="en-US" altLang="zh-TW" sz="2400" dirty="0"/>
              <a:t>(</a:t>
            </a:r>
            <a:r>
              <a:rPr lang="en-US" altLang="zh-TW" sz="2000" dirty="0" err="1">
                <a:solidFill>
                  <a:srgbClr val="FF9900"/>
                </a:solidFill>
              </a:rPr>
              <a:t>ActionListener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>
                <a:solidFill>
                  <a:srgbClr val="FF9900"/>
                </a:solidFill>
              </a:rPr>
              <a:t>事件接受者</a:t>
            </a:r>
            <a:r>
              <a:rPr lang="zh-TW" altLang="en-US" sz="2400" dirty="0"/>
              <a:t>必須</a:t>
            </a:r>
            <a:r>
              <a:rPr lang="zh-TW" altLang="en-US" sz="2400" dirty="0">
                <a:solidFill>
                  <a:srgbClr val="FF9900"/>
                </a:solidFill>
              </a:rPr>
              <a:t>實作 </a:t>
            </a:r>
            <a:r>
              <a:rPr lang="en-US" altLang="zh-TW" sz="2400" dirty="0">
                <a:solidFill>
                  <a:srgbClr val="FF9900"/>
                </a:solidFill>
              </a:rPr>
              <a:t>method</a:t>
            </a:r>
            <a:r>
              <a:rPr lang="en-US" altLang="zh-TW" sz="2400" dirty="0"/>
              <a:t> </a:t>
            </a:r>
            <a:r>
              <a:rPr lang="zh-TW" altLang="en-US" sz="2400" dirty="0"/>
              <a:t>來接受按鈕傳來的事件</a:t>
            </a:r>
          </a:p>
          <a:p>
            <a:endParaRPr lang="zh-TW" altLang="en-US" sz="2400" dirty="0"/>
          </a:p>
          <a:p>
            <a:r>
              <a:rPr lang="zh-TW" altLang="en-US" sz="2400" dirty="0"/>
              <a:t>特定的事件可以由不同種類元件產生</a:t>
            </a:r>
          </a:p>
          <a:p>
            <a:pPr lvl="1"/>
            <a:r>
              <a:rPr kumimoji="0" lang="en-US" altLang="zh-TW" sz="2000" dirty="0" err="1">
                <a:solidFill>
                  <a:srgbClr val="00FF00"/>
                </a:solidFill>
              </a:rPr>
              <a:t>MouseEvent</a:t>
            </a:r>
            <a:r>
              <a:rPr kumimoji="0" lang="en-US" altLang="zh-TW" sz="2000" dirty="0"/>
              <a:t>  --&gt; </a:t>
            </a:r>
            <a:r>
              <a:rPr kumimoji="0" lang="zh-TW" altLang="en-US" sz="2000" dirty="0"/>
              <a:t>滑鼠在元件區域中的行為</a:t>
            </a:r>
          </a:p>
          <a:p>
            <a:pPr lvl="1"/>
            <a:r>
              <a:rPr kumimoji="0" lang="en-US" altLang="zh-TW" sz="2000" dirty="0" err="1">
                <a:solidFill>
                  <a:srgbClr val="00FF00"/>
                </a:solidFill>
              </a:rPr>
              <a:t>KeyEvent</a:t>
            </a:r>
            <a:r>
              <a:rPr kumimoji="0" lang="en-US" altLang="zh-TW" sz="2000" dirty="0"/>
              <a:t> </a:t>
            </a:r>
            <a:r>
              <a:rPr kumimoji="0" lang="en-US" altLang="zh-TW" sz="2000" dirty="0">
                <a:sym typeface="Wingdings" pitchFamily="2" charset="2"/>
              </a:rPr>
              <a:t> </a:t>
            </a:r>
            <a:r>
              <a:rPr kumimoji="0" lang="zh-TW" altLang="en-US" sz="2000" dirty="0">
                <a:sym typeface="Wingdings" pitchFamily="2" charset="2"/>
              </a:rPr>
              <a:t>鍵盤按鍵的行為</a:t>
            </a:r>
          </a:p>
          <a:p>
            <a:pPr lvl="1"/>
            <a:r>
              <a:rPr kumimoji="0" lang="zh-TW" altLang="en-US" sz="2000" dirty="0">
                <a:sym typeface="Wingdings" pitchFamily="2" charset="2"/>
              </a:rPr>
              <a:t>高階事件 </a:t>
            </a:r>
            <a:r>
              <a:rPr kumimoji="0" lang="en-US" altLang="zh-TW" sz="2000" dirty="0">
                <a:sym typeface="Wingdings" pitchFamily="2" charset="2"/>
              </a:rPr>
              <a:t>(ex: </a:t>
            </a:r>
            <a:r>
              <a:rPr kumimoji="0" lang="en-US" altLang="zh-TW" sz="2000" dirty="0" err="1">
                <a:solidFill>
                  <a:srgbClr val="00FF00"/>
                </a:solidFill>
                <a:sym typeface="Wingdings" pitchFamily="2" charset="2"/>
              </a:rPr>
              <a:t>ActionEvent</a:t>
            </a:r>
            <a:r>
              <a:rPr kumimoji="0" lang="en-US" altLang="zh-TW" sz="2000" dirty="0">
                <a:sym typeface="Wingdings" pitchFamily="2" charset="2"/>
              </a:rPr>
              <a:t>)   </a:t>
            </a:r>
            <a:r>
              <a:rPr kumimoji="0" lang="zh-TW" altLang="en-US" sz="2000" dirty="0">
                <a:sym typeface="Wingdings" pitchFamily="2" charset="2"/>
              </a:rPr>
              <a:t>代表使用者介面元件完成其工作</a:t>
            </a:r>
          </a:p>
          <a:p>
            <a:pPr>
              <a:buNone/>
            </a:pPr>
            <a:endParaRPr lang="en-US" altLang="zh-TW" sz="2400" dirty="0"/>
          </a:p>
          <a:p>
            <a:endParaRPr lang="en-US" altLang="zh-TW" sz="2400" dirty="0"/>
          </a:p>
        </p:txBody>
      </p:sp>
      <p:pic>
        <p:nvPicPr>
          <p:cNvPr id="43012" name="Picture 4" descr="BD1021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3573463"/>
            <a:ext cx="5934075" cy="19050"/>
          </a:xfrm>
          <a:prstGeom prst="rect">
            <a:avLst/>
          </a:prstGeom>
          <a:noFill/>
        </p:spPr>
      </p:pic>
      <p:pic>
        <p:nvPicPr>
          <p:cNvPr id="43013" name="Picture 5" descr="BD10219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5589588"/>
            <a:ext cx="5934075" cy="1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容器</a:t>
            </a:r>
            <a:r>
              <a:rPr lang="zh-TW" altLang="en-US" sz="3600"/>
              <a:t>的重大責任</a:t>
            </a:r>
            <a:endParaRPr lang="zh-TW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r>
              <a:rPr lang="zh-TW" altLang="en-US" sz="2400" dirty="0"/>
              <a:t>負責排列它所包含的元件</a:t>
            </a:r>
          </a:p>
          <a:p>
            <a:pPr lvl="1"/>
            <a:r>
              <a:rPr lang="zh-TW" altLang="en-US" sz="2000" dirty="0"/>
              <a:t>若一個元件</a:t>
            </a:r>
            <a:r>
              <a:rPr lang="zh-TW" altLang="en-US" sz="2000" dirty="0">
                <a:solidFill>
                  <a:srgbClr val="00FF00"/>
                </a:solidFill>
              </a:rPr>
              <a:t>改變</a:t>
            </a:r>
            <a:r>
              <a:rPr lang="zh-TW" altLang="en-US" sz="2000" dirty="0"/>
              <a:t>了大小或可見度</a:t>
            </a:r>
            <a:r>
              <a:rPr lang="en-US" altLang="zh-TW" sz="2000" dirty="0"/>
              <a:t>, </a:t>
            </a:r>
            <a:r>
              <a:rPr lang="zh-TW" altLang="en-US" sz="2000" dirty="0"/>
              <a:t>則必須</a:t>
            </a:r>
            <a:r>
              <a:rPr lang="zh-TW" altLang="en-US" sz="2000" dirty="0">
                <a:solidFill>
                  <a:srgbClr val="00FF00"/>
                </a:solidFill>
              </a:rPr>
              <a:t>通知它的容器</a:t>
            </a:r>
          </a:p>
          <a:p>
            <a:pPr lvl="1"/>
            <a:r>
              <a:rPr lang="zh-TW" altLang="en-US" sz="2000" dirty="0"/>
              <a:t>容器則通知</a:t>
            </a:r>
            <a:r>
              <a:rPr lang="zh-TW" altLang="en-US" sz="2000" dirty="0">
                <a:solidFill>
                  <a:srgbClr val="00FF00"/>
                </a:solidFill>
              </a:rPr>
              <a:t>版面管理器</a:t>
            </a:r>
            <a:r>
              <a:rPr lang="zh-TW" altLang="en-US" sz="2000" dirty="0"/>
              <a:t>來整理容器中的子元件</a:t>
            </a:r>
          </a:p>
          <a:p>
            <a:pPr lvl="1"/>
            <a:endParaRPr lang="zh-TW" altLang="en-US" sz="2000" dirty="0"/>
          </a:p>
          <a:p>
            <a:pPr>
              <a:buFont typeface="Wingdings" pitchFamily="2" charset="2"/>
              <a:buNone/>
            </a:pPr>
            <a:endParaRPr lang="zh-TW" altLang="en-US" sz="2400" dirty="0"/>
          </a:p>
          <a:p>
            <a:endParaRPr lang="en-US" altLang="zh-TW" sz="2400" dirty="0"/>
          </a:p>
        </p:txBody>
      </p:sp>
      <p:pic>
        <p:nvPicPr>
          <p:cNvPr id="44036" name="Picture 4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3913" y="2781300"/>
            <a:ext cx="3240087" cy="1250950"/>
          </a:xfrm>
          <a:prstGeom prst="rect">
            <a:avLst/>
          </a:prstGeom>
          <a:noFill/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914400" y="4221163"/>
            <a:ext cx="8229600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</a:pPr>
            <a:r>
              <a:rPr kumimoji="0" lang="en-US" altLang="zh-TW" sz="2400" dirty="0"/>
              <a:t>Swing </a:t>
            </a:r>
            <a:r>
              <a:rPr kumimoji="0" lang="zh-TW" altLang="en-US" sz="2400" dirty="0"/>
              <a:t>的元件同時也是</a:t>
            </a:r>
            <a:r>
              <a:rPr kumimoji="0" lang="zh-TW" altLang="en-US" sz="2400" dirty="0">
                <a:solidFill>
                  <a:srgbClr val="FF9900"/>
                </a:solidFill>
              </a:rPr>
              <a:t>容器</a:t>
            </a:r>
            <a:r>
              <a:rPr kumimoji="0" lang="en-US" altLang="zh-TW" sz="2400" dirty="0">
                <a:solidFill>
                  <a:srgbClr val="FF9900"/>
                </a:solidFill>
              </a:rPr>
              <a:t>(Container)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zh-TW" altLang="en-US" sz="2000" dirty="0"/>
              <a:t>容器可以</a:t>
            </a:r>
            <a:r>
              <a:rPr lang="zh-TW" altLang="en-US" sz="2000" dirty="0">
                <a:solidFill>
                  <a:srgbClr val="00FF00"/>
                </a:solidFill>
              </a:rPr>
              <a:t>直接排列管理</a:t>
            </a:r>
            <a:r>
              <a:rPr lang="zh-TW" altLang="en-US" sz="2000" dirty="0"/>
              <a:t>它裡面的</a:t>
            </a:r>
            <a:r>
              <a:rPr lang="en-US" altLang="zh-TW" sz="2000" dirty="0" err="1"/>
              <a:t>JComponent</a:t>
            </a:r>
            <a:r>
              <a:rPr lang="zh-TW" altLang="en-US" sz="2000" dirty="0"/>
              <a:t>物件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zh-TW" altLang="en-US" sz="2000" dirty="0"/>
              <a:t>你不需要知道這些物件是甚麼 </a:t>
            </a:r>
            <a:r>
              <a:rPr lang="en-US" altLang="zh-TW" sz="2000" dirty="0"/>
              <a:t>? </a:t>
            </a:r>
            <a:r>
              <a:rPr lang="zh-TW" altLang="en-US" sz="2000" dirty="0"/>
              <a:t>有何功用 </a:t>
            </a:r>
            <a:r>
              <a:rPr lang="en-US" altLang="zh-TW" sz="2000" dirty="0"/>
              <a:t>? 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zh-TW" altLang="en-US" sz="2000" dirty="0"/>
              <a:t>你可以</a:t>
            </a:r>
            <a:r>
              <a:rPr lang="zh-TW" altLang="en-US" sz="2000" dirty="0">
                <a:solidFill>
                  <a:srgbClr val="00FF00"/>
                </a:solidFill>
              </a:rPr>
              <a:t>自由抽換容器</a:t>
            </a:r>
            <a:r>
              <a:rPr lang="zh-TW" altLang="en-US" sz="2000" dirty="0"/>
              <a:t>內的元件或</a:t>
            </a:r>
            <a:r>
              <a:rPr lang="zh-TW" altLang="en-US" sz="2000" dirty="0">
                <a:solidFill>
                  <a:srgbClr val="00FF00"/>
                </a:solidFill>
              </a:rPr>
              <a:t>組合更複雜的使用者介面</a:t>
            </a:r>
            <a:r>
              <a:rPr lang="zh-TW" altLang="en-US" sz="2000" dirty="0"/>
              <a:t>元件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</a:pPr>
            <a:endParaRPr lang="zh-TW" altLang="en-US" dirty="0"/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zh-TW" altLang="en-US" sz="20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zh-TW" altLang="en-US" sz="2400" dirty="0"/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</a:pPr>
            <a:endParaRPr lang="en-US" altLang="zh-TW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對等物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zh-TW" altLang="en-US" sz="2400"/>
              <a:t>我們的元件必須包含</a:t>
            </a:r>
            <a:r>
              <a:rPr lang="zh-TW" altLang="en-US" sz="2400">
                <a:solidFill>
                  <a:srgbClr val="00FF00"/>
                </a:solidFill>
              </a:rPr>
              <a:t>原生方法</a:t>
            </a:r>
            <a:r>
              <a:rPr lang="zh-TW" altLang="en-US" sz="2400"/>
              <a:t>的物件溝通</a:t>
            </a:r>
            <a:r>
              <a:rPr lang="en-US" altLang="zh-TW" sz="2400"/>
              <a:t>,</a:t>
            </a:r>
            <a:r>
              <a:rPr lang="zh-TW" altLang="en-US" sz="2400"/>
              <a:t>才能與實際的作業系統互動 </a:t>
            </a:r>
            <a:r>
              <a:rPr lang="en-US" altLang="zh-TW" sz="1800">
                <a:solidFill>
                  <a:srgbClr val="FF9900"/>
                </a:solidFill>
              </a:rPr>
              <a:t>(</a:t>
            </a:r>
            <a:r>
              <a:rPr kumimoji="0" lang="en-US" altLang="zh-TW" sz="1800">
                <a:solidFill>
                  <a:srgbClr val="FF9900"/>
                </a:solidFill>
              </a:rPr>
              <a:t>AWT</a:t>
            </a:r>
            <a:r>
              <a:rPr kumimoji="0" lang="zh-TW" altLang="en-US" sz="1800">
                <a:solidFill>
                  <a:srgbClr val="FF9900"/>
                </a:solidFill>
              </a:rPr>
              <a:t>對等物介面</a:t>
            </a:r>
            <a:r>
              <a:rPr kumimoji="0" lang="en-US" altLang="zh-TW" sz="1800">
                <a:solidFill>
                  <a:srgbClr val="FF9900"/>
                </a:solidFill>
              </a:rPr>
              <a:t>)</a:t>
            </a:r>
            <a:endParaRPr lang="en-US" altLang="zh-TW" sz="1800">
              <a:solidFill>
                <a:srgbClr val="FF99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r>
              <a:rPr kumimoji="0" lang="en-US" altLang="zh-TW" sz="2000"/>
              <a:t>Ex. </a:t>
            </a:r>
            <a:r>
              <a:rPr kumimoji="0" lang="zh-TW" altLang="en-US" sz="2000"/>
              <a:t>要把資料顯示在螢幕上</a:t>
            </a:r>
            <a:r>
              <a:rPr kumimoji="0" lang="en-US" altLang="zh-TW" sz="2000"/>
              <a:t>,</a:t>
            </a:r>
            <a:r>
              <a:rPr kumimoji="0" lang="zh-TW" altLang="en-US" sz="2000"/>
              <a:t>從輸入裝置讀取資料</a:t>
            </a:r>
            <a:r>
              <a:rPr kumimoji="0" lang="en-US" altLang="zh-TW" sz="2000"/>
              <a:t>, </a:t>
            </a:r>
            <a:r>
              <a:rPr kumimoji="0" lang="zh-TW" altLang="en-US" sz="2000"/>
              <a:t>則必須由 </a:t>
            </a:r>
            <a:r>
              <a:rPr kumimoji="0" lang="en-US" altLang="zh-TW" sz="2000"/>
              <a:t>Java </a:t>
            </a:r>
            <a:r>
              <a:rPr kumimoji="0" lang="zh-TW" altLang="en-US" sz="2000"/>
              <a:t>的世界跳到真實作業環境</a:t>
            </a:r>
          </a:p>
          <a:p>
            <a:pPr marL="990600" lvl="1" indent="-533400">
              <a:lnSpc>
                <a:spcPct val="90000"/>
              </a:lnSpc>
            </a:pPr>
            <a:endParaRPr kumimoji="0" lang="zh-TW" altLang="en-US" sz="2000"/>
          </a:p>
          <a:p>
            <a:pPr marL="609600" indent="-609600">
              <a:lnSpc>
                <a:spcPct val="90000"/>
              </a:lnSpc>
            </a:pPr>
            <a:r>
              <a:rPr kumimoji="0" lang="en-US" altLang="zh-TW" sz="2400"/>
              <a:t>AWT </a:t>
            </a:r>
            <a:r>
              <a:rPr kumimoji="0" lang="zh-TW" altLang="en-US" sz="2400"/>
              <a:t>使用許多對等物</a:t>
            </a:r>
          </a:p>
          <a:p>
            <a:pPr marL="990600" lvl="1" indent="-533400">
              <a:lnSpc>
                <a:spcPct val="90000"/>
              </a:lnSpc>
            </a:pPr>
            <a:r>
              <a:rPr kumimoji="0" lang="zh-TW" altLang="en-US" sz="2000">
                <a:solidFill>
                  <a:srgbClr val="FF9900"/>
                </a:solidFill>
              </a:rPr>
              <a:t>一個元件對應一個對等物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sz="2000"/>
              <a:t>  </a:t>
            </a:r>
            <a:r>
              <a:rPr kumimoji="0" lang="en-US" altLang="zh-TW" sz="2000"/>
              <a:t>Ex. </a:t>
            </a:r>
            <a:r>
              <a:rPr kumimoji="0" lang="zh-TW" altLang="en-US" sz="2000"/>
              <a:t>若你建立一個視窗</a:t>
            </a:r>
            <a:r>
              <a:rPr kumimoji="0" lang="en-US" altLang="zh-TW" sz="2000"/>
              <a:t>,</a:t>
            </a:r>
            <a:r>
              <a:rPr kumimoji="0" lang="zh-TW" altLang="en-US" sz="2000"/>
              <a:t>在裡面加入 </a:t>
            </a:r>
            <a:r>
              <a:rPr kumimoji="0" lang="en-US" altLang="zh-TW" sz="2000"/>
              <a:t>8 </a:t>
            </a:r>
            <a:r>
              <a:rPr kumimoji="0" lang="zh-TW" altLang="en-US" sz="2000"/>
              <a:t>個按鈕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sz="1800"/>
              <a:t>AWT </a:t>
            </a:r>
            <a:r>
              <a:rPr kumimoji="0" lang="zh-TW" altLang="en-US" sz="1800"/>
              <a:t>會建立 </a:t>
            </a:r>
            <a:r>
              <a:rPr kumimoji="0" lang="en-US" altLang="zh-TW" sz="1800"/>
              <a:t>9 </a:t>
            </a:r>
            <a:r>
              <a:rPr kumimoji="0" lang="zh-TW" altLang="en-US" sz="1800"/>
              <a:t>個對等物 </a:t>
            </a:r>
            <a:r>
              <a:rPr kumimoji="0" lang="en-US" altLang="zh-TW" sz="1800"/>
              <a:t>: (</a:t>
            </a:r>
            <a:r>
              <a:rPr kumimoji="0" lang="zh-TW" altLang="en-US" sz="1800"/>
              <a:t>一個視窗</a:t>
            </a:r>
            <a:r>
              <a:rPr kumimoji="0" lang="en-US" altLang="zh-TW" sz="1800"/>
              <a:t>,8 </a:t>
            </a:r>
            <a:r>
              <a:rPr kumimoji="0" lang="zh-TW" altLang="en-US" sz="1800"/>
              <a:t>個按鈕對等物</a:t>
            </a:r>
            <a:r>
              <a:rPr kumimoji="0" lang="en-US" altLang="zh-TW" sz="1800"/>
              <a:t>)</a:t>
            </a:r>
          </a:p>
          <a:p>
            <a:pPr marL="1371600" lvl="2" indent="-457200">
              <a:lnSpc>
                <a:spcPct val="90000"/>
              </a:lnSpc>
              <a:buFont typeface="Wingdings" pitchFamily="2" charset="2"/>
              <a:buNone/>
            </a:pPr>
            <a:endParaRPr kumimoji="0" lang="en-US" altLang="zh-TW" sz="1800"/>
          </a:p>
          <a:p>
            <a:pPr marL="609600" indent="-609600">
              <a:lnSpc>
                <a:spcPct val="90000"/>
              </a:lnSpc>
            </a:pPr>
            <a:r>
              <a:rPr kumimoji="0" lang="en-US" altLang="zh-TW" sz="2400"/>
              <a:t>Swing </a:t>
            </a:r>
            <a:r>
              <a:rPr kumimoji="0" lang="zh-TW" altLang="en-US" sz="2400"/>
              <a:t>的元件幾乎是</a:t>
            </a:r>
            <a:r>
              <a:rPr kumimoji="0" lang="zh-TW" altLang="en-US" sz="2400">
                <a:solidFill>
                  <a:srgbClr val="FF9900"/>
                </a:solidFill>
              </a:rPr>
              <a:t>不對等</a:t>
            </a:r>
            <a:r>
              <a:rPr kumimoji="0" lang="zh-TW" altLang="en-US" sz="2400"/>
              <a:t>的 </a:t>
            </a:r>
            <a:r>
              <a:rPr kumimoji="0" lang="en-US" altLang="zh-TW" sz="1800"/>
              <a:t>(</a:t>
            </a:r>
            <a:r>
              <a:rPr kumimoji="0" lang="zh-TW" altLang="en-US" sz="1800"/>
              <a:t>輕小元件</a:t>
            </a:r>
            <a:r>
              <a:rPr kumimoji="0" lang="en-US" altLang="zh-TW" sz="1800"/>
              <a:t>)</a:t>
            </a:r>
          </a:p>
          <a:p>
            <a:pPr marL="990600" lvl="1" indent="-533400">
              <a:lnSpc>
                <a:spcPct val="90000"/>
              </a:lnSpc>
            </a:pPr>
            <a:r>
              <a:rPr kumimoji="0" lang="en-US" altLang="zh-TW" sz="2000"/>
              <a:t>Swing </a:t>
            </a:r>
            <a:r>
              <a:rPr kumimoji="0" lang="zh-TW" altLang="en-US" sz="2000"/>
              <a:t>元件與 </a:t>
            </a:r>
            <a:r>
              <a:rPr kumimoji="0" lang="en-US" altLang="zh-TW" sz="2000"/>
              <a:t>os </a:t>
            </a:r>
            <a:r>
              <a:rPr kumimoji="0" lang="zh-TW" altLang="en-US" sz="2000"/>
              <a:t>沒有互動</a:t>
            </a:r>
          </a:p>
          <a:p>
            <a:pPr marL="990600" lvl="1" indent="-533400">
              <a:lnSpc>
                <a:spcPct val="90000"/>
              </a:lnSpc>
            </a:pPr>
            <a:r>
              <a:rPr kumimoji="0" lang="zh-TW" altLang="en-US" sz="2000"/>
              <a:t>元件的</a:t>
            </a:r>
            <a:r>
              <a:rPr kumimoji="0" lang="zh-TW" altLang="en-US" sz="2000">
                <a:solidFill>
                  <a:srgbClr val="00FF00"/>
                </a:solidFill>
              </a:rPr>
              <a:t>繪製</a:t>
            </a:r>
            <a:r>
              <a:rPr kumimoji="0" lang="zh-TW" altLang="en-US" sz="2000"/>
              <a:t>與</a:t>
            </a:r>
            <a:r>
              <a:rPr kumimoji="0" lang="en-US" altLang="zh-TW" sz="2000"/>
              <a:t>User</a:t>
            </a:r>
            <a:r>
              <a:rPr kumimoji="0" lang="zh-TW" altLang="en-US" sz="2000">
                <a:solidFill>
                  <a:srgbClr val="00FF00"/>
                </a:solidFill>
              </a:rPr>
              <a:t>事件回應</a:t>
            </a:r>
            <a:r>
              <a:rPr kumimoji="0" lang="zh-TW" altLang="en-US" sz="2000">
                <a:sym typeface="Wingdings" pitchFamily="2" charset="2"/>
              </a:rPr>
              <a:t> 由</a:t>
            </a:r>
            <a:r>
              <a:rPr kumimoji="0" lang="en-US" altLang="zh-TW" sz="2000">
                <a:sym typeface="Wingdings" pitchFamily="2" charset="2"/>
              </a:rPr>
              <a:t>parent container </a:t>
            </a:r>
            <a:r>
              <a:rPr kumimoji="0" lang="zh-TW" altLang="en-US" sz="2000">
                <a:sym typeface="Wingdings" pitchFamily="2" charset="2"/>
              </a:rPr>
              <a:t>負責處理</a:t>
            </a:r>
            <a:endParaRPr kumimoji="0" lang="zh-TW" alt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使用輕小元件的原因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/>
              <a:t>因為是元件自己</a:t>
            </a:r>
            <a:r>
              <a:rPr lang="zh-TW" altLang="en-US" sz="2000">
                <a:solidFill>
                  <a:srgbClr val="FF9900"/>
                </a:solidFill>
              </a:rPr>
              <a:t>繪製自己的外框</a:t>
            </a:r>
            <a:r>
              <a:rPr lang="en-US" altLang="zh-TW" sz="2000"/>
              <a:t>, </a:t>
            </a:r>
            <a:r>
              <a:rPr lang="zh-TW" altLang="en-US" sz="2000"/>
              <a:t>所以可以動態的決定如何繪製</a:t>
            </a:r>
          </a:p>
          <a:p>
            <a:pPr lvl="1"/>
            <a:r>
              <a:rPr lang="en-US" altLang="zh-TW" sz="1800"/>
              <a:t>Swing </a:t>
            </a:r>
            <a:r>
              <a:rPr lang="zh-TW" altLang="en-US" sz="1800"/>
              <a:t>支援不同的 </a:t>
            </a:r>
            <a:r>
              <a:rPr lang="en-US" altLang="zh-TW" sz="1800"/>
              <a:t>Look and Feel</a:t>
            </a:r>
          </a:p>
          <a:p>
            <a:pPr lvl="1"/>
            <a:r>
              <a:rPr lang="zh-TW" altLang="en-US" sz="1800"/>
              <a:t>我們可以動態的改變外觀 </a:t>
            </a:r>
            <a:r>
              <a:rPr lang="en-US" altLang="zh-TW" sz="1800"/>
              <a:t>( </a:t>
            </a:r>
            <a:r>
              <a:rPr lang="zh-TW" altLang="en-US" sz="1800"/>
              <a:t>預設值是 </a:t>
            </a:r>
            <a:r>
              <a:rPr lang="en-US" altLang="zh-TW" sz="1800"/>
              <a:t>Metal)</a:t>
            </a:r>
          </a:p>
          <a:p>
            <a:pPr lvl="1"/>
            <a:endParaRPr lang="en-US" altLang="zh-TW" sz="1800"/>
          </a:p>
          <a:p>
            <a:pPr lvl="1"/>
            <a:endParaRPr lang="en-US" altLang="zh-TW" sz="1800"/>
          </a:p>
          <a:p>
            <a:r>
              <a:rPr lang="zh-TW" altLang="en-US" sz="2000"/>
              <a:t>使用對等物的方式</a:t>
            </a:r>
            <a:r>
              <a:rPr lang="zh-TW" altLang="en-US" sz="2000">
                <a:solidFill>
                  <a:srgbClr val="FF9900"/>
                </a:solidFill>
              </a:rPr>
              <a:t>很難改變元件的特性</a:t>
            </a:r>
          </a:p>
          <a:p>
            <a:pPr lvl="1"/>
            <a:r>
              <a:rPr lang="zh-TW" altLang="en-US" sz="1800"/>
              <a:t>因為對等物是由</a:t>
            </a:r>
            <a:r>
              <a:rPr lang="en-US" altLang="zh-TW" sz="1800"/>
              <a:t>OS</a:t>
            </a:r>
            <a:r>
              <a:rPr lang="zh-TW" altLang="en-US" sz="1800"/>
              <a:t>提供</a:t>
            </a:r>
          </a:p>
          <a:p>
            <a:r>
              <a:rPr lang="zh-TW" altLang="en-US" sz="2000"/>
              <a:t>使用作業系統原生碼，將使程式</a:t>
            </a:r>
            <a:r>
              <a:rPr lang="zh-TW" altLang="en-US" sz="2000">
                <a:solidFill>
                  <a:srgbClr val="FF9900"/>
                </a:solidFill>
              </a:rPr>
              <a:t>移植變的困難</a:t>
            </a:r>
          </a:p>
          <a:p>
            <a:endParaRPr lang="zh-TW" altLang="en-US" sz="2000">
              <a:solidFill>
                <a:srgbClr val="FF9900"/>
              </a:solidFill>
            </a:endParaRPr>
          </a:p>
          <a:p>
            <a:r>
              <a:rPr lang="zh-TW" altLang="en-US" sz="2000"/>
              <a:t>原生對等物</a:t>
            </a:r>
            <a:r>
              <a:rPr lang="zh-TW" altLang="en-US" sz="2000">
                <a:solidFill>
                  <a:srgbClr val="FF9900"/>
                </a:solidFill>
              </a:rPr>
              <a:t>沒有效率</a:t>
            </a:r>
          </a:p>
          <a:p>
            <a:pPr lvl="1"/>
            <a:r>
              <a:rPr kumimoji="0" lang="en-US" altLang="zh-TW" sz="1800"/>
              <a:t>Ex.</a:t>
            </a:r>
            <a:r>
              <a:rPr kumimoji="0" lang="zh-TW" altLang="en-US" sz="1800"/>
              <a:t>若</a:t>
            </a:r>
            <a:r>
              <a:rPr lang="zh-TW" altLang="en-US" sz="1800"/>
              <a:t>使用 </a:t>
            </a:r>
            <a:r>
              <a:rPr lang="en-US" altLang="zh-TW" sz="1800"/>
              <a:t>AWT </a:t>
            </a:r>
            <a:r>
              <a:rPr lang="zh-TW" altLang="en-US" sz="1800"/>
              <a:t>的 </a:t>
            </a:r>
            <a:r>
              <a:rPr lang="en-US" altLang="zh-TW" sz="1800"/>
              <a:t>TextField </a:t>
            </a:r>
            <a:r>
              <a:rPr lang="zh-TW" altLang="en-US" sz="1800"/>
              <a:t>作為試算表的</a:t>
            </a:r>
            <a:r>
              <a:rPr lang="en-US" altLang="zh-TW" sz="1800"/>
              <a:t>cell,</a:t>
            </a:r>
            <a:r>
              <a:rPr lang="zh-TW" altLang="en-US" sz="1800"/>
              <a:t>建立數百個 </a:t>
            </a:r>
            <a:r>
              <a:rPr lang="en-US" altLang="zh-TW" sz="1800"/>
              <a:t>TextFieldzPeer  </a:t>
            </a:r>
            <a:r>
              <a:rPr lang="zh-TW" altLang="en-US" sz="1800"/>
              <a:t>非常沒有效率</a:t>
            </a:r>
          </a:p>
          <a:p>
            <a:pPr lvl="1"/>
            <a:endParaRPr lang="zh-TW" altLang="en-US" sz="1800"/>
          </a:p>
          <a:p>
            <a:endParaRPr lang="en-US" altLang="zh-TW" sz="2000">
              <a:solidFill>
                <a:srgbClr val="FF9900"/>
              </a:solidFill>
            </a:endParaRPr>
          </a:p>
        </p:txBody>
      </p:sp>
      <p:pic>
        <p:nvPicPr>
          <p:cNvPr id="46084" name="Picture 4" descr="sn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420938"/>
            <a:ext cx="3059112" cy="2581275"/>
          </a:xfrm>
          <a:prstGeom prst="rect">
            <a:avLst/>
          </a:prstGeom>
          <a:noFill/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16795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/>
              <a:t>為何不用 </a:t>
            </a:r>
            <a:r>
              <a:rPr lang="en-US" altLang="zh-TW"/>
              <a:t>AWT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659</TotalTime>
  <Words>1727</Words>
  <Application>Microsoft Office PowerPoint</Application>
  <PresentationFormat>如螢幕大小 (4:3)</PresentationFormat>
  <Paragraphs>229</Paragraphs>
  <Slides>22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4" baseType="lpstr">
      <vt:lpstr>暗香撲面</vt:lpstr>
      <vt:lpstr>Visio</vt:lpstr>
      <vt:lpstr>Java Swing</vt:lpstr>
      <vt:lpstr>AWT</vt:lpstr>
      <vt:lpstr>Swing</vt:lpstr>
      <vt:lpstr>元件</vt:lpstr>
      <vt:lpstr>JComponent 類別的功能分成兩類</vt:lpstr>
      <vt:lpstr>事件(Event)</vt:lpstr>
      <vt:lpstr>容器的重大責任</vt:lpstr>
      <vt:lpstr>對等物</vt:lpstr>
      <vt:lpstr>使用輕小元件的原因</vt:lpstr>
      <vt:lpstr>MVC 架構</vt:lpstr>
      <vt:lpstr>MVC architectural pattern</vt:lpstr>
      <vt:lpstr>繪圖</vt:lpstr>
      <vt:lpstr>Swing 元件自己負責它的繪圖</vt:lpstr>
      <vt:lpstr>Custom Painting</vt:lpstr>
      <vt:lpstr>Enable the component</vt:lpstr>
      <vt:lpstr>Focus</vt:lpstr>
      <vt:lpstr>Swing 元件的一些 method</vt:lpstr>
      <vt:lpstr>投影片 18</vt:lpstr>
      <vt:lpstr>容器 (Container)</vt:lpstr>
      <vt:lpstr>每個容器都有一個列表,紀錄所有的child 元件</vt:lpstr>
      <vt:lpstr>版面管理員 (Layout manager)</vt:lpstr>
      <vt:lpstr>Case Study: 陽春月曆</vt:lpstr>
    </vt:vector>
  </TitlesOfParts>
  <Company>NCTU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Swing</dc:title>
  <dc:creator>Jing</dc:creator>
  <cp:lastModifiedBy>yoshi</cp:lastModifiedBy>
  <cp:revision>79</cp:revision>
  <dcterms:created xsi:type="dcterms:W3CDTF">2003-04-24T20:53:43Z</dcterms:created>
  <dcterms:modified xsi:type="dcterms:W3CDTF">2009-05-18T03:40:25Z</dcterms:modified>
</cp:coreProperties>
</file>