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84" r:id="rId1"/>
  </p:sldMasterIdLst>
  <p:notesMasterIdLst>
    <p:notesMasterId r:id="rId16"/>
  </p:notesMasterIdLst>
  <p:sldIdLst>
    <p:sldId id="300" r:id="rId2"/>
    <p:sldId id="307" r:id="rId3"/>
    <p:sldId id="312" r:id="rId4"/>
    <p:sldId id="289" r:id="rId5"/>
    <p:sldId id="309" r:id="rId6"/>
    <p:sldId id="310" r:id="rId7"/>
    <p:sldId id="311" r:id="rId8"/>
    <p:sldId id="314" r:id="rId9"/>
    <p:sldId id="315" r:id="rId10"/>
    <p:sldId id="297" r:id="rId11"/>
    <p:sldId id="298" r:id="rId12"/>
    <p:sldId id="308" r:id="rId13"/>
    <p:sldId id="299" r:id="rId14"/>
    <p:sldId id="31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7" autoAdjust="0"/>
    <p:restoredTop sz="94698" autoAdjust="0"/>
  </p:normalViewPr>
  <p:slideViewPr>
    <p:cSldViewPr>
      <p:cViewPr>
        <p:scale>
          <a:sx n="80" d="100"/>
          <a:sy n="80" d="100"/>
        </p:scale>
        <p:origin x="-1146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52CCF6-1DDA-4D92-A028-A49FB06B709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107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3DC2183A-3C72-465E-A4FD-ECC3A6496599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32" name="矩形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矩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矩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矩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56" name="矩形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矩形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矩形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矩形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A93A77E4-00DB-4856-AA72-E311E7B63CB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86A9891C-704A-412F-B60E-C73ED6193F3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手繪多邊形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手繪多邊形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手繪多邊形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手繪多邊形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手繪多邊形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手繪多邊形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手繪多邊形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手繪多邊形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手繪多邊形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手繪多邊形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3153B72E-2117-43FA-94BF-AF4C1DAACA6C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7" name="矩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C0CFC27C-3DC1-402C-8BE4-9F866FE652B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482C478A-A0A9-4F5E-AC74-83AA33786943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6" name="矩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矩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矩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矩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矩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矩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矩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436D85C2-4EDD-4C37-820A-669CDAFDE3E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9D63E3ED-6F45-4EB4-B901-8DCC06D4799D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FD0EFB40-E8B7-47B1-A637-B1460A16A42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接點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群組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接點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grpSp>
        <p:nvGrpSpPr>
          <p:cNvPr id="14" name="群組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接點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接點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r>
              <a:rPr lang="en-US" altLang="zh-TW" smtClean="0"/>
              <a:t>1-</a:t>
            </a:r>
            <a:fld id="{F6BD57E3-07D0-41F0-8CAB-905357909C0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矩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矩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矩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EC735FE-9D4A-4D4E-B4A1-4A28A42FBF8B}" type="datetimeFigureOut">
              <a:rPr lang="zh-TW" altLang="en-US" smtClean="0"/>
              <a:pPr/>
              <a:t>2012/2/13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r>
              <a:rPr lang="en-US" altLang="zh-TW" smtClean="0"/>
              <a:t>1-</a:t>
            </a:r>
            <a:fld id="{78FFFE95-BA51-4BC8-B837-0F6D4675236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api/" TargetMode="External"/><Relationship Id="rId2" Type="http://schemas.openxmlformats.org/officeDocument/2006/relationships/hyperlink" Target="http://www.javaworld.com.tw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>
                <a:ea typeface="新細明體" pitchFamily="18" charset="-120"/>
              </a:rPr>
              <a:t>Course Introduction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JAVA Programming Language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Books and Website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8620" name="Rectangle 12"/>
          <p:cNvSpPr>
            <a:spLocks noGrp="1" noChangeArrowheads="1"/>
          </p:cNvSpPr>
          <p:nvPr>
            <p:ph sz="half" idx="1"/>
          </p:nvPr>
        </p:nvSpPr>
        <p:spPr>
          <a:xfrm>
            <a:off x="609600" y="1600200"/>
            <a:ext cx="8153400" cy="4572000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ea typeface="標楷體" pitchFamily="65" charset="-120"/>
              </a:rPr>
              <a:t>Only reference books</a:t>
            </a:r>
          </a:p>
          <a:p>
            <a:pPr lvl="1"/>
            <a:r>
              <a:rPr lang="en-US" altLang="en-US" dirty="0" smtClean="0">
                <a:ea typeface="標楷體" pitchFamily="65" charset="-120"/>
              </a:rPr>
              <a:t>Core Java 2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Head First Java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O’Reilly </a:t>
            </a:r>
            <a:r>
              <a:rPr lang="zh-TW" altLang="en-US" sz="2600" dirty="0" smtClean="0">
                <a:ea typeface="標楷體" pitchFamily="65" charset="-120"/>
              </a:rPr>
              <a:t>專門系列</a:t>
            </a:r>
            <a:endParaRPr lang="en-US" altLang="zh-TW" sz="2600" dirty="0" smtClean="0">
              <a:ea typeface="標楷體" pitchFamily="65" charset="-120"/>
            </a:endParaRPr>
          </a:p>
          <a:p>
            <a:pPr lvl="2"/>
            <a:r>
              <a:rPr lang="en-US" altLang="en-US" sz="2200" dirty="0" smtClean="0">
                <a:ea typeface="標楷體" pitchFamily="65" charset="-120"/>
              </a:rPr>
              <a:t>Ex: Java I/O, Java Networking, etc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</a:rPr>
              <a:t>Java JDK 5.0</a:t>
            </a:r>
            <a:r>
              <a:rPr lang="zh-TW" altLang="en-US" sz="2600" dirty="0" smtClean="0">
                <a:ea typeface="標楷體" pitchFamily="65" charset="-120"/>
              </a:rPr>
              <a:t> 學習筆記</a:t>
            </a:r>
            <a:endParaRPr lang="en-US" altLang="zh-TW" sz="2600" dirty="0" smtClean="0">
              <a:ea typeface="標楷體" pitchFamily="65" charset="-120"/>
            </a:endParaRPr>
          </a:p>
          <a:p>
            <a:r>
              <a:rPr lang="en-US" altLang="en-US" sz="3000" dirty="0" smtClean="0">
                <a:ea typeface="標楷體" pitchFamily="65" charset="-120"/>
              </a:rPr>
              <a:t>Website</a:t>
            </a:r>
          </a:p>
          <a:p>
            <a:pPr lvl="1"/>
            <a:r>
              <a:rPr lang="en-US" altLang="en-US" sz="2600" dirty="0" smtClean="0">
                <a:ea typeface="標楷體" pitchFamily="65" charset="-120"/>
                <a:hlinkClick r:id="rId2"/>
              </a:rPr>
              <a:t>http://www.javaworld.com.tw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r>
              <a:rPr lang="en-US" altLang="en-US" sz="2600" dirty="0" smtClean="0">
                <a:ea typeface="標楷體" pitchFamily="65" charset="-120"/>
                <a:hlinkClick r:id="rId3"/>
              </a:rPr>
              <a:t>http://java.sun.com/javase/6/docs/api/</a:t>
            </a:r>
            <a:endParaRPr lang="en-US" altLang="en-US" sz="2600" dirty="0" smtClean="0">
              <a:ea typeface="標楷體" pitchFamily="65" charset="-120"/>
            </a:endParaRPr>
          </a:p>
          <a:p>
            <a:pPr lvl="1"/>
            <a:endParaRPr lang="en-US" altLang="en-US" sz="2600" dirty="0">
              <a:ea typeface="標楷體" pitchFamily="65" charset="-12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altLang="zh-TW"/>
              <a:t>1-</a:t>
            </a:r>
            <a:fld id="{C9128D82-8D19-49EF-B662-4F5E1634C064}" type="slidenum">
              <a:rPr lang="en-US" altLang="zh-TW"/>
              <a:pPr/>
              <a:t>10</a:t>
            </a:fld>
            <a:endParaRPr lang="en-US" altLang="zh-TW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Syllabus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525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Java</a:t>
            </a:r>
            <a:r>
              <a:rPr lang="zh-TW" altLang="en-US" sz="2800" dirty="0" smtClean="0">
                <a:ea typeface="標楷體" pitchFamily="65" charset="-120"/>
              </a:rPr>
              <a:t>基本概念 </a:t>
            </a:r>
            <a:r>
              <a:rPr lang="en-US" altLang="zh-TW" sz="2800" dirty="0" smtClean="0">
                <a:ea typeface="標楷體" pitchFamily="65" charset="-120"/>
              </a:rPr>
              <a:t>&amp; </a:t>
            </a:r>
            <a:r>
              <a:rPr lang="zh-TW" altLang="en-US" sz="2800" dirty="0" smtClean="0">
                <a:ea typeface="標楷體" pitchFamily="65" charset="-120"/>
              </a:rPr>
              <a:t>環境設定 </a:t>
            </a:r>
            <a:endParaRPr lang="en-US" altLang="zh-TW" sz="2800" dirty="0" smtClean="0"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Class, Object, </a:t>
            </a:r>
            <a:r>
              <a:rPr lang="zh-TW" altLang="en-US" sz="2800" dirty="0" smtClean="0">
                <a:ea typeface="標楷體" pitchFamily="65" charset="-120"/>
              </a:rPr>
              <a:t>以及語法概念</a:t>
            </a:r>
            <a:endParaRPr lang="en-US" altLang="zh-TW" sz="2800" dirty="0" smtClean="0"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800" dirty="0" smtClean="0">
                <a:ea typeface="標楷體" pitchFamily="65" charset="-120"/>
              </a:rPr>
              <a:t>資料表示 法，運算式，陣列，</a:t>
            </a:r>
            <a:r>
              <a:rPr lang="en-US" sz="2800" dirty="0" smtClean="0">
                <a:ea typeface="標楷體" pitchFamily="65" charset="-120"/>
              </a:rPr>
              <a:t>Coding conventions, documents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Inheritance, Polymorphism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a typeface="標楷體" pitchFamily="65" charset="-120"/>
              </a:rPr>
              <a:t>Core library</a:t>
            </a:r>
            <a:r>
              <a:rPr lang="zh-TW" altLang="en-US" sz="2800" dirty="0" smtClean="0">
                <a:ea typeface="標楷體" pitchFamily="65" charset="-120"/>
              </a:rPr>
              <a:t>探討</a:t>
            </a:r>
            <a:r>
              <a:rPr lang="en-US" altLang="zh-TW" sz="2800" dirty="0" smtClean="0"/>
              <a:t>, </a:t>
            </a:r>
            <a:r>
              <a:rPr lang="en-US" sz="2800" dirty="0" smtClean="0"/>
              <a:t>Collection, Regular Expression 6 Exceptions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Thread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Network programming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Jakarta, 3rd-party libraries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Design concepts (Basic design patterns)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Introduce Google Android application development (on </a:t>
            </a:r>
            <a:r>
              <a:rPr lang="en-US" sz="2800" dirty="0" err="1" smtClean="0"/>
              <a:t>Dalvik</a:t>
            </a:r>
            <a:r>
              <a:rPr lang="en-US" sz="2800" dirty="0" smtClean="0"/>
              <a:t>)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Basic GUI programs (Cover if we have time)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Web-application, JSP, </a:t>
            </a:r>
            <a:r>
              <a:rPr lang="en-US" sz="2800" dirty="0" err="1" smtClean="0"/>
              <a:t>Servlet</a:t>
            </a:r>
            <a:r>
              <a:rPr lang="en-US" sz="2800" dirty="0" smtClean="0"/>
              <a:t> (Cover if we have time)</a:t>
            </a:r>
            <a:endParaRPr lang="zh-TW" altLang="en-US" sz="26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altLang="zh-TW"/>
              <a:t>1-</a:t>
            </a:r>
            <a:fld id="{1EA5E6FA-8E46-44A2-A902-8C5D85E47222}" type="slidenum">
              <a:rPr lang="en-US" altLang="zh-TW"/>
              <a:pPr/>
              <a:t>11</a:t>
            </a:fld>
            <a:endParaRPr lang="en-US" altLang="zh-TW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Project </a:t>
            </a:r>
            <a:r>
              <a:rPr lang="en-US" altLang="zh-TW" dirty="0" smtClean="0">
                <a:ea typeface="新細明體" pitchFamily="18" charset="-120"/>
              </a:rPr>
              <a:t>&amp; </a:t>
            </a:r>
            <a:r>
              <a:rPr lang="en-US" altLang="zh-TW" dirty="0">
                <a:ea typeface="新細明體" pitchFamily="18" charset="-120"/>
              </a:rPr>
              <a:t>Homework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600" dirty="0" smtClean="0">
                <a:ea typeface="標楷體" pitchFamily="65" charset="-120"/>
              </a:rPr>
              <a:t>Undefined</a:t>
            </a:r>
          </a:p>
          <a:p>
            <a:pPr>
              <a:lnSpc>
                <a:spcPct val="90000"/>
              </a:lnSpc>
            </a:pPr>
            <a:endParaRPr lang="en-US" altLang="zh-TW" sz="26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altLang="zh-TW"/>
              <a:t>1-</a:t>
            </a:r>
            <a:fld id="{5F474A50-8771-482F-8EBB-7AE96776266E}" type="slidenum">
              <a:rPr lang="en-US" altLang="zh-TW"/>
              <a:pPr/>
              <a:t>12</a:t>
            </a:fld>
            <a:endParaRPr lang="en-US" altLang="zh-TW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Evaluation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小考</a:t>
            </a:r>
            <a:r>
              <a:rPr lang="en-US" altLang="zh-TW" sz="3000" dirty="0" smtClean="0">
                <a:ea typeface="標楷體" pitchFamily="65" charset="-120"/>
              </a:rPr>
              <a:t>(10%) </a:t>
            </a:r>
            <a:r>
              <a:rPr lang="en-US" altLang="zh-TW" sz="3000" dirty="0" smtClean="0">
                <a:ea typeface="標楷體" pitchFamily="65" charset="-120"/>
                <a:sym typeface="Wingdings" pitchFamily="2" charset="2"/>
              </a:rPr>
              <a:t> Bonus</a:t>
            </a:r>
            <a:endParaRPr lang="en-US" altLang="zh-TW" sz="3000" dirty="0" smtClean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sz="2600" dirty="0" smtClean="0">
                <a:ea typeface="標楷體" pitchFamily="65" charset="-120"/>
              </a:rPr>
              <a:t>以基本概念與程式分析為主的題目</a:t>
            </a: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作業</a:t>
            </a:r>
            <a:r>
              <a:rPr lang="en-US" altLang="zh-TW" sz="3000" dirty="0" smtClean="0">
                <a:ea typeface="標楷體" pitchFamily="65" charset="-120"/>
              </a:rPr>
              <a:t>(</a:t>
            </a:r>
            <a:r>
              <a:rPr lang="en-US" altLang="zh-TW" dirty="0" smtClean="0">
                <a:ea typeface="標楷體" pitchFamily="65" charset="-120"/>
              </a:rPr>
              <a:t>30</a:t>
            </a:r>
            <a:r>
              <a:rPr lang="en-US" altLang="zh-TW" sz="3000" dirty="0" smtClean="0">
                <a:ea typeface="標楷體" pitchFamily="65" charset="-120"/>
              </a:rPr>
              <a:t>%)</a:t>
            </a:r>
            <a:endParaRPr lang="en-US" altLang="zh-TW" sz="3000" dirty="0">
              <a:ea typeface="標楷體" pitchFamily="65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sz="2600" dirty="0">
                <a:ea typeface="標楷體" pitchFamily="65" charset="-120"/>
              </a:rPr>
              <a:t>請按照</a:t>
            </a:r>
            <a:r>
              <a:rPr lang="en-US" altLang="zh-TW" sz="2600" dirty="0">
                <a:ea typeface="標楷體" pitchFamily="65" charset="-120"/>
              </a:rPr>
              <a:t>deadline</a:t>
            </a:r>
            <a:r>
              <a:rPr lang="zh-TW" altLang="en-US" sz="2600" dirty="0">
                <a:ea typeface="標楷體" pitchFamily="65" charset="-120"/>
              </a:rPr>
              <a:t>時間繳交，若有延遲繳交分數將會打折扣</a:t>
            </a:r>
            <a:r>
              <a:rPr lang="en-US" altLang="zh-TW" sz="2600" dirty="0">
                <a:ea typeface="標楷體" pitchFamily="65" charset="-120"/>
              </a:rPr>
              <a:t>!</a:t>
            </a: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期中考</a:t>
            </a:r>
            <a:r>
              <a:rPr lang="en-US" altLang="zh-TW" sz="3000" dirty="0" smtClean="0">
                <a:ea typeface="標楷體" pitchFamily="65" charset="-120"/>
              </a:rPr>
              <a:t>(10%)</a:t>
            </a:r>
            <a:endParaRPr lang="zh-TW" altLang="en-US" sz="2500" dirty="0">
              <a:ea typeface="標楷體" pitchFamily="65" charset="-120"/>
            </a:endParaRPr>
          </a:p>
          <a:p>
            <a:pPr>
              <a:lnSpc>
                <a:spcPct val="90000"/>
              </a:lnSpc>
            </a:pPr>
            <a:r>
              <a:rPr lang="zh-TW" altLang="en-US" sz="3000" dirty="0" smtClean="0">
                <a:ea typeface="標楷體" pitchFamily="65" charset="-120"/>
              </a:rPr>
              <a:t>期末考</a:t>
            </a:r>
            <a:r>
              <a:rPr lang="en-US" altLang="zh-TW" sz="3000" dirty="0" smtClean="0">
                <a:ea typeface="標楷體" pitchFamily="65" charset="-120"/>
              </a:rPr>
              <a:t>(30%)</a:t>
            </a:r>
          </a:p>
          <a:p>
            <a:pPr>
              <a:lnSpc>
                <a:spcPct val="90000"/>
              </a:lnSpc>
            </a:pPr>
            <a:r>
              <a:rPr lang="en-US" altLang="zh-TW" sz="3000" dirty="0" smtClean="0">
                <a:ea typeface="標楷體" pitchFamily="65" charset="-120"/>
              </a:rPr>
              <a:t>Project</a:t>
            </a:r>
            <a:r>
              <a:rPr lang="zh-TW" altLang="en-US" sz="3000" dirty="0">
                <a:ea typeface="標楷體" pitchFamily="65" charset="-120"/>
              </a:rPr>
              <a:t>與上台報告</a:t>
            </a:r>
            <a:r>
              <a:rPr lang="en-US" altLang="zh-TW" sz="3000" dirty="0" smtClean="0">
                <a:ea typeface="標楷體" pitchFamily="65" charset="-120"/>
              </a:rPr>
              <a:t>(30%)</a:t>
            </a:r>
            <a:endParaRPr lang="en-US" altLang="zh-TW" sz="30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/>
          </a:bodyPr>
          <a:lstStyle/>
          <a:p>
            <a:r>
              <a:rPr lang="en-US" altLang="zh-TW"/>
              <a:t>1-</a:t>
            </a:r>
            <a:fld id="{45D5E877-2A43-408B-882D-D6D6182367A0}" type="slidenum">
              <a:rPr lang="en-US" altLang="zh-TW"/>
              <a:pPr/>
              <a:t>13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382000" y="6416675"/>
            <a:ext cx="685800" cy="365125"/>
          </a:xfrm>
        </p:spPr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14</a:t>
            </a:fld>
            <a:endParaRPr lang="en-US" altLang="zh-TW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1219200"/>
            <a:ext cx="35718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雲朵形圖說文字 6"/>
          <p:cNvSpPr/>
          <p:nvPr/>
        </p:nvSpPr>
        <p:spPr>
          <a:xfrm>
            <a:off x="304800" y="838200"/>
            <a:ext cx="4800600" cy="2362200"/>
          </a:xfrm>
          <a:prstGeom prst="cloudCallout">
            <a:avLst>
              <a:gd name="adj1" fmla="val 56048"/>
              <a:gd name="adj2" fmla="val 5973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/>
              <a:t>Have fun!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Course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Course Number: CS 340100</a:t>
            </a:r>
          </a:p>
          <a:p>
            <a:r>
              <a:rPr lang="en-US" altLang="zh-TW" dirty="0">
                <a:ea typeface="新細明體" pitchFamily="18" charset="-120"/>
              </a:rPr>
              <a:t>Credit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en-US" altLang="zh-TW" dirty="0">
                <a:ea typeface="新細明體" pitchFamily="18" charset="-120"/>
              </a:rPr>
              <a:t>2 </a:t>
            </a:r>
          </a:p>
          <a:p>
            <a:r>
              <a:rPr lang="en-US" altLang="zh-TW" dirty="0">
                <a:ea typeface="新細明體" pitchFamily="18" charset="-120"/>
              </a:rPr>
              <a:t>Size of Limit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en-US" altLang="zh-TW" dirty="0" smtClean="0">
                <a:ea typeface="新細明體" pitchFamily="18" charset="-120"/>
              </a:rPr>
              <a:t>110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Course Title</a:t>
            </a:r>
          </a:p>
          <a:p>
            <a:pPr lvl="1"/>
            <a:r>
              <a:rPr lang="en-US" altLang="zh-TW" sz="2800" dirty="0">
                <a:ea typeface="新細明體" pitchFamily="18" charset="-120"/>
              </a:rPr>
              <a:t>Java Programming Language </a:t>
            </a:r>
          </a:p>
          <a:p>
            <a:r>
              <a:rPr lang="en-US" altLang="zh-TW" dirty="0">
                <a:ea typeface="新細明體" pitchFamily="18" charset="-120"/>
              </a:rPr>
              <a:t>Instructor</a:t>
            </a:r>
            <a:r>
              <a:rPr lang="zh-TW" altLang="en-US" dirty="0" smtClean="0">
                <a:ea typeface="新細明體" pitchFamily="18" charset="-120"/>
              </a:rPr>
              <a:t>：</a:t>
            </a:r>
            <a:r>
              <a:rPr lang="zh-TW" altLang="en-US" dirty="0" smtClean="0">
                <a:ea typeface="標楷體" pitchFamily="65" charset="-120"/>
              </a:rPr>
              <a:t>黃世傑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endParaRPr lang="zh-TW" altLang="en-US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Time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en-US" altLang="zh-TW" dirty="0">
                <a:ea typeface="新細明體" pitchFamily="18" charset="-120"/>
              </a:rPr>
              <a:t>M5M6R5 </a:t>
            </a:r>
          </a:p>
          <a:p>
            <a:r>
              <a:rPr lang="en-US" altLang="zh-TW" dirty="0">
                <a:ea typeface="新細明體" pitchFamily="18" charset="-120"/>
              </a:rPr>
              <a:t>Room</a:t>
            </a:r>
            <a:r>
              <a:rPr lang="zh-TW" altLang="en-US" dirty="0">
                <a:ea typeface="新細明體" pitchFamily="18" charset="-120"/>
              </a:rPr>
              <a:t>：</a:t>
            </a:r>
            <a:r>
              <a:rPr lang="zh-TW" altLang="en-US" dirty="0">
                <a:ea typeface="標楷體" pitchFamily="65" charset="-120"/>
              </a:rPr>
              <a:t>資電</a:t>
            </a:r>
            <a:r>
              <a:rPr lang="en-US" altLang="zh-TW" dirty="0">
                <a:ea typeface="新細明體" pitchFamily="18" charset="-120"/>
              </a:rPr>
              <a:t>Room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234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CB9307EA-D896-4B5E-91D7-C9224C7CE271}" type="slidenum">
              <a:rPr lang="en-US" altLang="zh-TW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ea typeface="新細明體" pitchFamily="18" charset="-120"/>
              </a:rPr>
              <a:t>Teaching Assistant</a:t>
            </a:r>
            <a:r>
              <a:rPr lang="en-US" altLang="zh-TW">
                <a:ea typeface="新細明體" pitchFamily="18" charset="-120"/>
              </a:rPr>
              <a:t>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Name: </a:t>
            </a:r>
            <a:r>
              <a:rPr lang="zh-TW" altLang="en-US" dirty="0" smtClean="0">
                <a:ea typeface="標楷體" pitchFamily="65" charset="-120"/>
              </a:rPr>
              <a:t>張苑瑩</a:t>
            </a:r>
            <a:endParaRPr lang="zh-TW" altLang="en-US" dirty="0">
              <a:ea typeface="標楷體" pitchFamily="65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Location:</a:t>
            </a:r>
            <a:r>
              <a:rPr lang="zh-TW" altLang="en-US" dirty="0">
                <a:ea typeface="標楷體" pitchFamily="65" charset="-120"/>
              </a:rPr>
              <a:t>資電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Room </a:t>
            </a:r>
            <a:r>
              <a:rPr lang="en-US" altLang="zh-TW" dirty="0" smtClean="0">
                <a:ea typeface="新細明體" pitchFamily="18" charset="-120"/>
              </a:rPr>
              <a:t>734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Email: </a:t>
            </a:r>
            <a:r>
              <a:rPr lang="en-US" altLang="zh-TW" dirty="0" smtClean="0">
                <a:ea typeface="新細明體" pitchFamily="18" charset="-120"/>
              </a:rPr>
              <a:t>bulapalm@gmail.com</a:t>
            </a:r>
            <a:endParaRPr lang="en-US" altLang="zh-TW" dirty="0">
              <a:ea typeface="新細明體" pitchFamily="18" charset="-120"/>
            </a:endParaRPr>
          </a:p>
          <a:p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Name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謝國爗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Location:</a:t>
            </a:r>
            <a:r>
              <a:rPr lang="zh-TW" altLang="en-US" dirty="0">
                <a:ea typeface="標楷體" pitchFamily="65" charset="-120"/>
              </a:rPr>
              <a:t>資電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Room </a:t>
            </a:r>
            <a:r>
              <a:rPr lang="en-US" altLang="zh-TW" dirty="0" smtClean="0">
                <a:ea typeface="新細明體" pitchFamily="18" charset="-120"/>
              </a:rPr>
              <a:t>733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>
                <a:ea typeface="新細明體" pitchFamily="18" charset="-120"/>
              </a:rPr>
              <a:t>Email: </a:t>
            </a:r>
            <a:r>
              <a:rPr lang="en-US" dirty="0" smtClean="0"/>
              <a:t>blakezzn@gmail.com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2FC80D3A-5111-4D55-B5A2-E0F39D2D9617}" type="slidenum">
              <a:rPr lang="en-US" altLang="zh-TW"/>
              <a:pPr/>
              <a:t>3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goal of course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ea typeface="標楷體" pitchFamily="65" charset="-120"/>
              </a:rPr>
              <a:t>本課程主要說明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程式語言的內容與其物件導向的基本概念，並且強調程式的再用性與繼承延伸性。</a:t>
            </a:r>
          </a:p>
          <a:p>
            <a:r>
              <a:rPr lang="zh-TW" altLang="en-US" dirty="0">
                <a:ea typeface="標楷體" pitchFamily="65" charset="-120"/>
              </a:rPr>
              <a:t>透過本課程讓同學能夠了解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的寫法，並能自行撰寫應用程式，進而輔助同學考取</a:t>
            </a:r>
            <a:r>
              <a:rPr lang="en-US" altLang="zh-TW" dirty="0">
                <a:ea typeface="標楷體" pitchFamily="65" charset="-120"/>
              </a:rPr>
              <a:t>SCJP</a:t>
            </a:r>
            <a:r>
              <a:rPr lang="zh-TW" altLang="en-US" dirty="0">
                <a:ea typeface="標楷體" pitchFamily="65" charset="-120"/>
              </a:rPr>
              <a:t>的證照。</a:t>
            </a:r>
          </a:p>
          <a:p>
            <a:r>
              <a:rPr lang="zh-TW" altLang="en-US" dirty="0" smtClean="0">
                <a:ea typeface="標楷體" pitchFamily="65" charset="-120"/>
              </a:rPr>
              <a:t>透過</a:t>
            </a:r>
            <a:r>
              <a:rPr lang="zh-TW" altLang="en-US" dirty="0">
                <a:ea typeface="標楷體" pitchFamily="65" charset="-120"/>
              </a:rPr>
              <a:t>本課程能讓同學會使用其他網路上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公開的程式碼，加以利用來輔助</a:t>
            </a:r>
            <a:r>
              <a:rPr lang="en-US" altLang="zh-TW" dirty="0">
                <a:ea typeface="標楷體" pitchFamily="65" charset="-120"/>
              </a:rPr>
              <a:t>PROJECT</a:t>
            </a:r>
            <a:r>
              <a:rPr lang="zh-TW" altLang="en-US" dirty="0">
                <a:ea typeface="標楷體" pitchFamily="65" charset="-120"/>
              </a:rPr>
              <a:t>的製作。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336135C7-44F6-4138-99BB-1D5C140D14D6}" type="slidenum">
              <a:rPr lang="en-US" altLang="zh-TW"/>
              <a:pPr/>
              <a:t>4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>
                <a:ea typeface="新細明體" pitchFamily="18" charset="-120"/>
              </a:rPr>
              <a:t>The wrong concept about JAVA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8153400" cy="495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is an extension of HTML. JavaScript is a simpler version of Java. 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</a:t>
            </a:r>
            <a:r>
              <a:rPr lang="zh-TW" altLang="en-US" dirty="0">
                <a:ea typeface="標楷體" pitchFamily="65" charset="-120"/>
              </a:rPr>
              <a:t>跟</a:t>
            </a:r>
            <a:r>
              <a:rPr lang="zh-TW" altLang="en-US" dirty="0">
                <a:ea typeface="新細明體" pitchFamily="18" charset="-120"/>
              </a:rPr>
              <a:t> </a:t>
            </a:r>
            <a:r>
              <a:rPr lang="en-US" altLang="zh-TW" dirty="0">
                <a:ea typeface="新細明體" pitchFamily="18" charset="-120"/>
              </a:rPr>
              <a:t>HTML </a:t>
            </a:r>
            <a:r>
              <a:rPr lang="zh-TW" altLang="en-US" dirty="0">
                <a:ea typeface="標楷體" pitchFamily="65" charset="-120"/>
              </a:rPr>
              <a:t>完全是兩回事。</a:t>
            </a:r>
            <a:r>
              <a:rPr lang="zh-TW" altLang="en-US" dirty="0">
                <a:ea typeface="新細明體" pitchFamily="18" charset="-120"/>
              </a:rPr>
              <a:t> </a:t>
            </a:r>
            <a:endParaRPr lang="en-US" altLang="zh-TW" dirty="0" smtClean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Java </a:t>
            </a:r>
            <a:r>
              <a:rPr lang="zh-TW" altLang="en-US" dirty="0" smtClean="0">
                <a:ea typeface="標楷體" pitchFamily="65" charset="-120"/>
              </a:rPr>
              <a:t>跟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JavaScript </a:t>
            </a:r>
            <a:r>
              <a:rPr lang="zh-TW" altLang="en-US" dirty="0" smtClean="0">
                <a:ea typeface="標楷體" pitchFamily="65" charset="-120"/>
              </a:rPr>
              <a:t>完全是兩回事</a:t>
            </a:r>
            <a:endParaRPr lang="zh-TW" altLang="en-US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is an easy programming language to learn. </a:t>
            </a:r>
            <a:endParaRPr lang="en-US" altLang="zh-TW" dirty="0" smtClean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Maybe yes, maybe not.</a:t>
            </a:r>
            <a:endParaRPr lang="en-US" altLang="zh-TW" dirty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zh-TW" altLang="en-US" dirty="0">
                <a:ea typeface="標楷體" pitchFamily="65" charset="-120"/>
              </a:rPr>
              <a:t>其實要寫的完全符合</a:t>
            </a:r>
            <a:r>
              <a:rPr lang="en-US" altLang="zh-TW" dirty="0">
                <a:ea typeface="標楷體" pitchFamily="65" charset="-120"/>
              </a:rPr>
              <a:t>JAVA</a:t>
            </a:r>
            <a:r>
              <a:rPr lang="zh-TW" altLang="en-US" dirty="0">
                <a:ea typeface="標楷體" pitchFamily="65" charset="-120"/>
              </a:rPr>
              <a:t>開發的概念很困難</a:t>
            </a:r>
            <a:r>
              <a:rPr lang="en-US" altLang="zh-TW" dirty="0">
                <a:ea typeface="標楷體" pitchFamily="65" charset="-120"/>
              </a:rPr>
              <a:t>!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Java has </a:t>
            </a:r>
            <a:r>
              <a:rPr lang="en-US" altLang="zh-TW" dirty="0">
                <a:ea typeface="新細明體" pitchFamily="18" charset="-120"/>
              </a:rPr>
              <a:t>an easy environment </a:t>
            </a:r>
            <a:r>
              <a:rPr lang="en-US" altLang="zh-TW" dirty="0" smtClean="0">
                <a:ea typeface="新細明體" pitchFamily="18" charset="-120"/>
              </a:rPr>
              <a:t>to </a:t>
            </a:r>
            <a:r>
              <a:rPr lang="en-US" altLang="zh-TW" dirty="0">
                <a:ea typeface="新細明體" pitchFamily="18" charset="-120"/>
              </a:rPr>
              <a:t>program.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JAVA SDK</a:t>
            </a:r>
            <a:r>
              <a:rPr lang="zh-TW" altLang="en-US" dirty="0">
                <a:ea typeface="標楷體" pitchFamily="65" charset="-120"/>
              </a:rPr>
              <a:t>一點也不方便，除非你很習慣用 </a:t>
            </a:r>
            <a:r>
              <a:rPr lang="en-US" altLang="zh-TW" dirty="0">
                <a:ea typeface="標楷體" pitchFamily="65" charset="-120"/>
              </a:rPr>
              <a:t>command line</a:t>
            </a:r>
            <a:r>
              <a:rPr lang="zh-TW" altLang="en-US" dirty="0">
                <a:ea typeface="標楷體" pitchFamily="65" charset="-120"/>
              </a:rPr>
              <a:t>。要方便就要使用 </a:t>
            </a:r>
            <a:r>
              <a:rPr lang="en-US" altLang="zh-TW" dirty="0">
                <a:ea typeface="標楷體" pitchFamily="65" charset="-120"/>
              </a:rPr>
              <a:t>IDE</a:t>
            </a:r>
            <a:r>
              <a:rPr lang="zh-TW" altLang="en-US" dirty="0">
                <a:ea typeface="標楷體" pitchFamily="65" charset="-120"/>
              </a:rPr>
              <a:t>。</a:t>
            </a:r>
            <a:r>
              <a:rPr lang="zh-TW" altLang="en-US" dirty="0">
                <a:ea typeface="新細明體" pitchFamily="18" charset="-120"/>
              </a:rPr>
              <a:t> </a:t>
            </a:r>
            <a:br>
              <a:rPr lang="zh-TW" altLang="en-US" dirty="0">
                <a:ea typeface="新細明體" pitchFamily="18" charset="-120"/>
              </a:rPr>
            </a:b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1176D9CE-16FE-4C5D-9027-4D9C38E4E20A}" type="slidenum">
              <a:rPr lang="en-US" altLang="zh-TW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>
                <a:ea typeface="新細明體" pitchFamily="18" charset="-120"/>
              </a:rPr>
              <a:t>The wrong concept about JAVA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Java will become </a:t>
            </a:r>
            <a:r>
              <a:rPr lang="en-US" altLang="zh-TW" dirty="0" smtClean="0">
                <a:ea typeface="新細明體" pitchFamily="18" charset="-120"/>
              </a:rPr>
              <a:t>an </a:t>
            </a:r>
            <a:r>
              <a:rPr lang="en-US" altLang="zh-TW" dirty="0">
                <a:ea typeface="新細明體" pitchFamily="18" charset="-120"/>
              </a:rPr>
              <a:t>universal programming language for all platforms. 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This is possible, in theory !!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You still need </a:t>
            </a:r>
            <a:r>
              <a:rPr lang="en-US" altLang="zh-TW" dirty="0" smtClean="0">
                <a:ea typeface="新細明體" pitchFamily="18" charset="-120"/>
              </a:rPr>
              <a:t>virtual machine (VM) !!</a:t>
            </a:r>
            <a:endParaRPr lang="en-US" altLang="zh-TW" dirty="0">
              <a:ea typeface="新細明體" pitchFamily="18" charset="-120"/>
            </a:endParaRPr>
          </a:p>
          <a:p>
            <a:r>
              <a:rPr lang="en-US" altLang="zh-TW" dirty="0" smtClean="0">
                <a:ea typeface="新細明體" pitchFamily="18" charset="-120"/>
              </a:rPr>
              <a:t>Java </a:t>
            </a:r>
            <a:r>
              <a:rPr lang="en-US" altLang="zh-TW" dirty="0">
                <a:ea typeface="新細明體" pitchFamily="18" charset="-120"/>
              </a:rPr>
              <a:t>executes program quickly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Java is not faster than C++ for </a:t>
            </a:r>
            <a:r>
              <a:rPr lang="en-US" altLang="zh-TW" dirty="0" smtClean="0">
                <a:ea typeface="新細明體" pitchFamily="18" charset="-120"/>
              </a:rPr>
              <a:t>most </a:t>
            </a:r>
            <a:r>
              <a:rPr lang="en-US" altLang="zh-TW" dirty="0">
                <a:ea typeface="新細明體" pitchFamily="18" charset="-120"/>
              </a:rPr>
              <a:t>situations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ECA81F92-F7A7-430F-849D-E92E14B0247F}" type="slidenum">
              <a:rPr lang="en-US" altLang="zh-TW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ea typeface="新細明體" pitchFamily="18" charset="-120"/>
              </a:rPr>
              <a:t>The wrong concept about JAVA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Java has good memory management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Java does </a:t>
            </a:r>
            <a:r>
              <a:rPr lang="en-US" altLang="zh-TW">
                <a:ea typeface="新細明體" pitchFamily="18" charset="-120"/>
              </a:rPr>
              <a:t>not </a:t>
            </a:r>
            <a:r>
              <a:rPr lang="en-US" altLang="zh-TW" smtClean="0">
                <a:ea typeface="新細明體" pitchFamily="18" charset="-120"/>
              </a:rPr>
              <a:t>have </a:t>
            </a:r>
            <a:r>
              <a:rPr lang="en-US" altLang="zh-TW" dirty="0">
                <a:ea typeface="新細明體" pitchFamily="18" charset="-120"/>
              </a:rPr>
              <a:t>“pointer” and </a:t>
            </a:r>
            <a:r>
              <a:rPr lang="en-US" altLang="zh-TW" dirty="0" smtClean="0">
                <a:ea typeface="新細明體" pitchFamily="18" charset="-120"/>
              </a:rPr>
              <a:t>uses </a:t>
            </a:r>
            <a:r>
              <a:rPr lang="en-US" altLang="zh-TW" dirty="0">
                <a:ea typeface="新細明體" pitchFamily="18" charset="-120"/>
              </a:rPr>
              <a:t>“automatic garbage collection”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C/C++ may have “Memory Leak“</a:t>
            </a:r>
          </a:p>
          <a:p>
            <a:pPr lvl="2"/>
            <a:r>
              <a:rPr lang="en-US" altLang="zh-TW" dirty="0">
                <a:ea typeface="新細明體" pitchFamily="18" charset="-120"/>
              </a:rPr>
              <a:t>“Memory Leak“ : out of </a:t>
            </a:r>
            <a:r>
              <a:rPr lang="en-US" altLang="zh-TW" dirty="0" smtClean="0">
                <a:ea typeface="新細明體" pitchFamily="18" charset="-120"/>
              </a:rPr>
              <a:t>memory finally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But using “pointer” well brings benefits</a:t>
            </a:r>
          </a:p>
          <a:p>
            <a:pPr lvl="2"/>
            <a:r>
              <a:rPr lang="en-US" altLang="zh-TW" dirty="0">
                <a:ea typeface="新細明體" pitchFamily="18" charset="-120"/>
              </a:rPr>
              <a:t>You can release the memory space by </a:t>
            </a:r>
            <a:r>
              <a:rPr lang="en-US" altLang="zh-TW" dirty="0" smtClean="0">
                <a:ea typeface="新細明體" pitchFamily="18" charset="-120"/>
              </a:rPr>
              <a:t>yourself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r>
              <a:rPr lang="en-US" altLang="zh-TW"/>
              <a:t>1-</a:t>
            </a:r>
            <a:fld id="{76381F91-7460-435D-BD04-3FA0070678A1}" type="slidenum">
              <a:rPr lang="en-US" altLang="zh-TW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The wrong concept about JAVA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Java is only a toy</a:t>
            </a:r>
            <a:r>
              <a:rPr lang="zh-TW" altLang="en-US" dirty="0" smtClean="0"/>
              <a:t> </a:t>
            </a:r>
            <a:r>
              <a:rPr lang="en-US" altLang="zh-TW" dirty="0" smtClean="0"/>
              <a:t>programming language</a:t>
            </a:r>
          </a:p>
          <a:p>
            <a:pPr lvl="1"/>
            <a:r>
              <a:rPr lang="en-US" altLang="zh-TW" dirty="0" smtClean="0"/>
              <a:t>Counterexamples!</a:t>
            </a:r>
          </a:p>
          <a:p>
            <a:pPr lvl="1"/>
            <a:r>
              <a:rPr lang="en-US" altLang="zh-TW" dirty="0" smtClean="0"/>
              <a:t>Desktop</a:t>
            </a:r>
          </a:p>
          <a:p>
            <a:pPr lvl="2"/>
            <a:r>
              <a:rPr lang="en-US" altLang="zh-TW" dirty="0" err="1" smtClean="0"/>
              <a:t>Azureus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Most popular in </a:t>
            </a:r>
            <a:r>
              <a:rPr lang="en-US" altLang="zh-TW" dirty="0" err="1" smtClean="0"/>
              <a:t>SourceForge</a:t>
            </a:r>
            <a:r>
              <a:rPr lang="en-US" altLang="zh-TW" dirty="0" smtClean="0"/>
              <a:t> (the 2</a:t>
            </a:r>
            <a:r>
              <a:rPr lang="en-US" altLang="zh-TW" baseline="30000" dirty="0" smtClean="0"/>
              <a:t>nd</a:t>
            </a:r>
            <a:r>
              <a:rPr lang="en-US" altLang="zh-TW" dirty="0" smtClean="0"/>
              <a:t> is </a:t>
            </a:r>
            <a:r>
              <a:rPr lang="en-US" altLang="zh-TW" dirty="0" err="1" smtClean="0"/>
              <a:t>eMule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Web-application</a:t>
            </a:r>
          </a:p>
          <a:p>
            <a:pPr lvl="2"/>
            <a:r>
              <a:rPr lang="en-US" altLang="zh-TW" dirty="0" smtClean="0"/>
              <a:t>JSP, </a:t>
            </a:r>
            <a:r>
              <a:rPr lang="en-US" altLang="zh-TW" dirty="0" err="1" smtClean="0"/>
              <a:t>Servlet</a:t>
            </a:r>
            <a:r>
              <a:rPr lang="en-US" altLang="zh-TW" dirty="0" smtClean="0"/>
              <a:t> in e-banks, companies</a:t>
            </a:r>
          </a:p>
          <a:p>
            <a:pPr lvl="1"/>
            <a:r>
              <a:rPr lang="en-US" altLang="zh-TW" dirty="0" smtClean="0"/>
              <a:t>Handheld devices</a:t>
            </a:r>
          </a:p>
          <a:p>
            <a:pPr lvl="2"/>
            <a:r>
              <a:rPr lang="en-US" altLang="zh-TW" dirty="0" smtClean="0"/>
              <a:t>Android (</a:t>
            </a:r>
            <a:r>
              <a:rPr lang="en-US" altLang="zh-TW" dirty="0" err="1" smtClean="0"/>
              <a:t>Dalvik</a:t>
            </a:r>
            <a:r>
              <a:rPr lang="en-US" altLang="zh-TW" dirty="0" smtClean="0"/>
              <a:t> VM)</a:t>
            </a:r>
          </a:p>
          <a:p>
            <a:pPr lvl="2"/>
            <a:r>
              <a:rPr lang="en-US" altLang="zh-TW" dirty="0" smtClean="0"/>
              <a:t>J2ME games</a:t>
            </a:r>
          </a:p>
          <a:p>
            <a:pPr lvl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Ranking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http://www.tiobe.com/index.php/content/paperinfo/tpci/index.html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748F7736-9051-4916-B15B-D9E9B9733A22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971800"/>
            <a:ext cx="7092114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地鐵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地鐵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地鐵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597</TotalTime>
  <Words>578</Words>
  <Application>Microsoft Office PowerPoint</Application>
  <PresentationFormat>如螢幕大小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地鐵</vt:lpstr>
      <vt:lpstr>Course Introduction</vt:lpstr>
      <vt:lpstr>Course</vt:lpstr>
      <vt:lpstr>Teaching Assistant </vt:lpstr>
      <vt:lpstr>The goal of course</vt:lpstr>
      <vt:lpstr>The wrong concept about JAVA</vt:lpstr>
      <vt:lpstr>The wrong concept about JAVA</vt:lpstr>
      <vt:lpstr>The wrong concept about JAVA</vt:lpstr>
      <vt:lpstr>The wrong concept about JAVA</vt:lpstr>
      <vt:lpstr>Ranking</vt:lpstr>
      <vt:lpstr>Books and Website</vt:lpstr>
      <vt:lpstr>Syllabus</vt:lpstr>
      <vt:lpstr>Project &amp; Homework</vt:lpstr>
      <vt:lpstr>Evaluation</vt:lpstr>
      <vt:lpstr>PowerPoint 簡報</vt:lpstr>
    </vt:vector>
  </TitlesOfParts>
  <Company>Pearson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66</cp:revision>
  <dcterms:created xsi:type="dcterms:W3CDTF">2003-08-01T12:29:19Z</dcterms:created>
  <dcterms:modified xsi:type="dcterms:W3CDTF">2012-02-13T22:54:07Z</dcterms:modified>
</cp:coreProperties>
</file>