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4" r:id="rId1"/>
  </p:sldMasterIdLst>
  <p:notesMasterIdLst>
    <p:notesMasterId r:id="rId102"/>
  </p:notesMasterIdLst>
  <p:sldIdLst>
    <p:sldId id="300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38" r:id="rId10"/>
    <p:sldId id="340" r:id="rId11"/>
    <p:sldId id="342" r:id="rId12"/>
    <p:sldId id="343" r:id="rId13"/>
    <p:sldId id="344" r:id="rId14"/>
    <p:sldId id="345" r:id="rId15"/>
    <p:sldId id="347" r:id="rId16"/>
    <p:sldId id="348" r:id="rId17"/>
    <p:sldId id="349" r:id="rId18"/>
    <p:sldId id="353" r:id="rId19"/>
    <p:sldId id="354" r:id="rId20"/>
    <p:sldId id="355" r:id="rId21"/>
    <p:sldId id="356" r:id="rId22"/>
    <p:sldId id="357" r:id="rId23"/>
    <p:sldId id="361" r:id="rId24"/>
    <p:sldId id="362" r:id="rId25"/>
    <p:sldId id="363" r:id="rId26"/>
    <p:sldId id="364" r:id="rId27"/>
    <p:sldId id="365" r:id="rId28"/>
    <p:sldId id="368" r:id="rId29"/>
    <p:sldId id="369" r:id="rId30"/>
    <p:sldId id="370" r:id="rId31"/>
    <p:sldId id="371" r:id="rId32"/>
    <p:sldId id="372" r:id="rId33"/>
    <p:sldId id="373" r:id="rId34"/>
    <p:sldId id="375" r:id="rId35"/>
    <p:sldId id="376" r:id="rId36"/>
    <p:sldId id="377" r:id="rId37"/>
    <p:sldId id="378" r:id="rId38"/>
    <p:sldId id="379" r:id="rId39"/>
    <p:sldId id="381" r:id="rId40"/>
    <p:sldId id="382" r:id="rId41"/>
    <p:sldId id="383" r:id="rId42"/>
    <p:sldId id="384" r:id="rId43"/>
    <p:sldId id="385" r:id="rId44"/>
    <p:sldId id="386" r:id="rId45"/>
    <p:sldId id="387" r:id="rId46"/>
    <p:sldId id="778" r:id="rId47"/>
    <p:sldId id="388" r:id="rId48"/>
    <p:sldId id="389" r:id="rId49"/>
    <p:sldId id="390" r:id="rId50"/>
    <p:sldId id="394" r:id="rId51"/>
    <p:sldId id="395" r:id="rId52"/>
    <p:sldId id="399" r:id="rId53"/>
    <p:sldId id="400" r:id="rId54"/>
    <p:sldId id="401" r:id="rId55"/>
    <p:sldId id="404" r:id="rId56"/>
    <p:sldId id="405" r:id="rId57"/>
    <p:sldId id="406" r:id="rId58"/>
    <p:sldId id="407" r:id="rId59"/>
    <p:sldId id="408" r:id="rId60"/>
    <p:sldId id="410" r:id="rId61"/>
    <p:sldId id="411" r:id="rId62"/>
    <p:sldId id="412" r:id="rId63"/>
    <p:sldId id="413" r:id="rId64"/>
    <p:sldId id="779" r:id="rId65"/>
    <p:sldId id="780" r:id="rId66"/>
    <p:sldId id="781" r:id="rId67"/>
    <p:sldId id="782" r:id="rId68"/>
    <p:sldId id="415" r:id="rId69"/>
    <p:sldId id="416" r:id="rId70"/>
    <p:sldId id="417" r:id="rId71"/>
    <p:sldId id="418" r:id="rId72"/>
    <p:sldId id="420" r:id="rId73"/>
    <p:sldId id="422" r:id="rId74"/>
    <p:sldId id="423" r:id="rId75"/>
    <p:sldId id="431" r:id="rId76"/>
    <p:sldId id="432" r:id="rId77"/>
    <p:sldId id="433" r:id="rId78"/>
    <p:sldId id="434" r:id="rId79"/>
    <p:sldId id="437" r:id="rId80"/>
    <p:sldId id="438" r:id="rId81"/>
    <p:sldId id="439" r:id="rId82"/>
    <p:sldId id="440" r:id="rId83"/>
    <p:sldId id="441" r:id="rId84"/>
    <p:sldId id="442" r:id="rId85"/>
    <p:sldId id="456" r:id="rId86"/>
    <p:sldId id="612" r:id="rId87"/>
    <p:sldId id="613" r:id="rId88"/>
    <p:sldId id="614" r:id="rId89"/>
    <p:sldId id="783" r:id="rId90"/>
    <p:sldId id="457" r:id="rId91"/>
    <p:sldId id="504" r:id="rId92"/>
    <p:sldId id="483" r:id="rId93"/>
    <p:sldId id="610" r:id="rId94"/>
    <p:sldId id="611" r:id="rId95"/>
    <p:sldId id="784" r:id="rId96"/>
    <p:sldId id="617" r:id="rId97"/>
    <p:sldId id="618" r:id="rId98"/>
    <p:sldId id="770" r:id="rId99"/>
    <p:sldId id="776" r:id="rId100"/>
    <p:sldId id="777" r:id="rId10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129" autoAdjust="0"/>
    <p:restoredTop sz="94698" autoAdjust="0"/>
  </p:normalViewPr>
  <p:slideViewPr>
    <p:cSldViewPr>
      <p:cViewPr varScale="1">
        <p:scale>
          <a:sx n="77" d="100"/>
          <a:sy n="77" d="100"/>
        </p:scale>
        <p:origin x="-101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D4DBFEF-BFDE-48A3-814D-B5445F146D2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E4388D-076F-4031-A23D-9B99FAB984C5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9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F16135-0057-4CEC-8B06-203B665102A4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97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CF1C2D-44EE-4D4F-9D59-87D4A31EDAB8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86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E1DD16-A131-4D5B-BFEF-B772890B8A1F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87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523535-A8B4-40E6-9F15-667405E24B70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88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77E29B-DBBF-41A6-8804-3B660292AAA8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89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89718C-B6CC-4FB4-A6E3-2EA36F7DA835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93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B1897F-017A-47F6-8D8D-38F57BBE35D5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94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600037-8804-4CD0-A772-6F8D154F878C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95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8DB914-EF9A-4C35-B416-59C110D0CF25}" type="slidenum">
              <a:rPr lang="zh-TW" altLang="en-US" smtClean="0">
                <a:latin typeface="Times"/>
                <a:cs typeface="Lucida Sans Unicode" pitchFamily="34" charset="0"/>
              </a:rPr>
              <a:pPr>
                <a:defRPr/>
              </a:pPr>
              <a:t>96</a:t>
            </a:fld>
            <a:endParaRPr lang="en-US" altLang="zh-TW" smtClean="0">
              <a:latin typeface="Times"/>
              <a:cs typeface="Lucida Sans Unicode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625475"/>
            <a:ext cx="4525962" cy="3394075"/>
          </a:xfrm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557713"/>
            <a:ext cx="5372100" cy="3429000"/>
          </a:xfrm>
          <a:noFill/>
          <a:ln/>
        </p:spPr>
        <p:txBody>
          <a:bodyPr wrap="none" anchor="ctr"/>
          <a:lstStyle/>
          <a:p>
            <a:pPr eaLnBrk="1" hangingPunct="1"/>
            <a:endParaRPr lang="zh-TW" altLang="en-US" smtClean="0">
              <a:latin typeface="Time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B7EA3398-A3AD-449D-9145-22D796F039C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3F58353D-BF76-4A92-93A3-D406EE671C3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D7231CAA-6C48-44AF-AF65-028D4F846F4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E829DC6A-1FD0-4EA8-B8FD-753CA77FD0E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7BA847F1-0386-4803-98F2-3C8EBC6A27C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E7002E85-C9A5-49FA-AEED-649755D1CDC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3D275940-972D-4691-8E97-95D3BBC712C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E01B812F-B351-4CC4-81BE-A4E8BCFD2E4D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963A9C3C-0759-41CB-83DC-BCF5AB333E1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822F4E61-2B85-4B17-B344-19842DC52E2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6C85-580E-49AA-8C0F-7282E851D184}" type="datetimeFigureOut">
              <a:rPr lang="en-US" smtClean="0"/>
              <a:pPr/>
              <a:t>5/4/2009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1-</a:t>
            </a:r>
            <a:fld id="{D4255065-EA67-41A0-9440-8356A16A8B6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11DF6C85-580E-49AA-8C0F-7282E851D184}" type="datetimeFigureOut">
              <a:rPr lang="en-US" smtClean="0"/>
              <a:pPr/>
              <a:t>5/4/2009</a:t>
            </a:fld>
            <a:endParaRPr lang="en-US" sz="11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zh-TW" smtClean="0"/>
              <a:t>1-</a:t>
            </a:r>
            <a:fld id="{768F7BBD-D709-4FDC-A95A-765160F732D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zh-TW" dirty="0" smtClean="0">
                <a:ea typeface="新細明體" pitchFamily="18" charset="-120"/>
              </a:rPr>
              <a:t>Collection and Generics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en-US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Collections Framework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當程式需要處理集合式的資料時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例如要處理學生資料庫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就可利用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Collections Framework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中的集合類別來建立代表學生資料的集合物件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接著即可利用集合類別提供的現成方法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來處理集合物件中的每一筆資料。</a:t>
            </a:r>
          </a:p>
        </p:txBody>
      </p:sp>
      <p:sp>
        <p:nvSpPr>
          <p:cNvPr id="1126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AEFBD870-8EF3-4C0B-A7C3-4C5B4DE81EC8}" type="slidenum">
              <a:rPr lang="en-US" altLang="zh-TW" smtClean="0">
                <a:latin typeface="Arial" pitchFamily="34" charset="0"/>
              </a:rPr>
              <a:pPr>
                <a:defRPr/>
              </a:pPr>
              <a:t>10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範例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(2/2) 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：計算單字頻率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440738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import java.util.*;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public class Problem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public static void main(String[] args)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{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String words[] = {"this" , "is", "a", "book", "a", "excellent", "book", "not", "a", "hook"};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</a:t>
            </a:r>
            <a:r>
              <a:rPr lang="en-US" altLang="zh-TW" sz="1800" b="1" smtClean="0">
                <a:solidFill>
                  <a:schemeClr val="accent2"/>
                </a:solidFill>
                <a:ea typeface="新細明體" pitchFamily="18" charset="-120"/>
              </a:rPr>
              <a:t>HashMap&lt;String, countInt&gt; hm = new HashMap&lt;String, countInt&gt;();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countInt 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TW" sz="180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for (int i = 0; i &lt; words.length; i++)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    if (( x = hm.</a:t>
            </a:r>
            <a:r>
              <a:rPr lang="en-US" altLang="zh-TW" sz="1800" b="1" smtClean="0">
                <a:solidFill>
                  <a:schemeClr val="accent2"/>
                </a:solidFill>
                <a:ea typeface="新細明體" pitchFamily="18" charset="-120"/>
              </a:rPr>
              <a:t>get</a:t>
            </a:r>
            <a:r>
              <a:rPr lang="en-US" altLang="zh-TW" sz="1800" smtClean="0">
                <a:ea typeface="新細明體" pitchFamily="18" charset="-120"/>
              </a:rPr>
              <a:t>(words[i])) == null)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        hm.</a:t>
            </a:r>
            <a:r>
              <a:rPr lang="en-US" altLang="zh-TW" sz="1800" b="1" smtClean="0">
                <a:solidFill>
                  <a:schemeClr val="accent2"/>
                </a:solidFill>
                <a:ea typeface="新細明體" pitchFamily="18" charset="-120"/>
              </a:rPr>
              <a:t>put</a:t>
            </a:r>
            <a:r>
              <a:rPr lang="en-US" altLang="zh-TW" sz="1800" smtClean="0">
                <a:ea typeface="新細明體" pitchFamily="18" charset="-120"/>
              </a:rPr>
              <a:t>(words[i], new countInt());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    } else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        x.incrementByOne();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}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     System.out.println(hm.</a:t>
            </a:r>
            <a:r>
              <a:rPr lang="en-US" altLang="zh-TW" sz="1800" b="1" smtClean="0">
                <a:solidFill>
                  <a:schemeClr val="accent2"/>
                </a:solidFill>
                <a:ea typeface="新細明體" pitchFamily="18" charset="-120"/>
              </a:rPr>
              <a:t>keySet()</a:t>
            </a:r>
            <a:r>
              <a:rPr lang="en-US" altLang="zh-TW" sz="1800" smtClean="0">
                <a:ea typeface="新細明體" pitchFamily="18" charset="-120"/>
              </a:rPr>
              <a:t>);        System.out.println(hm.</a:t>
            </a:r>
            <a:r>
              <a:rPr lang="en-US" altLang="zh-TW" sz="1800" b="1" smtClean="0">
                <a:solidFill>
                  <a:schemeClr val="accent2"/>
                </a:solidFill>
                <a:ea typeface="新細明體" pitchFamily="18" charset="-120"/>
              </a:rPr>
              <a:t>values()</a:t>
            </a:r>
            <a:r>
              <a:rPr lang="en-US" altLang="zh-TW" sz="1800" smtClean="0">
                <a:ea typeface="新細明體" pitchFamily="18" charset="-12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800" smtClean="0">
                <a:ea typeface="新細明體" pitchFamily="18" charset="-120"/>
              </a:rPr>
              <a:t>}</a:t>
            </a:r>
          </a:p>
        </p:txBody>
      </p:sp>
      <p:sp>
        <p:nvSpPr>
          <p:cNvPr id="10342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297C302-A54C-49CB-BA45-E358F86F39F2}" type="slidenum">
              <a:rPr lang="en-US" altLang="zh-TW" smtClean="0">
                <a:latin typeface="Arial" pitchFamily="34" charset="0"/>
              </a:rPr>
              <a:pPr>
                <a:defRPr/>
              </a:pPr>
              <a:t>100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103429" name="Picture 4" descr="fig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0625" y="914400"/>
            <a:ext cx="5413375" cy="806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Collections Framework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Collection 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介面：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身為最上層的介面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它可代表任何物件集合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這些物件可以是有次序性或無次序性、有重複或沒有重複均可。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此介面定義了基本的集合操作方法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像是新增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/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移除集合中的元素、將另一個集合新增進來或移除、將集合物件轉成陣列的形式等等。</a:t>
            </a:r>
          </a:p>
        </p:txBody>
      </p:sp>
      <p:sp>
        <p:nvSpPr>
          <p:cNvPr id="1229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91048F1D-12FF-4168-AF01-6E07BFD56088}" type="slidenum">
              <a:rPr lang="en-US" altLang="zh-TW" smtClean="0">
                <a:latin typeface="Arial" pitchFamily="34" charset="0"/>
              </a:rPr>
              <a:pPr>
                <a:defRPr/>
              </a:pPr>
              <a:t>11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Collections Framework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及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介面：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代表的是沒有重複元素的集合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和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介面一樣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介面也提供基本的元素新增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移除等方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介面則是表示集合中的元素已經過排序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因此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介面也多定義了幾個與次序相關的方法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例如可傳回最前面或最後面元素的方法。</a:t>
            </a:r>
          </a:p>
        </p:txBody>
      </p:sp>
      <p:sp>
        <p:nvSpPr>
          <p:cNvPr id="1331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6BF37359-49F6-47D8-BA7F-6B06B9F9DDA7}" type="slidenum">
              <a:rPr lang="en-US" altLang="zh-TW" smtClean="0">
                <a:latin typeface="Arial" pitchFamily="34" charset="0"/>
              </a:rPr>
              <a:pPr>
                <a:defRPr/>
              </a:pPr>
              <a:t>12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Collections Framework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介面：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代表有次序性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但元素可能有重複的集合。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的元素有類似於陣列元素的索引碼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因此可透過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介面的方法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快速存取到指定的元素、或某範圍內的元素。</a:t>
            </a:r>
          </a:p>
        </p:txBody>
      </p:sp>
      <p:sp>
        <p:nvSpPr>
          <p:cNvPr id="1433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F641EF1-DCC5-4416-A4B9-39E6FEF0CF7A}" type="slidenum">
              <a:rPr lang="en-US" altLang="zh-TW" smtClean="0">
                <a:latin typeface="Arial" pitchFamily="34" charset="0"/>
              </a:rPr>
              <a:pPr>
                <a:defRPr/>
              </a:pPr>
              <a:t>13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Collections Framework </a:t>
            </a:r>
            <a:r>
              <a:rPr lang="zh-TW" altLang="en-US" smtClean="0">
                <a:ea typeface="新細明體" pitchFamily="18" charset="-120"/>
              </a:rPr>
              <a:t>簡介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及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介面：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是個有鍵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值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(key-value)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對應關係的元素集合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例如每個學號對應到一名學生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就是一種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對應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其中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key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的值不能有重複。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則是代表有次序性的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集合。</a:t>
            </a:r>
          </a:p>
        </p:txBody>
      </p:sp>
      <p:sp>
        <p:nvSpPr>
          <p:cNvPr id="1536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EBFB72E2-312F-4AA1-BB9C-85983479F52E}" type="slidenum">
              <a:rPr lang="en-US" altLang="zh-TW" smtClean="0">
                <a:latin typeface="Arial" pitchFamily="34" charset="0"/>
              </a:rPr>
              <a:pPr>
                <a:defRPr/>
              </a:pPr>
              <a:t>14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基本管理方法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733925"/>
          </a:xfrm>
        </p:spPr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基本管理的方法有以下幾個：</a:t>
            </a: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38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824A7A3-6A23-46DD-B79D-06BA54143099}" type="slidenum">
              <a:rPr lang="en-US" altLang="zh-TW" smtClean="0">
                <a:latin typeface="Arial" pitchFamily="34" charset="0"/>
              </a:rPr>
              <a:pPr>
                <a:defRPr/>
              </a:pPr>
              <a:t>15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16389" name="Picture 4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81200"/>
            <a:ext cx="81248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大量元素管理方法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為方便一次進行大量元素的增刪動作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介面提供以下幾個實用的方法：</a:t>
            </a:r>
          </a:p>
        </p:txBody>
      </p:sp>
      <p:sp>
        <p:nvSpPr>
          <p:cNvPr id="1741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82ADAEE3-F717-43EE-A7C2-50F792F73B35}" type="slidenum">
              <a:rPr lang="en-US" altLang="zh-TW" smtClean="0">
                <a:latin typeface="Arial" pitchFamily="34" charset="0"/>
              </a:rPr>
              <a:pPr>
                <a:defRPr/>
              </a:pPr>
              <a:t>16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17413" name="Picture 4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43200"/>
            <a:ext cx="87915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陣列轉換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如果遇到需用陣列的方式來操作集合的情況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就可用下列方法將集合內容存到一個全新的陣列中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然後用該陣列進行處理。</a:t>
            </a:r>
          </a:p>
        </p:txBody>
      </p:sp>
      <p:sp>
        <p:nvSpPr>
          <p:cNvPr id="1843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622DE30-3640-4CC5-B123-82CE9E92D53F}" type="slidenum">
              <a:rPr lang="en-US" altLang="zh-TW" smtClean="0">
                <a:latin typeface="Arial" pitchFamily="34" charset="0"/>
              </a:rPr>
              <a:pPr>
                <a:defRPr/>
              </a:pPr>
              <a:t>17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18437" name="Picture 4" descr="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0"/>
            <a:ext cx="816292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Set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介面代表的是元素內容都不重複的集合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類型的集合物件中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每個元素都是不同的。</a:t>
            </a:r>
          </a:p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介面方法都是繼承自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由於元素內容都不重複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所以無法用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add()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addAll()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等方法將重複的元素加入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類型的集合物件中。</a:t>
            </a:r>
          </a:p>
        </p:txBody>
      </p:sp>
      <p:sp>
        <p:nvSpPr>
          <p:cNvPr id="1945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73316C3D-6983-424F-867E-D6A941569F30}" type="slidenum">
              <a:rPr lang="en-US" altLang="zh-TW" smtClean="0">
                <a:latin typeface="Arial" pitchFamily="34" charset="0"/>
              </a:rPr>
              <a:pPr>
                <a:defRPr/>
              </a:pPr>
              <a:t>18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Set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實作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介面的類別為抽象類別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AbstractSet,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它有三個衍生類別：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LinkedHashSet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2048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9C14E2B-D0A4-4799-8BE6-935A0CA2FBEF}" type="slidenum">
              <a:rPr lang="en-US" altLang="zh-TW" smtClean="0">
                <a:latin typeface="Arial" pitchFamily="34" charset="0"/>
              </a:rPr>
              <a:pPr>
                <a:defRPr/>
              </a:pPr>
              <a:t>19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常用資料結構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696200" cy="4495800"/>
          </a:xfrm>
        </p:spPr>
        <p:txBody>
          <a:bodyPr/>
          <a:lstStyle/>
          <a:p>
            <a:pPr eaLnBrk="1" hangingPunct="1"/>
            <a:r>
              <a:rPr lang="zh-TW" altLang="en-US" sz="2400" smtClean="0">
                <a:ea typeface="標楷體" pitchFamily="65" charset="-120"/>
              </a:rPr>
              <a:t>陣列（</a:t>
            </a:r>
            <a:r>
              <a:rPr lang="en-US" altLang="zh-TW" sz="2400" smtClean="0">
                <a:ea typeface="標楷體" pitchFamily="65" charset="-120"/>
              </a:rPr>
              <a:t>array）</a:t>
            </a:r>
          </a:p>
          <a:p>
            <a:pPr eaLnBrk="1" hangingPunct="1"/>
            <a:r>
              <a:rPr lang="zh-TW" altLang="en-US" sz="2400" smtClean="0">
                <a:ea typeface="標楷體" pitchFamily="65" charset="-120"/>
              </a:rPr>
              <a:t>鏈結串列（</a:t>
            </a:r>
            <a:r>
              <a:rPr lang="en-US" altLang="zh-TW" sz="2400" smtClean="0">
                <a:ea typeface="標楷體" pitchFamily="65" charset="-120"/>
              </a:rPr>
              <a:t>linked list）</a:t>
            </a:r>
          </a:p>
          <a:p>
            <a:pPr eaLnBrk="1" hangingPunct="1"/>
            <a:r>
              <a:rPr lang="zh-TW" altLang="en-US" sz="2400" smtClean="0">
                <a:ea typeface="標楷體" pitchFamily="65" charset="-120"/>
              </a:rPr>
              <a:t>樹（</a:t>
            </a:r>
            <a:r>
              <a:rPr lang="en-US" altLang="zh-TW" sz="2400" smtClean="0">
                <a:ea typeface="標楷體" pitchFamily="65" charset="-120"/>
              </a:rPr>
              <a:t>tree）</a:t>
            </a:r>
          </a:p>
          <a:p>
            <a:pPr eaLnBrk="1" hangingPunct="1"/>
            <a:r>
              <a:rPr lang="zh-TW" altLang="en-US" sz="2400" smtClean="0">
                <a:ea typeface="標楷體" pitchFamily="65" charset="-120"/>
              </a:rPr>
              <a:t>雜湊表（</a:t>
            </a:r>
            <a:r>
              <a:rPr lang="en-US" altLang="zh-TW" sz="2400" smtClean="0">
                <a:ea typeface="標楷體" pitchFamily="65" charset="-120"/>
              </a:rPr>
              <a:t>hash table）</a:t>
            </a:r>
            <a:endParaRPr lang="zh-TW" altLang="en-US" sz="2400" smtClean="0">
              <a:ea typeface="標楷體" pitchFamily="65" charset="-120"/>
            </a:endParaRPr>
          </a:p>
        </p:txBody>
      </p:sp>
      <p:sp>
        <p:nvSpPr>
          <p:cNvPr id="717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7982BB3D-1396-40E5-882A-5F62057DCFFB}" type="slidenum">
              <a:rPr lang="en-US" altLang="zh-TW" smtClean="0">
                <a:latin typeface="Arial" pitchFamily="34" charset="0"/>
              </a:rPr>
              <a:pPr>
                <a:defRPr/>
              </a:pPr>
              <a:t>2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Set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2150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96EDBF4-DBF9-49A6-93A5-0A0655A8A834}" type="slidenum">
              <a:rPr lang="en-US" altLang="zh-TW" smtClean="0">
                <a:latin typeface="Arial" pitchFamily="34" charset="0"/>
              </a:rPr>
              <a:pPr>
                <a:defRPr/>
              </a:pPr>
              <a:t>20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21508" name="Picture 3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371600"/>
            <a:ext cx="7704138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Set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AbstractCollection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這個抽象類別看似沒什麼重要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其實它也提供了一個實用的方法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toString()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。由於所有的集合類別都是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AbstractCollection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的衍生類別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所以使用任何類別時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都可直接用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System.out.println()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將其內容輸出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因為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toString()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方法會自動替我們將集合內容轉成字串。</a:t>
            </a:r>
          </a:p>
        </p:txBody>
      </p:sp>
      <p:sp>
        <p:nvSpPr>
          <p:cNvPr id="2253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2827104-3491-441E-A411-DBD3DC95F217}" type="slidenum">
              <a:rPr lang="en-US" altLang="zh-TW" smtClean="0">
                <a:latin typeface="Arial" pitchFamily="34" charset="0"/>
              </a:rPr>
              <a:pPr>
                <a:defRPr/>
              </a:pPr>
              <a:t>21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Set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各集合類別的建構方法都和陣列一樣可指定初始的大小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例如以下就是建立可存放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10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個元素的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類別物件：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設定的只是初始大小。稍後隨程式運作需要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有更多元素加入集合時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集合的大小也會隨之擴大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不像陣列一開始設定大小後就不能變動。</a:t>
            </a:r>
          </a:p>
        </p:txBody>
      </p:sp>
      <p:sp>
        <p:nvSpPr>
          <p:cNvPr id="2355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92F67D4-8E2E-4A94-943E-255AE94AA779}" type="slidenum">
              <a:rPr lang="en-US" altLang="zh-TW" smtClean="0">
                <a:latin typeface="Arial" pitchFamily="34" charset="0"/>
              </a:rPr>
              <a:pPr>
                <a:defRPr/>
              </a:pPr>
              <a:t>22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23557" name="Picture 4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5105400"/>
            <a:ext cx="70564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HashSet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適用於任何希望元素不重複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但不在意其次序性的集合。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要建立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物件可先建立空的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再自行用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add()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方法將物件加入</a:t>
            </a:r>
          </a:p>
        </p:txBody>
      </p:sp>
      <p:sp>
        <p:nvSpPr>
          <p:cNvPr id="2457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40CE69A-0621-4586-B07A-4475FBE6C812}" type="slidenum">
              <a:rPr lang="en-US" altLang="zh-TW" smtClean="0">
                <a:latin typeface="Arial" pitchFamily="34" charset="0"/>
              </a:rPr>
              <a:pPr>
                <a:defRPr/>
              </a:pPr>
              <a:t>23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HashSet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以下範例就是用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設計一個文字接龍遊戲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程式會建立一個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而使用者每輸入一個新詞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就會加到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物件中。由於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中不能有重複的元素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所以使用者輸入重複的詞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就無法被加到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遊戲即結束。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程式內容如下：</a:t>
            </a:r>
          </a:p>
        </p:txBody>
      </p:sp>
      <p:sp>
        <p:nvSpPr>
          <p:cNvPr id="2560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6A63156-028D-479B-BA28-21123F7A298C}" type="slidenum">
              <a:rPr lang="en-US" altLang="zh-TW" smtClean="0">
                <a:latin typeface="Arial" pitchFamily="34" charset="0"/>
              </a:rPr>
              <a:pPr>
                <a:defRPr/>
              </a:pPr>
              <a:t>24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HashSet</a:t>
            </a:r>
          </a:p>
        </p:txBody>
      </p:sp>
      <p:sp>
        <p:nvSpPr>
          <p:cNvPr id="2662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7F8B9D5-D98C-4EB6-8AA2-AE9FB4DF761E}" type="slidenum">
              <a:rPr lang="en-US" altLang="zh-TW" smtClean="0">
                <a:latin typeface="Arial" pitchFamily="34" charset="0"/>
              </a:rPr>
              <a:pPr>
                <a:defRPr/>
              </a:pPr>
              <a:t>25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26628" name="Picture 3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8208963" cy="488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HashSet</a:t>
            </a:r>
          </a:p>
        </p:txBody>
      </p:sp>
      <p:sp>
        <p:nvSpPr>
          <p:cNvPr id="2765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90740BD-43AC-469A-B0BE-0413D1B388DC}" type="slidenum">
              <a:rPr lang="en-US" altLang="zh-TW" smtClean="0">
                <a:latin typeface="Arial" pitchFamily="34" charset="0"/>
              </a:rPr>
              <a:pPr>
                <a:defRPr/>
              </a:pPr>
              <a:t>26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27652" name="Picture 3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628775"/>
            <a:ext cx="79057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HashSet</a:t>
            </a:r>
          </a:p>
        </p:txBody>
      </p:sp>
      <p:sp>
        <p:nvSpPr>
          <p:cNvPr id="2867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9DD0E493-BAB9-4AFE-955A-8A113A9810D8}" type="slidenum">
              <a:rPr lang="en-US" altLang="zh-TW" smtClean="0">
                <a:latin typeface="Arial" pitchFamily="34" charset="0"/>
              </a:rPr>
              <a:pPr>
                <a:defRPr/>
              </a:pPr>
              <a:t>27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28676" name="Picture 3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371600"/>
            <a:ext cx="36099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HashSet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從上列程式最後輸出的結果可發現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物件中元素的順序和加入時的順序並不相同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這即是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無次序性的特性。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如果希望元素的次序能保持一致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則可改用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LinkedHashSet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2969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C6AF554-1CD9-45E6-944C-06B481714473}" type="slidenum">
              <a:rPr lang="en-US" altLang="zh-TW" smtClean="0">
                <a:latin typeface="Arial" pitchFamily="34" charset="0"/>
              </a:rPr>
              <a:pPr>
                <a:defRPr/>
              </a:pPr>
              <a:t>28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LinkedHashSet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是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的子類別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兩者的特性也類似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只不過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會讓集合物件中各元素維持加入時的順序。我們直接將上述的範例程式改用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LinkedHashSet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類別即可發現：</a:t>
            </a:r>
          </a:p>
        </p:txBody>
      </p:sp>
      <p:sp>
        <p:nvSpPr>
          <p:cNvPr id="3072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9B6F9E12-9D1E-4D7A-8404-45E9DB1EF87D}" type="slidenum">
              <a:rPr lang="en-US" altLang="zh-TW" smtClean="0">
                <a:latin typeface="Arial" pitchFamily="34" charset="0"/>
              </a:rPr>
              <a:pPr>
                <a:defRPr/>
              </a:pPr>
              <a:t>29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0725" name="Picture 4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8135938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696200" cy="45720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zh-TW" altLang="en-US" sz="2400" smtClean="0">
                <a:ea typeface="標楷體" pitchFamily="65" charset="-120"/>
              </a:rPr>
              <a:t>存取元素的速度快。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zh-TW" altLang="en-US" sz="2400" smtClean="0">
                <a:ea typeface="標楷體" pitchFamily="65" charset="-120"/>
              </a:rPr>
              <a:t>插入或移除元素值時，並不方便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endParaRPr lang="zh-TW" altLang="en-US" sz="2400" smtClean="0">
              <a:ea typeface="標楷體" pitchFamily="65" charset="-120"/>
            </a:endParaRPr>
          </a:p>
        </p:txBody>
      </p:sp>
      <p:sp>
        <p:nvSpPr>
          <p:cNvPr id="1027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34DF3184-9EC7-4E1C-82B6-26474192C435}" type="slidenum">
              <a:rPr lang="en-US" altLang="zh-TW" smtClean="0">
                <a:latin typeface="Arial" pitchFamily="34" charset="0"/>
              </a:rPr>
              <a:pPr>
                <a:defRPr/>
              </a:pPr>
              <a:t>3</a:t>
            </a:fld>
            <a:endParaRPr lang="en-US" altLang="zh-TW" smtClean="0">
              <a:latin typeface="Arial" pitchFamily="34" charset="0"/>
            </a:endParaRPr>
          </a:p>
        </p:txBody>
      </p:sp>
      <p:graphicFrame>
        <p:nvGraphicFramePr>
          <p:cNvPr id="131076" name="Object 4"/>
          <p:cNvGraphicFramePr>
            <a:graphicFrameLocks noChangeAspect="1"/>
          </p:cNvGraphicFramePr>
          <p:nvPr/>
        </p:nvGraphicFramePr>
        <p:xfrm>
          <a:off x="533400" y="2438400"/>
          <a:ext cx="8027988" cy="3576638"/>
        </p:xfrm>
        <a:graphic>
          <a:graphicData uri="http://schemas.openxmlformats.org/presentationml/2006/ole">
            <p:oleObj spid="_x0000_s1026" name="VISIO" r:id="rId3" imgW="6894576" imgH="3925824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LinkedHashSet</a:t>
            </a:r>
          </a:p>
        </p:txBody>
      </p:sp>
      <p:sp>
        <p:nvSpPr>
          <p:cNvPr id="3174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71A6CBE-8259-4821-8157-62792C78C2B1}" type="slidenum">
              <a:rPr lang="en-US" altLang="zh-TW" smtClean="0">
                <a:latin typeface="Arial" pitchFamily="34" charset="0"/>
              </a:rPr>
              <a:pPr>
                <a:defRPr/>
              </a:pPr>
              <a:t>30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1748" name="Picture 3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8675688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LinkedHashSet</a:t>
            </a:r>
          </a:p>
        </p:txBody>
      </p:sp>
      <p:sp>
        <p:nvSpPr>
          <p:cNvPr id="3277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3AEBDBE-9A8A-4C97-8FB0-99021DC299E3}" type="slidenum">
              <a:rPr lang="en-US" altLang="zh-TW" smtClean="0">
                <a:latin typeface="Arial" pitchFamily="34" charset="0"/>
              </a:rPr>
              <a:pPr>
                <a:defRPr/>
              </a:pPr>
              <a:t>31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2772" name="Picture 3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47800"/>
            <a:ext cx="8064500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LinkedHashSet</a:t>
            </a:r>
          </a:p>
        </p:txBody>
      </p:sp>
      <p:sp>
        <p:nvSpPr>
          <p:cNvPr id="3379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E8B68E7D-DB51-47FD-85D1-349645E0DA72}" type="slidenum">
              <a:rPr lang="en-US" altLang="zh-TW" smtClean="0">
                <a:latin typeface="Arial" pitchFamily="34" charset="0"/>
              </a:rPr>
              <a:pPr>
                <a:defRPr/>
              </a:pPr>
              <a:t>32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3796" name="Picture 3" descr="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447800"/>
            <a:ext cx="8675687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LinkedHashSet</a:t>
            </a:r>
          </a:p>
        </p:txBody>
      </p:sp>
      <p:sp>
        <p:nvSpPr>
          <p:cNvPr id="3481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FDB0576-B135-49CE-A4C6-D486060509AD}" type="slidenum">
              <a:rPr lang="en-US" altLang="zh-TW" smtClean="0">
                <a:latin typeface="Arial" pitchFamily="34" charset="0"/>
              </a:rPr>
              <a:pPr>
                <a:defRPr/>
              </a:pPr>
              <a:t>33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4820" name="Picture 3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4148138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TreeSet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與其他類別最大的差異在於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TreeSet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實作了具有排序功能的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一旦物件加入集合就會自動排序。也因為這個特點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此類別多了幾個和次序有關的方法可用：</a:t>
            </a:r>
          </a:p>
        </p:txBody>
      </p:sp>
      <p:sp>
        <p:nvSpPr>
          <p:cNvPr id="3584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5FC599F-CDB3-4CC3-86BE-0C63F7561FFE}" type="slidenum">
              <a:rPr lang="en-US" altLang="zh-TW" smtClean="0">
                <a:latin typeface="Arial" pitchFamily="34" charset="0"/>
              </a:rPr>
              <a:pPr>
                <a:defRPr/>
              </a:pPr>
              <a:t>34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TreeSet</a:t>
            </a:r>
          </a:p>
        </p:txBody>
      </p:sp>
      <p:sp>
        <p:nvSpPr>
          <p:cNvPr id="3686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F1D66B2-7F67-4DCB-8C29-15D9C80DEEF1}" type="slidenum">
              <a:rPr lang="en-US" altLang="zh-TW" smtClean="0">
                <a:latin typeface="Arial" pitchFamily="34" charset="0"/>
              </a:rPr>
              <a:pPr>
                <a:defRPr/>
              </a:pPr>
              <a:t>35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6868" name="Picture 3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873442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TreeSet</a:t>
            </a:r>
          </a:p>
        </p:txBody>
      </p:sp>
      <p:sp>
        <p:nvSpPr>
          <p:cNvPr id="3789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29D4BB5-1556-49A3-AC46-1C4CB950BFED}" type="slidenum">
              <a:rPr lang="en-US" altLang="zh-TW" smtClean="0">
                <a:latin typeface="Arial" pitchFamily="34" charset="0"/>
              </a:rPr>
              <a:pPr>
                <a:defRPr/>
              </a:pPr>
              <a:t>36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7892" name="Picture 4" descr="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7800"/>
            <a:ext cx="8208963" cy="262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TreeSet</a:t>
            </a:r>
          </a:p>
        </p:txBody>
      </p:sp>
      <p:sp>
        <p:nvSpPr>
          <p:cNvPr id="3891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D439347-4D9A-406A-9C30-F77BE53675F0}" type="slidenum">
              <a:rPr lang="en-US" altLang="zh-TW" smtClean="0">
                <a:latin typeface="Arial" pitchFamily="34" charset="0"/>
              </a:rPr>
              <a:pPr>
                <a:defRPr/>
              </a:pPr>
              <a:t>37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8916" name="Picture 3" descr="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84963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TreeSet</a:t>
            </a:r>
          </a:p>
        </p:txBody>
      </p:sp>
      <p:sp>
        <p:nvSpPr>
          <p:cNvPr id="3993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3D6E20D-FFF2-44EF-8798-4EBF9A5974D1}" type="slidenum">
              <a:rPr lang="en-US" altLang="zh-TW" smtClean="0">
                <a:latin typeface="Arial" pitchFamily="34" charset="0"/>
              </a:rPr>
              <a:pPr>
                <a:defRPr/>
              </a:pPr>
              <a:t>38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39940" name="Picture 3" descr="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371600"/>
            <a:ext cx="408622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List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適用於有次序性、元素可能重複的集合。</a:t>
            </a:r>
          </a:p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集合在使用上和陣列有些類似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因為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集合中的元素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也都可透過索引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(index)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來存取。</a:t>
            </a:r>
          </a:p>
        </p:txBody>
      </p:sp>
      <p:sp>
        <p:nvSpPr>
          <p:cNvPr id="4096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E8C7DC4-3A9D-4AF3-8B01-9B7A4F44C282}" type="slidenum">
              <a:rPr lang="en-US" altLang="zh-TW" smtClean="0">
                <a:latin typeface="Arial" pitchFamily="34" charset="0"/>
              </a:rPr>
              <a:pPr>
                <a:defRPr/>
              </a:pPr>
              <a:t>39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696200" cy="4724400"/>
          </a:xfrm>
        </p:spPr>
        <p:txBody>
          <a:bodyPr/>
          <a:lstStyle/>
          <a:p>
            <a:pPr eaLnBrk="1" hangingPunct="1"/>
            <a:r>
              <a:rPr lang="zh-TW" altLang="en-US" sz="2400" smtClean="0">
                <a:ea typeface="標楷體" pitchFamily="65" charset="-120"/>
              </a:rPr>
              <a:t>陣列欲改變長度必須重新建立另一個陣列。</a:t>
            </a:r>
          </a:p>
        </p:txBody>
      </p:sp>
      <p:sp>
        <p:nvSpPr>
          <p:cNvPr id="2051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69FD3475-B936-45E6-A303-5F58B55338D3}" type="slidenum">
              <a:rPr lang="en-US" altLang="zh-TW" smtClean="0">
                <a:latin typeface="Arial" pitchFamily="34" charset="0"/>
              </a:rPr>
              <a:pPr>
                <a:defRPr/>
              </a:pPr>
              <a:t>4</a:t>
            </a:fld>
            <a:endParaRPr lang="en-US" altLang="zh-TW" smtClean="0">
              <a:latin typeface="Arial" pitchFamily="34" charset="0"/>
            </a:endParaRPr>
          </a:p>
        </p:txBody>
      </p:sp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990600" y="2209800"/>
          <a:ext cx="6804025" cy="3519488"/>
        </p:xfrm>
        <a:graphic>
          <a:graphicData uri="http://schemas.openxmlformats.org/presentationml/2006/ole">
            <p:oleObj spid="_x0000_s2050" name="VISIO" r:id="rId3" imgW="6675120" imgH="478231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List </a:t>
            </a:r>
            <a:r>
              <a:rPr lang="zh-TW" altLang="en-US" smtClean="0">
                <a:ea typeface="新細明體" pitchFamily="18" charset="-120"/>
              </a:rPr>
              <a:t>介面與相關類別</a:t>
            </a:r>
          </a:p>
        </p:txBody>
      </p:sp>
      <p:sp>
        <p:nvSpPr>
          <p:cNvPr id="4198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87A939E-E152-4756-A587-B50B4659ABCC}" type="slidenum">
              <a:rPr lang="en-US" altLang="zh-TW" smtClean="0">
                <a:latin typeface="Arial" pitchFamily="34" charset="0"/>
              </a:rPr>
              <a:pPr>
                <a:defRPr/>
              </a:pPr>
              <a:t>40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41988" name="Picture 3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87058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List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add()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和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方法感覺上都是將第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index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元素設為物件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element,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其實兩者的意義差別很大：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set()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是將原位置上的物件取代掉；但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add()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則是加入新物件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而原物件則是往後移。</a:t>
            </a:r>
          </a:p>
        </p:txBody>
      </p:sp>
      <p:sp>
        <p:nvSpPr>
          <p:cNvPr id="4301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F90D8365-8B00-4119-8859-4BA46AE60DB0}" type="slidenum">
              <a:rPr lang="en-US" altLang="zh-TW" smtClean="0">
                <a:latin typeface="Arial" pitchFamily="34" charset="0"/>
              </a:rPr>
              <a:pPr>
                <a:defRPr/>
              </a:pPr>
              <a:t>41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43013" name="Picture 4" descr="sn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114800"/>
            <a:ext cx="70866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List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java.util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套件中實作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界面的只有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AbstractList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抽象類別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其衍生類別則有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AbstractSquentialList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ArrayList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LinkedList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403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C7DD95A-B4CA-48AC-B556-834BDC97BD97}" type="slidenum">
              <a:rPr lang="en-US" altLang="zh-TW" smtClean="0">
                <a:latin typeface="Arial" pitchFamily="34" charset="0"/>
              </a:rPr>
              <a:pPr>
                <a:defRPr/>
              </a:pPr>
              <a:t>42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List </a:t>
            </a:r>
            <a:r>
              <a:rPr lang="zh-TW" altLang="en-US" smtClean="0">
                <a:ea typeface="新細明體" pitchFamily="18" charset="-120"/>
              </a:rPr>
              <a:t>介面與相關類別</a:t>
            </a:r>
          </a:p>
        </p:txBody>
      </p:sp>
      <p:sp>
        <p:nvSpPr>
          <p:cNvPr id="4505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13E2144-B674-49F7-AB62-6A246010121C}" type="slidenum">
              <a:rPr lang="en-US" altLang="zh-TW" smtClean="0">
                <a:latin typeface="Arial" pitchFamily="34" charset="0"/>
              </a:rPr>
              <a:pPr>
                <a:defRPr/>
              </a:pPr>
              <a:t>43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45060" name="Picture 3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447800"/>
            <a:ext cx="7705725" cy="49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ArrayList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我們可將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ArrayList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看成是個伸縮自如的陣列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原本的陣列在宣告之後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元素的數量就固定了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不能再增加元素的個數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此外若要在陣列中插入一個元素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並讓原來的元素都向後移一個位置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也必須自已做相關處理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相當不便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但使用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ArrayList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就不會這麼麻煩了。</a:t>
            </a:r>
          </a:p>
        </p:txBody>
      </p:sp>
      <p:sp>
        <p:nvSpPr>
          <p:cNvPr id="4608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85CDB6C-E586-4E0F-91C0-A82F93A59596}" type="slidenum">
              <a:rPr lang="en-US" altLang="zh-TW" smtClean="0">
                <a:latin typeface="Arial" pitchFamily="34" charset="0"/>
              </a:rPr>
              <a:pPr>
                <a:defRPr/>
              </a:pPr>
              <a:t>44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ArrayList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然而不斷地變動大小或配置過多未用的空間對程式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系統的效能也有些負面影響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因此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ArrayList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也提供了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2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個與使用空間有關的管理方法：</a:t>
            </a:r>
          </a:p>
        </p:txBody>
      </p:sp>
      <p:sp>
        <p:nvSpPr>
          <p:cNvPr id="4710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1E32859-A4D3-4214-BDF0-E9FC04C82677}" type="slidenum">
              <a:rPr lang="en-US" altLang="zh-TW" smtClean="0">
                <a:latin typeface="Arial" pitchFamily="34" charset="0"/>
              </a:rPr>
              <a:pPr>
                <a:defRPr/>
              </a:pPr>
              <a:t>45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47109" name="Picture 4" descr="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124200"/>
            <a:ext cx="86201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ArrayList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在新增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ArrayList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物件的元素後，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程式可以使用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for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迴圈配合索引取得每一個物件元素，如下所示：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for ( int i = 0; i &lt; alist.size(); i++ ) 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System.out.print(alist.get(i)+" ");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程式碼使用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size()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方法取得元素數，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get()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方法配合索引位置取出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ArrayList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物件的元素。</a:t>
            </a:r>
          </a:p>
        </p:txBody>
      </p:sp>
      <p:sp>
        <p:nvSpPr>
          <p:cNvPr id="4813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0A6BF90-BBD3-447B-BAB3-4A232F22C4A8}" type="slidenum">
              <a:rPr lang="en-US" altLang="zh-TW" smtClean="0">
                <a:latin typeface="Arial" pitchFamily="34" charset="0"/>
              </a:rPr>
              <a:pPr>
                <a:defRPr/>
              </a:pPr>
              <a:t>46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ArrayList</a:t>
            </a:r>
          </a:p>
        </p:txBody>
      </p:sp>
      <p:sp>
        <p:nvSpPr>
          <p:cNvPr id="4915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DF8C2EC-7764-4D23-8B49-4ECDC2D112BE}" type="slidenum">
              <a:rPr lang="en-US" altLang="zh-TW" smtClean="0">
                <a:latin typeface="Arial" pitchFamily="34" charset="0"/>
              </a:rPr>
              <a:pPr>
                <a:defRPr/>
              </a:pPr>
              <a:t>47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49156" name="Picture 4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71600"/>
            <a:ext cx="8074025" cy="370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ArrayList</a:t>
            </a:r>
          </a:p>
        </p:txBody>
      </p:sp>
      <p:sp>
        <p:nvSpPr>
          <p:cNvPr id="5017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67C80E9B-2F75-4A6F-9F59-EF7F3CF2C3F6}" type="slidenum">
              <a:rPr lang="en-US" altLang="zh-TW" smtClean="0">
                <a:latin typeface="Arial" pitchFamily="34" charset="0"/>
              </a:rPr>
              <a:pPr>
                <a:defRPr/>
              </a:pPr>
              <a:t>48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0180" name="Picture 3" descr="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447800"/>
            <a:ext cx="84772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ArrayList</a:t>
            </a:r>
          </a:p>
        </p:txBody>
      </p:sp>
      <p:sp>
        <p:nvSpPr>
          <p:cNvPr id="5120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4E7C3EE-5965-43F1-9F13-197D2CEBC508}" type="slidenum">
              <a:rPr lang="en-US" altLang="zh-TW" smtClean="0">
                <a:latin typeface="Arial" pitchFamily="34" charset="0"/>
              </a:rPr>
              <a:pPr>
                <a:defRPr/>
              </a:pPr>
              <a:t>49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1204" name="Picture 3" descr="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71600"/>
            <a:ext cx="6337300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smtClean="0">
                <a:ea typeface="標楷體" pitchFamily="65" charset="-120"/>
              </a:rPr>
              <a:t>Linked List</a:t>
            </a:r>
            <a:endParaRPr lang="zh-TW" altLang="en-US" sz="3200" smtClean="0">
              <a:ea typeface="標楷體" pitchFamily="65" charset="-12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696200" cy="4495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zh-TW" altLang="en-US" sz="2400" smtClean="0">
                <a:ea typeface="標楷體" pitchFamily="65" charset="-120"/>
              </a:rPr>
              <a:t>存取節點的速度較慢。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zh-TW" altLang="en-US" sz="2400" smtClean="0">
                <a:ea typeface="標楷體" pitchFamily="65" charset="-120"/>
              </a:rPr>
              <a:t>變更鏈結串列的長度很方便。</a:t>
            </a:r>
          </a:p>
        </p:txBody>
      </p:sp>
      <p:sp>
        <p:nvSpPr>
          <p:cNvPr id="819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AB87B287-E9B3-4D45-A36D-4AE86DF05E2F}" type="slidenum">
              <a:rPr lang="en-US" altLang="zh-TW" smtClean="0">
                <a:latin typeface="Arial" pitchFamily="34" charset="0"/>
              </a:rPr>
              <a:pPr>
                <a:defRPr/>
              </a:pPr>
              <a:t>5</a:t>
            </a:fld>
            <a:endParaRPr lang="en-US" altLang="zh-TW" smtClean="0">
              <a:latin typeface="Arial" pitchFamily="34" charset="0"/>
            </a:endParaRPr>
          </a:p>
        </p:txBody>
      </p:sp>
      <p:grpSp>
        <p:nvGrpSpPr>
          <p:cNvPr id="8197" name="Group 4"/>
          <p:cNvGrpSpPr>
            <a:grpSpLocks/>
          </p:cNvGrpSpPr>
          <p:nvPr/>
        </p:nvGrpSpPr>
        <p:grpSpPr bwMode="auto">
          <a:xfrm>
            <a:off x="76200" y="3048000"/>
            <a:ext cx="8915400" cy="1676400"/>
            <a:chOff x="0" y="1872"/>
            <a:chExt cx="6138" cy="1068"/>
          </a:xfrm>
        </p:grpSpPr>
        <p:pic>
          <p:nvPicPr>
            <p:cNvPr id="8198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1872"/>
              <a:ext cx="6132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199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2448"/>
              <a:ext cx="6138" cy="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LinkedList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是另一類型的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LinkedList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的特點是它提供了一組專門處理集合中第一個、最後一個元素的方法：</a:t>
            </a:r>
          </a:p>
        </p:txBody>
      </p:sp>
      <p:sp>
        <p:nvSpPr>
          <p:cNvPr id="5222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762E07A-98AC-4ADC-BF76-0BE67A93AE02}" type="slidenum">
              <a:rPr lang="en-US" altLang="zh-TW" smtClean="0">
                <a:latin typeface="Arial" pitchFamily="34" charset="0"/>
              </a:rPr>
              <a:pPr>
                <a:defRPr/>
              </a:pPr>
              <a:t>50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2229" name="Picture 4" descr="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657600"/>
            <a:ext cx="8280400" cy="247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LinkedList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由於上述的特性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LinkedList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很適合用來實作兩種基本的資料結構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(Data Structure)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即堆疊及佇列。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所謂堆疊是指一種後進先出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(LIFO, Last In First Out)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的資料結構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物件要被取出時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必須等其它比它後加入的物件全部被拿出來後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才能將它拿出來。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至於佇列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(queue)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則是一種先進先出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(FIFO)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的資料結構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像生活中常見的排隊購物</a:t>
            </a:r>
          </a:p>
        </p:txBody>
      </p:sp>
      <p:sp>
        <p:nvSpPr>
          <p:cNvPr id="5325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ECB856E4-6F4F-4511-8882-7814B2E53794}" type="slidenum">
              <a:rPr lang="en-US" altLang="zh-TW" smtClean="0">
                <a:latin typeface="Arial" pitchFamily="34" charset="0"/>
              </a:rPr>
              <a:pPr>
                <a:defRPr/>
              </a:pPr>
              <a:t>51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LinkedList</a:t>
            </a:r>
          </a:p>
        </p:txBody>
      </p:sp>
      <p:sp>
        <p:nvSpPr>
          <p:cNvPr id="5427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A1A583E-8329-4A45-B057-C3B7498CFEF5}" type="slidenum">
              <a:rPr lang="en-US" altLang="zh-TW" smtClean="0">
                <a:latin typeface="Arial" pitchFamily="34" charset="0"/>
              </a:rPr>
              <a:pPr>
                <a:defRPr/>
              </a:pPr>
              <a:t>52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4276" name="Picture 3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71600"/>
            <a:ext cx="8135938" cy="492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LinkedList</a:t>
            </a:r>
          </a:p>
        </p:txBody>
      </p:sp>
      <p:sp>
        <p:nvSpPr>
          <p:cNvPr id="5529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2DFEE11-F2B8-4D95-A105-46D9FA0C157E}" type="slidenum">
              <a:rPr lang="en-US" altLang="zh-TW" smtClean="0">
                <a:latin typeface="Arial" pitchFamily="34" charset="0"/>
              </a:rPr>
              <a:pPr>
                <a:defRPr/>
              </a:pPr>
              <a:t>53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5300" name="Picture 3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26770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LinkedList</a:t>
            </a:r>
          </a:p>
        </p:txBody>
      </p:sp>
      <p:sp>
        <p:nvSpPr>
          <p:cNvPr id="5632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8D23EDA7-0514-4F56-A99F-AD272F94A665}" type="slidenum">
              <a:rPr lang="en-US" altLang="zh-TW" smtClean="0">
                <a:latin typeface="Arial" pitchFamily="34" charset="0"/>
              </a:rPr>
              <a:pPr>
                <a:defRPr/>
              </a:pPr>
              <a:t>54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6324" name="Picture 3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371600"/>
            <a:ext cx="7489825" cy="440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5" name="Picture 4" descr="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060825"/>
            <a:ext cx="3876675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介面是用來存放鍵值對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(key-value pair)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對應關係的元素集合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在加入元素時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必須指定此元素的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key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及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value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兩項內容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而且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key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的內容不可重複。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例如有個學生的集合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就可用學號為鍵、學生姓名為值。如果在加入元素過程中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加入了重複的鍵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則新的值會取代舊的值。</a:t>
            </a:r>
          </a:p>
        </p:txBody>
      </p:sp>
      <p:sp>
        <p:nvSpPr>
          <p:cNvPr id="5734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912C2E8F-44E1-4084-9617-617ABEEB12EF}" type="slidenum">
              <a:rPr lang="en-US" altLang="zh-TW" smtClean="0">
                <a:latin typeface="Arial" pitchFamily="34" charset="0"/>
              </a:rPr>
              <a:pPr>
                <a:defRPr/>
              </a:pPr>
              <a:t>55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583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由於上述的特性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因此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介面只有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isEmpty()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size()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這兩個方法而元素的新增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移除需改用下列方法：</a:t>
            </a:r>
          </a:p>
        </p:txBody>
      </p:sp>
      <p:sp>
        <p:nvSpPr>
          <p:cNvPr id="5837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ED7266D9-D8F7-4B8E-8753-0B818DAC4163}" type="slidenum">
              <a:rPr lang="en-US" altLang="zh-TW" smtClean="0">
                <a:latin typeface="Arial" pitchFamily="34" charset="0"/>
              </a:rPr>
              <a:pPr>
                <a:defRPr/>
              </a:pPr>
              <a:t>56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8373" name="Picture 4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124200"/>
            <a:ext cx="81915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整個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集合的操作則有以下的方法可使用：</a:t>
            </a:r>
          </a:p>
        </p:txBody>
      </p:sp>
      <p:sp>
        <p:nvSpPr>
          <p:cNvPr id="5939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9D507A3-4E68-4551-90A6-D9115CB9A5DA}" type="slidenum">
              <a:rPr lang="en-US" altLang="zh-TW" smtClean="0">
                <a:latin typeface="Arial" pitchFamily="34" charset="0"/>
              </a:rPr>
              <a:pPr>
                <a:defRPr/>
              </a:pPr>
              <a:t>57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59397" name="Picture 4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895600"/>
            <a:ext cx="863917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604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類別除了繼承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類別外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還提供以下幾個類似於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SortedSet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的方法：</a:t>
            </a:r>
          </a:p>
        </p:txBody>
      </p:sp>
      <p:sp>
        <p:nvSpPr>
          <p:cNvPr id="6041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DB57796-88AD-4CE4-BE59-E096C112C36B}" type="slidenum">
              <a:rPr lang="en-US" altLang="zh-TW" smtClean="0">
                <a:latin typeface="Arial" pitchFamily="34" charset="0"/>
              </a:rPr>
              <a:pPr>
                <a:defRPr/>
              </a:pPr>
              <a:t>58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60421" name="Picture 4" descr="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667000"/>
            <a:ext cx="828675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 </a:t>
            </a:r>
            <a:r>
              <a:rPr lang="zh-TW" altLang="en-US" smtClean="0">
                <a:ea typeface="新細明體" pitchFamily="18" charset="-120"/>
              </a:rPr>
              <a:t>介面與相關類別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Map/SortedMap </a:t>
            </a:r>
            <a:r>
              <a:rPr lang="zh-TW" altLang="en-US" smtClean="0">
                <a:ea typeface="新細明體" pitchFamily="18" charset="-120"/>
              </a:rPr>
              <a:t>的相關類別關係如下：</a:t>
            </a:r>
          </a:p>
        </p:txBody>
      </p:sp>
      <p:sp>
        <p:nvSpPr>
          <p:cNvPr id="6144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096A60B-D8C1-4893-8350-A05574254150}" type="slidenum">
              <a:rPr lang="en-US" altLang="zh-TW" smtClean="0">
                <a:latin typeface="Arial" pitchFamily="34" charset="0"/>
              </a:rPr>
              <a:pPr>
                <a:defRPr/>
              </a:pPr>
              <a:t>59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61445" name="Picture 4" descr="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057400"/>
            <a:ext cx="7488238" cy="450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smtClean="0">
                <a:ea typeface="標楷體" pitchFamily="65" charset="-120"/>
              </a:rPr>
              <a:t>Linked List</a:t>
            </a:r>
            <a:endParaRPr lang="zh-TW" altLang="en-US" sz="3200" smtClean="0">
              <a:ea typeface="標楷體" pitchFamily="65" charset="-12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696200" cy="4343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zh-TW" altLang="en-US" sz="2400" smtClean="0">
                <a:ea typeface="標楷體" pitchFamily="65" charset="-120"/>
              </a:rPr>
              <a:t>插入或刪除節點也很方便。</a:t>
            </a:r>
          </a:p>
        </p:txBody>
      </p:sp>
      <p:sp>
        <p:nvSpPr>
          <p:cNvPr id="921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8E2DEB8A-1475-4947-9BD0-D4EB37514F38}" type="slidenum">
              <a:rPr lang="en-US" altLang="zh-TW" smtClean="0">
                <a:latin typeface="Arial" pitchFamily="34" charset="0"/>
              </a:rPr>
              <a:pPr>
                <a:defRPr/>
              </a:pPr>
              <a:t>6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362200"/>
            <a:ext cx="84010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624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AbstractMap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有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種衍生類別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但一般只用到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TreeMap,HashMap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是用來存放不需強調先後次序的鍵值對集合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至於對應的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也和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TreeSet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一樣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會自動將集合中的鍵值對排序 所以適合用來存放需排序的鍵值對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且用鍵搜尋值的執行效率較佳。</a:t>
            </a:r>
          </a:p>
        </p:txBody>
      </p:sp>
      <p:sp>
        <p:nvSpPr>
          <p:cNvPr id="6246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3E98EAE-9289-493A-BEDF-0BD3CD61CF76}" type="slidenum">
              <a:rPr lang="en-US" altLang="zh-TW" smtClean="0">
                <a:latin typeface="Arial" pitchFamily="34" charset="0"/>
              </a:rPr>
              <a:pPr>
                <a:defRPr/>
              </a:pPr>
              <a:t>60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 </a:t>
            </a:r>
            <a:r>
              <a:rPr lang="zh-TW" altLang="en-US" smtClean="0">
                <a:ea typeface="新細明體" pitchFamily="18" charset="-120"/>
              </a:rPr>
              <a:t>介面與相關類別</a:t>
            </a:r>
          </a:p>
        </p:txBody>
      </p:sp>
      <p:sp>
        <p:nvSpPr>
          <p:cNvPr id="6349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77E9209-4669-420F-BE85-BF0BD6071346}" type="slidenum">
              <a:rPr lang="en-US" altLang="zh-TW" smtClean="0">
                <a:latin typeface="Arial" pitchFamily="34" charset="0"/>
              </a:rPr>
              <a:pPr>
                <a:defRPr/>
              </a:pPr>
              <a:t>61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63492" name="Picture 4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7848600" cy="426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 </a:t>
            </a:r>
            <a:r>
              <a:rPr lang="zh-TW" altLang="en-US" smtClean="0">
                <a:ea typeface="新細明體" pitchFamily="18" charset="-120"/>
              </a:rPr>
              <a:t>介面與相關類別</a:t>
            </a:r>
          </a:p>
        </p:txBody>
      </p:sp>
      <p:sp>
        <p:nvSpPr>
          <p:cNvPr id="6451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0EDA3A1-B8A5-41CA-9896-A78ED689E9C4}" type="slidenum">
              <a:rPr lang="en-US" altLang="zh-TW" smtClean="0">
                <a:latin typeface="Arial" pitchFamily="34" charset="0"/>
              </a:rPr>
              <a:pPr>
                <a:defRPr/>
              </a:pPr>
              <a:t>62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64516" name="Picture 3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8" y="1371600"/>
            <a:ext cx="8748712" cy="400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Map </a:t>
            </a:r>
            <a:r>
              <a:rPr lang="zh-TW" altLang="en-US" smtClean="0">
                <a:ea typeface="新細明體" pitchFamily="18" charset="-120"/>
              </a:rPr>
              <a:t>介面與相關類別</a:t>
            </a:r>
          </a:p>
        </p:txBody>
      </p:sp>
      <p:sp>
        <p:nvSpPr>
          <p:cNvPr id="6553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EFD560B-158E-4B20-AC65-2A15D40C6447}" type="slidenum">
              <a:rPr lang="en-US" altLang="zh-TW" smtClean="0">
                <a:latin typeface="Arial" pitchFamily="34" charset="0"/>
              </a:rPr>
              <a:pPr>
                <a:defRPr/>
              </a:pPr>
              <a:t>63</a:t>
            </a:fld>
            <a:endParaRPr lang="en-US" altLang="zh-TW" smtClean="0">
              <a:latin typeface="Arial" pitchFamily="34" charset="0"/>
            </a:endParaRPr>
          </a:p>
        </p:txBody>
      </p:sp>
      <p:grpSp>
        <p:nvGrpSpPr>
          <p:cNvPr id="65540" name="Group 3"/>
          <p:cNvGrpSpPr>
            <a:grpSpLocks/>
          </p:cNvGrpSpPr>
          <p:nvPr/>
        </p:nvGrpSpPr>
        <p:grpSpPr bwMode="auto">
          <a:xfrm>
            <a:off x="381000" y="1371600"/>
            <a:ext cx="8486775" cy="4316413"/>
            <a:chOff x="204" y="1344"/>
            <a:chExt cx="5346" cy="2719"/>
          </a:xfrm>
        </p:grpSpPr>
        <p:pic>
          <p:nvPicPr>
            <p:cNvPr id="65541" name="Picture 4" descr="0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4" y="1344"/>
              <a:ext cx="5262" cy="1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542" name="Picture 5" descr="0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4" y="2659"/>
              <a:ext cx="5346" cy="1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400" smtClean="0">
                <a:ea typeface="標楷體" pitchFamily="65" charset="-120"/>
              </a:rPr>
              <a:t>列舉</a:t>
            </a:r>
            <a:endParaRPr lang="en-US" altLang="zh-TW" sz="3400" smtClean="0">
              <a:ea typeface="標楷體" pitchFamily="65" charset="-120"/>
            </a:endParaRPr>
          </a:p>
        </p:txBody>
      </p:sp>
      <p:sp>
        <p:nvSpPr>
          <p:cNvPr id="7741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86800" cy="4840288"/>
          </a:xfrm>
        </p:spPr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C/C++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語言中，我們可以使用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enum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關鍵字自行定義新的型別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(type)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，在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Java5.0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中也加入了列舉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(enum)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的用法。 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列舉的語法如下所列：</a:t>
            </a:r>
          </a:p>
          <a:p>
            <a:pPr lvl="1"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enum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列舉名稱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{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列舉值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1,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列舉值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2, …}</a:t>
            </a:r>
          </a:p>
          <a:p>
            <a:pPr lvl="1"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其中的列舉值一般習慣以全部大寫的字母命名。 </a:t>
            </a: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656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E8EB5B98-FD12-4EEF-8E85-DD6712AE924D}" type="slidenum">
              <a:rPr lang="en-US" altLang="zh-TW" smtClean="0">
                <a:latin typeface="Arial" pitchFamily="34" charset="0"/>
              </a:rPr>
              <a:pPr>
                <a:defRPr/>
              </a:pPr>
              <a:t>64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47" grpId="0" build="p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400" smtClean="0">
                <a:ea typeface="標楷體" pitchFamily="65" charset="-120"/>
              </a:rPr>
              <a:t>列舉</a:t>
            </a:r>
            <a:endParaRPr lang="en-US" altLang="zh-TW" sz="3400" smtClean="0">
              <a:ea typeface="標楷體" pitchFamily="65" charset="-120"/>
            </a:endParaRPr>
          </a:p>
        </p:txBody>
      </p:sp>
      <p:sp>
        <p:nvSpPr>
          <p:cNvPr id="6758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2D86310-53D5-4266-9BA5-16DADF26A871}" type="slidenum">
              <a:rPr lang="en-US" altLang="zh-TW" smtClean="0">
                <a:latin typeface="Arial" pitchFamily="34" charset="0"/>
              </a:rPr>
              <a:pPr>
                <a:defRPr/>
              </a:pPr>
              <a:t>65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6758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295400"/>
            <a:ext cx="8894763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400" smtClean="0">
                <a:ea typeface="標楷體" pitchFamily="65" charset="-120"/>
              </a:rPr>
              <a:t>列舉</a:t>
            </a:r>
            <a:endParaRPr lang="en-US" altLang="zh-TW" sz="3400" smtClean="0">
              <a:ea typeface="標楷體" pitchFamily="65" charset="-120"/>
            </a:endParaRPr>
          </a:p>
        </p:txBody>
      </p:sp>
      <p:sp>
        <p:nvSpPr>
          <p:cNvPr id="6861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9624438-62EB-439C-85AF-2A9CC0FC3CF8}" type="slidenum">
              <a:rPr lang="en-US" altLang="zh-TW" smtClean="0">
                <a:latin typeface="Arial" pitchFamily="34" charset="0"/>
              </a:rPr>
              <a:pPr>
                <a:defRPr/>
              </a:pPr>
              <a:t>66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686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95400"/>
            <a:ext cx="8942388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D79AFE9-7A40-45DE-ADC9-6DF2F059F4FD}" type="slidenum">
              <a:rPr lang="en-US" altLang="zh-TW" smtClean="0">
                <a:latin typeface="Arial" pitchFamily="34" charset="0"/>
              </a:rPr>
              <a:pPr>
                <a:defRPr/>
              </a:pPr>
              <a:t>67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533400" y="304800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 eaLnBrk="0" hangingPunct="0"/>
            <a:r>
              <a:rPr kumimoji="0" lang="en-US" altLang="zh-TW" sz="3400">
                <a:solidFill>
                  <a:srgbClr val="009900"/>
                </a:solidFill>
                <a:latin typeface="Lucida Sans Unicode" pitchFamily="34" charset="0"/>
                <a:ea typeface="標楷體" pitchFamily="65" charset="-120"/>
              </a:rPr>
              <a:t>Enumeration Interface </a:t>
            </a:r>
          </a:p>
        </p:txBody>
      </p:sp>
      <p:sp>
        <p:nvSpPr>
          <p:cNvPr id="777219" name="Text Box 3"/>
          <p:cNvSpPr txBox="1">
            <a:spLocks noChangeArrowheads="1"/>
          </p:cNvSpPr>
          <p:nvPr/>
        </p:nvSpPr>
        <p:spPr bwMode="auto">
          <a:xfrm>
            <a:off x="685800" y="2057400"/>
            <a:ext cx="4108450" cy="1327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defTabSz="762000">
              <a:defRPr/>
            </a:pPr>
            <a:r>
              <a:rPr lang="en-US" altLang="zh-TW" sz="1600" b="1">
                <a:latin typeface="Courier New" pitchFamily="49" charset="0"/>
              </a:rPr>
              <a:t>Enumeration enum</a:t>
            </a:r>
            <a:r>
              <a:rPr lang="en-US" altLang="zh-TW" sz="1600">
                <a:latin typeface="Courier New" pitchFamily="49" charset="0"/>
              </a:rPr>
              <a:t> = …;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while (</a:t>
            </a:r>
            <a:r>
              <a:rPr lang="en-US" altLang="zh-TW" sz="1600" b="1">
                <a:latin typeface="Courier New" pitchFamily="49" charset="0"/>
              </a:rPr>
              <a:t>enum</a:t>
            </a:r>
            <a:r>
              <a:rPr lang="en-US" altLang="zh-TW" sz="1600">
                <a:latin typeface="Courier New" pitchFamily="49" charset="0"/>
              </a:rPr>
              <a:t>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</a:rPr>
              <a:t>hasMoreElements</a:t>
            </a:r>
            <a:r>
              <a:rPr lang="en-US" altLang="zh-TW" sz="1600">
                <a:latin typeface="Courier New" pitchFamily="49" charset="0"/>
              </a:rPr>
              <a:t>()) {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  Object o = </a:t>
            </a:r>
            <a:r>
              <a:rPr lang="en-US" altLang="zh-TW" sz="1600" b="1">
                <a:latin typeface="Courier New" pitchFamily="49" charset="0"/>
              </a:rPr>
              <a:t>enum</a:t>
            </a:r>
            <a:r>
              <a:rPr lang="en-US" altLang="zh-TW" sz="1600">
                <a:latin typeface="Courier New" pitchFamily="49" charset="0"/>
              </a:rPr>
              <a:t>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</a:rPr>
              <a:t>nextElement</a:t>
            </a:r>
            <a:r>
              <a:rPr lang="en-US" altLang="zh-TW" sz="1600">
                <a:latin typeface="Courier New" pitchFamily="49" charset="0"/>
              </a:rPr>
              <a:t>();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  processObject(o);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}</a:t>
            </a:r>
          </a:p>
        </p:txBody>
      </p:sp>
      <p:sp>
        <p:nvSpPr>
          <p:cNvPr id="777220" name="Text Box 4"/>
          <p:cNvSpPr txBox="1">
            <a:spLocks noChangeArrowheads="1"/>
          </p:cNvSpPr>
          <p:nvPr/>
        </p:nvSpPr>
        <p:spPr bwMode="auto">
          <a:xfrm>
            <a:off x="685800" y="3530600"/>
            <a:ext cx="6675438" cy="1082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for (</a:t>
            </a:r>
            <a:r>
              <a:rPr lang="en-US" altLang="zh-TW" sz="1600" b="1">
                <a:latin typeface="Courier New" pitchFamily="49" charset="0"/>
              </a:rPr>
              <a:t>Enumeration enum</a:t>
            </a:r>
            <a:r>
              <a:rPr lang="en-US" altLang="zh-TW" sz="1600">
                <a:latin typeface="Courier New" pitchFamily="49" charset="0"/>
              </a:rPr>
              <a:t> = …; </a:t>
            </a:r>
            <a:r>
              <a:rPr lang="en-US" altLang="zh-TW" sz="1600" b="1">
                <a:latin typeface="Courier New" pitchFamily="49" charset="0"/>
              </a:rPr>
              <a:t>enum.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</a:rPr>
              <a:t>hasMoreElements</a:t>
            </a:r>
            <a:r>
              <a:rPr lang="en-US" altLang="zh-TW" sz="1600">
                <a:latin typeface="Courier New" pitchFamily="49" charset="0"/>
              </a:rPr>
              <a:t>();) {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  Object o = </a:t>
            </a:r>
            <a:r>
              <a:rPr lang="en-US" altLang="zh-TW" sz="1600" b="1">
                <a:latin typeface="Courier New" pitchFamily="49" charset="0"/>
              </a:rPr>
              <a:t>enum.</a:t>
            </a:r>
            <a:r>
              <a:rPr lang="en-US" altLang="zh-TW" sz="1600" b="1">
                <a:solidFill>
                  <a:schemeClr val="accent2"/>
                </a:solidFill>
                <a:latin typeface="Courier New" pitchFamily="49" charset="0"/>
              </a:rPr>
              <a:t>nextElement</a:t>
            </a:r>
            <a:r>
              <a:rPr lang="en-US" altLang="zh-TW" sz="1600">
                <a:latin typeface="Courier New" pitchFamily="49" charset="0"/>
              </a:rPr>
              <a:t>();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  processObject(o);</a:t>
            </a:r>
          </a:p>
          <a:p>
            <a:pPr defTabSz="762000">
              <a:defRPr/>
            </a:pPr>
            <a:r>
              <a:rPr lang="en-US" altLang="zh-TW" sz="1600">
                <a:latin typeface="Courier New" pitchFamily="49" charset="0"/>
              </a:rPr>
              <a:t>}</a:t>
            </a:r>
          </a:p>
        </p:txBody>
      </p:sp>
      <p:sp>
        <p:nvSpPr>
          <p:cNvPr id="69638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7010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762000"/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提供一個走訪群集內所有元素的標準方式</a:t>
            </a: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Iterator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706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java.util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套件中的另一個介面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它並不是用來建立集合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而是用來逐一瀏覽集合中所有元素的一項工具。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所有的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類別都有個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以集合物件呼叫此方法可傳回一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我們可用此物件呼叫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介面的方法來逐一處理集合中的元素。</a:t>
            </a:r>
          </a:p>
        </p:txBody>
      </p:sp>
      <p:sp>
        <p:nvSpPr>
          <p:cNvPr id="7065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6D1049B2-A85A-4796-994F-4E99E4FA44AF}" type="slidenum">
              <a:rPr lang="en-US" altLang="zh-TW" smtClean="0">
                <a:latin typeface="Arial" pitchFamily="34" charset="0"/>
              </a:rPr>
              <a:pPr>
                <a:defRPr/>
              </a:pPr>
              <a:t>68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Iterator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型的類別則無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方法可傳回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但我們可取得代表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物件的集合物件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再用它建立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物件。</a:t>
            </a:r>
          </a:p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Iterator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介面提供了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個瀏覽集合物件的方法：</a:t>
            </a:r>
          </a:p>
        </p:txBody>
      </p:sp>
      <p:sp>
        <p:nvSpPr>
          <p:cNvPr id="7168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435F2AC-42C8-4A2D-9BD0-0697D739A8BB}" type="slidenum">
              <a:rPr lang="en-US" altLang="zh-TW" smtClean="0">
                <a:latin typeface="Arial" pitchFamily="34" charset="0"/>
              </a:rPr>
              <a:pPr>
                <a:defRPr/>
              </a:pPr>
              <a:t>69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71685" name="Picture 4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657600"/>
            <a:ext cx="820102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Tree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696200" cy="4648200"/>
          </a:xfrm>
        </p:spPr>
        <p:txBody>
          <a:bodyPr/>
          <a:lstStyle/>
          <a:p>
            <a:pPr eaLnBrk="1" hangingPunct="1"/>
            <a:r>
              <a:rPr lang="zh-TW" altLang="en-US" sz="2400" smtClean="0">
                <a:ea typeface="標楷體" pitchFamily="65" charset="-120"/>
              </a:rPr>
              <a:t>有「排序」的功能。</a:t>
            </a:r>
          </a:p>
          <a:p>
            <a:pPr eaLnBrk="1" hangingPunct="1"/>
            <a:r>
              <a:rPr lang="zh-TW" altLang="en-US" sz="2400" smtClean="0">
                <a:ea typeface="標楷體" pitchFamily="65" charset="-120"/>
              </a:rPr>
              <a:t>節點資料的存取比較慢。</a:t>
            </a:r>
          </a:p>
          <a:p>
            <a:pPr eaLnBrk="1" hangingPunct="1"/>
            <a:r>
              <a:rPr lang="en-US" altLang="zh-TW" sz="2400" smtClean="0">
                <a:ea typeface="標楷體" pitchFamily="65" charset="-120"/>
              </a:rPr>
              <a:t>Binary Tree</a:t>
            </a:r>
          </a:p>
        </p:txBody>
      </p:sp>
      <p:sp>
        <p:nvSpPr>
          <p:cNvPr id="307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60DF88B4-68D2-4320-B790-A14E2477889F}" type="slidenum">
              <a:rPr lang="en-US" altLang="zh-TW" smtClean="0">
                <a:latin typeface="Arial" pitchFamily="34" charset="0"/>
              </a:rPr>
              <a:pPr>
                <a:defRPr/>
              </a:pPr>
              <a:t>7</a:t>
            </a:fld>
            <a:endParaRPr lang="en-US" altLang="zh-TW" smtClean="0">
              <a:latin typeface="Arial" pitchFamily="34" charset="0"/>
            </a:endParaRPr>
          </a:p>
        </p:txBody>
      </p:sp>
      <p:graphicFrame>
        <p:nvGraphicFramePr>
          <p:cNvPr id="135172" name="Object 4"/>
          <p:cNvGraphicFramePr>
            <a:graphicFrameLocks noChangeAspect="1"/>
          </p:cNvGraphicFramePr>
          <p:nvPr/>
        </p:nvGraphicFramePr>
        <p:xfrm>
          <a:off x="1905000" y="2895600"/>
          <a:ext cx="5229225" cy="3208338"/>
        </p:xfrm>
        <a:graphic>
          <a:graphicData uri="http://schemas.openxmlformats.org/presentationml/2006/ole">
            <p:oleObj spid="_x0000_s3074" name="VISIO" r:id="rId3" imgW="3251539" imgH="210357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Iterator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7270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46A93C3-4D5C-4E16-97B6-E511A0982C34}" type="slidenum">
              <a:rPr lang="en-US" altLang="zh-TW" smtClean="0">
                <a:latin typeface="Arial" pitchFamily="34" charset="0"/>
              </a:rPr>
              <a:pPr>
                <a:defRPr/>
              </a:pPr>
              <a:t>70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72708" name="Picture 4" descr="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447800"/>
            <a:ext cx="79152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Iterator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7373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94A1F3DA-46C5-44EC-A95E-3478C0259E6F}" type="slidenum">
              <a:rPr lang="en-US" altLang="zh-TW" smtClean="0">
                <a:latin typeface="Arial" pitchFamily="34" charset="0"/>
              </a:rPr>
              <a:pPr>
                <a:defRPr/>
              </a:pPr>
              <a:t>71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73732" name="Picture 3" descr="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14450"/>
            <a:ext cx="7877175" cy="51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For-Each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747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For-Each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迴圈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JDK 5.0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新增語法的用法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,For-Each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迴圈適合用於集合物件上。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For-Each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迴圈仍然是我們用過的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for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迴圈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但是其語法有點不一樣：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它不需指定條件運算式等內容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而是要指定一個您要逐一讀取所有元素的集合物件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或是陣列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以及一個代表單一元素的變數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其它部份則和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for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迴圈相同。</a:t>
            </a:r>
          </a:p>
        </p:txBody>
      </p:sp>
      <p:sp>
        <p:nvSpPr>
          <p:cNvPr id="7475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86278D87-FCEB-45B9-9685-95C5DACED99F}" type="slidenum">
              <a:rPr lang="en-US" altLang="zh-TW" smtClean="0">
                <a:latin typeface="Arial" pitchFamily="34" charset="0"/>
              </a:rPr>
              <a:pPr>
                <a:defRPr/>
              </a:pPr>
              <a:t>72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74757" name="Picture 4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5181600"/>
            <a:ext cx="604837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For-Each </a:t>
            </a:r>
            <a:r>
              <a:rPr lang="zh-TW" altLang="en-US" smtClean="0">
                <a:ea typeface="新細明體" pitchFamily="18" charset="-120"/>
              </a:rPr>
              <a:t>迴圈</a:t>
            </a:r>
          </a:p>
        </p:txBody>
      </p:sp>
      <p:sp>
        <p:nvSpPr>
          <p:cNvPr id="7577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64113C7-DA15-4B35-8CCE-9CA4E42FB80D}" type="slidenum">
              <a:rPr lang="en-US" altLang="zh-TW" smtClean="0">
                <a:latin typeface="Arial" pitchFamily="34" charset="0"/>
              </a:rPr>
              <a:pPr>
                <a:defRPr/>
              </a:pPr>
              <a:t>73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75780" name="Picture 3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353425" cy="426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For-Each </a:t>
            </a:r>
            <a:r>
              <a:rPr lang="zh-TW" altLang="en-US" smtClean="0">
                <a:ea typeface="新細明體" pitchFamily="18" charset="-120"/>
              </a:rPr>
              <a:t>迴圈</a:t>
            </a:r>
          </a:p>
        </p:txBody>
      </p:sp>
      <p:sp>
        <p:nvSpPr>
          <p:cNvPr id="7680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3AD4FED-1B57-440C-B2B3-B7CA1446C1CB}" type="slidenum">
              <a:rPr lang="en-US" altLang="zh-TW" smtClean="0">
                <a:latin typeface="Arial" pitchFamily="34" charset="0"/>
              </a:rPr>
              <a:pPr>
                <a:defRPr/>
              </a:pPr>
              <a:t>74</a:t>
            </a:fld>
            <a:endParaRPr lang="en-US" altLang="zh-TW" smtClean="0">
              <a:latin typeface="Arial" pitchFamily="34" charset="0"/>
            </a:endParaRPr>
          </a:p>
        </p:txBody>
      </p:sp>
      <p:grpSp>
        <p:nvGrpSpPr>
          <p:cNvPr id="76804" name="Group 3"/>
          <p:cNvGrpSpPr>
            <a:grpSpLocks/>
          </p:cNvGrpSpPr>
          <p:nvPr/>
        </p:nvGrpSpPr>
        <p:grpSpPr bwMode="auto">
          <a:xfrm>
            <a:off x="228600" y="1371600"/>
            <a:ext cx="8675688" cy="4064000"/>
            <a:chOff x="204" y="1198"/>
            <a:chExt cx="5465" cy="2560"/>
          </a:xfrm>
        </p:grpSpPr>
        <p:pic>
          <p:nvPicPr>
            <p:cNvPr id="76805" name="Picture 4" descr="0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4" y="1198"/>
              <a:ext cx="5465" cy="1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6806" name="Picture 5" descr="0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4" y="3113"/>
              <a:ext cx="4808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利用集合物件產生樂透號碼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前面曾用過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Math.random()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產生亂數的方式來產生隨機的樂透號碼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我們用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類型的集合物件來產生樂透號碼。</a:t>
            </a:r>
          </a:p>
        </p:txBody>
      </p:sp>
      <p:sp>
        <p:nvSpPr>
          <p:cNvPr id="7782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3074BFA9-414F-4A02-B443-2AFD4DC9141C}" type="slidenum">
              <a:rPr lang="en-US" altLang="zh-TW" smtClean="0">
                <a:latin typeface="Arial" pitchFamily="34" charset="0"/>
              </a:rPr>
              <a:pPr>
                <a:defRPr/>
              </a:pPr>
              <a:t>75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利用集合物件產生樂透號碼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Collections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類別有一個特別的方法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shuffle(),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可將參數所指的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物件中的元素順序打亂重排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shuffle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的意思就是洗牌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所以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shuffle()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方法就是把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List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物件做洗牌的動作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所以整個元素順序就會亂成一團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所以我們只要固定取某位置的一組元素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就會取到不同的內容。</a:t>
            </a:r>
          </a:p>
        </p:txBody>
      </p:sp>
      <p:sp>
        <p:nvSpPr>
          <p:cNvPr id="7885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100DC72-14DC-4BCA-AF93-98D782281E64}" type="slidenum">
              <a:rPr lang="en-US" altLang="zh-TW" smtClean="0">
                <a:latin typeface="Arial" pitchFamily="34" charset="0"/>
              </a:rPr>
              <a:pPr>
                <a:defRPr/>
              </a:pPr>
              <a:t>76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利用集合物件產生樂透號碼</a:t>
            </a:r>
          </a:p>
        </p:txBody>
      </p:sp>
      <p:sp>
        <p:nvSpPr>
          <p:cNvPr id="7987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906E8917-CB72-44B7-9A96-F93B5A3657FC}" type="slidenum">
              <a:rPr lang="en-US" altLang="zh-TW" smtClean="0">
                <a:latin typeface="Arial" pitchFamily="34" charset="0"/>
              </a:rPr>
              <a:pPr>
                <a:defRPr/>
              </a:pPr>
              <a:t>77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79876" name="Picture 3" descr="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400"/>
            <a:ext cx="805815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利用集合物件產生樂透號碼</a:t>
            </a:r>
          </a:p>
        </p:txBody>
      </p:sp>
      <p:sp>
        <p:nvSpPr>
          <p:cNvPr id="8089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C005BC1-C05D-43A0-8FF0-31A7C65B37ED}" type="slidenum">
              <a:rPr lang="en-US" altLang="zh-TW" smtClean="0">
                <a:latin typeface="Arial" pitchFamily="34" charset="0"/>
              </a:rPr>
              <a:pPr>
                <a:defRPr/>
              </a:pPr>
              <a:t>78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80900" name="Picture 3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371600"/>
            <a:ext cx="7561263" cy="528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陽春型英漢字典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在日常先活中我們常會用到很多各式各樣的字典：例如英漢字典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要用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實作這類字典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最方便的做法就是使用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類型物件。而要讓搜尋動作效率最佳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則要使用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類別。</a:t>
            </a:r>
          </a:p>
        </p:txBody>
      </p:sp>
      <p:sp>
        <p:nvSpPr>
          <p:cNvPr id="8192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AFB3B58D-35DE-495F-8464-D9D27025008D}" type="slidenum">
              <a:rPr lang="en-US" altLang="zh-TW" smtClean="0">
                <a:latin typeface="Arial" pitchFamily="34" charset="0"/>
              </a:rPr>
              <a:pPr>
                <a:defRPr/>
              </a:pPr>
              <a:t>79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smtClean="0">
                <a:ea typeface="標楷體" pitchFamily="65" charset="-120"/>
              </a:rPr>
              <a:t>Hash Table</a:t>
            </a:r>
            <a:endParaRPr lang="zh-TW" altLang="en-US" sz="3200" smtClean="0">
              <a:ea typeface="標楷體" pitchFamily="65" charset="-12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295400"/>
            <a:ext cx="7696200" cy="4800600"/>
          </a:xfrm>
        </p:spPr>
        <p:txBody>
          <a:bodyPr/>
          <a:lstStyle/>
          <a:p>
            <a:pPr eaLnBrk="1" hangingPunct="1"/>
            <a:r>
              <a:rPr lang="zh-TW" altLang="zh-TW" sz="2400" smtClean="0">
                <a:ea typeface="標楷體" pitchFamily="65" charset="-120"/>
              </a:rPr>
              <a:t>資料以key value paired的形式存在。</a:t>
            </a:r>
            <a:endParaRPr lang="zh-TW" altLang="en-US" sz="2400" smtClean="0">
              <a:ea typeface="標楷體" pitchFamily="65" charset="-120"/>
            </a:endParaRPr>
          </a:p>
          <a:p>
            <a:pPr lvl="1" eaLnBrk="1" hangingPunct="1"/>
            <a:r>
              <a:rPr lang="zh-TW" altLang="zh-TW" sz="2000" smtClean="0">
                <a:ea typeface="標楷體" pitchFamily="65" charset="-120"/>
              </a:rPr>
              <a:t>一個元素包</a:t>
            </a:r>
            <a:r>
              <a:rPr lang="zh-TW" altLang="en-US" sz="2000" smtClean="0">
                <a:ea typeface="標楷體" pitchFamily="65" charset="-120"/>
              </a:rPr>
              <a:t>含</a:t>
            </a:r>
            <a:r>
              <a:rPr lang="zh-TW" altLang="zh-TW" sz="2000" smtClean="0">
                <a:ea typeface="標楷體" pitchFamily="65" charset="-120"/>
              </a:rPr>
              <a:t>一個key和一個value，</a:t>
            </a:r>
            <a:endParaRPr lang="zh-TW" altLang="en-US" sz="2000" smtClean="0">
              <a:ea typeface="標楷體" pitchFamily="65" charset="-120"/>
            </a:endParaRPr>
          </a:p>
          <a:p>
            <a:pPr eaLnBrk="1" hangingPunct="1"/>
            <a:r>
              <a:rPr lang="zh-TW" altLang="zh-TW" sz="2400" smtClean="0">
                <a:ea typeface="標楷體" pitchFamily="65" charset="-120"/>
              </a:rPr>
              <a:t>透過key可以取得value。</a:t>
            </a:r>
            <a:endParaRPr lang="zh-TW" altLang="en-US" sz="2400" smtClean="0">
              <a:ea typeface="標楷體" pitchFamily="65" charset="-120"/>
            </a:endParaRPr>
          </a:p>
          <a:p>
            <a:pPr eaLnBrk="1" hangingPunct="1"/>
            <a:r>
              <a:rPr lang="zh-TW" altLang="en-US" sz="2400" smtClean="0">
                <a:ea typeface="標楷體" pitchFamily="65" charset="-120"/>
              </a:rPr>
              <a:t>存取資料的速度快。</a:t>
            </a:r>
          </a:p>
          <a:p>
            <a:pPr eaLnBrk="1" hangingPunct="1"/>
            <a:r>
              <a:rPr lang="zh-TW" altLang="en-US" sz="2400" smtClean="0">
                <a:ea typeface="標楷體" pitchFamily="65" charset="-120"/>
              </a:rPr>
              <a:t>較浪費記憶體空間。</a:t>
            </a:r>
          </a:p>
        </p:txBody>
      </p:sp>
      <p:sp>
        <p:nvSpPr>
          <p:cNvPr id="4099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3EAE0EF9-7CC3-4131-9589-6CFF5CB31DA7}" type="slidenum">
              <a:rPr lang="en-US" altLang="zh-TW" smtClean="0">
                <a:latin typeface="Arial" pitchFamily="34" charset="0"/>
              </a:rPr>
              <a:pPr>
                <a:defRPr/>
              </a:pPr>
              <a:t>8</a:t>
            </a:fld>
            <a:endParaRPr lang="en-US" altLang="zh-TW" smtClean="0">
              <a:latin typeface="Arial" pitchFamily="34" charset="0"/>
            </a:endParaRPr>
          </a:p>
        </p:txBody>
      </p:sp>
      <p:graphicFrame>
        <p:nvGraphicFramePr>
          <p:cNvPr id="136196" name="Object 4"/>
          <p:cNvGraphicFramePr>
            <a:graphicFrameLocks noChangeAspect="1"/>
          </p:cNvGraphicFramePr>
          <p:nvPr/>
        </p:nvGraphicFramePr>
        <p:xfrm>
          <a:off x="685800" y="3886200"/>
          <a:ext cx="7918450" cy="2374900"/>
        </p:xfrm>
        <a:graphic>
          <a:graphicData uri="http://schemas.openxmlformats.org/presentationml/2006/ole">
            <p:oleObj spid="_x0000_s4098" name="Visio" r:id="rId3" imgW="3818839" imgH="1255471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陽春型英漢字典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以下的陽春型英漢字典的範例程式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就是從文字檔中讀取英文單字與中文解釋對照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並建立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TreeMap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物件供使用者進行查詢：</a:t>
            </a:r>
          </a:p>
        </p:txBody>
      </p:sp>
      <p:sp>
        <p:nvSpPr>
          <p:cNvPr id="8294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6196E84-4F5F-4303-94E3-D36E3E9FEE48}" type="slidenum">
              <a:rPr lang="en-US" altLang="zh-TW" smtClean="0">
                <a:latin typeface="Arial" pitchFamily="34" charset="0"/>
              </a:rPr>
              <a:pPr>
                <a:defRPr/>
              </a:pPr>
              <a:t>80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82949" name="Picture 4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200400"/>
            <a:ext cx="8208963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陽春型英漢字典</a:t>
            </a:r>
          </a:p>
        </p:txBody>
      </p:sp>
      <p:sp>
        <p:nvSpPr>
          <p:cNvPr id="8397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F198CD5-3979-4191-AD9E-909AD419FB62}" type="slidenum">
              <a:rPr lang="en-US" altLang="zh-TW" smtClean="0">
                <a:latin typeface="Arial" pitchFamily="34" charset="0"/>
              </a:rPr>
              <a:pPr>
                <a:defRPr/>
              </a:pPr>
              <a:t>81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83972" name="Picture 3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8820150" cy="434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陽春型英漢字典</a:t>
            </a:r>
          </a:p>
        </p:txBody>
      </p:sp>
      <p:sp>
        <p:nvSpPr>
          <p:cNvPr id="8499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3F6BEB3-41E9-419E-8061-5FC015016332}" type="slidenum">
              <a:rPr lang="en-US" altLang="zh-TW" smtClean="0">
                <a:latin typeface="Arial" pitchFamily="34" charset="0"/>
              </a:rPr>
              <a:pPr>
                <a:defRPr/>
              </a:pPr>
              <a:t>82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84996" name="Picture 3" descr="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8748713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陽春型英漢字典</a:t>
            </a:r>
          </a:p>
        </p:txBody>
      </p:sp>
      <p:sp>
        <p:nvSpPr>
          <p:cNvPr id="8601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B0349C0-1A23-42D3-9C01-6818EE399B50}" type="slidenum">
              <a:rPr lang="en-US" altLang="zh-TW" smtClean="0">
                <a:latin typeface="Arial" pitchFamily="34" charset="0"/>
              </a:rPr>
              <a:pPr>
                <a:defRPr/>
              </a:pPr>
              <a:t>83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86020" name="Picture 3" descr="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371600"/>
            <a:ext cx="8675687" cy="458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陽春型英漢字典</a:t>
            </a:r>
          </a:p>
        </p:txBody>
      </p:sp>
      <p:sp>
        <p:nvSpPr>
          <p:cNvPr id="8704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4406215-B755-4E2B-B6B5-3EDE7F0ED694}" type="slidenum">
              <a:rPr lang="en-US" altLang="zh-TW" smtClean="0">
                <a:latin typeface="Arial" pitchFamily="34" charset="0"/>
              </a:rPr>
              <a:pPr>
                <a:defRPr/>
              </a:pPr>
              <a:t>84</a:t>
            </a:fld>
            <a:endParaRPr lang="en-US" altLang="zh-TW" smtClean="0">
              <a:latin typeface="Arial" pitchFamily="34" charset="0"/>
            </a:endParaRPr>
          </a:p>
        </p:txBody>
      </p:sp>
      <p:grpSp>
        <p:nvGrpSpPr>
          <p:cNvPr id="87044" name="Group 3"/>
          <p:cNvGrpSpPr>
            <a:grpSpLocks/>
          </p:cNvGrpSpPr>
          <p:nvPr/>
        </p:nvGrpSpPr>
        <p:grpSpPr bwMode="auto">
          <a:xfrm>
            <a:off x="539750" y="1371600"/>
            <a:ext cx="8064500" cy="5300663"/>
            <a:chOff x="340" y="981"/>
            <a:chExt cx="5080" cy="3339"/>
          </a:xfrm>
        </p:grpSpPr>
        <p:pic>
          <p:nvPicPr>
            <p:cNvPr id="87045" name="Picture 4" descr="0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981"/>
              <a:ext cx="5080" cy="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7046" name="Picture 5" descr="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" y="1980"/>
              <a:ext cx="3900" cy="2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泛型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的集合物件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說明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「泛型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」（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Generic Java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）是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JDK 5.0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版在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語法上的重大變革，提供類似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C++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語言的「樣版」（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Templates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）語法，新增編譯階段的集合物件型態檢查功能，可以減少程式碼中取出元素所需的大量型態轉換。</a:t>
            </a:r>
          </a:p>
          <a:p>
            <a:pPr eaLnBrk="1" hangingPunct="1"/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806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C00183C4-EDC7-437A-A93D-C627DEB46DE3}" type="slidenum">
              <a:rPr lang="en-US" altLang="zh-TW" smtClean="0">
                <a:latin typeface="Arial" pitchFamily="34" charset="0"/>
              </a:rPr>
              <a:pPr>
                <a:defRPr/>
              </a:pPr>
              <a:t>85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zh-TW" smtClean="0">
                <a:ea typeface="新細明體" pitchFamily="18" charset="-120"/>
              </a:rPr>
              <a:t>加入 </a:t>
            </a:r>
            <a:r>
              <a:rPr lang="en-GB" altLang="zh-TW" smtClean="0">
                <a:ea typeface="新細明體" pitchFamily="18" charset="-120"/>
              </a:rPr>
              <a:t>G</a:t>
            </a:r>
            <a:r>
              <a:rPr lang="en-US" altLang="zh-TW" smtClean="0">
                <a:ea typeface="新細明體" pitchFamily="18" charset="-120"/>
              </a:rPr>
              <a:t>enerics </a:t>
            </a:r>
            <a:r>
              <a:rPr lang="zh-TW" altLang="en-US" smtClean="0">
                <a:ea typeface="新細明體" pitchFamily="18" charset="-120"/>
              </a:rPr>
              <a:t>之前</a:t>
            </a:r>
            <a:endParaRPr lang="en-GB" altLang="zh-TW" smtClean="0">
              <a:ea typeface="新細明體" pitchFamily="18" charset="-120"/>
            </a:endParaRPr>
          </a:p>
        </p:txBody>
      </p:sp>
      <p:sp>
        <p:nvSpPr>
          <p:cNvPr id="8909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0D57C91A-9B7E-4456-A519-4F65F4DEC9E3}" type="slidenum">
              <a:rPr lang="en-US" altLang="zh-TW" smtClean="0">
                <a:latin typeface="Arial" pitchFamily="34" charset="0"/>
              </a:rPr>
              <a:pPr>
                <a:defRPr/>
              </a:pPr>
              <a:t>86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89092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696200" cy="3937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0" tIns="0" rIns="0" bIns="0"/>
          <a:lstStyle/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Java 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為保持語言的簡單性，強迫程式員在使用 </a:t>
            </a:r>
            <a:r>
              <a:rPr kumimoji="0" lang="en-US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Collections 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時必須記住所擁有的元素型別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；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取出元素並進一步處理前，必須先轉型，從 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Object 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轉為實際型別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kumimoji="0" lang="zh-TW" altLang="en-US" sz="2800">
              <a:solidFill>
                <a:srgbClr val="0000CC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29412" name="Text Box 4"/>
          <p:cNvSpPr txBox="1">
            <a:spLocks noChangeArrowheads="1"/>
          </p:cNvSpPr>
          <p:nvPr/>
        </p:nvSpPr>
        <p:spPr bwMode="auto">
          <a:xfrm>
            <a:off x="914400" y="2971800"/>
            <a:ext cx="7159625" cy="1203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800">
                <a:latin typeface="Courier New" pitchFamily="49" charset="0"/>
              </a:rPr>
              <a:t>LinkedList myList = new LinkedList();</a:t>
            </a:r>
          </a:p>
          <a:p>
            <a:pPr defTabSz="762000" eaLnBrk="0" hangingPunct="0">
              <a:defRPr/>
            </a:pPr>
            <a:r>
              <a:rPr kumimoji="0" lang="en-US" altLang="zh-TW" sz="1800">
                <a:latin typeface="Courier New" pitchFamily="49" charset="0"/>
              </a:rPr>
              <a:t>myList.add(new 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Integer</a:t>
            </a:r>
            <a:r>
              <a:rPr kumimoji="0" lang="en-US" altLang="zh-TW" sz="1800">
                <a:latin typeface="Courier New" pitchFamily="49" charset="0"/>
              </a:rPr>
              <a:t>(0));</a:t>
            </a:r>
          </a:p>
          <a:p>
            <a:pPr defTabSz="762000" eaLnBrk="0" hangingPunct="0">
              <a:defRPr/>
            </a:pPr>
            <a:r>
              <a:rPr kumimoji="0" lang="en-US" altLang="zh-TW" sz="1800">
                <a:latin typeface="Courier New" pitchFamily="49" charset="0"/>
              </a:rPr>
              <a:t>myList.add(new 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Integer</a:t>
            </a:r>
            <a:r>
              <a:rPr kumimoji="0" lang="en-US" altLang="zh-TW" sz="1800">
                <a:latin typeface="Courier New" pitchFamily="49" charset="0"/>
              </a:rPr>
              <a:t>(1));</a:t>
            </a:r>
          </a:p>
          <a:p>
            <a:pPr defTabSz="762000" eaLnBrk="0" hangingPunct="0">
              <a:defRPr/>
            </a:pP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Integer</a:t>
            </a:r>
            <a:r>
              <a:rPr kumimoji="0" lang="en-US" altLang="zh-TW" sz="1800">
                <a:latin typeface="Courier New" pitchFamily="49" charset="0"/>
              </a:rPr>
              <a:t> tempi = 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(Integer)</a:t>
            </a:r>
            <a:r>
              <a:rPr kumimoji="0" lang="en-US" altLang="zh-TW" sz="1800">
                <a:latin typeface="Courier New" pitchFamily="49" charset="0"/>
              </a:rPr>
              <a:t>myList.iterator().next(); 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zh-TW" smtClean="0">
                <a:ea typeface="新細明體" pitchFamily="18" charset="-120"/>
              </a:rPr>
              <a:t>加入 </a:t>
            </a:r>
            <a:r>
              <a:rPr lang="en-GB" altLang="zh-TW" smtClean="0">
                <a:ea typeface="新細明體" pitchFamily="18" charset="-120"/>
              </a:rPr>
              <a:t>G</a:t>
            </a:r>
            <a:r>
              <a:rPr lang="en-US" altLang="zh-TW" smtClean="0">
                <a:ea typeface="新細明體" pitchFamily="18" charset="-120"/>
              </a:rPr>
              <a:t>enerics </a:t>
            </a:r>
            <a:r>
              <a:rPr lang="zh-TW" altLang="en-US" smtClean="0">
                <a:ea typeface="新細明體" pitchFamily="18" charset="-120"/>
              </a:rPr>
              <a:t>之後</a:t>
            </a:r>
            <a:endParaRPr lang="en-GB" altLang="zh-TW" smtClean="0">
              <a:ea typeface="新細明體" pitchFamily="18" charset="-120"/>
            </a:endParaRPr>
          </a:p>
        </p:txBody>
      </p:sp>
      <p:sp>
        <p:nvSpPr>
          <p:cNvPr id="9011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243F3489-9C4E-4C99-8A1E-A28DD52069D0}" type="slidenum">
              <a:rPr lang="en-US" altLang="zh-TW" smtClean="0">
                <a:latin typeface="Arial" pitchFamily="34" charset="0"/>
              </a:rPr>
              <a:pPr>
                <a:defRPr/>
              </a:pPr>
              <a:t>87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90116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696200" cy="2971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0" tIns="0" rIns="0" bIns="0"/>
          <a:lstStyle/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如果以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generic types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擴充 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Java 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語言，就能以更直接的方式表現 </a:t>
            </a:r>
            <a:r>
              <a:rPr kumimoji="0" lang="en-US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collection 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的相關資訊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於是編譯器可追蹤記錄實際的元素型別，您也就不再需要轉型</a:t>
            </a:r>
            <a:r>
              <a:rPr kumimoji="0" lang="en-US" altLang="zh-TW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kumimoji="0" lang="zh-TW" altLang="en-US" sz="280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有助於程式的開發與除錯。</a:t>
            </a:r>
            <a:r>
              <a:rPr kumimoji="0" lang="zh-TW" altLang="en-US" sz="3600">
                <a:latin typeface="SunSans-Demi"/>
                <a:ea typeface="華康粗黑體"/>
                <a:cs typeface="華康粗黑體"/>
              </a:rPr>
              <a:t> </a:t>
            </a:r>
          </a:p>
        </p:txBody>
      </p:sp>
      <p:sp>
        <p:nvSpPr>
          <p:cNvPr id="531460" name="Text Box 4"/>
          <p:cNvSpPr txBox="1">
            <a:spLocks noChangeArrowheads="1"/>
          </p:cNvSpPr>
          <p:nvPr/>
        </p:nvSpPr>
        <p:spPr bwMode="auto">
          <a:xfrm>
            <a:off x="762000" y="3200400"/>
            <a:ext cx="7569200" cy="1203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800">
                <a:latin typeface="Courier New" pitchFamily="49" charset="0"/>
              </a:rPr>
              <a:t>LinkedList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&lt;Integer&gt;</a:t>
            </a:r>
            <a:r>
              <a:rPr kumimoji="0" lang="en-US" altLang="zh-TW" sz="1800">
                <a:latin typeface="Courier New" pitchFamily="49" charset="0"/>
              </a:rPr>
              <a:t> iList = new LinkedList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&lt;Integer&gt;</a:t>
            </a:r>
            <a:r>
              <a:rPr kumimoji="0" lang="en-US" altLang="zh-TW" sz="1800">
                <a:latin typeface="Courier New" pitchFamily="49" charset="0"/>
              </a:rPr>
              <a:t>();</a:t>
            </a:r>
          </a:p>
          <a:p>
            <a:pPr defTabSz="762000" eaLnBrk="0" hangingPunct="0">
              <a:defRPr/>
            </a:pPr>
            <a:r>
              <a:rPr kumimoji="0" lang="en-US" altLang="zh-TW" sz="1800">
                <a:latin typeface="Courier New" pitchFamily="49" charset="0"/>
              </a:rPr>
              <a:t>iList.add(new 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Integer</a:t>
            </a:r>
            <a:r>
              <a:rPr kumimoji="0" lang="en-US" altLang="zh-TW" sz="1800">
                <a:latin typeface="Courier New" pitchFamily="49" charset="0"/>
              </a:rPr>
              <a:t>(0));</a:t>
            </a:r>
          </a:p>
          <a:p>
            <a:pPr defTabSz="762000" eaLnBrk="0" hangingPunct="0">
              <a:defRPr/>
            </a:pPr>
            <a:r>
              <a:rPr kumimoji="0" lang="en-US" altLang="zh-TW" sz="1800">
                <a:latin typeface="Courier New" pitchFamily="49" charset="0"/>
              </a:rPr>
              <a:t>iList.add(new </a:t>
            </a: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Integer</a:t>
            </a:r>
            <a:r>
              <a:rPr kumimoji="0" lang="en-US" altLang="zh-TW" sz="1800">
                <a:latin typeface="Courier New" pitchFamily="49" charset="0"/>
              </a:rPr>
              <a:t>(1));</a:t>
            </a:r>
          </a:p>
          <a:p>
            <a:pPr defTabSz="762000" eaLnBrk="0" hangingPunct="0">
              <a:defRPr/>
            </a:pPr>
            <a:r>
              <a:rPr kumimoji="0" lang="en-US" altLang="zh-TW" sz="1800" b="1">
                <a:solidFill>
                  <a:schemeClr val="accent2"/>
                </a:solidFill>
                <a:latin typeface="Courier New" pitchFamily="49" charset="0"/>
              </a:rPr>
              <a:t>Integer</a:t>
            </a:r>
            <a:r>
              <a:rPr kumimoji="0" lang="en-US" altLang="zh-TW" sz="1800">
                <a:latin typeface="Courier New" pitchFamily="49" charset="0"/>
              </a:rPr>
              <a:t> tempi = iList.iterator().next(); </a:t>
            </a:r>
          </a:p>
        </p:txBody>
      </p:sp>
      <p:sp>
        <p:nvSpPr>
          <p:cNvPr id="90118" name="Text Box 7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zh-TW" smtClean="0">
                <a:ea typeface="新細明體" pitchFamily="18" charset="-120"/>
              </a:rPr>
              <a:t>Java/C++泛型技術的根本差異</a:t>
            </a:r>
          </a:p>
        </p:txBody>
      </p:sp>
      <p:sp>
        <p:nvSpPr>
          <p:cNvPr id="9113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1A474F1-FAD7-46E5-B832-757576C87706}" type="slidenum">
              <a:rPr lang="en-US" altLang="zh-TW" smtClean="0">
                <a:latin typeface="Arial" pitchFamily="34" charset="0"/>
              </a:rPr>
              <a:pPr>
                <a:defRPr/>
              </a:pPr>
              <a:t>88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533507" name="Text Box 3"/>
          <p:cNvSpPr txBox="1">
            <a:spLocks noChangeArrowheads="1"/>
          </p:cNvSpPr>
          <p:nvPr/>
        </p:nvSpPr>
        <p:spPr bwMode="auto">
          <a:xfrm>
            <a:off x="990600" y="1905000"/>
            <a:ext cx="2895600" cy="530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template &lt;typename T,...&gt;</a:t>
            </a:r>
            <a:endParaRPr kumimoji="0" lang="en-US" altLang="zh-TW" sz="1400">
              <a:latin typeface="Lucida Console" pitchFamily="49" charset="0"/>
            </a:endParaRP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class list { ...  };</a:t>
            </a:r>
          </a:p>
        </p:txBody>
      </p:sp>
      <p:sp>
        <p:nvSpPr>
          <p:cNvPr id="533508" name="Text Box 4"/>
          <p:cNvSpPr txBox="1">
            <a:spLocks noChangeArrowheads="1"/>
          </p:cNvSpPr>
          <p:nvPr/>
        </p:nvSpPr>
        <p:spPr bwMode="auto">
          <a:xfrm>
            <a:off x="990600" y="2590800"/>
            <a:ext cx="2895600" cy="955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#include &lt;list&gt;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&lt;int&gt;</a:t>
            </a:r>
            <a:r>
              <a:rPr kumimoji="0" lang="en-US" altLang="zh-TW" sz="1400">
                <a:latin typeface="Lucida Console" pitchFamily="49" charset="0"/>
              </a:rPr>
              <a:t> li;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&lt;string&gt;</a:t>
            </a:r>
            <a:r>
              <a:rPr kumimoji="0" lang="en-US" altLang="zh-TW" sz="1400">
                <a:latin typeface="Lucida Console" pitchFamily="49" charset="0"/>
              </a:rPr>
              <a:t> ls;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&lt;double&gt;</a:t>
            </a:r>
            <a:r>
              <a:rPr kumimoji="0" lang="en-US" altLang="zh-TW" sz="1400">
                <a:latin typeface="Lucida Console" pitchFamily="49" charset="0"/>
              </a:rPr>
              <a:t> ld;</a:t>
            </a:r>
          </a:p>
        </p:txBody>
      </p:sp>
      <p:sp>
        <p:nvSpPr>
          <p:cNvPr id="533509" name="Text Box 5"/>
          <p:cNvSpPr txBox="1">
            <a:spLocks noChangeArrowheads="1"/>
          </p:cNvSpPr>
          <p:nvPr/>
        </p:nvSpPr>
        <p:spPr bwMode="auto">
          <a:xfrm>
            <a:off x="5257800" y="2057400"/>
            <a:ext cx="2895600" cy="317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class list;  // string</a:t>
            </a:r>
            <a:r>
              <a:rPr kumimoji="0" lang="zh-TW" altLang="zh-TW" sz="1400">
                <a:latin typeface="Lucida Console" pitchFamily="49" charset="0"/>
              </a:rPr>
              <a:t>版本</a:t>
            </a:r>
            <a:endParaRPr kumimoji="0" lang="zh-TW" altLang="en-US" sz="1400">
              <a:latin typeface="Lucida Console" pitchFamily="49" charset="0"/>
            </a:endParaRPr>
          </a:p>
        </p:txBody>
      </p:sp>
      <p:sp>
        <p:nvSpPr>
          <p:cNvPr id="533510" name="Text Box 6"/>
          <p:cNvSpPr txBox="1">
            <a:spLocks noChangeArrowheads="1"/>
          </p:cNvSpPr>
          <p:nvPr/>
        </p:nvSpPr>
        <p:spPr bwMode="auto">
          <a:xfrm>
            <a:off x="5257800" y="2819400"/>
            <a:ext cx="2895600" cy="7429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list&lt;int&gt; li;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list&lt;string&gt; ls;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list&lt;double&gt; ld;</a:t>
            </a:r>
          </a:p>
        </p:txBody>
      </p:sp>
      <p:sp>
        <p:nvSpPr>
          <p:cNvPr id="533511" name="Text Box 7"/>
          <p:cNvSpPr txBox="1">
            <a:spLocks noChangeArrowheads="1"/>
          </p:cNvSpPr>
          <p:nvPr/>
        </p:nvSpPr>
        <p:spPr bwMode="auto">
          <a:xfrm>
            <a:off x="5257800" y="1676400"/>
            <a:ext cx="2895600" cy="317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class list;  // int</a:t>
            </a:r>
            <a:r>
              <a:rPr kumimoji="0" lang="zh-TW" altLang="zh-TW" sz="1400">
                <a:latin typeface="Lucida Console" pitchFamily="49" charset="0"/>
              </a:rPr>
              <a:t>版本</a:t>
            </a:r>
            <a:endParaRPr kumimoji="0" lang="zh-TW" altLang="en-US" sz="1400">
              <a:latin typeface="Lucida Console" pitchFamily="49" charset="0"/>
            </a:endParaRPr>
          </a:p>
        </p:txBody>
      </p:sp>
      <p:sp>
        <p:nvSpPr>
          <p:cNvPr id="533512" name="Text Box 8"/>
          <p:cNvSpPr txBox="1">
            <a:spLocks noChangeArrowheads="1"/>
          </p:cNvSpPr>
          <p:nvPr/>
        </p:nvSpPr>
        <p:spPr bwMode="auto">
          <a:xfrm>
            <a:off x="5257800" y="2438400"/>
            <a:ext cx="2895600" cy="317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class list;  // double</a:t>
            </a:r>
            <a:r>
              <a:rPr kumimoji="0" lang="zh-TW" altLang="zh-TW" sz="1400">
                <a:latin typeface="Lucida Console" pitchFamily="49" charset="0"/>
              </a:rPr>
              <a:t>版本</a:t>
            </a:r>
            <a:endParaRPr kumimoji="0" lang="zh-TW" altLang="en-US" sz="1400">
              <a:latin typeface="Lucida Console" pitchFamily="49" charset="0"/>
            </a:endParaRPr>
          </a:p>
        </p:txBody>
      </p:sp>
      <p:sp>
        <p:nvSpPr>
          <p:cNvPr id="533513" name="Text Box 9"/>
          <p:cNvSpPr txBox="1">
            <a:spLocks noChangeArrowheads="1"/>
          </p:cNvSpPr>
          <p:nvPr/>
        </p:nvSpPr>
        <p:spPr bwMode="auto">
          <a:xfrm>
            <a:off x="990600" y="4343400"/>
            <a:ext cx="3048000" cy="530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public class LinkedList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&lt;E&gt;</a:t>
            </a:r>
            <a:r>
              <a:rPr kumimoji="0" lang="en-US" altLang="zh-TW" sz="1400">
                <a:latin typeface="Lucida Console" pitchFamily="49" charset="0"/>
              </a:rPr>
              <a:t> 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{ ... };</a:t>
            </a:r>
          </a:p>
        </p:txBody>
      </p:sp>
      <p:sp>
        <p:nvSpPr>
          <p:cNvPr id="533514" name="Text Box 10"/>
          <p:cNvSpPr txBox="1">
            <a:spLocks noChangeArrowheads="1"/>
          </p:cNvSpPr>
          <p:nvPr/>
        </p:nvSpPr>
        <p:spPr bwMode="auto">
          <a:xfrm>
            <a:off x="990600" y="5029200"/>
            <a:ext cx="3048000" cy="955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import java.util.*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LinkedList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&lt;Integer&gt;</a:t>
            </a:r>
            <a:r>
              <a:rPr kumimoji="0" lang="en-US" altLang="zh-TW" sz="1400">
                <a:latin typeface="Lucida Console" pitchFamily="49" charset="0"/>
              </a:rPr>
              <a:t> ...;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LinkedList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&lt;String&gt;</a:t>
            </a:r>
            <a:r>
              <a:rPr kumimoji="0" lang="en-US" altLang="zh-TW" sz="1400">
                <a:latin typeface="Lucida Console" pitchFamily="49" charset="0"/>
              </a:rPr>
              <a:t> ...;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LinkedList</a:t>
            </a:r>
            <a:r>
              <a:rPr kumimoji="0" lang="en-US" altLang="zh-TW" sz="1400">
                <a:solidFill>
                  <a:schemeClr val="accent2"/>
                </a:solidFill>
                <a:latin typeface="Lucida Console" pitchFamily="49" charset="0"/>
              </a:rPr>
              <a:t>&lt;Double&gt;</a:t>
            </a:r>
            <a:r>
              <a:rPr kumimoji="0" lang="en-US" altLang="zh-TW" sz="1400">
                <a:latin typeface="Lucida Console" pitchFamily="49" charset="0"/>
              </a:rPr>
              <a:t> ...;</a:t>
            </a:r>
          </a:p>
        </p:txBody>
      </p:sp>
      <p:sp>
        <p:nvSpPr>
          <p:cNvPr id="533515" name="Text Box 11"/>
          <p:cNvSpPr txBox="1">
            <a:spLocks noChangeArrowheads="1"/>
          </p:cNvSpPr>
          <p:nvPr/>
        </p:nvSpPr>
        <p:spPr bwMode="auto">
          <a:xfrm>
            <a:off x="5257800" y="4343400"/>
            <a:ext cx="3048000" cy="530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public class LinkedList 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{ ... };</a:t>
            </a:r>
          </a:p>
        </p:txBody>
      </p:sp>
      <p:sp>
        <p:nvSpPr>
          <p:cNvPr id="533516" name="Text Box 12"/>
          <p:cNvSpPr txBox="1">
            <a:spLocks noChangeArrowheads="1"/>
          </p:cNvSpPr>
          <p:nvPr/>
        </p:nvSpPr>
        <p:spPr bwMode="auto">
          <a:xfrm>
            <a:off x="5257800" y="5029200"/>
            <a:ext cx="3048000" cy="955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import java.util.*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LinkedList ...;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LinkedList ...;</a:t>
            </a:r>
          </a:p>
          <a:p>
            <a:pPr defTabSz="762000" eaLnBrk="0" hangingPunct="0">
              <a:defRPr/>
            </a:pPr>
            <a:r>
              <a:rPr kumimoji="0" lang="en-US" altLang="zh-TW" sz="1400">
                <a:latin typeface="Lucida Console" pitchFamily="49" charset="0"/>
              </a:rPr>
              <a:t>LinkedList ...;</a:t>
            </a:r>
          </a:p>
        </p:txBody>
      </p:sp>
      <p:sp>
        <p:nvSpPr>
          <p:cNvPr id="91150" name="Freeform 13"/>
          <p:cNvSpPr>
            <a:spLocks/>
          </p:cNvSpPr>
          <p:nvPr/>
        </p:nvSpPr>
        <p:spPr bwMode="auto">
          <a:xfrm>
            <a:off x="609600" y="2057400"/>
            <a:ext cx="381000" cy="685800"/>
          </a:xfrm>
          <a:custGeom>
            <a:avLst/>
            <a:gdLst>
              <a:gd name="T0" fmla="*/ 381000 w 240"/>
              <a:gd name="T1" fmla="*/ 0 h 432"/>
              <a:gd name="T2" fmla="*/ 0 w 240"/>
              <a:gd name="T3" fmla="*/ 0 h 432"/>
              <a:gd name="T4" fmla="*/ 0 w 240"/>
              <a:gd name="T5" fmla="*/ 685800 h 432"/>
              <a:gd name="T6" fmla="*/ 381000 w 240"/>
              <a:gd name="T7" fmla="*/ 685800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40"/>
              <a:gd name="T13" fmla="*/ 0 h 432"/>
              <a:gd name="T14" fmla="*/ 240 w 240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0" h="432">
                <a:moveTo>
                  <a:pt x="240" y="0"/>
                </a:moveTo>
                <a:lnTo>
                  <a:pt x="0" y="0"/>
                </a:lnTo>
                <a:lnTo>
                  <a:pt x="0" y="432"/>
                </a:lnTo>
                <a:lnTo>
                  <a:pt x="240" y="43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1151" name="Text Box 14"/>
          <p:cNvSpPr txBox="1">
            <a:spLocks noChangeArrowheads="1"/>
          </p:cNvSpPr>
          <p:nvPr/>
        </p:nvSpPr>
        <p:spPr bwMode="auto">
          <a:xfrm>
            <a:off x="1143000" y="1600200"/>
            <a:ext cx="279400" cy="2476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180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list</a:t>
            </a:r>
          </a:p>
        </p:txBody>
      </p:sp>
      <p:sp>
        <p:nvSpPr>
          <p:cNvPr id="91152" name="Text Box 15"/>
          <p:cNvSpPr txBox="1">
            <a:spLocks noChangeArrowheads="1"/>
          </p:cNvSpPr>
          <p:nvPr/>
        </p:nvSpPr>
        <p:spPr bwMode="auto">
          <a:xfrm>
            <a:off x="1066800" y="4038600"/>
            <a:ext cx="2241550" cy="2476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180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java.util.LinkedList.java</a:t>
            </a:r>
          </a:p>
        </p:txBody>
      </p:sp>
      <p:sp>
        <p:nvSpPr>
          <p:cNvPr id="91153" name="AutoShape 16"/>
          <p:cNvSpPr>
            <a:spLocks noChangeArrowheads="1"/>
          </p:cNvSpPr>
          <p:nvPr/>
        </p:nvSpPr>
        <p:spPr bwMode="auto">
          <a:xfrm>
            <a:off x="4419600" y="2514600"/>
            <a:ext cx="533400" cy="533400"/>
          </a:xfrm>
          <a:prstGeom prst="rightArrow">
            <a:avLst>
              <a:gd name="adj1" fmla="val 45241"/>
              <a:gd name="adj2" fmla="val 3839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1154" name="AutoShape 17"/>
          <p:cNvSpPr>
            <a:spLocks noChangeArrowheads="1"/>
          </p:cNvSpPr>
          <p:nvPr/>
        </p:nvSpPr>
        <p:spPr bwMode="auto">
          <a:xfrm>
            <a:off x="4495800" y="4800600"/>
            <a:ext cx="533400" cy="533400"/>
          </a:xfrm>
          <a:prstGeom prst="rightArrow">
            <a:avLst>
              <a:gd name="adj1" fmla="val 45241"/>
              <a:gd name="adj2" fmla="val 3839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1155" name="Rectangle 18"/>
          <p:cNvSpPr>
            <a:spLocks noChangeArrowheads="1"/>
          </p:cNvSpPr>
          <p:nvPr/>
        </p:nvSpPr>
        <p:spPr bwMode="auto">
          <a:xfrm>
            <a:off x="5181600" y="1600200"/>
            <a:ext cx="3048000" cy="20574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1156" name="Text Box 19"/>
          <p:cNvSpPr txBox="1">
            <a:spLocks noChangeArrowheads="1"/>
          </p:cNvSpPr>
          <p:nvPr/>
        </p:nvSpPr>
        <p:spPr bwMode="auto">
          <a:xfrm>
            <a:off x="8305800" y="1676400"/>
            <a:ext cx="374650" cy="2476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180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.exe</a:t>
            </a:r>
          </a:p>
        </p:txBody>
      </p:sp>
      <p:sp>
        <p:nvSpPr>
          <p:cNvPr id="91157" name="Text Box 20"/>
          <p:cNvSpPr txBox="1">
            <a:spLocks noChangeArrowheads="1"/>
          </p:cNvSpPr>
          <p:nvPr/>
        </p:nvSpPr>
        <p:spPr bwMode="auto">
          <a:xfrm>
            <a:off x="8382000" y="4343400"/>
            <a:ext cx="501650" cy="2476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180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.class</a:t>
            </a:r>
          </a:p>
        </p:txBody>
      </p:sp>
      <p:sp>
        <p:nvSpPr>
          <p:cNvPr id="91158" name="Text Box 21"/>
          <p:cNvSpPr txBox="1">
            <a:spLocks noChangeArrowheads="1"/>
          </p:cNvSpPr>
          <p:nvPr/>
        </p:nvSpPr>
        <p:spPr bwMode="auto">
          <a:xfrm>
            <a:off x="8382000" y="5029200"/>
            <a:ext cx="501650" cy="2476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180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.class</a:t>
            </a:r>
          </a:p>
        </p:txBody>
      </p:sp>
      <p:sp>
        <p:nvSpPr>
          <p:cNvPr id="91159" name="Text Box 22"/>
          <p:cNvSpPr txBox="1">
            <a:spLocks noChangeArrowheads="1"/>
          </p:cNvSpPr>
          <p:nvPr/>
        </p:nvSpPr>
        <p:spPr bwMode="auto">
          <a:xfrm>
            <a:off x="4114800" y="2438400"/>
            <a:ext cx="533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zh-TW" altLang="en-US" sz="140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</a:rPr>
              <a:t>膨脹法</a:t>
            </a:r>
          </a:p>
        </p:txBody>
      </p:sp>
      <p:sp>
        <p:nvSpPr>
          <p:cNvPr id="91160" name="Text Box 23"/>
          <p:cNvSpPr txBox="1">
            <a:spLocks noChangeArrowheads="1"/>
          </p:cNvSpPr>
          <p:nvPr/>
        </p:nvSpPr>
        <p:spPr bwMode="auto">
          <a:xfrm>
            <a:off x="4191000" y="4724400"/>
            <a:ext cx="533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zh-TW" altLang="en-US" sz="1400">
                <a:solidFill>
                  <a:srgbClr val="000000"/>
                </a:solidFill>
                <a:latin typeface="細明體" pitchFamily="49" charset="-120"/>
                <a:ea typeface="細明體" pitchFamily="49" charset="-120"/>
              </a:rPr>
              <a:t>擦拭法</a:t>
            </a:r>
          </a:p>
        </p:txBody>
      </p:sp>
      <p:sp>
        <p:nvSpPr>
          <p:cNvPr id="91161" name="Line 24"/>
          <p:cNvSpPr>
            <a:spLocks noChangeShapeType="1"/>
          </p:cNvSpPr>
          <p:nvPr/>
        </p:nvSpPr>
        <p:spPr bwMode="auto">
          <a:xfrm>
            <a:off x="304800" y="3810000"/>
            <a:ext cx="86106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zh-TW" altLang="en-US"/>
          </a:p>
        </p:txBody>
      </p:sp>
      <p:sp>
        <p:nvSpPr>
          <p:cNvPr id="91162" name="Text Box 25"/>
          <p:cNvSpPr txBox="1">
            <a:spLocks noChangeArrowheads="1"/>
          </p:cNvSpPr>
          <p:nvPr/>
        </p:nvSpPr>
        <p:spPr bwMode="auto">
          <a:xfrm>
            <a:off x="4114800" y="1295400"/>
            <a:ext cx="8509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3600" b="1" dirty="0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C++</a:t>
            </a:r>
          </a:p>
        </p:txBody>
      </p:sp>
      <p:sp>
        <p:nvSpPr>
          <p:cNvPr id="91163" name="Text Box 26"/>
          <p:cNvSpPr txBox="1">
            <a:spLocks noChangeArrowheads="1"/>
          </p:cNvSpPr>
          <p:nvPr/>
        </p:nvSpPr>
        <p:spPr bwMode="auto">
          <a:xfrm>
            <a:off x="4191000" y="3886200"/>
            <a:ext cx="914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3600" b="1">
                <a:solidFill>
                  <a:srgbClr val="000000"/>
                </a:solidFill>
                <a:latin typeface="Times New Roman" pitchFamily="18" charset="0"/>
                <a:ea typeface="標楷體" pitchFamily="65" charset="-120"/>
              </a:rPr>
              <a:t>Java</a:t>
            </a:r>
          </a:p>
        </p:txBody>
      </p:sp>
      <p:sp>
        <p:nvSpPr>
          <p:cNvPr id="91164" name="Text Box 27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zh-TW" sz="4000" smtClean="0">
                <a:latin typeface="標楷體" pitchFamily="65" charset="-120"/>
                <a:ea typeface="標楷體" pitchFamily="65" charset="-120"/>
              </a:rPr>
              <a:t>同質</a:t>
            </a:r>
            <a:r>
              <a:rPr lang="zh-TW" altLang="zh-TW" sz="2000" smtClean="0">
                <a:latin typeface="標楷體" pitchFamily="65" charset="-120"/>
                <a:ea typeface="標楷體" pitchFamily="65" charset="-120"/>
              </a:rPr>
              <a:t>(homogenous)</a:t>
            </a:r>
            <a:r>
              <a:rPr lang="zh-TW" altLang="zh-TW" sz="4000" smtClean="0">
                <a:latin typeface="標楷體" pitchFamily="65" charset="-120"/>
                <a:ea typeface="標楷體" pitchFamily="65" charset="-120"/>
              </a:rPr>
              <a:t>容器與異質</a:t>
            </a:r>
            <a:r>
              <a:rPr lang="zh-TW" altLang="zh-TW" sz="200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2000" smtClean="0">
                <a:latin typeface="標楷體" pitchFamily="65" charset="-120"/>
                <a:ea typeface="標楷體" pitchFamily="65" charset="-120"/>
              </a:rPr>
              <a:t>heterogenous</a:t>
            </a:r>
            <a:r>
              <a:rPr lang="zh-TW" altLang="zh-TW" sz="2000" smtClean="0">
                <a:latin typeface="標楷體" pitchFamily="65" charset="-120"/>
                <a:ea typeface="標楷體" pitchFamily="65" charset="-120"/>
              </a:rPr>
              <a:t>) </a:t>
            </a:r>
            <a:r>
              <a:rPr lang="zh-TW" altLang="zh-TW" sz="4000" smtClean="0">
                <a:latin typeface="標楷體" pitchFamily="65" charset="-120"/>
                <a:ea typeface="標楷體" pitchFamily="65" charset="-120"/>
              </a:rPr>
              <a:t>容器</a:t>
            </a:r>
          </a:p>
        </p:txBody>
      </p:sp>
      <p:sp>
        <p:nvSpPr>
          <p:cNvPr id="9216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6D8D755B-AD06-4712-9A1F-51D40ABD7F5D}" type="slidenum">
              <a:rPr lang="en-US" altLang="zh-TW" smtClean="0">
                <a:latin typeface="Arial" pitchFamily="34" charset="0"/>
              </a:rPr>
              <a:pPr>
                <a:defRPr/>
              </a:pPr>
              <a:t>89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7696200" cy="3937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0" tIns="0" rIns="0" bIns="0"/>
          <a:lstStyle/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同質容器：元素型別必須相同。</a:t>
            </a: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zh-TW" sz="3600">
                <a:latin typeface="標楷體" pitchFamily="65" charset="-120"/>
                <a:ea typeface="標楷體" pitchFamily="65" charset="-120"/>
              </a:rPr>
              <a:t>C++ STL </a:t>
            </a:r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的容器都是同質容器。</a:t>
            </a: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list&lt;</a:t>
            </a:r>
            <a:r>
              <a:rPr kumimoji="0" lang="en-US" altLang="zh-TW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int</a:t>
            </a: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&gt; myList;</a:t>
            </a:r>
            <a:b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myList.push_back(3);</a:t>
            </a:r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kumimoji="0" lang="en-US" altLang="zh-TW" sz="3600">
              <a:latin typeface="標楷體" pitchFamily="65" charset="-120"/>
              <a:ea typeface="標楷體" pitchFamily="65" charset="-120"/>
            </a:endParaRP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異質容器：元素型別可以不同。</a:t>
            </a: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en-US" sz="3600">
                <a:latin typeface="標楷體" pitchFamily="65" charset="-120"/>
                <a:ea typeface="標楷體" pitchFamily="65" charset="-120"/>
              </a:rPr>
              <a:t>Java Collections 都</a:t>
            </a:r>
            <a:r>
              <a:rPr kumimoji="0" lang="zh-TW" altLang="en-US" sz="3600">
                <a:latin typeface="標楷體" pitchFamily="65" charset="-120"/>
                <a:ea typeface="標楷體" pitchFamily="65" charset="-120"/>
              </a:rPr>
              <a:t>是異質容器。</a:t>
            </a: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en-US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LinkedList myList = new LinkedList();</a:t>
            </a: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myList.add(new </a:t>
            </a:r>
            <a:r>
              <a:rPr kumimoji="0" lang="en-US" altLang="zh-TW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Double</a:t>
            </a: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(4.4));</a:t>
            </a:r>
            <a:b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myList.add(new </a:t>
            </a:r>
            <a:r>
              <a:rPr kumimoji="0" lang="en-US" altLang="zh-TW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String</a:t>
            </a:r>
            <a:r>
              <a:rPr kumimoji="0" lang="en-US" altLang="zh-TW">
                <a:solidFill>
                  <a:srgbClr val="009900"/>
                </a:solidFill>
                <a:latin typeface="標楷體" pitchFamily="65" charset="-120"/>
                <a:ea typeface="標楷體" pitchFamily="65" charset="-120"/>
              </a:rPr>
              <a:t>("jjhou"));</a:t>
            </a:r>
          </a:p>
        </p:txBody>
      </p:sp>
      <p:sp>
        <p:nvSpPr>
          <p:cNvPr id="92165" name="Text Box 4"/>
          <p:cNvSpPr txBox="1">
            <a:spLocks noChangeArrowheads="1"/>
          </p:cNvSpPr>
          <p:nvPr/>
        </p:nvSpPr>
        <p:spPr bwMode="auto">
          <a:xfrm>
            <a:off x="4953000" y="2667000"/>
            <a:ext cx="2419350" cy="27463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zh-TW" altLang="en-US" sz="2000">
                <a:solidFill>
                  <a:srgbClr val="000000"/>
                </a:solidFill>
                <a:latin typeface="新細明體" pitchFamily="18" charset="-120"/>
              </a:rPr>
              <a:t>編譯器建立 </a:t>
            </a:r>
            <a:r>
              <a:rPr kumimoji="0" lang="en-US" altLang="en-US" sz="2000">
                <a:solidFill>
                  <a:srgbClr val="000000"/>
                </a:solidFill>
                <a:latin typeface="Lucida Console" pitchFamily="49" charset="0"/>
              </a:rPr>
              <a:t>int</a:t>
            </a:r>
            <a:r>
              <a:rPr kumimoji="0" lang="zh-TW" altLang="en-US" sz="2000">
                <a:solidFill>
                  <a:srgbClr val="000000"/>
                </a:solidFill>
                <a:latin typeface="新細明體" pitchFamily="18" charset="-120"/>
              </a:rPr>
              <a:t>版-</a:t>
            </a:r>
            <a:r>
              <a:rPr kumimoji="0" lang="en-US" altLang="en-US" sz="2000">
                <a:solidFill>
                  <a:srgbClr val="000000"/>
                </a:solidFill>
                <a:latin typeface="新細明體" pitchFamily="18" charset="-120"/>
              </a:rPr>
              <a:t>list</a:t>
            </a:r>
            <a:endParaRPr kumimoji="0" lang="en-US" altLang="zh-TW" sz="2000">
              <a:solidFill>
                <a:srgbClr val="000000"/>
              </a:solidFill>
              <a:latin typeface="新細明體" pitchFamily="18" charset="-120"/>
            </a:endParaRPr>
          </a:p>
        </p:txBody>
      </p:sp>
      <p:sp>
        <p:nvSpPr>
          <p:cNvPr id="92166" name="Line 5"/>
          <p:cNvSpPr>
            <a:spLocks noChangeShapeType="1"/>
          </p:cNvSpPr>
          <p:nvPr/>
        </p:nvSpPr>
        <p:spPr bwMode="auto">
          <a:xfrm flipH="1" flipV="1">
            <a:off x="38862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endParaRPr lang="zh-TW" altLang="en-US"/>
          </a:p>
        </p:txBody>
      </p:sp>
      <p:sp>
        <p:nvSpPr>
          <p:cNvPr id="92167" name="Line 6"/>
          <p:cNvSpPr>
            <a:spLocks noChangeShapeType="1"/>
          </p:cNvSpPr>
          <p:nvPr/>
        </p:nvSpPr>
        <p:spPr bwMode="auto">
          <a:xfrm flipH="1">
            <a:off x="2362200" y="36576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endParaRPr lang="zh-TW" altLang="en-US"/>
          </a:p>
        </p:txBody>
      </p:sp>
      <p:sp>
        <p:nvSpPr>
          <p:cNvPr id="92168" name="Text Box 7"/>
          <p:cNvSpPr txBox="1">
            <a:spLocks noChangeArrowheads="1"/>
          </p:cNvSpPr>
          <p:nvPr/>
        </p:nvSpPr>
        <p:spPr bwMode="auto">
          <a:xfrm>
            <a:off x="2895600" y="3429000"/>
            <a:ext cx="2184400" cy="27463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zh-TW" altLang="en-US" sz="2000">
                <a:solidFill>
                  <a:srgbClr val="000000"/>
                </a:solidFill>
                <a:latin typeface="新細明體" pitchFamily="18" charset="-120"/>
              </a:rPr>
              <a:t>元素型別是</a:t>
            </a:r>
            <a:r>
              <a:rPr kumimoji="0" lang="en-US" altLang="en-US" sz="2000">
                <a:solidFill>
                  <a:srgbClr val="000000"/>
                </a:solidFill>
                <a:latin typeface="Lucida Console" pitchFamily="49" charset="0"/>
              </a:rPr>
              <a:t>Object</a:t>
            </a:r>
            <a:endParaRPr kumimoji="0" lang="en-US" altLang="zh-TW" sz="2000">
              <a:solidFill>
                <a:srgbClr val="000000"/>
              </a:solidFill>
              <a:latin typeface="新細明體" pitchFamily="18" charset="-120"/>
            </a:endParaRPr>
          </a:p>
        </p:txBody>
      </p:sp>
      <p:sp>
        <p:nvSpPr>
          <p:cNvPr id="92169" name="Text Box 8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Java Collection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在撰寫程式時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常需要處理一群同性質資料的集合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為了方便程式處理這樣的集合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Java API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特別在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java.util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套件中提供了一組介面和類別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讓我們可建立這類資料集合的物件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這個物件就稱之為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 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集合物件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為了使這些集合類別有一致性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, Java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特別將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相關介面設計成一完整的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Collections Framework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架構。</a:t>
            </a:r>
          </a:p>
        </p:txBody>
      </p:sp>
      <p:sp>
        <p:nvSpPr>
          <p:cNvPr id="1024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10D1B44-B84E-40ED-A1BC-F6C129E36EE2}" type="slidenum">
              <a:rPr lang="en-US" altLang="zh-TW" smtClean="0">
                <a:latin typeface="Arial" pitchFamily="34" charset="0"/>
              </a:rPr>
              <a:pPr>
                <a:defRPr/>
              </a:pPr>
              <a:t>9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泛型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的集合物件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泛型型態</a:t>
            </a:r>
          </a:p>
        </p:txBody>
      </p:sp>
      <p:sp>
        <p:nvSpPr>
          <p:cNvPr id="931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泛型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可以使用「泛型型態」（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Generic Types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）來擴充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語言，簡單的說，就是在建立集合物件時，以泛型型態指定集合物件儲存元素的資料型態，如下所示：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2000" b="1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2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HashSet&lt;Btype&gt; hset = new HashSet&lt;Byte&gt;();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2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HashSet&lt;Float&gt; hset = new HashSet&lt;Float&gt;();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2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HashSet&lt;String&gt; hset = new HashSet&lt;String&gt;();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使用”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&lt;”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和”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&gt;”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括起資料型態就是泛型型態，它是用來指定集合物件儲存元素的資料型態。</a:t>
            </a:r>
          </a:p>
        </p:txBody>
      </p:sp>
      <p:sp>
        <p:nvSpPr>
          <p:cNvPr id="9318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32D298B4-E074-45AF-ACAB-8563F4A92BE5}" type="slidenum">
              <a:rPr lang="en-US" altLang="zh-TW" smtClean="0">
                <a:latin typeface="Arial" pitchFamily="34" charset="0"/>
              </a:rPr>
              <a:pPr>
                <a:defRPr/>
              </a:pPr>
              <a:t>90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400" smtClean="0">
                <a:ea typeface="標楷體" pitchFamily="65" charset="-120"/>
              </a:rPr>
              <a:t>泛型</a:t>
            </a:r>
            <a:endParaRPr lang="en-US" altLang="zh-TW" sz="3400" smtClean="0">
              <a:ea typeface="標楷體" pitchFamily="65" charset="-120"/>
            </a:endParaRPr>
          </a:p>
        </p:txBody>
      </p:sp>
      <p:sp>
        <p:nvSpPr>
          <p:cNvPr id="9421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7E4FA301-5953-49E4-B8E8-49170C84AB48}" type="slidenum">
              <a:rPr lang="en-US" altLang="zh-TW" smtClean="0">
                <a:latin typeface="Arial" pitchFamily="34" charset="0"/>
              </a:rPr>
              <a:pPr>
                <a:defRPr/>
              </a:pPr>
              <a:t>91</a:t>
            </a:fld>
            <a:endParaRPr lang="en-US" altLang="zh-TW" smtClean="0">
              <a:latin typeface="Arial" pitchFamily="34" charset="0"/>
            </a:endParaRPr>
          </a:p>
        </p:txBody>
      </p:sp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8751888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HashMap</a:t>
            </a:r>
            <a:r>
              <a:rPr lang="zh-TW" altLang="en-US" smtClean="0">
                <a:ea typeface="新細明體" pitchFamily="18" charset="-120"/>
              </a:rPr>
              <a:t>類別 </a:t>
            </a:r>
            <a:r>
              <a:rPr lang="en-US" altLang="zh-TW" smtClean="0">
                <a:ea typeface="新細明體" pitchFamily="18" charset="-120"/>
              </a:rPr>
              <a:t>– </a:t>
            </a:r>
            <a:r>
              <a:rPr lang="zh-TW" altLang="en-US" smtClean="0">
                <a:ea typeface="新細明體" pitchFamily="18" charset="-120"/>
              </a:rPr>
              <a:t>實作</a:t>
            </a:r>
            <a:r>
              <a:rPr lang="en-US" altLang="zh-TW" smtClean="0">
                <a:ea typeface="新細明體" pitchFamily="18" charset="-120"/>
              </a:rPr>
              <a:t>Map</a:t>
            </a:r>
            <a:r>
              <a:rPr lang="zh-TW" altLang="en-US" smtClean="0">
                <a:ea typeface="新細明體" pitchFamily="18" charset="-120"/>
              </a:rPr>
              <a:t>介面</a:t>
            </a:r>
            <a:r>
              <a:rPr lang="en-US" altLang="zh-TW" smtClean="0">
                <a:ea typeface="新細明體" pitchFamily="18" charset="-120"/>
              </a:rPr>
              <a:t>(</a:t>
            </a:r>
            <a:r>
              <a:rPr lang="zh-TW" altLang="en-US" smtClean="0">
                <a:ea typeface="新細明體" pitchFamily="18" charset="-120"/>
              </a:rPr>
              <a:t>說明</a:t>
            </a:r>
            <a:r>
              <a:rPr lang="en-US" altLang="zh-TW" smtClean="0">
                <a:ea typeface="新細明體" pitchFamily="18" charset="-120"/>
              </a:rPr>
              <a:t>)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類別實作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介面，相當於是舊版的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Hashtable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類別，其儲存元素有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個：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key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鍵值和其對應值，允許儲存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null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值。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類別提供數種過載的建構子，在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程式建立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物件（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5.0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版），如下所示：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2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HashMap&lt;String,String&gt; hmap = new HashMap&lt;String,String&gt;();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上述程式碼建立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HashMap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物件，因為儲存元素有鍵值和對應值，所以指定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個泛型型態。</a:t>
            </a:r>
          </a:p>
        </p:txBody>
      </p:sp>
      <p:sp>
        <p:nvSpPr>
          <p:cNvPr id="9523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E6B0A20-E218-45E6-A791-F4A72635E324}" type="slidenum">
              <a:rPr lang="en-US" altLang="zh-TW" smtClean="0">
                <a:latin typeface="Arial" pitchFamily="34" charset="0"/>
              </a:rPr>
              <a:pPr>
                <a:defRPr/>
              </a:pPr>
              <a:t>92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zh-TW" smtClean="0">
                <a:ea typeface="新細明體" pitchFamily="18" charset="-120"/>
              </a:rPr>
              <a:t>同質容器與多型</a:t>
            </a:r>
            <a:r>
              <a:rPr lang="zh-TW" altLang="zh-TW" sz="1800" smtClean="0">
                <a:ea typeface="新細明體" pitchFamily="18" charset="-120"/>
              </a:rPr>
              <a:t>（</a:t>
            </a:r>
            <a:r>
              <a:rPr lang="en-US" altLang="zh-TW" sz="1800" smtClean="0">
                <a:ea typeface="新細明體" pitchFamily="18" charset="-120"/>
              </a:rPr>
              <a:t>Polymorphism</a:t>
            </a:r>
            <a:r>
              <a:rPr lang="zh-TW" altLang="zh-TW" sz="1800" smtClean="0">
                <a:ea typeface="新細明體" pitchFamily="18" charset="-120"/>
              </a:rPr>
              <a:t>）</a:t>
            </a:r>
            <a:r>
              <a:rPr lang="zh-TW" altLang="zh-TW" smtClean="0">
                <a:ea typeface="新細明體" pitchFamily="18" charset="-120"/>
              </a:rPr>
              <a:t>應用</a:t>
            </a:r>
          </a:p>
        </p:txBody>
      </p:sp>
      <p:sp>
        <p:nvSpPr>
          <p:cNvPr id="9625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BD68620A-A109-47A1-9EBE-09099423F707}" type="slidenum">
              <a:rPr lang="en-US" altLang="zh-TW" smtClean="0">
                <a:latin typeface="Arial" pitchFamily="34" charset="0"/>
              </a:rPr>
              <a:pPr>
                <a:defRPr/>
              </a:pPr>
              <a:t>93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96260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7696200" cy="3937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0" tIns="0" rIns="0" bIns="0"/>
          <a:lstStyle/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en-US" altLang="zh-TW" sz="3600">
                <a:latin typeface="SunSans-Demi"/>
                <a:ea typeface="華康粗黑體"/>
                <a:cs typeface="華康粗黑體"/>
              </a:rPr>
              <a:t>Java Collections </a:t>
            </a:r>
            <a:r>
              <a:rPr kumimoji="0" lang="zh-TW" altLang="zh-TW" sz="3600">
                <a:latin typeface="SunSans-Demi"/>
                <a:ea typeface="華康粗黑體"/>
                <a:cs typeface="華康粗黑體"/>
              </a:rPr>
              <a:t>原就充份運用多型</a:t>
            </a:r>
            <a:r>
              <a:rPr kumimoji="0" lang="en-US" altLang="zh-TW" sz="3600">
                <a:latin typeface="SunSans-Demi"/>
                <a:ea typeface="華康粗黑體"/>
                <a:cs typeface="華康粗黑體"/>
              </a:rPr>
              <a:t>：</a:t>
            </a:r>
            <a:endParaRPr kumimoji="0" lang="en-US" altLang="zh-TW">
              <a:solidFill>
                <a:srgbClr val="009900"/>
              </a:solidFill>
              <a:latin typeface="Lucida Console" pitchFamily="49" charset="0"/>
              <a:ea typeface="華康粗黑體"/>
              <a:cs typeface="華康粗黑體"/>
            </a:endParaRPr>
          </a:p>
        </p:txBody>
      </p:sp>
      <p:sp>
        <p:nvSpPr>
          <p:cNvPr id="96261" name="Text Box 4"/>
          <p:cNvSpPr txBox="1">
            <a:spLocks noChangeArrowheads="1"/>
          </p:cNvSpPr>
          <p:nvPr/>
        </p:nvSpPr>
        <p:spPr bwMode="auto">
          <a:xfrm>
            <a:off x="990600" y="2209800"/>
            <a:ext cx="2286000" cy="27463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zh-TW" altLang="zh-TW" sz="2000">
                <a:solidFill>
                  <a:srgbClr val="000000"/>
                </a:solidFill>
                <a:latin typeface="新細明體" pitchFamily="18" charset="-120"/>
              </a:rPr>
              <a:t>相當於</a:t>
            </a:r>
            <a:r>
              <a:rPr kumimoji="0" lang="zh-TW" altLang="zh-TW" sz="2000">
                <a:solidFill>
                  <a:srgbClr val="000000"/>
                </a:solidFill>
                <a:latin typeface="Lucida Console" pitchFamily="49" charset="0"/>
              </a:rPr>
              <a:t>L</a:t>
            </a: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</a:rPr>
              <a:t>inkedList</a:t>
            </a:r>
          </a:p>
        </p:txBody>
      </p:sp>
      <p:sp>
        <p:nvSpPr>
          <p:cNvPr id="96262" name="Line 5"/>
          <p:cNvSpPr>
            <a:spLocks noChangeShapeType="1"/>
          </p:cNvSpPr>
          <p:nvPr/>
        </p:nvSpPr>
        <p:spPr bwMode="auto">
          <a:xfrm flipH="1">
            <a:off x="3276600" y="2362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endParaRPr lang="zh-TW" altLang="en-US"/>
          </a:p>
        </p:txBody>
      </p:sp>
      <p:sp>
        <p:nvSpPr>
          <p:cNvPr id="525318" name="Rectangle 6"/>
          <p:cNvSpPr>
            <a:spLocks noChangeArrowheads="1"/>
          </p:cNvSpPr>
          <p:nvPr/>
        </p:nvSpPr>
        <p:spPr bwMode="auto">
          <a:xfrm>
            <a:off x="228600" y="3886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Stroke</a:t>
            </a:r>
          </a:p>
        </p:txBody>
      </p:sp>
      <p:sp>
        <p:nvSpPr>
          <p:cNvPr id="525319" name="Rectangle 7"/>
          <p:cNvSpPr>
            <a:spLocks noChangeArrowheads="1"/>
          </p:cNvSpPr>
          <p:nvPr/>
        </p:nvSpPr>
        <p:spPr bwMode="auto">
          <a:xfrm>
            <a:off x="1752600" y="38862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Rect</a:t>
            </a:r>
          </a:p>
        </p:txBody>
      </p:sp>
      <p:sp>
        <p:nvSpPr>
          <p:cNvPr id="525320" name="Rectangle 8"/>
          <p:cNvSpPr>
            <a:spLocks noChangeArrowheads="1"/>
          </p:cNvSpPr>
          <p:nvPr/>
        </p:nvSpPr>
        <p:spPr bwMode="auto">
          <a:xfrm>
            <a:off x="2971800" y="38862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Circle</a:t>
            </a:r>
          </a:p>
        </p:txBody>
      </p:sp>
      <p:sp>
        <p:nvSpPr>
          <p:cNvPr id="96266" name="AutoShape 9"/>
          <p:cNvSpPr>
            <a:spLocks noChangeArrowheads="1"/>
          </p:cNvSpPr>
          <p:nvPr/>
        </p:nvSpPr>
        <p:spPr bwMode="auto">
          <a:xfrm>
            <a:off x="2133600" y="3352800"/>
            <a:ext cx="304800" cy="533400"/>
          </a:xfrm>
          <a:prstGeom prst="upArrow">
            <a:avLst>
              <a:gd name="adj1" fmla="val 0"/>
              <a:gd name="adj2" fmla="val 557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67" name="Freeform 10"/>
          <p:cNvSpPr>
            <a:spLocks/>
          </p:cNvSpPr>
          <p:nvPr/>
        </p:nvSpPr>
        <p:spPr bwMode="auto">
          <a:xfrm>
            <a:off x="1066800" y="3657600"/>
            <a:ext cx="2438400" cy="228600"/>
          </a:xfrm>
          <a:custGeom>
            <a:avLst/>
            <a:gdLst>
              <a:gd name="T0" fmla="*/ 0 w 1536"/>
              <a:gd name="T1" fmla="*/ 228600 h 144"/>
              <a:gd name="T2" fmla="*/ 0 w 1536"/>
              <a:gd name="T3" fmla="*/ 0 h 144"/>
              <a:gd name="T4" fmla="*/ 2438400 w 1536"/>
              <a:gd name="T5" fmla="*/ 0 h 144"/>
              <a:gd name="T6" fmla="*/ 2438400 w 1536"/>
              <a:gd name="T7" fmla="*/ 228600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144"/>
              <a:gd name="T14" fmla="*/ 1536 w 153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144">
                <a:moveTo>
                  <a:pt x="0" y="144"/>
                </a:moveTo>
                <a:lnTo>
                  <a:pt x="0" y="0"/>
                </a:lnTo>
                <a:lnTo>
                  <a:pt x="1536" y="0"/>
                </a:lnTo>
                <a:lnTo>
                  <a:pt x="1536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525323" name="Rectangle 11"/>
          <p:cNvSpPr>
            <a:spLocks noChangeArrowheads="1"/>
          </p:cNvSpPr>
          <p:nvPr/>
        </p:nvSpPr>
        <p:spPr bwMode="auto">
          <a:xfrm>
            <a:off x="1752600" y="28956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Object</a:t>
            </a:r>
          </a:p>
        </p:txBody>
      </p:sp>
      <p:sp>
        <p:nvSpPr>
          <p:cNvPr id="96269" name="Rectangle 12"/>
          <p:cNvSpPr>
            <a:spLocks noChangeArrowheads="1"/>
          </p:cNvSpPr>
          <p:nvPr/>
        </p:nvSpPr>
        <p:spPr bwMode="auto">
          <a:xfrm>
            <a:off x="5334000" y="3505200"/>
            <a:ext cx="533400" cy="1600200"/>
          </a:xfrm>
          <a:prstGeom prst="rect">
            <a:avLst/>
          </a:prstGeom>
          <a:solidFill>
            <a:srgbClr val="FF9900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0" name="Rectangle 13"/>
          <p:cNvSpPr>
            <a:spLocks noChangeArrowheads="1"/>
          </p:cNvSpPr>
          <p:nvPr/>
        </p:nvSpPr>
        <p:spPr bwMode="auto">
          <a:xfrm>
            <a:off x="5943600" y="3505200"/>
            <a:ext cx="533400" cy="1219200"/>
          </a:xfrm>
          <a:prstGeom prst="rect">
            <a:avLst/>
          </a:prstGeom>
          <a:solidFill>
            <a:schemeClr val="accent1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1" name="Rectangle 14"/>
          <p:cNvSpPr>
            <a:spLocks noChangeArrowheads="1"/>
          </p:cNvSpPr>
          <p:nvPr/>
        </p:nvSpPr>
        <p:spPr bwMode="auto">
          <a:xfrm>
            <a:off x="4648200" y="28194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2" name="Line 15"/>
          <p:cNvSpPr>
            <a:spLocks noChangeShapeType="1"/>
          </p:cNvSpPr>
          <p:nvPr/>
        </p:nvSpPr>
        <p:spPr bwMode="auto">
          <a:xfrm>
            <a:off x="4953000" y="29718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6273" name="Rectangle 16"/>
          <p:cNvSpPr>
            <a:spLocks noChangeArrowheads="1"/>
          </p:cNvSpPr>
          <p:nvPr/>
        </p:nvSpPr>
        <p:spPr bwMode="auto">
          <a:xfrm>
            <a:off x="5257800" y="28194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4" name="Line 17"/>
          <p:cNvSpPr>
            <a:spLocks noChangeShapeType="1"/>
          </p:cNvSpPr>
          <p:nvPr/>
        </p:nvSpPr>
        <p:spPr bwMode="auto">
          <a:xfrm>
            <a:off x="5562600" y="29718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6275" name="Rectangle 18"/>
          <p:cNvSpPr>
            <a:spLocks noChangeArrowheads="1"/>
          </p:cNvSpPr>
          <p:nvPr/>
        </p:nvSpPr>
        <p:spPr bwMode="auto">
          <a:xfrm>
            <a:off x="5867400" y="28194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6" name="Line 19"/>
          <p:cNvSpPr>
            <a:spLocks noChangeShapeType="1"/>
          </p:cNvSpPr>
          <p:nvPr/>
        </p:nvSpPr>
        <p:spPr bwMode="auto">
          <a:xfrm>
            <a:off x="6172200" y="29718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6277" name="Rectangle 20"/>
          <p:cNvSpPr>
            <a:spLocks noChangeArrowheads="1"/>
          </p:cNvSpPr>
          <p:nvPr/>
        </p:nvSpPr>
        <p:spPr bwMode="auto">
          <a:xfrm>
            <a:off x="6477000" y="28194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8" name="Rectangle 21"/>
          <p:cNvSpPr>
            <a:spLocks noChangeArrowheads="1"/>
          </p:cNvSpPr>
          <p:nvPr/>
        </p:nvSpPr>
        <p:spPr bwMode="auto">
          <a:xfrm>
            <a:off x="7086600" y="28194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79" name="Rectangle 22"/>
          <p:cNvSpPr>
            <a:spLocks noChangeArrowheads="1"/>
          </p:cNvSpPr>
          <p:nvPr/>
        </p:nvSpPr>
        <p:spPr bwMode="auto">
          <a:xfrm>
            <a:off x="7696200" y="28194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80" name="Rectangle 23"/>
          <p:cNvSpPr>
            <a:spLocks noChangeArrowheads="1"/>
          </p:cNvSpPr>
          <p:nvPr/>
        </p:nvSpPr>
        <p:spPr bwMode="auto">
          <a:xfrm>
            <a:off x="5410200" y="3962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22</a:t>
            </a:r>
          </a:p>
        </p:txBody>
      </p:sp>
      <p:sp>
        <p:nvSpPr>
          <p:cNvPr id="96281" name="Rectangle 24"/>
          <p:cNvSpPr>
            <a:spLocks noChangeArrowheads="1"/>
          </p:cNvSpPr>
          <p:nvPr/>
        </p:nvSpPr>
        <p:spPr bwMode="auto">
          <a:xfrm>
            <a:off x="5410200" y="3581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11</a:t>
            </a:r>
          </a:p>
        </p:txBody>
      </p:sp>
      <p:sp>
        <p:nvSpPr>
          <p:cNvPr id="96282" name="Rectangle 25"/>
          <p:cNvSpPr>
            <a:spLocks noChangeArrowheads="1"/>
          </p:cNvSpPr>
          <p:nvPr/>
        </p:nvSpPr>
        <p:spPr bwMode="auto">
          <a:xfrm>
            <a:off x="5410200" y="4343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33</a:t>
            </a:r>
          </a:p>
        </p:txBody>
      </p:sp>
      <p:sp>
        <p:nvSpPr>
          <p:cNvPr id="96283" name="Rectangle 26"/>
          <p:cNvSpPr>
            <a:spLocks noChangeArrowheads="1"/>
          </p:cNvSpPr>
          <p:nvPr/>
        </p:nvSpPr>
        <p:spPr bwMode="auto">
          <a:xfrm>
            <a:off x="5410200" y="4724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44</a:t>
            </a:r>
          </a:p>
        </p:txBody>
      </p:sp>
      <p:sp>
        <p:nvSpPr>
          <p:cNvPr id="96284" name="Rectangle 27"/>
          <p:cNvSpPr>
            <a:spLocks noChangeArrowheads="1"/>
          </p:cNvSpPr>
          <p:nvPr/>
        </p:nvSpPr>
        <p:spPr bwMode="auto">
          <a:xfrm>
            <a:off x="6019800" y="3962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66</a:t>
            </a:r>
          </a:p>
        </p:txBody>
      </p:sp>
      <p:sp>
        <p:nvSpPr>
          <p:cNvPr id="96285" name="Rectangle 28"/>
          <p:cNvSpPr>
            <a:spLocks noChangeArrowheads="1"/>
          </p:cNvSpPr>
          <p:nvPr/>
        </p:nvSpPr>
        <p:spPr bwMode="auto">
          <a:xfrm>
            <a:off x="6019800" y="3581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55</a:t>
            </a:r>
          </a:p>
        </p:txBody>
      </p:sp>
      <p:sp>
        <p:nvSpPr>
          <p:cNvPr id="96286" name="Rectangle 29"/>
          <p:cNvSpPr>
            <a:spLocks noChangeArrowheads="1"/>
          </p:cNvSpPr>
          <p:nvPr/>
        </p:nvSpPr>
        <p:spPr bwMode="auto">
          <a:xfrm>
            <a:off x="6019800" y="4343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77</a:t>
            </a:r>
          </a:p>
        </p:txBody>
      </p:sp>
      <p:sp>
        <p:nvSpPr>
          <p:cNvPr id="96287" name="Text Box 30"/>
          <p:cNvSpPr txBox="1">
            <a:spLocks noChangeArrowheads="1"/>
          </p:cNvSpPr>
          <p:nvPr/>
        </p:nvSpPr>
        <p:spPr bwMode="auto">
          <a:xfrm>
            <a:off x="4495800" y="2209800"/>
            <a:ext cx="3973513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LinkedList&lt;</a:t>
            </a:r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Object</a:t>
            </a:r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&gt; myList</a:t>
            </a:r>
          </a:p>
          <a:p>
            <a:pPr eaLnBrk="0" hangingPunct="0"/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    = new LinkedList&lt;</a:t>
            </a:r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Object</a:t>
            </a:r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&gt;();</a:t>
            </a:r>
            <a:endParaRPr kumimoji="0" lang="en-US" altLang="zh-TW" sz="1600" b="1">
              <a:solidFill>
                <a:schemeClr val="accent2"/>
              </a:solidFill>
              <a:latin typeface="Lucida Console" pitchFamily="49" charset="0"/>
            </a:endParaRPr>
          </a:p>
        </p:txBody>
      </p:sp>
      <p:sp>
        <p:nvSpPr>
          <p:cNvPr id="96288" name="Rectangle 31"/>
          <p:cNvSpPr>
            <a:spLocks noChangeArrowheads="1"/>
          </p:cNvSpPr>
          <p:nvPr/>
        </p:nvSpPr>
        <p:spPr bwMode="auto">
          <a:xfrm>
            <a:off x="4724400" y="3505200"/>
            <a:ext cx="533400" cy="2362200"/>
          </a:xfrm>
          <a:prstGeom prst="rect">
            <a:avLst/>
          </a:prstGeom>
          <a:solidFill>
            <a:srgbClr val="9933FF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6289" name="Rectangle 32"/>
          <p:cNvSpPr>
            <a:spLocks noChangeArrowheads="1"/>
          </p:cNvSpPr>
          <p:nvPr/>
        </p:nvSpPr>
        <p:spPr bwMode="auto">
          <a:xfrm>
            <a:off x="4800600" y="39624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6290" name="Rectangle 33"/>
          <p:cNvSpPr>
            <a:spLocks noChangeArrowheads="1"/>
          </p:cNvSpPr>
          <p:nvPr/>
        </p:nvSpPr>
        <p:spPr bwMode="auto">
          <a:xfrm>
            <a:off x="4800600" y="42672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b</a:t>
            </a:r>
          </a:p>
        </p:txBody>
      </p:sp>
      <p:sp>
        <p:nvSpPr>
          <p:cNvPr id="96291" name="Rectangle 34"/>
          <p:cNvSpPr>
            <a:spLocks noChangeArrowheads="1"/>
          </p:cNvSpPr>
          <p:nvPr/>
        </p:nvSpPr>
        <p:spPr bwMode="auto">
          <a:xfrm>
            <a:off x="4800600" y="45720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6292" name="Rectangle 35"/>
          <p:cNvSpPr>
            <a:spLocks noChangeArrowheads="1"/>
          </p:cNvSpPr>
          <p:nvPr/>
        </p:nvSpPr>
        <p:spPr bwMode="auto">
          <a:xfrm>
            <a:off x="4800600" y="48768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c</a:t>
            </a:r>
          </a:p>
        </p:txBody>
      </p:sp>
      <p:sp>
        <p:nvSpPr>
          <p:cNvPr id="96293" name="Rectangle 36"/>
          <p:cNvSpPr>
            <a:spLocks noChangeArrowheads="1"/>
          </p:cNvSpPr>
          <p:nvPr/>
        </p:nvSpPr>
        <p:spPr bwMode="auto">
          <a:xfrm>
            <a:off x="4800600" y="35814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5</a:t>
            </a:r>
          </a:p>
        </p:txBody>
      </p:sp>
      <p:sp>
        <p:nvSpPr>
          <p:cNvPr id="96294" name="Rectangle 37"/>
          <p:cNvSpPr>
            <a:spLocks noChangeArrowheads="1"/>
          </p:cNvSpPr>
          <p:nvPr/>
        </p:nvSpPr>
        <p:spPr bwMode="auto">
          <a:xfrm>
            <a:off x="4800600" y="51816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6295" name="Rectangle 38"/>
          <p:cNvSpPr>
            <a:spLocks noChangeArrowheads="1"/>
          </p:cNvSpPr>
          <p:nvPr/>
        </p:nvSpPr>
        <p:spPr bwMode="auto">
          <a:xfrm>
            <a:off x="4800600" y="54864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c</a:t>
            </a:r>
          </a:p>
        </p:txBody>
      </p:sp>
      <p:sp>
        <p:nvSpPr>
          <p:cNvPr id="96296" name="Text Box 39"/>
          <p:cNvSpPr txBox="1">
            <a:spLocks noChangeArrowheads="1"/>
          </p:cNvSpPr>
          <p:nvPr/>
        </p:nvSpPr>
        <p:spPr bwMode="auto">
          <a:xfrm>
            <a:off x="5257800" y="5638800"/>
            <a:ext cx="9175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Stroke</a:t>
            </a:r>
          </a:p>
        </p:txBody>
      </p:sp>
      <p:sp>
        <p:nvSpPr>
          <p:cNvPr id="96297" name="Text Box 40"/>
          <p:cNvSpPr txBox="1">
            <a:spLocks noChangeArrowheads="1"/>
          </p:cNvSpPr>
          <p:nvPr/>
        </p:nvSpPr>
        <p:spPr bwMode="auto">
          <a:xfrm>
            <a:off x="5562600" y="5105400"/>
            <a:ext cx="6731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Rect</a:t>
            </a:r>
          </a:p>
        </p:txBody>
      </p:sp>
      <p:sp>
        <p:nvSpPr>
          <p:cNvPr id="96298" name="Text Box 41"/>
          <p:cNvSpPr txBox="1">
            <a:spLocks noChangeArrowheads="1"/>
          </p:cNvSpPr>
          <p:nvPr/>
        </p:nvSpPr>
        <p:spPr bwMode="auto">
          <a:xfrm>
            <a:off x="6477000" y="4419600"/>
            <a:ext cx="9175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Circle</a:t>
            </a:r>
          </a:p>
        </p:txBody>
      </p:sp>
      <p:sp>
        <p:nvSpPr>
          <p:cNvPr id="525354" name="Rectangle 42"/>
          <p:cNvSpPr>
            <a:spLocks noChangeArrowheads="1"/>
          </p:cNvSpPr>
          <p:nvPr/>
        </p:nvSpPr>
        <p:spPr bwMode="auto">
          <a:xfrm>
            <a:off x="2971800" y="4343400"/>
            <a:ext cx="1143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x:Integer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y:Integer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r:Integer</a:t>
            </a:r>
          </a:p>
        </p:txBody>
      </p:sp>
      <p:sp>
        <p:nvSpPr>
          <p:cNvPr id="525355" name="Rectangle 43"/>
          <p:cNvSpPr>
            <a:spLocks noChangeArrowheads="1"/>
          </p:cNvSpPr>
          <p:nvPr/>
        </p:nvSpPr>
        <p:spPr bwMode="auto">
          <a:xfrm>
            <a:off x="1752600" y="4343400"/>
            <a:ext cx="11430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l:Integer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t:Integer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w:Integer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h:Integer</a:t>
            </a:r>
          </a:p>
        </p:txBody>
      </p:sp>
      <p:sp>
        <p:nvSpPr>
          <p:cNvPr id="525356" name="Rectangle 44"/>
          <p:cNvSpPr>
            <a:spLocks noChangeArrowheads="1"/>
          </p:cNvSpPr>
          <p:nvPr/>
        </p:nvSpPr>
        <p:spPr bwMode="auto">
          <a:xfrm>
            <a:off x="228600" y="4343400"/>
            <a:ext cx="1447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w:Integer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ia:ArrayList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   &lt;Integer&gt;</a:t>
            </a:r>
          </a:p>
        </p:txBody>
      </p:sp>
      <p:sp>
        <p:nvSpPr>
          <p:cNvPr id="96302" name="Text Box 45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同質容器與多型</a:t>
            </a:r>
            <a:r>
              <a:rPr lang="zh-TW" altLang="zh-TW" sz="180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sz="1800" smtClean="0">
                <a:latin typeface="標楷體" pitchFamily="65" charset="-120"/>
                <a:ea typeface="標楷體" pitchFamily="65" charset="-120"/>
              </a:rPr>
              <a:t>Polymorphism</a:t>
            </a:r>
            <a:r>
              <a:rPr lang="zh-TW" altLang="zh-TW" sz="1800" smtClean="0">
                <a:latin typeface="標楷體" pitchFamily="65" charset="-120"/>
                <a:ea typeface="標楷體" pitchFamily="65" charset="-120"/>
              </a:rPr>
              <a:t>）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應用</a:t>
            </a:r>
          </a:p>
        </p:txBody>
      </p:sp>
      <p:sp>
        <p:nvSpPr>
          <p:cNvPr id="9728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58C6D0FE-2224-4570-8E55-F0E354B6C119}" type="slidenum">
              <a:rPr lang="en-US" altLang="zh-TW" smtClean="0">
                <a:latin typeface="Arial" pitchFamily="34" charset="0"/>
              </a:rPr>
              <a:pPr>
                <a:defRPr/>
              </a:pPr>
              <a:t>94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97284" name="Text Box 3"/>
          <p:cNvSpPr txBox="1">
            <a:spLocks noChangeArrowheads="1"/>
          </p:cNvSpPr>
          <p:nvPr/>
        </p:nvSpPr>
        <p:spPr bwMode="auto">
          <a:xfrm>
            <a:off x="685800" y="1447800"/>
            <a:ext cx="7696200" cy="3937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0" tIns="0" rIns="0" bIns="0"/>
          <a:lstStyle/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kumimoji="0" lang="zh-TW" altLang="en-US" sz="3600">
                <a:latin typeface="SunSans-Demi"/>
                <a:ea typeface="華康粗黑體"/>
                <a:cs typeface="華康粗黑體"/>
              </a:rPr>
              <a:t>為更好地運用多型，可這麼寫：</a:t>
            </a:r>
            <a:br>
              <a:rPr kumimoji="0" lang="zh-TW" altLang="en-US" sz="3600">
                <a:latin typeface="SunSans-Demi"/>
                <a:ea typeface="華康粗黑體"/>
                <a:cs typeface="華康粗黑體"/>
              </a:rPr>
            </a:br>
            <a:endParaRPr kumimoji="0" lang="en-US" altLang="zh-TW" sz="3600">
              <a:latin typeface="SunSans-Demi"/>
              <a:ea typeface="華康粗黑體"/>
              <a:cs typeface="華康粗黑體"/>
            </a:endParaRP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kumimoji="0" lang="en-US" altLang="zh-TW">
              <a:solidFill>
                <a:srgbClr val="009900"/>
              </a:solidFill>
              <a:latin typeface="Lucida Console" pitchFamily="49" charset="0"/>
              <a:ea typeface="華康粗黑體"/>
              <a:cs typeface="華康粗黑體"/>
            </a:endParaRPr>
          </a:p>
          <a:p>
            <a:pPr defTabSz="457200" hangingPunct="0">
              <a:lnSpc>
                <a:spcPct val="90000"/>
              </a:lnSpc>
              <a:spcAft>
                <a:spcPts val="275"/>
              </a:spcAft>
              <a:buClr>
                <a:srgbClr val="000000"/>
              </a:buClr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kumimoji="0" lang="en-US" altLang="zh-TW">
              <a:solidFill>
                <a:srgbClr val="009900"/>
              </a:solidFill>
              <a:latin typeface="Lucida Console" pitchFamily="49" charset="0"/>
              <a:ea typeface="華康粗黑體"/>
              <a:cs typeface="華康粗黑體"/>
            </a:endParaRPr>
          </a:p>
        </p:txBody>
      </p:sp>
      <p:sp>
        <p:nvSpPr>
          <p:cNvPr id="527364" name="Rectangle 4"/>
          <p:cNvSpPr>
            <a:spLocks noChangeArrowheads="1"/>
          </p:cNvSpPr>
          <p:nvPr/>
        </p:nvSpPr>
        <p:spPr bwMode="auto">
          <a:xfrm>
            <a:off x="1981200" y="31242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Shape</a:t>
            </a:r>
          </a:p>
        </p:txBody>
      </p:sp>
      <p:sp>
        <p:nvSpPr>
          <p:cNvPr id="527365" name="Rectangle 5"/>
          <p:cNvSpPr>
            <a:spLocks noChangeArrowheads="1"/>
          </p:cNvSpPr>
          <p:nvPr/>
        </p:nvSpPr>
        <p:spPr bwMode="auto">
          <a:xfrm>
            <a:off x="1981200" y="21336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Object</a:t>
            </a:r>
          </a:p>
        </p:txBody>
      </p:sp>
      <p:sp>
        <p:nvSpPr>
          <p:cNvPr id="97287" name="AutoShape 6"/>
          <p:cNvSpPr>
            <a:spLocks noChangeArrowheads="1"/>
          </p:cNvSpPr>
          <p:nvPr/>
        </p:nvSpPr>
        <p:spPr bwMode="auto">
          <a:xfrm>
            <a:off x="2362200" y="2590800"/>
            <a:ext cx="304800" cy="533400"/>
          </a:xfrm>
          <a:prstGeom prst="upArrow">
            <a:avLst>
              <a:gd name="adj1" fmla="val 0"/>
              <a:gd name="adj2" fmla="val 557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527367" name="Rectangle 7"/>
          <p:cNvSpPr>
            <a:spLocks noChangeArrowheads="1"/>
          </p:cNvSpPr>
          <p:nvPr/>
        </p:nvSpPr>
        <p:spPr bwMode="auto">
          <a:xfrm>
            <a:off x="457200" y="43434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Stroke</a:t>
            </a:r>
          </a:p>
        </p:txBody>
      </p:sp>
      <p:sp>
        <p:nvSpPr>
          <p:cNvPr id="527368" name="Rectangle 8"/>
          <p:cNvSpPr>
            <a:spLocks noChangeArrowheads="1"/>
          </p:cNvSpPr>
          <p:nvPr/>
        </p:nvSpPr>
        <p:spPr bwMode="auto">
          <a:xfrm>
            <a:off x="1981200" y="43434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Rect</a:t>
            </a:r>
          </a:p>
        </p:txBody>
      </p:sp>
      <p:sp>
        <p:nvSpPr>
          <p:cNvPr id="527369" name="Rectangle 9"/>
          <p:cNvSpPr>
            <a:spLocks noChangeArrowheads="1"/>
          </p:cNvSpPr>
          <p:nvPr/>
        </p:nvSpPr>
        <p:spPr bwMode="auto">
          <a:xfrm>
            <a:off x="3200400" y="43434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Circle</a:t>
            </a:r>
          </a:p>
        </p:txBody>
      </p:sp>
      <p:sp>
        <p:nvSpPr>
          <p:cNvPr id="97291" name="Freeform 10"/>
          <p:cNvSpPr>
            <a:spLocks/>
          </p:cNvSpPr>
          <p:nvPr/>
        </p:nvSpPr>
        <p:spPr bwMode="auto">
          <a:xfrm>
            <a:off x="1295400" y="4114800"/>
            <a:ext cx="2438400" cy="228600"/>
          </a:xfrm>
          <a:custGeom>
            <a:avLst/>
            <a:gdLst>
              <a:gd name="T0" fmla="*/ 0 w 1536"/>
              <a:gd name="T1" fmla="*/ 228600 h 144"/>
              <a:gd name="T2" fmla="*/ 0 w 1536"/>
              <a:gd name="T3" fmla="*/ 0 h 144"/>
              <a:gd name="T4" fmla="*/ 2438400 w 1536"/>
              <a:gd name="T5" fmla="*/ 0 h 144"/>
              <a:gd name="T6" fmla="*/ 2438400 w 1536"/>
              <a:gd name="T7" fmla="*/ 228600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144"/>
              <a:gd name="T14" fmla="*/ 1536 w 153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144">
                <a:moveTo>
                  <a:pt x="0" y="144"/>
                </a:moveTo>
                <a:lnTo>
                  <a:pt x="0" y="0"/>
                </a:lnTo>
                <a:lnTo>
                  <a:pt x="1536" y="0"/>
                </a:lnTo>
                <a:lnTo>
                  <a:pt x="1536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527371" name="Rectangle 11"/>
          <p:cNvSpPr>
            <a:spLocks noChangeArrowheads="1"/>
          </p:cNvSpPr>
          <p:nvPr/>
        </p:nvSpPr>
        <p:spPr bwMode="auto">
          <a:xfrm>
            <a:off x="3200400" y="4800600"/>
            <a:ext cx="1143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x:Integer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y:Integer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r:Integer</a:t>
            </a:r>
          </a:p>
        </p:txBody>
      </p:sp>
      <p:sp>
        <p:nvSpPr>
          <p:cNvPr id="527372" name="Rectangle 12"/>
          <p:cNvSpPr>
            <a:spLocks noChangeArrowheads="1"/>
          </p:cNvSpPr>
          <p:nvPr/>
        </p:nvSpPr>
        <p:spPr bwMode="auto">
          <a:xfrm>
            <a:off x="1981200" y="4800600"/>
            <a:ext cx="11430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l:Integer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t:Integer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w:Integer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h:Integer</a:t>
            </a:r>
          </a:p>
        </p:txBody>
      </p:sp>
      <p:sp>
        <p:nvSpPr>
          <p:cNvPr id="527373" name="Rectangle 13"/>
          <p:cNvSpPr>
            <a:spLocks noChangeArrowheads="1"/>
          </p:cNvSpPr>
          <p:nvPr/>
        </p:nvSpPr>
        <p:spPr bwMode="auto">
          <a:xfrm>
            <a:off x="457200" y="4800600"/>
            <a:ext cx="1447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w:Integer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ia:ArrayList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   &lt;Integer&gt;</a:t>
            </a:r>
          </a:p>
        </p:txBody>
      </p:sp>
      <p:sp>
        <p:nvSpPr>
          <p:cNvPr id="97295" name="AutoShape 14"/>
          <p:cNvSpPr>
            <a:spLocks noChangeArrowheads="1"/>
          </p:cNvSpPr>
          <p:nvPr/>
        </p:nvSpPr>
        <p:spPr bwMode="auto">
          <a:xfrm>
            <a:off x="2362200" y="3581400"/>
            <a:ext cx="304800" cy="533400"/>
          </a:xfrm>
          <a:prstGeom prst="upArrow">
            <a:avLst>
              <a:gd name="adj1" fmla="val 0"/>
              <a:gd name="adj2" fmla="val 557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296" name="Rectangle 15"/>
          <p:cNvSpPr>
            <a:spLocks noChangeArrowheads="1"/>
          </p:cNvSpPr>
          <p:nvPr/>
        </p:nvSpPr>
        <p:spPr bwMode="auto">
          <a:xfrm>
            <a:off x="5638800" y="3352800"/>
            <a:ext cx="533400" cy="1600200"/>
          </a:xfrm>
          <a:prstGeom prst="rect">
            <a:avLst/>
          </a:prstGeom>
          <a:solidFill>
            <a:srgbClr val="FF9900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297" name="Rectangle 16"/>
          <p:cNvSpPr>
            <a:spLocks noChangeArrowheads="1"/>
          </p:cNvSpPr>
          <p:nvPr/>
        </p:nvSpPr>
        <p:spPr bwMode="auto">
          <a:xfrm>
            <a:off x="6248400" y="3352800"/>
            <a:ext cx="533400" cy="1219200"/>
          </a:xfrm>
          <a:prstGeom prst="rect">
            <a:avLst/>
          </a:prstGeom>
          <a:solidFill>
            <a:schemeClr val="accent1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298" name="Rectangle 17"/>
          <p:cNvSpPr>
            <a:spLocks noChangeArrowheads="1"/>
          </p:cNvSpPr>
          <p:nvPr/>
        </p:nvSpPr>
        <p:spPr bwMode="auto">
          <a:xfrm>
            <a:off x="4953000" y="2667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299" name="Line 18"/>
          <p:cNvSpPr>
            <a:spLocks noChangeShapeType="1"/>
          </p:cNvSpPr>
          <p:nvPr/>
        </p:nvSpPr>
        <p:spPr bwMode="auto">
          <a:xfrm>
            <a:off x="5257800" y="2819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300" name="Rectangle 19"/>
          <p:cNvSpPr>
            <a:spLocks noChangeArrowheads="1"/>
          </p:cNvSpPr>
          <p:nvPr/>
        </p:nvSpPr>
        <p:spPr bwMode="auto">
          <a:xfrm>
            <a:off x="5562600" y="2667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301" name="Line 20"/>
          <p:cNvSpPr>
            <a:spLocks noChangeShapeType="1"/>
          </p:cNvSpPr>
          <p:nvPr/>
        </p:nvSpPr>
        <p:spPr bwMode="auto">
          <a:xfrm>
            <a:off x="5867400" y="2819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302" name="Rectangle 21"/>
          <p:cNvSpPr>
            <a:spLocks noChangeArrowheads="1"/>
          </p:cNvSpPr>
          <p:nvPr/>
        </p:nvSpPr>
        <p:spPr bwMode="auto">
          <a:xfrm>
            <a:off x="6172200" y="2667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303" name="Line 22"/>
          <p:cNvSpPr>
            <a:spLocks noChangeShapeType="1"/>
          </p:cNvSpPr>
          <p:nvPr/>
        </p:nvSpPr>
        <p:spPr bwMode="auto">
          <a:xfrm>
            <a:off x="6477000" y="2819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304" name="Rectangle 23"/>
          <p:cNvSpPr>
            <a:spLocks noChangeArrowheads="1"/>
          </p:cNvSpPr>
          <p:nvPr/>
        </p:nvSpPr>
        <p:spPr bwMode="auto">
          <a:xfrm>
            <a:off x="6781800" y="2667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305" name="Rectangle 24"/>
          <p:cNvSpPr>
            <a:spLocks noChangeArrowheads="1"/>
          </p:cNvSpPr>
          <p:nvPr/>
        </p:nvSpPr>
        <p:spPr bwMode="auto">
          <a:xfrm>
            <a:off x="7391400" y="2667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306" name="Rectangle 25"/>
          <p:cNvSpPr>
            <a:spLocks noChangeArrowheads="1"/>
          </p:cNvSpPr>
          <p:nvPr/>
        </p:nvSpPr>
        <p:spPr bwMode="auto">
          <a:xfrm>
            <a:off x="8001000" y="2667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307" name="Rectangle 26"/>
          <p:cNvSpPr>
            <a:spLocks noChangeArrowheads="1"/>
          </p:cNvSpPr>
          <p:nvPr/>
        </p:nvSpPr>
        <p:spPr bwMode="auto">
          <a:xfrm>
            <a:off x="5715000" y="3810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22</a:t>
            </a:r>
          </a:p>
        </p:txBody>
      </p:sp>
      <p:sp>
        <p:nvSpPr>
          <p:cNvPr id="97308" name="Rectangle 27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11</a:t>
            </a:r>
          </a:p>
        </p:txBody>
      </p:sp>
      <p:sp>
        <p:nvSpPr>
          <p:cNvPr id="97309" name="Rectangle 28"/>
          <p:cNvSpPr>
            <a:spLocks noChangeArrowheads="1"/>
          </p:cNvSpPr>
          <p:nvPr/>
        </p:nvSpPr>
        <p:spPr bwMode="auto">
          <a:xfrm>
            <a:off x="5715000" y="4191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33</a:t>
            </a:r>
          </a:p>
        </p:txBody>
      </p:sp>
      <p:sp>
        <p:nvSpPr>
          <p:cNvPr id="97310" name="Rectangle 29"/>
          <p:cNvSpPr>
            <a:spLocks noChangeArrowheads="1"/>
          </p:cNvSpPr>
          <p:nvPr/>
        </p:nvSpPr>
        <p:spPr bwMode="auto">
          <a:xfrm>
            <a:off x="5715000" y="4572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44</a:t>
            </a:r>
          </a:p>
        </p:txBody>
      </p:sp>
      <p:sp>
        <p:nvSpPr>
          <p:cNvPr id="97311" name="Rectangle 30"/>
          <p:cNvSpPr>
            <a:spLocks noChangeArrowheads="1"/>
          </p:cNvSpPr>
          <p:nvPr/>
        </p:nvSpPr>
        <p:spPr bwMode="auto">
          <a:xfrm>
            <a:off x="6324600" y="3810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66</a:t>
            </a:r>
          </a:p>
        </p:txBody>
      </p:sp>
      <p:sp>
        <p:nvSpPr>
          <p:cNvPr id="97312" name="Rectangle 31"/>
          <p:cNvSpPr>
            <a:spLocks noChangeArrowheads="1"/>
          </p:cNvSpPr>
          <p:nvPr/>
        </p:nvSpPr>
        <p:spPr bwMode="auto">
          <a:xfrm>
            <a:off x="6324600" y="3429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55</a:t>
            </a:r>
          </a:p>
        </p:txBody>
      </p:sp>
      <p:sp>
        <p:nvSpPr>
          <p:cNvPr id="97313" name="Rectangle 32"/>
          <p:cNvSpPr>
            <a:spLocks noChangeArrowheads="1"/>
          </p:cNvSpPr>
          <p:nvPr/>
        </p:nvSpPr>
        <p:spPr bwMode="auto">
          <a:xfrm>
            <a:off x="6324600" y="4191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77</a:t>
            </a:r>
          </a:p>
        </p:txBody>
      </p:sp>
      <p:sp>
        <p:nvSpPr>
          <p:cNvPr id="97314" name="Text Box 33"/>
          <p:cNvSpPr txBox="1">
            <a:spLocks noChangeArrowheads="1"/>
          </p:cNvSpPr>
          <p:nvPr/>
        </p:nvSpPr>
        <p:spPr bwMode="auto">
          <a:xfrm>
            <a:off x="4800600" y="2057400"/>
            <a:ext cx="385127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LinkedList&lt;</a:t>
            </a:r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Shape</a:t>
            </a:r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&gt; myList</a:t>
            </a:r>
          </a:p>
          <a:p>
            <a:pPr eaLnBrk="0" hangingPunct="0"/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    = new LinkedList&lt;</a:t>
            </a:r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Shape</a:t>
            </a:r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&gt;();</a:t>
            </a:r>
            <a:endParaRPr kumimoji="0" lang="en-US" altLang="zh-TW" sz="1600" b="1">
              <a:solidFill>
                <a:schemeClr val="accent2"/>
              </a:solidFill>
              <a:latin typeface="Lucida Console" pitchFamily="49" charset="0"/>
            </a:endParaRPr>
          </a:p>
        </p:txBody>
      </p:sp>
      <p:sp>
        <p:nvSpPr>
          <p:cNvPr id="97315" name="Rectangle 34"/>
          <p:cNvSpPr>
            <a:spLocks noChangeArrowheads="1"/>
          </p:cNvSpPr>
          <p:nvPr/>
        </p:nvSpPr>
        <p:spPr bwMode="auto">
          <a:xfrm>
            <a:off x="5029200" y="3352800"/>
            <a:ext cx="533400" cy="2362200"/>
          </a:xfrm>
          <a:prstGeom prst="rect">
            <a:avLst/>
          </a:prstGeom>
          <a:solidFill>
            <a:srgbClr val="9933FF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7316" name="Rectangle 35"/>
          <p:cNvSpPr>
            <a:spLocks noChangeArrowheads="1"/>
          </p:cNvSpPr>
          <p:nvPr/>
        </p:nvSpPr>
        <p:spPr bwMode="auto">
          <a:xfrm>
            <a:off x="5105400" y="38100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7317" name="Rectangle 36"/>
          <p:cNvSpPr>
            <a:spLocks noChangeArrowheads="1"/>
          </p:cNvSpPr>
          <p:nvPr/>
        </p:nvSpPr>
        <p:spPr bwMode="auto">
          <a:xfrm>
            <a:off x="5105400" y="41148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b</a:t>
            </a:r>
          </a:p>
        </p:txBody>
      </p:sp>
      <p:sp>
        <p:nvSpPr>
          <p:cNvPr id="97318" name="Rectangle 37"/>
          <p:cNvSpPr>
            <a:spLocks noChangeArrowheads="1"/>
          </p:cNvSpPr>
          <p:nvPr/>
        </p:nvSpPr>
        <p:spPr bwMode="auto">
          <a:xfrm>
            <a:off x="5105400" y="44196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7319" name="Rectangle 38"/>
          <p:cNvSpPr>
            <a:spLocks noChangeArrowheads="1"/>
          </p:cNvSpPr>
          <p:nvPr/>
        </p:nvSpPr>
        <p:spPr bwMode="auto">
          <a:xfrm>
            <a:off x="5105400" y="47244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c</a:t>
            </a:r>
          </a:p>
        </p:txBody>
      </p:sp>
      <p:sp>
        <p:nvSpPr>
          <p:cNvPr id="97320" name="Rectangle 39"/>
          <p:cNvSpPr>
            <a:spLocks noChangeArrowheads="1"/>
          </p:cNvSpPr>
          <p:nvPr/>
        </p:nvSpPr>
        <p:spPr bwMode="auto">
          <a:xfrm>
            <a:off x="5105400" y="3429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5</a:t>
            </a:r>
          </a:p>
        </p:txBody>
      </p:sp>
      <p:sp>
        <p:nvSpPr>
          <p:cNvPr id="97321" name="Rectangle 40"/>
          <p:cNvSpPr>
            <a:spLocks noChangeArrowheads="1"/>
          </p:cNvSpPr>
          <p:nvPr/>
        </p:nvSpPr>
        <p:spPr bwMode="auto">
          <a:xfrm>
            <a:off x="5105400" y="50292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7322" name="Rectangle 41"/>
          <p:cNvSpPr>
            <a:spLocks noChangeArrowheads="1"/>
          </p:cNvSpPr>
          <p:nvPr/>
        </p:nvSpPr>
        <p:spPr bwMode="auto">
          <a:xfrm>
            <a:off x="5105400" y="53340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c</a:t>
            </a:r>
          </a:p>
        </p:txBody>
      </p:sp>
      <p:sp>
        <p:nvSpPr>
          <p:cNvPr id="97323" name="Text Box 42"/>
          <p:cNvSpPr txBox="1">
            <a:spLocks noChangeArrowheads="1"/>
          </p:cNvSpPr>
          <p:nvPr/>
        </p:nvSpPr>
        <p:spPr bwMode="auto">
          <a:xfrm>
            <a:off x="5562600" y="5486400"/>
            <a:ext cx="9175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Stroke</a:t>
            </a:r>
          </a:p>
        </p:txBody>
      </p:sp>
      <p:sp>
        <p:nvSpPr>
          <p:cNvPr id="97324" name="Text Box 43"/>
          <p:cNvSpPr txBox="1">
            <a:spLocks noChangeArrowheads="1"/>
          </p:cNvSpPr>
          <p:nvPr/>
        </p:nvSpPr>
        <p:spPr bwMode="auto">
          <a:xfrm>
            <a:off x="5867400" y="4953000"/>
            <a:ext cx="6731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Rect</a:t>
            </a:r>
          </a:p>
        </p:txBody>
      </p:sp>
      <p:sp>
        <p:nvSpPr>
          <p:cNvPr id="97325" name="Text Box 44"/>
          <p:cNvSpPr txBox="1">
            <a:spLocks noChangeArrowheads="1"/>
          </p:cNvSpPr>
          <p:nvPr/>
        </p:nvSpPr>
        <p:spPr bwMode="auto">
          <a:xfrm>
            <a:off x="6781800" y="4267200"/>
            <a:ext cx="9175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Circle</a:t>
            </a:r>
          </a:p>
        </p:txBody>
      </p:sp>
      <p:sp>
        <p:nvSpPr>
          <p:cNvPr id="97326" name="Text Box 45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zh-TW" altLang="en-GB" smtClean="0">
                <a:ea typeface="新細明體" pitchFamily="18" charset="-120"/>
              </a:rPr>
              <a:t>在</a:t>
            </a:r>
            <a:r>
              <a:rPr lang="en-GB" altLang="zh-TW" smtClean="0">
                <a:ea typeface="新細明體" pitchFamily="18" charset="-120"/>
              </a:rPr>
              <a:t>JDK1.5</a:t>
            </a:r>
            <a:r>
              <a:rPr lang="zh-TW" altLang="en-GB" smtClean="0">
                <a:ea typeface="新細明體" pitchFamily="18" charset="-120"/>
              </a:rPr>
              <a:t>中撰寫</a:t>
            </a:r>
            <a:r>
              <a:rPr lang="en-GB" altLang="zh-TW" smtClean="0">
                <a:ea typeface="新細明體" pitchFamily="18" charset="-120"/>
              </a:rPr>
              <a:t>G</a:t>
            </a:r>
            <a:r>
              <a:rPr lang="en-US" altLang="zh-TW" smtClean="0">
                <a:ea typeface="新細明體" pitchFamily="18" charset="-120"/>
              </a:rPr>
              <a:t>eneric Classes</a:t>
            </a:r>
            <a:endParaRPr lang="en-GB" altLang="zh-TW" smtClean="0">
              <a:ea typeface="新細明體" pitchFamily="18" charset="-120"/>
            </a:endParaRPr>
          </a:p>
        </p:txBody>
      </p:sp>
      <p:sp>
        <p:nvSpPr>
          <p:cNvPr id="9830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3F11B49-7AC9-4206-BC3A-8C949E141013}" type="slidenum">
              <a:rPr lang="en-US" altLang="zh-TW" smtClean="0">
                <a:latin typeface="Arial" pitchFamily="34" charset="0"/>
              </a:rPr>
              <a:pPr>
                <a:defRPr/>
              </a:pPr>
              <a:t>95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780291" name="Rectangle 3"/>
          <p:cNvSpPr>
            <a:spLocks noChangeArrowheads="1"/>
          </p:cNvSpPr>
          <p:nvPr/>
        </p:nvSpPr>
        <p:spPr bwMode="auto">
          <a:xfrm>
            <a:off x="1752600" y="2819400"/>
            <a:ext cx="1447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Shape</a:t>
            </a:r>
          </a:p>
        </p:txBody>
      </p:sp>
      <p:sp>
        <p:nvSpPr>
          <p:cNvPr id="780292" name="Rectangle 4"/>
          <p:cNvSpPr>
            <a:spLocks noChangeArrowheads="1"/>
          </p:cNvSpPr>
          <p:nvPr/>
        </p:nvSpPr>
        <p:spPr bwMode="auto">
          <a:xfrm>
            <a:off x="1905000" y="19812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Object</a:t>
            </a:r>
          </a:p>
        </p:txBody>
      </p:sp>
      <p:sp>
        <p:nvSpPr>
          <p:cNvPr id="98310" name="AutoShape 5"/>
          <p:cNvSpPr>
            <a:spLocks noChangeArrowheads="1"/>
          </p:cNvSpPr>
          <p:nvPr/>
        </p:nvSpPr>
        <p:spPr bwMode="auto">
          <a:xfrm>
            <a:off x="2286000" y="2438400"/>
            <a:ext cx="304800" cy="381000"/>
          </a:xfrm>
          <a:prstGeom prst="upArrow">
            <a:avLst>
              <a:gd name="adj1" fmla="val 0"/>
              <a:gd name="adj2" fmla="val 3980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780294" name="Rectangle 6"/>
          <p:cNvSpPr>
            <a:spLocks noChangeArrowheads="1"/>
          </p:cNvSpPr>
          <p:nvPr/>
        </p:nvSpPr>
        <p:spPr bwMode="auto">
          <a:xfrm>
            <a:off x="152400" y="4724400"/>
            <a:ext cx="1676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Stroke</a:t>
            </a:r>
          </a:p>
        </p:txBody>
      </p:sp>
      <p:sp>
        <p:nvSpPr>
          <p:cNvPr id="780295" name="Rectangle 7"/>
          <p:cNvSpPr>
            <a:spLocks noChangeArrowheads="1"/>
          </p:cNvSpPr>
          <p:nvPr/>
        </p:nvSpPr>
        <p:spPr bwMode="auto">
          <a:xfrm>
            <a:off x="1981200" y="47244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Rect</a:t>
            </a:r>
          </a:p>
        </p:txBody>
      </p:sp>
      <p:sp>
        <p:nvSpPr>
          <p:cNvPr id="780296" name="Rectangle 8"/>
          <p:cNvSpPr>
            <a:spLocks noChangeArrowheads="1"/>
          </p:cNvSpPr>
          <p:nvPr/>
        </p:nvSpPr>
        <p:spPr bwMode="auto">
          <a:xfrm>
            <a:off x="3276600" y="4724400"/>
            <a:ext cx="1143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r>
              <a:rPr kumimoji="0" lang="en-US" altLang="zh-TW" sz="20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Circle</a:t>
            </a:r>
          </a:p>
        </p:txBody>
      </p:sp>
      <p:sp>
        <p:nvSpPr>
          <p:cNvPr id="98314" name="Freeform 9"/>
          <p:cNvSpPr>
            <a:spLocks/>
          </p:cNvSpPr>
          <p:nvPr/>
        </p:nvSpPr>
        <p:spPr bwMode="auto">
          <a:xfrm>
            <a:off x="1219200" y="4495800"/>
            <a:ext cx="2438400" cy="228600"/>
          </a:xfrm>
          <a:custGeom>
            <a:avLst/>
            <a:gdLst>
              <a:gd name="T0" fmla="*/ 0 w 1536"/>
              <a:gd name="T1" fmla="*/ 228600 h 144"/>
              <a:gd name="T2" fmla="*/ 0 w 1536"/>
              <a:gd name="T3" fmla="*/ 0 h 144"/>
              <a:gd name="T4" fmla="*/ 2438400 w 1536"/>
              <a:gd name="T5" fmla="*/ 0 h 144"/>
              <a:gd name="T6" fmla="*/ 2438400 w 1536"/>
              <a:gd name="T7" fmla="*/ 228600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144"/>
              <a:gd name="T14" fmla="*/ 1536 w 153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144">
                <a:moveTo>
                  <a:pt x="0" y="144"/>
                </a:moveTo>
                <a:lnTo>
                  <a:pt x="0" y="0"/>
                </a:lnTo>
                <a:lnTo>
                  <a:pt x="1536" y="0"/>
                </a:lnTo>
                <a:lnTo>
                  <a:pt x="1536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780298" name="Rectangle 10"/>
          <p:cNvSpPr>
            <a:spLocks noChangeArrowheads="1"/>
          </p:cNvSpPr>
          <p:nvPr/>
        </p:nvSpPr>
        <p:spPr bwMode="auto">
          <a:xfrm>
            <a:off x="3276600" y="5181600"/>
            <a:ext cx="1143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x:T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y:T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r:T</a:t>
            </a:r>
          </a:p>
        </p:txBody>
      </p:sp>
      <p:sp>
        <p:nvSpPr>
          <p:cNvPr id="780299" name="Rectangle 11"/>
          <p:cNvSpPr>
            <a:spLocks noChangeArrowheads="1"/>
          </p:cNvSpPr>
          <p:nvPr/>
        </p:nvSpPr>
        <p:spPr bwMode="auto">
          <a:xfrm>
            <a:off x="1981200" y="5181600"/>
            <a:ext cx="11430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l:T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t:T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w:T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h:T</a:t>
            </a:r>
          </a:p>
        </p:txBody>
      </p:sp>
      <p:sp>
        <p:nvSpPr>
          <p:cNvPr id="780300" name="Rectangle 12"/>
          <p:cNvSpPr>
            <a:spLocks noChangeArrowheads="1"/>
          </p:cNvSpPr>
          <p:nvPr/>
        </p:nvSpPr>
        <p:spPr bwMode="auto">
          <a:xfrm>
            <a:off x="152400" y="5181600"/>
            <a:ext cx="1676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w:T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a:ArrayList&lt;T&gt;</a:t>
            </a:r>
          </a:p>
        </p:txBody>
      </p:sp>
      <p:sp>
        <p:nvSpPr>
          <p:cNvPr id="98318" name="Rectangle 13"/>
          <p:cNvSpPr>
            <a:spLocks noChangeArrowheads="1"/>
          </p:cNvSpPr>
          <p:nvPr/>
        </p:nvSpPr>
        <p:spPr bwMode="auto">
          <a:xfrm>
            <a:off x="5562600" y="3733800"/>
            <a:ext cx="533400" cy="1600200"/>
          </a:xfrm>
          <a:prstGeom prst="rect">
            <a:avLst/>
          </a:prstGeom>
          <a:solidFill>
            <a:srgbClr val="FF9900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19" name="Rectangle 14"/>
          <p:cNvSpPr>
            <a:spLocks noChangeArrowheads="1"/>
          </p:cNvSpPr>
          <p:nvPr/>
        </p:nvSpPr>
        <p:spPr bwMode="auto">
          <a:xfrm>
            <a:off x="6172200" y="3733800"/>
            <a:ext cx="533400" cy="1219200"/>
          </a:xfrm>
          <a:prstGeom prst="rect">
            <a:avLst/>
          </a:prstGeom>
          <a:solidFill>
            <a:schemeClr val="accent1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0" name="Rectangle 15"/>
          <p:cNvSpPr>
            <a:spLocks noChangeArrowheads="1"/>
          </p:cNvSpPr>
          <p:nvPr/>
        </p:nvSpPr>
        <p:spPr bwMode="auto">
          <a:xfrm>
            <a:off x="4876800" y="3048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1" name="Line 16"/>
          <p:cNvSpPr>
            <a:spLocks noChangeShapeType="1"/>
          </p:cNvSpPr>
          <p:nvPr/>
        </p:nvSpPr>
        <p:spPr bwMode="auto">
          <a:xfrm>
            <a:off x="5181600" y="3200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22" name="Rectangle 17"/>
          <p:cNvSpPr>
            <a:spLocks noChangeArrowheads="1"/>
          </p:cNvSpPr>
          <p:nvPr/>
        </p:nvSpPr>
        <p:spPr bwMode="auto">
          <a:xfrm>
            <a:off x="5486400" y="3048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3" name="Line 18"/>
          <p:cNvSpPr>
            <a:spLocks noChangeShapeType="1"/>
          </p:cNvSpPr>
          <p:nvPr/>
        </p:nvSpPr>
        <p:spPr bwMode="auto">
          <a:xfrm>
            <a:off x="5791200" y="3200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24" name="Rectangle 19"/>
          <p:cNvSpPr>
            <a:spLocks noChangeArrowheads="1"/>
          </p:cNvSpPr>
          <p:nvPr/>
        </p:nvSpPr>
        <p:spPr bwMode="auto">
          <a:xfrm>
            <a:off x="6096000" y="3048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5" name="Line 20"/>
          <p:cNvSpPr>
            <a:spLocks noChangeShapeType="1"/>
          </p:cNvSpPr>
          <p:nvPr/>
        </p:nvSpPr>
        <p:spPr bwMode="auto">
          <a:xfrm>
            <a:off x="6400800" y="3200400"/>
            <a:ext cx="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diamond" w="med" len="med"/>
            <a:tailEnd type="diamond" w="med" len="med"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26" name="Rectangle 21"/>
          <p:cNvSpPr>
            <a:spLocks noChangeArrowheads="1"/>
          </p:cNvSpPr>
          <p:nvPr/>
        </p:nvSpPr>
        <p:spPr bwMode="auto">
          <a:xfrm>
            <a:off x="6705600" y="3048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7" name="Rectangle 22"/>
          <p:cNvSpPr>
            <a:spLocks noChangeArrowheads="1"/>
          </p:cNvSpPr>
          <p:nvPr/>
        </p:nvSpPr>
        <p:spPr bwMode="auto">
          <a:xfrm>
            <a:off x="7315200" y="3048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8" name="Rectangle 23"/>
          <p:cNvSpPr>
            <a:spLocks noChangeArrowheads="1"/>
          </p:cNvSpPr>
          <p:nvPr/>
        </p:nvSpPr>
        <p:spPr bwMode="auto">
          <a:xfrm>
            <a:off x="7924800" y="3048000"/>
            <a:ext cx="609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29" name="Rectangle 24"/>
          <p:cNvSpPr>
            <a:spLocks noChangeArrowheads="1"/>
          </p:cNvSpPr>
          <p:nvPr/>
        </p:nvSpPr>
        <p:spPr bwMode="auto">
          <a:xfrm>
            <a:off x="5638800" y="4191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22</a:t>
            </a:r>
          </a:p>
        </p:txBody>
      </p:sp>
      <p:sp>
        <p:nvSpPr>
          <p:cNvPr id="98330" name="Rectangle 25"/>
          <p:cNvSpPr>
            <a:spLocks noChangeArrowheads="1"/>
          </p:cNvSpPr>
          <p:nvPr/>
        </p:nvSpPr>
        <p:spPr bwMode="auto">
          <a:xfrm>
            <a:off x="5638800" y="3810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11</a:t>
            </a:r>
          </a:p>
        </p:txBody>
      </p:sp>
      <p:sp>
        <p:nvSpPr>
          <p:cNvPr id="98331" name="Rectangle 26"/>
          <p:cNvSpPr>
            <a:spLocks noChangeArrowheads="1"/>
          </p:cNvSpPr>
          <p:nvPr/>
        </p:nvSpPr>
        <p:spPr bwMode="auto">
          <a:xfrm>
            <a:off x="5638800" y="4572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33</a:t>
            </a:r>
          </a:p>
        </p:txBody>
      </p:sp>
      <p:sp>
        <p:nvSpPr>
          <p:cNvPr id="98332" name="Rectangle 27"/>
          <p:cNvSpPr>
            <a:spLocks noChangeArrowheads="1"/>
          </p:cNvSpPr>
          <p:nvPr/>
        </p:nvSpPr>
        <p:spPr bwMode="auto">
          <a:xfrm>
            <a:off x="5638800" y="4953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44</a:t>
            </a:r>
          </a:p>
        </p:txBody>
      </p:sp>
      <p:sp>
        <p:nvSpPr>
          <p:cNvPr id="98333" name="Rectangle 28"/>
          <p:cNvSpPr>
            <a:spLocks noChangeArrowheads="1"/>
          </p:cNvSpPr>
          <p:nvPr/>
        </p:nvSpPr>
        <p:spPr bwMode="auto">
          <a:xfrm>
            <a:off x="6248400" y="4191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66</a:t>
            </a:r>
          </a:p>
        </p:txBody>
      </p:sp>
      <p:sp>
        <p:nvSpPr>
          <p:cNvPr id="98334" name="Rectangle 29"/>
          <p:cNvSpPr>
            <a:spLocks noChangeArrowheads="1"/>
          </p:cNvSpPr>
          <p:nvPr/>
        </p:nvSpPr>
        <p:spPr bwMode="auto">
          <a:xfrm>
            <a:off x="6248400" y="3810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55</a:t>
            </a:r>
          </a:p>
        </p:txBody>
      </p:sp>
      <p:sp>
        <p:nvSpPr>
          <p:cNvPr id="98335" name="Rectangle 30"/>
          <p:cNvSpPr>
            <a:spLocks noChangeArrowheads="1"/>
          </p:cNvSpPr>
          <p:nvPr/>
        </p:nvSpPr>
        <p:spPr bwMode="auto">
          <a:xfrm>
            <a:off x="6248400" y="4572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77</a:t>
            </a:r>
          </a:p>
        </p:txBody>
      </p:sp>
      <p:sp>
        <p:nvSpPr>
          <p:cNvPr id="98336" name="Text Box 31"/>
          <p:cNvSpPr txBox="1">
            <a:spLocks noChangeArrowheads="1"/>
          </p:cNvSpPr>
          <p:nvPr/>
        </p:nvSpPr>
        <p:spPr bwMode="auto">
          <a:xfrm>
            <a:off x="4724400" y="2438400"/>
            <a:ext cx="385127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LinkedList&lt;</a:t>
            </a:r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Shape</a:t>
            </a:r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&gt; sList</a:t>
            </a:r>
          </a:p>
          <a:p>
            <a:pPr eaLnBrk="0" hangingPunct="0"/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    = new LinkedList&lt;</a:t>
            </a:r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Shape</a:t>
            </a:r>
            <a:r>
              <a:rPr kumimoji="0" lang="en-US" altLang="zh-TW" sz="1600" b="1">
                <a:solidFill>
                  <a:srgbClr val="009900"/>
                </a:solidFill>
                <a:latin typeface="Lucida Console" pitchFamily="49" charset="0"/>
              </a:rPr>
              <a:t>&gt;();</a:t>
            </a:r>
            <a:endParaRPr kumimoji="0" lang="en-US" altLang="zh-TW" sz="1600" b="1">
              <a:solidFill>
                <a:schemeClr val="accent2"/>
              </a:solidFill>
              <a:latin typeface="Lucida Console" pitchFamily="49" charset="0"/>
            </a:endParaRPr>
          </a:p>
        </p:txBody>
      </p:sp>
      <p:sp>
        <p:nvSpPr>
          <p:cNvPr id="98337" name="Rectangle 32"/>
          <p:cNvSpPr>
            <a:spLocks noChangeArrowheads="1"/>
          </p:cNvSpPr>
          <p:nvPr/>
        </p:nvSpPr>
        <p:spPr bwMode="auto">
          <a:xfrm>
            <a:off x="4953000" y="3733800"/>
            <a:ext cx="533400" cy="2362200"/>
          </a:xfrm>
          <a:prstGeom prst="rect">
            <a:avLst/>
          </a:prstGeom>
          <a:solidFill>
            <a:srgbClr val="9933FF"/>
          </a:solidFill>
          <a:ln w="12700" cap="rnd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38" name="Rectangle 33"/>
          <p:cNvSpPr>
            <a:spLocks noChangeArrowheads="1"/>
          </p:cNvSpPr>
          <p:nvPr/>
        </p:nvSpPr>
        <p:spPr bwMode="auto">
          <a:xfrm>
            <a:off x="5029200" y="41910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8339" name="Rectangle 34"/>
          <p:cNvSpPr>
            <a:spLocks noChangeArrowheads="1"/>
          </p:cNvSpPr>
          <p:nvPr/>
        </p:nvSpPr>
        <p:spPr bwMode="auto">
          <a:xfrm>
            <a:off x="5029200" y="44958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b</a:t>
            </a:r>
          </a:p>
        </p:txBody>
      </p:sp>
      <p:sp>
        <p:nvSpPr>
          <p:cNvPr id="98340" name="Rectangle 35"/>
          <p:cNvSpPr>
            <a:spLocks noChangeArrowheads="1"/>
          </p:cNvSpPr>
          <p:nvPr/>
        </p:nvSpPr>
        <p:spPr bwMode="auto">
          <a:xfrm>
            <a:off x="5029200" y="48006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8341" name="Rectangle 36"/>
          <p:cNvSpPr>
            <a:spLocks noChangeArrowheads="1"/>
          </p:cNvSpPr>
          <p:nvPr/>
        </p:nvSpPr>
        <p:spPr bwMode="auto">
          <a:xfrm>
            <a:off x="5029200" y="51054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c</a:t>
            </a:r>
          </a:p>
        </p:txBody>
      </p:sp>
      <p:sp>
        <p:nvSpPr>
          <p:cNvPr id="98342" name="Rectangle 37"/>
          <p:cNvSpPr>
            <a:spLocks noChangeArrowheads="1"/>
          </p:cNvSpPr>
          <p:nvPr/>
        </p:nvSpPr>
        <p:spPr bwMode="auto">
          <a:xfrm>
            <a:off x="5029200" y="3810000"/>
            <a:ext cx="381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5</a:t>
            </a:r>
          </a:p>
        </p:txBody>
      </p:sp>
      <p:sp>
        <p:nvSpPr>
          <p:cNvPr id="98343" name="Rectangle 38"/>
          <p:cNvSpPr>
            <a:spLocks noChangeArrowheads="1"/>
          </p:cNvSpPr>
          <p:nvPr/>
        </p:nvSpPr>
        <p:spPr bwMode="auto">
          <a:xfrm>
            <a:off x="5029200" y="54102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18</a:t>
            </a:r>
          </a:p>
        </p:txBody>
      </p:sp>
      <p:sp>
        <p:nvSpPr>
          <p:cNvPr id="98344" name="Rectangle 39"/>
          <p:cNvSpPr>
            <a:spLocks noChangeArrowheads="1"/>
          </p:cNvSpPr>
          <p:nvPr/>
        </p:nvSpPr>
        <p:spPr bwMode="auto">
          <a:xfrm>
            <a:off x="5029200" y="5715000"/>
            <a:ext cx="381000" cy="3048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en-US" sz="1600">
                <a:latin typeface="Times New Roman" pitchFamily="18" charset="0"/>
              </a:rPr>
              <a:t>2</a:t>
            </a:r>
            <a:r>
              <a:rPr kumimoji="0" lang="en-US" altLang="zh-TW" sz="1600">
                <a:latin typeface="Times New Roman" pitchFamily="18" charset="0"/>
              </a:rPr>
              <a:t>c</a:t>
            </a:r>
          </a:p>
        </p:txBody>
      </p:sp>
      <p:sp>
        <p:nvSpPr>
          <p:cNvPr id="98345" name="Text Box 40"/>
          <p:cNvSpPr txBox="1">
            <a:spLocks noChangeArrowheads="1"/>
          </p:cNvSpPr>
          <p:nvPr/>
        </p:nvSpPr>
        <p:spPr bwMode="auto">
          <a:xfrm>
            <a:off x="5486400" y="5867400"/>
            <a:ext cx="29956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Stroke&lt;Integer,Integer&gt;</a:t>
            </a:r>
          </a:p>
        </p:txBody>
      </p:sp>
      <p:sp>
        <p:nvSpPr>
          <p:cNvPr id="98346" name="Text Box 41"/>
          <p:cNvSpPr txBox="1">
            <a:spLocks noChangeArrowheads="1"/>
          </p:cNvSpPr>
          <p:nvPr/>
        </p:nvSpPr>
        <p:spPr bwMode="auto">
          <a:xfrm>
            <a:off x="5791200" y="5334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Rect&lt;Integer&gt;</a:t>
            </a:r>
          </a:p>
        </p:txBody>
      </p:sp>
      <p:sp>
        <p:nvSpPr>
          <p:cNvPr id="98347" name="Text Box 42"/>
          <p:cNvSpPr txBox="1">
            <a:spLocks noChangeArrowheads="1"/>
          </p:cNvSpPr>
          <p:nvPr/>
        </p:nvSpPr>
        <p:spPr bwMode="auto">
          <a:xfrm>
            <a:off x="6705600" y="4648200"/>
            <a:ext cx="20177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 b="1">
                <a:solidFill>
                  <a:schemeClr val="accent2"/>
                </a:solidFill>
                <a:latin typeface="Lucida Console" pitchFamily="49" charset="0"/>
              </a:rPr>
              <a:t>Circle&lt;Integer&gt;</a:t>
            </a:r>
          </a:p>
        </p:txBody>
      </p:sp>
      <p:sp>
        <p:nvSpPr>
          <p:cNvPr id="98348" name="Rectangle 43"/>
          <p:cNvSpPr>
            <a:spLocks noChangeArrowheads="1"/>
          </p:cNvSpPr>
          <p:nvPr/>
        </p:nvSpPr>
        <p:spPr bwMode="auto">
          <a:xfrm>
            <a:off x="4267200" y="4572000"/>
            <a:ext cx="228600" cy="304800"/>
          </a:xfrm>
          <a:prstGeom prst="rect">
            <a:avLst/>
          </a:prstGeom>
          <a:solidFill>
            <a:schemeClr val="hlink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T</a:t>
            </a:r>
          </a:p>
        </p:txBody>
      </p:sp>
      <p:sp>
        <p:nvSpPr>
          <p:cNvPr id="98349" name="Rectangle 44"/>
          <p:cNvSpPr>
            <a:spLocks noChangeArrowheads="1"/>
          </p:cNvSpPr>
          <p:nvPr/>
        </p:nvSpPr>
        <p:spPr bwMode="auto">
          <a:xfrm>
            <a:off x="2971800" y="4572000"/>
            <a:ext cx="228600" cy="304800"/>
          </a:xfrm>
          <a:prstGeom prst="rect">
            <a:avLst/>
          </a:prstGeom>
          <a:solidFill>
            <a:schemeClr val="hlink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T</a:t>
            </a:r>
          </a:p>
        </p:txBody>
      </p:sp>
      <p:sp>
        <p:nvSpPr>
          <p:cNvPr id="98350" name="Rectangle 45"/>
          <p:cNvSpPr>
            <a:spLocks noChangeArrowheads="1"/>
          </p:cNvSpPr>
          <p:nvPr/>
        </p:nvSpPr>
        <p:spPr bwMode="auto">
          <a:xfrm>
            <a:off x="1447800" y="4572000"/>
            <a:ext cx="457200" cy="304800"/>
          </a:xfrm>
          <a:prstGeom prst="rect">
            <a:avLst/>
          </a:prstGeom>
          <a:solidFill>
            <a:schemeClr val="hlink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W,T</a:t>
            </a:r>
          </a:p>
        </p:txBody>
      </p:sp>
      <p:sp>
        <p:nvSpPr>
          <p:cNvPr id="780334" name="Text Box 46"/>
          <p:cNvSpPr txBox="1">
            <a:spLocks noChangeArrowheads="1"/>
          </p:cNvSpPr>
          <p:nvPr/>
        </p:nvSpPr>
        <p:spPr bwMode="auto">
          <a:xfrm>
            <a:off x="3505200" y="1371600"/>
            <a:ext cx="5327650" cy="860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kumimoji="0" lang="en-US" altLang="zh-TW" sz="1400">
                <a:latin typeface="Lucida Console" pitchFamily="49" charset="0"/>
                <a:ea typeface="細明體" pitchFamily="49" charset="-120"/>
              </a:rPr>
              <a:t>LinkedList&lt;Shape&gt; sList = new LinkedList&lt;Shape&gt;();</a:t>
            </a:r>
          </a:p>
          <a:p>
            <a:pPr eaLnBrk="0" hangingPunct="0">
              <a:defRPr/>
            </a:pPr>
            <a:r>
              <a:rPr kumimoji="0" lang="en-US" altLang="zh-TW" sz="1400">
                <a:latin typeface="Lucida Console" pitchFamily="49" charset="0"/>
                <a:ea typeface="細明體" pitchFamily="49" charset="-120"/>
              </a:rPr>
              <a:t>sList.add(new Stroke&lt;Integer,Integer&gt;(…));</a:t>
            </a:r>
          </a:p>
          <a:p>
            <a:pPr eaLnBrk="0" hangingPunct="0">
              <a:defRPr/>
            </a:pPr>
            <a:r>
              <a:rPr kumimoji="0" lang="en-US" altLang="zh-TW" sz="1400">
                <a:latin typeface="Lucida Console" pitchFamily="49" charset="0"/>
                <a:ea typeface="細明體" pitchFamily="49" charset="-120"/>
              </a:rPr>
              <a:t>sList.add(new Rect&lt;Integer&gt;(…));</a:t>
            </a:r>
          </a:p>
          <a:p>
            <a:pPr eaLnBrk="0" hangingPunct="0">
              <a:defRPr/>
            </a:pPr>
            <a:r>
              <a:rPr kumimoji="0" lang="en-US" altLang="zh-TW" sz="1400">
                <a:latin typeface="Lucida Console" pitchFamily="49" charset="0"/>
                <a:ea typeface="細明體" pitchFamily="49" charset="-120"/>
              </a:rPr>
              <a:t>sList.add(new Circle&lt;Integer&gt;(…));</a:t>
            </a:r>
            <a:endParaRPr kumimoji="0" lang="zh-TW" altLang="en-US" sz="1400">
              <a:latin typeface="Lucida Console" pitchFamily="49" charset="0"/>
              <a:ea typeface="細明體" pitchFamily="49" charset="-120"/>
            </a:endParaRPr>
          </a:p>
        </p:txBody>
      </p:sp>
      <p:sp>
        <p:nvSpPr>
          <p:cNvPr id="780335" name="Rectangle 47"/>
          <p:cNvSpPr>
            <a:spLocks noChangeArrowheads="1"/>
          </p:cNvSpPr>
          <p:nvPr/>
        </p:nvSpPr>
        <p:spPr bwMode="auto">
          <a:xfrm>
            <a:off x="1752600" y="3200400"/>
            <a:ext cx="14478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algn="ctr" eaLnBrk="0" hangingPunct="0">
              <a:spcAft>
                <a:spcPts val="275"/>
              </a:spcAft>
              <a:defRPr/>
            </a:pPr>
            <a:endParaRPr kumimoji="0" lang="en-US" altLang="zh-TW" sz="2000">
              <a:solidFill>
                <a:srgbClr val="000000"/>
              </a:solidFill>
              <a:latin typeface="Lucida Console" pitchFamily="49" charset="0"/>
              <a:ea typeface="標楷體" pitchFamily="65" charset="-120"/>
            </a:endParaRPr>
          </a:p>
        </p:txBody>
      </p:sp>
      <p:sp>
        <p:nvSpPr>
          <p:cNvPr id="780336" name="Rectangle 48"/>
          <p:cNvSpPr>
            <a:spLocks noChangeArrowheads="1"/>
          </p:cNvSpPr>
          <p:nvPr/>
        </p:nvSpPr>
        <p:spPr bwMode="auto">
          <a:xfrm>
            <a:off x="1752600" y="3352800"/>
            <a:ext cx="1447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/>
          <a:lstStyle/>
          <a:p>
            <a:pPr eaLnBrk="0" hangingPunct="0">
              <a:spcAft>
                <a:spcPts val="275"/>
              </a:spcAft>
              <a:defRPr/>
            </a:pP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draw()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len()</a:t>
            </a:r>
            <a:b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</a:br>
            <a:r>
              <a:rPr kumimoji="0" lang="en-US" altLang="zh-TW" sz="1400">
                <a:solidFill>
                  <a:srgbClr val="000000"/>
                </a:solidFill>
                <a:latin typeface="Lucida Console" pitchFamily="49" charset="0"/>
                <a:ea typeface="標楷體" pitchFamily="65" charset="-120"/>
              </a:rPr>
              <a:t> compareTo()</a:t>
            </a:r>
          </a:p>
        </p:txBody>
      </p:sp>
      <p:sp>
        <p:nvSpPr>
          <p:cNvPr id="98354" name="AutoShape 49"/>
          <p:cNvSpPr>
            <a:spLocks noChangeArrowheads="1"/>
          </p:cNvSpPr>
          <p:nvPr/>
        </p:nvSpPr>
        <p:spPr bwMode="auto">
          <a:xfrm>
            <a:off x="2286000" y="4114800"/>
            <a:ext cx="304800" cy="381000"/>
          </a:xfrm>
          <a:prstGeom prst="upArrow">
            <a:avLst>
              <a:gd name="adj1" fmla="val 0"/>
              <a:gd name="adj2" fmla="val 3980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8355" name="Text Box 50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altLang="zh-TW" smtClean="0">
                <a:ea typeface="新細明體" pitchFamily="18" charset="-120"/>
              </a:rPr>
              <a:t>G</a:t>
            </a:r>
            <a:r>
              <a:rPr lang="en-US" altLang="zh-TW" smtClean="0">
                <a:ea typeface="新細明體" pitchFamily="18" charset="-120"/>
              </a:rPr>
              <a:t>eneric Classes/Algorithms</a:t>
            </a:r>
            <a:endParaRPr lang="en-GB" altLang="zh-TW" smtClean="0">
              <a:ea typeface="新細明體" pitchFamily="18" charset="-120"/>
            </a:endParaRPr>
          </a:p>
        </p:txBody>
      </p:sp>
      <p:sp>
        <p:nvSpPr>
          <p:cNvPr id="9933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430813F6-4EC6-4289-994F-472A22022920}" type="slidenum">
              <a:rPr lang="en-US" altLang="zh-TW" smtClean="0">
                <a:latin typeface="Arial" pitchFamily="34" charset="0"/>
              </a:rPr>
              <a:pPr>
                <a:defRPr/>
              </a:pPr>
              <a:t>96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539651" name="Text Box 3"/>
          <p:cNvSpPr txBox="1">
            <a:spLocks noChangeArrowheads="1"/>
          </p:cNvSpPr>
          <p:nvPr/>
        </p:nvSpPr>
        <p:spPr bwMode="auto">
          <a:xfrm>
            <a:off x="762000" y="1401763"/>
            <a:ext cx="7375525" cy="3660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kumimoji="0" lang="en-US" altLang="zh-TW">
                <a:solidFill>
                  <a:srgbClr val="009900"/>
                </a:solidFill>
                <a:latin typeface="Lucida Console" pitchFamily="49" charset="0"/>
                <a:ea typeface="細明體" pitchFamily="49" charset="-120"/>
              </a:rPr>
              <a:t>ArrayList</a:t>
            </a:r>
            <a:r>
              <a:rPr kumimoji="0" lang="en-US" altLang="zh-TW">
                <a:solidFill>
                  <a:schemeClr val="accent2"/>
                </a:solidFill>
                <a:latin typeface="Lucida Console" pitchFamily="49" charset="0"/>
                <a:ea typeface="細明體" pitchFamily="49" charset="-120"/>
              </a:rPr>
              <a:t>&lt;String&gt;</a:t>
            </a: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 strList = 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      new </a:t>
            </a:r>
            <a:r>
              <a:rPr kumimoji="0" lang="en-US" altLang="zh-TW">
                <a:solidFill>
                  <a:srgbClr val="009900"/>
                </a:solidFill>
                <a:latin typeface="Lucida Console" pitchFamily="49" charset="0"/>
                <a:ea typeface="細明體" pitchFamily="49" charset="-120"/>
              </a:rPr>
              <a:t>ArrayList</a:t>
            </a:r>
            <a:r>
              <a:rPr kumimoji="0" lang="en-US" altLang="zh-TW">
                <a:solidFill>
                  <a:schemeClr val="accent2"/>
                </a:solidFill>
                <a:latin typeface="Lucida Console" pitchFamily="49" charset="0"/>
                <a:ea typeface="細明體" pitchFamily="49" charset="-120"/>
              </a:rPr>
              <a:t>&lt;String&gt;</a:t>
            </a: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();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strList.add("zero");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strList.add("one");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strList.add("two");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strList.add("five");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</a:rPr>
              <a:t>System.out.println(strList);  </a:t>
            </a: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</a:rPr>
              <a:t>    		</a:t>
            </a:r>
            <a:r>
              <a:rPr kumimoji="0" lang="en-US" altLang="zh-TW">
                <a:solidFill>
                  <a:srgbClr val="969696"/>
                </a:solidFill>
                <a:latin typeface="Lucida Console" pitchFamily="49" charset="0"/>
              </a:rPr>
              <a:t>// [zero, one, two, five]</a:t>
            </a:r>
            <a:endParaRPr kumimoji="0" lang="en-US" altLang="zh-TW">
              <a:latin typeface="Lucida Console" pitchFamily="49" charset="0"/>
            </a:endParaRPr>
          </a:p>
          <a:p>
            <a:pPr eaLnBrk="0" hangingPunct="0">
              <a:defRPr/>
            </a:pP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String str = </a:t>
            </a:r>
            <a:r>
              <a:rPr kumimoji="0" lang="en-US" altLang="zh-TW">
                <a:solidFill>
                  <a:srgbClr val="009900"/>
                </a:solidFill>
                <a:latin typeface="Lucida Console" pitchFamily="49" charset="0"/>
                <a:ea typeface="細明體" pitchFamily="49" charset="-120"/>
              </a:rPr>
              <a:t>Collections.max</a:t>
            </a: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(strList);  </a:t>
            </a:r>
          </a:p>
          <a:p>
            <a:pPr eaLnBrk="0" hangingPunct="0">
              <a:defRPr/>
            </a:pPr>
            <a:r>
              <a:rPr kumimoji="0" lang="en-US" altLang="zh-TW">
                <a:solidFill>
                  <a:srgbClr val="009900"/>
                </a:solidFill>
                <a:latin typeface="Lucida Console" pitchFamily="49" charset="0"/>
                <a:ea typeface="細明體" pitchFamily="49" charset="-120"/>
              </a:rPr>
              <a:t>Collections.sort</a:t>
            </a:r>
            <a:r>
              <a:rPr kumimoji="0" lang="en-US" altLang="zh-TW">
                <a:latin typeface="Lucida Console" pitchFamily="49" charset="0"/>
                <a:ea typeface="細明體" pitchFamily="49" charset="-120"/>
              </a:rPr>
              <a:t>(strList); </a:t>
            </a:r>
            <a:endParaRPr kumimoji="0" lang="zh-TW" altLang="en-US">
              <a:latin typeface="Times New Roman" pitchFamily="18" charset="0"/>
            </a:endParaRPr>
          </a:p>
        </p:txBody>
      </p:sp>
      <p:sp>
        <p:nvSpPr>
          <p:cNvPr id="99333" name="Text Box 4"/>
          <p:cNvSpPr txBox="1">
            <a:spLocks noChangeArrowheads="1"/>
          </p:cNvSpPr>
          <p:nvPr/>
        </p:nvSpPr>
        <p:spPr bwMode="auto">
          <a:xfrm>
            <a:off x="5867400" y="5135563"/>
            <a:ext cx="1379538" cy="27463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>
                <a:solidFill>
                  <a:srgbClr val="000000"/>
                </a:solidFill>
                <a:latin typeface="新細明體" pitchFamily="18" charset="-120"/>
              </a:rPr>
              <a:t>static methods</a:t>
            </a:r>
            <a:endParaRPr kumimoji="0" lang="zh-TW" altLang="en-US" sz="2000">
              <a:solidFill>
                <a:srgbClr val="000000"/>
              </a:solidFill>
              <a:latin typeface="新細明體" pitchFamily="18" charset="-120"/>
            </a:endParaRPr>
          </a:p>
        </p:txBody>
      </p:sp>
      <p:sp>
        <p:nvSpPr>
          <p:cNvPr id="99334" name="Line 5"/>
          <p:cNvSpPr>
            <a:spLocks noChangeShapeType="1"/>
          </p:cNvSpPr>
          <p:nvPr/>
        </p:nvSpPr>
        <p:spPr bwMode="auto">
          <a:xfrm flipH="1" flipV="1">
            <a:off x="5638800" y="4678363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endParaRPr lang="zh-TW" altLang="en-US"/>
          </a:p>
        </p:txBody>
      </p:sp>
      <p:sp>
        <p:nvSpPr>
          <p:cNvPr id="99335" name="Freeform 6"/>
          <p:cNvSpPr>
            <a:spLocks/>
          </p:cNvSpPr>
          <p:nvPr/>
        </p:nvSpPr>
        <p:spPr bwMode="auto">
          <a:xfrm>
            <a:off x="3352800" y="4983163"/>
            <a:ext cx="2514600" cy="304800"/>
          </a:xfrm>
          <a:custGeom>
            <a:avLst/>
            <a:gdLst>
              <a:gd name="T0" fmla="*/ 2514600 w 1536"/>
              <a:gd name="T1" fmla="*/ 304800 h 240"/>
              <a:gd name="T2" fmla="*/ 235744 w 1536"/>
              <a:gd name="T3" fmla="*/ 304800 h 240"/>
              <a:gd name="T4" fmla="*/ 0 w 1536"/>
              <a:gd name="T5" fmla="*/ 0 h 240"/>
              <a:gd name="T6" fmla="*/ 0 60000 65536"/>
              <a:gd name="T7" fmla="*/ 0 60000 65536"/>
              <a:gd name="T8" fmla="*/ 0 60000 65536"/>
              <a:gd name="T9" fmla="*/ 0 w 1536"/>
              <a:gd name="T10" fmla="*/ 0 h 240"/>
              <a:gd name="T11" fmla="*/ 1536 w 1536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6" h="240">
                <a:moveTo>
                  <a:pt x="1536" y="240"/>
                </a:moveTo>
                <a:lnTo>
                  <a:pt x="144" y="240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99336" name="Text Box 7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</p:spTree>
  </p:cSld>
  <p:clrMapOvr>
    <a:masterClrMapping/>
  </p:clrMapOvr>
  <p:transition spd="med">
    <p:wipe dir="r"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0538"/>
            <a:ext cx="8154988" cy="1012825"/>
          </a:xfrm>
        </p:spPr>
        <p:txBody>
          <a:bodyPr lIns="0" tIns="0" rIns="0" bIns="0"/>
          <a:lstStyle/>
          <a:p>
            <a:pPr defTabSz="457200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altLang="zh-TW" smtClean="0">
                <a:ea typeface="新細明體" pitchFamily="18" charset="-120"/>
              </a:rPr>
              <a:t>Boxing &amp; UnBoxing </a:t>
            </a:r>
            <a:r>
              <a:rPr lang="zh-TW" altLang="zh-TW" smtClean="0">
                <a:ea typeface="新細明體" pitchFamily="18" charset="-120"/>
              </a:rPr>
              <a:t>的影響</a:t>
            </a:r>
          </a:p>
        </p:txBody>
      </p:sp>
      <p:sp>
        <p:nvSpPr>
          <p:cNvPr id="10035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12AAC96-CEC5-46C1-8C22-994090B5AFE7}" type="slidenum">
              <a:rPr lang="en-US" altLang="zh-TW" smtClean="0">
                <a:latin typeface="Arial" pitchFamily="34" charset="0"/>
              </a:rPr>
              <a:pPr>
                <a:defRPr/>
              </a:pPr>
              <a:t>97</a:t>
            </a:fld>
            <a:endParaRPr lang="en-US" altLang="zh-TW" smtClean="0">
              <a:latin typeface="Arial" pitchFamily="34" charset="0"/>
            </a:endParaRPr>
          </a:p>
        </p:txBody>
      </p:sp>
      <p:sp>
        <p:nvSpPr>
          <p:cNvPr id="541699" name="Text Box 3"/>
          <p:cNvSpPr txBox="1">
            <a:spLocks noChangeArrowheads="1"/>
          </p:cNvSpPr>
          <p:nvPr/>
        </p:nvSpPr>
        <p:spPr bwMode="auto">
          <a:xfrm>
            <a:off x="457200" y="1735138"/>
            <a:ext cx="5730875" cy="2019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LinkedList&lt;Integer&gt; iList = 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        new LinkedList&lt;Integer&gt;();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iList.add(new Integer(0));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iList.add(new Integer(1));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iList.add(new Integer(5));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iList.add(new Integer(2));</a:t>
            </a:r>
            <a:endParaRPr kumimoji="0" lang="zh-TW" altLang="en-US" sz="2200">
              <a:solidFill>
                <a:srgbClr val="000000"/>
              </a:solidFill>
              <a:latin typeface="Lucida Console" pitchFamily="49" charset="0"/>
              <a:ea typeface="標楷體" pitchFamily="65" charset="-120"/>
            </a:endParaRPr>
          </a:p>
        </p:txBody>
      </p:sp>
      <p:sp>
        <p:nvSpPr>
          <p:cNvPr id="541700" name="Text Box 4"/>
          <p:cNvSpPr txBox="1">
            <a:spLocks noChangeArrowheads="1"/>
          </p:cNvSpPr>
          <p:nvPr/>
        </p:nvSpPr>
        <p:spPr bwMode="auto">
          <a:xfrm>
            <a:off x="3200400" y="3817938"/>
            <a:ext cx="5730875" cy="2354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LinkedList&lt;Integer&gt; iList = 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        new LinkedList&lt;Integer&gt;();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iList.add(0);		</a:t>
            </a:r>
            <a:r>
              <a:rPr kumimoji="0" lang="en-US" altLang="zh-TW" sz="2200">
                <a:solidFill>
                  <a:schemeClr val="accent2"/>
                </a:solidFill>
                <a:latin typeface="Lucida Console" pitchFamily="49" charset="0"/>
                <a:ea typeface="細明體" pitchFamily="49" charset="-120"/>
              </a:rPr>
              <a:t>//boxing</a:t>
            </a:r>
            <a:endParaRPr kumimoji="0" lang="en-US" altLang="zh-TW" sz="2200">
              <a:latin typeface="Lucida Console" pitchFamily="49" charset="0"/>
              <a:ea typeface="細明體" pitchFamily="49" charset="-120"/>
            </a:endParaRP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iList.add(1);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iList.add(5);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iList.add(2);</a:t>
            </a:r>
          </a:p>
          <a:p>
            <a:pPr eaLnBrk="0" hangingPunct="0">
              <a:defRPr/>
            </a:pPr>
            <a:r>
              <a:rPr kumimoji="0" lang="en-US" altLang="zh-TW" sz="2200">
                <a:latin typeface="Lucida Console" pitchFamily="49" charset="0"/>
                <a:ea typeface="細明體" pitchFamily="49" charset="-120"/>
              </a:rPr>
              <a:t>int i = iList.get(2);	</a:t>
            </a:r>
            <a:r>
              <a:rPr kumimoji="0" lang="en-US" altLang="zh-TW" sz="2200">
                <a:solidFill>
                  <a:schemeClr val="accent2"/>
                </a:solidFill>
                <a:latin typeface="Lucida Console" pitchFamily="49" charset="0"/>
                <a:ea typeface="細明體" pitchFamily="49" charset="-120"/>
              </a:rPr>
              <a:t>//un-boxing</a:t>
            </a:r>
            <a:endParaRPr kumimoji="0" lang="zh-TW" altLang="en-US" sz="2200">
              <a:latin typeface="Lucida Console" pitchFamily="49" charset="0"/>
              <a:ea typeface="細明體" pitchFamily="49" charset="-120"/>
            </a:endParaRPr>
          </a:p>
        </p:txBody>
      </p:sp>
      <p:sp>
        <p:nvSpPr>
          <p:cNvPr id="100358" name="Freeform 5"/>
          <p:cNvSpPr>
            <a:spLocks/>
          </p:cNvSpPr>
          <p:nvPr/>
        </p:nvSpPr>
        <p:spPr bwMode="auto">
          <a:xfrm>
            <a:off x="6324600" y="3132138"/>
            <a:ext cx="762000" cy="687387"/>
          </a:xfrm>
          <a:custGeom>
            <a:avLst/>
            <a:gdLst>
              <a:gd name="T0" fmla="*/ 627310 w 1024"/>
              <a:gd name="T1" fmla="*/ 489811 h 1249"/>
              <a:gd name="T2" fmla="*/ 627310 w 1024"/>
              <a:gd name="T3" fmla="*/ 181615 h 1249"/>
              <a:gd name="T4" fmla="*/ 625078 w 1024"/>
              <a:gd name="T5" fmla="*/ 160702 h 1249"/>
              <a:gd name="T6" fmla="*/ 622101 w 1024"/>
              <a:gd name="T7" fmla="*/ 137587 h 1249"/>
              <a:gd name="T8" fmla="*/ 616892 w 1024"/>
              <a:gd name="T9" fmla="*/ 116124 h 1249"/>
              <a:gd name="T10" fmla="*/ 607219 w 1024"/>
              <a:gd name="T11" fmla="*/ 98513 h 1249"/>
              <a:gd name="T12" fmla="*/ 599777 w 1024"/>
              <a:gd name="T13" fmla="*/ 83103 h 1249"/>
              <a:gd name="T14" fmla="*/ 589359 w 1024"/>
              <a:gd name="T15" fmla="*/ 70995 h 1249"/>
              <a:gd name="T16" fmla="*/ 577453 w 1024"/>
              <a:gd name="T17" fmla="*/ 57236 h 1249"/>
              <a:gd name="T18" fmla="*/ 561082 w 1024"/>
              <a:gd name="T19" fmla="*/ 42927 h 1249"/>
              <a:gd name="T20" fmla="*/ 544711 w 1024"/>
              <a:gd name="T21" fmla="*/ 31920 h 1249"/>
              <a:gd name="T22" fmla="*/ 526107 w 1024"/>
              <a:gd name="T23" fmla="*/ 23115 h 1249"/>
              <a:gd name="T24" fmla="*/ 502295 w 1024"/>
              <a:gd name="T25" fmla="*/ 13208 h 1249"/>
              <a:gd name="T26" fmla="*/ 474762 w 1024"/>
              <a:gd name="T27" fmla="*/ 6604 h 1249"/>
              <a:gd name="T28" fmla="*/ 445740 w 1024"/>
              <a:gd name="T29" fmla="*/ 1651 h 1249"/>
              <a:gd name="T30" fmla="*/ 412998 w 1024"/>
              <a:gd name="T31" fmla="*/ 0 h 1249"/>
              <a:gd name="T32" fmla="*/ 0 w 1024"/>
              <a:gd name="T33" fmla="*/ 0 h 1249"/>
              <a:gd name="T34" fmla="*/ 744 w 1024"/>
              <a:gd name="T35" fmla="*/ 193173 h 1249"/>
              <a:gd name="T36" fmla="*/ 339328 w 1024"/>
              <a:gd name="T37" fmla="*/ 193173 h 1249"/>
              <a:gd name="T38" fmla="*/ 354955 w 1024"/>
              <a:gd name="T39" fmla="*/ 196475 h 1249"/>
              <a:gd name="T40" fmla="*/ 368350 w 1024"/>
              <a:gd name="T41" fmla="*/ 203079 h 1249"/>
              <a:gd name="T42" fmla="*/ 377279 w 1024"/>
              <a:gd name="T43" fmla="*/ 209683 h 1249"/>
              <a:gd name="T44" fmla="*/ 383977 w 1024"/>
              <a:gd name="T45" fmla="*/ 216287 h 1249"/>
              <a:gd name="T46" fmla="*/ 390674 w 1024"/>
              <a:gd name="T47" fmla="*/ 224543 h 1249"/>
              <a:gd name="T48" fmla="*/ 394395 w 1024"/>
              <a:gd name="T49" fmla="*/ 232798 h 1249"/>
              <a:gd name="T50" fmla="*/ 394395 w 1024"/>
              <a:gd name="T51" fmla="*/ 234449 h 1249"/>
              <a:gd name="T52" fmla="*/ 394395 w 1024"/>
              <a:gd name="T53" fmla="*/ 492013 h 1249"/>
              <a:gd name="T54" fmla="*/ 271611 w 1024"/>
              <a:gd name="T55" fmla="*/ 491462 h 1249"/>
              <a:gd name="T56" fmla="*/ 508248 w 1024"/>
              <a:gd name="T57" fmla="*/ 686837 h 1249"/>
              <a:gd name="T58" fmla="*/ 761256 w 1024"/>
              <a:gd name="T59" fmla="*/ 489811 h 1249"/>
              <a:gd name="T60" fmla="*/ 627310 w 1024"/>
              <a:gd name="T61" fmla="*/ 489811 h 124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024"/>
              <a:gd name="T94" fmla="*/ 0 h 1249"/>
              <a:gd name="T95" fmla="*/ 1024 w 1024"/>
              <a:gd name="T96" fmla="*/ 1249 h 124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024" h="1249">
                <a:moveTo>
                  <a:pt x="843" y="890"/>
                </a:moveTo>
                <a:lnTo>
                  <a:pt x="843" y="330"/>
                </a:lnTo>
                <a:lnTo>
                  <a:pt x="840" y="292"/>
                </a:lnTo>
                <a:lnTo>
                  <a:pt x="836" y="250"/>
                </a:lnTo>
                <a:lnTo>
                  <a:pt x="829" y="211"/>
                </a:lnTo>
                <a:lnTo>
                  <a:pt x="816" y="179"/>
                </a:lnTo>
                <a:lnTo>
                  <a:pt x="806" y="151"/>
                </a:lnTo>
                <a:lnTo>
                  <a:pt x="792" y="129"/>
                </a:lnTo>
                <a:lnTo>
                  <a:pt x="776" y="104"/>
                </a:lnTo>
                <a:lnTo>
                  <a:pt x="754" y="78"/>
                </a:lnTo>
                <a:lnTo>
                  <a:pt x="732" y="58"/>
                </a:lnTo>
                <a:lnTo>
                  <a:pt x="707" y="42"/>
                </a:lnTo>
                <a:lnTo>
                  <a:pt x="675" y="24"/>
                </a:lnTo>
                <a:lnTo>
                  <a:pt x="638" y="12"/>
                </a:lnTo>
                <a:lnTo>
                  <a:pt x="599" y="3"/>
                </a:lnTo>
                <a:lnTo>
                  <a:pt x="555" y="0"/>
                </a:lnTo>
                <a:lnTo>
                  <a:pt x="0" y="0"/>
                </a:lnTo>
                <a:lnTo>
                  <a:pt x="1" y="351"/>
                </a:lnTo>
                <a:lnTo>
                  <a:pt x="456" y="351"/>
                </a:lnTo>
                <a:lnTo>
                  <a:pt x="477" y="357"/>
                </a:lnTo>
                <a:lnTo>
                  <a:pt x="495" y="369"/>
                </a:lnTo>
                <a:lnTo>
                  <a:pt x="507" y="381"/>
                </a:lnTo>
                <a:lnTo>
                  <a:pt x="516" y="393"/>
                </a:lnTo>
                <a:lnTo>
                  <a:pt x="525" y="408"/>
                </a:lnTo>
                <a:lnTo>
                  <a:pt x="530" y="423"/>
                </a:lnTo>
                <a:lnTo>
                  <a:pt x="530" y="426"/>
                </a:lnTo>
                <a:lnTo>
                  <a:pt x="530" y="894"/>
                </a:lnTo>
                <a:lnTo>
                  <a:pt x="365" y="893"/>
                </a:lnTo>
                <a:lnTo>
                  <a:pt x="683" y="1248"/>
                </a:lnTo>
                <a:lnTo>
                  <a:pt x="1023" y="890"/>
                </a:lnTo>
                <a:lnTo>
                  <a:pt x="843" y="890"/>
                </a:lnTo>
              </a:path>
            </a:pathLst>
          </a:custGeom>
          <a:solidFill>
            <a:srgbClr val="0000FF"/>
          </a:solidFill>
          <a:ln w="9525" cap="rnd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kumimoji="0" lang="zh-TW" altLang="en-US"/>
          </a:p>
        </p:txBody>
      </p:sp>
      <p:sp>
        <p:nvSpPr>
          <p:cNvPr id="100359" name="Text Box 6"/>
          <p:cNvSpPr txBox="1">
            <a:spLocks noChangeArrowheads="1"/>
          </p:cNvSpPr>
          <p:nvPr/>
        </p:nvSpPr>
        <p:spPr bwMode="auto">
          <a:xfrm>
            <a:off x="7620000" y="152400"/>
            <a:ext cx="95726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en-US" altLang="zh-TW" sz="2000" b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Generics</a:t>
            </a:r>
          </a:p>
        </p:txBody>
      </p:sp>
      <p:sp>
        <p:nvSpPr>
          <p:cNvPr id="100360" name="Freeform 7"/>
          <p:cNvSpPr>
            <a:spLocks/>
          </p:cNvSpPr>
          <p:nvPr/>
        </p:nvSpPr>
        <p:spPr bwMode="auto">
          <a:xfrm>
            <a:off x="2971800" y="1455738"/>
            <a:ext cx="1143000" cy="304800"/>
          </a:xfrm>
          <a:custGeom>
            <a:avLst/>
            <a:gdLst>
              <a:gd name="T0" fmla="*/ 1143000 w 720"/>
              <a:gd name="T1" fmla="*/ 0 h 192"/>
              <a:gd name="T2" fmla="*/ 304800 w 720"/>
              <a:gd name="T3" fmla="*/ 0 h 192"/>
              <a:gd name="T4" fmla="*/ 0 w 720"/>
              <a:gd name="T5" fmla="*/ 304800 h 192"/>
              <a:gd name="T6" fmla="*/ 0 60000 65536"/>
              <a:gd name="T7" fmla="*/ 0 60000 65536"/>
              <a:gd name="T8" fmla="*/ 0 60000 65536"/>
              <a:gd name="T9" fmla="*/ 0 w 720"/>
              <a:gd name="T10" fmla="*/ 0 h 192"/>
              <a:gd name="T11" fmla="*/ 720 w 720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0" h="192">
                <a:moveTo>
                  <a:pt x="720" y="0"/>
                </a:moveTo>
                <a:lnTo>
                  <a:pt x="192" y="0"/>
                </a:lnTo>
                <a:lnTo>
                  <a:pt x="0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lIns="0" tIns="0" rIns="0" bIns="0" anchor="ctr"/>
          <a:lstStyle/>
          <a:p>
            <a:pPr eaLnBrk="0" hangingPunct="0"/>
            <a:endParaRPr kumimoji="0" lang="zh-TW" altLang="en-US"/>
          </a:p>
        </p:txBody>
      </p:sp>
      <p:sp>
        <p:nvSpPr>
          <p:cNvPr id="100361" name="Text Box 8"/>
          <p:cNvSpPr txBox="1">
            <a:spLocks noChangeArrowheads="1"/>
          </p:cNvSpPr>
          <p:nvPr/>
        </p:nvSpPr>
        <p:spPr bwMode="auto">
          <a:xfrm>
            <a:off x="4191000" y="1323975"/>
            <a:ext cx="4014788" cy="2476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hangingPunct="0">
              <a:lnSpc>
                <a:spcPct val="90000"/>
              </a:lnSpc>
              <a:spcAft>
                <a:spcPts val="275"/>
              </a:spcAft>
              <a:buClr>
                <a:srgbClr val="9933FF"/>
              </a:buClr>
              <a:buSzPct val="75000"/>
              <a:buFont typeface="Wingdings" pitchFamily="2" charset="2"/>
              <a:buNone/>
            </a:pPr>
            <a:r>
              <a:rPr kumimoji="0" lang="zh-TW" altLang="en-US" sz="1800">
                <a:solidFill>
                  <a:srgbClr val="000000"/>
                </a:solidFill>
                <a:latin typeface="新細明體" pitchFamily="18" charset="-120"/>
              </a:rPr>
              <a:t>容器元素必須是 </a:t>
            </a:r>
            <a:r>
              <a:rPr kumimoji="0" lang="en-US" altLang="en-US" sz="1800">
                <a:solidFill>
                  <a:srgbClr val="000000"/>
                </a:solidFill>
                <a:latin typeface="新細明體" pitchFamily="18" charset="-120"/>
              </a:rPr>
              <a:t>object</a:t>
            </a:r>
            <a:r>
              <a:rPr kumimoji="0" lang="en-US" altLang="zh-TW" sz="1800">
                <a:solidFill>
                  <a:srgbClr val="000000"/>
                </a:solidFill>
                <a:latin typeface="新細明體" pitchFamily="18" charset="-120"/>
              </a:rPr>
              <a:t>（</a:t>
            </a:r>
            <a:r>
              <a:rPr kumimoji="0" lang="zh-TW" altLang="en-US" sz="1800">
                <a:solidFill>
                  <a:srgbClr val="000000"/>
                </a:solidFill>
                <a:latin typeface="新細明體" pitchFamily="18" charset="-120"/>
              </a:rPr>
              <a:t>不可為純數值）</a:t>
            </a:r>
          </a:p>
        </p:txBody>
      </p:sp>
    </p:spTree>
  </p:cSld>
  <p:clrMapOvr>
    <a:masterClrMapping/>
  </p:clrMapOvr>
  <p:transition spd="med">
    <p:wipe dir="r"/>
  </p:transition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200" smtClean="0">
                <a:ea typeface="標楷體" pitchFamily="65" charset="-120"/>
              </a:rPr>
              <a:t>範例</a:t>
            </a:r>
            <a:endParaRPr lang="en-US" altLang="zh-TW" sz="3200" smtClean="0">
              <a:ea typeface="標楷體" pitchFamily="65" charset="-120"/>
            </a:endParaRPr>
          </a:p>
        </p:txBody>
      </p:sp>
      <p:sp>
        <p:nvSpPr>
          <p:cNvPr id="10138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import java.util.*;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import java.text.*;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class WordList  {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   SortedMap </a:t>
            </a:r>
            <a:r>
              <a:rPr lang="en-US" altLang="zh-TW" sz="1800" b="1" smtClean="0">
                <a:ea typeface="新細明體" pitchFamily="18" charset="-120"/>
              </a:rPr>
              <a:t>table; // Sorted hash map for maintaining the word list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public WordList( ) {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table = 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new TreeMap()</a:t>
            </a:r>
            <a:r>
              <a:rPr lang="en-US" altLang="zh-TW" sz="1800" b="1" smtClean="0">
                <a:ea typeface="新細明體" pitchFamily="18" charset="-120"/>
              </a:rPr>
              <a:t>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}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public void add(String word) {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Integer val;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if (table.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containsKey(</a:t>
            </a:r>
            <a:r>
              <a:rPr lang="en-US" altLang="zh-TW" sz="1800" b="1" smtClean="0">
                <a:ea typeface="新細明體" pitchFamily="18" charset="-120"/>
              </a:rPr>
              <a:t>word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1800" b="1" smtClean="0">
                <a:ea typeface="新細明體" pitchFamily="18" charset="-120"/>
              </a:rPr>
              <a:t>) {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    val = (Integer) table.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get(</a:t>
            </a:r>
            <a:r>
              <a:rPr lang="en-US" altLang="zh-TW" sz="1800" b="1" smtClean="0">
                <a:ea typeface="新細明體" pitchFamily="18" charset="-120"/>
              </a:rPr>
              <a:t>word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1800" b="1" smtClean="0">
                <a:ea typeface="新細明體" pitchFamily="18" charset="-120"/>
              </a:rPr>
              <a:t>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    val = new Integer(val.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intValue()</a:t>
            </a:r>
            <a:r>
              <a:rPr lang="en-US" altLang="zh-TW" sz="1800" b="1" smtClean="0">
                <a:ea typeface="新細明體" pitchFamily="18" charset="-120"/>
              </a:rPr>
              <a:t>+1);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} else { //word occurs for the first time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    val = new Integer(1);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}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    table.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put(</a:t>
            </a:r>
            <a:r>
              <a:rPr lang="en-US" altLang="zh-TW" sz="1800" b="1" smtClean="0">
                <a:ea typeface="新細明體" pitchFamily="18" charset="-120"/>
              </a:rPr>
              <a:t>word, val</a:t>
            </a:r>
            <a:r>
              <a:rPr lang="en-US" altLang="zh-TW" sz="1800" b="1" smtClean="0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1800" b="1" smtClean="0">
                <a:ea typeface="新細明體" pitchFamily="18" charset="-120"/>
              </a:rPr>
              <a:t>;</a:t>
            </a:r>
          </a:p>
          <a:p>
            <a:pPr marL="225425" indent="-225425" eaLnBrk="1" hangingPunct="1">
              <a:lnSpc>
                <a:spcPct val="80000"/>
              </a:lnSpc>
              <a:buFontTx/>
              <a:buNone/>
            </a:pPr>
            <a:r>
              <a:rPr lang="en-US" altLang="zh-TW" sz="1800" b="1" smtClean="0">
                <a:ea typeface="新細明體" pitchFamily="18" charset="-120"/>
              </a:rPr>
              <a:t>    }</a:t>
            </a:r>
          </a:p>
        </p:txBody>
      </p:sp>
      <p:sp>
        <p:nvSpPr>
          <p:cNvPr id="10137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D4B809A1-4BE3-44E4-A96C-BF723453ED81}" type="slidenum">
              <a:rPr lang="en-US" altLang="zh-TW" smtClean="0">
                <a:latin typeface="Arial" pitchFamily="34" charset="0"/>
              </a:rPr>
              <a:pPr>
                <a:defRPr/>
              </a:pPr>
              <a:t>98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範例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(1/2) 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：計算單字頻率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class countInt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int counter;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TW" sz="160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countInt()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    counter = 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TW" sz="160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void incrementByOne()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    counter++;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TW" sz="160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</a:t>
            </a:r>
            <a:r>
              <a:rPr lang="en-US" altLang="zh-TW" sz="1600" smtClean="0">
                <a:solidFill>
                  <a:schemeClr val="accent2"/>
                </a:solidFill>
                <a:ea typeface="新細明體" pitchFamily="18" charset="-120"/>
              </a:rPr>
              <a:t>public String </a:t>
            </a:r>
            <a:r>
              <a:rPr lang="en-US" altLang="zh-TW" sz="1600" b="1" smtClean="0">
                <a:solidFill>
                  <a:schemeClr val="accent2"/>
                </a:solidFill>
                <a:ea typeface="新細明體" pitchFamily="18" charset="-120"/>
              </a:rPr>
              <a:t>toString()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    return </a:t>
            </a:r>
            <a:r>
              <a:rPr lang="en-US" altLang="zh-TW" sz="1600" b="1" smtClean="0">
                <a:solidFill>
                  <a:schemeClr val="accent2"/>
                </a:solidFill>
                <a:ea typeface="新細明體" pitchFamily="18" charset="-120"/>
              </a:rPr>
              <a:t>Integer.toString(</a:t>
            </a:r>
            <a:r>
              <a:rPr lang="en-US" altLang="zh-TW" sz="1600" smtClean="0">
                <a:solidFill>
                  <a:schemeClr val="accent2"/>
                </a:solidFill>
                <a:ea typeface="新細明體" pitchFamily="18" charset="-120"/>
              </a:rPr>
              <a:t>counter);  // convert an integer to String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itchFamily="18" charset="-120"/>
              </a:rPr>
              <a:t>}</a:t>
            </a:r>
          </a:p>
        </p:txBody>
      </p:sp>
      <p:sp>
        <p:nvSpPr>
          <p:cNvPr id="102402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latin typeface="Arial" pitchFamily="34" charset="0"/>
              </a:rPr>
              <a:t>1-</a:t>
            </a:r>
            <a:fld id="{12CC7898-24BC-4D22-9401-BD3A24662958}" type="slidenum">
              <a:rPr lang="en-US" altLang="zh-TW" smtClean="0">
                <a:latin typeface="Arial" pitchFamily="34" charset="0"/>
              </a:rPr>
              <a:pPr>
                <a:defRPr/>
              </a:pPr>
              <a:t>99</a:t>
            </a:fld>
            <a:endParaRPr lang="en-US" altLang="zh-TW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1209</TotalTime>
  <Words>3595</Words>
  <Application>Microsoft PowerPoint</Application>
  <PresentationFormat>如螢幕大小 (4:3)</PresentationFormat>
  <Paragraphs>562</Paragraphs>
  <Slides>100</Slides>
  <Notes>10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100</vt:i4>
      </vt:variant>
    </vt:vector>
  </HeadingPairs>
  <TitlesOfParts>
    <vt:vector size="103" baseType="lpstr">
      <vt:lpstr>暗香撲面</vt:lpstr>
      <vt:lpstr>VISIO</vt:lpstr>
      <vt:lpstr>Visio</vt:lpstr>
      <vt:lpstr>Collection and Generics</vt:lpstr>
      <vt:lpstr>常用資料結構</vt:lpstr>
      <vt:lpstr>Array</vt:lpstr>
      <vt:lpstr>Array</vt:lpstr>
      <vt:lpstr>Linked List</vt:lpstr>
      <vt:lpstr>Linked List</vt:lpstr>
      <vt:lpstr>Tree</vt:lpstr>
      <vt:lpstr>Hash Table</vt:lpstr>
      <vt:lpstr>Java Collection</vt:lpstr>
      <vt:lpstr>Collections Framework</vt:lpstr>
      <vt:lpstr>Collections Framework</vt:lpstr>
      <vt:lpstr>Collections Framework</vt:lpstr>
      <vt:lpstr>Collections Framework</vt:lpstr>
      <vt:lpstr>Collections Framework 簡介</vt:lpstr>
      <vt:lpstr>基本管理方法</vt:lpstr>
      <vt:lpstr>大量元素管理方法</vt:lpstr>
      <vt:lpstr>陣列轉換</vt:lpstr>
      <vt:lpstr>Set</vt:lpstr>
      <vt:lpstr>Set</vt:lpstr>
      <vt:lpstr>Set</vt:lpstr>
      <vt:lpstr>Set</vt:lpstr>
      <vt:lpstr>Set</vt:lpstr>
      <vt:lpstr>HashSet</vt:lpstr>
      <vt:lpstr>HashSet</vt:lpstr>
      <vt:lpstr>HashSet</vt:lpstr>
      <vt:lpstr>HashSet</vt:lpstr>
      <vt:lpstr>HashSet</vt:lpstr>
      <vt:lpstr>HashSet</vt:lpstr>
      <vt:lpstr>LinkedHashSet</vt:lpstr>
      <vt:lpstr>LinkedHashSet</vt:lpstr>
      <vt:lpstr>LinkedHashSet</vt:lpstr>
      <vt:lpstr>LinkedHashSet</vt:lpstr>
      <vt:lpstr>LinkedHashSet</vt:lpstr>
      <vt:lpstr>TreeSet</vt:lpstr>
      <vt:lpstr>TreeSet</vt:lpstr>
      <vt:lpstr>TreeSet</vt:lpstr>
      <vt:lpstr>TreeSet</vt:lpstr>
      <vt:lpstr>TreeSet</vt:lpstr>
      <vt:lpstr>List</vt:lpstr>
      <vt:lpstr>List 介面與相關類別</vt:lpstr>
      <vt:lpstr>List</vt:lpstr>
      <vt:lpstr>List</vt:lpstr>
      <vt:lpstr>List 介面與相關類別</vt:lpstr>
      <vt:lpstr>ArrayList</vt:lpstr>
      <vt:lpstr>ArrayList</vt:lpstr>
      <vt:lpstr>ArrayList</vt:lpstr>
      <vt:lpstr>ArrayList</vt:lpstr>
      <vt:lpstr>ArrayList</vt:lpstr>
      <vt:lpstr>ArrayList</vt:lpstr>
      <vt:lpstr>LinkedList</vt:lpstr>
      <vt:lpstr>LinkedList</vt:lpstr>
      <vt:lpstr>LinkedList</vt:lpstr>
      <vt:lpstr>LinkedList</vt:lpstr>
      <vt:lpstr>LinkedList</vt:lpstr>
      <vt:lpstr>Map</vt:lpstr>
      <vt:lpstr>Map</vt:lpstr>
      <vt:lpstr>Map</vt:lpstr>
      <vt:lpstr>Map</vt:lpstr>
      <vt:lpstr>Map 介面與相關類別</vt:lpstr>
      <vt:lpstr>Map</vt:lpstr>
      <vt:lpstr>Map 介面與相關類別</vt:lpstr>
      <vt:lpstr>Map 介面與相關類別</vt:lpstr>
      <vt:lpstr>Map 介面與相關類別</vt:lpstr>
      <vt:lpstr>列舉</vt:lpstr>
      <vt:lpstr>列舉</vt:lpstr>
      <vt:lpstr>列舉</vt:lpstr>
      <vt:lpstr>投影片 67</vt:lpstr>
      <vt:lpstr>Iterator</vt:lpstr>
      <vt:lpstr>Iterator</vt:lpstr>
      <vt:lpstr>Iterator</vt:lpstr>
      <vt:lpstr>Iterator</vt:lpstr>
      <vt:lpstr>For-Each</vt:lpstr>
      <vt:lpstr>For-Each 迴圈</vt:lpstr>
      <vt:lpstr>For-Each 迴圈</vt:lpstr>
      <vt:lpstr>利用集合物件產生樂透號碼</vt:lpstr>
      <vt:lpstr>利用集合物件產生樂透號碼</vt:lpstr>
      <vt:lpstr>利用集合物件產生樂透號碼</vt:lpstr>
      <vt:lpstr>利用集合物件產生樂透號碼</vt:lpstr>
      <vt:lpstr>陽春型英漢字典</vt:lpstr>
      <vt:lpstr>陽春型英漢字典</vt:lpstr>
      <vt:lpstr>陽春型英漢字典</vt:lpstr>
      <vt:lpstr>陽春型英漢字典</vt:lpstr>
      <vt:lpstr>陽春型英漢字典</vt:lpstr>
      <vt:lpstr>陽春型英漢字典</vt:lpstr>
      <vt:lpstr>泛型Java的集合物件-說明</vt:lpstr>
      <vt:lpstr>加入 Generics 之前</vt:lpstr>
      <vt:lpstr>加入 Generics 之後</vt:lpstr>
      <vt:lpstr>Java/C++泛型技術的根本差異</vt:lpstr>
      <vt:lpstr>同質(homogenous)容器與異質(heterogenous) 容器</vt:lpstr>
      <vt:lpstr>泛型Java的集合物件-泛型型態</vt:lpstr>
      <vt:lpstr>泛型</vt:lpstr>
      <vt:lpstr>HashMap類別 – 實作Map介面(說明)</vt:lpstr>
      <vt:lpstr>同質容器與多型（Polymorphism）應用</vt:lpstr>
      <vt:lpstr>同質容器與多型（Polymorphism）應用</vt:lpstr>
      <vt:lpstr>在JDK1.5中撰寫Generic Classes</vt:lpstr>
      <vt:lpstr>Generic Classes/Algorithms</vt:lpstr>
      <vt:lpstr>Boxing &amp; UnBoxing 的影響</vt:lpstr>
      <vt:lpstr>範例</vt:lpstr>
      <vt:lpstr>範例(1/2) ：計算單字頻率</vt:lpstr>
      <vt:lpstr>範例(2/2) ：計算單字頻率</vt:lpstr>
    </vt:vector>
  </TitlesOfParts>
  <Company>Pearson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117</cp:revision>
  <dcterms:created xsi:type="dcterms:W3CDTF">2003-08-01T12:29:19Z</dcterms:created>
  <dcterms:modified xsi:type="dcterms:W3CDTF">2009-05-03T18:03:19Z</dcterms:modified>
</cp:coreProperties>
</file>