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8" r:id="rId1"/>
  </p:sldMasterIdLst>
  <p:notesMasterIdLst>
    <p:notesMasterId r:id="rId26"/>
  </p:notesMasterIdLst>
  <p:handoutMasterIdLst>
    <p:handoutMasterId r:id="rId27"/>
  </p:handoutMasterIdLst>
  <p:sldIdLst>
    <p:sldId id="327" r:id="rId2"/>
    <p:sldId id="263" r:id="rId3"/>
    <p:sldId id="264" r:id="rId4"/>
    <p:sldId id="285" r:id="rId5"/>
    <p:sldId id="279" r:id="rId6"/>
    <p:sldId id="280" r:id="rId7"/>
    <p:sldId id="281" r:id="rId8"/>
    <p:sldId id="282" r:id="rId9"/>
    <p:sldId id="303" r:id="rId10"/>
    <p:sldId id="283" r:id="rId11"/>
    <p:sldId id="258" r:id="rId12"/>
    <p:sldId id="286" r:id="rId13"/>
    <p:sldId id="259" r:id="rId14"/>
    <p:sldId id="304" r:id="rId15"/>
    <p:sldId id="257" r:id="rId16"/>
    <p:sldId id="308" r:id="rId17"/>
    <p:sldId id="309" r:id="rId18"/>
    <p:sldId id="288" r:id="rId19"/>
    <p:sldId id="289" r:id="rId20"/>
    <p:sldId id="290" r:id="rId21"/>
    <p:sldId id="265" r:id="rId22"/>
    <p:sldId id="312" r:id="rId23"/>
    <p:sldId id="328" r:id="rId24"/>
    <p:sldId id="329" r:id="rId25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big5"/>
  <p:clrMru>
    <a:srgbClr val="CC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-642" y="-96"/>
      </p:cViewPr>
      <p:guideLst>
        <p:guide orient="horz" pos="807"/>
        <p:guide pos="5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877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5045" tIns="47522" rIns="95045" bIns="47522" numCol="1" anchor="ctr" anchorCtr="0" compatLnSpc="1">
            <a:prstTxWarp prst="textNoShape">
              <a:avLst/>
            </a:prstTxWarp>
          </a:bodyPr>
          <a:lstStyle>
            <a:lvl1pPr defTabSz="949325">
              <a:defRPr sz="1300"/>
            </a:lvl1pPr>
          </a:lstStyle>
          <a:p>
            <a:endParaRPr lang="en-US" altLang="zh-TW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6550" y="0"/>
            <a:ext cx="3189288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5045" tIns="47522" rIns="95045" bIns="47522" numCol="1" anchor="ctr" anchorCtr="0" compatLnSpc="1">
            <a:prstTxWarp prst="textNoShape">
              <a:avLst/>
            </a:prstTxWarp>
          </a:bodyPr>
          <a:lstStyle>
            <a:lvl1pPr algn="r" defTabSz="949325">
              <a:defRPr sz="1300"/>
            </a:lvl1pPr>
          </a:lstStyle>
          <a:p>
            <a:endParaRPr lang="en-US" altLang="zh-TW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44000"/>
            <a:ext cx="3187700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5045" tIns="47522" rIns="95045" bIns="47522" numCol="1" anchor="b" anchorCtr="0" compatLnSpc="1">
            <a:prstTxWarp prst="textNoShape">
              <a:avLst/>
            </a:prstTxWarp>
          </a:bodyPr>
          <a:lstStyle>
            <a:lvl1pPr defTabSz="949325">
              <a:defRPr sz="1300"/>
            </a:lvl1pPr>
          </a:lstStyle>
          <a:p>
            <a:endParaRPr lang="en-US" altLang="zh-TW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6550" y="9144000"/>
            <a:ext cx="3189288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5045" tIns="47522" rIns="95045" bIns="47522" numCol="1" anchor="b" anchorCtr="0" compatLnSpc="1">
            <a:prstTxWarp prst="textNoShape">
              <a:avLst/>
            </a:prstTxWarp>
          </a:bodyPr>
          <a:lstStyle>
            <a:lvl1pPr algn="r" defTabSz="949325">
              <a:defRPr sz="1300"/>
            </a:lvl1pPr>
          </a:lstStyle>
          <a:p>
            <a:fld id="{0007B4E9-7C5D-4EDD-9C0B-4F5D440AA6E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877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5045" tIns="47522" rIns="95045" bIns="47522" numCol="1" anchor="ctr" anchorCtr="0" compatLnSpc="1">
            <a:prstTxWarp prst="textNoShape">
              <a:avLst/>
            </a:prstTxWarp>
          </a:bodyPr>
          <a:lstStyle>
            <a:lvl1pPr defTabSz="949325">
              <a:defRPr sz="1300"/>
            </a:lvl1pPr>
          </a:lstStyle>
          <a:p>
            <a:endParaRPr lang="en-US" altLang="zh-TW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6550" y="0"/>
            <a:ext cx="3189288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5045" tIns="47522" rIns="95045" bIns="47522" numCol="1" anchor="ctr" anchorCtr="0" compatLnSpc="1">
            <a:prstTxWarp prst="textNoShape">
              <a:avLst/>
            </a:prstTxWarp>
          </a:bodyPr>
          <a:lstStyle>
            <a:lvl1pPr algn="r" defTabSz="949325">
              <a:defRPr sz="1300"/>
            </a:lvl1pPr>
          </a:lstStyle>
          <a:p>
            <a:endParaRPr lang="en-US" altLang="zh-TW"/>
          </a:p>
        </p:txBody>
      </p:sp>
      <p:sp>
        <p:nvSpPr>
          <p:cNvPr id="768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1263" y="711200"/>
            <a:ext cx="4832350" cy="36242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68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7263" y="4572000"/>
            <a:ext cx="5421312" cy="433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5045" tIns="47522" rIns="95045" bIns="4752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768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187700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5045" tIns="47522" rIns="95045" bIns="47522" numCol="1" anchor="b" anchorCtr="0" compatLnSpc="1">
            <a:prstTxWarp prst="textNoShape">
              <a:avLst/>
            </a:prstTxWarp>
          </a:bodyPr>
          <a:lstStyle>
            <a:lvl1pPr defTabSz="949325">
              <a:defRPr sz="1300"/>
            </a:lvl1pPr>
          </a:lstStyle>
          <a:p>
            <a:endParaRPr lang="en-US" altLang="zh-TW"/>
          </a:p>
        </p:txBody>
      </p:sp>
      <p:sp>
        <p:nvSpPr>
          <p:cNvPr id="768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6550" y="9144000"/>
            <a:ext cx="3189288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5045" tIns="47522" rIns="95045" bIns="47522" numCol="1" anchor="b" anchorCtr="0" compatLnSpc="1">
            <a:prstTxWarp prst="textNoShape">
              <a:avLst/>
            </a:prstTxWarp>
          </a:bodyPr>
          <a:lstStyle>
            <a:lvl1pPr algn="r" defTabSz="949325">
              <a:defRPr sz="1300"/>
            </a:lvl1pPr>
          </a:lstStyle>
          <a:p>
            <a:fld id="{2AC88EA6-4DE9-4076-B1EB-23AE40A1784B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gradFill rotWithShape="0">
          <a:gsLst>
            <a:gs pos="0">
              <a:srgbClr val="F8F8F8"/>
            </a:gs>
            <a:gs pos="100000">
              <a:srgbClr val="99CC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Click to edit Master title style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r>
              <a:rPr lang="en-US" altLang="zh-TW"/>
              <a:t>Click to edit Master subtitle style</a:t>
            </a:r>
          </a:p>
        </p:txBody>
      </p:sp>
      <p:sp>
        <p:nvSpPr>
          <p:cNvPr id="142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rgbClr val="578963"/>
                </a:solidFill>
                <a:latin typeface="Times New Roman" pitchFamily="18" charset="0"/>
                <a:ea typeface="新細明體" charset="-120"/>
              </a:defRPr>
            </a:lvl1pPr>
          </a:lstStyle>
          <a:p>
            <a:endParaRPr lang="en-US" altLang="zh-TW"/>
          </a:p>
        </p:txBody>
      </p:sp>
      <p:sp>
        <p:nvSpPr>
          <p:cNvPr id="142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rgbClr val="578963"/>
                </a:solidFill>
                <a:latin typeface="Times New Roman" pitchFamily="18" charset="0"/>
                <a:ea typeface="新細明體" charset="-120"/>
              </a:defRPr>
            </a:lvl1pPr>
          </a:lstStyle>
          <a:p>
            <a:endParaRPr lang="en-US" altLang="zh-TW"/>
          </a:p>
        </p:txBody>
      </p:sp>
      <p:graphicFrame>
        <p:nvGraphicFramePr>
          <p:cNvPr id="142342" name="Rectangle 6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142342" name="Clip" r:id="rId3" imgW="0" imgH="0" progId="">
              <p:embed/>
            </p:oleObj>
          </a:graphicData>
        </a:graphic>
      </p:graphicFrame>
      <p:pic>
        <p:nvPicPr>
          <p:cNvPr id="142343" name="Picture 7" descr="Slide_iconblue_pc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79763" y="4829175"/>
            <a:ext cx="2349500" cy="1419225"/>
          </a:xfrm>
          <a:prstGeom prst="rect">
            <a:avLst/>
          </a:prstGeom>
          <a:noFill/>
          <a:ln w="38100" cmpd="dbl">
            <a:solidFill>
              <a:schemeClr val="tx2"/>
            </a:solidFill>
            <a:miter lim="800000"/>
            <a:headEnd/>
            <a:tailEnd/>
          </a:ln>
        </p:spPr>
      </p:pic>
      <p:pic>
        <p:nvPicPr>
          <p:cNvPr id="142344" name="Picture 8" descr="BD21332_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39875" y="3603625"/>
            <a:ext cx="6035675" cy="3429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43700" y="228600"/>
            <a:ext cx="2019300" cy="55372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905500" cy="55372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27088" y="1282700"/>
            <a:ext cx="3598862" cy="4483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8350" y="1282700"/>
            <a:ext cx="3600450" cy="4483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8F8F8"/>
            </a:gs>
            <a:gs pos="100000">
              <a:srgbClr val="CCEC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7088" y="1282700"/>
            <a:ext cx="7351712" cy="448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141315" name="Text Box 3"/>
          <p:cNvSpPr txBox="1">
            <a:spLocks noChangeArrowheads="1"/>
          </p:cNvSpPr>
          <p:nvPr/>
        </p:nvSpPr>
        <p:spPr bwMode="auto">
          <a:xfrm>
            <a:off x="4267200" y="6613525"/>
            <a:ext cx="4445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 sz="1000" b="1">
                <a:solidFill>
                  <a:srgbClr val="993300"/>
                </a:solidFill>
                <a:ea typeface="新細明體" charset="-120"/>
              </a:rPr>
              <a:t>4.</a:t>
            </a:r>
            <a:fld id="{88882171-53D0-405A-BFFE-A54283DAE3CE}" type="slidenum">
              <a:rPr lang="en-US" altLang="zh-TW" sz="1000" b="1">
                <a:solidFill>
                  <a:srgbClr val="993300"/>
                </a:solidFill>
                <a:ea typeface="新細明體" charset="-120"/>
              </a:rPr>
              <a:pPr algn="ctr">
                <a:spcBef>
                  <a:spcPct val="50000"/>
                </a:spcBef>
              </a:pPr>
              <a:t>‹#›</a:t>
            </a:fld>
            <a:endParaRPr lang="en-US" altLang="zh-TW" sz="1000" b="1">
              <a:solidFill>
                <a:srgbClr val="993300"/>
              </a:solidFill>
              <a:ea typeface="新細明體" charset="-120"/>
            </a:endParaRPr>
          </a:p>
        </p:txBody>
      </p:sp>
      <p:sp>
        <p:nvSpPr>
          <p:cNvPr id="14131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8077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141317" name="Freeform 5"/>
          <p:cNvSpPr>
            <a:spLocks/>
          </p:cNvSpPr>
          <p:nvPr/>
        </p:nvSpPr>
        <p:spPr bwMode="auto">
          <a:xfrm rot="8361210" flipV="1">
            <a:off x="1609725" y="4962525"/>
            <a:ext cx="9525" cy="1588"/>
          </a:xfrm>
          <a:custGeom>
            <a:avLst/>
            <a:gdLst/>
            <a:ahLst/>
            <a:cxnLst>
              <a:cxn ang="0">
                <a:pos x="20" y="4"/>
              </a:cxn>
              <a:cxn ang="0">
                <a:pos x="0" y="0"/>
              </a:cxn>
              <a:cxn ang="0">
                <a:pos x="16" y="0"/>
              </a:cxn>
              <a:cxn ang="0">
                <a:pos x="20" y="4"/>
              </a:cxn>
            </a:cxnLst>
            <a:rect l="0" t="0" r="r" b="b"/>
            <a:pathLst>
              <a:path w="20" h="4">
                <a:moveTo>
                  <a:pt x="20" y="4"/>
                </a:moveTo>
                <a:lnTo>
                  <a:pt x="0" y="0"/>
                </a:lnTo>
                <a:lnTo>
                  <a:pt x="16" y="0"/>
                </a:lnTo>
                <a:lnTo>
                  <a:pt x="20" y="4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1318" name="Freeform 6"/>
          <p:cNvSpPr>
            <a:spLocks/>
          </p:cNvSpPr>
          <p:nvPr/>
        </p:nvSpPr>
        <p:spPr bwMode="auto">
          <a:xfrm rot="10665470" flipV="1">
            <a:off x="1189038" y="4205288"/>
            <a:ext cx="4762" cy="1587"/>
          </a:xfrm>
          <a:custGeom>
            <a:avLst/>
            <a:gdLst/>
            <a:ahLst/>
            <a:cxnLst>
              <a:cxn ang="0">
                <a:pos x="12" y="4"/>
              </a:cxn>
              <a:cxn ang="0">
                <a:pos x="0" y="0"/>
              </a:cxn>
              <a:cxn ang="0">
                <a:pos x="12" y="0"/>
              </a:cxn>
              <a:cxn ang="0">
                <a:pos x="12" y="4"/>
              </a:cxn>
            </a:cxnLst>
            <a:rect l="0" t="0" r="r" b="b"/>
            <a:pathLst>
              <a:path w="12" h="4">
                <a:moveTo>
                  <a:pt x="12" y="4"/>
                </a:moveTo>
                <a:lnTo>
                  <a:pt x="0" y="0"/>
                </a:lnTo>
                <a:lnTo>
                  <a:pt x="12" y="0"/>
                </a:lnTo>
                <a:lnTo>
                  <a:pt x="12" y="4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1319" name="Freeform 7"/>
          <p:cNvSpPr>
            <a:spLocks/>
          </p:cNvSpPr>
          <p:nvPr/>
        </p:nvSpPr>
        <p:spPr bwMode="auto">
          <a:xfrm>
            <a:off x="5164138" y="4206875"/>
            <a:ext cx="7937" cy="9525"/>
          </a:xfrm>
          <a:custGeom>
            <a:avLst/>
            <a:gdLst/>
            <a:ahLst/>
            <a:cxnLst>
              <a:cxn ang="0">
                <a:pos x="7" y="12"/>
              </a:cxn>
              <a:cxn ang="0">
                <a:pos x="0" y="10"/>
              </a:cxn>
              <a:cxn ang="0">
                <a:pos x="12" y="0"/>
              </a:cxn>
              <a:cxn ang="0">
                <a:pos x="7" y="12"/>
              </a:cxn>
            </a:cxnLst>
            <a:rect l="0" t="0" r="r" b="b"/>
            <a:pathLst>
              <a:path w="12" h="12">
                <a:moveTo>
                  <a:pt x="7" y="12"/>
                </a:moveTo>
                <a:lnTo>
                  <a:pt x="0" y="10"/>
                </a:lnTo>
                <a:lnTo>
                  <a:pt x="12" y="0"/>
                </a:lnTo>
                <a:lnTo>
                  <a:pt x="7" y="12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1320" name="Text Box 8"/>
          <p:cNvSpPr txBox="1">
            <a:spLocks noChangeArrowheads="1"/>
          </p:cNvSpPr>
          <p:nvPr/>
        </p:nvSpPr>
        <p:spPr bwMode="auto">
          <a:xfrm>
            <a:off x="6489700" y="6588125"/>
            <a:ext cx="27130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 sz="1000" b="1">
                <a:solidFill>
                  <a:srgbClr val="993300"/>
                </a:solidFill>
                <a:ea typeface="新細明體" charset="-120"/>
              </a:rPr>
              <a:t>Silberschatz, Galvin and Gagne ©2005</a:t>
            </a:r>
          </a:p>
        </p:txBody>
      </p:sp>
      <p:sp>
        <p:nvSpPr>
          <p:cNvPr id="141321" name="Text Box 9"/>
          <p:cNvSpPr txBox="1">
            <a:spLocks noChangeArrowheads="1"/>
          </p:cNvSpPr>
          <p:nvPr/>
        </p:nvSpPr>
        <p:spPr bwMode="auto">
          <a:xfrm>
            <a:off x="0" y="6613525"/>
            <a:ext cx="34321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1000" b="1">
                <a:solidFill>
                  <a:srgbClr val="993300"/>
                </a:solidFill>
                <a:ea typeface="新細明體" charset="-120"/>
              </a:rPr>
              <a:t>Operating System Concepts – 7</a:t>
            </a:r>
            <a:r>
              <a:rPr lang="en-US" altLang="zh-TW" sz="1000" b="1" baseline="30000">
                <a:solidFill>
                  <a:srgbClr val="993300"/>
                </a:solidFill>
                <a:ea typeface="新細明體" charset="-120"/>
              </a:rPr>
              <a:t>th</a:t>
            </a:r>
            <a:r>
              <a:rPr lang="en-US" altLang="zh-TW" sz="1000" b="1">
                <a:solidFill>
                  <a:srgbClr val="993300"/>
                </a:solidFill>
                <a:ea typeface="新細明體" charset="-120"/>
              </a:rPr>
              <a:t> edition, Jan 23, 2005</a:t>
            </a:r>
          </a:p>
        </p:txBody>
      </p:sp>
      <p:sp>
        <p:nvSpPr>
          <p:cNvPr id="141322" name="Freeform 10"/>
          <p:cNvSpPr>
            <a:spLocks/>
          </p:cNvSpPr>
          <p:nvPr/>
        </p:nvSpPr>
        <p:spPr bwMode="auto">
          <a:xfrm>
            <a:off x="-1658938" y="1109663"/>
            <a:ext cx="4763" cy="1587"/>
          </a:xfrm>
          <a:custGeom>
            <a:avLst/>
            <a:gdLst/>
            <a:ahLst/>
            <a:cxnLst>
              <a:cxn ang="0">
                <a:pos x="13" y="0"/>
              </a:cxn>
              <a:cxn ang="0">
                <a:pos x="0" y="0"/>
              </a:cxn>
              <a:cxn ang="0">
                <a:pos x="7" y="0"/>
              </a:cxn>
              <a:cxn ang="0">
                <a:pos x="13" y="0"/>
              </a:cxn>
            </a:cxnLst>
            <a:rect l="0" t="0" r="r" b="b"/>
            <a:pathLst>
              <a:path w="13">
                <a:moveTo>
                  <a:pt x="13" y="0"/>
                </a:moveTo>
                <a:lnTo>
                  <a:pt x="0" y="0"/>
                </a:lnTo>
                <a:lnTo>
                  <a:pt x="7" y="0"/>
                </a:lnTo>
                <a:lnTo>
                  <a:pt x="13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1323" name="Freeform 11"/>
          <p:cNvSpPr>
            <a:spLocks/>
          </p:cNvSpPr>
          <p:nvPr/>
        </p:nvSpPr>
        <p:spPr bwMode="auto">
          <a:xfrm>
            <a:off x="-898525" y="1169988"/>
            <a:ext cx="3175" cy="15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" y="0"/>
              </a:cxn>
              <a:cxn ang="0">
                <a:pos x="6" y="0"/>
              </a:cxn>
              <a:cxn ang="0">
                <a:pos x="0" y="0"/>
              </a:cxn>
            </a:cxnLst>
            <a:rect l="0" t="0" r="r" b="b"/>
            <a:pathLst>
              <a:path w="10">
                <a:moveTo>
                  <a:pt x="0" y="0"/>
                </a:moveTo>
                <a:lnTo>
                  <a:pt x="10" y="0"/>
                </a:lnTo>
                <a:lnTo>
                  <a:pt x="6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1324" name="Rectangle 12"/>
          <p:cNvSpPr>
            <a:spLocks noChangeArrowheads="1"/>
          </p:cNvSpPr>
          <p:nvPr/>
        </p:nvSpPr>
        <p:spPr bwMode="auto">
          <a:xfrm>
            <a:off x="-1479550" y="423863"/>
            <a:ext cx="1587" cy="15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1325" name="Freeform 13"/>
          <p:cNvSpPr>
            <a:spLocks/>
          </p:cNvSpPr>
          <p:nvPr/>
        </p:nvSpPr>
        <p:spPr bwMode="auto">
          <a:xfrm>
            <a:off x="-1466850" y="889000"/>
            <a:ext cx="6350" cy="1588"/>
          </a:xfrm>
          <a:custGeom>
            <a:avLst/>
            <a:gdLst/>
            <a:ahLst/>
            <a:cxnLst>
              <a:cxn ang="0">
                <a:pos x="0" y="7"/>
              </a:cxn>
              <a:cxn ang="0">
                <a:pos x="12" y="0"/>
              </a:cxn>
              <a:cxn ang="0">
                <a:pos x="18" y="0"/>
              </a:cxn>
              <a:cxn ang="0">
                <a:pos x="0" y="7"/>
              </a:cxn>
            </a:cxnLst>
            <a:rect l="0" t="0" r="r" b="b"/>
            <a:pathLst>
              <a:path w="18" h="7">
                <a:moveTo>
                  <a:pt x="0" y="7"/>
                </a:moveTo>
                <a:lnTo>
                  <a:pt x="12" y="0"/>
                </a:lnTo>
                <a:lnTo>
                  <a:pt x="18" y="0"/>
                </a:lnTo>
                <a:lnTo>
                  <a:pt x="0" y="7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1326" name="Freeform 14"/>
          <p:cNvSpPr>
            <a:spLocks/>
          </p:cNvSpPr>
          <p:nvPr/>
        </p:nvSpPr>
        <p:spPr bwMode="auto">
          <a:xfrm>
            <a:off x="-1639888" y="1144588"/>
            <a:ext cx="1588" cy="6350"/>
          </a:xfrm>
          <a:custGeom>
            <a:avLst/>
            <a:gdLst/>
            <a:ahLst/>
            <a:cxnLst>
              <a:cxn ang="0">
                <a:pos x="0" y="16"/>
              </a:cxn>
              <a:cxn ang="0">
                <a:pos x="6" y="0"/>
              </a:cxn>
              <a:cxn ang="0">
                <a:pos x="3" y="13"/>
              </a:cxn>
              <a:cxn ang="0">
                <a:pos x="0" y="16"/>
              </a:cxn>
            </a:cxnLst>
            <a:rect l="0" t="0" r="r" b="b"/>
            <a:pathLst>
              <a:path w="6" h="16">
                <a:moveTo>
                  <a:pt x="0" y="16"/>
                </a:moveTo>
                <a:lnTo>
                  <a:pt x="6" y="0"/>
                </a:lnTo>
                <a:lnTo>
                  <a:pt x="3" y="13"/>
                </a:lnTo>
                <a:lnTo>
                  <a:pt x="0" y="16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1327" name="Freeform 15"/>
          <p:cNvSpPr>
            <a:spLocks/>
          </p:cNvSpPr>
          <p:nvPr/>
        </p:nvSpPr>
        <p:spPr bwMode="auto">
          <a:xfrm>
            <a:off x="-1247775" y="1146175"/>
            <a:ext cx="4762" cy="7938"/>
          </a:xfrm>
          <a:custGeom>
            <a:avLst/>
            <a:gdLst/>
            <a:ahLst/>
            <a:cxnLst>
              <a:cxn ang="0">
                <a:pos x="8" y="20"/>
              </a:cxn>
              <a:cxn ang="0">
                <a:pos x="0" y="0"/>
              </a:cxn>
              <a:cxn ang="0">
                <a:pos x="11" y="16"/>
              </a:cxn>
              <a:cxn ang="0">
                <a:pos x="8" y="20"/>
              </a:cxn>
            </a:cxnLst>
            <a:rect l="0" t="0" r="r" b="b"/>
            <a:pathLst>
              <a:path w="11" h="20">
                <a:moveTo>
                  <a:pt x="8" y="20"/>
                </a:moveTo>
                <a:lnTo>
                  <a:pt x="0" y="0"/>
                </a:lnTo>
                <a:lnTo>
                  <a:pt x="11" y="16"/>
                </a:lnTo>
                <a:lnTo>
                  <a:pt x="8" y="2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1328" name="Freeform 16"/>
          <p:cNvSpPr>
            <a:spLocks/>
          </p:cNvSpPr>
          <p:nvPr/>
        </p:nvSpPr>
        <p:spPr bwMode="auto">
          <a:xfrm>
            <a:off x="-1101725" y="1228725"/>
            <a:ext cx="1587" cy="6350"/>
          </a:xfrm>
          <a:custGeom>
            <a:avLst/>
            <a:gdLst/>
            <a:ahLst/>
            <a:cxnLst>
              <a:cxn ang="0">
                <a:pos x="0" y="14"/>
              </a:cxn>
              <a:cxn ang="0">
                <a:pos x="7" y="0"/>
              </a:cxn>
              <a:cxn ang="0">
                <a:pos x="7" y="7"/>
              </a:cxn>
              <a:cxn ang="0">
                <a:pos x="0" y="14"/>
              </a:cxn>
            </a:cxnLst>
            <a:rect l="0" t="0" r="r" b="b"/>
            <a:pathLst>
              <a:path w="7" h="14">
                <a:moveTo>
                  <a:pt x="0" y="14"/>
                </a:moveTo>
                <a:lnTo>
                  <a:pt x="7" y="0"/>
                </a:lnTo>
                <a:lnTo>
                  <a:pt x="7" y="7"/>
                </a:lnTo>
                <a:lnTo>
                  <a:pt x="0" y="14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1329" name="Freeform 17"/>
          <p:cNvSpPr>
            <a:spLocks/>
          </p:cNvSpPr>
          <p:nvPr/>
        </p:nvSpPr>
        <p:spPr bwMode="auto">
          <a:xfrm>
            <a:off x="-1303338" y="1270000"/>
            <a:ext cx="12700" cy="1588"/>
          </a:xfrm>
          <a:custGeom>
            <a:avLst/>
            <a:gdLst/>
            <a:ahLst/>
            <a:cxnLst>
              <a:cxn ang="0">
                <a:pos x="0" y="3"/>
              </a:cxn>
              <a:cxn ang="0">
                <a:pos x="15" y="0"/>
              </a:cxn>
              <a:cxn ang="0">
                <a:pos x="30" y="0"/>
              </a:cxn>
              <a:cxn ang="0">
                <a:pos x="0" y="3"/>
              </a:cxn>
            </a:cxnLst>
            <a:rect l="0" t="0" r="r" b="b"/>
            <a:pathLst>
              <a:path w="30" h="3">
                <a:moveTo>
                  <a:pt x="0" y="3"/>
                </a:moveTo>
                <a:lnTo>
                  <a:pt x="15" y="0"/>
                </a:lnTo>
                <a:lnTo>
                  <a:pt x="30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1330" name="Freeform 18"/>
          <p:cNvSpPr>
            <a:spLocks/>
          </p:cNvSpPr>
          <p:nvPr/>
        </p:nvSpPr>
        <p:spPr bwMode="auto">
          <a:xfrm>
            <a:off x="1176338" y="885825"/>
            <a:ext cx="4762" cy="9525"/>
          </a:xfrm>
          <a:custGeom>
            <a:avLst/>
            <a:gdLst/>
            <a:ahLst/>
            <a:cxnLst>
              <a:cxn ang="0">
                <a:pos x="0" y="24"/>
              </a:cxn>
              <a:cxn ang="0">
                <a:pos x="9" y="0"/>
              </a:cxn>
              <a:cxn ang="0">
                <a:pos x="6" y="17"/>
              </a:cxn>
              <a:cxn ang="0">
                <a:pos x="0" y="24"/>
              </a:cxn>
            </a:cxnLst>
            <a:rect l="0" t="0" r="r" b="b"/>
            <a:pathLst>
              <a:path w="9" h="24">
                <a:moveTo>
                  <a:pt x="0" y="24"/>
                </a:moveTo>
                <a:lnTo>
                  <a:pt x="9" y="0"/>
                </a:lnTo>
                <a:lnTo>
                  <a:pt x="6" y="17"/>
                </a:lnTo>
                <a:lnTo>
                  <a:pt x="0" y="24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pic>
        <p:nvPicPr>
          <p:cNvPr id="141331" name="Picture 19" descr="Slide_iconblue_pc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118475" y="6010275"/>
            <a:ext cx="1011238" cy="611188"/>
          </a:xfrm>
          <a:prstGeom prst="rect">
            <a:avLst/>
          </a:prstGeom>
          <a:noFill/>
        </p:spPr>
      </p:pic>
      <p:pic>
        <p:nvPicPr>
          <p:cNvPr id="141332" name="Picture 20" descr="Slide_iconvertical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600075" cy="110172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rgbClr val="993300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rgbClr val="993300"/>
          </a:solidFill>
          <a:effectLst>
            <a:outerShdw blurRad="38100" dist="38100" dir="2700000" algn="tl">
              <a:srgbClr val="000000"/>
            </a:outerShdw>
          </a:effectLst>
          <a:latin typeface="Helvetic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rgbClr val="993300"/>
          </a:solidFill>
          <a:effectLst>
            <a:outerShdw blurRad="38100" dist="38100" dir="2700000" algn="tl">
              <a:srgbClr val="000000"/>
            </a:outerShdw>
          </a:effectLst>
          <a:latin typeface="Helvetic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rgbClr val="993300"/>
          </a:solidFill>
          <a:effectLst>
            <a:outerShdw blurRad="38100" dist="38100" dir="2700000" algn="tl">
              <a:srgbClr val="000000"/>
            </a:outerShdw>
          </a:effectLst>
          <a:latin typeface="Helvetic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rgbClr val="993300"/>
          </a:solidFill>
          <a:effectLst>
            <a:outerShdw blurRad="38100" dist="38100" dir="2700000" algn="tl">
              <a:srgbClr val="000000"/>
            </a:outerShdw>
          </a:effectLst>
          <a:latin typeface="Helvetic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rgbClr val="993300"/>
          </a:solidFill>
          <a:effectLst>
            <a:outerShdw blurRad="38100" dist="38100" dir="2700000" algn="tl">
              <a:srgbClr val="000000"/>
            </a:outerShdw>
          </a:effectLst>
          <a:latin typeface="Helvetic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rgbClr val="993300"/>
          </a:solidFill>
          <a:effectLst>
            <a:outerShdw blurRad="38100" dist="38100" dir="2700000" algn="tl">
              <a:srgbClr val="000000"/>
            </a:outerShdw>
          </a:effectLst>
          <a:latin typeface="Helvetic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rgbClr val="993300"/>
          </a:solidFill>
          <a:effectLst>
            <a:outerShdw blurRad="38100" dist="38100" dir="2700000" algn="tl">
              <a:srgbClr val="000000"/>
            </a:outerShdw>
          </a:effectLst>
          <a:latin typeface="Helvetic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rgbClr val="993300"/>
          </a:solidFill>
          <a:effectLst>
            <a:outerShdw blurRad="38100" dist="38100" dir="2700000" algn="tl">
              <a:srgbClr val="000000"/>
            </a:outerShdw>
          </a:effectLst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35000"/>
        </a:spcBef>
        <a:spcAft>
          <a:spcPct val="0"/>
        </a:spcAft>
        <a:buClr>
          <a:srgbClr val="993300"/>
        </a:buClr>
        <a:buSzPct val="90000"/>
        <a:buFont typeface="Monotype Sorts" pitchFamily="2" charset="2"/>
        <a:buChar char="n"/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35000"/>
        </a:spcBef>
        <a:spcAft>
          <a:spcPct val="0"/>
        </a:spcAft>
        <a:buClr>
          <a:srgbClr val="CC6600"/>
        </a:buClr>
        <a:buSzPct val="80000"/>
        <a:buFont typeface="Monotype Sorts" pitchFamily="2" charset="2"/>
        <a:buChar char="l"/>
        <a:defRPr kumimoji="1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35000"/>
        </a:spcBef>
        <a:spcAft>
          <a:spcPct val="0"/>
        </a:spcAft>
        <a:buClr>
          <a:srgbClr val="009900"/>
        </a:buClr>
        <a:buSzPct val="75000"/>
        <a:buFont typeface="Webdings" pitchFamily="18" charset="2"/>
        <a:buChar char="4"/>
        <a:defRPr kumimoji="1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35000"/>
        </a:spcBef>
        <a:spcAft>
          <a:spcPct val="0"/>
        </a:spcAft>
        <a:buClr>
          <a:schemeClr val="hlink"/>
        </a:buClr>
        <a:buSzPct val="75000"/>
        <a:buChar char="–"/>
        <a:defRPr kumimoji="1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35000"/>
        </a:spcBef>
        <a:spcAft>
          <a:spcPct val="0"/>
        </a:spcAft>
        <a:buClr>
          <a:srgbClr val="FF0066"/>
        </a:buClr>
        <a:buSzPct val="75000"/>
        <a:buChar char="»"/>
        <a:defRPr kumimoji="1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35000"/>
        </a:spcBef>
        <a:spcAft>
          <a:spcPct val="0"/>
        </a:spcAft>
        <a:buClr>
          <a:srgbClr val="FF0066"/>
        </a:buClr>
        <a:buSzPct val="75000"/>
        <a:buChar char="»"/>
        <a:defRPr kumimoji="1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35000"/>
        </a:spcBef>
        <a:spcAft>
          <a:spcPct val="0"/>
        </a:spcAft>
        <a:buClr>
          <a:srgbClr val="FF0066"/>
        </a:buClr>
        <a:buSzPct val="75000"/>
        <a:buChar char="»"/>
        <a:defRPr kumimoji="1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35000"/>
        </a:spcBef>
        <a:spcAft>
          <a:spcPct val="0"/>
        </a:spcAft>
        <a:buClr>
          <a:srgbClr val="FF0066"/>
        </a:buClr>
        <a:buSzPct val="75000"/>
        <a:buChar char="»"/>
        <a:defRPr kumimoji="1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35000"/>
        </a:spcBef>
        <a:spcAft>
          <a:spcPct val="0"/>
        </a:spcAft>
        <a:buClr>
          <a:srgbClr val="FF0066"/>
        </a:buClr>
        <a:buSzPct val="75000"/>
        <a:buChar char="»"/>
        <a:defRPr kumimoji="1">
          <a:solidFill>
            <a:schemeClr val="tx1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java.sun.com/j2se/1.5.0/docs/api/java/lang/Thread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Chapter 4:  Threads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One-to-One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Each user-level thread maps to kernel thread</a:t>
            </a:r>
          </a:p>
          <a:p>
            <a:r>
              <a:rPr lang="en-US" altLang="zh-TW">
                <a:ea typeface="新細明體" charset="-120"/>
              </a:rPr>
              <a:t>Examples</a:t>
            </a:r>
          </a:p>
          <a:p>
            <a:pPr lvl="1"/>
            <a:r>
              <a:rPr lang="en-US" altLang="zh-TW">
                <a:ea typeface="新細明體" charset="-120"/>
              </a:rPr>
              <a:t>Windows NT/XP/2000</a:t>
            </a:r>
          </a:p>
          <a:p>
            <a:pPr lvl="1"/>
            <a:r>
              <a:rPr lang="en-US" altLang="zh-TW">
                <a:ea typeface="新細明體" charset="-120"/>
              </a:rPr>
              <a:t>Linux</a:t>
            </a:r>
          </a:p>
          <a:p>
            <a:pPr lvl="1"/>
            <a:r>
              <a:rPr lang="en-US" altLang="zh-TW">
                <a:ea typeface="新細明體" charset="-120"/>
              </a:rPr>
              <a:t>Solaris 9 and later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One-to-one Model</a:t>
            </a:r>
          </a:p>
        </p:txBody>
      </p:sp>
      <p:pic>
        <p:nvPicPr>
          <p:cNvPr id="32775" name="Picture 7"/>
          <p:cNvPicPr>
            <a:picLocks noChangeAspect="1" noChangeArrowheads="1"/>
          </p:cNvPicPr>
          <p:nvPr/>
        </p:nvPicPr>
        <p:blipFill>
          <a:blip r:embed="rId2"/>
          <a:srcRect l="360" t="25420" r="540" b="25180"/>
          <a:stretch>
            <a:fillRect/>
          </a:stretch>
        </p:blipFill>
        <p:spPr bwMode="auto">
          <a:xfrm>
            <a:off x="1314450" y="2057400"/>
            <a:ext cx="6577013" cy="2459038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Many-to-Many Model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574800"/>
            <a:ext cx="6894512" cy="4445000"/>
          </a:xfrm>
        </p:spPr>
        <p:txBody>
          <a:bodyPr/>
          <a:lstStyle/>
          <a:p>
            <a:r>
              <a:rPr lang="en-US" altLang="zh-TW">
                <a:ea typeface="新細明體" charset="-120"/>
              </a:rPr>
              <a:t>Allows many user level threads to be mapped to many kernel threads</a:t>
            </a:r>
          </a:p>
          <a:p>
            <a:r>
              <a:rPr lang="en-US" altLang="zh-TW">
                <a:ea typeface="新細明體" charset="-120"/>
              </a:rPr>
              <a:t>Allows the  operating system to create a sufficient number of kernel threads</a:t>
            </a:r>
          </a:p>
          <a:p>
            <a:r>
              <a:rPr lang="en-US" altLang="zh-TW">
                <a:ea typeface="新細明體" charset="-120"/>
              </a:rPr>
              <a:t>Solaris prior to version 9</a:t>
            </a:r>
          </a:p>
          <a:p>
            <a:r>
              <a:rPr lang="en-US" altLang="zh-TW">
                <a:ea typeface="新細明體" charset="-120"/>
              </a:rPr>
              <a:t>Windows NT/2000 with the </a:t>
            </a:r>
            <a:r>
              <a:rPr lang="en-US" altLang="zh-TW" i="1">
                <a:ea typeface="新細明體" charset="-120"/>
              </a:rPr>
              <a:t>ThreadFiber</a:t>
            </a:r>
            <a:r>
              <a:rPr lang="en-US" altLang="zh-TW">
                <a:ea typeface="新細明體" charset="-120"/>
              </a:rPr>
              <a:t> package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Many-to-Many Model</a:t>
            </a:r>
          </a:p>
        </p:txBody>
      </p:sp>
      <p:pic>
        <p:nvPicPr>
          <p:cNvPr id="33799" name="Picture 7"/>
          <p:cNvPicPr>
            <a:picLocks noChangeAspect="1" noChangeArrowheads="1"/>
          </p:cNvPicPr>
          <p:nvPr/>
        </p:nvPicPr>
        <p:blipFill>
          <a:blip r:embed="rId2"/>
          <a:srcRect l="6703" t="838" r="6912" b="838"/>
          <a:stretch>
            <a:fillRect/>
          </a:stretch>
        </p:blipFill>
        <p:spPr bwMode="auto">
          <a:xfrm>
            <a:off x="2128838" y="1727200"/>
            <a:ext cx="4714875" cy="4024313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Two-level Model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447800"/>
            <a:ext cx="6502400" cy="4456113"/>
          </a:xfrm>
        </p:spPr>
        <p:txBody>
          <a:bodyPr/>
          <a:lstStyle/>
          <a:p>
            <a:r>
              <a:rPr lang="en-US" altLang="zh-TW">
                <a:ea typeface="新細明體" charset="-120"/>
              </a:rPr>
              <a:t>Similar to M:M, except that it allows a user thread to be </a:t>
            </a:r>
            <a:r>
              <a:rPr lang="en-US" altLang="zh-TW" b="1">
                <a:ea typeface="新細明體" charset="-120"/>
              </a:rPr>
              <a:t>bound</a:t>
            </a:r>
            <a:r>
              <a:rPr lang="en-US" altLang="zh-TW">
                <a:ea typeface="新細明體" charset="-120"/>
              </a:rPr>
              <a:t> to kernel thread</a:t>
            </a:r>
          </a:p>
          <a:p>
            <a:r>
              <a:rPr lang="en-US" altLang="zh-TW">
                <a:ea typeface="新細明體" charset="-120"/>
              </a:rPr>
              <a:t>Examples</a:t>
            </a:r>
          </a:p>
          <a:p>
            <a:pPr lvl="1"/>
            <a:r>
              <a:rPr lang="en-US" altLang="zh-TW">
                <a:ea typeface="新細明體" charset="-120"/>
              </a:rPr>
              <a:t>IRIX</a:t>
            </a:r>
          </a:p>
          <a:p>
            <a:pPr lvl="1"/>
            <a:r>
              <a:rPr lang="en-US" altLang="zh-TW">
                <a:ea typeface="新細明體" charset="-120"/>
              </a:rPr>
              <a:t>HP-UX</a:t>
            </a:r>
          </a:p>
          <a:p>
            <a:pPr lvl="1"/>
            <a:r>
              <a:rPr lang="en-US" altLang="zh-TW">
                <a:ea typeface="新細明體" charset="-120"/>
              </a:rPr>
              <a:t>Tru64 UNIX</a:t>
            </a:r>
          </a:p>
          <a:p>
            <a:pPr lvl="1"/>
            <a:r>
              <a:rPr lang="en-US" altLang="zh-TW">
                <a:ea typeface="新細明體" charset="-120"/>
              </a:rPr>
              <a:t>Solaris 8 and earlier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Two-level Model</a:t>
            </a:r>
          </a:p>
        </p:txBody>
      </p:sp>
      <p:pic>
        <p:nvPicPr>
          <p:cNvPr id="31753" name="Picture 9"/>
          <p:cNvPicPr>
            <a:picLocks noChangeAspect="1" noChangeArrowheads="1"/>
          </p:cNvPicPr>
          <p:nvPr/>
        </p:nvPicPr>
        <p:blipFill>
          <a:blip r:embed="rId2"/>
          <a:srcRect l="717" t="5733" r="240" b="5414"/>
          <a:stretch>
            <a:fillRect/>
          </a:stretch>
        </p:blipFill>
        <p:spPr bwMode="auto">
          <a:xfrm>
            <a:off x="1649413" y="1757363"/>
            <a:ext cx="5588000" cy="3760787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Thread Pools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282700"/>
            <a:ext cx="6816725" cy="4430713"/>
          </a:xfrm>
        </p:spPr>
        <p:txBody>
          <a:bodyPr/>
          <a:lstStyle/>
          <a:p>
            <a:r>
              <a:rPr lang="en-US" altLang="zh-TW">
                <a:ea typeface="新細明體" charset="-120"/>
              </a:rPr>
              <a:t>Create a number of threads in a pool where they await work</a:t>
            </a:r>
          </a:p>
          <a:p>
            <a:r>
              <a:rPr lang="en-US" altLang="zh-TW">
                <a:ea typeface="新細明體" charset="-120"/>
              </a:rPr>
              <a:t>Advantages:</a:t>
            </a:r>
          </a:p>
          <a:p>
            <a:pPr lvl="1"/>
            <a:r>
              <a:rPr lang="en-US" altLang="zh-TW">
                <a:ea typeface="新細明體" charset="-120"/>
              </a:rPr>
              <a:t>Usually slightly faster to service a request with an existing thread than create a new thread</a:t>
            </a:r>
          </a:p>
          <a:p>
            <a:pPr lvl="1"/>
            <a:r>
              <a:rPr lang="en-US" altLang="zh-TW">
                <a:ea typeface="新細明體" charset="-120"/>
              </a:rPr>
              <a:t>Allows the number of threads in the application(s) to be bound to the size of the pool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Thread Specific Data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282700"/>
            <a:ext cx="6280150" cy="4430713"/>
          </a:xfrm>
        </p:spPr>
        <p:txBody>
          <a:bodyPr/>
          <a:lstStyle/>
          <a:p>
            <a:r>
              <a:rPr lang="en-US" altLang="zh-TW">
                <a:ea typeface="新細明體" charset="-120"/>
              </a:rPr>
              <a:t>Allows each thread to have its own copy of data</a:t>
            </a:r>
          </a:p>
          <a:p>
            <a:r>
              <a:rPr lang="en-US" altLang="zh-TW">
                <a:ea typeface="新細明體" charset="-120"/>
              </a:rPr>
              <a:t>Useful when you do not have control over the thread creation process (i.e., when using a thread pool)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Pthreads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282700"/>
            <a:ext cx="6137275" cy="4418013"/>
          </a:xfrm>
        </p:spPr>
        <p:txBody>
          <a:bodyPr/>
          <a:lstStyle/>
          <a:p>
            <a:r>
              <a:rPr lang="en-US" altLang="zh-TW">
                <a:ea typeface="新細明體" charset="-120"/>
              </a:rPr>
              <a:t>A POSIX standard (IEEE 1003.1c) API for thread creation and synchronization</a:t>
            </a:r>
          </a:p>
          <a:p>
            <a:r>
              <a:rPr lang="en-US" altLang="zh-TW">
                <a:ea typeface="新細明體" charset="-120"/>
              </a:rPr>
              <a:t>API specifies behavior of the thread library, implementation is up to development of the library</a:t>
            </a:r>
          </a:p>
          <a:p>
            <a:r>
              <a:rPr lang="en-US" altLang="zh-TW">
                <a:ea typeface="新細明體" charset="-120"/>
              </a:rPr>
              <a:t>Common in UNIX operating systems (Solaris, Linux, Mac OS X)</a:t>
            </a:r>
          </a:p>
          <a:p>
            <a:pPr>
              <a:buFont typeface="Monotype Sorts" pitchFamily="2" charset="2"/>
              <a:buNone/>
            </a:pPr>
            <a:endParaRPr lang="en-US" altLang="zh-TW">
              <a:ea typeface="新細明體" charset="-12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Windows XP Threads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282700"/>
            <a:ext cx="6777037" cy="4587875"/>
          </a:xfrm>
        </p:spPr>
        <p:txBody>
          <a:bodyPr/>
          <a:lstStyle/>
          <a:p>
            <a:r>
              <a:rPr lang="en-US" altLang="zh-TW">
                <a:ea typeface="新細明體" charset="-120"/>
              </a:rPr>
              <a:t>Implements the one-to-one mapping</a:t>
            </a:r>
          </a:p>
          <a:p>
            <a:r>
              <a:rPr lang="en-US" altLang="zh-TW">
                <a:ea typeface="新細明體" charset="-120"/>
              </a:rPr>
              <a:t>Each thread contains</a:t>
            </a:r>
          </a:p>
          <a:p>
            <a:pPr lvl="1"/>
            <a:r>
              <a:rPr lang="en-US" altLang="zh-TW">
                <a:ea typeface="新細明體" charset="-120"/>
              </a:rPr>
              <a:t>A thread id</a:t>
            </a:r>
          </a:p>
          <a:p>
            <a:pPr lvl="1"/>
            <a:r>
              <a:rPr lang="en-US" altLang="zh-TW">
                <a:ea typeface="新細明體" charset="-120"/>
              </a:rPr>
              <a:t>Register set</a:t>
            </a:r>
          </a:p>
          <a:p>
            <a:pPr lvl="1"/>
            <a:r>
              <a:rPr lang="en-US" altLang="zh-TW">
                <a:ea typeface="新細明體" charset="-120"/>
              </a:rPr>
              <a:t>Separate user and kernel stacks</a:t>
            </a:r>
          </a:p>
          <a:p>
            <a:pPr lvl="1"/>
            <a:r>
              <a:rPr lang="en-US" altLang="zh-TW">
                <a:ea typeface="新細明體" charset="-120"/>
              </a:rPr>
              <a:t>Private data storage area</a:t>
            </a:r>
          </a:p>
          <a:p>
            <a:r>
              <a:rPr lang="en-US" altLang="zh-TW">
                <a:ea typeface="新細明體" charset="-120"/>
              </a:rPr>
              <a:t>The register set, stacks, and private storage area are known as the </a:t>
            </a:r>
            <a:r>
              <a:rPr lang="en-US" altLang="zh-TW" b="1">
                <a:ea typeface="新細明體" charset="-120"/>
              </a:rPr>
              <a:t>context </a:t>
            </a:r>
            <a:r>
              <a:rPr lang="en-US" altLang="zh-TW">
                <a:ea typeface="新細明體" charset="-120"/>
              </a:rPr>
              <a:t>of the threads</a:t>
            </a:r>
          </a:p>
          <a:p>
            <a:r>
              <a:rPr lang="en-US" altLang="zh-TW">
                <a:ea typeface="新細明體" charset="-120"/>
              </a:rPr>
              <a:t>The primary data structures of a thread include:</a:t>
            </a:r>
          </a:p>
          <a:p>
            <a:pPr lvl="1"/>
            <a:r>
              <a:rPr lang="en-US" altLang="zh-TW">
                <a:ea typeface="新細明體" charset="-120"/>
              </a:rPr>
              <a:t>ETHREAD (executive thread block)</a:t>
            </a:r>
          </a:p>
          <a:p>
            <a:pPr lvl="1"/>
            <a:r>
              <a:rPr lang="en-US" altLang="zh-TW">
                <a:ea typeface="新細明體" charset="-120"/>
              </a:rPr>
              <a:t>KTHREAD (kernel thread block)</a:t>
            </a:r>
          </a:p>
          <a:p>
            <a:pPr lvl="1"/>
            <a:r>
              <a:rPr lang="en-US" altLang="zh-TW">
                <a:ea typeface="新細明體" charset="-120"/>
              </a:rPr>
              <a:t>TEB (thread environment block)</a:t>
            </a:r>
          </a:p>
          <a:p>
            <a:pPr>
              <a:buFont typeface="Monotype Sorts" pitchFamily="2" charset="2"/>
              <a:buNone/>
            </a:pPr>
            <a:endParaRPr lang="en-US" altLang="zh-TW">
              <a:ea typeface="新細明體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Chapter 4: Threads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Overview</a:t>
            </a:r>
          </a:p>
          <a:p>
            <a:r>
              <a:rPr lang="en-US" altLang="zh-TW">
                <a:ea typeface="新細明體" charset="-120"/>
              </a:rPr>
              <a:t>Multithreading Models</a:t>
            </a:r>
          </a:p>
          <a:p>
            <a:r>
              <a:rPr lang="en-US" altLang="zh-TW">
                <a:ea typeface="新細明體" charset="-120"/>
              </a:rPr>
              <a:t>Threading Issues</a:t>
            </a:r>
          </a:p>
          <a:p>
            <a:r>
              <a:rPr lang="en-US" altLang="zh-TW">
                <a:ea typeface="新細明體" charset="-120"/>
              </a:rPr>
              <a:t>Pthreads</a:t>
            </a:r>
          </a:p>
          <a:p>
            <a:r>
              <a:rPr lang="en-US" altLang="zh-TW">
                <a:ea typeface="新細明體" charset="-120"/>
              </a:rPr>
              <a:t>Windows XP Threads</a:t>
            </a:r>
          </a:p>
          <a:p>
            <a:r>
              <a:rPr lang="en-US" altLang="zh-TW">
                <a:ea typeface="新細明體" charset="-120"/>
              </a:rPr>
              <a:t>Linux Threads</a:t>
            </a:r>
          </a:p>
          <a:p>
            <a:r>
              <a:rPr lang="en-US" altLang="zh-TW">
                <a:ea typeface="新細明體" charset="-120"/>
              </a:rPr>
              <a:t>Java Threads</a:t>
            </a:r>
          </a:p>
          <a:p>
            <a:endParaRPr lang="en-US" altLang="zh-TW">
              <a:ea typeface="新細明體" charset="-12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Linux Threads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460500"/>
            <a:ext cx="6084887" cy="4495800"/>
          </a:xfrm>
        </p:spPr>
        <p:txBody>
          <a:bodyPr/>
          <a:lstStyle/>
          <a:p>
            <a:r>
              <a:rPr lang="en-US" altLang="zh-TW">
                <a:ea typeface="新細明體" charset="-120"/>
              </a:rPr>
              <a:t>Linux refers to them as </a:t>
            </a:r>
            <a:r>
              <a:rPr lang="en-US" altLang="zh-TW" i="1">
                <a:ea typeface="新細明體" charset="-120"/>
              </a:rPr>
              <a:t>tasks</a:t>
            </a:r>
            <a:r>
              <a:rPr lang="en-US" altLang="zh-TW">
                <a:ea typeface="新細明體" charset="-120"/>
              </a:rPr>
              <a:t> rather than </a:t>
            </a:r>
            <a:r>
              <a:rPr lang="en-US" altLang="zh-TW" i="1">
                <a:ea typeface="新細明體" charset="-120"/>
              </a:rPr>
              <a:t>threads</a:t>
            </a:r>
            <a:endParaRPr lang="en-US" altLang="zh-TW">
              <a:ea typeface="新細明體" charset="-120"/>
            </a:endParaRPr>
          </a:p>
          <a:p>
            <a:r>
              <a:rPr lang="en-US" altLang="zh-TW">
                <a:ea typeface="新細明體" charset="-120"/>
              </a:rPr>
              <a:t>Thread creation is done through </a:t>
            </a:r>
            <a:r>
              <a:rPr lang="en-US" altLang="zh-TW" b="1">
                <a:ea typeface="新細明體" charset="-120"/>
              </a:rPr>
              <a:t>clone()</a:t>
            </a:r>
            <a:r>
              <a:rPr lang="en-US" altLang="zh-TW">
                <a:ea typeface="新細明體" charset="-120"/>
              </a:rPr>
              <a:t> system call</a:t>
            </a:r>
          </a:p>
          <a:p>
            <a:r>
              <a:rPr lang="en-US" altLang="zh-TW" b="1">
                <a:ea typeface="新細明體" charset="-120"/>
              </a:rPr>
              <a:t>clone()</a:t>
            </a:r>
            <a:r>
              <a:rPr lang="en-US" altLang="zh-TW">
                <a:ea typeface="新細明體" charset="-120"/>
              </a:rPr>
              <a:t> allows a child task to share the address space of the parent task (process)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Java Threads</a:t>
            </a:r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831850" y="1281113"/>
            <a:ext cx="6280150" cy="3065462"/>
          </a:xfrm>
        </p:spPr>
        <p:txBody>
          <a:bodyPr/>
          <a:lstStyle/>
          <a:p>
            <a:r>
              <a:rPr lang="en-US" altLang="zh-TW">
                <a:ea typeface="新細明體" charset="-120"/>
              </a:rPr>
              <a:t>Java threads are managed by the JVM</a:t>
            </a:r>
          </a:p>
          <a:p>
            <a:pPr>
              <a:buFont typeface="Monotype Sorts" pitchFamily="2" charset="2"/>
              <a:buNone/>
            </a:pPr>
            <a:endParaRPr lang="en-US" altLang="zh-TW">
              <a:ea typeface="新細明體" charset="-120"/>
            </a:endParaRPr>
          </a:p>
          <a:p>
            <a:r>
              <a:rPr lang="en-US" altLang="zh-TW">
                <a:ea typeface="新細明體" charset="-120"/>
              </a:rPr>
              <a:t>Java threads may be created by:</a:t>
            </a:r>
            <a:br>
              <a:rPr lang="en-US" altLang="zh-TW">
                <a:ea typeface="新細明體" charset="-120"/>
              </a:rPr>
            </a:br>
            <a:endParaRPr lang="en-US" altLang="zh-TW">
              <a:ea typeface="新細明體" charset="-120"/>
            </a:endParaRPr>
          </a:p>
          <a:p>
            <a:pPr lvl="1"/>
            <a:r>
              <a:rPr lang="en-US" altLang="zh-TW">
                <a:ea typeface="新細明體" charset="-120"/>
              </a:rPr>
              <a:t>Extending Thread class</a:t>
            </a:r>
          </a:p>
          <a:p>
            <a:pPr lvl="1"/>
            <a:r>
              <a:rPr lang="en-US" altLang="zh-TW">
                <a:ea typeface="新細明體" charset="-120"/>
              </a:rPr>
              <a:t>Implementing the Runnable interface</a:t>
            </a:r>
            <a:br>
              <a:rPr lang="en-US" altLang="zh-TW">
                <a:ea typeface="新細明體" charset="-120"/>
              </a:rPr>
            </a:br>
            <a:endParaRPr lang="en-US" altLang="zh-TW">
              <a:ea typeface="新細明體" charset="-12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Java Thread States </a:t>
            </a:r>
          </a:p>
        </p:txBody>
      </p:sp>
      <p:pic>
        <p:nvPicPr>
          <p:cNvPr id="116740" name="Picture 4"/>
          <p:cNvPicPr>
            <a:picLocks noChangeAspect="1" noChangeArrowheads="1"/>
          </p:cNvPicPr>
          <p:nvPr/>
        </p:nvPicPr>
        <p:blipFill>
          <a:blip r:embed="rId2"/>
          <a:srcRect l="751" t="25182" r="2225" b="26837"/>
          <a:stretch>
            <a:fillRect/>
          </a:stretch>
        </p:blipFill>
        <p:spPr bwMode="auto">
          <a:xfrm>
            <a:off x="831850" y="1776413"/>
            <a:ext cx="7677150" cy="2847975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 Simple Example of Java Thread</a:t>
            </a:r>
            <a:endParaRPr lang="zh-TW" altLang="en-US" dirty="0"/>
          </a:p>
        </p:txBody>
      </p:sp>
      <p:sp>
        <p:nvSpPr>
          <p:cNvPr id="3" name="文字方塊 2"/>
          <p:cNvSpPr txBox="1"/>
          <p:nvPr/>
        </p:nvSpPr>
        <p:spPr>
          <a:xfrm>
            <a:off x="493486" y="682170"/>
            <a:ext cx="8650514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TW" sz="2000" dirty="0" smtClean="0"/>
          </a:p>
          <a:p>
            <a:r>
              <a:rPr lang="en-US" altLang="zh-TW" sz="2000" dirty="0" smtClean="0"/>
              <a:t>class </a:t>
            </a:r>
            <a:r>
              <a:rPr lang="en-US" altLang="zh-TW" sz="2000" dirty="0" err="1" smtClean="0"/>
              <a:t>ThreadExample</a:t>
            </a:r>
            <a:r>
              <a:rPr lang="en-US" altLang="zh-TW" sz="2000" dirty="0" smtClean="0"/>
              <a:t> extends Thread {</a:t>
            </a:r>
          </a:p>
          <a:p>
            <a:r>
              <a:rPr lang="en-US" altLang="zh-TW" sz="2000" dirty="0" smtClean="0"/>
              <a:t>	public </a:t>
            </a:r>
            <a:r>
              <a:rPr lang="en-US" altLang="zh-TW" sz="2000" dirty="0" err="1" smtClean="0"/>
              <a:t>ThreadExample</a:t>
            </a:r>
            <a:r>
              <a:rPr lang="en-US" altLang="zh-TW" sz="2000" dirty="0" smtClean="0"/>
              <a:t>(String name) {</a:t>
            </a:r>
          </a:p>
          <a:p>
            <a:r>
              <a:rPr lang="en-US" altLang="zh-TW" sz="2000" dirty="0" smtClean="0"/>
              <a:t>		super(name);</a:t>
            </a:r>
          </a:p>
          <a:p>
            <a:r>
              <a:rPr lang="en-US" altLang="zh-TW" sz="2000" dirty="0" smtClean="0"/>
              <a:t>	}</a:t>
            </a:r>
          </a:p>
          <a:p>
            <a:endParaRPr lang="en-US" altLang="zh-TW" sz="2000" dirty="0" smtClean="0"/>
          </a:p>
          <a:p>
            <a:r>
              <a:rPr lang="en-US" altLang="zh-TW" sz="2000" dirty="0" smtClean="0"/>
              <a:t>	public void run() {</a:t>
            </a:r>
          </a:p>
          <a:p>
            <a:r>
              <a:rPr lang="en-US" altLang="zh-TW" sz="2000" dirty="0" smtClean="0"/>
              <a:t>		while(true) {</a:t>
            </a:r>
          </a:p>
          <a:p>
            <a:r>
              <a:rPr lang="en-US" altLang="zh-TW" sz="2000" dirty="0" smtClean="0"/>
              <a:t>			</a:t>
            </a:r>
            <a:r>
              <a:rPr lang="en-US" altLang="zh-TW" sz="2000" dirty="0" err="1" smtClean="0"/>
              <a:t>System.out.println</a:t>
            </a:r>
            <a:r>
              <a:rPr lang="en-US" altLang="zh-TW" sz="2000" dirty="0" smtClean="0"/>
              <a:t>(</a:t>
            </a:r>
            <a:r>
              <a:rPr lang="en-US" altLang="zh-TW" sz="2000" dirty="0" err="1" smtClean="0"/>
              <a:t>getName</a:t>
            </a:r>
            <a:r>
              <a:rPr lang="en-US" altLang="zh-TW" sz="2000" dirty="0" smtClean="0"/>
              <a:t>()+": </a:t>
            </a:r>
            <a:r>
              <a:rPr lang="en-US" altLang="zh-TW" sz="2000" dirty="0" smtClean="0"/>
              <a:t>Hello</a:t>
            </a:r>
            <a:r>
              <a:rPr lang="en-US" altLang="zh-TW" sz="2000" dirty="0" smtClean="0"/>
              <a:t>");</a:t>
            </a:r>
          </a:p>
          <a:p>
            <a:r>
              <a:rPr lang="en-US" altLang="zh-TW" sz="2000" dirty="0" smtClean="0"/>
              <a:t>		}</a:t>
            </a:r>
          </a:p>
          <a:p>
            <a:r>
              <a:rPr lang="en-US" altLang="zh-TW" sz="2000" dirty="0" smtClean="0"/>
              <a:t>	}</a:t>
            </a:r>
          </a:p>
          <a:p>
            <a:endParaRPr lang="en-US" altLang="zh-TW" sz="2000" dirty="0" smtClean="0"/>
          </a:p>
          <a:p>
            <a:r>
              <a:rPr lang="en-US" altLang="zh-TW" sz="2000" dirty="0" smtClean="0"/>
              <a:t>	public static void main(String[] </a:t>
            </a:r>
            <a:r>
              <a:rPr lang="en-US" altLang="zh-TW" sz="2000" dirty="0" err="1" smtClean="0"/>
              <a:t>args</a:t>
            </a:r>
            <a:r>
              <a:rPr lang="en-US" altLang="zh-TW" sz="2000" dirty="0" smtClean="0"/>
              <a:t>) {</a:t>
            </a:r>
          </a:p>
          <a:p>
            <a:r>
              <a:rPr lang="en-US" altLang="zh-TW" sz="2000" dirty="0" smtClean="0"/>
              <a:t>		</a:t>
            </a:r>
            <a:r>
              <a:rPr lang="en-US" altLang="zh-TW" sz="2000" dirty="0" err="1" smtClean="0"/>
              <a:t>ThreadExample</a:t>
            </a:r>
            <a:r>
              <a:rPr lang="en-US" altLang="zh-TW" sz="2000" dirty="0" smtClean="0"/>
              <a:t> t1 = new </a:t>
            </a:r>
            <a:r>
              <a:rPr lang="en-US" altLang="zh-TW" sz="2000" dirty="0" err="1" smtClean="0"/>
              <a:t>ThreadExample</a:t>
            </a:r>
            <a:r>
              <a:rPr lang="en-US" altLang="zh-TW" sz="2000" dirty="0" smtClean="0"/>
              <a:t>("</a:t>
            </a:r>
            <a:r>
              <a:rPr lang="en-US" altLang="zh-TW" sz="2000" dirty="0" err="1" smtClean="0"/>
              <a:t>Yoshi</a:t>
            </a:r>
            <a:r>
              <a:rPr lang="en-US" altLang="zh-TW" sz="2000" dirty="0" smtClean="0"/>
              <a:t>");</a:t>
            </a:r>
          </a:p>
          <a:p>
            <a:r>
              <a:rPr lang="en-US" altLang="zh-TW" sz="2000" dirty="0" smtClean="0"/>
              <a:t>		</a:t>
            </a:r>
            <a:r>
              <a:rPr lang="en-US" altLang="zh-TW" sz="2000" dirty="0" err="1" smtClean="0"/>
              <a:t>ThreadExample</a:t>
            </a:r>
            <a:r>
              <a:rPr lang="en-US" altLang="zh-TW" sz="2000" dirty="0" smtClean="0"/>
              <a:t> t2 = new </a:t>
            </a:r>
            <a:r>
              <a:rPr lang="en-US" altLang="zh-TW" sz="2000" dirty="0" err="1" smtClean="0"/>
              <a:t>ThreadExample</a:t>
            </a:r>
            <a:r>
              <a:rPr lang="en-US" altLang="zh-TW" sz="2000" dirty="0" smtClean="0"/>
              <a:t>("</a:t>
            </a:r>
            <a:r>
              <a:rPr lang="en-US" altLang="zh-TW" sz="2000" dirty="0" smtClean="0"/>
              <a:t>King");</a:t>
            </a:r>
          </a:p>
          <a:p>
            <a:r>
              <a:rPr lang="en-US" altLang="zh-TW" sz="2000" dirty="0" smtClean="0"/>
              <a:t>		t1.start();</a:t>
            </a:r>
          </a:p>
          <a:p>
            <a:r>
              <a:rPr lang="en-US" altLang="zh-TW" sz="2000" dirty="0" smtClean="0"/>
              <a:t>		t2.start();</a:t>
            </a:r>
          </a:p>
          <a:p>
            <a:r>
              <a:rPr lang="en-US" altLang="zh-TW" sz="2000" dirty="0" smtClean="0"/>
              <a:t>	}</a:t>
            </a:r>
          </a:p>
          <a:p>
            <a:r>
              <a:rPr lang="en-US" altLang="zh-TW" sz="2000" dirty="0" smtClean="0"/>
              <a:t>}</a:t>
            </a:r>
            <a:endParaRPr lang="zh-TW" altLang="en-US" sz="2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Check the API Doc for </a:t>
            </a:r>
            <a:r>
              <a:rPr lang="en-US" altLang="zh-TW" dirty="0" err="1" smtClean="0"/>
              <a:t>java.lang.Thread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>
                <a:hlinkClick r:id="rId2"/>
              </a:rPr>
              <a:t>http</a:t>
            </a:r>
            <a:r>
              <a:rPr lang="en-US" altLang="zh-TW" smtClean="0">
                <a:hlinkClick r:id="rId2"/>
              </a:rPr>
              <a:t>://</a:t>
            </a:r>
            <a:r>
              <a:rPr lang="en-US" altLang="zh-TW" smtClean="0">
                <a:hlinkClick r:id="rId2"/>
              </a:rPr>
              <a:t>java.sun.com/j2se/1.5.0/docs/api/java/lang/Thread.html</a:t>
            </a:r>
            <a:endParaRPr lang="en-US" altLang="zh-TW" smtClean="0"/>
          </a:p>
          <a:p>
            <a:endParaRPr lang="zh-TW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Single and Multithreaded Processes</a:t>
            </a:r>
          </a:p>
        </p:txBody>
      </p:sp>
      <p:pic>
        <p:nvPicPr>
          <p:cNvPr id="40969" name="Picture 9"/>
          <p:cNvPicPr>
            <a:picLocks noChangeAspect="1" noChangeArrowheads="1"/>
          </p:cNvPicPr>
          <p:nvPr/>
        </p:nvPicPr>
        <p:blipFill>
          <a:blip r:embed="rId2"/>
          <a:srcRect l="392" t="11746" r="392" b="11746"/>
          <a:stretch>
            <a:fillRect/>
          </a:stretch>
        </p:blipFill>
        <p:spPr bwMode="auto">
          <a:xfrm>
            <a:off x="1116013" y="1652588"/>
            <a:ext cx="7132637" cy="4125912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747713" y="420688"/>
            <a:ext cx="7158037" cy="330200"/>
          </a:xfrm>
        </p:spPr>
        <p:txBody>
          <a:bodyPr/>
          <a:lstStyle/>
          <a:p>
            <a:r>
              <a:rPr lang="en-US" altLang="zh-TW">
                <a:ea typeface="新細明體" charset="-120"/>
              </a:rPr>
              <a:t>Benefits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Responsiveness</a:t>
            </a:r>
            <a:br>
              <a:rPr lang="en-US" altLang="zh-TW">
                <a:ea typeface="新細明體" charset="-120"/>
              </a:rPr>
            </a:br>
            <a:endParaRPr lang="en-US" altLang="zh-TW">
              <a:ea typeface="新細明體" charset="-120"/>
            </a:endParaRPr>
          </a:p>
          <a:p>
            <a:r>
              <a:rPr lang="en-US" altLang="zh-TW">
                <a:ea typeface="新細明體" charset="-120"/>
              </a:rPr>
              <a:t>Resource Sharing</a:t>
            </a:r>
            <a:br>
              <a:rPr lang="en-US" altLang="zh-TW">
                <a:ea typeface="新細明體" charset="-120"/>
              </a:rPr>
            </a:br>
            <a:endParaRPr lang="en-US" altLang="zh-TW">
              <a:ea typeface="新細明體" charset="-120"/>
            </a:endParaRPr>
          </a:p>
          <a:p>
            <a:r>
              <a:rPr lang="en-US" altLang="zh-TW">
                <a:ea typeface="新細明體" charset="-120"/>
              </a:rPr>
              <a:t>Economy</a:t>
            </a:r>
            <a:br>
              <a:rPr lang="en-US" altLang="zh-TW">
                <a:ea typeface="新細明體" charset="-120"/>
              </a:rPr>
            </a:br>
            <a:endParaRPr lang="en-US" altLang="zh-TW">
              <a:ea typeface="新細明體" charset="-120"/>
            </a:endParaRPr>
          </a:p>
          <a:p>
            <a:r>
              <a:rPr lang="en-US" altLang="zh-TW">
                <a:ea typeface="新細明體" charset="-120"/>
              </a:rPr>
              <a:t>Utilization of MP Architectures</a:t>
            </a:r>
          </a:p>
        </p:txBody>
      </p:sp>
      <p:sp>
        <p:nvSpPr>
          <p:cNvPr id="78852" name="Text Box 4"/>
          <p:cNvSpPr txBox="1">
            <a:spLocks noChangeArrowheads="1"/>
          </p:cNvSpPr>
          <p:nvPr/>
        </p:nvSpPr>
        <p:spPr bwMode="auto">
          <a:xfrm>
            <a:off x="1422400" y="165100"/>
            <a:ext cx="31003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kumimoji="1" lang="zh-TW" altLang="zh-TW" sz="3200" b="1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User Threads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Thread management done by user-level threads library</a:t>
            </a:r>
            <a:br>
              <a:rPr lang="en-US" altLang="zh-TW">
                <a:ea typeface="新細明體" charset="-120"/>
              </a:rPr>
            </a:br>
            <a:endParaRPr lang="en-US" altLang="zh-TW">
              <a:ea typeface="新細明體" charset="-120"/>
            </a:endParaRPr>
          </a:p>
          <a:p>
            <a:r>
              <a:rPr lang="en-US" altLang="zh-TW">
                <a:ea typeface="新細明體" charset="-120"/>
              </a:rPr>
              <a:t>Three primary thread libraries:</a:t>
            </a:r>
          </a:p>
          <a:p>
            <a:pPr lvl="1"/>
            <a:r>
              <a:rPr lang="en-US" altLang="zh-TW">
                <a:ea typeface="新細明體" charset="-120"/>
              </a:rPr>
              <a:t> POSIX Pthreads</a:t>
            </a:r>
            <a:endParaRPr lang="en-US" altLang="zh-TW" i="1">
              <a:ea typeface="新細明體" charset="-120"/>
            </a:endParaRPr>
          </a:p>
          <a:p>
            <a:pPr lvl="1"/>
            <a:r>
              <a:rPr lang="en-US" altLang="zh-TW">
                <a:ea typeface="新細明體" charset="-120"/>
              </a:rPr>
              <a:t> Win32 threads</a:t>
            </a:r>
          </a:p>
          <a:p>
            <a:pPr lvl="1"/>
            <a:r>
              <a:rPr lang="en-US" altLang="zh-TW">
                <a:ea typeface="新細明體" charset="-120"/>
              </a:rPr>
              <a:t> Java threads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Kernel Threads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Supported by the Kernel</a:t>
            </a:r>
            <a:br>
              <a:rPr lang="en-US" altLang="zh-TW">
                <a:ea typeface="新細明體" charset="-120"/>
              </a:rPr>
            </a:br>
            <a:endParaRPr lang="en-US" altLang="zh-TW">
              <a:ea typeface="新細明體" charset="-120"/>
            </a:endParaRPr>
          </a:p>
          <a:p>
            <a:r>
              <a:rPr lang="en-US" altLang="zh-TW">
                <a:ea typeface="新細明體" charset="-120"/>
              </a:rPr>
              <a:t>Examples</a:t>
            </a:r>
          </a:p>
          <a:p>
            <a:pPr lvl="1"/>
            <a:r>
              <a:rPr lang="en-US" altLang="zh-TW">
                <a:ea typeface="新細明體" charset="-120"/>
              </a:rPr>
              <a:t>Windows XP/2000</a:t>
            </a:r>
          </a:p>
          <a:p>
            <a:pPr lvl="1"/>
            <a:r>
              <a:rPr lang="en-US" altLang="zh-TW">
                <a:ea typeface="新細明體" charset="-120"/>
              </a:rPr>
              <a:t>Solaris</a:t>
            </a:r>
          </a:p>
          <a:p>
            <a:pPr lvl="1"/>
            <a:r>
              <a:rPr lang="en-US" altLang="zh-TW">
                <a:ea typeface="新細明體" charset="-120"/>
              </a:rPr>
              <a:t>Linux</a:t>
            </a:r>
          </a:p>
          <a:p>
            <a:pPr lvl="1"/>
            <a:r>
              <a:rPr lang="en-US" altLang="zh-TW">
                <a:ea typeface="新細明體" charset="-120"/>
              </a:rPr>
              <a:t>Tru64 UNIX</a:t>
            </a:r>
          </a:p>
          <a:p>
            <a:pPr lvl="1"/>
            <a:r>
              <a:rPr lang="en-US" altLang="zh-TW">
                <a:ea typeface="新細明體" charset="-120"/>
              </a:rPr>
              <a:t>Mac OS X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Multithreading Models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Many-to-One</a:t>
            </a:r>
            <a:br>
              <a:rPr lang="en-US" altLang="zh-TW">
                <a:ea typeface="新細明體" charset="-120"/>
              </a:rPr>
            </a:br>
            <a:endParaRPr lang="en-US" altLang="zh-TW">
              <a:ea typeface="新細明體" charset="-120"/>
            </a:endParaRPr>
          </a:p>
          <a:p>
            <a:r>
              <a:rPr lang="en-US" altLang="zh-TW">
                <a:ea typeface="新細明體" charset="-120"/>
              </a:rPr>
              <a:t>One-to-One</a:t>
            </a:r>
            <a:br>
              <a:rPr lang="en-US" altLang="zh-TW">
                <a:ea typeface="新細明體" charset="-120"/>
              </a:rPr>
            </a:br>
            <a:endParaRPr lang="en-US" altLang="zh-TW">
              <a:ea typeface="新細明體" charset="-120"/>
            </a:endParaRPr>
          </a:p>
          <a:p>
            <a:r>
              <a:rPr lang="en-US" altLang="zh-TW">
                <a:ea typeface="新細明體" charset="-120"/>
              </a:rPr>
              <a:t>Many-to-Many</a:t>
            </a:r>
          </a:p>
          <a:p>
            <a:endParaRPr lang="en-US" altLang="zh-TW">
              <a:ea typeface="新細明體" charset="-12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Many-to-One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Many user-level threads mapped to single kernel thread</a:t>
            </a:r>
          </a:p>
          <a:p>
            <a:r>
              <a:rPr lang="en-US" altLang="zh-TW">
                <a:ea typeface="新細明體" charset="-120"/>
              </a:rPr>
              <a:t>Examples:</a:t>
            </a:r>
          </a:p>
          <a:p>
            <a:pPr lvl="1"/>
            <a:r>
              <a:rPr lang="en-US" altLang="zh-TW">
                <a:ea typeface="新細明體" charset="-120"/>
              </a:rPr>
              <a:t>Solaris Green Threads</a:t>
            </a:r>
          </a:p>
          <a:p>
            <a:pPr lvl="1"/>
            <a:r>
              <a:rPr lang="en-US" altLang="zh-TW">
                <a:ea typeface="新細明體" charset="-120"/>
              </a:rPr>
              <a:t>GNU Portable Threads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Many-to-One Model</a:t>
            </a:r>
          </a:p>
        </p:txBody>
      </p:sp>
      <p:pic>
        <p:nvPicPr>
          <p:cNvPr id="104452" name="Picture 4"/>
          <p:cNvPicPr>
            <a:picLocks noChangeAspect="1" noChangeArrowheads="1"/>
          </p:cNvPicPr>
          <p:nvPr/>
        </p:nvPicPr>
        <p:blipFill>
          <a:blip r:embed="rId2"/>
          <a:srcRect l="12682" t="1207" r="12682" b="1208"/>
          <a:stretch>
            <a:fillRect/>
          </a:stretch>
        </p:blipFill>
        <p:spPr bwMode="auto">
          <a:xfrm>
            <a:off x="2233613" y="1592263"/>
            <a:ext cx="4475162" cy="4387850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s-w-java">
  <a:themeElements>
    <a:clrScheme name="">
      <a:dk1>
        <a:srgbClr val="000000"/>
      </a:dk1>
      <a:lt1>
        <a:srgbClr val="FFFF99"/>
      </a:lt1>
      <a:dk2>
        <a:srgbClr val="CC3300"/>
      </a:dk2>
      <a:lt2>
        <a:srgbClr val="666699"/>
      </a:lt2>
      <a:accent1>
        <a:srgbClr val="FFCCCC"/>
      </a:accent1>
      <a:accent2>
        <a:srgbClr val="CCCC00"/>
      </a:accent2>
      <a:accent3>
        <a:srgbClr val="FFFFCA"/>
      </a:accent3>
      <a:accent4>
        <a:srgbClr val="000000"/>
      </a:accent4>
      <a:accent5>
        <a:srgbClr val="FFE2E2"/>
      </a:accent5>
      <a:accent6>
        <a:srgbClr val="B9B900"/>
      </a:accent6>
      <a:hlink>
        <a:srgbClr val="FF9900"/>
      </a:hlink>
      <a:folHlink>
        <a:srgbClr val="FF9933"/>
      </a:folHlink>
    </a:clrScheme>
    <a:fontScheme name="os-w-java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os-w-java 1">
        <a:dk1>
          <a:srgbClr val="333333"/>
        </a:dk1>
        <a:lt1>
          <a:srgbClr val="A9BDA9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D1DBD1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-w-java 2">
        <a:dk1>
          <a:srgbClr val="333333"/>
        </a:dk1>
        <a:lt1>
          <a:srgbClr val="FFFFFF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FFFFFF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-w-java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37373"/>
        </a:accent6>
        <a:hlink>
          <a:srgbClr val="B2B2B2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Settings\mt\Application Data\Microsoft\Templates\os-w-java.pot</Template>
  <TotalTime>1325</TotalTime>
  <Words>425</Words>
  <Application>Microsoft PowerPoint</Application>
  <PresentationFormat>如螢幕大小 (4:3)</PresentationFormat>
  <Paragraphs>117</Paragraphs>
  <Slides>24</Slides>
  <Notes>0</Notes>
  <HiddenSlides>0</HiddenSlides>
  <MMClips>0</MMClips>
  <ScaleCrop>false</ScaleCrop>
  <HeadingPairs>
    <vt:vector size="6" baseType="variant"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24</vt:i4>
      </vt:variant>
    </vt:vector>
  </HeadingPairs>
  <TitlesOfParts>
    <vt:vector size="26" baseType="lpstr">
      <vt:lpstr>os-w-java</vt:lpstr>
      <vt:lpstr>Clip</vt:lpstr>
      <vt:lpstr>Chapter 4:  Threads</vt:lpstr>
      <vt:lpstr>Chapter 4: Threads</vt:lpstr>
      <vt:lpstr>Single and Multithreaded Processes</vt:lpstr>
      <vt:lpstr>Benefits</vt:lpstr>
      <vt:lpstr>User Threads</vt:lpstr>
      <vt:lpstr>Kernel Threads</vt:lpstr>
      <vt:lpstr>Multithreading Models</vt:lpstr>
      <vt:lpstr>Many-to-One</vt:lpstr>
      <vt:lpstr>Many-to-One Model</vt:lpstr>
      <vt:lpstr>One-to-One</vt:lpstr>
      <vt:lpstr>One-to-one Model</vt:lpstr>
      <vt:lpstr>Many-to-Many Model</vt:lpstr>
      <vt:lpstr>Many-to-Many Model</vt:lpstr>
      <vt:lpstr>Two-level Model</vt:lpstr>
      <vt:lpstr>Two-level Model</vt:lpstr>
      <vt:lpstr>Thread Pools</vt:lpstr>
      <vt:lpstr>Thread Specific Data</vt:lpstr>
      <vt:lpstr>Pthreads</vt:lpstr>
      <vt:lpstr>Windows XP Threads</vt:lpstr>
      <vt:lpstr>Linux Threads</vt:lpstr>
      <vt:lpstr>Java Threads</vt:lpstr>
      <vt:lpstr>Java Thread States </vt:lpstr>
      <vt:lpstr>A Simple Example of Java Thread</vt:lpstr>
      <vt:lpstr>Check the API Doc for java.lang.Thread</vt:lpstr>
    </vt:vector>
  </TitlesOfParts>
  <Company>Lucent Technologies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5.01</dc:title>
  <dc:creator>Marilyn Turnamian</dc:creator>
  <cp:lastModifiedBy>Yoshi</cp:lastModifiedBy>
  <cp:revision>143</cp:revision>
  <cp:lastPrinted>2001-06-14T14:23:12Z</cp:lastPrinted>
  <dcterms:created xsi:type="dcterms:W3CDTF">1999-07-15T18:20:03Z</dcterms:created>
  <dcterms:modified xsi:type="dcterms:W3CDTF">2009-04-09T03:32:02Z</dcterms:modified>
</cp:coreProperties>
</file>