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EE8BE-9A11-4DE7-AA89-518D8A0B958D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4FC61-11F6-4DA7-9C3F-0223BAE00F0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029A571-CD44-4C57-9787-8C9A04392891}" type="datetimeFigureOut">
              <a:rPr lang="zh-TW" altLang="en-US" smtClean="0"/>
              <a:t>2009/4/5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7EDBA7C-9324-45E0-B0FA-26887940CA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4.2/docs/api/java/io/FileNotFoundException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java.sun.com/javase/6/docs/api/java/io/FileInputStream.html#read(byte[])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docs/books/tutorial/essential/exceptions/QandE/question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Java Exception Handling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Yoshi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sz="1400" dirty="0" smtClean="0"/>
              <a:t>http://java.sun.com/docs/books/tutorial/essential/exceptions</a:t>
            </a:r>
            <a:r>
              <a:rPr lang="en-US" altLang="zh-TW" sz="1400" dirty="0" smtClean="0"/>
              <a:t>/</a:t>
            </a:r>
            <a:endParaRPr lang="zh-TW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Try-catch block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 those </a:t>
            </a:r>
            <a:r>
              <a:rPr lang="en-US" altLang="zh-TW" i="1" dirty="0" smtClean="0"/>
              <a:t>checked exceptions</a:t>
            </a:r>
            <a:r>
              <a:rPr lang="en-US" altLang="zh-TW" dirty="0" smtClean="0"/>
              <a:t>, we have to consider the case that exception happens</a:t>
            </a: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785918" y="2786058"/>
            <a:ext cx="53400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private Vector </a:t>
            </a:r>
            <a:r>
              <a:rPr lang="en-US" altLang="zh-TW" dirty="0" err="1" smtClean="0"/>
              <a:t>vector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private static final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SIZE = 10;</a:t>
            </a:r>
          </a:p>
          <a:p>
            <a:r>
              <a:rPr lang="en-US" altLang="zh-TW" dirty="0" err="1" smtClean="0"/>
              <a:t>PrintWriter</a:t>
            </a:r>
            <a:r>
              <a:rPr lang="en-US" altLang="zh-TW" dirty="0" smtClean="0"/>
              <a:t> out = null;</a:t>
            </a:r>
          </a:p>
          <a:p>
            <a:r>
              <a:rPr lang="en-US" altLang="zh-TW" i="1" dirty="0" smtClean="0">
                <a:solidFill>
                  <a:srgbClr val="FF0000"/>
                </a:solidFill>
              </a:rPr>
              <a:t>try {</a:t>
            </a:r>
          </a:p>
          <a:p>
            <a:r>
              <a:rPr lang="en-US" altLang="zh-TW" dirty="0" smtClean="0"/>
              <a:t>    </a:t>
            </a:r>
            <a:r>
              <a:rPr lang="en-US" altLang="zh-TW" dirty="0" err="1" smtClean="0"/>
              <a:t>System.out.println</a:t>
            </a:r>
            <a:r>
              <a:rPr lang="en-US" altLang="zh-TW" dirty="0" smtClean="0"/>
              <a:t>("Entered try statement");</a:t>
            </a:r>
          </a:p>
          <a:p>
            <a:r>
              <a:rPr lang="en-US" altLang="zh-TW" dirty="0" smtClean="0"/>
              <a:t>    out = new </a:t>
            </a:r>
            <a:r>
              <a:rPr lang="en-US" altLang="zh-TW" dirty="0" err="1" smtClean="0"/>
              <a:t>PrintWriter</a:t>
            </a:r>
            <a:r>
              <a:rPr lang="en-US" altLang="zh-TW" dirty="0" smtClean="0"/>
              <a:t>(new </a:t>
            </a:r>
            <a:r>
              <a:rPr lang="en-US" altLang="zh-TW" dirty="0" err="1" smtClean="0"/>
              <a:t>FileWriter</a:t>
            </a:r>
            <a:r>
              <a:rPr lang="en-US" altLang="zh-TW" dirty="0" smtClean="0"/>
              <a:t>("OutFile.txt"));</a:t>
            </a:r>
          </a:p>
          <a:p>
            <a:r>
              <a:rPr lang="en-US" altLang="zh-TW" dirty="0" smtClean="0"/>
              <a:t>    for (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0;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&lt; SIZE;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++) {</a:t>
            </a:r>
          </a:p>
          <a:p>
            <a:r>
              <a:rPr lang="en-US" altLang="zh-TW" dirty="0" smtClean="0"/>
              <a:t>        </a:t>
            </a:r>
            <a:r>
              <a:rPr lang="en-US" altLang="zh-TW" dirty="0" err="1" smtClean="0"/>
              <a:t>out.println</a:t>
            </a:r>
            <a:r>
              <a:rPr lang="en-US" altLang="zh-TW" dirty="0" smtClean="0"/>
              <a:t>("Value at: " +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+ " = " </a:t>
            </a:r>
          </a:p>
          <a:p>
            <a:r>
              <a:rPr lang="en-US" altLang="zh-TW" dirty="0" smtClean="0"/>
              <a:t>                     + </a:t>
            </a:r>
            <a:r>
              <a:rPr lang="en-US" altLang="zh-TW" dirty="0" err="1" smtClean="0"/>
              <a:t>vector.elementAt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));</a:t>
            </a:r>
          </a:p>
          <a:p>
            <a:r>
              <a:rPr lang="en-US" altLang="zh-TW" dirty="0" smtClean="0"/>
              <a:t>    }</a:t>
            </a:r>
          </a:p>
          <a:p>
            <a:r>
              <a:rPr lang="en-US" altLang="zh-TW" i="1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altLang="zh-TW" i="1" dirty="0" smtClean="0">
                <a:solidFill>
                  <a:srgbClr val="FF0000"/>
                </a:solidFill>
              </a:rPr>
              <a:t>catch</a:t>
            </a:r>
            <a:r>
              <a:rPr lang="en-US" altLang="zh-TW" dirty="0" smtClean="0"/>
              <a:t> and </a:t>
            </a:r>
            <a:r>
              <a:rPr lang="en-US" altLang="zh-TW" i="1" dirty="0" smtClean="0">
                <a:solidFill>
                  <a:srgbClr val="FF0000"/>
                </a:solidFill>
              </a:rPr>
              <a:t>finally</a:t>
            </a:r>
            <a:r>
              <a:rPr lang="en-US" altLang="zh-TW" dirty="0" smtClean="0"/>
              <a:t> statements . . .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Try-catch block (2)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00034" y="1357298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i="1" dirty="0" smtClean="0">
                <a:solidFill>
                  <a:srgbClr val="FF0000"/>
                </a:solidFill>
              </a:rPr>
              <a:t>try {</a:t>
            </a:r>
          </a:p>
          <a:p>
            <a:r>
              <a:rPr lang="en-US" altLang="zh-TW" sz="2400" dirty="0" smtClean="0"/>
              <a:t>     //maybe read a file or something…</a:t>
            </a:r>
          </a:p>
          <a:p>
            <a:r>
              <a:rPr lang="en-US" altLang="zh-TW" sz="2400" i="1" dirty="0" smtClean="0">
                <a:solidFill>
                  <a:srgbClr val="FF0000"/>
                </a:solidFill>
              </a:rPr>
              <a:t>} </a:t>
            </a:r>
          </a:p>
          <a:p>
            <a:r>
              <a:rPr lang="en-US" altLang="zh-TW" sz="2400" i="1" dirty="0" smtClean="0">
                <a:solidFill>
                  <a:srgbClr val="FF0000"/>
                </a:solidFill>
              </a:rPr>
              <a:t>catch (</a:t>
            </a:r>
            <a:r>
              <a:rPr lang="en-US" altLang="zh-TW" sz="2400" i="1" dirty="0" err="1" smtClean="0">
                <a:solidFill>
                  <a:srgbClr val="FF0000"/>
                </a:solidFill>
              </a:rPr>
              <a:t>FileNotFoundException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 e) {</a:t>
            </a:r>
          </a:p>
          <a:p>
            <a:r>
              <a:rPr lang="en-US" altLang="zh-TW" sz="2400" dirty="0" smtClean="0"/>
              <a:t>    </a:t>
            </a:r>
            <a:r>
              <a:rPr lang="en-US" altLang="zh-TW" sz="2400" dirty="0" err="1" smtClean="0"/>
              <a:t>System.err.println</a:t>
            </a:r>
            <a:r>
              <a:rPr lang="en-US" altLang="zh-TW" sz="2400" dirty="0" smtClean="0"/>
              <a:t>("</a:t>
            </a:r>
            <a:r>
              <a:rPr lang="en-US" altLang="zh-TW" sz="2400" dirty="0" err="1" smtClean="0"/>
              <a:t>FileNotFoundException</a:t>
            </a:r>
            <a:r>
              <a:rPr lang="en-US" altLang="zh-TW" sz="2400" dirty="0" smtClean="0"/>
              <a:t>: "  + </a:t>
            </a:r>
            <a:r>
              <a:rPr lang="en-US" altLang="zh-TW" sz="2400" dirty="0" err="1" smtClean="0"/>
              <a:t>e.getMessage</a:t>
            </a:r>
            <a:r>
              <a:rPr lang="en-US" altLang="zh-TW" sz="2400" dirty="0" smtClean="0"/>
              <a:t>());</a:t>
            </a:r>
          </a:p>
          <a:p>
            <a:r>
              <a:rPr lang="en-US" altLang="zh-TW" sz="2400" dirty="0" smtClean="0"/>
              <a:t>    throw new </a:t>
            </a:r>
            <a:r>
              <a:rPr lang="en-US" altLang="zh-TW" sz="2400" dirty="0" err="1" smtClean="0"/>
              <a:t>SampleException</a:t>
            </a:r>
            <a:r>
              <a:rPr lang="en-US" altLang="zh-TW" sz="2400" dirty="0" smtClean="0"/>
              <a:t>(e);</a:t>
            </a:r>
          </a:p>
          <a:p>
            <a:r>
              <a:rPr lang="en-US" altLang="zh-TW" sz="2400" i="1" dirty="0" smtClean="0">
                <a:solidFill>
                  <a:srgbClr val="FF0000"/>
                </a:solidFill>
              </a:rPr>
              <a:t>} </a:t>
            </a:r>
          </a:p>
          <a:p>
            <a:r>
              <a:rPr lang="en-US" altLang="zh-TW" sz="2400" i="1" dirty="0" smtClean="0">
                <a:solidFill>
                  <a:srgbClr val="FF0000"/>
                </a:solidFill>
              </a:rPr>
              <a:t>catch (</a:t>
            </a:r>
            <a:r>
              <a:rPr lang="en-US" altLang="zh-TW" sz="2400" i="1" dirty="0" err="1" smtClean="0">
                <a:solidFill>
                  <a:srgbClr val="FF0000"/>
                </a:solidFill>
              </a:rPr>
              <a:t>IOException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 e) {</a:t>
            </a:r>
          </a:p>
          <a:p>
            <a:r>
              <a:rPr lang="en-US" altLang="zh-TW" sz="2400" dirty="0" smtClean="0"/>
              <a:t>    </a:t>
            </a:r>
            <a:r>
              <a:rPr lang="en-US" altLang="zh-TW" sz="2400" dirty="0" err="1" smtClean="0"/>
              <a:t>System.err.println</a:t>
            </a:r>
            <a:r>
              <a:rPr lang="en-US" altLang="zh-TW" sz="2400" dirty="0" smtClean="0"/>
              <a:t>("Caught </a:t>
            </a:r>
            <a:r>
              <a:rPr lang="en-US" altLang="zh-TW" sz="2400" dirty="0" err="1" smtClean="0"/>
              <a:t>IOException</a:t>
            </a:r>
            <a:r>
              <a:rPr lang="en-US" altLang="zh-TW" sz="2400" dirty="0" smtClean="0"/>
              <a:t>: " + </a:t>
            </a:r>
            <a:r>
              <a:rPr lang="en-US" altLang="zh-TW" sz="2400" dirty="0" err="1" smtClean="0"/>
              <a:t>e.getMessage</a:t>
            </a:r>
            <a:r>
              <a:rPr lang="en-US" altLang="zh-TW" sz="2400" dirty="0" smtClean="0"/>
              <a:t>());</a:t>
            </a:r>
          </a:p>
          <a:p>
            <a:r>
              <a:rPr lang="en-US" altLang="zh-TW" sz="2400" i="1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altLang="zh-TW" sz="2400" i="1" dirty="0" smtClean="0">
                <a:solidFill>
                  <a:schemeClr val="tx2">
                    <a:lumMod val="50000"/>
                  </a:schemeClr>
                </a:solidFill>
              </a:rPr>
              <a:t>//Why we catch </a:t>
            </a:r>
            <a:r>
              <a:rPr lang="en-US" altLang="zh-TW" sz="2400" i="1" dirty="0" err="1" smtClean="0">
                <a:solidFill>
                  <a:schemeClr val="tx2">
                    <a:lumMod val="50000"/>
                  </a:schemeClr>
                </a:solidFill>
              </a:rPr>
              <a:t>FileNotFoundException</a:t>
            </a:r>
            <a:r>
              <a:rPr lang="en-US" altLang="zh-TW" sz="2400" i="1" dirty="0" smtClean="0">
                <a:solidFill>
                  <a:schemeClr val="tx2">
                    <a:lumMod val="50000"/>
                  </a:schemeClr>
                </a:solidFill>
              </a:rPr>
              <a:t> first, and then </a:t>
            </a:r>
            <a:r>
              <a:rPr lang="en-US" altLang="zh-TW" sz="2400" i="1" dirty="0" err="1" smtClean="0">
                <a:solidFill>
                  <a:schemeClr val="tx2">
                    <a:lumMod val="50000"/>
                  </a:schemeClr>
                </a:solidFill>
              </a:rPr>
              <a:t>IOException</a:t>
            </a:r>
            <a:r>
              <a:rPr lang="en-US" altLang="zh-TW" sz="2400" i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</a:p>
          <a:p>
            <a:endParaRPr lang="zh-TW" altLang="en-US" sz="2400" dirty="0"/>
          </a:p>
        </p:txBody>
      </p:sp>
      <p:cxnSp>
        <p:nvCxnSpPr>
          <p:cNvPr id="6" name="直線單箭頭接點 5"/>
          <p:cNvCxnSpPr/>
          <p:nvPr/>
        </p:nvCxnSpPr>
        <p:spPr>
          <a:xfrm rot="5400000">
            <a:off x="-1142246" y="4000504"/>
            <a:ext cx="2856726" cy="794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See the API docs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java.sun.com/j2se/1.4.2/docs/api/java/io/FileNotFoundException.html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643174" y="2928934"/>
            <a:ext cx="5715040" cy="3500462"/>
          </a:xfrm>
          <a:prstGeom prst="rect">
            <a:avLst/>
          </a:prstGeom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2400" dirty="0" smtClean="0">
                <a:solidFill>
                  <a:schemeClr val="bg1"/>
                </a:solidFill>
              </a:rPr>
              <a:t>java.io</a:t>
            </a:r>
          </a:p>
          <a:p>
            <a:r>
              <a:rPr lang="en-US" altLang="zh-TW" sz="2400" dirty="0" smtClean="0">
                <a:solidFill>
                  <a:schemeClr val="bg1"/>
                </a:solidFill>
              </a:rPr>
              <a:t>Class </a:t>
            </a:r>
            <a:r>
              <a:rPr lang="en-US" altLang="zh-TW" sz="2400" dirty="0" err="1" smtClean="0">
                <a:solidFill>
                  <a:schemeClr val="bg1"/>
                </a:solidFill>
              </a:rPr>
              <a:t>FileNotFoundException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endParaRPr lang="en-US" altLang="zh-TW" sz="2400" dirty="0" smtClean="0">
              <a:solidFill>
                <a:schemeClr val="bg1"/>
              </a:solidFill>
            </a:endParaRPr>
          </a:p>
          <a:p>
            <a:r>
              <a:rPr lang="en-US" altLang="zh-TW" sz="2400" dirty="0" err="1" smtClean="0">
                <a:solidFill>
                  <a:schemeClr val="bg1"/>
                </a:solidFill>
              </a:rPr>
              <a:t>java.lang.Object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r>
              <a:rPr lang="en-US" altLang="zh-TW" sz="2400" dirty="0" smtClean="0">
                <a:solidFill>
                  <a:schemeClr val="bg1"/>
                </a:solidFill>
              </a:rPr>
              <a:t>  - </a:t>
            </a:r>
            <a:r>
              <a:rPr lang="en-US" altLang="zh-TW" sz="2400" dirty="0" err="1" smtClean="0">
                <a:solidFill>
                  <a:schemeClr val="bg1"/>
                </a:solidFill>
              </a:rPr>
              <a:t>java.lang.Throwable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r>
              <a:rPr lang="en-US" altLang="zh-TW" sz="2400" dirty="0" smtClean="0">
                <a:solidFill>
                  <a:schemeClr val="bg1"/>
                </a:solidFill>
              </a:rPr>
              <a:t>      - </a:t>
            </a:r>
            <a:r>
              <a:rPr lang="en-US" altLang="zh-TW" sz="2400" dirty="0" err="1" smtClean="0">
                <a:solidFill>
                  <a:schemeClr val="bg1"/>
                </a:solidFill>
              </a:rPr>
              <a:t>java.lang.Exception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r>
              <a:rPr lang="en-US" altLang="zh-TW" sz="2400" dirty="0" smtClean="0">
                <a:solidFill>
                  <a:schemeClr val="tx2">
                    <a:lumMod val="50000"/>
                  </a:schemeClr>
                </a:solidFill>
              </a:rPr>
              <a:t>          - </a:t>
            </a:r>
            <a:r>
              <a:rPr lang="en-US" altLang="zh-TW" sz="2400" dirty="0" err="1" smtClean="0">
                <a:solidFill>
                  <a:schemeClr val="tx2">
                    <a:lumMod val="50000"/>
                  </a:schemeClr>
                </a:solidFill>
              </a:rPr>
              <a:t>java.io.IOException</a:t>
            </a:r>
            <a:endParaRPr lang="en-US" altLang="zh-TW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altLang="zh-TW" sz="2400" dirty="0" smtClean="0">
                <a:solidFill>
                  <a:schemeClr val="tx2">
                    <a:lumMod val="50000"/>
                  </a:schemeClr>
                </a:solidFill>
              </a:rPr>
              <a:t>              - </a:t>
            </a:r>
            <a:r>
              <a:rPr lang="en-US" altLang="zh-TW" sz="2400" dirty="0" err="1" smtClean="0">
                <a:solidFill>
                  <a:schemeClr val="tx2">
                    <a:lumMod val="50000"/>
                  </a:schemeClr>
                </a:solidFill>
              </a:rPr>
              <a:t>java.io.FileNotFoundException</a:t>
            </a:r>
            <a:endParaRPr lang="en-US" altLang="zh-TW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zh-TW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finally block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finally block </a:t>
            </a:r>
            <a:r>
              <a:rPr lang="en-US" i="1" dirty="0" smtClean="0"/>
              <a:t>always</a:t>
            </a:r>
            <a:r>
              <a:rPr lang="en-US" dirty="0" smtClean="0"/>
              <a:t> executes when the try block exits. </a:t>
            </a:r>
            <a:endParaRPr lang="en-US" dirty="0" smtClean="0"/>
          </a:p>
          <a:p>
            <a:r>
              <a:rPr lang="en-US" dirty="0" smtClean="0"/>
              <a:t>The finally block is </a:t>
            </a:r>
            <a:r>
              <a:rPr lang="en-US" dirty="0" smtClean="0"/>
              <a:t>useful for more than just exception </a:t>
            </a:r>
            <a:r>
              <a:rPr lang="en-US" dirty="0" smtClean="0"/>
              <a:t>handling</a:t>
            </a:r>
          </a:p>
          <a:p>
            <a:pPr lvl="1"/>
            <a:r>
              <a:rPr lang="en-US" dirty="0" smtClean="0"/>
              <a:t>it </a:t>
            </a:r>
            <a:r>
              <a:rPr lang="en-US" dirty="0" smtClean="0"/>
              <a:t>allows the programmer to avoid having cleanup code accidentally bypassed by a return, continue, or break. </a:t>
            </a:r>
            <a:endParaRPr lang="en-US" dirty="0" smtClean="0"/>
          </a:p>
          <a:p>
            <a:pPr lvl="1"/>
            <a:r>
              <a:rPr lang="en-US" dirty="0" smtClean="0"/>
              <a:t>Putting </a:t>
            </a:r>
            <a:r>
              <a:rPr lang="en-US" dirty="0" smtClean="0"/>
              <a:t>cleanup code in a finally block is always a good practice, </a:t>
            </a:r>
            <a:r>
              <a:rPr lang="en-US" dirty="0" smtClean="0">
                <a:solidFill>
                  <a:srgbClr val="FF0000"/>
                </a:solidFill>
              </a:rPr>
              <a:t>even when no exceptions are anticipated. 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Finally block example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00034" y="1142984"/>
            <a:ext cx="828680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public class </a:t>
            </a:r>
            <a:r>
              <a:rPr lang="en-US" altLang="zh-TW" dirty="0" err="1" smtClean="0"/>
              <a:t>TestFinally</a:t>
            </a:r>
            <a:r>
              <a:rPr lang="en-US" altLang="zh-TW" dirty="0" smtClean="0"/>
              <a:t> {</a:t>
            </a:r>
          </a:p>
          <a:p>
            <a:r>
              <a:rPr lang="en-US" altLang="zh-TW" sz="2000" dirty="0" smtClean="0"/>
              <a:t>	private void m1() {</a:t>
            </a:r>
          </a:p>
          <a:p>
            <a:r>
              <a:rPr lang="en-US" altLang="zh-TW" sz="2000" dirty="0" smtClean="0"/>
              <a:t>		</a:t>
            </a:r>
            <a:r>
              <a:rPr lang="en-US" altLang="zh-TW" sz="2000" dirty="0" err="1" smtClean="0"/>
              <a:t>System.out.println</a:t>
            </a:r>
            <a:r>
              <a:rPr lang="en-US" altLang="zh-TW" sz="2000" dirty="0" smtClean="0"/>
              <a:t>("Before entering m2()");</a:t>
            </a:r>
          </a:p>
          <a:p>
            <a:r>
              <a:rPr lang="en-US" altLang="zh-TW" sz="2000" dirty="0" smtClean="0"/>
              <a:t>		m2();</a:t>
            </a:r>
          </a:p>
          <a:p>
            <a:r>
              <a:rPr lang="en-US" altLang="zh-TW" sz="2000" dirty="0" smtClean="0"/>
              <a:t>		</a:t>
            </a:r>
            <a:r>
              <a:rPr lang="en-US" altLang="zh-TW" sz="2000" dirty="0" err="1" smtClean="0"/>
              <a:t>System.out.println</a:t>
            </a:r>
            <a:r>
              <a:rPr lang="en-US" altLang="zh-TW" sz="2000" dirty="0" smtClean="0"/>
              <a:t>("After exiting m2()");</a:t>
            </a:r>
          </a:p>
          <a:p>
            <a:r>
              <a:rPr lang="en-US" altLang="zh-TW" sz="2000" dirty="0" smtClean="0"/>
              <a:t>	}</a:t>
            </a:r>
          </a:p>
          <a:p>
            <a:r>
              <a:rPr lang="en-US" altLang="zh-TW" sz="2000" dirty="0" smtClean="0"/>
              <a:t>	private void m2() {</a:t>
            </a:r>
          </a:p>
          <a:p>
            <a:r>
              <a:rPr lang="en-US" altLang="zh-TW" sz="2000" dirty="0" smtClean="0"/>
              <a:t>		try {</a:t>
            </a:r>
          </a:p>
          <a:p>
            <a:r>
              <a:rPr lang="en-US" altLang="zh-TW" sz="2000" dirty="0" smtClean="0"/>
              <a:t>			</a:t>
            </a:r>
            <a:r>
              <a:rPr lang="en-US" altLang="zh-TW" sz="2000" dirty="0" err="1" smtClean="0"/>
              <a:t>System.out.println</a:t>
            </a:r>
            <a:r>
              <a:rPr lang="en-US" altLang="zh-TW" sz="2000" dirty="0" smtClean="0"/>
              <a:t>("In m2()");</a:t>
            </a:r>
          </a:p>
          <a:p>
            <a:r>
              <a:rPr lang="en-US" altLang="zh-TW" sz="2000" dirty="0" smtClean="0"/>
              <a:t>			</a:t>
            </a:r>
            <a:r>
              <a:rPr lang="en-US" altLang="zh-TW" sz="2000" dirty="0" smtClean="0">
                <a:solidFill>
                  <a:srgbClr val="FF0000"/>
                </a:solidFill>
              </a:rPr>
              <a:t>return;</a:t>
            </a:r>
          </a:p>
          <a:p>
            <a:r>
              <a:rPr lang="en-US" altLang="zh-TW" sz="2000" dirty="0" smtClean="0"/>
              <a:t>		}</a:t>
            </a:r>
          </a:p>
          <a:p>
            <a:r>
              <a:rPr lang="en-US" altLang="zh-TW" sz="2000" dirty="0" smtClean="0"/>
              <a:t>		finally {</a:t>
            </a:r>
          </a:p>
          <a:p>
            <a:r>
              <a:rPr lang="en-US" altLang="zh-TW" sz="2000" dirty="0" smtClean="0"/>
              <a:t>			</a:t>
            </a:r>
            <a:r>
              <a:rPr lang="en-US" altLang="zh-TW" sz="2000" dirty="0" err="1" smtClean="0">
                <a:solidFill>
                  <a:srgbClr val="FF0000"/>
                </a:solidFill>
              </a:rPr>
              <a:t>System.out.println</a:t>
            </a:r>
            <a:r>
              <a:rPr lang="en-US" altLang="zh-TW" sz="2000" dirty="0" smtClean="0">
                <a:solidFill>
                  <a:srgbClr val="FF0000"/>
                </a:solidFill>
              </a:rPr>
              <a:t>("In m2's finally");</a:t>
            </a:r>
          </a:p>
          <a:p>
            <a:r>
              <a:rPr lang="en-US" altLang="zh-TW" sz="2000" dirty="0" smtClean="0"/>
              <a:t>		}</a:t>
            </a:r>
          </a:p>
          <a:p>
            <a:r>
              <a:rPr lang="en-US" altLang="zh-TW" sz="2000" dirty="0" smtClean="0"/>
              <a:t>	}</a:t>
            </a:r>
          </a:p>
          <a:p>
            <a:r>
              <a:rPr lang="en-US" altLang="zh-TW" sz="1400" dirty="0" smtClean="0">
                <a:solidFill>
                  <a:schemeClr val="tx1">
                    <a:lumMod val="85000"/>
                  </a:schemeClr>
                </a:solidFill>
              </a:rPr>
              <a:t>	public static void main(String[] </a:t>
            </a:r>
            <a:r>
              <a:rPr lang="en-US" altLang="zh-TW" sz="1400" dirty="0" err="1" smtClean="0">
                <a:solidFill>
                  <a:schemeClr val="tx1">
                    <a:lumMod val="85000"/>
                  </a:schemeClr>
                </a:solidFill>
              </a:rPr>
              <a:t>args</a:t>
            </a:r>
            <a:r>
              <a:rPr lang="en-US" altLang="zh-TW" sz="1400" dirty="0" smtClean="0">
                <a:solidFill>
                  <a:schemeClr val="tx1">
                    <a:lumMod val="85000"/>
                  </a:schemeClr>
                </a:solidFill>
              </a:rPr>
              <a:t>) {</a:t>
            </a:r>
          </a:p>
          <a:p>
            <a:r>
              <a:rPr lang="en-US" altLang="zh-TW" sz="1400" dirty="0" smtClean="0">
                <a:solidFill>
                  <a:schemeClr val="tx1">
                    <a:lumMod val="85000"/>
                  </a:schemeClr>
                </a:solidFill>
              </a:rPr>
              <a:t>		new </a:t>
            </a:r>
            <a:r>
              <a:rPr lang="en-US" altLang="zh-TW" sz="1400" dirty="0" err="1" smtClean="0">
                <a:solidFill>
                  <a:schemeClr val="tx1">
                    <a:lumMod val="85000"/>
                  </a:schemeClr>
                </a:solidFill>
              </a:rPr>
              <a:t>TestFinally</a:t>
            </a:r>
            <a:r>
              <a:rPr lang="en-US" altLang="zh-TW" sz="1400" dirty="0" smtClean="0">
                <a:solidFill>
                  <a:schemeClr val="tx1">
                    <a:lumMod val="85000"/>
                  </a:schemeClr>
                </a:solidFill>
              </a:rPr>
              <a:t>().m1();</a:t>
            </a:r>
          </a:p>
          <a:p>
            <a:r>
              <a:rPr lang="en-US" altLang="zh-TW" sz="1400" dirty="0" smtClean="0">
                <a:solidFill>
                  <a:schemeClr val="tx1">
                    <a:lumMod val="85000"/>
                  </a:schemeClr>
                </a:solidFill>
              </a:rPr>
              <a:t>	}</a:t>
            </a:r>
          </a:p>
          <a:p>
            <a:r>
              <a:rPr lang="en-US" altLang="zh-TW" dirty="0" smtClean="0"/>
              <a:t>}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Synopsis of finally block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finally block is a key tool for </a:t>
            </a:r>
            <a:r>
              <a:rPr lang="en-US" b="1" i="1" dirty="0" smtClean="0"/>
              <a:t>preventing resource leaks.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 smtClean="0"/>
              <a:t>closing a file or otherwise recovering resources, place the code in a finally block to insure that resource is </a:t>
            </a:r>
            <a:r>
              <a:rPr lang="en-US" i="1" dirty="0" smtClean="0"/>
              <a:t>always</a:t>
            </a:r>
            <a:r>
              <a:rPr lang="en-US" dirty="0" smtClean="0"/>
              <a:t> recovered. 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Now we know that…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dirty="0" smtClean="0"/>
              <a:t>try {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dirty="0" smtClean="0"/>
              <a:t>//…something might have exception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catch (</a:t>
            </a:r>
            <a:r>
              <a:rPr lang="en-US" altLang="zh-TW" dirty="0" err="1" smtClean="0"/>
              <a:t>SomeExceptionClass</a:t>
            </a:r>
            <a:r>
              <a:rPr lang="en-US" altLang="zh-TW" dirty="0" smtClean="0"/>
              <a:t> e) {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dirty="0" smtClean="0"/>
              <a:t>//handle the exception here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finally {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en-US" altLang="zh-TW" dirty="0" smtClean="0"/>
              <a:t>//recover resources</a:t>
            </a:r>
          </a:p>
          <a:p>
            <a:pPr>
              <a:buNone/>
            </a:pPr>
            <a:r>
              <a:rPr lang="en-US" altLang="zh-TW" dirty="0" smtClean="0"/>
              <a:t>}</a:t>
            </a:r>
            <a:endParaRPr lang="zh-TW" altLang="en-US" dirty="0"/>
          </a:p>
        </p:txBody>
      </p:sp>
      <p:cxnSp>
        <p:nvCxnSpPr>
          <p:cNvPr id="5" name="直線單箭頭接點 4"/>
          <p:cNvCxnSpPr>
            <a:stCxn id="7" idx="0"/>
          </p:cNvCxnSpPr>
          <p:nvPr/>
        </p:nvCxnSpPr>
        <p:spPr>
          <a:xfrm rot="16200000" flipV="1">
            <a:off x="3589728" y="1053686"/>
            <a:ext cx="1857388" cy="460775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143504" y="4286256"/>
            <a:ext cx="3357586" cy="2000264"/>
          </a:xfrm>
          <a:prstGeom prst="rect">
            <a:avLst/>
          </a:prstGeom>
          <a:ln w="7620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srgbClr val="FF0000"/>
                </a:solidFill>
              </a:rPr>
              <a:t>What is something?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Again, see the API docs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http://java.sun.com/javase/6/docs/api/java/io/FileInputStream.html#read(byte</a:t>
            </a:r>
            <a:r>
              <a:rPr lang="en-US" altLang="zh-TW" dirty="0" smtClean="0">
                <a:hlinkClick r:id="rId2"/>
              </a:rPr>
              <a:t>[])</a:t>
            </a:r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 l="-537" t="45957" r="37549" b="11590"/>
          <a:stretch>
            <a:fillRect/>
          </a:stretch>
        </p:blipFill>
        <p:spPr bwMode="auto">
          <a:xfrm>
            <a:off x="142844" y="2571744"/>
            <a:ext cx="8776620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橢圓 5"/>
          <p:cNvSpPr/>
          <p:nvPr/>
        </p:nvSpPr>
        <p:spPr>
          <a:xfrm>
            <a:off x="1071538" y="4071942"/>
            <a:ext cx="235745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Throw out an exception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When we want others to “</a:t>
            </a:r>
            <a:r>
              <a:rPr lang="en-US" altLang="zh-TW" i="1" dirty="0" smtClean="0"/>
              <a:t>handle the possible exception”</a:t>
            </a:r>
            <a:r>
              <a:rPr lang="en-US" altLang="zh-TW" dirty="0" smtClean="0"/>
              <a:t>, add the “</a:t>
            </a:r>
            <a:r>
              <a:rPr lang="en-US" altLang="zh-TW" i="1" dirty="0" smtClean="0"/>
              <a:t>throws”</a:t>
            </a:r>
            <a:r>
              <a:rPr lang="en-US" altLang="zh-TW" dirty="0" smtClean="0"/>
              <a:t> keyword to the method</a:t>
            </a:r>
          </a:p>
          <a:p>
            <a:pPr lvl="1"/>
            <a:r>
              <a:rPr lang="en-US" altLang="zh-TW" dirty="0" smtClean="0"/>
              <a:t>Tell others to “</a:t>
            </a:r>
            <a:r>
              <a:rPr lang="en-US" altLang="zh-TW" i="1" dirty="0" smtClean="0"/>
              <a:t>catch the exception which I throw”</a:t>
            </a:r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Compile the example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85786" y="1428736"/>
            <a:ext cx="740677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public class </a:t>
            </a:r>
            <a:r>
              <a:rPr lang="en-US" altLang="zh-TW" sz="2800" dirty="0" err="1" smtClean="0"/>
              <a:t>ThrowExceptionExample</a:t>
            </a:r>
            <a:r>
              <a:rPr lang="en-US" altLang="zh-TW" sz="2800" dirty="0" smtClean="0"/>
              <a:t> {</a:t>
            </a:r>
          </a:p>
          <a:p>
            <a:r>
              <a:rPr lang="en-US" altLang="zh-TW" sz="2800" dirty="0" smtClean="0"/>
              <a:t>	private void m1() {</a:t>
            </a:r>
          </a:p>
          <a:p>
            <a:r>
              <a:rPr lang="en-US" altLang="zh-TW" sz="2800" dirty="0" smtClean="0"/>
              <a:t>		m2();</a:t>
            </a:r>
          </a:p>
          <a:p>
            <a:r>
              <a:rPr lang="en-US" altLang="zh-TW" sz="2800" dirty="0" smtClean="0"/>
              <a:t>	}</a:t>
            </a:r>
          </a:p>
          <a:p>
            <a:r>
              <a:rPr lang="en-US" altLang="zh-TW" sz="2800" dirty="0" smtClean="0"/>
              <a:t>	private void m2() </a:t>
            </a:r>
            <a:r>
              <a:rPr lang="en-US" altLang="zh-TW" sz="2800" i="1" dirty="0" smtClean="0">
                <a:solidFill>
                  <a:srgbClr val="FF0000"/>
                </a:solidFill>
              </a:rPr>
              <a:t>throws Exception </a:t>
            </a:r>
            <a:r>
              <a:rPr lang="en-US" altLang="zh-TW" sz="2800" dirty="0" smtClean="0"/>
              <a:t>{</a:t>
            </a:r>
          </a:p>
          <a:p>
            <a:r>
              <a:rPr lang="en-US" altLang="zh-TW" sz="2800" dirty="0" smtClean="0"/>
              <a:t>		//I just want to throw an exception</a:t>
            </a:r>
          </a:p>
          <a:p>
            <a:r>
              <a:rPr lang="en-US" altLang="zh-TW" sz="2800" dirty="0" smtClean="0"/>
              <a:t>		</a:t>
            </a:r>
            <a:r>
              <a:rPr lang="en-US" altLang="zh-TW" sz="2800" i="1" dirty="0" smtClean="0">
                <a:solidFill>
                  <a:srgbClr val="FF0000"/>
                </a:solidFill>
              </a:rPr>
              <a:t>throw new Exception();</a:t>
            </a:r>
          </a:p>
          <a:p>
            <a:r>
              <a:rPr lang="en-US" altLang="zh-TW" sz="2800" dirty="0" smtClean="0"/>
              <a:t>	}</a:t>
            </a:r>
          </a:p>
          <a:p>
            <a:r>
              <a:rPr lang="en-US" altLang="zh-TW" sz="2800" dirty="0" smtClean="0"/>
              <a:t>	public static void main(String[] </a:t>
            </a:r>
            <a:r>
              <a:rPr lang="en-US" altLang="zh-TW" sz="2800" dirty="0" err="1" smtClean="0"/>
              <a:t>args</a:t>
            </a:r>
            <a:r>
              <a:rPr lang="en-US" altLang="zh-TW" sz="2800" dirty="0" smtClean="0"/>
              <a:t>) {</a:t>
            </a:r>
          </a:p>
          <a:p>
            <a:r>
              <a:rPr lang="en-US" altLang="zh-TW" sz="2800" dirty="0" smtClean="0"/>
              <a:t>		new </a:t>
            </a:r>
            <a:r>
              <a:rPr lang="en-US" altLang="zh-TW" sz="2800" dirty="0" err="1" smtClean="0"/>
              <a:t>ThrowExceptionExample</a:t>
            </a:r>
            <a:r>
              <a:rPr lang="en-US" altLang="zh-TW" sz="2800" dirty="0" smtClean="0"/>
              <a:t>().m1();</a:t>
            </a:r>
          </a:p>
          <a:p>
            <a:r>
              <a:rPr lang="en-US" altLang="zh-TW" sz="2800" dirty="0" smtClean="0"/>
              <a:t>	}</a:t>
            </a:r>
          </a:p>
          <a:p>
            <a:r>
              <a:rPr lang="en-US" altLang="zh-TW" sz="2800" dirty="0" smtClean="0"/>
              <a:t>}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an Exception?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exception is an event that occurs during the execution of a program that disrupts the normal flow of instructions. 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143248"/>
            <a:ext cx="3305371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Compile the example (2)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14282" y="1714488"/>
            <a:ext cx="883748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/>
              <a:t>C:\javasrc&gt;</a:t>
            </a:r>
            <a:r>
              <a:rPr lang="en-US" altLang="zh-TW" sz="2000" dirty="0" err="1" smtClean="0"/>
              <a:t>javac</a:t>
            </a:r>
            <a:r>
              <a:rPr lang="en-US" altLang="zh-TW" sz="2000" dirty="0" smtClean="0"/>
              <a:t> ThrowExceptionExample.java</a:t>
            </a:r>
          </a:p>
          <a:p>
            <a:r>
              <a:rPr lang="en-US" altLang="zh-TW" sz="2000" dirty="0" smtClean="0"/>
              <a:t>ThrowExceptionExample.java:4: unreported exception </a:t>
            </a:r>
            <a:r>
              <a:rPr lang="en-US" altLang="zh-TW" sz="2000" dirty="0" err="1" smtClean="0"/>
              <a:t>java.lang.Exception</a:t>
            </a:r>
            <a:r>
              <a:rPr lang="en-US" altLang="zh-TW" sz="2000" dirty="0" smtClean="0"/>
              <a:t>; must be</a:t>
            </a:r>
          </a:p>
          <a:p>
            <a:r>
              <a:rPr lang="en-US" altLang="zh-TW" sz="2000" dirty="0" smtClean="0"/>
              <a:t>caught or declared to be thrown</a:t>
            </a:r>
          </a:p>
          <a:p>
            <a:r>
              <a:rPr lang="en-US" altLang="zh-TW" sz="2000" dirty="0" smtClean="0"/>
              <a:t>                m2();</a:t>
            </a:r>
          </a:p>
          <a:p>
            <a:r>
              <a:rPr lang="en-US" altLang="zh-TW" sz="2000" dirty="0" smtClean="0"/>
              <a:t>                  ^</a:t>
            </a:r>
          </a:p>
          <a:p>
            <a:r>
              <a:rPr lang="en-US" altLang="zh-TW" sz="2000" dirty="0" smtClean="0"/>
              <a:t>1 error</a:t>
            </a:r>
          </a:p>
          <a:p>
            <a:endParaRPr lang="en-US" altLang="zh-TW" sz="2000" dirty="0" smtClean="0"/>
          </a:p>
          <a:p>
            <a:r>
              <a:rPr lang="en-US" altLang="zh-TW" sz="2000" dirty="0" smtClean="0"/>
              <a:t>C:\javasrc&gt;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Compile the example (3)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00034" y="1041023"/>
            <a:ext cx="828680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public class </a:t>
            </a:r>
            <a:r>
              <a:rPr lang="en-US" altLang="zh-TW" sz="2400" dirty="0" err="1" smtClean="0"/>
              <a:t>ThrowExceptionExample</a:t>
            </a:r>
            <a:r>
              <a:rPr lang="en-US" altLang="zh-TW" sz="2400" dirty="0" smtClean="0"/>
              <a:t> {</a:t>
            </a:r>
          </a:p>
          <a:p>
            <a:r>
              <a:rPr lang="en-US" altLang="zh-TW" sz="2400" dirty="0" smtClean="0"/>
              <a:t>	private void m1() {</a:t>
            </a:r>
          </a:p>
          <a:p>
            <a:r>
              <a:rPr lang="en-US" altLang="zh-TW" sz="2400" dirty="0" smtClean="0"/>
              <a:t>		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try {</a:t>
            </a:r>
          </a:p>
          <a:p>
            <a:r>
              <a:rPr lang="en-US" altLang="zh-TW" sz="2400" dirty="0" smtClean="0"/>
              <a:t>			m2();</a:t>
            </a:r>
          </a:p>
          <a:p>
            <a:r>
              <a:rPr lang="en-US" altLang="zh-TW" sz="2400" dirty="0" smtClean="0"/>
              <a:t>		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altLang="zh-TW" sz="2400" dirty="0" smtClean="0"/>
              <a:t>		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catch(Exception e) {</a:t>
            </a:r>
          </a:p>
          <a:p>
            <a:r>
              <a:rPr lang="en-US" altLang="zh-TW" sz="2400" dirty="0" smtClean="0"/>
              <a:t>			</a:t>
            </a:r>
            <a:r>
              <a:rPr lang="en-US" altLang="zh-TW" sz="2400" dirty="0" err="1" smtClean="0"/>
              <a:t>System.out.println</a:t>
            </a:r>
            <a:r>
              <a:rPr lang="en-US" altLang="zh-TW" sz="2400" dirty="0" smtClean="0"/>
              <a:t>("I catch it!");</a:t>
            </a:r>
          </a:p>
          <a:p>
            <a:r>
              <a:rPr lang="en-US" altLang="zh-TW" sz="2400" dirty="0" smtClean="0"/>
              <a:t>		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altLang="zh-TW" sz="2400" dirty="0" smtClean="0"/>
              <a:t>	}</a:t>
            </a:r>
          </a:p>
          <a:p>
            <a:r>
              <a:rPr lang="en-US" altLang="zh-TW" sz="2400" dirty="0" smtClean="0"/>
              <a:t>	private void m2() 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throws Exception </a:t>
            </a:r>
            <a:r>
              <a:rPr lang="en-US" altLang="zh-TW" sz="2400" dirty="0" smtClean="0"/>
              <a:t>{</a:t>
            </a:r>
          </a:p>
          <a:p>
            <a:r>
              <a:rPr lang="en-US" altLang="zh-TW" sz="2400" dirty="0" smtClean="0"/>
              <a:t>		//I just want to throw an exception</a:t>
            </a:r>
          </a:p>
          <a:p>
            <a:r>
              <a:rPr lang="en-US" altLang="zh-TW" sz="2400" dirty="0" smtClean="0"/>
              <a:t>		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throw new Exception();</a:t>
            </a:r>
          </a:p>
          <a:p>
            <a:r>
              <a:rPr lang="en-US" altLang="zh-TW" sz="2400" dirty="0" smtClean="0"/>
              <a:t>	}</a:t>
            </a:r>
          </a:p>
          <a:p>
            <a:r>
              <a:rPr lang="en-US" altLang="zh-TW" sz="1400" dirty="0" smtClean="0"/>
              <a:t>	public static void main(String[] </a:t>
            </a:r>
            <a:r>
              <a:rPr lang="en-US" altLang="zh-TW" sz="1400" dirty="0" err="1" smtClean="0"/>
              <a:t>args</a:t>
            </a:r>
            <a:r>
              <a:rPr lang="en-US" altLang="zh-TW" sz="1400" dirty="0" smtClean="0"/>
              <a:t>) {</a:t>
            </a:r>
          </a:p>
          <a:p>
            <a:r>
              <a:rPr lang="en-US" altLang="zh-TW" sz="1400" dirty="0" smtClean="0"/>
              <a:t>		new </a:t>
            </a:r>
            <a:r>
              <a:rPr lang="en-US" altLang="zh-TW" sz="1400" dirty="0" err="1" smtClean="0"/>
              <a:t>ThrowExceptionExample</a:t>
            </a:r>
            <a:r>
              <a:rPr lang="en-US" altLang="zh-TW" sz="1400" dirty="0" smtClean="0"/>
              <a:t>().m1();</a:t>
            </a:r>
          </a:p>
          <a:p>
            <a:r>
              <a:rPr lang="en-US" altLang="zh-TW" sz="1400" dirty="0" smtClean="0"/>
              <a:t>	}</a:t>
            </a:r>
          </a:p>
          <a:p>
            <a:r>
              <a:rPr lang="en-US" altLang="zh-TW" sz="2400" dirty="0" smtClean="0"/>
              <a:t>}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Note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You can throw multiple exceptions</a:t>
            </a:r>
          </a:p>
          <a:p>
            <a:pPr lvl="1"/>
            <a:r>
              <a:rPr lang="en-US" altLang="zh-TW" sz="2000" dirty="0" smtClean="0"/>
              <a:t>private void m2() throws Exception, </a:t>
            </a:r>
            <a:r>
              <a:rPr lang="en-US" altLang="zh-TW" sz="2000" dirty="0" err="1" smtClean="0"/>
              <a:t>A</a:t>
            </a:r>
            <a:r>
              <a:rPr lang="en-US" sz="2000" dirty="0" err="1" smtClean="0"/>
              <a:t>rrayIndexOutOfBoundsException</a:t>
            </a:r>
            <a:endParaRPr lang="en-US" sz="2400" dirty="0" smtClean="0"/>
          </a:p>
          <a:p>
            <a:r>
              <a:rPr lang="en-US" altLang="zh-TW" dirty="0" smtClean="0"/>
              <a:t>You can throw runtime exception</a:t>
            </a:r>
          </a:p>
          <a:p>
            <a:pPr lvl="1"/>
            <a:r>
              <a:rPr lang="en-US" dirty="0" smtClean="0"/>
              <a:t>Remember that </a:t>
            </a:r>
            <a:r>
              <a:rPr lang="en-US" dirty="0" err="1" smtClean="0"/>
              <a:t>ArrayIndexOutOfBoundsException</a:t>
            </a:r>
            <a:r>
              <a:rPr lang="en-US" dirty="0" smtClean="0"/>
              <a:t> is an </a:t>
            </a:r>
            <a:r>
              <a:rPr lang="en-US" b="1" i="1" dirty="0" smtClean="0"/>
              <a:t>unchecked exception</a:t>
            </a:r>
            <a:r>
              <a:rPr lang="en-US" dirty="0" smtClean="0"/>
              <a:t>; including it in the throws clause is not mandatory. </a:t>
            </a:r>
            <a:endParaRPr lang="en-US" dirty="0" smtClean="0"/>
          </a:p>
          <a:p>
            <a:pPr lvl="1"/>
            <a:r>
              <a:rPr lang="en-US" altLang="zh-TW" dirty="0" smtClean="0"/>
              <a:t>That is, you can skip it</a:t>
            </a:r>
          </a:p>
          <a:p>
            <a:r>
              <a:rPr lang="en-US" altLang="zh-TW" dirty="0" smtClean="0"/>
              <a:t>You can define your own “</a:t>
            </a:r>
            <a:r>
              <a:rPr lang="en-US" altLang="zh-TW" i="1" dirty="0" err="1" smtClean="0"/>
              <a:t>Throwable</a:t>
            </a:r>
            <a:r>
              <a:rPr lang="en-US" altLang="zh-TW" i="1" dirty="0" smtClean="0"/>
              <a:t> class”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Extend </a:t>
            </a:r>
            <a:r>
              <a:rPr lang="en-US" altLang="zh-TW" dirty="0" err="1" smtClean="0"/>
              <a:t>java.lang.Throwable</a:t>
            </a:r>
            <a:r>
              <a:rPr lang="en-US" altLang="zh-TW" dirty="0" smtClean="0"/>
              <a:t>, or </a:t>
            </a:r>
            <a:r>
              <a:rPr lang="en-US" altLang="zh-TW" dirty="0" err="1" smtClean="0"/>
              <a:t>java.lang.Exception</a:t>
            </a:r>
            <a:endParaRPr lang="en-US" altLang="zh-TW" dirty="0" smtClean="0"/>
          </a:p>
          <a:p>
            <a:r>
              <a:rPr lang="en-US" altLang="zh-TW" dirty="0" smtClean="0"/>
              <a:t>Suggestions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a client </a:t>
            </a:r>
            <a:r>
              <a:rPr lang="en-US" b="1" i="1" dirty="0" smtClean="0"/>
              <a:t>can</a:t>
            </a:r>
            <a:r>
              <a:rPr lang="en-US" dirty="0" smtClean="0"/>
              <a:t> reasonably be expected to recover from an exception, make it a checked exception.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a client </a:t>
            </a:r>
            <a:r>
              <a:rPr lang="en-US" b="1" i="1" dirty="0" smtClean="0"/>
              <a:t>cannot</a:t>
            </a:r>
            <a:r>
              <a:rPr lang="en-US" dirty="0" smtClean="0"/>
              <a:t> do anything to recover from the exception, make it an unchecked exception. </a:t>
            </a:r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b="1" i="1" dirty="0" smtClean="0"/>
              <a:t>try block </a:t>
            </a:r>
            <a:r>
              <a:rPr lang="en-US" dirty="0" smtClean="0"/>
              <a:t>identifies a block of code in which an exception can occur. </a:t>
            </a:r>
          </a:p>
          <a:p>
            <a:r>
              <a:rPr lang="en-US" dirty="0" smtClean="0"/>
              <a:t>The </a:t>
            </a:r>
            <a:r>
              <a:rPr lang="en-US" b="1" i="1" dirty="0" smtClean="0"/>
              <a:t>catch block </a:t>
            </a:r>
            <a:r>
              <a:rPr lang="en-US" dirty="0" smtClean="0"/>
              <a:t>identifies a block of code, known as an exception handler, that can handle a particular type of exception. </a:t>
            </a:r>
          </a:p>
          <a:p>
            <a:r>
              <a:rPr lang="en-US" dirty="0" smtClean="0"/>
              <a:t>The </a:t>
            </a:r>
            <a:r>
              <a:rPr lang="en-US" b="1" i="1" dirty="0" smtClean="0"/>
              <a:t>finally block </a:t>
            </a:r>
            <a:r>
              <a:rPr lang="en-US" dirty="0" smtClean="0"/>
              <a:t>identifies a block of code that is guaranteed to execute, and is the right place to close files, recover resources, and otherwise clean up after the code enclosed in the try block.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Exercises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java.sun.com/docs/books/tutorial/essential/exceptions/QandE/questions.html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Possible Scenarios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program is going to read a file, but </a:t>
            </a:r>
            <a:r>
              <a:rPr lang="en-US" altLang="zh-TW" i="1" dirty="0" smtClean="0"/>
              <a:t>it is missing</a:t>
            </a:r>
          </a:p>
          <a:p>
            <a:r>
              <a:rPr lang="en-US" altLang="zh-TW" dirty="0" smtClean="0"/>
              <a:t>A program is reading an array, but the </a:t>
            </a:r>
            <a:r>
              <a:rPr lang="en-US" altLang="zh-TW" i="1" dirty="0" smtClean="0"/>
              <a:t>out of bound</a:t>
            </a:r>
            <a:r>
              <a:rPr lang="en-US" altLang="zh-TW" dirty="0" smtClean="0"/>
              <a:t> case occurs</a:t>
            </a:r>
          </a:p>
          <a:p>
            <a:r>
              <a:rPr lang="en-US" altLang="zh-TW" dirty="0" smtClean="0"/>
              <a:t>A program is receiving a network packet, but the connection fails</a:t>
            </a:r>
          </a:p>
          <a:p>
            <a:r>
              <a:rPr lang="en-US" altLang="zh-TW" dirty="0" smtClean="0"/>
              <a:t>JVM crashes</a:t>
            </a:r>
          </a:p>
          <a:p>
            <a:r>
              <a:rPr lang="en-US" altLang="zh-TW" dirty="0" smtClean="0"/>
              <a:t>Are the cases above all exceptions?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Hierarchy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13834" y="1571612"/>
            <a:ext cx="8020539" cy="46434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橢圓 5"/>
          <p:cNvSpPr/>
          <p:nvPr/>
        </p:nvSpPr>
        <p:spPr>
          <a:xfrm>
            <a:off x="4572000" y="3143248"/>
            <a:ext cx="2214578" cy="92869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Error Class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dynamic linking failure or other hard failure in the Java virtual machine occurs, the virtual machine throws an Error. </a:t>
            </a:r>
            <a:endParaRPr lang="en-US" dirty="0" smtClean="0"/>
          </a:p>
          <a:p>
            <a:r>
              <a:rPr lang="en-US" dirty="0" smtClean="0"/>
              <a:t>Simple </a:t>
            </a:r>
            <a:r>
              <a:rPr lang="en-US" dirty="0" smtClean="0"/>
              <a:t>programs typically do </a:t>
            </a:r>
            <a:r>
              <a:rPr lang="en-US" i="1" dirty="0" smtClean="0"/>
              <a:t>not</a:t>
            </a:r>
            <a:r>
              <a:rPr lang="en-US" dirty="0" smtClean="0"/>
              <a:t> catch or throw Errors. 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Exception </a:t>
            </a:r>
            <a:r>
              <a:rPr lang="en-US" b="1" dirty="0" smtClean="0"/>
              <a:t>Class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programs throw and catch objects that derive from the Exception class. An Exception indicates that a problem occurred, but it is not a serious system problem.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 smtClean="0"/>
              <a:t>programs you write will throw and catch Exceptions as opposed to Errors. 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Review the call stack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6814" y="1714488"/>
            <a:ext cx="577718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14488"/>
            <a:ext cx="3305371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Three kinds of exceptions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b="1" i="1" dirty="0" smtClean="0"/>
              <a:t>Checked exception</a:t>
            </a:r>
          </a:p>
          <a:p>
            <a:pPr lvl="1"/>
            <a:r>
              <a:rPr lang="en-US" dirty="0" smtClean="0"/>
              <a:t>These are exceptional conditions that a </a:t>
            </a:r>
            <a:r>
              <a:rPr lang="en-US" dirty="0" smtClean="0">
                <a:solidFill>
                  <a:srgbClr val="FF0000"/>
                </a:solidFill>
              </a:rPr>
              <a:t>well-written application should anticipate and recover from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b="1" i="1" dirty="0" smtClean="0"/>
              <a:t>Unchecked </a:t>
            </a:r>
            <a:r>
              <a:rPr lang="en-US" b="1" i="1" dirty="0" smtClean="0"/>
              <a:t>exceptions</a:t>
            </a:r>
            <a:endParaRPr lang="en-US" altLang="zh-TW" b="1" i="1" dirty="0" smtClean="0"/>
          </a:p>
          <a:p>
            <a:pPr lvl="1"/>
            <a:r>
              <a:rPr lang="en-US" altLang="zh-TW" dirty="0" smtClean="0"/>
              <a:t>Error</a:t>
            </a:r>
          </a:p>
          <a:p>
            <a:pPr lvl="2"/>
            <a:r>
              <a:rPr lang="en-US" dirty="0" smtClean="0"/>
              <a:t>These are exceptional conditions that are </a:t>
            </a:r>
            <a:r>
              <a:rPr lang="en-US" dirty="0" smtClean="0">
                <a:solidFill>
                  <a:srgbClr val="FF0000"/>
                </a:solidFill>
              </a:rPr>
              <a:t>external to the application</a:t>
            </a:r>
            <a:r>
              <a:rPr lang="en-US" dirty="0" smtClean="0"/>
              <a:t>, and that the application usually cannot anticipate or recover from.</a:t>
            </a:r>
            <a:endParaRPr lang="en-US" altLang="zh-TW" dirty="0" smtClean="0"/>
          </a:p>
          <a:p>
            <a:pPr lvl="1"/>
            <a:r>
              <a:rPr lang="en-US" dirty="0" smtClean="0"/>
              <a:t>Runtime exception</a:t>
            </a:r>
          </a:p>
          <a:p>
            <a:pPr lvl="2"/>
            <a:r>
              <a:rPr lang="en-US" dirty="0" smtClean="0"/>
              <a:t>These are exceptional conditions that are </a:t>
            </a:r>
            <a:r>
              <a:rPr lang="en-US" dirty="0" smtClean="0">
                <a:solidFill>
                  <a:srgbClr val="FF0000"/>
                </a:solidFill>
              </a:rPr>
              <a:t>internal to the application</a:t>
            </a:r>
            <a:r>
              <a:rPr lang="en-US" dirty="0" smtClean="0"/>
              <a:t>, and that the application usually cannot anticipate or recover from. </a:t>
            </a:r>
            <a:endParaRPr lang="en-US" dirty="0" smtClean="0"/>
          </a:p>
          <a:p>
            <a:pPr lvl="2"/>
            <a:r>
              <a:rPr lang="en-US" dirty="0" smtClean="0"/>
              <a:t>These </a:t>
            </a:r>
            <a:r>
              <a:rPr lang="en-US" dirty="0" smtClean="0"/>
              <a:t>usually indicate </a:t>
            </a:r>
            <a:r>
              <a:rPr lang="en-US" dirty="0" smtClean="0">
                <a:solidFill>
                  <a:srgbClr val="FF0000"/>
                </a:solidFill>
              </a:rPr>
              <a:t>programming bugs</a:t>
            </a:r>
            <a:r>
              <a:rPr lang="en-US" dirty="0" smtClean="0"/>
              <a:t>, such as logic errors or improper use of an API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Identifying the following cases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Divided by zero</a:t>
            </a:r>
          </a:p>
          <a:p>
            <a:r>
              <a:rPr lang="en-US" altLang="zh-TW" dirty="0" smtClean="0"/>
              <a:t>Stack overflow</a:t>
            </a:r>
          </a:p>
          <a:p>
            <a:r>
              <a:rPr lang="en-US" altLang="zh-TW" dirty="0" smtClean="0"/>
              <a:t>I/O exceptions, such as packet lost</a:t>
            </a:r>
          </a:p>
          <a:p>
            <a:r>
              <a:rPr lang="en-US" altLang="zh-TW" dirty="0" smtClean="0"/>
              <a:t>Disk writing error</a:t>
            </a:r>
          </a:p>
          <a:p>
            <a:r>
              <a:rPr lang="en-US" altLang="zh-TW" dirty="0" smtClean="0"/>
              <a:t>Out of memory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鳳舞九天">
  <a:themeElements>
    <a:clrScheme name="鳳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鳳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163</TotalTime>
  <Words>858</Words>
  <Application>Microsoft Office PowerPoint</Application>
  <PresentationFormat>如螢幕大小 (4:3)</PresentationFormat>
  <Paragraphs>172</Paragraphs>
  <Slides>24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鳳舞九天</vt:lpstr>
      <vt:lpstr>Java Exception Handling</vt:lpstr>
      <vt:lpstr>What is an Exception?</vt:lpstr>
      <vt:lpstr>Possible Scenarios</vt:lpstr>
      <vt:lpstr>Hierarchy</vt:lpstr>
      <vt:lpstr>Error Class</vt:lpstr>
      <vt:lpstr>Exception Class</vt:lpstr>
      <vt:lpstr>Review the call stack</vt:lpstr>
      <vt:lpstr>Three kinds of exceptions</vt:lpstr>
      <vt:lpstr>Identifying the following cases</vt:lpstr>
      <vt:lpstr>Try-catch block</vt:lpstr>
      <vt:lpstr>Try-catch block (2)</vt:lpstr>
      <vt:lpstr>See the API docs</vt:lpstr>
      <vt:lpstr>The finally block</vt:lpstr>
      <vt:lpstr>Finally block example</vt:lpstr>
      <vt:lpstr>Synopsis of finally block</vt:lpstr>
      <vt:lpstr>Now we know that…</vt:lpstr>
      <vt:lpstr>Again, see the API docs</vt:lpstr>
      <vt:lpstr>Throw out an exception</vt:lpstr>
      <vt:lpstr>Compile the example</vt:lpstr>
      <vt:lpstr>Compile the example (2)</vt:lpstr>
      <vt:lpstr>Compile the example (3)</vt:lpstr>
      <vt:lpstr>Note</vt:lpstr>
      <vt:lpstr>Summary</vt:lpstr>
      <vt:lpstr>Exercises</vt:lpstr>
    </vt:vector>
  </TitlesOfParts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Exception Handling</dc:title>
  <dc:creator>Yoshi</dc:creator>
  <cp:lastModifiedBy>Yoshi</cp:lastModifiedBy>
  <cp:revision>22</cp:revision>
  <dcterms:created xsi:type="dcterms:W3CDTF">2009-04-05T06:56:26Z</dcterms:created>
  <dcterms:modified xsi:type="dcterms:W3CDTF">2009-04-05T09:40:17Z</dcterms:modified>
</cp:coreProperties>
</file>