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00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6513" y="44450"/>
            <a:ext cx="3817938" cy="1512888"/>
            <a:chOff x="-23" y="28"/>
            <a:chExt cx="2405" cy="95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-23" y="28"/>
              <a:ext cx="2276" cy="807"/>
              <a:chOff x="-23" y="73"/>
              <a:chExt cx="2276" cy="807"/>
            </a:xfrm>
          </p:grpSpPr>
          <p:sp>
            <p:nvSpPr>
              <p:cNvPr id="5124" name="Freeform 4"/>
              <p:cNvSpPr>
                <a:spLocks/>
              </p:cNvSpPr>
              <p:nvPr userDrawn="1"/>
            </p:nvSpPr>
            <p:spPr bwMode="auto">
              <a:xfrm>
                <a:off x="-23" y="73"/>
                <a:ext cx="2276" cy="4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3" y="220"/>
                  </a:cxn>
                  <a:cxn ang="0">
                    <a:pos x="649" y="274"/>
                  </a:cxn>
                  <a:cxn ang="0">
                    <a:pos x="987" y="393"/>
                  </a:cxn>
                  <a:cxn ang="0">
                    <a:pos x="1152" y="439"/>
                  </a:cxn>
                  <a:cxn ang="0">
                    <a:pos x="1252" y="476"/>
                  </a:cxn>
                  <a:cxn ang="0">
                    <a:pos x="1700" y="430"/>
                  </a:cxn>
                  <a:cxn ang="0">
                    <a:pos x="1828" y="375"/>
                  </a:cxn>
                  <a:cxn ang="0">
                    <a:pos x="1947" y="329"/>
                  </a:cxn>
                  <a:cxn ang="0">
                    <a:pos x="2276" y="348"/>
                  </a:cxn>
                </a:cxnLst>
                <a:rect l="0" t="0" r="r" b="b"/>
                <a:pathLst>
                  <a:path w="2276" h="476">
                    <a:moveTo>
                      <a:pt x="0" y="0"/>
                    </a:moveTo>
                    <a:cubicBezTo>
                      <a:pt x="169" y="56"/>
                      <a:pt x="332" y="134"/>
                      <a:pt x="493" y="220"/>
                    </a:cubicBezTo>
                    <a:cubicBezTo>
                      <a:pt x="556" y="254"/>
                      <a:pt x="577" y="249"/>
                      <a:pt x="649" y="274"/>
                    </a:cubicBezTo>
                    <a:cubicBezTo>
                      <a:pt x="761" y="313"/>
                      <a:pt x="873" y="361"/>
                      <a:pt x="987" y="393"/>
                    </a:cubicBezTo>
                    <a:cubicBezTo>
                      <a:pt x="1032" y="424"/>
                      <a:pt x="1098" y="428"/>
                      <a:pt x="1152" y="439"/>
                    </a:cubicBezTo>
                    <a:cubicBezTo>
                      <a:pt x="1184" y="460"/>
                      <a:pt x="1216" y="463"/>
                      <a:pt x="1252" y="476"/>
                    </a:cubicBezTo>
                    <a:cubicBezTo>
                      <a:pt x="1435" y="469"/>
                      <a:pt x="1534" y="457"/>
                      <a:pt x="1700" y="430"/>
                    </a:cubicBezTo>
                    <a:cubicBezTo>
                      <a:pt x="1741" y="410"/>
                      <a:pt x="1784" y="390"/>
                      <a:pt x="1828" y="375"/>
                    </a:cubicBezTo>
                    <a:cubicBezTo>
                      <a:pt x="1861" y="344"/>
                      <a:pt x="1905" y="343"/>
                      <a:pt x="1947" y="329"/>
                    </a:cubicBezTo>
                    <a:cubicBezTo>
                      <a:pt x="2057" y="336"/>
                      <a:pt x="2165" y="348"/>
                      <a:pt x="2276" y="348"/>
                    </a:cubicBezTo>
                  </a:path>
                </a:pathLst>
              </a:custGeom>
              <a:noFill/>
              <a:ln w="10160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25" name="Freeform 5"/>
              <p:cNvSpPr>
                <a:spLocks/>
              </p:cNvSpPr>
              <p:nvPr userDrawn="1"/>
            </p:nvSpPr>
            <p:spPr bwMode="auto">
              <a:xfrm>
                <a:off x="1654" y="255"/>
                <a:ext cx="129" cy="265"/>
              </a:xfrm>
              <a:custGeom>
                <a:avLst/>
                <a:gdLst/>
                <a:ahLst/>
                <a:cxnLst>
                  <a:cxn ang="0">
                    <a:pos x="129" y="0"/>
                  </a:cxn>
                  <a:cxn ang="0">
                    <a:pos x="74" y="9"/>
                  </a:cxn>
                  <a:cxn ang="0">
                    <a:pos x="56" y="37"/>
                  </a:cxn>
                  <a:cxn ang="0">
                    <a:pos x="28" y="55"/>
                  </a:cxn>
                  <a:cxn ang="0">
                    <a:pos x="56" y="183"/>
                  </a:cxn>
                  <a:cxn ang="0">
                    <a:pos x="65" y="210"/>
                  </a:cxn>
                  <a:cxn ang="0">
                    <a:pos x="74" y="265"/>
                  </a:cxn>
                </a:cxnLst>
                <a:rect l="0" t="0" r="r" b="b"/>
                <a:pathLst>
                  <a:path w="129" h="265">
                    <a:moveTo>
                      <a:pt x="129" y="0"/>
                    </a:moveTo>
                    <a:cubicBezTo>
                      <a:pt x="111" y="3"/>
                      <a:pt x="91" y="1"/>
                      <a:pt x="74" y="9"/>
                    </a:cubicBezTo>
                    <a:cubicBezTo>
                      <a:pt x="64" y="14"/>
                      <a:pt x="64" y="29"/>
                      <a:pt x="56" y="37"/>
                    </a:cubicBezTo>
                    <a:cubicBezTo>
                      <a:pt x="48" y="45"/>
                      <a:pt x="37" y="49"/>
                      <a:pt x="28" y="55"/>
                    </a:cubicBezTo>
                    <a:cubicBezTo>
                      <a:pt x="5" y="126"/>
                      <a:pt x="0" y="130"/>
                      <a:pt x="56" y="183"/>
                    </a:cubicBezTo>
                    <a:cubicBezTo>
                      <a:pt x="59" y="192"/>
                      <a:pt x="63" y="201"/>
                      <a:pt x="65" y="210"/>
                    </a:cubicBezTo>
                    <a:cubicBezTo>
                      <a:pt x="69" y="228"/>
                      <a:pt x="74" y="265"/>
                      <a:pt x="74" y="265"/>
                    </a:cubicBezTo>
                  </a:path>
                </a:pathLst>
              </a:custGeom>
              <a:noFill/>
              <a:ln w="7620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auto">
              <a:xfrm>
                <a:off x="1070" y="521"/>
                <a:ext cx="631" cy="3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82"/>
                  </a:cxn>
                  <a:cxn ang="0">
                    <a:pos x="210" y="247"/>
                  </a:cxn>
                  <a:cxn ang="0">
                    <a:pos x="283" y="293"/>
                  </a:cxn>
                  <a:cxn ang="0">
                    <a:pos x="448" y="357"/>
                  </a:cxn>
                  <a:cxn ang="0">
                    <a:pos x="612" y="348"/>
                  </a:cxn>
                  <a:cxn ang="0">
                    <a:pos x="667" y="311"/>
                  </a:cxn>
                  <a:cxn ang="0">
                    <a:pos x="740" y="311"/>
                  </a:cxn>
                </a:cxnLst>
                <a:rect l="0" t="0" r="r" b="b"/>
                <a:pathLst>
                  <a:path w="740" h="359">
                    <a:moveTo>
                      <a:pt x="0" y="0"/>
                    </a:moveTo>
                    <a:cubicBezTo>
                      <a:pt x="9" y="27"/>
                      <a:pt x="7" y="61"/>
                      <a:pt x="27" y="82"/>
                    </a:cubicBezTo>
                    <a:cubicBezTo>
                      <a:pt x="83" y="141"/>
                      <a:pt x="137" y="211"/>
                      <a:pt x="210" y="247"/>
                    </a:cubicBezTo>
                    <a:cubicBezTo>
                      <a:pt x="240" y="262"/>
                      <a:pt x="251" y="282"/>
                      <a:pt x="283" y="293"/>
                    </a:cubicBezTo>
                    <a:cubicBezTo>
                      <a:pt x="330" y="338"/>
                      <a:pt x="387" y="342"/>
                      <a:pt x="448" y="357"/>
                    </a:cubicBezTo>
                    <a:cubicBezTo>
                      <a:pt x="503" y="354"/>
                      <a:pt x="558" y="359"/>
                      <a:pt x="612" y="348"/>
                    </a:cubicBezTo>
                    <a:cubicBezTo>
                      <a:pt x="634" y="343"/>
                      <a:pt x="645" y="311"/>
                      <a:pt x="667" y="311"/>
                    </a:cubicBezTo>
                    <a:cubicBezTo>
                      <a:pt x="691" y="311"/>
                      <a:pt x="716" y="311"/>
                      <a:pt x="740" y="311"/>
                    </a:cubicBezTo>
                  </a:path>
                </a:pathLst>
              </a:custGeom>
              <a:noFill/>
              <a:ln w="7620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auto">
              <a:xfrm>
                <a:off x="793" y="293"/>
                <a:ext cx="475" cy="100"/>
              </a:xfrm>
              <a:custGeom>
                <a:avLst/>
                <a:gdLst/>
                <a:ahLst/>
                <a:cxnLst>
                  <a:cxn ang="0">
                    <a:pos x="0" y="100"/>
                  </a:cxn>
                  <a:cxn ang="0">
                    <a:pos x="338" y="73"/>
                  </a:cxn>
                  <a:cxn ang="0">
                    <a:pos x="429" y="36"/>
                  </a:cxn>
                  <a:cxn ang="0">
                    <a:pos x="448" y="18"/>
                  </a:cxn>
                  <a:cxn ang="0">
                    <a:pos x="475" y="0"/>
                  </a:cxn>
                </a:cxnLst>
                <a:rect l="0" t="0" r="r" b="b"/>
                <a:pathLst>
                  <a:path w="475" h="100">
                    <a:moveTo>
                      <a:pt x="0" y="100"/>
                    </a:moveTo>
                    <a:cubicBezTo>
                      <a:pt x="114" y="81"/>
                      <a:pt x="219" y="78"/>
                      <a:pt x="338" y="73"/>
                    </a:cubicBezTo>
                    <a:cubicBezTo>
                      <a:pt x="372" y="64"/>
                      <a:pt x="401" y="58"/>
                      <a:pt x="429" y="36"/>
                    </a:cubicBezTo>
                    <a:cubicBezTo>
                      <a:pt x="436" y="31"/>
                      <a:pt x="441" y="23"/>
                      <a:pt x="448" y="18"/>
                    </a:cubicBezTo>
                    <a:cubicBezTo>
                      <a:pt x="457" y="11"/>
                      <a:pt x="475" y="0"/>
                      <a:pt x="475" y="0"/>
                    </a:cubicBezTo>
                  </a:path>
                </a:pathLst>
              </a:custGeom>
              <a:noFill/>
              <a:ln w="7620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auto">
              <a:xfrm>
                <a:off x="329" y="216"/>
                <a:ext cx="82" cy="402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0" y="128"/>
                  </a:cxn>
                  <a:cxn ang="0">
                    <a:pos x="9" y="274"/>
                  </a:cxn>
                  <a:cxn ang="0">
                    <a:pos x="28" y="301"/>
                  </a:cxn>
                  <a:cxn ang="0">
                    <a:pos x="82" y="402"/>
                  </a:cxn>
                </a:cxnLst>
                <a:rect l="0" t="0" r="r" b="b"/>
                <a:pathLst>
                  <a:path w="82" h="402">
                    <a:moveTo>
                      <a:pt x="28" y="0"/>
                    </a:moveTo>
                    <a:cubicBezTo>
                      <a:pt x="21" y="46"/>
                      <a:pt x="11" y="84"/>
                      <a:pt x="0" y="128"/>
                    </a:cubicBezTo>
                    <a:cubicBezTo>
                      <a:pt x="3" y="177"/>
                      <a:pt x="1" y="226"/>
                      <a:pt x="9" y="274"/>
                    </a:cubicBezTo>
                    <a:cubicBezTo>
                      <a:pt x="11" y="285"/>
                      <a:pt x="23" y="291"/>
                      <a:pt x="28" y="301"/>
                    </a:cubicBezTo>
                    <a:cubicBezTo>
                      <a:pt x="45" y="335"/>
                      <a:pt x="65" y="368"/>
                      <a:pt x="82" y="402"/>
                    </a:cubicBezTo>
                  </a:path>
                </a:pathLst>
              </a:custGeom>
              <a:noFill/>
              <a:ln w="7620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29" name="Group 9"/>
            <p:cNvGrpSpPr>
              <a:grpSpLocks/>
            </p:cNvGrpSpPr>
            <p:nvPr/>
          </p:nvGrpSpPr>
          <p:grpSpPr bwMode="auto">
            <a:xfrm rot="971071">
              <a:off x="884" y="639"/>
              <a:ext cx="270" cy="206"/>
              <a:chOff x="2830" y="848"/>
              <a:chExt cx="270" cy="206"/>
            </a:xfrm>
          </p:grpSpPr>
          <p:sp>
            <p:nvSpPr>
              <p:cNvPr id="5130" name="AutoShape 10"/>
              <p:cNvSpPr>
                <a:spLocks noChangeArrowheads="1"/>
              </p:cNvSpPr>
              <p:nvPr userDrawn="1"/>
            </p:nvSpPr>
            <p:spPr bwMode="auto">
              <a:xfrm rot="3981853">
                <a:off x="2868" y="858"/>
                <a:ext cx="158" cy="233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auto">
              <a:xfrm rot="609725">
                <a:off x="2878" y="848"/>
                <a:ext cx="222" cy="190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82" y="109"/>
                  </a:cxn>
                  <a:cxn ang="0">
                    <a:pos x="101" y="91"/>
                  </a:cxn>
                  <a:cxn ang="0">
                    <a:pos x="128" y="82"/>
                  </a:cxn>
                  <a:cxn ang="0">
                    <a:pos x="165" y="36"/>
                  </a:cxn>
                  <a:cxn ang="0">
                    <a:pos x="192" y="0"/>
                  </a:cxn>
                </a:cxnLst>
                <a:rect l="0" t="0" r="r" b="b"/>
                <a:pathLst>
                  <a:path w="192" h="146">
                    <a:moveTo>
                      <a:pt x="0" y="146"/>
                    </a:moveTo>
                    <a:cubicBezTo>
                      <a:pt x="27" y="128"/>
                      <a:pt x="52" y="120"/>
                      <a:pt x="82" y="109"/>
                    </a:cubicBezTo>
                    <a:cubicBezTo>
                      <a:pt x="88" y="103"/>
                      <a:pt x="93" y="95"/>
                      <a:pt x="101" y="91"/>
                    </a:cubicBezTo>
                    <a:cubicBezTo>
                      <a:pt x="109" y="86"/>
                      <a:pt x="121" y="88"/>
                      <a:pt x="128" y="82"/>
                    </a:cubicBezTo>
                    <a:cubicBezTo>
                      <a:pt x="143" y="70"/>
                      <a:pt x="151" y="50"/>
                      <a:pt x="165" y="36"/>
                    </a:cubicBezTo>
                    <a:cubicBezTo>
                      <a:pt x="176" y="3"/>
                      <a:pt x="166" y="13"/>
                      <a:pt x="19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32" name="Group 12"/>
            <p:cNvGrpSpPr>
              <a:grpSpLocks/>
            </p:cNvGrpSpPr>
            <p:nvPr/>
          </p:nvGrpSpPr>
          <p:grpSpPr bwMode="auto">
            <a:xfrm>
              <a:off x="2064" y="300"/>
              <a:ext cx="318" cy="317"/>
              <a:chOff x="2925" y="344"/>
              <a:chExt cx="771" cy="682"/>
            </a:xfrm>
          </p:grpSpPr>
          <p:sp>
            <p:nvSpPr>
              <p:cNvPr id="5133" name="Oval 13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4" name="Oval 14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35" name="Group 15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36" name="AutoShape 16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37" name="AutoShape 17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38" name="Freeform 18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/>
                <a:ahLst/>
                <a:cxnLst>
                  <a:cxn ang="0">
                    <a:pos x="176" y="97"/>
                  </a:cxn>
                  <a:cxn ang="0">
                    <a:pos x="314" y="157"/>
                  </a:cxn>
                  <a:cxn ang="0">
                    <a:pos x="155" y="148"/>
                  </a:cxn>
                  <a:cxn ang="0">
                    <a:pos x="17" y="47"/>
                  </a:cxn>
                  <a:cxn ang="0">
                    <a:pos x="55" y="8"/>
                  </a:cxn>
                  <a:cxn ang="0">
                    <a:pos x="176" y="97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39" name="Group 19"/>
            <p:cNvGrpSpPr>
              <a:grpSpLocks/>
            </p:cNvGrpSpPr>
            <p:nvPr/>
          </p:nvGrpSpPr>
          <p:grpSpPr bwMode="auto">
            <a:xfrm rot="-970572">
              <a:off x="767" y="346"/>
              <a:ext cx="259" cy="226"/>
              <a:chOff x="2925" y="344"/>
              <a:chExt cx="771" cy="682"/>
            </a:xfrm>
          </p:grpSpPr>
          <p:sp>
            <p:nvSpPr>
              <p:cNvPr id="5140" name="Oval 20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1" name="Oval 21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42" name="Group 22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43" name="AutoShape 23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44" name="AutoShape 24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/>
                <a:ahLst/>
                <a:cxnLst>
                  <a:cxn ang="0">
                    <a:pos x="176" y="97"/>
                  </a:cxn>
                  <a:cxn ang="0">
                    <a:pos x="314" y="157"/>
                  </a:cxn>
                  <a:cxn ang="0">
                    <a:pos x="155" y="148"/>
                  </a:cxn>
                  <a:cxn ang="0">
                    <a:pos x="17" y="47"/>
                  </a:cxn>
                  <a:cxn ang="0">
                    <a:pos x="55" y="8"/>
                  </a:cxn>
                  <a:cxn ang="0">
                    <a:pos x="176" y="97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46" name="Group 26"/>
            <p:cNvGrpSpPr>
              <a:grpSpLocks/>
            </p:cNvGrpSpPr>
            <p:nvPr/>
          </p:nvGrpSpPr>
          <p:grpSpPr bwMode="auto">
            <a:xfrm rot="12714001">
              <a:off x="1655" y="74"/>
              <a:ext cx="214" cy="226"/>
              <a:chOff x="2925" y="344"/>
              <a:chExt cx="771" cy="682"/>
            </a:xfrm>
          </p:grpSpPr>
          <p:sp>
            <p:nvSpPr>
              <p:cNvPr id="5147" name="Oval 27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8" name="Oval 28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49" name="Group 29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50" name="AutoShape 30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51" name="AutoShape 31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52" name="Freeform 32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/>
                <a:ahLst/>
                <a:cxnLst>
                  <a:cxn ang="0">
                    <a:pos x="176" y="97"/>
                  </a:cxn>
                  <a:cxn ang="0">
                    <a:pos x="314" y="157"/>
                  </a:cxn>
                  <a:cxn ang="0">
                    <a:pos x="155" y="148"/>
                  </a:cxn>
                  <a:cxn ang="0">
                    <a:pos x="17" y="47"/>
                  </a:cxn>
                  <a:cxn ang="0">
                    <a:pos x="55" y="8"/>
                  </a:cxn>
                  <a:cxn ang="0">
                    <a:pos x="176" y="97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53" name="Group 33"/>
            <p:cNvGrpSpPr>
              <a:grpSpLocks/>
            </p:cNvGrpSpPr>
            <p:nvPr/>
          </p:nvGrpSpPr>
          <p:grpSpPr bwMode="auto">
            <a:xfrm rot="790978">
              <a:off x="1565" y="346"/>
              <a:ext cx="226" cy="227"/>
              <a:chOff x="2925" y="344"/>
              <a:chExt cx="771" cy="682"/>
            </a:xfrm>
          </p:grpSpPr>
          <p:sp>
            <p:nvSpPr>
              <p:cNvPr id="5154" name="Oval 34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55" name="Oval 35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56" name="Group 36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57" name="AutoShape 37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58" name="AutoShape 38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59" name="Freeform 39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/>
                <a:ahLst/>
                <a:cxnLst>
                  <a:cxn ang="0">
                    <a:pos x="176" y="97"/>
                  </a:cxn>
                  <a:cxn ang="0">
                    <a:pos x="314" y="157"/>
                  </a:cxn>
                  <a:cxn ang="0">
                    <a:pos x="155" y="148"/>
                  </a:cxn>
                  <a:cxn ang="0">
                    <a:pos x="17" y="47"/>
                  </a:cxn>
                  <a:cxn ang="0">
                    <a:pos x="55" y="8"/>
                  </a:cxn>
                  <a:cxn ang="0">
                    <a:pos x="176" y="97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60" name="Group 40"/>
            <p:cNvGrpSpPr>
              <a:grpSpLocks/>
            </p:cNvGrpSpPr>
            <p:nvPr/>
          </p:nvGrpSpPr>
          <p:grpSpPr bwMode="auto">
            <a:xfrm>
              <a:off x="204" y="346"/>
              <a:ext cx="318" cy="272"/>
              <a:chOff x="2925" y="344"/>
              <a:chExt cx="771" cy="682"/>
            </a:xfrm>
          </p:grpSpPr>
          <p:sp>
            <p:nvSpPr>
              <p:cNvPr id="5161" name="Oval 41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62" name="Oval 42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63" name="Group 43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64" name="AutoShape 44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65" name="AutoShape 45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66" name="Freeform 46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/>
                <a:ahLst/>
                <a:cxnLst>
                  <a:cxn ang="0">
                    <a:pos x="176" y="97"/>
                  </a:cxn>
                  <a:cxn ang="0">
                    <a:pos x="314" y="157"/>
                  </a:cxn>
                  <a:cxn ang="0">
                    <a:pos x="155" y="148"/>
                  </a:cxn>
                  <a:cxn ang="0">
                    <a:pos x="17" y="47"/>
                  </a:cxn>
                  <a:cxn ang="0">
                    <a:pos x="55" y="8"/>
                  </a:cxn>
                  <a:cxn ang="0">
                    <a:pos x="176" y="97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67" name="Group 47"/>
            <p:cNvGrpSpPr>
              <a:grpSpLocks/>
            </p:cNvGrpSpPr>
            <p:nvPr/>
          </p:nvGrpSpPr>
          <p:grpSpPr bwMode="auto">
            <a:xfrm rot="-811699">
              <a:off x="1519" y="709"/>
              <a:ext cx="318" cy="272"/>
              <a:chOff x="2925" y="344"/>
              <a:chExt cx="771" cy="682"/>
            </a:xfrm>
          </p:grpSpPr>
          <p:sp>
            <p:nvSpPr>
              <p:cNvPr id="5168" name="Oval 48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69" name="Oval 49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70" name="Group 50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71" name="AutoShape 51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72" name="AutoShape 52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73" name="Freeform 53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/>
                <a:ahLst/>
                <a:cxnLst>
                  <a:cxn ang="0">
                    <a:pos x="176" y="97"/>
                  </a:cxn>
                  <a:cxn ang="0">
                    <a:pos x="314" y="157"/>
                  </a:cxn>
                  <a:cxn ang="0">
                    <a:pos x="155" y="148"/>
                  </a:cxn>
                  <a:cxn ang="0">
                    <a:pos x="17" y="47"/>
                  </a:cxn>
                  <a:cxn ang="0">
                    <a:pos x="55" y="8"/>
                  </a:cxn>
                  <a:cxn ang="0">
                    <a:pos x="176" y="97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74" name="Group 54"/>
            <p:cNvGrpSpPr>
              <a:grpSpLocks/>
            </p:cNvGrpSpPr>
            <p:nvPr/>
          </p:nvGrpSpPr>
          <p:grpSpPr bwMode="auto">
            <a:xfrm>
              <a:off x="1111" y="210"/>
              <a:ext cx="227" cy="182"/>
              <a:chOff x="2925" y="344"/>
              <a:chExt cx="771" cy="682"/>
            </a:xfrm>
          </p:grpSpPr>
          <p:sp>
            <p:nvSpPr>
              <p:cNvPr id="5175" name="Oval 55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76" name="Oval 56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77" name="Group 57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78" name="AutoShape 58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79" name="AutoShape 59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80" name="Freeform 60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/>
                <a:ahLst/>
                <a:cxnLst>
                  <a:cxn ang="0">
                    <a:pos x="176" y="97"/>
                  </a:cxn>
                  <a:cxn ang="0">
                    <a:pos x="314" y="157"/>
                  </a:cxn>
                  <a:cxn ang="0">
                    <a:pos x="155" y="148"/>
                  </a:cxn>
                  <a:cxn ang="0">
                    <a:pos x="17" y="47"/>
                  </a:cxn>
                  <a:cxn ang="0">
                    <a:pos x="55" y="8"/>
                  </a:cxn>
                  <a:cxn ang="0">
                    <a:pos x="176" y="97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81" name="Group 61"/>
            <p:cNvGrpSpPr>
              <a:grpSpLocks/>
            </p:cNvGrpSpPr>
            <p:nvPr/>
          </p:nvGrpSpPr>
          <p:grpSpPr bwMode="auto">
            <a:xfrm rot="16200000">
              <a:off x="1812" y="416"/>
              <a:ext cx="264" cy="213"/>
              <a:chOff x="3969" y="935"/>
              <a:chExt cx="264" cy="213"/>
            </a:xfrm>
          </p:grpSpPr>
          <p:sp>
            <p:nvSpPr>
              <p:cNvPr id="5182" name="AutoShape 62"/>
              <p:cNvSpPr>
                <a:spLocks noChangeArrowheads="1"/>
              </p:cNvSpPr>
              <p:nvPr userDrawn="1"/>
            </p:nvSpPr>
            <p:spPr bwMode="auto">
              <a:xfrm rot="3372128">
                <a:off x="4007" y="952"/>
                <a:ext cx="158" cy="233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alpha val="39999"/>
                    </a:srgbClr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path path="rect">
                  <a:fillToRect t="100000" r="10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83" name="Freeform 63"/>
              <p:cNvSpPr>
                <a:spLocks/>
              </p:cNvSpPr>
              <p:nvPr userDrawn="1"/>
            </p:nvSpPr>
            <p:spPr bwMode="auto">
              <a:xfrm>
                <a:off x="4011" y="935"/>
                <a:ext cx="222" cy="190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82" y="109"/>
                  </a:cxn>
                  <a:cxn ang="0">
                    <a:pos x="101" y="91"/>
                  </a:cxn>
                  <a:cxn ang="0">
                    <a:pos x="128" y="82"/>
                  </a:cxn>
                  <a:cxn ang="0">
                    <a:pos x="165" y="36"/>
                  </a:cxn>
                  <a:cxn ang="0">
                    <a:pos x="192" y="0"/>
                  </a:cxn>
                </a:cxnLst>
                <a:rect l="0" t="0" r="r" b="b"/>
                <a:pathLst>
                  <a:path w="192" h="146">
                    <a:moveTo>
                      <a:pt x="0" y="146"/>
                    </a:moveTo>
                    <a:cubicBezTo>
                      <a:pt x="27" y="128"/>
                      <a:pt x="52" y="120"/>
                      <a:pt x="82" y="109"/>
                    </a:cubicBezTo>
                    <a:cubicBezTo>
                      <a:pt x="88" y="103"/>
                      <a:pt x="93" y="95"/>
                      <a:pt x="101" y="91"/>
                    </a:cubicBezTo>
                    <a:cubicBezTo>
                      <a:pt x="109" y="86"/>
                      <a:pt x="121" y="88"/>
                      <a:pt x="128" y="82"/>
                    </a:cubicBezTo>
                    <a:cubicBezTo>
                      <a:pt x="143" y="70"/>
                      <a:pt x="151" y="50"/>
                      <a:pt x="165" y="36"/>
                    </a:cubicBezTo>
                    <a:cubicBezTo>
                      <a:pt x="176" y="3"/>
                      <a:pt x="166" y="13"/>
                      <a:pt x="19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84" name="Group 64"/>
            <p:cNvGrpSpPr>
              <a:grpSpLocks/>
            </p:cNvGrpSpPr>
            <p:nvPr/>
          </p:nvGrpSpPr>
          <p:grpSpPr bwMode="auto">
            <a:xfrm rot="11798690">
              <a:off x="569" y="140"/>
              <a:ext cx="270" cy="206"/>
              <a:chOff x="2830" y="848"/>
              <a:chExt cx="270" cy="206"/>
            </a:xfrm>
          </p:grpSpPr>
          <p:sp>
            <p:nvSpPr>
              <p:cNvPr id="5185" name="AutoShape 65"/>
              <p:cNvSpPr>
                <a:spLocks noChangeArrowheads="1"/>
              </p:cNvSpPr>
              <p:nvPr userDrawn="1"/>
            </p:nvSpPr>
            <p:spPr bwMode="auto">
              <a:xfrm rot="3981853">
                <a:off x="2868" y="858"/>
                <a:ext cx="158" cy="233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86" name="Freeform 66"/>
              <p:cNvSpPr>
                <a:spLocks/>
              </p:cNvSpPr>
              <p:nvPr userDrawn="1"/>
            </p:nvSpPr>
            <p:spPr bwMode="auto">
              <a:xfrm rot="609725">
                <a:off x="2878" y="848"/>
                <a:ext cx="222" cy="190"/>
              </a:xfrm>
              <a:custGeom>
                <a:avLst/>
                <a:gdLst/>
                <a:ahLst/>
                <a:cxnLst>
                  <a:cxn ang="0">
                    <a:pos x="0" y="146"/>
                  </a:cxn>
                  <a:cxn ang="0">
                    <a:pos x="82" y="109"/>
                  </a:cxn>
                  <a:cxn ang="0">
                    <a:pos x="101" y="91"/>
                  </a:cxn>
                  <a:cxn ang="0">
                    <a:pos x="128" y="82"/>
                  </a:cxn>
                  <a:cxn ang="0">
                    <a:pos x="165" y="36"/>
                  </a:cxn>
                  <a:cxn ang="0">
                    <a:pos x="192" y="0"/>
                  </a:cxn>
                </a:cxnLst>
                <a:rect l="0" t="0" r="r" b="b"/>
                <a:pathLst>
                  <a:path w="192" h="146">
                    <a:moveTo>
                      <a:pt x="0" y="146"/>
                    </a:moveTo>
                    <a:cubicBezTo>
                      <a:pt x="27" y="128"/>
                      <a:pt x="52" y="120"/>
                      <a:pt x="82" y="109"/>
                    </a:cubicBezTo>
                    <a:cubicBezTo>
                      <a:pt x="88" y="103"/>
                      <a:pt x="93" y="95"/>
                      <a:pt x="101" y="91"/>
                    </a:cubicBezTo>
                    <a:cubicBezTo>
                      <a:pt x="109" y="86"/>
                      <a:pt x="121" y="88"/>
                      <a:pt x="128" y="82"/>
                    </a:cubicBezTo>
                    <a:cubicBezTo>
                      <a:pt x="143" y="70"/>
                      <a:pt x="151" y="50"/>
                      <a:pt x="165" y="36"/>
                    </a:cubicBezTo>
                    <a:cubicBezTo>
                      <a:pt x="176" y="3"/>
                      <a:pt x="166" y="13"/>
                      <a:pt x="19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518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189" name="Rectangle 69"/>
          <p:cNvSpPr>
            <a:spLocks noGrp="1" noChangeArrowheads="1"/>
          </p:cNvSpPr>
          <p:nvPr>
            <p:ph type="dt" sz="half" idx="2"/>
          </p:nvPr>
        </p:nvSpPr>
        <p:spPr>
          <a:xfrm>
            <a:off x="468313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90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91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E80DC4-A563-428D-A339-65B28DCB6240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5192" name="Group 72"/>
          <p:cNvGrpSpPr>
            <a:grpSpLocks/>
          </p:cNvGrpSpPr>
          <p:nvPr/>
        </p:nvGrpSpPr>
        <p:grpSpPr bwMode="auto">
          <a:xfrm rot="-948425">
            <a:off x="8101013" y="5668963"/>
            <a:ext cx="719137" cy="720725"/>
            <a:chOff x="2925" y="344"/>
            <a:chExt cx="771" cy="682"/>
          </a:xfrm>
        </p:grpSpPr>
        <p:sp>
          <p:nvSpPr>
            <p:cNvPr id="5193" name="Oval 73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94" name="Oval 74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195" name="Group 75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5196" name="AutoShape 76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97" name="AutoShape 77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198" name="Freeform 78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/>
              <a:ahLst/>
              <a:cxnLst>
                <a:cxn ang="0">
                  <a:pos x="176" y="97"/>
                </a:cxn>
                <a:cxn ang="0">
                  <a:pos x="314" y="157"/>
                </a:cxn>
                <a:cxn ang="0">
                  <a:pos x="155" y="148"/>
                </a:cxn>
                <a:cxn ang="0">
                  <a:pos x="17" y="47"/>
                </a:cxn>
                <a:cxn ang="0">
                  <a:pos x="55" y="8"/>
                </a:cxn>
                <a:cxn ang="0">
                  <a:pos x="176" y="97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199" name="Group 79"/>
          <p:cNvGrpSpPr>
            <a:grpSpLocks/>
          </p:cNvGrpSpPr>
          <p:nvPr/>
        </p:nvGrpSpPr>
        <p:grpSpPr bwMode="auto">
          <a:xfrm rot="352644">
            <a:off x="7596188" y="6021388"/>
            <a:ext cx="504825" cy="431800"/>
            <a:chOff x="2925" y="344"/>
            <a:chExt cx="771" cy="682"/>
          </a:xfrm>
        </p:grpSpPr>
        <p:sp>
          <p:nvSpPr>
            <p:cNvPr id="5200" name="Oval 80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01" name="Oval 81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202" name="Group 82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5203" name="AutoShape 83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204" name="AutoShape 84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205" name="Freeform 85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/>
              <a:ahLst/>
              <a:cxnLst>
                <a:cxn ang="0">
                  <a:pos x="176" y="97"/>
                </a:cxn>
                <a:cxn ang="0">
                  <a:pos x="314" y="157"/>
                </a:cxn>
                <a:cxn ang="0">
                  <a:pos x="155" y="148"/>
                </a:cxn>
                <a:cxn ang="0">
                  <a:pos x="17" y="47"/>
                </a:cxn>
                <a:cxn ang="0">
                  <a:pos x="55" y="8"/>
                </a:cxn>
                <a:cxn ang="0">
                  <a:pos x="176" y="97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06" name="Group 86"/>
          <p:cNvGrpSpPr>
            <a:grpSpLocks/>
          </p:cNvGrpSpPr>
          <p:nvPr/>
        </p:nvGrpSpPr>
        <p:grpSpPr bwMode="auto">
          <a:xfrm rot="609725">
            <a:off x="323850" y="2205038"/>
            <a:ext cx="419100" cy="338137"/>
            <a:chOff x="3969" y="935"/>
            <a:chExt cx="264" cy="213"/>
          </a:xfrm>
        </p:grpSpPr>
        <p:sp>
          <p:nvSpPr>
            <p:cNvPr id="5207" name="AutoShape 87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08" name="Freeform 88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09" name="Group 89"/>
          <p:cNvGrpSpPr>
            <a:grpSpLocks/>
          </p:cNvGrpSpPr>
          <p:nvPr/>
        </p:nvGrpSpPr>
        <p:grpSpPr bwMode="auto">
          <a:xfrm rot="-4560010">
            <a:off x="467519" y="4077494"/>
            <a:ext cx="419100" cy="338138"/>
            <a:chOff x="3969" y="935"/>
            <a:chExt cx="264" cy="213"/>
          </a:xfrm>
        </p:grpSpPr>
        <p:sp>
          <p:nvSpPr>
            <p:cNvPr id="5210" name="AutoShape 90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11" name="Freeform 91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12" name="Group 92"/>
          <p:cNvGrpSpPr>
            <a:grpSpLocks/>
          </p:cNvGrpSpPr>
          <p:nvPr/>
        </p:nvGrpSpPr>
        <p:grpSpPr bwMode="auto">
          <a:xfrm rot="609725">
            <a:off x="8675688" y="6308725"/>
            <a:ext cx="419100" cy="338138"/>
            <a:chOff x="3969" y="935"/>
            <a:chExt cx="264" cy="213"/>
          </a:xfrm>
        </p:grpSpPr>
        <p:sp>
          <p:nvSpPr>
            <p:cNvPr id="5213" name="AutoShape 93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14" name="Freeform 94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15" name="Group 95"/>
          <p:cNvGrpSpPr>
            <a:grpSpLocks/>
          </p:cNvGrpSpPr>
          <p:nvPr/>
        </p:nvGrpSpPr>
        <p:grpSpPr bwMode="auto">
          <a:xfrm rot="1585704">
            <a:off x="1619250" y="1052513"/>
            <a:ext cx="504825" cy="431800"/>
            <a:chOff x="2925" y="344"/>
            <a:chExt cx="771" cy="682"/>
          </a:xfrm>
        </p:grpSpPr>
        <p:sp>
          <p:nvSpPr>
            <p:cNvPr id="5216" name="Oval 96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17" name="Oval 97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218" name="Group 98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5219" name="AutoShape 99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220" name="AutoShape 100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221" name="Freeform 101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/>
              <a:ahLst/>
              <a:cxnLst>
                <a:cxn ang="0">
                  <a:pos x="176" y="97"/>
                </a:cxn>
                <a:cxn ang="0">
                  <a:pos x="314" y="157"/>
                </a:cxn>
                <a:cxn ang="0">
                  <a:pos x="155" y="148"/>
                </a:cxn>
                <a:cxn ang="0">
                  <a:pos x="17" y="47"/>
                </a:cxn>
                <a:cxn ang="0">
                  <a:pos x="55" y="8"/>
                </a:cxn>
                <a:cxn ang="0">
                  <a:pos x="176" y="97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22" name="Group 102"/>
          <p:cNvGrpSpPr>
            <a:grpSpLocks/>
          </p:cNvGrpSpPr>
          <p:nvPr/>
        </p:nvGrpSpPr>
        <p:grpSpPr bwMode="auto">
          <a:xfrm rot="-23159354">
            <a:off x="8121650" y="4775200"/>
            <a:ext cx="428625" cy="327025"/>
            <a:chOff x="2830" y="848"/>
            <a:chExt cx="270" cy="206"/>
          </a:xfrm>
        </p:grpSpPr>
        <p:sp>
          <p:nvSpPr>
            <p:cNvPr id="5223" name="AutoShape 103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24" name="Freeform 104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25" name="Group 105"/>
          <p:cNvGrpSpPr>
            <a:grpSpLocks/>
          </p:cNvGrpSpPr>
          <p:nvPr/>
        </p:nvGrpSpPr>
        <p:grpSpPr bwMode="auto">
          <a:xfrm>
            <a:off x="900113" y="5661025"/>
            <a:ext cx="428625" cy="327025"/>
            <a:chOff x="2830" y="848"/>
            <a:chExt cx="270" cy="206"/>
          </a:xfrm>
        </p:grpSpPr>
        <p:sp>
          <p:nvSpPr>
            <p:cNvPr id="5226" name="AutoShape 106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27" name="Freeform 107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28" name="Group 108"/>
          <p:cNvGrpSpPr>
            <a:grpSpLocks/>
          </p:cNvGrpSpPr>
          <p:nvPr/>
        </p:nvGrpSpPr>
        <p:grpSpPr bwMode="auto">
          <a:xfrm>
            <a:off x="7092950" y="6237288"/>
            <a:ext cx="428625" cy="327025"/>
            <a:chOff x="2830" y="848"/>
            <a:chExt cx="270" cy="206"/>
          </a:xfrm>
        </p:grpSpPr>
        <p:sp>
          <p:nvSpPr>
            <p:cNvPr id="5229" name="AutoShape 109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30" name="Freeform 110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31" name="Group 111"/>
          <p:cNvGrpSpPr>
            <a:grpSpLocks/>
          </p:cNvGrpSpPr>
          <p:nvPr/>
        </p:nvGrpSpPr>
        <p:grpSpPr bwMode="auto">
          <a:xfrm rot="-683528">
            <a:off x="1619250" y="6237288"/>
            <a:ext cx="504825" cy="431800"/>
            <a:chOff x="2925" y="344"/>
            <a:chExt cx="771" cy="682"/>
          </a:xfrm>
        </p:grpSpPr>
        <p:sp>
          <p:nvSpPr>
            <p:cNvPr id="5232" name="Oval 112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33" name="Oval 113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234" name="Group 114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5235" name="AutoShape 115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236" name="AutoShape 116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237" name="Freeform 117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/>
              <a:ahLst/>
              <a:cxnLst>
                <a:cxn ang="0">
                  <a:pos x="176" y="97"/>
                </a:cxn>
                <a:cxn ang="0">
                  <a:pos x="314" y="157"/>
                </a:cxn>
                <a:cxn ang="0">
                  <a:pos x="155" y="148"/>
                </a:cxn>
                <a:cxn ang="0">
                  <a:pos x="17" y="47"/>
                </a:cxn>
                <a:cxn ang="0">
                  <a:pos x="55" y="8"/>
                </a:cxn>
                <a:cxn ang="0">
                  <a:pos x="176" y="97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5249 C 0.00104 0.16948 -0.004 0.63746 -0.00521 0.7551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3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53179E-6 C 0.01788 -0.01178 0.03576 -0.02358 0.0493 -0.02334 C 0.06284 -0.02311 0.06649 6.53179E-6 0.08107 0.00209 C 0.09565 0.00417 0.12534 -0.01086 0.13663 -0.01063 C 0.14791 -0.0104 0.14357 0.00278 0.1493 0.00417 C 0.15503 0.00556 0.15642 -0.00022 0.17152 -0.00207 C 0.18663 -0.00392 0.225 -0.00647 0.23975 -0.00647 C 0.25451 -0.00647 0.25746 -0.00439 0.26041 -0.00207 " pathEditMode="relative" ptsTypes="aaaaaaaA">
                                      <p:cBhvr>
                                        <p:cTn id="37" dur="200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0F534-4103-4E56-B2AD-6BE87EE4060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3F12B-1A20-43EA-B0E3-0600512B3F1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FB625-5B7B-4FD0-8AD3-59417018DC3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A2775-B403-42E4-8591-994EF0258C9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D91BD-8E5C-4BBC-91D1-4680871BF0A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1DF38-F89D-4BA4-84CE-EEF4AA50DAF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6484C-DC68-4CC6-BDCC-D9BD0EECE5F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0E666-CE10-48C8-B1A1-9A1D0F82847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925FB-3790-4074-816D-AEE1CBEF88F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0AB78-3C07-4BEC-81FE-2994C30312C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CC66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985D83-C92F-4CDA-BF76-4327EFEC095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 rot="-948425">
            <a:off x="8101013" y="5668963"/>
            <a:ext cx="719137" cy="720725"/>
            <a:chOff x="2925" y="344"/>
            <a:chExt cx="771" cy="682"/>
          </a:xfrm>
        </p:grpSpPr>
        <p:sp>
          <p:nvSpPr>
            <p:cNvPr id="4104" name="Oval 8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5" name="Oval 9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106" name="Group 10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4107" name="AutoShape 11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8" name="AutoShape 12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/>
              <a:ahLst/>
              <a:cxnLst>
                <a:cxn ang="0">
                  <a:pos x="176" y="97"/>
                </a:cxn>
                <a:cxn ang="0">
                  <a:pos x="314" y="157"/>
                </a:cxn>
                <a:cxn ang="0">
                  <a:pos x="155" y="148"/>
                </a:cxn>
                <a:cxn ang="0">
                  <a:pos x="17" y="47"/>
                </a:cxn>
                <a:cxn ang="0">
                  <a:pos x="55" y="8"/>
                </a:cxn>
                <a:cxn ang="0">
                  <a:pos x="176" y="97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10" name="Group 14"/>
          <p:cNvGrpSpPr>
            <a:grpSpLocks/>
          </p:cNvGrpSpPr>
          <p:nvPr/>
        </p:nvGrpSpPr>
        <p:grpSpPr bwMode="auto">
          <a:xfrm rot="352644">
            <a:off x="7596188" y="6021388"/>
            <a:ext cx="504825" cy="431800"/>
            <a:chOff x="2925" y="344"/>
            <a:chExt cx="771" cy="682"/>
          </a:xfrm>
        </p:grpSpPr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113" name="Group 17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4114" name="AutoShape 18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5" name="AutoShape 19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16" name="Freeform 20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/>
              <a:ahLst/>
              <a:cxnLst>
                <a:cxn ang="0">
                  <a:pos x="176" y="97"/>
                </a:cxn>
                <a:cxn ang="0">
                  <a:pos x="314" y="157"/>
                </a:cxn>
                <a:cxn ang="0">
                  <a:pos x="155" y="148"/>
                </a:cxn>
                <a:cxn ang="0">
                  <a:pos x="17" y="47"/>
                </a:cxn>
                <a:cxn ang="0">
                  <a:pos x="55" y="8"/>
                </a:cxn>
                <a:cxn ang="0">
                  <a:pos x="176" y="97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17" name="Group 21"/>
          <p:cNvGrpSpPr>
            <a:grpSpLocks/>
          </p:cNvGrpSpPr>
          <p:nvPr/>
        </p:nvGrpSpPr>
        <p:grpSpPr bwMode="auto">
          <a:xfrm rot="609725">
            <a:off x="323850" y="2205038"/>
            <a:ext cx="419100" cy="338137"/>
            <a:chOff x="3969" y="935"/>
            <a:chExt cx="264" cy="213"/>
          </a:xfrm>
        </p:grpSpPr>
        <p:sp>
          <p:nvSpPr>
            <p:cNvPr id="4118" name="AutoShape 22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20" name="Group 24"/>
          <p:cNvGrpSpPr>
            <a:grpSpLocks/>
          </p:cNvGrpSpPr>
          <p:nvPr/>
        </p:nvGrpSpPr>
        <p:grpSpPr bwMode="auto">
          <a:xfrm rot="-4560010">
            <a:off x="467519" y="4077494"/>
            <a:ext cx="419100" cy="338138"/>
            <a:chOff x="3969" y="935"/>
            <a:chExt cx="264" cy="213"/>
          </a:xfrm>
        </p:grpSpPr>
        <p:sp>
          <p:nvSpPr>
            <p:cNvPr id="4121" name="AutoShape 25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22" name="Freeform 26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23" name="Group 27"/>
          <p:cNvGrpSpPr>
            <a:grpSpLocks/>
          </p:cNvGrpSpPr>
          <p:nvPr/>
        </p:nvGrpSpPr>
        <p:grpSpPr bwMode="auto">
          <a:xfrm rot="609725">
            <a:off x="8675688" y="6308725"/>
            <a:ext cx="419100" cy="338138"/>
            <a:chOff x="3969" y="935"/>
            <a:chExt cx="264" cy="213"/>
          </a:xfrm>
        </p:grpSpPr>
        <p:sp>
          <p:nvSpPr>
            <p:cNvPr id="4124" name="AutoShape 28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25" name="Freeform 29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26" name="Group 30"/>
          <p:cNvGrpSpPr>
            <a:grpSpLocks/>
          </p:cNvGrpSpPr>
          <p:nvPr/>
        </p:nvGrpSpPr>
        <p:grpSpPr bwMode="auto">
          <a:xfrm rot="-23159354">
            <a:off x="8121650" y="4775200"/>
            <a:ext cx="428625" cy="327025"/>
            <a:chOff x="2830" y="848"/>
            <a:chExt cx="270" cy="206"/>
          </a:xfrm>
        </p:grpSpPr>
        <p:sp>
          <p:nvSpPr>
            <p:cNvPr id="4127" name="AutoShape 31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28" name="Freeform 32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900113" y="5661025"/>
            <a:ext cx="428625" cy="327025"/>
            <a:chOff x="2830" y="848"/>
            <a:chExt cx="270" cy="206"/>
          </a:xfrm>
        </p:grpSpPr>
        <p:sp>
          <p:nvSpPr>
            <p:cNvPr id="4130" name="AutoShape 34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7092950" y="6237288"/>
            <a:ext cx="428625" cy="327025"/>
            <a:chOff x="2830" y="848"/>
            <a:chExt cx="270" cy="206"/>
          </a:xfrm>
        </p:grpSpPr>
        <p:sp>
          <p:nvSpPr>
            <p:cNvPr id="4133" name="AutoShape 37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34" name="Freeform 38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82" y="109"/>
                </a:cxn>
                <a:cxn ang="0">
                  <a:pos x="101" y="91"/>
                </a:cxn>
                <a:cxn ang="0">
                  <a:pos x="128" y="82"/>
                </a:cxn>
                <a:cxn ang="0">
                  <a:pos x="165" y="36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800">
          <a:solidFill>
            <a:srgbClr val="3333FF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3333FF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avase/6/docs/api/java/util/Array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Array</a:t>
            </a:r>
            <a:endParaRPr lang="zh-TW" altLang="zh-TW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zh-TW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For more array operations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java.util.Arrays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java.sun.com/javase/6/docs/api/java/util/Arrays.html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Such </a:t>
            </a:r>
            <a:r>
              <a:rPr lang="en-US" altLang="zh-TW" smtClean="0"/>
              <a:t>as sorting, binary search, etc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Pitfall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Student[] students = new Student[10];</a:t>
            </a:r>
          </a:p>
          <a:p>
            <a:r>
              <a:rPr lang="en-US" altLang="zh-TW" dirty="0" err="1" smtClean="0"/>
              <a:t>System.out.println</a:t>
            </a:r>
            <a:r>
              <a:rPr lang="en-US" altLang="zh-TW" dirty="0" smtClean="0"/>
              <a:t>(students[0]);</a:t>
            </a:r>
          </a:p>
          <a:p>
            <a:pPr lvl="1"/>
            <a:r>
              <a:rPr lang="en-US" altLang="zh-TW" smtClean="0"/>
              <a:t>What’s the output?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Definition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i="1" dirty="0" smtClean="0"/>
              <a:t>array</a:t>
            </a:r>
            <a:r>
              <a:rPr lang="en-US" dirty="0" smtClean="0"/>
              <a:t> is a container object that holds a fixed number of values of a single type. </a:t>
            </a:r>
          </a:p>
          <a:p>
            <a:r>
              <a:rPr lang="en-US" dirty="0" smtClean="0"/>
              <a:t>The length of an array is established when the array is created. After creation, its length is fixed.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anArray</a:t>
            </a:r>
            <a:r>
              <a:rPr lang="en-US" dirty="0" smtClean="0"/>
              <a:t>; </a:t>
            </a:r>
          </a:p>
          <a:p>
            <a:pPr lvl="1"/>
            <a:r>
              <a:rPr lang="en-US" b="1" i="1" dirty="0" smtClean="0"/>
              <a:t>declares</a:t>
            </a:r>
            <a:r>
              <a:rPr lang="en-US" dirty="0" smtClean="0"/>
              <a:t> an array of integers </a:t>
            </a:r>
          </a:p>
          <a:p>
            <a:pPr lvl="1"/>
            <a:r>
              <a:rPr lang="en-US" dirty="0" smtClean="0"/>
              <a:t>An array's type is written as </a:t>
            </a:r>
            <a:r>
              <a:rPr lang="en-US" i="1" dirty="0" smtClean="0"/>
              <a:t>type</a:t>
            </a:r>
            <a:r>
              <a:rPr lang="en-US" dirty="0" smtClean="0"/>
              <a:t>[]</a:t>
            </a:r>
          </a:p>
          <a:p>
            <a:pPr lvl="1"/>
            <a:r>
              <a:rPr lang="en-US" i="1" dirty="0" smtClean="0"/>
              <a:t>[ ]</a:t>
            </a:r>
            <a:r>
              <a:rPr lang="en-US" dirty="0" smtClean="0"/>
              <a:t> are special symbols indicating that this variable holds an array.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are correct</a:t>
            </a:r>
          </a:p>
          <a:p>
            <a:pPr lvl="1"/>
            <a:r>
              <a:rPr lang="en-US" dirty="0" smtClean="0"/>
              <a:t>double[] </a:t>
            </a:r>
            <a:r>
              <a:rPr lang="en-US" dirty="0" err="1" smtClean="0"/>
              <a:t>anArrayOfDoubles</a:t>
            </a:r>
            <a:r>
              <a:rPr lang="en-US" dirty="0" smtClean="0"/>
              <a:t>; </a:t>
            </a:r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[] </a:t>
            </a:r>
            <a:r>
              <a:rPr lang="en-US" dirty="0" err="1" smtClean="0"/>
              <a:t>anArrayOfBooleans</a:t>
            </a:r>
            <a:r>
              <a:rPr lang="en-US" dirty="0" smtClean="0"/>
              <a:t>; </a:t>
            </a:r>
          </a:p>
          <a:p>
            <a:pPr lvl="1"/>
            <a:r>
              <a:rPr lang="en-US" dirty="0" smtClean="0"/>
              <a:t>char[] </a:t>
            </a:r>
            <a:r>
              <a:rPr lang="en-US" dirty="0" err="1" smtClean="0"/>
              <a:t>anArrayOfChars</a:t>
            </a:r>
            <a:r>
              <a:rPr lang="en-US" dirty="0" smtClean="0"/>
              <a:t>; </a:t>
            </a:r>
          </a:p>
          <a:p>
            <a:pPr lvl="1"/>
            <a:r>
              <a:rPr lang="en-US" dirty="0" smtClean="0"/>
              <a:t>String[] </a:t>
            </a:r>
            <a:r>
              <a:rPr lang="en-US" dirty="0" err="1" smtClean="0"/>
              <a:t>anArrayOfStrings</a:t>
            </a:r>
            <a:r>
              <a:rPr lang="en-US" dirty="0" smtClean="0"/>
              <a:t>; </a:t>
            </a:r>
          </a:p>
          <a:p>
            <a:r>
              <a:rPr lang="en-US" altLang="zh-TW" dirty="0" smtClean="0"/>
              <a:t>In fact, the following can also correct</a:t>
            </a:r>
          </a:p>
          <a:p>
            <a:pPr lvl="1"/>
            <a:r>
              <a:rPr lang="en-US" altLang="zh-TW" dirty="0" smtClean="0"/>
              <a:t>Double </a:t>
            </a:r>
            <a:r>
              <a:rPr lang="en-US" altLang="zh-TW" dirty="0" err="1" smtClean="0"/>
              <a:t>anArrayOfDoubles</a:t>
            </a:r>
            <a:r>
              <a:rPr lang="en-US" altLang="zh-TW" dirty="0" smtClean="0"/>
              <a:t>[];</a:t>
            </a:r>
          </a:p>
          <a:p>
            <a:pPr lvl="1"/>
            <a:r>
              <a:rPr lang="en-US" altLang="zh-TW" dirty="0" smtClean="0"/>
              <a:t>But it is discouraged!!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Also objects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anArray</a:t>
            </a:r>
            <a:r>
              <a:rPr lang="en-US" dirty="0" smtClean="0"/>
              <a:t> = </a:t>
            </a:r>
            <a:r>
              <a:rPr lang="en-US" b="1" i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[10];</a:t>
            </a:r>
          </a:p>
          <a:p>
            <a:pPr lvl="1"/>
            <a:r>
              <a:rPr lang="en-US" altLang="zh-TW" dirty="0" smtClean="0"/>
              <a:t>Note that it uses the keyword </a:t>
            </a:r>
            <a:r>
              <a:rPr lang="en-US" altLang="zh-TW" b="1" i="1" dirty="0" smtClean="0"/>
              <a:t>new</a:t>
            </a:r>
            <a:endParaRPr lang="en-US" altLang="zh-TW" b="1" dirty="0" smtClean="0"/>
          </a:p>
          <a:p>
            <a:pPr lvl="1"/>
            <a:r>
              <a:rPr lang="en-US" altLang="zh-TW" dirty="0" err="1" smtClean="0"/>
              <a:t>anArray</a:t>
            </a:r>
            <a:r>
              <a:rPr lang="en-US" altLang="zh-TW" dirty="0" smtClean="0"/>
              <a:t> is a </a:t>
            </a:r>
            <a:r>
              <a:rPr lang="en-US" altLang="zh-TW" i="1" dirty="0" smtClean="0"/>
              <a:t>reference type</a:t>
            </a:r>
            <a:r>
              <a:rPr lang="en-US" altLang="zh-TW" dirty="0" smtClean="0"/>
              <a:t> variable to point to an </a:t>
            </a:r>
            <a:r>
              <a:rPr lang="en-US" altLang="zh-TW" i="1" dirty="0" smtClean="0"/>
              <a:t>array object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Try it</a:t>
            </a:r>
          </a:p>
          <a:p>
            <a:pPr lvl="2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anArray.getClass</a:t>
            </a:r>
            <a:r>
              <a:rPr lang="en-US" altLang="zh-TW" dirty="0" smtClean="0"/>
              <a:t>() );</a:t>
            </a:r>
          </a:p>
          <a:p>
            <a:pPr lvl="2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anArray.length</a:t>
            </a:r>
            <a:r>
              <a:rPr lang="en-US" altLang="zh-TW" dirty="0" smtClean="0"/>
              <a:t> );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Initialization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anArray</a:t>
            </a:r>
            <a:r>
              <a:rPr lang="en-US" dirty="0" smtClean="0"/>
              <a:t> = </a:t>
            </a:r>
            <a:r>
              <a:rPr lang="en-US" b="1" i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[10];</a:t>
            </a:r>
          </a:p>
          <a:p>
            <a:pPr lvl="1"/>
            <a:r>
              <a:rPr lang="en-US" altLang="zh-TW" dirty="0" smtClean="0"/>
              <a:t>The content of an array will be initialized to the default values automatically</a:t>
            </a:r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anArray</a:t>
            </a:r>
            <a:r>
              <a:rPr lang="en-US" dirty="0" smtClean="0"/>
              <a:t> = {100, 200, 300, 400, 500, 600, 700, 800, 900, 1000};</a:t>
            </a:r>
          </a:p>
          <a:p>
            <a:r>
              <a:rPr lang="en-US" dirty="0" smtClean="0"/>
              <a:t>String[][] names = { </a:t>
            </a:r>
            <a:r>
              <a:rPr lang="en-US" dirty="0" smtClean="0">
                <a:solidFill>
                  <a:schemeClr val="tx2"/>
                </a:solidFill>
              </a:rPr>
              <a:t>{"Mr. ", "Mrs. ", "Ms. "}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2"/>
                </a:solidFill>
              </a:rPr>
              <a:t>{"Smith", "Jones"} </a:t>
            </a:r>
            <a:r>
              <a:rPr lang="en-US" dirty="0" smtClean="0"/>
              <a:t>}; </a:t>
            </a:r>
          </a:p>
          <a:p>
            <a:pPr lvl="1"/>
            <a:r>
              <a:rPr lang="en-US" altLang="zh-TW" dirty="0" smtClean="0"/>
              <a:t>Note that </a:t>
            </a:r>
            <a:r>
              <a:rPr lang="en-US" altLang="zh-TW" i="1" dirty="0" smtClean="0"/>
              <a:t>names</a:t>
            </a:r>
            <a:r>
              <a:rPr lang="en-US" altLang="zh-TW" dirty="0" smtClean="0"/>
              <a:t> is a irregular array </a:t>
            </a:r>
            <a:r>
              <a:rPr lang="en-US" altLang="zh-TW" smtClean="0"/>
              <a:t>(not block </a:t>
            </a:r>
            <a:r>
              <a:rPr lang="en-US" altLang="zh-TW" dirty="0" smtClean="0"/>
              <a:t>style)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Irregular Array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85720" y="1357298"/>
            <a:ext cx="824777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public class </a:t>
            </a:r>
            <a:r>
              <a:rPr lang="en-US" altLang="zh-TW" sz="2800" dirty="0" err="1" smtClean="0"/>
              <a:t>ArrayDemo</a:t>
            </a:r>
            <a:r>
              <a:rPr lang="en-US" altLang="zh-TW" sz="2800" dirty="0" smtClean="0"/>
              <a:t> {</a:t>
            </a:r>
          </a:p>
          <a:p>
            <a:r>
              <a:rPr lang="en-US" altLang="zh-TW" sz="2800" dirty="0" smtClean="0"/>
              <a:t>	public static void main(String[] </a:t>
            </a:r>
            <a:r>
              <a:rPr lang="en-US" altLang="zh-TW" sz="2800" dirty="0" err="1" smtClean="0"/>
              <a:t>args</a:t>
            </a:r>
            <a:r>
              <a:rPr lang="en-US" altLang="zh-TW" sz="2800" dirty="0" smtClean="0"/>
              <a:t>) {</a:t>
            </a:r>
          </a:p>
          <a:p>
            <a:r>
              <a:rPr lang="en-US" altLang="zh-TW" sz="2800" dirty="0" smtClean="0"/>
              <a:t>		</a:t>
            </a:r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[][] array = new </a:t>
            </a:r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[3][];</a:t>
            </a:r>
          </a:p>
          <a:p>
            <a:r>
              <a:rPr lang="en-US" altLang="zh-TW" sz="2800" dirty="0" smtClean="0"/>
              <a:t>		array[0] = new </a:t>
            </a:r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[8];</a:t>
            </a:r>
          </a:p>
          <a:p>
            <a:r>
              <a:rPr lang="en-US" altLang="zh-TW" sz="2800" dirty="0" smtClean="0"/>
              <a:t>		array[1] = new </a:t>
            </a:r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[5];</a:t>
            </a:r>
          </a:p>
          <a:p>
            <a:r>
              <a:rPr lang="en-US" altLang="zh-TW" sz="2800" dirty="0" smtClean="0"/>
              <a:t>		array[2] = new </a:t>
            </a:r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[10];</a:t>
            </a:r>
          </a:p>
          <a:p>
            <a:r>
              <a:rPr lang="en-US" altLang="zh-TW" sz="2800" dirty="0" smtClean="0"/>
              <a:t>		</a:t>
            </a:r>
            <a:r>
              <a:rPr lang="en-US" altLang="zh-TW" sz="2800" dirty="0" err="1" smtClean="0"/>
              <a:t>System.out.println</a:t>
            </a:r>
            <a:r>
              <a:rPr lang="en-US" altLang="zh-TW" sz="2800" dirty="0" smtClean="0"/>
              <a:t>(</a:t>
            </a:r>
            <a:r>
              <a:rPr lang="en-US" altLang="zh-TW" sz="2800" dirty="0" err="1" smtClean="0"/>
              <a:t>array.length</a:t>
            </a:r>
            <a:r>
              <a:rPr lang="en-US" altLang="zh-TW" sz="2800" dirty="0" smtClean="0"/>
              <a:t>); //3</a:t>
            </a:r>
          </a:p>
          <a:p>
            <a:r>
              <a:rPr lang="en-US" altLang="zh-TW" sz="2800" dirty="0" smtClean="0"/>
              <a:t>		</a:t>
            </a:r>
            <a:r>
              <a:rPr lang="en-US" altLang="zh-TW" sz="2800" dirty="0" err="1" smtClean="0"/>
              <a:t>System.out.println</a:t>
            </a:r>
            <a:r>
              <a:rPr lang="en-US" altLang="zh-TW" sz="2800" dirty="0" smtClean="0"/>
              <a:t>(array[0].length); //8</a:t>
            </a:r>
          </a:p>
          <a:p>
            <a:r>
              <a:rPr lang="en-US" altLang="zh-TW" sz="2800" dirty="0" smtClean="0"/>
              <a:t>		</a:t>
            </a:r>
            <a:r>
              <a:rPr lang="en-US" altLang="zh-TW" sz="2800" dirty="0" err="1" smtClean="0"/>
              <a:t>System.out.println</a:t>
            </a:r>
            <a:r>
              <a:rPr lang="en-US" altLang="zh-TW" sz="2800" dirty="0" smtClean="0"/>
              <a:t>(array[1].length); //5</a:t>
            </a:r>
          </a:p>
          <a:p>
            <a:r>
              <a:rPr lang="en-US" altLang="zh-TW" sz="2800" dirty="0" smtClean="0"/>
              <a:t>		</a:t>
            </a:r>
            <a:r>
              <a:rPr lang="en-US" altLang="zh-TW" sz="2800" dirty="0" err="1" smtClean="0"/>
              <a:t>System.out.println</a:t>
            </a:r>
            <a:r>
              <a:rPr lang="en-US" altLang="zh-TW" sz="2800" dirty="0" smtClean="0"/>
              <a:t>(array[2].length); //10</a:t>
            </a:r>
          </a:p>
          <a:p>
            <a:r>
              <a:rPr lang="en-US" altLang="zh-TW" sz="2800" dirty="0" smtClean="0"/>
              <a:t>	}</a:t>
            </a:r>
          </a:p>
          <a:p>
            <a:r>
              <a:rPr lang="en-US" altLang="zh-TW" sz="2800" dirty="0" smtClean="0"/>
              <a:t>}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Copying Arrays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System class has an </a:t>
            </a:r>
            <a:r>
              <a:rPr lang="en-US" dirty="0" err="1" smtClean="0"/>
              <a:t>arraycopy</a:t>
            </a:r>
            <a:r>
              <a:rPr lang="en-US" dirty="0" smtClean="0"/>
              <a:t> method that you can use to efficiently copy data from one array into another</a:t>
            </a:r>
          </a:p>
          <a:p>
            <a:pPr lvl="1"/>
            <a:r>
              <a:rPr lang="en-US" dirty="0" smtClean="0"/>
              <a:t>public static void </a:t>
            </a:r>
            <a:r>
              <a:rPr lang="en-US" dirty="0" err="1" smtClean="0"/>
              <a:t>arraycopy</a:t>
            </a:r>
            <a:r>
              <a:rPr lang="en-US" dirty="0" smtClean="0"/>
              <a:t>(Object </a:t>
            </a:r>
            <a:r>
              <a:rPr lang="en-US" dirty="0" err="1" smtClean="0"/>
              <a:t>src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srcPos</a:t>
            </a:r>
            <a:r>
              <a:rPr lang="en-US" dirty="0" smtClean="0"/>
              <a:t>, Object </a:t>
            </a:r>
            <a:r>
              <a:rPr lang="en-US" dirty="0" err="1" smtClean="0"/>
              <a:t>dest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destPos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length)</a:t>
            </a:r>
          </a:p>
          <a:p>
            <a:r>
              <a:rPr lang="en-US" dirty="0" smtClean="0"/>
              <a:t>Of course, we can write a loop to do it by </a:t>
            </a:r>
            <a:r>
              <a:rPr lang="en-US" dirty="0" err="1" smtClean="0"/>
              <a:t>ourself</a:t>
            </a:r>
            <a:r>
              <a:rPr lang="en-US" dirty="0" smtClean="0"/>
              <a:t> 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class </a:t>
            </a:r>
            <a:r>
              <a:rPr lang="en-US" sz="2000" dirty="0" err="1" smtClean="0"/>
              <a:t>ArrayCopyDemo</a:t>
            </a:r>
            <a:r>
              <a:rPr lang="en-US" sz="2000" dirty="0" smtClean="0"/>
              <a:t> {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public static void main(String[] </a:t>
            </a:r>
            <a:r>
              <a:rPr lang="en-US" sz="2000" dirty="0" err="1" smtClean="0"/>
              <a:t>args</a:t>
            </a:r>
            <a:r>
              <a:rPr lang="en-US" sz="2000" dirty="0" smtClean="0"/>
              <a:t>) {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char[] </a:t>
            </a:r>
            <a:r>
              <a:rPr lang="en-US" sz="2000" dirty="0" err="1" smtClean="0"/>
              <a:t>copyFrom</a:t>
            </a:r>
            <a:r>
              <a:rPr lang="en-US" sz="2000" dirty="0" smtClean="0"/>
              <a:t> = { 'd', 'e', 'c', 'a', 'f', 'f', 'e', '</a:t>
            </a:r>
            <a:r>
              <a:rPr lang="en-US" sz="2000" dirty="0" err="1" smtClean="0"/>
              <a:t>i</a:t>
            </a:r>
            <a:r>
              <a:rPr lang="en-US" sz="2000" dirty="0" smtClean="0"/>
              <a:t>', 'n', 'a', 't', 'e', 'd' };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char[] </a:t>
            </a:r>
            <a:r>
              <a:rPr lang="en-US" sz="2000" dirty="0" err="1" smtClean="0"/>
              <a:t>copyTo</a:t>
            </a:r>
            <a:r>
              <a:rPr lang="en-US" sz="2000" dirty="0" smtClean="0"/>
              <a:t> = new char[7];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System.arraycopy</a:t>
            </a:r>
            <a:r>
              <a:rPr lang="en-US" sz="2000" dirty="0" smtClean="0"/>
              <a:t>(</a:t>
            </a:r>
            <a:r>
              <a:rPr lang="en-US" sz="2000" dirty="0" err="1" smtClean="0"/>
              <a:t>copyFrom</a:t>
            </a:r>
            <a:r>
              <a:rPr lang="en-US" sz="2000" dirty="0" smtClean="0"/>
              <a:t>, 2, </a:t>
            </a:r>
            <a:r>
              <a:rPr lang="en-US" sz="2000" dirty="0" err="1" smtClean="0"/>
              <a:t>copyTo</a:t>
            </a:r>
            <a:r>
              <a:rPr lang="en-US" sz="2000" dirty="0" smtClean="0"/>
              <a:t>, 0, 7);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(new String(</a:t>
            </a:r>
            <a:r>
              <a:rPr lang="en-US" sz="2000" dirty="0" err="1" smtClean="0"/>
              <a:t>copyTo</a:t>
            </a:r>
            <a:r>
              <a:rPr lang="en-US" sz="2000" dirty="0" smtClean="0"/>
              <a:t>));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} </a:t>
            </a:r>
          </a:p>
          <a:p>
            <a:pPr>
              <a:buNone/>
            </a:pPr>
            <a:r>
              <a:rPr lang="en-US" sz="2000" dirty="0" smtClean="0"/>
              <a:t>} </a:t>
            </a:r>
            <a:endParaRPr lang="zh-TW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果實設計簡報範本">
  <a:themeElements>
    <a:clrScheme name="成熟K12_6 16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成熟K12_6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成熟K12_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13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14">
        <a:dk1>
          <a:srgbClr val="000000"/>
        </a:dk1>
        <a:lt1>
          <a:srgbClr val="FFFFFF"/>
        </a:lt1>
        <a:dk2>
          <a:srgbClr val="CC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15">
        <a:dk1>
          <a:srgbClr val="000000"/>
        </a:dk1>
        <a:lt1>
          <a:srgbClr val="FFFFFF"/>
        </a:lt1>
        <a:dk2>
          <a:srgbClr val="0099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16">
        <a:dk1>
          <a:srgbClr val="000000"/>
        </a:dk1>
        <a:lt1>
          <a:srgbClr val="FFFFFF"/>
        </a:lt1>
        <a:dk2>
          <a:srgbClr val="3333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果實設計簡報範本</Template>
  <TotalTime>36</TotalTime>
  <Words>324</Words>
  <Application>Microsoft Office PowerPoint</Application>
  <PresentationFormat>如螢幕大小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果實設計簡報範本</vt:lpstr>
      <vt:lpstr>Array</vt:lpstr>
      <vt:lpstr>Definition</vt:lpstr>
      <vt:lpstr>Note</vt:lpstr>
      <vt:lpstr>Examples</vt:lpstr>
      <vt:lpstr>Also objects</vt:lpstr>
      <vt:lpstr>Initialization</vt:lpstr>
      <vt:lpstr>Irregular Array</vt:lpstr>
      <vt:lpstr>Copying Arrays</vt:lpstr>
      <vt:lpstr>Example</vt:lpstr>
      <vt:lpstr>For more array operations</vt:lpstr>
      <vt:lpstr>Pitfall</vt:lpstr>
    </vt:vector>
  </TitlesOfParts>
  <Manager/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</dc:title>
  <dc:subject/>
  <dc:creator>Yoshi</dc:creator>
  <cp:keywords/>
  <dc:description/>
  <cp:lastModifiedBy>Yoshi</cp:lastModifiedBy>
  <cp:revision>10</cp:revision>
  <dcterms:created xsi:type="dcterms:W3CDTF">2009-04-01T05:42:01Z</dcterms:created>
  <dcterms:modified xsi:type="dcterms:W3CDTF">2009-04-06T03:59:52Z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TC011271051028</vt:lpwstr>
  </property>
</Properties>
</file>