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5" r:id="rId1"/>
  </p:sldMasterIdLst>
  <p:notesMasterIdLst>
    <p:notesMasterId r:id="rId9"/>
  </p:notesMasterIdLst>
  <p:sldIdLst>
    <p:sldId id="345" r:id="rId2"/>
    <p:sldId id="380" r:id="rId3"/>
    <p:sldId id="381" r:id="rId4"/>
    <p:sldId id="382" r:id="rId5"/>
    <p:sldId id="383" r:id="rId6"/>
    <p:sldId id="384" r:id="rId7"/>
    <p:sldId id="385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574" autoAdjust="0"/>
    <p:restoredTop sz="94698" autoAdjust="0"/>
  </p:normalViewPr>
  <p:slideViewPr>
    <p:cSldViewPr>
      <p:cViewPr varScale="1">
        <p:scale>
          <a:sx n="76" d="100"/>
          <a:sy n="76" d="100"/>
        </p:scale>
        <p:origin x="-110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TW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zh-TW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TW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C1B82F9-6590-474A-8CFA-03FD5489832F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1B82F9-6590-474A-8CFA-03FD5489832F}" type="slidenum">
              <a:rPr lang="zh-TW" altLang="en-US" smtClean="0"/>
              <a:pPr/>
              <a:t>1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1B82F9-6590-474A-8CFA-03FD5489832F}" type="slidenum">
              <a:rPr lang="zh-TW" altLang="en-US" smtClean="0"/>
              <a:pPr/>
              <a:t>2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1B82F9-6590-474A-8CFA-03FD5489832F}" type="slidenum">
              <a:rPr lang="zh-TW" altLang="en-US" smtClean="0"/>
              <a:pPr/>
              <a:t>3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1B82F9-6590-474A-8CFA-03FD5489832F}" type="slidenum">
              <a:rPr lang="zh-TW" altLang="en-US" smtClean="0"/>
              <a:pPr/>
              <a:t>4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1B82F9-6590-474A-8CFA-03FD5489832F}" type="slidenum">
              <a:rPr lang="zh-TW" altLang="en-US" smtClean="0"/>
              <a:pPr/>
              <a:t>5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1B82F9-6590-474A-8CFA-03FD5489832F}" type="slidenum">
              <a:rPr lang="zh-TW" altLang="en-US" smtClean="0"/>
              <a:pPr/>
              <a:t>6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1B82F9-6590-474A-8CFA-03FD5489832F}" type="slidenum">
              <a:rPr lang="zh-TW" altLang="en-US" smtClean="0"/>
              <a:pPr/>
              <a:t>7</a:t>
            </a:fld>
            <a:endParaRPr lang="en-US" altLang="zh-TW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8DB9D-A316-410B-8F37-0225E6F408F9}" type="datetimeFigureOut">
              <a:rPr lang="zh-TW" altLang="en-US" smtClean="0"/>
              <a:pPr/>
              <a:t>2010/3/18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smtClean="0"/>
              <a:t>1-</a:t>
            </a:r>
            <a:fld id="{7E712776-79EE-4950-91AF-4A79F93C64F8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8DB9D-A316-410B-8F37-0225E6F408F9}" type="datetimeFigureOut">
              <a:rPr lang="zh-TW" altLang="en-US" smtClean="0"/>
              <a:pPr/>
              <a:t>2010/3/18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smtClean="0"/>
              <a:t>1-</a:t>
            </a:r>
            <a:fld id="{3F0AB541-BC6B-4C78-9509-D73FE111C996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8DB9D-A316-410B-8F37-0225E6F408F9}" type="datetimeFigureOut">
              <a:rPr lang="zh-TW" altLang="en-US" smtClean="0"/>
              <a:pPr/>
              <a:t>2010/3/18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smtClean="0"/>
              <a:t>1-</a:t>
            </a:r>
            <a:fld id="{2E1B963E-D206-46A7-99BF-197A4A2D0904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8DB9D-A316-410B-8F37-0225E6F408F9}" type="datetimeFigureOut">
              <a:rPr lang="zh-TW" altLang="en-US" smtClean="0"/>
              <a:pPr/>
              <a:t>2010/3/18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smtClean="0"/>
              <a:t>1-</a:t>
            </a:r>
            <a:fld id="{CDDC773B-2C47-4B6C-8C68-113C54C744F5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8DB9D-A316-410B-8F37-0225E6F408F9}" type="datetimeFigureOut">
              <a:rPr lang="zh-TW" altLang="en-US" smtClean="0"/>
              <a:pPr/>
              <a:t>2010/3/18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smtClean="0"/>
              <a:t>1-</a:t>
            </a:r>
            <a:fld id="{84BB45B4-7773-4456-8704-D70536466BF7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8DB9D-A316-410B-8F37-0225E6F408F9}" type="datetimeFigureOut">
              <a:rPr lang="zh-TW" altLang="en-US" smtClean="0"/>
              <a:pPr/>
              <a:t>2010/3/18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smtClean="0"/>
              <a:t>1-</a:t>
            </a:r>
            <a:fld id="{4C47D5CB-4472-4279-AFCC-9AA8C20FFB07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8DB9D-A316-410B-8F37-0225E6F408F9}" type="datetimeFigureOut">
              <a:rPr lang="zh-TW" altLang="en-US" smtClean="0"/>
              <a:pPr/>
              <a:t>2010/3/18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smtClean="0"/>
              <a:t>1-</a:t>
            </a:r>
            <a:fld id="{0E983AE3-87B4-429E-98E4-F312E9D1A7B5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8DB9D-A316-410B-8F37-0225E6F408F9}" type="datetimeFigureOut">
              <a:rPr lang="zh-TW" altLang="en-US" smtClean="0"/>
              <a:pPr/>
              <a:t>2010/3/18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smtClean="0"/>
              <a:t>1-</a:t>
            </a:r>
            <a:fld id="{350AE32F-8CCE-48CA-BC6C-E6F0945EA307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8DB9D-A316-410B-8F37-0225E6F408F9}" type="datetimeFigureOut">
              <a:rPr lang="zh-TW" altLang="en-US" smtClean="0"/>
              <a:pPr/>
              <a:t>2010/3/18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smtClean="0"/>
              <a:t>1-</a:t>
            </a:r>
            <a:fld id="{7D85936F-0823-4778-84AB-6CBC0E1F8E66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8DB9D-A316-410B-8F37-0225E6F408F9}" type="datetimeFigureOut">
              <a:rPr lang="zh-TW" altLang="en-US" smtClean="0"/>
              <a:pPr/>
              <a:t>2010/3/18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smtClean="0"/>
              <a:t>1-</a:t>
            </a:r>
            <a:fld id="{86050D62-6715-49C6-BF5C-6FA621B06362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8DB9D-A316-410B-8F37-0225E6F408F9}" type="datetimeFigureOut">
              <a:rPr lang="zh-TW" altLang="en-US" smtClean="0"/>
              <a:pPr/>
              <a:t>2010/3/18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smtClean="0"/>
              <a:t>1-</a:t>
            </a:r>
            <a:fld id="{072D348A-2F1D-42F6-BC66-26B6518DC844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D8DB9D-A316-410B-8F37-0225E6F408F9}" type="datetimeFigureOut">
              <a:rPr lang="zh-TW" altLang="en-US" smtClean="0"/>
              <a:pPr/>
              <a:t>2010/3/18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TW" smtClean="0"/>
              <a:t>1-</a:t>
            </a:r>
            <a:fld id="{DA6B387F-7736-4043-8791-8368C14318E6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15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altLang="zh-TW" dirty="0" smtClean="0">
                <a:ea typeface="新細明體" charset="-120"/>
              </a:rPr>
              <a:t>More Inheritance and LSP</a:t>
            </a:r>
            <a:endParaRPr lang="en-US" altLang="zh-TW" dirty="0">
              <a:ea typeface="新細明體" charset="-120"/>
            </a:endParaRPr>
          </a:p>
        </p:txBody>
      </p:sp>
      <p:sp>
        <p:nvSpPr>
          <p:cNvPr id="43315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smtClean="0">
                <a:ea typeface="新細明體" charset="-120"/>
              </a:rPr>
              <a:t>CS340100, NTHU</a:t>
            </a:r>
          </a:p>
          <a:p>
            <a:r>
              <a:rPr lang="en-US" altLang="zh-TW" dirty="0" err="1" smtClean="0">
                <a:ea typeface="新細明體" charset="-120"/>
              </a:rPr>
              <a:t>Yoshi</a:t>
            </a:r>
            <a:endParaRPr lang="zh-TW" altLang="en-US" dirty="0">
              <a:ea typeface="新細明體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More about Inheritance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TW" dirty="0" smtClean="0"/>
              <a:t>Reuse</a:t>
            </a:r>
            <a:r>
              <a:rPr lang="en-US" altLang="zh-TW" dirty="0" smtClean="0"/>
              <a:t>?</a:t>
            </a:r>
          </a:p>
          <a:p>
            <a:pPr lvl="1"/>
            <a:r>
              <a:rPr lang="en-US" altLang="zh-TW" dirty="0" smtClean="0"/>
              <a:t>Q1: </a:t>
            </a:r>
            <a:r>
              <a:rPr lang="zh-TW" altLang="en-US" dirty="0" smtClean="0"/>
              <a:t>你有沒有程式</a:t>
            </a:r>
            <a:r>
              <a:rPr lang="en-US" altLang="zh-TW" dirty="0" smtClean="0"/>
              <a:t>”</a:t>
            </a:r>
            <a:r>
              <a:rPr lang="zh-TW" altLang="en-US" dirty="0" smtClean="0"/>
              <a:t>砍掉重練</a:t>
            </a:r>
            <a:r>
              <a:rPr lang="en-US" altLang="zh-TW" dirty="0" smtClean="0"/>
              <a:t>”</a:t>
            </a:r>
            <a:r>
              <a:rPr lang="zh-TW" altLang="en-US" dirty="0" smtClean="0"/>
              <a:t>的經驗</a:t>
            </a:r>
            <a:r>
              <a:rPr lang="en-US" altLang="zh-TW" dirty="0" smtClean="0"/>
              <a:t>?</a:t>
            </a:r>
          </a:p>
          <a:p>
            <a:pPr lvl="1"/>
            <a:r>
              <a:rPr lang="en-US" altLang="zh-TW" dirty="0" smtClean="0"/>
              <a:t>Q2: </a:t>
            </a:r>
            <a:r>
              <a:rPr lang="zh-TW" altLang="en-US" dirty="0" smtClean="0"/>
              <a:t>你有沒有</a:t>
            </a:r>
            <a:r>
              <a:rPr lang="en-US" altLang="zh-TW" dirty="0" smtClean="0"/>
              <a:t>”</a:t>
            </a:r>
            <a:r>
              <a:rPr lang="zh-TW" altLang="en-US" dirty="0" smtClean="0"/>
              <a:t>再造輪子</a:t>
            </a:r>
            <a:r>
              <a:rPr lang="en-US" altLang="zh-TW" dirty="0" smtClean="0"/>
              <a:t>”</a:t>
            </a:r>
            <a:r>
              <a:rPr lang="zh-TW" altLang="en-US" dirty="0" smtClean="0"/>
              <a:t>的經驗</a:t>
            </a:r>
            <a:r>
              <a:rPr lang="en-US" altLang="zh-TW" dirty="0" smtClean="0"/>
              <a:t>?</a:t>
            </a:r>
            <a:endParaRPr lang="en-US" altLang="zh-TW" dirty="0" smtClean="0"/>
          </a:p>
          <a:p>
            <a:r>
              <a:rPr lang="en-US" altLang="zh-TW" dirty="0" smtClean="0"/>
              <a:t>class Rectangle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Firstly, we only have this design, and the system was developed</a:t>
            </a:r>
            <a:endParaRPr lang="en-US" altLang="zh-TW" dirty="0" smtClean="0"/>
          </a:p>
          <a:p>
            <a:r>
              <a:rPr lang="en-US" altLang="zh-TW" dirty="0" smtClean="0"/>
              <a:t>class Square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Then, we have the requirement of Square, and we wrote a class Square</a:t>
            </a:r>
          </a:p>
          <a:p>
            <a:pPr lvl="1"/>
            <a:r>
              <a:rPr lang="en-US" altLang="zh-TW" dirty="0" smtClean="0"/>
              <a:t>Square </a:t>
            </a:r>
            <a:r>
              <a:rPr lang="en-US" altLang="zh-TW" dirty="0" smtClean="0"/>
              <a:t>“IS A” kind of </a:t>
            </a:r>
            <a:r>
              <a:rPr lang="en-US" altLang="zh-TW" dirty="0" smtClean="0"/>
              <a:t>rectangle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smtClean="0"/>
              <a:t>1-</a:t>
            </a:r>
            <a:fld id="{CDDC773B-2C47-4B6C-8C68-113C54C744F5}" type="slidenum">
              <a:rPr lang="en-US" altLang="zh-TW" smtClean="0"/>
              <a:pPr/>
              <a:t>2</a:t>
            </a:fld>
            <a:endParaRPr lang="en-US" altLang="zh-TW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Class Rectangle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b="1" dirty="0" smtClean="0"/>
              <a:t>class</a:t>
            </a:r>
            <a:r>
              <a:rPr lang="en-US" dirty="0" smtClean="0"/>
              <a:t> Rectangle {</a:t>
            </a:r>
            <a:br>
              <a:rPr lang="en-US" dirty="0" smtClean="0"/>
            </a:br>
            <a:r>
              <a:rPr lang="en-US" dirty="0" smtClean="0"/>
              <a:t>    </a:t>
            </a:r>
            <a:r>
              <a:rPr lang="en-US" b="1" dirty="0" smtClean="0"/>
              <a:t>double</a:t>
            </a:r>
            <a:r>
              <a:rPr lang="en-US" dirty="0" smtClean="0"/>
              <a:t> width;</a:t>
            </a:r>
            <a:br>
              <a:rPr lang="en-US" dirty="0" smtClean="0"/>
            </a:br>
            <a:r>
              <a:rPr lang="en-US" dirty="0" smtClean="0"/>
              <a:t>    </a:t>
            </a:r>
            <a:r>
              <a:rPr lang="en-US" b="1" dirty="0" smtClean="0"/>
              <a:t>double</a:t>
            </a:r>
            <a:r>
              <a:rPr lang="en-US" dirty="0" smtClean="0"/>
              <a:t> height;</a:t>
            </a:r>
            <a:br>
              <a:rPr lang="en-US" dirty="0" smtClean="0"/>
            </a:br>
            <a:r>
              <a:rPr lang="en-US" dirty="0" smtClean="0"/>
              <a:t>    </a:t>
            </a:r>
            <a:br>
              <a:rPr lang="en-US" dirty="0" smtClean="0"/>
            </a:br>
            <a:r>
              <a:rPr lang="en-US" dirty="0" smtClean="0"/>
              <a:t>    </a:t>
            </a:r>
            <a:br>
              <a:rPr lang="en-US" dirty="0" smtClean="0"/>
            </a:br>
            <a:r>
              <a:rPr lang="en-US" dirty="0" smtClean="0"/>
              <a:t>    </a:t>
            </a: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double</a:t>
            </a:r>
            <a:r>
              <a:rPr lang="en-US" dirty="0" smtClean="0"/>
              <a:t> </a:t>
            </a:r>
            <a:r>
              <a:rPr lang="en-US" dirty="0" err="1" smtClean="0"/>
              <a:t>getHeight</a:t>
            </a:r>
            <a:r>
              <a:rPr lang="en-US" dirty="0" smtClean="0"/>
              <a:t>() {</a:t>
            </a:r>
            <a:br>
              <a:rPr lang="en-US" dirty="0" smtClean="0"/>
            </a:br>
            <a:r>
              <a:rPr lang="en-US" dirty="0" smtClean="0"/>
              <a:t>        </a:t>
            </a:r>
            <a:r>
              <a:rPr lang="en-US" b="1" dirty="0" smtClean="0"/>
              <a:t>return</a:t>
            </a:r>
            <a:r>
              <a:rPr lang="en-US" dirty="0" smtClean="0"/>
              <a:t> height;</a:t>
            </a:r>
            <a:br>
              <a:rPr lang="en-US" dirty="0" smtClean="0"/>
            </a:br>
            <a:r>
              <a:rPr lang="en-US" dirty="0" smtClean="0"/>
              <a:t>    }</a:t>
            </a:r>
            <a:br>
              <a:rPr lang="en-US" dirty="0" smtClean="0"/>
            </a:br>
            <a:r>
              <a:rPr lang="en-US" dirty="0" smtClean="0"/>
              <a:t>    </a:t>
            </a: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void</a:t>
            </a:r>
            <a:r>
              <a:rPr lang="en-US" dirty="0" smtClean="0"/>
              <a:t> </a:t>
            </a:r>
            <a:r>
              <a:rPr lang="en-US" dirty="0" err="1" smtClean="0"/>
              <a:t>setHeight</a:t>
            </a:r>
            <a:r>
              <a:rPr lang="en-US" dirty="0" smtClean="0"/>
              <a:t>(</a:t>
            </a:r>
            <a:r>
              <a:rPr lang="en-US" b="1" dirty="0" smtClean="0"/>
              <a:t>double</a:t>
            </a:r>
            <a:r>
              <a:rPr lang="en-US" dirty="0" smtClean="0"/>
              <a:t> height) {</a:t>
            </a:r>
            <a:br>
              <a:rPr lang="en-US" dirty="0" smtClean="0"/>
            </a:br>
            <a:r>
              <a:rPr lang="en-US" dirty="0" smtClean="0"/>
              <a:t>        </a:t>
            </a:r>
            <a:r>
              <a:rPr lang="en-US" dirty="0" err="1" smtClean="0"/>
              <a:t>this.height</a:t>
            </a:r>
            <a:r>
              <a:rPr lang="en-US" dirty="0" smtClean="0"/>
              <a:t> = height;</a:t>
            </a:r>
            <a:br>
              <a:rPr lang="en-US" dirty="0" smtClean="0"/>
            </a:br>
            <a:r>
              <a:rPr lang="en-US" dirty="0" smtClean="0"/>
              <a:t>    }</a:t>
            </a:r>
            <a:br>
              <a:rPr lang="en-US" dirty="0" smtClean="0"/>
            </a:br>
            <a:r>
              <a:rPr lang="en-US" dirty="0" smtClean="0"/>
              <a:t>    </a:t>
            </a: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double</a:t>
            </a:r>
            <a:r>
              <a:rPr lang="en-US" dirty="0" smtClean="0"/>
              <a:t> </a:t>
            </a:r>
            <a:r>
              <a:rPr lang="en-US" dirty="0" err="1" smtClean="0"/>
              <a:t>getWidth</a:t>
            </a:r>
            <a:r>
              <a:rPr lang="en-US" dirty="0" smtClean="0"/>
              <a:t>() {</a:t>
            </a:r>
            <a:br>
              <a:rPr lang="en-US" dirty="0" smtClean="0"/>
            </a:br>
            <a:r>
              <a:rPr lang="en-US" dirty="0" smtClean="0"/>
              <a:t>        </a:t>
            </a:r>
            <a:r>
              <a:rPr lang="en-US" b="1" dirty="0" smtClean="0"/>
              <a:t>return</a:t>
            </a:r>
            <a:r>
              <a:rPr lang="en-US" dirty="0" smtClean="0"/>
              <a:t> width;</a:t>
            </a:r>
            <a:br>
              <a:rPr lang="en-US" dirty="0" smtClean="0"/>
            </a:br>
            <a:r>
              <a:rPr lang="en-US" dirty="0" smtClean="0"/>
              <a:t>    }</a:t>
            </a:r>
            <a:br>
              <a:rPr lang="en-US" dirty="0" smtClean="0"/>
            </a:br>
            <a:r>
              <a:rPr lang="en-US" dirty="0" smtClean="0"/>
              <a:t>    </a:t>
            </a: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void</a:t>
            </a:r>
            <a:r>
              <a:rPr lang="en-US" dirty="0" smtClean="0"/>
              <a:t> </a:t>
            </a:r>
            <a:r>
              <a:rPr lang="en-US" dirty="0" err="1" smtClean="0"/>
              <a:t>setWidth</a:t>
            </a:r>
            <a:r>
              <a:rPr lang="en-US" dirty="0" smtClean="0"/>
              <a:t>(</a:t>
            </a:r>
            <a:r>
              <a:rPr lang="en-US" b="1" dirty="0" smtClean="0"/>
              <a:t>double</a:t>
            </a:r>
            <a:r>
              <a:rPr lang="en-US" dirty="0" smtClean="0"/>
              <a:t> width) {</a:t>
            </a:r>
            <a:br>
              <a:rPr lang="en-US" dirty="0" smtClean="0"/>
            </a:br>
            <a:r>
              <a:rPr lang="en-US" dirty="0" smtClean="0"/>
              <a:t>        </a:t>
            </a:r>
            <a:r>
              <a:rPr lang="en-US" dirty="0" err="1" smtClean="0"/>
              <a:t>this.width</a:t>
            </a:r>
            <a:r>
              <a:rPr lang="en-US" dirty="0" smtClean="0"/>
              <a:t> = width;</a:t>
            </a:r>
            <a:br>
              <a:rPr lang="en-US" dirty="0" smtClean="0"/>
            </a:br>
            <a:r>
              <a:rPr lang="en-US" dirty="0" smtClean="0"/>
              <a:t>    }   </a:t>
            </a:r>
            <a:br>
              <a:rPr lang="en-US" dirty="0" smtClean="0"/>
            </a:br>
            <a:r>
              <a:rPr lang="en-US" dirty="0" smtClean="0"/>
              <a:t>}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smtClean="0"/>
              <a:t>1-</a:t>
            </a:r>
            <a:fld id="{CDDC773B-2C47-4B6C-8C68-113C54C744F5}" type="slidenum">
              <a:rPr lang="en-US" altLang="zh-TW" smtClean="0"/>
              <a:pPr/>
              <a:t>3</a:t>
            </a:fld>
            <a:endParaRPr lang="en-US" altLang="zh-TW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Class Square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 smtClean="0"/>
              <a:t>class</a:t>
            </a:r>
            <a:r>
              <a:rPr lang="en-US" dirty="0" smtClean="0"/>
              <a:t> Square </a:t>
            </a:r>
            <a:r>
              <a:rPr lang="en-US" b="1" dirty="0" smtClean="0">
                <a:solidFill>
                  <a:srgbClr val="FF0000"/>
                </a:solidFill>
              </a:rPr>
              <a:t>extends</a:t>
            </a:r>
            <a:r>
              <a:rPr lang="en-US" dirty="0" smtClean="0">
                <a:solidFill>
                  <a:srgbClr val="FF0000"/>
                </a:solidFill>
              </a:rPr>
              <a:t> Rectangle </a:t>
            </a:r>
            <a:r>
              <a:rPr lang="en-US" dirty="0" smtClean="0"/>
              <a:t>{</a:t>
            </a:r>
            <a:br>
              <a:rPr lang="en-US" dirty="0" smtClean="0"/>
            </a:br>
            <a:r>
              <a:rPr lang="en-US" dirty="0" smtClean="0"/>
              <a:t>    </a:t>
            </a: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void</a:t>
            </a:r>
            <a:r>
              <a:rPr lang="en-US" dirty="0" smtClean="0"/>
              <a:t> </a:t>
            </a:r>
            <a:r>
              <a:rPr lang="en-US" dirty="0" err="1" smtClean="0"/>
              <a:t>setHeight</a:t>
            </a:r>
            <a:r>
              <a:rPr lang="en-US" dirty="0" smtClean="0"/>
              <a:t>(</a:t>
            </a:r>
            <a:r>
              <a:rPr lang="en-US" b="1" dirty="0" smtClean="0"/>
              <a:t>double</a:t>
            </a:r>
            <a:r>
              <a:rPr lang="en-US" dirty="0" smtClean="0"/>
              <a:t> height) {</a:t>
            </a:r>
            <a:br>
              <a:rPr lang="en-US" dirty="0" smtClean="0"/>
            </a:br>
            <a:r>
              <a:rPr lang="en-US" dirty="0" smtClean="0"/>
              <a:t>        </a:t>
            </a:r>
            <a:r>
              <a:rPr lang="en-US" dirty="0" err="1" smtClean="0"/>
              <a:t>super.setHeight</a:t>
            </a:r>
            <a:r>
              <a:rPr lang="en-US" dirty="0" smtClean="0"/>
              <a:t>(height);</a:t>
            </a:r>
            <a:br>
              <a:rPr lang="en-US" dirty="0" smtClean="0"/>
            </a:br>
            <a:r>
              <a:rPr lang="en-US" dirty="0" smtClean="0"/>
              <a:t>        </a:t>
            </a:r>
            <a:r>
              <a:rPr lang="en-US" dirty="0" err="1" smtClean="0"/>
              <a:t>super.setWidth</a:t>
            </a:r>
            <a:r>
              <a:rPr lang="en-US" dirty="0" smtClean="0"/>
              <a:t>(height);</a:t>
            </a:r>
            <a:br>
              <a:rPr lang="en-US" dirty="0" smtClean="0"/>
            </a:br>
            <a:r>
              <a:rPr lang="en-US" dirty="0" smtClean="0"/>
              <a:t>    }</a:t>
            </a:r>
            <a:br>
              <a:rPr lang="en-US" dirty="0" smtClean="0"/>
            </a:br>
            <a:r>
              <a:rPr lang="en-US" dirty="0" smtClean="0"/>
              <a:t>    </a:t>
            </a:r>
            <a:br>
              <a:rPr lang="en-US" dirty="0" smtClean="0"/>
            </a:br>
            <a:r>
              <a:rPr lang="en-US" dirty="0" smtClean="0"/>
              <a:t>    </a:t>
            </a: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void</a:t>
            </a:r>
            <a:r>
              <a:rPr lang="en-US" dirty="0" smtClean="0"/>
              <a:t> </a:t>
            </a:r>
            <a:r>
              <a:rPr lang="en-US" dirty="0" err="1" smtClean="0"/>
              <a:t>setWidth</a:t>
            </a:r>
            <a:r>
              <a:rPr lang="en-US" dirty="0" smtClean="0"/>
              <a:t>(</a:t>
            </a:r>
            <a:r>
              <a:rPr lang="en-US" b="1" dirty="0" smtClean="0"/>
              <a:t>double</a:t>
            </a:r>
            <a:r>
              <a:rPr lang="en-US" dirty="0" smtClean="0"/>
              <a:t> width) {</a:t>
            </a:r>
            <a:br>
              <a:rPr lang="en-US" dirty="0" smtClean="0"/>
            </a:br>
            <a:r>
              <a:rPr lang="en-US" dirty="0" smtClean="0"/>
              <a:t>        </a:t>
            </a:r>
            <a:r>
              <a:rPr lang="en-US" dirty="0" err="1" smtClean="0"/>
              <a:t>super.setHeight</a:t>
            </a:r>
            <a:r>
              <a:rPr lang="en-US" dirty="0" smtClean="0"/>
              <a:t>(width);</a:t>
            </a:r>
            <a:br>
              <a:rPr lang="en-US" dirty="0" smtClean="0"/>
            </a:br>
            <a:r>
              <a:rPr lang="en-US" dirty="0" smtClean="0"/>
              <a:t>        </a:t>
            </a:r>
            <a:r>
              <a:rPr lang="en-US" dirty="0" err="1" smtClean="0"/>
              <a:t>super.setWidth</a:t>
            </a:r>
            <a:r>
              <a:rPr lang="en-US" dirty="0" smtClean="0"/>
              <a:t>(width);</a:t>
            </a:r>
            <a:br>
              <a:rPr lang="en-US" dirty="0" smtClean="0"/>
            </a:br>
            <a:r>
              <a:rPr lang="en-US" dirty="0" smtClean="0"/>
              <a:t>    }</a:t>
            </a:r>
            <a:br>
              <a:rPr lang="en-US" dirty="0" smtClean="0"/>
            </a:br>
            <a:r>
              <a:rPr lang="en-US" dirty="0" smtClean="0"/>
              <a:t>}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smtClean="0"/>
              <a:t>1-</a:t>
            </a:r>
            <a:fld id="{CDDC773B-2C47-4B6C-8C68-113C54C744F5}" type="slidenum">
              <a:rPr lang="en-US" altLang="zh-TW" smtClean="0"/>
              <a:pPr/>
              <a:t>4</a:t>
            </a:fld>
            <a:endParaRPr lang="en-US" altLang="zh-TW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For Instance…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void g(Rectangle r) {</a:t>
            </a:r>
            <a:br>
              <a:rPr lang="en-US" dirty="0" smtClean="0"/>
            </a:br>
            <a:r>
              <a:rPr lang="en-US" dirty="0" smtClean="0"/>
              <a:t>    </a:t>
            </a:r>
            <a:r>
              <a:rPr lang="en-US" dirty="0" err="1" smtClean="0"/>
              <a:t>r.setWidth</a:t>
            </a:r>
            <a:r>
              <a:rPr lang="en-US" dirty="0" smtClean="0"/>
              <a:t>(5);</a:t>
            </a:r>
            <a:br>
              <a:rPr lang="en-US" dirty="0" smtClean="0"/>
            </a:br>
            <a:r>
              <a:rPr lang="en-US" dirty="0" smtClean="0"/>
              <a:t>    </a:t>
            </a:r>
            <a:r>
              <a:rPr lang="en-US" dirty="0" err="1" smtClean="0"/>
              <a:t>r.setHeight</a:t>
            </a:r>
            <a:r>
              <a:rPr lang="en-US" dirty="0" smtClean="0"/>
              <a:t>(4);</a:t>
            </a:r>
            <a:br>
              <a:rPr lang="en-US" dirty="0" smtClean="0"/>
            </a:br>
            <a:r>
              <a:rPr lang="en-US" dirty="0" smtClean="0"/>
              <a:t>    if (</a:t>
            </a:r>
            <a:r>
              <a:rPr lang="en-US" dirty="0" err="1" smtClean="0"/>
              <a:t>r.getWidth</a:t>
            </a:r>
            <a:r>
              <a:rPr lang="en-US" dirty="0" smtClean="0"/>
              <a:t>() * </a:t>
            </a:r>
            <a:r>
              <a:rPr lang="en-US" dirty="0" err="1" smtClean="0"/>
              <a:t>r.getHeight</a:t>
            </a:r>
            <a:r>
              <a:rPr lang="en-US" dirty="0" smtClean="0"/>
              <a:t>() != 20) {</a:t>
            </a:r>
            <a:br>
              <a:rPr lang="en-US" dirty="0" smtClean="0"/>
            </a:br>
            <a:r>
              <a:rPr lang="en-US" dirty="0" smtClean="0"/>
              <a:t>        throw new </a:t>
            </a:r>
            <a:r>
              <a:rPr lang="en-US" dirty="0" err="1" smtClean="0"/>
              <a:t>RuntimeException</a:t>
            </a:r>
            <a:r>
              <a:rPr lang="en-US" dirty="0" smtClean="0"/>
              <a:t>();</a:t>
            </a:r>
            <a:br>
              <a:rPr lang="en-US" dirty="0" smtClean="0"/>
            </a:br>
            <a:r>
              <a:rPr lang="en-US" dirty="0" smtClean="0"/>
              <a:t>    }</a:t>
            </a:r>
            <a:br>
              <a:rPr lang="en-US" dirty="0" smtClean="0"/>
            </a:br>
            <a:r>
              <a:rPr lang="en-US" dirty="0" smtClean="0"/>
              <a:t>}</a:t>
            </a:r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r>
              <a:rPr lang="en-US" altLang="zh-TW" dirty="0" smtClean="0"/>
              <a:t>//some other place</a:t>
            </a:r>
          </a:p>
          <a:p>
            <a:pPr>
              <a:buNone/>
            </a:pPr>
            <a:r>
              <a:rPr lang="en-US" dirty="0" smtClean="0"/>
              <a:t>Rectangle square = new Square();</a:t>
            </a:r>
          </a:p>
          <a:p>
            <a:pPr>
              <a:buNone/>
            </a:pPr>
            <a:r>
              <a:rPr lang="en-US" dirty="0" smtClean="0"/>
              <a:t>g(square);</a:t>
            </a:r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smtClean="0"/>
              <a:t>1-</a:t>
            </a:r>
            <a:fld id="{CDDC773B-2C47-4B6C-8C68-113C54C744F5}" type="slidenum">
              <a:rPr lang="en-US" altLang="zh-TW" smtClean="0"/>
              <a:pPr/>
              <a:t>5</a:t>
            </a:fld>
            <a:endParaRPr lang="en-US" altLang="zh-TW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Liskov</a:t>
            </a:r>
            <a:r>
              <a:rPr lang="en-US" dirty="0" smtClean="0"/>
              <a:t> Substitution Principle (LSP)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Functions that use pointers or references to base classes must be able to use objects of derived classes </a:t>
            </a:r>
            <a:r>
              <a:rPr lang="en-US" b="1" i="1" dirty="0" smtClean="0"/>
              <a:t>without knowing it</a:t>
            </a:r>
          </a:p>
          <a:p>
            <a:r>
              <a:rPr lang="en-US" dirty="0" smtClean="0"/>
              <a:t>Very difficult problem!!</a:t>
            </a:r>
          </a:p>
          <a:p>
            <a:pPr lvl="1"/>
            <a:r>
              <a:rPr lang="en-US" dirty="0" smtClean="0"/>
              <a:t>Further study: </a:t>
            </a:r>
            <a:r>
              <a:rPr lang="en-US" b="1" i="1" dirty="0" smtClean="0"/>
              <a:t>OOAD</a:t>
            </a:r>
          </a:p>
          <a:p>
            <a:pPr lvl="1"/>
            <a:r>
              <a:rPr lang="en-US" dirty="0" smtClean="0"/>
              <a:t>Software design principals</a:t>
            </a:r>
          </a:p>
          <a:p>
            <a:pPr lvl="2"/>
            <a:r>
              <a:rPr lang="en-US" dirty="0" smtClean="0"/>
              <a:t>Please </a:t>
            </a:r>
            <a:r>
              <a:rPr lang="en-US" dirty="0" err="1" smtClean="0"/>
              <a:t>google</a:t>
            </a:r>
            <a:r>
              <a:rPr lang="en-US" dirty="0" smtClean="0"/>
              <a:t> it if you are interested in it</a:t>
            </a:r>
          </a:p>
          <a:p>
            <a:pPr lvl="2"/>
            <a:r>
              <a:rPr lang="en-US" dirty="0" smtClean="0"/>
              <a:t>One of the principals</a:t>
            </a:r>
          </a:p>
          <a:p>
            <a:pPr lvl="3"/>
            <a:r>
              <a:rPr lang="en-US" b="1" i="1" dirty="0" smtClean="0"/>
              <a:t>Prefer Composition over inheritance</a:t>
            </a:r>
          </a:p>
          <a:p>
            <a:pPr lvl="3"/>
            <a:r>
              <a:rPr lang="en-US" dirty="0" smtClean="0"/>
              <a:t>Why? Can you give an example?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smtClean="0"/>
              <a:t>1-</a:t>
            </a:r>
            <a:fld id="{CDDC773B-2C47-4B6C-8C68-113C54C744F5}" type="slidenum">
              <a:rPr lang="en-US" altLang="zh-TW" smtClean="0"/>
              <a:pPr/>
              <a:t>6</a:t>
            </a:fld>
            <a:endParaRPr lang="en-US" altLang="zh-TW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3" algn="ctr" rtl="0">
              <a:spcBef>
                <a:spcPct val="0"/>
              </a:spcBef>
            </a:pPr>
            <a:r>
              <a:rPr lang="en-US" altLang="zh-TW" sz="3600" dirty="0" smtClean="0"/>
              <a:t>Delegation</a:t>
            </a:r>
            <a:endParaRPr lang="zh-TW" altLang="en-US" sz="36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smtClean="0"/>
              <a:t>1-</a:t>
            </a:r>
            <a:fld id="{CDDC773B-2C47-4B6C-8C68-113C54C744F5}" type="slidenum">
              <a:rPr lang="en-US" altLang="zh-TW" smtClean="0"/>
              <a:pPr/>
              <a:t>7</a:t>
            </a:fld>
            <a:endParaRPr lang="en-US" altLang="zh-TW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4124325"/>
            <a:ext cx="3762375" cy="22955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81600" y="4048125"/>
            <a:ext cx="3390900" cy="25812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05200" y="1600200"/>
            <a:ext cx="2019300" cy="1704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9" name="文字方塊 8"/>
          <p:cNvSpPr txBox="1"/>
          <p:nvPr/>
        </p:nvSpPr>
        <p:spPr>
          <a:xfrm>
            <a:off x="1600200" y="3657600"/>
            <a:ext cx="1609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mtClean="0">
                <a:latin typeface="+mn-lt"/>
              </a:rPr>
              <a:t>Inheritance</a:t>
            </a:r>
            <a:endParaRPr lang="zh-TW" altLang="en-US" dirty="0">
              <a:latin typeface="+mn-lt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6172200" y="3581400"/>
            <a:ext cx="16913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+mn-lt"/>
              </a:rPr>
              <a:t>Aggregation</a:t>
            </a:r>
            <a:endParaRPr lang="zh-TW" altLang="en-US" dirty="0">
              <a:latin typeface="+mn-l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989</TotalTime>
  <Words>178</Words>
  <Application>Microsoft Office PowerPoint</Application>
  <PresentationFormat>如螢幕大小 (4:3)</PresentationFormat>
  <Paragraphs>47</Paragraphs>
  <Slides>7</Slides>
  <Notes>7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8" baseType="lpstr">
      <vt:lpstr>Office 佈景主題</vt:lpstr>
      <vt:lpstr>More Inheritance and LSP</vt:lpstr>
      <vt:lpstr>More about Inheritance</vt:lpstr>
      <vt:lpstr>Class Rectangle</vt:lpstr>
      <vt:lpstr>Class Square</vt:lpstr>
      <vt:lpstr>For Instance…</vt:lpstr>
      <vt:lpstr>Liskov Substitution Principle (LSP)</vt:lpstr>
      <vt:lpstr>Delegation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</dc:title>
  <dc:creator>yoshi</dc:creator>
  <cp:lastModifiedBy>yoshi</cp:lastModifiedBy>
  <cp:revision>136</cp:revision>
  <dcterms:created xsi:type="dcterms:W3CDTF">2003-08-01T12:29:19Z</dcterms:created>
  <dcterms:modified xsi:type="dcterms:W3CDTF">2010-03-17T18:14:08Z</dcterms:modified>
</cp:coreProperties>
</file>