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90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38" r:id="rId18"/>
    <p:sldId id="327" r:id="rId19"/>
    <p:sldId id="328" r:id="rId20"/>
    <p:sldId id="329" r:id="rId21"/>
    <p:sldId id="330" r:id="rId22"/>
    <p:sldId id="331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333" r:id="rId31"/>
    <p:sldId id="334" r:id="rId32"/>
    <p:sldId id="337" r:id="rId33"/>
    <p:sldId id="339" r:id="rId34"/>
    <p:sldId id="340" r:id="rId35"/>
    <p:sldId id="341" r:id="rId36"/>
    <p:sldId id="342" r:id="rId37"/>
    <p:sldId id="343" r:id="rId38"/>
    <p:sldId id="344" r:id="rId39"/>
    <p:sldId id="298" r:id="rId40"/>
    <p:sldId id="299" r:id="rId41"/>
    <p:sldId id="300" r:id="rId42"/>
    <p:sldId id="301" r:id="rId43"/>
    <p:sldId id="302" r:id="rId44"/>
    <p:sldId id="305" r:id="rId45"/>
    <p:sldId id="306" r:id="rId46"/>
    <p:sldId id="351" r:id="rId47"/>
    <p:sldId id="352" r:id="rId48"/>
    <p:sldId id="307" r:id="rId49"/>
    <p:sldId id="335" r:id="rId50"/>
    <p:sldId id="336" r:id="rId51"/>
    <p:sldId id="345" r:id="rId52"/>
    <p:sldId id="332" r:id="rId53"/>
    <p:sldId id="346" r:id="rId54"/>
    <p:sldId id="347" r:id="rId55"/>
    <p:sldId id="348" r:id="rId56"/>
    <p:sldId id="349" r:id="rId57"/>
    <p:sldId id="350" r:id="rId58"/>
    <p:sldId id="308" r:id="rId5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6" autoAdjust="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35702-9DB0-423D-8D28-9C0DAD6C95E7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C0AE4-0A33-4AB1-8996-3891F3831E4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16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18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19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20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21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B82F9-6590-474A-8CFA-03FD5489832F}" type="slidenum">
              <a:rPr lang="zh-TW" altLang="en-US" smtClean="0"/>
              <a:pPr/>
              <a:t>22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23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24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25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26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27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28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29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33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34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35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36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37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38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39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40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41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42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43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44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45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46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48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49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2C58-1C53-423B-8870-1E6CB479F569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2C58-1C53-423B-8870-1E6CB479F569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2C58-1C53-423B-8870-1E6CB479F569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2C58-1C53-423B-8870-1E6CB479F569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12C58-1C53-423B-8870-1E6CB479F569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AB6A5-0F70-4855-9B2E-0E1B85F6205C}" type="slidenum">
              <a:rPr lang="zh-TW" altLang="en-US" smtClean="0"/>
              <a:pPr/>
              <a:t>58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C0AE4-0A33-4AB1-8996-3891F3831E4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908F7-B8EC-4438-9533-0D4265FC7F74}" type="slidenum">
              <a:rPr lang="zh-TW" altLang="en-US" smtClean="0"/>
              <a:pPr/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6E5E-C790-4D19-A606-A195EDD4E5AD}" type="datetimeFigureOut">
              <a:rPr lang="zh-TW" altLang="en-US" smtClean="0"/>
              <a:pPr/>
              <a:t>2010/3/18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D567A-B240-4D45-860B-2BD404B6A1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docs/books/tutorial/java/concepts/index.html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Template_method_pattern" TargetMode="External"/><Relationship Id="rId4" Type="http://schemas.openxmlformats.org/officeDocument/2006/relationships/hyperlink" Target="http://java.sun.com/j2se/1.4.2/docs/api/java/lang/Object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ea typeface="新細明體" pitchFamily="18" charset="-120"/>
              </a:rPr>
              <a:t>Inheritance and the Modifiers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CS340100, NTHU</a:t>
            </a:r>
          </a:p>
          <a:p>
            <a:endParaRPr lang="en-US" altLang="zh-TW" dirty="0">
              <a:ea typeface="新細明體" pitchFamily="18" charset="-120"/>
            </a:endParaRPr>
          </a:p>
          <a:p>
            <a:r>
              <a:rPr lang="en-US" altLang="zh-TW" dirty="0" err="1" smtClean="0">
                <a:ea typeface="新細明體" pitchFamily="18" charset="-120"/>
              </a:rPr>
              <a:t>Yoshi</a:t>
            </a:r>
            <a:endParaRPr lang="zh-TW" altLang="en-US" dirty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Use of </a:t>
            </a:r>
            <a:r>
              <a:rPr lang="en-US" altLang="zh-TW" b="1" i="1" dirty="0" smtClean="0">
                <a:ea typeface="標楷體" pitchFamily="65" charset="-120"/>
              </a:rPr>
              <a:t>Student</a:t>
            </a:r>
            <a:endParaRPr lang="zh-TW" altLang="en-US" b="1" i="1" dirty="0"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7F005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public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1" lang="en-US" altLang="zh-TW" sz="1800" b="1" dirty="0" smtClean="0">
                <a:solidFill>
                  <a:srgbClr val="7F005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class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App 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7F005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public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1" lang="en-US" altLang="zh-TW" sz="1800" b="1" dirty="0" smtClean="0">
                <a:solidFill>
                  <a:srgbClr val="7F005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void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main(String </a:t>
            </a:r>
            <a:r>
              <a:rPr kumimoji="1" lang="en-US" altLang="zh-TW" sz="18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argv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[]) 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Student </a:t>
            </a:r>
            <a:r>
              <a:rPr kumimoji="1" lang="zh-TW" altLang="en-US" sz="1800" b="1" dirty="0" smtClean="0">
                <a:solidFill>
                  <a:srgbClr val="000000"/>
                </a:solidFill>
                <a:latin typeface="Tahoma" pitchFamily="34" charset="0"/>
                <a:ea typeface="新細明體" pitchFamily="18" charset="-120"/>
                <a:cs typeface="Tahoma" pitchFamily="34" charset="0"/>
              </a:rPr>
              <a:t> </a:t>
            </a:r>
            <a:r>
              <a:rPr kumimoji="1" lang="en-US" altLang="zh-TW" sz="18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myStudent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=new Student();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kumimoji="1" lang="en-US" altLang="zh-TW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//</a:t>
            </a:r>
            <a:r>
              <a:rPr kumimoji="1" lang="en-US" altLang="zh-TW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if:</a:t>
            </a:r>
            <a:r>
              <a:rPr kumimoji="1" lang="en-US" altLang="zh-TW" sz="1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1" lang="en-US" altLang="zh-TW" sz="18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Person </a:t>
            </a:r>
            <a:r>
              <a:rPr kumimoji="1" lang="en-US" altLang="zh-TW" sz="1800" b="1" i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myStudent</a:t>
            </a:r>
            <a:r>
              <a:rPr kumimoji="1" lang="en-US" altLang="zh-TW" sz="18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new Student(); </a:t>
            </a:r>
            <a:endParaRPr kumimoji="1" lang="zh-TW" altLang="en-US" sz="1800" b="1" i="1" dirty="0" smtClean="0">
              <a:solidFill>
                <a:srgbClr val="FF0000"/>
              </a:solidFill>
              <a:latin typeface="Tahoma" pitchFamily="34" charset="0"/>
              <a:ea typeface="新細明體" pitchFamily="18" charset="-120"/>
              <a:cs typeface="Tahoma" pitchFamily="34" charset="0"/>
            </a:endParaRP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zh-TW" altLang="en-US" sz="1800" b="1" dirty="0" smtClean="0">
                <a:solidFill>
                  <a:srgbClr val="000000"/>
                </a:solidFill>
                <a:latin typeface="Tahoma" pitchFamily="34" charset="0"/>
                <a:ea typeface="新細明體" pitchFamily="18" charset="-120"/>
                <a:cs typeface="Tahoma" pitchFamily="34" charset="0"/>
              </a:rPr>
              <a:t>		</a:t>
            </a:r>
            <a:r>
              <a:rPr kumimoji="1" lang="en-US" altLang="zh-TW" sz="18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myStudent.setName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(“John”);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kumimoji="1" lang="en-US" altLang="zh-TW" sz="18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myStudent.setGender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(true);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</a:t>
            </a:r>
            <a:r>
              <a:rPr kumimoji="1" lang="en-US" altLang="zh-TW" sz="18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myStudent.setID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(“123456”);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kumimoji="1" lang="en-US" altLang="zh-TW" sz="18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myStudent.getName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</a:t>
            </a:r>
            <a:r>
              <a:rPr kumimoji="1" lang="en-US" altLang="zh-TW" sz="18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myStudent.getGender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</a:t>
            </a:r>
            <a:r>
              <a:rPr kumimoji="1" lang="en-US" altLang="zh-TW" sz="18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myStudent.getID</a:t>
            </a: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}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18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}</a:t>
            </a:r>
          </a:p>
          <a:p>
            <a:pPr>
              <a:buNone/>
            </a:pPr>
            <a:endParaRPr lang="zh-TW" altLang="en-US" sz="1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40FF1512-2148-4AA3-B04A-F0ADF973D1BB}" type="slidenum">
              <a:rPr lang="en-US" altLang="zh-TW"/>
              <a:pPr/>
              <a:t>10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zh-TW" dirty="0" smtClean="0">
                <a:ea typeface="新細明體" pitchFamily="18" charset="-120"/>
              </a:rPr>
              <a:t>Overriding 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50483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ea typeface="+mj-ea"/>
              </a:rPr>
              <a:t>Also known as </a:t>
            </a:r>
            <a:r>
              <a:rPr lang="en-US" altLang="zh-TW" b="1" i="1" dirty="0" smtClean="0">
                <a:ea typeface="+mj-ea"/>
              </a:rPr>
              <a:t>method</a:t>
            </a:r>
            <a:r>
              <a:rPr lang="en-US" altLang="zh-TW" dirty="0" smtClean="0">
                <a:ea typeface="+mj-ea"/>
              </a:rPr>
              <a:t> </a:t>
            </a:r>
            <a:r>
              <a:rPr lang="en-US" altLang="zh-TW" b="1" i="1" dirty="0" smtClean="0">
                <a:ea typeface="+mj-ea"/>
              </a:rPr>
              <a:t>rewrite</a:t>
            </a:r>
            <a:endParaRPr lang="zh-TW" altLang="en-US" dirty="0">
              <a:ea typeface="+mj-ea"/>
            </a:endParaRPr>
          </a:p>
          <a:p>
            <a:r>
              <a:rPr lang="en-US" altLang="zh-TW" dirty="0" smtClean="0">
                <a:ea typeface="+mj-ea"/>
              </a:rPr>
              <a:t>Rewrite a </a:t>
            </a:r>
            <a:r>
              <a:rPr lang="en-US" altLang="zh-TW" b="1" i="1" dirty="0" smtClean="0">
                <a:ea typeface="+mj-ea"/>
              </a:rPr>
              <a:t>instance method</a:t>
            </a:r>
            <a:r>
              <a:rPr lang="en-US" altLang="zh-TW" dirty="0" smtClean="0">
                <a:ea typeface="+mj-ea"/>
              </a:rPr>
              <a:t> inherited from the </a:t>
            </a:r>
            <a:r>
              <a:rPr lang="en-US" altLang="zh-TW" dirty="0" err="1" smtClean="0">
                <a:ea typeface="+mj-ea"/>
              </a:rPr>
              <a:t>superclass</a:t>
            </a:r>
            <a:endParaRPr lang="en-US" altLang="zh-TW" dirty="0" smtClean="0">
              <a:ea typeface="+mj-ea"/>
            </a:endParaRPr>
          </a:p>
          <a:p>
            <a:pPr lvl="1"/>
            <a:r>
              <a:rPr lang="en-US" altLang="zh-TW" dirty="0" smtClean="0">
                <a:ea typeface="+mj-ea"/>
              </a:rPr>
              <a:t>Note that a static method can </a:t>
            </a:r>
            <a:r>
              <a:rPr lang="en-US" altLang="zh-TW" b="1" i="1" dirty="0" smtClean="0">
                <a:ea typeface="+mj-ea"/>
              </a:rPr>
              <a:t>not</a:t>
            </a:r>
            <a:r>
              <a:rPr lang="en-US" altLang="zh-TW" dirty="0" smtClean="0">
                <a:ea typeface="+mj-ea"/>
              </a:rPr>
              <a:t> be overridden</a:t>
            </a:r>
            <a:endParaRPr lang="zh-TW" altLang="en-US" b="1" i="1" dirty="0">
              <a:ea typeface="+mj-ea"/>
            </a:endParaRPr>
          </a:p>
          <a:p>
            <a:r>
              <a:rPr lang="en-US" altLang="zh-TW" dirty="0" smtClean="0">
                <a:ea typeface="+mj-ea"/>
              </a:rPr>
              <a:t>A subclass can have a field/method which has the same name as the one derived from the </a:t>
            </a:r>
            <a:r>
              <a:rPr lang="en-US" altLang="zh-TW" dirty="0" err="1" smtClean="0">
                <a:ea typeface="+mj-ea"/>
              </a:rPr>
              <a:t>superclass</a:t>
            </a:r>
            <a:endParaRPr lang="en-US" altLang="zh-TW" dirty="0" smtClean="0">
              <a:ea typeface="+mj-ea"/>
            </a:endParaRPr>
          </a:p>
          <a:p>
            <a:pPr lvl="1"/>
            <a:r>
              <a:rPr lang="en-US" altLang="zh-TW" dirty="0" smtClean="0">
                <a:ea typeface="+mj-ea"/>
              </a:rPr>
              <a:t>This is called </a:t>
            </a:r>
            <a:r>
              <a:rPr lang="en-US" altLang="zh-TW" b="1" i="1" dirty="0" smtClean="0">
                <a:ea typeface="+mj-ea"/>
              </a:rPr>
              <a:t>field/method hiding</a:t>
            </a:r>
          </a:p>
        </p:txBody>
      </p:sp>
      <p:sp>
        <p:nvSpPr>
          <p:cNvPr id="5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F02E328C-A620-4F24-8E3B-87B5B20E82D9}" type="slidenum">
              <a:rPr lang="en-US" altLang="zh-TW"/>
              <a:pPr/>
              <a:t>11</a:t>
            </a:fld>
            <a:endParaRPr lang="en-US" altLang="zh-TW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785786" y="1142984"/>
            <a:ext cx="7715304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TW" dirty="0" smtClean="0"/>
              <a:t>class </a:t>
            </a:r>
            <a:r>
              <a:rPr lang="en-US" altLang="zh-TW" dirty="0" err="1" smtClean="0"/>
              <a:t>Superclass</a:t>
            </a:r>
            <a:r>
              <a:rPr lang="en-US" altLang="zh-TW" dirty="0" smtClean="0"/>
              <a:t> {</a:t>
            </a:r>
          </a:p>
          <a:p>
            <a:r>
              <a:rPr lang="en-US" altLang="zh-TW" dirty="0" smtClean="0"/>
              <a:t>	public static void </a:t>
            </a:r>
            <a:r>
              <a:rPr lang="en-US" altLang="zh-TW" dirty="0" err="1" smtClean="0"/>
              <a:t>staticMethod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("</a:t>
            </a:r>
            <a:r>
              <a:rPr lang="en-US" altLang="zh-TW" dirty="0" err="1" smtClean="0"/>
              <a:t>Superclass</a:t>
            </a:r>
            <a:r>
              <a:rPr lang="en-US" altLang="zh-TW" dirty="0" smtClean="0"/>
              <a:t> static method.");</a:t>
            </a:r>
          </a:p>
          <a:p>
            <a:r>
              <a:rPr lang="en-US" altLang="zh-TW" dirty="0" smtClean="0"/>
              <a:t>	}</a:t>
            </a:r>
          </a:p>
          <a:p>
            <a:r>
              <a:rPr lang="en-US" altLang="zh-TW" dirty="0" smtClean="0"/>
              <a:t>	public void </a:t>
            </a:r>
            <a:r>
              <a:rPr lang="en-US" altLang="zh-TW" dirty="0" err="1" smtClean="0"/>
              <a:t>instanceMethod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("</a:t>
            </a:r>
            <a:r>
              <a:rPr lang="en-US" altLang="zh-TW" dirty="0" err="1" smtClean="0"/>
              <a:t>Superclass</a:t>
            </a:r>
            <a:r>
              <a:rPr lang="en-US" altLang="zh-TW" dirty="0" smtClean="0"/>
              <a:t> instance method.");</a:t>
            </a:r>
          </a:p>
          <a:p>
            <a:r>
              <a:rPr lang="en-US" altLang="zh-TW" dirty="0" smtClean="0"/>
              <a:t>	}</a:t>
            </a:r>
          </a:p>
          <a:p>
            <a:r>
              <a:rPr lang="en-US" altLang="zh-TW" dirty="0" smtClean="0"/>
              <a:t>}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785786" y="3714753"/>
            <a:ext cx="7715304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TW" dirty="0" smtClean="0"/>
              <a:t>class Subclass extends </a:t>
            </a:r>
            <a:r>
              <a:rPr lang="en-US" altLang="zh-TW" dirty="0" err="1" smtClean="0"/>
              <a:t>Superclass</a:t>
            </a:r>
            <a:r>
              <a:rPr lang="en-US" altLang="zh-TW" dirty="0" smtClean="0"/>
              <a:t>{</a:t>
            </a:r>
          </a:p>
          <a:p>
            <a:r>
              <a:rPr lang="en-US" altLang="zh-TW" dirty="0" smtClean="0"/>
              <a:t>	public static void </a:t>
            </a:r>
            <a:r>
              <a:rPr lang="en-US" altLang="zh-TW" dirty="0" err="1" smtClean="0"/>
              <a:t>staticMethod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("Subclass static method.");</a:t>
            </a:r>
          </a:p>
          <a:p>
            <a:r>
              <a:rPr lang="en-US" altLang="zh-TW" dirty="0" smtClean="0"/>
              <a:t>	}</a:t>
            </a:r>
          </a:p>
          <a:p>
            <a:r>
              <a:rPr lang="en-US" altLang="zh-TW" dirty="0" smtClean="0"/>
              <a:t>	public void </a:t>
            </a:r>
            <a:r>
              <a:rPr lang="en-US" altLang="zh-TW" dirty="0" err="1" smtClean="0"/>
              <a:t>instanceMethod</a:t>
            </a:r>
            <a:r>
              <a:rPr lang="en-US" altLang="zh-TW" dirty="0" smtClean="0"/>
              <a:t>() {</a:t>
            </a:r>
          </a:p>
          <a:p>
            <a:r>
              <a:rPr lang="en-US" altLang="zh-TW" dirty="0" smtClean="0"/>
              <a:t>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("Subclass instance method.");</a:t>
            </a:r>
          </a:p>
          <a:p>
            <a:r>
              <a:rPr lang="en-US" altLang="zh-TW" dirty="0" smtClean="0"/>
              <a:t>	}</a:t>
            </a:r>
          </a:p>
          <a:p>
            <a:r>
              <a:rPr lang="en-US" altLang="zh-TW" dirty="0" smtClean="0"/>
              <a:t>}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 (cont’d)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714348" y="1582341"/>
            <a:ext cx="7929618" cy="347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TW" sz="2000" dirty="0" smtClean="0"/>
              <a:t>public class Test {</a:t>
            </a:r>
          </a:p>
          <a:p>
            <a:r>
              <a:rPr lang="en-US" altLang="zh-TW" sz="2000" dirty="0" smtClean="0"/>
              <a:t>	public static void main(String[] </a:t>
            </a:r>
            <a:r>
              <a:rPr lang="en-US" altLang="zh-TW" sz="2000" dirty="0" err="1" smtClean="0"/>
              <a:t>args</a:t>
            </a:r>
            <a:r>
              <a:rPr lang="en-US" altLang="zh-TW" sz="2000" dirty="0" smtClean="0"/>
              <a:t>) {</a:t>
            </a:r>
          </a:p>
          <a:p>
            <a:r>
              <a:rPr lang="en-US" altLang="zh-TW" sz="2000" dirty="0" smtClean="0"/>
              <a:t>		Subclass </a:t>
            </a:r>
            <a:r>
              <a:rPr lang="en-US" altLang="zh-TW" sz="2000" dirty="0" err="1" smtClean="0"/>
              <a:t>obj</a:t>
            </a:r>
            <a:r>
              <a:rPr lang="en-US" altLang="zh-TW" sz="2000" dirty="0" smtClean="0"/>
              <a:t> = new Subclass();</a:t>
            </a:r>
          </a:p>
          <a:p>
            <a:r>
              <a:rPr lang="en-US" altLang="zh-TW" sz="2000" b="1" i="1" dirty="0" smtClean="0"/>
              <a:t>		//static method</a:t>
            </a:r>
          </a:p>
          <a:p>
            <a:r>
              <a:rPr lang="en-US" altLang="zh-TW" sz="2000" dirty="0" smtClean="0"/>
              <a:t>		</a:t>
            </a:r>
            <a:r>
              <a:rPr lang="en-US" altLang="zh-TW" sz="2000" dirty="0" err="1" smtClean="0"/>
              <a:t>Superclass.staticMethod</a:t>
            </a:r>
            <a:r>
              <a:rPr lang="en-US" altLang="zh-TW" sz="2000" dirty="0" smtClean="0"/>
              <a:t>();</a:t>
            </a:r>
          </a:p>
          <a:p>
            <a:r>
              <a:rPr lang="en-US" altLang="zh-TW" sz="2000" dirty="0" smtClean="0"/>
              <a:t>		</a:t>
            </a:r>
            <a:r>
              <a:rPr lang="en-US" altLang="zh-TW" sz="2000" dirty="0" err="1" smtClean="0"/>
              <a:t>Subclass.staticMethod</a:t>
            </a:r>
            <a:r>
              <a:rPr lang="en-US" altLang="zh-TW" sz="2000" dirty="0" smtClean="0"/>
              <a:t>();</a:t>
            </a:r>
          </a:p>
          <a:p>
            <a:r>
              <a:rPr lang="en-US" altLang="zh-TW" sz="2000" b="1" i="1" dirty="0" smtClean="0"/>
              <a:t>		//instance method</a:t>
            </a:r>
          </a:p>
          <a:p>
            <a:r>
              <a:rPr lang="en-US" altLang="zh-TW" sz="2000" dirty="0" smtClean="0"/>
              <a:t>		</a:t>
            </a:r>
            <a:r>
              <a:rPr lang="en-US" altLang="zh-TW" sz="2000" dirty="0" err="1" smtClean="0"/>
              <a:t>obj.instanceMethod</a:t>
            </a:r>
            <a:r>
              <a:rPr lang="en-US" altLang="zh-TW" sz="2000" dirty="0" smtClean="0"/>
              <a:t>();</a:t>
            </a:r>
          </a:p>
          <a:p>
            <a:r>
              <a:rPr lang="en-US" altLang="zh-TW" sz="2000" dirty="0" smtClean="0"/>
              <a:t>		((</a:t>
            </a:r>
            <a:r>
              <a:rPr lang="en-US" altLang="zh-TW" sz="2000" dirty="0" err="1" smtClean="0"/>
              <a:t>Superclass</a:t>
            </a:r>
            <a:r>
              <a:rPr lang="en-US" altLang="zh-TW" sz="2000" dirty="0" smtClean="0"/>
              <a:t>) </a:t>
            </a:r>
            <a:r>
              <a:rPr lang="en-US" altLang="zh-TW" sz="2000" dirty="0" err="1" smtClean="0"/>
              <a:t>obj</a:t>
            </a:r>
            <a:r>
              <a:rPr lang="en-US" altLang="zh-TW" sz="2000" dirty="0" smtClean="0"/>
              <a:t>).</a:t>
            </a:r>
            <a:r>
              <a:rPr lang="en-US" altLang="zh-TW" sz="2000" dirty="0" err="1" smtClean="0"/>
              <a:t>instanceMethod</a:t>
            </a:r>
            <a:r>
              <a:rPr lang="en-US" altLang="zh-TW" sz="2000" dirty="0" smtClean="0"/>
              <a:t>();</a:t>
            </a:r>
          </a:p>
          <a:p>
            <a:r>
              <a:rPr lang="en-US" altLang="zh-TW" sz="2000" dirty="0" smtClean="0"/>
              <a:t>	}</a:t>
            </a:r>
          </a:p>
          <a:p>
            <a:r>
              <a:rPr lang="en-US" altLang="zh-TW" sz="2000" dirty="0" smtClean="0"/>
              <a:t>}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zh-TW" b="1" i="1" dirty="0" smtClean="0">
                <a:ea typeface="新細明體" pitchFamily="18" charset="-120"/>
              </a:rPr>
              <a:t>this </a:t>
            </a:r>
            <a:r>
              <a:rPr lang="en-US" altLang="zh-TW" dirty="0" smtClean="0">
                <a:ea typeface="標楷體" pitchFamily="65" charset="-120"/>
              </a:rPr>
              <a:t>and shadow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0688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Shadow effect: the local variable shadows the member in the class</a:t>
            </a:r>
          </a:p>
          <a:p>
            <a:r>
              <a:rPr lang="en-US" altLang="zh-TW" dirty="0" smtClean="0">
                <a:ea typeface="標楷體" pitchFamily="65" charset="-120"/>
              </a:rPr>
              <a:t>Use </a:t>
            </a:r>
            <a:r>
              <a:rPr lang="en-US" altLang="zh-TW" b="1" i="1" dirty="0" smtClean="0">
                <a:ea typeface="標楷體" pitchFamily="65" charset="-120"/>
              </a:rPr>
              <a:t>this</a:t>
            </a:r>
            <a:r>
              <a:rPr lang="en-US" altLang="zh-TW" b="1" dirty="0" smtClean="0">
                <a:ea typeface="標楷體" pitchFamily="65" charset="-120"/>
              </a:rPr>
              <a:t> </a:t>
            </a:r>
            <a:r>
              <a:rPr lang="en-US" altLang="zh-TW" dirty="0" smtClean="0">
                <a:ea typeface="標楷體" pitchFamily="65" charset="-120"/>
              </a:rPr>
              <a:t>to solve the problem</a:t>
            </a:r>
          </a:p>
          <a:p>
            <a:r>
              <a:rPr lang="en-US" altLang="zh-TW" dirty="0" smtClean="0">
                <a:ea typeface="標楷體" pitchFamily="65" charset="-120"/>
              </a:rPr>
              <a:t>Remember how we use </a:t>
            </a:r>
            <a:r>
              <a:rPr lang="en-US" altLang="zh-TW" b="1" i="1" dirty="0" smtClean="0">
                <a:ea typeface="標楷體" pitchFamily="65" charset="-120"/>
              </a:rPr>
              <a:t>this</a:t>
            </a:r>
            <a:r>
              <a:rPr lang="en-US" altLang="zh-TW" b="1" dirty="0" smtClean="0">
                <a:ea typeface="標楷體" pitchFamily="65" charset="-120"/>
              </a:rPr>
              <a:t> </a:t>
            </a:r>
            <a:r>
              <a:rPr lang="en-US" altLang="zh-TW" dirty="0" smtClean="0">
                <a:ea typeface="標楷體" pitchFamily="65" charset="-120"/>
              </a:rPr>
              <a:t>in the previous slide?</a:t>
            </a:r>
            <a:endParaRPr lang="zh-TW" altLang="en-US" dirty="0">
              <a:ea typeface="標楷體" pitchFamily="65" charset="-120"/>
            </a:endParaRPr>
          </a:p>
          <a:p>
            <a:endParaRPr lang="en-US" altLang="zh-TW" dirty="0">
              <a:ea typeface="標楷體" pitchFamily="65" charset="-120"/>
            </a:endParaRPr>
          </a:p>
        </p:txBody>
      </p:sp>
      <p:sp>
        <p:nvSpPr>
          <p:cNvPr id="7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82484D6-2195-47E9-8BD3-71F01FA67476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500034" y="4325503"/>
            <a:ext cx="3962400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class Car{</a:t>
            </a:r>
          </a:p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	</a:t>
            </a:r>
            <a:r>
              <a:rPr kumimoji="1" lang="en-US" altLang="zh-TW" sz="2000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public </a:t>
            </a:r>
            <a:r>
              <a:rPr kumimoji="1" lang="en-US" altLang="zh-TW" sz="20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int</a:t>
            </a:r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wheel;</a:t>
            </a:r>
          </a:p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	 </a:t>
            </a:r>
          </a:p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	</a:t>
            </a:r>
            <a:r>
              <a:rPr kumimoji="1" lang="en-US" altLang="zh-TW" sz="2000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Car(</a:t>
            </a:r>
            <a:r>
              <a:rPr kumimoji="1" lang="en-US" altLang="zh-TW" sz="2000" dirty="0" err="1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int</a:t>
            </a:r>
            <a:r>
              <a:rPr kumimoji="1" lang="en-US" altLang="zh-TW" sz="2000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</a:t>
            </a:r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wheel){</a:t>
            </a:r>
          </a:p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	</a:t>
            </a:r>
            <a:r>
              <a:rPr kumimoji="1" lang="en-US" altLang="zh-TW" sz="2000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	  wheel </a:t>
            </a:r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= wheel</a:t>
            </a:r>
            <a:r>
              <a:rPr kumimoji="1" lang="en-US" altLang="zh-TW" sz="2000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;</a:t>
            </a:r>
          </a:p>
          <a:p>
            <a:pPr marL="800100" lvl="1" indent="-342900" eaLnBrk="1" hangingPunct="1"/>
            <a:r>
              <a:rPr kumimoji="1" lang="en-US" altLang="zh-TW" sz="2000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	}</a:t>
            </a:r>
            <a:endParaRPr kumimoji="1" lang="en-US" altLang="zh-TW" sz="2000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}</a:t>
            </a:r>
          </a:p>
        </p:txBody>
      </p:sp>
      <p:sp>
        <p:nvSpPr>
          <p:cNvPr id="506885" name="Text Box 5"/>
          <p:cNvSpPr txBox="1">
            <a:spLocks noChangeArrowheads="1"/>
          </p:cNvSpPr>
          <p:nvPr/>
        </p:nvSpPr>
        <p:spPr bwMode="auto">
          <a:xfrm>
            <a:off x="4724400" y="4325503"/>
            <a:ext cx="3962400" cy="22467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class Car{</a:t>
            </a:r>
          </a:p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	public </a:t>
            </a:r>
            <a:r>
              <a:rPr kumimoji="1" lang="en-US" altLang="zh-TW" sz="20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int</a:t>
            </a:r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wheel;</a:t>
            </a:r>
          </a:p>
          <a:p>
            <a:pPr marL="800100" lvl="1" indent="-342900" eaLnBrk="1" hangingPunct="1"/>
            <a:endParaRPr kumimoji="1" lang="en-US" altLang="zh-TW" sz="2000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	Car(</a:t>
            </a:r>
            <a:r>
              <a:rPr kumimoji="1" lang="en-US" altLang="zh-TW" sz="2000" dirty="0" err="1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int</a:t>
            </a:r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wheel){</a:t>
            </a:r>
          </a:p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		</a:t>
            </a:r>
            <a:r>
              <a:rPr kumimoji="1" lang="en-US" altLang="zh-TW" sz="2000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 </a:t>
            </a:r>
            <a:r>
              <a:rPr kumimoji="1" lang="en-US" altLang="zh-TW" sz="2000" b="1" i="1" dirty="0" err="1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this</a:t>
            </a:r>
            <a:r>
              <a:rPr kumimoji="1" lang="en-US" altLang="zh-TW" sz="2000" i="1" dirty="0" err="1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.</a:t>
            </a:r>
            <a:r>
              <a:rPr kumimoji="1" lang="en-US" altLang="zh-TW" sz="2000" dirty="0" err="1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wheel</a:t>
            </a:r>
            <a:r>
              <a:rPr kumimoji="1" lang="en-US" altLang="zh-TW" sz="2000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</a:t>
            </a:r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= wheel;	</a:t>
            </a:r>
            <a:endParaRPr kumimoji="1" lang="en-US" altLang="zh-TW" sz="2000" dirty="0" smtClean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 marL="800100" lvl="1" indent="-342900" eaLnBrk="1" hangingPunct="1"/>
            <a:r>
              <a:rPr kumimoji="1" lang="en-US" altLang="zh-TW" sz="2000" dirty="0" smtClean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     }</a:t>
            </a:r>
            <a:endParaRPr kumimoji="1" lang="en-US" altLang="zh-TW" sz="2000" dirty="0">
              <a:solidFill>
                <a:schemeClr val="bg1"/>
              </a:solidFill>
              <a:latin typeface="Arial" charset="0"/>
              <a:ea typeface="新細明體" pitchFamily="18" charset="-120"/>
            </a:endParaRPr>
          </a:p>
          <a:p>
            <a:pPr marL="800100" lvl="1" indent="-342900" eaLnBrk="1" hangingPunct="1"/>
            <a:r>
              <a:rPr kumimoji="1" lang="en-US" altLang="zh-TW" sz="2000" dirty="0">
                <a:solidFill>
                  <a:schemeClr val="bg1"/>
                </a:solidFill>
                <a:latin typeface="Arial" charset="0"/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zh-TW" b="1" i="1" dirty="0" smtClean="0">
                <a:ea typeface="新細明體" pitchFamily="18" charset="-120"/>
              </a:rPr>
              <a:t>this </a:t>
            </a:r>
            <a:r>
              <a:rPr lang="en-US" altLang="zh-TW" dirty="0" smtClean="0">
                <a:ea typeface="標楷體" pitchFamily="65" charset="-120"/>
              </a:rPr>
              <a:t>and shadow (cont’d)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50790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600" b="1" i="1" dirty="0" smtClean="0">
                <a:ea typeface="標楷體" pitchFamily="65" charset="-120"/>
              </a:rPr>
              <a:t>this</a:t>
            </a:r>
            <a:r>
              <a:rPr lang="en-US" altLang="zh-TW" sz="2600" dirty="0" smtClean="0">
                <a:ea typeface="標楷體" pitchFamily="65" charset="-120"/>
              </a:rPr>
              <a:t> for</a:t>
            </a:r>
            <a:endParaRPr lang="zh-TW" altLang="en-US" sz="2600" dirty="0">
              <a:ea typeface="標楷體" pitchFamily="65" charset="-120"/>
            </a:endParaRPr>
          </a:p>
          <a:p>
            <a:pPr lvl="1">
              <a:lnSpc>
                <a:spcPct val="80000"/>
              </a:lnSpc>
            </a:pPr>
            <a:r>
              <a:rPr lang="en-US" altLang="zh-TW" sz="2600" dirty="0" smtClean="0">
                <a:ea typeface="標楷體" pitchFamily="65" charset="-120"/>
              </a:rPr>
              <a:t>“this” stands for the object itself</a:t>
            </a:r>
          </a:p>
          <a:p>
            <a:pPr lvl="1">
              <a:lnSpc>
                <a:spcPct val="80000"/>
              </a:lnSpc>
            </a:pPr>
            <a:r>
              <a:rPr lang="en-US" altLang="zh-TW" sz="2600" dirty="0" smtClean="0">
                <a:ea typeface="標楷體" pitchFamily="65" charset="-120"/>
              </a:rPr>
              <a:t>Actually, “this” saves the address of the object which is executing this line of code</a:t>
            </a:r>
            <a:endParaRPr lang="zh-TW" altLang="en-US" sz="2600" dirty="0">
              <a:ea typeface="標楷體" pitchFamily="65" charset="-120"/>
            </a:endParaRPr>
          </a:p>
          <a:p>
            <a:pPr lvl="1">
              <a:lnSpc>
                <a:spcPct val="80000"/>
              </a:lnSpc>
            </a:pPr>
            <a:r>
              <a:rPr lang="en-US" altLang="zh-TW" sz="2600" dirty="0" smtClean="0">
                <a:ea typeface="標楷體" pitchFamily="65" charset="-120"/>
              </a:rPr>
              <a:t>“this” is also used for indicating the shadowed variable</a:t>
            </a:r>
            <a:endParaRPr lang="zh-TW" altLang="en-US" sz="2600" dirty="0">
              <a:ea typeface="標楷體" pitchFamily="65" charset="-120"/>
            </a:endParaRPr>
          </a:p>
        </p:txBody>
      </p:sp>
      <p:sp>
        <p:nvSpPr>
          <p:cNvPr id="5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788C286A-CFF2-42ED-BB1F-F34647539877}" type="slidenum">
              <a:rPr lang="en-US" altLang="zh-TW"/>
              <a:pPr/>
              <a:t>15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zh-TW">
                <a:ea typeface="新細明體" pitchFamily="18" charset="-120"/>
              </a:rPr>
              <a:t>super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08931" name="Rectangle 8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b="1" i="1" dirty="0" smtClean="0">
                <a:ea typeface="新細明體" pitchFamily="18" charset="-120"/>
              </a:rPr>
              <a:t>super</a:t>
            </a:r>
            <a:r>
              <a:rPr lang="en-US" altLang="zh-TW" i="1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is for indicating the </a:t>
            </a:r>
            <a:r>
              <a:rPr lang="en-US" altLang="zh-TW" dirty="0" err="1" smtClean="0">
                <a:ea typeface="新細明體" pitchFamily="18" charset="-120"/>
              </a:rPr>
              <a:t>superclass</a:t>
            </a:r>
            <a:r>
              <a:rPr lang="en-US" altLang="zh-TW" dirty="0" smtClean="0">
                <a:ea typeface="新細明體" pitchFamily="18" charset="-120"/>
              </a:rPr>
              <a:t> of current class</a:t>
            </a:r>
            <a:endParaRPr lang="zh-TW" altLang="en-US" dirty="0">
              <a:ea typeface="新細明體" pitchFamily="18" charset="-120"/>
            </a:endParaRPr>
          </a:p>
          <a:p>
            <a:pPr lvl="1">
              <a:buNone/>
            </a:pPr>
            <a:endParaRPr lang="en-US" altLang="zh-TW" dirty="0" smtClean="0">
              <a:ea typeface="新細明體" pitchFamily="18" charset="-120"/>
            </a:endParaRPr>
          </a:p>
          <a:p>
            <a:pPr lvl="1">
              <a:buNone/>
            </a:pPr>
            <a:endParaRPr lang="zh-TW" altLang="en-US" dirty="0">
              <a:ea typeface="新細明體" pitchFamily="18" charset="-120"/>
            </a:endParaRPr>
          </a:p>
          <a:p>
            <a:pPr lvl="1"/>
            <a:r>
              <a:rPr lang="en-US" altLang="zh-TW" b="1" i="1" dirty="0" smtClean="0">
                <a:ea typeface="新細明體" pitchFamily="18" charset="-120"/>
              </a:rPr>
              <a:t>super()</a:t>
            </a:r>
            <a:r>
              <a:rPr lang="en-US" altLang="zh-TW" dirty="0" smtClean="0">
                <a:ea typeface="新細明體" pitchFamily="18" charset="-120"/>
              </a:rPr>
              <a:t> calls the constructor of the </a:t>
            </a:r>
            <a:r>
              <a:rPr lang="en-US" altLang="zh-TW" dirty="0" err="1" smtClean="0">
                <a:ea typeface="新細明體" pitchFamily="18" charset="-120"/>
              </a:rPr>
              <a:t>superclass</a:t>
            </a:r>
            <a:endParaRPr lang="en-US" altLang="zh-TW" dirty="0" smtClean="0">
              <a:ea typeface="新細明體" pitchFamily="18" charset="-120"/>
            </a:endParaRPr>
          </a:p>
          <a:p>
            <a:pPr lvl="2"/>
            <a:r>
              <a:rPr lang="en-US" altLang="zh-TW" dirty="0" smtClean="0">
                <a:ea typeface="新細明體" pitchFamily="18" charset="-120"/>
              </a:rPr>
              <a:t>If you don’t write it, the compiler will add </a:t>
            </a:r>
            <a:r>
              <a:rPr lang="en-US" altLang="zh-TW" b="1" i="1" dirty="0" smtClean="0">
                <a:ea typeface="新細明體" pitchFamily="18" charset="-120"/>
              </a:rPr>
              <a:t>super()</a:t>
            </a:r>
            <a:r>
              <a:rPr lang="en-US" altLang="zh-TW" dirty="0" smtClean="0">
                <a:ea typeface="新細明體" pitchFamily="18" charset="-120"/>
              </a:rPr>
              <a:t> for you</a:t>
            </a:r>
          </a:p>
          <a:p>
            <a:pPr lvl="3"/>
            <a:r>
              <a:rPr lang="en-US" altLang="zh-TW" dirty="0" smtClean="0">
                <a:ea typeface="新細明體" pitchFamily="18" charset="-120"/>
              </a:rPr>
              <a:t>That is, calling the no-</a:t>
            </a:r>
            <a:r>
              <a:rPr lang="en-US" altLang="zh-TW" dirty="0" err="1" smtClean="0">
                <a:ea typeface="新細明體" pitchFamily="18" charset="-120"/>
              </a:rPr>
              <a:t>arg</a:t>
            </a:r>
            <a:r>
              <a:rPr lang="en-US" altLang="zh-TW" dirty="0" smtClean="0">
                <a:ea typeface="新細明體" pitchFamily="18" charset="-120"/>
              </a:rPr>
              <a:t> constructor</a:t>
            </a:r>
          </a:p>
          <a:p>
            <a:pPr lvl="1"/>
            <a:r>
              <a:rPr lang="en-US" altLang="zh-TW" b="1" i="1" dirty="0" smtClean="0">
                <a:ea typeface="新細明體" pitchFamily="18" charset="-120"/>
              </a:rPr>
              <a:t>super() </a:t>
            </a:r>
            <a:r>
              <a:rPr lang="en-US" altLang="zh-TW" dirty="0" smtClean="0">
                <a:ea typeface="新細明體" pitchFamily="18" charset="-120"/>
              </a:rPr>
              <a:t>need to be placed in the first line of the subclass’s constructor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6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44970EB-0653-4FF9-9192-6E7180C8A63E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508932" name="Text Box 4"/>
          <p:cNvSpPr txBox="1">
            <a:spLocks noChangeArrowheads="1"/>
          </p:cNvSpPr>
          <p:nvPr/>
        </p:nvSpPr>
        <p:spPr bwMode="auto">
          <a:xfrm>
            <a:off x="1500166" y="2714620"/>
            <a:ext cx="5619768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 eaLnBrk="1" hangingPunct="1"/>
            <a:r>
              <a:rPr kumimoji="1" lang="en-US" altLang="zh-TW" dirty="0" err="1" smtClean="0">
                <a:latin typeface="Arial" charset="0"/>
                <a:ea typeface="新細明體" pitchFamily="18" charset="-120"/>
              </a:rPr>
              <a:t>super.fieldNameInSuperclass</a:t>
            </a:r>
            <a:r>
              <a:rPr kumimoji="1" lang="en-US" altLang="zh-TW" dirty="0" smtClean="0">
                <a:latin typeface="Arial" charset="0"/>
                <a:ea typeface="新細明體" pitchFamily="18" charset="-120"/>
              </a:rPr>
              <a:t>;</a:t>
            </a:r>
          </a:p>
          <a:p>
            <a:pPr lvl="1"/>
            <a:r>
              <a:rPr kumimoji="1" lang="en-US" altLang="zh-TW" dirty="0" err="1" smtClean="0">
                <a:latin typeface="Arial" charset="0"/>
                <a:ea typeface="新細明體" pitchFamily="18" charset="-120"/>
              </a:rPr>
              <a:t>super.methodNameInSuperclass</a:t>
            </a:r>
            <a:r>
              <a:rPr kumimoji="1" lang="en-US" altLang="zh-TW" dirty="0" smtClean="0">
                <a:latin typeface="Arial" charset="0"/>
                <a:ea typeface="新細明體" pitchFamily="18" charset="-120"/>
              </a:rPr>
              <a:t>();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橢圓 19"/>
          <p:cNvSpPr/>
          <p:nvPr/>
        </p:nvSpPr>
        <p:spPr>
          <a:xfrm>
            <a:off x="4643438" y="1500174"/>
            <a:ext cx="3929090" cy="39290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82732" y="1142984"/>
            <a:ext cx="1785950" cy="18573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Superclass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142976" y="4286256"/>
            <a:ext cx="1857388" cy="20002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Subclass</a:t>
            </a:r>
            <a:endParaRPr lang="zh-TW" altLang="en-US" dirty="0"/>
          </a:p>
        </p:txBody>
      </p:sp>
      <p:cxnSp>
        <p:nvCxnSpPr>
          <p:cNvPr id="16" name="直線單箭頭接點 15"/>
          <p:cNvCxnSpPr>
            <a:stCxn id="5" idx="0"/>
            <a:endCxn id="4" idx="2"/>
          </p:cNvCxnSpPr>
          <p:nvPr/>
        </p:nvCxnSpPr>
        <p:spPr>
          <a:xfrm rot="5400000" flipH="1" flipV="1">
            <a:off x="1430746" y="3641296"/>
            <a:ext cx="1285884" cy="4037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5643570" y="2357430"/>
            <a:ext cx="1928826" cy="192882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Superclass</a:t>
            </a:r>
            <a:r>
              <a:rPr lang="en-US" altLang="zh-TW" dirty="0" smtClean="0"/>
              <a:t> object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215074" y="4500570"/>
            <a:ext cx="9749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Subclass</a:t>
            </a:r>
          </a:p>
          <a:p>
            <a:r>
              <a:rPr lang="en-US" altLang="zh-TW" dirty="0" smtClean="0"/>
              <a:t>object</a:t>
            </a: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153400" cy="892175"/>
          </a:xfrm>
        </p:spPr>
        <p:txBody>
          <a:bodyPr/>
          <a:lstStyle/>
          <a:p>
            <a:r>
              <a:rPr lang="en-US" altLang="zh-TW">
                <a:ea typeface="標楷體" pitchFamily="65" charset="-120"/>
              </a:rPr>
              <a:t>Wrong program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66B7F1F5-5185-407E-B40A-2BF6A3FF72D6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493571" name="Text Box 3"/>
          <p:cNvSpPr txBox="1">
            <a:spLocks noChangeArrowheads="1"/>
          </p:cNvSpPr>
          <p:nvPr/>
        </p:nvSpPr>
        <p:spPr bwMode="auto">
          <a:xfrm>
            <a:off x="755650" y="1444625"/>
            <a:ext cx="7561263" cy="32797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Vehicle</a:t>
            </a:r>
            <a:r>
              <a:rPr kumimoji="1" lang="zh-TW" altLang="en-US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Vehicle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 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Vehicle(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String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x){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System.out.println(“Vehicle’s Constructor”);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void</a:t>
            </a: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drive(){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System.out.println(“I’m driving”);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153400" cy="892175"/>
          </a:xfrm>
        </p:spPr>
        <p:txBody>
          <a:bodyPr/>
          <a:lstStyle/>
          <a:p>
            <a:r>
              <a:rPr lang="en-US" altLang="zh-TW">
                <a:ea typeface="標楷體" pitchFamily="65" charset="-120"/>
              </a:rPr>
              <a:t>Wrong program</a:t>
            </a:r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C4AF996-CB78-4357-A357-9DC7A6D3CAD9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494595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7561263" cy="292387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Car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 </a:t>
            </a:r>
            <a:r>
              <a:rPr kumimoji="1" lang="en-US" altLang="zh-TW" sz="1600" b="1" dirty="0" err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Vechicle</a:t>
            </a:r>
            <a:endParaRPr kumimoji="1" lang="en-US" altLang="zh-TW" sz="1600" b="1" dirty="0">
              <a:solidFill>
                <a:srgbClr val="7F0055"/>
              </a:solidFill>
              <a:latin typeface="Tahoma" pitchFamily="34" charset="0"/>
              <a:ea typeface="新細明體" charset="-120"/>
            </a:endParaRP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Car 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extends 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App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 static void main(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String[] </a:t>
            </a:r>
            <a:r>
              <a:rPr kumimoji="1" lang="en-US" altLang="zh-TW" sz="1600" b="1" dirty="0" err="1">
                <a:latin typeface="Tahoma" pitchFamily="34" charset="0"/>
                <a:ea typeface="新細明體" charset="-120"/>
              </a:rPr>
              <a:t>args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)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		Car </a:t>
            </a:r>
            <a:r>
              <a:rPr kumimoji="1" lang="en-US" altLang="zh-TW" sz="1600" b="1" dirty="0" err="1">
                <a:latin typeface="Tahoma" pitchFamily="34" charset="0"/>
                <a:ea typeface="新細明體" charset="-120"/>
              </a:rPr>
              <a:t>aCar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=new Car();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  <a:endParaRPr kumimoji="1" lang="en-US" altLang="zh-TW" sz="1600" b="1" dirty="0">
              <a:solidFill>
                <a:srgbClr val="000000"/>
              </a:solidFill>
              <a:latin typeface="Tahoma" pitchFamily="34" charset="0"/>
              <a:ea typeface="新細明體" charset="-120"/>
            </a:endParaRPr>
          </a:p>
        </p:txBody>
      </p:sp>
      <p:sp>
        <p:nvSpPr>
          <p:cNvPr id="494596" name="Text Box 4"/>
          <p:cNvSpPr txBox="1">
            <a:spLocks noChangeArrowheads="1"/>
          </p:cNvSpPr>
          <p:nvPr/>
        </p:nvSpPr>
        <p:spPr bwMode="auto">
          <a:xfrm>
            <a:off x="4495800" y="4038600"/>
            <a:ext cx="3811588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FF0000"/>
                </a:solidFill>
                <a:ea typeface="新細明體" charset="-120"/>
              </a:rPr>
              <a:t>Why this program is wrong??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Inheritance</a:t>
            </a:r>
          </a:p>
          <a:p>
            <a:pPr lvl="1"/>
            <a:r>
              <a:rPr lang="en-US" altLang="zh-TW" dirty="0" smtClean="0"/>
              <a:t>Basic concept</a:t>
            </a:r>
          </a:p>
          <a:p>
            <a:pPr lvl="1"/>
            <a:r>
              <a:rPr lang="en-US" altLang="zh-TW" dirty="0" smtClean="0"/>
              <a:t>Overriding</a:t>
            </a:r>
          </a:p>
          <a:p>
            <a:pPr lvl="1"/>
            <a:r>
              <a:rPr lang="en-US" altLang="zh-TW" b="1" i="1" dirty="0" smtClean="0"/>
              <a:t>super</a:t>
            </a:r>
          </a:p>
          <a:p>
            <a:r>
              <a:rPr lang="en-US" altLang="zh-TW" dirty="0" smtClean="0"/>
              <a:t>Modifiers</a:t>
            </a:r>
          </a:p>
          <a:p>
            <a:pPr lvl="1"/>
            <a:r>
              <a:rPr lang="en-US" altLang="zh-TW" b="1" i="1" smtClean="0"/>
              <a:t>final</a:t>
            </a:r>
            <a:endParaRPr lang="en-US" altLang="zh-TW" b="1" i="1" dirty="0" smtClean="0"/>
          </a:p>
          <a:p>
            <a:pPr lvl="1"/>
            <a:r>
              <a:rPr lang="en-US" altLang="zh-TW" b="1" i="1" dirty="0" smtClean="0"/>
              <a:t>abstract</a:t>
            </a:r>
          </a:p>
          <a:p>
            <a:pPr lvl="1"/>
            <a:r>
              <a:rPr lang="en-US" altLang="zh-TW" b="1" i="1" dirty="0" smtClean="0"/>
              <a:t>interface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How to fix it!</a:t>
            </a:r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E3CBC90-1EE2-4B0B-8DCB-6A598A8BAA74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755650" y="1444625"/>
            <a:ext cx="7561263" cy="40132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Vehicle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Vehicle {</a:t>
            </a:r>
          </a:p>
          <a:p>
            <a:pPr marL="609600" indent="-609600"/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Vehicle(){</a:t>
            </a:r>
          </a:p>
          <a:p>
            <a:pPr marL="609600" indent="-609600"/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</a:t>
            </a: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</a:t>
            </a:r>
            <a:r>
              <a:rPr kumimoji="1" lang="en-US" altLang="zh-TW" sz="1600" b="1" dirty="0" err="1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System.out.println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(“Vehicle’s Constructor”);</a:t>
            </a:r>
          </a:p>
          <a:p>
            <a:pPr marL="609600" indent="-609600"/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 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Vehicle(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String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x){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</a:t>
            </a:r>
            <a:r>
              <a:rPr kumimoji="1" lang="en-US" altLang="zh-TW" sz="16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System.out.println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(“Vehicle’s Constructor”);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void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drive(){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</a:t>
            </a:r>
            <a:r>
              <a:rPr kumimoji="1" lang="en-US" altLang="zh-TW" sz="1600" b="1" dirty="0" err="1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System.out.println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(“I’m driving”);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</p:txBody>
      </p:sp>
      <p:sp>
        <p:nvSpPr>
          <p:cNvPr id="495620" name="Rectangle 4"/>
          <p:cNvSpPr>
            <a:spLocks noChangeArrowheads="1"/>
          </p:cNvSpPr>
          <p:nvPr/>
        </p:nvSpPr>
        <p:spPr bwMode="auto">
          <a:xfrm>
            <a:off x="1295400" y="2108548"/>
            <a:ext cx="5105400" cy="838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How to fix it!!</a:t>
            </a:r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1F8D6EB-8E26-457A-81BA-7ECC2B326F4A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496643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7561263" cy="4031873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Car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 </a:t>
            </a:r>
            <a:r>
              <a:rPr kumimoji="1" lang="en-US" altLang="zh-TW" sz="1600" b="1" dirty="0" err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Vechicle</a:t>
            </a:r>
            <a:endParaRPr kumimoji="1" lang="en-US" altLang="zh-TW" sz="1600" b="1" dirty="0">
              <a:solidFill>
                <a:srgbClr val="7F0055"/>
              </a:solidFill>
              <a:latin typeface="Tahoma" pitchFamily="34" charset="0"/>
              <a:ea typeface="新細明體" charset="-120"/>
            </a:endParaRP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Car 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extends 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Car(){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Super(“X”);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App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 static void main(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String[] </a:t>
            </a:r>
            <a:r>
              <a:rPr kumimoji="1" lang="en-US" altLang="zh-TW" sz="1600" b="1" dirty="0" err="1">
                <a:latin typeface="Tahoma" pitchFamily="34" charset="0"/>
                <a:ea typeface="新細明體" charset="-120"/>
              </a:rPr>
              <a:t>args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)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		Car </a:t>
            </a:r>
            <a:r>
              <a:rPr kumimoji="1" lang="en-US" altLang="zh-TW" sz="1600" b="1" dirty="0" err="1">
                <a:latin typeface="Tahoma" pitchFamily="34" charset="0"/>
                <a:ea typeface="新細明體" charset="-120"/>
              </a:rPr>
              <a:t>aCar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=new Car();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  <a:endParaRPr kumimoji="1" lang="en-US" altLang="zh-TW" sz="1600" b="1" dirty="0">
              <a:solidFill>
                <a:srgbClr val="000000"/>
              </a:solidFill>
              <a:latin typeface="Tahoma" pitchFamily="34" charset="0"/>
              <a:ea typeface="新細明體" charset="-120"/>
            </a:endParaRPr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1295400" y="2057400"/>
            <a:ext cx="5105400" cy="990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How to fix it!!</a:t>
            </a:r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A64143DC-50F6-4ABE-A780-B3582FF82070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497667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7561263" cy="4379912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//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建立一個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Car</a:t>
            </a:r>
            <a:r>
              <a:rPr kumimoji="1" lang="zh-TW" altLang="en-US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的類別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 </a:t>
            </a:r>
            <a:r>
              <a:rPr kumimoji="1" lang="en-US" altLang="zh-TW" sz="1600" b="1" dirty="0" err="1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Vechicle</a:t>
            </a:r>
            <a:endParaRPr kumimoji="1" lang="en-US" altLang="zh-TW" sz="1600" b="1" dirty="0">
              <a:solidFill>
                <a:srgbClr val="7F0055"/>
              </a:solidFill>
              <a:latin typeface="Tahoma" pitchFamily="34" charset="0"/>
              <a:ea typeface="新細明體" charset="-120"/>
            </a:endParaRP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Car 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extends 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Vehicle 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         Car(String x){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	</a:t>
            </a: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super(x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public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class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 </a:t>
            </a:r>
            <a:r>
              <a:rPr kumimoji="1" lang="en-US" altLang="zh-TW" sz="1600" b="1" dirty="0" smtClean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App</a:t>
            </a: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	public static void main(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String[] </a:t>
            </a:r>
            <a:r>
              <a:rPr kumimoji="1" lang="en-US" altLang="zh-TW" sz="1600" b="1" dirty="0" err="1">
                <a:latin typeface="Tahoma" pitchFamily="34" charset="0"/>
                <a:ea typeface="新細明體" charset="-120"/>
              </a:rPr>
              <a:t>args</a:t>
            </a:r>
            <a:r>
              <a:rPr kumimoji="1" lang="en-US" altLang="zh-TW" sz="1600" b="1" dirty="0">
                <a:solidFill>
                  <a:srgbClr val="7F0055"/>
                </a:solidFill>
                <a:latin typeface="Tahoma" pitchFamily="34" charset="0"/>
                <a:ea typeface="新細明體" charset="-120"/>
              </a:rPr>
              <a:t>)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{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		Car </a:t>
            </a:r>
            <a:r>
              <a:rPr kumimoji="1" lang="en-US" altLang="zh-TW" sz="1600" b="1" dirty="0" err="1">
                <a:latin typeface="Tahoma" pitchFamily="34" charset="0"/>
                <a:ea typeface="新細明體" charset="-120"/>
              </a:rPr>
              <a:t>aCar</a:t>
            </a: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=new Car(“x”);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latin typeface="Tahoma" pitchFamily="34" charset="0"/>
                <a:ea typeface="新細明體" charset="-120"/>
              </a:rPr>
              <a:t>	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kumimoji="1" lang="en-US" altLang="zh-TW" sz="1600" b="1" dirty="0">
                <a:solidFill>
                  <a:srgbClr val="000000"/>
                </a:solidFill>
                <a:latin typeface="Tahoma" pitchFamily="34" charset="0"/>
                <a:ea typeface="新細明體" charset="-120"/>
              </a:rPr>
              <a:t>}</a:t>
            </a:r>
          </a:p>
          <a:p>
            <a:pPr marL="609600" indent="-609600" eaLnBrk="1" hangingPunct="1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kumimoji="1" lang="en-US" altLang="zh-TW" sz="1600" b="1" dirty="0">
              <a:solidFill>
                <a:srgbClr val="000000"/>
              </a:solidFill>
              <a:latin typeface="Tahoma" pitchFamily="34" charset="0"/>
              <a:ea typeface="新細明體" charset="-120"/>
            </a:endParaRPr>
          </a:p>
        </p:txBody>
      </p:sp>
      <p:sp>
        <p:nvSpPr>
          <p:cNvPr id="497668" name="Rectangle 4"/>
          <p:cNvSpPr>
            <a:spLocks noChangeArrowheads="1"/>
          </p:cNvSpPr>
          <p:nvPr/>
        </p:nvSpPr>
        <p:spPr bwMode="auto">
          <a:xfrm>
            <a:off x="1295400" y="2057400"/>
            <a:ext cx="5105400" cy="990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7669" name="Rectangle 5"/>
          <p:cNvSpPr>
            <a:spLocks noChangeArrowheads="1"/>
          </p:cNvSpPr>
          <p:nvPr/>
        </p:nvSpPr>
        <p:spPr bwMode="auto">
          <a:xfrm>
            <a:off x="1676400" y="4191000"/>
            <a:ext cx="51054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Modifiers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1" i="1" dirty="0" smtClean="0"/>
              <a:t>final</a:t>
            </a:r>
          </a:p>
          <a:p>
            <a:r>
              <a:rPr lang="en-US" altLang="zh-TW" b="1" i="1" dirty="0" smtClean="0"/>
              <a:t>abstract</a:t>
            </a:r>
          </a:p>
          <a:p>
            <a:r>
              <a:rPr lang="en-US" altLang="zh-TW" b="1" i="1" dirty="0" smtClean="0"/>
              <a:t>interface</a:t>
            </a:r>
          </a:p>
          <a:p>
            <a:endParaRPr lang="en-US" altLang="zh-TW" b="1" i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23</a:t>
            </a:fld>
            <a:endParaRPr lang="en-US" altLang="zh-TW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zh-TW" b="1" i="1" dirty="0" smtClean="0">
                <a:ea typeface="標楷體" pitchFamily="65" charset="-120"/>
              </a:rPr>
              <a:t>final</a:t>
            </a:r>
            <a:endParaRPr lang="zh-TW" altLang="en-US" b="1" i="1" dirty="0">
              <a:ea typeface="新細明體" pitchFamily="18" charset="-120"/>
            </a:endParaRPr>
          </a:p>
        </p:txBody>
      </p:sp>
      <p:sp>
        <p:nvSpPr>
          <p:cNvPr id="50790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2400" dirty="0" smtClean="0">
                <a:ea typeface="標楷體" pitchFamily="65" charset="-120"/>
              </a:rPr>
              <a:t>Can be applied in classes, variable, and methods</a:t>
            </a:r>
            <a:endParaRPr lang="zh-TW" altLang="en-US" sz="2400" dirty="0">
              <a:ea typeface="標楷體" pitchFamily="65" charset="-120"/>
            </a:endParaRPr>
          </a:p>
          <a:p>
            <a:pPr lvl="1"/>
            <a:r>
              <a:rPr lang="en-US" altLang="zh-TW" dirty="0" smtClean="0">
                <a:ea typeface="標楷體" pitchFamily="65" charset="-120"/>
              </a:rPr>
              <a:t>Method</a:t>
            </a:r>
            <a:endParaRPr lang="en-US" altLang="zh-TW" dirty="0">
              <a:ea typeface="標楷體" pitchFamily="65" charset="-120"/>
            </a:endParaRPr>
          </a:p>
          <a:p>
            <a:pPr lvl="2"/>
            <a:r>
              <a:rPr lang="en-US" altLang="zh-TW" dirty="0" smtClean="0">
                <a:ea typeface="標楷體" pitchFamily="65" charset="-120"/>
              </a:rPr>
              <a:t>The method cannot be overridden</a:t>
            </a:r>
            <a:endParaRPr lang="zh-TW" altLang="en-US" dirty="0">
              <a:ea typeface="標楷體" pitchFamily="65" charset="-120"/>
            </a:endParaRPr>
          </a:p>
          <a:p>
            <a:pPr lvl="1"/>
            <a:r>
              <a:rPr lang="en-US" altLang="zh-TW" dirty="0" smtClean="0">
                <a:ea typeface="標楷體" pitchFamily="65" charset="-120"/>
              </a:rPr>
              <a:t>Variable </a:t>
            </a:r>
          </a:p>
          <a:p>
            <a:pPr lvl="2"/>
            <a:r>
              <a:rPr lang="en-US" altLang="zh-TW" dirty="0" smtClean="0">
                <a:ea typeface="標楷體" pitchFamily="65" charset="-120"/>
              </a:rPr>
              <a:t>Cannot change the value the variable holds</a:t>
            </a:r>
          </a:p>
          <a:p>
            <a:pPr lvl="3"/>
            <a:r>
              <a:rPr lang="en-US" altLang="zh-TW" dirty="0" smtClean="0">
                <a:ea typeface="標楷體" pitchFamily="65" charset="-120"/>
              </a:rPr>
              <a:t>For primitive types, the scalar cannot be modified</a:t>
            </a:r>
          </a:p>
          <a:p>
            <a:pPr lvl="3"/>
            <a:r>
              <a:rPr lang="en-US" altLang="zh-TW" dirty="0" smtClean="0">
                <a:ea typeface="標楷體" pitchFamily="65" charset="-120"/>
              </a:rPr>
              <a:t>For reference type, this variable can only point to a fixed object</a:t>
            </a:r>
          </a:p>
          <a:p>
            <a:pPr lvl="1"/>
            <a:r>
              <a:rPr lang="en-US" altLang="zh-TW" dirty="0" smtClean="0">
                <a:ea typeface="標楷體" pitchFamily="65" charset="-120"/>
              </a:rPr>
              <a:t>Class </a:t>
            </a:r>
            <a:endParaRPr lang="zh-TW" altLang="en-US" dirty="0">
              <a:ea typeface="標楷體" pitchFamily="65" charset="-120"/>
            </a:endParaRPr>
          </a:p>
          <a:p>
            <a:pPr lvl="3"/>
            <a:r>
              <a:rPr lang="en-US" altLang="zh-TW" dirty="0" smtClean="0">
                <a:ea typeface="標楷體" pitchFamily="65" charset="-120"/>
              </a:rPr>
              <a:t>This class cannot be extended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5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9786364-EFD6-46C5-8A31-35DF9AB1F70A}" type="slidenum">
              <a:rPr lang="en-US" altLang="zh-TW"/>
              <a:pPr/>
              <a:t>24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Final </a:t>
            </a:r>
            <a:r>
              <a:rPr lang="en-US" altLang="zh-TW" dirty="0" smtClean="0">
                <a:ea typeface="新細明體" pitchFamily="18" charset="-120"/>
              </a:rPr>
              <a:t>with Variables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E5BC9FDB-1450-4054-9FA8-658B727DDF8C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545796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7561263" cy="147732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public class </a:t>
            </a:r>
            <a:r>
              <a:rPr kumimoji="1" lang="en-US" altLang="zh-TW" b="1" dirty="0" err="1">
                <a:ea typeface="新細明體" pitchFamily="18" charset="-120"/>
              </a:rPr>
              <a:t>ConstantData</a:t>
            </a:r>
            <a:r>
              <a:rPr kumimoji="1" lang="en-US" altLang="zh-TW" b="1" dirty="0">
                <a:ea typeface="新細明體" pitchFamily="18" charset="-120"/>
              </a:rPr>
              <a:t>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public static void main(String[] </a:t>
            </a:r>
            <a:r>
              <a:rPr kumimoji="1" lang="en-US" altLang="zh-TW" b="1" dirty="0" err="1">
                <a:ea typeface="新細明體" pitchFamily="18" charset="-120"/>
              </a:rPr>
              <a:t>args</a:t>
            </a:r>
            <a:r>
              <a:rPr kumimoji="1" lang="en-US" altLang="zh-TW" b="1" dirty="0">
                <a:ea typeface="新細明體" pitchFamily="18" charset="-120"/>
              </a:rPr>
              <a:t>){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	</a:t>
            </a:r>
            <a:r>
              <a:rPr kumimoji="1"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final</a:t>
            </a:r>
            <a:r>
              <a:rPr kumimoji="1" lang="en-US" altLang="zh-TW" b="1" dirty="0" smtClean="0">
                <a:ea typeface="新細明體" pitchFamily="18" charset="-120"/>
              </a:rPr>
              <a:t> </a:t>
            </a:r>
            <a:r>
              <a:rPr kumimoji="1" lang="en-US" altLang="zh-TW" b="1" dirty="0" err="1">
                <a:ea typeface="新細明體" pitchFamily="18" charset="-120"/>
              </a:rPr>
              <a:t>int</a:t>
            </a:r>
            <a:r>
              <a:rPr kumimoji="1" lang="en-US" altLang="zh-TW" b="1" dirty="0">
                <a:ea typeface="新細明體" pitchFamily="18" charset="-120"/>
              </a:rPr>
              <a:t> </a:t>
            </a:r>
            <a:r>
              <a:rPr kumimoji="1" lang="en-US" altLang="zh-TW" b="1" dirty="0" err="1">
                <a:ea typeface="新細明體" pitchFamily="18" charset="-120"/>
              </a:rPr>
              <a:t>constantInteger</a:t>
            </a:r>
            <a:r>
              <a:rPr kumimoji="1" lang="en-US" altLang="zh-TW" b="1" dirty="0">
                <a:ea typeface="新細明體" pitchFamily="18" charset="-120"/>
              </a:rPr>
              <a:t>=10;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     </a:t>
            </a:r>
            <a:r>
              <a:rPr kumimoji="1" lang="en-US" altLang="zh-TW" b="1" dirty="0" err="1">
                <a:ea typeface="新細明體" pitchFamily="18" charset="-120"/>
              </a:rPr>
              <a:t>constantInteger</a:t>
            </a:r>
            <a:r>
              <a:rPr kumimoji="1" lang="en-US" altLang="zh-TW" b="1" dirty="0">
                <a:ea typeface="新細明體" pitchFamily="18" charset="-120"/>
              </a:rPr>
              <a:t>=12;  //error, can not assign!!</a:t>
            </a:r>
            <a:endParaRPr kumimoji="1" lang="zh-TW" altLang="en-US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}</a:t>
            </a:r>
          </a:p>
        </p:txBody>
      </p:sp>
      <p:sp>
        <p:nvSpPr>
          <p:cNvPr id="545797" name="Text Box 5"/>
          <p:cNvSpPr txBox="1">
            <a:spLocks noChangeArrowheads="1"/>
          </p:cNvSpPr>
          <p:nvPr/>
        </p:nvSpPr>
        <p:spPr bwMode="auto">
          <a:xfrm>
            <a:off x="685800" y="3429000"/>
            <a:ext cx="7561263" cy="147732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public class </a:t>
            </a:r>
            <a:r>
              <a:rPr kumimoji="1" lang="en-US" altLang="zh-TW" b="1" dirty="0" err="1">
                <a:ea typeface="新細明體" pitchFamily="18" charset="-120"/>
              </a:rPr>
              <a:t>ConstantReference</a:t>
            </a:r>
            <a:r>
              <a:rPr kumimoji="1" lang="en-US" altLang="zh-TW" b="1" dirty="0">
                <a:ea typeface="新細明體" pitchFamily="18" charset="-120"/>
              </a:rPr>
              <a:t>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public static void main(String[] </a:t>
            </a:r>
            <a:r>
              <a:rPr kumimoji="1" lang="en-US" altLang="zh-TW" b="1" dirty="0" err="1">
                <a:ea typeface="新細明體" pitchFamily="18" charset="-120"/>
              </a:rPr>
              <a:t>args</a:t>
            </a:r>
            <a:r>
              <a:rPr kumimoji="1" lang="en-US" altLang="zh-TW" b="1" dirty="0">
                <a:ea typeface="新細明體" pitchFamily="18" charset="-120"/>
              </a:rPr>
              <a:t>){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	</a:t>
            </a:r>
            <a:r>
              <a:rPr kumimoji="1"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final </a:t>
            </a:r>
            <a:r>
              <a:rPr kumimoji="1" lang="en-US" altLang="zh-TW" b="1" dirty="0" smtClean="0">
                <a:ea typeface="新細明體" pitchFamily="18" charset="-120"/>
              </a:rPr>
              <a:t> </a:t>
            </a:r>
            <a:r>
              <a:rPr kumimoji="1" lang="en-US" altLang="zh-TW" b="1" dirty="0">
                <a:ea typeface="新細明體" pitchFamily="18" charset="-120"/>
              </a:rPr>
              <a:t>Student </a:t>
            </a:r>
            <a:r>
              <a:rPr kumimoji="1" lang="en-US" altLang="zh-TW" b="1" dirty="0" err="1" smtClean="0">
                <a:ea typeface="新細明體" pitchFamily="18" charset="-120"/>
              </a:rPr>
              <a:t>stuObj</a:t>
            </a:r>
            <a:r>
              <a:rPr kumimoji="1" lang="en-US" altLang="zh-TW" b="1" dirty="0" smtClean="0">
                <a:ea typeface="新細明體" pitchFamily="18" charset="-120"/>
              </a:rPr>
              <a:t>=new </a:t>
            </a:r>
            <a:r>
              <a:rPr kumimoji="1" lang="en-US" altLang="zh-TW" b="1" dirty="0">
                <a:ea typeface="新細明體" pitchFamily="18" charset="-120"/>
              </a:rPr>
              <a:t>Student</a:t>
            </a:r>
            <a:r>
              <a:rPr kumimoji="1" lang="en-US" altLang="zh-TW" b="1" dirty="0" smtClean="0">
                <a:ea typeface="新細明體" pitchFamily="18" charset="-120"/>
              </a:rPr>
              <a:t>(“John”);</a:t>
            </a:r>
            <a:endParaRPr kumimoji="1" lang="en-US" altLang="zh-TW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     </a:t>
            </a:r>
            <a:r>
              <a:rPr kumimoji="1" lang="en-US" altLang="zh-TW" b="1" dirty="0" err="1" smtClean="0">
                <a:ea typeface="新細明體" pitchFamily="18" charset="-120"/>
              </a:rPr>
              <a:t>stuObj.setName</a:t>
            </a:r>
            <a:r>
              <a:rPr kumimoji="1" lang="en-US" altLang="zh-TW" b="1" dirty="0" smtClean="0">
                <a:ea typeface="新細明體" pitchFamily="18" charset="-120"/>
              </a:rPr>
              <a:t>(“</a:t>
            </a:r>
            <a:r>
              <a:rPr kumimoji="1" lang="en-US" altLang="zh-TW" b="1" dirty="0" err="1" smtClean="0">
                <a:ea typeface="新細明體" pitchFamily="18" charset="-120"/>
              </a:rPr>
              <a:t>Yoshi</a:t>
            </a:r>
            <a:r>
              <a:rPr kumimoji="1" lang="en-US" altLang="zh-TW" b="1" dirty="0" smtClean="0">
                <a:ea typeface="新細明體" pitchFamily="18" charset="-120"/>
              </a:rPr>
              <a:t>”);  </a:t>
            </a:r>
            <a:r>
              <a:rPr kumimoji="1" lang="en-US" altLang="zh-TW" b="1" dirty="0">
                <a:ea typeface="新細明體" pitchFamily="18" charset="-120"/>
              </a:rPr>
              <a:t>//OK!!</a:t>
            </a:r>
            <a:endParaRPr kumimoji="1" lang="zh-TW" altLang="en-US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Final with Variables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1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602443F-A5B0-46A9-92B8-4C006305C219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546820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7561263" cy="147732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public class </a:t>
            </a:r>
            <a:r>
              <a:rPr kumimoji="1" lang="en-US" altLang="zh-TW" b="1" dirty="0" err="1">
                <a:ea typeface="新細明體" pitchFamily="18" charset="-120"/>
              </a:rPr>
              <a:t>ConstantReference</a:t>
            </a:r>
            <a:r>
              <a:rPr kumimoji="1" lang="en-US" altLang="zh-TW" b="1" dirty="0">
                <a:ea typeface="新細明體" pitchFamily="18" charset="-120"/>
              </a:rPr>
              <a:t>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public static void main(String[] </a:t>
            </a:r>
            <a:r>
              <a:rPr kumimoji="1" lang="en-US" altLang="zh-TW" b="1" dirty="0" err="1">
                <a:ea typeface="新細明體" pitchFamily="18" charset="-120"/>
              </a:rPr>
              <a:t>args</a:t>
            </a:r>
            <a:r>
              <a:rPr kumimoji="1" lang="en-US" altLang="zh-TW" b="1" dirty="0">
                <a:ea typeface="新細明體" pitchFamily="18" charset="-120"/>
              </a:rPr>
              <a:t>){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	</a:t>
            </a:r>
            <a:r>
              <a:rPr kumimoji="1"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final </a:t>
            </a:r>
            <a:r>
              <a:rPr kumimoji="1" lang="en-US" altLang="zh-TW" b="1" dirty="0" smtClean="0">
                <a:ea typeface="新細明體" pitchFamily="18" charset="-120"/>
              </a:rPr>
              <a:t> </a:t>
            </a:r>
            <a:r>
              <a:rPr kumimoji="1" lang="en-US" altLang="zh-TW" b="1" dirty="0">
                <a:ea typeface="新細明體" pitchFamily="18" charset="-120"/>
              </a:rPr>
              <a:t>Student </a:t>
            </a:r>
            <a:r>
              <a:rPr kumimoji="1" lang="en-US" altLang="zh-TW" b="1" dirty="0" err="1" smtClean="0">
                <a:ea typeface="新細明體" pitchFamily="18" charset="-120"/>
              </a:rPr>
              <a:t>stuObj</a:t>
            </a:r>
            <a:r>
              <a:rPr kumimoji="1" lang="en-US" altLang="zh-TW" b="1" dirty="0" smtClean="0">
                <a:ea typeface="新細明體" pitchFamily="18" charset="-120"/>
              </a:rPr>
              <a:t>=new </a:t>
            </a:r>
            <a:r>
              <a:rPr kumimoji="1" lang="en-US" altLang="zh-TW" b="1" dirty="0">
                <a:ea typeface="新細明體" pitchFamily="18" charset="-120"/>
              </a:rPr>
              <a:t>Student</a:t>
            </a:r>
            <a:r>
              <a:rPr kumimoji="1" lang="en-US" altLang="zh-TW" b="1" dirty="0" smtClean="0">
                <a:ea typeface="新細明體" pitchFamily="18" charset="-120"/>
              </a:rPr>
              <a:t>(“John”);</a:t>
            </a:r>
            <a:endParaRPr kumimoji="1" lang="en-US" altLang="zh-TW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     </a:t>
            </a:r>
            <a:r>
              <a:rPr kumimoji="1" lang="en-US" altLang="zh-TW" b="1" dirty="0" err="1" smtClean="0">
                <a:ea typeface="新細明體" pitchFamily="18" charset="-120"/>
              </a:rPr>
              <a:t>stuObj</a:t>
            </a:r>
            <a:r>
              <a:rPr kumimoji="1" lang="en-US" altLang="zh-TW" b="1" dirty="0" smtClean="0">
                <a:ea typeface="新細明體" pitchFamily="18" charset="-120"/>
              </a:rPr>
              <a:t> = </a:t>
            </a:r>
            <a:r>
              <a:rPr kumimoji="1" lang="en-US" altLang="zh-TW" b="1" dirty="0">
                <a:ea typeface="新細明體" pitchFamily="18" charset="-120"/>
              </a:rPr>
              <a:t>new student</a:t>
            </a:r>
            <a:r>
              <a:rPr kumimoji="1" lang="en-US" altLang="zh-TW" b="1" dirty="0" smtClean="0">
                <a:ea typeface="新細明體" pitchFamily="18" charset="-120"/>
              </a:rPr>
              <a:t>(“John”);  </a:t>
            </a:r>
            <a:r>
              <a:rPr kumimoji="1" lang="en-US" altLang="zh-TW" b="1" dirty="0">
                <a:ea typeface="新細明體" pitchFamily="18" charset="-120"/>
              </a:rPr>
              <a:t>//error!!</a:t>
            </a:r>
            <a:endParaRPr kumimoji="1" lang="zh-TW" altLang="en-US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}</a:t>
            </a:r>
          </a:p>
        </p:txBody>
      </p:sp>
      <p:sp>
        <p:nvSpPr>
          <p:cNvPr id="546821" name="AutoShape 5"/>
          <p:cNvSpPr>
            <a:spLocks noChangeArrowheads="1"/>
          </p:cNvSpPr>
          <p:nvPr/>
        </p:nvSpPr>
        <p:spPr bwMode="auto">
          <a:xfrm>
            <a:off x="964646" y="3881454"/>
            <a:ext cx="9144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2" name="AutoShape 6"/>
          <p:cNvSpPr>
            <a:spLocks noChangeArrowheads="1"/>
          </p:cNvSpPr>
          <p:nvPr/>
        </p:nvSpPr>
        <p:spPr bwMode="auto">
          <a:xfrm>
            <a:off x="5155646" y="3805254"/>
            <a:ext cx="914400" cy="838200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3" name="Line 7"/>
          <p:cNvSpPr>
            <a:spLocks noChangeShapeType="1"/>
          </p:cNvSpPr>
          <p:nvPr/>
        </p:nvSpPr>
        <p:spPr bwMode="auto">
          <a:xfrm>
            <a:off x="1269446" y="4491054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46825" name="Rectangle 9"/>
          <p:cNvSpPr>
            <a:spLocks noChangeArrowheads="1"/>
          </p:cNvSpPr>
          <p:nvPr/>
        </p:nvSpPr>
        <p:spPr bwMode="auto">
          <a:xfrm>
            <a:off x="6316109" y="3729054"/>
            <a:ext cx="25421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b="1" dirty="0" smtClean="0">
                <a:ea typeface="新細明體" pitchFamily="18" charset="-120"/>
              </a:rPr>
              <a:t>Instance of class Student</a:t>
            </a:r>
            <a:endParaRPr kumimoji="1" lang="en-US" altLang="zh-TW" b="1" dirty="0">
              <a:ea typeface="新細明體" pitchFamily="18" charset="-120"/>
            </a:endParaRPr>
          </a:p>
        </p:txBody>
      </p:sp>
      <p:sp>
        <p:nvSpPr>
          <p:cNvPr id="546826" name="AutoShape 10"/>
          <p:cNvSpPr>
            <a:spLocks noChangeArrowheads="1"/>
          </p:cNvSpPr>
          <p:nvPr/>
        </p:nvSpPr>
        <p:spPr bwMode="auto">
          <a:xfrm>
            <a:off x="2869646" y="3348054"/>
            <a:ext cx="1600200" cy="9144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Final</a:t>
            </a:r>
            <a:r>
              <a:rPr lang="zh-TW" altLang="en-US" b="1" dirty="0" smtClean="0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constrains this</a:t>
            </a:r>
            <a:endParaRPr lang="zh-TW" altLang="en-US" b="1" dirty="0">
              <a:solidFill>
                <a:srgbClr val="FF0000"/>
              </a:solidFill>
              <a:ea typeface="新細明體" pitchFamily="18" charset="-120"/>
            </a:endParaRPr>
          </a:p>
        </p:txBody>
      </p:sp>
      <p:sp>
        <p:nvSpPr>
          <p:cNvPr id="546827" name="AutoShape 11"/>
          <p:cNvSpPr>
            <a:spLocks noChangeArrowheads="1"/>
          </p:cNvSpPr>
          <p:nvPr/>
        </p:nvSpPr>
        <p:spPr bwMode="auto">
          <a:xfrm>
            <a:off x="3098246" y="4795854"/>
            <a:ext cx="2133600" cy="633410"/>
          </a:xfrm>
          <a:prstGeom prst="wedgeRoundRectCallout">
            <a:avLst>
              <a:gd name="adj1" fmla="val 66222"/>
              <a:gd name="adj2" fmla="val -5817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Not constrained</a:t>
            </a:r>
            <a:endParaRPr lang="en-US" altLang="zh-TW" b="1" dirty="0">
              <a:solidFill>
                <a:srgbClr val="FF0000"/>
              </a:solidFill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Final with Classes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1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E6D99A26-E22B-461C-A7A8-07EFE6B8D792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550915" name="AutoShape 3"/>
          <p:cNvSpPr>
            <a:spLocks noChangeArrowheads="1"/>
          </p:cNvSpPr>
          <p:nvPr/>
        </p:nvSpPr>
        <p:spPr bwMode="auto">
          <a:xfrm>
            <a:off x="3962400" y="1371600"/>
            <a:ext cx="9144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dirty="0" smtClean="0">
                <a:ea typeface="新細明體" pitchFamily="18" charset="-120"/>
              </a:rPr>
              <a:t>Object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50916" name="AutoShape 4"/>
          <p:cNvSpPr>
            <a:spLocks noChangeArrowheads="1"/>
          </p:cNvSpPr>
          <p:nvPr/>
        </p:nvSpPr>
        <p:spPr bwMode="auto">
          <a:xfrm>
            <a:off x="1905000" y="2362200"/>
            <a:ext cx="9144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dirty="0" smtClean="0">
                <a:ea typeface="新細明體" pitchFamily="18" charset="-120"/>
              </a:rPr>
              <a:t>Life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50917" name="AutoShape 5"/>
          <p:cNvSpPr>
            <a:spLocks noChangeArrowheads="1"/>
          </p:cNvSpPr>
          <p:nvPr/>
        </p:nvSpPr>
        <p:spPr bwMode="auto">
          <a:xfrm>
            <a:off x="533400" y="3581400"/>
            <a:ext cx="914400" cy="838200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zh-TW" dirty="0" smtClean="0">
                <a:ea typeface="新細明體" pitchFamily="18" charset="-120"/>
              </a:rPr>
              <a:t>Animal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50918" name="AutoShape 6"/>
          <p:cNvSpPr>
            <a:spLocks noChangeArrowheads="1"/>
          </p:cNvSpPr>
          <p:nvPr/>
        </p:nvSpPr>
        <p:spPr bwMode="auto">
          <a:xfrm>
            <a:off x="2895600" y="3581400"/>
            <a:ext cx="914400" cy="838200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zh-TW" dirty="0" smtClean="0">
                <a:ea typeface="新細明體" pitchFamily="18" charset="-120"/>
              </a:rPr>
              <a:t>Plants</a:t>
            </a:r>
            <a:endParaRPr lang="zh-TW" altLang="en-US" dirty="0">
              <a:ea typeface="新細明體" pitchFamily="18" charset="-120"/>
            </a:endParaRPr>
          </a:p>
        </p:txBody>
      </p:sp>
      <p:cxnSp>
        <p:nvCxnSpPr>
          <p:cNvPr id="550919" name="AutoShape 7"/>
          <p:cNvCxnSpPr>
            <a:cxnSpLocks noChangeShapeType="1"/>
            <a:stCxn id="550917" idx="0"/>
            <a:endCxn id="550916" idx="2"/>
          </p:cNvCxnSpPr>
          <p:nvPr/>
        </p:nvCxnSpPr>
        <p:spPr bwMode="auto">
          <a:xfrm flipV="1">
            <a:off x="1095375" y="2886075"/>
            <a:ext cx="809625" cy="695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0920" name="AutoShape 8"/>
          <p:cNvCxnSpPr>
            <a:cxnSpLocks noChangeShapeType="1"/>
            <a:stCxn id="550918" idx="0"/>
            <a:endCxn id="550916" idx="4"/>
          </p:cNvCxnSpPr>
          <p:nvPr/>
        </p:nvCxnSpPr>
        <p:spPr bwMode="auto">
          <a:xfrm flipH="1" flipV="1">
            <a:off x="2609850" y="2886075"/>
            <a:ext cx="847725" cy="695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0921" name="AutoShape 9"/>
          <p:cNvCxnSpPr>
            <a:cxnSpLocks noChangeShapeType="1"/>
            <a:stCxn id="550916" idx="0"/>
            <a:endCxn id="550915" idx="2"/>
          </p:cNvCxnSpPr>
          <p:nvPr/>
        </p:nvCxnSpPr>
        <p:spPr bwMode="auto">
          <a:xfrm flipV="1">
            <a:off x="2466975" y="1895475"/>
            <a:ext cx="1495425" cy="466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50927" name="Text Box 15"/>
          <p:cNvSpPr txBox="1">
            <a:spLocks noChangeArrowheads="1"/>
          </p:cNvSpPr>
          <p:nvPr/>
        </p:nvSpPr>
        <p:spPr bwMode="auto">
          <a:xfrm>
            <a:off x="6080125" y="2743200"/>
            <a:ext cx="21836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1" dirty="0" smtClean="0">
                <a:ea typeface="新細明體" pitchFamily="18" charset="-120"/>
              </a:rPr>
              <a:t>Will not be extended</a:t>
            </a:r>
            <a:endParaRPr lang="en-US" altLang="zh-TW" b="1" dirty="0">
              <a:ea typeface="新細明體" pitchFamily="18" charset="-120"/>
            </a:endParaRPr>
          </a:p>
        </p:txBody>
      </p:sp>
      <p:sp>
        <p:nvSpPr>
          <p:cNvPr id="550928" name="Rectangle 16"/>
          <p:cNvSpPr>
            <a:spLocks noChangeArrowheads="1"/>
          </p:cNvSpPr>
          <p:nvPr/>
        </p:nvSpPr>
        <p:spPr bwMode="auto">
          <a:xfrm>
            <a:off x="4876800" y="2667000"/>
            <a:ext cx="38862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0929" name="AutoShape 17"/>
          <p:cNvSpPr>
            <a:spLocks noChangeArrowheads="1"/>
          </p:cNvSpPr>
          <p:nvPr/>
        </p:nvSpPr>
        <p:spPr bwMode="auto">
          <a:xfrm>
            <a:off x="5029200" y="2940050"/>
            <a:ext cx="914400" cy="838200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zh-TW" altLang="en-US">
              <a:ea typeface="新細明體" pitchFamily="18" charset="-120"/>
            </a:endParaRPr>
          </a:p>
        </p:txBody>
      </p:sp>
      <p:sp>
        <p:nvSpPr>
          <p:cNvPr id="550930" name="Text Box 18"/>
          <p:cNvSpPr txBox="1">
            <a:spLocks noChangeArrowheads="1"/>
          </p:cNvSpPr>
          <p:nvPr/>
        </p:nvSpPr>
        <p:spPr bwMode="auto">
          <a:xfrm>
            <a:off x="5410200" y="4270375"/>
            <a:ext cx="29049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000" dirty="0">
                <a:solidFill>
                  <a:srgbClr val="FF0000"/>
                </a:solidFill>
                <a:ea typeface="新細明體" pitchFamily="18" charset="-120"/>
              </a:rPr>
              <a:t>final class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Plant {</a:t>
            </a:r>
            <a:endParaRPr lang="en-US" altLang="zh-TW" sz="3000" dirty="0">
              <a:solidFill>
                <a:srgbClr val="FF0000"/>
              </a:solidFill>
              <a:ea typeface="新細明體" pitchFamily="18" charset="-120"/>
            </a:endParaRPr>
          </a:p>
          <a:p>
            <a:r>
              <a:rPr lang="en-US" altLang="zh-TW" sz="3000" dirty="0">
                <a:solidFill>
                  <a:srgbClr val="FF0000"/>
                </a:solidFill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zh-TW" dirty="0" smtClean="0">
                <a:ea typeface="標楷體" pitchFamily="65" charset="-120"/>
              </a:rPr>
              <a:t>Abstract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50995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Indicate that a class is abstract idea</a:t>
            </a:r>
            <a:endParaRPr lang="zh-TW" altLang="en-US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Can be applied in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Classes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Methods</a:t>
            </a:r>
            <a:endParaRPr lang="zh-TW" altLang="en-US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An abstract class cannot be instantiated. That is, cannot be “new”</a:t>
            </a:r>
            <a:endParaRPr lang="zh-TW" altLang="en-US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An abstract method has only </a:t>
            </a:r>
            <a:r>
              <a:rPr lang="en-US" altLang="zh-TW" b="1" i="1" dirty="0" smtClean="0">
                <a:ea typeface="標楷體" pitchFamily="65" charset="-120"/>
              </a:rPr>
              <a:t>name, argument, and return type</a:t>
            </a:r>
            <a:endParaRPr lang="en-US" altLang="zh-TW" dirty="0" smtClean="0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Does not have method body</a:t>
            </a: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If a class has one abstract method, then the class needs to be abstract class</a:t>
            </a: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But can still have non-abstract method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5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F15357CC-265A-4F79-B5CC-84992D9DB0A1}" type="slidenum">
              <a:rPr lang="en-US" altLang="zh-TW"/>
              <a:pPr/>
              <a:t>28</a:t>
            </a:fld>
            <a:endParaRPr lang="en-US" altLang="zh-TW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>
                <a:ea typeface="新細明體" pitchFamily="18" charset="-120"/>
              </a:rPr>
              <a:t>abstract</a:t>
            </a:r>
            <a:r>
              <a:rPr lang="en-US" altLang="zh-TW" dirty="0">
                <a:ea typeface="新細明體" pitchFamily="18" charset="-120"/>
              </a:rPr>
              <a:t> Example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5887E5F-5B20-4DFC-B3B0-6B20A2EB55F6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549891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561263" cy="397031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sz="2800" b="1" dirty="0" smtClean="0">
                <a:ea typeface="新細明體" pitchFamily="18" charset="-120"/>
              </a:rPr>
              <a:t>abstract class </a:t>
            </a:r>
            <a:r>
              <a:rPr kumimoji="1" lang="en-US" altLang="zh-TW" sz="2800" b="1" dirty="0" err="1" smtClean="0">
                <a:ea typeface="新細明體" pitchFamily="18" charset="-120"/>
              </a:rPr>
              <a:t>GraphicObject</a:t>
            </a:r>
            <a:r>
              <a:rPr kumimoji="1" lang="en-US" altLang="zh-TW" sz="2800" b="1" dirty="0" smtClean="0">
                <a:ea typeface="新細明體" pitchFamily="18" charset="-120"/>
              </a:rPr>
              <a:t> {</a:t>
            </a:r>
          </a:p>
          <a:p>
            <a:pPr marL="609600" indent="-609600"/>
            <a:r>
              <a:rPr kumimoji="1" lang="en-US" altLang="zh-TW" sz="2800" b="1" dirty="0" smtClean="0">
                <a:ea typeface="新細明體" pitchFamily="18" charset="-120"/>
              </a:rPr>
              <a:t>    </a:t>
            </a:r>
            <a:r>
              <a:rPr kumimoji="1" lang="en-US" altLang="zh-TW" sz="2800" b="1" dirty="0" err="1" smtClean="0">
                <a:ea typeface="新細明體" pitchFamily="18" charset="-120"/>
              </a:rPr>
              <a:t>int</a:t>
            </a:r>
            <a:r>
              <a:rPr kumimoji="1" lang="en-US" altLang="zh-TW" sz="2800" b="1" dirty="0" smtClean="0">
                <a:ea typeface="新細明體" pitchFamily="18" charset="-120"/>
              </a:rPr>
              <a:t> x, y;</a:t>
            </a:r>
          </a:p>
          <a:p>
            <a:pPr marL="609600" indent="-609600"/>
            <a:r>
              <a:rPr kumimoji="1" lang="en-US" altLang="zh-TW" sz="2800" b="1" dirty="0" smtClean="0">
                <a:ea typeface="新細明體" pitchFamily="18" charset="-120"/>
              </a:rPr>
              <a:t>    ...</a:t>
            </a:r>
          </a:p>
          <a:p>
            <a:pPr marL="609600" indent="-609600"/>
            <a:r>
              <a:rPr kumimoji="1" lang="en-US" altLang="zh-TW" sz="2800" b="1" dirty="0" smtClean="0">
                <a:ea typeface="新細明體" pitchFamily="18" charset="-120"/>
              </a:rPr>
              <a:t>    void </a:t>
            </a:r>
            <a:r>
              <a:rPr kumimoji="1" lang="en-US" altLang="zh-TW" sz="2800" b="1" dirty="0" err="1" smtClean="0">
                <a:ea typeface="新細明體" pitchFamily="18" charset="-120"/>
              </a:rPr>
              <a:t>moveTo</a:t>
            </a:r>
            <a:r>
              <a:rPr kumimoji="1" lang="en-US" altLang="zh-TW" sz="2800" b="1" dirty="0" smtClean="0">
                <a:ea typeface="新細明體" pitchFamily="18" charset="-120"/>
              </a:rPr>
              <a:t>(</a:t>
            </a:r>
            <a:r>
              <a:rPr kumimoji="1" lang="en-US" altLang="zh-TW" sz="2800" b="1" dirty="0" err="1" smtClean="0">
                <a:ea typeface="新細明體" pitchFamily="18" charset="-120"/>
              </a:rPr>
              <a:t>int</a:t>
            </a:r>
            <a:r>
              <a:rPr kumimoji="1" lang="en-US" altLang="zh-TW" sz="2800" b="1" dirty="0" smtClean="0">
                <a:ea typeface="新細明體" pitchFamily="18" charset="-120"/>
              </a:rPr>
              <a:t> </a:t>
            </a:r>
            <a:r>
              <a:rPr kumimoji="1" lang="en-US" altLang="zh-TW" sz="2800" b="1" dirty="0" err="1" smtClean="0">
                <a:ea typeface="新細明體" pitchFamily="18" charset="-120"/>
              </a:rPr>
              <a:t>newX</a:t>
            </a:r>
            <a:r>
              <a:rPr kumimoji="1" lang="en-US" altLang="zh-TW" sz="2800" b="1" dirty="0" smtClean="0">
                <a:ea typeface="新細明體" pitchFamily="18" charset="-120"/>
              </a:rPr>
              <a:t>, </a:t>
            </a:r>
            <a:r>
              <a:rPr kumimoji="1" lang="en-US" altLang="zh-TW" sz="2800" b="1" dirty="0" err="1" smtClean="0">
                <a:ea typeface="新細明體" pitchFamily="18" charset="-120"/>
              </a:rPr>
              <a:t>int</a:t>
            </a:r>
            <a:r>
              <a:rPr kumimoji="1" lang="en-US" altLang="zh-TW" sz="2800" b="1" dirty="0" smtClean="0">
                <a:ea typeface="新細明體" pitchFamily="18" charset="-120"/>
              </a:rPr>
              <a:t> </a:t>
            </a:r>
            <a:r>
              <a:rPr kumimoji="1" lang="en-US" altLang="zh-TW" sz="2800" b="1" dirty="0" err="1" smtClean="0">
                <a:ea typeface="新細明體" pitchFamily="18" charset="-120"/>
              </a:rPr>
              <a:t>newY</a:t>
            </a:r>
            <a:r>
              <a:rPr kumimoji="1" lang="en-US" altLang="zh-TW" sz="2800" b="1" dirty="0" smtClean="0">
                <a:ea typeface="新細明體" pitchFamily="18" charset="-120"/>
              </a:rPr>
              <a:t>) {</a:t>
            </a:r>
          </a:p>
          <a:p>
            <a:pPr marL="609600" indent="-609600"/>
            <a:r>
              <a:rPr kumimoji="1" lang="en-US" altLang="zh-TW" sz="2800" b="1" dirty="0" smtClean="0">
                <a:ea typeface="新細明體" pitchFamily="18" charset="-120"/>
              </a:rPr>
              <a:t>        ...</a:t>
            </a:r>
          </a:p>
          <a:p>
            <a:pPr marL="609600" indent="-609600"/>
            <a:r>
              <a:rPr kumimoji="1" lang="en-US" altLang="zh-TW" sz="2800" b="1" dirty="0" smtClean="0">
                <a:ea typeface="新細明體" pitchFamily="18" charset="-120"/>
              </a:rPr>
              <a:t>    }</a:t>
            </a:r>
          </a:p>
          <a:p>
            <a:pPr marL="609600" indent="-609600"/>
            <a:r>
              <a:rPr kumimoji="1" lang="en-US" altLang="zh-TW" sz="2800" b="1" dirty="0" smtClean="0">
                <a:ea typeface="新細明體" pitchFamily="18" charset="-120"/>
              </a:rPr>
              <a:t>    abstract void draw();</a:t>
            </a:r>
          </a:p>
          <a:p>
            <a:pPr marL="609600" indent="-609600"/>
            <a:r>
              <a:rPr kumimoji="1" lang="en-US" altLang="zh-TW" sz="2800" b="1" dirty="0" smtClean="0">
                <a:ea typeface="新細明體" pitchFamily="18" charset="-120"/>
              </a:rPr>
              <a:t>    abstract void resize();</a:t>
            </a:r>
          </a:p>
          <a:p>
            <a:pPr marL="609600" indent="-609600"/>
            <a:r>
              <a:rPr kumimoji="1" lang="en-US" altLang="zh-TW" sz="2800" b="1" dirty="0" smtClean="0">
                <a:ea typeface="新細明體" pitchFamily="18" charset="-120"/>
              </a:rPr>
              <a:t>}</a:t>
            </a:r>
            <a:endParaRPr kumimoji="1" lang="en-US" altLang="zh-TW" sz="2800" b="1" dirty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Inheritance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ea typeface="標楷體" pitchFamily="65" charset="-120"/>
              </a:rPr>
              <a:t>Inheritance is…</a:t>
            </a:r>
          </a:p>
          <a:p>
            <a:pPr lvl="1"/>
            <a:r>
              <a:rPr lang="en-US" altLang="zh-TW" sz="2400" dirty="0" smtClean="0">
                <a:ea typeface="標楷體" pitchFamily="65" charset="-120"/>
              </a:rPr>
              <a:t>Aka </a:t>
            </a:r>
            <a:r>
              <a:rPr lang="en-US" altLang="zh-TW" sz="2400" b="1" i="1" dirty="0" smtClean="0">
                <a:ea typeface="標楷體" pitchFamily="65" charset="-120"/>
              </a:rPr>
              <a:t>Generalization/Specialization principle</a:t>
            </a:r>
          </a:p>
          <a:p>
            <a:pPr lvl="1"/>
            <a:r>
              <a:rPr lang="en-US" altLang="zh-TW" sz="2400" dirty="0" smtClean="0">
                <a:ea typeface="標楷體" pitchFamily="65" charset="-120"/>
              </a:rPr>
              <a:t>In Java, use the keyword </a:t>
            </a:r>
            <a:r>
              <a:rPr lang="en-US" altLang="zh-TW" sz="2400" b="1" i="1" dirty="0" smtClean="0">
                <a:ea typeface="標楷體" pitchFamily="65" charset="-120"/>
              </a:rPr>
              <a:t>extends</a:t>
            </a:r>
            <a:endParaRPr lang="zh-TW" altLang="en-US" sz="2400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AB5E143B-8F12-49D9-B99E-D90417485F5E}" type="slidenum">
              <a:rPr lang="en-US" altLang="zh-TW"/>
              <a:pPr/>
              <a:t>3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Circle extends </a:t>
            </a:r>
            <a:r>
              <a:rPr lang="en-US" altLang="zh-TW" dirty="0" err="1" smtClean="0"/>
              <a:t>GraphicObject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zh-TW" dirty="0" smtClean="0"/>
              <a:t>class Circle extends </a:t>
            </a:r>
            <a:r>
              <a:rPr lang="en-US" altLang="zh-TW" dirty="0" err="1" smtClean="0"/>
              <a:t>GraphicObject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    void draw() {</a:t>
            </a:r>
          </a:p>
          <a:p>
            <a:pPr>
              <a:buNone/>
            </a:pPr>
            <a:r>
              <a:rPr lang="en-US" altLang="zh-TW" dirty="0" smtClean="0"/>
              <a:t>        ...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r>
              <a:rPr lang="en-US" altLang="zh-TW" dirty="0" smtClean="0"/>
              <a:t>    void resize() {</a:t>
            </a:r>
          </a:p>
          <a:p>
            <a:pPr>
              <a:buNone/>
            </a:pPr>
            <a:r>
              <a:rPr lang="en-US" altLang="zh-TW" dirty="0" smtClean="0"/>
              <a:t>        ...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Rectangle extends </a:t>
            </a:r>
            <a:r>
              <a:rPr lang="en-US" altLang="zh-TW" dirty="0" err="1" smtClean="0"/>
              <a:t>GraphicObject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dirty="0" smtClean="0"/>
              <a:t>class Rectangle extends </a:t>
            </a:r>
            <a:r>
              <a:rPr lang="en-US" altLang="zh-TW" dirty="0" err="1" smtClean="0"/>
              <a:t>GraphicObject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r>
              <a:rPr lang="en-US" altLang="zh-TW" dirty="0" smtClean="0"/>
              <a:t>    void draw() {</a:t>
            </a:r>
          </a:p>
          <a:p>
            <a:pPr>
              <a:buNone/>
            </a:pPr>
            <a:r>
              <a:rPr lang="en-US" altLang="zh-TW" dirty="0" smtClean="0"/>
              <a:t>        ...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r>
              <a:rPr lang="en-US" altLang="zh-TW" dirty="0" smtClean="0"/>
              <a:t>    void resize() {</a:t>
            </a:r>
          </a:p>
          <a:p>
            <a:pPr>
              <a:buNone/>
            </a:pPr>
            <a:r>
              <a:rPr lang="en-US" altLang="zh-TW" dirty="0" smtClean="0"/>
              <a:t>        ...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r>
              <a:rPr lang="en-US" altLang="zh-TW" dirty="0" smtClean="0"/>
              <a:t>}</a:t>
            </a:r>
            <a:endParaRPr lang="zh-TW" altLang="en-US" dirty="0" smtClean="0"/>
          </a:p>
          <a:p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GraphicObject</a:t>
            </a:r>
            <a:r>
              <a:rPr lang="en-US" altLang="zh-TW" dirty="0" smtClean="0"/>
              <a:t> shape1 = new Circle();</a:t>
            </a:r>
          </a:p>
          <a:p>
            <a:r>
              <a:rPr lang="en-US" altLang="zh-TW" dirty="0" err="1" smtClean="0"/>
              <a:t>GraphicObject</a:t>
            </a:r>
            <a:r>
              <a:rPr lang="en-US" altLang="zh-TW" dirty="0" smtClean="0"/>
              <a:t> shape2 = new Rectangle();</a:t>
            </a:r>
          </a:p>
          <a:p>
            <a:r>
              <a:rPr lang="en-US" altLang="zh-TW" dirty="0" smtClean="0"/>
              <a:t>…</a:t>
            </a:r>
          </a:p>
          <a:p>
            <a:pPr>
              <a:buNone/>
            </a:pPr>
            <a:r>
              <a:rPr lang="en-US" altLang="zh-TW" dirty="0" smtClean="0"/>
              <a:t>public void draw(</a:t>
            </a:r>
            <a:r>
              <a:rPr lang="en-US" altLang="zh-TW" dirty="0" err="1" smtClean="0"/>
              <a:t>GraphicObject</a:t>
            </a:r>
            <a:r>
              <a:rPr lang="en-US" altLang="zh-TW" dirty="0" smtClean="0"/>
              <a:t> shape) {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dirty="0" err="1" smtClean="0"/>
              <a:t>shape.draw</a:t>
            </a:r>
            <a:r>
              <a:rPr lang="en-US" altLang="zh-TW" dirty="0" smtClean="0"/>
              <a:t>();  //what is the shape?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Object </a:t>
            </a:r>
            <a:r>
              <a:rPr lang="en-US" altLang="zh-TW" dirty="0" smtClean="0">
                <a:ea typeface="新細明體" pitchFamily="18" charset="-120"/>
              </a:rPr>
              <a:t>Equality?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470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To check that if the objects are equal, the most well-known ways are</a:t>
            </a:r>
            <a:endParaRPr lang="en-US" altLang="zh-TW" dirty="0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“==“</a:t>
            </a:r>
            <a:endParaRPr lang="en-US" altLang="zh-TW" dirty="0"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Call method </a:t>
            </a:r>
            <a:r>
              <a:rPr lang="en-US" altLang="zh-TW" b="1" i="1" dirty="0" smtClean="0">
                <a:ea typeface="標楷體" pitchFamily="65" charset="-120"/>
              </a:rPr>
              <a:t>equals</a:t>
            </a:r>
            <a:r>
              <a:rPr lang="en-US" altLang="zh-TW" b="1" i="1" dirty="0">
                <a:ea typeface="標楷體" pitchFamily="65" charset="-120"/>
              </a:rPr>
              <a:t>()</a:t>
            </a: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Primitive types can be compared by “==“</a:t>
            </a:r>
            <a:endParaRPr lang="zh-TW" altLang="en-US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en-US" altLang="zh-TW" dirty="0" smtClean="0">
                <a:ea typeface="標楷體" pitchFamily="65" charset="-120"/>
              </a:rPr>
              <a:t>While reference types are compared with “==“, the things to compare are </a:t>
            </a:r>
            <a:r>
              <a:rPr lang="en-US" altLang="zh-TW" b="1" i="1" dirty="0" smtClean="0">
                <a:ea typeface="標楷體" pitchFamily="65" charset="-120"/>
              </a:rPr>
              <a:t>reference values</a:t>
            </a:r>
          </a:p>
          <a:p>
            <a:pPr>
              <a:lnSpc>
                <a:spcPct val="90000"/>
              </a:lnSpc>
            </a:pPr>
            <a:r>
              <a:rPr lang="en-US" altLang="zh-TW" b="1" i="1" dirty="0" smtClean="0">
                <a:ea typeface="標楷體" pitchFamily="65" charset="-120"/>
              </a:rPr>
              <a:t>However, equality should be defined by yourself!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3AFE3DA-20D4-4F9C-880B-ED1FA69C1A52}" type="slidenum">
              <a:rPr lang="en-US" altLang="zh-TW"/>
              <a:pPr/>
              <a:t>33</a:t>
            </a:fld>
            <a:endParaRPr lang="en-US" altLang="zh-TW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Review This Figure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857884" y="2428868"/>
            <a:ext cx="2714644" cy="3000396"/>
          </a:xfrm>
          <a:prstGeom prst="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500826" y="185736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heap</a:t>
            </a:r>
            <a:endParaRPr lang="zh-TW" altLang="en-US" sz="3600" dirty="0"/>
          </a:p>
        </p:txBody>
      </p:sp>
      <p:sp>
        <p:nvSpPr>
          <p:cNvPr id="6" name="橢圓 5"/>
          <p:cNvSpPr/>
          <p:nvPr/>
        </p:nvSpPr>
        <p:spPr>
          <a:xfrm>
            <a:off x="7572396" y="2643182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6500826" y="350043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286644" y="4071942"/>
            <a:ext cx="92869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單箭頭接點 9"/>
          <p:cNvCxnSpPr>
            <a:stCxn id="11" idx="3"/>
            <a:endCxn id="6" idx="1"/>
          </p:cNvCxnSpPr>
          <p:nvPr/>
        </p:nvCxnSpPr>
        <p:spPr>
          <a:xfrm>
            <a:off x="3554197" y="1476032"/>
            <a:ext cx="4122818" cy="12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1000100" y="1214422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objRef1=0x3200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071538" y="2500306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objRef3=0x3288</a:t>
            </a:r>
            <a:endParaRPr lang="zh-TW" altLang="en-US" sz="28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1000100" y="1857364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objRef2=0x4650</a:t>
            </a:r>
            <a:endParaRPr lang="zh-TW" altLang="en-US" sz="2800" dirty="0"/>
          </a:p>
        </p:txBody>
      </p:sp>
      <p:cxnSp>
        <p:nvCxnSpPr>
          <p:cNvPr id="18" name="直線單箭頭接點 17"/>
          <p:cNvCxnSpPr>
            <a:stCxn id="15" idx="3"/>
            <a:endCxn id="7" idx="2"/>
          </p:cNvCxnSpPr>
          <p:nvPr/>
        </p:nvCxnSpPr>
        <p:spPr>
          <a:xfrm>
            <a:off x="3554197" y="2118974"/>
            <a:ext cx="2946629" cy="1595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4" idx="3"/>
            <a:endCxn id="8" idx="2"/>
          </p:cNvCxnSpPr>
          <p:nvPr/>
        </p:nvCxnSpPr>
        <p:spPr>
          <a:xfrm>
            <a:off x="3625635" y="2761916"/>
            <a:ext cx="3661009" cy="1774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5715000" y="5410200"/>
            <a:ext cx="2476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smtClean="0"/>
              <a:t>Object instances inside)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000100" y="5119678"/>
            <a:ext cx="173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intValue</a:t>
            </a:r>
            <a:r>
              <a:rPr lang="en-US" altLang="zh-TW" sz="2800" dirty="0" smtClean="0"/>
              <a:t>=3</a:t>
            </a:r>
            <a:endParaRPr lang="zh-TW" altLang="en-US" sz="28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000100" y="5548306"/>
            <a:ext cx="2968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booleanValue</a:t>
            </a:r>
            <a:r>
              <a:rPr lang="en-US" altLang="zh-TW" sz="2800" dirty="0" smtClean="0"/>
              <a:t>=true</a:t>
            </a:r>
            <a:endParaRPr lang="zh-TW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857224" y="1285860"/>
            <a:ext cx="3143272" cy="244794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1142976" y="3745468"/>
            <a:ext cx="271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(Reference type variables)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857224" y="4976802"/>
            <a:ext cx="3143272" cy="114300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142976" y="6107668"/>
            <a:ext cx="2521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(Primitive type variables)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1103503" y="3134380"/>
            <a:ext cx="26196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</a:rPr>
              <a:t>objRef4=0x3200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cxnSp>
        <p:nvCxnSpPr>
          <p:cNvPr id="28" name="直線單箭頭接點 27"/>
          <p:cNvCxnSpPr>
            <a:stCxn id="27" idx="3"/>
            <a:endCxn id="6" idx="2"/>
          </p:cNvCxnSpPr>
          <p:nvPr/>
        </p:nvCxnSpPr>
        <p:spPr>
          <a:xfrm flipV="1">
            <a:off x="3723131" y="3000372"/>
            <a:ext cx="3849265" cy="395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5181600" y="1371600"/>
            <a:ext cx="3581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TW" sz="3200" dirty="0" smtClean="0"/>
              <a:t>objRef1==ObjRef4?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allAtOnce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Object Equality (cont’d)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Recall that</a:t>
            </a:r>
          </a:p>
          <a:p>
            <a:pPr lvl="1"/>
            <a:r>
              <a:rPr lang="en-US" altLang="zh-TW" b="1" i="1" dirty="0" smtClean="0">
                <a:ea typeface="標楷體" pitchFamily="65" charset="-120"/>
              </a:rPr>
              <a:t>Equality should be defined by yourself!</a:t>
            </a:r>
            <a:endParaRPr lang="en-US" altLang="zh-TW" dirty="0" smtClean="0">
              <a:ea typeface="標楷體" pitchFamily="65" charset="-120"/>
            </a:endParaRPr>
          </a:p>
          <a:p>
            <a:r>
              <a:rPr lang="en-US" altLang="zh-TW" dirty="0" smtClean="0"/>
              <a:t>That is, the </a:t>
            </a:r>
            <a:r>
              <a:rPr lang="en-US" altLang="zh-TW" b="1" i="1" dirty="0" smtClean="0"/>
              <a:t>content </a:t>
            </a:r>
            <a:r>
              <a:rPr lang="en-US" altLang="zh-TW" dirty="0" smtClean="0"/>
              <a:t>should be compared</a:t>
            </a:r>
          </a:p>
          <a:p>
            <a:pPr lvl="1"/>
            <a:r>
              <a:rPr lang="en-US" altLang="zh-TW" dirty="0" smtClean="0"/>
              <a:t>Ex: </a:t>
            </a:r>
            <a:r>
              <a:rPr lang="en-US" altLang="zh-TW" smtClean="0"/>
              <a:t>Two instances </a:t>
            </a:r>
            <a:r>
              <a:rPr lang="en-US" altLang="zh-TW" dirty="0" smtClean="0"/>
              <a:t>of class </a:t>
            </a:r>
            <a:r>
              <a:rPr lang="en-US" altLang="zh-TW" b="1" i="1" dirty="0" smtClean="0"/>
              <a:t>Student</a:t>
            </a:r>
            <a:r>
              <a:rPr lang="en-US" altLang="zh-TW" dirty="0" smtClean="0"/>
              <a:t>, if their IDs and names are equal, then they should be the same person</a:t>
            </a:r>
          </a:p>
          <a:p>
            <a:pPr lvl="1"/>
            <a:r>
              <a:rPr lang="en-US" altLang="zh-TW" dirty="0" smtClean="0">
                <a:sym typeface="Wingdings" pitchFamily="2" charset="2"/>
              </a:rPr>
              <a:t>Overriding the </a:t>
            </a:r>
            <a:r>
              <a:rPr lang="en-US" altLang="zh-TW" b="1" i="1" dirty="0" smtClean="0">
                <a:sym typeface="Wingdings" pitchFamily="2" charset="2"/>
              </a:rPr>
              <a:t>equal</a:t>
            </a:r>
            <a:r>
              <a:rPr lang="en-US" altLang="zh-TW" dirty="0" smtClean="0">
                <a:sym typeface="Wingdings" pitchFamily="2" charset="2"/>
              </a:rPr>
              <a:t> method in class </a:t>
            </a:r>
            <a:r>
              <a:rPr lang="en-US" altLang="zh-TW" b="1" i="1" dirty="0" smtClean="0">
                <a:sym typeface="Wingdings" pitchFamily="2" charset="2"/>
              </a:rPr>
              <a:t>Object</a:t>
            </a:r>
          </a:p>
          <a:p>
            <a:pPr lvl="2"/>
            <a:r>
              <a:rPr lang="en-US" altLang="zh-TW" dirty="0" smtClean="0">
                <a:sym typeface="Wingdings" pitchFamily="2" charset="2"/>
              </a:rPr>
              <a:t>public </a:t>
            </a:r>
            <a:r>
              <a:rPr lang="en-US" altLang="zh-TW" dirty="0" err="1" smtClean="0">
                <a:sym typeface="Wingdings" pitchFamily="2" charset="2"/>
              </a:rPr>
              <a:t>boolean</a:t>
            </a:r>
            <a:r>
              <a:rPr lang="en-US" altLang="zh-TW" dirty="0" smtClean="0">
                <a:sym typeface="Wingdings" pitchFamily="2" charset="2"/>
              </a:rPr>
              <a:t> equals(Object o)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35</a:t>
            </a:fld>
            <a:endParaRPr lang="en-US" altLang="zh-TW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The Myth of Object Equality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class Student {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String name;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String id;</a:t>
            </a:r>
          </a:p>
          <a:p>
            <a:pPr marL="609600" lvl="0" indent="-609600">
              <a:spcBef>
                <a:spcPts val="0"/>
              </a:spcBef>
              <a:buNone/>
            </a:pPr>
            <a:endParaRPr kumimoji="1" lang="en-US" altLang="zh-TW" sz="1800" b="1" dirty="0" smtClean="0">
              <a:solidFill>
                <a:prstClr val="black"/>
              </a:solidFill>
              <a:ea typeface="新細明體" pitchFamily="18" charset="-120"/>
            </a:endParaRP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public </a:t>
            </a:r>
            <a:r>
              <a:rPr kumimoji="1" lang="en-US" altLang="zh-TW" sz="1800" b="1" dirty="0" err="1" smtClean="0">
                <a:solidFill>
                  <a:prstClr val="black"/>
                </a:solidFill>
                <a:ea typeface="新細明體" pitchFamily="18" charset="-120"/>
              </a:rPr>
              <a:t>boolean</a:t>
            </a: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 equals(</a:t>
            </a:r>
            <a:r>
              <a:rPr kumimoji="1" lang="en-US" altLang="zh-TW" sz="1800" b="1" dirty="0" smtClean="0">
                <a:solidFill>
                  <a:srgbClr val="FF0000"/>
                </a:solidFill>
                <a:ea typeface="新細明體" pitchFamily="18" charset="-120"/>
              </a:rPr>
              <a:t>Object</a:t>
            </a: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 </a:t>
            </a:r>
            <a:r>
              <a:rPr kumimoji="1" lang="en-US" altLang="zh-TW" sz="1800" b="1" dirty="0" err="1" smtClean="0">
                <a:solidFill>
                  <a:prstClr val="black"/>
                </a:solidFill>
                <a:ea typeface="新細明體" pitchFamily="18" charset="-120"/>
              </a:rPr>
              <a:t>obj</a:t>
            </a: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) {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	</a:t>
            </a:r>
            <a:r>
              <a:rPr kumimoji="1" lang="en-US" altLang="zh-TW" sz="1800" b="1" dirty="0" smtClean="0">
                <a:solidFill>
                  <a:srgbClr val="FF0000"/>
                </a:solidFill>
                <a:ea typeface="新細明體" pitchFamily="18" charset="-120"/>
              </a:rPr>
              <a:t>Student </a:t>
            </a:r>
            <a:r>
              <a:rPr kumimoji="1" lang="en-US" altLang="zh-TW" sz="1800" b="1" dirty="0" err="1" smtClean="0">
                <a:solidFill>
                  <a:srgbClr val="FF0000"/>
                </a:solidFill>
                <a:ea typeface="新細明體" pitchFamily="18" charset="-120"/>
              </a:rPr>
              <a:t>otherStudent</a:t>
            </a:r>
            <a:r>
              <a:rPr kumimoji="1" lang="en-US" altLang="zh-TW" sz="1800" b="1" dirty="0" smtClean="0">
                <a:solidFill>
                  <a:srgbClr val="FF0000"/>
                </a:solidFill>
                <a:ea typeface="新細明體" pitchFamily="18" charset="-120"/>
              </a:rPr>
              <a:t> = (Student) </a:t>
            </a:r>
            <a:r>
              <a:rPr kumimoji="1" lang="en-US" altLang="zh-TW" sz="1800" b="1" dirty="0" err="1" smtClean="0">
                <a:solidFill>
                  <a:srgbClr val="FF0000"/>
                </a:solidFill>
                <a:ea typeface="新細明體" pitchFamily="18" charset="-120"/>
              </a:rPr>
              <a:t>obj</a:t>
            </a:r>
            <a:r>
              <a:rPr kumimoji="1" lang="en-US" altLang="zh-TW" sz="1800" b="1" dirty="0" smtClean="0">
                <a:solidFill>
                  <a:srgbClr val="FF0000"/>
                </a:solidFill>
                <a:ea typeface="新細明體" pitchFamily="18" charset="-120"/>
              </a:rPr>
              <a:t>;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	if( </a:t>
            </a:r>
            <a:r>
              <a:rPr kumimoji="1" lang="en-US" altLang="zh-TW" sz="1800" b="1" dirty="0" err="1" smtClean="0">
                <a:solidFill>
                  <a:prstClr val="black"/>
                </a:solidFill>
                <a:ea typeface="新細明體" pitchFamily="18" charset="-120"/>
              </a:rPr>
              <a:t>this.name.equals</a:t>
            </a: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(otherStudent.name) &amp;&amp;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		</a:t>
            </a:r>
            <a:r>
              <a:rPr kumimoji="1" lang="en-US" altLang="zh-TW" sz="1800" b="1" dirty="0" err="1" smtClean="0">
                <a:solidFill>
                  <a:prstClr val="black"/>
                </a:solidFill>
                <a:ea typeface="新細明體" pitchFamily="18" charset="-120"/>
              </a:rPr>
              <a:t>this.id.equals</a:t>
            </a: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(otherStudent.id) ) {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		return true;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	}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	else {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		return false;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	}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	}</a:t>
            </a:r>
          </a:p>
          <a:p>
            <a:pPr marL="609600" lvl="0" indent="-609600">
              <a:spcBef>
                <a:spcPts val="0"/>
              </a:spcBef>
              <a:buNone/>
            </a:pPr>
            <a:r>
              <a:rPr kumimoji="1" lang="en-US" altLang="zh-TW" sz="1800" b="1" dirty="0" smtClean="0">
                <a:solidFill>
                  <a:prstClr val="black"/>
                </a:solidFill>
                <a:ea typeface="新細明體" pitchFamily="18" charset="-120"/>
              </a:rPr>
              <a:t>}</a:t>
            </a:r>
            <a:endParaRPr kumimoji="1" lang="en-US" altLang="zh-TW" sz="1800" b="1" dirty="0">
              <a:solidFill>
                <a:prstClr val="black"/>
              </a:solidFill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C60449D0-04BD-4F67-92BD-1F3C2D48B298}" type="slidenum">
              <a:rPr lang="en-US" altLang="zh-TW"/>
              <a:pPr/>
              <a:t>36</a:t>
            </a:fld>
            <a:endParaRPr lang="en-US" altLang="zh-TW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i="1" dirty="0" smtClean="0"/>
              <a:t>equals</a:t>
            </a:r>
            <a:r>
              <a:rPr lang="zh-TW" altLang="en-US" dirty="0" smtClean="0"/>
              <a:t> </a:t>
            </a:r>
            <a:r>
              <a:rPr lang="en-US" altLang="zh-TW" dirty="0" smtClean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Defined in </a:t>
            </a:r>
            <a:r>
              <a:rPr lang="en-US" altLang="zh-TW" b="1" i="1" dirty="0" err="1" smtClean="0"/>
              <a:t>java.lang.Object</a:t>
            </a:r>
            <a:endParaRPr lang="en-US" altLang="zh-TW" b="1" i="1" dirty="0" smtClean="0"/>
          </a:p>
          <a:p>
            <a:r>
              <a:rPr lang="en-US" altLang="zh-TW" dirty="0" smtClean="0"/>
              <a:t>The default implementation is to compare the reference value</a:t>
            </a:r>
          </a:p>
          <a:p>
            <a:pPr lvl="1"/>
            <a:r>
              <a:rPr lang="en-US" altLang="zh-TW" b="1" i="1" dirty="0" smtClean="0"/>
              <a:t>Please check the source code of JDK! (src.zip)</a:t>
            </a:r>
          </a:p>
          <a:p>
            <a:r>
              <a:rPr lang="en-US" altLang="zh-TW" dirty="0" smtClean="0"/>
              <a:t>We have to override the </a:t>
            </a:r>
            <a:r>
              <a:rPr lang="en-US" altLang="zh-TW" b="1" i="1" dirty="0" smtClean="0"/>
              <a:t>equals</a:t>
            </a:r>
            <a:r>
              <a:rPr lang="en-US" altLang="zh-TW" dirty="0" smtClean="0"/>
              <a:t> method in </a:t>
            </a:r>
            <a:r>
              <a:rPr lang="en-US" altLang="zh-TW" b="1" i="1" dirty="0" err="1" smtClean="0"/>
              <a:t>java.lang.Object</a:t>
            </a:r>
            <a:endParaRPr lang="en-US" altLang="zh-TW" b="1" i="1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37</a:t>
            </a:fld>
            <a:endParaRPr lang="en-US" altLang="zh-TW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萬物之源：</a:t>
            </a:r>
            <a:r>
              <a:rPr lang="en-US" altLang="zh-TW" b="1" i="1" dirty="0" err="1" smtClean="0"/>
              <a:t>java.lang.Object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Java, all objects are the subclass of class </a:t>
            </a:r>
            <a:r>
              <a:rPr lang="en-US" altLang="zh-TW" b="1" i="1" dirty="0" err="1" smtClean="0"/>
              <a:t>java.lang.Object</a:t>
            </a:r>
            <a:endParaRPr lang="en-US" altLang="zh-TW" b="1" i="1" dirty="0" smtClean="0"/>
          </a:p>
          <a:p>
            <a:r>
              <a:rPr lang="en-US" altLang="zh-TW" dirty="0" smtClean="0"/>
              <a:t>Represent the hierarchy in tree structure, the tree root is </a:t>
            </a:r>
            <a:r>
              <a:rPr lang="en-US" altLang="zh-TW" b="1" i="1" dirty="0" err="1" smtClean="0"/>
              <a:t>java.lang.Object</a:t>
            </a:r>
            <a:endParaRPr lang="en-US" altLang="zh-TW" b="1" i="1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38</a:t>
            </a:fld>
            <a:endParaRPr lang="en-US" altLang="zh-TW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 smtClean="0">
                <a:ea typeface="華康兒風體W3(P)" pitchFamily="34" charset="-120"/>
              </a:rPr>
              <a:t>Interface</a:t>
            </a:r>
            <a:endParaRPr lang="en-US" altLang="zh-TW" dirty="0">
              <a:ea typeface="華康兒風體W3(P)" pitchFamily="34" charset="-120"/>
            </a:endParaRPr>
          </a:p>
        </p:txBody>
      </p:sp>
      <p:sp>
        <p:nvSpPr>
          <p:cNvPr id="51302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b="1" i="1" dirty="0" smtClean="0">
                <a:ea typeface="標楷體" pitchFamily="65" charset="-120"/>
              </a:rPr>
              <a:t>Synopsis</a:t>
            </a:r>
          </a:p>
          <a:p>
            <a:pPr lvl="1"/>
            <a:r>
              <a:rPr lang="en-US" altLang="zh-TW" dirty="0" smtClean="0">
                <a:ea typeface="標楷體" pitchFamily="65" charset="-120"/>
              </a:rPr>
              <a:t>Describes a selected part of the externally visible behavior of model elements</a:t>
            </a:r>
          </a:p>
          <a:p>
            <a:r>
              <a:rPr lang="en-US" altLang="zh-TW" dirty="0" smtClean="0">
                <a:ea typeface="標楷體" pitchFamily="65" charset="-120"/>
              </a:rPr>
              <a:t>Interface defines </a:t>
            </a:r>
            <a:r>
              <a:rPr lang="en-US" altLang="zh-TW" i="1" dirty="0" smtClean="0">
                <a:ea typeface="標楷體" pitchFamily="65" charset="-120"/>
              </a:rPr>
              <a:t>specification, standard interactive interface</a:t>
            </a:r>
          </a:p>
          <a:p>
            <a:r>
              <a:rPr lang="en-US" altLang="zh-TW" dirty="0" smtClean="0">
                <a:ea typeface="標楷體" pitchFamily="65" charset="-120"/>
              </a:rPr>
              <a:t>There are only constants and abstract methods</a:t>
            </a:r>
          </a:p>
          <a:p>
            <a:pPr lvl="1"/>
            <a:r>
              <a:rPr lang="en-US" altLang="zh-TW" dirty="0" smtClean="0">
                <a:ea typeface="標楷體" pitchFamily="65" charset="-120"/>
              </a:rPr>
              <a:t>Cannot use </a:t>
            </a:r>
            <a:r>
              <a:rPr lang="en-US" altLang="zh-TW" b="1" i="1" dirty="0" smtClean="0">
                <a:ea typeface="標楷體" pitchFamily="65" charset="-120"/>
              </a:rPr>
              <a:t>new</a:t>
            </a:r>
            <a:r>
              <a:rPr lang="en-US" altLang="zh-TW" dirty="0" smtClean="0">
                <a:ea typeface="標楷體" pitchFamily="65" charset="-120"/>
              </a:rPr>
              <a:t> to instantiate objects</a:t>
            </a:r>
            <a:endParaRPr lang="en-US" altLang="zh-TW" dirty="0">
              <a:ea typeface="標楷體" pitchFamily="65" charset="-120"/>
            </a:endParaRPr>
          </a:p>
        </p:txBody>
      </p:sp>
      <p:sp>
        <p:nvSpPr>
          <p:cNvPr id="5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3C7D26BB-B051-4EAA-AEFE-62A43D29192D}" type="slidenum">
              <a:rPr lang="en-US" altLang="zh-TW"/>
              <a:pPr/>
              <a:t>39</a:t>
            </a:fld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Why to Inherit?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428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ea typeface="標楷體" pitchFamily="65" charset="-120"/>
              </a:rPr>
              <a:t>Reuse</a:t>
            </a:r>
            <a:endParaRPr lang="zh-TW" altLang="en-US" sz="3200" dirty="0">
              <a:ea typeface="標楷體" pitchFamily="65" charset="-120"/>
            </a:endParaRPr>
          </a:p>
          <a:p>
            <a:pPr lvl="1"/>
            <a:r>
              <a:rPr lang="en-US" altLang="zh-TW" dirty="0" smtClean="0">
                <a:ea typeface="標楷體" pitchFamily="65" charset="-120"/>
              </a:rPr>
              <a:t>A subclass can have the </a:t>
            </a:r>
            <a:r>
              <a:rPr lang="en-US" altLang="zh-TW" b="1" dirty="0" smtClean="0">
                <a:ea typeface="標楷體" pitchFamily="65" charset="-120"/>
              </a:rPr>
              <a:t>states </a:t>
            </a:r>
            <a:r>
              <a:rPr lang="en-US" altLang="zh-TW" dirty="0" smtClean="0">
                <a:ea typeface="標楷體" pitchFamily="65" charset="-120"/>
              </a:rPr>
              <a:t>and </a:t>
            </a:r>
            <a:r>
              <a:rPr lang="en-US" altLang="zh-TW" b="1" dirty="0" smtClean="0">
                <a:ea typeface="標楷體" pitchFamily="65" charset="-120"/>
              </a:rPr>
              <a:t>behaviors </a:t>
            </a:r>
            <a:r>
              <a:rPr lang="en-US" altLang="zh-TW" dirty="0" smtClean="0">
                <a:ea typeface="標楷體" pitchFamily="65" charset="-120"/>
              </a:rPr>
              <a:t>from the </a:t>
            </a:r>
            <a:r>
              <a:rPr lang="en-US" altLang="zh-TW" dirty="0" err="1" smtClean="0">
                <a:ea typeface="標楷體" pitchFamily="65" charset="-120"/>
              </a:rPr>
              <a:t>superclass</a:t>
            </a:r>
            <a:endParaRPr lang="en-US" altLang="zh-TW" dirty="0" smtClean="0">
              <a:ea typeface="標楷體" pitchFamily="65" charset="-120"/>
            </a:endParaRPr>
          </a:p>
          <a:p>
            <a:pPr lvl="1"/>
            <a:r>
              <a:rPr lang="en-US" altLang="zh-TW" dirty="0" smtClean="0">
                <a:ea typeface="標楷體" pitchFamily="65" charset="-120"/>
              </a:rPr>
              <a:t>Extract the common parts</a:t>
            </a:r>
            <a:endParaRPr lang="zh-TW" altLang="en-US" dirty="0" smtClean="0">
              <a:ea typeface="標楷體" pitchFamily="65" charset="-120"/>
            </a:endParaRPr>
          </a:p>
          <a:p>
            <a:pPr lvl="1"/>
            <a:r>
              <a:rPr lang="en-US" altLang="zh-TW" sz="2800" dirty="0" smtClean="0">
                <a:ea typeface="標楷體" pitchFamily="65" charset="-120"/>
              </a:rPr>
              <a:t>A subclass can still have its own behaviors and states</a:t>
            </a:r>
          </a:p>
          <a:p>
            <a:pPr lvl="1"/>
            <a:r>
              <a:rPr lang="en-US" altLang="zh-TW" dirty="0" smtClean="0">
                <a:ea typeface="標楷體" pitchFamily="65" charset="-120"/>
              </a:rPr>
              <a:t>Original methods can still be overridden</a:t>
            </a:r>
            <a:endParaRPr lang="en-US" altLang="zh-TW" sz="2500" dirty="0" smtClean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9C3851C3-0F69-4219-A8CE-AC50962E53AC}" type="slidenum">
              <a:rPr lang="en-US" altLang="zh-TW"/>
              <a:pPr/>
              <a:t>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n-lt"/>
                <a:ea typeface="華康兒風體W4(P)" pitchFamily="34" charset="-120"/>
              </a:rPr>
              <a:t>Example of Interface</a:t>
            </a:r>
            <a:endParaRPr lang="en-US" altLang="zh-TW" dirty="0">
              <a:latin typeface="+mn-lt"/>
              <a:ea typeface="華康兒風體W4(P)" pitchFamily="34" charset="-120"/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srgbClr val="FF3300"/>
                </a:solidFill>
                <a:latin typeface="Arial" charset="0"/>
                <a:ea typeface="新細明體" pitchFamily="18" charset="-120"/>
              </a:rPr>
              <a:t>interface</a:t>
            </a: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Base1 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  void fun1(args1,args2,…);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srgbClr val="FF3300"/>
                </a:solidFill>
                <a:latin typeface="Arial" charset="0"/>
                <a:ea typeface="新細明體" pitchFamily="18" charset="-120"/>
              </a:rPr>
              <a:t>interface</a:t>
            </a: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Base2 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  void fun2(args1,args2,…);  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class Sub1 </a:t>
            </a:r>
            <a:r>
              <a:rPr kumimoji="1" lang="en-US" altLang="zh-TW" sz="2400" dirty="0" smtClean="0">
                <a:solidFill>
                  <a:srgbClr val="FF3300"/>
                </a:solidFill>
                <a:latin typeface="Arial" charset="0"/>
                <a:ea typeface="新細明體" pitchFamily="18" charset="-120"/>
              </a:rPr>
              <a:t>implements</a:t>
            </a: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Base1,</a:t>
            </a:r>
            <a:r>
              <a:rPr kumimoji="1" lang="zh-TW" altLang="en-US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</a:t>
            </a: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Base2 {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  </a:t>
            </a:r>
            <a:r>
              <a:rPr kumimoji="1" lang="en-US" altLang="zh-TW" sz="2400" dirty="0" smtClean="0">
                <a:solidFill>
                  <a:srgbClr val="0066FF"/>
                </a:solidFill>
                <a:latin typeface="Arial" charset="0"/>
                <a:ea typeface="新細明體" pitchFamily="18" charset="-120"/>
              </a:rPr>
              <a:t>public</a:t>
            </a: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void  fun1(args1,args2,…) { … 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  </a:t>
            </a:r>
            <a:r>
              <a:rPr kumimoji="1" lang="en-US" altLang="zh-TW" sz="2400" dirty="0" smtClean="0">
                <a:solidFill>
                  <a:srgbClr val="0066FF"/>
                </a:solidFill>
                <a:latin typeface="Arial" charset="0"/>
                <a:ea typeface="新細明體" pitchFamily="18" charset="-120"/>
              </a:rPr>
              <a:t>public</a:t>
            </a: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void  fun2(args1,args2,…) { … }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kumimoji="1" lang="en-US" altLang="zh-TW" sz="2400" dirty="0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}</a:t>
            </a:r>
          </a:p>
          <a:p>
            <a:pPr>
              <a:buNone/>
            </a:pPr>
            <a:endParaRPr lang="zh-TW" altLang="en-US" sz="4000" dirty="0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8AAD1DB-44FA-4871-B29D-D329030069BD}" type="slidenum">
              <a:rPr lang="en-US" altLang="zh-TW"/>
              <a:pPr/>
              <a:t>40</a:t>
            </a:fld>
            <a:endParaRPr lang="en-US" altLang="zh-TW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 smtClean="0">
                <a:ea typeface="標楷體" pitchFamily="65" charset="-120"/>
              </a:rPr>
              <a:t>Declare an interface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1405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Only states and behaviors, no constructor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9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28EE9D57-104B-42B7-891E-1A633BA40A49}" type="slidenum">
              <a:rPr lang="en-US" altLang="zh-TW"/>
              <a:pPr/>
              <a:t>41</a:t>
            </a:fld>
            <a:endParaRPr lang="en-US" altLang="zh-TW"/>
          </a:p>
        </p:txBody>
      </p:sp>
      <p:sp>
        <p:nvSpPr>
          <p:cNvPr id="514052" name="Text Box 5"/>
          <p:cNvSpPr txBox="1">
            <a:spLocks noChangeArrowheads="1"/>
          </p:cNvSpPr>
          <p:nvPr/>
        </p:nvSpPr>
        <p:spPr bwMode="auto">
          <a:xfrm>
            <a:off x="357158" y="2214554"/>
            <a:ext cx="8572560" cy="163121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eaLnBrk="1" hangingPunct="1"/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interface 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Actions {</a:t>
            </a:r>
          </a:p>
          <a:p>
            <a:pPr marL="342900" indent="-342900"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	public String name = "Some Actions</a:t>
            </a:r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"; //becomes </a:t>
            </a:r>
            <a:r>
              <a:rPr lang="en-US" altLang="zh-TW" sz="2000" dirty="0" smtClean="0">
                <a:ea typeface="新細明體" pitchFamily="18" charset="-120"/>
              </a:rPr>
              <a:t>public static final</a:t>
            </a:r>
            <a:endParaRPr kumimoji="1" lang="en-US" altLang="zh-TW" sz="2000" dirty="0">
              <a:latin typeface="Arial" charset="0"/>
              <a:ea typeface="新細明體" pitchFamily="18" charset="-120"/>
            </a:endParaRPr>
          </a:p>
          <a:p>
            <a:pPr marL="342900" indent="-342900"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	public void 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canFly</a:t>
            </a:r>
            <a:r>
              <a:rPr kumimoji="1" lang="en-US" altLang="zh-TW" sz="2000" dirty="0" smtClean="0">
                <a:latin typeface="Arial" charset="0"/>
                <a:ea typeface="新細明體" pitchFamily="18" charset="-120"/>
              </a:rPr>
              <a:t>(); //becomes </a:t>
            </a:r>
            <a:r>
              <a:rPr lang="en-US" altLang="zh-TW" sz="2000" dirty="0" smtClean="0">
                <a:ea typeface="新細明體" pitchFamily="18" charset="-120"/>
              </a:rPr>
              <a:t>public abstract</a:t>
            </a:r>
            <a:endParaRPr kumimoji="1" lang="en-US" altLang="zh-TW" sz="2000" dirty="0">
              <a:latin typeface="Arial" charset="0"/>
              <a:ea typeface="新細明體" pitchFamily="18" charset="-120"/>
            </a:endParaRPr>
          </a:p>
          <a:p>
            <a:pPr marL="342900" indent="-342900"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	public void </a:t>
            </a:r>
            <a:r>
              <a:rPr kumimoji="1" lang="en-US" altLang="zh-TW" sz="2000" dirty="0" err="1">
                <a:latin typeface="Arial" charset="0"/>
                <a:ea typeface="新細明體" pitchFamily="18" charset="-120"/>
              </a:rPr>
              <a:t>canRun</a:t>
            </a:r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();</a:t>
            </a:r>
          </a:p>
          <a:p>
            <a:pPr marL="342900" indent="-342900"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}</a:t>
            </a:r>
          </a:p>
        </p:txBody>
      </p:sp>
      <p:sp>
        <p:nvSpPr>
          <p:cNvPr id="514055" name="Text Box 7"/>
          <p:cNvSpPr txBox="1">
            <a:spLocks noChangeArrowheads="1"/>
          </p:cNvSpPr>
          <p:nvPr/>
        </p:nvSpPr>
        <p:spPr bwMode="auto">
          <a:xfrm>
            <a:off x="357158" y="3962400"/>
            <a:ext cx="8501122" cy="1323439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09600" indent="-609600"/>
            <a:r>
              <a:rPr kumimoji="1" lang="en-US" altLang="zh-TW" sz="2000" b="1" dirty="0">
                <a:solidFill>
                  <a:srgbClr val="FF0000"/>
                </a:solidFill>
                <a:ea typeface="新細明體" pitchFamily="18" charset="-120"/>
              </a:rPr>
              <a:t>interface</a:t>
            </a:r>
            <a:r>
              <a:rPr kumimoji="1" lang="en-US" altLang="zh-TW" sz="2000" b="1" dirty="0">
                <a:ea typeface="新細明體" pitchFamily="18" charset="-120"/>
              </a:rPr>
              <a:t> Specification{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       	</a:t>
            </a:r>
            <a:r>
              <a:rPr kumimoji="1" lang="en-US" altLang="zh-TW" sz="2000" b="1" dirty="0" err="1" smtClean="0">
                <a:ea typeface="新細明體" pitchFamily="18" charset="-120"/>
              </a:rPr>
              <a:t>int</a:t>
            </a:r>
            <a:r>
              <a:rPr kumimoji="1" lang="en-US" altLang="zh-TW" sz="2000" b="1" dirty="0" smtClean="0">
                <a:ea typeface="新細明體" pitchFamily="18" charset="-120"/>
              </a:rPr>
              <a:t> </a:t>
            </a:r>
            <a:r>
              <a:rPr kumimoji="1" lang="en-US" altLang="zh-TW" sz="2000" b="1" dirty="0" err="1">
                <a:ea typeface="新細明體" pitchFamily="18" charset="-120"/>
              </a:rPr>
              <a:t>constantInteger</a:t>
            </a:r>
            <a:r>
              <a:rPr kumimoji="1" lang="en-US" altLang="zh-TW" sz="2000" b="1" dirty="0">
                <a:ea typeface="新細明體" pitchFamily="18" charset="-120"/>
              </a:rPr>
              <a:t>; //error,</a:t>
            </a:r>
            <a:r>
              <a:rPr kumimoji="1" lang="zh-TW" altLang="en-US" sz="2000" b="1" dirty="0">
                <a:ea typeface="新細明體" pitchFamily="18" charset="-120"/>
              </a:rPr>
              <a:t>沒有宣告初始值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</a:t>
            </a:r>
            <a:r>
              <a:rPr kumimoji="1" lang="en-US" altLang="zh-TW" sz="2000" b="1" dirty="0" smtClean="0">
                <a:ea typeface="新細明體" pitchFamily="18" charset="-120"/>
              </a:rPr>
              <a:t>public </a:t>
            </a:r>
            <a:r>
              <a:rPr kumimoji="1" lang="en-US" altLang="zh-TW" sz="2000" b="1" dirty="0">
                <a:solidFill>
                  <a:srgbClr val="FF0000"/>
                </a:solidFill>
                <a:ea typeface="新細明體" pitchFamily="18" charset="-120"/>
              </a:rPr>
              <a:t>static</a:t>
            </a:r>
            <a:r>
              <a:rPr kumimoji="1" lang="en-US" altLang="zh-TW" sz="2000" b="1" dirty="0">
                <a:ea typeface="新細明體" pitchFamily="18" charset="-120"/>
              </a:rPr>
              <a:t> void show</a:t>
            </a:r>
            <a:r>
              <a:rPr kumimoji="1" lang="en-US" altLang="zh-TW" sz="2000" b="1" dirty="0" smtClean="0">
                <a:ea typeface="新細明體" pitchFamily="18" charset="-120"/>
              </a:rPr>
              <a:t>(); //</a:t>
            </a:r>
            <a:r>
              <a:rPr kumimoji="1" lang="en-US" altLang="zh-TW" sz="2000" b="1" dirty="0">
                <a:ea typeface="新細明體" pitchFamily="18" charset="-120"/>
              </a:rPr>
              <a:t>error,</a:t>
            </a:r>
            <a:r>
              <a:rPr kumimoji="1" lang="zh-TW" altLang="en-US" sz="2000" b="1" dirty="0">
                <a:ea typeface="新細明體" pitchFamily="18" charset="-120"/>
              </a:rPr>
              <a:t>不能為</a:t>
            </a:r>
            <a:r>
              <a:rPr kumimoji="1" lang="en-US" altLang="zh-TW" sz="2000" b="1" dirty="0">
                <a:ea typeface="新細明體" pitchFamily="18" charset="-120"/>
              </a:rPr>
              <a:t>static</a:t>
            </a:r>
            <a:r>
              <a:rPr kumimoji="1" lang="zh-TW" altLang="en-US" sz="2000" b="1" dirty="0">
                <a:ea typeface="新細明體" pitchFamily="18" charset="-120"/>
              </a:rPr>
              <a:t>靜態</a:t>
            </a:r>
            <a:r>
              <a:rPr kumimoji="1" lang="en-US" altLang="zh-TW" sz="2000" b="1" dirty="0">
                <a:ea typeface="新細明體" pitchFamily="18" charset="-120"/>
              </a:rPr>
              <a:t>…</a:t>
            </a:r>
            <a:r>
              <a:rPr kumimoji="1" lang="zh-TW" altLang="en-US" sz="2000" b="1" dirty="0">
                <a:ea typeface="新細明體" pitchFamily="18" charset="-120"/>
              </a:rPr>
              <a:t>必為抽象</a:t>
            </a:r>
            <a:endParaRPr kumimoji="1" lang="en-US" altLang="zh-TW" sz="2000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TW" dirty="0" smtClean="0">
                <a:ea typeface="標楷體" pitchFamily="65" charset="-120"/>
              </a:rPr>
              <a:t>Implementation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1507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2800" dirty="0" smtClean="0">
                <a:ea typeface="標楷體" pitchFamily="65" charset="-120"/>
              </a:rPr>
              <a:t>Use the keyword </a:t>
            </a:r>
            <a:r>
              <a:rPr lang="en-US" altLang="zh-TW" sz="2800" b="1" i="1" dirty="0" smtClean="0">
                <a:ea typeface="標楷體" pitchFamily="65" charset="-120"/>
              </a:rPr>
              <a:t>implements</a:t>
            </a:r>
            <a:endParaRPr lang="zh-TW" altLang="en-US" sz="2800" b="1" i="1" dirty="0"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endParaRPr lang="zh-TW" altLang="en-US" sz="2800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800" dirty="0" smtClean="0">
                <a:ea typeface="標楷體" pitchFamily="65" charset="-120"/>
              </a:rPr>
              <a:t>Java does not allow a class extends more than one class, but allow implements multiple interfaces</a:t>
            </a:r>
            <a:endParaRPr lang="zh-TW" altLang="en-US" sz="2800" dirty="0"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endParaRPr lang="zh-TW" altLang="en-US" sz="2800" dirty="0"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800" dirty="0" smtClean="0">
                <a:ea typeface="標楷體" pitchFamily="65" charset="-120"/>
              </a:rPr>
              <a:t>A class need to implement all the abstract methods in the interface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 smtClean="0">
                <a:ea typeface="標楷體" pitchFamily="65" charset="-120"/>
              </a:rPr>
              <a:t>Remember that all the methods in an interface are public abstract</a:t>
            </a:r>
            <a:endParaRPr lang="zh-TW" altLang="en-US" sz="1800" dirty="0">
              <a:ea typeface="標楷體" pitchFamily="65" charset="-120"/>
            </a:endParaRPr>
          </a:p>
        </p:txBody>
      </p:sp>
      <p:sp>
        <p:nvSpPr>
          <p:cNvPr id="7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075F02E-7565-4C47-8FC7-1C2D268E4000}" type="slidenum">
              <a:rPr lang="en-US" altLang="zh-TW"/>
              <a:pPr/>
              <a:t>42</a:t>
            </a:fld>
            <a:endParaRPr lang="en-US" altLang="zh-TW"/>
          </a:p>
        </p:txBody>
      </p:sp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1357290" y="2071678"/>
            <a:ext cx="5672138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class Bird extends Animal implements Actions {} </a:t>
            </a:r>
          </a:p>
        </p:txBody>
      </p:sp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1357290" y="3429000"/>
            <a:ext cx="5840413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000" dirty="0">
                <a:latin typeface="Arial" charset="0"/>
                <a:ea typeface="新細明體" pitchFamily="18" charset="-120"/>
              </a:rPr>
              <a:t>class Bird implements Actions, Action2, Action3 {}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>
                <a:ea typeface="標楷體" pitchFamily="65" charset="-120"/>
              </a:rPr>
              <a:t>Comparison between </a:t>
            </a:r>
            <a:r>
              <a:rPr lang="en-US" altLang="zh-TW" b="1" i="1" dirty="0" smtClean="0">
                <a:ea typeface="標楷體" pitchFamily="65" charset="-120"/>
              </a:rPr>
              <a:t>interface</a:t>
            </a:r>
            <a:r>
              <a:rPr lang="en-US" altLang="zh-TW" dirty="0" smtClean="0">
                <a:ea typeface="標楷體" pitchFamily="65" charset="-120"/>
              </a:rPr>
              <a:t> and </a:t>
            </a:r>
            <a:r>
              <a:rPr lang="en-US" altLang="zh-TW" b="1" i="1" dirty="0" smtClean="0">
                <a:ea typeface="標楷體" pitchFamily="65" charset="-120"/>
              </a:rPr>
              <a:t>abstract</a:t>
            </a:r>
            <a:endParaRPr lang="en-US" altLang="zh-TW" b="1" i="1" dirty="0">
              <a:ea typeface="標楷體" pitchFamily="65" charset="-120"/>
            </a:endParaRPr>
          </a:p>
        </p:txBody>
      </p:sp>
      <p:sp>
        <p:nvSpPr>
          <p:cNvPr id="3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26DE20A3-E00B-4605-9CA0-AC38A9C6587C}" type="slidenum">
              <a:rPr lang="en-US" altLang="zh-TW"/>
              <a:pPr/>
              <a:t>43</a:t>
            </a:fld>
            <a:endParaRPr lang="en-US" altLang="zh-TW"/>
          </a:p>
        </p:txBody>
      </p:sp>
      <p:graphicFrame>
        <p:nvGraphicFramePr>
          <p:cNvPr id="564228" name="Group 4"/>
          <p:cNvGraphicFramePr>
            <a:graphicFrameLocks noGrp="1"/>
          </p:cNvGraphicFramePr>
          <p:nvPr/>
        </p:nvGraphicFramePr>
        <p:xfrm>
          <a:off x="285720" y="2214554"/>
          <a:ext cx="8382000" cy="2963992"/>
        </p:xfrm>
        <a:graphic>
          <a:graphicData uri="http://schemas.openxmlformats.org/drawingml/2006/table">
            <a:tbl>
              <a:tblPr/>
              <a:tblGrid>
                <a:gridCol w="1357322"/>
                <a:gridCol w="3443278"/>
                <a:gridCol w="35814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interface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abstract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multiple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Yes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No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constructor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No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Yes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Methods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All public abstract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Not always all public abstract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fields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All public static final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Modifiable 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Variable inherited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Yes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Yes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Error implements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83234B1D-B68C-4AEA-B863-33D611469C4C}" type="slidenum">
              <a:rPr lang="en-US" altLang="zh-TW"/>
              <a:pPr/>
              <a:t>44</a:t>
            </a:fld>
            <a:endParaRPr lang="en-US" altLang="zh-TW"/>
          </a:p>
        </p:txBody>
      </p:sp>
      <p:sp>
        <p:nvSpPr>
          <p:cNvPr id="552964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7561263" cy="4154984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sz="2200" b="1" dirty="0">
                <a:solidFill>
                  <a:srgbClr val="FF0000"/>
                </a:solidFill>
                <a:ea typeface="新細明體" pitchFamily="18" charset="-120"/>
              </a:rPr>
              <a:t>interface</a:t>
            </a:r>
            <a:r>
              <a:rPr kumimoji="1" lang="en-US" altLang="zh-TW" sz="2200" b="1" dirty="0">
                <a:ea typeface="新細明體" pitchFamily="18" charset="-120"/>
              </a:rPr>
              <a:t> USB{</a:t>
            </a:r>
            <a:endParaRPr kumimoji="1" lang="zh-TW" altLang="en-US" sz="2200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	</a:t>
            </a:r>
            <a:r>
              <a:rPr kumimoji="1" lang="en-US" altLang="zh-TW" sz="2200" b="1" dirty="0" smtClean="0">
                <a:ea typeface="新細明體" pitchFamily="18" charset="-120"/>
              </a:rPr>
              <a:t>public </a:t>
            </a:r>
            <a:r>
              <a:rPr kumimoji="1" lang="en-US" altLang="zh-TW" sz="2200" b="1" dirty="0">
                <a:ea typeface="新細明體" pitchFamily="18" charset="-120"/>
              </a:rPr>
              <a:t>void show();</a:t>
            </a: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          </a:t>
            </a:r>
            <a:r>
              <a:rPr kumimoji="1" lang="en-US" altLang="zh-TW" sz="2200" b="1" dirty="0" smtClean="0">
                <a:ea typeface="新細明體" pitchFamily="18" charset="-120"/>
              </a:rPr>
              <a:t>public </a:t>
            </a:r>
            <a:r>
              <a:rPr kumimoji="1" lang="en-US" altLang="zh-TW" sz="2200" b="1" dirty="0">
                <a:ea typeface="新細明體" pitchFamily="18" charset="-120"/>
              </a:rPr>
              <a:t>void print();</a:t>
            </a: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}</a:t>
            </a: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Class </a:t>
            </a:r>
            <a:r>
              <a:rPr kumimoji="1" lang="en-US" altLang="zh-TW" sz="2200" b="1" dirty="0" err="1">
                <a:ea typeface="新細明體" pitchFamily="18" charset="-120"/>
              </a:rPr>
              <a:t>USBMouse</a:t>
            </a:r>
            <a:r>
              <a:rPr kumimoji="1" lang="en-US" altLang="zh-TW" sz="2200" b="1" dirty="0">
                <a:ea typeface="新細明體" pitchFamily="18" charset="-120"/>
              </a:rPr>
              <a:t> implements USB{</a:t>
            </a: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	//</a:t>
            </a:r>
            <a:r>
              <a:rPr kumimoji="1" lang="en-US" altLang="zh-TW" sz="2200" b="1" dirty="0" smtClean="0">
                <a:ea typeface="新細明體" pitchFamily="18" charset="-120"/>
              </a:rPr>
              <a:t>error, why?</a:t>
            </a:r>
            <a:endParaRPr kumimoji="1" lang="en-US" altLang="zh-TW" sz="2200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 dirty="0" smtClean="0">
                <a:ea typeface="新細明體" pitchFamily="18" charset="-120"/>
              </a:rPr>
              <a:t>}</a:t>
            </a:r>
            <a:endParaRPr kumimoji="1" lang="en-US" altLang="zh-TW" sz="2200" b="1" dirty="0">
              <a:ea typeface="新細明體" pitchFamily="18" charset="-120"/>
            </a:endParaRPr>
          </a:p>
          <a:p>
            <a:pPr marL="609600" indent="-609600"/>
            <a:r>
              <a:rPr lang="en-US" altLang="zh-TW" sz="2200" b="1" dirty="0">
                <a:ea typeface="新細明體" pitchFamily="18" charset="-120"/>
              </a:rPr>
              <a:t>public class </a:t>
            </a:r>
            <a:r>
              <a:rPr lang="en-US" altLang="zh-TW" sz="2200" b="1" dirty="0" smtClean="0">
                <a:ea typeface="新細明體" pitchFamily="18" charset="-120"/>
              </a:rPr>
              <a:t>Application {</a:t>
            </a:r>
            <a:endParaRPr lang="en-US" altLang="zh-TW" sz="2200" b="1" dirty="0">
              <a:ea typeface="新細明體" pitchFamily="18" charset="-120"/>
            </a:endParaRPr>
          </a:p>
          <a:p>
            <a:pPr marL="609600" indent="-609600"/>
            <a:r>
              <a:rPr lang="en-US" altLang="zh-TW" sz="2200" b="1" dirty="0">
                <a:ea typeface="新細明體" pitchFamily="18" charset="-120"/>
              </a:rPr>
              <a:t>	public static void main(String </a:t>
            </a:r>
            <a:r>
              <a:rPr lang="en-US" altLang="zh-TW" sz="2200" b="1" dirty="0" err="1">
                <a:ea typeface="新細明體" pitchFamily="18" charset="-120"/>
              </a:rPr>
              <a:t>agrs</a:t>
            </a:r>
            <a:r>
              <a:rPr lang="en-US" altLang="zh-TW" sz="2200" b="1" dirty="0">
                <a:ea typeface="新細明體" pitchFamily="18" charset="-120"/>
              </a:rPr>
              <a:t>){</a:t>
            </a:r>
          </a:p>
          <a:p>
            <a:pPr marL="609600" indent="-609600"/>
            <a:r>
              <a:rPr lang="en-US" altLang="zh-TW" sz="2200" b="1" dirty="0">
                <a:ea typeface="新細明體" pitchFamily="18" charset="-120"/>
              </a:rPr>
              <a:t>		</a:t>
            </a:r>
            <a:r>
              <a:rPr lang="en-US" altLang="zh-TW" sz="2200" b="1" dirty="0" err="1">
                <a:ea typeface="新細明體" pitchFamily="18" charset="-120"/>
              </a:rPr>
              <a:t>USBMouse</a:t>
            </a:r>
            <a:r>
              <a:rPr lang="en-US" altLang="zh-TW" sz="2200" b="1" dirty="0">
                <a:ea typeface="新細明體" pitchFamily="18" charset="-120"/>
              </a:rPr>
              <a:t> </a:t>
            </a:r>
            <a:r>
              <a:rPr lang="en-US" altLang="zh-TW" sz="2200" b="1" dirty="0" err="1">
                <a:ea typeface="新細明體" pitchFamily="18" charset="-120"/>
              </a:rPr>
              <a:t>usbMouse</a:t>
            </a:r>
            <a:r>
              <a:rPr lang="en-US" altLang="zh-TW" sz="2200" b="1" dirty="0">
                <a:ea typeface="新細明體" pitchFamily="18" charset="-120"/>
              </a:rPr>
              <a:t> = new </a:t>
            </a:r>
            <a:r>
              <a:rPr lang="en-US" altLang="zh-TW" sz="2200" b="1" dirty="0" err="1">
                <a:ea typeface="新細明體" pitchFamily="18" charset="-120"/>
              </a:rPr>
              <a:t>USBMouse</a:t>
            </a:r>
            <a:r>
              <a:rPr lang="en-US" altLang="zh-TW" sz="2200" b="1" dirty="0">
                <a:ea typeface="新細明體" pitchFamily="18" charset="-120"/>
              </a:rPr>
              <a:t>(); </a:t>
            </a:r>
          </a:p>
          <a:p>
            <a:pPr marL="609600" indent="-609600"/>
            <a:r>
              <a:rPr lang="en-US" altLang="zh-TW" sz="2200" b="1" dirty="0">
                <a:ea typeface="新細明體" pitchFamily="18" charset="-120"/>
              </a:rPr>
              <a:t>	}</a:t>
            </a:r>
          </a:p>
          <a:p>
            <a:pPr marL="609600" indent="-609600"/>
            <a:r>
              <a:rPr lang="en-US" altLang="zh-TW" sz="2200" b="1" dirty="0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Correct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implements</a:t>
            </a:r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AE1C0E6-3EAD-467B-A018-9788529D9EBD}" type="slidenum">
              <a:rPr lang="en-US" altLang="zh-TW"/>
              <a:pPr/>
              <a:t>45</a:t>
            </a:fld>
            <a:endParaRPr lang="en-US" altLang="zh-TW"/>
          </a:p>
        </p:txBody>
      </p:sp>
      <p:sp>
        <p:nvSpPr>
          <p:cNvPr id="553987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7561263" cy="384720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sz="2200" b="1" dirty="0">
                <a:solidFill>
                  <a:srgbClr val="FF0000"/>
                </a:solidFill>
                <a:ea typeface="新細明體" pitchFamily="18" charset="-120"/>
              </a:rPr>
              <a:t>interface</a:t>
            </a:r>
            <a:r>
              <a:rPr kumimoji="1" lang="en-US" altLang="zh-TW" sz="2200" b="1" dirty="0">
                <a:ea typeface="新細明體" pitchFamily="18" charset="-120"/>
              </a:rPr>
              <a:t> USB{</a:t>
            </a:r>
            <a:endParaRPr kumimoji="1" lang="zh-TW" altLang="en-US" sz="2200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	</a:t>
            </a:r>
            <a:r>
              <a:rPr kumimoji="1" lang="en-US" altLang="zh-TW" sz="2200" b="1" dirty="0" smtClean="0">
                <a:ea typeface="新細明體" pitchFamily="18" charset="-120"/>
              </a:rPr>
              <a:t>public </a:t>
            </a:r>
            <a:r>
              <a:rPr kumimoji="1" lang="en-US" altLang="zh-TW" sz="2200" b="1" dirty="0">
                <a:ea typeface="新細明體" pitchFamily="18" charset="-120"/>
              </a:rPr>
              <a:t>void show();</a:t>
            </a: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          </a:t>
            </a:r>
            <a:r>
              <a:rPr kumimoji="1" lang="en-US" altLang="zh-TW" sz="2200" b="1" dirty="0" smtClean="0">
                <a:ea typeface="新細明體" pitchFamily="18" charset="-120"/>
              </a:rPr>
              <a:t>public </a:t>
            </a:r>
            <a:r>
              <a:rPr kumimoji="1" lang="en-US" altLang="zh-TW" sz="2200" b="1" dirty="0">
                <a:ea typeface="新細明體" pitchFamily="18" charset="-120"/>
              </a:rPr>
              <a:t>void print();</a:t>
            </a: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}</a:t>
            </a: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Class </a:t>
            </a:r>
            <a:r>
              <a:rPr kumimoji="1" lang="en-US" altLang="zh-TW" sz="2200" b="1" dirty="0" err="1">
                <a:ea typeface="新細明體" pitchFamily="18" charset="-120"/>
              </a:rPr>
              <a:t>USBMouse</a:t>
            </a:r>
            <a:r>
              <a:rPr kumimoji="1" lang="en-US" altLang="zh-TW" sz="2200" b="1" dirty="0">
                <a:ea typeface="新細明體" pitchFamily="18" charset="-120"/>
              </a:rPr>
              <a:t> implements USB{</a:t>
            </a: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	 </a:t>
            </a:r>
            <a:r>
              <a:rPr kumimoji="1" lang="en-US" altLang="zh-TW" b="1" dirty="0">
                <a:ea typeface="新細明體" pitchFamily="18" charset="-120"/>
              </a:rPr>
              <a:t>public void show(){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	</a:t>
            </a:r>
            <a:r>
              <a:rPr kumimoji="1" lang="en-US" altLang="zh-TW" b="1" dirty="0" err="1">
                <a:ea typeface="新細明體" pitchFamily="18" charset="-120"/>
              </a:rPr>
              <a:t>System.out.println</a:t>
            </a:r>
            <a:r>
              <a:rPr kumimoji="1" lang="en-US" altLang="zh-TW" b="1" dirty="0">
                <a:ea typeface="新細明體" pitchFamily="18" charset="-120"/>
              </a:rPr>
              <a:t>(“I’m USB Mouse”);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 }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 </a:t>
            </a:r>
            <a:r>
              <a:rPr kumimoji="1" lang="en-US" altLang="zh-TW" b="1" dirty="0" smtClean="0">
                <a:ea typeface="新細明體" pitchFamily="18" charset="-120"/>
              </a:rPr>
              <a:t>	public </a:t>
            </a:r>
            <a:r>
              <a:rPr kumimoji="1" lang="en-US" altLang="zh-TW" b="1" dirty="0">
                <a:ea typeface="新細明體" pitchFamily="18" charset="-120"/>
              </a:rPr>
              <a:t>void print(){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	</a:t>
            </a:r>
            <a:r>
              <a:rPr kumimoji="1" lang="en-US" altLang="zh-TW" b="1" dirty="0" err="1" smtClean="0">
                <a:ea typeface="新細明體" pitchFamily="18" charset="-120"/>
              </a:rPr>
              <a:t>System.out.println</a:t>
            </a:r>
            <a:r>
              <a:rPr kumimoji="1" lang="en-US" altLang="zh-TW" b="1" dirty="0">
                <a:ea typeface="新細明體" pitchFamily="18" charset="-120"/>
              </a:rPr>
              <a:t>(“I’m moving”);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</a:t>
            </a:r>
            <a:r>
              <a:rPr kumimoji="1" lang="en-US" altLang="zh-TW" b="1" dirty="0" smtClean="0">
                <a:ea typeface="新細明體" pitchFamily="18" charset="-120"/>
              </a:rPr>
              <a:t>	}</a:t>
            </a:r>
            <a:endParaRPr kumimoji="1" lang="en-US" altLang="zh-TW" sz="2200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 dirty="0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Polymorphism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b="1" i="1" dirty="0" smtClean="0"/>
              <a:t>Synopsis </a:t>
            </a:r>
            <a:r>
              <a:rPr lang="en-US" altLang="zh-TW" dirty="0" smtClean="0"/>
              <a:t>(from UML book)</a:t>
            </a:r>
            <a:endParaRPr lang="en-US" altLang="zh-TW" i="1" dirty="0" smtClean="0"/>
          </a:p>
          <a:p>
            <a:pPr lvl="1"/>
            <a:r>
              <a:rPr lang="en-US" altLang="zh-TW" i="1" dirty="0" smtClean="0"/>
              <a:t>Polymorphism means that an operation may behave differently (in different classes)</a:t>
            </a:r>
          </a:p>
          <a:p>
            <a:pPr lvl="1"/>
            <a:r>
              <a:rPr lang="en-US" altLang="zh-TW" i="1" dirty="0" smtClean="0"/>
              <a:t>There are two kinds of polymorphism</a:t>
            </a:r>
          </a:p>
          <a:p>
            <a:pPr lvl="2"/>
            <a:r>
              <a:rPr lang="en-US" altLang="zh-TW" i="1" dirty="0" smtClean="0"/>
              <a:t>Static (overloading) and dynamic</a:t>
            </a:r>
          </a:p>
          <a:p>
            <a:r>
              <a:rPr lang="en-US" altLang="zh-TW" b="1" i="1" dirty="0" smtClean="0"/>
              <a:t>Precondition</a:t>
            </a:r>
          </a:p>
          <a:p>
            <a:pPr lvl="1"/>
            <a:r>
              <a:rPr lang="en-US" altLang="zh-TW" i="1" dirty="0" smtClean="0"/>
              <a:t>Late binding is needed</a:t>
            </a:r>
          </a:p>
          <a:p>
            <a:pPr lvl="2"/>
            <a:r>
              <a:rPr lang="en-US" altLang="zh-TW" smtClean="0"/>
              <a:t>Binding: the point in the life of a program at which the caller of an operation is given the (memory) address of that operation</a:t>
            </a:r>
            <a:endParaRPr lang="en-US" altLang="zh-TW" i="1" dirty="0" smtClean="0"/>
          </a:p>
          <a:p>
            <a:pPr lvl="2"/>
            <a:r>
              <a:rPr lang="en-US" altLang="zh-TW" dirty="0" smtClean="0"/>
              <a:t>The precise memory location of an operation is determined only when the call takes place</a:t>
            </a:r>
          </a:p>
          <a:p>
            <a:pPr lvl="1"/>
            <a:r>
              <a:rPr lang="en-US" altLang="zh-TW" dirty="0" smtClean="0"/>
              <a:t>Important idea: </a:t>
            </a:r>
            <a:r>
              <a:rPr lang="en-US" altLang="zh-TW" b="1" i="1" dirty="0" smtClean="0"/>
              <a:t>decided at runtime</a:t>
            </a:r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288D128E-F622-4C23-A4EF-EA9DB4FC8895}" type="slidenum">
              <a:rPr lang="en-US" altLang="zh-TW" smtClean="0"/>
              <a:pPr/>
              <a:t>46</a:t>
            </a:fld>
            <a:endParaRPr lang="en-US" altLang="zh-TW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143116"/>
            <a:ext cx="52006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文字方塊 5"/>
          <p:cNvSpPr txBox="1"/>
          <p:nvPr/>
        </p:nvSpPr>
        <p:spPr>
          <a:xfrm>
            <a:off x="214282" y="2285992"/>
            <a:ext cx="321286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void </a:t>
            </a:r>
            <a:r>
              <a:rPr lang="en-US" altLang="zh-TW" dirty="0" err="1" smtClean="0"/>
              <a:t>invokeTalk</a:t>
            </a:r>
            <a:r>
              <a:rPr lang="en-US" altLang="zh-TW" dirty="0" smtClean="0"/>
              <a:t>(Animal </a:t>
            </a:r>
            <a:r>
              <a:rPr lang="en-US" altLang="zh-TW" dirty="0" err="1" smtClean="0"/>
              <a:t>animal</a:t>
            </a:r>
            <a:r>
              <a:rPr lang="en-US" altLang="zh-TW" dirty="0" smtClean="0"/>
              <a:t>) {</a:t>
            </a:r>
          </a:p>
          <a:p>
            <a:r>
              <a:rPr lang="en-US" altLang="zh-TW" dirty="0" smtClean="0"/>
              <a:t>    String say= </a:t>
            </a:r>
            <a:r>
              <a:rPr lang="en-US" altLang="zh-TW" dirty="0" err="1" smtClean="0"/>
              <a:t>animal.talk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(say);</a:t>
            </a:r>
          </a:p>
          <a:p>
            <a:r>
              <a:rPr lang="en-US" altLang="zh-TW" dirty="0" smtClean="0"/>
              <a:t>}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….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Animal cat = new Cat();</a:t>
            </a:r>
          </a:p>
          <a:p>
            <a:r>
              <a:rPr lang="en-US" altLang="zh-TW" dirty="0" smtClean="0"/>
              <a:t>Animal dog = new Dog();</a:t>
            </a:r>
          </a:p>
          <a:p>
            <a:r>
              <a:rPr lang="en-US" altLang="zh-TW" dirty="0" err="1" smtClean="0"/>
              <a:t>invokeTalk</a:t>
            </a:r>
            <a:r>
              <a:rPr lang="en-US" altLang="zh-TW" dirty="0" smtClean="0"/>
              <a:t>(cat);</a:t>
            </a:r>
          </a:p>
          <a:p>
            <a:r>
              <a:rPr lang="en-US" altLang="zh-TW" dirty="0" err="1" smtClean="0"/>
              <a:t>invokeTalk</a:t>
            </a:r>
            <a:r>
              <a:rPr lang="en-US" altLang="zh-TW" dirty="0" smtClean="0"/>
              <a:t>(dog);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r>
              <a:rPr lang="en-US" altLang="zh-TW" smtClean="0"/>
              <a:t>: Comparable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altLang="zh-TW" dirty="0" smtClean="0"/>
              <a:t>class Student implements Comparable {</a:t>
            </a:r>
          </a:p>
          <a:p>
            <a:pPr>
              <a:buNone/>
            </a:pPr>
            <a:r>
              <a:rPr lang="en-US" altLang="zh-TW" dirty="0" smtClean="0"/>
              <a:t>	private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score;</a:t>
            </a:r>
          </a:p>
          <a:p>
            <a:pPr>
              <a:buNone/>
            </a:pPr>
            <a:r>
              <a:rPr lang="en-US" altLang="zh-TW" dirty="0" smtClean="0"/>
              <a:t>	String name;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public Student(String name,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score) {</a:t>
            </a:r>
          </a:p>
          <a:p>
            <a:pPr>
              <a:buNone/>
            </a:pPr>
            <a:r>
              <a:rPr lang="en-US" altLang="zh-TW" dirty="0" smtClean="0"/>
              <a:t>		this.name = name;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this.score</a:t>
            </a:r>
            <a:r>
              <a:rPr lang="en-US" altLang="zh-TW" dirty="0" smtClean="0"/>
              <a:t> = score;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 smtClean="0"/>
              <a:t>	</a:t>
            </a:r>
          </a:p>
          <a:p>
            <a:pPr>
              <a:buNone/>
            </a:pPr>
            <a:r>
              <a:rPr lang="en-US" altLang="zh-TW" dirty="0" smtClean="0"/>
              <a:t>	//-1</a:t>
            </a:r>
            <a:r>
              <a:rPr lang="zh-TW" altLang="en-US" dirty="0" smtClean="0"/>
              <a:t>代表</a:t>
            </a:r>
            <a:r>
              <a:rPr lang="en-US" altLang="zh-TW" dirty="0" smtClean="0"/>
              <a:t>less than, 0</a:t>
            </a:r>
            <a:r>
              <a:rPr lang="zh-TW" altLang="en-US" dirty="0" smtClean="0"/>
              <a:t>代表等於</a:t>
            </a:r>
            <a:r>
              <a:rPr lang="en-US" altLang="zh-TW" dirty="0" smtClean="0"/>
              <a:t>, 1</a:t>
            </a:r>
            <a:r>
              <a:rPr lang="zh-TW" altLang="en-US" dirty="0" smtClean="0"/>
              <a:t>代表</a:t>
            </a:r>
            <a:r>
              <a:rPr lang="en-US" altLang="zh-TW" dirty="0" smtClean="0"/>
              <a:t>greater than</a:t>
            </a:r>
          </a:p>
          <a:p>
            <a:pPr>
              <a:buNone/>
            </a:pPr>
            <a:r>
              <a:rPr lang="en-US" altLang="zh-TW" dirty="0" smtClean="0"/>
              <a:t>	//</a:t>
            </a:r>
            <a:r>
              <a:rPr lang="zh-TW" altLang="en-US" dirty="0" smtClean="0"/>
              <a:t>實作了</a:t>
            </a:r>
            <a:r>
              <a:rPr lang="en-US" altLang="zh-TW" dirty="0" smtClean="0"/>
              <a:t>Comparable</a:t>
            </a:r>
            <a:r>
              <a:rPr lang="zh-TW" altLang="en-US" dirty="0" smtClean="0"/>
              <a:t>介面，就必須實作</a:t>
            </a:r>
            <a:r>
              <a:rPr lang="en-US" altLang="zh-TW" dirty="0" err="1" smtClean="0"/>
              <a:t>compareTo</a:t>
            </a:r>
            <a:r>
              <a:rPr lang="zh-TW" altLang="en-US" dirty="0" smtClean="0"/>
              <a:t>方法</a:t>
            </a:r>
          </a:p>
          <a:p>
            <a:pPr>
              <a:buNone/>
            </a:pPr>
            <a:r>
              <a:rPr lang="zh-TW" altLang="en-US" dirty="0" smtClean="0"/>
              <a:t>	</a:t>
            </a:r>
            <a:r>
              <a:rPr lang="en-US" altLang="zh-TW" dirty="0" smtClean="0"/>
              <a:t>//</a:t>
            </a:r>
            <a:r>
              <a:rPr lang="zh-TW" altLang="en-US" dirty="0" smtClean="0"/>
              <a:t>代表這個物件具有可以</a:t>
            </a:r>
            <a:r>
              <a:rPr lang="en-US" altLang="zh-TW" dirty="0" smtClean="0"/>
              <a:t>"</a:t>
            </a:r>
            <a:r>
              <a:rPr lang="zh-TW" altLang="en-US" dirty="0" smtClean="0"/>
              <a:t>被比較大小</a:t>
            </a:r>
            <a:r>
              <a:rPr lang="en-US" altLang="zh-TW" dirty="0" smtClean="0"/>
              <a:t>"</a:t>
            </a:r>
            <a:r>
              <a:rPr lang="zh-TW" altLang="en-US" dirty="0" smtClean="0"/>
              <a:t>的性質</a:t>
            </a:r>
          </a:p>
          <a:p>
            <a:pPr>
              <a:buNone/>
            </a:pPr>
            <a:r>
              <a:rPr lang="zh-TW" altLang="en-US" dirty="0" smtClean="0"/>
              <a:t>	</a:t>
            </a:r>
            <a:r>
              <a:rPr lang="en-US" altLang="zh-TW" dirty="0" smtClean="0"/>
              <a:t>public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compareTo</a:t>
            </a:r>
            <a:r>
              <a:rPr lang="en-US" altLang="zh-TW" dirty="0" smtClean="0"/>
              <a:t>(Object </a:t>
            </a:r>
            <a:r>
              <a:rPr lang="en-US" altLang="zh-TW" dirty="0" err="1" smtClean="0"/>
              <a:t>obj</a:t>
            </a:r>
            <a:r>
              <a:rPr lang="en-US" altLang="zh-TW" dirty="0" smtClean="0"/>
              <a:t>) {</a:t>
            </a:r>
          </a:p>
          <a:p>
            <a:pPr>
              <a:buNone/>
            </a:pPr>
            <a:r>
              <a:rPr lang="en-US" altLang="zh-TW" dirty="0" smtClean="0"/>
              <a:t>		Student </a:t>
            </a:r>
            <a:r>
              <a:rPr lang="en-US" altLang="zh-TW" dirty="0" err="1" smtClean="0"/>
              <a:t>otherStu</a:t>
            </a:r>
            <a:r>
              <a:rPr lang="en-US" altLang="zh-TW" dirty="0" smtClean="0"/>
              <a:t> = (Student) </a:t>
            </a:r>
            <a:r>
              <a:rPr lang="en-US" altLang="zh-TW" dirty="0" err="1" smtClean="0"/>
              <a:t>obj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 smtClean="0"/>
              <a:t>		if(</a:t>
            </a:r>
            <a:r>
              <a:rPr lang="en-US" altLang="zh-TW" dirty="0" err="1" smtClean="0"/>
              <a:t>this.score</a:t>
            </a:r>
            <a:r>
              <a:rPr lang="en-US" altLang="zh-TW" dirty="0" smtClean="0"/>
              <a:t> &gt; </a:t>
            </a:r>
            <a:r>
              <a:rPr lang="en-US" altLang="zh-TW" dirty="0" err="1" smtClean="0"/>
              <a:t>otherStu.score</a:t>
            </a:r>
            <a:r>
              <a:rPr lang="en-US" altLang="zh-TW" dirty="0" smtClean="0"/>
              <a:t>) {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48</a:t>
            </a:fld>
            <a:endParaRPr lang="en-US" altLang="zh-TW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r>
              <a:rPr lang="en-US" altLang="zh-TW" smtClean="0"/>
              <a:t>: Comparable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altLang="zh-TW" dirty="0" smtClean="0"/>
              <a:t>			return 1;</a:t>
            </a:r>
          </a:p>
          <a:p>
            <a:pPr>
              <a:buNone/>
            </a:pPr>
            <a:r>
              <a:rPr lang="en-US" altLang="zh-TW" dirty="0" smtClean="0"/>
              <a:t>		}</a:t>
            </a:r>
          </a:p>
          <a:p>
            <a:pPr>
              <a:buNone/>
            </a:pPr>
            <a:r>
              <a:rPr lang="en-US" altLang="zh-TW" dirty="0" smtClean="0"/>
              <a:t>		else if(</a:t>
            </a:r>
            <a:r>
              <a:rPr lang="en-US" altLang="zh-TW" dirty="0" err="1" smtClean="0"/>
              <a:t>this.score</a:t>
            </a:r>
            <a:r>
              <a:rPr lang="en-US" altLang="zh-TW" dirty="0" smtClean="0"/>
              <a:t> == </a:t>
            </a:r>
            <a:r>
              <a:rPr lang="en-US" altLang="zh-TW" dirty="0" err="1" smtClean="0"/>
              <a:t>otherStu.score</a:t>
            </a:r>
            <a:r>
              <a:rPr lang="en-US" altLang="zh-TW" dirty="0" smtClean="0"/>
              <a:t>) {</a:t>
            </a:r>
          </a:p>
          <a:p>
            <a:pPr>
              <a:buNone/>
            </a:pPr>
            <a:r>
              <a:rPr lang="en-US" altLang="zh-TW" dirty="0" smtClean="0"/>
              <a:t>			return 0;</a:t>
            </a:r>
          </a:p>
          <a:p>
            <a:pPr>
              <a:buNone/>
            </a:pPr>
            <a:r>
              <a:rPr lang="en-US" altLang="zh-TW" dirty="0" smtClean="0"/>
              <a:t>		}</a:t>
            </a:r>
          </a:p>
          <a:p>
            <a:pPr>
              <a:buNone/>
            </a:pPr>
            <a:r>
              <a:rPr lang="en-US" altLang="zh-TW" dirty="0" smtClean="0"/>
              <a:t>		else return -1;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public String </a:t>
            </a:r>
            <a:r>
              <a:rPr lang="en-US" altLang="zh-TW" dirty="0" err="1" smtClean="0"/>
              <a:t>toString</a:t>
            </a:r>
            <a:r>
              <a:rPr lang="en-US" altLang="zh-TW" dirty="0" smtClean="0"/>
              <a:t>() {</a:t>
            </a:r>
          </a:p>
          <a:p>
            <a:pPr>
              <a:buNone/>
            </a:pPr>
            <a:r>
              <a:rPr lang="en-US" altLang="zh-TW" dirty="0" smtClean="0"/>
              <a:t>		return name + ":" + score;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49</a:t>
            </a:fld>
            <a:endParaRPr lang="en-US" altLang="zh-TW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class </a:t>
            </a:r>
            <a:r>
              <a:rPr lang="en-US" altLang="zh-TW" b="1" i="1" dirty="0" smtClean="0">
                <a:ea typeface="標楷體" pitchFamily="65" charset="-120"/>
              </a:rPr>
              <a:t>Person</a:t>
            </a:r>
          </a:p>
          <a:p>
            <a:pPr lvl="1"/>
            <a:r>
              <a:rPr lang="en-US" altLang="zh-TW" dirty="0" smtClean="0">
                <a:ea typeface="標楷體" pitchFamily="65" charset="-120"/>
              </a:rPr>
              <a:t>class </a:t>
            </a:r>
            <a:r>
              <a:rPr lang="en-US" altLang="zh-TW" b="1" i="1" dirty="0" smtClean="0">
                <a:ea typeface="標楷體" pitchFamily="65" charset="-120"/>
              </a:rPr>
              <a:t>Student</a:t>
            </a:r>
            <a:endParaRPr lang="en-US" altLang="zh-TW" dirty="0" smtClean="0"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TestCompareTo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altLang="zh-TW" dirty="0" smtClean="0"/>
              <a:t>import </a:t>
            </a:r>
            <a:r>
              <a:rPr lang="en-US" altLang="zh-TW" dirty="0" err="1" smtClean="0"/>
              <a:t>java.util.SortedSet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 smtClean="0"/>
              <a:t>import </a:t>
            </a:r>
            <a:r>
              <a:rPr lang="en-US" altLang="zh-TW" dirty="0" err="1" smtClean="0"/>
              <a:t>java.util.TreeSet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 smtClean="0"/>
              <a:t>class </a:t>
            </a:r>
            <a:r>
              <a:rPr lang="en-US" altLang="zh-TW" dirty="0" err="1" smtClean="0"/>
              <a:t>TestCompareTo</a:t>
            </a:r>
            <a:r>
              <a:rPr lang="en-US" altLang="zh-TW" dirty="0" smtClean="0"/>
              <a:t> {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public static void main(String[]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) {</a:t>
            </a:r>
          </a:p>
          <a:p>
            <a:pPr>
              <a:buNone/>
            </a:pPr>
            <a:r>
              <a:rPr lang="en-US" altLang="zh-TW" dirty="0" smtClean="0"/>
              <a:t>		Student stu1 = new Student("King",100);</a:t>
            </a:r>
          </a:p>
          <a:p>
            <a:pPr>
              <a:buNone/>
            </a:pPr>
            <a:r>
              <a:rPr lang="en-US" altLang="zh-TW" dirty="0" smtClean="0"/>
              <a:t>		Student stu2 = new Student("Yoshi",80);</a:t>
            </a:r>
          </a:p>
          <a:p>
            <a:pPr>
              <a:buNone/>
            </a:pPr>
            <a:r>
              <a:rPr lang="en-US" altLang="zh-TW" dirty="0" smtClean="0"/>
              <a:t>		Student stu3 = new Student("John",60);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SortedSet</a:t>
            </a:r>
            <a:r>
              <a:rPr lang="en-US" altLang="zh-TW" dirty="0" smtClean="0"/>
              <a:t> set = new </a:t>
            </a:r>
            <a:r>
              <a:rPr lang="en-US" altLang="zh-TW" dirty="0" err="1" smtClean="0"/>
              <a:t>TreeSet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		//</a:t>
            </a:r>
            <a:r>
              <a:rPr lang="zh-TW" altLang="en-US" dirty="0" smtClean="0"/>
              <a:t>依序加入三個人</a:t>
            </a:r>
          </a:p>
          <a:p>
            <a:pPr>
              <a:buNone/>
            </a:pPr>
            <a:r>
              <a:rPr lang="zh-TW" altLang="en-US" dirty="0" smtClean="0"/>
              <a:t>		</a:t>
            </a:r>
            <a:r>
              <a:rPr lang="en-US" altLang="zh-TW" dirty="0" smtClean="0"/>
              <a:t>//</a:t>
            </a:r>
            <a:r>
              <a:rPr lang="en-US" altLang="zh-TW" dirty="0" err="1" smtClean="0"/>
              <a:t>set.first</a:t>
            </a:r>
            <a:r>
              <a:rPr lang="en-US" altLang="zh-TW" dirty="0" smtClean="0"/>
              <a:t>()</a:t>
            </a:r>
            <a:r>
              <a:rPr lang="zh-TW" altLang="en-US" dirty="0" smtClean="0"/>
              <a:t>會回傳最低分的人</a:t>
            </a:r>
          </a:p>
          <a:p>
            <a:pPr>
              <a:buNone/>
            </a:pPr>
            <a:r>
              <a:rPr lang="zh-TW" altLang="en-US" dirty="0" smtClean="0"/>
              <a:t>		</a:t>
            </a:r>
            <a:r>
              <a:rPr lang="en-US" altLang="zh-TW" dirty="0" smtClean="0"/>
              <a:t>//</a:t>
            </a:r>
            <a:r>
              <a:rPr lang="zh-TW" altLang="en-US" dirty="0" smtClean="0"/>
              <a:t>一開始只有</a:t>
            </a:r>
            <a:r>
              <a:rPr lang="en-US" altLang="zh-TW" dirty="0" smtClean="0"/>
              <a:t>King</a:t>
            </a:r>
            <a:r>
              <a:rPr lang="zh-TW" altLang="en-US" dirty="0" smtClean="0"/>
              <a:t>一個人，當然最低</a:t>
            </a:r>
          </a:p>
          <a:p>
            <a:pPr>
              <a:buNone/>
            </a:pPr>
            <a:r>
              <a:rPr lang="zh-TW" altLang="en-US" dirty="0" smtClean="0"/>
              <a:t>		</a:t>
            </a:r>
            <a:r>
              <a:rPr lang="en-US" altLang="zh-TW" dirty="0" err="1" smtClean="0"/>
              <a:t>set.add</a:t>
            </a:r>
            <a:r>
              <a:rPr lang="en-US" altLang="zh-TW" dirty="0" smtClean="0"/>
              <a:t>(stu1);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set.first</a:t>
            </a:r>
            <a:r>
              <a:rPr lang="en-US" altLang="zh-TW" dirty="0" smtClean="0"/>
              <a:t>());</a:t>
            </a:r>
          </a:p>
          <a:p>
            <a:pPr>
              <a:buNone/>
            </a:pPr>
            <a:r>
              <a:rPr lang="en-US" altLang="zh-TW" dirty="0" smtClean="0"/>
              <a:t>		//</a:t>
            </a:r>
            <a:r>
              <a:rPr lang="zh-TW" altLang="en-US" dirty="0" smtClean="0"/>
              <a:t>後來</a:t>
            </a:r>
            <a:r>
              <a:rPr lang="en-US" altLang="zh-TW" dirty="0" err="1" smtClean="0"/>
              <a:t>Yoshi</a:t>
            </a:r>
            <a:r>
              <a:rPr lang="zh-TW" altLang="en-US" dirty="0" smtClean="0"/>
              <a:t>加入，變成最低分</a:t>
            </a:r>
          </a:p>
          <a:p>
            <a:pPr>
              <a:buNone/>
            </a:pPr>
            <a:r>
              <a:rPr lang="zh-TW" altLang="en-US" dirty="0" smtClean="0"/>
              <a:t>		</a:t>
            </a:r>
            <a:r>
              <a:rPr lang="en-US" altLang="zh-TW" dirty="0" err="1" smtClean="0"/>
              <a:t>set.add</a:t>
            </a:r>
            <a:r>
              <a:rPr lang="en-US" altLang="zh-TW" dirty="0" smtClean="0"/>
              <a:t>(stu2);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set.first</a:t>
            </a:r>
            <a:r>
              <a:rPr lang="en-US" altLang="zh-TW" dirty="0" smtClean="0"/>
              <a:t>());</a:t>
            </a:r>
          </a:p>
          <a:p>
            <a:pPr>
              <a:buNone/>
            </a:pPr>
            <a:r>
              <a:rPr lang="en-US" altLang="zh-TW" dirty="0" smtClean="0"/>
              <a:t>		//John</a:t>
            </a:r>
            <a:r>
              <a:rPr lang="zh-TW" altLang="en-US" dirty="0" smtClean="0"/>
              <a:t>進來後，變成最低分</a:t>
            </a:r>
          </a:p>
          <a:p>
            <a:pPr>
              <a:buNone/>
            </a:pPr>
            <a:r>
              <a:rPr lang="zh-TW" altLang="en-US" dirty="0" smtClean="0"/>
              <a:t>		</a:t>
            </a:r>
            <a:r>
              <a:rPr lang="en-US" altLang="zh-TW" dirty="0" err="1" smtClean="0"/>
              <a:t>set.add</a:t>
            </a:r>
            <a:r>
              <a:rPr lang="en-US" altLang="zh-TW" dirty="0" smtClean="0"/>
              <a:t>(stu3);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set.first</a:t>
            </a:r>
            <a:r>
              <a:rPr lang="en-US" altLang="zh-TW" dirty="0" smtClean="0"/>
              <a:t>());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 smtClean="0"/>
              <a:t>}</a:t>
            </a:r>
            <a:endParaRPr lang="zh-TW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UML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857364"/>
            <a:ext cx="68008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57528" y="4495820"/>
            <a:ext cx="38290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4286248" y="3643314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or</a:t>
            </a:r>
            <a:endParaRPr lang="zh-TW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Interface or Abstract?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You tell me</a:t>
            </a:r>
            <a:endParaRPr lang="zh-TW" alt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Template Method Pattern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 template method defines the </a:t>
            </a:r>
            <a:r>
              <a:rPr lang="en-US" altLang="zh-TW" b="1" i="1" dirty="0" smtClean="0"/>
              <a:t>program skeleton</a:t>
            </a:r>
            <a:r>
              <a:rPr lang="en-US" altLang="zh-TW" dirty="0" smtClean="0"/>
              <a:t> of an algorithm</a:t>
            </a:r>
          </a:p>
          <a:p>
            <a:r>
              <a:rPr lang="en-US" altLang="zh-TW" dirty="0" smtClean="0"/>
              <a:t>In  object-oriented programming, first a class is created that provides the </a:t>
            </a:r>
            <a:r>
              <a:rPr lang="en-US" altLang="zh-TW" b="1" i="1" dirty="0" smtClean="0"/>
              <a:t>basic steps</a:t>
            </a:r>
            <a:r>
              <a:rPr lang="en-US" altLang="zh-TW" dirty="0" smtClean="0"/>
              <a:t> of an algorithm design. </a:t>
            </a:r>
          </a:p>
          <a:p>
            <a:pPr lvl="1"/>
            <a:r>
              <a:rPr lang="en-US" altLang="zh-TW" b="1" i="1" dirty="0" smtClean="0"/>
              <a:t>Basic steps are still abstract </a:t>
            </a:r>
            <a:r>
              <a:rPr lang="en-US" altLang="zh-TW" b="1" i="1" dirty="0" smtClean="0"/>
              <a:t>methods!</a:t>
            </a:r>
            <a:endParaRPr lang="en-US" altLang="zh-TW" b="1" i="1" dirty="0" smtClean="0"/>
          </a:p>
          <a:p>
            <a:r>
              <a:rPr lang="en-US" altLang="zh-TW" dirty="0" smtClean="0"/>
              <a:t>Later on, subclasses change the abstract methods to implement real actions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43240" y="928670"/>
            <a:ext cx="2786082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AbstractClass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3143240" y="1357298"/>
            <a:ext cx="2786082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i="1" dirty="0" smtClean="0"/>
              <a:t>{abstract} method1</a:t>
            </a:r>
          </a:p>
          <a:p>
            <a:pPr algn="ctr"/>
            <a:r>
              <a:rPr lang="en-US" altLang="zh-TW" i="1" dirty="0" smtClean="0"/>
              <a:t>{abstract} method2</a:t>
            </a:r>
          </a:p>
          <a:p>
            <a:pPr algn="ctr"/>
            <a:r>
              <a:rPr lang="en-US" altLang="zh-TW" i="1" dirty="0" smtClean="0"/>
              <a:t>{abstract} method3</a:t>
            </a:r>
          </a:p>
          <a:p>
            <a:pPr algn="ctr"/>
            <a:r>
              <a:rPr lang="en-US" altLang="zh-TW" dirty="0" err="1" smtClean="0"/>
              <a:t>templateMethod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3143240" y="3786190"/>
            <a:ext cx="2786082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ConcreteClass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3143240" y="4214818"/>
            <a:ext cx="2786082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method1</a:t>
            </a:r>
          </a:p>
          <a:p>
            <a:pPr algn="ctr"/>
            <a:r>
              <a:rPr lang="en-US" altLang="zh-TW" dirty="0" smtClean="0"/>
              <a:t>method2</a:t>
            </a:r>
          </a:p>
          <a:p>
            <a:pPr algn="ctr"/>
            <a:r>
              <a:rPr lang="en-US" altLang="zh-TW" dirty="0" smtClean="0"/>
              <a:t>method3</a:t>
            </a:r>
          </a:p>
        </p:txBody>
      </p:sp>
      <p:cxnSp>
        <p:nvCxnSpPr>
          <p:cNvPr id="9" name="直線單箭頭接點 8"/>
          <p:cNvCxnSpPr>
            <a:stCxn id="6" idx="0"/>
            <a:endCxn id="5" idx="2"/>
          </p:cNvCxnSpPr>
          <p:nvPr/>
        </p:nvCxnSpPr>
        <p:spPr>
          <a:xfrm rot="5400000" flipH="1" flipV="1">
            <a:off x="3893339" y="3143248"/>
            <a:ext cx="1285884" cy="1588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1800" dirty="0" smtClean="0"/>
              <a:t>abstract class Game {</a:t>
            </a:r>
          </a:p>
          <a:p>
            <a:pPr>
              <a:buNone/>
            </a:pPr>
            <a:r>
              <a:rPr lang="en-US" altLang="zh-TW" sz="1800" dirty="0" smtClean="0"/>
              <a:t>/* A template method : */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final void 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playOneGame</a:t>
            </a:r>
            <a:r>
              <a:rPr lang="en-US" altLang="zh-TW" sz="1800" dirty="0" smtClean="0">
                <a:solidFill>
                  <a:srgbClr val="FF0000"/>
                </a:solidFill>
              </a:rPr>
              <a:t>(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int</a:t>
            </a:r>
            <a:r>
              <a:rPr lang="en-US" altLang="zh-TW" sz="1800" dirty="0" smtClean="0">
                <a:solidFill>
                  <a:srgbClr val="FF0000"/>
                </a:solidFill>
              </a:rPr>
              <a:t> 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playersCount</a:t>
            </a:r>
            <a:r>
              <a:rPr lang="en-US" altLang="zh-TW" sz="1800" dirty="0" smtClean="0">
                <a:solidFill>
                  <a:srgbClr val="FF0000"/>
                </a:solidFill>
              </a:rPr>
              <a:t>) {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    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this.playersCount</a:t>
            </a:r>
            <a:r>
              <a:rPr lang="en-US" altLang="zh-TW" sz="1800" dirty="0" smtClean="0">
                <a:solidFill>
                  <a:srgbClr val="FF0000"/>
                </a:solidFill>
              </a:rPr>
              <a:t> = 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playersCount</a:t>
            </a:r>
            <a:r>
              <a:rPr lang="en-US" altLang="zh-TW" sz="1800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    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initializeGame</a:t>
            </a:r>
            <a:r>
              <a:rPr lang="en-US" altLang="zh-TW" sz="1800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    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int</a:t>
            </a:r>
            <a:r>
              <a:rPr lang="en-US" altLang="zh-TW" sz="1800" dirty="0" smtClean="0">
                <a:solidFill>
                  <a:srgbClr val="FF0000"/>
                </a:solidFill>
              </a:rPr>
              <a:t> j = 0;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    while (!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endOfGame</a:t>
            </a:r>
            <a:r>
              <a:rPr lang="en-US" altLang="zh-TW" sz="1800" dirty="0" smtClean="0">
                <a:solidFill>
                  <a:srgbClr val="FF0000"/>
                </a:solidFill>
              </a:rPr>
              <a:t>()) {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        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makePlay</a:t>
            </a:r>
            <a:r>
              <a:rPr lang="en-US" altLang="zh-TW" sz="1800" dirty="0" smtClean="0">
                <a:solidFill>
                  <a:srgbClr val="FF0000"/>
                </a:solidFill>
              </a:rPr>
              <a:t>(j);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        j = (j + 1) % 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playersCount</a:t>
            </a:r>
            <a:r>
              <a:rPr lang="en-US" altLang="zh-TW" sz="1800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    }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    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printWinner</a:t>
            </a:r>
            <a:r>
              <a:rPr lang="en-US" altLang="zh-TW" sz="1800" dirty="0" smtClean="0">
                <a:solidFill>
                  <a:srgbClr val="FF0000"/>
                </a:solidFill>
              </a:rPr>
              <a:t>();</a:t>
            </a:r>
          </a:p>
          <a:p>
            <a:pPr>
              <a:buNone/>
            </a:pPr>
            <a:r>
              <a:rPr lang="en-US" altLang="zh-TW" sz="1800" dirty="0" smtClean="0">
                <a:solidFill>
                  <a:srgbClr val="FF0000"/>
                </a:solidFill>
              </a:rPr>
              <a:t>    }</a:t>
            </a:r>
          </a:p>
          <a:p>
            <a:pPr>
              <a:buNone/>
            </a:pPr>
            <a:r>
              <a:rPr lang="en-US" altLang="zh-TW" sz="1800" dirty="0" smtClean="0"/>
              <a:t>    protected 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playersCount</a:t>
            </a:r>
            <a:r>
              <a:rPr lang="en-US" altLang="zh-TW" sz="1800" dirty="0" smtClean="0"/>
              <a:t>;</a:t>
            </a:r>
          </a:p>
          <a:p>
            <a:pPr>
              <a:buNone/>
            </a:pPr>
            <a:r>
              <a:rPr lang="en-US" altLang="zh-TW" sz="1800" dirty="0" smtClean="0"/>
              <a:t>    abstract void </a:t>
            </a:r>
            <a:r>
              <a:rPr lang="en-US" altLang="zh-TW" sz="1800" dirty="0" err="1" smtClean="0"/>
              <a:t>initializeGame</a:t>
            </a:r>
            <a:r>
              <a:rPr lang="en-US" altLang="zh-TW" sz="1800" dirty="0" smtClean="0"/>
              <a:t>();</a:t>
            </a:r>
          </a:p>
          <a:p>
            <a:pPr>
              <a:buNone/>
            </a:pPr>
            <a:r>
              <a:rPr lang="en-US" altLang="zh-TW" sz="1800" dirty="0" smtClean="0"/>
              <a:t>    abstract void </a:t>
            </a:r>
            <a:r>
              <a:rPr lang="en-US" altLang="zh-TW" sz="1800" dirty="0" err="1" smtClean="0"/>
              <a:t>makePlay</a:t>
            </a:r>
            <a:r>
              <a:rPr lang="en-US" altLang="zh-TW" sz="1800" dirty="0" smtClean="0"/>
              <a:t>(</a:t>
            </a:r>
            <a:r>
              <a:rPr lang="en-US" altLang="zh-TW" sz="1800" dirty="0" err="1" smtClean="0"/>
              <a:t>int</a:t>
            </a:r>
            <a:r>
              <a:rPr lang="en-US" altLang="zh-TW" sz="1800" dirty="0" smtClean="0"/>
              <a:t> player);</a:t>
            </a:r>
          </a:p>
          <a:p>
            <a:pPr>
              <a:buNone/>
            </a:pPr>
            <a:r>
              <a:rPr lang="en-US" altLang="zh-TW" sz="1800" dirty="0" smtClean="0"/>
              <a:t>    abstract </a:t>
            </a:r>
            <a:r>
              <a:rPr lang="en-US" altLang="zh-TW" sz="1800" dirty="0" err="1" smtClean="0"/>
              <a:t>boolean</a:t>
            </a:r>
            <a:r>
              <a:rPr lang="en-US" altLang="zh-TW" sz="1800" dirty="0" smtClean="0"/>
              <a:t> </a:t>
            </a:r>
            <a:r>
              <a:rPr lang="en-US" altLang="zh-TW" sz="1800" dirty="0" err="1" smtClean="0"/>
              <a:t>endOfGame</a:t>
            </a:r>
            <a:r>
              <a:rPr lang="en-US" altLang="zh-TW" sz="1800" dirty="0" smtClean="0"/>
              <a:t>();</a:t>
            </a:r>
          </a:p>
          <a:p>
            <a:pPr>
              <a:buNone/>
            </a:pPr>
            <a:r>
              <a:rPr lang="en-US" altLang="zh-TW" sz="1800" dirty="0" smtClean="0"/>
              <a:t>    abstract void </a:t>
            </a:r>
            <a:r>
              <a:rPr lang="en-US" altLang="zh-TW" sz="1800" dirty="0" err="1" smtClean="0"/>
              <a:t>printWinner</a:t>
            </a:r>
            <a:r>
              <a:rPr lang="en-US" altLang="zh-TW" sz="1800" dirty="0" smtClean="0"/>
              <a:t>();</a:t>
            </a:r>
            <a:endParaRPr lang="en-US" altLang="zh-TW" sz="1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1800" dirty="0" smtClean="0"/>
              <a:t>}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1600" dirty="0" smtClean="0"/>
              <a:t>class Monopoly extends Game {</a:t>
            </a:r>
          </a:p>
          <a:p>
            <a:pPr>
              <a:buNone/>
            </a:pPr>
            <a:r>
              <a:rPr lang="en-US" altLang="zh-TW" sz="1600" dirty="0" smtClean="0"/>
              <a:t>     /* Implementation of necessary concrete methods */</a:t>
            </a:r>
          </a:p>
          <a:p>
            <a:pPr>
              <a:buNone/>
            </a:pPr>
            <a:r>
              <a:rPr lang="en-US" altLang="zh-TW" sz="1600" dirty="0" smtClean="0"/>
              <a:t>     void </a:t>
            </a:r>
            <a:r>
              <a:rPr lang="en-US" altLang="zh-TW" sz="1600" dirty="0" err="1" smtClean="0"/>
              <a:t>initializeGame</a:t>
            </a:r>
            <a:r>
              <a:rPr lang="en-US" altLang="zh-TW" sz="1600" dirty="0" smtClean="0"/>
              <a:t>() {</a:t>
            </a:r>
          </a:p>
          <a:p>
            <a:pPr>
              <a:buNone/>
            </a:pPr>
            <a:r>
              <a:rPr lang="en-US" altLang="zh-TW" sz="1600" dirty="0" smtClean="0"/>
              <a:t>        // Initialize money</a:t>
            </a:r>
          </a:p>
          <a:p>
            <a:pPr>
              <a:buNone/>
            </a:pPr>
            <a:r>
              <a:rPr lang="en-US" altLang="zh-TW" sz="1600" dirty="0" smtClean="0"/>
              <a:t>    }</a:t>
            </a:r>
          </a:p>
          <a:p>
            <a:pPr>
              <a:buNone/>
            </a:pPr>
            <a:r>
              <a:rPr lang="en-US" altLang="zh-TW" sz="1600" dirty="0" smtClean="0"/>
              <a:t> </a:t>
            </a:r>
          </a:p>
          <a:p>
            <a:pPr>
              <a:buNone/>
            </a:pPr>
            <a:r>
              <a:rPr lang="en-US" altLang="zh-TW" sz="1600" dirty="0" smtClean="0"/>
              <a:t>    void </a:t>
            </a:r>
            <a:r>
              <a:rPr lang="en-US" altLang="zh-TW" sz="1600" dirty="0" err="1" smtClean="0"/>
              <a:t>makePlay</a:t>
            </a:r>
            <a:r>
              <a:rPr lang="en-US" altLang="zh-TW" sz="1600" dirty="0" smtClean="0"/>
              <a:t>(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player) {</a:t>
            </a:r>
          </a:p>
          <a:p>
            <a:pPr>
              <a:buNone/>
            </a:pPr>
            <a:r>
              <a:rPr lang="en-US" altLang="zh-TW" sz="1600" dirty="0" smtClean="0"/>
              <a:t>        // Process one turn of player</a:t>
            </a:r>
          </a:p>
          <a:p>
            <a:pPr>
              <a:buNone/>
            </a:pPr>
            <a:r>
              <a:rPr lang="en-US" altLang="zh-TW" sz="1600" dirty="0" smtClean="0"/>
              <a:t>    }</a:t>
            </a:r>
          </a:p>
          <a:p>
            <a:pPr>
              <a:buNone/>
            </a:pPr>
            <a:r>
              <a:rPr lang="en-US" altLang="zh-TW" sz="1600" dirty="0" smtClean="0"/>
              <a:t> </a:t>
            </a:r>
          </a:p>
          <a:p>
            <a:pPr>
              <a:buNone/>
            </a:pPr>
            <a:r>
              <a:rPr lang="en-US" altLang="zh-TW" sz="1600" dirty="0" smtClean="0"/>
              <a:t>    </a:t>
            </a:r>
            <a:r>
              <a:rPr lang="en-US" altLang="zh-TW" sz="1600" dirty="0" err="1" smtClean="0"/>
              <a:t>boolean</a:t>
            </a:r>
            <a:r>
              <a:rPr lang="en-US" altLang="zh-TW" sz="1600" dirty="0" smtClean="0"/>
              <a:t> </a:t>
            </a:r>
            <a:r>
              <a:rPr lang="en-US" altLang="zh-TW" sz="1600" dirty="0" err="1" smtClean="0"/>
              <a:t>endOfGame</a:t>
            </a:r>
            <a:r>
              <a:rPr lang="en-US" altLang="zh-TW" sz="1600" dirty="0" smtClean="0"/>
              <a:t>() {</a:t>
            </a:r>
          </a:p>
          <a:p>
            <a:pPr>
              <a:buNone/>
            </a:pPr>
            <a:r>
              <a:rPr lang="en-US" altLang="zh-TW" sz="1600" dirty="0" smtClean="0"/>
              <a:t>        // Return true of game is over according to Monopoly rules</a:t>
            </a:r>
          </a:p>
          <a:p>
            <a:pPr>
              <a:buNone/>
            </a:pPr>
            <a:r>
              <a:rPr lang="en-US" altLang="zh-TW" sz="1600" dirty="0" smtClean="0"/>
              <a:t>    }</a:t>
            </a:r>
          </a:p>
          <a:p>
            <a:pPr>
              <a:buNone/>
            </a:pPr>
            <a:r>
              <a:rPr lang="en-US" altLang="zh-TW" sz="1600" dirty="0" smtClean="0"/>
              <a:t> </a:t>
            </a:r>
          </a:p>
          <a:p>
            <a:pPr>
              <a:buNone/>
            </a:pPr>
            <a:r>
              <a:rPr lang="en-US" altLang="zh-TW" sz="1600" dirty="0" smtClean="0"/>
              <a:t>    void </a:t>
            </a:r>
            <a:r>
              <a:rPr lang="en-US" altLang="zh-TW" sz="1600" dirty="0" err="1" smtClean="0"/>
              <a:t>printWinner</a:t>
            </a:r>
            <a:r>
              <a:rPr lang="en-US" altLang="zh-TW" sz="1600" dirty="0" smtClean="0"/>
              <a:t>() {</a:t>
            </a:r>
          </a:p>
          <a:p>
            <a:pPr>
              <a:buNone/>
            </a:pPr>
            <a:r>
              <a:rPr lang="en-US" altLang="zh-TW" sz="1600" dirty="0" smtClean="0"/>
              <a:t>        // Display who won</a:t>
            </a:r>
          </a:p>
          <a:p>
            <a:pPr>
              <a:buNone/>
            </a:pPr>
            <a:r>
              <a:rPr lang="en-US" altLang="zh-TW" sz="1600" dirty="0" smtClean="0"/>
              <a:t>    }</a:t>
            </a:r>
          </a:p>
          <a:p>
            <a:pPr>
              <a:buNone/>
            </a:pPr>
            <a:r>
              <a:rPr lang="en-US" altLang="zh-TW" sz="1600" dirty="0" smtClean="0"/>
              <a:t> </a:t>
            </a:r>
          </a:p>
          <a:p>
            <a:pPr>
              <a:buNone/>
            </a:pPr>
            <a:r>
              <a:rPr lang="en-US" altLang="zh-TW" sz="1600" dirty="0" smtClean="0"/>
              <a:t>    /* Specific declarations for the Monopoly game. */</a:t>
            </a:r>
          </a:p>
          <a:p>
            <a:pPr>
              <a:buNone/>
            </a:pPr>
            <a:r>
              <a:rPr lang="en-US" altLang="zh-TW" sz="1600" dirty="0" smtClean="0"/>
              <a:t>  </a:t>
            </a:r>
          </a:p>
          <a:p>
            <a:pPr>
              <a:buNone/>
            </a:pPr>
            <a:r>
              <a:rPr lang="en-US" altLang="zh-TW" sz="1600" dirty="0" smtClean="0"/>
              <a:t>}</a:t>
            </a:r>
            <a:endParaRPr lang="zh-TW" altLang="en-US" sz="16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1600" dirty="0" smtClean="0"/>
              <a:t>class Chess extends Game {</a:t>
            </a:r>
          </a:p>
          <a:p>
            <a:pPr>
              <a:buNone/>
            </a:pPr>
            <a:r>
              <a:rPr lang="en-US" altLang="zh-TW" sz="1600" dirty="0" smtClean="0"/>
              <a:t>    /* Implementation of necessary concrete methods */</a:t>
            </a:r>
          </a:p>
          <a:p>
            <a:pPr>
              <a:buNone/>
            </a:pPr>
            <a:r>
              <a:rPr lang="en-US" altLang="zh-TW" sz="1600" dirty="0" smtClean="0"/>
              <a:t>    void </a:t>
            </a:r>
            <a:r>
              <a:rPr lang="en-US" altLang="zh-TW" sz="1600" dirty="0" err="1" smtClean="0"/>
              <a:t>initializeGame</a:t>
            </a:r>
            <a:r>
              <a:rPr lang="en-US" altLang="zh-TW" sz="1600" dirty="0" smtClean="0"/>
              <a:t>() {</a:t>
            </a:r>
          </a:p>
          <a:p>
            <a:pPr>
              <a:buNone/>
            </a:pPr>
            <a:r>
              <a:rPr lang="en-US" altLang="zh-TW" sz="1600" dirty="0" smtClean="0"/>
              <a:t>        // Put the pieces on the board</a:t>
            </a:r>
          </a:p>
          <a:p>
            <a:pPr>
              <a:buNone/>
            </a:pPr>
            <a:r>
              <a:rPr lang="en-US" altLang="zh-TW" sz="1600" dirty="0" smtClean="0"/>
              <a:t>    }</a:t>
            </a:r>
          </a:p>
          <a:p>
            <a:pPr>
              <a:buNone/>
            </a:pPr>
            <a:r>
              <a:rPr lang="en-US" altLang="zh-TW" sz="1600" dirty="0" smtClean="0"/>
              <a:t> </a:t>
            </a:r>
          </a:p>
          <a:p>
            <a:pPr>
              <a:buNone/>
            </a:pPr>
            <a:r>
              <a:rPr lang="en-US" altLang="zh-TW" sz="1600" dirty="0" smtClean="0"/>
              <a:t>    void </a:t>
            </a:r>
            <a:r>
              <a:rPr lang="en-US" altLang="zh-TW" sz="1600" dirty="0" err="1" smtClean="0"/>
              <a:t>makePlay</a:t>
            </a:r>
            <a:r>
              <a:rPr lang="en-US" altLang="zh-TW" sz="1600" dirty="0" smtClean="0"/>
              <a:t>(</a:t>
            </a:r>
            <a:r>
              <a:rPr lang="en-US" altLang="zh-TW" sz="1600" dirty="0" err="1" smtClean="0"/>
              <a:t>int</a:t>
            </a:r>
            <a:r>
              <a:rPr lang="en-US" altLang="zh-TW" sz="1600" dirty="0" smtClean="0"/>
              <a:t> player) {</a:t>
            </a:r>
          </a:p>
          <a:p>
            <a:pPr>
              <a:buNone/>
            </a:pPr>
            <a:r>
              <a:rPr lang="en-US" altLang="zh-TW" sz="1600" dirty="0" smtClean="0"/>
              <a:t>        // Process a turn for the player</a:t>
            </a:r>
          </a:p>
          <a:p>
            <a:pPr>
              <a:buNone/>
            </a:pPr>
            <a:r>
              <a:rPr lang="en-US" altLang="zh-TW" sz="1600" dirty="0" smtClean="0"/>
              <a:t>    }</a:t>
            </a:r>
          </a:p>
          <a:p>
            <a:pPr>
              <a:buNone/>
            </a:pPr>
            <a:r>
              <a:rPr lang="en-US" altLang="zh-TW" sz="1600" dirty="0" smtClean="0"/>
              <a:t> </a:t>
            </a:r>
          </a:p>
          <a:p>
            <a:pPr>
              <a:buNone/>
            </a:pPr>
            <a:r>
              <a:rPr lang="en-US" altLang="zh-TW" sz="1600" dirty="0" smtClean="0"/>
              <a:t>    </a:t>
            </a:r>
            <a:r>
              <a:rPr lang="en-US" altLang="zh-TW" sz="1600" dirty="0" err="1" smtClean="0"/>
              <a:t>boolean</a:t>
            </a:r>
            <a:r>
              <a:rPr lang="en-US" altLang="zh-TW" sz="1600" dirty="0" smtClean="0"/>
              <a:t> </a:t>
            </a:r>
            <a:r>
              <a:rPr lang="en-US" altLang="zh-TW" sz="1600" dirty="0" err="1" smtClean="0"/>
              <a:t>endOfGame</a:t>
            </a:r>
            <a:r>
              <a:rPr lang="en-US" altLang="zh-TW" sz="1600" dirty="0" smtClean="0"/>
              <a:t>() {</a:t>
            </a:r>
          </a:p>
          <a:p>
            <a:pPr>
              <a:buNone/>
            </a:pPr>
            <a:r>
              <a:rPr lang="en-US" altLang="zh-TW" sz="1600" dirty="0" smtClean="0"/>
              <a:t>        // Return true if in Checkmate or Stalemate has been reached</a:t>
            </a:r>
          </a:p>
          <a:p>
            <a:pPr>
              <a:buNone/>
            </a:pPr>
            <a:r>
              <a:rPr lang="en-US" altLang="zh-TW" sz="1600" dirty="0" smtClean="0"/>
              <a:t>    }</a:t>
            </a:r>
          </a:p>
          <a:p>
            <a:pPr>
              <a:buNone/>
            </a:pPr>
            <a:r>
              <a:rPr lang="en-US" altLang="zh-TW" sz="1600" dirty="0" smtClean="0"/>
              <a:t> </a:t>
            </a:r>
          </a:p>
          <a:p>
            <a:pPr>
              <a:buNone/>
            </a:pPr>
            <a:r>
              <a:rPr lang="en-US" altLang="zh-TW" sz="1600" dirty="0" smtClean="0"/>
              <a:t>    void </a:t>
            </a:r>
            <a:r>
              <a:rPr lang="en-US" altLang="zh-TW" sz="1600" dirty="0" err="1" smtClean="0"/>
              <a:t>printWinner</a:t>
            </a:r>
            <a:r>
              <a:rPr lang="en-US" altLang="zh-TW" sz="1600" dirty="0" smtClean="0"/>
              <a:t>() {</a:t>
            </a:r>
          </a:p>
          <a:p>
            <a:pPr>
              <a:buNone/>
            </a:pPr>
            <a:r>
              <a:rPr lang="en-US" altLang="zh-TW" sz="1600" dirty="0" smtClean="0"/>
              <a:t>        // Display the winning player</a:t>
            </a:r>
          </a:p>
          <a:p>
            <a:pPr>
              <a:buNone/>
            </a:pPr>
            <a:r>
              <a:rPr lang="en-US" altLang="zh-TW" sz="1600" dirty="0" smtClean="0"/>
              <a:t>    }</a:t>
            </a:r>
          </a:p>
          <a:p>
            <a:pPr>
              <a:buNone/>
            </a:pPr>
            <a:r>
              <a:rPr lang="en-US" altLang="zh-TW" sz="1600" dirty="0" smtClean="0"/>
              <a:t>    /* Specific declarations for the chess game. */</a:t>
            </a:r>
          </a:p>
          <a:p>
            <a:pPr>
              <a:buNone/>
            </a:pPr>
            <a:r>
              <a:rPr lang="en-US" altLang="zh-TW" sz="1600" dirty="0" smtClean="0"/>
              <a:t>}</a:t>
            </a:r>
            <a:endParaRPr lang="zh-TW" altLang="en-US" sz="16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Reference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542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Object-Oriented Concepts</a:t>
            </a:r>
            <a:endParaRPr lang="zh-TW" altLang="en-US" dirty="0">
              <a:ea typeface="標楷體" pitchFamily="65" charset="-120"/>
            </a:endParaRPr>
          </a:p>
          <a:p>
            <a:pPr lvl="1"/>
            <a:r>
              <a:rPr lang="en-US" altLang="zh-TW" dirty="0">
                <a:ea typeface="標楷體" pitchFamily="65" charset="-120"/>
                <a:hlinkClick r:id="rId3"/>
              </a:rPr>
              <a:t>http://</a:t>
            </a:r>
            <a:r>
              <a:rPr lang="en-US" altLang="zh-TW" dirty="0" smtClean="0">
                <a:ea typeface="標楷體" pitchFamily="65" charset="-120"/>
                <a:hlinkClick r:id="rId3"/>
              </a:rPr>
              <a:t>java.sun.com/docs/books/tutorial/java/concepts/index.html</a:t>
            </a:r>
            <a:endParaRPr lang="en-US" altLang="zh-TW" dirty="0" smtClean="0">
              <a:ea typeface="標楷體" pitchFamily="65" charset="-120"/>
            </a:endParaRPr>
          </a:p>
          <a:p>
            <a:pPr lvl="1"/>
            <a:r>
              <a:rPr lang="en-US" altLang="zh-TW" dirty="0" smtClean="0">
                <a:hlinkClick r:id="rId4"/>
              </a:rPr>
              <a:t>http://java.sun.com/j2se/1.4.2/docs/api/java/lang/Object.html</a:t>
            </a:r>
            <a:endParaRPr lang="en-US" altLang="zh-TW" dirty="0" smtClean="0"/>
          </a:p>
          <a:p>
            <a:pPr lvl="1"/>
            <a:r>
              <a:rPr lang="en-US" altLang="zh-TW" smtClean="0">
                <a:hlinkClick r:id="rId5"/>
              </a:rPr>
              <a:t>http://en.wikipedia.org/wiki/Template_method_pattern</a:t>
            </a:r>
            <a:endParaRPr lang="en-US" altLang="zh-TW" dirty="0" smtClean="0"/>
          </a:p>
          <a:p>
            <a:endParaRPr lang="en-US" altLang="zh-TW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FF560DF3-C4AF-42C8-8496-5E89E0AF7FFA}" type="slidenum">
              <a:rPr lang="en-US" altLang="zh-TW"/>
              <a:pPr/>
              <a:t>58</a:t>
            </a:fld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 Diagram</a:t>
            </a:r>
            <a:endParaRPr lang="zh-TW" altLang="en-US" dirty="0"/>
          </a:p>
        </p:txBody>
      </p:sp>
      <p:pic>
        <p:nvPicPr>
          <p:cNvPr id="8294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1285860"/>
            <a:ext cx="3366928" cy="517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153400" cy="892175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ea typeface="標楷體" pitchFamily="65" charset="-120"/>
              </a:rPr>
              <a:t>An Example: Person </a:t>
            </a:r>
            <a:r>
              <a:rPr lang="en-US" altLang="zh-TW" smtClean="0">
                <a:ea typeface="標楷體" pitchFamily="65" charset="-120"/>
              </a:rPr>
              <a:t>and Student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63108DCA-2F1F-40F4-A943-898A5F7150F9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497667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7561263" cy="513986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public class Person 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private String name;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private </a:t>
            </a:r>
            <a:r>
              <a:rPr kumimoji="1" lang="en-US" altLang="zh-TW" sz="16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boolean</a:t>
            </a: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gender;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public Person(String name2, </a:t>
            </a:r>
            <a:r>
              <a:rPr kumimoji="1" lang="en-US" altLang="zh-TW" sz="16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boolean</a:t>
            </a: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gender2) 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name = name2;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gender = gender2;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}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public String </a:t>
            </a:r>
            <a:r>
              <a:rPr kumimoji="1" lang="en-US" altLang="zh-TW" sz="16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getName</a:t>
            </a: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() 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return name;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}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public </a:t>
            </a:r>
            <a:r>
              <a:rPr kumimoji="1" lang="en-US" altLang="zh-TW" sz="16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boolean</a:t>
            </a: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1" lang="en-US" altLang="zh-TW" sz="16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getGender</a:t>
            </a: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() 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return gender;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}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</a:pPr>
            <a:r>
              <a:rPr kumimoji="1" lang="en-US" altLang="zh-TW" sz="16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}</a:t>
            </a:r>
            <a:endParaRPr kumimoji="1" lang="en-US" altLang="zh-TW" sz="16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Use of </a:t>
            </a:r>
            <a:r>
              <a:rPr lang="en-US" altLang="zh-TW" b="1" i="1" dirty="0" smtClean="0">
                <a:ea typeface="標楷體" pitchFamily="65" charset="-120"/>
              </a:rPr>
              <a:t>Person</a:t>
            </a:r>
            <a:endParaRPr lang="zh-TW" altLang="en-US" b="1" i="1" dirty="0"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public class App 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public static void main(String </a:t>
            </a:r>
            <a:r>
              <a:rPr kumimoji="1" lang="en-US" altLang="zh-TW" sz="20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argv</a:t>
            </a: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[]){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Person </a:t>
            </a:r>
            <a:r>
              <a:rPr kumimoji="1" lang="en-US" altLang="zh-TW" sz="20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myPerson</a:t>
            </a: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=new Person(“John”, true);</a:t>
            </a:r>
            <a:endParaRPr kumimoji="1" lang="zh-TW" altLang="en-US" sz="2000" b="1" dirty="0" smtClean="0">
              <a:solidFill>
                <a:schemeClr val="tx1"/>
              </a:solidFill>
              <a:latin typeface="Tahoma" pitchFamily="34" charset="0"/>
              <a:ea typeface="新細明體" pitchFamily="18" charset="-120"/>
              <a:cs typeface="Tahoma" pitchFamily="34" charset="0"/>
            </a:endParaRP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zh-TW" altLang="en-US" sz="2000" b="1" dirty="0" smtClean="0">
                <a:solidFill>
                  <a:schemeClr val="tx1"/>
                </a:solidFill>
                <a:latin typeface="Tahoma" pitchFamily="34" charset="0"/>
                <a:ea typeface="新細明體" pitchFamily="18" charset="-120"/>
                <a:cs typeface="Tahoma" pitchFamily="34" charset="0"/>
              </a:rPr>
              <a:t>		</a:t>
            </a: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String name = </a:t>
            </a:r>
            <a:r>
              <a:rPr kumimoji="1" lang="en-US" altLang="zh-TW" sz="20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myPerson.getName</a:t>
            </a: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kumimoji="1" lang="en-US" altLang="zh-TW" sz="20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boolean</a:t>
            </a: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gender = </a:t>
            </a:r>
            <a:r>
              <a:rPr kumimoji="1" lang="en-US" altLang="zh-TW" sz="20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myPerson.getGender</a:t>
            </a: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kumimoji="1" lang="en-US" altLang="zh-TW" sz="20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System.out.println</a:t>
            </a: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(name);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kumimoji="1" lang="en-US" altLang="zh-TW" sz="2000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System.out.println</a:t>
            </a: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(gender);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}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}</a:t>
            </a:r>
          </a:p>
          <a:p>
            <a:pPr>
              <a:buNone/>
            </a:pPr>
            <a:endParaRPr lang="zh-TW" altLang="en-US" sz="2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22E3E0B6-C93E-40B6-BD69-720BCC65EACC}" type="slidenum">
              <a:rPr lang="en-US" altLang="zh-TW"/>
              <a:pPr/>
              <a:t>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標楷體" pitchFamily="65" charset="-120"/>
              </a:rPr>
              <a:t>A Subclass : </a:t>
            </a:r>
            <a:r>
              <a:rPr lang="en-US" altLang="zh-TW" b="1" i="1" dirty="0" smtClean="0">
                <a:ea typeface="標楷體" pitchFamily="65" charset="-120"/>
              </a:rPr>
              <a:t>Student</a:t>
            </a:r>
            <a:endParaRPr lang="zh-TW" altLang="en-US" b="1" i="1" dirty="0">
              <a:ea typeface="標楷體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public class Student </a:t>
            </a:r>
            <a:r>
              <a:rPr kumimoji="1" lang="en-US" altLang="zh-TW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extends</a:t>
            </a: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Person</a:t>
            </a:r>
            <a:r>
              <a:rPr kumimoji="1" lang="en-US" altLang="zh-TW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private String ID;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public void </a:t>
            </a:r>
            <a:r>
              <a:rPr kumimoji="1" lang="en-US" altLang="zh-TW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setID</a:t>
            </a: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kumimoji="1" lang="en-US" altLang="zh-TW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</a:t>
            </a: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id2){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ID = id2;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}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public void </a:t>
            </a:r>
            <a:r>
              <a:rPr kumimoji="1" lang="en-US" altLang="zh-TW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getID</a:t>
            </a: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(){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kumimoji="1" lang="en-US" altLang="zh-TW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System.out.print</a:t>
            </a: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(“ID is”+ ID);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}</a:t>
            </a:r>
          </a:p>
          <a:p>
            <a:pPr marL="609600" indent="-609600">
              <a:spcBef>
                <a:spcPct val="50000"/>
              </a:spcBef>
              <a:buClr>
                <a:schemeClr val="hlink"/>
              </a:buClr>
              <a:buSzPct val="110000"/>
              <a:buNone/>
            </a:pPr>
            <a:r>
              <a:rPr kumimoji="1" lang="en-US" altLang="zh-TW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}</a:t>
            </a:r>
          </a:p>
          <a:p>
            <a:endParaRPr lang="zh-TW" altLang="en-US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D6E5CBFF-0384-47E5-B252-3BA5F33D504A}" type="slidenum">
              <a:rPr lang="en-US" altLang="zh-TW"/>
              <a:pPr/>
              <a:t>9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1669</Words>
  <Application>Microsoft Office PowerPoint</Application>
  <PresentationFormat>如螢幕大小 (4:3)</PresentationFormat>
  <Paragraphs>679</Paragraphs>
  <Slides>58</Slides>
  <Notes>58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58</vt:i4>
      </vt:variant>
    </vt:vector>
  </HeadingPairs>
  <TitlesOfParts>
    <vt:vector size="59" baseType="lpstr">
      <vt:lpstr>Office 佈景主題</vt:lpstr>
      <vt:lpstr>Inheritance and the Modifiers</vt:lpstr>
      <vt:lpstr>Outline</vt:lpstr>
      <vt:lpstr>Inheritance</vt:lpstr>
      <vt:lpstr>Why to Inherit?</vt:lpstr>
      <vt:lpstr>Example</vt:lpstr>
      <vt:lpstr>Class Diagram</vt:lpstr>
      <vt:lpstr>An Example: Person and Student</vt:lpstr>
      <vt:lpstr>Use of Person</vt:lpstr>
      <vt:lpstr>A Subclass : Student</vt:lpstr>
      <vt:lpstr>Use of Student</vt:lpstr>
      <vt:lpstr>Overriding </vt:lpstr>
      <vt:lpstr>Example</vt:lpstr>
      <vt:lpstr>Example (cont’d)</vt:lpstr>
      <vt:lpstr>this and shadow</vt:lpstr>
      <vt:lpstr>this and shadow (cont’d)</vt:lpstr>
      <vt:lpstr>super</vt:lpstr>
      <vt:lpstr>投影片 17</vt:lpstr>
      <vt:lpstr>Wrong program</vt:lpstr>
      <vt:lpstr>Wrong program</vt:lpstr>
      <vt:lpstr>How to fix it!</vt:lpstr>
      <vt:lpstr>How to fix it!!</vt:lpstr>
      <vt:lpstr>How to fix it!!</vt:lpstr>
      <vt:lpstr>Modifiers</vt:lpstr>
      <vt:lpstr>final</vt:lpstr>
      <vt:lpstr>Final with Variables</vt:lpstr>
      <vt:lpstr>Final with Variables</vt:lpstr>
      <vt:lpstr>Final with Classes</vt:lpstr>
      <vt:lpstr>Abstract</vt:lpstr>
      <vt:lpstr>abstract Example</vt:lpstr>
      <vt:lpstr>Circle extends GraphicObject</vt:lpstr>
      <vt:lpstr>Rectangle extends GraphicObject</vt:lpstr>
      <vt:lpstr>Usage</vt:lpstr>
      <vt:lpstr>Object Equality?</vt:lpstr>
      <vt:lpstr>Review This Figure</vt:lpstr>
      <vt:lpstr>Object Equality (cont’d)</vt:lpstr>
      <vt:lpstr>The Myth of Object Equality</vt:lpstr>
      <vt:lpstr>equals method</vt:lpstr>
      <vt:lpstr>萬物之源：java.lang.Object</vt:lpstr>
      <vt:lpstr>Interface</vt:lpstr>
      <vt:lpstr>Example of Interface</vt:lpstr>
      <vt:lpstr>Declare an interface</vt:lpstr>
      <vt:lpstr>Implementation</vt:lpstr>
      <vt:lpstr>Comparison between interface and abstract</vt:lpstr>
      <vt:lpstr>Error implements</vt:lpstr>
      <vt:lpstr>Correct implements</vt:lpstr>
      <vt:lpstr>Polymorphism</vt:lpstr>
      <vt:lpstr>Example</vt:lpstr>
      <vt:lpstr>Example: Comparable</vt:lpstr>
      <vt:lpstr>Example: Comparable</vt:lpstr>
      <vt:lpstr>TestCompareTo</vt:lpstr>
      <vt:lpstr>UML</vt:lpstr>
      <vt:lpstr>Interface or Abstract?</vt:lpstr>
      <vt:lpstr>Template Method Pattern</vt:lpstr>
      <vt:lpstr>投影片 54</vt:lpstr>
      <vt:lpstr>投影片 55</vt:lpstr>
      <vt:lpstr>投影片 56</vt:lpstr>
      <vt:lpstr>投影片 57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Inheritance and Polymorphism</dc:title>
  <dc:creator>yoshi</dc:creator>
  <cp:lastModifiedBy>yoshi</cp:lastModifiedBy>
  <cp:revision>80</cp:revision>
  <dcterms:created xsi:type="dcterms:W3CDTF">2010-02-17T13:47:42Z</dcterms:created>
  <dcterms:modified xsi:type="dcterms:W3CDTF">2010-03-17T18:10:33Z</dcterms:modified>
</cp:coreProperties>
</file>