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5" r:id="rId1"/>
  </p:sldMasterIdLst>
  <p:notesMasterIdLst>
    <p:notesMasterId r:id="rId25"/>
  </p:notesMasterIdLst>
  <p:sldIdLst>
    <p:sldId id="345" r:id="rId2"/>
    <p:sldId id="428" r:id="rId3"/>
    <p:sldId id="326" r:id="rId4"/>
    <p:sldId id="408" r:id="rId5"/>
    <p:sldId id="433" r:id="rId6"/>
    <p:sldId id="406" r:id="rId7"/>
    <p:sldId id="443" r:id="rId8"/>
    <p:sldId id="444" r:id="rId9"/>
    <p:sldId id="446" r:id="rId10"/>
    <p:sldId id="425" r:id="rId11"/>
    <p:sldId id="334" r:id="rId12"/>
    <p:sldId id="407" r:id="rId13"/>
    <p:sldId id="439" r:id="rId14"/>
    <p:sldId id="440" r:id="rId15"/>
    <p:sldId id="441" r:id="rId16"/>
    <p:sldId id="330" r:id="rId17"/>
    <p:sldId id="373" r:id="rId18"/>
    <p:sldId id="434" r:id="rId19"/>
    <p:sldId id="435" r:id="rId20"/>
    <p:sldId id="442" r:id="rId21"/>
    <p:sldId id="438" r:id="rId22"/>
    <p:sldId id="422" r:id="rId23"/>
    <p:sldId id="42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9" autoAdjust="0"/>
    <p:restoredTop sz="94698" autoAdjust="0"/>
  </p:normalViewPr>
  <p:slideViewPr>
    <p:cSldViewPr>
      <p:cViewPr>
        <p:scale>
          <a:sx n="70" d="100"/>
          <a:sy n="70" d="100"/>
        </p:scale>
        <p:origin x="-2814" y="-10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2908F7-B8EC-4438-9533-0D4265FC7F7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21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22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5584EC9-F343-48E8-AE9D-756867765E0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E78D69-1714-4C13-9257-37FCB2957D0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52519144-A2FB-40E9-97B2-2DF3999CB59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3CD7EB85-8D1D-4721-8C94-5894F47CFAC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B7108145-CC42-4331-AEB5-A9C15F0F8F5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6D26C9EE-4AA3-4E91-BC36-68820B88792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0CA35B15-39EF-4914-AE36-6AFC54708A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E47DF242-1AA1-4F5D-85D6-AED74AFB969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0E7842B8-74A9-4849-8FEB-2FC703DE944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E17445DE-9DDA-4D97-8F60-A69AF29A970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5CC9-E329-4279-A1C3-3E01A8569BB4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1-</a:t>
            </a:r>
            <a:fld id="{1953F509-8682-454D-9E0D-7A8B82E77D6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java/javaOO/accesscontrol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Introduction to Constructor, Overloading, and Accessibility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CS340100, NTHU</a:t>
            </a:r>
          </a:p>
          <a:p>
            <a:r>
              <a:rPr lang="en-US" altLang="zh-TW" dirty="0" err="1" smtClean="0">
                <a:ea typeface="新細明體" pitchFamily="18" charset="-120"/>
              </a:rPr>
              <a:t>Yoshi</a:t>
            </a:r>
            <a:endParaRPr lang="zh-TW" altLang="en-US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Overloading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Also known as </a:t>
            </a:r>
            <a:r>
              <a:rPr lang="en-US" altLang="zh-TW" b="1" i="1" dirty="0" smtClean="0"/>
              <a:t>static polymorphism</a:t>
            </a:r>
          </a:p>
          <a:p>
            <a:r>
              <a:rPr lang="en-US" altLang="zh-TW" dirty="0" smtClean="0"/>
              <a:t>May be applied to</a:t>
            </a:r>
          </a:p>
          <a:p>
            <a:pPr lvl="1"/>
            <a:r>
              <a:rPr lang="en-US" altLang="zh-TW" dirty="0" smtClean="0"/>
              <a:t>Constructors</a:t>
            </a:r>
          </a:p>
          <a:p>
            <a:pPr lvl="1"/>
            <a:r>
              <a:rPr lang="en-US" altLang="zh-TW" dirty="0" smtClean="0"/>
              <a:t>Normal methods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10</a:t>
            </a:fld>
            <a:endParaRPr lang="en-US" altLang="zh-TW"/>
          </a:p>
        </p:txBody>
      </p:sp>
      <p:pic>
        <p:nvPicPr>
          <p:cNvPr id="28674" name="Picture 2" descr="http://www.tigerspring.net/wp-content/blog-tour-overloa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743200"/>
            <a:ext cx="3267075" cy="297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Overloading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>
                <a:ea typeface="標楷體" pitchFamily="65" charset="-120"/>
              </a:rPr>
              <a:t>物件是依接收的訊息類型來執行不同的方法</a:t>
            </a:r>
          </a:p>
          <a:p>
            <a:pPr lvl="1"/>
            <a:r>
              <a:rPr lang="zh-TW" altLang="en-US" dirty="0">
                <a:ea typeface="標楷體" pitchFamily="65" charset="-120"/>
              </a:rPr>
              <a:t>名稱重用</a:t>
            </a:r>
          </a:p>
          <a:p>
            <a:pPr lvl="1"/>
            <a:r>
              <a:rPr lang="zh-TW" altLang="en-US" dirty="0">
                <a:ea typeface="標楷體" pitchFamily="65" charset="-120"/>
              </a:rPr>
              <a:t>只需訊息不同，足以讓物件辨識，一樣可以執行同名的方法</a:t>
            </a:r>
          </a:p>
          <a:p>
            <a:r>
              <a:rPr lang="zh-TW" altLang="en-US" dirty="0">
                <a:ea typeface="標楷體" pitchFamily="65" charset="-120"/>
              </a:rPr>
              <a:t>例如：執行</a:t>
            </a:r>
            <a:r>
              <a:rPr lang="en-US" altLang="zh-TW" dirty="0">
                <a:ea typeface="標楷體" pitchFamily="65" charset="-120"/>
              </a:rPr>
              <a:t>Utility</a:t>
            </a:r>
            <a:r>
              <a:rPr lang="zh-TW" altLang="en-US" dirty="0">
                <a:ea typeface="標楷體" pitchFamily="65" charset="-120"/>
              </a:rPr>
              <a:t>物件的</a:t>
            </a:r>
            <a:r>
              <a:rPr lang="en-US" altLang="zh-TW" dirty="0">
                <a:ea typeface="標楷體" pitchFamily="65" charset="-120"/>
              </a:rPr>
              <a:t>max()</a:t>
            </a:r>
            <a:r>
              <a:rPr lang="zh-TW" altLang="en-US" dirty="0">
                <a:ea typeface="標楷體" pitchFamily="65" charset="-120"/>
              </a:rPr>
              <a:t>方法的訊息，如下所示</a:t>
            </a:r>
            <a:r>
              <a:rPr lang="zh-TW" altLang="en-US" dirty="0" smtClean="0">
                <a:ea typeface="標楷體" pitchFamily="65" charset="-120"/>
              </a:rPr>
              <a:t>：</a:t>
            </a:r>
          </a:p>
          <a:p>
            <a:pPr lvl="1">
              <a:buFontTx/>
              <a:buNone/>
            </a:pPr>
            <a:r>
              <a:rPr lang="en-US" altLang="zh-TW" dirty="0" smtClean="0">
                <a:solidFill>
                  <a:srgbClr val="CC0099"/>
                </a:solidFill>
                <a:ea typeface="標楷體" pitchFamily="65" charset="-120"/>
              </a:rPr>
              <a:t>Utility.max(23, 45);</a:t>
            </a:r>
          </a:p>
          <a:p>
            <a:pPr lvl="1">
              <a:buFontTx/>
              <a:buNone/>
            </a:pPr>
            <a:r>
              <a:rPr lang="en-US" altLang="zh-TW" dirty="0" smtClean="0">
                <a:solidFill>
                  <a:srgbClr val="CC0099"/>
                </a:solidFill>
                <a:ea typeface="標楷體" pitchFamily="65" charset="-120"/>
              </a:rPr>
              <a:t>Utility.max(23, 45, 87);</a:t>
            </a:r>
          </a:p>
          <a:p>
            <a:pPr lvl="1">
              <a:buFontTx/>
              <a:buNone/>
            </a:pPr>
            <a:r>
              <a:rPr lang="en-US" altLang="zh-TW" dirty="0" smtClean="0">
                <a:solidFill>
                  <a:srgbClr val="CC0099"/>
                </a:solidFill>
                <a:ea typeface="標楷體" pitchFamily="65" charset="-120"/>
              </a:rPr>
              <a:t>Utility.max(‘a’, ‘z’);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2B70C7A-9F59-4C23-A6EB-7EE6EB906D7B}" type="slidenum">
              <a:rPr lang="en-US" altLang="zh-TW"/>
              <a:pPr/>
              <a:t>11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dirty="0" smtClean="0">
                <a:ea typeface="標楷體" pitchFamily="65" charset="-120"/>
              </a:rPr>
              <a:t>Constructor with Parameters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700" dirty="0" smtClean="0">
                <a:ea typeface="標楷體" pitchFamily="65" charset="-120"/>
              </a:rPr>
              <a:t>A class may have multiple constructors, and decided according to the parameters</a:t>
            </a:r>
            <a:endParaRPr lang="zh-TW" altLang="en-US" sz="2700" dirty="0">
              <a:ea typeface="標楷體" pitchFamily="65" charset="-120"/>
            </a:endParaRPr>
          </a:p>
        </p:txBody>
      </p:sp>
      <p:sp>
        <p:nvSpPr>
          <p:cNvPr id="7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194418E-43DC-4D49-AEFA-B43BCC72C9B9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1403350" y="2590800"/>
            <a:ext cx="6321425" cy="2835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class </a:t>
            </a:r>
            <a:r>
              <a:rPr kumimoji="1" lang="en-US" altLang="zh-TW" sz="2000" dirty="0" smtClean="0">
                <a:latin typeface="Tahoma" pitchFamily="34" charset="0"/>
                <a:ea typeface="新細明體" pitchFamily="18" charset="-120"/>
              </a:rPr>
              <a:t>Vehicle {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		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定義的類別</a:t>
            </a:r>
          </a:p>
          <a:p>
            <a:pPr eaLnBrk="1" hangingPunct="1"/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	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private </a:t>
            </a:r>
            <a:r>
              <a:rPr kumimoji="1" lang="en-US" altLang="zh-TW" sz="2000" dirty="0" err="1">
                <a:latin typeface="Tahoma" pitchFamily="34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 wheel;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定義一個實體變數</a:t>
            </a:r>
          </a:p>
          <a:p>
            <a:pPr eaLnBrk="1" hangingPunct="1"/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	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Vehicle</a:t>
            </a:r>
            <a:r>
              <a:rPr kumimoji="1" lang="en-US" altLang="zh-TW" sz="2000" dirty="0" smtClean="0">
                <a:latin typeface="Tahoma" pitchFamily="34" charset="0"/>
                <a:ea typeface="新細明體" pitchFamily="18" charset="-120"/>
              </a:rPr>
              <a:t>() {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	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類別的建構子</a:t>
            </a:r>
          </a:p>
          <a:p>
            <a:pPr eaLnBrk="1" hangingPunct="1"/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		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wheel = 4;</a:t>
            </a:r>
          </a:p>
          <a:p>
            <a:pPr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            }</a:t>
            </a:r>
          </a:p>
          <a:p>
            <a:pPr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	Vehicle(</a:t>
            </a:r>
            <a:r>
              <a:rPr kumimoji="1" lang="en-US" altLang="zh-TW" sz="2000" dirty="0" err="1">
                <a:latin typeface="Tahoma" pitchFamily="34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 n</a:t>
            </a:r>
            <a:r>
              <a:rPr kumimoji="1" lang="en-US" altLang="zh-TW" sz="2000" dirty="0" smtClean="0">
                <a:latin typeface="Tahoma" pitchFamily="34" charset="0"/>
                <a:ea typeface="新細明體" pitchFamily="18" charset="-120"/>
              </a:rPr>
              <a:t>) {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	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定義有參數的建構子</a:t>
            </a:r>
          </a:p>
          <a:p>
            <a:pPr eaLnBrk="1" hangingPunct="1"/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		</a:t>
            </a:r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wheel = n;</a:t>
            </a:r>
          </a:p>
          <a:p>
            <a:pPr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           }	</a:t>
            </a:r>
          </a:p>
          <a:p>
            <a:pPr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}</a:t>
            </a:r>
          </a:p>
        </p:txBody>
      </p:sp>
      <p:sp>
        <p:nvSpPr>
          <p:cNvPr id="500741" name="Text Box 5"/>
          <p:cNvSpPr txBox="1">
            <a:spLocks noChangeArrowheads="1"/>
          </p:cNvSpPr>
          <p:nvPr/>
        </p:nvSpPr>
        <p:spPr bwMode="auto">
          <a:xfrm>
            <a:off x="434975" y="5546725"/>
            <a:ext cx="8251825" cy="701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Vehicle newCar1 = new Vehicle();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實體化一個類別</a:t>
            </a:r>
          </a:p>
          <a:p>
            <a:pPr marL="342900" indent="-342900" eaLnBrk="1" hangingPunct="1"/>
            <a:r>
              <a:rPr kumimoji="1" lang="en-US" altLang="zh-TW" sz="2000" dirty="0">
                <a:latin typeface="Tahoma" pitchFamily="34" charset="0"/>
                <a:ea typeface="新細明體" pitchFamily="18" charset="-120"/>
              </a:rPr>
              <a:t>Vehicle newCar2 = new Vehicle(6);	//</a:t>
            </a:r>
            <a:r>
              <a:rPr kumimoji="1" lang="zh-TW" altLang="en-US" sz="2000" dirty="0">
                <a:latin typeface="Tahoma" pitchFamily="34" charset="0"/>
                <a:ea typeface="新細明體" pitchFamily="18" charset="-120"/>
              </a:rPr>
              <a:t>實體化一個類別，並傳入參數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 smtClean="0"/>
              <a:t>this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在建構子中呼叫另一個建構子，以避免重複撰寫初始資料成員的程式碼 。</a:t>
            </a:r>
          </a:p>
          <a:p>
            <a:pPr lvl="1">
              <a:lnSpc>
                <a:spcPct val="8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使用「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this()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」的方式呼叫另一個建構子的語法只能使用於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建構子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中 </a:t>
            </a:r>
          </a:p>
          <a:p>
            <a:pPr lvl="1">
              <a:lnSpc>
                <a:spcPct val="80000"/>
              </a:lnSpc>
            </a:pP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不可以在建構子中重複的呼叫「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this()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」 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Example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public class Flower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int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= 0;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String s = new String("null"); //String=“null”;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1" lang="en-US" altLang="zh-TW" sz="2200" b="1" dirty="0" smtClean="0">
              <a:solidFill>
                <a:prstClr val="black"/>
              </a:solidFill>
              <a:latin typeface="Times" pitchFamily="18" charset="0"/>
              <a:ea typeface="新細明體" pitchFamily="18" charset="-120"/>
            </a:endParaRP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Flower(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int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petals)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		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= petals;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System.out.println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("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= "+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}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1" lang="en-US" altLang="zh-TW" sz="2200" b="1" dirty="0" smtClean="0">
              <a:solidFill>
                <a:prstClr val="black"/>
              </a:solidFill>
              <a:latin typeface="Times" pitchFamily="18" charset="0"/>
              <a:ea typeface="新細明體" pitchFamily="18" charset="-120"/>
            </a:endParaRP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Flower(String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ss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		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System.out.println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 "s=" +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ss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s = </a:t>
            </a:r>
            <a:r>
              <a:rPr kumimoji="1" lang="en-US" altLang="zh-TW" sz="22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ss</a:t>
            </a: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2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}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E2E481F-F212-45BB-A2B5-072D01C77D08}" type="slidenum">
              <a:rPr lang="en-US" altLang="zh-TW"/>
              <a:pPr/>
              <a:t>14</a:t>
            </a:fld>
            <a:endParaRPr lang="en-US" altLang="zh-TW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Example (cont’d)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	Flower(String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ss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,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int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petals)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imes" pitchFamily="18" charset="0"/>
                <a:ea typeface="新細明體" pitchFamily="18" charset="-120"/>
              </a:rPr>
              <a:t>this(petals);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imes" pitchFamily="18" charset="0"/>
                <a:ea typeface="新細明體" pitchFamily="18" charset="-120"/>
              </a:rPr>
              <a:t>//this(s); // Can't call two this()!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s =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ss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; 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System.out.println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("String &amp;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int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args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");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}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Flower()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		 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imes" pitchFamily="18" charset="0"/>
                <a:ea typeface="新細明體" pitchFamily="18" charset="-120"/>
              </a:rPr>
              <a:t>this("hi", 47);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System.out.println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("default constructor (no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args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)");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}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void print()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		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imes" pitchFamily="18" charset="0"/>
                <a:ea typeface="新細明體" pitchFamily="18" charset="-120"/>
              </a:rPr>
              <a:t> //this(11); // Not inside non-constructor!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		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System.out.println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("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= " +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petalCount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+ " s = "+ s);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}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	public static void main(String[] 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args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) {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Flower x = new Flower();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   		</a:t>
            </a:r>
            <a:r>
              <a:rPr kumimoji="1" lang="en-US" altLang="zh-TW" sz="1800" b="1" dirty="0" err="1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x.print</a:t>
            </a: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();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	}</a:t>
            </a:r>
          </a:p>
          <a:p>
            <a:pPr marL="609600" lvl="0" indent="-6096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latin typeface="Times" pitchFamily="18" charset="0"/>
                <a:ea typeface="新細明體" pitchFamily="18" charset="-120"/>
              </a:rPr>
              <a:t> }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C97A2E3-BCAC-49B7-BCDB-0A274F9BF8F0}" type="slidenum">
              <a:rPr lang="en-US" altLang="zh-TW"/>
              <a:pPr/>
              <a:t>15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Information Hiding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Protection</a:t>
            </a:r>
            <a:endParaRPr lang="zh-TW" altLang="en-US" dirty="0">
              <a:ea typeface="標楷體" pitchFamily="65" charset="-120"/>
            </a:endParaRPr>
          </a:p>
          <a:p>
            <a:pPr lvl="1"/>
            <a:r>
              <a:rPr lang="en-US" altLang="zh-TW" sz="2800" dirty="0" smtClean="0">
                <a:ea typeface="標楷體" pitchFamily="65" charset="-120"/>
              </a:rPr>
              <a:t>Some properties are never modified</a:t>
            </a:r>
            <a:endParaRPr lang="zh-TW" altLang="en-US" sz="2800" dirty="0">
              <a:ea typeface="標楷體" pitchFamily="65" charset="-120"/>
            </a:endParaRPr>
          </a:p>
          <a:p>
            <a:r>
              <a:rPr lang="en-US" altLang="zh-TW" sz="2800" dirty="0" smtClean="0">
                <a:ea typeface="標楷體" pitchFamily="65" charset="-120"/>
              </a:rPr>
              <a:t>Interface to programmers</a:t>
            </a:r>
          </a:p>
          <a:p>
            <a:pPr lvl="1"/>
            <a:r>
              <a:rPr lang="en-US" altLang="zh-TW" sz="2400" dirty="0" smtClean="0">
                <a:ea typeface="標楷體" pitchFamily="65" charset="-120"/>
              </a:rPr>
              <a:t>A programmer does not need to know the details, but use the </a:t>
            </a:r>
            <a:r>
              <a:rPr lang="en-US" altLang="zh-TW" sz="2400" i="1" dirty="0" smtClean="0">
                <a:ea typeface="標楷體" pitchFamily="65" charset="-120"/>
              </a:rPr>
              <a:t>interactive interfaces</a:t>
            </a:r>
            <a:endParaRPr lang="zh-TW" altLang="en-US" sz="24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7C54E77-6B15-4BB6-9374-3A27D54E38E9}" type="slidenum">
              <a:rPr lang="en-US" altLang="zh-TW"/>
              <a:pPr/>
              <a:t>16</a:t>
            </a:fld>
            <a:endParaRPr lang="en-US" altLang="zh-TW"/>
          </a:p>
        </p:txBody>
      </p:sp>
      <p:pic>
        <p:nvPicPr>
          <p:cNvPr id="22530" name="Picture 2" descr="http://www.mijijia.com.cn/images/cp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810000"/>
            <a:ext cx="1981200" cy="29108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zh-TW" altLang="en-US">
                <a:ea typeface="標楷體" pitchFamily="65" charset="-120"/>
              </a:rPr>
              <a:t>建立資料存取的方法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4638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ea typeface="新細明體" pitchFamily="18" charset="-120"/>
              </a:rPr>
              <a:t>避免直接存取內部變數</a:t>
            </a:r>
          </a:p>
          <a:p>
            <a:r>
              <a:rPr lang="en-US" altLang="zh-TW" sz="2400" dirty="0">
                <a:ea typeface="新細明體" pitchFamily="18" charset="-120"/>
              </a:rPr>
              <a:t>Setter : </a:t>
            </a:r>
            <a:r>
              <a:rPr lang="zh-TW" altLang="en-US" sz="2400" dirty="0">
                <a:ea typeface="新細明體" pitchFamily="18" charset="-120"/>
              </a:rPr>
              <a:t>設定資料成員的</a:t>
            </a:r>
            <a:r>
              <a:rPr lang="zh-TW" altLang="en-US" sz="2400" dirty="0" smtClean="0">
                <a:ea typeface="新細明體" pitchFamily="18" charset="-120"/>
              </a:rPr>
              <a:t>值</a:t>
            </a:r>
            <a:endParaRPr lang="zh-TW" altLang="en-US" sz="2400" dirty="0">
              <a:ea typeface="新細明體" pitchFamily="18" charset="-120"/>
            </a:endParaRPr>
          </a:p>
          <a:p>
            <a:pPr lvl="1">
              <a:buFontTx/>
              <a:buNone/>
            </a:pPr>
            <a:r>
              <a:rPr lang="en-US" altLang="zh-TW" sz="2000" dirty="0">
                <a:ea typeface="新細明體" pitchFamily="18" charset="-120"/>
              </a:rPr>
              <a:t>public void </a:t>
            </a:r>
            <a:r>
              <a:rPr lang="en-US" altLang="zh-TW" sz="2000" dirty="0" err="1">
                <a:ea typeface="新細明體" pitchFamily="18" charset="-120"/>
              </a:rPr>
              <a:t>setWheel</a:t>
            </a:r>
            <a:r>
              <a:rPr lang="en-US" altLang="zh-TW" sz="2000" dirty="0">
                <a:ea typeface="新細明體" pitchFamily="18" charset="-120"/>
              </a:rPr>
              <a:t>(</a:t>
            </a:r>
            <a:r>
              <a:rPr lang="en-US" altLang="zh-TW" sz="2000" dirty="0" err="1">
                <a:ea typeface="新細明體" pitchFamily="18" charset="-120"/>
              </a:rPr>
              <a:t>int</a:t>
            </a:r>
            <a:r>
              <a:rPr lang="en-US" altLang="zh-TW" sz="2000" dirty="0">
                <a:ea typeface="新細明體" pitchFamily="18" charset="-120"/>
              </a:rPr>
              <a:t> n){	//</a:t>
            </a:r>
            <a:r>
              <a:rPr lang="zh-TW" altLang="en-US" sz="2000" dirty="0">
                <a:ea typeface="新細明體" pitchFamily="18" charset="-120"/>
              </a:rPr>
              <a:t>設定</a:t>
            </a:r>
            <a:r>
              <a:rPr lang="en-US" altLang="zh-TW" sz="2000" dirty="0">
                <a:ea typeface="新細明體" pitchFamily="18" charset="-120"/>
              </a:rPr>
              <a:t>wheel</a:t>
            </a:r>
            <a:r>
              <a:rPr lang="zh-TW" altLang="en-US" sz="2000" dirty="0">
                <a:ea typeface="新細明體" pitchFamily="18" charset="-120"/>
              </a:rPr>
              <a:t>的值</a:t>
            </a:r>
          </a:p>
          <a:p>
            <a:pPr lvl="1">
              <a:buFontTx/>
              <a:buNone/>
            </a:pPr>
            <a:r>
              <a:rPr lang="zh-TW" altLang="en-US" sz="2000" dirty="0">
                <a:ea typeface="新細明體" pitchFamily="18" charset="-120"/>
              </a:rPr>
              <a:t>	</a:t>
            </a:r>
            <a:r>
              <a:rPr lang="en-US" altLang="zh-TW" sz="2000" dirty="0">
                <a:ea typeface="新細明體" pitchFamily="18" charset="-120"/>
              </a:rPr>
              <a:t>wheel = n;</a:t>
            </a:r>
          </a:p>
          <a:p>
            <a:pPr lvl="1">
              <a:buFontTx/>
              <a:buNone/>
            </a:pPr>
            <a:r>
              <a:rPr lang="en-US" altLang="zh-TW" sz="2000" dirty="0">
                <a:ea typeface="新細明體" pitchFamily="18" charset="-120"/>
              </a:rPr>
              <a:t>}</a:t>
            </a:r>
          </a:p>
          <a:p>
            <a:r>
              <a:rPr lang="en-US" altLang="zh-TW" sz="2400" dirty="0">
                <a:ea typeface="新細明體" pitchFamily="18" charset="-120"/>
              </a:rPr>
              <a:t>Getter : </a:t>
            </a:r>
            <a:r>
              <a:rPr lang="zh-TW" altLang="en-US" sz="2400" dirty="0">
                <a:ea typeface="新細明體" pitchFamily="18" charset="-120"/>
              </a:rPr>
              <a:t>取出資料成員的值</a:t>
            </a:r>
          </a:p>
          <a:p>
            <a:pPr lvl="1">
              <a:buFontTx/>
              <a:buNone/>
            </a:pPr>
            <a:r>
              <a:rPr lang="en-US" altLang="zh-TW" sz="2000" dirty="0">
                <a:ea typeface="新細明體" pitchFamily="18" charset="-120"/>
              </a:rPr>
              <a:t>public </a:t>
            </a:r>
            <a:r>
              <a:rPr lang="en-US" altLang="zh-TW" sz="2000" dirty="0" err="1">
                <a:ea typeface="新細明體" pitchFamily="18" charset="-120"/>
              </a:rPr>
              <a:t>int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en-US" altLang="zh-TW" sz="2000" dirty="0" err="1">
                <a:ea typeface="新細明體" pitchFamily="18" charset="-120"/>
              </a:rPr>
              <a:t>getWheel</a:t>
            </a:r>
            <a:r>
              <a:rPr lang="en-US" altLang="zh-TW" sz="2000" dirty="0">
                <a:ea typeface="新細明體" pitchFamily="18" charset="-120"/>
              </a:rPr>
              <a:t>(){	//</a:t>
            </a:r>
            <a:r>
              <a:rPr lang="zh-TW" altLang="en-US" sz="2000" dirty="0">
                <a:ea typeface="新細明體" pitchFamily="18" charset="-120"/>
              </a:rPr>
              <a:t>傳回</a:t>
            </a:r>
            <a:r>
              <a:rPr lang="en-US" altLang="zh-TW" sz="2000" dirty="0">
                <a:ea typeface="新細明體" pitchFamily="18" charset="-120"/>
              </a:rPr>
              <a:t>wheel</a:t>
            </a:r>
            <a:r>
              <a:rPr lang="zh-TW" altLang="en-US" sz="2000" dirty="0">
                <a:ea typeface="新細明體" pitchFamily="18" charset="-120"/>
              </a:rPr>
              <a:t>的值</a:t>
            </a:r>
          </a:p>
          <a:p>
            <a:pPr lvl="1">
              <a:buFontTx/>
              <a:buNone/>
            </a:pPr>
            <a:r>
              <a:rPr lang="zh-TW" altLang="en-US" sz="2000" dirty="0">
                <a:ea typeface="新細明體" pitchFamily="18" charset="-120"/>
              </a:rPr>
              <a:t>	</a:t>
            </a:r>
            <a:r>
              <a:rPr lang="en-US" altLang="zh-TW" sz="2000" dirty="0">
                <a:ea typeface="新細明體" pitchFamily="18" charset="-120"/>
              </a:rPr>
              <a:t>return wheel;</a:t>
            </a:r>
          </a:p>
          <a:p>
            <a:pPr lvl="1">
              <a:buFontTx/>
              <a:buNone/>
            </a:pPr>
            <a:r>
              <a:rPr lang="en-US" altLang="zh-TW" sz="2000" dirty="0" smtClean="0">
                <a:ea typeface="新細明體" pitchFamily="18" charset="-120"/>
              </a:rPr>
              <a:t>}</a:t>
            </a:r>
          </a:p>
          <a:p>
            <a:r>
              <a:rPr lang="en-US" altLang="zh-TW" sz="2400" dirty="0" smtClean="0">
                <a:ea typeface="新細明體" pitchFamily="18" charset="-120"/>
              </a:rPr>
              <a:t>Can you give me a good </a:t>
            </a:r>
            <a:r>
              <a:rPr lang="en-US" altLang="zh-TW" sz="2400" b="1" i="1" dirty="0" smtClean="0">
                <a:ea typeface="新細明體" pitchFamily="18" charset="-120"/>
              </a:rPr>
              <a:t>setter/getter </a:t>
            </a:r>
            <a:r>
              <a:rPr lang="en-US" altLang="zh-TW" sz="2400" dirty="0" smtClean="0">
                <a:ea typeface="新細明體" pitchFamily="18" charset="-120"/>
              </a:rPr>
              <a:t>example?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00A6833-C49F-4462-8CD3-24E19DAD87BF}" type="slidenum">
              <a:rPr lang="en-US" altLang="zh-TW"/>
              <a:pPr/>
              <a:t>17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b="1" dirty="0" smtClean="0">
                <a:ea typeface="標楷體" pitchFamily="65" charset="-120"/>
              </a:rPr>
              <a:t>Accessibility </a:t>
            </a:r>
            <a:endParaRPr lang="en-US" altLang="zh-TW" b="1" dirty="0">
              <a:ea typeface="新細明體" pitchFamily="18" charset="-120"/>
            </a:endParaRPr>
          </a:p>
        </p:txBody>
      </p:sp>
      <p:graphicFrame>
        <p:nvGraphicFramePr>
          <p:cNvPr id="17618" name="Group 2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1" cy="4699002"/>
        </p:xfrm>
        <a:graphic>
          <a:graphicData uri="http://schemas.openxmlformats.org/drawingml/2006/table">
            <a:tbl>
              <a:tblPr/>
              <a:tblGrid>
                <a:gridCol w="2609464"/>
                <a:gridCol w="1404232"/>
                <a:gridCol w="1405837"/>
                <a:gridCol w="1405837"/>
                <a:gridCol w="1404231"/>
              </a:tblGrid>
              <a:tr h="701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位置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private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(default)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protected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public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同一類別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同一套件中的子類別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同一套件，但不是子類別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不同套件的子類別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之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instance)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不同套件，也不是子類別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2439" marR="92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  <a:sym typeface="Wingdings 2" pitchFamily="18" charset="2"/>
                        </a:rPr>
                        <a:t></a:t>
                      </a:r>
                    </a:p>
                  </a:txBody>
                  <a:tcPr marL="92439" marR="924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D65E85C-5A05-438D-8EB3-E0B1851486B2}" type="slidenum">
              <a:rPr lang="en-US" altLang="zh-TW"/>
              <a:pPr/>
              <a:t>18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76476AF-7E60-4569-85C8-81B9E913E95D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Modifier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600" b="1" i="1" dirty="0" smtClean="0">
                <a:ea typeface="新細明體" pitchFamily="18" charset="-120"/>
              </a:rPr>
              <a:t>public</a:t>
            </a:r>
            <a:endParaRPr lang="en-US" altLang="zh-TW" sz="2600" b="1" i="1" dirty="0">
              <a:ea typeface="新細明體" pitchFamily="18" charset="-120"/>
            </a:endParaRPr>
          </a:p>
          <a:p>
            <a:pPr lvl="1"/>
            <a:r>
              <a:rPr lang="zh-TW" altLang="en-US" sz="2600" dirty="0">
                <a:ea typeface="新細明體" pitchFamily="18" charset="-120"/>
              </a:rPr>
              <a:t>每各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皆可存取</a:t>
            </a:r>
          </a:p>
          <a:p>
            <a:r>
              <a:rPr lang="en-US" altLang="zh-TW" sz="2600" dirty="0" smtClean="0">
                <a:ea typeface="新細明體" pitchFamily="18" charset="-120"/>
              </a:rPr>
              <a:t>(Default)</a:t>
            </a:r>
            <a:endParaRPr lang="en-US" altLang="zh-TW" sz="2600" dirty="0">
              <a:ea typeface="新細明體" pitchFamily="18" charset="-120"/>
            </a:endParaRP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才可以存取</a:t>
            </a:r>
          </a:p>
          <a:p>
            <a:r>
              <a:rPr lang="en-US" altLang="zh-TW" sz="2600" b="1" i="1" dirty="0" smtClean="0">
                <a:ea typeface="新細明體" pitchFamily="18" charset="-120"/>
              </a:rPr>
              <a:t>protected</a:t>
            </a:r>
            <a:endParaRPr lang="en-US" altLang="zh-TW" sz="2600" b="1" i="1" dirty="0">
              <a:ea typeface="新細明體" pitchFamily="18" charset="-120"/>
            </a:endParaRP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才可以存取</a:t>
            </a:r>
          </a:p>
          <a:p>
            <a:pPr lvl="1"/>
            <a:r>
              <a:rPr lang="zh-TW" altLang="en-US" sz="2600" dirty="0">
                <a:ea typeface="新細明體" pitchFamily="18" charset="-120"/>
              </a:rPr>
              <a:t>不同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但是如果有繼承也可</a:t>
            </a:r>
            <a:r>
              <a:rPr lang="zh-TW" altLang="en-US" sz="2600" dirty="0" smtClean="0">
                <a:ea typeface="新細明體" pitchFamily="18" charset="-120"/>
              </a:rPr>
              <a:t>存取</a:t>
            </a:r>
            <a:endParaRPr lang="en-US" altLang="zh-TW" sz="2600" dirty="0" smtClean="0">
              <a:ea typeface="新細明體" pitchFamily="18" charset="-120"/>
            </a:endParaRPr>
          </a:p>
          <a:p>
            <a:pPr lvl="2"/>
            <a:r>
              <a:rPr lang="zh-TW" altLang="en-US" sz="2300" dirty="0" smtClean="0">
                <a:ea typeface="新細明體" pitchFamily="18" charset="-120"/>
              </a:rPr>
              <a:t>可以存取“繼承下來的”</a:t>
            </a:r>
            <a:endParaRPr lang="zh-TW" altLang="en-US" sz="2300" dirty="0">
              <a:ea typeface="新細明體" pitchFamily="18" charset="-120"/>
            </a:endParaRPr>
          </a:p>
          <a:p>
            <a:r>
              <a:rPr lang="en-US" altLang="zh-TW" sz="2600" b="1" i="1" dirty="0" smtClean="0">
                <a:ea typeface="新細明體" pitchFamily="18" charset="-120"/>
              </a:rPr>
              <a:t>private</a:t>
            </a:r>
            <a:endParaRPr lang="en-US" altLang="zh-TW" sz="2600" b="1" i="1" dirty="0">
              <a:ea typeface="新細明體" pitchFamily="18" charset="-120"/>
            </a:endParaRP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才能存取</a:t>
            </a:r>
          </a:p>
          <a:p>
            <a:endParaRPr lang="zh-TW" altLang="en-US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Review blueprints and instances</a:t>
            </a:r>
          </a:p>
          <a:p>
            <a:r>
              <a:rPr lang="en-US" altLang="zh-TW" dirty="0" smtClean="0"/>
              <a:t>Constructor</a:t>
            </a:r>
          </a:p>
          <a:p>
            <a:r>
              <a:rPr lang="en-US" altLang="zh-TW" dirty="0" smtClean="0"/>
              <a:t>Overloading</a:t>
            </a:r>
          </a:p>
          <a:p>
            <a:r>
              <a:rPr lang="en-US" altLang="zh-TW" dirty="0" smtClean="0"/>
              <a:t>Accessibility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Use the </a:t>
            </a:r>
            <a:r>
              <a:rPr lang="en-US" altLang="zh-TW" b="1" i="1" dirty="0" smtClean="0"/>
              <a:t>most restrictive</a:t>
            </a:r>
            <a:r>
              <a:rPr lang="en-US" altLang="zh-TW" dirty="0" smtClean="0"/>
              <a:t> access level that makes sense for a particular member.</a:t>
            </a:r>
          </a:p>
          <a:p>
            <a:pPr lvl="1"/>
            <a:r>
              <a:rPr lang="en-US" altLang="zh-TW" dirty="0" smtClean="0"/>
              <a:t>That is, use private unless you have a good reason not to</a:t>
            </a:r>
          </a:p>
          <a:p>
            <a:r>
              <a:rPr lang="en-US" altLang="zh-TW" dirty="0" smtClean="0"/>
              <a:t>Avoid public fields except for constants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r>
              <a:rPr lang="en-US" altLang="zh-TW" smtClean="0"/>
              <a:t>: Account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/>
              <a:t>public class Account {</a:t>
            </a:r>
          </a:p>
          <a:p>
            <a:pPr>
              <a:buNone/>
            </a:pPr>
            <a:r>
              <a:rPr lang="en-US" altLang="zh-TW" dirty="0" smtClean="0"/>
              <a:t>	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money;</a:t>
            </a:r>
          </a:p>
          <a:p>
            <a:pPr>
              <a:buNone/>
            </a:pPr>
            <a:r>
              <a:rPr lang="en-US" altLang="zh-TW" dirty="0" smtClean="0"/>
              <a:t>	public void </a:t>
            </a:r>
            <a:r>
              <a:rPr lang="en-US" altLang="zh-TW" dirty="0" err="1" smtClean="0"/>
              <a:t>setMoney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m) {</a:t>
            </a:r>
          </a:p>
          <a:p>
            <a:pPr>
              <a:buNone/>
            </a:pPr>
            <a:r>
              <a:rPr lang="en-US" altLang="zh-TW" dirty="0" smtClean="0"/>
              <a:t>		if(m &lt; 0) </a:t>
            </a:r>
          </a:p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("Error");</a:t>
            </a:r>
          </a:p>
          <a:p>
            <a:pPr>
              <a:buNone/>
            </a:pPr>
            <a:r>
              <a:rPr lang="en-US" altLang="zh-TW" dirty="0" smtClean="0"/>
              <a:t>		else </a:t>
            </a:r>
          </a:p>
          <a:p>
            <a:pPr>
              <a:buNone/>
            </a:pPr>
            <a:r>
              <a:rPr lang="en-US" altLang="zh-TW" dirty="0" smtClean="0"/>
              <a:t>			money = m;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	public void </a:t>
            </a:r>
            <a:r>
              <a:rPr lang="en-US" altLang="zh-TW" dirty="0" err="1" smtClean="0"/>
              <a:t>foo</a:t>
            </a:r>
            <a:r>
              <a:rPr lang="en-US" altLang="zh-TW" dirty="0" smtClean="0"/>
              <a:t>(Account </a:t>
            </a:r>
            <a:r>
              <a:rPr lang="en-US" altLang="zh-TW" dirty="0" err="1" smtClean="0"/>
              <a:t>otherAccount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 smtClean="0"/>
              <a:t>		//private</a:t>
            </a:r>
            <a:r>
              <a:rPr lang="zh-TW" altLang="en-US" dirty="0" smtClean="0"/>
              <a:t>的保護是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層級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err="1" smtClean="0"/>
              <a:t>otherAccount.money</a:t>
            </a:r>
            <a:r>
              <a:rPr lang="en-US" altLang="zh-TW" dirty="0" smtClean="0"/>
              <a:t> = -1000;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have learnt</a:t>
            </a:r>
          </a:p>
          <a:p>
            <a:pPr lvl="1"/>
            <a:r>
              <a:rPr lang="en-US" altLang="zh-TW" dirty="0" smtClean="0"/>
              <a:t>Constructor</a:t>
            </a:r>
          </a:p>
          <a:p>
            <a:pPr lvl="1"/>
            <a:r>
              <a:rPr lang="en-US" altLang="zh-TW" dirty="0" smtClean="0"/>
              <a:t>Overloading</a:t>
            </a:r>
          </a:p>
          <a:p>
            <a:pPr lvl="1"/>
            <a:r>
              <a:rPr lang="en-US" altLang="zh-TW" dirty="0" smtClean="0"/>
              <a:t>Encapsulation and information hiding</a:t>
            </a:r>
          </a:p>
          <a:p>
            <a:pPr lvl="1"/>
            <a:r>
              <a:rPr lang="en-US" altLang="zh-TW" dirty="0" smtClean="0"/>
              <a:t>Accessibility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http://java.sun.com/docs/books/tutorial/java/javaOO/accesscontrol.html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lt"/>
                <a:ea typeface="標楷體" pitchFamily="65" charset="-120"/>
              </a:rPr>
              <a:t>Class and Instances</a:t>
            </a:r>
            <a:endParaRPr lang="en-US" altLang="zh-TW" dirty="0">
              <a:latin typeface="+mn-lt"/>
              <a:ea typeface="新細明體" pitchFamily="18" charset="-120"/>
            </a:endParaRPr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Review </a:t>
            </a:r>
            <a:r>
              <a:rPr lang="en-US" altLang="zh-TW" b="1" i="1" dirty="0" smtClean="0">
                <a:ea typeface="標楷體" pitchFamily="65" charset="-120"/>
              </a:rPr>
              <a:t>blueprint</a:t>
            </a:r>
            <a:r>
              <a:rPr lang="en-US" altLang="zh-TW" dirty="0" smtClean="0">
                <a:ea typeface="標楷體" pitchFamily="65" charset="-120"/>
              </a:rPr>
              <a:t> and </a:t>
            </a:r>
            <a:r>
              <a:rPr lang="en-US" altLang="zh-TW" b="1" i="1" dirty="0" smtClean="0">
                <a:ea typeface="標楷體" pitchFamily="65" charset="-120"/>
              </a:rPr>
              <a:t>instances</a:t>
            </a:r>
          </a:p>
          <a:p>
            <a:r>
              <a:rPr lang="en-US" altLang="zh-TW" b="1" i="1" dirty="0" smtClean="0">
                <a:ea typeface="標楷體" pitchFamily="65" charset="-120"/>
              </a:rPr>
              <a:t>Encapsulation</a:t>
            </a:r>
            <a:endParaRPr lang="zh-TW" altLang="en-US" b="1" i="1" dirty="0">
              <a:ea typeface="標楷體" pitchFamily="65" charset="-120"/>
            </a:endParaRP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9698DB9D-A319-4BDD-90BE-FBBD4AABC75D}" type="slidenum">
              <a:rPr lang="en-US" altLang="zh-TW"/>
              <a:pPr/>
              <a:t>3</a:t>
            </a:fld>
            <a:endParaRPr lang="en-US" altLang="zh-TW"/>
          </a:p>
        </p:txBody>
      </p:sp>
      <p:pic>
        <p:nvPicPr>
          <p:cNvPr id="412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667000"/>
            <a:ext cx="5472113" cy="275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Class and Instances (2)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476750"/>
          </a:xfrm>
        </p:spPr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Architect writes class</a:t>
            </a:r>
          </a:p>
          <a:p>
            <a:r>
              <a:rPr lang="en-US" altLang="zh-TW" dirty="0" smtClean="0">
                <a:ea typeface="標楷體" pitchFamily="65" charset="-120"/>
              </a:rPr>
              <a:t>Class </a:t>
            </a:r>
            <a:r>
              <a:rPr lang="en-US" altLang="zh-TW" b="1" i="1" dirty="0" smtClean="0">
                <a:ea typeface="標楷體" pitchFamily="65" charset="-120"/>
              </a:rPr>
              <a:t>instantiates</a:t>
            </a:r>
            <a:r>
              <a:rPr lang="en-US" altLang="zh-TW" dirty="0" smtClean="0">
                <a:ea typeface="標楷體" pitchFamily="65" charset="-120"/>
              </a:rPr>
              <a:t> objects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41D80BE-5E2D-4502-8528-47D16E1723F8}" type="slidenum">
              <a:rPr lang="en-US" altLang="zh-TW"/>
              <a:pPr/>
              <a:t>4</a:t>
            </a:fld>
            <a:endParaRPr lang="en-US" altLang="zh-TW"/>
          </a:p>
        </p:txBody>
      </p:sp>
      <p:pic>
        <p:nvPicPr>
          <p:cNvPr id="4464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61183"/>
            <a:ext cx="4572000" cy="419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Encapsulation and Modularity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Easy for </a:t>
            </a:r>
            <a:r>
              <a:rPr lang="en-US" altLang="zh-TW" b="1" i="1" dirty="0" smtClean="0">
                <a:ea typeface="標楷體" pitchFamily="65" charset="-120"/>
              </a:rPr>
              <a:t>Maintenance</a:t>
            </a:r>
            <a:r>
              <a:rPr lang="en-US" altLang="zh-TW" dirty="0" smtClean="0">
                <a:ea typeface="標楷體" pitchFamily="65" charset="-120"/>
              </a:rPr>
              <a:t> and </a:t>
            </a:r>
            <a:r>
              <a:rPr lang="en-US" altLang="zh-TW" b="1" i="1" dirty="0" smtClean="0">
                <a:ea typeface="標楷體" pitchFamily="65" charset="-120"/>
              </a:rPr>
              <a:t>Integration</a:t>
            </a:r>
            <a:endParaRPr lang="zh-TW" altLang="en-US" b="1" i="1" dirty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ea typeface="標楷體" pitchFamily="65" charset="-120"/>
              </a:rPr>
              <a:t>Lead to </a:t>
            </a:r>
            <a:r>
              <a:rPr lang="en-US" altLang="zh-TW" b="1" i="1" dirty="0" smtClean="0">
                <a:ea typeface="標楷體" pitchFamily="65" charset="-120"/>
              </a:rPr>
              <a:t>low coupling </a:t>
            </a:r>
            <a:r>
              <a:rPr lang="en-US" altLang="zh-TW" dirty="0" smtClean="0">
                <a:ea typeface="標楷體" pitchFamily="65" charset="-120"/>
              </a:rPr>
              <a:t>&amp;</a:t>
            </a:r>
            <a:r>
              <a:rPr lang="en-US" altLang="zh-TW" b="1" i="1" dirty="0" smtClean="0">
                <a:ea typeface="標楷體" pitchFamily="65" charset="-120"/>
              </a:rPr>
              <a:t> high cohesion</a:t>
            </a:r>
            <a:endParaRPr lang="zh-TW" altLang="en-US" b="1" i="1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DE4AE79-FDF4-4F9C-B813-CD310DD7D56A}" type="slidenum">
              <a:rPr lang="en-US" altLang="zh-TW"/>
              <a:pPr/>
              <a:t>5</a:t>
            </a:fld>
            <a:endParaRPr lang="en-US" altLang="zh-TW"/>
          </a:p>
        </p:txBody>
      </p:sp>
      <p:pic>
        <p:nvPicPr>
          <p:cNvPr id="47106" name="Picture 2" descr="http://faculty.weber.edu/pstewart/images/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620622"/>
            <a:ext cx="4343400" cy="4008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dirty="0" smtClean="0">
                <a:ea typeface="標楷體" pitchFamily="65" charset="-120"/>
              </a:rPr>
              <a:t>Constructor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49971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The same name as the class</a:t>
            </a:r>
          </a:p>
          <a:p>
            <a:r>
              <a:rPr lang="en-US" altLang="zh-TW" dirty="0" smtClean="0">
                <a:ea typeface="標楷體" pitchFamily="65" charset="-120"/>
              </a:rPr>
              <a:t>Set the initial states and run the initial behaviors while constructing</a:t>
            </a:r>
            <a:endParaRPr lang="zh-TW" altLang="en-US" dirty="0">
              <a:ea typeface="標楷體" pitchFamily="65" charset="-120"/>
            </a:endParaRPr>
          </a:p>
          <a:p>
            <a:r>
              <a:rPr lang="en-US" altLang="zh-TW" dirty="0" smtClean="0">
                <a:ea typeface="標楷體" pitchFamily="65" charset="-120"/>
              </a:rPr>
              <a:t>No return type</a:t>
            </a:r>
          </a:p>
        </p:txBody>
      </p:sp>
      <p:sp>
        <p:nvSpPr>
          <p:cNvPr id="6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E95F129-0845-421B-A610-924EE7EB5AE5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1676400" y="4038600"/>
            <a:ext cx="6070893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class 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Vehicle {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		//</a:t>
            </a:r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定義的類別</a:t>
            </a:r>
          </a:p>
          <a:p>
            <a:pPr eaLnBrk="1" hangingPunct="1"/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private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 wheel;	//</a:t>
            </a:r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定義一個實體變數</a:t>
            </a:r>
          </a:p>
          <a:p>
            <a:pPr eaLnBrk="1" hangingPunct="1"/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public Vehicle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() {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//</a:t>
            </a:r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類別的建構子</a:t>
            </a:r>
          </a:p>
          <a:p>
            <a:pPr eaLnBrk="1" hangingPunct="1"/>
            <a:r>
              <a:rPr kumimoji="1" lang="zh-TW" altLang="en-US" sz="2000" dirty="0">
                <a:latin typeface="Arial" charset="0"/>
                <a:ea typeface="新細明體" pitchFamily="18" charset="-120"/>
              </a:rPr>
              <a:t>		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wheel = 4;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}</a:t>
            </a:r>
          </a:p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Constructor (cont’d)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Each class has at least one constructor</a:t>
            </a:r>
          </a:p>
          <a:p>
            <a:pPr lvl="1"/>
            <a:r>
              <a:rPr lang="en-US" altLang="zh-TW" dirty="0" smtClean="0"/>
              <a:t>If you don’t give one, the </a:t>
            </a:r>
            <a:r>
              <a:rPr lang="en-US" altLang="zh-TW" b="1" i="1" dirty="0" smtClean="0"/>
              <a:t>default constructor</a:t>
            </a:r>
            <a:r>
              <a:rPr lang="en-US" altLang="zh-TW" dirty="0" smtClean="0"/>
              <a:t> will be created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/>
          <a:lstStyle/>
          <a:p>
            <a:r>
              <a:rPr lang="en-US" altLang="zh-TW" dirty="0">
                <a:ea typeface="標楷體" pitchFamily="65" charset="-120"/>
              </a:rPr>
              <a:t>Wrong </a:t>
            </a:r>
            <a:r>
              <a:rPr lang="en-US" altLang="zh-TW" dirty="0" smtClean="0">
                <a:ea typeface="標楷體" pitchFamily="65" charset="-120"/>
              </a:rPr>
              <a:t>Program (Why?)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6B7F1F5-5185-407E-B40A-2BF6A3FF72D6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493571" name="Text Box 3"/>
          <p:cNvSpPr txBox="1">
            <a:spLocks noChangeArrowheads="1"/>
          </p:cNvSpPr>
          <p:nvPr/>
        </p:nvSpPr>
        <p:spPr bwMode="auto">
          <a:xfrm>
            <a:off x="755650" y="1444625"/>
            <a:ext cx="7561263" cy="47705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Vehicle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Vehicle(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String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…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 smtClean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App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 dirty="0" smtClean="0">
                <a:latin typeface="Tahoma" pitchFamily="34" charset="0"/>
                <a:ea typeface="新細明體" charset="-120"/>
              </a:rPr>
              <a:t>String[] </a:t>
            </a:r>
            <a:r>
              <a:rPr kumimoji="1" lang="en-US" altLang="zh-TW" sz="1600" b="1" dirty="0" err="1" smtClean="0">
                <a:latin typeface="Tahoma" pitchFamily="34" charset="0"/>
                <a:ea typeface="新細明體" charset="-120"/>
              </a:rPr>
              <a:t>args</a:t>
            </a:r>
            <a:r>
              <a:rPr kumimoji="1" lang="en-US" altLang="zh-TW" sz="1600" b="1" dirty="0" smtClean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 dirty="0" smtClean="0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latin typeface="Tahoma" pitchFamily="34" charset="0"/>
                <a:ea typeface="新細明體" charset="-120"/>
              </a:rPr>
              <a:t>		Vehicle </a:t>
            </a:r>
            <a:r>
              <a:rPr kumimoji="1" lang="en-US" altLang="zh-TW" sz="1600" b="1" dirty="0" err="1" smtClean="0">
                <a:latin typeface="Tahoma" pitchFamily="34" charset="0"/>
                <a:ea typeface="新細明體" charset="-120"/>
              </a:rPr>
              <a:t>obj</a:t>
            </a:r>
            <a:r>
              <a:rPr kumimoji="1" lang="en-US" altLang="zh-TW" sz="1600" b="1" dirty="0" smtClean="0">
                <a:latin typeface="Tahoma" pitchFamily="34" charset="0"/>
                <a:ea typeface="新細明體" charset="-120"/>
              </a:rPr>
              <a:t> = new Vehicle();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kumimoji="1" lang="en-US" altLang="zh-TW" sz="16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How to fix it!</a:t>
            </a: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E3CBC90-1EE2-4B0B-8DCB-6A598A8BAA74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755650" y="1444624"/>
            <a:ext cx="7561263" cy="452431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//</a:t>
            </a:r>
            <a:r>
              <a:rPr kumimoji="1" lang="zh-TW" altLang="en-US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建立一個</a:t>
            </a: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Vehicle</a:t>
            </a:r>
            <a:r>
              <a:rPr kumimoji="1" lang="zh-TW" altLang="en-US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class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Vehicle {</a:t>
            </a:r>
          </a:p>
          <a:p>
            <a:pPr marL="609600" indent="-609600"/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         Vehicle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+mn-lt"/>
                <a:ea typeface="新細明體" charset="-120"/>
              </a:rPr>
              <a:t>() {</a:t>
            </a:r>
            <a:endParaRPr kumimoji="1" lang="en-US" altLang="zh-TW" sz="1800" b="1" dirty="0">
              <a:solidFill>
                <a:srgbClr val="000000"/>
              </a:solidFill>
              <a:latin typeface="+mn-lt"/>
              <a:ea typeface="新細明體" charset="-120"/>
            </a:endParaRPr>
          </a:p>
          <a:p>
            <a:pPr marL="609600" indent="-609600"/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	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+mn-lt"/>
                <a:ea typeface="新細明體" charset="-120"/>
              </a:rPr>
              <a:t>	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+mn-lt"/>
                <a:ea typeface="新細明體" charset="-120"/>
              </a:rPr>
              <a:t>System.out.println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(“Vehicle’s Constructor”);</a:t>
            </a:r>
          </a:p>
          <a:p>
            <a:pPr marL="609600" indent="-609600"/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        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	 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Vehicle(</a:t>
            </a: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String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		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+mn-lt"/>
                <a:ea typeface="新細明體" charset="-120"/>
              </a:rPr>
              <a:t>System.out.println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	public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</a:t>
            </a:r>
            <a:r>
              <a:rPr kumimoji="1" lang="en-US" altLang="zh-TW" sz="1800" b="1" dirty="0">
                <a:solidFill>
                  <a:srgbClr val="7F0055"/>
                </a:solidFill>
                <a:latin typeface="+mn-lt"/>
                <a:ea typeface="新細明體" charset="-120"/>
              </a:rPr>
              <a:t>void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 drive(){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		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+mn-lt"/>
                <a:ea typeface="新細明體" charset="-120"/>
              </a:rPr>
              <a:t>System.out.println</a:t>
            </a: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(“I’m driving”);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+mn-lt"/>
                <a:ea typeface="新細明體" charset="-120"/>
              </a:rPr>
              <a:t>}</a:t>
            </a:r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1246496" y="2182504"/>
            <a:ext cx="5105400" cy="838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572000" y="5181600"/>
            <a:ext cx="3417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  <a:latin typeface="+mn-lt"/>
              </a:rPr>
              <a:t>Any other way?</a:t>
            </a:r>
            <a:endParaRPr lang="zh-TW" altLang="en-US" sz="4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542</Words>
  <Application>Microsoft Office PowerPoint</Application>
  <PresentationFormat>如螢幕大小 (4:3)</PresentationFormat>
  <Paragraphs>244</Paragraphs>
  <Slides>23</Slides>
  <Notes>23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Introduction to Constructor, Overloading, and Accessibility</vt:lpstr>
      <vt:lpstr>Outline</vt:lpstr>
      <vt:lpstr>Class and Instances</vt:lpstr>
      <vt:lpstr>Class and Instances (2)</vt:lpstr>
      <vt:lpstr>Encapsulation and Modularity</vt:lpstr>
      <vt:lpstr>Constructor</vt:lpstr>
      <vt:lpstr>Constructor (cont’d)</vt:lpstr>
      <vt:lpstr>Wrong Program (Why?)</vt:lpstr>
      <vt:lpstr>How to fix it!</vt:lpstr>
      <vt:lpstr>Overloading</vt:lpstr>
      <vt:lpstr>Overloading</vt:lpstr>
      <vt:lpstr>Constructor with Parameters</vt:lpstr>
      <vt:lpstr>this</vt:lpstr>
      <vt:lpstr>Example</vt:lpstr>
      <vt:lpstr>Example (cont’d)</vt:lpstr>
      <vt:lpstr>Information Hiding</vt:lpstr>
      <vt:lpstr>建立資料存取的方法 </vt:lpstr>
      <vt:lpstr>Accessibility </vt:lpstr>
      <vt:lpstr>Modifier</vt:lpstr>
      <vt:lpstr>Tips</vt:lpstr>
      <vt:lpstr>Example: Account</vt:lpstr>
      <vt:lpstr>Summary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yoshi</dc:creator>
  <cp:lastModifiedBy>yoshi</cp:lastModifiedBy>
  <cp:revision>173</cp:revision>
  <dcterms:created xsi:type="dcterms:W3CDTF">2003-08-01T12:29:19Z</dcterms:created>
  <dcterms:modified xsi:type="dcterms:W3CDTF">2010-02-25T13:17:39Z</dcterms:modified>
</cp:coreProperties>
</file>