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8" r:id="rId6"/>
    <p:sldId id="269" r:id="rId7"/>
    <p:sldId id="270" r:id="rId8"/>
    <p:sldId id="262" r:id="rId9"/>
    <p:sldId id="258" r:id="rId10"/>
    <p:sldId id="257" r:id="rId11"/>
    <p:sldId id="263" r:id="rId12"/>
    <p:sldId id="267" r:id="rId13"/>
    <p:sldId id="264" r:id="rId14"/>
    <p:sldId id="265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3CCC3-505E-4B84-9E8C-D773ACED40DE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CAC88-3110-4BD1-944E-825BC1E27D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C88-3110-4BD1-944E-825BC1E27DE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Singleton and Basic UML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CS340100, NTHU</a:t>
            </a:r>
            <a:endParaRPr lang="en-US" altLang="zh-TW" dirty="0" smtClean="0"/>
          </a:p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When to Use?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system design, the object should have only one copy</a:t>
            </a:r>
          </a:p>
          <a:p>
            <a:pPr lvl="1"/>
            <a:r>
              <a:rPr lang="en-US" altLang="zh-TW" dirty="0" smtClean="0"/>
              <a:t>Any example?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Lazy Initialization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Create an instance </a:t>
            </a:r>
            <a:r>
              <a:rPr lang="en-US" altLang="zh-TW" b="1" i="1" dirty="0" smtClean="0"/>
              <a:t>when you really need it</a:t>
            </a:r>
          </a:p>
          <a:p>
            <a:r>
              <a:rPr lang="en-US" altLang="zh-TW" dirty="0" smtClean="0"/>
              <a:t>Can you give me an example which has </a:t>
            </a:r>
            <a:r>
              <a:rPr lang="en-US" altLang="zh-TW" b="1" dirty="0" smtClean="0"/>
              <a:t>the idea</a:t>
            </a:r>
            <a:r>
              <a:rPr lang="en-US" altLang="zh-TW" dirty="0" smtClean="0"/>
              <a:t> of lazy initialization?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Check the Code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00034" y="2285992"/>
            <a:ext cx="8229600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>
                <a:latin typeface="+mn-lt"/>
              </a:rPr>
              <a:t> public class Singleton {</a:t>
            </a:r>
          </a:p>
          <a:p>
            <a:r>
              <a:rPr lang="en-US" altLang="zh-TW" dirty="0" smtClean="0">
                <a:latin typeface="+mn-lt"/>
              </a:rPr>
              <a:t>     private static final Singleton INSTANCE;  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latin typeface="+mn-lt"/>
              </a:rPr>
              <a:t>     </a:t>
            </a:r>
            <a:r>
              <a:rPr lang="en-US" altLang="zh-TW" dirty="0" smtClean="0">
                <a:solidFill>
                  <a:schemeClr val="bg1"/>
                </a:solidFill>
                <a:latin typeface="+mn-lt"/>
              </a:rPr>
              <a:t>private Singleton() {}</a:t>
            </a:r>
          </a:p>
          <a:p>
            <a:r>
              <a:rPr lang="en-US" altLang="zh-TW" dirty="0" smtClean="0">
                <a:latin typeface="+mn-lt"/>
              </a:rPr>
              <a:t>     public static Singleton </a:t>
            </a:r>
            <a:r>
              <a:rPr lang="en-US" altLang="zh-TW" dirty="0" err="1" smtClean="0">
                <a:latin typeface="+mn-lt"/>
              </a:rPr>
              <a:t>getInstance</a:t>
            </a:r>
            <a:r>
              <a:rPr lang="en-US" altLang="zh-TW" dirty="0" smtClean="0">
                <a:latin typeface="+mn-lt"/>
              </a:rPr>
              <a:t>() {</a:t>
            </a:r>
          </a:p>
          <a:p>
            <a:r>
              <a:rPr lang="en-US" altLang="zh-TW" b="1" i="1" dirty="0" smtClean="0">
                <a:solidFill>
                  <a:srgbClr val="FFFF00"/>
                </a:solidFill>
              </a:rPr>
              <a:t>          if( INSTANCE == null ) {</a:t>
            </a:r>
          </a:p>
          <a:p>
            <a:r>
              <a:rPr lang="en-US" altLang="zh-TW" b="1" i="1" dirty="0" smtClean="0">
                <a:solidFill>
                  <a:srgbClr val="FFFF00"/>
                </a:solidFill>
                <a:latin typeface="+mn-lt"/>
              </a:rPr>
              <a:t>              INSTANCE = new Singleton();</a:t>
            </a:r>
          </a:p>
          <a:p>
            <a:r>
              <a:rPr lang="en-US" altLang="zh-TW" b="1" i="1" dirty="0" smtClean="0">
                <a:solidFill>
                  <a:srgbClr val="FFFF00"/>
                </a:solidFill>
              </a:rPr>
              <a:t>          }</a:t>
            </a:r>
            <a:endParaRPr lang="en-US" altLang="zh-TW" b="1" i="1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          return INSTANCE;</a:t>
            </a:r>
          </a:p>
          <a:p>
            <a:r>
              <a:rPr lang="en-US" altLang="zh-TW" dirty="0" smtClean="0">
                <a:latin typeface="+mn-lt"/>
              </a:rPr>
              <a:t>     }</a:t>
            </a:r>
          </a:p>
          <a:p>
            <a:r>
              <a:rPr lang="en-US" altLang="zh-TW" dirty="0" smtClean="0">
                <a:latin typeface="+mn-lt"/>
              </a:rPr>
              <a:t>}</a:t>
            </a:r>
            <a:endParaRPr lang="zh-TW" altLang="en-US" dirty="0">
              <a:latin typeface="+mn-lt"/>
            </a:endParaRPr>
          </a:p>
        </p:txBody>
      </p:sp>
      <p:sp>
        <p:nvSpPr>
          <p:cNvPr id="5" name="矩形 4"/>
          <p:cNvSpPr/>
          <p:nvPr/>
        </p:nvSpPr>
        <p:spPr>
          <a:xfrm rot="20535690">
            <a:off x="5644831" y="3699675"/>
            <a:ext cx="2858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Any Bug?</a:t>
            </a:r>
            <a:endParaRPr lang="zh-TW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Race Condition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b="1" i="1" dirty="0" smtClean="0"/>
              <a:t>race condition</a:t>
            </a:r>
            <a:r>
              <a:rPr lang="en-US" altLang="zh-TW" dirty="0" smtClean="0"/>
              <a:t> may result in two copies of a singleton object</a:t>
            </a:r>
          </a:p>
          <a:p>
            <a:pPr lvl="1"/>
            <a:r>
              <a:rPr lang="en-US" altLang="zh-TW" dirty="0" smtClean="0"/>
              <a:t>Disobey the definition of the singleton pattern</a:t>
            </a:r>
            <a:endParaRPr lang="zh-TW" altLang="en-US" dirty="0"/>
          </a:p>
        </p:txBody>
      </p:sp>
      <p:pic>
        <p:nvPicPr>
          <p:cNvPr id="2052" name="Picture 4" descr="http://www.thatphilosophywebsite.com/images/pen_pap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214686"/>
            <a:ext cx="3619502" cy="3619502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4143372" y="3728869"/>
            <a:ext cx="2000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dirty="0" smtClean="0"/>
              <a:t>How to cause </a:t>
            </a:r>
          </a:p>
          <a:p>
            <a:pPr algn="ctr"/>
            <a:r>
              <a:rPr lang="en-US" altLang="zh-TW" b="1" i="1" dirty="0" smtClean="0"/>
              <a:t>race condition</a:t>
            </a:r>
            <a:r>
              <a:rPr lang="en-US" altLang="zh-TW" dirty="0" smtClean="0"/>
              <a:t>?</a:t>
            </a:r>
          </a:p>
          <a:p>
            <a:pPr algn="ctr"/>
            <a:r>
              <a:rPr lang="en-US" altLang="zh-TW" dirty="0" smtClean="0"/>
              <a:t>Try to write it down!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By </a:t>
            </a:r>
            <a:r>
              <a:rPr lang="en-US" altLang="zh-TW" b="1" i="1" dirty="0" smtClean="0"/>
              <a:t>synchronization</a:t>
            </a:r>
          </a:p>
          <a:p>
            <a:pPr lvl="1"/>
            <a:r>
              <a:rPr lang="en-US" altLang="zh-TW" dirty="0" smtClean="0"/>
              <a:t>Review your </a:t>
            </a:r>
            <a:r>
              <a:rPr lang="en-US" altLang="zh-TW" smtClean="0"/>
              <a:t>OS textbook!</a:t>
            </a:r>
            <a:endParaRPr lang="en-US" altLang="zh-TW" dirty="0" smtClean="0"/>
          </a:p>
          <a:p>
            <a:r>
              <a:rPr lang="en-US" altLang="zh-TW" dirty="0" smtClean="0"/>
              <a:t>Throw lazy initialization away, use eager initialization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UML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Unified Modeling Language</a:t>
            </a:r>
          </a:p>
          <a:p>
            <a:r>
              <a:rPr lang="en-US" altLang="zh-TW" dirty="0" smtClean="0"/>
              <a:t>A standardized general-purpose modeling language in the field of software engineering</a:t>
            </a:r>
          </a:p>
          <a:p>
            <a:r>
              <a:rPr lang="en-US" altLang="zh-TW" dirty="0" smtClean="0"/>
              <a:t>UML includes a set of graphical notation techniques to create </a:t>
            </a:r>
            <a:r>
              <a:rPr lang="en-US" altLang="zh-TW" b="1" i="1" dirty="0" smtClean="0"/>
              <a:t>visual models</a:t>
            </a:r>
            <a:r>
              <a:rPr lang="en-US" altLang="zh-TW" dirty="0" smtClean="0"/>
              <a:t> of software-intensive systems.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Diagrams Overview</a:t>
            </a:r>
            <a:endParaRPr lang="zh-TW" altLang="en-US" dirty="0"/>
          </a:p>
        </p:txBody>
      </p:sp>
      <p:pic>
        <p:nvPicPr>
          <p:cNvPr id="2050" name="Picture 2" descr="Hierarchy of UML 2.2 Diagrams, shown as a class diagram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182" y="1714488"/>
            <a:ext cx="7387458" cy="392909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410440" y="3500438"/>
            <a:ext cx="1071570" cy="5715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6715140" y="3500438"/>
            <a:ext cx="1071570" cy="5715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 Class Diagram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Accessibility</a:t>
            </a:r>
          </a:p>
          <a:p>
            <a:r>
              <a:rPr lang="en-US" altLang="zh-TW" dirty="0" smtClean="0"/>
              <a:t>States and behaviors</a:t>
            </a:r>
          </a:p>
          <a:p>
            <a:r>
              <a:rPr lang="en-US" altLang="zh-TW" dirty="0" smtClean="0"/>
              <a:t>Association</a:t>
            </a:r>
          </a:p>
          <a:p>
            <a:r>
              <a:rPr lang="en-US" altLang="zh-TW" dirty="0" smtClean="0"/>
              <a:t>Aggregation</a:t>
            </a:r>
          </a:p>
          <a:p>
            <a:r>
              <a:rPr lang="en-US" altLang="zh-TW" dirty="0" smtClean="0"/>
              <a:t>Composition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1" y="1571612"/>
            <a:ext cx="388715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1571612"/>
            <a:ext cx="2981330" cy="290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Association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438" y="2295525"/>
            <a:ext cx="59531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Composition and Aggregation</a:t>
            </a:r>
            <a:endParaRPr lang="zh-TW" altLang="en-U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928802"/>
            <a:ext cx="591008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Pattern - </a:t>
            </a:r>
            <a:r>
              <a:rPr lang="en-US" altLang="zh-TW" b="1" i="1" dirty="0" smtClean="0"/>
              <a:t>Singleton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have learnt</a:t>
            </a:r>
          </a:p>
          <a:p>
            <a:pPr lvl="1"/>
            <a:r>
              <a:rPr lang="en-US" altLang="zh-TW" dirty="0" smtClean="0"/>
              <a:t>Accessibility</a:t>
            </a:r>
          </a:p>
          <a:p>
            <a:pPr lvl="2"/>
            <a:r>
              <a:rPr lang="en-US" altLang="zh-TW" dirty="0" smtClean="0"/>
              <a:t>A method or a constructor can be set as </a:t>
            </a:r>
            <a:r>
              <a:rPr lang="en-US" altLang="zh-TW" b="1" i="1" dirty="0" smtClean="0"/>
              <a:t>private accessibility, </a:t>
            </a:r>
            <a:r>
              <a:rPr lang="en-US" altLang="zh-TW" dirty="0" smtClean="0"/>
              <a:t>i.e., can only be used in the same class</a:t>
            </a:r>
          </a:p>
          <a:p>
            <a:r>
              <a:rPr lang="en-US" altLang="zh-TW" dirty="0" smtClean="0"/>
              <a:t>While a constructor has been set as </a:t>
            </a:r>
            <a:r>
              <a:rPr lang="en-US" altLang="zh-TW" b="1" i="1" dirty="0" smtClean="0"/>
              <a:t>private</a:t>
            </a:r>
            <a:r>
              <a:rPr lang="en-US" altLang="zh-TW" dirty="0" smtClean="0"/>
              <a:t>, how to use it? i.e., how to </a:t>
            </a:r>
            <a:r>
              <a:rPr lang="en-US" altLang="zh-TW" b="1" i="1" dirty="0" smtClean="0"/>
              <a:t>create</a:t>
            </a:r>
            <a:r>
              <a:rPr lang="en-US" altLang="zh-TW" dirty="0" smtClean="0"/>
              <a:t> such an object? Is it useful?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4929190" y="4643446"/>
            <a:ext cx="3000396" cy="20313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class Example {</a:t>
            </a:r>
          </a:p>
          <a:p>
            <a:r>
              <a:rPr lang="en-US" altLang="zh-TW" dirty="0" smtClean="0"/>
              <a:t>    …</a:t>
            </a:r>
          </a:p>
          <a:p>
            <a:r>
              <a:rPr lang="en-US" altLang="zh-TW" dirty="0" smtClean="0"/>
              <a:t>    </a:t>
            </a:r>
            <a:r>
              <a:rPr lang="en-US" altLang="zh-TW" b="1" i="1" dirty="0" smtClean="0">
                <a:solidFill>
                  <a:srgbClr val="FF0000"/>
                </a:solidFill>
              </a:rPr>
              <a:t>private</a:t>
            </a:r>
            <a:r>
              <a:rPr lang="en-US" altLang="zh-TW" dirty="0" smtClean="0"/>
              <a:t> Example() {</a:t>
            </a:r>
          </a:p>
          <a:p>
            <a:r>
              <a:rPr lang="en-US" altLang="zh-TW" dirty="0" smtClean="0"/>
              <a:t>        //empty constructor</a:t>
            </a:r>
          </a:p>
          <a:p>
            <a:r>
              <a:rPr lang="en-US" altLang="zh-TW" dirty="0" smtClean="0"/>
              <a:t>    }</a:t>
            </a:r>
          </a:p>
          <a:p>
            <a:r>
              <a:rPr lang="en-US" altLang="zh-TW" dirty="0" smtClean="0"/>
              <a:t>    …</a:t>
            </a:r>
          </a:p>
          <a:p>
            <a:r>
              <a:rPr lang="en-US" altLang="zh-TW" dirty="0" smtClean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Pattern – </a:t>
            </a:r>
            <a:r>
              <a:rPr lang="en-US" altLang="zh-TW" b="1" i="1" dirty="0" smtClean="0"/>
              <a:t>Singleton </a:t>
            </a:r>
            <a:r>
              <a:rPr lang="en-US" altLang="zh-TW" dirty="0" smtClean="0"/>
              <a:t>(cont’d)</a:t>
            </a:r>
            <a:endParaRPr lang="zh-TW" altLang="en-US" b="1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9</a:t>
            </a:fld>
            <a:endParaRPr lang="en-US" altLang="zh-TW"/>
          </a:p>
        </p:txBody>
      </p:sp>
      <p:pic>
        <p:nvPicPr>
          <p:cNvPr id="10242" name="Picture 2" descr="Singleton UML class diagram.sv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990600"/>
            <a:ext cx="3676650" cy="2205990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533400" y="2971800"/>
            <a:ext cx="8229600" cy="30469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>
                <a:latin typeface="+mn-lt"/>
              </a:rPr>
              <a:t> public class Singleton {</a:t>
            </a:r>
          </a:p>
          <a:p>
            <a:r>
              <a:rPr lang="en-US" altLang="zh-TW" dirty="0" smtClean="0">
                <a:latin typeface="+mn-lt"/>
              </a:rPr>
              <a:t>   private static final Singleton INSTANCE = new Singleton();</a:t>
            </a:r>
          </a:p>
          <a:p>
            <a:r>
              <a:rPr lang="en-US" altLang="zh-TW" dirty="0" smtClean="0">
                <a:latin typeface="+mn-lt"/>
              </a:rPr>
              <a:t>   // Private constructor prevents instantiation from other classes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latin typeface="+mn-lt"/>
              </a:rPr>
              <a:t>   private Singleton() {}</a:t>
            </a:r>
          </a:p>
          <a:p>
            <a:r>
              <a:rPr lang="en-US" altLang="zh-TW" dirty="0" smtClean="0">
                <a:latin typeface="+mn-lt"/>
              </a:rPr>
              <a:t>   public static Singleton </a:t>
            </a:r>
            <a:r>
              <a:rPr lang="en-US" altLang="zh-TW" dirty="0" err="1" smtClean="0">
                <a:latin typeface="+mn-lt"/>
              </a:rPr>
              <a:t>getInstance</a:t>
            </a:r>
            <a:r>
              <a:rPr lang="en-US" altLang="zh-TW" dirty="0" smtClean="0">
                <a:latin typeface="+mn-lt"/>
              </a:rPr>
              <a:t>() {</a:t>
            </a:r>
          </a:p>
          <a:p>
            <a:r>
              <a:rPr lang="en-US" altLang="zh-TW" dirty="0" smtClean="0">
                <a:latin typeface="+mn-lt"/>
              </a:rPr>
              <a:t>      return INSTANCE;</a:t>
            </a:r>
          </a:p>
          <a:p>
            <a:r>
              <a:rPr lang="en-US" altLang="zh-TW" dirty="0" smtClean="0">
                <a:latin typeface="+mn-lt"/>
              </a:rPr>
              <a:t>   }</a:t>
            </a:r>
          </a:p>
          <a:p>
            <a:r>
              <a:rPr lang="en-US" altLang="zh-TW" dirty="0" smtClean="0">
                <a:latin typeface="+mn-lt"/>
              </a:rPr>
              <a:t> }</a:t>
            </a:r>
            <a:endParaRPr lang="zh-TW" altLang="en-US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319</Words>
  <Application>Microsoft Office PowerPoint</Application>
  <PresentationFormat>如螢幕大小 (4:3)</PresentationFormat>
  <Paragraphs>82</Paragraphs>
  <Slides>14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Singleton and Basic UML</vt:lpstr>
      <vt:lpstr>What is UML</vt:lpstr>
      <vt:lpstr>Diagrams Overview</vt:lpstr>
      <vt:lpstr>Basic Class Diagram</vt:lpstr>
      <vt:lpstr>Class</vt:lpstr>
      <vt:lpstr>Association</vt:lpstr>
      <vt:lpstr>Composition and Aggregation</vt:lpstr>
      <vt:lpstr>Design Pattern - Singleton</vt:lpstr>
      <vt:lpstr>Design Pattern – Singleton (cont’d)</vt:lpstr>
      <vt:lpstr>When to Use?</vt:lpstr>
      <vt:lpstr>Lazy Initialization</vt:lpstr>
      <vt:lpstr>Check the Code</vt:lpstr>
      <vt:lpstr>Race Condition</vt:lpstr>
      <vt:lpstr>Solutions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yoshi</dc:creator>
  <cp:lastModifiedBy>yoshi</cp:lastModifiedBy>
  <cp:revision>28</cp:revision>
  <dcterms:created xsi:type="dcterms:W3CDTF">2010-02-23T11:16:16Z</dcterms:created>
  <dcterms:modified xsi:type="dcterms:W3CDTF">2010-03-07T11:24:52Z</dcterms:modified>
</cp:coreProperties>
</file>