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5" r:id="rId13"/>
    <p:sldId id="266" r:id="rId14"/>
    <p:sldId id="271" r:id="rId15"/>
    <p:sldId id="270" r:id="rId16"/>
    <p:sldId id="269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258B5-38EA-4F8A-AEB8-19D6E79E5C74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36A12-76FD-40F3-AEC2-6453B78C3D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6A12-76FD-40F3-AEC2-6453B78C3DE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7F1B0-4C73-43E7-BD15-4DC9B725590F}" type="datetimeFigureOut">
              <a:rPr lang="zh-TW" altLang="en-US" smtClean="0"/>
              <a:pPr/>
              <a:t>2010/4/1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4.2/docs/api/java/lang/Clas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What is static?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CS340100, NTHU</a:t>
            </a:r>
          </a:p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 now let’s check Hello World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Clr>
                <a:schemeClr val="hlink"/>
              </a:buClr>
              <a:buSzPct val="110000"/>
              <a:buNone/>
            </a:pPr>
            <a:r>
              <a:rPr kumimoji="1" lang="en-US" altLang="zh-TW" dirty="0" smtClean="0">
                <a:solidFill>
                  <a:srgbClr val="000000"/>
                </a:solidFill>
                <a:latin typeface="Tahoma" pitchFamily="34" charset="0"/>
                <a:ea typeface="新細明體" pitchFamily="18" charset="-120"/>
              </a:rPr>
              <a:t>public class </a:t>
            </a:r>
            <a:r>
              <a:rPr kumimoji="1" lang="en-US" altLang="zh-TW" dirty="0" err="1" smtClean="0">
                <a:latin typeface="Tahoma" pitchFamily="34" charset="0"/>
                <a:ea typeface="新細明體" pitchFamily="18" charset="-120"/>
              </a:rPr>
              <a:t>HelloWorldApp</a:t>
            </a:r>
            <a:r>
              <a:rPr kumimoji="1" lang="en-US" altLang="zh-TW" dirty="0" smtClean="0">
                <a:solidFill>
                  <a:srgbClr val="000000"/>
                </a:solidFill>
                <a:latin typeface="Tahoma" pitchFamily="34" charset="0"/>
                <a:ea typeface="新細明體" pitchFamily="18" charset="-120"/>
              </a:rPr>
              <a:t> {</a:t>
            </a:r>
          </a:p>
          <a:p>
            <a:pPr marL="609600" indent="-609600">
              <a:buClr>
                <a:schemeClr val="hlink"/>
              </a:buClr>
              <a:buSzPct val="110000"/>
              <a:buNone/>
            </a:pPr>
            <a:r>
              <a:rPr kumimoji="1" lang="en-US" altLang="zh-TW" dirty="0" smtClean="0">
                <a:solidFill>
                  <a:srgbClr val="000000"/>
                </a:solidFill>
                <a:latin typeface="Tahoma" pitchFamily="34" charset="0"/>
                <a:ea typeface="新細明體" pitchFamily="18" charset="-120"/>
              </a:rPr>
              <a:t>    </a:t>
            </a:r>
            <a:r>
              <a:rPr kumimoji="1" lang="en-US" altLang="zh-TW" dirty="0" smtClean="0">
                <a:solidFill>
                  <a:srgbClr val="CC3300"/>
                </a:solidFill>
                <a:latin typeface="Tahoma" pitchFamily="34" charset="0"/>
                <a:ea typeface="新細明體" pitchFamily="18" charset="-120"/>
              </a:rPr>
              <a:t>public static void main(String[] </a:t>
            </a:r>
            <a:r>
              <a:rPr kumimoji="1" lang="en-US" altLang="zh-TW" dirty="0" err="1" smtClean="0">
                <a:solidFill>
                  <a:srgbClr val="CC3300"/>
                </a:solidFill>
                <a:latin typeface="Tahoma" pitchFamily="34" charset="0"/>
                <a:ea typeface="新細明體" pitchFamily="18" charset="-120"/>
              </a:rPr>
              <a:t>args</a:t>
            </a:r>
            <a:r>
              <a:rPr kumimoji="1" lang="en-US" altLang="zh-TW" dirty="0" smtClean="0">
                <a:solidFill>
                  <a:srgbClr val="CC3300"/>
                </a:solidFill>
                <a:latin typeface="Tahoma" pitchFamily="34" charset="0"/>
                <a:ea typeface="新細明體" pitchFamily="18" charset="-120"/>
              </a:rPr>
              <a:t>)</a:t>
            </a:r>
            <a:r>
              <a:rPr kumimoji="1" lang="en-US" altLang="zh-TW" dirty="0" smtClean="0">
                <a:solidFill>
                  <a:srgbClr val="000000"/>
                </a:solidFill>
                <a:latin typeface="Tahoma" pitchFamily="34" charset="0"/>
                <a:ea typeface="新細明體" pitchFamily="18" charset="-120"/>
              </a:rPr>
              <a:t> {</a:t>
            </a:r>
            <a:endParaRPr kumimoji="1" lang="en-US" altLang="zh-TW" dirty="0" smtClean="0">
              <a:solidFill>
                <a:schemeClr val="hlink"/>
              </a:solidFill>
              <a:latin typeface="Tahoma" pitchFamily="34" charset="0"/>
              <a:ea typeface="新細明體" pitchFamily="18" charset="-120"/>
            </a:endParaRPr>
          </a:p>
          <a:p>
            <a:pPr marL="609600" indent="-609600">
              <a:buClr>
                <a:schemeClr val="hlink"/>
              </a:buClr>
              <a:buSzPct val="110000"/>
              <a:buNone/>
            </a:pPr>
            <a:r>
              <a:rPr kumimoji="1" lang="en-US" altLang="zh-TW" dirty="0" smtClean="0">
                <a:solidFill>
                  <a:srgbClr val="000000"/>
                </a:solidFill>
                <a:latin typeface="Tahoma" pitchFamily="34" charset="0"/>
                <a:ea typeface="新細明體" pitchFamily="18" charset="-120"/>
              </a:rPr>
              <a:t>        </a:t>
            </a:r>
            <a:r>
              <a:rPr kumimoji="1" lang="en-US" altLang="zh-TW" dirty="0" err="1" smtClean="0">
                <a:solidFill>
                  <a:srgbClr val="339933"/>
                </a:solidFill>
                <a:latin typeface="Tahoma" pitchFamily="34" charset="0"/>
                <a:ea typeface="新細明體" pitchFamily="18" charset="-120"/>
              </a:rPr>
              <a:t>System.out.println</a:t>
            </a:r>
            <a:r>
              <a:rPr kumimoji="1" lang="en-US" altLang="zh-TW" dirty="0" smtClean="0">
                <a:solidFill>
                  <a:srgbClr val="339933"/>
                </a:solidFill>
                <a:latin typeface="Tahoma" pitchFamily="34" charset="0"/>
                <a:ea typeface="新細明體" pitchFamily="18" charset="-120"/>
              </a:rPr>
              <a:t>("Hello World!");</a:t>
            </a:r>
          </a:p>
          <a:p>
            <a:pPr marL="609600" indent="-609600">
              <a:buClr>
                <a:schemeClr val="hlink"/>
              </a:buClr>
              <a:buSzPct val="110000"/>
              <a:buNone/>
            </a:pPr>
            <a:r>
              <a:rPr kumimoji="1" lang="en-US" altLang="zh-TW" dirty="0" smtClean="0">
                <a:solidFill>
                  <a:srgbClr val="000000"/>
                </a:solidFill>
                <a:latin typeface="Tahoma" pitchFamily="34" charset="0"/>
                <a:ea typeface="新細明體" pitchFamily="18" charset="-120"/>
              </a:rPr>
              <a:t>    }</a:t>
            </a:r>
          </a:p>
          <a:p>
            <a:pPr marL="609600" indent="-609600">
              <a:buClr>
                <a:schemeClr val="hlink"/>
              </a:buClr>
              <a:buSzPct val="110000"/>
              <a:buNone/>
            </a:pPr>
            <a:r>
              <a:rPr kumimoji="1" lang="en-US" altLang="zh-TW" dirty="0" smtClean="0">
                <a:solidFill>
                  <a:srgbClr val="000000"/>
                </a:solidFill>
                <a:latin typeface="Tahoma" pitchFamily="34" charset="0"/>
                <a:ea typeface="新細明體" pitchFamily="18" charset="-120"/>
              </a:rPr>
              <a:t>}</a:t>
            </a:r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3714744" y="4786322"/>
            <a:ext cx="5214974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2800" dirty="0" smtClean="0"/>
              <a:t>Now you know that why the </a:t>
            </a:r>
            <a:r>
              <a:rPr lang="en-US" altLang="zh-TW" sz="2800" b="1" i="1" dirty="0" smtClean="0"/>
              <a:t>main</a:t>
            </a:r>
            <a:r>
              <a:rPr lang="en-US" altLang="zh-TW" sz="2800" dirty="0" smtClean="0"/>
              <a:t> method is declared as </a:t>
            </a:r>
            <a:r>
              <a:rPr lang="en-US" altLang="zh-TW" sz="2800" b="1" i="1" dirty="0" smtClean="0"/>
              <a:t>static?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Overriding in Static Method?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 overriding in static method</a:t>
            </a:r>
          </a:p>
          <a:p>
            <a:pPr lvl="1"/>
            <a:r>
              <a:rPr lang="en-US" altLang="zh-TW" dirty="0" smtClean="0"/>
              <a:t>It is known as </a:t>
            </a:r>
            <a:r>
              <a:rPr lang="en-US" altLang="zh-TW" b="1" i="1" dirty="0" smtClean="0"/>
              <a:t>hiding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Which is executed is according to the </a:t>
            </a:r>
            <a:r>
              <a:rPr lang="en-US" altLang="zh-TW" b="1" i="1" dirty="0" smtClean="0"/>
              <a:t>type</a:t>
            </a:r>
            <a:endParaRPr lang="zh-TW" altLang="en-US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為什麼我</a:t>
            </a:r>
            <a:r>
              <a:rPr lang="en-US" altLang="zh-TW" dirty="0" smtClean="0"/>
              <a:t>compile</a:t>
            </a:r>
            <a:r>
              <a:rPr lang="zh-TW" altLang="en-US" dirty="0" smtClean="0"/>
              <a:t>常看到</a:t>
            </a:r>
            <a:r>
              <a:rPr lang="en-US" altLang="zh-TW" dirty="0" smtClean="0"/>
              <a:t>compiler</a:t>
            </a:r>
            <a:r>
              <a:rPr lang="zh-TW" altLang="en-US" dirty="0" smtClean="0"/>
              <a:t>說，你不能在</a:t>
            </a:r>
            <a:r>
              <a:rPr lang="en-US" altLang="zh-TW" dirty="0" smtClean="0"/>
              <a:t>static method</a:t>
            </a:r>
            <a:r>
              <a:rPr lang="zh-TW" altLang="en-US" dirty="0" smtClean="0"/>
              <a:t>存取</a:t>
            </a:r>
            <a:r>
              <a:rPr lang="en-US" altLang="zh-TW" dirty="0" smtClean="0"/>
              <a:t>non-static variables?</a:t>
            </a:r>
          </a:p>
          <a:p>
            <a:pPr lvl="1"/>
            <a:r>
              <a:rPr lang="en-US" altLang="zh-TW" dirty="0" smtClean="0"/>
              <a:t>Static method</a:t>
            </a:r>
            <a:r>
              <a:rPr lang="zh-TW" altLang="en-US" dirty="0" smtClean="0"/>
              <a:t>本來就存在，實體不存在當然不能存取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即使實體存在，也不知道你想存取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哪一個實體</a:t>
            </a:r>
            <a:r>
              <a:rPr lang="en-US" altLang="zh-TW" dirty="0" smtClean="0"/>
              <a:t>”</a:t>
            </a:r>
          </a:p>
          <a:p>
            <a:r>
              <a:rPr lang="zh-TW" altLang="en-US" dirty="0" smtClean="0"/>
              <a:t>為什麼</a:t>
            </a:r>
            <a:r>
              <a:rPr lang="en-US" altLang="zh-TW" dirty="0" smtClean="0"/>
              <a:t>main</a:t>
            </a:r>
            <a:r>
              <a:rPr lang="zh-TW" altLang="en-US" dirty="0" smtClean="0"/>
              <a:t>要宣告成</a:t>
            </a:r>
            <a:r>
              <a:rPr lang="en-US" altLang="zh-TW" dirty="0" smtClean="0"/>
              <a:t>static?</a:t>
            </a:r>
          </a:p>
          <a:p>
            <a:pPr lvl="1"/>
            <a:r>
              <a:rPr lang="zh-TW" altLang="en-US" dirty="0" smtClean="0"/>
              <a:t>一開始總要有個進入點，讓程式開始執行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如果不使用</a:t>
            </a:r>
            <a:r>
              <a:rPr lang="en-US" altLang="zh-TW" dirty="0" smtClean="0"/>
              <a:t>static</a:t>
            </a:r>
            <a:r>
              <a:rPr lang="zh-TW" altLang="en-US" dirty="0" smtClean="0"/>
              <a:t>修飾字，則一定要</a:t>
            </a:r>
            <a:r>
              <a:rPr lang="en-US" altLang="zh-TW" dirty="0" smtClean="0"/>
              <a:t>new</a:t>
            </a:r>
            <a:r>
              <a:rPr lang="zh-TW" altLang="en-US" dirty="0" smtClean="0"/>
              <a:t>了之後產生實體才能使用，那麼就無從開始了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更</a:t>
            </a:r>
            <a:r>
              <a:rPr lang="en-US" altLang="zh-TW" dirty="0" smtClean="0"/>
              <a:t>Advance</a:t>
            </a:r>
            <a:r>
              <a:rPr lang="zh-TW" altLang="en-US" dirty="0" smtClean="0"/>
              <a:t>的問題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ClassLoader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有一個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，名字叫做</a:t>
            </a:r>
            <a:r>
              <a:rPr lang="en-US" altLang="zh-TW" dirty="0" err="1" smtClean="0"/>
              <a:t>java.lang.Class</a:t>
            </a:r>
            <a:r>
              <a:rPr lang="en-US" altLang="zh-TW" dirty="0" smtClean="0"/>
              <a:t> (</a:t>
            </a:r>
            <a:r>
              <a:rPr lang="zh-TW" altLang="en-US" dirty="0" smtClean="0"/>
              <a:t>注意大小寫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前者是說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有一個類別</a:t>
            </a:r>
            <a:r>
              <a:rPr lang="en-US" altLang="zh-TW" dirty="0" smtClean="0"/>
              <a:t>”</a:t>
            </a:r>
          </a:p>
          <a:p>
            <a:pPr lvl="1"/>
            <a:r>
              <a:rPr lang="zh-TW" altLang="en-US" dirty="0" smtClean="0"/>
              <a:t>後者是說</a:t>
            </a:r>
            <a:r>
              <a:rPr lang="en-US" altLang="zh-TW" dirty="0" smtClean="0"/>
              <a:t>”</a:t>
            </a:r>
            <a:r>
              <a:rPr lang="zh-TW" altLang="en-US" dirty="0" smtClean="0"/>
              <a:t>這個類別名字叫</a:t>
            </a:r>
            <a:r>
              <a:rPr lang="en-US" altLang="zh-TW" dirty="0" err="1" smtClean="0"/>
              <a:t>java.lang.Class</a:t>
            </a:r>
            <a:r>
              <a:rPr lang="en-US" altLang="zh-TW" dirty="0" smtClean="0"/>
              <a:t>”</a:t>
            </a:r>
          </a:p>
          <a:p>
            <a:r>
              <a:rPr lang="zh-TW" altLang="en-US" dirty="0" smtClean="0"/>
              <a:t>有一種寫法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Class </a:t>
            </a:r>
            <a:r>
              <a:rPr lang="en-US" altLang="zh-TW" dirty="0" err="1" smtClean="0"/>
              <a:t>klass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Class.forName</a:t>
            </a:r>
            <a:r>
              <a:rPr lang="en-US" altLang="zh-TW" dirty="0" smtClean="0"/>
              <a:t>(“</a:t>
            </a:r>
            <a:r>
              <a:rPr lang="en-US" altLang="zh-TW" dirty="0" err="1" smtClean="0"/>
              <a:t>java.lang.String</a:t>
            </a:r>
            <a:r>
              <a:rPr lang="en-US" altLang="zh-TW" dirty="0" smtClean="0"/>
              <a:t>”);</a:t>
            </a:r>
          </a:p>
          <a:p>
            <a:pPr lvl="1"/>
            <a:r>
              <a:rPr lang="en-US" altLang="zh-TW" dirty="0" err="1" smtClean="0"/>
              <a:t>klass.newInstance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Why?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428860" y="571480"/>
            <a:ext cx="6286544" cy="59293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857488" y="1428736"/>
            <a:ext cx="1785950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Class XXX </a:t>
            </a:r>
          </a:p>
          <a:p>
            <a:pPr algn="ctr"/>
            <a:r>
              <a:rPr lang="en-US" altLang="zh-TW" dirty="0" smtClean="0"/>
              <a:t>{</a:t>
            </a:r>
            <a:r>
              <a:rPr lang="en-US" altLang="zh-TW" dirty="0" smtClean="0"/>
              <a:t> </a:t>
            </a:r>
            <a:r>
              <a:rPr lang="en-US" altLang="zh-TW" dirty="0" smtClean="0"/>
              <a:t>Static fields</a:t>
            </a:r>
          </a:p>
          <a:p>
            <a:pPr algn="ctr"/>
            <a:r>
              <a:rPr lang="en-US" altLang="zh-TW" dirty="0" smtClean="0"/>
              <a:t>Static methods }</a:t>
            </a:r>
            <a:endParaRPr lang="zh-TW" altLang="en-US" dirty="0"/>
          </a:p>
        </p:txBody>
      </p:sp>
      <p:sp>
        <p:nvSpPr>
          <p:cNvPr id="12" name="流程圖: 磁碟 11"/>
          <p:cNvSpPr/>
          <p:nvPr/>
        </p:nvSpPr>
        <p:spPr>
          <a:xfrm>
            <a:off x="357158" y="2214554"/>
            <a:ext cx="1357322" cy="107157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XXX.class</a:t>
            </a:r>
            <a:endParaRPr lang="zh-TW" altLang="en-US" dirty="0"/>
          </a:p>
        </p:txBody>
      </p:sp>
      <p:cxnSp>
        <p:nvCxnSpPr>
          <p:cNvPr id="14" name="弧形接點 13"/>
          <p:cNvCxnSpPr>
            <a:stCxn id="12" idx="4"/>
            <a:endCxn id="11" idx="1"/>
          </p:cNvCxnSpPr>
          <p:nvPr/>
        </p:nvCxnSpPr>
        <p:spPr>
          <a:xfrm flipV="1">
            <a:off x="1714480" y="2321711"/>
            <a:ext cx="1143008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6000760" y="1000108"/>
            <a:ext cx="157163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An instance of class XXX</a:t>
            </a:r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6000760" y="2857496"/>
            <a:ext cx="157163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An instance of class XXX</a:t>
            </a:r>
            <a:endParaRPr lang="zh-TW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6000760" y="4500570"/>
            <a:ext cx="157163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An instance of class XXX</a:t>
            </a:r>
            <a:endParaRPr lang="zh-TW" altLang="en-US" dirty="0"/>
          </a:p>
        </p:txBody>
      </p:sp>
      <p:cxnSp>
        <p:nvCxnSpPr>
          <p:cNvPr id="19" name="弧形接點 18"/>
          <p:cNvCxnSpPr>
            <a:stCxn id="11" idx="3"/>
            <a:endCxn id="15" idx="1"/>
          </p:cNvCxnSpPr>
          <p:nvPr/>
        </p:nvCxnSpPr>
        <p:spPr>
          <a:xfrm flipV="1">
            <a:off x="4643438" y="1571612"/>
            <a:ext cx="1357322" cy="75009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弧形接點 19"/>
          <p:cNvCxnSpPr>
            <a:stCxn id="11" idx="3"/>
            <a:endCxn id="16" idx="1"/>
          </p:cNvCxnSpPr>
          <p:nvPr/>
        </p:nvCxnSpPr>
        <p:spPr>
          <a:xfrm>
            <a:off x="4643438" y="2321711"/>
            <a:ext cx="1357322" cy="11072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弧形接點 22"/>
          <p:cNvCxnSpPr>
            <a:stCxn id="11" idx="3"/>
            <a:endCxn id="17" idx="1"/>
          </p:cNvCxnSpPr>
          <p:nvPr/>
        </p:nvCxnSpPr>
        <p:spPr>
          <a:xfrm>
            <a:off x="4643438" y="2321711"/>
            <a:ext cx="1357322" cy="275036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4857752" y="2214554"/>
            <a:ext cx="1697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New/instantiate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5369025" y="214290"/>
            <a:ext cx="98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Memory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http://java.sun.com/j2se/1.4.2/docs/api/java/lang/Class.html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Static?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dirty="0" smtClean="0"/>
              <a:t>靜態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en-US" altLang="zh-TW" dirty="0" smtClean="0"/>
              <a:t>class Test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>
                <a:solidFill>
                  <a:srgbClr val="FF0000"/>
                </a:solidFill>
              </a:rPr>
              <a:t>static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staticX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instanceX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public Test(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var1,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var2)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this.staticX</a:t>
            </a:r>
            <a:r>
              <a:rPr lang="en-US" altLang="zh-TW" dirty="0" smtClean="0"/>
              <a:t> = var1;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this.instanceX</a:t>
            </a:r>
            <a:r>
              <a:rPr lang="en-US" altLang="zh-TW" dirty="0" smtClean="0"/>
              <a:t> = var2;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r>
              <a:rPr lang="en-US" altLang="zh-TW" dirty="0" smtClean="0"/>
              <a:t>Instance members belong to the individual objects</a:t>
            </a:r>
          </a:p>
          <a:p>
            <a:r>
              <a:rPr lang="en-US" altLang="zh-TW" dirty="0" smtClean="0"/>
              <a:t>Class members belong to the class, shared by all the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When we creates many objects…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Test </a:t>
            </a:r>
            <a:r>
              <a:rPr lang="en-US" altLang="zh-TW" b="1" i="1" dirty="0" smtClean="0"/>
              <a:t>obj1</a:t>
            </a:r>
            <a:r>
              <a:rPr lang="en-US" altLang="zh-TW" dirty="0" smtClean="0"/>
              <a:t> = new Test(1,2);</a:t>
            </a:r>
          </a:p>
          <a:p>
            <a:r>
              <a:rPr lang="en-US" altLang="zh-TW" dirty="0" smtClean="0"/>
              <a:t>Test </a:t>
            </a:r>
            <a:r>
              <a:rPr lang="en-US" altLang="zh-TW" b="1" i="1" dirty="0" smtClean="0"/>
              <a:t>obj2</a:t>
            </a:r>
            <a:r>
              <a:rPr lang="en-US" altLang="zh-TW" dirty="0" smtClean="0"/>
              <a:t> = new Test(3,4);</a:t>
            </a:r>
          </a:p>
          <a:p>
            <a:r>
              <a:rPr lang="en-US" altLang="zh-TW" dirty="0" smtClean="0"/>
              <a:t>Test </a:t>
            </a:r>
            <a:r>
              <a:rPr lang="en-US" altLang="zh-TW" b="1" i="1" dirty="0" smtClean="0"/>
              <a:t>obj3</a:t>
            </a:r>
            <a:r>
              <a:rPr lang="en-US" altLang="zh-TW" dirty="0" smtClean="0"/>
              <a:t> = new Test(5,6);</a:t>
            </a:r>
          </a:p>
          <a:p>
            <a:r>
              <a:rPr lang="en-US" altLang="zh-TW" dirty="0" smtClean="0"/>
              <a:t>Objects (</a:t>
            </a:r>
            <a:r>
              <a:rPr lang="en-US" altLang="zh-TW" b="1" i="1" dirty="0" smtClean="0"/>
              <a:t>obj1, obj2, obj3</a:t>
            </a:r>
            <a:r>
              <a:rPr lang="en-US" altLang="zh-TW" dirty="0" smtClean="0"/>
              <a:t>) have their own </a:t>
            </a:r>
            <a:r>
              <a:rPr lang="en-US" altLang="zh-TW" dirty="0" err="1" smtClean="0"/>
              <a:t>instanceX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</a:t>
            </a:r>
            <a:r>
              <a:rPr lang="en-US" altLang="zh-TW" b="1" i="1" dirty="0" smtClean="0"/>
              <a:t>obj1.instanceX</a:t>
            </a:r>
            <a:r>
              <a:rPr lang="en-US" altLang="zh-TW" dirty="0" smtClean="0"/>
              <a:t>); //prints 2</a:t>
            </a:r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</a:t>
            </a:r>
            <a:r>
              <a:rPr lang="en-US" altLang="zh-TW" b="1" i="1" dirty="0" smtClean="0"/>
              <a:t>obj2.instanceX</a:t>
            </a:r>
            <a:r>
              <a:rPr lang="en-US" altLang="zh-TW" dirty="0" smtClean="0"/>
              <a:t>); //prints 4</a:t>
            </a:r>
            <a:endParaRPr lang="zh-TW" altLang="en-US" dirty="0" smtClean="0"/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</a:t>
            </a:r>
            <a:r>
              <a:rPr lang="en-US" altLang="zh-TW" b="1" i="1" dirty="0" smtClean="0"/>
              <a:t>obj3.instanceX</a:t>
            </a:r>
            <a:r>
              <a:rPr lang="en-US" altLang="zh-TW" dirty="0" smtClean="0"/>
              <a:t>); //prints 6</a:t>
            </a:r>
            <a:endParaRPr lang="zh-TW" altLang="en-US" dirty="0" smtClean="0"/>
          </a:p>
          <a:p>
            <a:pPr lvl="1"/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Static Variable are Shared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Static variables</a:t>
            </a:r>
            <a:r>
              <a:rPr lang="en-US" altLang="zh-TW" b="1" dirty="0" smtClean="0"/>
              <a:t> do not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belong to an individual object</a:t>
            </a:r>
          </a:p>
          <a:p>
            <a:r>
              <a:rPr lang="en-US" altLang="zh-TW" dirty="0" smtClean="0"/>
              <a:t>In the code above, the value of </a:t>
            </a:r>
            <a:r>
              <a:rPr lang="en-US" altLang="zh-TW" dirty="0" err="1" smtClean="0"/>
              <a:t>staticX</a:t>
            </a:r>
            <a:r>
              <a:rPr lang="en-US" altLang="zh-TW" dirty="0" smtClean="0"/>
              <a:t> are modified to 1, 3, 5, sequentially</a:t>
            </a:r>
          </a:p>
          <a:p>
            <a:pPr lvl="1"/>
            <a:r>
              <a:rPr lang="en-US" altLang="zh-TW" dirty="0" smtClean="0"/>
              <a:t>They were modifying the same one (</a:t>
            </a:r>
            <a:r>
              <a:rPr lang="en-US" altLang="zh-TW" b="1" i="1" dirty="0" smtClean="0"/>
              <a:t>they?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Static variables belong to the class</a:t>
            </a:r>
          </a:p>
          <a:p>
            <a:pPr lvl="1"/>
            <a:r>
              <a:rPr lang="en-US" altLang="zh-TW" b="1" i="1" dirty="0" err="1" smtClean="0">
                <a:solidFill>
                  <a:srgbClr val="FF0000"/>
                </a:solidFill>
              </a:rPr>
              <a:t>this.staticX</a:t>
            </a:r>
            <a:r>
              <a:rPr lang="en-US" altLang="zh-TW" b="1" i="1" dirty="0" smtClean="0">
                <a:solidFill>
                  <a:srgbClr val="FF0000"/>
                </a:solidFill>
              </a:rPr>
              <a:t> = 3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is equivalent to</a:t>
            </a:r>
            <a:r>
              <a:rPr lang="en-US" altLang="zh-TW" b="1" dirty="0" smtClean="0"/>
              <a:t> </a:t>
            </a:r>
            <a:r>
              <a:rPr lang="en-US" altLang="zh-TW" b="1" i="1" dirty="0" err="1" smtClean="0">
                <a:solidFill>
                  <a:srgbClr val="FF0000"/>
                </a:solidFill>
              </a:rPr>
              <a:t>Test.staticX</a:t>
            </a:r>
            <a:r>
              <a:rPr lang="en-US" altLang="zh-TW" b="1" i="1" dirty="0" smtClean="0">
                <a:solidFill>
                  <a:srgbClr val="FF0000"/>
                </a:solidFill>
              </a:rPr>
              <a:t> = 3</a:t>
            </a:r>
            <a:endParaRPr lang="zh-TW" alt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When will you declare a field as </a:t>
            </a:r>
            <a:r>
              <a:rPr lang="en-US" altLang="zh-TW" b="1" i="1" dirty="0" smtClean="0"/>
              <a:t>static?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Let’s see an example</a:t>
            </a:r>
          </a:p>
          <a:p>
            <a:pPr lvl="1"/>
            <a:r>
              <a:rPr lang="en-US" altLang="zh-TW" dirty="0" smtClean="0"/>
              <a:t>You are creating a class for representing the accounts of a bank</a:t>
            </a:r>
          </a:p>
          <a:p>
            <a:r>
              <a:rPr lang="en-US" altLang="zh-TW" dirty="0" smtClean="0"/>
              <a:t>Each account has the user name, the saving, and the </a:t>
            </a:r>
            <a:r>
              <a:rPr lang="en-US" altLang="zh-TW" b="1" i="1" dirty="0" smtClean="0"/>
              <a:t>interest rate</a:t>
            </a:r>
          </a:p>
          <a:p>
            <a:pPr lvl="1"/>
            <a:r>
              <a:rPr lang="en-US" altLang="zh-TW" dirty="0" smtClean="0"/>
              <a:t>Each user has </a:t>
            </a:r>
            <a:r>
              <a:rPr lang="en-US" altLang="zh-TW" b="1" i="1" dirty="0" smtClean="0"/>
              <a:t>different name</a:t>
            </a:r>
          </a:p>
          <a:p>
            <a:pPr lvl="1"/>
            <a:r>
              <a:rPr lang="en-US" altLang="zh-TW" dirty="0" smtClean="0"/>
              <a:t>Each user has </a:t>
            </a:r>
            <a:r>
              <a:rPr lang="en-US" altLang="zh-TW" b="1" i="1" dirty="0" smtClean="0"/>
              <a:t>different saving</a:t>
            </a:r>
            <a:endParaRPr lang="en-US" altLang="zh-TW" dirty="0" smtClean="0"/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The interest rate are identical, shared by all the accounts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Account.java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dirty="0" smtClean="0"/>
              <a:t>class Account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money;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String name;</a:t>
            </a:r>
          </a:p>
          <a:p>
            <a:pPr>
              <a:buNone/>
            </a:pPr>
            <a:r>
              <a:rPr lang="en-US" altLang="zh-TW" dirty="0">
                <a:solidFill>
                  <a:srgbClr val="FF0000"/>
                </a:solidFill>
              </a:rPr>
              <a:t>	</a:t>
            </a:r>
            <a:r>
              <a:rPr lang="en-US" altLang="zh-TW" dirty="0" smtClean="0">
                <a:solidFill>
                  <a:srgbClr val="FF0000"/>
                </a:solidFill>
              </a:rPr>
              <a:t>static </a:t>
            </a:r>
            <a:r>
              <a:rPr lang="en-US" altLang="zh-TW" dirty="0" smtClean="0"/>
              <a:t>double rate = 0.02; //2%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public Account(String name,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money)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this.name = name;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this.money</a:t>
            </a:r>
            <a:r>
              <a:rPr lang="en-US" altLang="zh-TW" dirty="0" smtClean="0"/>
              <a:t> = money;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Example2: </a:t>
            </a:r>
            <a:r>
              <a:rPr lang="zh-TW" altLang="en-US" dirty="0" smtClean="0"/>
              <a:t>數學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class Math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public static final double PI = 3.1415926;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en-US" altLang="zh-TW" dirty="0"/>
          </a:p>
          <a:p>
            <a:r>
              <a:rPr lang="zh-TW" altLang="en-US" dirty="0" smtClean="0"/>
              <a:t>我們會使用 </a:t>
            </a:r>
            <a:r>
              <a:rPr lang="en-US" altLang="zh-TW" dirty="0" err="1" smtClean="0"/>
              <a:t>Math.PI</a:t>
            </a:r>
            <a:r>
              <a:rPr lang="en-US" altLang="zh-TW" dirty="0" smtClean="0"/>
              <a:t> </a:t>
            </a:r>
            <a:r>
              <a:rPr lang="zh-TW" altLang="en-US" dirty="0" smtClean="0"/>
              <a:t>來取得這個公定的常數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用在 </a:t>
            </a:r>
            <a:r>
              <a:rPr lang="en-US" altLang="zh-TW" dirty="0" smtClean="0"/>
              <a:t>Method </a:t>
            </a:r>
            <a:r>
              <a:rPr lang="zh-TW" altLang="en-US" dirty="0" smtClean="0"/>
              <a:t>時呢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TW" altLang="en-US" dirty="0" smtClean="0"/>
              <a:t>不需要有</a:t>
            </a:r>
            <a:r>
              <a:rPr lang="en-US" altLang="zh-TW" dirty="0" smtClean="0"/>
              <a:t>instance</a:t>
            </a:r>
            <a:r>
              <a:rPr lang="zh-TW" altLang="en-US" dirty="0" smtClean="0"/>
              <a:t>，即可以使用</a:t>
            </a:r>
            <a:endParaRPr lang="en-US" altLang="zh-TW" dirty="0" smtClean="0"/>
          </a:p>
          <a:p>
            <a:r>
              <a:rPr lang="zh-TW" altLang="en-US" dirty="0" smtClean="0"/>
              <a:t>再看</a:t>
            </a:r>
            <a:r>
              <a:rPr lang="en-US" altLang="zh-TW" dirty="0" smtClean="0"/>
              <a:t>Account</a:t>
            </a:r>
            <a:r>
              <a:rPr lang="zh-TW" altLang="en-US" dirty="0" smtClean="0"/>
              <a:t>的例子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class Account {</a:t>
            </a:r>
          </a:p>
          <a:p>
            <a:pPr>
              <a:buNone/>
            </a:pPr>
            <a:r>
              <a:rPr lang="en-US" altLang="zh-TW" dirty="0" smtClean="0"/>
              <a:t>	private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money;</a:t>
            </a:r>
          </a:p>
          <a:p>
            <a:pPr>
              <a:buNone/>
            </a:pPr>
            <a:r>
              <a:rPr lang="en-US" altLang="zh-TW" dirty="0" smtClean="0"/>
              <a:t>	private String name;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	private static </a:t>
            </a:r>
            <a:r>
              <a:rPr lang="en-US" altLang="zh-TW" dirty="0" smtClean="0"/>
              <a:t>double rate = 0.002; //0.2%</a:t>
            </a:r>
          </a:p>
          <a:p>
            <a:pPr>
              <a:buNone/>
            </a:pPr>
            <a:r>
              <a:rPr lang="en-US" altLang="zh-TW" dirty="0" smtClean="0"/>
              <a:t>	public Account(String name,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money) {</a:t>
            </a:r>
          </a:p>
          <a:p>
            <a:pPr>
              <a:buNone/>
            </a:pPr>
            <a:r>
              <a:rPr lang="en-US" altLang="zh-TW" dirty="0" smtClean="0"/>
              <a:t>		this.name = name;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this.money</a:t>
            </a:r>
            <a:r>
              <a:rPr lang="en-US" altLang="zh-TW" dirty="0" smtClean="0"/>
              <a:t> = money;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>
                <a:solidFill>
                  <a:srgbClr val="FF0000"/>
                </a:solidFill>
              </a:rPr>
              <a:t>public static </a:t>
            </a:r>
            <a:r>
              <a:rPr lang="en-US" altLang="zh-TW" dirty="0" smtClean="0"/>
              <a:t>double </a:t>
            </a:r>
            <a:r>
              <a:rPr lang="en-US" altLang="zh-TW" dirty="0" err="1" smtClean="0"/>
              <a:t>getRate</a:t>
            </a:r>
            <a:r>
              <a:rPr lang="en-US" altLang="zh-TW" dirty="0" smtClean="0"/>
              <a:t>()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return rate;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Static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不存在任何實體</a:t>
            </a:r>
            <a:r>
              <a:rPr lang="zh-TW" altLang="en-US" smtClean="0"/>
              <a:t>即可使用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 </a:t>
            </a:r>
            <a:r>
              <a:rPr lang="en-US" altLang="zh-TW" dirty="0" err="1" smtClean="0"/>
              <a:t>Account.getRate</a:t>
            </a:r>
            <a:r>
              <a:rPr lang="en-US" altLang="zh-TW" dirty="0" smtClean="0"/>
              <a:t>() ); //</a:t>
            </a:r>
            <a:r>
              <a:rPr lang="zh-TW" altLang="en-US" dirty="0" smtClean="0"/>
              <a:t>印出</a:t>
            </a:r>
            <a:r>
              <a:rPr lang="en-US" altLang="zh-TW" dirty="0" smtClean="0"/>
              <a:t>0.002</a:t>
            </a:r>
          </a:p>
          <a:p>
            <a:r>
              <a:rPr lang="zh-TW" altLang="en-US" dirty="0" smtClean="0"/>
              <a:t>雖然我們也可以產生實體後再以實體的</a:t>
            </a:r>
            <a:r>
              <a:rPr lang="en-US" altLang="zh-TW" dirty="0" smtClean="0"/>
              <a:t>reference variable</a:t>
            </a:r>
            <a:r>
              <a:rPr lang="zh-TW" altLang="en-US" dirty="0" smtClean="0"/>
              <a:t>來存取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Account acc1 = new Account(“John”, 1000);</a:t>
            </a:r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 acc1.getRate() );</a:t>
            </a:r>
          </a:p>
          <a:p>
            <a:r>
              <a:rPr lang="zh-TW" altLang="en-US" dirty="0" smtClean="0"/>
              <a:t>但是這樣的寫法是</a:t>
            </a:r>
            <a:r>
              <a:rPr lang="en-US" altLang="zh-TW" dirty="0" smtClean="0"/>
              <a:t>”</a:t>
            </a:r>
            <a:r>
              <a:rPr lang="zh-TW" altLang="en-US" dirty="0" smtClean="0"/>
              <a:t>不被建議的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，造成誤解，雖然</a:t>
            </a:r>
            <a:r>
              <a:rPr lang="en-US" altLang="zh-TW" dirty="0" smtClean="0"/>
              <a:t>compile</a:t>
            </a:r>
            <a:r>
              <a:rPr lang="zh-TW" altLang="en-US" dirty="0" smtClean="0"/>
              <a:t>可以過，但</a:t>
            </a:r>
            <a:r>
              <a:rPr lang="en-US" altLang="zh-TW" dirty="0" smtClean="0"/>
              <a:t>Eclipse</a:t>
            </a:r>
            <a:r>
              <a:rPr lang="zh-TW" altLang="en-US" dirty="0" smtClean="0"/>
              <a:t>會警告，要你改成</a:t>
            </a:r>
            <a:r>
              <a:rPr lang="en-US" altLang="zh-TW" dirty="0" err="1" smtClean="0"/>
              <a:t>Account.getRate</a:t>
            </a:r>
            <a:r>
              <a:rPr lang="en-US" altLang="zh-TW" dirty="0" smtClean="0"/>
              <a:t>()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541</Words>
  <Application>Microsoft Office PowerPoint</Application>
  <PresentationFormat>如螢幕大小 (4:3)</PresentationFormat>
  <Paragraphs>130</Paragraphs>
  <Slides>16</Slides>
  <Notes>16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What is static?</vt:lpstr>
      <vt:lpstr>Static?</vt:lpstr>
      <vt:lpstr>When we creates many objects…</vt:lpstr>
      <vt:lpstr>Static Variable are Shared</vt:lpstr>
      <vt:lpstr>When will you declare a field as static?</vt:lpstr>
      <vt:lpstr>Example: Account.java</vt:lpstr>
      <vt:lpstr>Example2: 數學</vt:lpstr>
      <vt:lpstr>用在 Method 時呢?</vt:lpstr>
      <vt:lpstr>Static method</vt:lpstr>
      <vt:lpstr>So now let’s check Hello World</vt:lpstr>
      <vt:lpstr>Overriding in Static Method?</vt:lpstr>
      <vt:lpstr>Discussion</vt:lpstr>
      <vt:lpstr>更Advance的問題</vt:lpstr>
      <vt:lpstr>投影片 14</vt:lpstr>
      <vt:lpstr>Homework</vt:lpstr>
      <vt:lpstr>References</vt:lpstr>
    </vt:vector>
  </TitlesOfParts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Static是什麼</dc:title>
  <dc:creator>Yoshi</dc:creator>
  <cp:lastModifiedBy>yoshi</cp:lastModifiedBy>
  <cp:revision>37</cp:revision>
  <dcterms:created xsi:type="dcterms:W3CDTF">2009-03-11T06:33:27Z</dcterms:created>
  <dcterms:modified xsi:type="dcterms:W3CDTF">2010-03-31T19:27:41Z</dcterms:modified>
</cp:coreProperties>
</file>