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64" r:id="rId3"/>
    <p:sldId id="266" r:id="rId4"/>
    <p:sldId id="257" r:id="rId5"/>
    <p:sldId id="258" r:id="rId6"/>
    <p:sldId id="259" r:id="rId7"/>
    <p:sldId id="261" r:id="rId8"/>
    <p:sldId id="262" r:id="rId9"/>
    <p:sldId id="263" r:id="rId10"/>
    <p:sldId id="260" r:id="rId11"/>
    <p:sldId id="267" r:id="rId12"/>
    <p:sldId id="269" r:id="rId13"/>
    <p:sldId id="270" r:id="rId14"/>
    <p:sldId id="271" r:id="rId15"/>
    <p:sldId id="272" r:id="rId16"/>
    <p:sldId id="274" r:id="rId17"/>
    <p:sldId id="273" r:id="rId18"/>
    <p:sldId id="268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CA5BD-6FB2-4086-95F7-01E63515185E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6807E-1E7D-4B0F-9FEA-F8B4DF6A441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6807E-1E7D-4B0F-9FEA-F8B4DF6A441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57FD-3A7E-4A37-B51A-8D31A0C1B1EA}" type="datetimeFigureOut">
              <a:rPr lang="zh-TW" altLang="en-US" smtClean="0"/>
              <a:pPr/>
              <a:t>2010/2/22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03AED-1B2F-4C64-901E-116227FD049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lass_(computer_science)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Object-Based Design/Programming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An Informal Introduction and Overview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CS340100, NTHU</a:t>
            </a:r>
          </a:p>
          <a:p>
            <a:r>
              <a:rPr lang="en-US" altLang="zh-TW" dirty="0" err="1" smtClean="0"/>
              <a:t>Yoshi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Object-Based 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All the things are individual objects</a:t>
            </a:r>
          </a:p>
          <a:p>
            <a:r>
              <a:rPr lang="en-US" altLang="zh-TW" dirty="0" smtClean="0"/>
              <a:t>Three main properties in OOP</a:t>
            </a:r>
          </a:p>
          <a:p>
            <a:pPr lvl="1"/>
            <a:r>
              <a:rPr lang="en-US" altLang="zh-TW" b="1" i="1" dirty="0" smtClean="0"/>
              <a:t>Encapsulation</a:t>
            </a:r>
          </a:p>
          <a:p>
            <a:pPr lvl="1"/>
            <a:r>
              <a:rPr lang="en-US" altLang="zh-TW" b="1" i="1" dirty="0" smtClean="0"/>
              <a:t>Inheritance</a:t>
            </a:r>
          </a:p>
          <a:p>
            <a:pPr lvl="1"/>
            <a:r>
              <a:rPr lang="en-US" altLang="zh-TW" b="1" i="1" dirty="0" smtClean="0"/>
              <a:t>Polymorphism</a:t>
            </a:r>
          </a:p>
          <a:p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214414" y="4572008"/>
            <a:ext cx="2143140" cy="20002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等腰三角形 4"/>
          <p:cNvSpPr/>
          <p:nvPr/>
        </p:nvSpPr>
        <p:spPr>
          <a:xfrm>
            <a:off x="1857356" y="5286388"/>
            <a:ext cx="285752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2428860" y="500063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214546" y="592933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等腰三角形 7"/>
          <p:cNvSpPr/>
          <p:nvPr/>
        </p:nvSpPr>
        <p:spPr>
          <a:xfrm>
            <a:off x="4357686" y="4143380"/>
            <a:ext cx="714380" cy="5715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單箭頭接點 9"/>
          <p:cNvCxnSpPr>
            <a:stCxn id="11" idx="0"/>
            <a:endCxn id="8" idx="3"/>
          </p:cNvCxnSpPr>
          <p:nvPr/>
        </p:nvCxnSpPr>
        <p:spPr>
          <a:xfrm rot="5400000" flipH="1" flipV="1">
            <a:off x="4429124" y="500063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等腰三角形 10"/>
          <p:cNvSpPr/>
          <p:nvPr/>
        </p:nvSpPr>
        <p:spPr>
          <a:xfrm>
            <a:off x="3857620" y="5286388"/>
            <a:ext cx="1714512" cy="121444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7000892" y="4572008"/>
            <a:ext cx="78581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6072198" y="5857892"/>
            <a:ext cx="71438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8215338" y="585789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等腰三角形 15"/>
          <p:cNvSpPr/>
          <p:nvPr/>
        </p:nvSpPr>
        <p:spPr>
          <a:xfrm>
            <a:off x="7072330" y="6000768"/>
            <a:ext cx="571504" cy="4286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" name="直線單箭頭接點 16"/>
          <p:cNvCxnSpPr>
            <a:stCxn id="14" idx="0"/>
            <a:endCxn id="13" idx="3"/>
          </p:cNvCxnSpPr>
          <p:nvPr/>
        </p:nvCxnSpPr>
        <p:spPr>
          <a:xfrm rot="5400000" flipH="1" flipV="1">
            <a:off x="6434619" y="5176539"/>
            <a:ext cx="676122" cy="686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16" idx="0"/>
            <a:endCxn id="13" idx="4"/>
          </p:cNvCxnSpPr>
          <p:nvPr/>
        </p:nvCxnSpPr>
        <p:spPr>
          <a:xfrm rot="5400000" flipH="1" flipV="1">
            <a:off x="7018751" y="5625719"/>
            <a:ext cx="714380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>
            <a:stCxn id="15" idx="0"/>
            <a:endCxn id="13" idx="5"/>
          </p:cNvCxnSpPr>
          <p:nvPr/>
        </p:nvCxnSpPr>
        <p:spPr>
          <a:xfrm rot="16200000" flipV="1">
            <a:off x="7694721" y="5158679"/>
            <a:ext cx="676122" cy="722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Give Me Examples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(You give me)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Let’s See the Descriptions on Wikipedia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A </a:t>
            </a:r>
            <a:r>
              <a:rPr lang="en-US" altLang="zh-TW" b="1" dirty="0" smtClean="0"/>
              <a:t>class</a:t>
            </a:r>
            <a:r>
              <a:rPr lang="en-US" altLang="zh-TW" dirty="0" smtClean="0"/>
              <a:t> is a </a:t>
            </a:r>
            <a:r>
              <a:rPr lang="en-US" altLang="zh-TW" b="1" i="1" dirty="0" smtClean="0"/>
              <a:t>noun</a:t>
            </a:r>
            <a:r>
              <a:rPr lang="en-US" altLang="zh-TW" dirty="0" smtClean="0"/>
              <a:t>…</a:t>
            </a:r>
          </a:p>
          <a:p>
            <a:pPr lvl="1"/>
            <a:r>
              <a:rPr lang="en-US" altLang="zh-TW" dirty="0" smtClean="0"/>
              <a:t>A blueprint to create objects, aka </a:t>
            </a:r>
            <a:r>
              <a:rPr lang="en-US" altLang="zh-TW" b="1" i="1" dirty="0" smtClean="0"/>
              <a:t>object factory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Describes the </a:t>
            </a:r>
            <a:r>
              <a:rPr lang="en-US" altLang="zh-TW" b="1" i="1" dirty="0" smtClean="0"/>
              <a:t>state</a:t>
            </a:r>
            <a:r>
              <a:rPr lang="en-US" altLang="zh-TW" dirty="0" smtClean="0"/>
              <a:t> and </a:t>
            </a:r>
            <a:r>
              <a:rPr lang="en-US" altLang="zh-TW" b="1" i="1" dirty="0" smtClean="0"/>
              <a:t>behavior</a:t>
            </a:r>
            <a:r>
              <a:rPr lang="en-US" altLang="zh-TW" dirty="0" smtClean="0"/>
              <a:t> that the objects of the class all share.</a:t>
            </a:r>
          </a:p>
          <a:p>
            <a:pPr lvl="1"/>
            <a:r>
              <a:rPr lang="en-US" altLang="zh-TW" dirty="0" smtClean="0"/>
              <a:t>Encapsulates </a:t>
            </a:r>
            <a:r>
              <a:rPr lang="en-US" altLang="zh-TW" i="1" dirty="0" smtClean="0"/>
              <a:t>state</a:t>
            </a:r>
            <a:r>
              <a:rPr lang="en-US" altLang="zh-TW" dirty="0" smtClean="0"/>
              <a:t> through data placeholders called attributes</a:t>
            </a:r>
          </a:p>
          <a:p>
            <a:pPr lvl="2"/>
            <a:r>
              <a:rPr lang="en-US" altLang="zh-TW" b="1" i="1" dirty="0" smtClean="0"/>
              <a:t>Attributes = member variables = </a:t>
            </a:r>
            <a:r>
              <a:rPr lang="en-US" altLang="zh-TW" b="1" i="1" smtClean="0"/>
              <a:t>instance </a:t>
            </a:r>
            <a:r>
              <a:rPr lang="en-US" altLang="zh-TW" b="1" i="1" smtClean="0"/>
              <a:t>variables</a:t>
            </a:r>
            <a:endParaRPr lang="en-US" altLang="zh-TW" b="1" i="1" dirty="0" smtClean="0"/>
          </a:p>
          <a:p>
            <a:pPr lvl="1"/>
            <a:r>
              <a:rPr lang="en-US" altLang="zh-TW" dirty="0" smtClean="0"/>
              <a:t>Encapsulates </a:t>
            </a:r>
            <a:r>
              <a:rPr lang="en-US" altLang="zh-TW" i="1" dirty="0" smtClean="0"/>
              <a:t>behavior </a:t>
            </a:r>
            <a:r>
              <a:rPr lang="en-US" altLang="zh-TW" dirty="0" smtClean="0"/>
              <a:t>through reusable sections of code called </a:t>
            </a:r>
            <a:r>
              <a:rPr lang="en-US" altLang="zh-TW" i="1" dirty="0" smtClean="0"/>
              <a:t>methods</a:t>
            </a:r>
            <a:endParaRPr lang="en-US" altLang="zh-TW" dirty="0" smtClean="0"/>
          </a:p>
          <a:p>
            <a:pPr lvl="2"/>
            <a:r>
              <a:rPr lang="en-US" altLang="zh-TW" b="1" i="1" dirty="0" smtClean="0"/>
              <a:t>Behavior = operation = member method = instance method</a:t>
            </a:r>
          </a:p>
          <a:p>
            <a:pPr lvl="2"/>
            <a:r>
              <a:rPr lang="en-US" altLang="zh-TW" dirty="0" smtClean="0"/>
              <a:t>Usually represents a </a:t>
            </a:r>
            <a:r>
              <a:rPr lang="en-US" altLang="zh-TW" b="1" i="1" dirty="0" smtClean="0"/>
              <a:t>verb (why?)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Review the class </a:t>
            </a:r>
            <a:r>
              <a:rPr lang="en-US" altLang="zh-TW" b="1" i="1" dirty="0" smtClean="0"/>
              <a:t>Node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5208094" cy="4124340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class Node {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b="1" i="1" dirty="0" smtClean="0"/>
              <a:t>private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value;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b="1" i="1" dirty="0" smtClean="0"/>
              <a:t>private </a:t>
            </a:r>
            <a:r>
              <a:rPr lang="en-US" altLang="zh-TW" dirty="0" smtClean="0"/>
              <a:t>Node </a:t>
            </a:r>
            <a:r>
              <a:rPr lang="en-US" altLang="zh-TW" dirty="0" err="1" smtClean="0"/>
              <a:t>nextNode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b="1" i="1" dirty="0" smtClean="0"/>
              <a:t>public</a:t>
            </a:r>
            <a:r>
              <a:rPr lang="en-US" altLang="zh-TW" dirty="0" smtClean="0"/>
              <a:t> Node next() {</a:t>
            </a:r>
          </a:p>
          <a:p>
            <a:pPr>
              <a:buNone/>
            </a:pPr>
            <a:r>
              <a:rPr lang="en-US" altLang="zh-TW" dirty="0" smtClean="0"/>
              <a:t>		return </a:t>
            </a:r>
            <a:r>
              <a:rPr lang="en-US" altLang="zh-TW" dirty="0" err="1" smtClean="0"/>
              <a:t>nextNode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r>
              <a:rPr lang="en-US" altLang="zh-TW" dirty="0" smtClean="0"/>
              <a:t>	  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785918" y="2071678"/>
            <a:ext cx="4714908" cy="107157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1785918" y="3214686"/>
            <a:ext cx="4714908" cy="171451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285852" y="1428736"/>
            <a:ext cx="5715040" cy="421484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 rot="21002808">
            <a:off x="1069307" y="2762531"/>
            <a:ext cx="7622699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</a:t>
            </a:r>
            <a:r>
              <a:rPr lang="en-US" altLang="zh-TW" sz="60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hierarchy </a:t>
            </a:r>
            <a:r>
              <a:rPr lang="en-US" altLang="zh-TW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now?</a:t>
            </a:r>
            <a:endParaRPr lang="zh-TW" alt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arbodydesign.com/archive/2007/11/30-audi-a3-cabriolet/Audi-A3-Cabriolet-blueprint-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71480"/>
            <a:ext cx="4350768" cy="5911871"/>
          </a:xfrm>
          <a:prstGeom prst="rect">
            <a:avLst/>
          </a:prstGeom>
          <a:noFill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786058"/>
            <a:ext cx="4563630" cy="208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91050" y="4857750"/>
            <a:ext cx="45529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0"/>
            <a:ext cx="4572000" cy="250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文字方塊 9"/>
          <p:cNvSpPr txBox="1"/>
          <p:nvPr/>
        </p:nvSpPr>
        <p:spPr>
          <a:xfrm rot="21002808">
            <a:off x="379091" y="2608875"/>
            <a:ext cx="8626977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Can you write the class Car now?</a:t>
            </a:r>
            <a:endParaRPr lang="zh-TW" alt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have explained </a:t>
            </a:r>
            <a:r>
              <a:rPr lang="en-US" altLang="zh-TW" b="1" i="1" dirty="0" smtClean="0"/>
              <a:t>Object-Based Design</a:t>
            </a:r>
            <a:r>
              <a:rPr lang="en-US" altLang="zh-TW" dirty="0" smtClean="0"/>
              <a:t>, but we are still far from </a:t>
            </a:r>
            <a:r>
              <a:rPr lang="en-US" altLang="zh-TW" b="1" i="1" dirty="0" smtClean="0"/>
              <a:t>Object-Oriented Programming (why?)</a:t>
            </a:r>
            <a:endParaRPr lang="en-US" altLang="zh-TW" dirty="0" smtClean="0"/>
          </a:p>
          <a:p>
            <a:r>
              <a:rPr lang="en-US" altLang="zh-TW" dirty="0" smtClean="0"/>
              <a:t>We will study OOP and modeling tools (</a:t>
            </a:r>
            <a:r>
              <a:rPr lang="en-US" altLang="zh-TW" b="1" dirty="0" smtClean="0"/>
              <a:t>UML</a:t>
            </a:r>
            <a:r>
              <a:rPr lang="en-US" altLang="zh-TW" dirty="0" smtClean="0"/>
              <a:t>) in the following courses</a:t>
            </a:r>
          </a:p>
          <a:p>
            <a:r>
              <a:rPr lang="en-US" altLang="zh-TW" dirty="0" smtClean="0"/>
              <a:t>Also, we will study </a:t>
            </a:r>
            <a:r>
              <a:rPr lang="en-US" altLang="zh-TW" b="1" i="1" dirty="0" smtClean="0"/>
              <a:t>Design Patterns</a:t>
            </a:r>
            <a:r>
              <a:rPr lang="en-US" altLang="zh-TW" dirty="0" smtClean="0"/>
              <a:t> (subset)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785786" y="1643050"/>
            <a:ext cx="7643866" cy="3357586"/>
          </a:xfrm>
        </p:spPr>
        <p:txBody>
          <a:bodyPr>
            <a:noAutofit/>
          </a:bodyPr>
          <a:lstStyle/>
          <a:p>
            <a:r>
              <a:rPr lang="en-US" altLang="zh-TW" sz="19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 &amp; A</a:t>
            </a:r>
            <a:endParaRPr lang="zh-TW" altLang="en-US" sz="199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Homework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your pencil and paper to write down an example of </a:t>
            </a:r>
            <a:r>
              <a:rPr lang="en-US" altLang="zh-TW" b="1" i="1" dirty="0" smtClean="0"/>
              <a:t>blueprint</a:t>
            </a:r>
            <a:r>
              <a:rPr lang="en-US" altLang="zh-TW" b="1" dirty="0" smtClean="0"/>
              <a:t> and </a:t>
            </a:r>
            <a:r>
              <a:rPr lang="en-US" altLang="zh-TW" b="1" i="1" dirty="0" smtClean="0"/>
              <a:t>instances</a:t>
            </a:r>
            <a:r>
              <a:rPr lang="en-US" altLang="zh-TW" dirty="0" smtClean="0"/>
              <a:t>, and indicate which parts are </a:t>
            </a:r>
            <a:r>
              <a:rPr lang="en-US" altLang="zh-TW" i="1" dirty="0" smtClean="0"/>
              <a:t>attributes</a:t>
            </a:r>
            <a:r>
              <a:rPr lang="en-US" altLang="zh-TW" dirty="0" smtClean="0"/>
              <a:t> and which are </a:t>
            </a:r>
            <a:r>
              <a:rPr lang="en-US" altLang="zh-TW" i="1" dirty="0" smtClean="0"/>
              <a:t>operations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3"/>
              </a:rPr>
              <a:t>http://en.wikipedia.org/wiki/Class_(computer_science)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547219" y="928670"/>
            <a:ext cx="2024913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700" dirty="0" smtClean="0"/>
              <a:t>5</a:t>
            </a:r>
            <a:endParaRPr lang="zh-TW" altLang="en-US" sz="28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68747" y="928670"/>
            <a:ext cx="7318029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700" dirty="0" smtClean="0"/>
              <a:t>4,5,6</a:t>
            </a:r>
            <a:endParaRPr lang="zh-TW" altLang="en-US" sz="28700" dirty="0"/>
          </a:p>
        </p:txBody>
      </p:sp>
      <p:cxnSp>
        <p:nvCxnSpPr>
          <p:cNvPr id="5" name="直線單箭頭接點 4"/>
          <p:cNvCxnSpPr/>
          <p:nvPr/>
        </p:nvCxnSpPr>
        <p:spPr>
          <a:xfrm rot="5400000">
            <a:off x="4036215" y="964389"/>
            <a:ext cx="1357322" cy="1588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Let’s Start with an 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Let x be an Integer</a:t>
            </a:r>
          </a:p>
          <a:p>
            <a:pPr lvl="1"/>
            <a:r>
              <a:rPr lang="en-US" altLang="zh-TW" dirty="0" err="1" smtClean="0"/>
              <a:t>int</a:t>
            </a:r>
            <a:r>
              <a:rPr lang="en-US" altLang="zh-TW" dirty="0" smtClean="0"/>
              <a:t> x = 1;</a:t>
            </a:r>
          </a:p>
          <a:p>
            <a:r>
              <a:rPr lang="en-US" altLang="zh-TW" dirty="0" smtClean="0"/>
              <a:t>How do you “</a:t>
            </a:r>
            <a:r>
              <a:rPr lang="en-US" altLang="zh-TW" b="1" i="1" dirty="0" smtClean="0"/>
              <a:t>get the next number</a:t>
            </a:r>
            <a:r>
              <a:rPr lang="en-US" altLang="zh-TW" dirty="0" smtClean="0"/>
              <a:t>”?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Solution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Write a function next</a:t>
            </a:r>
          </a:p>
          <a:p>
            <a:pPr>
              <a:buNone/>
            </a:pPr>
            <a:r>
              <a:rPr lang="en-US" altLang="zh-TW" dirty="0" err="1" smtClean="0"/>
              <a:t>int</a:t>
            </a:r>
            <a:r>
              <a:rPr lang="en-US" altLang="zh-TW" dirty="0" smtClean="0"/>
              <a:t> next(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number) {</a:t>
            </a:r>
          </a:p>
          <a:p>
            <a:pPr>
              <a:buNone/>
            </a:pPr>
            <a:r>
              <a:rPr lang="en-US" altLang="zh-TW" dirty="0" smtClean="0"/>
              <a:t>	return number+1;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…</a:t>
            </a:r>
          </a:p>
          <a:p>
            <a:pPr>
              <a:buNone/>
            </a:pP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nextNum</a:t>
            </a:r>
            <a:r>
              <a:rPr lang="en-US" altLang="zh-TW" dirty="0" smtClean="0"/>
              <a:t> = next(x);</a:t>
            </a:r>
          </a:p>
          <a:p>
            <a:pPr algn="ctr">
              <a:buNone/>
            </a:pPr>
            <a:r>
              <a:rPr lang="en-US" altLang="zh-TW" sz="4800" dirty="0" smtClean="0">
                <a:solidFill>
                  <a:srgbClr val="FF0000"/>
                </a:solidFill>
              </a:rPr>
              <a:t>Any other way?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Integer as an Object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Actually, integer can be treated as an “Object”</a:t>
            </a:r>
          </a:p>
          <a:p>
            <a:r>
              <a:rPr lang="en-US" altLang="zh-TW" dirty="0" smtClean="0"/>
              <a:t>Why not</a:t>
            </a:r>
          </a:p>
          <a:p>
            <a:pPr lvl="1"/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nextNumber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x.next</a:t>
            </a:r>
            <a:r>
              <a:rPr lang="en-US" altLang="zh-TW" dirty="0" smtClean="0"/>
              <a:t>();</a:t>
            </a:r>
          </a:p>
          <a:p>
            <a:pPr lvl="1"/>
            <a:endParaRPr lang="en-US" altLang="zh-TW" dirty="0" smtClean="0"/>
          </a:p>
          <a:p>
            <a:pPr algn="ctr">
              <a:buNone/>
            </a:pPr>
            <a:r>
              <a:rPr lang="en-US" altLang="zh-TW" sz="4000" dirty="0" smtClean="0">
                <a:solidFill>
                  <a:srgbClr val="FF0000"/>
                </a:solidFill>
              </a:rPr>
              <a:t>What do you get in this example?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Another 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Let’s think about “Linked List”</a:t>
            </a:r>
          </a:p>
          <a:p>
            <a:r>
              <a:rPr lang="en-US" altLang="zh-TW" dirty="0" smtClean="0"/>
              <a:t>How to get B’s “</a:t>
            </a:r>
            <a:r>
              <a:rPr lang="en-US" altLang="zh-TW" b="1" i="1" dirty="0" smtClean="0"/>
              <a:t>next node</a:t>
            </a:r>
            <a:r>
              <a:rPr lang="en-US" altLang="zh-TW" dirty="0" smtClean="0"/>
              <a:t>”? i.e., node C</a:t>
            </a:r>
            <a:endParaRPr lang="zh-TW" altLang="en-US" dirty="0"/>
          </a:p>
        </p:txBody>
      </p:sp>
      <p:cxnSp>
        <p:nvCxnSpPr>
          <p:cNvPr id="20" name="直線接點 19"/>
          <p:cNvCxnSpPr/>
          <p:nvPr/>
        </p:nvCxnSpPr>
        <p:spPr>
          <a:xfrm>
            <a:off x="7858148" y="4857760"/>
            <a:ext cx="347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928662" y="3143248"/>
            <a:ext cx="114300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3071802" y="3143248"/>
            <a:ext cx="1143008" cy="6429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5214942" y="3143248"/>
            <a:ext cx="114300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C</a:t>
            </a:r>
            <a:endParaRPr lang="zh-TW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7358082" y="3143248"/>
            <a:ext cx="114300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D</a:t>
            </a:r>
            <a:endParaRPr lang="zh-TW" altLang="en-US" dirty="0"/>
          </a:p>
        </p:txBody>
      </p:sp>
      <p:cxnSp>
        <p:nvCxnSpPr>
          <p:cNvPr id="21" name="直線單箭頭接點 20"/>
          <p:cNvCxnSpPr>
            <a:stCxn id="14" idx="3"/>
            <a:endCxn id="15" idx="1"/>
          </p:cNvCxnSpPr>
          <p:nvPr/>
        </p:nvCxnSpPr>
        <p:spPr>
          <a:xfrm>
            <a:off x="2071670" y="3464719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15" idx="3"/>
            <a:endCxn id="16" idx="1"/>
          </p:cNvCxnSpPr>
          <p:nvPr/>
        </p:nvCxnSpPr>
        <p:spPr>
          <a:xfrm>
            <a:off x="4214810" y="3464719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>
            <a:stCxn id="16" idx="3"/>
            <a:endCxn id="18" idx="1"/>
          </p:cNvCxnSpPr>
          <p:nvPr/>
        </p:nvCxnSpPr>
        <p:spPr>
          <a:xfrm>
            <a:off x="6357950" y="3464719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圖案 23"/>
          <p:cNvCxnSpPr>
            <a:stCxn id="18" idx="3"/>
          </p:cNvCxnSpPr>
          <p:nvPr/>
        </p:nvCxnSpPr>
        <p:spPr>
          <a:xfrm flipH="1">
            <a:off x="8001024" y="3464719"/>
            <a:ext cx="500066" cy="1250165"/>
          </a:xfrm>
          <a:prstGeom prst="bentConnector4">
            <a:avLst>
              <a:gd name="adj1" fmla="val -45714"/>
              <a:gd name="adj2" fmla="val 6285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7715272" y="4714884"/>
            <a:ext cx="571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Solutions – function next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TW" dirty="0" smtClean="0"/>
              <a:t>//</a:t>
            </a:r>
            <a:r>
              <a:rPr lang="en-US" altLang="zh-TW" b="1" i="1" dirty="0" smtClean="0"/>
              <a:t>Data structure Node</a:t>
            </a:r>
          </a:p>
          <a:p>
            <a:pPr>
              <a:buNone/>
            </a:pPr>
            <a:r>
              <a:rPr lang="en-US" altLang="zh-TW" dirty="0" err="1" smtClean="0"/>
              <a:t>typedef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struct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r>
              <a:rPr lang="en-US" altLang="zh-TW" dirty="0" smtClean="0"/>
              <a:t>    Node* next;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value;</a:t>
            </a:r>
          </a:p>
          <a:p>
            <a:pPr>
              <a:buNone/>
            </a:pPr>
            <a:r>
              <a:rPr lang="en-US" altLang="zh-TW" dirty="0" smtClean="0"/>
              <a:t>} Node;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b="1" i="1" dirty="0" smtClean="0"/>
              <a:t>//Function next</a:t>
            </a:r>
          </a:p>
          <a:p>
            <a:pPr>
              <a:buNone/>
            </a:pPr>
            <a:r>
              <a:rPr lang="en-US" altLang="zh-TW" dirty="0" smtClean="0"/>
              <a:t>Node next(Node* node) {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smtClean="0"/>
              <a:t>return node-&gt;next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Solution – Object-based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zh-TW" b="1" i="1" dirty="0" smtClean="0"/>
              <a:t>//Blueprint of a node</a:t>
            </a:r>
          </a:p>
          <a:p>
            <a:pPr>
              <a:buNone/>
            </a:pPr>
            <a:r>
              <a:rPr lang="en-US" altLang="zh-TW" dirty="0" smtClean="0"/>
              <a:t>class Node {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b="1" i="1" dirty="0" smtClean="0"/>
              <a:t>private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value;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b="1" i="1" dirty="0" smtClean="0"/>
              <a:t>private </a:t>
            </a:r>
            <a:r>
              <a:rPr lang="en-US" altLang="zh-TW" dirty="0" smtClean="0"/>
              <a:t>Node </a:t>
            </a:r>
            <a:r>
              <a:rPr lang="en-US" altLang="zh-TW" dirty="0" err="1" smtClean="0"/>
              <a:t>nextNode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    </a:t>
            </a:r>
            <a:r>
              <a:rPr lang="en-US" altLang="zh-TW" b="1" i="1" dirty="0" smtClean="0">
                <a:solidFill>
                  <a:srgbClr val="FF0000"/>
                </a:solidFill>
              </a:rPr>
              <a:t>public</a:t>
            </a:r>
            <a:r>
              <a:rPr lang="en-US" altLang="zh-TW" dirty="0" smtClean="0">
                <a:solidFill>
                  <a:srgbClr val="FF0000"/>
                </a:solidFill>
              </a:rPr>
              <a:t> Node next() {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		return </a:t>
            </a:r>
            <a:r>
              <a:rPr lang="en-US" altLang="zh-TW" dirty="0" err="1" smtClean="0">
                <a:solidFill>
                  <a:srgbClr val="FF0000"/>
                </a:solidFill>
              </a:rPr>
              <a:t>nextNode</a:t>
            </a:r>
            <a:r>
              <a:rPr lang="en-US" altLang="zh-TW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	  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…</a:t>
            </a:r>
          </a:p>
          <a:p>
            <a:pPr>
              <a:buNone/>
            </a:pPr>
            <a:r>
              <a:rPr lang="en-US" altLang="zh-TW" b="1" i="1" dirty="0" smtClean="0"/>
              <a:t>//Method next</a:t>
            </a:r>
          </a:p>
          <a:p>
            <a:pPr>
              <a:buNone/>
            </a:pPr>
            <a:r>
              <a:rPr lang="en-US" altLang="zh-TW" dirty="0" err="1" smtClean="0"/>
              <a:t>b.next</a:t>
            </a:r>
            <a:r>
              <a:rPr lang="en-US" altLang="zh-TW" dirty="0" smtClean="0"/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331</Words>
  <Application>Microsoft Office PowerPoint</Application>
  <PresentationFormat>如螢幕大小 (4:3)</PresentationFormat>
  <Paragraphs>109</Paragraphs>
  <Slides>18</Slides>
  <Notes>18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Object-Based Design/Programming</vt:lpstr>
      <vt:lpstr>投影片 2</vt:lpstr>
      <vt:lpstr>投影片 3</vt:lpstr>
      <vt:lpstr>Let’s Start with an Example</vt:lpstr>
      <vt:lpstr>Solution</vt:lpstr>
      <vt:lpstr>Integer as an Object</vt:lpstr>
      <vt:lpstr>Another Example</vt:lpstr>
      <vt:lpstr>Solutions – function next</vt:lpstr>
      <vt:lpstr>Solution – Object-based</vt:lpstr>
      <vt:lpstr>Object-Based Design</vt:lpstr>
      <vt:lpstr>Give Me Examples</vt:lpstr>
      <vt:lpstr>Let’s See the Descriptions on Wikipedia</vt:lpstr>
      <vt:lpstr>Review the class Node</vt:lpstr>
      <vt:lpstr>投影片 14</vt:lpstr>
      <vt:lpstr>Summary</vt:lpstr>
      <vt:lpstr>Q &amp; A</vt:lpstr>
      <vt:lpstr>Homework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Object-Based Design/Programming</dc:title>
  <dc:creator>yoshi</dc:creator>
  <cp:lastModifiedBy>yoshi</cp:lastModifiedBy>
  <cp:revision>27</cp:revision>
  <dcterms:created xsi:type="dcterms:W3CDTF">2010-02-14T05:53:55Z</dcterms:created>
  <dcterms:modified xsi:type="dcterms:W3CDTF">2010-02-22T08:06:16Z</dcterms:modified>
</cp:coreProperties>
</file>