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96" r:id="rId1"/>
  </p:sldMasterIdLst>
  <p:notesMasterIdLst>
    <p:notesMasterId r:id="rId18"/>
  </p:notesMasterIdLst>
  <p:sldIdLst>
    <p:sldId id="300" r:id="rId2"/>
    <p:sldId id="307" r:id="rId3"/>
    <p:sldId id="312" r:id="rId4"/>
    <p:sldId id="289" r:id="rId5"/>
    <p:sldId id="309" r:id="rId6"/>
    <p:sldId id="310" r:id="rId7"/>
    <p:sldId id="311" r:id="rId8"/>
    <p:sldId id="314" r:id="rId9"/>
    <p:sldId id="315" r:id="rId10"/>
    <p:sldId id="316" r:id="rId11"/>
    <p:sldId id="297" r:id="rId12"/>
    <p:sldId id="298" r:id="rId13"/>
    <p:sldId id="308" r:id="rId14"/>
    <p:sldId id="299" r:id="rId15"/>
    <p:sldId id="317" r:id="rId16"/>
    <p:sldId id="31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7" autoAdjust="0"/>
    <p:restoredTop sz="94698" autoAdjust="0"/>
  </p:normalViewPr>
  <p:slideViewPr>
    <p:cSldViewPr>
      <p:cViewPr>
        <p:scale>
          <a:sx n="80" d="100"/>
          <a:sy n="80" d="100"/>
        </p:scale>
        <p:origin x="-114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52CCF6-1DDA-4D92-A028-A49FB06B709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7498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13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15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16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CF6-1DDA-4D92-A028-A49FB06B7090}" type="slidenum">
              <a:rPr lang="zh-TW" altLang="en-US" smtClean="0"/>
              <a:pPr/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3DC2183A-3C72-465E-A4FD-ECC3A649659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A93A77E4-00DB-4856-AA72-E311E7B63CB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86A9891C-704A-412F-B60E-C73ED6193F3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3153B72E-2117-43FA-94BF-AF4C1DAACA6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0CFC27C-3DC1-402C-8BE4-9F866FE652B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482C478A-A0A9-4F5E-AC74-83AA3378694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436D85C2-4EDD-4C37-820A-669CDAFDE3E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9D63E3ED-6F45-4EB4-B901-8DCC06D4799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FD0EFB40-E8B7-47B1-A637-B1460A16A42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F6BD57E3-07D0-41F0-8CAB-905357909C0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1-</a:t>
            </a:r>
            <a:fld id="{78FFFE95-BA51-4BC8-B837-0F6D4675236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world.com.tw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java.sun.com/docs/books/tutorial/" TargetMode="External"/><Relationship Id="rId4" Type="http://schemas.openxmlformats.org/officeDocument/2006/relationships/hyperlink" Target="http://java.sun.com/javase/6/docs/api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thu.edu.tw/~d9662827/cs340100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telnet://hulabear.twbbs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iobe.com/content/paperinfo/tpci/(Visual)_Basic.html" TargetMode="External"/><Relationship Id="rId13" Type="http://schemas.openxmlformats.org/officeDocument/2006/relationships/hyperlink" Target="http://www.tiobe.com/content/paperinfo/tpci/JavaScript.html" TargetMode="External"/><Relationship Id="rId3" Type="http://schemas.openxmlformats.org/officeDocument/2006/relationships/hyperlink" Target="http://www.tiobe.com/index.php/content/paperinfo/tpci/index.html" TargetMode="External"/><Relationship Id="rId7" Type="http://schemas.openxmlformats.org/officeDocument/2006/relationships/hyperlink" Target="http://www.tiobe.com/content/paperinfo/tpci/C__.html" TargetMode="External"/><Relationship Id="rId12" Type="http://schemas.openxmlformats.org/officeDocument/2006/relationships/hyperlink" Target="http://www.tiobe.com/content/paperinfo/tpci/Delphi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obe.com/content/paperinfo/tpci/PHP.html" TargetMode="External"/><Relationship Id="rId11" Type="http://schemas.openxmlformats.org/officeDocument/2006/relationships/hyperlink" Target="http://www.tiobe.com/content/paperinfo/tpci/Perl.html" TargetMode="External"/><Relationship Id="rId5" Type="http://schemas.openxmlformats.org/officeDocument/2006/relationships/hyperlink" Target="http://www.tiobe.com/content/paperinfo/tpci/C.html" TargetMode="External"/><Relationship Id="rId10" Type="http://schemas.openxmlformats.org/officeDocument/2006/relationships/hyperlink" Target="http://www.tiobe.com/content/paperinfo/tpci/Python.html" TargetMode="External"/><Relationship Id="rId4" Type="http://schemas.openxmlformats.org/officeDocument/2006/relationships/hyperlink" Target="http://www.tiobe.com/content/paperinfo/tpci/Java.html" TargetMode="External"/><Relationship Id="rId9" Type="http://schemas.openxmlformats.org/officeDocument/2006/relationships/hyperlink" Target="http://www.tiobe.com/content/paperinfo/tpci/C_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Java Programming Language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CS340100, NTHU</a:t>
            </a:r>
          </a:p>
          <a:p>
            <a:r>
              <a:rPr lang="en-US" altLang="zh-TW" dirty="0" err="1" smtClean="0">
                <a:ea typeface="新細明體" pitchFamily="18" charset="-120"/>
              </a:rPr>
              <a:t>Yoshi</a:t>
            </a:r>
            <a:endParaRPr lang="zh-TW" altLang="en-US" dirty="0">
              <a:ea typeface="新細明體" pitchFamily="18" charset="-120"/>
            </a:endParaRPr>
          </a:p>
        </p:txBody>
      </p:sp>
      <p:pic>
        <p:nvPicPr>
          <p:cNvPr id="32770" name="Picture 2" descr="http://tottinge.blogsome.com/images/ThumbsUp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533400"/>
            <a:ext cx="2209800" cy="17725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Ranking cont’d (2010)</a:t>
            </a:r>
            <a:endParaRPr lang="zh-TW" altLang="en-US" dirty="0"/>
          </a:p>
        </p:txBody>
      </p:sp>
      <p:pic>
        <p:nvPicPr>
          <p:cNvPr id="44034" name="Picture 2" descr="http://www.tiobe.com/content/paperinfo/tpci/images/tpci_trend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Books and Website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68620" name="Rectangle 12"/>
          <p:cNvSpPr>
            <a:spLocks noGrp="1" noChangeArrowheads="1"/>
          </p:cNvSpPr>
          <p:nvPr>
            <p:ph sz="half" idx="1"/>
          </p:nvPr>
        </p:nvSpPr>
        <p:spPr>
          <a:xfrm>
            <a:off x="609600" y="1600200"/>
            <a:ext cx="81534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smtClean="0">
                <a:ea typeface="標楷體" pitchFamily="65" charset="-120"/>
              </a:rPr>
              <a:t>Only reference books</a:t>
            </a:r>
          </a:p>
          <a:p>
            <a:pPr lvl="1"/>
            <a:r>
              <a:rPr lang="en-US" altLang="en-US" sz="2800" dirty="0" smtClean="0">
                <a:ea typeface="標楷體" pitchFamily="65" charset="-120"/>
              </a:rPr>
              <a:t>Core Java 2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Head First Java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Head First Design Pattern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Developing Software with UML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Design Patterns</a:t>
            </a:r>
            <a:r>
              <a:rPr lang="zh-TW" altLang="en-US" sz="2600" dirty="0" smtClean="0">
                <a:ea typeface="標楷體" pitchFamily="65" charset="-120"/>
              </a:rPr>
              <a:t>於</a:t>
            </a:r>
            <a:r>
              <a:rPr lang="en-US" altLang="zh-TW" sz="2600" dirty="0" smtClean="0">
                <a:ea typeface="標楷體" pitchFamily="65" charset="-120"/>
              </a:rPr>
              <a:t>Java</a:t>
            </a:r>
            <a:r>
              <a:rPr lang="zh-TW" altLang="en-US" sz="2600" dirty="0" smtClean="0">
                <a:ea typeface="標楷體" pitchFamily="65" charset="-120"/>
              </a:rPr>
              <a:t>語言上的實際應用</a:t>
            </a:r>
            <a:endParaRPr lang="en-US" altLang="en-US" sz="2600" dirty="0" smtClean="0">
              <a:ea typeface="標楷體" pitchFamily="65" charset="-120"/>
            </a:endParaRP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O’Reilly </a:t>
            </a:r>
            <a:r>
              <a:rPr lang="zh-TW" altLang="en-US" sz="2600" dirty="0" smtClean="0">
                <a:ea typeface="標楷體" pitchFamily="65" charset="-120"/>
              </a:rPr>
              <a:t>專門系列</a:t>
            </a:r>
            <a:endParaRPr lang="en-US" altLang="zh-TW" sz="2600" dirty="0" smtClean="0">
              <a:ea typeface="標楷體" pitchFamily="65" charset="-120"/>
            </a:endParaRPr>
          </a:p>
          <a:p>
            <a:pPr lvl="2"/>
            <a:r>
              <a:rPr lang="en-US" altLang="en-US" sz="2200" dirty="0" smtClean="0">
                <a:ea typeface="標楷體" pitchFamily="65" charset="-120"/>
              </a:rPr>
              <a:t>Ex: Java I/O, Java Networking, etc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Java JDK 5.0</a:t>
            </a:r>
            <a:r>
              <a:rPr lang="zh-TW" altLang="en-US" sz="2600" dirty="0" smtClean="0">
                <a:ea typeface="標楷體" pitchFamily="65" charset="-120"/>
              </a:rPr>
              <a:t> 學習筆記</a:t>
            </a:r>
            <a:endParaRPr lang="en-US" altLang="zh-TW" sz="2600" dirty="0" smtClean="0">
              <a:ea typeface="標楷體" pitchFamily="65" charset="-120"/>
            </a:endParaRPr>
          </a:p>
          <a:p>
            <a:r>
              <a:rPr lang="en-US" altLang="en-US" sz="3000" dirty="0" smtClean="0">
                <a:ea typeface="標楷體" pitchFamily="65" charset="-120"/>
              </a:rPr>
              <a:t>Website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  <a:hlinkClick r:id="rId3"/>
              </a:rPr>
              <a:t>http://www.javaworld.com.tw</a:t>
            </a:r>
            <a:r>
              <a:rPr lang="en-US" altLang="en-US" sz="2600" dirty="0" smtClean="0">
                <a:ea typeface="標楷體" pitchFamily="65" charset="-120"/>
              </a:rPr>
              <a:t> (</a:t>
            </a:r>
            <a:r>
              <a:rPr lang="zh-TW" altLang="en-US" sz="2600" dirty="0" smtClean="0">
                <a:ea typeface="標楷體" pitchFamily="65" charset="-120"/>
              </a:rPr>
              <a:t>中文</a:t>
            </a:r>
            <a:r>
              <a:rPr lang="en-US" altLang="zh-TW" sz="2600" dirty="0" smtClean="0">
                <a:ea typeface="標楷體" pitchFamily="65" charset="-120"/>
              </a:rPr>
              <a:t>)</a:t>
            </a:r>
            <a:endParaRPr lang="en-US" altLang="en-US" sz="2600" dirty="0" smtClean="0">
              <a:ea typeface="標楷體" pitchFamily="65" charset="-120"/>
            </a:endParaRPr>
          </a:p>
          <a:p>
            <a:pPr lvl="1"/>
            <a:r>
              <a:rPr lang="en-US" altLang="en-US" sz="2600" dirty="0" smtClean="0">
                <a:ea typeface="標楷體" pitchFamily="65" charset="-120"/>
                <a:hlinkClick r:id="rId4"/>
              </a:rPr>
              <a:t>http://java.sun.com/javase/6/docs/api/</a:t>
            </a:r>
            <a:endParaRPr lang="en-US" altLang="en-US" sz="2600" dirty="0" smtClean="0">
              <a:ea typeface="標楷體" pitchFamily="65" charset="-120"/>
            </a:endParaRPr>
          </a:p>
          <a:p>
            <a:pPr lvl="1"/>
            <a:r>
              <a:rPr lang="en-US" altLang="zh-TW" sz="2800" dirty="0" smtClean="0">
                <a:hlinkClick r:id="rId5"/>
              </a:rPr>
              <a:t>http://java.sun.com/docs/books/tutorial/</a:t>
            </a:r>
            <a:endParaRPr lang="en-US" altLang="en-US" sz="2600" dirty="0" smtClean="0">
              <a:ea typeface="標楷體" pitchFamily="65" charset="-120"/>
            </a:endParaRPr>
          </a:p>
          <a:p>
            <a:pPr lvl="1"/>
            <a:endParaRPr lang="en-US" altLang="en-US" sz="2600" dirty="0">
              <a:ea typeface="標楷體" pitchFamily="65" charset="-120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C9128D82-8D19-49EF-B662-4F5E1634C064}" type="slidenum">
              <a:rPr lang="en-US" altLang="zh-TW"/>
              <a:pPr/>
              <a:t>11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Syllabus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>
                <a:ea typeface="標楷體" pitchFamily="65" charset="-120"/>
              </a:rPr>
              <a:t>Java</a:t>
            </a:r>
            <a:r>
              <a:rPr lang="zh-TW" altLang="en-US" sz="2800" dirty="0" smtClean="0">
                <a:ea typeface="標楷體" pitchFamily="65" charset="-120"/>
              </a:rPr>
              <a:t>基本概念 </a:t>
            </a:r>
            <a:r>
              <a:rPr lang="en-US" altLang="zh-TW" sz="2800" dirty="0" smtClean="0">
                <a:ea typeface="標楷體" pitchFamily="65" charset="-120"/>
              </a:rPr>
              <a:t>&amp; </a:t>
            </a:r>
            <a:r>
              <a:rPr lang="zh-TW" altLang="en-US" sz="2800" dirty="0" smtClean="0">
                <a:ea typeface="標楷體" pitchFamily="65" charset="-120"/>
              </a:rPr>
              <a:t>環境設定 </a:t>
            </a:r>
            <a:endParaRPr lang="en-US" altLang="zh-TW" sz="28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FF0000"/>
                </a:solidFill>
                <a:ea typeface="標楷體" pitchFamily="65" charset="-120"/>
              </a:rPr>
              <a:t>Class, Object, </a:t>
            </a:r>
            <a:r>
              <a:rPr lang="zh-TW" altLang="en-US" sz="2800" dirty="0" smtClean="0">
                <a:solidFill>
                  <a:srgbClr val="FF0000"/>
                </a:solidFill>
                <a:ea typeface="標楷體" pitchFamily="65" charset="-120"/>
              </a:rPr>
              <a:t>以及語法概念</a:t>
            </a:r>
            <a:r>
              <a:rPr lang="en-US" altLang="zh-TW" sz="2800" dirty="0" smtClean="0">
                <a:solidFill>
                  <a:srgbClr val="FF0000"/>
                </a:solidFill>
                <a:ea typeface="標楷體" pitchFamily="65" charset="-120"/>
              </a:rPr>
              <a:t>, Inheritance, Polymorphism</a:t>
            </a:r>
          </a:p>
          <a:p>
            <a:pPr>
              <a:lnSpc>
                <a:spcPct val="80000"/>
              </a:lnSpc>
            </a:pPr>
            <a:r>
              <a:rPr lang="zh-TW" altLang="en-US" sz="2800" dirty="0" smtClean="0">
                <a:ea typeface="標楷體" pitchFamily="65" charset="-120"/>
              </a:rPr>
              <a:t>資料表示 法，運算式，陣列，</a:t>
            </a:r>
            <a:r>
              <a:rPr lang="en-US" sz="2800" dirty="0" smtClean="0">
                <a:ea typeface="標楷體" pitchFamily="65" charset="-120"/>
              </a:rPr>
              <a:t>Coding conventions, documents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標楷體" pitchFamily="65" charset="-120"/>
              </a:rPr>
              <a:t>Core library</a:t>
            </a:r>
            <a:r>
              <a:rPr lang="zh-TW" altLang="en-US" sz="2800" dirty="0" smtClean="0">
                <a:ea typeface="標楷體" pitchFamily="65" charset="-120"/>
              </a:rPr>
              <a:t>探討</a:t>
            </a:r>
            <a:r>
              <a:rPr lang="en-US" altLang="zh-TW" sz="2800" dirty="0" smtClean="0"/>
              <a:t>, </a:t>
            </a:r>
            <a:r>
              <a:rPr lang="en-US" sz="2800" dirty="0" smtClean="0"/>
              <a:t>Collection, Regular Expression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Exceptions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Thread </a:t>
            </a:r>
            <a:r>
              <a:rPr lang="en-US" sz="2800" dirty="0" smtClean="0">
                <a:sym typeface="Wingdings" pitchFamily="2" charset="2"/>
              </a:rPr>
              <a:t>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may be a big trouble for newbie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/>
              <a:t>Network programming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Jakarta, 3rd-party libraries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Design concepts (Basic design patterns)  and UML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Basic GUI programs (Cover if we have time)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Web-application, JSP, </a:t>
            </a:r>
            <a:r>
              <a:rPr lang="en-US" sz="2800" dirty="0" err="1" smtClean="0"/>
              <a:t>Servlet</a:t>
            </a:r>
            <a:r>
              <a:rPr lang="en-US" sz="2800" dirty="0" smtClean="0"/>
              <a:t> (Cover if we have time)</a:t>
            </a:r>
            <a:endParaRPr lang="zh-TW" altLang="en-US" sz="2600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1EA5E6FA-8E46-44A2-A902-8C5D85E47222}" type="slidenum">
              <a:rPr lang="en-US" altLang="zh-TW"/>
              <a:pPr/>
              <a:t>12</a:t>
            </a:fld>
            <a:endParaRPr lang="en-US" altLang="zh-TW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Project </a:t>
            </a:r>
            <a:r>
              <a:rPr lang="en-US" altLang="zh-TW" dirty="0" smtClean="0">
                <a:ea typeface="新細明體" pitchFamily="18" charset="-120"/>
              </a:rPr>
              <a:t>&amp; </a:t>
            </a:r>
            <a:r>
              <a:rPr lang="en-US" altLang="zh-TW" dirty="0">
                <a:ea typeface="新細明體" pitchFamily="18" charset="-120"/>
              </a:rPr>
              <a:t>Homework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600" dirty="0" smtClean="0">
                <a:ea typeface="標楷體" pitchFamily="65" charset="-120"/>
              </a:rPr>
              <a:t>Three coding homework last year</a:t>
            </a:r>
          </a:p>
          <a:p>
            <a:pPr lvl="1">
              <a:lnSpc>
                <a:spcPct val="90000"/>
              </a:lnSpc>
            </a:pPr>
            <a:r>
              <a:rPr lang="en-US" altLang="zh-TW" sz="2200" dirty="0" smtClean="0">
                <a:ea typeface="標楷體" pitchFamily="65" charset="-120"/>
              </a:rPr>
              <a:t>This year may extend to 6~8, according to the comments</a:t>
            </a: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1 final project</a:t>
            </a:r>
          </a:p>
          <a:p>
            <a:pPr>
              <a:lnSpc>
                <a:spcPct val="90000"/>
              </a:lnSpc>
            </a:pPr>
            <a:endParaRPr lang="en-US" altLang="zh-TW" sz="2600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5F474A50-8771-482F-8EBB-7AE96776266E}" type="slidenum">
              <a:rPr lang="en-US" altLang="zh-TW"/>
              <a:pPr/>
              <a:t>13</a:t>
            </a:fld>
            <a:endParaRPr lang="en-US" altLang="zh-TW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Evaluation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3000" dirty="0" smtClean="0">
                <a:ea typeface="標楷體" pitchFamily="65" charset="-120"/>
              </a:rPr>
              <a:t>上課問答</a:t>
            </a:r>
            <a:r>
              <a:rPr lang="en-US" altLang="zh-TW" sz="3000" dirty="0" smtClean="0">
                <a:ea typeface="標楷體" pitchFamily="65" charset="-120"/>
              </a:rPr>
              <a:t>(10%) </a:t>
            </a:r>
            <a:r>
              <a:rPr lang="en-US" altLang="zh-TW" sz="3000" dirty="0" smtClean="0">
                <a:ea typeface="標楷體" pitchFamily="65" charset="-120"/>
                <a:sym typeface="Wingdings" pitchFamily="2" charset="2"/>
              </a:rPr>
              <a:t> Bonus</a:t>
            </a:r>
            <a:endParaRPr lang="en-US" altLang="zh-TW" sz="3000" dirty="0" smtClean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2600" dirty="0" smtClean="0">
                <a:ea typeface="標楷體" pitchFamily="65" charset="-120"/>
              </a:rPr>
              <a:t>以復習為主的簡易問答</a:t>
            </a:r>
          </a:p>
          <a:p>
            <a:pPr>
              <a:lnSpc>
                <a:spcPct val="90000"/>
              </a:lnSpc>
            </a:pPr>
            <a:r>
              <a:rPr lang="zh-TW" altLang="en-US" sz="3000" dirty="0" smtClean="0">
                <a:ea typeface="標楷體" pitchFamily="65" charset="-120"/>
              </a:rPr>
              <a:t>作業 </a:t>
            </a:r>
            <a:r>
              <a:rPr lang="en-US" altLang="zh-TW" sz="3000" dirty="0" smtClean="0">
                <a:ea typeface="標楷體" pitchFamily="65" charset="-120"/>
              </a:rPr>
              <a:t>&amp; </a:t>
            </a:r>
            <a:r>
              <a:rPr lang="zh-TW" altLang="en-US" sz="3000" dirty="0" smtClean="0">
                <a:ea typeface="標楷體" pitchFamily="65" charset="-120"/>
              </a:rPr>
              <a:t>上機考</a:t>
            </a:r>
            <a:r>
              <a:rPr lang="en-US" altLang="zh-TW" sz="3000" dirty="0" smtClean="0">
                <a:ea typeface="標楷體" pitchFamily="65" charset="-120"/>
              </a:rPr>
              <a:t>(</a:t>
            </a:r>
            <a:r>
              <a:rPr lang="en-US" altLang="zh-TW" dirty="0" smtClean="0">
                <a:ea typeface="標楷體" pitchFamily="65" charset="-120"/>
              </a:rPr>
              <a:t>40</a:t>
            </a:r>
            <a:r>
              <a:rPr lang="en-US" altLang="zh-TW" sz="3000" dirty="0" smtClean="0">
                <a:ea typeface="標楷體" pitchFamily="65" charset="-120"/>
              </a:rPr>
              <a:t>%)</a:t>
            </a:r>
            <a:endParaRPr lang="en-US" altLang="zh-TW" sz="3000" dirty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2600" dirty="0">
                <a:ea typeface="標楷體" pitchFamily="65" charset="-120"/>
              </a:rPr>
              <a:t>請按照</a:t>
            </a:r>
            <a:r>
              <a:rPr lang="en-US" altLang="zh-TW" sz="2600" dirty="0">
                <a:ea typeface="標楷體" pitchFamily="65" charset="-120"/>
              </a:rPr>
              <a:t>deadline</a:t>
            </a:r>
            <a:r>
              <a:rPr lang="zh-TW" altLang="en-US" sz="2600" dirty="0">
                <a:ea typeface="標楷體" pitchFamily="65" charset="-120"/>
              </a:rPr>
              <a:t>時間繳交，若有延遲繳交分數將會打折扣</a:t>
            </a:r>
            <a:r>
              <a:rPr lang="en-US" altLang="zh-TW" sz="2600" dirty="0">
                <a:ea typeface="標楷體" pitchFamily="65" charset="-120"/>
              </a:rPr>
              <a:t>!</a:t>
            </a:r>
          </a:p>
          <a:p>
            <a:pPr>
              <a:lnSpc>
                <a:spcPct val="90000"/>
              </a:lnSpc>
            </a:pPr>
            <a:r>
              <a:rPr lang="zh-TW" altLang="en-US" sz="3000" dirty="0" smtClean="0">
                <a:ea typeface="標楷體" pitchFamily="65" charset="-120"/>
              </a:rPr>
              <a:t>期中考</a:t>
            </a:r>
            <a:r>
              <a:rPr lang="en-US" altLang="zh-TW" sz="3000" dirty="0" smtClean="0">
                <a:ea typeface="標楷體" pitchFamily="65" charset="-120"/>
              </a:rPr>
              <a:t>(10%)</a:t>
            </a:r>
            <a:endParaRPr lang="zh-TW" altLang="en-US" sz="2500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3000" dirty="0" smtClean="0">
                <a:ea typeface="標楷體" pitchFamily="65" charset="-120"/>
              </a:rPr>
              <a:t>期末考</a:t>
            </a:r>
            <a:r>
              <a:rPr lang="en-US" altLang="zh-TW" sz="3000" dirty="0" smtClean="0">
                <a:ea typeface="標楷體" pitchFamily="65" charset="-120"/>
              </a:rPr>
              <a:t>(25%)</a:t>
            </a:r>
          </a:p>
          <a:p>
            <a:pPr>
              <a:lnSpc>
                <a:spcPct val="90000"/>
              </a:lnSpc>
            </a:pPr>
            <a:r>
              <a:rPr lang="en-US" altLang="zh-TW" sz="3000" dirty="0" smtClean="0">
                <a:ea typeface="標楷體" pitchFamily="65" charset="-120"/>
              </a:rPr>
              <a:t>Project</a:t>
            </a:r>
            <a:r>
              <a:rPr lang="zh-TW" altLang="en-US" sz="3000" dirty="0">
                <a:ea typeface="標楷體" pitchFamily="65" charset="-120"/>
              </a:rPr>
              <a:t>與上台報告</a:t>
            </a:r>
            <a:r>
              <a:rPr lang="en-US" altLang="zh-TW" sz="3000" smtClean="0">
                <a:ea typeface="標楷體" pitchFamily="65" charset="-120"/>
              </a:rPr>
              <a:t>(25%)</a:t>
            </a:r>
            <a:endParaRPr lang="en-US" altLang="zh-TW" sz="3000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45D5E877-2A43-408B-882D-D6D6182367A0}" type="slidenum">
              <a:rPr lang="en-US" altLang="zh-TW"/>
              <a:pPr/>
              <a:t>14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Course Links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http://www.cs.nthu.edu.tw/~d9662827/cs340100/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telnet://hulabear.twbbs.org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java_happy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382000" y="6416675"/>
            <a:ext cx="685800" cy="365125"/>
          </a:xfrm>
        </p:spPr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16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219200"/>
            <a:ext cx="35718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雲朵形圖說文字 6"/>
          <p:cNvSpPr/>
          <p:nvPr/>
        </p:nvSpPr>
        <p:spPr>
          <a:xfrm>
            <a:off x="304800" y="838200"/>
            <a:ext cx="4800600" cy="2362200"/>
          </a:xfrm>
          <a:prstGeom prst="cloudCallout">
            <a:avLst>
              <a:gd name="adj1" fmla="val 56048"/>
              <a:gd name="adj2" fmla="val 597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Have fun!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Course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>
                <a:ea typeface="新細明體" pitchFamily="18" charset="-120"/>
              </a:rPr>
              <a:t>Course Number: CS 340100</a:t>
            </a:r>
          </a:p>
          <a:p>
            <a:r>
              <a:rPr lang="en-US" altLang="zh-TW" dirty="0">
                <a:ea typeface="新細明體" pitchFamily="18" charset="-120"/>
              </a:rPr>
              <a:t>Credit</a:t>
            </a:r>
            <a:r>
              <a:rPr lang="zh-TW" altLang="en-US" dirty="0" smtClean="0">
                <a:ea typeface="新細明體" pitchFamily="18" charset="-120"/>
              </a:rPr>
              <a:t>：</a:t>
            </a:r>
            <a:r>
              <a:rPr lang="en-US" altLang="zh-TW" dirty="0" smtClean="0">
                <a:ea typeface="新細明體" pitchFamily="18" charset="-120"/>
              </a:rPr>
              <a:t>2 </a:t>
            </a:r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Size of Limit</a:t>
            </a:r>
            <a:r>
              <a:rPr lang="zh-TW" altLang="en-US" dirty="0">
                <a:ea typeface="新細明體" pitchFamily="18" charset="-120"/>
              </a:rPr>
              <a:t>：</a:t>
            </a:r>
            <a:r>
              <a:rPr lang="en-US" altLang="zh-TW" dirty="0" smtClean="0">
                <a:ea typeface="新細明體" pitchFamily="18" charset="-120"/>
              </a:rPr>
              <a:t>110</a:t>
            </a:r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Course Title</a:t>
            </a:r>
          </a:p>
          <a:p>
            <a:pPr lvl="1"/>
            <a:r>
              <a:rPr lang="en-US" altLang="zh-TW" sz="2800" dirty="0">
                <a:ea typeface="新細明體" pitchFamily="18" charset="-120"/>
              </a:rPr>
              <a:t>Java Programming Language </a:t>
            </a:r>
          </a:p>
          <a:p>
            <a:r>
              <a:rPr lang="en-US" altLang="zh-TW" dirty="0">
                <a:ea typeface="新細明體" pitchFamily="18" charset="-120"/>
              </a:rPr>
              <a:t>Instructor</a:t>
            </a:r>
            <a:r>
              <a:rPr lang="zh-TW" altLang="en-US" dirty="0" smtClean="0">
                <a:ea typeface="新細明體" pitchFamily="18" charset="-120"/>
              </a:rPr>
              <a:t>：</a:t>
            </a:r>
            <a:r>
              <a:rPr lang="zh-TW" altLang="en-US" dirty="0" smtClean="0">
                <a:ea typeface="標楷體" pitchFamily="65" charset="-120"/>
              </a:rPr>
              <a:t>黃世傑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endParaRPr lang="zh-TW" altLang="en-US" dirty="0">
              <a:ea typeface="新細明體" pitchFamily="18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Time</a:t>
            </a:r>
            <a:r>
              <a:rPr lang="zh-TW" altLang="en-US" dirty="0">
                <a:ea typeface="新細明體" pitchFamily="18" charset="-120"/>
              </a:rPr>
              <a:t>：</a:t>
            </a:r>
            <a:r>
              <a:rPr lang="en-US" altLang="zh-TW" dirty="0">
                <a:ea typeface="新細明體" pitchFamily="18" charset="-120"/>
              </a:rPr>
              <a:t>M5M6R5 </a:t>
            </a:r>
          </a:p>
          <a:p>
            <a:r>
              <a:rPr lang="en-US" altLang="zh-TW" dirty="0">
                <a:ea typeface="新細明體" pitchFamily="18" charset="-120"/>
              </a:rPr>
              <a:t>Room</a:t>
            </a:r>
            <a:r>
              <a:rPr lang="zh-TW" altLang="en-US" dirty="0">
                <a:ea typeface="新細明體" pitchFamily="18" charset="-120"/>
              </a:rPr>
              <a:t>：</a:t>
            </a:r>
            <a:r>
              <a:rPr lang="zh-TW" altLang="en-US" dirty="0">
                <a:ea typeface="標楷體" pitchFamily="65" charset="-120"/>
              </a:rPr>
              <a:t>資電</a:t>
            </a:r>
            <a:r>
              <a:rPr lang="en-US" altLang="zh-TW" dirty="0">
                <a:ea typeface="新細明體" pitchFamily="18" charset="-120"/>
              </a:rPr>
              <a:t>Room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234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CB9307EA-D896-4B5E-91D7-C9224C7CE271}" type="slidenum">
              <a:rPr lang="en-US" altLang="zh-TW"/>
              <a:pPr/>
              <a:t>2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ea typeface="新細明體" pitchFamily="18" charset="-120"/>
              </a:rPr>
              <a:t>Teaching </a:t>
            </a:r>
            <a:r>
              <a:rPr lang="en-US" altLang="zh-TW" b="1" dirty="0" smtClean="0">
                <a:ea typeface="新細明體" pitchFamily="18" charset="-120"/>
              </a:rPr>
              <a:t>Assistant</a:t>
            </a:r>
            <a:r>
              <a:rPr lang="en-US" altLang="zh-TW" b="1" dirty="0">
                <a:ea typeface="新細明體" pitchFamily="18" charset="-120"/>
              </a:rPr>
              <a:t>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標楷體" pitchFamily="65" charset="-120"/>
              </a:rPr>
              <a:t>Name: </a:t>
            </a:r>
            <a:r>
              <a:rPr lang="zh-TW" altLang="en-US" dirty="0" smtClean="0">
                <a:ea typeface="標楷體" pitchFamily="65" charset="-120"/>
              </a:rPr>
              <a:t>張苑瑩</a:t>
            </a:r>
            <a:endParaRPr lang="zh-TW" altLang="en-US" dirty="0">
              <a:ea typeface="標楷體" pitchFamily="65" charset="-120"/>
            </a:endParaRPr>
          </a:p>
          <a:p>
            <a:r>
              <a:rPr lang="en-US" altLang="zh-TW" dirty="0" smtClean="0">
                <a:ea typeface="標楷體" pitchFamily="65" charset="-120"/>
              </a:rPr>
              <a:t>Location: EECS Room 734</a:t>
            </a:r>
            <a:endParaRPr lang="en-US" altLang="zh-TW" dirty="0">
              <a:ea typeface="標楷體" pitchFamily="65" charset="-120"/>
            </a:endParaRPr>
          </a:p>
          <a:p>
            <a:r>
              <a:rPr lang="en-US" altLang="zh-TW" dirty="0">
                <a:ea typeface="標楷體" pitchFamily="65" charset="-120"/>
              </a:rPr>
              <a:t>Email: </a:t>
            </a:r>
            <a:r>
              <a:rPr lang="en-US" altLang="zh-TW" dirty="0" smtClean="0">
                <a:ea typeface="標楷體" pitchFamily="65" charset="-120"/>
              </a:rPr>
              <a:t>bulapalm@gmail.com</a:t>
            </a:r>
            <a:endParaRPr lang="en-US" altLang="zh-TW" dirty="0">
              <a:ea typeface="標楷體" pitchFamily="65" charset="-120"/>
            </a:endParaRPr>
          </a:p>
          <a:p>
            <a:endParaRPr lang="en-US" altLang="zh-TW" dirty="0">
              <a:ea typeface="標楷體" pitchFamily="65" charset="-120"/>
            </a:endParaRPr>
          </a:p>
          <a:p>
            <a:r>
              <a:rPr lang="en-US" altLang="zh-TW" dirty="0">
                <a:ea typeface="標楷體" pitchFamily="65" charset="-120"/>
              </a:rPr>
              <a:t>Name</a:t>
            </a:r>
            <a:r>
              <a:rPr lang="en-US" altLang="zh-TW" dirty="0" smtClean="0">
                <a:ea typeface="標楷體" pitchFamily="65" charset="-120"/>
              </a:rPr>
              <a:t>: </a:t>
            </a:r>
            <a:r>
              <a:rPr lang="zh-TW" altLang="en-US" dirty="0" smtClean="0">
                <a:ea typeface="標楷體" pitchFamily="65" charset="-120"/>
              </a:rPr>
              <a:t>周雋鎧</a:t>
            </a:r>
            <a:endParaRPr lang="zh-TW" altLang="en-US" dirty="0">
              <a:ea typeface="標楷體" pitchFamily="65" charset="-120"/>
            </a:endParaRPr>
          </a:p>
          <a:p>
            <a:r>
              <a:rPr lang="en-US" altLang="zh-TW" dirty="0">
                <a:ea typeface="標楷體" pitchFamily="65" charset="-120"/>
              </a:rPr>
              <a:t>Location</a:t>
            </a:r>
            <a:r>
              <a:rPr lang="en-US" altLang="zh-TW" dirty="0" smtClean="0">
                <a:ea typeface="標楷體" pitchFamily="65" charset="-120"/>
              </a:rPr>
              <a:t>:</a:t>
            </a:r>
            <a:r>
              <a:rPr lang="zh-TW" altLang="en-US" dirty="0" smtClean="0">
                <a:ea typeface="標楷體" pitchFamily="65" charset="-120"/>
              </a:rPr>
              <a:t> </a:t>
            </a:r>
            <a:r>
              <a:rPr lang="en-US" altLang="zh-TW" dirty="0" smtClean="0">
                <a:ea typeface="標楷體" pitchFamily="65" charset="-120"/>
              </a:rPr>
              <a:t>EECS Room 734</a:t>
            </a:r>
            <a:endParaRPr lang="en-US" altLang="zh-TW" dirty="0">
              <a:ea typeface="標楷體" pitchFamily="65" charset="-120"/>
            </a:endParaRPr>
          </a:p>
          <a:p>
            <a:r>
              <a:rPr lang="en-US" altLang="zh-TW" dirty="0">
                <a:ea typeface="標楷體" pitchFamily="65" charset="-120"/>
              </a:rPr>
              <a:t>Email: </a:t>
            </a:r>
            <a:r>
              <a:rPr lang="en-US" altLang="zh-TW" dirty="0" smtClean="0">
                <a:ea typeface="標楷體" pitchFamily="65" charset="-120"/>
              </a:rPr>
              <a:t>kavenc</a:t>
            </a:r>
            <a:r>
              <a:rPr lang="en-US" dirty="0" smtClean="0">
                <a:ea typeface="標楷體" pitchFamily="65" charset="-120"/>
              </a:rPr>
              <a:t>@gmail.com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2FC80D3A-5111-4D55-B5A2-E0F39D2D9617}" type="slidenum">
              <a:rPr lang="en-US" altLang="zh-TW"/>
              <a:pPr/>
              <a:t>3</a:t>
            </a:fld>
            <a:endParaRPr lang="en-US" altLang="zh-TW"/>
          </a:p>
        </p:txBody>
      </p:sp>
      <p:pic>
        <p:nvPicPr>
          <p:cNvPr id="28674" name="Picture 2" descr="頭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114800"/>
            <a:ext cx="1524000" cy="1524001"/>
          </a:xfrm>
          <a:prstGeom prst="rect">
            <a:avLst/>
          </a:prstGeom>
          <a:noFill/>
        </p:spPr>
      </p:pic>
      <p:pic>
        <p:nvPicPr>
          <p:cNvPr id="28676" name="Picture 4" descr="http://avatars.plurk.com/3576843-big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600200"/>
            <a:ext cx="1857375" cy="1857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The </a:t>
            </a:r>
            <a:r>
              <a:rPr lang="en-US" altLang="zh-TW" dirty="0" smtClean="0">
                <a:ea typeface="新細明體" pitchFamily="18" charset="-120"/>
              </a:rPr>
              <a:t>Goal of Course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ea typeface="標楷體" pitchFamily="65" charset="-120"/>
              </a:rPr>
              <a:t>本</a:t>
            </a:r>
            <a:r>
              <a:rPr lang="zh-TW" altLang="en-US" dirty="0">
                <a:ea typeface="標楷體" pitchFamily="65" charset="-120"/>
              </a:rPr>
              <a:t>課程主要說明</a:t>
            </a:r>
            <a:r>
              <a:rPr lang="en-US" altLang="zh-TW" dirty="0">
                <a:ea typeface="標楷體" pitchFamily="65" charset="-120"/>
              </a:rPr>
              <a:t>JAVA</a:t>
            </a:r>
            <a:r>
              <a:rPr lang="zh-TW" altLang="en-US" dirty="0">
                <a:ea typeface="標楷體" pitchFamily="65" charset="-120"/>
              </a:rPr>
              <a:t>程式語言的內容與其物件導向的基本概念，並且強調程式的再用性與繼承延伸性。</a:t>
            </a:r>
          </a:p>
          <a:p>
            <a:r>
              <a:rPr lang="zh-TW" altLang="en-US" dirty="0">
                <a:ea typeface="標楷體" pitchFamily="65" charset="-120"/>
              </a:rPr>
              <a:t>透過本課程讓同學能夠了解</a:t>
            </a:r>
            <a:r>
              <a:rPr lang="en-US" altLang="zh-TW" dirty="0">
                <a:ea typeface="標楷體" pitchFamily="65" charset="-120"/>
              </a:rPr>
              <a:t>JAVA</a:t>
            </a:r>
            <a:r>
              <a:rPr lang="zh-TW" altLang="en-US" dirty="0">
                <a:ea typeface="標楷體" pitchFamily="65" charset="-120"/>
              </a:rPr>
              <a:t>的寫法，並能自行撰寫應用程式，進而輔助同學考取</a:t>
            </a:r>
            <a:r>
              <a:rPr lang="en-US" altLang="zh-TW" dirty="0">
                <a:ea typeface="標楷體" pitchFamily="65" charset="-120"/>
              </a:rPr>
              <a:t>SCJP</a:t>
            </a:r>
            <a:r>
              <a:rPr lang="zh-TW" altLang="en-US" dirty="0">
                <a:ea typeface="標楷體" pitchFamily="65" charset="-120"/>
              </a:rPr>
              <a:t>的證照。</a:t>
            </a:r>
          </a:p>
          <a:p>
            <a:r>
              <a:rPr lang="zh-TW" altLang="en-US" dirty="0" smtClean="0">
                <a:ea typeface="標楷體" pitchFamily="65" charset="-120"/>
              </a:rPr>
              <a:t>透過</a:t>
            </a:r>
            <a:r>
              <a:rPr lang="zh-TW" altLang="en-US" dirty="0">
                <a:ea typeface="標楷體" pitchFamily="65" charset="-120"/>
              </a:rPr>
              <a:t>本課程能讓同學會使用其他網路上</a:t>
            </a:r>
            <a:r>
              <a:rPr lang="en-US" altLang="zh-TW" dirty="0">
                <a:ea typeface="標楷體" pitchFamily="65" charset="-120"/>
              </a:rPr>
              <a:t>JAVA</a:t>
            </a:r>
            <a:r>
              <a:rPr lang="zh-TW" altLang="en-US" dirty="0">
                <a:ea typeface="標楷體" pitchFamily="65" charset="-120"/>
              </a:rPr>
              <a:t>公開的程式碼，加以利用來輔助</a:t>
            </a:r>
            <a:r>
              <a:rPr lang="en-US" altLang="zh-TW" dirty="0">
                <a:ea typeface="標楷體" pitchFamily="65" charset="-120"/>
              </a:rPr>
              <a:t>PROJECT</a:t>
            </a:r>
            <a:r>
              <a:rPr lang="zh-TW" altLang="en-US" dirty="0">
                <a:ea typeface="標楷體" pitchFamily="65" charset="-120"/>
              </a:rPr>
              <a:t>的製作。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336135C7-44F6-4138-99BB-1D5C140D14D6}" type="slidenum">
              <a:rPr lang="en-US" altLang="zh-TW"/>
              <a:pPr/>
              <a:t>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a typeface="新細明體" pitchFamily="18" charset="-120"/>
              </a:rPr>
              <a:t>The </a:t>
            </a:r>
            <a:r>
              <a:rPr lang="en-US" altLang="zh-TW" dirty="0" smtClean="0">
                <a:ea typeface="新細明體" pitchFamily="18" charset="-120"/>
              </a:rPr>
              <a:t>Wrong Concept about JAVA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953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Java is an extension of HTML. JavaScript is a simpler version of Java.  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Java </a:t>
            </a:r>
            <a:r>
              <a:rPr lang="zh-TW" altLang="en-US" dirty="0">
                <a:ea typeface="標楷體" pitchFamily="65" charset="-120"/>
              </a:rPr>
              <a:t>跟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HTML </a:t>
            </a:r>
            <a:r>
              <a:rPr lang="zh-TW" altLang="en-US" dirty="0">
                <a:ea typeface="標楷體" pitchFamily="65" charset="-120"/>
              </a:rPr>
              <a:t>完全是</a:t>
            </a:r>
            <a:r>
              <a:rPr lang="zh-TW" altLang="en-US" dirty="0" smtClean="0">
                <a:ea typeface="標楷體" pitchFamily="65" charset="-120"/>
              </a:rPr>
              <a:t>兩回事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endParaRPr lang="en-US" altLang="zh-TW" dirty="0" smtClean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Java </a:t>
            </a:r>
            <a:r>
              <a:rPr lang="zh-TW" altLang="en-US" dirty="0" smtClean="0">
                <a:ea typeface="標楷體" pitchFamily="65" charset="-120"/>
              </a:rPr>
              <a:t>跟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JavaScript </a:t>
            </a:r>
            <a:r>
              <a:rPr lang="zh-TW" altLang="en-US" dirty="0" smtClean="0">
                <a:ea typeface="標楷體" pitchFamily="65" charset="-120"/>
              </a:rPr>
              <a:t>完全是兩回事</a:t>
            </a:r>
            <a:endParaRPr lang="zh-TW" altLang="en-US" dirty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Java is an easy programming language to learn. </a:t>
            </a:r>
            <a:endParaRPr lang="en-US" altLang="zh-TW" dirty="0" smtClean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Maybe yes, maybe not.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dirty="0">
                <a:ea typeface="標楷體" pitchFamily="65" charset="-120"/>
              </a:rPr>
              <a:t>其實要寫的完全符合</a:t>
            </a:r>
            <a:r>
              <a:rPr lang="en-US" altLang="zh-TW" dirty="0">
                <a:ea typeface="標楷體" pitchFamily="65" charset="-120"/>
              </a:rPr>
              <a:t>JAVA</a:t>
            </a:r>
            <a:r>
              <a:rPr lang="zh-TW" altLang="en-US" dirty="0">
                <a:ea typeface="標楷體" pitchFamily="65" charset="-120"/>
              </a:rPr>
              <a:t>開發的概念很困難</a:t>
            </a:r>
            <a:r>
              <a:rPr lang="en-US" altLang="zh-TW" dirty="0">
                <a:ea typeface="標楷體" pitchFamily="65" charset="-120"/>
              </a:rPr>
              <a:t>!</a:t>
            </a: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Java has </a:t>
            </a:r>
            <a:r>
              <a:rPr lang="en-US" altLang="zh-TW" dirty="0">
                <a:ea typeface="新細明體" pitchFamily="18" charset="-120"/>
              </a:rPr>
              <a:t>an easy environment </a:t>
            </a:r>
            <a:r>
              <a:rPr lang="en-US" altLang="zh-TW" dirty="0" smtClean="0">
                <a:ea typeface="新細明體" pitchFamily="18" charset="-120"/>
              </a:rPr>
              <a:t>to </a:t>
            </a:r>
            <a:r>
              <a:rPr lang="en-US" altLang="zh-TW" dirty="0">
                <a:ea typeface="新細明體" pitchFamily="18" charset="-120"/>
              </a:rPr>
              <a:t>program. 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JAVA SDK</a:t>
            </a:r>
            <a:r>
              <a:rPr lang="zh-TW" altLang="en-US" dirty="0">
                <a:ea typeface="標楷體" pitchFamily="65" charset="-120"/>
              </a:rPr>
              <a:t>一點也不方便，除非你很習慣用 </a:t>
            </a:r>
            <a:r>
              <a:rPr lang="en-US" altLang="zh-TW" dirty="0">
                <a:ea typeface="標楷體" pitchFamily="65" charset="-120"/>
              </a:rPr>
              <a:t>command line</a:t>
            </a:r>
            <a:r>
              <a:rPr lang="zh-TW" altLang="en-US" dirty="0">
                <a:ea typeface="標楷體" pitchFamily="65" charset="-120"/>
              </a:rPr>
              <a:t>。要方便就要使用 </a:t>
            </a:r>
            <a:r>
              <a:rPr lang="en-US" altLang="zh-TW" dirty="0">
                <a:ea typeface="標楷體" pitchFamily="65" charset="-120"/>
              </a:rPr>
              <a:t>IDE</a:t>
            </a:r>
            <a:r>
              <a:rPr lang="zh-TW" altLang="en-US" dirty="0">
                <a:ea typeface="標楷體" pitchFamily="65" charset="-120"/>
              </a:rPr>
              <a:t>。</a:t>
            </a:r>
            <a:r>
              <a:rPr lang="zh-TW" altLang="en-US" dirty="0">
                <a:ea typeface="新細明體" pitchFamily="18" charset="-120"/>
              </a:rPr>
              <a:t> </a:t>
            </a:r>
            <a:br>
              <a:rPr lang="zh-TW" altLang="en-US" dirty="0">
                <a:ea typeface="新細明體" pitchFamily="18" charset="-120"/>
              </a:rPr>
            </a:b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1176D9CE-16FE-4C5D-9027-4D9C38E4E20A}" type="slidenum">
              <a:rPr lang="en-US" altLang="zh-TW"/>
              <a:pPr/>
              <a:t>5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ea typeface="新細明體" pitchFamily="18" charset="-120"/>
              </a:rPr>
              <a:t>The Wrong Concept about JAVA (2)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Java will become </a:t>
            </a:r>
            <a:r>
              <a:rPr lang="en-US" altLang="zh-TW" dirty="0" smtClean="0">
                <a:ea typeface="新細明體" pitchFamily="18" charset="-120"/>
              </a:rPr>
              <a:t>an </a:t>
            </a:r>
            <a:r>
              <a:rPr lang="en-US" altLang="zh-TW" dirty="0">
                <a:ea typeface="新細明體" pitchFamily="18" charset="-120"/>
              </a:rPr>
              <a:t>universal programming language for all platforms. 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This is possible, </a:t>
            </a:r>
            <a:r>
              <a:rPr lang="en-US" altLang="zh-TW" dirty="0" smtClean="0">
                <a:ea typeface="新細明體" pitchFamily="18" charset="-120"/>
              </a:rPr>
              <a:t>only in theory…</a:t>
            </a:r>
            <a:endParaRPr lang="en-US" altLang="zh-TW" dirty="0">
              <a:ea typeface="新細明體" pitchFamily="18" charset="-120"/>
            </a:endParaRPr>
          </a:p>
          <a:p>
            <a:pPr lvl="1"/>
            <a:r>
              <a:rPr lang="en-US" altLang="zh-TW" dirty="0">
                <a:ea typeface="新細明體" pitchFamily="18" charset="-120"/>
              </a:rPr>
              <a:t>You still need </a:t>
            </a:r>
            <a:r>
              <a:rPr lang="en-US" altLang="zh-TW" dirty="0" smtClean="0">
                <a:ea typeface="新細明體" pitchFamily="18" charset="-120"/>
              </a:rPr>
              <a:t>virtual machine (VM) anywhere</a:t>
            </a:r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 smtClean="0">
                <a:ea typeface="新細明體" pitchFamily="18" charset="-120"/>
              </a:rPr>
              <a:t>Java </a:t>
            </a:r>
            <a:r>
              <a:rPr lang="en-US" altLang="zh-TW" dirty="0">
                <a:ea typeface="新細明體" pitchFamily="18" charset="-120"/>
              </a:rPr>
              <a:t>executes program quickly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Java is not faster than C++ for </a:t>
            </a:r>
            <a:r>
              <a:rPr lang="en-US" altLang="zh-TW" dirty="0" smtClean="0">
                <a:ea typeface="新細明體" pitchFamily="18" charset="-120"/>
              </a:rPr>
              <a:t>most </a:t>
            </a:r>
            <a:r>
              <a:rPr lang="en-US" altLang="zh-TW" dirty="0">
                <a:ea typeface="新細明體" pitchFamily="18" charset="-120"/>
              </a:rPr>
              <a:t>situations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ECA81F92-F7A7-430F-849D-E92E14B0247F}" type="slidenum">
              <a:rPr lang="en-US" altLang="zh-TW"/>
              <a:pPr/>
              <a:t>6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ea typeface="新細明體" pitchFamily="18" charset="-120"/>
              </a:rPr>
              <a:t>The Wrong Concept about JAVA (3)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Java has good memory management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Java does </a:t>
            </a:r>
            <a:r>
              <a:rPr lang="en-US" altLang="zh-TW">
                <a:ea typeface="新細明體" pitchFamily="18" charset="-120"/>
              </a:rPr>
              <a:t>not </a:t>
            </a:r>
            <a:r>
              <a:rPr lang="en-US" altLang="zh-TW" smtClean="0">
                <a:ea typeface="新細明體" pitchFamily="18" charset="-120"/>
              </a:rPr>
              <a:t>have </a:t>
            </a:r>
            <a:r>
              <a:rPr lang="en-US" altLang="zh-TW" dirty="0">
                <a:ea typeface="新細明體" pitchFamily="18" charset="-120"/>
              </a:rPr>
              <a:t>“pointer” and </a:t>
            </a:r>
            <a:r>
              <a:rPr lang="en-US" altLang="zh-TW" dirty="0" smtClean="0">
                <a:ea typeface="新細明體" pitchFamily="18" charset="-120"/>
              </a:rPr>
              <a:t>uses </a:t>
            </a:r>
            <a:r>
              <a:rPr lang="en-US" altLang="zh-TW" dirty="0">
                <a:ea typeface="新細明體" pitchFamily="18" charset="-120"/>
              </a:rPr>
              <a:t>“automatic garbage collection”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C/C++ may have “Memory Leak“</a:t>
            </a:r>
          </a:p>
          <a:p>
            <a:pPr lvl="2"/>
            <a:r>
              <a:rPr lang="en-US" altLang="zh-TW" dirty="0">
                <a:ea typeface="新細明體" pitchFamily="18" charset="-120"/>
              </a:rPr>
              <a:t>“Memory Leak“ : out of </a:t>
            </a:r>
            <a:r>
              <a:rPr lang="en-US" altLang="zh-TW" dirty="0" smtClean="0">
                <a:ea typeface="新細明體" pitchFamily="18" charset="-120"/>
              </a:rPr>
              <a:t>memory finally</a:t>
            </a:r>
            <a:endParaRPr lang="en-US" altLang="zh-TW" dirty="0">
              <a:ea typeface="新細明體" pitchFamily="18" charset="-120"/>
            </a:endParaRPr>
          </a:p>
          <a:p>
            <a:pPr lvl="1"/>
            <a:r>
              <a:rPr lang="en-US" altLang="zh-TW" dirty="0">
                <a:ea typeface="新細明體" pitchFamily="18" charset="-120"/>
              </a:rPr>
              <a:t>But using “pointer” well brings benefits</a:t>
            </a:r>
          </a:p>
          <a:p>
            <a:pPr lvl="2"/>
            <a:r>
              <a:rPr lang="en-US" altLang="zh-TW" dirty="0">
                <a:ea typeface="新細明體" pitchFamily="18" charset="-120"/>
              </a:rPr>
              <a:t>You can release the memory space by </a:t>
            </a:r>
            <a:r>
              <a:rPr lang="en-US" altLang="zh-TW" dirty="0" smtClean="0">
                <a:ea typeface="新細明體" pitchFamily="18" charset="-120"/>
              </a:rPr>
              <a:t>yourself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76381F91-7460-435D-BD04-3FA0070678A1}" type="slidenum">
              <a:rPr lang="en-US" altLang="zh-TW"/>
              <a:pPr/>
              <a:t>7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The Wrong Concept about JAVA (4)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Java is only a toy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programming language</a:t>
            </a:r>
          </a:p>
          <a:p>
            <a:pPr lvl="1"/>
            <a:r>
              <a:rPr lang="en-US" altLang="zh-TW" dirty="0" smtClean="0"/>
              <a:t>Counterexamples!</a:t>
            </a:r>
          </a:p>
          <a:p>
            <a:pPr lvl="1"/>
            <a:r>
              <a:rPr lang="en-US" altLang="zh-TW" dirty="0" smtClean="0"/>
              <a:t>Desktop</a:t>
            </a:r>
          </a:p>
          <a:p>
            <a:pPr lvl="2"/>
            <a:r>
              <a:rPr lang="en-US" altLang="zh-TW" dirty="0" err="1" smtClean="0"/>
              <a:t>Azureus</a:t>
            </a:r>
            <a:endParaRPr lang="en-US" altLang="zh-TW" dirty="0" smtClean="0"/>
          </a:p>
          <a:p>
            <a:pPr lvl="3"/>
            <a:r>
              <a:rPr lang="en-US" altLang="zh-TW" dirty="0" smtClean="0"/>
              <a:t>The 2</a:t>
            </a:r>
            <a:r>
              <a:rPr lang="en-US" altLang="zh-TW" baseline="30000" dirty="0" smtClean="0"/>
              <a:t>nd</a:t>
            </a:r>
            <a:r>
              <a:rPr lang="en-US" altLang="zh-TW" dirty="0" smtClean="0"/>
              <a:t> popular in </a:t>
            </a:r>
            <a:r>
              <a:rPr lang="en-US" altLang="zh-TW" dirty="0" err="1" smtClean="0"/>
              <a:t>SourceForge</a:t>
            </a:r>
            <a:r>
              <a:rPr lang="en-US" altLang="zh-TW" dirty="0" smtClean="0"/>
              <a:t> (the 1</a:t>
            </a:r>
            <a:r>
              <a:rPr lang="en-US" altLang="zh-TW" baseline="30000" dirty="0" smtClean="0"/>
              <a:t>st</a:t>
            </a:r>
            <a:r>
              <a:rPr lang="en-US" altLang="zh-TW" dirty="0" smtClean="0"/>
              <a:t> is </a:t>
            </a:r>
            <a:r>
              <a:rPr lang="en-US" altLang="zh-TW" dirty="0" err="1" smtClean="0"/>
              <a:t>eMule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Web-application</a:t>
            </a:r>
          </a:p>
          <a:p>
            <a:pPr lvl="2"/>
            <a:r>
              <a:rPr lang="en-US" altLang="zh-TW" dirty="0" smtClean="0"/>
              <a:t>JSP,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in e-banks, companies</a:t>
            </a:r>
          </a:p>
          <a:p>
            <a:pPr lvl="1"/>
            <a:r>
              <a:rPr lang="en-US" altLang="zh-TW" dirty="0" smtClean="0"/>
              <a:t>Handheld devices</a:t>
            </a:r>
          </a:p>
          <a:p>
            <a:pPr lvl="2"/>
            <a:r>
              <a:rPr lang="en-US" altLang="zh-TW" dirty="0" smtClean="0"/>
              <a:t>Android (</a:t>
            </a:r>
            <a:r>
              <a:rPr lang="en-US" altLang="zh-TW" dirty="0" err="1" smtClean="0"/>
              <a:t>Dalvik</a:t>
            </a:r>
            <a:r>
              <a:rPr lang="en-US" altLang="zh-TW" dirty="0" smtClean="0"/>
              <a:t> VM)</a:t>
            </a:r>
          </a:p>
          <a:p>
            <a:pPr lvl="2"/>
            <a:r>
              <a:rPr lang="en-US" altLang="zh-TW" dirty="0" smtClean="0"/>
              <a:t>J2ME games</a:t>
            </a:r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8</a:t>
            </a:fld>
            <a:endParaRPr lang="en-US" altLang="zh-TW"/>
          </a:p>
        </p:txBody>
      </p:sp>
      <p:pic>
        <p:nvPicPr>
          <p:cNvPr id="14338" name="Picture 2" descr="http://www.top100freesoftware.com/wp-content/uploads/2009/02/azureus256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2895600"/>
            <a:ext cx="990600" cy="990600"/>
          </a:xfrm>
          <a:prstGeom prst="rect">
            <a:avLst/>
          </a:prstGeom>
          <a:noFill/>
        </p:spPr>
      </p:pic>
      <p:pic>
        <p:nvPicPr>
          <p:cNvPr id="14340" name="Picture 4" descr="http://blog.liuhongwei.cn/wp-content/uploads/2009/08/java-duke-guita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5562600"/>
            <a:ext cx="142875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Ranking (2010)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hlinkClick r:id="rId3"/>
              </a:rPr>
              <a:t>http://www.tiobe.com/index.php/content/paperinfo/tpci/index.html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9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43000" y="2819402"/>
          <a:ext cx="6857998" cy="3881735"/>
        </p:xfrm>
        <a:graphic>
          <a:graphicData uri="http://schemas.openxmlformats.org/drawingml/2006/table">
            <a:tbl>
              <a:tblPr/>
              <a:tblGrid>
                <a:gridCol w="979714"/>
                <a:gridCol w="979714"/>
                <a:gridCol w="979714"/>
                <a:gridCol w="1109557"/>
                <a:gridCol w="849871"/>
                <a:gridCol w="979714"/>
                <a:gridCol w="979714"/>
              </a:tblGrid>
              <a:tr h="787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Position</a:t>
                      </a:r>
                      <a:br>
                        <a:rPr lang="en-US" sz="1300">
                          <a:solidFill>
                            <a:srgbClr val="000000"/>
                          </a:solidFill>
                        </a:rPr>
                      </a:br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Feb 2010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Position</a:t>
                      </a:r>
                      <a:br>
                        <a:rPr lang="en-US" sz="1300">
                          <a:solidFill>
                            <a:srgbClr val="000000"/>
                          </a:solidFill>
                        </a:rPr>
                      </a:br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Feb 2009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Delta in Position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Programming Language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Ratings</a:t>
                      </a:r>
                      <a:br>
                        <a:rPr lang="en-US" sz="1300">
                          <a:solidFill>
                            <a:srgbClr val="000000"/>
                          </a:solidFill>
                        </a:rPr>
                      </a:br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Feb 2010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Delta </a:t>
                      </a:r>
                      <a:br>
                        <a:rPr lang="en-US" sz="1300">
                          <a:solidFill>
                            <a:srgbClr val="000000"/>
                          </a:solidFill>
                        </a:rPr>
                      </a:br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Feb 2009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>
                          <a:solidFill>
                            <a:srgbClr val="000000"/>
                          </a:solidFill>
                        </a:rPr>
                        <a:t>Status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</a:tr>
              <a:tr h="40036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4" action="ppaction://hlinkfile"/>
                        </a:rPr>
                        <a:t>Java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17.348%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-2.05%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40036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5" action="ppaction://hlinkfile"/>
                        </a:rPr>
                        <a:t>C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16.602%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+0.76%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40036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6" action="ppaction://hlinkfile"/>
                        </a:rPr>
                        <a:t>PHP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10.001%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+1.22%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214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7" action="ppaction://hlinkfile"/>
                        </a:rPr>
                        <a:t>C++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9.447%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-0.19%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413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8" action="ppaction://hlinkfile"/>
                        </a:rPr>
                        <a:t>(Visual) Basic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7.051%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-1.79%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214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9" action="ppaction://hlinkfile"/>
                        </a:rPr>
                        <a:t>C#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5.015%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-0.05%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214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10" action="ppaction://hlinkfile"/>
                        </a:rPr>
                        <a:t>Python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4.314%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-0.25%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214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11" action="ppaction://hlinkfile"/>
                        </a:rPr>
                        <a:t>Perl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3.600%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-0.52%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214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12" action="ppaction://hlinkfile"/>
                        </a:rPr>
                        <a:t>Delphi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2.656%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-0.97%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40925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0000AA"/>
                          </a:solidFill>
                          <a:latin typeface="Arial"/>
                          <a:hlinkClick r:id="rId13" action="ppaction://hlinkfile"/>
                        </a:rPr>
                        <a:t>JavaScript</a:t>
                      </a:r>
                      <a:endParaRPr lang="en-US" sz="130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2.636%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>
                          <a:solidFill>
                            <a:srgbClr val="000000"/>
                          </a:solidFill>
                          <a:latin typeface="Arial"/>
                        </a:rPr>
                        <a:t>-0.90%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rgbClr val="000000"/>
                          </a:solidFill>
                          <a:latin typeface="Arial"/>
                        </a:rPr>
                        <a:t>  A</a:t>
                      </a:r>
                    </a:p>
                  </a:txBody>
                  <a:tcPr marL="35699" marR="35699" marT="7140" marB="714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</TotalTime>
  <Words>766</Words>
  <Application>Microsoft Office PowerPoint</Application>
  <PresentationFormat>如螢幕大小 (4:3)</PresentationFormat>
  <Paragraphs>200</Paragraphs>
  <Slides>16</Slides>
  <Notes>16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Java Programming Language</vt:lpstr>
      <vt:lpstr>Course</vt:lpstr>
      <vt:lpstr>Teaching Assistants</vt:lpstr>
      <vt:lpstr>The Goal of Course</vt:lpstr>
      <vt:lpstr>The Wrong Concept about JAVA</vt:lpstr>
      <vt:lpstr>The Wrong Concept about JAVA (2)</vt:lpstr>
      <vt:lpstr>The Wrong Concept about JAVA (3)</vt:lpstr>
      <vt:lpstr>The Wrong Concept about JAVA (4)</vt:lpstr>
      <vt:lpstr>Ranking (2010)</vt:lpstr>
      <vt:lpstr>Ranking cont’d (2010)</vt:lpstr>
      <vt:lpstr>Books and Website</vt:lpstr>
      <vt:lpstr>Syllabus</vt:lpstr>
      <vt:lpstr>Project &amp; Homework</vt:lpstr>
      <vt:lpstr>Evaluation</vt:lpstr>
      <vt:lpstr>Course Links</vt:lpstr>
      <vt:lpstr>PowerPoint 簡報</vt:lpstr>
    </vt:vector>
  </TitlesOfParts>
  <Company>Pearson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yoshi</cp:lastModifiedBy>
  <cp:revision>104</cp:revision>
  <dcterms:created xsi:type="dcterms:W3CDTF">2003-08-01T12:29:19Z</dcterms:created>
  <dcterms:modified xsi:type="dcterms:W3CDTF">2012-02-13T22:52:42Z</dcterms:modified>
</cp:coreProperties>
</file>