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6" r:id="rId14"/>
    <p:sldId id="277" r:id="rId15"/>
    <p:sldId id="271" r:id="rId16"/>
    <p:sldId id="267" r:id="rId17"/>
    <p:sldId id="278" r:id="rId18"/>
    <p:sldId id="279" r:id="rId19"/>
    <p:sldId id="280" r:id="rId20"/>
    <p:sldId id="285" r:id="rId21"/>
    <p:sldId id="270" r:id="rId22"/>
    <p:sldId id="268" r:id="rId23"/>
    <p:sldId id="272" r:id="rId24"/>
    <p:sldId id="273" r:id="rId25"/>
    <p:sldId id="274" r:id="rId26"/>
    <p:sldId id="275" r:id="rId27"/>
    <p:sldId id="287" r:id="rId28"/>
    <p:sldId id="286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urier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urier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urier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urier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urier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urier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urier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urier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urier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4A49-FC72-4D9A-9BA6-98EF9D9ACE01}" type="datetimeFigureOut">
              <a:rPr lang="zh-TW" altLang="en-US" smtClean="0"/>
              <a:pPr/>
              <a:t>2010/5/13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BEA10-6D6F-4A2F-BB0E-728A157A1C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BEA10-6D6F-4A2F-BB0E-728A157A1CF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ChangeArrowheads="1"/>
          </p:cNvSpPr>
          <p:nvPr/>
        </p:nvSpPr>
        <p:spPr bwMode="auto">
          <a:xfrm>
            <a:off x="635000" y="2438400"/>
            <a:ext cx="31750" cy="27416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62E3DDC-908F-4FC9-9342-A3A8853933A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99465-3F82-45B0-9635-F28C2FCB79D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34200" y="0"/>
            <a:ext cx="2057400" cy="6096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0"/>
            <a:ext cx="6019800" cy="6096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EFE00-C689-4446-8E47-EEE4FDD5ADD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41BAA-ED9D-4439-9841-DDBD6F09946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3D7B6-F03F-41F6-BC01-CEF135C06BF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149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E7E6F-2DF3-41A5-965B-44E10D300B1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C6482-9417-47E0-B6A6-A2086203029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9D1DA-265A-444D-AE5D-09DEB6D89E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FE99A-06B7-46F9-98D0-207017008B1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D46E4-560B-47F0-8022-61D05D2B3F6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3EB03-506A-44D9-8017-FDD4AD691C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gray">
          <a:xfrm>
            <a:off x="609600" y="533400"/>
            <a:ext cx="31750" cy="54848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 sz="2400"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gray">
          <a:xfrm>
            <a:off x="228600" y="1143000"/>
            <a:ext cx="86836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 sz="2400">
              <a:latin typeface="Tahoma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ea typeface="新細明體" charset="-120"/>
              </a:defRPr>
            </a:lvl1pPr>
          </a:lstStyle>
          <a:p>
            <a:fld id="{207FF315-A301-4750-A03B-14DF568F389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platform/serialization/spec/version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Object Serialization in Java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400800" cy="1752600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Or: The Persistence of </a:t>
            </a:r>
            <a:r>
              <a:rPr lang="en-US" altLang="zh-TW">
                <a:ea typeface="新細明體" charset="-120"/>
              </a:rPr>
              <a:t>Memory</a:t>
            </a:r>
            <a:r>
              <a:rPr lang="en-US" altLang="zh-TW" smtClean="0">
                <a:ea typeface="新細明體" charset="-120"/>
              </a:rPr>
              <a:t>…</a:t>
            </a:r>
            <a:endParaRPr lang="en-US" altLang="zh-TW" dirty="0" smtClean="0">
              <a:ea typeface="新細明體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29090" y="6143644"/>
            <a:ext cx="5143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Originally from: http://www.cs.unm.edu/~terran/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 a bit more detail...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To (de-)serialize an object, it must </a:t>
            </a:r>
            <a:r>
              <a:rPr lang="en-US" altLang="zh-TW" dirty="0">
                <a:solidFill>
                  <a:srgbClr val="FF0000"/>
                </a:solidFill>
                <a:latin typeface="Courier" charset="0"/>
                <a:ea typeface="新細明體" charset="-120"/>
              </a:rPr>
              <a:t>implements </a:t>
            </a:r>
            <a:r>
              <a:rPr lang="en-US" altLang="zh-TW" dirty="0" err="1">
                <a:solidFill>
                  <a:srgbClr val="FF0000"/>
                </a:solidFill>
                <a:latin typeface="Courier" charset="0"/>
                <a:ea typeface="新細明體" charset="-120"/>
              </a:rPr>
              <a:t>Serializable</a:t>
            </a:r>
            <a:endParaRPr lang="en-US" altLang="zh-TW" dirty="0">
              <a:solidFill>
                <a:srgbClr val="FF0000"/>
              </a:solidFill>
              <a:ea typeface="新細明體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All of its data members must also be marked </a:t>
            </a:r>
            <a:r>
              <a:rPr lang="en-US" altLang="zh-TW" dirty="0" err="1">
                <a:ea typeface="新細明體" charset="-120"/>
              </a:rPr>
              <a:t>serializable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And so on, recursively...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Primitive types (</a:t>
            </a:r>
            <a:r>
              <a:rPr lang="en-US" altLang="zh-TW" dirty="0" err="1">
                <a:latin typeface="Courier" charset="0"/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, </a:t>
            </a:r>
            <a:r>
              <a:rPr lang="en-US" altLang="zh-TW" dirty="0">
                <a:latin typeface="Courier" charset="0"/>
                <a:ea typeface="新細明體" charset="-120"/>
              </a:rPr>
              <a:t>char</a:t>
            </a:r>
            <a:r>
              <a:rPr lang="en-US" altLang="zh-TW" dirty="0">
                <a:ea typeface="新細明體" charset="-120"/>
              </a:rPr>
              <a:t>, etc.) are all </a:t>
            </a:r>
            <a:r>
              <a:rPr lang="en-US" altLang="zh-TW" dirty="0" err="1">
                <a:ea typeface="新細明體" charset="-120"/>
              </a:rPr>
              <a:t>serizable</a:t>
            </a:r>
            <a:r>
              <a:rPr lang="en-US" altLang="zh-TW" dirty="0">
                <a:ea typeface="新細明體" charset="-120"/>
              </a:rPr>
              <a:t> automatically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So are Strings, most classes in </a:t>
            </a:r>
            <a:r>
              <a:rPr lang="en-US" altLang="zh-TW" dirty="0" err="1">
                <a:ea typeface="新細明體" charset="-120"/>
              </a:rPr>
              <a:t>java.util</a:t>
            </a:r>
            <a:r>
              <a:rPr lang="en-US" altLang="zh-TW" dirty="0">
                <a:ea typeface="新細明體" charset="-120"/>
              </a:rPr>
              <a:t>, etc.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This saves/retrieves the entire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object graph</a:t>
            </a:r>
            <a:r>
              <a:rPr lang="en-US" altLang="zh-TW" dirty="0">
                <a:ea typeface="新細明體" charset="-120"/>
              </a:rPr>
              <a:t>, including ensuring uniqueness of objects</a:t>
            </a:r>
          </a:p>
          <a:p>
            <a:pPr>
              <a:lnSpc>
                <a:spcPct val="90000"/>
              </a:lnSpc>
            </a:pPr>
            <a:endParaRPr lang="en-US" altLang="zh-TW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The object graph and uniqueness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838200" y="1752600"/>
            <a:ext cx="2133600" cy="3124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zh-TW" sz="1800">
                <a:ea typeface="新細明體" charset="-120"/>
              </a:rPr>
              <a:t>MondoHashTable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76600" y="4038600"/>
            <a:ext cx="2133600" cy="1676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zh-TW" sz="1800">
                <a:ea typeface="新細明體" charset="-120"/>
              </a:rPr>
              <a:t>Entry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76600" y="1524000"/>
            <a:ext cx="2133600" cy="1676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zh-TW" sz="1800">
                <a:ea typeface="新細明體" charset="-120"/>
              </a:rPr>
              <a:t>Entry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3276600" y="243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276600" y="19812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>
                <a:ea typeface="新細明體" charset="-120"/>
              </a:rPr>
              <a:t>"</a:t>
            </a:r>
            <a:r>
              <a:rPr lang="en-US" altLang="zh-TW" dirty="0" err="1" smtClean="0">
                <a:ea typeface="新細明體" charset="-120"/>
              </a:rPr>
              <a:t>tyromancy</a:t>
            </a:r>
            <a:r>
              <a:rPr lang="en-US" altLang="zh-TW" dirty="0" smtClean="0">
                <a:ea typeface="新細明體" charset="-120"/>
              </a:rPr>
              <a:t>"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3276600" y="4953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276600" y="4479925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>
                <a:ea typeface="新細明體" charset="-120"/>
              </a:rPr>
              <a:t>"</a:t>
            </a:r>
            <a:r>
              <a:rPr lang="en-US" altLang="zh-TW" dirty="0" err="1" smtClean="0">
                <a:ea typeface="新細明體" charset="-120"/>
              </a:rPr>
              <a:t>zygopleural</a:t>
            </a:r>
            <a:r>
              <a:rPr lang="en-US" altLang="zh-TW" dirty="0" smtClean="0">
                <a:ea typeface="新細明體" charset="-120"/>
              </a:rPr>
              <a:t>"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867400" y="2667000"/>
            <a:ext cx="29718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zh-TW">
                <a:ea typeface="新細明體" charset="-120"/>
              </a:rPr>
              <a:t>Vector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905000" y="2362200"/>
            <a:ext cx="1371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1905000" y="3886200"/>
            <a:ext cx="1371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4495800" y="2743200"/>
            <a:ext cx="1371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4648200" y="3276600"/>
            <a:ext cx="12192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096000" y="33528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6477000" y="33528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858000" y="33528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7239000" y="33528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6019800" y="4419600"/>
            <a:ext cx="152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400800" y="4419600"/>
            <a:ext cx="152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6781800" y="4419600"/>
            <a:ext cx="152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162800" y="4419600"/>
            <a:ext cx="1524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Now </a:t>
            </a:r>
            <a:r>
              <a:rPr lang="en-US" altLang="zh-TW" dirty="0" smtClean="0">
                <a:ea typeface="新細明體" charset="-120"/>
              </a:rPr>
              <a:t>some problems…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562600"/>
          </a:xfrm>
        </p:spPr>
        <p:txBody>
          <a:bodyPr/>
          <a:lstStyle/>
          <a:p>
            <a:r>
              <a:rPr lang="en-US" altLang="zh-TW" dirty="0">
                <a:latin typeface="Courier" charset="0"/>
                <a:ea typeface="新細明體" charset="-120"/>
              </a:rPr>
              <a:t>static</a:t>
            </a:r>
            <a:r>
              <a:rPr lang="en-US" altLang="zh-TW" dirty="0">
                <a:ea typeface="新細明體" charset="-120"/>
              </a:rPr>
              <a:t> fields are not automatically serialized</a:t>
            </a:r>
          </a:p>
          <a:p>
            <a:pPr lvl="1"/>
            <a:r>
              <a:rPr lang="en-US" altLang="zh-TW" dirty="0">
                <a:ea typeface="新細明體" charset="-120"/>
              </a:rPr>
              <a:t>Not possible to automatically serialize them </a:t>
            </a:r>
            <a:r>
              <a:rPr lang="en-US" altLang="zh-TW" dirty="0" smtClean="0">
                <a:ea typeface="新細明體" charset="-120"/>
              </a:rPr>
              <a:t>b</a:t>
            </a:r>
            <a:r>
              <a:rPr lang="en-US" altLang="zh-TW" dirty="0" smtClean="0">
                <a:ea typeface="新細明體" charset="-120"/>
              </a:rPr>
              <a:t>ecause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they’re owned by an entire </a:t>
            </a:r>
            <a:r>
              <a:rPr lang="en-US" altLang="zh-TW" i="1" dirty="0">
                <a:ea typeface="新細明體" charset="-120"/>
              </a:rPr>
              <a:t>class</a:t>
            </a:r>
            <a:r>
              <a:rPr lang="en-US" altLang="zh-TW" dirty="0">
                <a:ea typeface="新細明體" charset="-120"/>
              </a:rPr>
              <a:t>, not an object</a:t>
            </a:r>
          </a:p>
          <a:p>
            <a:r>
              <a:rPr lang="en-US" altLang="zh-TW" dirty="0">
                <a:ea typeface="新細明體" charset="-120"/>
              </a:rPr>
              <a:t>Options:</a:t>
            </a:r>
          </a:p>
          <a:p>
            <a:pPr lvl="1"/>
            <a:r>
              <a:rPr lang="en-US" altLang="zh-TW" dirty="0">
                <a:latin typeface="Courier" charset="0"/>
                <a:ea typeface="新細明體" charset="-120"/>
              </a:rPr>
              <a:t>final static</a:t>
            </a:r>
            <a:r>
              <a:rPr lang="en-US" altLang="zh-TW" dirty="0">
                <a:ea typeface="新細明體" charset="-120"/>
              </a:rPr>
              <a:t> fields are automatically initialized (once) the first time a class is loaded</a:t>
            </a:r>
          </a:p>
          <a:p>
            <a:pPr lvl="1"/>
            <a:r>
              <a:rPr lang="en-US" altLang="zh-TW" dirty="0">
                <a:latin typeface="Courier" charset="0"/>
                <a:ea typeface="新細明體" charset="-120"/>
              </a:rPr>
              <a:t>static</a:t>
            </a:r>
            <a:r>
              <a:rPr lang="en-US" altLang="zh-TW" dirty="0">
                <a:ea typeface="新細明體" charset="-120"/>
              </a:rPr>
              <a:t> fields initialized in the </a:t>
            </a:r>
            <a:r>
              <a:rPr lang="en-US" altLang="zh-TW" dirty="0">
                <a:latin typeface="Courier" charset="0"/>
                <a:ea typeface="新細明體" charset="-120"/>
              </a:rPr>
              <a:t>static {}</a:t>
            </a:r>
            <a:r>
              <a:rPr lang="en-US" altLang="zh-TW" dirty="0">
                <a:ea typeface="新細明體" charset="-120"/>
              </a:rPr>
              <a:t> block will be initialized the first time a class is loaded</a:t>
            </a:r>
          </a:p>
          <a:p>
            <a:pPr lvl="1"/>
            <a:r>
              <a:rPr lang="en-US" altLang="zh-TW" dirty="0">
                <a:ea typeface="新細明體" charset="-120"/>
              </a:rPr>
              <a:t>But what about other static fields?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When default serialization isn’t enough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Java allows </a:t>
            </a:r>
            <a:r>
              <a:rPr lang="en-US" altLang="zh-TW">
                <a:latin typeface="Courier" charset="0"/>
                <a:ea typeface="新細明體" charset="-120"/>
              </a:rPr>
              <a:t>writeObject()</a:t>
            </a:r>
            <a:r>
              <a:rPr lang="en-US" altLang="zh-TW">
                <a:ea typeface="新細明體" charset="-120"/>
              </a:rPr>
              <a:t> and </a:t>
            </a:r>
            <a:r>
              <a:rPr lang="en-US" altLang="zh-TW">
                <a:latin typeface="Courier" charset="0"/>
                <a:ea typeface="新細明體" charset="-120"/>
              </a:rPr>
              <a:t>readObject()</a:t>
            </a:r>
            <a:r>
              <a:rPr lang="en-US" altLang="zh-TW">
                <a:ea typeface="新細明體" charset="-120"/>
              </a:rPr>
              <a:t> methods to customize output</a:t>
            </a:r>
          </a:p>
          <a:p>
            <a:r>
              <a:rPr lang="en-US" altLang="zh-TW">
                <a:ea typeface="新細明體" charset="-120"/>
              </a:rPr>
              <a:t>If a class provides these methods, the serialization/deserialization mechanism calls them </a:t>
            </a:r>
            <a:r>
              <a:rPr lang="en-US" altLang="zh-TW" i="1">
                <a:ea typeface="新細明體" charset="-120"/>
              </a:rPr>
              <a:t>instead</a:t>
            </a:r>
            <a:r>
              <a:rPr lang="en-US" altLang="zh-TW">
                <a:ea typeface="新細明體" charset="-120"/>
              </a:rPr>
              <a:t> of doing the default thing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latin typeface="Courier" charset="0"/>
                <a:ea typeface="新細明體" charset="-120"/>
              </a:rPr>
              <a:t>writeObject()</a:t>
            </a:r>
            <a:r>
              <a:rPr lang="en-US" altLang="zh-TW">
                <a:ea typeface="新細明體" charset="-120"/>
              </a:rPr>
              <a:t> in action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7848600" cy="503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DemoClass</a:t>
            </a:r>
            <a:r>
              <a:rPr lang="en-US" altLang="zh-TW" dirty="0">
                <a:ea typeface="新細明體" charset="-120"/>
              </a:rPr>
              <a:t> implements </a:t>
            </a:r>
            <a:r>
              <a:rPr lang="en-US" altLang="zh-TW" dirty="0" err="1">
                <a:ea typeface="新細明體" charset="-120"/>
              </a:rPr>
              <a:t>Serializable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=3;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static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sdat</a:t>
            </a:r>
            <a:r>
              <a:rPr lang="en-US" altLang="zh-TW" dirty="0">
                <a:ea typeface="新細明體" charset="-120"/>
              </a:rPr>
              <a:t>=2;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altLang="zh-TW" dirty="0">
              <a:ea typeface="新細明體" charset="-12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private</a:t>
            </a:r>
            <a:r>
              <a:rPr lang="en-US" altLang="zh-TW" dirty="0">
                <a:ea typeface="新細明體" charset="-120"/>
              </a:rPr>
              <a:t> void </a:t>
            </a:r>
            <a:r>
              <a:rPr lang="en-US" altLang="zh-TW" dirty="0" err="1">
                <a:ea typeface="新細明體" charset="-120"/>
              </a:rPr>
              <a:t>writeObject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ObjectOutputStream</a:t>
            </a:r>
            <a:r>
              <a:rPr lang="en-US" altLang="zh-TW" dirty="0">
                <a:ea typeface="新細明體" charset="-120"/>
              </a:rPr>
              <a:t> o)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throws </a:t>
            </a:r>
            <a:r>
              <a:rPr lang="en-US" altLang="zh-TW" dirty="0" err="1">
                <a:ea typeface="新細明體" charset="-120"/>
              </a:rPr>
              <a:t>IOException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</a:t>
            </a:r>
            <a:r>
              <a:rPr lang="en-US" altLang="zh-TW" dirty="0" err="1">
                <a:ea typeface="新細明體" charset="-120"/>
              </a:rPr>
              <a:t>o.writeInt</a:t>
            </a:r>
            <a:r>
              <a:rPr lang="en-US" altLang="zh-TW" dirty="0">
                <a:ea typeface="新細明體" charset="-120"/>
              </a:rPr>
              <a:t>(_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</a:t>
            </a:r>
            <a:r>
              <a:rPr lang="en-US" altLang="zh-TW" dirty="0" err="1">
                <a:ea typeface="新細明體" charset="-120"/>
              </a:rPr>
              <a:t>o.writeInt</a:t>
            </a:r>
            <a:r>
              <a:rPr lang="en-US" altLang="zh-TW" dirty="0">
                <a:ea typeface="新細明體" charset="-120"/>
              </a:rPr>
              <a:t>(_</a:t>
            </a:r>
            <a:r>
              <a:rPr lang="en-US" altLang="zh-TW" dirty="0" err="1">
                <a:ea typeface="新細明體" charset="-120"/>
              </a:rPr>
              <a:t>sdat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private</a:t>
            </a:r>
            <a:r>
              <a:rPr lang="en-US" altLang="zh-TW" dirty="0">
                <a:ea typeface="新細明體" charset="-120"/>
              </a:rPr>
              <a:t> void </a:t>
            </a:r>
            <a:r>
              <a:rPr lang="en-US" altLang="zh-TW" dirty="0" err="1">
                <a:ea typeface="新細明體" charset="-120"/>
              </a:rPr>
              <a:t>readObject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ObjectInputStream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i</a:t>
            </a:r>
            <a:r>
              <a:rPr lang="en-US" altLang="zh-TW" dirty="0">
                <a:ea typeface="新細明體" charset="-120"/>
              </a:rPr>
              <a:t>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throws </a:t>
            </a:r>
            <a:r>
              <a:rPr lang="en-US" altLang="zh-TW" dirty="0" err="1">
                <a:ea typeface="新細明體" charset="-120"/>
              </a:rPr>
              <a:t>IOException</a:t>
            </a:r>
            <a:r>
              <a:rPr lang="en-US" altLang="zh-TW" dirty="0">
                <a:ea typeface="新細明體" charset="-120"/>
              </a:rPr>
              <a:t>, </a:t>
            </a:r>
            <a:r>
              <a:rPr lang="en-US" altLang="zh-TW" dirty="0" err="1">
                <a:ea typeface="新細明體" charset="-120"/>
              </a:rPr>
              <a:t>ClassNotFoundException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=</a:t>
            </a:r>
            <a:r>
              <a:rPr lang="en-US" altLang="zh-TW" dirty="0" err="1">
                <a:ea typeface="新細明體" charset="-120"/>
              </a:rPr>
              <a:t>i.readInt</a:t>
            </a:r>
            <a:r>
              <a:rPr lang="en-US" altLang="zh-TW" dirty="0">
                <a:ea typeface="新細明體" charset="-120"/>
              </a:rPr>
              <a:t>();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_</a:t>
            </a:r>
            <a:r>
              <a:rPr lang="en-US" altLang="zh-TW" dirty="0" err="1">
                <a:ea typeface="新細明體" charset="-120"/>
              </a:rPr>
              <a:t>sdat</a:t>
            </a:r>
            <a:r>
              <a:rPr lang="en-US" altLang="zh-TW" dirty="0">
                <a:ea typeface="新細明體" charset="-120"/>
              </a:rPr>
              <a:t>=</a:t>
            </a:r>
            <a:r>
              <a:rPr lang="en-US" altLang="zh-TW" dirty="0" err="1">
                <a:ea typeface="新細明體" charset="-120"/>
              </a:rPr>
              <a:t>i.readInt</a:t>
            </a:r>
            <a:r>
              <a:rPr lang="en-US" altLang="zh-TW" dirty="0">
                <a:ea typeface="新細明體" charset="-120"/>
              </a:rPr>
              <a:t>();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Things that you </a:t>
            </a:r>
            <a:r>
              <a:rPr lang="en-US" altLang="zh-TW" i="1">
                <a:ea typeface="新細明體" charset="-120"/>
              </a:rPr>
              <a:t>don’t</a:t>
            </a:r>
            <a:r>
              <a:rPr lang="en-US" altLang="zh-TW">
                <a:ea typeface="新細明體" charset="-120"/>
              </a:rPr>
              <a:t> want to save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Sometimes, you want to explicitly </a:t>
            </a:r>
            <a:r>
              <a:rPr lang="en-US" altLang="zh-TW" i="1" dirty="0">
                <a:ea typeface="新細明體" charset="-120"/>
              </a:rPr>
              <a:t>not</a:t>
            </a:r>
            <a:r>
              <a:rPr lang="en-US" altLang="zh-TW" dirty="0">
                <a:ea typeface="新細明體" charset="-120"/>
              </a:rPr>
              <a:t> store some non-static data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Computed </a:t>
            </a:r>
            <a:r>
              <a:rPr lang="en-US" altLang="zh-TW" dirty="0" err="1">
                <a:ea typeface="新細明體" charset="-120"/>
              </a:rPr>
              <a:t>vals</a:t>
            </a:r>
            <a:r>
              <a:rPr lang="en-US" altLang="zh-TW" dirty="0">
                <a:ea typeface="新細明體" charset="-120"/>
              </a:rPr>
              <a:t> that are cached simply for convenience/speed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Passwords or other “secret” data that shouldn’t be written to disk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charset="-120"/>
              </a:rPr>
              <a:t>Java provides the “</a:t>
            </a:r>
            <a:r>
              <a:rPr lang="en-US" altLang="zh-TW" dirty="0">
                <a:latin typeface="Courier" charset="0"/>
                <a:ea typeface="新細明體" charset="-120"/>
              </a:rPr>
              <a:t>transient</a:t>
            </a:r>
            <a:r>
              <a:rPr lang="en-US" altLang="zh-TW" dirty="0">
                <a:ea typeface="新細明體" charset="-120"/>
              </a:rPr>
              <a:t>” keyword.  </a:t>
            </a:r>
            <a:r>
              <a:rPr lang="en-US" altLang="zh-TW" dirty="0">
                <a:solidFill>
                  <a:srgbClr val="FF0000"/>
                </a:solidFill>
                <a:latin typeface="Courier" charset="0"/>
                <a:ea typeface="新細明體" charset="-120"/>
              </a:rPr>
              <a:t>transient </a:t>
            </a:r>
            <a:r>
              <a:rPr lang="en-US" altLang="zh-TW" dirty="0" err="1" smtClean="0">
                <a:solidFill>
                  <a:srgbClr val="FF0000"/>
                </a:solidFill>
                <a:latin typeface="Courier" charset="0"/>
                <a:ea typeface="新細明體" charset="-120"/>
              </a:rPr>
              <a:t>foo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means 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don’t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save </a:t>
            </a:r>
            <a:r>
              <a:rPr lang="en-US" altLang="zh-TW" dirty="0" err="1">
                <a:solidFill>
                  <a:srgbClr val="FF0000"/>
                </a:solidFill>
                <a:latin typeface="Courier" charset="0"/>
                <a:ea typeface="新細明體" charset="-120"/>
              </a:rPr>
              <a:t>foo</a:t>
            </a:r>
            <a:endParaRPr lang="en-US" altLang="zh-TW" dirty="0">
              <a:solidFill>
                <a:srgbClr val="FF0000"/>
              </a:solidFill>
              <a:latin typeface="Courier" charset="0"/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dirty="0">
              <a:ea typeface="新細明體" charset="-12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" y="4953000"/>
            <a:ext cx="853440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 implements </a:t>
            </a:r>
            <a:r>
              <a:rPr lang="en-US" altLang="zh-TW" dirty="0" err="1">
                <a:ea typeface="新細明體" charset="-120"/>
              </a:rPr>
              <a:t>Serializable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primaryVal</a:t>
            </a:r>
            <a:r>
              <a:rPr lang="en-US" altLang="zh-TW" dirty="0">
                <a:ea typeface="新細明體" charset="-120"/>
              </a:rPr>
              <a:t>=3;	// is serialized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transient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cachedVal</a:t>
            </a:r>
            <a:r>
              <a:rPr lang="en-US" altLang="zh-TW" dirty="0">
                <a:ea typeface="新細明體" charset="-120"/>
              </a:rPr>
              <a:t>=_</a:t>
            </a:r>
            <a:r>
              <a:rPr lang="en-US" altLang="zh-TW" dirty="0" err="1">
                <a:ea typeface="新細明體" charset="-120"/>
              </a:rPr>
              <a:t>primaryVal</a:t>
            </a:r>
            <a:r>
              <a:rPr lang="en-US" altLang="zh-TW" dirty="0">
                <a:ea typeface="新細明體" charset="-120"/>
              </a:rPr>
              <a:t>*2;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// _</a:t>
            </a:r>
            <a:r>
              <a:rPr lang="en-US" altLang="zh-TW" dirty="0" err="1">
                <a:ea typeface="新細明體" charset="-120"/>
              </a:rPr>
              <a:t>cachedVal</a:t>
            </a:r>
            <a:r>
              <a:rPr lang="en-US" altLang="zh-TW" dirty="0">
                <a:ea typeface="新細明體" charset="-120"/>
              </a:rPr>
              <a:t> is not serialized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Issue: </a:t>
            </a:r>
            <a:r>
              <a:rPr lang="en-US" altLang="zh-TW" dirty="0">
                <a:ea typeface="新細明體" charset="-120"/>
              </a:rPr>
              <a:t>#0 -- non </a:t>
            </a:r>
            <a:r>
              <a:rPr lang="en-US" altLang="zh-TW" dirty="0" err="1">
                <a:ea typeface="新細明體" charset="-120"/>
              </a:rPr>
              <a:t>Serializable</a:t>
            </a:r>
            <a:r>
              <a:rPr lang="en-US" altLang="zh-TW" dirty="0">
                <a:ea typeface="新細明體" charset="-120"/>
              </a:rPr>
              <a:t> fields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334000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What happens if class </a:t>
            </a:r>
            <a:r>
              <a:rPr lang="en-US" altLang="zh-TW" dirty="0" err="1">
                <a:ea typeface="新細明體" charset="-120"/>
              </a:rPr>
              <a:t>Foo</a:t>
            </a:r>
            <a:r>
              <a:rPr lang="en-US" altLang="zh-TW" dirty="0">
                <a:ea typeface="新細明體" charset="-120"/>
              </a:rPr>
              <a:t> has a field of type Bar, but Bar isn’t </a:t>
            </a:r>
            <a:r>
              <a:rPr lang="en-US" altLang="zh-TW" dirty="0" err="1">
                <a:ea typeface="新細明體" charset="-120"/>
              </a:rPr>
              <a:t>serializable</a:t>
            </a:r>
            <a:r>
              <a:rPr lang="en-US" altLang="zh-TW" dirty="0">
                <a:ea typeface="新細明體" charset="-120"/>
              </a:rPr>
              <a:t>?</a:t>
            </a:r>
          </a:p>
          <a:p>
            <a:r>
              <a:rPr lang="en-US" altLang="zh-TW" dirty="0">
                <a:ea typeface="新細明體" charset="-120"/>
              </a:rPr>
              <a:t>If you just do this:</a:t>
            </a:r>
          </a:p>
          <a:p>
            <a:endParaRPr lang="en-US" altLang="zh-TW" dirty="0">
              <a:ea typeface="新細明體" charset="-120"/>
            </a:endParaRPr>
          </a:p>
          <a:p>
            <a:endParaRPr lang="en-US" altLang="zh-TW" dirty="0">
              <a:ea typeface="新細明體" charset="-120"/>
            </a:endParaRPr>
          </a:p>
          <a:p>
            <a:r>
              <a:rPr lang="en-US" altLang="zh-TW" dirty="0">
                <a:ea typeface="新細明體" charset="-120"/>
              </a:rPr>
              <a:t>You get a </a:t>
            </a:r>
            <a:r>
              <a:rPr lang="en-US" altLang="zh-TW" dirty="0" err="1" smtClean="0">
                <a:solidFill>
                  <a:srgbClr val="FF0000"/>
                </a:solidFill>
                <a:latin typeface="Courier" charset="0"/>
                <a:ea typeface="新細明體" charset="-120"/>
              </a:rPr>
              <a:t>NotSerializableException</a:t>
            </a:r>
            <a:endParaRPr lang="en-US" altLang="zh-TW" dirty="0">
              <a:solidFill>
                <a:srgbClr val="FF0000"/>
              </a:solidFill>
              <a:ea typeface="新細明體" charset="-120"/>
            </a:endParaRPr>
          </a:p>
          <a:p>
            <a:r>
              <a:rPr lang="en-US" altLang="zh-TW" dirty="0">
                <a:ea typeface="新細明體" charset="-120"/>
              </a:rPr>
              <a:t>Answer: use </a:t>
            </a:r>
            <a:r>
              <a:rPr lang="en-US" altLang="zh-TW" dirty="0">
                <a:latin typeface="Courier" charset="0"/>
                <a:ea typeface="新細明體" charset="-120"/>
              </a:rPr>
              <a:t>read</a:t>
            </a:r>
            <a:r>
              <a:rPr lang="en-US" altLang="zh-TW" dirty="0">
                <a:ea typeface="新細明體" charset="-120"/>
              </a:rPr>
              <a:t>/</a:t>
            </a:r>
            <a:r>
              <a:rPr lang="en-US" altLang="zh-TW" dirty="0" err="1">
                <a:latin typeface="Courier" charset="0"/>
                <a:ea typeface="新細明體" charset="-120"/>
              </a:rPr>
              <a:t>writeObject</a:t>
            </a:r>
            <a:r>
              <a:rPr lang="en-US" altLang="zh-TW" dirty="0">
                <a:latin typeface="Courier" charset="0"/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to explicitly serialize parts that can’t be handled otherwise</a:t>
            </a:r>
          </a:p>
          <a:p>
            <a:r>
              <a:rPr lang="en-US" altLang="zh-TW" dirty="0">
                <a:ea typeface="新細明體" charset="-120"/>
              </a:rPr>
              <a:t>Need some way to get/set necessary state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>
                <a:ea typeface="新細明體" charset="-120"/>
              </a:rPr>
              <a:t>Foo tmp=new Foo();</a:t>
            </a:r>
          </a:p>
          <a:p>
            <a:r>
              <a:rPr lang="en-US" altLang="zh-TW">
                <a:ea typeface="新細明體" charset="-120"/>
              </a:rPr>
              <a:t>ObjectOutputStream out=new ObjectOutputStream;</a:t>
            </a:r>
          </a:p>
          <a:p>
            <a:r>
              <a:rPr lang="en-US" altLang="zh-TW">
                <a:ea typeface="新細明體" charset="-120"/>
              </a:rPr>
              <a:t>out.writeObject(tmp);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Issue: </a:t>
            </a:r>
            <a:r>
              <a:rPr lang="en-US" altLang="zh-TW" dirty="0">
                <a:ea typeface="新細明體" charset="-120"/>
              </a:rPr>
              <a:t>#0.5 -- non-Ser. </a:t>
            </a:r>
            <a:r>
              <a:rPr lang="en-US" altLang="zh-TW" dirty="0" err="1">
                <a:ea typeface="新細明體" charset="-120"/>
              </a:rPr>
              <a:t>superclasses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Suppose</a:t>
            </a:r>
          </a:p>
          <a:p>
            <a:pPr lvl="1"/>
            <a:r>
              <a:rPr lang="en-US" altLang="zh-TW" dirty="0">
                <a:latin typeface="Courier" charset="0"/>
                <a:ea typeface="新細明體" charset="-120"/>
              </a:rPr>
              <a:t>class </a:t>
            </a:r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>
                <a:latin typeface="Courier" charset="0"/>
                <a:ea typeface="新細明體" charset="-120"/>
              </a:rPr>
              <a:t> extends Bar implements </a:t>
            </a:r>
            <a:r>
              <a:rPr lang="en-US" altLang="zh-TW" dirty="0" err="1">
                <a:latin typeface="Courier" charset="0"/>
                <a:ea typeface="新細明體" charset="-120"/>
              </a:rPr>
              <a:t>Serializable</a:t>
            </a:r>
            <a:endParaRPr lang="en-US" altLang="zh-TW" dirty="0">
              <a:latin typeface="Courier" charset="0"/>
              <a:ea typeface="新細明體" charset="-120"/>
            </a:endParaRPr>
          </a:p>
          <a:p>
            <a:pPr lvl="1"/>
            <a:r>
              <a:rPr lang="en-US" altLang="zh-TW" dirty="0">
                <a:ea typeface="新細明體" charset="-120"/>
              </a:rPr>
              <a:t>But </a:t>
            </a:r>
            <a:r>
              <a:rPr lang="en-US" altLang="zh-TW" dirty="0">
                <a:latin typeface="Courier" charset="0"/>
                <a:ea typeface="新細明體" charset="-120"/>
              </a:rPr>
              <a:t>Bar</a:t>
            </a:r>
            <a:r>
              <a:rPr lang="en-US" altLang="zh-TW" dirty="0">
                <a:ea typeface="新細明體" charset="-120"/>
              </a:rPr>
              <a:t> itself isn’t </a:t>
            </a:r>
            <a:r>
              <a:rPr lang="en-US" altLang="zh-TW" dirty="0" err="1">
                <a:ea typeface="新細明體" charset="-120"/>
              </a:rPr>
              <a:t>serializable</a:t>
            </a:r>
            <a:endParaRPr lang="en-US" altLang="zh-TW" dirty="0">
              <a:ea typeface="新細明體" charset="-120"/>
            </a:endParaRPr>
          </a:p>
          <a:p>
            <a:pPr lvl="1"/>
            <a:r>
              <a:rPr lang="en-US" altLang="zh-TW" dirty="0">
                <a:ea typeface="新細明體" charset="-120"/>
              </a:rPr>
              <a:t>What happens?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5786447" y="5357826"/>
            <a:ext cx="2664826" cy="10001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</a:rPr>
              <a:t>Foo</a:t>
            </a:r>
            <a:endParaRPr kumimoji="0" lang="en-US" altLang="zh-TW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serializable</a:t>
            </a:r>
            <a:r>
              <a:rPr lang="en-US" altLang="zh-TW" dirty="0" smtClean="0"/>
              <a:t>)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572132" y="3714752"/>
            <a:ext cx="3071834" cy="10001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</a:rPr>
              <a:t>Bar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/>
              <a:t>(not </a:t>
            </a:r>
            <a:r>
              <a:rPr lang="en-US" altLang="zh-TW" dirty="0" err="1" smtClean="0"/>
              <a:t>serializable</a:t>
            </a:r>
            <a:r>
              <a:rPr lang="en-US" altLang="zh-TW" dirty="0" smtClean="0"/>
              <a:t>)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</a:endParaRPr>
          </a:p>
        </p:txBody>
      </p:sp>
      <p:cxnSp>
        <p:nvCxnSpPr>
          <p:cNvPr id="7" name="直線單箭頭接點 6"/>
          <p:cNvCxnSpPr>
            <a:stCxn id="4" idx="0"/>
            <a:endCxn id="5" idx="2"/>
          </p:cNvCxnSpPr>
          <p:nvPr/>
        </p:nvCxnSpPr>
        <p:spPr bwMode="auto">
          <a:xfrm rot="16200000" flipV="1">
            <a:off x="6791984" y="5030949"/>
            <a:ext cx="642942" cy="10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Non-Serializable superclasses, cont’d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534400" cy="5791200"/>
          </a:xfrm>
        </p:spPr>
        <p:txBody>
          <a:bodyPr/>
          <a:lstStyle/>
          <a:p>
            <a:r>
              <a:rPr lang="en-US" altLang="zh-TW" dirty="0">
                <a:latin typeface="Courier" charset="0"/>
                <a:ea typeface="新細明體" charset="-120"/>
              </a:rPr>
              <a:t>Bar</a:t>
            </a:r>
            <a:r>
              <a:rPr lang="en-US" altLang="zh-TW" dirty="0">
                <a:ea typeface="新細明體" charset="-120"/>
              </a:rPr>
              <a:t> must provide a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no-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arg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constructor</a:t>
            </a:r>
          </a:p>
          <a:p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>
                <a:ea typeface="新細明體" charset="-120"/>
              </a:rPr>
              <a:t> must use </a:t>
            </a:r>
            <a:r>
              <a:rPr lang="en-US" altLang="zh-TW" dirty="0" err="1">
                <a:latin typeface="Courier" charset="0"/>
                <a:ea typeface="新細明體" charset="-120"/>
              </a:rPr>
              <a:t>readObject</a:t>
            </a:r>
            <a:r>
              <a:rPr lang="en-US" altLang="zh-TW" dirty="0">
                <a:ea typeface="新細明體" charset="-120"/>
              </a:rPr>
              <a:t>/</a:t>
            </a:r>
            <a:r>
              <a:rPr lang="en-US" altLang="zh-TW" dirty="0" err="1">
                <a:latin typeface="Courier" charset="0"/>
                <a:ea typeface="新細明體" charset="-120"/>
              </a:rPr>
              <a:t>writeObject</a:t>
            </a:r>
            <a:r>
              <a:rPr lang="en-US" altLang="zh-TW" dirty="0">
                <a:ea typeface="新細明體" charset="-120"/>
              </a:rPr>
              <a:t> to take care of </a:t>
            </a:r>
            <a:r>
              <a:rPr lang="en-US" altLang="zh-TW" dirty="0">
                <a:latin typeface="Courier" charset="0"/>
                <a:ea typeface="新細明體" charset="-120"/>
              </a:rPr>
              <a:t>Bar</a:t>
            </a:r>
            <a:r>
              <a:rPr lang="en-US" altLang="zh-TW" dirty="0">
                <a:ea typeface="新細明體" charset="-120"/>
              </a:rPr>
              <a:t>’s private data</a:t>
            </a:r>
          </a:p>
          <a:p>
            <a:r>
              <a:rPr lang="en-US" altLang="zh-TW" dirty="0">
                <a:ea typeface="新細明體" charset="-120"/>
              </a:rPr>
              <a:t>Java helps a bit with </a:t>
            </a:r>
            <a:r>
              <a:rPr lang="en-US" altLang="zh-TW" dirty="0" err="1">
                <a:latin typeface="Courier" charset="0"/>
                <a:ea typeface="新細明體" charset="-120"/>
              </a:rPr>
              <a:t>defaultReadObject</a:t>
            </a:r>
            <a:r>
              <a:rPr lang="en-US" altLang="zh-TW" dirty="0">
                <a:ea typeface="新細明體" charset="-120"/>
              </a:rPr>
              <a:t> and </a:t>
            </a:r>
            <a:r>
              <a:rPr lang="en-US" altLang="zh-TW" dirty="0" err="1">
                <a:latin typeface="Courier" charset="0"/>
                <a:ea typeface="新細明體" charset="-120"/>
              </a:rPr>
              <a:t>defaultWriteObject</a:t>
            </a:r>
            <a:endParaRPr lang="en-US" altLang="zh-TW" dirty="0">
              <a:latin typeface="Courier" charset="0"/>
              <a:ea typeface="新細明體" charset="-120"/>
            </a:endParaRPr>
          </a:p>
          <a:p>
            <a:r>
              <a:rPr lang="en-US" altLang="zh-TW" dirty="0">
                <a:ea typeface="新細明體" charset="-120"/>
              </a:rPr>
              <a:t>Order of operations (for </a:t>
            </a:r>
            <a:r>
              <a:rPr lang="en-US" altLang="zh-TW" dirty="0" err="1">
                <a:ea typeface="新細明體" charset="-120"/>
              </a:rPr>
              <a:t>deserialization</a:t>
            </a:r>
            <a:r>
              <a:rPr lang="en-US" altLang="zh-TW" dirty="0">
                <a:ea typeface="新細明體" charset="-120"/>
              </a:rPr>
              <a:t>)</a:t>
            </a:r>
          </a:p>
          <a:p>
            <a:pPr lvl="1"/>
            <a:r>
              <a:rPr lang="en-US" altLang="zh-TW" dirty="0">
                <a:ea typeface="新細明體" charset="-120"/>
              </a:rPr>
              <a:t>Java creates a new </a:t>
            </a:r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>
                <a:ea typeface="新細明體" charset="-120"/>
              </a:rPr>
              <a:t> object</a:t>
            </a:r>
          </a:p>
          <a:p>
            <a:pPr lvl="2"/>
            <a:r>
              <a:rPr lang="en-US" altLang="zh-TW" dirty="0">
                <a:ea typeface="新細明體" charset="-120"/>
              </a:rPr>
              <a:t>Java calls </a:t>
            </a:r>
            <a:r>
              <a:rPr lang="en-US" altLang="zh-TW" dirty="0">
                <a:latin typeface="Courier" charset="0"/>
                <a:ea typeface="新細明體" charset="-120"/>
              </a:rPr>
              <a:t>Bar</a:t>
            </a:r>
            <a:r>
              <a:rPr lang="en-US" altLang="zh-TW" dirty="0">
                <a:ea typeface="新細明體" charset="-120"/>
              </a:rPr>
              <a:t>’s no-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 constructor</a:t>
            </a:r>
          </a:p>
          <a:p>
            <a:pPr lvl="2"/>
            <a:r>
              <a:rPr lang="en-US" altLang="zh-TW" dirty="0">
                <a:ea typeface="新細明體" charset="-120"/>
              </a:rPr>
              <a:t>Java calls </a:t>
            </a:r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 err="1">
                <a:ea typeface="新細明體" charset="-120"/>
              </a:rPr>
              <a:t>’s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latin typeface="Courier" charset="0"/>
                <a:ea typeface="新細明體" charset="-120"/>
              </a:rPr>
              <a:t>readObject</a:t>
            </a:r>
            <a:endParaRPr lang="en-US" altLang="zh-TW" dirty="0">
              <a:ea typeface="新細明體" charset="-120"/>
            </a:endParaRPr>
          </a:p>
          <a:p>
            <a:pPr lvl="3"/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 err="1">
                <a:ea typeface="新細明體" charset="-120"/>
              </a:rPr>
              <a:t>’s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latin typeface="Courier" charset="0"/>
                <a:ea typeface="新細明體" charset="-120"/>
              </a:rPr>
              <a:t>readObject</a:t>
            </a:r>
            <a:r>
              <a:rPr lang="en-US" altLang="zh-TW" dirty="0">
                <a:ea typeface="新細明體" charset="-120"/>
              </a:rPr>
              <a:t> explicitly reads </a:t>
            </a:r>
            <a:r>
              <a:rPr lang="en-US" altLang="zh-TW" dirty="0">
                <a:latin typeface="Courier" charset="0"/>
                <a:ea typeface="新細明體" charset="-120"/>
              </a:rPr>
              <a:t>Bar</a:t>
            </a:r>
            <a:r>
              <a:rPr lang="en-US" altLang="zh-TW" dirty="0">
                <a:ea typeface="新細明體" charset="-120"/>
              </a:rPr>
              <a:t>’s state data</a:t>
            </a:r>
          </a:p>
          <a:p>
            <a:pPr lvl="3"/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>
                <a:ea typeface="新細明體" charset="-120"/>
              </a:rPr>
              <a:t> reads its own data</a:t>
            </a:r>
          </a:p>
          <a:p>
            <a:pPr lvl="3"/>
            <a:r>
              <a:rPr lang="en-US" altLang="zh-TW" dirty="0" err="1">
                <a:latin typeface="Courier" charset="0"/>
                <a:ea typeface="新細明體" charset="-120"/>
              </a:rPr>
              <a:t>Foo</a:t>
            </a:r>
            <a:r>
              <a:rPr lang="en-US" altLang="zh-TW" dirty="0">
                <a:ea typeface="新細明體" charset="-120"/>
              </a:rPr>
              <a:t> reads its children’s data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O’Reilly Java I/O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父類別沒有實作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Serializable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介面，而且沒有提供無引數的建構子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java.lang.Object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沒有實作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Serializable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每個類別都至少有一個不能分解的父類別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重組時，會呼叫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沒有實作</a:t>
            </a:r>
            <a:r>
              <a:rPr lang="en-US" altLang="zh-TW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Serializable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的最近血緣之父類別的無引數建構子（真難懂！）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，以建立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該物件不可分解的父類別之狀態（超複雜！）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PS: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以上原文抄錄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So you want to save your data…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382000" cy="53340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Common problem:</a:t>
            </a:r>
          </a:p>
          <a:p>
            <a:pPr lvl="1"/>
            <a:r>
              <a:rPr lang="en-US" altLang="zh-TW">
                <a:ea typeface="新細明體" charset="-120"/>
              </a:rPr>
              <a:t>You’ve built a large, complex object</a:t>
            </a:r>
          </a:p>
          <a:p>
            <a:pPr lvl="2"/>
            <a:r>
              <a:rPr lang="en-US" altLang="zh-TW">
                <a:ea typeface="新細明體" charset="-120"/>
              </a:rPr>
              <a:t>Spam/Normal statistics tables</a:t>
            </a:r>
          </a:p>
          <a:p>
            <a:pPr lvl="2"/>
            <a:r>
              <a:rPr lang="en-US" altLang="zh-TW">
                <a:ea typeface="新細明體" charset="-120"/>
              </a:rPr>
              <a:t>Game state</a:t>
            </a:r>
          </a:p>
          <a:p>
            <a:pPr lvl="2"/>
            <a:r>
              <a:rPr lang="en-US" altLang="zh-TW">
                <a:ea typeface="新細明體" charset="-120"/>
              </a:rPr>
              <a:t>Database of student records</a:t>
            </a:r>
          </a:p>
          <a:p>
            <a:pPr lvl="2"/>
            <a:r>
              <a:rPr lang="en-US" altLang="zh-TW">
                <a:ea typeface="新細明體" charset="-120"/>
              </a:rPr>
              <a:t>Etc…</a:t>
            </a:r>
          </a:p>
          <a:p>
            <a:pPr lvl="1"/>
            <a:r>
              <a:rPr lang="en-US" altLang="zh-TW">
                <a:ea typeface="新細明體" charset="-120"/>
              </a:rPr>
              <a:t>Want to store on disk and retrieve later</a:t>
            </a:r>
          </a:p>
          <a:p>
            <a:pPr lvl="1"/>
            <a:r>
              <a:rPr lang="en-US" altLang="zh-TW">
                <a:ea typeface="新細明體" charset="-120"/>
              </a:rPr>
              <a:t>Or: want to send over network to another Java process</a:t>
            </a:r>
          </a:p>
          <a:p>
            <a:r>
              <a:rPr lang="en-US" altLang="zh-TW">
                <a:ea typeface="新細明體" charset="-120"/>
              </a:rPr>
              <a:t>In general: want your objects to be </a:t>
            </a:r>
            <a:r>
              <a:rPr lang="en-US" altLang="zh-TW" i="1">
                <a:ea typeface="新細明體" charset="-120"/>
              </a:rPr>
              <a:t>persistent</a:t>
            </a:r>
            <a:r>
              <a:rPr lang="en-US" altLang="zh-TW">
                <a:ea typeface="新細明體" charset="-120"/>
              </a:rPr>
              <a:t> -- outlive the current Java process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When having a non-</a:t>
            </a:r>
            <a:r>
              <a:rPr lang="en-US" altLang="zh-TW" dirty="0" err="1" smtClean="0"/>
              <a:t>serializable</a:t>
            </a:r>
            <a:r>
              <a:rPr lang="en-US" altLang="zh-TW" dirty="0" smtClean="0"/>
              <a:t> parent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ZipFile</a:t>
            </a:r>
            <a:r>
              <a:rPr lang="en-US" altLang="zh-TW" dirty="0" smtClean="0"/>
              <a:t> does not implements </a:t>
            </a:r>
            <a:r>
              <a:rPr lang="en-US" altLang="zh-TW" dirty="0" err="1" smtClean="0"/>
              <a:t>Serializable</a:t>
            </a:r>
            <a:r>
              <a:rPr lang="en-US" altLang="zh-TW" dirty="0" smtClean="0"/>
              <a:t>, and it does not have a no-</a:t>
            </a:r>
            <a:r>
              <a:rPr lang="en-US" altLang="zh-TW" dirty="0" err="1" smtClean="0"/>
              <a:t>arg</a:t>
            </a:r>
            <a:r>
              <a:rPr lang="en-US" altLang="zh-TW" dirty="0" smtClean="0"/>
              <a:t> constructor</a:t>
            </a:r>
          </a:p>
          <a:p>
            <a:r>
              <a:rPr lang="en-US" altLang="zh-TW" sz="2400" dirty="0" smtClean="0"/>
              <a:t>public class </a:t>
            </a:r>
            <a:r>
              <a:rPr lang="en-US" altLang="zh-TW" sz="2400" dirty="0" err="1" smtClean="0"/>
              <a:t>ZipFile</a:t>
            </a:r>
            <a:r>
              <a:rPr lang="en-US" altLang="zh-TW" sz="2400" dirty="0" smtClean="0"/>
              <a:t> implements </a:t>
            </a:r>
            <a:r>
              <a:rPr lang="en-US" altLang="zh-TW" sz="2400" dirty="0" err="1" smtClean="0"/>
              <a:t>java.util.zip.ZipConstants</a:t>
            </a:r>
            <a:endParaRPr lang="en-US" altLang="zh-TW" sz="2400" dirty="0" smtClean="0"/>
          </a:p>
          <a:p>
            <a:pPr lvl="1"/>
            <a:r>
              <a:rPr lang="en-US" altLang="zh-TW" dirty="0" smtClean="0"/>
              <a:t>public </a:t>
            </a:r>
            <a:r>
              <a:rPr lang="en-US" altLang="zh-TW" dirty="0" err="1" smtClean="0"/>
              <a:t>ZipFile</a:t>
            </a:r>
            <a:r>
              <a:rPr lang="en-US" altLang="zh-TW" dirty="0" smtClean="0"/>
              <a:t>(String filename) throws </a:t>
            </a:r>
            <a:r>
              <a:rPr lang="en-US" altLang="zh-TW" dirty="0" err="1" smtClean="0"/>
              <a:t>IOException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public </a:t>
            </a:r>
            <a:r>
              <a:rPr lang="en-US" altLang="zh-TW" dirty="0" err="1" smtClean="0"/>
              <a:t>ZipFile</a:t>
            </a:r>
            <a:r>
              <a:rPr lang="en-US" altLang="zh-TW" dirty="0" smtClean="0"/>
              <a:t>(File </a:t>
            </a:r>
            <a:r>
              <a:rPr lang="en-US" altLang="zh-TW" dirty="0" err="1" smtClean="0"/>
              <a:t>file</a:t>
            </a:r>
            <a:r>
              <a:rPr lang="en-US" altLang="zh-TW" dirty="0" smtClean="0"/>
              <a:t>) throws </a:t>
            </a:r>
            <a:r>
              <a:rPr lang="en-US" altLang="zh-TW" dirty="0" err="1" smtClean="0"/>
              <a:t>ZipException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IOException</a:t>
            </a:r>
            <a:endParaRPr lang="en-US" altLang="zh-TW" dirty="0" smtClean="0"/>
          </a:p>
          <a:p>
            <a:r>
              <a:rPr lang="en-US" altLang="zh-TW" dirty="0" smtClean="0"/>
              <a:t>What can we do?</a:t>
            </a:r>
          </a:p>
          <a:p>
            <a:pPr lvl="1"/>
            <a:r>
              <a:rPr lang="en-US" altLang="zh-TW" dirty="0" smtClean="0"/>
              <a:t>Can anyone answer me?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Issue: </a:t>
            </a:r>
            <a:r>
              <a:rPr lang="en-US" altLang="zh-TW" dirty="0">
                <a:ea typeface="新細明體" charset="-120"/>
              </a:rPr>
              <a:t>#1 -- Efficiency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>
                <a:ea typeface="新細明體" charset="-120"/>
              </a:rPr>
              <a:t>For your </a:t>
            </a:r>
            <a:r>
              <a:rPr lang="en-US" altLang="zh-TW" dirty="0" err="1">
                <a:latin typeface="Courier" charset="0"/>
                <a:ea typeface="新細明體" charset="-120"/>
              </a:rPr>
              <a:t>MondoHashTable</a:t>
            </a:r>
            <a:r>
              <a:rPr lang="en-US" altLang="zh-TW" dirty="0">
                <a:ea typeface="新細明體" charset="-120"/>
              </a:rPr>
              <a:t>, you </a:t>
            </a:r>
            <a:r>
              <a:rPr lang="en-US" altLang="zh-TW" i="1" dirty="0">
                <a:ea typeface="新細明體" charset="-120"/>
              </a:rPr>
              <a:t>can</a:t>
            </a:r>
            <a:r>
              <a:rPr lang="en-US" altLang="zh-TW" dirty="0">
                <a:ea typeface="新細明體" charset="-120"/>
              </a:rPr>
              <a:t> just serialize/</a:t>
            </a:r>
            <a:r>
              <a:rPr lang="en-US" altLang="zh-TW" dirty="0" err="1">
                <a:ea typeface="新細明體" charset="-120"/>
              </a:rPr>
              <a:t>deserialize</a:t>
            </a:r>
            <a:r>
              <a:rPr lang="en-US" altLang="zh-TW" dirty="0">
                <a:ea typeface="新細明體" charset="-120"/>
              </a:rPr>
              <a:t> it with the default methods</a:t>
            </a:r>
          </a:p>
          <a:p>
            <a:r>
              <a:rPr lang="en-US" altLang="zh-TW" i="1" dirty="0">
                <a:ea typeface="新細明體" charset="-120"/>
              </a:rPr>
              <a:t>But</a:t>
            </a:r>
            <a:r>
              <a:rPr lang="en-US" altLang="zh-TW" dirty="0">
                <a:ea typeface="新細明體" charset="-120"/>
              </a:rPr>
              <a:t> that’s not necessarily efficient, and may even be wrong</a:t>
            </a:r>
          </a:p>
          <a:p>
            <a:r>
              <a:rPr lang="en-US" altLang="zh-TW" dirty="0">
                <a:ea typeface="新細明體" charset="-120"/>
              </a:rPr>
              <a:t>By default, Java will store the entire internal </a:t>
            </a:r>
            <a:r>
              <a:rPr lang="en-US" altLang="zh-TW" dirty="0">
                <a:latin typeface="Courier" charset="0"/>
                <a:ea typeface="新細明體" charset="-120"/>
              </a:rPr>
              <a:t>_table</a:t>
            </a:r>
            <a:r>
              <a:rPr lang="en-US" altLang="zh-TW" dirty="0">
                <a:ea typeface="新細明體" charset="-120"/>
              </a:rPr>
              <a:t>,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including all of its </a:t>
            </a:r>
            <a:r>
              <a:rPr lang="en-US" altLang="zh-TW" dirty="0">
                <a:solidFill>
                  <a:srgbClr val="FF0000"/>
                </a:solidFill>
                <a:latin typeface="Courier" charset="0"/>
                <a:ea typeface="新細明體" charset="-120"/>
              </a:rPr>
              <a:t>null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entries</a:t>
            </a:r>
            <a:r>
              <a:rPr lang="en-US" altLang="zh-TW" dirty="0">
                <a:ea typeface="新細明體" charset="-120"/>
              </a:rPr>
              <a:t>!</a:t>
            </a:r>
          </a:p>
          <a:p>
            <a:r>
              <a:rPr lang="en-US" altLang="zh-TW" dirty="0">
                <a:ea typeface="新細明體" charset="-120"/>
              </a:rPr>
              <a:t>Now you’re wasting space/time to load/save all those empty cells</a:t>
            </a:r>
          </a:p>
          <a:p>
            <a:r>
              <a:rPr lang="en-US" altLang="zh-TW" dirty="0">
                <a:ea typeface="新細明體" charset="-120"/>
              </a:rPr>
              <a:t>Plus, the </a:t>
            </a:r>
            <a:r>
              <a:rPr lang="en-US" altLang="zh-TW" dirty="0" err="1">
                <a:latin typeface="Courier" charset="0"/>
                <a:ea typeface="新細明體" charset="-120"/>
              </a:rPr>
              <a:t>hashCode</a:t>
            </a:r>
            <a:r>
              <a:rPr lang="en-US" altLang="zh-TW" dirty="0">
                <a:latin typeface="Courier" charset="0"/>
                <a:ea typeface="新細明體" charset="-120"/>
              </a:rPr>
              <a:t>()</a:t>
            </a:r>
            <a:r>
              <a:rPr lang="en-US" altLang="zh-TW" dirty="0">
                <a:ea typeface="新細明體" charset="-120"/>
              </a:rPr>
              <a:t>s of the keys may not be the same after </a:t>
            </a:r>
            <a:r>
              <a:rPr lang="en-US" altLang="zh-TW" dirty="0" err="1">
                <a:ea typeface="新細明體" charset="-120"/>
              </a:rPr>
              <a:t>deserialziation</a:t>
            </a:r>
            <a:r>
              <a:rPr lang="en-US" altLang="zh-TW" dirty="0">
                <a:ea typeface="新細明體" charset="-120"/>
              </a:rPr>
              <a:t> -- should explicitly rehash them to check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pPr lvl="1"/>
            <a:r>
              <a:rPr lang="en-US" altLang="zh-TW" dirty="0" err="1" smtClean="0">
                <a:ea typeface="新細明體" charset="-120"/>
              </a:rPr>
              <a:t>hashCode</a:t>
            </a:r>
            <a:r>
              <a:rPr lang="en-US" altLang="zh-TW" dirty="0" smtClean="0">
                <a:ea typeface="新細明體" charset="-120"/>
              </a:rPr>
              <a:t>() is defined in </a:t>
            </a:r>
            <a:r>
              <a:rPr lang="en-US" altLang="zh-TW" dirty="0" err="1" smtClean="0">
                <a:ea typeface="新細明體" charset="-120"/>
              </a:rPr>
              <a:t>java.lang.Object</a:t>
            </a:r>
            <a:endParaRPr lang="en-US" altLang="zh-TW" dirty="0" smtClean="0">
              <a:ea typeface="新細明體" charset="-120"/>
            </a:endParaRPr>
          </a:p>
          <a:p>
            <a:pPr lvl="1"/>
            <a:r>
              <a:rPr lang="en-US" altLang="zh-TW" dirty="0" smtClean="0">
                <a:ea typeface="新細明體" charset="-120"/>
              </a:rPr>
              <a:t>Address is usually used in the default implementation</a:t>
            </a: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Issue: </a:t>
            </a:r>
            <a:r>
              <a:rPr lang="en-US" altLang="zh-TW" dirty="0">
                <a:ea typeface="新細明體" charset="-120"/>
              </a:rPr>
              <a:t>#2 -- Backward compatibility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2578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Suppose that you have two versions of class Foo: Foo v. 1.0 and Foo v. 1.1</a:t>
            </a:r>
          </a:p>
          <a:p>
            <a:r>
              <a:rPr lang="en-US" altLang="zh-TW">
                <a:ea typeface="新細明體" charset="-120"/>
              </a:rPr>
              <a:t>The public and protected members of 1.0 and 1.1 are the same; the semantics of both are the same</a:t>
            </a:r>
          </a:p>
          <a:p>
            <a:r>
              <a:rPr lang="en-US" altLang="zh-TW">
                <a:ea typeface="新細明體" charset="-120"/>
              </a:rPr>
              <a:t>So Foo 1.0 and 1.1 should behave the same and be interchangable</a:t>
            </a:r>
          </a:p>
          <a:p>
            <a:r>
              <a:rPr lang="en-US" altLang="zh-TW">
                <a:ea typeface="新細明體" charset="-120"/>
              </a:rPr>
              <a:t>BUT...  The private fields and implementation of 1.0 and 1.1 are different</a:t>
            </a:r>
          </a:p>
          <a:p>
            <a:r>
              <a:rPr lang="en-US" altLang="zh-TW">
                <a:ea typeface="新細明體" charset="-120"/>
              </a:rPr>
              <a:t>What happens if you serialize with a 1.0 object and deserialize with a 1.1?  Or vice versa?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Backward compat, cont’d.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>
                <a:ea typeface="新細明體" charset="-120"/>
              </a:rPr>
              <a:t>Issue is that in code, only changes to the </a:t>
            </a:r>
            <a:r>
              <a:rPr lang="en-US" altLang="zh-TW" i="1" dirty="0">
                <a:ea typeface="新細明體" charset="-120"/>
              </a:rPr>
              <a:t>public</a:t>
            </a:r>
            <a:r>
              <a:rPr lang="en-US" altLang="zh-TW" dirty="0">
                <a:ea typeface="新細明體" charset="-120"/>
              </a:rPr>
              <a:t> or </a:t>
            </a:r>
            <a:r>
              <a:rPr lang="en-US" altLang="zh-TW" i="1" dirty="0">
                <a:ea typeface="新細明體" charset="-120"/>
              </a:rPr>
              <a:t>protected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matter</a:t>
            </a:r>
            <a:endParaRPr lang="en-US" altLang="zh-TW" dirty="0">
              <a:ea typeface="新細明體" charset="-120"/>
            </a:endParaRPr>
          </a:p>
          <a:p>
            <a:r>
              <a:rPr lang="en-US" altLang="zh-TW" dirty="0">
                <a:ea typeface="新細明體" charset="-120"/>
              </a:rPr>
              <a:t>With serialization, all of a sudden,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the private data 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members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(and methods) count 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too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Serialization is done by the JVM, not codes in </a:t>
            </a:r>
            <a:r>
              <a:rPr lang="en-US" altLang="zh-TW" dirty="0" err="1" smtClean="0">
                <a:solidFill>
                  <a:srgbClr val="FF0000"/>
                </a:solidFill>
                <a:ea typeface="新細明體" charset="-120"/>
              </a:rPr>
              <a:t>ObjectInputStream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/</a:t>
            </a:r>
            <a:r>
              <a:rPr lang="en-US" altLang="zh-TW" dirty="0" err="1" smtClean="0">
                <a:solidFill>
                  <a:srgbClr val="FF0000"/>
                </a:solidFill>
                <a:ea typeface="新細明體" charset="-120"/>
              </a:rPr>
              <a:t>ObjectOutputStream</a:t>
            </a:r>
            <a:endParaRPr lang="en-US" altLang="zh-TW" dirty="0" smtClean="0">
              <a:solidFill>
                <a:srgbClr val="FF0000"/>
              </a:solidFill>
              <a:ea typeface="新細明體" charset="-120"/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This is a kind of privilege</a:t>
            </a:r>
            <a:endParaRPr lang="en-US" altLang="zh-TW" dirty="0">
              <a:solidFill>
                <a:srgbClr val="FF0000"/>
              </a:solidFill>
              <a:ea typeface="新細明體" charset="-120"/>
            </a:endParaRPr>
          </a:p>
          <a:p>
            <a:r>
              <a:rPr lang="en-US" altLang="zh-TW" dirty="0">
                <a:ea typeface="新細明體" charset="-120"/>
              </a:rPr>
              <a:t>Have to be </a:t>
            </a:r>
            <a:r>
              <a:rPr lang="en-US" altLang="zh-TW" i="1" dirty="0">
                <a:ea typeface="新細明體" charset="-120"/>
              </a:rPr>
              <a:t>very</a:t>
            </a:r>
            <a:r>
              <a:rPr lang="en-US" altLang="zh-TW" dirty="0">
                <a:ea typeface="新細明體" charset="-120"/>
              </a:rPr>
              <a:t> careful to not muck up internals in a way that’s inconsistent with previous versions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E.g</a:t>
            </a:r>
            <a:r>
              <a:rPr lang="en-US" altLang="zh-TW" dirty="0">
                <a:ea typeface="新細明體" charset="-120"/>
              </a:rPr>
              <a:t>., changing the </a:t>
            </a:r>
            <a:r>
              <a:rPr lang="en-US" altLang="zh-TW" i="1" dirty="0">
                <a:ea typeface="新細明體" charset="-120"/>
              </a:rPr>
              <a:t>meaning</a:t>
            </a:r>
            <a:r>
              <a:rPr lang="en-US" altLang="zh-TW" dirty="0">
                <a:ea typeface="新細明體" charset="-120"/>
              </a:rPr>
              <a:t>, but not </a:t>
            </a:r>
            <a:r>
              <a:rPr lang="en-US" altLang="zh-TW" i="1" dirty="0">
                <a:ea typeface="新細明體" charset="-120"/>
              </a:rPr>
              <a:t>name</a:t>
            </a:r>
            <a:r>
              <a:rPr lang="en-US" altLang="zh-TW" dirty="0">
                <a:ea typeface="新細明體" charset="-120"/>
              </a:rPr>
              <a:t> of some data field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Backward compat, cont’d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334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Example: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2000" y="2057400"/>
            <a:ext cx="83820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// version 1.0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) {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=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*2; }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en-US" altLang="zh-TW" dirty="0">
              <a:ea typeface="新細明體" charset="-12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// version 1.1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) {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=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*3; }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// NO-NO!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private 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_</a:t>
            </a:r>
            <a:r>
              <a:rPr lang="en-US" altLang="zh-TW" dirty="0" err="1">
                <a:ea typeface="新細明體" charset="-120"/>
              </a:rPr>
              <a:t>dat</a:t>
            </a:r>
            <a:r>
              <a:rPr lang="en-US" altLang="zh-TW" dirty="0">
                <a:ea typeface="新細明體" charset="-12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Backward compat, cont’d: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5626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Java helps as much as it can</a:t>
            </a:r>
          </a:p>
          <a:p>
            <a:r>
              <a:rPr lang="en-US" altLang="zh-TW">
                <a:ea typeface="新細明體" charset="-120"/>
              </a:rPr>
              <a:t>Java tracks a “version number” of a class that changes when the class changes “substantially”</a:t>
            </a:r>
          </a:p>
          <a:p>
            <a:pPr lvl="1"/>
            <a:r>
              <a:rPr lang="en-US" altLang="zh-TW">
                <a:ea typeface="新細明體" charset="-120"/>
              </a:rPr>
              <a:t>Fields changed to/from static or transient</a:t>
            </a:r>
          </a:p>
          <a:p>
            <a:pPr lvl="1"/>
            <a:r>
              <a:rPr lang="en-US" altLang="zh-TW">
                <a:ea typeface="新細明體" charset="-120"/>
              </a:rPr>
              <a:t>Field or method names changed</a:t>
            </a:r>
          </a:p>
          <a:p>
            <a:pPr lvl="1"/>
            <a:r>
              <a:rPr lang="en-US" altLang="zh-TW">
                <a:ea typeface="新細明體" charset="-120"/>
              </a:rPr>
              <a:t>Data types change</a:t>
            </a:r>
          </a:p>
          <a:p>
            <a:pPr lvl="1"/>
            <a:r>
              <a:rPr lang="en-US" altLang="zh-TW">
                <a:ea typeface="新細明體" charset="-120"/>
              </a:rPr>
              <a:t>Class moves up or down in the class hierarchy</a:t>
            </a:r>
          </a:p>
          <a:p>
            <a:r>
              <a:rPr lang="en-US" altLang="zh-TW">
                <a:ea typeface="新細明體" charset="-120"/>
              </a:rPr>
              <a:t>Trying to deserialize a class of a different version than the one currently in memory throws </a:t>
            </a:r>
            <a:r>
              <a:rPr lang="en-US" altLang="zh-TW">
                <a:latin typeface="Courier" charset="0"/>
                <a:ea typeface="新細明體" charset="-120"/>
              </a:rPr>
              <a:t>InvalidClassException</a:t>
            </a:r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Yet more on backward compat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3340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Java version number comes from names of all data and method members of a class</a:t>
            </a:r>
          </a:p>
          <a:p>
            <a:r>
              <a:rPr lang="en-US" altLang="zh-TW">
                <a:ea typeface="新細明體" charset="-120"/>
              </a:rPr>
              <a:t>If they don’t change, the version number won’t change</a:t>
            </a:r>
          </a:p>
          <a:p>
            <a:r>
              <a:rPr lang="en-US" altLang="zh-TW">
                <a:ea typeface="新細明體" charset="-120"/>
              </a:rPr>
              <a:t>If you want Java to detect that something about your class has changed, change a name</a:t>
            </a:r>
          </a:p>
          <a:p>
            <a:r>
              <a:rPr lang="en-US" altLang="zh-TW" i="1">
                <a:ea typeface="新細明體" charset="-120"/>
              </a:rPr>
              <a:t>But</a:t>
            </a:r>
            <a:r>
              <a:rPr lang="en-US" altLang="zh-TW">
                <a:ea typeface="新細明體" charset="-120"/>
              </a:rPr>
              <a:t>, if all you’ve done is changed names (or refactored functionality), you want to be able to tell Java that nothing has changed</a:t>
            </a:r>
          </a:p>
          <a:p>
            <a:r>
              <a:rPr lang="en-US" altLang="zh-TW">
                <a:ea typeface="新細明體" charset="-120"/>
              </a:rPr>
              <a:t>Can lie to Java about version number: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60960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static final long serialVersionUID = 3530053329164698194L;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detail list of compatibility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You have to check the following rules</a:t>
            </a:r>
          </a:p>
          <a:p>
            <a:pPr lvl="1"/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java.sun.com/javase/6/docs/platform/serialization/spec/version.html</a:t>
            </a:r>
            <a:endParaRPr lang="en-US" altLang="zh-TW" dirty="0" smtClean="0"/>
          </a:p>
          <a:p>
            <a:r>
              <a:rPr lang="en-US" altLang="zh-TW" dirty="0" smtClean="0"/>
              <a:t>One of the key idea is that</a:t>
            </a:r>
          </a:p>
          <a:p>
            <a:pPr lvl="1"/>
            <a:r>
              <a:rPr lang="en-US" altLang="zh-TW" dirty="0" smtClean="0"/>
              <a:t>When restoring an object, new things are allowed, and old things should be kept</a:t>
            </a:r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/>
              <a:t>Issues #3: When facing Singleton pattern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When you are restoring a Singleton object, you need to check whether there is an existing singleton object in the system</a:t>
            </a:r>
          </a:p>
          <a:p>
            <a:pPr lvl="1"/>
            <a:r>
              <a:rPr lang="en-US" altLang="zh-TW" dirty="0" smtClean="0"/>
              <a:t>This is logical correctness, and you need to check and guarantee it by yourself!</a:t>
            </a: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Default Write/Read Object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295400"/>
            <a:ext cx="8153400" cy="1633534"/>
          </a:xfrm>
        </p:spPr>
        <p:txBody>
          <a:bodyPr/>
          <a:lstStyle/>
          <a:p>
            <a:r>
              <a:rPr lang="en-US" altLang="zh-TW" dirty="0" smtClean="0"/>
              <a:t>Sometimes, we want to add some additional information</a:t>
            </a:r>
          </a:p>
          <a:p>
            <a:r>
              <a:rPr lang="en-US" altLang="zh-TW" dirty="0" smtClean="0"/>
              <a:t>For example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14348" y="3071810"/>
            <a:ext cx="81868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public class </a:t>
            </a:r>
            <a:r>
              <a:rPr lang="en-US" altLang="zh-TW" dirty="0" err="1" smtClean="0"/>
              <a:t>NetworkWindow</a:t>
            </a:r>
            <a:r>
              <a:rPr lang="en-US" altLang="zh-TW" dirty="0" smtClean="0"/>
              <a:t> implements </a:t>
            </a:r>
            <a:r>
              <a:rPr lang="en-US" altLang="zh-TW" dirty="0" err="1" smtClean="0"/>
              <a:t>Serializable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{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</a:t>
            </a:r>
            <a:r>
              <a:rPr lang="en-US" altLang="zh-TW" dirty="0" smtClean="0">
                <a:solidFill>
                  <a:srgbClr val="FF0000"/>
                </a:solidFill>
              </a:rPr>
              <a:t>private Socket </a:t>
            </a:r>
            <a:r>
              <a:rPr lang="en-US" altLang="zh-TW" dirty="0" err="1" smtClean="0">
                <a:solidFill>
                  <a:srgbClr val="FF0000"/>
                </a:solidFill>
              </a:rPr>
              <a:t>theSocket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//and many other fields and methods</a:t>
            </a:r>
          </a:p>
          <a:p>
            <a:r>
              <a:rPr lang="en-US" altLang="zh-TW" dirty="0" smtClean="0"/>
              <a:t>}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Answer I: </a:t>
            </a:r>
            <a:r>
              <a:rPr lang="en-US" altLang="zh-TW" dirty="0" smtClean="0">
                <a:ea typeface="新細明體" charset="-120"/>
              </a:rPr>
              <a:t>customized </a:t>
            </a:r>
            <a:r>
              <a:rPr lang="en-US" altLang="zh-TW" dirty="0">
                <a:ea typeface="新細明體" charset="-120"/>
              </a:rPr>
              <a:t>file formats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1676400"/>
          </a:xfrm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Write </a:t>
            </a:r>
            <a:r>
              <a:rPr lang="en-US" altLang="zh-TW" dirty="0">
                <a:ea typeface="新細明體" charset="-120"/>
              </a:rPr>
              <a:t>a set of methods for saving/loading each </a:t>
            </a:r>
            <a:r>
              <a:rPr lang="en-US" altLang="zh-TW" dirty="0" smtClean="0">
                <a:ea typeface="新細明體" charset="-120"/>
              </a:rPr>
              <a:t>instance of a class </a:t>
            </a:r>
            <a:r>
              <a:rPr lang="en-US" altLang="zh-TW" dirty="0">
                <a:ea typeface="新細明體" charset="-120"/>
              </a:rPr>
              <a:t>that you care about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8001000" cy="198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void </a:t>
            </a:r>
            <a:r>
              <a:rPr lang="en-US" altLang="zh-TW" dirty="0" err="1">
                <a:ea typeface="新細明體" charset="-120"/>
              </a:rPr>
              <a:t>saveYourself</a:t>
            </a:r>
            <a:r>
              <a:rPr lang="en-US" altLang="zh-TW" dirty="0">
                <a:ea typeface="新細明體" charset="-120"/>
              </a:rPr>
              <a:t>(Writer o)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throws </a:t>
            </a:r>
            <a:r>
              <a:rPr lang="en-US" altLang="zh-TW" dirty="0" err="1">
                <a:ea typeface="新細明體" charset="-120"/>
              </a:rPr>
              <a:t>IOException</a:t>
            </a:r>
            <a:r>
              <a:rPr lang="en-US" altLang="zh-TW" dirty="0">
                <a:ea typeface="新細明體" charset="-120"/>
              </a:rPr>
              <a:t> { </a:t>
            </a:r>
            <a:r>
              <a:rPr lang="en-US" altLang="zh-TW" dirty="0" smtClean="0">
                <a:ea typeface="新細明體" charset="-120"/>
              </a:rPr>
              <a:t>... </a:t>
            </a:r>
            <a:r>
              <a:rPr lang="en-US" altLang="zh-TW" dirty="0">
                <a:ea typeface="新細明體" charset="-120"/>
              </a:rPr>
              <a:t>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</a:t>
            </a:r>
            <a:r>
              <a:rPr lang="en-US" altLang="zh-TW" b="1" dirty="0">
                <a:ea typeface="新細明體" charset="-120"/>
              </a:rPr>
              <a:t>static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MyClass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loadYourself</a:t>
            </a:r>
            <a:r>
              <a:rPr lang="en-US" altLang="zh-TW" dirty="0">
                <a:ea typeface="新細明體" charset="-120"/>
              </a:rPr>
              <a:t>(Reader r)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throws </a:t>
            </a:r>
            <a:r>
              <a:rPr lang="en-US" altLang="zh-TW" dirty="0" err="1">
                <a:ea typeface="新細明體" charset="-120"/>
              </a:rPr>
              <a:t>IOException</a:t>
            </a:r>
            <a:r>
              <a:rPr lang="en-US" altLang="zh-TW" dirty="0">
                <a:ea typeface="新細明體" charset="-120"/>
              </a:rPr>
              <a:t> { </a:t>
            </a:r>
            <a:r>
              <a:rPr lang="en-US" altLang="zh-TW" dirty="0" smtClean="0">
                <a:ea typeface="新細明體" charset="-120"/>
              </a:rPr>
              <a:t>... </a:t>
            </a:r>
            <a:r>
              <a:rPr lang="en-US" altLang="zh-TW" dirty="0">
                <a:ea typeface="新細明體" charset="-120"/>
              </a:rPr>
              <a:t>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Recover the states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71472" y="1214422"/>
            <a:ext cx="85725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public class </a:t>
            </a:r>
            <a:r>
              <a:rPr lang="en-US" altLang="zh-TW" dirty="0" err="1" smtClean="0"/>
              <a:t>NetworkWindow</a:t>
            </a:r>
            <a:r>
              <a:rPr lang="en-US" altLang="zh-TW" dirty="0" smtClean="0"/>
              <a:t> implements </a:t>
            </a:r>
            <a:r>
              <a:rPr lang="en-US" altLang="zh-TW" dirty="0" err="1" smtClean="0"/>
              <a:t>Serializable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{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</a:t>
            </a:r>
            <a:r>
              <a:rPr lang="en-US" altLang="zh-TW" dirty="0" smtClean="0">
                <a:solidFill>
                  <a:srgbClr val="FF0000"/>
                </a:solidFill>
              </a:rPr>
              <a:t>private transient Socket </a:t>
            </a:r>
            <a:r>
              <a:rPr lang="en-US" altLang="zh-TW" dirty="0" err="1" smtClean="0">
                <a:solidFill>
                  <a:srgbClr val="FF0000"/>
                </a:solidFill>
              </a:rPr>
              <a:t>theSocket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//and many other fields and methods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private void </a:t>
            </a:r>
            <a:r>
              <a:rPr lang="en-US" altLang="zh-TW" dirty="0" err="1" smtClean="0"/>
              <a:t>writeObject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ObjectOutputStream</a:t>
            </a:r>
            <a:r>
              <a:rPr lang="en-US" altLang="zh-TW" dirty="0" smtClean="0"/>
              <a:t> out)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>
                <a:solidFill>
                  <a:srgbClr val="FF0000"/>
                </a:solidFill>
              </a:rPr>
              <a:t>out.defaultWriteObject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/>
              <a:t>out.writeObject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theSocket.getInetAddress</a:t>
            </a:r>
            <a:r>
              <a:rPr lang="en-US" altLang="zh-TW" dirty="0" smtClean="0"/>
              <a:t>());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/>
              <a:t>out.writeInt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theSocket.getPort</a:t>
            </a:r>
            <a:r>
              <a:rPr lang="en-US" altLang="zh-TW" dirty="0" smtClean="0"/>
              <a:t>());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private void </a:t>
            </a:r>
            <a:r>
              <a:rPr lang="en-US" altLang="zh-TW" dirty="0" err="1" smtClean="0"/>
              <a:t>readObject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ObjectInputStream</a:t>
            </a:r>
            <a:r>
              <a:rPr lang="en-US" altLang="zh-TW" dirty="0" smtClean="0"/>
              <a:t> in)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ClassNotFoundException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       </a:t>
            </a:r>
            <a:r>
              <a:rPr lang="en-US" altLang="zh-TW" dirty="0" err="1" smtClean="0">
                <a:solidFill>
                  <a:srgbClr val="FF0000"/>
                </a:solidFill>
              </a:rPr>
              <a:t>in.defaultReadObject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/>
              <a:t>InetAddress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ia</a:t>
            </a:r>
            <a:r>
              <a:rPr lang="en-US" altLang="zh-TW" dirty="0" smtClean="0"/>
              <a:t> = (</a:t>
            </a:r>
            <a:r>
              <a:rPr lang="en-US" altLang="zh-TW" dirty="0" err="1" smtClean="0"/>
              <a:t>InetAddress</a:t>
            </a:r>
            <a:r>
              <a:rPr lang="en-US" altLang="zh-TW" dirty="0" smtClean="0"/>
              <a:t>) </a:t>
            </a:r>
            <a:r>
              <a:rPr lang="en-US" altLang="zh-TW" dirty="0" err="1" smtClean="0"/>
              <a:t>in.readObject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thePort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in.readInt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    </a:t>
            </a:r>
            <a:r>
              <a:rPr lang="en-US" altLang="zh-TW" dirty="0" err="1" smtClean="0"/>
              <a:t>this.theSocket</a:t>
            </a:r>
            <a:r>
              <a:rPr lang="en-US" altLang="zh-TW" dirty="0" smtClean="0"/>
              <a:t> = new Socket(</a:t>
            </a:r>
            <a:r>
              <a:rPr lang="en-US" altLang="zh-TW" dirty="0" err="1" smtClean="0"/>
              <a:t>ia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thePort</a:t>
            </a:r>
            <a:r>
              <a:rPr lang="en-US" altLang="zh-TW" dirty="0" smtClean="0"/>
              <a:t>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}</a:t>
            </a:r>
          </a:p>
          <a:p>
            <a:r>
              <a:rPr lang="en-US" altLang="zh-TW" dirty="0" smtClean="0"/>
              <a:t>}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Preventing Serialization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Sometimes you don’t want your class object to be serialized, but your parent implements </a:t>
            </a:r>
            <a:r>
              <a:rPr lang="en-US" altLang="zh-TW" dirty="0" err="1" smtClean="0"/>
              <a:t>Serializable</a:t>
            </a:r>
            <a:r>
              <a:rPr lang="en-US" altLang="zh-TW" dirty="0" smtClean="0"/>
              <a:t>…</a:t>
            </a:r>
          </a:p>
          <a:p>
            <a:pPr lvl="1"/>
            <a:r>
              <a:rPr lang="en-US" altLang="zh-TW" dirty="0" smtClean="0"/>
              <a:t>You can override </a:t>
            </a:r>
            <a:r>
              <a:rPr lang="en-US" altLang="zh-TW" dirty="0" err="1" smtClean="0"/>
              <a:t>writeObject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readObject</a:t>
            </a:r>
            <a:r>
              <a:rPr lang="en-US" altLang="zh-TW" dirty="0" smtClean="0"/>
              <a:t>, and throw exceptions</a:t>
            </a:r>
          </a:p>
          <a:p>
            <a:pPr lvl="2"/>
            <a:r>
              <a:rPr lang="en-US" altLang="zh-TW" dirty="0" smtClean="0"/>
              <a:t>throw new </a:t>
            </a:r>
            <a:r>
              <a:rPr lang="en-US" altLang="zh-TW" dirty="0" err="1" smtClean="0"/>
              <a:t>NotSerializableException</a:t>
            </a:r>
            <a:r>
              <a:rPr lang="en-US" altLang="zh-TW" dirty="0" smtClean="0"/>
              <a:t>();</a:t>
            </a:r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Make the thing sequential, and so writable</a:t>
            </a:r>
          </a:p>
          <a:p>
            <a:pPr lvl="1"/>
            <a:r>
              <a:rPr lang="en-US" altLang="zh-TW" dirty="0" smtClean="0"/>
              <a:t>Serialization</a:t>
            </a:r>
          </a:p>
          <a:p>
            <a:r>
              <a:rPr lang="en-US" altLang="zh-TW" dirty="0" smtClean="0"/>
              <a:t>Serialization is difficult and technical, you need to be aware of all the class hierarchy which you are going to serialize</a:t>
            </a:r>
          </a:p>
          <a:p>
            <a:r>
              <a:rPr lang="en-US" altLang="zh-TW" dirty="0" smtClean="0"/>
              <a:t>You can define your own serialization process</a:t>
            </a:r>
          </a:p>
          <a:p>
            <a:r>
              <a:rPr lang="en-US" altLang="zh-TW" dirty="0" smtClean="0"/>
              <a:t>You can add additional information when serializing</a:t>
            </a:r>
          </a:p>
          <a:p>
            <a:r>
              <a:rPr lang="en-US" altLang="zh-TW" dirty="0" smtClean="0"/>
              <a:t>You can prevent an instance from serializing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ea typeface="新細明體" charset="-120"/>
              </a:rPr>
              <a:t>Coolnesses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of Approach 1: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5410200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Can produce arbitrary file formats</a:t>
            </a:r>
          </a:p>
          <a:p>
            <a:r>
              <a:rPr lang="en-US" altLang="zh-TW" dirty="0">
                <a:ea typeface="新細明體" charset="-120"/>
              </a:rPr>
              <a:t>Know exactly what you want to store and get back/don’t store extraneous stuff</a:t>
            </a:r>
          </a:p>
          <a:p>
            <a:r>
              <a:rPr lang="en-US" altLang="zh-TW" dirty="0">
                <a:ea typeface="新細明體" charset="-120"/>
              </a:rPr>
              <a:t>Can build file formats to interface </a:t>
            </a:r>
            <a:r>
              <a:rPr lang="en-US" altLang="zh-TW" dirty="0" smtClean="0">
                <a:ea typeface="新細明體" charset="-120"/>
              </a:rPr>
              <a:t>with </a:t>
            </a:r>
            <a:r>
              <a:rPr lang="en-US" altLang="zh-TW" dirty="0">
                <a:ea typeface="新細明體" charset="-120"/>
              </a:rPr>
              <a:t>other codes/programs</a:t>
            </a:r>
          </a:p>
          <a:p>
            <a:pPr lvl="1"/>
            <a:r>
              <a:rPr lang="en-US" altLang="zh-TW" dirty="0">
                <a:ea typeface="新細明體" charset="-120"/>
              </a:rPr>
              <a:t>XML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Pure text file</a:t>
            </a:r>
            <a:endParaRPr lang="en-US" altLang="zh-TW" dirty="0">
              <a:ea typeface="新細明體" charset="-120"/>
            </a:endParaRPr>
          </a:p>
          <a:p>
            <a:pPr lvl="1"/>
            <a:r>
              <a:rPr lang="en-US" altLang="zh-TW" dirty="0">
                <a:ea typeface="新細明體" charset="-120"/>
              </a:rPr>
              <a:t>Etc.</a:t>
            </a:r>
          </a:p>
          <a:p>
            <a:r>
              <a:rPr lang="en-US" altLang="zh-TW" dirty="0">
                <a:ea typeface="新細明體" charset="-120"/>
              </a:rPr>
              <a:t>If your classes are nicely hierarchical, makes saving/loading </a:t>
            </a:r>
            <a:r>
              <a:rPr lang="en-US" altLang="zh-TW" dirty="0" smtClean="0">
                <a:ea typeface="新細明體" charset="-120"/>
              </a:rPr>
              <a:t>simple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What will happen with </a:t>
            </a:r>
            <a:r>
              <a:rPr lang="en-US" altLang="zh-TW" b="1" dirty="0" smtClean="0">
                <a:ea typeface="新細明體" charset="-120"/>
              </a:rPr>
              <a:t>Inheritance</a:t>
            </a:r>
            <a:r>
              <a:rPr lang="en-US" altLang="zh-TW" dirty="0" smtClean="0">
                <a:ea typeface="新細明體" charset="-120"/>
              </a:rPr>
              <a:t>?</a:t>
            </a: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Make Things </a:t>
            </a:r>
            <a:r>
              <a:rPr lang="en-US" altLang="zh-TW" dirty="0" err="1" smtClean="0">
                <a:ea typeface="新細明體" charset="-120"/>
              </a:rPr>
              <a:t>Saveable</a:t>
            </a:r>
            <a:r>
              <a:rPr lang="en-US" altLang="zh-TW" dirty="0" smtClean="0">
                <a:ea typeface="新細明體" charset="-120"/>
              </a:rPr>
              <a:t>/Loadable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82296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interface </a:t>
            </a:r>
            <a:r>
              <a:rPr lang="en-US" altLang="zh-TW" dirty="0" err="1">
                <a:ea typeface="新細明體" charset="-120"/>
              </a:rPr>
              <a:t>Saveable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void </a:t>
            </a:r>
            <a:r>
              <a:rPr lang="en-US" altLang="zh-TW" dirty="0" err="1">
                <a:ea typeface="新細明體" charset="-120"/>
              </a:rPr>
              <a:t>saveYourself</a:t>
            </a:r>
            <a:r>
              <a:rPr lang="en-US" altLang="zh-TW" dirty="0">
                <a:ea typeface="新細明體" charset="-120"/>
              </a:rPr>
              <a:t>(Writer </a:t>
            </a:r>
            <a:r>
              <a:rPr lang="en-US" altLang="zh-TW" dirty="0" smtClean="0">
                <a:ea typeface="新細明體" charset="-120"/>
              </a:rPr>
              <a:t>w)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 smtClean="0">
                <a:ea typeface="新細明體" charset="-120"/>
              </a:rPr>
              <a:t>    throws </a:t>
            </a:r>
            <a:r>
              <a:rPr lang="en-US" altLang="zh-TW" dirty="0" err="1" smtClean="0">
                <a:ea typeface="新細明體" charset="-120"/>
              </a:rPr>
              <a:t>IOException</a:t>
            </a:r>
            <a:r>
              <a:rPr lang="en-US" altLang="zh-TW" dirty="0" smtClean="0">
                <a:ea typeface="新細明體" charset="-12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 smtClean="0">
                <a:ea typeface="新細明體" charset="-120"/>
              </a:rPr>
              <a:t>  </a:t>
            </a:r>
            <a:r>
              <a:rPr lang="en-US" altLang="zh-TW" dirty="0">
                <a:solidFill>
                  <a:schemeClr val="tx2"/>
                </a:solidFill>
                <a:ea typeface="新細明體" charset="-120"/>
              </a:rPr>
              <a:t>// should also have this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 // public static Object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loadYourself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(Reader r)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 //   throws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IOException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solidFill>
                  <a:schemeClr val="tx2"/>
                </a:solidFill>
                <a:ea typeface="新細明體" charset="-120"/>
              </a:rPr>
              <a:t>  // but you can’t put a static method in an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solidFill>
                  <a:schemeClr val="tx2"/>
                </a:solidFill>
                <a:ea typeface="新細明體" charset="-120"/>
              </a:rPr>
              <a:t>  // interface in Java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Saving, cont’d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1254125"/>
            <a:ext cx="84582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public class MyClassA implements Saveable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public MyClassA(int arg)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// initialize private data members of 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public void saveYourself(Writer w)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throws IOException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// write MyClassA identifier and private data on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// stream w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public static MyClassA loadYourself(Reader r)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throws IOException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// parse MyClassA from the data stream r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MyClassA tmp=new MyClassA(data);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  return tmp;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Saving, cont’d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8153400" cy="536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MyClassB</a:t>
            </a:r>
            <a:r>
              <a:rPr lang="en-US" altLang="zh-TW" dirty="0">
                <a:ea typeface="新細明體" charset="-120"/>
              </a:rPr>
              <a:t> implements </a:t>
            </a:r>
            <a:r>
              <a:rPr lang="en-US" altLang="zh-TW" dirty="0" err="1">
                <a:ea typeface="新細明體" charset="-120"/>
              </a:rPr>
              <a:t>Saveable</a:t>
            </a:r>
            <a:r>
              <a:rPr lang="en-US" altLang="zh-TW" dirty="0">
                <a:ea typeface="新細明體" charset="-120"/>
              </a:rPr>
              <a:t>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void </a:t>
            </a:r>
            <a:r>
              <a:rPr lang="en-US" altLang="zh-TW" dirty="0" err="1">
                <a:ea typeface="新細明體" charset="-120"/>
              </a:rPr>
              <a:t>MyClassB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int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) { </a:t>
            </a:r>
            <a:r>
              <a:rPr lang="en-US" altLang="zh-TW" dirty="0" smtClean="0">
                <a:ea typeface="新細明體" charset="-120"/>
              </a:rPr>
              <a:t>... </a:t>
            </a:r>
            <a:r>
              <a:rPr lang="en-US" altLang="zh-TW" dirty="0">
                <a:ea typeface="新細明體" charset="-120"/>
              </a:rPr>
              <a:t>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private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MyClassA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_stuff;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void </a:t>
            </a:r>
            <a:r>
              <a:rPr lang="en-US" altLang="zh-TW" dirty="0" err="1">
                <a:ea typeface="新細明體" charset="-120"/>
              </a:rPr>
              <a:t>saveYourself</a:t>
            </a:r>
            <a:r>
              <a:rPr lang="en-US" altLang="zh-TW" dirty="0">
                <a:ea typeface="新細明體" charset="-120"/>
              </a:rPr>
              <a:t>(Writer w)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// write ID for </a:t>
            </a:r>
            <a:r>
              <a:rPr lang="en-US" altLang="zh-TW" dirty="0" err="1">
                <a:ea typeface="新細明體" charset="-120"/>
              </a:rPr>
              <a:t>MyClassB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_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stuff.saveYourself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(w);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// write other private data for </a:t>
            </a:r>
            <a:r>
              <a:rPr lang="en-US" altLang="zh-TW" dirty="0" err="1">
                <a:ea typeface="新細明體" charset="-120"/>
              </a:rPr>
              <a:t>MyClassB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</a:t>
            </a:r>
            <a:r>
              <a:rPr lang="en-US" altLang="zh-TW" dirty="0" err="1">
                <a:ea typeface="新細明體" charset="-120"/>
              </a:rPr>
              <a:t>w.flush</a:t>
            </a:r>
            <a:r>
              <a:rPr lang="en-US" altLang="zh-TW" dirty="0">
                <a:ea typeface="新細明體" charset="-120"/>
              </a:rPr>
              <a:t>();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public static </a:t>
            </a:r>
            <a:r>
              <a:rPr lang="en-US" altLang="zh-TW" dirty="0" err="1">
                <a:ea typeface="新細明體" charset="-120"/>
              </a:rPr>
              <a:t>MyClassB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loadYourself</a:t>
            </a:r>
            <a:r>
              <a:rPr lang="en-US" altLang="zh-TW" dirty="0">
                <a:ea typeface="新細明體" charset="-120"/>
              </a:rPr>
              <a:t>(Reader r) {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// parse </a:t>
            </a:r>
            <a:r>
              <a:rPr lang="en-US" altLang="zh-TW" dirty="0" err="1">
                <a:ea typeface="新細明體" charset="-120"/>
              </a:rPr>
              <a:t>MyClassB</a:t>
            </a:r>
            <a:r>
              <a:rPr lang="en-US" altLang="zh-TW" dirty="0">
                <a:ea typeface="新細明體" charset="-120"/>
              </a:rPr>
              <a:t> ID from r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MyClassA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tmp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=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MyClassA.loadYourself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(r);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// parse other private data for </a:t>
            </a:r>
            <a:r>
              <a:rPr lang="en-US" altLang="zh-TW" dirty="0" err="1">
                <a:ea typeface="新細明體" charset="-120"/>
              </a:rPr>
              <a:t>MyClassB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  return new </a:t>
            </a:r>
            <a:r>
              <a:rPr lang="en-US" altLang="zh-TW" dirty="0" err="1">
                <a:ea typeface="新細明體" charset="-120"/>
              </a:rPr>
              <a:t>MyClassB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tmp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  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Painfulnesses of Approach 1: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This is called </a:t>
            </a:r>
            <a:r>
              <a:rPr lang="en-US" altLang="zh-TW" i="1" dirty="0">
                <a:ea typeface="新細明體" charset="-120"/>
              </a:rPr>
              <a:t>recursive descent parsing</a:t>
            </a:r>
            <a:r>
              <a:rPr lang="en-US" altLang="zh-TW" dirty="0">
                <a:ea typeface="新細明體" charset="-120"/>
              </a:rPr>
              <a:t> </a:t>
            </a:r>
          </a:p>
          <a:p>
            <a:r>
              <a:rPr lang="en-US" altLang="zh-TW" dirty="0" smtClean="0">
                <a:ea typeface="新細明體" charset="-120"/>
              </a:rPr>
              <a:t>Actually, there </a:t>
            </a:r>
            <a:r>
              <a:rPr lang="en-US" altLang="zh-TW" dirty="0">
                <a:ea typeface="新細明體" charset="-120"/>
              </a:rPr>
              <a:t>are plenty of places in the </a:t>
            </a:r>
            <a:r>
              <a:rPr lang="en-US" altLang="zh-TW" dirty="0" smtClean="0">
                <a:ea typeface="新細明體" charset="-120"/>
              </a:rPr>
              <a:t>real world where </a:t>
            </a:r>
            <a:r>
              <a:rPr lang="en-US" altLang="zh-TW" dirty="0">
                <a:ea typeface="新細明體" charset="-120"/>
              </a:rPr>
              <a:t>it’s terribly useful.</a:t>
            </a:r>
          </a:p>
          <a:p>
            <a:r>
              <a:rPr lang="en-US" altLang="zh-TW" dirty="0">
                <a:ea typeface="新細明體" charset="-120"/>
              </a:rPr>
              <a:t>But...  It’s also a </a:t>
            </a:r>
            <a:r>
              <a:rPr lang="en-US" altLang="zh-TW" dirty="0" smtClean="0">
                <a:ea typeface="新細明體" charset="-120"/>
              </a:rPr>
              <a:t>pain (why?)</a:t>
            </a:r>
            <a:endParaRPr lang="en-US" altLang="zh-TW" dirty="0">
              <a:ea typeface="新細明體" charset="-120"/>
            </a:endParaRPr>
          </a:p>
          <a:p>
            <a:pPr lvl="1"/>
            <a:r>
              <a:rPr lang="en-US" altLang="zh-TW" dirty="0">
                <a:ea typeface="新細明體" charset="-120"/>
              </a:rPr>
              <a:t>If all you want to do is </a:t>
            </a:r>
            <a:r>
              <a:rPr lang="en-US" altLang="zh-TW" dirty="0" smtClean="0">
                <a:ea typeface="新細明體" charset="-120"/>
              </a:rPr>
              <a:t>store/retrieve data, do you </a:t>
            </a:r>
            <a:r>
              <a:rPr lang="en-US" altLang="zh-TW" i="1" dirty="0" smtClean="0">
                <a:ea typeface="新細明體" charset="-120"/>
              </a:rPr>
              <a:t>really</a:t>
            </a:r>
            <a:r>
              <a:rPr lang="en-US" altLang="zh-TW" dirty="0" smtClean="0">
                <a:ea typeface="新細明體" charset="-120"/>
              </a:rPr>
              <a:t> need to go to all of </a:t>
            </a:r>
            <a:r>
              <a:rPr lang="en-US" altLang="zh-TW" dirty="0">
                <a:ea typeface="新細明體" charset="-120"/>
              </a:rPr>
              <a:t>that effort?</a:t>
            </a:r>
          </a:p>
          <a:p>
            <a:r>
              <a:rPr lang="en-US" altLang="zh-TW" dirty="0">
                <a:ea typeface="新細明體" charset="-120"/>
              </a:rPr>
              <a:t>Fortunately, no.  Java provides a shortcut that takes a lot of the work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Approach 2: Enter Serialization...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153400" cy="20574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Java provides the serialization mechanism for object persistence</a:t>
            </a:r>
          </a:p>
          <a:p>
            <a:r>
              <a:rPr lang="en-US" altLang="zh-TW">
                <a:ea typeface="新細明體" charset="-120"/>
              </a:rPr>
              <a:t>It essentially automates the grunt work for you</a:t>
            </a:r>
          </a:p>
          <a:p>
            <a:r>
              <a:rPr lang="en-US" altLang="zh-TW">
                <a:ea typeface="新細明體" charset="-120"/>
              </a:rPr>
              <a:t>Short form: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3479800"/>
            <a:ext cx="8458200" cy="32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public class </a:t>
            </a:r>
            <a:r>
              <a:rPr lang="en-US" altLang="zh-TW" dirty="0" err="1">
                <a:ea typeface="新細明體" charset="-120"/>
              </a:rPr>
              <a:t>MyClassA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implements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Serializable</a:t>
            </a:r>
            <a:r>
              <a:rPr lang="en-US" altLang="zh-TW" dirty="0">
                <a:solidFill>
                  <a:srgbClr val="FF0000"/>
                </a:solidFill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{ ... }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>
                <a:ea typeface="新細明體" charset="-120"/>
              </a:rPr>
              <a:t>// in some other code elsewhere...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ea typeface="新細明體" charset="-120"/>
              </a:rPr>
              <a:t>MyClassA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tmp</a:t>
            </a:r>
            <a:r>
              <a:rPr lang="en-US" altLang="zh-TW" dirty="0">
                <a:ea typeface="新細明體" charset="-120"/>
              </a:rPr>
              <a:t>=new </a:t>
            </a:r>
            <a:r>
              <a:rPr lang="en-US" altLang="zh-TW" dirty="0" err="1">
                <a:ea typeface="新細明體" charset="-120"/>
              </a:rPr>
              <a:t>MyClassA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arg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ea typeface="新細明體" charset="-120"/>
              </a:rPr>
              <a:t>FileOutputStream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err="1">
                <a:ea typeface="新細明體" charset="-120"/>
              </a:rPr>
              <a:t>fos</a:t>
            </a:r>
            <a:r>
              <a:rPr lang="en-US" altLang="zh-TW" dirty="0">
                <a:ea typeface="新細明體" charset="-120"/>
              </a:rPr>
              <a:t>=new </a:t>
            </a:r>
            <a:r>
              <a:rPr lang="en-US" altLang="zh-TW" dirty="0" err="1" smtClean="0">
                <a:ea typeface="新細明體" charset="-120"/>
              </a:rPr>
              <a:t>FileOutputStream</a:t>
            </a:r>
            <a:r>
              <a:rPr lang="en-US" altLang="zh-TW" dirty="0" smtClean="0">
                <a:ea typeface="新細明體" charset="-120"/>
              </a:rPr>
              <a:t>("some.obj</a:t>
            </a:r>
            <a:r>
              <a:rPr lang="en-US" altLang="zh-TW" dirty="0" smtClean="0">
                <a:ea typeface="新細明體" charset="-120"/>
              </a:rPr>
              <a:t>"</a:t>
            </a:r>
            <a:r>
              <a:rPr lang="en-US" altLang="zh-TW" dirty="0" smtClean="0">
                <a:ea typeface="新細明體" charset="-120"/>
              </a:rPr>
              <a:t>);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ObjectOutputStream</a:t>
            </a:r>
            <a:r>
              <a:rPr lang="en-US" altLang="zh-TW" dirty="0">
                <a:ea typeface="新細明體" charset="-120"/>
              </a:rPr>
              <a:t> out=new 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ObjectOutputStream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fos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ea typeface="新細明體" charset="-120"/>
              </a:rPr>
              <a:t>out.</a:t>
            </a:r>
            <a:r>
              <a:rPr lang="en-US" altLang="zh-TW" dirty="0" err="1">
                <a:solidFill>
                  <a:srgbClr val="FF0000"/>
                </a:solidFill>
                <a:ea typeface="新細明體" charset="-120"/>
              </a:rPr>
              <a:t>writeObject</a:t>
            </a:r>
            <a:r>
              <a:rPr lang="en-US" altLang="zh-TW" dirty="0">
                <a:ea typeface="新細明體" charset="-120"/>
              </a:rPr>
              <a:t>(</a:t>
            </a:r>
            <a:r>
              <a:rPr lang="en-US" altLang="zh-TW" dirty="0" err="1">
                <a:ea typeface="新細明體" charset="-120"/>
              </a:rPr>
              <a:t>tmp</a:t>
            </a:r>
            <a:r>
              <a:rPr lang="en-US" altLang="zh-TW" dirty="0">
                <a:ea typeface="新細明體" charset="-120"/>
              </a:rPr>
              <a:t>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ea typeface="新細明體" charset="-120"/>
              </a:rPr>
              <a:t>out.flush</a:t>
            </a:r>
            <a:r>
              <a:rPr lang="en-US" altLang="zh-TW" dirty="0">
                <a:ea typeface="新細明體" charset="-120"/>
              </a:rPr>
              <a:t>();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TW" dirty="0" err="1">
                <a:ea typeface="新細明體" charset="-120"/>
              </a:rPr>
              <a:t>out.close</a:t>
            </a:r>
            <a:r>
              <a:rPr lang="en-US" altLang="zh-TW" dirty="0">
                <a:ea typeface="新細明體" charset="-120"/>
              </a:rPr>
              <a:t>();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drl_generic">
  <a:themeElements>
    <a:clrScheme name="tdrl_generic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tdrl_generi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" charset="0"/>
          </a:defRPr>
        </a:defPPr>
      </a:lstStyle>
    </a:lnDef>
  </a:objectDefaults>
  <a:extraClrSchemeLst>
    <a:extraClrScheme>
      <a:clrScheme name="tdrl_generic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rl_generic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rl_gener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rl_generic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rl_generic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rl_generic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rl_generic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ShadowRealm:Users:terran:Library:PowerPoint:tdrl_generic.pot</Template>
  <TotalTime>410</TotalTime>
  <Words>1977</Words>
  <Application>Microsoft Office PowerPoint</Application>
  <PresentationFormat>如螢幕大小 (4:3)</PresentationFormat>
  <Paragraphs>312</Paragraphs>
  <Slides>32</Slides>
  <Notes>32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tdrl_generic</vt:lpstr>
      <vt:lpstr>Object Serialization in Java</vt:lpstr>
      <vt:lpstr>So you want to save your data…</vt:lpstr>
      <vt:lpstr>Answer I: customized file formats</vt:lpstr>
      <vt:lpstr>Coolnesses of Approach 1:</vt:lpstr>
      <vt:lpstr>Make Things Saveable/Loadable</vt:lpstr>
      <vt:lpstr>Saving, cont’d</vt:lpstr>
      <vt:lpstr>Saving, cont’d</vt:lpstr>
      <vt:lpstr>Painfulnesses of Approach 1:</vt:lpstr>
      <vt:lpstr>Approach 2: Enter Serialization...</vt:lpstr>
      <vt:lpstr>In a bit more detail...</vt:lpstr>
      <vt:lpstr>The object graph and uniqueness</vt:lpstr>
      <vt:lpstr>Now some problems…</vt:lpstr>
      <vt:lpstr>When default serialization isn’t enough</vt:lpstr>
      <vt:lpstr>writeObject() in action</vt:lpstr>
      <vt:lpstr>Things that you don’t want to save</vt:lpstr>
      <vt:lpstr>Issue: #0 -- non Serializable fields</vt:lpstr>
      <vt:lpstr>Issue: #0.5 -- non-Ser. superclasses</vt:lpstr>
      <vt:lpstr>Non-Serializable superclasses, cont’d</vt:lpstr>
      <vt:lpstr>In O’Reilly Java I/O</vt:lpstr>
      <vt:lpstr>When having a non-serializable parent</vt:lpstr>
      <vt:lpstr>Issue: #1 -- Efficiency</vt:lpstr>
      <vt:lpstr>Issue: #2 -- Backward compatibility</vt:lpstr>
      <vt:lpstr>Backward compat, cont’d.</vt:lpstr>
      <vt:lpstr>Backward compat, cont’d</vt:lpstr>
      <vt:lpstr>Backward compat, cont’d:</vt:lpstr>
      <vt:lpstr>Yet more on backward compat</vt:lpstr>
      <vt:lpstr>The detail list of compatibility</vt:lpstr>
      <vt:lpstr>Issues #3: When facing Singleton pattern</vt:lpstr>
      <vt:lpstr>Default Write/Read Object</vt:lpstr>
      <vt:lpstr>Recover the states</vt:lpstr>
      <vt:lpstr>Preventing Serialization</vt:lpstr>
      <vt:lpstr>Summary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Serialization in Java</dc:title>
  <dc:creator>Terran Lane</dc:creator>
  <cp:lastModifiedBy>yoshi</cp:lastModifiedBy>
  <cp:revision>71</cp:revision>
  <dcterms:created xsi:type="dcterms:W3CDTF">2004-02-09T17:09:24Z</dcterms:created>
  <dcterms:modified xsi:type="dcterms:W3CDTF">2010-05-12T19:24:00Z</dcterms:modified>
</cp:coreProperties>
</file>