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Default Extension="gif" ContentType="image/gif"/>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8"/>
  </p:notesMasterIdLst>
  <p:sldIdLst>
    <p:sldId id="256" r:id="rId2"/>
    <p:sldId id="284" r:id="rId3"/>
    <p:sldId id="261" r:id="rId4"/>
    <p:sldId id="286" r:id="rId5"/>
    <p:sldId id="285" r:id="rId6"/>
    <p:sldId id="269" r:id="rId7"/>
    <p:sldId id="262" r:id="rId8"/>
    <p:sldId id="263" r:id="rId9"/>
    <p:sldId id="264" r:id="rId10"/>
    <p:sldId id="266" r:id="rId11"/>
    <p:sldId id="267" r:id="rId12"/>
    <p:sldId id="268" r:id="rId13"/>
    <p:sldId id="270" r:id="rId14"/>
    <p:sldId id="271" r:id="rId15"/>
    <p:sldId id="287" r:id="rId16"/>
    <p:sldId id="272" r:id="rId17"/>
    <p:sldId id="275" r:id="rId18"/>
    <p:sldId id="276" r:id="rId19"/>
    <p:sldId id="277" r:id="rId20"/>
    <p:sldId id="279" r:id="rId21"/>
    <p:sldId id="288" r:id="rId22"/>
    <p:sldId id="289" r:id="rId23"/>
    <p:sldId id="292" r:id="rId24"/>
    <p:sldId id="290" r:id="rId25"/>
    <p:sldId id="293" r:id="rId26"/>
    <p:sldId id="291" r:id="rId27"/>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oshi" initials="y"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33CCFF"/>
    <a:srgbClr val="00FFFF"/>
    <a:srgbClr val="333300"/>
    <a:srgbClr val="00FF00"/>
    <a:srgbClr val="33CC33"/>
    <a:srgbClr val="FF9900"/>
  </p:clrMru>
</p:presentationPr>
</file>

<file path=ppt/tableStyles.xml><?xml version="1.0" encoding="utf-8"?>
<a:tblStyleLst xmlns:a="http://schemas.openxmlformats.org/drawingml/2006/main" def="{5C22544A-7EE6-4342-B048-85BDC9FD1C3A}">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02" autoAdjust="0"/>
    <p:restoredTop sz="94660"/>
  </p:normalViewPr>
  <p:slideViewPr>
    <p:cSldViewPr>
      <p:cViewPr varScale="1">
        <p:scale>
          <a:sx n="88" d="100"/>
          <a:sy n="88" d="100"/>
        </p:scale>
        <p:origin x="-1430"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2EFF88-AA76-414E-9785-0E299F1E55EF}" type="datetimeFigureOut">
              <a:rPr lang="zh-TW" altLang="en-US" smtClean="0"/>
              <a:pPr/>
              <a:t>2010/5/23</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7C986D-B6FB-4596-A2BD-2651C3604662}"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1</a:t>
            </a:fld>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10</a:t>
            </a:fld>
            <a:endParaRPr lang="zh-TW"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11</a:t>
            </a:fld>
            <a:endParaRPr lang="zh-TW"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12</a:t>
            </a:fld>
            <a:endParaRPr lang="zh-TW"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13</a:t>
            </a:fld>
            <a:endParaRPr lang="zh-TW"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14</a:t>
            </a:fld>
            <a:endParaRPr lang="zh-TW"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15</a:t>
            </a:fld>
            <a:endParaRPr lang="zh-TW"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16</a:t>
            </a:fld>
            <a:endParaRPr lang="zh-TW"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17</a:t>
            </a:fld>
            <a:endParaRPr lang="zh-TW"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18</a:t>
            </a:fld>
            <a:endParaRPr lang="zh-TW"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19</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2</a:t>
            </a:fld>
            <a:endParaRPr lang="zh-TW"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20</a:t>
            </a:fld>
            <a:endParaRPr lang="zh-TW"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21</a:t>
            </a:fld>
            <a:endParaRPr lang="zh-TW"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22</a:t>
            </a:fld>
            <a:endParaRPr lang="zh-TW"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23</a:t>
            </a:fld>
            <a:endParaRPr lang="zh-TW"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24</a:t>
            </a:fld>
            <a:endParaRPr lang="zh-TW"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25</a:t>
            </a:fld>
            <a:endParaRPr lang="zh-TW"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26</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3</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4</a:t>
            </a:fld>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5</a:t>
            </a:fld>
            <a:endParaRPr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6</a:t>
            </a:fld>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7</a:t>
            </a:fld>
            <a:endParaRPr lang="zh-TW"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8</a:t>
            </a:fld>
            <a:endParaRPr lang="zh-TW"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27C986D-B6FB-4596-A2BD-2651C3604662}" type="slidenum">
              <a:rPr lang="zh-TW" altLang="en-US" smtClean="0"/>
              <a:pPr/>
              <a:t>9</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圓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標題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p:txBody>
          <a:bodyPr/>
          <a:lstStyle/>
          <a:p>
            <a:endParaRPr lang="en-US" altLang="zh-TW"/>
          </a:p>
        </p:txBody>
      </p:sp>
      <p:sp>
        <p:nvSpPr>
          <p:cNvPr id="17" name="頁尾版面配置區 16"/>
          <p:cNvSpPr>
            <a:spLocks noGrp="1"/>
          </p:cNvSpPr>
          <p:nvPr>
            <p:ph type="ftr" sz="quarter" idx="11"/>
          </p:nvPr>
        </p:nvSpPr>
        <p:spPr/>
        <p:txBody>
          <a:bodyPr/>
          <a:lstStyle/>
          <a:p>
            <a:endParaRPr lang="en-US" altLang="zh-TW"/>
          </a:p>
        </p:txBody>
      </p:sp>
      <p:sp>
        <p:nvSpPr>
          <p:cNvPr id="29" name="投影片編號版面配置區 28"/>
          <p:cNvSpPr>
            <a:spLocks noGrp="1"/>
          </p:cNvSpPr>
          <p:nvPr>
            <p:ph type="sldNum" sz="quarter" idx="12"/>
          </p:nvPr>
        </p:nvSpPr>
        <p:spPr/>
        <p:txBody>
          <a:bodyPr lIns="0" tIns="0" rIns="0" bIns="0">
            <a:noAutofit/>
          </a:bodyPr>
          <a:lstStyle>
            <a:lvl1pPr>
              <a:defRPr sz="1400">
                <a:solidFill>
                  <a:srgbClr val="FFFFFF"/>
                </a:solidFill>
              </a:defRPr>
            </a:lvl1pPr>
          </a:lstStyle>
          <a:p>
            <a:fld id="{6B3BCE2D-5322-46FF-9644-62AE93705905}" type="slidenum">
              <a:rPr lang="en-US" altLang="zh-TW" smtClean="0"/>
              <a:pPr/>
              <a:t>‹#›</a:t>
            </a:fld>
            <a:endParaRPr lang="en-US" altLang="zh-TW"/>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標題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endParaRPr lang="en-US" altLang="zh-TW"/>
          </a:p>
        </p:txBody>
      </p:sp>
      <p:sp>
        <p:nvSpPr>
          <p:cNvPr id="5" name="頁尾版面配置區 4"/>
          <p:cNvSpPr>
            <a:spLocks noGrp="1"/>
          </p:cNvSpPr>
          <p:nvPr>
            <p:ph type="ftr" sz="quarter" idx="11"/>
          </p:nvPr>
        </p:nvSpPr>
        <p:spPr/>
        <p:txBody>
          <a:bodyPr/>
          <a:lstStyle/>
          <a:p>
            <a:endParaRPr lang="en-US" altLang="zh-TW"/>
          </a:p>
        </p:txBody>
      </p:sp>
      <p:sp>
        <p:nvSpPr>
          <p:cNvPr id="6" name="投影片編號版面配置區 5"/>
          <p:cNvSpPr>
            <a:spLocks noGrp="1"/>
          </p:cNvSpPr>
          <p:nvPr>
            <p:ph type="sldNum" sz="quarter" idx="12"/>
          </p:nvPr>
        </p:nvSpPr>
        <p:spPr/>
        <p:txBody>
          <a:bodyPr/>
          <a:lstStyle/>
          <a:p>
            <a:fld id="{B7DA57B3-2205-4B25-936C-8EE346F9B98C}" type="slidenum">
              <a:rPr lang="en-US" altLang="zh-TW" smtClean="0"/>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41"/>
            <a:ext cx="201168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914400" y="274640"/>
            <a:ext cx="55626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endParaRPr lang="en-US" altLang="zh-TW"/>
          </a:p>
        </p:txBody>
      </p:sp>
      <p:sp>
        <p:nvSpPr>
          <p:cNvPr id="5" name="頁尾版面配置區 4"/>
          <p:cNvSpPr>
            <a:spLocks noGrp="1"/>
          </p:cNvSpPr>
          <p:nvPr>
            <p:ph type="ftr" sz="quarter" idx="11"/>
          </p:nvPr>
        </p:nvSpPr>
        <p:spPr/>
        <p:txBody>
          <a:bodyPr/>
          <a:lstStyle/>
          <a:p>
            <a:endParaRPr lang="en-US" altLang="zh-TW"/>
          </a:p>
        </p:txBody>
      </p:sp>
      <p:sp>
        <p:nvSpPr>
          <p:cNvPr id="6" name="投影片編號版面配置區 5"/>
          <p:cNvSpPr>
            <a:spLocks noGrp="1"/>
          </p:cNvSpPr>
          <p:nvPr>
            <p:ph type="sldNum" sz="quarter" idx="12"/>
          </p:nvPr>
        </p:nvSpPr>
        <p:spPr/>
        <p:txBody>
          <a:bodyPr/>
          <a:lstStyle/>
          <a:p>
            <a:fld id="{7293FADB-BED7-4414-8C20-59C5EA580622}" type="slidenum">
              <a:rPr lang="en-US" altLang="zh-TW" smtClean="0"/>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600200"/>
            <a:ext cx="4038600" cy="45339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339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投影片編號版面配置區 4"/>
          <p:cNvSpPr>
            <a:spLocks noGrp="1"/>
          </p:cNvSpPr>
          <p:nvPr>
            <p:ph type="sldNum" sz="quarter" idx="10"/>
          </p:nvPr>
        </p:nvSpPr>
        <p:spPr>
          <a:xfrm>
            <a:off x="6553200" y="6243638"/>
            <a:ext cx="2133600" cy="457200"/>
          </a:xfrm>
        </p:spPr>
        <p:txBody>
          <a:bodyPr/>
          <a:lstStyle>
            <a:lvl1pPr>
              <a:defRPr/>
            </a:lvl1pPr>
          </a:lstStyle>
          <a:p>
            <a:fld id="{173D61B3-FCB6-4444-9E56-CB858AE4C9D4}" type="slidenum">
              <a:rPr lang="en-US" altLang="zh-TW"/>
              <a:pPr/>
              <a:t>‹#›</a:t>
            </a:fld>
            <a:endParaRPr lang="en-US" altLang="zh-TW"/>
          </a:p>
        </p:txBody>
      </p:sp>
      <p:sp>
        <p:nvSpPr>
          <p:cNvPr id="6" name="日期版面配置區 5"/>
          <p:cNvSpPr>
            <a:spLocks noGrp="1"/>
          </p:cNvSpPr>
          <p:nvPr>
            <p:ph type="dt" sz="half" idx="11"/>
          </p:nvPr>
        </p:nvSpPr>
        <p:spPr>
          <a:xfrm>
            <a:off x="457200" y="6243638"/>
            <a:ext cx="2133600" cy="457200"/>
          </a:xfrm>
        </p:spPr>
        <p:txBody>
          <a:bodyPr/>
          <a:lstStyle>
            <a:lvl1pPr>
              <a:defRPr/>
            </a:lvl1pPr>
          </a:lstStyle>
          <a:p>
            <a:endParaRPr lang="en-US" altLang="zh-TW"/>
          </a:p>
        </p:txBody>
      </p:sp>
      <p:sp>
        <p:nvSpPr>
          <p:cNvPr id="7" name="頁尾版面配置區 6"/>
          <p:cNvSpPr>
            <a:spLocks noGrp="1"/>
          </p:cNvSpPr>
          <p:nvPr>
            <p:ph type="ftr" sz="quarter" idx="12"/>
          </p:nvPr>
        </p:nvSpPr>
        <p:spPr>
          <a:xfrm>
            <a:off x="3124200" y="6243638"/>
            <a:ext cx="2895600" cy="457200"/>
          </a:xfrm>
        </p:spPr>
        <p:txBody>
          <a:bodyPr/>
          <a:lstStyle>
            <a:lvl1pPr>
              <a:defRPr/>
            </a:lvl1pPr>
          </a:lstStyle>
          <a:p>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endParaRPr lang="en-US" altLang="zh-TW"/>
          </a:p>
        </p:txBody>
      </p:sp>
      <p:sp>
        <p:nvSpPr>
          <p:cNvPr id="5" name="頁尾版面配置區 4"/>
          <p:cNvSpPr>
            <a:spLocks noGrp="1"/>
          </p:cNvSpPr>
          <p:nvPr>
            <p:ph type="ftr" sz="quarter" idx="11"/>
          </p:nvPr>
        </p:nvSpPr>
        <p:spPr/>
        <p:txBody>
          <a:bodyPr/>
          <a:lstStyle/>
          <a:p>
            <a:endParaRPr lang="en-US" altLang="zh-TW"/>
          </a:p>
        </p:txBody>
      </p:sp>
      <p:sp>
        <p:nvSpPr>
          <p:cNvPr id="6" name="投影片編號版面配置區 5"/>
          <p:cNvSpPr>
            <a:spLocks noGrp="1"/>
          </p:cNvSpPr>
          <p:nvPr>
            <p:ph type="sldNum" sz="quarter" idx="12"/>
          </p:nvPr>
        </p:nvSpPr>
        <p:spPr/>
        <p:txBody>
          <a:bodyPr/>
          <a:lstStyle/>
          <a:p>
            <a:fld id="{9C122CE4-FF30-4A35-8565-3A10A13D78BE}" type="slidenum">
              <a:rPr lang="en-US" altLang="zh-TW" smtClean="0"/>
              <a:pPr/>
              <a:t>‹#›</a:t>
            </a:fld>
            <a:endParaRPr lang="en-US" altLang="zh-TW"/>
          </a:p>
        </p:txBody>
      </p:sp>
      <p:sp>
        <p:nvSpPr>
          <p:cNvPr id="8" name="內容版面配置區 7"/>
          <p:cNvSpPr>
            <a:spLocks noGrp="1"/>
          </p:cNvSpPr>
          <p:nvPr>
            <p:ph sz="quarter" idx="1"/>
          </p:nvPr>
        </p:nvSpPr>
        <p:spPr>
          <a:xfrm>
            <a:off x="914400" y="1447800"/>
            <a:ext cx="777240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圓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endParaRPr lang="en-US" altLang="zh-TW"/>
          </a:p>
        </p:txBody>
      </p:sp>
      <p:sp>
        <p:nvSpPr>
          <p:cNvPr id="5" name="頁尾版面配置區 4"/>
          <p:cNvSpPr>
            <a:spLocks noGrp="1"/>
          </p:cNvSpPr>
          <p:nvPr>
            <p:ph type="ftr" sz="quarter" idx="11"/>
          </p:nvPr>
        </p:nvSpPr>
        <p:spPr>
          <a:xfrm>
            <a:off x="800100" y="6172200"/>
            <a:ext cx="4000500" cy="457200"/>
          </a:xfrm>
        </p:spPr>
        <p:txBody>
          <a:bodyPr/>
          <a:lstStyle/>
          <a:p>
            <a:endParaRPr lang="en-US" altLang="zh-TW"/>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146304" y="6208776"/>
            <a:ext cx="457200" cy="457200"/>
          </a:xfrm>
        </p:spPr>
        <p:txBody>
          <a:bodyPr/>
          <a:lstStyle/>
          <a:p>
            <a:fld id="{3E178873-9B70-4B20-AED4-B5B5E604AF78}" type="slidenum">
              <a:rPr lang="en-US" altLang="zh-TW" smtClean="0"/>
              <a:pPr/>
              <a:t>‹#›</a:t>
            </a:fld>
            <a:endParaRPr lang="en-US" altLang="zh-TW"/>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endParaRPr lang="en-US" altLang="zh-TW"/>
          </a:p>
        </p:txBody>
      </p:sp>
      <p:sp>
        <p:nvSpPr>
          <p:cNvPr id="6" name="頁尾版面配置區 5"/>
          <p:cNvSpPr>
            <a:spLocks noGrp="1"/>
          </p:cNvSpPr>
          <p:nvPr>
            <p:ph type="ftr" sz="quarter" idx="11"/>
          </p:nvPr>
        </p:nvSpPr>
        <p:spPr/>
        <p:txBody>
          <a:bodyPr/>
          <a:lstStyle/>
          <a:p>
            <a:endParaRPr lang="en-US" altLang="zh-TW"/>
          </a:p>
        </p:txBody>
      </p:sp>
      <p:sp>
        <p:nvSpPr>
          <p:cNvPr id="7" name="投影片編號版面配置區 6"/>
          <p:cNvSpPr>
            <a:spLocks noGrp="1"/>
          </p:cNvSpPr>
          <p:nvPr>
            <p:ph type="sldNum" sz="quarter" idx="12"/>
          </p:nvPr>
        </p:nvSpPr>
        <p:spPr/>
        <p:txBody>
          <a:bodyPr/>
          <a:lstStyle/>
          <a:p>
            <a:fld id="{667EC16E-C785-4D29-A15F-53B0BD2EDD73}" type="slidenum">
              <a:rPr lang="en-US" altLang="zh-TW" smtClean="0"/>
              <a:pPr/>
              <a:t>‹#›</a:t>
            </a:fld>
            <a:endParaRPr lang="en-US" altLang="zh-TW"/>
          </a:p>
        </p:txBody>
      </p:sp>
      <p:sp>
        <p:nvSpPr>
          <p:cNvPr id="9" name="內容版面配置區 8"/>
          <p:cNvSpPr>
            <a:spLocks noGrp="1"/>
          </p:cNvSpPr>
          <p:nvPr>
            <p:ph sz="quarter" idx="1"/>
          </p:nvPr>
        </p:nvSpPr>
        <p:spPr>
          <a:xfrm>
            <a:off x="914400" y="1447800"/>
            <a:ext cx="374904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933950" y="1447800"/>
            <a:ext cx="374904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914400" y="273050"/>
            <a:ext cx="7772400" cy="1143000"/>
          </a:xfrm>
        </p:spPr>
        <p:txBody>
          <a:bodyPr anchor="b" anchorCtr="0"/>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endParaRPr lang="en-US" altLang="zh-TW"/>
          </a:p>
        </p:txBody>
      </p:sp>
      <p:sp>
        <p:nvSpPr>
          <p:cNvPr id="8" name="頁尾版面配置區 7"/>
          <p:cNvSpPr>
            <a:spLocks noGrp="1"/>
          </p:cNvSpPr>
          <p:nvPr>
            <p:ph type="ftr" sz="quarter" idx="11"/>
          </p:nvPr>
        </p:nvSpPr>
        <p:spPr/>
        <p:txBody>
          <a:bodyPr/>
          <a:lstStyle/>
          <a:p>
            <a:endParaRPr lang="en-US" altLang="zh-TW"/>
          </a:p>
        </p:txBody>
      </p:sp>
      <p:sp>
        <p:nvSpPr>
          <p:cNvPr id="9" name="投影片編號版面配置區 8"/>
          <p:cNvSpPr>
            <a:spLocks noGrp="1"/>
          </p:cNvSpPr>
          <p:nvPr>
            <p:ph type="sldNum" sz="quarter" idx="12"/>
          </p:nvPr>
        </p:nvSpPr>
        <p:spPr/>
        <p:txBody>
          <a:bodyPr/>
          <a:lstStyle/>
          <a:p>
            <a:fld id="{3302B856-4601-42E8-AF4E-2DAE26B13163}" type="slidenum">
              <a:rPr lang="en-US" altLang="zh-TW" smtClean="0"/>
              <a:pPr/>
              <a:t>‹#›</a:t>
            </a:fld>
            <a:endParaRPr lang="en-US" altLang="zh-TW"/>
          </a:p>
        </p:txBody>
      </p:sp>
      <p:sp>
        <p:nvSpPr>
          <p:cNvPr id="11" name="內容版面配置區 10"/>
          <p:cNvSpPr>
            <a:spLocks noGrp="1"/>
          </p:cNvSpPr>
          <p:nvPr>
            <p:ph sz="half" idx="2"/>
          </p:nvPr>
        </p:nvSpPr>
        <p:spPr>
          <a:xfrm>
            <a:off x="914400" y="2247900"/>
            <a:ext cx="3733800" cy="38862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4"/>
          </p:nvPr>
        </p:nvSpPr>
        <p:spPr>
          <a:xfrm>
            <a:off x="4953000" y="2247900"/>
            <a:ext cx="3733800" cy="38862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endParaRPr lang="en-US" altLang="zh-TW"/>
          </a:p>
        </p:txBody>
      </p:sp>
      <p:sp>
        <p:nvSpPr>
          <p:cNvPr id="4" name="頁尾版面配置區 3"/>
          <p:cNvSpPr>
            <a:spLocks noGrp="1"/>
          </p:cNvSpPr>
          <p:nvPr>
            <p:ph type="ftr" sz="quarter" idx="11"/>
          </p:nvPr>
        </p:nvSpPr>
        <p:spPr/>
        <p:txBody>
          <a:bodyPr/>
          <a:lstStyle/>
          <a:p>
            <a:endParaRPr lang="en-US" altLang="zh-TW"/>
          </a:p>
        </p:txBody>
      </p:sp>
      <p:sp>
        <p:nvSpPr>
          <p:cNvPr id="5" name="投影片編號版面配置區 4"/>
          <p:cNvSpPr>
            <a:spLocks noGrp="1"/>
          </p:cNvSpPr>
          <p:nvPr>
            <p:ph type="sldNum" sz="quarter" idx="12"/>
          </p:nvPr>
        </p:nvSpPr>
        <p:spPr/>
        <p:txBody>
          <a:bodyPr/>
          <a:lstStyle/>
          <a:p>
            <a:fld id="{5BCFB7E7-CCA8-4FE5-A1E2-24E9E7A31F45}" type="slidenum">
              <a:rPr lang="en-US" altLang="zh-TW" smtClean="0"/>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endParaRPr lang="en-US" altLang="zh-TW"/>
          </a:p>
        </p:txBody>
      </p:sp>
      <p:sp>
        <p:nvSpPr>
          <p:cNvPr id="3" name="頁尾版面配置區 2"/>
          <p:cNvSpPr>
            <a:spLocks noGrp="1"/>
          </p:cNvSpPr>
          <p:nvPr>
            <p:ph type="ftr" sz="quarter" idx="11"/>
          </p:nvPr>
        </p:nvSpPr>
        <p:spPr/>
        <p:txBody>
          <a:bodyPr/>
          <a:lstStyle/>
          <a:p>
            <a:endParaRPr lang="en-US" altLang="zh-TW"/>
          </a:p>
        </p:txBody>
      </p:sp>
      <p:sp>
        <p:nvSpPr>
          <p:cNvPr id="4" name="投影片編號版面配置區 3"/>
          <p:cNvSpPr>
            <a:spLocks noGrp="1"/>
          </p:cNvSpPr>
          <p:nvPr>
            <p:ph type="sldNum" sz="quarter" idx="12"/>
          </p:nvPr>
        </p:nvSpPr>
        <p:spPr/>
        <p:txBody>
          <a:bodyPr/>
          <a:lstStyle/>
          <a:p>
            <a:fld id="{1E428DF9-0AE0-44CD-8059-3D7E01B54905}" type="slidenum">
              <a:rPr lang="en-US" altLang="zh-TW" smtClean="0"/>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圓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914400" y="273050"/>
            <a:ext cx="7772400" cy="1143000"/>
          </a:xfrm>
        </p:spPr>
        <p:txBody>
          <a:bodyPr anchor="b" anchorCtr="0"/>
          <a:lstStyle>
            <a:lvl1pPr algn="l">
              <a:buNone/>
              <a:defRPr sz="4000" b="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endParaRPr lang="en-US" altLang="zh-TW"/>
          </a:p>
        </p:txBody>
      </p:sp>
      <p:sp>
        <p:nvSpPr>
          <p:cNvPr id="6" name="頁尾版面配置區 5"/>
          <p:cNvSpPr>
            <a:spLocks noGrp="1"/>
          </p:cNvSpPr>
          <p:nvPr>
            <p:ph type="ftr" sz="quarter" idx="11"/>
          </p:nvPr>
        </p:nvSpPr>
        <p:spPr/>
        <p:txBody>
          <a:bodyPr/>
          <a:lstStyle/>
          <a:p>
            <a:endParaRPr lang="en-US" altLang="zh-TW"/>
          </a:p>
        </p:txBody>
      </p:sp>
      <p:sp>
        <p:nvSpPr>
          <p:cNvPr id="7" name="投影片編號版面配置區 6"/>
          <p:cNvSpPr>
            <a:spLocks noGrp="1"/>
          </p:cNvSpPr>
          <p:nvPr>
            <p:ph type="sldNum" sz="quarter" idx="12"/>
          </p:nvPr>
        </p:nvSpPr>
        <p:spPr/>
        <p:txBody>
          <a:bodyPr/>
          <a:lstStyle/>
          <a:p>
            <a:fld id="{5C75F7C2-DCC6-4B6D-A56B-451E1CC0CB5B}" type="slidenum">
              <a:rPr lang="en-US" altLang="zh-TW" smtClean="0"/>
              <a:pPr/>
              <a:t>‹#›</a:t>
            </a:fld>
            <a:endParaRPr lang="en-US" altLang="zh-TW"/>
          </a:p>
        </p:txBody>
      </p:sp>
      <p:sp>
        <p:nvSpPr>
          <p:cNvPr id="11" name="內容版面配置區 10"/>
          <p:cNvSpPr>
            <a:spLocks noGrp="1"/>
          </p:cNvSpPr>
          <p:nvPr>
            <p:ph sz="quarter" idx="1"/>
          </p:nvPr>
        </p:nvSpPr>
        <p:spPr>
          <a:xfrm>
            <a:off x="2971800" y="1600200"/>
            <a:ext cx="5715000" cy="44958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endParaRPr lang="en-US" altLang="zh-TW"/>
          </a:p>
        </p:txBody>
      </p:sp>
      <p:sp>
        <p:nvSpPr>
          <p:cNvPr id="6" name="頁尾版面配置區 5"/>
          <p:cNvSpPr>
            <a:spLocks noGrp="1"/>
          </p:cNvSpPr>
          <p:nvPr>
            <p:ph type="ftr" sz="quarter" idx="11"/>
          </p:nvPr>
        </p:nvSpPr>
        <p:spPr>
          <a:xfrm>
            <a:off x="914400" y="6172200"/>
            <a:ext cx="3886200" cy="457200"/>
          </a:xfrm>
        </p:spPr>
        <p:txBody>
          <a:bodyPr/>
          <a:lstStyle/>
          <a:p>
            <a:endParaRPr lang="en-US" altLang="zh-TW"/>
          </a:p>
        </p:txBody>
      </p:sp>
      <p:sp>
        <p:nvSpPr>
          <p:cNvPr id="7" name="投影片編號版面配置區 6"/>
          <p:cNvSpPr>
            <a:spLocks noGrp="1"/>
          </p:cNvSpPr>
          <p:nvPr>
            <p:ph type="sldNum" sz="quarter" idx="12"/>
          </p:nvPr>
        </p:nvSpPr>
        <p:spPr>
          <a:xfrm>
            <a:off x="146304" y="6208776"/>
            <a:ext cx="457200" cy="457200"/>
          </a:xfrm>
        </p:spPr>
        <p:txBody>
          <a:bodyPr/>
          <a:lstStyle/>
          <a:p>
            <a:fld id="{945196DD-C6E9-40BF-B2B5-613277A432E0}" type="slidenum">
              <a:rPr lang="en-US" altLang="zh-TW" smtClean="0"/>
              <a:pPr/>
              <a:t>‹#›</a:t>
            </a:fld>
            <a:endParaRPr lang="en-US" altLang="zh-TW"/>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圖片版面配置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TW" altLang="en-US" smtClean="0"/>
              <a:t>按一下圖示以新增圖片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圓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標題版面配置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endParaRPr lang="en-US" altLang="zh-TW"/>
          </a:p>
        </p:txBody>
      </p:sp>
      <p:sp>
        <p:nvSpPr>
          <p:cNvPr id="3" name="頁尾版面配置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ltLang="zh-TW"/>
          </a:p>
        </p:txBody>
      </p:sp>
      <p:sp>
        <p:nvSpPr>
          <p:cNvPr id="23" name="投影片編號版面配置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670196F-14DD-4087-96DB-2CAE7FF726C4}" type="slidenum">
              <a:rPr lang="en-US" altLang="zh-TW" smtClean="0"/>
              <a:pPr/>
              <a:t>‹#›</a:t>
            </a:fld>
            <a:endParaRPr lang="en-US" altLang="zh-TW"/>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ebut.cis.nctu.edu.tw/~chin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5.gif"/><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javootoo.com/"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java.sun.com/blueprints/patterns/MVC-detailed.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zh-TW" dirty="0" smtClean="0"/>
              <a:t>Java Swing</a:t>
            </a:r>
            <a:br>
              <a:rPr lang="en-US" altLang="zh-TW" dirty="0" smtClean="0"/>
            </a:br>
            <a:r>
              <a:rPr lang="en-US" altLang="zh-TW" dirty="0" smtClean="0"/>
              <a:t>(View)</a:t>
            </a:r>
            <a:endParaRPr lang="en-US" altLang="zh-TW" dirty="0"/>
          </a:p>
        </p:txBody>
      </p:sp>
      <p:sp>
        <p:nvSpPr>
          <p:cNvPr id="7" name="矩形 6"/>
          <p:cNvSpPr/>
          <p:nvPr/>
        </p:nvSpPr>
        <p:spPr>
          <a:xfrm>
            <a:off x="3105167" y="6357958"/>
            <a:ext cx="6038833" cy="369332"/>
          </a:xfrm>
          <a:prstGeom prst="rect">
            <a:avLst/>
          </a:prstGeom>
        </p:spPr>
        <p:txBody>
          <a:bodyPr wrap="none">
            <a:spAutoFit/>
          </a:bodyPr>
          <a:lstStyle/>
          <a:p>
            <a:r>
              <a:rPr lang="en-US" altLang="zh-TW" dirty="0" smtClean="0"/>
              <a:t>Comes from </a:t>
            </a:r>
            <a:r>
              <a:rPr lang="en-US" altLang="zh-TW" dirty="0" smtClean="0">
                <a:hlinkClick r:id="rId3"/>
              </a:rPr>
              <a:t>http://debut.cis.nctu.edu.tw/~ching/</a:t>
            </a:r>
            <a:r>
              <a:rPr lang="en-US" altLang="zh-TW" dirty="0" smtClean="0"/>
              <a:t> originally</a:t>
            </a:r>
            <a:endParaRPr lang="zh-TW"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zh-TW" altLang="en-US"/>
              <a:t>容器</a:t>
            </a:r>
            <a:r>
              <a:rPr lang="zh-TW" altLang="en-US" sz="3600"/>
              <a:t>的重大責任</a:t>
            </a:r>
            <a:endParaRPr lang="zh-TW" altLang="en-US"/>
          </a:p>
        </p:txBody>
      </p:sp>
      <p:sp>
        <p:nvSpPr>
          <p:cNvPr id="44035" name="Rectangle 3"/>
          <p:cNvSpPr>
            <a:spLocks noGrp="1" noChangeArrowheads="1"/>
          </p:cNvSpPr>
          <p:nvPr>
            <p:ph sz="quarter" idx="1"/>
          </p:nvPr>
        </p:nvSpPr>
        <p:spPr>
          <a:xfrm>
            <a:off x="457200" y="1600200"/>
            <a:ext cx="8229600" cy="1900238"/>
          </a:xfrm>
        </p:spPr>
        <p:txBody>
          <a:bodyPr/>
          <a:lstStyle/>
          <a:p>
            <a:r>
              <a:rPr lang="zh-TW" altLang="en-US" sz="2400" dirty="0"/>
              <a:t>負責排列它所包含的元件</a:t>
            </a:r>
          </a:p>
          <a:p>
            <a:pPr lvl="1"/>
            <a:r>
              <a:rPr lang="zh-TW" altLang="en-US" sz="2000" dirty="0"/>
              <a:t>若一個元件</a:t>
            </a:r>
            <a:r>
              <a:rPr lang="zh-TW" altLang="en-US" sz="2000" dirty="0">
                <a:solidFill>
                  <a:srgbClr val="FF0000"/>
                </a:solidFill>
              </a:rPr>
              <a:t>改變</a:t>
            </a:r>
            <a:r>
              <a:rPr lang="zh-TW" altLang="en-US" sz="2000" dirty="0"/>
              <a:t>了大小或可見度</a:t>
            </a:r>
            <a:r>
              <a:rPr lang="en-US" altLang="zh-TW" sz="2000" dirty="0"/>
              <a:t>, </a:t>
            </a:r>
            <a:r>
              <a:rPr lang="zh-TW" altLang="en-US" sz="2000" dirty="0"/>
              <a:t>則必須</a:t>
            </a:r>
            <a:r>
              <a:rPr lang="zh-TW" altLang="en-US" sz="2000" dirty="0">
                <a:solidFill>
                  <a:srgbClr val="FF0000"/>
                </a:solidFill>
              </a:rPr>
              <a:t>通知它的容器</a:t>
            </a:r>
          </a:p>
          <a:p>
            <a:pPr lvl="1"/>
            <a:r>
              <a:rPr lang="zh-TW" altLang="en-US" sz="2000" dirty="0"/>
              <a:t>容器則通知</a:t>
            </a:r>
            <a:r>
              <a:rPr lang="zh-TW" altLang="en-US" sz="2000" dirty="0">
                <a:solidFill>
                  <a:srgbClr val="FF0000"/>
                </a:solidFill>
              </a:rPr>
              <a:t>版面管理器</a:t>
            </a:r>
            <a:r>
              <a:rPr lang="zh-TW" altLang="en-US" sz="2000" dirty="0"/>
              <a:t>來整理容器中的子元件</a:t>
            </a:r>
          </a:p>
          <a:p>
            <a:pPr lvl="1"/>
            <a:endParaRPr lang="zh-TW" altLang="en-US" sz="2000" dirty="0"/>
          </a:p>
          <a:p>
            <a:pPr>
              <a:buFont typeface="Wingdings" pitchFamily="2" charset="2"/>
              <a:buNone/>
            </a:pPr>
            <a:endParaRPr lang="zh-TW" altLang="en-US" sz="2400" dirty="0"/>
          </a:p>
          <a:p>
            <a:endParaRPr lang="en-US" altLang="zh-TW" sz="2400" dirty="0"/>
          </a:p>
        </p:txBody>
      </p:sp>
      <p:pic>
        <p:nvPicPr>
          <p:cNvPr id="44036" name="Picture 4" descr="snap"/>
          <p:cNvPicPr>
            <a:picLocks noChangeAspect="1" noChangeArrowheads="1"/>
          </p:cNvPicPr>
          <p:nvPr/>
        </p:nvPicPr>
        <p:blipFill>
          <a:blip r:embed="rId3" cstate="print"/>
          <a:srcRect/>
          <a:stretch>
            <a:fillRect/>
          </a:stretch>
        </p:blipFill>
        <p:spPr bwMode="auto">
          <a:xfrm>
            <a:off x="5903913" y="2781300"/>
            <a:ext cx="3240087" cy="1250950"/>
          </a:xfrm>
          <a:prstGeom prst="rect">
            <a:avLst/>
          </a:prstGeom>
          <a:noFill/>
        </p:spPr>
      </p:pic>
      <p:sp>
        <p:nvSpPr>
          <p:cNvPr id="44037" name="Rectangle 5"/>
          <p:cNvSpPr>
            <a:spLocks noChangeArrowheads="1"/>
          </p:cNvSpPr>
          <p:nvPr/>
        </p:nvSpPr>
        <p:spPr bwMode="auto">
          <a:xfrm>
            <a:off x="914400" y="4221163"/>
            <a:ext cx="8229600" cy="1900237"/>
          </a:xfrm>
          <a:prstGeom prst="rect">
            <a:avLst/>
          </a:prstGeom>
          <a:noFill/>
          <a:ln w="9525">
            <a:noFill/>
            <a:miter lim="800000"/>
            <a:headEnd/>
            <a:tailEnd/>
          </a:ln>
          <a:effectLst/>
        </p:spPr>
        <p:txBody>
          <a:bodyPr/>
          <a:lstStyle/>
          <a:p>
            <a:pPr marL="342900" indent="-342900">
              <a:spcBef>
                <a:spcPct val="20000"/>
              </a:spcBef>
              <a:buClr>
                <a:schemeClr val="hlink"/>
              </a:buClr>
              <a:buFont typeface="Wingdings" pitchFamily="2" charset="2"/>
              <a:buBlip>
                <a:blip r:embed="rId4"/>
              </a:buBlip>
            </a:pPr>
            <a:r>
              <a:rPr kumimoji="0" lang="en-US" altLang="zh-TW" sz="2400" dirty="0"/>
              <a:t>Swing </a:t>
            </a:r>
            <a:r>
              <a:rPr kumimoji="0" lang="zh-TW" altLang="en-US" sz="2400" dirty="0"/>
              <a:t>的元件同時也是</a:t>
            </a:r>
            <a:r>
              <a:rPr kumimoji="0" lang="zh-TW" altLang="en-US" sz="2400" dirty="0">
                <a:solidFill>
                  <a:srgbClr val="FF9900"/>
                </a:solidFill>
              </a:rPr>
              <a:t>容器</a:t>
            </a:r>
            <a:r>
              <a:rPr kumimoji="0" lang="en-US" altLang="zh-TW" sz="2400" dirty="0">
                <a:solidFill>
                  <a:srgbClr val="FF9900"/>
                </a:solidFill>
              </a:rPr>
              <a:t>(Container)</a:t>
            </a:r>
          </a:p>
          <a:p>
            <a:pPr marL="742950" lvl="1" indent="-285750">
              <a:spcBef>
                <a:spcPct val="20000"/>
              </a:spcBef>
              <a:buClr>
                <a:schemeClr val="folHlink"/>
              </a:buClr>
              <a:buSzPct val="50000"/>
              <a:buFont typeface="Wingdings" pitchFamily="2" charset="2"/>
              <a:buChar char="n"/>
            </a:pPr>
            <a:r>
              <a:rPr lang="zh-TW" altLang="en-US" sz="2000" dirty="0"/>
              <a:t>容器可以</a:t>
            </a:r>
            <a:r>
              <a:rPr lang="zh-TW" altLang="en-US" sz="2000" dirty="0">
                <a:solidFill>
                  <a:srgbClr val="FF0000"/>
                </a:solidFill>
              </a:rPr>
              <a:t>直接排列管理</a:t>
            </a:r>
            <a:r>
              <a:rPr lang="zh-TW" altLang="en-US" sz="2000" dirty="0"/>
              <a:t>它裡面的</a:t>
            </a:r>
            <a:r>
              <a:rPr lang="en-US" altLang="zh-TW" sz="2000" dirty="0" err="1"/>
              <a:t>JComponent</a:t>
            </a:r>
            <a:r>
              <a:rPr lang="zh-TW" altLang="en-US" sz="2000" dirty="0"/>
              <a:t>物件</a:t>
            </a:r>
          </a:p>
          <a:p>
            <a:pPr marL="742950" lvl="1" indent="-285750">
              <a:spcBef>
                <a:spcPct val="20000"/>
              </a:spcBef>
              <a:buClr>
                <a:schemeClr val="folHlink"/>
              </a:buClr>
              <a:buSzPct val="50000"/>
              <a:buFont typeface="Wingdings" pitchFamily="2" charset="2"/>
              <a:buChar char="n"/>
            </a:pPr>
            <a:r>
              <a:rPr lang="zh-TW" altLang="en-US" sz="2000" dirty="0"/>
              <a:t>你不需要知道這些物件是甚麼 </a:t>
            </a:r>
            <a:r>
              <a:rPr lang="en-US" altLang="zh-TW" sz="2000" dirty="0"/>
              <a:t>? </a:t>
            </a:r>
            <a:r>
              <a:rPr lang="zh-TW" altLang="en-US" sz="2000" dirty="0"/>
              <a:t>有何功用 </a:t>
            </a:r>
            <a:r>
              <a:rPr lang="en-US" altLang="zh-TW" sz="2000" dirty="0"/>
              <a:t>? </a:t>
            </a:r>
          </a:p>
          <a:p>
            <a:pPr marL="742950" lvl="1" indent="-285750">
              <a:spcBef>
                <a:spcPct val="20000"/>
              </a:spcBef>
              <a:buClr>
                <a:schemeClr val="folHlink"/>
              </a:buClr>
              <a:buSzPct val="50000"/>
              <a:buFont typeface="Wingdings" pitchFamily="2" charset="2"/>
              <a:buChar char="n"/>
            </a:pPr>
            <a:r>
              <a:rPr lang="zh-TW" altLang="en-US" sz="2000" dirty="0"/>
              <a:t>你可以</a:t>
            </a:r>
            <a:r>
              <a:rPr lang="zh-TW" altLang="en-US" sz="2000" dirty="0">
                <a:solidFill>
                  <a:srgbClr val="FF0000"/>
                </a:solidFill>
              </a:rPr>
              <a:t>自由抽換容器</a:t>
            </a:r>
            <a:r>
              <a:rPr lang="zh-TW" altLang="en-US" sz="2000" dirty="0"/>
              <a:t>內的元件或</a:t>
            </a:r>
            <a:r>
              <a:rPr lang="zh-TW" altLang="en-US" sz="2000" dirty="0">
                <a:solidFill>
                  <a:srgbClr val="FF0000"/>
                </a:solidFill>
              </a:rPr>
              <a:t>組合更複雜的使用者介面</a:t>
            </a:r>
            <a:r>
              <a:rPr lang="zh-TW" altLang="en-US" sz="2000" dirty="0"/>
              <a:t>元件</a:t>
            </a:r>
          </a:p>
          <a:p>
            <a:pPr marL="1143000" lvl="2" indent="-228600">
              <a:spcBef>
                <a:spcPct val="20000"/>
              </a:spcBef>
              <a:buClr>
                <a:schemeClr val="hlink"/>
              </a:buClr>
              <a:buFont typeface="Wingdings" pitchFamily="2" charset="2"/>
              <a:buBlip>
                <a:blip r:embed="rId4"/>
              </a:buBlip>
            </a:pPr>
            <a:endParaRPr lang="zh-TW" altLang="en-US" dirty="0"/>
          </a:p>
          <a:p>
            <a:pPr marL="742950" lvl="1" indent="-285750">
              <a:spcBef>
                <a:spcPct val="20000"/>
              </a:spcBef>
              <a:buClr>
                <a:schemeClr val="folHlink"/>
              </a:buClr>
              <a:buSzPct val="50000"/>
              <a:buFont typeface="Wingdings" pitchFamily="2" charset="2"/>
              <a:buChar char="n"/>
            </a:pPr>
            <a:endParaRPr lang="zh-TW" altLang="en-US" sz="2000" dirty="0"/>
          </a:p>
          <a:p>
            <a:pPr marL="342900" indent="-342900">
              <a:spcBef>
                <a:spcPct val="20000"/>
              </a:spcBef>
              <a:buClr>
                <a:schemeClr val="hlink"/>
              </a:buClr>
              <a:buFont typeface="Wingdings" pitchFamily="2" charset="2"/>
              <a:buNone/>
            </a:pPr>
            <a:endParaRPr lang="zh-TW" altLang="en-US" sz="2400" dirty="0"/>
          </a:p>
          <a:p>
            <a:pPr marL="342900" indent="-342900">
              <a:spcBef>
                <a:spcPct val="20000"/>
              </a:spcBef>
              <a:buClr>
                <a:schemeClr val="hlink"/>
              </a:buClr>
              <a:buFont typeface="Wingdings" pitchFamily="2" charset="2"/>
              <a:buBlip>
                <a:blip r:embed="rId4"/>
              </a:buBlip>
            </a:pPr>
            <a:endParaRPr lang="en-US" altLang="zh-TW"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zh-TW" altLang="en-US"/>
              <a:t>對等物</a:t>
            </a:r>
          </a:p>
        </p:txBody>
      </p:sp>
      <p:sp>
        <p:nvSpPr>
          <p:cNvPr id="45059" name="Rectangle 3"/>
          <p:cNvSpPr>
            <a:spLocks noGrp="1" noChangeArrowheads="1"/>
          </p:cNvSpPr>
          <p:nvPr>
            <p:ph sz="quarter" idx="1"/>
          </p:nvPr>
        </p:nvSpPr>
        <p:spPr/>
        <p:txBody>
          <a:bodyPr/>
          <a:lstStyle/>
          <a:p>
            <a:pPr marL="609600" indent="-609600">
              <a:lnSpc>
                <a:spcPct val="90000"/>
              </a:lnSpc>
            </a:pPr>
            <a:r>
              <a:rPr lang="zh-TW" altLang="en-US" sz="2400" dirty="0"/>
              <a:t>我們的元件必須包含</a:t>
            </a:r>
            <a:r>
              <a:rPr lang="zh-TW" altLang="en-US" sz="2400" dirty="0">
                <a:solidFill>
                  <a:srgbClr val="FF0000"/>
                </a:solidFill>
              </a:rPr>
              <a:t>原生方法</a:t>
            </a:r>
            <a:r>
              <a:rPr lang="zh-TW" altLang="en-US" sz="2400" dirty="0"/>
              <a:t>的物件溝通</a:t>
            </a:r>
            <a:r>
              <a:rPr lang="en-US" altLang="zh-TW" sz="2400" dirty="0"/>
              <a:t>,</a:t>
            </a:r>
            <a:r>
              <a:rPr lang="zh-TW" altLang="en-US" sz="2400" dirty="0"/>
              <a:t>才能與實際的作業系統互動 </a:t>
            </a:r>
            <a:r>
              <a:rPr lang="en-US" altLang="zh-TW" sz="1800" dirty="0">
                <a:solidFill>
                  <a:srgbClr val="FF9900"/>
                </a:solidFill>
              </a:rPr>
              <a:t>(</a:t>
            </a:r>
            <a:r>
              <a:rPr kumimoji="0" lang="en-US" altLang="zh-TW" sz="1800" dirty="0">
                <a:solidFill>
                  <a:srgbClr val="FF9900"/>
                </a:solidFill>
              </a:rPr>
              <a:t>AWT</a:t>
            </a:r>
            <a:r>
              <a:rPr kumimoji="0" lang="zh-TW" altLang="en-US" sz="1800" dirty="0">
                <a:solidFill>
                  <a:srgbClr val="FF9900"/>
                </a:solidFill>
              </a:rPr>
              <a:t>對等物介面</a:t>
            </a:r>
            <a:r>
              <a:rPr kumimoji="0" lang="en-US" altLang="zh-TW" sz="1800" dirty="0">
                <a:solidFill>
                  <a:srgbClr val="FF9900"/>
                </a:solidFill>
              </a:rPr>
              <a:t>)</a:t>
            </a:r>
            <a:endParaRPr lang="en-US" altLang="zh-TW" sz="1800" dirty="0">
              <a:solidFill>
                <a:srgbClr val="FF9900"/>
              </a:solidFill>
            </a:endParaRPr>
          </a:p>
          <a:p>
            <a:pPr marL="990600" lvl="1" indent="-533400">
              <a:lnSpc>
                <a:spcPct val="90000"/>
              </a:lnSpc>
            </a:pPr>
            <a:r>
              <a:rPr kumimoji="0" lang="en-US" altLang="zh-TW" sz="2000" dirty="0"/>
              <a:t>Ex. </a:t>
            </a:r>
            <a:r>
              <a:rPr kumimoji="0" lang="zh-TW" altLang="en-US" sz="2000" dirty="0"/>
              <a:t>要把資料顯示在螢幕上</a:t>
            </a:r>
            <a:r>
              <a:rPr kumimoji="0" lang="en-US" altLang="zh-TW" sz="2000" dirty="0"/>
              <a:t>,</a:t>
            </a:r>
            <a:r>
              <a:rPr kumimoji="0" lang="zh-TW" altLang="en-US" sz="2000" dirty="0"/>
              <a:t>從輸入裝置讀取資料</a:t>
            </a:r>
            <a:r>
              <a:rPr kumimoji="0" lang="en-US" altLang="zh-TW" sz="2000" dirty="0"/>
              <a:t>, </a:t>
            </a:r>
            <a:r>
              <a:rPr kumimoji="0" lang="zh-TW" altLang="en-US" sz="2000" dirty="0"/>
              <a:t>則必須由 </a:t>
            </a:r>
            <a:r>
              <a:rPr kumimoji="0" lang="en-US" altLang="zh-TW" sz="2000" dirty="0"/>
              <a:t>Java </a:t>
            </a:r>
            <a:r>
              <a:rPr kumimoji="0" lang="zh-TW" altLang="en-US" sz="2000" dirty="0"/>
              <a:t>的世界跳到真實作業環境</a:t>
            </a:r>
          </a:p>
          <a:p>
            <a:pPr marL="990600" lvl="1" indent="-533400">
              <a:lnSpc>
                <a:spcPct val="90000"/>
              </a:lnSpc>
            </a:pPr>
            <a:endParaRPr kumimoji="0" lang="zh-TW" altLang="en-US" sz="2000" dirty="0"/>
          </a:p>
          <a:p>
            <a:pPr marL="609600" indent="-609600">
              <a:lnSpc>
                <a:spcPct val="90000"/>
              </a:lnSpc>
            </a:pPr>
            <a:r>
              <a:rPr kumimoji="0" lang="en-US" altLang="zh-TW" sz="2400" dirty="0"/>
              <a:t>AWT </a:t>
            </a:r>
            <a:r>
              <a:rPr kumimoji="0" lang="zh-TW" altLang="en-US" sz="2400" dirty="0"/>
              <a:t>使用許多對等物</a:t>
            </a:r>
          </a:p>
          <a:p>
            <a:pPr marL="990600" lvl="1" indent="-533400">
              <a:lnSpc>
                <a:spcPct val="90000"/>
              </a:lnSpc>
            </a:pPr>
            <a:r>
              <a:rPr kumimoji="0" lang="zh-TW" altLang="en-US" sz="2000" dirty="0">
                <a:solidFill>
                  <a:srgbClr val="FF9900"/>
                </a:solidFill>
              </a:rPr>
              <a:t>一個元件對應一個對等物</a:t>
            </a:r>
          </a:p>
          <a:p>
            <a:pPr marL="990600" lvl="1" indent="-533400">
              <a:lnSpc>
                <a:spcPct val="90000"/>
              </a:lnSpc>
              <a:buFont typeface="Wingdings" pitchFamily="2" charset="2"/>
              <a:buNone/>
            </a:pPr>
            <a:r>
              <a:rPr kumimoji="0" lang="zh-TW" altLang="en-US" sz="2000" dirty="0"/>
              <a:t>  </a:t>
            </a:r>
            <a:r>
              <a:rPr kumimoji="0" lang="en-US" altLang="zh-TW" sz="2000" dirty="0"/>
              <a:t>Ex. </a:t>
            </a:r>
            <a:r>
              <a:rPr kumimoji="0" lang="zh-TW" altLang="en-US" sz="2000" dirty="0"/>
              <a:t>若你建立一個視窗</a:t>
            </a:r>
            <a:r>
              <a:rPr kumimoji="0" lang="en-US" altLang="zh-TW" sz="2000" dirty="0"/>
              <a:t>,</a:t>
            </a:r>
            <a:r>
              <a:rPr kumimoji="0" lang="zh-TW" altLang="en-US" sz="2000" dirty="0"/>
              <a:t>在裡面加入 </a:t>
            </a:r>
            <a:r>
              <a:rPr kumimoji="0" lang="en-US" altLang="zh-TW" sz="2000" dirty="0"/>
              <a:t>8 </a:t>
            </a:r>
            <a:r>
              <a:rPr kumimoji="0" lang="zh-TW" altLang="en-US" sz="2000" dirty="0"/>
              <a:t>個按鈕</a:t>
            </a:r>
          </a:p>
          <a:p>
            <a:pPr marL="1371600" lvl="2" indent="-457200">
              <a:lnSpc>
                <a:spcPct val="90000"/>
              </a:lnSpc>
              <a:buFont typeface="Wingdings" pitchFamily="2" charset="2"/>
              <a:buNone/>
            </a:pPr>
            <a:r>
              <a:rPr kumimoji="0" lang="en-US" altLang="zh-TW" sz="1800" dirty="0"/>
              <a:t>AWT </a:t>
            </a:r>
            <a:r>
              <a:rPr kumimoji="0" lang="zh-TW" altLang="en-US" sz="1800" dirty="0"/>
              <a:t>會建立 </a:t>
            </a:r>
            <a:r>
              <a:rPr kumimoji="0" lang="en-US" altLang="zh-TW" sz="1800" dirty="0"/>
              <a:t>9 </a:t>
            </a:r>
            <a:r>
              <a:rPr kumimoji="0" lang="zh-TW" altLang="en-US" sz="1800" dirty="0"/>
              <a:t>個對等物 </a:t>
            </a:r>
            <a:r>
              <a:rPr kumimoji="0" lang="en-US" altLang="zh-TW" sz="1800" dirty="0"/>
              <a:t>: (</a:t>
            </a:r>
            <a:r>
              <a:rPr kumimoji="0" lang="zh-TW" altLang="en-US" sz="1800" dirty="0"/>
              <a:t>一個視窗</a:t>
            </a:r>
            <a:r>
              <a:rPr kumimoji="0" lang="en-US" altLang="zh-TW" sz="1800" dirty="0"/>
              <a:t>,8 </a:t>
            </a:r>
            <a:r>
              <a:rPr kumimoji="0" lang="zh-TW" altLang="en-US" sz="1800" dirty="0"/>
              <a:t>個按鈕對等物</a:t>
            </a:r>
            <a:r>
              <a:rPr kumimoji="0" lang="en-US" altLang="zh-TW" sz="1800" dirty="0"/>
              <a:t>)</a:t>
            </a:r>
          </a:p>
          <a:p>
            <a:pPr marL="1371600" lvl="2" indent="-457200">
              <a:lnSpc>
                <a:spcPct val="90000"/>
              </a:lnSpc>
              <a:buFont typeface="Wingdings" pitchFamily="2" charset="2"/>
              <a:buNone/>
            </a:pPr>
            <a:endParaRPr kumimoji="0" lang="en-US" altLang="zh-TW" sz="1800" dirty="0"/>
          </a:p>
          <a:p>
            <a:pPr marL="609600" indent="-609600">
              <a:lnSpc>
                <a:spcPct val="90000"/>
              </a:lnSpc>
            </a:pPr>
            <a:r>
              <a:rPr kumimoji="0" lang="en-US" altLang="zh-TW" sz="2400" dirty="0"/>
              <a:t>Swing </a:t>
            </a:r>
            <a:r>
              <a:rPr kumimoji="0" lang="zh-TW" altLang="en-US" sz="2400" dirty="0"/>
              <a:t>的元件幾乎是</a:t>
            </a:r>
            <a:r>
              <a:rPr kumimoji="0" lang="zh-TW" altLang="en-US" sz="2400" dirty="0">
                <a:solidFill>
                  <a:srgbClr val="FF9900"/>
                </a:solidFill>
              </a:rPr>
              <a:t>不對等</a:t>
            </a:r>
            <a:r>
              <a:rPr kumimoji="0" lang="zh-TW" altLang="en-US" sz="2400" dirty="0"/>
              <a:t>的 </a:t>
            </a:r>
            <a:r>
              <a:rPr kumimoji="0" lang="en-US" altLang="zh-TW" sz="1800" dirty="0"/>
              <a:t>(</a:t>
            </a:r>
            <a:r>
              <a:rPr kumimoji="0" lang="zh-TW" altLang="en-US" sz="1800" dirty="0"/>
              <a:t>輕小元件</a:t>
            </a:r>
            <a:r>
              <a:rPr kumimoji="0" lang="en-US" altLang="zh-TW" sz="1800" dirty="0"/>
              <a:t>)</a:t>
            </a:r>
          </a:p>
          <a:p>
            <a:pPr marL="990600" lvl="1" indent="-533400">
              <a:lnSpc>
                <a:spcPct val="90000"/>
              </a:lnSpc>
            </a:pPr>
            <a:r>
              <a:rPr kumimoji="0" lang="en-US" altLang="zh-TW" sz="2000" dirty="0"/>
              <a:t>Swing </a:t>
            </a:r>
            <a:r>
              <a:rPr kumimoji="0" lang="zh-TW" altLang="en-US" sz="2000" dirty="0"/>
              <a:t>元件與 </a:t>
            </a:r>
            <a:r>
              <a:rPr kumimoji="0" lang="en-US" altLang="zh-TW" sz="2000" dirty="0" smtClean="0"/>
              <a:t>OS </a:t>
            </a:r>
            <a:r>
              <a:rPr kumimoji="0" lang="zh-TW" altLang="en-US" sz="2000" dirty="0"/>
              <a:t>沒有互動</a:t>
            </a:r>
          </a:p>
          <a:p>
            <a:pPr marL="990600" lvl="1" indent="-533400">
              <a:lnSpc>
                <a:spcPct val="90000"/>
              </a:lnSpc>
            </a:pPr>
            <a:r>
              <a:rPr kumimoji="0" lang="zh-TW" altLang="en-US" sz="2000" dirty="0"/>
              <a:t>元件的</a:t>
            </a:r>
            <a:r>
              <a:rPr kumimoji="0" lang="zh-TW" altLang="en-US" sz="2000" dirty="0">
                <a:solidFill>
                  <a:srgbClr val="FF0000"/>
                </a:solidFill>
              </a:rPr>
              <a:t>繪製</a:t>
            </a:r>
            <a:r>
              <a:rPr kumimoji="0" lang="zh-TW" altLang="en-US" sz="2000" dirty="0"/>
              <a:t>與</a:t>
            </a:r>
            <a:r>
              <a:rPr kumimoji="0" lang="en-US" altLang="zh-TW" sz="2000" dirty="0"/>
              <a:t>User</a:t>
            </a:r>
            <a:r>
              <a:rPr kumimoji="0" lang="zh-TW" altLang="en-US" sz="2000" dirty="0">
                <a:solidFill>
                  <a:srgbClr val="FF0000"/>
                </a:solidFill>
              </a:rPr>
              <a:t>事件回應</a:t>
            </a:r>
            <a:r>
              <a:rPr kumimoji="0" lang="zh-TW" altLang="en-US" sz="2000" dirty="0">
                <a:sym typeface="Wingdings" pitchFamily="2" charset="2"/>
              </a:rPr>
              <a:t> 由</a:t>
            </a:r>
            <a:r>
              <a:rPr kumimoji="0" lang="en-US" altLang="zh-TW" sz="2000" dirty="0">
                <a:sym typeface="Wingdings" pitchFamily="2" charset="2"/>
              </a:rPr>
              <a:t>parent container </a:t>
            </a:r>
            <a:r>
              <a:rPr kumimoji="0" lang="zh-TW" altLang="en-US" sz="2000" dirty="0">
                <a:sym typeface="Wingdings" pitchFamily="2" charset="2"/>
              </a:rPr>
              <a:t>負責處理</a:t>
            </a:r>
            <a:endParaRPr kumimoji="0" lang="zh-TW" alt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zh-TW" altLang="en-US"/>
              <a:t>使用輕小元件的原因</a:t>
            </a:r>
          </a:p>
        </p:txBody>
      </p:sp>
      <p:sp>
        <p:nvSpPr>
          <p:cNvPr id="46083" name="Rectangle 3"/>
          <p:cNvSpPr>
            <a:spLocks noGrp="1" noChangeArrowheads="1"/>
          </p:cNvSpPr>
          <p:nvPr>
            <p:ph sz="quarter" idx="1"/>
          </p:nvPr>
        </p:nvSpPr>
        <p:spPr/>
        <p:txBody>
          <a:bodyPr/>
          <a:lstStyle/>
          <a:p>
            <a:r>
              <a:rPr lang="zh-TW" altLang="en-US" sz="2000"/>
              <a:t>因為是元件自己</a:t>
            </a:r>
            <a:r>
              <a:rPr lang="zh-TW" altLang="en-US" sz="2000">
                <a:solidFill>
                  <a:srgbClr val="FF9900"/>
                </a:solidFill>
              </a:rPr>
              <a:t>繪製自己的外框</a:t>
            </a:r>
            <a:r>
              <a:rPr lang="en-US" altLang="zh-TW" sz="2000"/>
              <a:t>, </a:t>
            </a:r>
            <a:r>
              <a:rPr lang="zh-TW" altLang="en-US" sz="2000"/>
              <a:t>所以可以動態的決定如何繪製</a:t>
            </a:r>
          </a:p>
          <a:p>
            <a:pPr lvl="1"/>
            <a:r>
              <a:rPr lang="en-US" altLang="zh-TW" sz="1800"/>
              <a:t>Swing </a:t>
            </a:r>
            <a:r>
              <a:rPr lang="zh-TW" altLang="en-US" sz="1800"/>
              <a:t>支援不同的 </a:t>
            </a:r>
            <a:r>
              <a:rPr lang="en-US" altLang="zh-TW" sz="1800"/>
              <a:t>Look and Feel</a:t>
            </a:r>
          </a:p>
          <a:p>
            <a:pPr lvl="1"/>
            <a:r>
              <a:rPr lang="zh-TW" altLang="en-US" sz="1800"/>
              <a:t>我們可以動態的改變外觀 </a:t>
            </a:r>
            <a:r>
              <a:rPr lang="en-US" altLang="zh-TW" sz="1800"/>
              <a:t>( </a:t>
            </a:r>
            <a:r>
              <a:rPr lang="zh-TW" altLang="en-US" sz="1800"/>
              <a:t>預設值是 </a:t>
            </a:r>
            <a:r>
              <a:rPr lang="en-US" altLang="zh-TW" sz="1800"/>
              <a:t>Metal)</a:t>
            </a:r>
          </a:p>
          <a:p>
            <a:pPr lvl="1"/>
            <a:endParaRPr lang="en-US" altLang="zh-TW" sz="1800"/>
          </a:p>
          <a:p>
            <a:pPr lvl="1"/>
            <a:endParaRPr lang="en-US" altLang="zh-TW" sz="1800"/>
          </a:p>
          <a:p>
            <a:r>
              <a:rPr lang="zh-TW" altLang="en-US" sz="2000"/>
              <a:t>使用對等物的方式</a:t>
            </a:r>
            <a:r>
              <a:rPr lang="zh-TW" altLang="en-US" sz="2000">
                <a:solidFill>
                  <a:srgbClr val="FF9900"/>
                </a:solidFill>
              </a:rPr>
              <a:t>很難改變元件的特性</a:t>
            </a:r>
          </a:p>
          <a:p>
            <a:pPr lvl="1"/>
            <a:r>
              <a:rPr lang="zh-TW" altLang="en-US" sz="1800"/>
              <a:t>因為對等物是由</a:t>
            </a:r>
            <a:r>
              <a:rPr lang="en-US" altLang="zh-TW" sz="1800"/>
              <a:t>OS</a:t>
            </a:r>
            <a:r>
              <a:rPr lang="zh-TW" altLang="en-US" sz="1800"/>
              <a:t>提供</a:t>
            </a:r>
          </a:p>
          <a:p>
            <a:r>
              <a:rPr lang="zh-TW" altLang="en-US" sz="2000"/>
              <a:t>使用作業系統原生碼，將使程式</a:t>
            </a:r>
            <a:r>
              <a:rPr lang="zh-TW" altLang="en-US" sz="2000">
                <a:solidFill>
                  <a:srgbClr val="FF9900"/>
                </a:solidFill>
              </a:rPr>
              <a:t>移植變的困難</a:t>
            </a:r>
          </a:p>
          <a:p>
            <a:endParaRPr lang="zh-TW" altLang="en-US" sz="2000">
              <a:solidFill>
                <a:srgbClr val="FF9900"/>
              </a:solidFill>
            </a:endParaRPr>
          </a:p>
          <a:p>
            <a:r>
              <a:rPr lang="zh-TW" altLang="en-US" sz="2000"/>
              <a:t>原生對等物</a:t>
            </a:r>
            <a:r>
              <a:rPr lang="zh-TW" altLang="en-US" sz="2000">
                <a:solidFill>
                  <a:srgbClr val="FF9900"/>
                </a:solidFill>
              </a:rPr>
              <a:t>沒有效率</a:t>
            </a:r>
          </a:p>
          <a:p>
            <a:pPr lvl="1"/>
            <a:r>
              <a:rPr kumimoji="0" lang="en-US" altLang="zh-TW" sz="1800"/>
              <a:t>Ex.</a:t>
            </a:r>
            <a:r>
              <a:rPr kumimoji="0" lang="zh-TW" altLang="en-US" sz="1800"/>
              <a:t>若</a:t>
            </a:r>
            <a:r>
              <a:rPr lang="zh-TW" altLang="en-US" sz="1800"/>
              <a:t>使用 </a:t>
            </a:r>
            <a:r>
              <a:rPr lang="en-US" altLang="zh-TW" sz="1800"/>
              <a:t>AWT </a:t>
            </a:r>
            <a:r>
              <a:rPr lang="zh-TW" altLang="en-US" sz="1800"/>
              <a:t>的 </a:t>
            </a:r>
            <a:r>
              <a:rPr lang="en-US" altLang="zh-TW" sz="1800"/>
              <a:t>TextField </a:t>
            </a:r>
            <a:r>
              <a:rPr lang="zh-TW" altLang="en-US" sz="1800"/>
              <a:t>作為試算表的</a:t>
            </a:r>
            <a:r>
              <a:rPr lang="en-US" altLang="zh-TW" sz="1800"/>
              <a:t>cell,</a:t>
            </a:r>
            <a:r>
              <a:rPr lang="zh-TW" altLang="en-US" sz="1800"/>
              <a:t>建立數百個 </a:t>
            </a:r>
            <a:r>
              <a:rPr lang="en-US" altLang="zh-TW" sz="1800"/>
              <a:t>TextFieldzPeer  </a:t>
            </a:r>
            <a:r>
              <a:rPr lang="zh-TW" altLang="en-US" sz="1800"/>
              <a:t>非常沒有效率</a:t>
            </a:r>
          </a:p>
          <a:p>
            <a:pPr lvl="1"/>
            <a:endParaRPr lang="zh-TW" altLang="en-US" sz="1800"/>
          </a:p>
          <a:p>
            <a:endParaRPr lang="en-US" altLang="zh-TW" sz="2000">
              <a:solidFill>
                <a:srgbClr val="FF9900"/>
              </a:solidFill>
            </a:endParaRPr>
          </a:p>
        </p:txBody>
      </p:sp>
      <p:pic>
        <p:nvPicPr>
          <p:cNvPr id="46084" name="Picture 4" descr="snap"/>
          <p:cNvPicPr>
            <a:picLocks noChangeAspect="1" noChangeArrowheads="1"/>
          </p:cNvPicPr>
          <p:nvPr/>
        </p:nvPicPr>
        <p:blipFill>
          <a:blip r:embed="rId3" cstate="print"/>
          <a:srcRect/>
          <a:stretch>
            <a:fillRect/>
          </a:stretch>
        </p:blipFill>
        <p:spPr bwMode="auto">
          <a:xfrm>
            <a:off x="6084888" y="2420938"/>
            <a:ext cx="3059112" cy="2581275"/>
          </a:xfrm>
          <a:prstGeom prst="rect">
            <a:avLst/>
          </a:prstGeom>
          <a:noFill/>
        </p:spPr>
      </p:pic>
      <p:sp>
        <p:nvSpPr>
          <p:cNvPr id="46085" name="Text Box 5"/>
          <p:cNvSpPr txBox="1">
            <a:spLocks noChangeArrowheads="1"/>
          </p:cNvSpPr>
          <p:nvPr/>
        </p:nvSpPr>
        <p:spPr bwMode="auto">
          <a:xfrm>
            <a:off x="468313" y="2852738"/>
            <a:ext cx="1679575" cy="376237"/>
          </a:xfrm>
          <a:prstGeom prst="rect">
            <a:avLst/>
          </a:prstGeom>
          <a:noFill/>
          <a:ln w="9525">
            <a:solidFill>
              <a:schemeClr val="tx1"/>
            </a:solidFill>
            <a:miter lim="800000"/>
            <a:headEnd/>
            <a:tailEnd/>
          </a:ln>
          <a:effectLst/>
        </p:spPr>
        <p:txBody>
          <a:bodyPr wrap="none">
            <a:spAutoFit/>
          </a:bodyPr>
          <a:lstStyle/>
          <a:p>
            <a:r>
              <a:rPr lang="zh-TW" altLang="en-US"/>
              <a:t>為何不用 </a:t>
            </a:r>
            <a:r>
              <a:rPr lang="en-US" altLang="zh-TW"/>
              <a:t>AWT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zh-TW" altLang="en-US"/>
              <a:t>繪圖</a:t>
            </a:r>
          </a:p>
        </p:txBody>
      </p:sp>
      <p:sp>
        <p:nvSpPr>
          <p:cNvPr id="48131" name="Rectangle 3"/>
          <p:cNvSpPr>
            <a:spLocks noGrp="1" noChangeArrowheads="1"/>
          </p:cNvSpPr>
          <p:nvPr>
            <p:ph sz="quarter" idx="1"/>
          </p:nvPr>
        </p:nvSpPr>
        <p:spPr/>
        <p:txBody>
          <a:bodyPr/>
          <a:lstStyle/>
          <a:p>
            <a:r>
              <a:rPr lang="en-US" altLang="zh-TW" sz="2000" dirty="0"/>
              <a:t>Swing </a:t>
            </a:r>
            <a:r>
              <a:rPr lang="zh-TW" altLang="en-US" sz="2000" dirty="0"/>
              <a:t>元件可能在</a:t>
            </a:r>
            <a:r>
              <a:rPr lang="zh-TW" altLang="en-US" sz="2000" dirty="0">
                <a:solidFill>
                  <a:srgbClr val="FF9900"/>
                </a:solidFill>
              </a:rPr>
              <a:t>任何時候</a:t>
            </a:r>
            <a:r>
              <a:rPr lang="zh-TW" altLang="en-US" sz="2000" dirty="0"/>
              <a:t>被要求重畫外觀</a:t>
            </a:r>
          </a:p>
          <a:p>
            <a:pPr lvl="1"/>
            <a:r>
              <a:rPr kumimoji="0" lang="en-US" altLang="zh-TW" sz="1800" dirty="0"/>
              <a:t>Ex: </a:t>
            </a:r>
            <a:r>
              <a:rPr kumimoji="0" lang="zh-TW" altLang="en-US" sz="1800" dirty="0"/>
              <a:t>當一個視窗將元件蓋住</a:t>
            </a:r>
            <a:r>
              <a:rPr kumimoji="0" lang="en-US" altLang="zh-TW" sz="1800" dirty="0"/>
              <a:t>,</a:t>
            </a:r>
            <a:r>
              <a:rPr kumimoji="0" lang="zh-TW" altLang="en-US" sz="1800" dirty="0"/>
              <a:t>之後又離開</a:t>
            </a:r>
            <a:r>
              <a:rPr kumimoji="0" lang="en-US" altLang="zh-TW" sz="1800" dirty="0"/>
              <a:t>. </a:t>
            </a:r>
            <a:r>
              <a:rPr kumimoji="0" lang="zh-TW" altLang="en-US" sz="1800" dirty="0"/>
              <a:t>這時 </a:t>
            </a:r>
            <a:r>
              <a:rPr kumimoji="0" lang="en-US" altLang="zh-TW" sz="1800" dirty="0"/>
              <a:t>swing </a:t>
            </a:r>
            <a:r>
              <a:rPr kumimoji="0" lang="zh-TW" altLang="en-US" sz="1800" dirty="0"/>
              <a:t>的執行緒將會要求元件重畫外觀</a:t>
            </a:r>
          </a:p>
          <a:p>
            <a:r>
              <a:rPr kumimoji="0" lang="en-US" altLang="zh-TW" sz="2000" dirty="0"/>
              <a:t>Swing </a:t>
            </a:r>
            <a:r>
              <a:rPr kumimoji="0" lang="zh-TW" altLang="en-US" sz="2000" dirty="0"/>
              <a:t>是藉由 </a:t>
            </a:r>
            <a:r>
              <a:rPr kumimoji="0" lang="en-US" altLang="zh-TW" sz="2000" dirty="0" smtClean="0">
                <a:solidFill>
                  <a:srgbClr val="FF9900"/>
                </a:solidFill>
              </a:rPr>
              <a:t>paint( </a:t>
            </a:r>
            <a:r>
              <a:rPr kumimoji="0" lang="en-US" altLang="zh-TW" sz="2000" dirty="0">
                <a:solidFill>
                  <a:srgbClr val="FF9900"/>
                </a:solidFill>
              </a:rPr>
              <a:t>) method</a:t>
            </a:r>
            <a:r>
              <a:rPr kumimoji="0" lang="en-US" altLang="zh-TW" sz="2000" dirty="0"/>
              <a:t> </a:t>
            </a:r>
            <a:r>
              <a:rPr kumimoji="0" lang="zh-TW" altLang="en-US" sz="2000" dirty="0"/>
              <a:t>進行重畫的動作</a:t>
            </a:r>
          </a:p>
          <a:p>
            <a:pPr lvl="1"/>
            <a:r>
              <a:rPr kumimoji="0" lang="en-US" altLang="zh-TW" sz="1800" dirty="0"/>
              <a:t>paint </a:t>
            </a:r>
            <a:r>
              <a:rPr kumimoji="0" lang="zh-TW" altLang="en-US" sz="1800" dirty="0"/>
              <a:t>可能在任何時後被呼叫</a:t>
            </a:r>
          </a:p>
          <a:p>
            <a:pPr lvl="1"/>
            <a:r>
              <a:rPr kumimoji="0" lang="zh-TW" altLang="en-US" sz="1800" dirty="0"/>
              <a:t>一個元件需要被重畫時</a:t>
            </a:r>
            <a:r>
              <a:rPr kumimoji="0" lang="en-US" altLang="zh-TW" sz="1800" dirty="0"/>
              <a:t>,</a:t>
            </a:r>
            <a:r>
              <a:rPr kumimoji="0" lang="zh-TW" altLang="en-US" sz="1800" dirty="0">
                <a:solidFill>
                  <a:srgbClr val="FF0000"/>
                </a:solidFill>
              </a:rPr>
              <a:t>改由透過 </a:t>
            </a:r>
            <a:r>
              <a:rPr kumimoji="0" lang="en-US" altLang="zh-TW" sz="1800" dirty="0">
                <a:solidFill>
                  <a:srgbClr val="FF0000"/>
                </a:solidFill>
              </a:rPr>
              <a:t>repaint() method </a:t>
            </a:r>
            <a:r>
              <a:rPr kumimoji="0" lang="zh-TW" altLang="en-US" sz="1800" dirty="0">
                <a:solidFill>
                  <a:srgbClr val="FF0000"/>
                </a:solidFill>
              </a:rPr>
              <a:t>來安排呼叫 </a:t>
            </a:r>
            <a:r>
              <a:rPr kumimoji="0" lang="en-US" altLang="zh-TW" sz="1800" dirty="0">
                <a:solidFill>
                  <a:srgbClr val="FF0000"/>
                </a:solidFill>
              </a:rPr>
              <a:t>paint()</a:t>
            </a:r>
          </a:p>
          <a:p>
            <a:r>
              <a:rPr kumimoji="0" lang="zh-TW" altLang="en-US" sz="2000" dirty="0"/>
              <a:t>有效率的繪圖</a:t>
            </a:r>
          </a:p>
          <a:p>
            <a:pPr lvl="1"/>
            <a:r>
              <a:rPr kumimoji="0" lang="zh-TW" altLang="en-US" sz="1800" dirty="0"/>
              <a:t>同時有太多重畫的要求或對同一個元件有許多的要求</a:t>
            </a:r>
            <a:r>
              <a:rPr kumimoji="0" lang="en-US" altLang="zh-TW" sz="1800" dirty="0"/>
              <a:t>, </a:t>
            </a:r>
            <a:r>
              <a:rPr kumimoji="0" lang="zh-TW" altLang="en-US" sz="1800" dirty="0"/>
              <a:t>執行緒會重新安排並</a:t>
            </a:r>
            <a:r>
              <a:rPr kumimoji="0" lang="zh-TW" altLang="en-US" sz="1800" dirty="0">
                <a:solidFill>
                  <a:srgbClr val="FF0000"/>
                </a:solidFill>
              </a:rPr>
              <a:t>想辦法解化成一個 </a:t>
            </a:r>
            <a:r>
              <a:rPr kumimoji="0" lang="en-US" altLang="zh-TW" sz="1800" dirty="0">
                <a:solidFill>
                  <a:srgbClr val="FF0000"/>
                </a:solidFill>
              </a:rPr>
              <a:t>paint </a:t>
            </a:r>
            <a:r>
              <a:rPr kumimoji="0" lang="zh-TW" altLang="en-US" sz="1800" dirty="0">
                <a:solidFill>
                  <a:srgbClr val="FF0000"/>
                </a:solidFill>
              </a:rPr>
              <a:t>呼叫</a:t>
            </a:r>
          </a:p>
          <a:p>
            <a:pPr lvl="1"/>
            <a:r>
              <a:rPr kumimoji="0" lang="en-US" altLang="zh-TW" sz="1800" dirty="0"/>
              <a:t>repaint </a:t>
            </a:r>
            <a:r>
              <a:rPr kumimoji="0" lang="zh-TW" altLang="en-US" sz="1800" dirty="0"/>
              <a:t>亦可以自訂</a:t>
            </a:r>
            <a:r>
              <a:rPr kumimoji="0" lang="zh-TW" altLang="en-US" sz="1800" dirty="0">
                <a:solidFill>
                  <a:srgbClr val="FF9900"/>
                </a:solidFill>
              </a:rPr>
              <a:t>一定時間內畫面要被更新</a:t>
            </a:r>
          </a:p>
          <a:p>
            <a:r>
              <a:rPr kumimoji="0" lang="zh-TW" altLang="en-US" sz="2000" dirty="0"/>
              <a:t>無論是 </a:t>
            </a:r>
            <a:r>
              <a:rPr kumimoji="0" lang="en-US" altLang="zh-TW" sz="2000" dirty="0"/>
              <a:t>paint </a:t>
            </a:r>
            <a:r>
              <a:rPr kumimoji="0" lang="zh-TW" altLang="en-US" sz="2000" dirty="0"/>
              <a:t>或 </a:t>
            </a:r>
            <a:r>
              <a:rPr kumimoji="0" lang="en-US" altLang="zh-TW" sz="2000" dirty="0" err="1"/>
              <a:t>paintComponent</a:t>
            </a:r>
            <a:r>
              <a:rPr kumimoji="0" lang="en-US" altLang="zh-TW" sz="2000" dirty="0"/>
              <a:t>()</a:t>
            </a:r>
            <a:r>
              <a:rPr kumimoji="0" lang="zh-TW" altLang="en-US" sz="2000" dirty="0"/>
              <a:t>都有一個參數</a:t>
            </a:r>
          </a:p>
          <a:p>
            <a:pPr lvl="1"/>
            <a:r>
              <a:rPr kumimoji="0" lang="en-US" altLang="zh-TW" sz="1800" dirty="0"/>
              <a:t>Graphics </a:t>
            </a:r>
            <a:r>
              <a:rPr kumimoji="0" lang="zh-TW" altLang="en-US" sz="1800" dirty="0"/>
              <a:t>物件 </a:t>
            </a:r>
            <a:r>
              <a:rPr kumimoji="0" lang="en-US" altLang="zh-TW" sz="1800" dirty="0"/>
              <a:t>=&gt; </a:t>
            </a:r>
            <a:r>
              <a:rPr kumimoji="0" lang="zh-TW" altLang="en-US" sz="1800" dirty="0"/>
              <a:t>代表元件的繪圖內容</a:t>
            </a:r>
            <a:r>
              <a:rPr kumimoji="0" lang="en-US" altLang="zh-TW" sz="1800" dirty="0"/>
              <a:t>,</a:t>
            </a:r>
            <a:r>
              <a:rPr kumimoji="0" lang="zh-TW" altLang="en-US" sz="1800" dirty="0"/>
              <a:t>他提供了基本繪圖與圖片處理的方法</a:t>
            </a:r>
          </a:p>
          <a:p>
            <a:pPr lvl="1"/>
            <a:endParaRPr kumimoji="0" lang="zh-TW" altLang="en-US" sz="1800" dirty="0"/>
          </a:p>
          <a:p>
            <a:pPr lvl="1">
              <a:buFont typeface="Wingdings" pitchFamily="2" charset="2"/>
              <a:buNone/>
            </a:pPr>
            <a:endParaRPr kumimoji="0" lang="en-US" altLang="zh-TW" sz="1800" dirty="0">
              <a:solidFill>
                <a:srgbClr val="00FF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zh-TW"/>
              <a:t>Swing </a:t>
            </a:r>
            <a:r>
              <a:rPr lang="zh-TW" altLang="en-US"/>
              <a:t>元件自己負責它的繪圖</a:t>
            </a:r>
          </a:p>
        </p:txBody>
      </p:sp>
      <p:sp>
        <p:nvSpPr>
          <p:cNvPr id="49155" name="Rectangle 3"/>
          <p:cNvSpPr>
            <a:spLocks noGrp="1" noChangeArrowheads="1"/>
          </p:cNvSpPr>
          <p:nvPr>
            <p:ph sz="quarter" idx="1"/>
          </p:nvPr>
        </p:nvSpPr>
        <p:spPr/>
        <p:txBody>
          <a:bodyPr>
            <a:normAutofit/>
          </a:bodyPr>
          <a:lstStyle/>
          <a:p>
            <a:r>
              <a:rPr lang="en-US" altLang="zh-TW" sz="2400" b="1" i="1" dirty="0" smtClean="0"/>
              <a:t>paint</a:t>
            </a:r>
            <a:r>
              <a:rPr lang="en-US" altLang="zh-TW" sz="2400" dirty="0" smtClean="0"/>
              <a:t> method actually delegates the work of painting to three protected methods: </a:t>
            </a:r>
            <a:r>
              <a:rPr lang="en-US" altLang="zh-TW" sz="2400" b="1" i="1" dirty="0" err="1" smtClean="0"/>
              <a:t>paintComponent</a:t>
            </a:r>
            <a:r>
              <a:rPr lang="en-US" altLang="zh-TW" sz="2400" dirty="0" smtClean="0"/>
              <a:t>, </a:t>
            </a:r>
            <a:r>
              <a:rPr lang="en-US" altLang="zh-TW" sz="2400" b="1" i="1" dirty="0" err="1" smtClean="0"/>
              <a:t>paintBorder</a:t>
            </a:r>
            <a:r>
              <a:rPr lang="en-US" altLang="zh-TW" sz="2400" dirty="0" smtClean="0"/>
              <a:t>, and </a:t>
            </a:r>
            <a:r>
              <a:rPr lang="en-US" altLang="zh-TW" sz="2400" b="1" i="1" dirty="0" err="1" smtClean="0"/>
              <a:t>paintChildren</a:t>
            </a:r>
            <a:r>
              <a:rPr lang="en-US" altLang="zh-TW" sz="2400" dirty="0" smtClean="0"/>
              <a:t>. </a:t>
            </a:r>
          </a:p>
          <a:p>
            <a:r>
              <a:rPr lang="en-US" altLang="zh-TW" sz="2400" dirty="0" smtClean="0"/>
              <a:t>They're called in the order listed to ensure that children appear on top of component itself.</a:t>
            </a:r>
          </a:p>
          <a:p>
            <a:r>
              <a:rPr lang="en-US" altLang="zh-TW" sz="2400" dirty="0" smtClean="0"/>
              <a:t>A subclass that just wants to specialize the UI (look and feel) delegate's paint method should just override </a:t>
            </a:r>
            <a:r>
              <a:rPr lang="en-US" altLang="zh-TW" sz="2400" dirty="0" err="1" smtClean="0"/>
              <a:t>paintComponent</a:t>
            </a:r>
            <a:r>
              <a:rPr lang="en-US" altLang="zh-TW" sz="2400" dirty="0" smtClean="0"/>
              <a:t>.</a:t>
            </a:r>
            <a:endParaRPr lang="zh-TW" altLang="en-US" sz="2400" dirty="0">
              <a:solidFill>
                <a:srgbClr val="FF99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Partial Source Code: </a:t>
            </a:r>
            <a:r>
              <a:rPr lang="en-US" altLang="zh-TW" dirty="0" err="1" smtClean="0"/>
              <a:t>JComponent</a:t>
            </a:r>
            <a:endParaRPr lang="zh-TW" altLang="en-US" dirty="0"/>
          </a:p>
        </p:txBody>
      </p:sp>
      <p:sp>
        <p:nvSpPr>
          <p:cNvPr id="5" name="Text Box 4"/>
          <p:cNvSpPr txBox="1">
            <a:spLocks noChangeArrowheads="1"/>
          </p:cNvSpPr>
          <p:nvPr/>
        </p:nvSpPr>
        <p:spPr bwMode="auto">
          <a:xfrm>
            <a:off x="357158" y="1928802"/>
            <a:ext cx="8501122" cy="353943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a:spAutoFit/>
          </a:bodyPr>
          <a:lstStyle/>
          <a:p>
            <a:r>
              <a:rPr lang="en-US" altLang="zh-TW" sz="1600" dirty="0" smtClean="0">
                <a:solidFill>
                  <a:srgbClr val="333300"/>
                </a:solidFill>
                <a:latin typeface="Courier New" pitchFamily="49" charset="0"/>
                <a:cs typeface="Courier New" pitchFamily="49" charset="0"/>
              </a:rPr>
              <a:t>@Override</a:t>
            </a:r>
          </a:p>
          <a:p>
            <a:r>
              <a:rPr lang="en-US" altLang="zh-TW" sz="1600" dirty="0" smtClean="0">
                <a:solidFill>
                  <a:srgbClr val="333300"/>
                </a:solidFill>
                <a:latin typeface="Courier New" pitchFamily="49" charset="0"/>
                <a:cs typeface="Courier New" pitchFamily="49" charset="0"/>
              </a:rPr>
              <a:t>public void paint(Graphics </a:t>
            </a:r>
            <a:r>
              <a:rPr lang="en-US" altLang="zh-TW" sz="1600" dirty="0" err="1" smtClean="0">
                <a:solidFill>
                  <a:srgbClr val="333300"/>
                </a:solidFill>
                <a:latin typeface="Courier New" pitchFamily="49" charset="0"/>
                <a:cs typeface="Courier New" pitchFamily="49" charset="0"/>
              </a:rPr>
              <a:t>graphics</a:t>
            </a:r>
            <a:r>
              <a:rPr lang="en-US" altLang="zh-TW" sz="1600" dirty="0" smtClean="0">
                <a:solidFill>
                  <a:srgbClr val="333300"/>
                </a:solidFill>
                <a:latin typeface="Courier New" pitchFamily="49" charset="0"/>
                <a:cs typeface="Courier New" pitchFamily="49" charset="0"/>
              </a:rPr>
              <a:t>) {</a:t>
            </a:r>
          </a:p>
          <a:p>
            <a:r>
              <a:rPr lang="en-US" altLang="zh-TW" sz="1600" dirty="0" smtClean="0">
                <a:solidFill>
                  <a:srgbClr val="333300"/>
                </a:solidFill>
                <a:latin typeface="Courier New" pitchFamily="49" charset="0"/>
                <a:cs typeface="Courier New" pitchFamily="49" charset="0"/>
              </a:rPr>
              <a:t>    if(</a:t>
            </a:r>
            <a:r>
              <a:rPr lang="en-US" altLang="zh-TW" sz="1600" dirty="0" err="1" smtClean="0">
                <a:solidFill>
                  <a:srgbClr val="333300"/>
                </a:solidFill>
                <a:latin typeface="Courier New" pitchFamily="49" charset="0"/>
                <a:cs typeface="Courier New" pitchFamily="49" charset="0"/>
              </a:rPr>
              <a:t>RepaintManager.currentManager</a:t>
            </a:r>
            <a:r>
              <a:rPr lang="en-US" altLang="zh-TW" sz="1600" dirty="0" smtClean="0">
                <a:solidFill>
                  <a:srgbClr val="333300"/>
                </a:solidFill>
                <a:latin typeface="Courier New" pitchFamily="49" charset="0"/>
                <a:cs typeface="Courier New" pitchFamily="49" charset="0"/>
              </a:rPr>
              <a:t>(this).</a:t>
            </a:r>
            <a:r>
              <a:rPr lang="en-US" altLang="zh-TW" sz="1600" dirty="0" err="1" smtClean="0">
                <a:solidFill>
                  <a:srgbClr val="333300"/>
                </a:solidFill>
                <a:latin typeface="Courier New" pitchFamily="49" charset="0"/>
                <a:cs typeface="Courier New" pitchFamily="49" charset="0"/>
              </a:rPr>
              <a:t>isDoubleBufferingEnabled</a:t>
            </a:r>
            <a:r>
              <a:rPr lang="en-US" altLang="zh-TW" sz="1600" dirty="0" smtClean="0">
                <a:solidFill>
                  <a:srgbClr val="333300"/>
                </a:solidFill>
                <a:latin typeface="Courier New" pitchFamily="49" charset="0"/>
                <a:cs typeface="Courier New" pitchFamily="49" charset="0"/>
              </a:rPr>
              <a:t>()</a:t>
            </a:r>
          </a:p>
          <a:p>
            <a:r>
              <a:rPr lang="en-US" altLang="zh-TW" sz="1600" dirty="0" smtClean="0">
                <a:solidFill>
                  <a:srgbClr val="333300"/>
                </a:solidFill>
                <a:latin typeface="Courier New" pitchFamily="49" charset="0"/>
                <a:cs typeface="Courier New" pitchFamily="49" charset="0"/>
              </a:rPr>
              <a:t>            &amp;&amp; </a:t>
            </a:r>
            <a:r>
              <a:rPr lang="en-US" altLang="zh-TW" sz="1600" dirty="0" err="1" smtClean="0">
                <a:solidFill>
                  <a:srgbClr val="333300"/>
                </a:solidFill>
                <a:latin typeface="Courier New" pitchFamily="49" charset="0"/>
                <a:cs typeface="Courier New" pitchFamily="49" charset="0"/>
              </a:rPr>
              <a:t>isDoubleBuffered</a:t>
            </a:r>
            <a:r>
              <a:rPr lang="en-US" altLang="zh-TW" sz="1600" dirty="0" smtClean="0">
                <a:solidFill>
                  <a:srgbClr val="333300"/>
                </a:solidFill>
                <a:latin typeface="Courier New" pitchFamily="49" charset="0"/>
                <a:cs typeface="Courier New" pitchFamily="49" charset="0"/>
              </a:rPr>
              <a:t>() </a:t>
            </a:r>
          </a:p>
          <a:p>
            <a:r>
              <a:rPr lang="en-US" altLang="zh-TW" sz="1600" dirty="0" smtClean="0">
                <a:solidFill>
                  <a:srgbClr val="333300"/>
                </a:solidFill>
                <a:latin typeface="Courier New" pitchFamily="49" charset="0"/>
                <a:cs typeface="Courier New" pitchFamily="49" charset="0"/>
              </a:rPr>
              <a:t>            &amp;&amp; </a:t>
            </a:r>
            <a:r>
              <a:rPr lang="en-US" altLang="zh-TW" sz="1600" dirty="0" err="1" smtClean="0">
                <a:solidFill>
                  <a:srgbClr val="333300"/>
                </a:solidFill>
                <a:latin typeface="Courier New" pitchFamily="49" charset="0"/>
                <a:cs typeface="Courier New" pitchFamily="49" charset="0"/>
              </a:rPr>
              <a:t>isOpaque</a:t>
            </a:r>
            <a:r>
              <a:rPr lang="en-US" altLang="zh-TW" sz="1600" dirty="0" smtClean="0">
                <a:solidFill>
                  <a:srgbClr val="333300"/>
                </a:solidFill>
                <a:latin typeface="Courier New" pitchFamily="49" charset="0"/>
                <a:cs typeface="Courier New" pitchFamily="49" charset="0"/>
              </a:rPr>
              <a:t>() </a:t>
            </a:r>
          </a:p>
          <a:p>
            <a:r>
              <a:rPr lang="en-US" altLang="zh-TW" sz="1600" dirty="0" smtClean="0">
                <a:solidFill>
                  <a:srgbClr val="333300"/>
                </a:solidFill>
                <a:latin typeface="Courier New" pitchFamily="49" charset="0"/>
                <a:cs typeface="Courier New" pitchFamily="49" charset="0"/>
              </a:rPr>
              <a:t>            &amp;&amp; !</a:t>
            </a:r>
            <a:r>
              <a:rPr lang="en-US" altLang="zh-TW" sz="1600" dirty="0" err="1" smtClean="0">
                <a:solidFill>
                  <a:srgbClr val="333300"/>
                </a:solidFill>
                <a:latin typeface="Courier New" pitchFamily="49" charset="0"/>
                <a:cs typeface="Courier New" pitchFamily="49" charset="0"/>
              </a:rPr>
              <a:t>insideDoubleBuffering</a:t>
            </a:r>
            <a:r>
              <a:rPr lang="en-US" altLang="zh-TW" sz="1600" dirty="0" smtClean="0">
                <a:solidFill>
                  <a:srgbClr val="333300"/>
                </a:solidFill>
                <a:latin typeface="Courier New" pitchFamily="49" charset="0"/>
                <a:cs typeface="Courier New" pitchFamily="49" charset="0"/>
              </a:rPr>
              <a:t>()) {</a:t>
            </a:r>
          </a:p>
          <a:p>
            <a:r>
              <a:rPr lang="en-US" altLang="zh-TW" sz="1600" dirty="0" smtClean="0">
                <a:solidFill>
                  <a:srgbClr val="333300"/>
                </a:solidFill>
                <a:latin typeface="Courier New" pitchFamily="49" charset="0"/>
                <a:cs typeface="Courier New" pitchFamily="49" charset="0"/>
              </a:rPr>
              <a:t>        </a:t>
            </a:r>
            <a:r>
              <a:rPr lang="en-US" altLang="zh-TW" sz="1600" dirty="0" err="1" smtClean="0">
                <a:solidFill>
                  <a:srgbClr val="333300"/>
                </a:solidFill>
                <a:latin typeface="Courier New" pitchFamily="49" charset="0"/>
                <a:cs typeface="Courier New" pitchFamily="49" charset="0"/>
              </a:rPr>
              <a:t>paintDoubleBuffered</a:t>
            </a:r>
            <a:r>
              <a:rPr lang="en-US" altLang="zh-TW" sz="1600" dirty="0" smtClean="0">
                <a:solidFill>
                  <a:srgbClr val="333300"/>
                </a:solidFill>
                <a:latin typeface="Courier New" pitchFamily="49" charset="0"/>
                <a:cs typeface="Courier New" pitchFamily="49" charset="0"/>
              </a:rPr>
              <a:t>(graphics);</a:t>
            </a:r>
          </a:p>
          <a:p>
            <a:r>
              <a:rPr lang="en-US" altLang="zh-TW" sz="1600" dirty="0" smtClean="0">
                <a:solidFill>
                  <a:srgbClr val="333300"/>
                </a:solidFill>
                <a:latin typeface="Courier New" pitchFamily="49" charset="0"/>
                <a:cs typeface="Courier New" pitchFamily="49" charset="0"/>
              </a:rPr>
              <a:t>    }</a:t>
            </a:r>
          </a:p>
          <a:p>
            <a:r>
              <a:rPr lang="en-US" altLang="zh-TW" sz="1600" dirty="0" smtClean="0">
                <a:solidFill>
                  <a:srgbClr val="333300"/>
                </a:solidFill>
                <a:latin typeface="Courier New" pitchFamily="49" charset="0"/>
                <a:cs typeface="Courier New" pitchFamily="49" charset="0"/>
              </a:rPr>
              <a:t>    else {</a:t>
            </a:r>
          </a:p>
          <a:p>
            <a:r>
              <a:rPr lang="en-US" altLang="zh-TW" sz="1600" dirty="0" smtClean="0">
                <a:solidFill>
                  <a:srgbClr val="FF3300"/>
                </a:solidFill>
                <a:latin typeface="Courier New" pitchFamily="49" charset="0"/>
                <a:cs typeface="Courier New" pitchFamily="49" charset="0"/>
              </a:rPr>
              <a:t>        </a:t>
            </a:r>
            <a:r>
              <a:rPr lang="en-US" altLang="zh-TW" sz="1600" dirty="0" err="1" smtClean="0">
                <a:solidFill>
                  <a:srgbClr val="FF3300"/>
                </a:solidFill>
                <a:latin typeface="Courier New" pitchFamily="49" charset="0"/>
                <a:cs typeface="Courier New" pitchFamily="49" charset="0"/>
              </a:rPr>
              <a:t>paintComponent</a:t>
            </a:r>
            <a:r>
              <a:rPr lang="en-US" altLang="zh-TW" sz="1600" dirty="0" smtClean="0">
                <a:solidFill>
                  <a:srgbClr val="FF3300"/>
                </a:solidFill>
                <a:latin typeface="Courier New" pitchFamily="49" charset="0"/>
                <a:cs typeface="Courier New" pitchFamily="49" charset="0"/>
              </a:rPr>
              <a:t>(graphics);</a:t>
            </a:r>
          </a:p>
          <a:p>
            <a:r>
              <a:rPr lang="en-US" altLang="zh-TW" sz="1600" dirty="0" smtClean="0">
                <a:solidFill>
                  <a:srgbClr val="FF3300"/>
                </a:solidFill>
                <a:latin typeface="Courier New" pitchFamily="49" charset="0"/>
                <a:cs typeface="Courier New" pitchFamily="49" charset="0"/>
              </a:rPr>
              <a:t>        </a:t>
            </a:r>
            <a:r>
              <a:rPr lang="en-US" altLang="zh-TW" sz="1600" dirty="0" err="1" smtClean="0">
                <a:solidFill>
                  <a:srgbClr val="FF3300"/>
                </a:solidFill>
                <a:latin typeface="Courier New" pitchFamily="49" charset="0"/>
                <a:cs typeface="Courier New" pitchFamily="49" charset="0"/>
              </a:rPr>
              <a:t>paintBorder</a:t>
            </a:r>
            <a:r>
              <a:rPr lang="en-US" altLang="zh-TW" sz="1600" dirty="0" smtClean="0">
                <a:solidFill>
                  <a:srgbClr val="FF3300"/>
                </a:solidFill>
                <a:latin typeface="Courier New" pitchFamily="49" charset="0"/>
                <a:cs typeface="Courier New" pitchFamily="49" charset="0"/>
              </a:rPr>
              <a:t>(graphics);</a:t>
            </a:r>
          </a:p>
          <a:p>
            <a:r>
              <a:rPr lang="en-US" altLang="zh-TW" sz="1600" dirty="0" smtClean="0">
                <a:solidFill>
                  <a:srgbClr val="FF3300"/>
                </a:solidFill>
                <a:latin typeface="Courier New" pitchFamily="49" charset="0"/>
                <a:cs typeface="Courier New" pitchFamily="49" charset="0"/>
              </a:rPr>
              <a:t>        </a:t>
            </a:r>
            <a:r>
              <a:rPr lang="en-US" altLang="zh-TW" sz="1600" dirty="0" err="1" smtClean="0">
                <a:solidFill>
                  <a:srgbClr val="FF3300"/>
                </a:solidFill>
                <a:latin typeface="Courier New" pitchFamily="49" charset="0"/>
                <a:cs typeface="Courier New" pitchFamily="49" charset="0"/>
              </a:rPr>
              <a:t>paintChildren</a:t>
            </a:r>
            <a:r>
              <a:rPr lang="en-US" altLang="zh-TW" sz="1600" dirty="0" smtClean="0">
                <a:solidFill>
                  <a:srgbClr val="FF3300"/>
                </a:solidFill>
                <a:latin typeface="Courier New" pitchFamily="49" charset="0"/>
                <a:cs typeface="Courier New" pitchFamily="49" charset="0"/>
              </a:rPr>
              <a:t>(graphics);</a:t>
            </a:r>
          </a:p>
          <a:p>
            <a:r>
              <a:rPr lang="en-US" altLang="zh-TW" sz="1600" dirty="0" smtClean="0">
                <a:solidFill>
                  <a:srgbClr val="333300"/>
                </a:solidFill>
                <a:latin typeface="Courier New" pitchFamily="49" charset="0"/>
                <a:cs typeface="Courier New" pitchFamily="49" charset="0"/>
              </a:rPr>
              <a:t>    }</a:t>
            </a:r>
          </a:p>
          <a:p>
            <a:r>
              <a:rPr lang="en-US" altLang="zh-TW" sz="1600" dirty="0" smtClean="0">
                <a:solidFill>
                  <a:srgbClr val="333300"/>
                </a:solidFill>
                <a:latin typeface="Courier New" pitchFamily="49" charset="0"/>
                <a:cs typeface="Courier New" pitchFamily="49" charset="0"/>
              </a:rPr>
              <a:t>}</a:t>
            </a:r>
            <a:endParaRPr lang="en-US" altLang="zh-TW" sz="1600" dirty="0">
              <a:solidFill>
                <a:srgbClr val="333300"/>
              </a:solidFill>
              <a:latin typeface="Courier New" pitchFamily="49" charset="0"/>
              <a:cs typeface="Courier New" pitchFamily="49"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zh-TW"/>
              <a:t>Custom Painting</a:t>
            </a:r>
          </a:p>
        </p:txBody>
      </p:sp>
      <p:sp>
        <p:nvSpPr>
          <p:cNvPr id="50179" name="Rectangle 3"/>
          <p:cNvSpPr>
            <a:spLocks noGrp="1" noChangeArrowheads="1"/>
          </p:cNvSpPr>
          <p:nvPr>
            <p:ph sz="quarter" idx="1"/>
          </p:nvPr>
        </p:nvSpPr>
        <p:spPr/>
        <p:txBody>
          <a:bodyPr/>
          <a:lstStyle/>
          <a:p>
            <a:r>
              <a:rPr lang="en-US" altLang="zh-TW" sz="2400"/>
              <a:t>Your custom painting code belongs in a method named </a:t>
            </a:r>
            <a:r>
              <a:rPr lang="en-US" altLang="zh-TW" sz="2400">
                <a:solidFill>
                  <a:srgbClr val="FF9900"/>
                </a:solidFill>
              </a:rPr>
              <a:t>paintComponent</a:t>
            </a:r>
            <a:r>
              <a:rPr lang="en-US" altLang="zh-TW" sz="2400"/>
              <a:t> </a:t>
            </a:r>
          </a:p>
        </p:txBody>
      </p:sp>
      <p:sp>
        <p:nvSpPr>
          <p:cNvPr id="50181" name="Rectangle 5"/>
          <p:cNvSpPr>
            <a:spLocks noChangeArrowheads="1"/>
          </p:cNvSpPr>
          <p:nvPr/>
        </p:nvSpPr>
        <p:spPr bwMode="auto">
          <a:xfrm>
            <a:off x="1428728" y="2500306"/>
            <a:ext cx="6264275" cy="3397250"/>
          </a:xfrm>
          <a:prstGeom prst="rect">
            <a:avLst/>
          </a:prstGeom>
          <a:noFill/>
          <a:ln w="9525">
            <a:solidFill>
              <a:schemeClr val="tx1"/>
            </a:solidFill>
            <a:miter lim="800000"/>
            <a:headEnd/>
            <a:tailEnd/>
          </a:ln>
          <a:effectLst/>
        </p:spPr>
        <p:txBody>
          <a:bodyPr>
            <a:spAutoFit/>
          </a:bodyPr>
          <a:lstStyle/>
          <a:p>
            <a:r>
              <a:rPr lang="en-US" altLang="zh-TW" dirty="0"/>
              <a:t>class </a:t>
            </a:r>
            <a:r>
              <a:rPr lang="en-US" altLang="zh-TW" dirty="0" err="1"/>
              <a:t>ImagePanel</a:t>
            </a:r>
            <a:r>
              <a:rPr lang="en-US" altLang="zh-TW" dirty="0"/>
              <a:t> extends </a:t>
            </a:r>
            <a:r>
              <a:rPr lang="en-US" altLang="zh-TW" dirty="0" err="1"/>
              <a:t>JPanel</a:t>
            </a:r>
            <a:r>
              <a:rPr lang="en-US" altLang="zh-TW" dirty="0"/>
              <a:t> {</a:t>
            </a:r>
          </a:p>
          <a:p>
            <a:r>
              <a:rPr lang="en-US" altLang="zh-TW" dirty="0"/>
              <a:t>   </a:t>
            </a:r>
          </a:p>
          <a:p>
            <a:r>
              <a:rPr lang="en-US" altLang="zh-TW" dirty="0"/>
              <a:t>    public void </a:t>
            </a:r>
            <a:r>
              <a:rPr lang="en-US" altLang="zh-TW" dirty="0" err="1">
                <a:solidFill>
                  <a:srgbClr val="FF9900"/>
                </a:solidFill>
              </a:rPr>
              <a:t>paintComponent</a:t>
            </a:r>
            <a:r>
              <a:rPr lang="en-US" altLang="zh-TW" dirty="0"/>
              <a:t>(Graphics g) {</a:t>
            </a:r>
          </a:p>
          <a:p>
            <a:r>
              <a:rPr lang="en-US" altLang="zh-TW" dirty="0"/>
              <a:t>        </a:t>
            </a:r>
            <a:r>
              <a:rPr lang="en-US" altLang="zh-TW" dirty="0" err="1"/>
              <a:t>super.paintComponent</a:t>
            </a:r>
            <a:r>
              <a:rPr lang="en-US" altLang="zh-TW" dirty="0"/>
              <a:t>(g); //paint background</a:t>
            </a:r>
          </a:p>
          <a:p>
            <a:r>
              <a:rPr lang="en-US" altLang="zh-TW" dirty="0"/>
              <a:t>    </a:t>
            </a:r>
          </a:p>
          <a:p>
            <a:r>
              <a:rPr lang="en-US" altLang="zh-TW" dirty="0"/>
              <a:t>        </a:t>
            </a:r>
            <a:r>
              <a:rPr lang="en-US" altLang="zh-TW" dirty="0">
                <a:solidFill>
                  <a:srgbClr val="FF0000"/>
                </a:solidFill>
              </a:rPr>
              <a:t>//Draw image at its natural size first.</a:t>
            </a:r>
          </a:p>
          <a:p>
            <a:r>
              <a:rPr lang="en-US" altLang="zh-TW" dirty="0"/>
              <a:t>        </a:t>
            </a:r>
            <a:r>
              <a:rPr lang="en-US" altLang="zh-TW" dirty="0" err="1"/>
              <a:t>g.drawImage</a:t>
            </a:r>
            <a:r>
              <a:rPr lang="en-US" altLang="zh-TW" dirty="0"/>
              <a:t>(image, 0, 0, this); //85x62 image</a:t>
            </a:r>
          </a:p>
          <a:p>
            <a:r>
              <a:rPr lang="en-US" altLang="zh-TW" dirty="0"/>
              <a:t>    </a:t>
            </a:r>
          </a:p>
          <a:p>
            <a:r>
              <a:rPr lang="en-US" altLang="zh-TW" dirty="0">
                <a:solidFill>
                  <a:srgbClr val="FF0000"/>
                </a:solidFill>
              </a:rPr>
              <a:t>        //Now draw the image scaled.</a:t>
            </a:r>
          </a:p>
          <a:p>
            <a:r>
              <a:rPr lang="en-US" altLang="zh-TW" dirty="0"/>
              <a:t>        </a:t>
            </a:r>
            <a:r>
              <a:rPr lang="en-US" altLang="zh-TW" dirty="0" err="1"/>
              <a:t>g.drawImage</a:t>
            </a:r>
            <a:r>
              <a:rPr lang="en-US" altLang="zh-TW" dirty="0"/>
              <a:t>(image, 90, 0, 300, 62, this);</a:t>
            </a:r>
          </a:p>
          <a:p>
            <a:r>
              <a:rPr lang="en-US" altLang="zh-TW" dirty="0"/>
              <a:t>    }</a:t>
            </a:r>
          </a:p>
          <a:p>
            <a:r>
              <a:rPr lang="en-US" altLang="zh-TW" dirty="0"/>
              <a:t>}</a:t>
            </a:r>
          </a:p>
        </p:txBody>
      </p:sp>
      <p:pic>
        <p:nvPicPr>
          <p:cNvPr id="50183" name="Picture 7" descr="imageDisp"/>
          <p:cNvPicPr>
            <a:picLocks noChangeAspect="1" noChangeArrowheads="1"/>
          </p:cNvPicPr>
          <p:nvPr/>
        </p:nvPicPr>
        <p:blipFill>
          <a:blip r:embed="rId3" cstate="print"/>
          <a:srcRect/>
          <a:stretch>
            <a:fillRect/>
          </a:stretch>
        </p:blipFill>
        <p:spPr bwMode="auto">
          <a:xfrm>
            <a:off x="5214942" y="5572140"/>
            <a:ext cx="3800475" cy="657225"/>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zh-TW"/>
              <a:t>Swing </a:t>
            </a:r>
            <a:r>
              <a:rPr lang="zh-TW" altLang="en-US"/>
              <a:t>元件的一些 </a:t>
            </a:r>
            <a:r>
              <a:rPr lang="en-US" altLang="zh-TW"/>
              <a:t>method</a:t>
            </a:r>
          </a:p>
        </p:txBody>
      </p:sp>
      <p:graphicFrame>
        <p:nvGraphicFramePr>
          <p:cNvPr id="53324" name="Group 76"/>
          <p:cNvGraphicFramePr>
            <a:graphicFrameLocks noGrp="1"/>
          </p:cNvGraphicFramePr>
          <p:nvPr/>
        </p:nvGraphicFramePr>
        <p:xfrm>
          <a:off x="1403350" y="1412875"/>
          <a:ext cx="6096000" cy="4527296"/>
        </p:xfrm>
        <a:graphic>
          <a:graphicData uri="http://schemas.openxmlformats.org/drawingml/2006/table">
            <a:tbl>
              <a:tblPr/>
              <a:tblGrid>
                <a:gridCol w="3048000"/>
                <a:gridCol w="3048000"/>
              </a:tblGrid>
              <a:tr h="4476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600" b="0" i="0" u="none" strike="noStrike" cap="none" normalizeH="0" baseline="0" dirty="0" smtClean="0">
                          <a:ln>
                            <a:noFill/>
                          </a:ln>
                          <a:solidFill>
                            <a:schemeClr val="tx1"/>
                          </a:solidFill>
                          <a:effectLst/>
                          <a:latin typeface="Arial" charset="0"/>
                          <a:ea typeface="新細明體" pitchFamily="18" charset="-120"/>
                        </a:rPr>
                        <a:t>Container </a:t>
                      </a:r>
                      <a:r>
                        <a:rPr kumimoji="1" lang="en-US" altLang="zh-TW" sz="1600" b="0" i="0" u="none" strike="noStrike" cap="none" normalizeH="0" baseline="0" dirty="0" err="1" smtClean="0">
                          <a:ln>
                            <a:noFill/>
                          </a:ln>
                          <a:solidFill>
                            <a:srgbClr val="FF0000"/>
                          </a:solidFill>
                          <a:effectLst/>
                          <a:latin typeface="Arial" charset="0"/>
                          <a:ea typeface="新細明體" pitchFamily="18" charset="-120"/>
                        </a:rPr>
                        <a:t>getParent</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zh-TW" altLang="en-US" sz="1600" b="0" i="0" u="none" strike="noStrike" cap="none" normalizeH="0" baseline="0" smtClean="0">
                          <a:ln>
                            <a:noFill/>
                          </a:ln>
                          <a:solidFill>
                            <a:schemeClr val="tx1"/>
                          </a:solidFill>
                          <a:effectLst/>
                          <a:latin typeface="Arial" charset="0"/>
                          <a:ea typeface="新細明體" pitchFamily="18" charset="-120"/>
                        </a:rPr>
                        <a:t>傳回包含該元件的</a:t>
                      </a:r>
                      <a:r>
                        <a:rPr kumimoji="1" lang="zh-TW" altLang="en-US" sz="1600" b="0" i="0" u="none" strike="noStrike" cap="none" normalizeH="0" baseline="0" smtClean="0">
                          <a:ln>
                            <a:noFill/>
                          </a:ln>
                          <a:solidFill>
                            <a:srgbClr val="FF9900"/>
                          </a:solidFill>
                          <a:effectLst/>
                          <a:latin typeface="Arial" charset="0"/>
                          <a:ea typeface="新細明體" pitchFamily="18" charset="-120"/>
                        </a:rPr>
                        <a:t>容器</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600" b="0" i="0" u="none" strike="noStrike" cap="none" normalizeH="0" baseline="0" dirty="0" smtClean="0">
                          <a:ln>
                            <a:noFill/>
                          </a:ln>
                          <a:solidFill>
                            <a:schemeClr val="tx1"/>
                          </a:solidFill>
                          <a:effectLst/>
                          <a:latin typeface="Arial" charset="0"/>
                          <a:ea typeface="新細明體" pitchFamily="18" charset="-120"/>
                        </a:rPr>
                        <a:t>String </a:t>
                      </a:r>
                      <a:r>
                        <a:rPr kumimoji="1" lang="en-US" altLang="zh-TW" sz="1600" b="0" i="0" u="none" strike="noStrike" cap="none" normalizeH="0" baseline="0" dirty="0" err="1" smtClean="0">
                          <a:ln>
                            <a:noFill/>
                          </a:ln>
                          <a:solidFill>
                            <a:srgbClr val="FF0000"/>
                          </a:solidFill>
                          <a:effectLst/>
                          <a:latin typeface="Arial" charset="0"/>
                          <a:ea typeface="新細明體" pitchFamily="18" charset="-120"/>
                        </a:rPr>
                        <a:t>getName</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1" lang="zh-TW" altLang="zh-TW" sz="1600" b="0" i="0" u="none" strike="noStrike" cap="none" normalizeH="0" baseline="0" smtClean="0">
                        <a:ln>
                          <a:noFill/>
                        </a:ln>
                        <a:solidFill>
                          <a:schemeClr val="tx1"/>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600" b="0" i="0" u="none" strike="noStrike" cap="none" normalizeH="0" baseline="0" dirty="0" smtClean="0">
                          <a:ln>
                            <a:noFill/>
                          </a:ln>
                          <a:solidFill>
                            <a:schemeClr val="tx1"/>
                          </a:solidFill>
                          <a:effectLst/>
                          <a:latin typeface="Arial" charset="0"/>
                          <a:ea typeface="新細明體" pitchFamily="18" charset="-120"/>
                        </a:rPr>
                        <a:t>void </a:t>
                      </a:r>
                      <a:r>
                        <a:rPr kumimoji="1" lang="en-US" altLang="zh-TW" sz="1600" b="0" i="0" u="none" strike="noStrike" cap="none" normalizeH="0" baseline="0" dirty="0" err="1" smtClean="0">
                          <a:ln>
                            <a:noFill/>
                          </a:ln>
                          <a:solidFill>
                            <a:srgbClr val="FF0000"/>
                          </a:solidFill>
                          <a:effectLst/>
                          <a:latin typeface="Arial" charset="0"/>
                          <a:ea typeface="新細明體" pitchFamily="18" charset="-120"/>
                        </a:rPr>
                        <a:t>setName</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(string name)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zh-TW" altLang="en-US" sz="1600" b="0" i="0" u="none" strike="noStrike" cap="none" normalizeH="0" baseline="0" dirty="0" smtClean="0">
                          <a:ln>
                            <a:noFill/>
                          </a:ln>
                          <a:solidFill>
                            <a:schemeClr val="tx1"/>
                          </a:solidFill>
                          <a:effectLst/>
                          <a:latin typeface="Arial" charset="0"/>
                          <a:ea typeface="新細明體" pitchFamily="18" charset="-120"/>
                        </a:rPr>
                        <a:t>指定一個字串作為該</a:t>
                      </a:r>
                      <a:r>
                        <a:rPr kumimoji="1" lang="zh-TW" altLang="en-US" sz="1600" b="0" i="0" u="none" strike="noStrike" cap="none" normalizeH="0" baseline="0" dirty="0" smtClean="0">
                          <a:ln>
                            <a:noFill/>
                          </a:ln>
                          <a:solidFill>
                            <a:srgbClr val="FF9900"/>
                          </a:solidFill>
                          <a:effectLst/>
                          <a:latin typeface="Arial" charset="0"/>
                          <a:ea typeface="新細明體" pitchFamily="18" charset="-120"/>
                        </a:rPr>
                        <a:t>元件的名稱</a:t>
                      </a:r>
                      <a:r>
                        <a:rPr kumimoji="1" lang="zh-TW" altLang="en-US" sz="1600" b="0" i="0" u="none" strike="noStrike" cap="none" normalizeH="0" baseline="0" dirty="0" smtClean="0">
                          <a:ln>
                            <a:noFill/>
                          </a:ln>
                          <a:solidFill>
                            <a:schemeClr val="tx1"/>
                          </a:solidFill>
                          <a:effectLst/>
                          <a:latin typeface="Arial" charset="0"/>
                          <a:ea typeface="新細明體" pitchFamily="18" charset="-120"/>
                        </a:rPr>
                        <a:t> </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a:t>
                      </a:r>
                      <a:r>
                        <a:rPr kumimoji="1" lang="zh-TW" altLang="en-US" sz="1600" b="0" i="0" u="none" strike="noStrike" cap="none" normalizeH="0" baseline="0" dirty="0" smtClean="0">
                          <a:ln>
                            <a:noFill/>
                          </a:ln>
                          <a:solidFill>
                            <a:schemeClr val="tx1"/>
                          </a:solidFill>
                          <a:effectLst/>
                          <a:latin typeface="Arial" charset="0"/>
                          <a:ea typeface="新細明體" pitchFamily="18" charset="-120"/>
                        </a:rPr>
                        <a:t>該名稱會由 </a:t>
                      </a:r>
                      <a:r>
                        <a:rPr kumimoji="1" lang="en-US" altLang="zh-TW" sz="1600" b="0" i="0" u="none" strike="noStrike" cap="none" normalizeH="0" baseline="0" dirty="0" err="1" smtClean="0">
                          <a:ln>
                            <a:noFill/>
                          </a:ln>
                          <a:solidFill>
                            <a:srgbClr val="FF0000"/>
                          </a:solidFill>
                          <a:effectLst/>
                          <a:latin typeface="Arial" charset="0"/>
                          <a:ea typeface="新細明體" pitchFamily="18" charset="-120"/>
                        </a:rPr>
                        <a:t>toString</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 </a:t>
                      </a:r>
                      <a:r>
                        <a:rPr kumimoji="1" lang="zh-TW" altLang="en-US" sz="1600" b="0" i="0" u="none" strike="noStrike" cap="none" normalizeH="0" baseline="0" dirty="0" smtClean="0">
                          <a:ln>
                            <a:noFill/>
                          </a:ln>
                          <a:solidFill>
                            <a:schemeClr val="tx1"/>
                          </a:solidFill>
                          <a:effectLst/>
                          <a:latin typeface="Arial" charset="0"/>
                          <a:ea typeface="新細明體" pitchFamily="18" charset="-120"/>
                        </a:rPr>
                        <a:t>方法傳回</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600" b="0" i="0" u="none" strike="noStrike" cap="none" normalizeH="0" baseline="0" dirty="0" smtClean="0">
                          <a:ln>
                            <a:noFill/>
                          </a:ln>
                          <a:solidFill>
                            <a:schemeClr val="tx1"/>
                          </a:solidFill>
                          <a:effectLst/>
                          <a:latin typeface="Arial" charset="0"/>
                          <a:ea typeface="新細明體" pitchFamily="18" charset="-120"/>
                        </a:rPr>
                        <a:t>void </a:t>
                      </a:r>
                      <a:r>
                        <a:rPr kumimoji="1" lang="en-US" altLang="zh-TW" sz="1600" b="0" i="0" u="none" strike="noStrike" cap="none" normalizeH="0" baseline="0" dirty="0" err="1" smtClean="0">
                          <a:ln>
                            <a:noFill/>
                          </a:ln>
                          <a:solidFill>
                            <a:srgbClr val="FF0000"/>
                          </a:solidFill>
                          <a:effectLst/>
                          <a:latin typeface="Arial" charset="0"/>
                          <a:ea typeface="新細明體" pitchFamily="18" charset="-120"/>
                        </a:rPr>
                        <a:t>setVisible</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a:t>
                      </a:r>
                      <a:r>
                        <a:rPr kumimoji="1" lang="en-US" altLang="zh-TW" sz="1600" b="0" i="0" u="none" strike="noStrike" cap="none" normalizeH="0" baseline="0" dirty="0" err="1" smtClean="0">
                          <a:ln>
                            <a:noFill/>
                          </a:ln>
                          <a:solidFill>
                            <a:schemeClr val="tx1"/>
                          </a:solidFill>
                          <a:effectLst/>
                          <a:latin typeface="Arial" charset="0"/>
                          <a:ea typeface="新細明體" pitchFamily="18" charset="-120"/>
                        </a:rPr>
                        <a:t>boolean</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 visible)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zh-TW" altLang="en-US" sz="1600" b="0" i="0" u="none" strike="noStrike" cap="none" normalizeH="0" baseline="0" smtClean="0">
                          <a:ln>
                            <a:noFill/>
                          </a:ln>
                          <a:solidFill>
                            <a:schemeClr val="tx1"/>
                          </a:solidFill>
                          <a:effectLst/>
                          <a:latin typeface="Arial" charset="0"/>
                          <a:ea typeface="新細明體" pitchFamily="18" charset="-120"/>
                        </a:rPr>
                        <a:t>決定該元件在容器中</a:t>
                      </a:r>
                      <a:r>
                        <a:rPr kumimoji="1" lang="zh-TW" altLang="en-US" sz="1600" b="0" i="0" u="none" strike="noStrike" cap="none" normalizeH="0" baseline="0" smtClean="0">
                          <a:ln>
                            <a:noFill/>
                          </a:ln>
                          <a:solidFill>
                            <a:srgbClr val="FF9900"/>
                          </a:solidFill>
                          <a:effectLst/>
                          <a:latin typeface="Arial" charset="0"/>
                          <a:ea typeface="新細明體" pitchFamily="18" charset="-120"/>
                        </a:rPr>
                        <a:t>是否可見</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zh-TW" altLang="en-US" sz="1600" b="0" i="0" u="none" strike="noStrike" cap="none" normalizeH="0" baseline="0" smtClean="0">
                          <a:ln>
                            <a:noFill/>
                          </a:ln>
                          <a:solidFill>
                            <a:schemeClr val="tx1"/>
                          </a:solidFill>
                          <a:effectLst/>
                          <a:latin typeface="Arial" charset="0"/>
                          <a:ea typeface="新細明體" pitchFamily="18" charset="-120"/>
                        </a:rPr>
                        <a:t>設定及取得</a:t>
                      </a:r>
                      <a:r>
                        <a:rPr kumimoji="1" lang="zh-TW" altLang="en-US" sz="1600" b="0" i="0" u="none" strike="noStrike" cap="none" normalizeH="0" baseline="0" smtClean="0">
                          <a:ln>
                            <a:noFill/>
                          </a:ln>
                          <a:solidFill>
                            <a:srgbClr val="FF9900"/>
                          </a:solidFill>
                          <a:effectLst/>
                          <a:latin typeface="Arial" charset="0"/>
                          <a:ea typeface="新細明體" pitchFamily="18" charset="-120"/>
                        </a:rPr>
                        <a:t>元件的前景和背景顏色</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600" b="0" i="0" u="none" strike="noStrike" cap="none" normalizeH="0" baseline="0" smtClean="0">
                          <a:ln>
                            <a:noFill/>
                          </a:ln>
                          <a:solidFill>
                            <a:schemeClr val="tx1"/>
                          </a:solidFill>
                          <a:effectLst/>
                          <a:latin typeface="Arial" charset="0"/>
                          <a:ea typeface="新細明體" pitchFamily="18" charset="-120"/>
                        </a:rPr>
                        <a:t>(</a:t>
                      </a:r>
                      <a:r>
                        <a:rPr kumimoji="1" lang="zh-TW" altLang="en-US" sz="1600" b="0" i="0" u="none" strike="noStrike" cap="none" normalizeH="0" baseline="0" smtClean="0">
                          <a:ln>
                            <a:noFill/>
                          </a:ln>
                          <a:solidFill>
                            <a:schemeClr val="tx1"/>
                          </a:solidFill>
                          <a:effectLst/>
                          <a:latin typeface="Arial" charset="0"/>
                          <a:ea typeface="新細明體" pitchFamily="18" charset="-120"/>
                        </a:rPr>
                        <a:t>對傳給 </a:t>
                      </a:r>
                      <a:r>
                        <a:rPr kumimoji="1" lang="en-US" altLang="zh-TW" sz="1600" b="0" i="0" u="none" strike="noStrike" cap="none" normalizeH="0" baseline="0" smtClean="0">
                          <a:ln>
                            <a:noFill/>
                          </a:ln>
                          <a:solidFill>
                            <a:srgbClr val="33CCFF"/>
                          </a:solidFill>
                          <a:effectLst/>
                          <a:latin typeface="Arial" charset="0"/>
                          <a:ea typeface="新細明體" pitchFamily="18" charset="-120"/>
                        </a:rPr>
                        <a:t>paint</a:t>
                      </a:r>
                      <a:r>
                        <a:rPr kumimoji="1" lang="en-US" altLang="zh-TW" sz="1600" b="0" i="0" u="none" strike="noStrike" cap="none" normalizeH="0" baseline="0" smtClean="0">
                          <a:ln>
                            <a:noFill/>
                          </a:ln>
                          <a:solidFill>
                            <a:schemeClr val="tx1"/>
                          </a:solidFill>
                          <a:effectLst/>
                          <a:latin typeface="Arial" charset="0"/>
                          <a:ea typeface="新細明體" pitchFamily="18" charset="-120"/>
                        </a:rPr>
                        <a:t>() </a:t>
                      </a:r>
                      <a:r>
                        <a:rPr kumimoji="1" lang="zh-TW" altLang="en-US" sz="1600" b="0" i="0" u="none" strike="noStrike" cap="none" normalizeH="0" baseline="0" smtClean="0">
                          <a:ln>
                            <a:noFill/>
                          </a:ln>
                          <a:solidFill>
                            <a:schemeClr val="tx1"/>
                          </a:solidFill>
                          <a:effectLst/>
                          <a:latin typeface="Arial" charset="0"/>
                          <a:ea typeface="新細明體" pitchFamily="18" charset="-120"/>
                        </a:rPr>
                        <a:t>和 </a:t>
                      </a:r>
                      <a:r>
                        <a:rPr kumimoji="1" lang="en-US" altLang="zh-TW" sz="1600" b="0" i="0" u="none" strike="noStrike" cap="none" normalizeH="0" baseline="0" smtClean="0">
                          <a:ln>
                            <a:noFill/>
                          </a:ln>
                          <a:solidFill>
                            <a:srgbClr val="33CCFF"/>
                          </a:solidFill>
                          <a:effectLst/>
                          <a:latin typeface="Arial" charset="0"/>
                          <a:ea typeface="新細明體" pitchFamily="18" charset="-120"/>
                        </a:rPr>
                        <a:t>paintComponent</a:t>
                      </a:r>
                      <a:r>
                        <a:rPr kumimoji="1" lang="en-US" altLang="zh-TW" sz="1600" b="0" i="0" u="none" strike="noStrike" cap="none" normalizeH="0" baseline="0" smtClean="0">
                          <a:ln>
                            <a:noFill/>
                          </a:ln>
                          <a:solidFill>
                            <a:schemeClr val="tx1"/>
                          </a:solidFill>
                          <a:effectLst/>
                          <a:latin typeface="Arial" charset="0"/>
                          <a:ea typeface="新細明體" pitchFamily="18" charset="-120"/>
                        </a:rPr>
                        <a:t>() </a:t>
                      </a:r>
                      <a:r>
                        <a:rPr kumimoji="1" lang="zh-TW" altLang="en-US" sz="1600" b="0" i="0" u="none" strike="noStrike" cap="none" normalizeH="0" baseline="0" smtClean="0">
                          <a:ln>
                            <a:noFill/>
                          </a:ln>
                          <a:solidFill>
                            <a:schemeClr val="tx1"/>
                          </a:solidFill>
                          <a:effectLst/>
                          <a:latin typeface="Arial" charset="0"/>
                          <a:ea typeface="新細明體" pitchFamily="18" charset="-120"/>
                        </a:rPr>
                        <a:t>的 </a:t>
                      </a:r>
                      <a:r>
                        <a:rPr kumimoji="1" lang="en-US" altLang="zh-TW" sz="1600" b="0" i="0" u="none" strike="noStrike" cap="none" normalizeH="0" baseline="0" smtClean="0">
                          <a:ln>
                            <a:noFill/>
                          </a:ln>
                          <a:solidFill>
                            <a:schemeClr val="tx1"/>
                          </a:solidFill>
                          <a:effectLst/>
                          <a:latin typeface="Arial" charset="0"/>
                          <a:ea typeface="新細明體" pitchFamily="18" charset="-120"/>
                        </a:rPr>
                        <a:t>Graphics </a:t>
                      </a:r>
                      <a:r>
                        <a:rPr kumimoji="1" lang="zh-TW" altLang="en-US" sz="1600" b="0" i="0" u="none" strike="noStrike" cap="none" normalizeH="0" baseline="0" smtClean="0">
                          <a:ln>
                            <a:noFill/>
                          </a:ln>
                          <a:solidFill>
                            <a:schemeClr val="tx1"/>
                          </a:solidFill>
                          <a:effectLst/>
                          <a:latin typeface="Arial" charset="0"/>
                          <a:ea typeface="新細明體" pitchFamily="18" charset="-120"/>
                        </a:rPr>
                        <a:t>物件來說</a:t>
                      </a:r>
                      <a:r>
                        <a:rPr kumimoji="1" lang="en-US" altLang="zh-TW" sz="1600" b="0" i="0" u="none" strike="noStrike" cap="none" normalizeH="0" baseline="0" smtClean="0">
                          <a:ln>
                            <a:noFill/>
                          </a:ln>
                          <a:solidFill>
                            <a:schemeClr val="tx1"/>
                          </a:solidFill>
                          <a:effectLst/>
                          <a:latin typeface="Arial" charset="0"/>
                          <a:ea typeface="新細明體" pitchFamily="18" charset="-120"/>
                        </a:rPr>
                        <a: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600" b="0" i="0" u="none" strike="noStrike" cap="none" normalizeH="0" baseline="0" smtClean="0">
                          <a:ln>
                            <a:noFill/>
                          </a:ln>
                          <a:solidFill>
                            <a:srgbClr val="FF9900"/>
                          </a:solidFill>
                          <a:effectLst/>
                          <a:latin typeface="Arial" charset="0"/>
                          <a:ea typeface="新細明體" pitchFamily="18" charset="-120"/>
                        </a:rPr>
                        <a:t>  </a:t>
                      </a:r>
                      <a:r>
                        <a:rPr kumimoji="1" lang="zh-TW" altLang="en-US" sz="1600" b="0" i="0" u="none" strike="noStrike" cap="none" normalizeH="0" baseline="0" smtClean="0">
                          <a:ln>
                            <a:noFill/>
                          </a:ln>
                          <a:solidFill>
                            <a:srgbClr val="FF9900"/>
                          </a:solidFill>
                          <a:effectLst/>
                          <a:latin typeface="Arial" charset="0"/>
                          <a:ea typeface="新細明體" pitchFamily="18" charset="-120"/>
                        </a:rPr>
                        <a:t>前景</a:t>
                      </a:r>
                      <a:r>
                        <a:rPr kumimoji="1" lang="zh-TW" altLang="en-US" sz="1600" b="0" i="0" u="none" strike="noStrike" cap="none" normalizeH="0" baseline="0" smtClean="0">
                          <a:ln>
                            <a:noFill/>
                          </a:ln>
                          <a:solidFill>
                            <a:schemeClr val="tx1"/>
                          </a:solidFill>
                          <a:effectLst/>
                          <a:latin typeface="Arial" charset="0"/>
                          <a:ea typeface="新細明體" pitchFamily="18" charset="-120"/>
                        </a:rPr>
                        <a:t> </a:t>
                      </a:r>
                      <a:r>
                        <a:rPr kumimoji="1" lang="zh-TW" altLang="en-US" sz="1600" b="0" i="0" u="none" strike="noStrike" cap="none" normalizeH="0" baseline="0" smtClean="0">
                          <a:ln>
                            <a:noFill/>
                          </a:ln>
                          <a:solidFill>
                            <a:schemeClr val="tx1"/>
                          </a:solidFill>
                          <a:effectLst/>
                          <a:latin typeface="Arial" charset="0"/>
                          <a:ea typeface="新細明體" pitchFamily="18" charset="-120"/>
                          <a:sym typeface="Wingdings" pitchFamily="2" charset="2"/>
                        </a:rPr>
                        <a:t> 繪圖顏色  </a:t>
                      </a:r>
                      <a:r>
                        <a:rPr kumimoji="1" lang="zh-TW" altLang="en-US" sz="1600" b="0" i="0" u="none" strike="noStrike" cap="none" normalizeH="0" baseline="0" smtClean="0">
                          <a:ln>
                            <a:noFill/>
                          </a:ln>
                          <a:solidFill>
                            <a:srgbClr val="FF9900"/>
                          </a:solidFill>
                          <a:effectLst/>
                          <a:latin typeface="Arial" charset="0"/>
                          <a:ea typeface="新細明體" pitchFamily="18" charset="-120"/>
                          <a:sym typeface="Wingdings" pitchFamily="2" charset="2"/>
                        </a:rPr>
                        <a:t>背景</a:t>
                      </a:r>
                      <a:r>
                        <a:rPr kumimoji="1" lang="zh-TW" altLang="en-US" sz="1600" b="0" i="0" u="none" strike="noStrike" cap="none" normalizeH="0" baseline="0" smtClean="0">
                          <a:ln>
                            <a:noFill/>
                          </a:ln>
                          <a:solidFill>
                            <a:schemeClr val="tx1"/>
                          </a:solidFill>
                          <a:effectLst/>
                          <a:latin typeface="Arial" charset="0"/>
                          <a:ea typeface="新細明體" pitchFamily="18" charset="-120"/>
                          <a:sym typeface="Wingdings" pitchFamily="2" charset="2"/>
                        </a:rPr>
                        <a:t>  元件區域被 </a:t>
                      </a:r>
                      <a:r>
                        <a:rPr kumimoji="1" lang="en-US" altLang="zh-TW" sz="1600" b="0" i="0" u="none" strike="noStrike" cap="none" normalizeH="0" baseline="0" smtClean="0">
                          <a:ln>
                            <a:noFill/>
                          </a:ln>
                          <a:solidFill>
                            <a:schemeClr val="tx1"/>
                          </a:solidFill>
                          <a:effectLst/>
                          <a:latin typeface="Arial" charset="0"/>
                          <a:ea typeface="新細明體" pitchFamily="18" charset="-120"/>
                          <a:sym typeface="Wingdings" pitchFamily="2" charset="2"/>
                        </a:rPr>
                        <a:t>update () </a:t>
                      </a:r>
                      <a:r>
                        <a:rPr kumimoji="1" lang="zh-TW" altLang="en-US" sz="1600" b="0" i="0" u="none" strike="noStrike" cap="none" normalizeH="0" baseline="0" smtClean="0">
                          <a:ln>
                            <a:noFill/>
                          </a:ln>
                          <a:solidFill>
                            <a:schemeClr val="tx1"/>
                          </a:solidFill>
                          <a:effectLst/>
                          <a:latin typeface="Arial" charset="0"/>
                          <a:ea typeface="新細明體" pitchFamily="18" charset="-120"/>
                          <a:sym typeface="Wingdings" pitchFamily="2" charset="2"/>
                        </a:rPr>
                        <a:t>時填滿的顏色</a:t>
                      </a:r>
                      <a:r>
                        <a:rPr kumimoji="1" lang="en-US" altLang="zh-TW" sz="1600" b="0" i="0" u="none" strike="noStrike" cap="none" normalizeH="0" baseline="0" smtClean="0">
                          <a:ln>
                            <a:noFill/>
                          </a:ln>
                          <a:solidFill>
                            <a:schemeClr val="tx1"/>
                          </a:solidFill>
                          <a:effectLst/>
                          <a:latin typeface="Arial" charset="0"/>
                          <a:ea typeface="新細明體" pitchFamily="18" charset="-120"/>
                          <a:sym typeface="Wingdings" pitchFamily="2" charset="2"/>
                        </a:rPr>
                        <a:t>)</a:t>
                      </a:r>
                      <a:endParaRPr kumimoji="1" lang="en-US" altLang="zh-TW" sz="1600" b="0" i="0" u="none" strike="noStrike" cap="none" normalizeH="0" baseline="0" smtClean="0">
                        <a:ln>
                          <a:noFill/>
                        </a:ln>
                        <a:solidFill>
                          <a:schemeClr val="tx1"/>
                        </a:solidFill>
                        <a:effectLst/>
                        <a:latin typeface="Arial" charset="0"/>
                        <a:ea typeface="新細明體" pitchFamily="18" charset="-12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600" b="0" i="0" u="none" strike="noStrike" cap="none" normalizeH="0" baseline="0" dirty="0" smtClean="0">
                          <a:ln>
                            <a:noFill/>
                          </a:ln>
                          <a:solidFill>
                            <a:schemeClr val="tx1"/>
                          </a:solidFill>
                          <a:effectLst/>
                          <a:latin typeface="Arial" charset="0"/>
                          <a:ea typeface="新細明體" pitchFamily="18" charset="-120"/>
                        </a:rPr>
                        <a:t>Color </a:t>
                      </a:r>
                      <a:r>
                        <a:rPr kumimoji="1" lang="en-US" altLang="zh-TW" sz="1600" b="0" i="0" u="none" strike="noStrike" cap="none" normalizeH="0" baseline="0" dirty="0" err="1" smtClean="0">
                          <a:ln>
                            <a:noFill/>
                          </a:ln>
                          <a:solidFill>
                            <a:srgbClr val="FF0000"/>
                          </a:solidFill>
                          <a:effectLst/>
                          <a:latin typeface="Arial" charset="0"/>
                          <a:ea typeface="新細明體" pitchFamily="18" charset="-120"/>
                        </a:rPr>
                        <a:t>getForeground</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1" lang="zh-TW" altLang="zh-TW" sz="1600" b="0" i="0" u="none" strike="noStrike" cap="none" normalizeH="0" baseline="0" smtClean="0">
                        <a:ln>
                          <a:noFill/>
                        </a:ln>
                        <a:solidFill>
                          <a:srgbClr val="FF9900"/>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600" b="0" i="0" u="none" strike="noStrike" cap="none" normalizeH="0" baseline="0" dirty="0" smtClean="0">
                          <a:ln>
                            <a:noFill/>
                          </a:ln>
                          <a:solidFill>
                            <a:schemeClr val="tx1"/>
                          </a:solidFill>
                          <a:effectLst/>
                          <a:latin typeface="Arial" charset="0"/>
                          <a:ea typeface="新細明體" pitchFamily="18" charset="-120"/>
                        </a:rPr>
                        <a:t>void </a:t>
                      </a:r>
                      <a:r>
                        <a:rPr kumimoji="1" lang="en-US" altLang="zh-TW" sz="1600" b="0" i="0" u="none" strike="noStrike" cap="none" normalizeH="0" baseline="0" dirty="0" err="1" smtClean="0">
                          <a:ln>
                            <a:noFill/>
                          </a:ln>
                          <a:solidFill>
                            <a:srgbClr val="FF0000"/>
                          </a:solidFill>
                          <a:effectLst/>
                          <a:latin typeface="Arial" charset="0"/>
                          <a:ea typeface="新細明體" pitchFamily="18" charset="-120"/>
                        </a:rPr>
                        <a:t>setForeground</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(Color 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1" lang="zh-TW" altLang="zh-TW" sz="1600" b="0" i="0" u="none" strike="noStrike" cap="none" normalizeH="0" baseline="0" smtClean="0">
                        <a:ln>
                          <a:noFill/>
                        </a:ln>
                        <a:solidFill>
                          <a:srgbClr val="FF9900"/>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600" b="0" i="0" u="none" strike="noStrike" cap="none" normalizeH="0" baseline="0" dirty="0" smtClean="0">
                          <a:ln>
                            <a:noFill/>
                          </a:ln>
                          <a:solidFill>
                            <a:schemeClr val="tx1"/>
                          </a:solidFill>
                          <a:effectLst/>
                          <a:latin typeface="Arial" charset="0"/>
                          <a:ea typeface="新細明體" pitchFamily="18" charset="-120"/>
                        </a:rPr>
                        <a:t>Color </a:t>
                      </a:r>
                      <a:r>
                        <a:rPr kumimoji="1" lang="en-US" altLang="zh-TW" sz="1600" b="0" i="0" u="none" strike="noStrike" cap="none" normalizeH="0" baseline="0" dirty="0" err="1" smtClean="0">
                          <a:ln>
                            <a:noFill/>
                          </a:ln>
                          <a:solidFill>
                            <a:srgbClr val="FF0000"/>
                          </a:solidFill>
                          <a:effectLst/>
                          <a:latin typeface="Arial" charset="0"/>
                          <a:ea typeface="新細明體" pitchFamily="18" charset="-120"/>
                        </a:rPr>
                        <a:t>getBackground</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1" lang="zh-TW" altLang="zh-TW" sz="1600" b="0" i="0" u="none" strike="noStrike" cap="none" normalizeH="0" baseline="0" smtClean="0">
                        <a:ln>
                          <a:noFill/>
                        </a:ln>
                        <a:solidFill>
                          <a:srgbClr val="FF9900"/>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600" b="0" i="0" u="none" strike="noStrike" cap="none" normalizeH="0" baseline="0" dirty="0" smtClean="0">
                          <a:ln>
                            <a:noFill/>
                          </a:ln>
                          <a:solidFill>
                            <a:schemeClr val="tx1"/>
                          </a:solidFill>
                          <a:effectLst/>
                          <a:latin typeface="Arial" charset="0"/>
                          <a:ea typeface="新細明體" pitchFamily="18" charset="-120"/>
                        </a:rPr>
                        <a:t>void </a:t>
                      </a:r>
                      <a:r>
                        <a:rPr kumimoji="1" lang="en-US" altLang="zh-TW" sz="1600" b="0" i="0" u="none" strike="noStrike" cap="none" normalizeH="0" baseline="0" dirty="0" err="1" smtClean="0">
                          <a:ln>
                            <a:noFill/>
                          </a:ln>
                          <a:solidFill>
                            <a:srgbClr val="FF0000"/>
                          </a:solidFill>
                          <a:effectLst/>
                          <a:latin typeface="Arial" charset="0"/>
                          <a:ea typeface="新細明體" pitchFamily="18" charset="-120"/>
                        </a:rPr>
                        <a:t>setBackground</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(Color 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1" lang="zh-TW" altLang="zh-TW" sz="1600" b="0" i="0" u="none" strike="noStrike" cap="none" normalizeH="0" baseline="0" dirty="0" smtClean="0">
                        <a:ln>
                          <a:noFill/>
                        </a:ln>
                        <a:solidFill>
                          <a:srgbClr val="FF9900"/>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345" name="Group 73"/>
          <p:cNvGraphicFramePr>
            <a:graphicFrameLocks noGrp="1"/>
          </p:cNvGraphicFramePr>
          <p:nvPr/>
        </p:nvGraphicFramePr>
        <p:xfrm>
          <a:off x="652490" y="1071546"/>
          <a:ext cx="7920038" cy="5242433"/>
        </p:xfrm>
        <a:graphic>
          <a:graphicData uri="http://schemas.openxmlformats.org/drawingml/2006/table">
            <a:tbl>
              <a:tblPr/>
              <a:tblGrid>
                <a:gridCol w="3960813"/>
                <a:gridCol w="623887"/>
                <a:gridCol w="1497013"/>
                <a:gridCol w="1838325"/>
              </a:tblGrid>
              <a:tr h="304800">
                <a:tc gridSpan="4">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zh-TW" altLang="en-US" sz="1600" b="0" i="0" u="none" strike="noStrike" cap="none" normalizeH="0" baseline="0" dirty="0" smtClean="0">
                          <a:ln>
                            <a:noFill/>
                          </a:ln>
                          <a:solidFill>
                            <a:srgbClr val="FF9900"/>
                          </a:solidFill>
                          <a:effectLst/>
                          <a:latin typeface="Arial" charset="0"/>
                          <a:ea typeface="新細明體" pitchFamily="18" charset="-120"/>
                        </a:rPr>
                        <a:t>取得及設定元件的大小</a:t>
                      </a:r>
                      <a:r>
                        <a:rPr kumimoji="1" lang="zh-TW" altLang="en-US" sz="1600" b="0" i="0" u="none" strike="noStrike" cap="none" normalizeH="0" baseline="0" dirty="0" smtClean="0">
                          <a:ln>
                            <a:noFill/>
                          </a:ln>
                          <a:solidFill>
                            <a:schemeClr val="tx1"/>
                          </a:solidFill>
                          <a:effectLst/>
                          <a:latin typeface="Arial" charset="0"/>
                          <a:ea typeface="新細明體" pitchFamily="18" charset="-120"/>
                        </a:rPr>
                        <a:t> </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a:t>
                      </a:r>
                      <a:r>
                        <a:rPr kumimoji="1" lang="zh-TW" altLang="en-US" sz="1600" b="0" i="0" u="none" strike="noStrike" cap="none" normalizeH="0" baseline="0" dirty="0" smtClean="0">
                          <a:ln>
                            <a:noFill/>
                          </a:ln>
                          <a:solidFill>
                            <a:srgbClr val="33CCFF"/>
                          </a:solidFill>
                          <a:effectLst/>
                          <a:latin typeface="Arial" charset="0"/>
                          <a:ea typeface="新細明體" pitchFamily="18" charset="-120"/>
                        </a:rPr>
                        <a:t>版面管理員</a:t>
                      </a:r>
                      <a:r>
                        <a:rPr kumimoji="1" lang="zh-TW" altLang="en-US" sz="1600" b="0" i="0" u="none" strike="noStrike" cap="none" normalizeH="0" baseline="0" dirty="0" smtClean="0">
                          <a:ln>
                            <a:noFill/>
                          </a:ln>
                          <a:solidFill>
                            <a:schemeClr val="tx1"/>
                          </a:solidFill>
                          <a:effectLst/>
                          <a:latin typeface="Arial" charset="0"/>
                          <a:ea typeface="新細明體" pitchFamily="18" charset="-120"/>
                        </a:rPr>
                        <a:t>會改變元件大小</a:t>
                      </a:r>
                      <a:r>
                        <a:rPr kumimoji="1" lang="en-US" altLang="zh-TW" sz="1600" b="0" i="0" u="none" strike="noStrike" cap="none" normalizeH="0" baseline="0" dirty="0" smtClean="0">
                          <a:ln>
                            <a:noFill/>
                          </a:ln>
                          <a:solidFill>
                            <a:srgbClr val="FF9900"/>
                          </a:solidFill>
                          <a:effectLst/>
                          <a:latin typeface="Arial" charset="0"/>
                          <a:ea typeface="新細明體" pitchFamily="18" charset="-12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600" b="0" i="0" u="none" strike="noStrike" cap="none" normalizeH="0" baseline="0" dirty="0" smtClean="0">
                          <a:ln>
                            <a:noFill/>
                          </a:ln>
                          <a:solidFill>
                            <a:schemeClr val="tx1"/>
                          </a:solidFill>
                          <a:effectLst/>
                          <a:latin typeface="Arial" charset="0"/>
                          <a:ea typeface="新細明體" pitchFamily="18" charset="-120"/>
                        </a:rPr>
                        <a:t>Dimension </a:t>
                      </a:r>
                      <a:r>
                        <a:rPr kumimoji="1" lang="en-US" altLang="zh-TW" sz="1600" b="0" i="0" u="none" strike="noStrike" cap="none" normalizeH="0" baseline="0" dirty="0" err="1" smtClean="0">
                          <a:ln>
                            <a:noFill/>
                          </a:ln>
                          <a:solidFill>
                            <a:srgbClr val="FF0000"/>
                          </a:solidFill>
                          <a:effectLst/>
                          <a:latin typeface="Arial" charset="0"/>
                          <a:ea typeface="新細明體" pitchFamily="18" charset="-120"/>
                        </a:rPr>
                        <a:t>getSize</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1" lang="zh-TW" altLang="zh-TW" sz="1600" b="0" i="0" u="none" strike="noStrike" cap="none" normalizeH="0" baseline="0" smtClean="0">
                        <a:ln>
                          <a:noFill/>
                        </a:ln>
                        <a:solidFill>
                          <a:schemeClr val="tx1"/>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r>
              <a:tr h="6445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600" b="0" i="0" u="none" strike="noStrike" cap="none" normalizeH="0" baseline="0" dirty="0" smtClean="0">
                          <a:ln>
                            <a:noFill/>
                          </a:ln>
                          <a:solidFill>
                            <a:schemeClr val="tx1"/>
                          </a:solidFill>
                          <a:effectLst/>
                          <a:latin typeface="Arial" charset="0"/>
                          <a:ea typeface="新細明體" pitchFamily="18" charset="-120"/>
                        </a:rPr>
                        <a:t>void </a:t>
                      </a:r>
                      <a:r>
                        <a:rPr kumimoji="1" lang="en-US" altLang="zh-TW" sz="1600" b="0" i="0" u="none" strike="noStrike" cap="none" normalizeH="0" baseline="0" dirty="0" err="1" smtClean="0">
                          <a:ln>
                            <a:noFill/>
                          </a:ln>
                          <a:solidFill>
                            <a:srgbClr val="FF0000"/>
                          </a:solidFill>
                          <a:effectLst/>
                          <a:latin typeface="Arial" charset="0"/>
                          <a:ea typeface="新細明體" pitchFamily="18" charset="-120"/>
                        </a:rPr>
                        <a:t>setSize</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a:t>
                      </a:r>
                      <a:r>
                        <a:rPr kumimoji="1" lang="en-US" altLang="zh-TW" sz="1600" b="0" i="0" u="none" strike="noStrike" cap="none" normalizeH="0" baseline="0" dirty="0" err="1" smtClean="0">
                          <a:ln>
                            <a:noFill/>
                          </a:ln>
                          <a:solidFill>
                            <a:schemeClr val="tx1"/>
                          </a:solidFill>
                          <a:effectLst/>
                          <a:latin typeface="Arial" charset="0"/>
                          <a:ea typeface="新細明體" pitchFamily="18" charset="-120"/>
                        </a:rPr>
                        <a:t>int</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 W, </a:t>
                      </a:r>
                      <a:r>
                        <a:rPr kumimoji="1" lang="en-US" altLang="zh-TW" sz="1600" b="0" i="0" u="none" strike="noStrike" cap="none" normalizeH="0" baseline="0" dirty="0" err="1" smtClean="0">
                          <a:ln>
                            <a:noFill/>
                          </a:ln>
                          <a:solidFill>
                            <a:schemeClr val="tx1"/>
                          </a:solidFill>
                          <a:effectLst/>
                          <a:latin typeface="Arial" charset="0"/>
                          <a:ea typeface="新細明體" pitchFamily="18" charset="-120"/>
                        </a:rPr>
                        <a:t>int</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 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1" lang="zh-TW" altLang="zh-TW" sz="1600" b="0" i="0" u="none" strike="noStrike" cap="none" normalizeH="0" baseline="0" smtClean="0">
                        <a:ln>
                          <a:noFill/>
                        </a:ln>
                        <a:solidFill>
                          <a:schemeClr val="tx1"/>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r>
              <a:tr h="419100">
                <a:tc gridSpan="4">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zh-TW" altLang="en-US" sz="2000" b="0" i="0" u="none" strike="noStrike" cap="none" normalizeH="0" baseline="0" smtClean="0">
                          <a:ln>
                            <a:noFill/>
                          </a:ln>
                          <a:solidFill>
                            <a:srgbClr val="33CCFF"/>
                          </a:solidFill>
                          <a:effectLst/>
                          <a:latin typeface="Arial" charset="0"/>
                          <a:ea typeface="新細明體" pitchFamily="18" charset="-120"/>
                        </a:rPr>
                        <a:t>版面管理員</a:t>
                      </a:r>
                      <a:r>
                        <a:rPr kumimoji="1" lang="zh-TW" altLang="en-US" sz="1600" b="0" i="0" u="none" strike="noStrike" cap="none" normalizeH="0" baseline="0" smtClean="0">
                          <a:ln>
                            <a:noFill/>
                          </a:ln>
                          <a:solidFill>
                            <a:schemeClr val="tx1"/>
                          </a:solidFill>
                          <a:effectLst/>
                          <a:latin typeface="Arial" charset="0"/>
                          <a:ea typeface="新細明體" pitchFamily="18" charset="-120"/>
                        </a:rPr>
                        <a:t>會嘗試使用最佳元件尺寸設定元件</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419100">
                <a:tc gridSpan="3">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600" b="0" i="0" u="none" strike="noStrike" cap="none" normalizeH="0" baseline="0" dirty="0" smtClean="0">
                          <a:ln>
                            <a:noFill/>
                          </a:ln>
                          <a:solidFill>
                            <a:schemeClr val="tx1"/>
                          </a:solidFill>
                          <a:effectLst/>
                          <a:latin typeface="Arial" charset="0"/>
                          <a:ea typeface="新細明體" pitchFamily="18" charset="-120"/>
                        </a:rPr>
                        <a:t>Dimension </a:t>
                      </a:r>
                      <a:r>
                        <a:rPr kumimoji="1" lang="en-US" altLang="zh-TW" sz="1600" b="0" i="0" u="none" strike="noStrike" cap="none" normalizeH="0" baseline="0" dirty="0" err="1" smtClean="0">
                          <a:ln>
                            <a:noFill/>
                          </a:ln>
                          <a:solidFill>
                            <a:srgbClr val="FF0000"/>
                          </a:solidFill>
                          <a:effectLst/>
                          <a:latin typeface="Arial" charset="0"/>
                          <a:ea typeface="新細明體" pitchFamily="18" charset="-120"/>
                        </a:rPr>
                        <a:t>getPreferredSize</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1" lang="zh-TW" altLang="zh-TW" sz="1600" b="0" i="0" u="none" strike="noStrike" cap="none" normalizeH="0" baseline="0" smtClean="0">
                        <a:ln>
                          <a:noFill/>
                        </a:ln>
                        <a:solidFill>
                          <a:srgbClr val="FF9900"/>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gridSpan="3">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600" b="0" i="0" u="none" strike="noStrike" cap="none" normalizeH="0" baseline="0" dirty="0" smtClean="0">
                          <a:ln>
                            <a:noFill/>
                          </a:ln>
                          <a:solidFill>
                            <a:schemeClr val="tx1"/>
                          </a:solidFill>
                          <a:effectLst/>
                          <a:latin typeface="Arial" charset="0"/>
                          <a:ea typeface="新細明體" pitchFamily="18" charset="-120"/>
                        </a:rPr>
                        <a:t>void </a:t>
                      </a:r>
                      <a:r>
                        <a:rPr kumimoji="1" lang="en-US" altLang="zh-TW" sz="1600" b="0" i="0" u="none" strike="noStrike" cap="none" normalizeH="0" baseline="0" dirty="0" err="1" smtClean="0">
                          <a:ln>
                            <a:noFill/>
                          </a:ln>
                          <a:solidFill>
                            <a:srgbClr val="FF0000"/>
                          </a:solidFill>
                          <a:effectLst/>
                          <a:latin typeface="Arial" charset="0"/>
                          <a:ea typeface="新細明體" pitchFamily="18" charset="-120"/>
                        </a:rPr>
                        <a:t>setPreferredSize</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(Dimension </a:t>
                      </a:r>
                      <a:r>
                        <a:rPr kumimoji="1" lang="en-US" altLang="zh-TW" sz="1600" b="0" i="0" u="none" strike="noStrike" cap="none" normalizeH="0" baseline="0" dirty="0" err="1" smtClean="0">
                          <a:ln>
                            <a:noFill/>
                          </a:ln>
                          <a:solidFill>
                            <a:schemeClr val="tx1"/>
                          </a:solidFill>
                          <a:effectLst/>
                          <a:latin typeface="Arial" charset="0"/>
                          <a:ea typeface="新細明體" pitchFamily="18" charset="-120"/>
                        </a:rPr>
                        <a:t>preferedsize</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1" lang="zh-TW" altLang="zh-TW" sz="1600" b="0" i="0" u="none" strike="noStrike" cap="none" normalizeH="0" baseline="0" smtClean="0">
                        <a:ln>
                          <a:noFill/>
                        </a:ln>
                        <a:solidFill>
                          <a:srgbClr val="FF9900"/>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gridSpan="4">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zh-TW" altLang="en-US" sz="1600" b="0" i="0" u="none" strike="noStrike" cap="none" normalizeH="0" baseline="0" smtClean="0">
                          <a:ln>
                            <a:noFill/>
                          </a:ln>
                          <a:solidFill>
                            <a:srgbClr val="FF9900"/>
                          </a:solidFill>
                          <a:effectLst/>
                          <a:latin typeface="Arial" charset="0"/>
                          <a:ea typeface="新細明體" pitchFamily="18" charset="-120"/>
                        </a:rPr>
                        <a:t>取得及設定</a:t>
                      </a:r>
                      <a:r>
                        <a:rPr kumimoji="1" lang="zh-TW" altLang="en-US" sz="1600" b="0" i="0" u="none" strike="noStrike" cap="none" normalizeH="0" baseline="0" smtClean="0">
                          <a:ln>
                            <a:noFill/>
                          </a:ln>
                          <a:solidFill>
                            <a:schemeClr val="tx1"/>
                          </a:solidFill>
                          <a:effectLst/>
                          <a:latin typeface="Arial" charset="0"/>
                          <a:ea typeface="新細明體" pitchFamily="18" charset="-120"/>
                        </a:rPr>
                        <a:t>滑鼠樣式</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419100">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600" b="0" i="0" u="none" strike="noStrike" cap="none" normalizeH="0" baseline="0" dirty="0" smtClean="0">
                          <a:ln>
                            <a:noFill/>
                          </a:ln>
                          <a:solidFill>
                            <a:schemeClr val="tx1"/>
                          </a:solidFill>
                          <a:effectLst/>
                          <a:latin typeface="Arial" charset="0"/>
                          <a:ea typeface="新細明體" pitchFamily="18" charset="-120"/>
                        </a:rPr>
                        <a:t>Cursor </a:t>
                      </a:r>
                      <a:r>
                        <a:rPr kumimoji="1" lang="en-US" altLang="zh-TW" sz="1600" b="0" i="0" u="none" strike="noStrike" cap="none" normalizeH="0" baseline="0" dirty="0" err="1" smtClean="0">
                          <a:ln>
                            <a:noFill/>
                          </a:ln>
                          <a:solidFill>
                            <a:srgbClr val="FF0000"/>
                          </a:solidFill>
                          <a:effectLst/>
                          <a:latin typeface="Arial" charset="0"/>
                          <a:ea typeface="新細明體" pitchFamily="18" charset="-120"/>
                        </a:rPr>
                        <a:t>getCursor</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1" lang="zh-TW" altLang="zh-TW" sz="1600" b="0" i="0" u="none" strike="noStrike" cap="none" normalizeH="0" baseline="0" smtClean="0">
                        <a:ln>
                          <a:noFill/>
                        </a:ln>
                        <a:solidFill>
                          <a:srgbClr val="FF9900"/>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r>
              <a:tr h="419100">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600" b="0" i="0" u="none" strike="noStrike" cap="none" normalizeH="0" baseline="0" dirty="0" smtClean="0">
                          <a:ln>
                            <a:noFill/>
                          </a:ln>
                          <a:solidFill>
                            <a:schemeClr val="tx1"/>
                          </a:solidFill>
                          <a:effectLst/>
                          <a:latin typeface="Arial" charset="0"/>
                          <a:ea typeface="新細明體" pitchFamily="18" charset="-120"/>
                        </a:rPr>
                        <a:t>void </a:t>
                      </a:r>
                      <a:r>
                        <a:rPr kumimoji="1" lang="en-US" altLang="zh-TW" sz="1600" b="0" i="0" u="none" strike="noStrike" cap="none" normalizeH="0" baseline="0" dirty="0" err="1" smtClean="0">
                          <a:ln>
                            <a:noFill/>
                          </a:ln>
                          <a:solidFill>
                            <a:srgbClr val="FF0000"/>
                          </a:solidFill>
                          <a:effectLst/>
                          <a:latin typeface="Arial" charset="0"/>
                          <a:ea typeface="新細明體" pitchFamily="18" charset="-120"/>
                        </a:rPr>
                        <a:t>setCursor</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(Cursor </a:t>
                      </a:r>
                      <a:r>
                        <a:rPr kumimoji="1" lang="en-US" altLang="zh-TW" sz="1600" b="0" i="0" u="none" strike="noStrike" cap="none" normalizeH="0" baseline="0" dirty="0" err="1" smtClean="0">
                          <a:ln>
                            <a:noFill/>
                          </a:ln>
                          <a:solidFill>
                            <a:schemeClr val="tx1"/>
                          </a:solidFill>
                          <a:effectLst/>
                          <a:latin typeface="Arial" charset="0"/>
                          <a:ea typeface="新細明體" pitchFamily="18" charset="-120"/>
                        </a:rPr>
                        <a:t>cursor</a:t>
                      </a:r>
                      <a:r>
                        <a:rPr kumimoji="1" lang="en-US" altLang="zh-TW" sz="1600" b="0" i="0" u="none" strike="noStrike" cap="none" normalizeH="0" baseline="0" dirty="0" smtClean="0">
                          <a:ln>
                            <a:noFill/>
                          </a:ln>
                          <a:solidFill>
                            <a:schemeClr val="tx1"/>
                          </a:solidFill>
                          <a:effectLst/>
                          <a:latin typeface="Arial" charset="0"/>
                          <a:ea typeface="新細明體" pitchFamily="18" charset="-12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1" lang="zh-TW" altLang="zh-TW" sz="1600" b="0" i="0" u="none" strike="noStrike" cap="none" normalizeH="0" baseline="0" smtClean="0">
                        <a:ln>
                          <a:noFill/>
                        </a:ln>
                        <a:solidFill>
                          <a:srgbClr val="FF9900"/>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r>
              <a:tr h="419100">
                <a:tc gridSpan="4">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400" b="0" i="0" u="none" strike="noStrike" cap="none" normalizeH="0" baseline="0" dirty="0" smtClean="0">
                          <a:ln>
                            <a:noFill/>
                          </a:ln>
                          <a:solidFill>
                            <a:schemeClr val="tx1"/>
                          </a:solidFill>
                          <a:effectLst/>
                          <a:latin typeface="Arial" charset="0"/>
                          <a:ea typeface="新細明體" pitchFamily="18" charset="-120"/>
                        </a:rPr>
                        <a:t>Ex:</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400" b="0" i="0" u="none" strike="noStrike" cap="none" normalizeH="0" baseline="0" dirty="0" smtClean="0">
                          <a:ln>
                            <a:noFill/>
                          </a:ln>
                          <a:solidFill>
                            <a:schemeClr val="tx1"/>
                          </a:solidFill>
                          <a:effectLst/>
                          <a:latin typeface="Arial" charset="0"/>
                          <a:ea typeface="新細明體" pitchFamily="18" charset="-120"/>
                        </a:rPr>
                        <a:t>     </a:t>
                      </a:r>
                      <a:r>
                        <a:rPr kumimoji="1" lang="en-US" altLang="zh-TW" sz="1400" b="0" i="0" u="none" strike="noStrike" cap="none" normalizeH="0" baseline="0" dirty="0" err="1" smtClean="0">
                          <a:ln>
                            <a:noFill/>
                          </a:ln>
                          <a:solidFill>
                            <a:schemeClr val="tx1"/>
                          </a:solidFill>
                          <a:effectLst/>
                          <a:latin typeface="Arial" charset="0"/>
                          <a:ea typeface="新細明體" pitchFamily="18" charset="-120"/>
                        </a:rPr>
                        <a:t>JComponent</a:t>
                      </a:r>
                      <a:r>
                        <a:rPr kumimoji="1" lang="en-US" altLang="zh-TW" sz="1400" b="0" i="0" u="none" strike="noStrike" cap="none" normalizeH="0" baseline="0" dirty="0" smtClean="0">
                          <a:ln>
                            <a:noFill/>
                          </a:ln>
                          <a:solidFill>
                            <a:schemeClr val="tx1"/>
                          </a:solidFill>
                          <a:effectLst/>
                          <a:latin typeface="Arial" charset="0"/>
                          <a:ea typeface="新細明體" pitchFamily="18" charset="-120"/>
                        </a:rPr>
                        <a:t> </a:t>
                      </a:r>
                      <a:r>
                        <a:rPr kumimoji="1" lang="en-US" altLang="zh-TW" sz="1400" b="0" i="0" u="none" strike="noStrike" cap="none" normalizeH="0" baseline="0" dirty="0" err="1" smtClean="0">
                          <a:ln>
                            <a:noFill/>
                          </a:ln>
                          <a:solidFill>
                            <a:schemeClr val="tx1"/>
                          </a:solidFill>
                          <a:effectLst/>
                          <a:latin typeface="Arial" charset="0"/>
                          <a:ea typeface="新細明體" pitchFamily="18" charset="-120"/>
                        </a:rPr>
                        <a:t>myComponent</a:t>
                      </a:r>
                      <a:r>
                        <a:rPr kumimoji="1" lang="en-US" altLang="zh-TW" sz="1400" b="0" i="0" u="none" strike="noStrike" cap="none" normalizeH="0" baseline="0" dirty="0" smtClean="0">
                          <a:ln>
                            <a:noFill/>
                          </a:ln>
                          <a:solidFill>
                            <a:schemeClr val="tx1"/>
                          </a:solidFill>
                          <a:effectLst/>
                          <a:latin typeface="Arial" charset="0"/>
                          <a:ea typeface="新細明體" pitchFamily="18" charset="-120"/>
                        </a:rPr>
                        <a:t> = …;</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400" b="0" i="0" u="none" strike="noStrike" cap="none" normalizeH="0" baseline="0" dirty="0" smtClean="0">
                          <a:ln>
                            <a:noFill/>
                          </a:ln>
                          <a:solidFill>
                            <a:schemeClr val="tx1"/>
                          </a:solidFill>
                          <a:effectLst/>
                          <a:latin typeface="Arial" charset="0"/>
                          <a:ea typeface="新細明體" pitchFamily="18" charset="-120"/>
                        </a:rPr>
                        <a:t>     Cursor </a:t>
                      </a:r>
                      <a:r>
                        <a:rPr kumimoji="1" lang="en-US" altLang="zh-TW" sz="1400" b="0" i="0" u="none" strike="noStrike" cap="none" normalizeH="0" baseline="0" dirty="0" err="1" smtClean="0">
                          <a:ln>
                            <a:noFill/>
                          </a:ln>
                          <a:solidFill>
                            <a:schemeClr val="tx1"/>
                          </a:solidFill>
                          <a:effectLst/>
                          <a:latin typeface="Arial" charset="0"/>
                          <a:ea typeface="新細明體" pitchFamily="18" charset="-120"/>
                        </a:rPr>
                        <a:t>crossHairs</a:t>
                      </a:r>
                      <a:r>
                        <a:rPr kumimoji="1" lang="en-US" altLang="zh-TW" sz="1400" b="0" i="0" u="none" strike="noStrike" cap="none" normalizeH="0" baseline="0" dirty="0" smtClean="0">
                          <a:ln>
                            <a:noFill/>
                          </a:ln>
                          <a:solidFill>
                            <a:schemeClr val="tx1"/>
                          </a:solidFill>
                          <a:effectLst/>
                          <a:latin typeface="Arial" charset="0"/>
                          <a:ea typeface="新細明體" pitchFamily="18" charset="-120"/>
                        </a:rPr>
                        <a:t>= </a:t>
                      </a:r>
                      <a:r>
                        <a:rPr kumimoji="1" lang="en-US" altLang="zh-TW" sz="1400" b="0" i="0" u="none" strike="noStrike" cap="none" normalizeH="0" baseline="0" dirty="0" err="1" smtClean="0">
                          <a:ln>
                            <a:noFill/>
                          </a:ln>
                          <a:solidFill>
                            <a:schemeClr val="tx1"/>
                          </a:solidFill>
                          <a:effectLst/>
                          <a:latin typeface="Arial" charset="0"/>
                          <a:ea typeface="新細明體" pitchFamily="18" charset="-120"/>
                        </a:rPr>
                        <a:t>Cursor.getPredefinedCursor</a:t>
                      </a:r>
                      <a:r>
                        <a:rPr kumimoji="1" lang="en-US" altLang="zh-TW" sz="1400" b="0" i="0" u="none" strike="noStrike" cap="none" normalizeH="0" baseline="0" dirty="0" smtClean="0">
                          <a:ln>
                            <a:noFill/>
                          </a:ln>
                          <a:solidFill>
                            <a:schemeClr val="tx1"/>
                          </a:solidFill>
                          <a:effectLst/>
                          <a:latin typeface="Arial" charset="0"/>
                          <a:ea typeface="新細明體" pitchFamily="18" charset="-120"/>
                        </a:rPr>
                        <a:t>(</a:t>
                      </a:r>
                      <a:r>
                        <a:rPr kumimoji="1" lang="en-US" altLang="zh-TW" sz="1400" b="0" i="0" u="none" strike="noStrike" cap="none" normalizeH="0" baseline="0" dirty="0" err="1" smtClean="0">
                          <a:ln>
                            <a:noFill/>
                          </a:ln>
                          <a:solidFill>
                            <a:schemeClr val="tx1"/>
                          </a:solidFill>
                          <a:effectLst/>
                          <a:latin typeface="Arial" charset="0"/>
                          <a:ea typeface="新細明體" pitchFamily="18" charset="-120"/>
                        </a:rPr>
                        <a:t>Cursor.CROSSHAIR_CURSOR</a:t>
                      </a:r>
                      <a:r>
                        <a:rPr kumimoji="1" lang="en-US" altLang="zh-TW" sz="1400" b="0" i="0" u="none" strike="noStrike" cap="none" normalizeH="0" baseline="0" dirty="0" smtClean="0">
                          <a:ln>
                            <a:noFill/>
                          </a:ln>
                          <a:solidFill>
                            <a:schemeClr val="tx1"/>
                          </a:solidFill>
                          <a:effectLst/>
                          <a:latin typeface="Arial" charset="0"/>
                          <a:ea typeface="新細明體" pitchFamily="18" charset="-120"/>
                        </a:rPr>
                        <a: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400" b="0" i="0" u="none" strike="noStrike" cap="none" normalizeH="0" baseline="0" dirty="0" smtClean="0">
                          <a:ln>
                            <a:noFill/>
                          </a:ln>
                          <a:solidFill>
                            <a:schemeClr val="tx1"/>
                          </a:solidFill>
                          <a:effectLst/>
                          <a:latin typeface="Arial" charset="0"/>
                          <a:ea typeface="新細明體" pitchFamily="18" charset="-120"/>
                        </a:rPr>
                        <a:t>     </a:t>
                      </a:r>
                      <a:r>
                        <a:rPr kumimoji="1" lang="en-US" altLang="zh-TW" sz="1400" b="0" i="0" u="none" strike="noStrike" cap="none" normalizeH="0" baseline="0" dirty="0" err="1" smtClean="0">
                          <a:ln>
                            <a:noFill/>
                          </a:ln>
                          <a:solidFill>
                            <a:schemeClr val="tx1"/>
                          </a:solidFill>
                          <a:effectLst/>
                          <a:latin typeface="Arial" charset="0"/>
                          <a:ea typeface="新細明體" pitchFamily="18" charset="-120"/>
                        </a:rPr>
                        <a:t>myComponent.setCursor</a:t>
                      </a:r>
                      <a:r>
                        <a:rPr kumimoji="1" lang="en-US" altLang="zh-TW" sz="1400" b="0" i="0" u="none" strike="noStrike" cap="none" normalizeH="0" baseline="0" dirty="0" smtClean="0">
                          <a:ln>
                            <a:noFill/>
                          </a:ln>
                          <a:solidFill>
                            <a:schemeClr val="tx1"/>
                          </a:solidFill>
                          <a:effectLst/>
                          <a:latin typeface="Arial" charset="0"/>
                          <a:ea typeface="新細明體" pitchFamily="18" charset="-120"/>
                        </a:rPr>
                        <a:t>(</a:t>
                      </a:r>
                      <a:r>
                        <a:rPr kumimoji="1" lang="en-US" altLang="zh-TW" sz="1400" b="0" i="0" u="none" strike="noStrike" cap="none" normalizeH="0" baseline="0" dirty="0" err="1" smtClean="0">
                          <a:ln>
                            <a:noFill/>
                          </a:ln>
                          <a:solidFill>
                            <a:schemeClr val="tx1"/>
                          </a:solidFill>
                          <a:effectLst/>
                          <a:latin typeface="Arial" charset="0"/>
                          <a:ea typeface="新細明體" pitchFamily="18" charset="-120"/>
                        </a:rPr>
                        <a:t>crossHairs</a:t>
                      </a:r>
                      <a:r>
                        <a:rPr kumimoji="1" lang="en-US" altLang="zh-TW" sz="1400" b="0" i="0" u="none" strike="noStrike" cap="none" normalizeH="0" baseline="0" dirty="0" smtClean="0">
                          <a:ln>
                            <a:noFill/>
                          </a:ln>
                          <a:solidFill>
                            <a:schemeClr val="tx1"/>
                          </a:solidFill>
                          <a:effectLst/>
                          <a:latin typeface="Arial" charset="0"/>
                          <a:ea typeface="新細明體" pitchFamily="18" charset="-120"/>
                        </a:rPr>
                        <a:t>);</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1" lang="en-US" altLang="zh-TW" sz="1400" b="0" i="0" u="none" strike="noStrike" cap="none" normalizeH="0" baseline="0" dirty="0" smtClean="0">
                        <a:ln>
                          <a:noFill/>
                        </a:ln>
                        <a:solidFill>
                          <a:schemeClr val="tx1"/>
                        </a:solidFill>
                        <a:effectLst/>
                        <a:latin typeface="Arial" charset="0"/>
                        <a:ea typeface="新細明體" pitchFamily="18" charset="-12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zh-TW" altLang="en-US" dirty="0"/>
              <a:t>容器 </a:t>
            </a:r>
            <a:r>
              <a:rPr lang="en-US" altLang="zh-TW" dirty="0"/>
              <a:t>(Container)</a:t>
            </a:r>
          </a:p>
        </p:txBody>
      </p:sp>
      <p:sp>
        <p:nvSpPr>
          <p:cNvPr id="55299" name="Rectangle 3"/>
          <p:cNvSpPr>
            <a:spLocks noGrp="1" noChangeArrowheads="1"/>
          </p:cNvSpPr>
          <p:nvPr>
            <p:ph sz="quarter" idx="1"/>
          </p:nvPr>
        </p:nvSpPr>
        <p:spPr/>
        <p:txBody>
          <a:bodyPr/>
          <a:lstStyle/>
          <a:p>
            <a:r>
              <a:rPr lang="zh-TW" altLang="en-US" sz="2400" dirty="0"/>
              <a:t>容器是一種元件用來</a:t>
            </a:r>
            <a:r>
              <a:rPr lang="zh-TW" altLang="en-US" sz="2400" dirty="0">
                <a:solidFill>
                  <a:srgbClr val="FF9900"/>
                </a:solidFill>
              </a:rPr>
              <a:t>管理以及容納其他元件</a:t>
            </a:r>
          </a:p>
          <a:p>
            <a:r>
              <a:rPr lang="en-US" altLang="zh-TW" sz="2400" dirty="0" err="1"/>
              <a:t>JComponent</a:t>
            </a:r>
            <a:r>
              <a:rPr lang="en-US" altLang="zh-TW" sz="2400" dirty="0"/>
              <a:t> </a:t>
            </a:r>
            <a:r>
              <a:rPr lang="zh-TW" altLang="en-US" sz="2400" dirty="0"/>
              <a:t>繼承 </a:t>
            </a:r>
            <a:r>
              <a:rPr lang="en-US" altLang="zh-TW" sz="2400" dirty="0"/>
              <a:t>Container  </a:t>
            </a:r>
            <a:r>
              <a:rPr lang="en-US" altLang="zh-TW" sz="2400" dirty="0">
                <a:sym typeface="Wingdings" pitchFamily="2" charset="2"/>
              </a:rPr>
              <a:t> </a:t>
            </a:r>
            <a:r>
              <a:rPr lang="zh-TW" altLang="en-US" sz="2400" dirty="0">
                <a:sym typeface="Wingdings" pitchFamily="2" charset="2"/>
              </a:rPr>
              <a:t>是容器</a:t>
            </a:r>
          </a:p>
          <a:p>
            <a:endParaRPr lang="zh-TW" altLang="en-US" sz="2400" dirty="0">
              <a:sym typeface="Wingdings" pitchFamily="2" charset="2"/>
            </a:endParaRPr>
          </a:p>
          <a:p>
            <a:r>
              <a:rPr lang="zh-TW" altLang="en-US" sz="2400" dirty="0">
                <a:sym typeface="Wingdings" pitchFamily="2" charset="2"/>
              </a:rPr>
              <a:t>最常用的三種</a:t>
            </a:r>
            <a:r>
              <a:rPr lang="zh-TW" altLang="en-US" sz="2400" dirty="0" smtClean="0">
                <a:solidFill>
                  <a:srgbClr val="FF9900"/>
                </a:solidFill>
                <a:sym typeface="Wingdings" pitchFamily="2" charset="2"/>
              </a:rPr>
              <a:t>容器</a:t>
            </a:r>
            <a:endParaRPr lang="en-US" altLang="zh-TW" sz="2400" dirty="0" smtClean="0">
              <a:solidFill>
                <a:srgbClr val="FF9900"/>
              </a:solidFill>
              <a:sym typeface="Wingdings" pitchFamily="2" charset="2"/>
            </a:endParaRPr>
          </a:p>
          <a:p>
            <a:pPr lvl="1"/>
            <a:r>
              <a:rPr lang="en-US" altLang="zh-TW" sz="1600" dirty="0" err="1" smtClean="0">
                <a:solidFill>
                  <a:srgbClr val="FF9900"/>
                </a:solidFill>
                <a:sym typeface="Wingdings" pitchFamily="2" charset="2"/>
              </a:rPr>
              <a:t>JFrame</a:t>
            </a:r>
            <a:r>
              <a:rPr lang="en-US" altLang="zh-TW" sz="1600" dirty="0" smtClean="0">
                <a:solidFill>
                  <a:srgbClr val="FF9900"/>
                </a:solidFill>
                <a:sym typeface="Wingdings" pitchFamily="2" charset="2"/>
              </a:rPr>
              <a:t>, </a:t>
            </a:r>
            <a:r>
              <a:rPr lang="en-US" altLang="zh-TW" sz="1600" dirty="0" err="1" smtClean="0">
                <a:solidFill>
                  <a:srgbClr val="FF9900"/>
                </a:solidFill>
                <a:sym typeface="Wingdings" pitchFamily="2" charset="2"/>
              </a:rPr>
              <a:t>JDialog</a:t>
            </a:r>
            <a:r>
              <a:rPr lang="en-US" altLang="zh-TW" sz="1600" dirty="0" smtClean="0">
                <a:solidFill>
                  <a:srgbClr val="FF9900"/>
                </a:solidFill>
                <a:sym typeface="Wingdings" pitchFamily="2" charset="2"/>
              </a:rPr>
              <a:t>, </a:t>
            </a:r>
            <a:r>
              <a:rPr lang="en-US" altLang="zh-TW" sz="1600" dirty="0" err="1" smtClean="0">
                <a:solidFill>
                  <a:srgbClr val="FF9900"/>
                </a:solidFill>
                <a:sym typeface="Wingdings" pitchFamily="2" charset="2"/>
              </a:rPr>
              <a:t>JApplet</a:t>
            </a:r>
            <a:endParaRPr lang="en-US" altLang="zh-TW" sz="1600" dirty="0" smtClean="0">
              <a:solidFill>
                <a:srgbClr val="FF9900"/>
              </a:solidFill>
            </a:endParaRPr>
          </a:p>
          <a:p>
            <a:pPr>
              <a:buNone/>
            </a:pPr>
            <a:endParaRPr lang="en-US" altLang="zh-TW" sz="2400" dirty="0">
              <a:solidFill>
                <a:srgbClr val="FF9900"/>
              </a:solidFill>
            </a:endParaRPr>
          </a:p>
        </p:txBody>
      </p:sp>
      <p:sp>
        <p:nvSpPr>
          <p:cNvPr id="55300" name="Rectangle 4"/>
          <p:cNvSpPr>
            <a:spLocks noChangeArrowheads="1"/>
          </p:cNvSpPr>
          <p:nvPr/>
        </p:nvSpPr>
        <p:spPr bwMode="auto">
          <a:xfrm>
            <a:off x="7235825" y="1773238"/>
            <a:ext cx="1008063" cy="1008062"/>
          </a:xfrm>
          <a:prstGeom prst="rect">
            <a:avLst/>
          </a:prstGeom>
          <a:solidFill>
            <a:schemeClr val="accent1"/>
          </a:solidFill>
          <a:ln w="9525">
            <a:solidFill>
              <a:schemeClr val="tx1"/>
            </a:solidFill>
            <a:miter lim="800000"/>
            <a:headEnd/>
            <a:tailEnd/>
          </a:ln>
          <a:effectLst/>
        </p:spPr>
        <p:txBody>
          <a:bodyPr wrap="none" anchor="ctr"/>
          <a:lstStyle/>
          <a:p>
            <a:endParaRPr lang="zh-TW" altLang="en-US"/>
          </a:p>
        </p:txBody>
      </p:sp>
      <p:sp>
        <p:nvSpPr>
          <p:cNvPr id="55301" name="AutoShape 5"/>
          <p:cNvSpPr>
            <a:spLocks noChangeArrowheads="1"/>
          </p:cNvSpPr>
          <p:nvPr/>
        </p:nvSpPr>
        <p:spPr bwMode="auto">
          <a:xfrm>
            <a:off x="7380288" y="1844675"/>
            <a:ext cx="287337" cy="288925"/>
          </a:xfrm>
          <a:prstGeom prst="triangle">
            <a:avLst>
              <a:gd name="adj" fmla="val 50000"/>
            </a:avLst>
          </a:prstGeom>
          <a:solidFill>
            <a:srgbClr val="00FF00"/>
          </a:solidFill>
          <a:ln w="9525">
            <a:solidFill>
              <a:schemeClr val="tx1"/>
            </a:solidFill>
            <a:miter lim="800000"/>
            <a:headEnd/>
            <a:tailEnd/>
          </a:ln>
          <a:effectLst/>
        </p:spPr>
        <p:txBody>
          <a:bodyPr wrap="none" anchor="ctr"/>
          <a:lstStyle/>
          <a:p>
            <a:endParaRPr lang="zh-TW" altLang="en-US"/>
          </a:p>
        </p:txBody>
      </p:sp>
      <p:sp>
        <p:nvSpPr>
          <p:cNvPr id="55302" name="Oval 6"/>
          <p:cNvSpPr>
            <a:spLocks noChangeArrowheads="1"/>
          </p:cNvSpPr>
          <p:nvPr/>
        </p:nvSpPr>
        <p:spPr bwMode="auto">
          <a:xfrm>
            <a:off x="7740650" y="2205038"/>
            <a:ext cx="431800" cy="288925"/>
          </a:xfrm>
          <a:prstGeom prst="ellipse">
            <a:avLst/>
          </a:prstGeom>
          <a:solidFill>
            <a:srgbClr val="FFCC00"/>
          </a:solidFill>
          <a:ln w="9525">
            <a:solidFill>
              <a:schemeClr val="tx1"/>
            </a:solidFill>
            <a:round/>
            <a:headEnd/>
            <a:tailEnd/>
          </a:ln>
          <a:effectLst/>
        </p:spPr>
        <p:txBody>
          <a:bodyPr wrap="none" anchor="ctr"/>
          <a:lstStyle/>
          <a:p>
            <a:endParaRPr lang="zh-TW" altLang="en-US"/>
          </a:p>
        </p:txBody>
      </p:sp>
      <p:pic>
        <p:nvPicPr>
          <p:cNvPr id="66562" name="Picture 2" descr="A root pane manages four other panes: a layered pane, a menu bar, a content pane, and a glass pane."/>
          <p:cNvPicPr>
            <a:picLocks noChangeAspect="1" noChangeArrowheads="1"/>
          </p:cNvPicPr>
          <p:nvPr/>
        </p:nvPicPr>
        <p:blipFill>
          <a:blip r:embed="rId3" cstate="print"/>
          <a:srcRect/>
          <a:stretch>
            <a:fillRect/>
          </a:stretch>
        </p:blipFill>
        <p:spPr bwMode="auto">
          <a:xfrm>
            <a:off x="5357818" y="4214818"/>
            <a:ext cx="3495675" cy="1581151"/>
          </a:xfrm>
          <a:prstGeom prst="rect">
            <a:avLst/>
          </a:prstGeom>
          <a:noFill/>
        </p:spPr>
      </p:pic>
      <p:pic>
        <p:nvPicPr>
          <p:cNvPr id="66564" name="Picture 4" descr="A simple application with a frame that contains a menu bar and a content pane."/>
          <p:cNvPicPr>
            <a:picLocks noChangeAspect="1" noChangeArrowheads="1"/>
          </p:cNvPicPr>
          <p:nvPr/>
        </p:nvPicPr>
        <p:blipFill>
          <a:blip r:embed="rId4" cstate="print"/>
          <a:srcRect/>
          <a:stretch>
            <a:fillRect/>
          </a:stretch>
        </p:blipFill>
        <p:spPr bwMode="auto">
          <a:xfrm>
            <a:off x="500034" y="3929066"/>
            <a:ext cx="1981200" cy="2228850"/>
          </a:xfrm>
          <a:prstGeom prst="rect">
            <a:avLst/>
          </a:prstGeom>
          <a:noFill/>
        </p:spPr>
      </p:pic>
      <p:pic>
        <p:nvPicPr>
          <p:cNvPr id="66566" name="Picture 6" descr="A diagram of the frame's major parts"/>
          <p:cNvPicPr>
            <a:picLocks noChangeAspect="1" noChangeArrowheads="1"/>
          </p:cNvPicPr>
          <p:nvPr/>
        </p:nvPicPr>
        <p:blipFill>
          <a:blip r:embed="rId5" cstate="print"/>
          <a:srcRect/>
          <a:stretch>
            <a:fillRect/>
          </a:stretch>
        </p:blipFill>
        <p:spPr bwMode="auto">
          <a:xfrm>
            <a:off x="2500298" y="4214818"/>
            <a:ext cx="2514600" cy="15621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JFC</a:t>
            </a:r>
            <a:endParaRPr lang="zh-TW" altLang="en-US" dirty="0"/>
          </a:p>
        </p:txBody>
      </p:sp>
      <p:graphicFrame>
        <p:nvGraphicFramePr>
          <p:cNvPr id="8" name="表格 7"/>
          <p:cNvGraphicFramePr>
            <a:graphicFrameLocks noGrp="1"/>
          </p:cNvGraphicFramePr>
          <p:nvPr/>
        </p:nvGraphicFramePr>
        <p:xfrm>
          <a:off x="71406" y="1500174"/>
          <a:ext cx="9001156" cy="4996894"/>
        </p:xfrm>
        <a:graphic>
          <a:graphicData uri="http://schemas.openxmlformats.org/drawingml/2006/table">
            <a:tbl>
              <a:tblPr>
                <a:tableStyleId>{5940675A-B579-460E-94D1-54222C63F5DA}</a:tableStyleId>
              </a:tblPr>
              <a:tblGrid>
                <a:gridCol w="1634510"/>
                <a:gridCol w="7366646"/>
              </a:tblGrid>
              <a:tr h="161214">
                <a:tc gridSpan="2">
                  <a:txBody>
                    <a:bodyPr/>
                    <a:lstStyle/>
                    <a:p>
                      <a:pPr algn="ctr"/>
                      <a:r>
                        <a:rPr lang="en-US" sz="1400" dirty="0"/>
                        <a:t>Features of the Java Foundation Classes</a:t>
                      </a:r>
                    </a:p>
                  </a:txBody>
                  <a:tcPr anchor="ctr"/>
                </a:tc>
                <a:tc hMerge="1">
                  <a:txBody>
                    <a:bodyPr/>
                    <a:lstStyle/>
                    <a:p>
                      <a:endParaRPr lang="zh-TW" altLang="en-US"/>
                    </a:p>
                  </a:txBody>
                  <a:tcPr/>
                </a:tc>
              </a:tr>
              <a:tr h="161214">
                <a:tc>
                  <a:txBody>
                    <a:bodyPr/>
                    <a:lstStyle/>
                    <a:p>
                      <a:pPr algn="ctr"/>
                      <a:r>
                        <a:rPr lang="en-US" sz="1400" dirty="0"/>
                        <a:t> Feature</a:t>
                      </a:r>
                    </a:p>
                  </a:txBody>
                  <a:tcPr anchor="ctr"/>
                </a:tc>
                <a:tc>
                  <a:txBody>
                    <a:bodyPr/>
                    <a:lstStyle/>
                    <a:p>
                      <a:r>
                        <a:rPr lang="en-US" sz="1400" dirty="0"/>
                        <a:t> Description</a:t>
                      </a:r>
                    </a:p>
                  </a:txBody>
                  <a:tcPr anchor="ctr"/>
                </a:tc>
              </a:tr>
              <a:tr h="644856">
                <a:tc>
                  <a:txBody>
                    <a:bodyPr/>
                    <a:lstStyle/>
                    <a:p>
                      <a:pPr algn="ctr"/>
                      <a:r>
                        <a:rPr lang="en-US" sz="1400" dirty="0"/>
                        <a:t>Swing GUI Components</a:t>
                      </a:r>
                    </a:p>
                  </a:txBody>
                  <a:tcPr anchor="ctr"/>
                </a:tc>
                <a:tc>
                  <a:txBody>
                    <a:bodyPr/>
                    <a:lstStyle/>
                    <a:p>
                      <a:r>
                        <a:rPr lang="en-US" sz="1400" dirty="0"/>
                        <a:t>Includes everything from buttons to split panes to tables. Many components are capable of sorting, printing, and drag and drop, to name a few of the supported features.</a:t>
                      </a:r>
                    </a:p>
                  </a:txBody>
                  <a:tcPr anchor="ctr"/>
                </a:tc>
              </a:tr>
              <a:tr h="1289711">
                <a:tc>
                  <a:txBody>
                    <a:bodyPr/>
                    <a:lstStyle/>
                    <a:p>
                      <a:pPr algn="ctr"/>
                      <a:r>
                        <a:rPr lang="en-US" sz="1400" dirty="0"/>
                        <a:t>Pluggable Look-and-Feel Support</a:t>
                      </a:r>
                    </a:p>
                  </a:txBody>
                  <a:tcPr anchor="ctr"/>
                </a:tc>
                <a:tc>
                  <a:txBody>
                    <a:bodyPr/>
                    <a:lstStyle/>
                    <a:p>
                      <a:r>
                        <a:rPr lang="en-US" sz="1400" dirty="0"/>
                        <a:t>The look and feel of Swing applications is pluggable, allowing a choice of look and feel. For example, the same program can use either the Java or the Windows look and feel. Additionally, the Java platform supports the GTK+ look and feel, which makes hundreds of existing look and feels available to Swing programs. Many more look-and-feel packages are available from various sources.</a:t>
                      </a:r>
                    </a:p>
                  </a:txBody>
                  <a:tcPr anchor="ctr"/>
                </a:tc>
              </a:tr>
              <a:tr h="483642">
                <a:tc>
                  <a:txBody>
                    <a:bodyPr/>
                    <a:lstStyle/>
                    <a:p>
                      <a:pPr algn="ctr"/>
                      <a:r>
                        <a:rPr lang="en-US" sz="1400" dirty="0"/>
                        <a:t>Accessibility API</a:t>
                      </a:r>
                    </a:p>
                  </a:txBody>
                  <a:tcPr anchor="ctr"/>
                </a:tc>
                <a:tc>
                  <a:txBody>
                    <a:bodyPr/>
                    <a:lstStyle/>
                    <a:p>
                      <a:r>
                        <a:rPr lang="en-US" sz="1400" dirty="0"/>
                        <a:t>Enables assistive technologies, such as screen readers and Braille displays, to get information from the user interface.</a:t>
                      </a:r>
                    </a:p>
                  </a:txBody>
                  <a:tcPr anchor="ctr"/>
                </a:tc>
              </a:tr>
              <a:tr h="806070">
                <a:tc>
                  <a:txBody>
                    <a:bodyPr/>
                    <a:lstStyle/>
                    <a:p>
                      <a:pPr algn="ctr"/>
                      <a:r>
                        <a:rPr lang="en-US" sz="1400" dirty="0"/>
                        <a:t>Java 2D API</a:t>
                      </a:r>
                    </a:p>
                  </a:txBody>
                  <a:tcPr anchor="ctr"/>
                </a:tc>
                <a:tc>
                  <a:txBody>
                    <a:bodyPr/>
                    <a:lstStyle/>
                    <a:p>
                      <a:r>
                        <a:rPr lang="en-US" sz="1400" dirty="0"/>
                        <a:t>Enables developers to easily incorporate high-quality 2D graphics, text, and images in applications and applets. Java 2D includes extensive APIs for generating and sending high-quality output to printing devices.</a:t>
                      </a:r>
                    </a:p>
                  </a:txBody>
                  <a:tcPr anchor="ctr"/>
                </a:tc>
              </a:tr>
              <a:tr h="1128497">
                <a:tc>
                  <a:txBody>
                    <a:bodyPr/>
                    <a:lstStyle/>
                    <a:p>
                      <a:pPr algn="ctr"/>
                      <a:r>
                        <a:rPr lang="en-US" sz="1400" dirty="0"/>
                        <a:t>Internationalization</a:t>
                      </a:r>
                    </a:p>
                  </a:txBody>
                  <a:tcPr anchor="ctr"/>
                </a:tc>
                <a:tc>
                  <a:txBody>
                    <a:bodyPr/>
                    <a:lstStyle/>
                    <a:p>
                      <a:r>
                        <a:rPr lang="en-US" sz="1400" dirty="0"/>
                        <a:t>Allows developers to build applications that can interact with users worldwide in their own languages and cultural conventions. With the input method framework developers can build applications that accept text in languages that use thousands of different characters, such as Japanese, Chinese, or Korean.</a:t>
                      </a:r>
                    </a:p>
                  </a:txBody>
                  <a:tcPr anchor="ctr"/>
                </a:tc>
              </a:tr>
            </a:tbl>
          </a:graphicData>
        </a:graphic>
      </p:graphicFrame>
      <p:sp>
        <p:nvSpPr>
          <p:cNvPr id="56323"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zh-TW" altLang="en-US"/>
              <a:t>版面管理員 </a:t>
            </a:r>
            <a:r>
              <a:rPr lang="en-US" altLang="zh-TW"/>
              <a:t>(Layout manager)</a:t>
            </a:r>
          </a:p>
        </p:txBody>
      </p:sp>
      <p:sp>
        <p:nvSpPr>
          <p:cNvPr id="57347" name="Rectangle 3"/>
          <p:cNvSpPr>
            <a:spLocks noGrp="1" noChangeArrowheads="1"/>
          </p:cNvSpPr>
          <p:nvPr>
            <p:ph sz="quarter" idx="1"/>
          </p:nvPr>
        </p:nvSpPr>
        <p:spPr/>
        <p:txBody>
          <a:bodyPr/>
          <a:lstStyle/>
          <a:p>
            <a:r>
              <a:rPr lang="zh-TW" altLang="en-US" sz="2400" dirty="0"/>
              <a:t>控制容器中元件的</a:t>
            </a:r>
            <a:r>
              <a:rPr lang="zh-TW" altLang="en-US" sz="2400" dirty="0">
                <a:solidFill>
                  <a:srgbClr val="FF9900"/>
                </a:solidFill>
              </a:rPr>
              <a:t>大小</a:t>
            </a:r>
            <a:r>
              <a:rPr lang="zh-TW" altLang="en-US" sz="2400" dirty="0"/>
              <a:t>及</a:t>
            </a:r>
            <a:r>
              <a:rPr lang="zh-TW" altLang="en-US" sz="2400" dirty="0">
                <a:solidFill>
                  <a:srgbClr val="FF9900"/>
                </a:solidFill>
              </a:rPr>
              <a:t>位置</a:t>
            </a:r>
          </a:p>
          <a:p>
            <a:r>
              <a:rPr lang="zh-TW" altLang="en-US" sz="2400" dirty="0">
                <a:solidFill>
                  <a:srgbClr val="FF9900"/>
                </a:solidFill>
              </a:rPr>
              <a:t>預設管理員</a:t>
            </a:r>
            <a:r>
              <a:rPr lang="en-US" altLang="zh-TW" sz="2400" dirty="0">
                <a:solidFill>
                  <a:srgbClr val="FF9900"/>
                </a:solidFill>
              </a:rPr>
              <a:t>: </a:t>
            </a:r>
            <a:r>
              <a:rPr lang="zh-TW" altLang="en-US" sz="2400" dirty="0"/>
              <a:t>每個容器都有預設管理員</a:t>
            </a:r>
          </a:p>
          <a:p>
            <a:pPr lvl="1"/>
            <a:r>
              <a:rPr kumimoji="0" lang="zh-TW" altLang="en-US" sz="2400" dirty="0"/>
              <a:t>可使用 </a:t>
            </a:r>
            <a:r>
              <a:rPr kumimoji="0" lang="en-US" altLang="zh-TW" sz="2400" dirty="0" err="1"/>
              <a:t>setLayout</a:t>
            </a:r>
            <a:r>
              <a:rPr kumimoji="0" lang="en-US" altLang="zh-TW" sz="2400" dirty="0"/>
              <a:t>() </a:t>
            </a:r>
            <a:r>
              <a:rPr kumimoji="0" lang="zh-TW" altLang="en-US" sz="2400" dirty="0"/>
              <a:t>方法使用其他的管理員</a:t>
            </a:r>
          </a:p>
          <a:p>
            <a:pPr lvl="1"/>
            <a:endParaRPr kumimoji="0" lang="en-US" altLang="zh-TW" dirty="0"/>
          </a:p>
        </p:txBody>
      </p:sp>
      <p:graphicFrame>
        <p:nvGraphicFramePr>
          <p:cNvPr id="57407" name="Group 63"/>
          <p:cNvGraphicFramePr>
            <a:graphicFrameLocks noGrp="1"/>
          </p:cNvGraphicFramePr>
          <p:nvPr/>
        </p:nvGraphicFramePr>
        <p:xfrm>
          <a:off x="1403350" y="3284538"/>
          <a:ext cx="6624638" cy="2834323"/>
        </p:xfrm>
        <a:graphic>
          <a:graphicData uri="http://schemas.openxmlformats.org/drawingml/2006/table">
            <a:tbl>
              <a:tblPr/>
              <a:tblGrid>
                <a:gridCol w="1392238"/>
                <a:gridCol w="1871662"/>
                <a:gridCol w="3360738"/>
              </a:tblGrid>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800" b="0" i="0" u="none" strike="noStrike" cap="none" normalizeH="0" baseline="0" dirty="0" smtClean="0">
                          <a:ln>
                            <a:noFill/>
                          </a:ln>
                          <a:solidFill>
                            <a:schemeClr val="tx1"/>
                          </a:solidFill>
                          <a:effectLst/>
                          <a:latin typeface="Arial" charset="0"/>
                          <a:ea typeface="新細明體" pitchFamily="18" charset="-120"/>
                        </a:rPr>
                        <a:t>  </a:t>
                      </a:r>
                      <a:r>
                        <a:rPr kumimoji="1" lang="zh-TW" altLang="en-US" sz="1800" b="0" i="0" u="none" strike="noStrike" cap="none" normalizeH="0" baseline="0" dirty="0" smtClean="0">
                          <a:ln>
                            <a:noFill/>
                          </a:ln>
                          <a:solidFill>
                            <a:schemeClr val="tx1"/>
                          </a:solidFill>
                          <a:effectLst/>
                          <a:latin typeface="Arial" charset="0"/>
                          <a:ea typeface="新細明體" pitchFamily="18" charset="-120"/>
                        </a:rPr>
                        <a:t>元件</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zh-TW" altLang="en-US" sz="1800" b="0" i="0" u="none" strike="noStrike" cap="none" normalizeH="0" baseline="0" smtClean="0">
                          <a:ln>
                            <a:noFill/>
                          </a:ln>
                          <a:solidFill>
                            <a:schemeClr val="tx1"/>
                          </a:solidFill>
                          <a:effectLst/>
                          <a:latin typeface="Arial" charset="0"/>
                          <a:ea typeface="新細明體" pitchFamily="18" charset="-120"/>
                        </a:rPr>
                        <a:t>預設版面管理員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zh-TW" altLang="en-US" sz="1800" b="0" i="0" u="none" strike="noStrike" cap="none" normalizeH="0" baseline="0" smtClean="0">
                          <a:ln>
                            <a:noFill/>
                          </a:ln>
                          <a:solidFill>
                            <a:schemeClr val="tx1"/>
                          </a:solidFill>
                          <a:effectLst/>
                          <a:latin typeface="Arial" charset="0"/>
                          <a:ea typeface="新細明體" pitchFamily="18" charset="-120"/>
                        </a:rPr>
                        <a:t>描述</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763">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800" b="0" i="0" u="none" strike="noStrike" cap="none" normalizeH="0" baseline="0" dirty="0" err="1" smtClean="0">
                          <a:ln>
                            <a:noFill/>
                          </a:ln>
                          <a:solidFill>
                            <a:schemeClr val="tx1"/>
                          </a:solidFill>
                          <a:effectLst/>
                          <a:latin typeface="Arial" charset="0"/>
                          <a:ea typeface="新細明體" pitchFamily="18" charset="-120"/>
                        </a:rPr>
                        <a:t>JPanel</a:t>
                      </a:r>
                      <a:endParaRPr kumimoji="1" lang="en-US" altLang="zh-TW" sz="1800" b="0" i="0" u="none" strike="noStrike" cap="none" normalizeH="0" baseline="0" dirty="0" smtClean="0">
                        <a:ln>
                          <a:noFill/>
                        </a:ln>
                        <a:solidFill>
                          <a:schemeClr val="tx1"/>
                        </a:solidFill>
                        <a:effectLst/>
                        <a:latin typeface="Arial" charset="0"/>
                        <a:ea typeface="新細明體" pitchFamily="18" charset="-12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800" b="0" i="0" u="none" strike="noStrike" cap="none" normalizeH="0" baseline="0" smtClean="0">
                          <a:ln>
                            <a:noFill/>
                          </a:ln>
                          <a:solidFill>
                            <a:srgbClr val="33CCFF"/>
                          </a:solidFill>
                          <a:effectLst/>
                          <a:latin typeface="Arial" charset="0"/>
                          <a:ea typeface="新細明體" pitchFamily="18" charset="-120"/>
                        </a:rPr>
                        <a:t>FlowLayout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zh-TW" altLang="en-US" sz="1800" b="0" i="0" u="none" strike="noStrike" cap="none" normalizeH="0" baseline="0" smtClean="0">
                          <a:ln>
                            <a:noFill/>
                          </a:ln>
                          <a:solidFill>
                            <a:schemeClr val="tx1"/>
                          </a:solidFill>
                          <a:effectLst/>
                          <a:latin typeface="Arial" charset="0"/>
                          <a:ea typeface="新細明體" pitchFamily="18" charset="-120"/>
                        </a:rPr>
                        <a:t>排列元件</a:t>
                      </a:r>
                      <a:r>
                        <a:rPr kumimoji="1" lang="en-US" altLang="zh-TW" sz="1800" b="0" i="0" u="none" strike="noStrike" cap="none" normalizeH="0" baseline="0" smtClean="0">
                          <a:ln>
                            <a:noFill/>
                          </a:ln>
                          <a:solidFill>
                            <a:schemeClr val="tx1"/>
                          </a:solidFill>
                          <a:effectLst/>
                          <a:latin typeface="Arial" charset="0"/>
                          <a:ea typeface="新細明體" pitchFamily="18" charset="-120"/>
                        </a:rPr>
                        <a:t>: </a:t>
                      </a:r>
                      <a:r>
                        <a:rPr kumimoji="1" lang="zh-TW" altLang="en-US" sz="1800" b="0" i="0" u="none" strike="noStrike" cap="none" normalizeH="0" baseline="0" smtClean="0">
                          <a:ln>
                            <a:noFill/>
                          </a:ln>
                          <a:solidFill>
                            <a:srgbClr val="FF9900"/>
                          </a:solidFill>
                          <a:effectLst/>
                          <a:latin typeface="Arial" charset="0"/>
                          <a:ea typeface="新細明體" pitchFamily="18" charset="-120"/>
                        </a:rPr>
                        <a:t>由左到右 </a:t>
                      </a:r>
                      <a:r>
                        <a:rPr kumimoji="0" lang="zh-TW" altLang="en-US" sz="1800" b="0" i="0" u="none" strike="noStrike" cap="none" normalizeH="0" baseline="0" smtClean="0">
                          <a:ln>
                            <a:noFill/>
                          </a:ln>
                          <a:solidFill>
                            <a:srgbClr val="FF9900"/>
                          </a:solidFill>
                          <a:effectLst/>
                          <a:latin typeface="Arial" charset="0"/>
                          <a:ea typeface="新細明體" pitchFamily="18" charset="-120"/>
                        </a:rPr>
                        <a:t>由上到下</a:t>
                      </a:r>
                      <a:endParaRPr kumimoji="1" lang="zh-TW" altLang="en-US" sz="1800" b="0" i="0" u="none" strike="noStrike" cap="none" normalizeH="0" baseline="0" smtClean="0">
                        <a:ln>
                          <a:noFill/>
                        </a:ln>
                        <a:solidFill>
                          <a:srgbClr val="FF9900"/>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800" b="0" i="0" u="none" strike="noStrike" cap="none" normalizeH="0" baseline="0" smtClean="0">
                          <a:ln>
                            <a:noFill/>
                          </a:ln>
                          <a:solidFill>
                            <a:schemeClr val="tx1"/>
                          </a:solidFill>
                          <a:effectLst/>
                          <a:latin typeface="Arial" charset="0"/>
                          <a:ea typeface="新細明體" pitchFamily="18" charset="-120"/>
                        </a:rPr>
                        <a:t>JFrame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800" b="0" i="0" u="none" strike="noStrike" cap="none" normalizeH="0" baseline="0" smtClean="0">
                          <a:ln>
                            <a:noFill/>
                          </a:ln>
                          <a:solidFill>
                            <a:srgbClr val="33CCFF"/>
                          </a:solidFill>
                          <a:effectLst/>
                          <a:latin typeface="Arial" charset="0"/>
                          <a:ea typeface="新細明體" pitchFamily="18" charset="-120"/>
                        </a:rPr>
                        <a:t>BorderLayout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zh-TW" altLang="en-US" sz="1800" b="0" i="0" u="none" strike="noStrike" cap="none" normalizeH="0" baseline="0" dirty="0" smtClean="0">
                          <a:ln>
                            <a:noFill/>
                          </a:ln>
                          <a:solidFill>
                            <a:schemeClr val="tx1"/>
                          </a:solidFill>
                          <a:effectLst/>
                          <a:latin typeface="Arial" charset="0"/>
                          <a:ea typeface="新細明體" pitchFamily="18" charset="-120"/>
                        </a:rPr>
                        <a:t>排列元件</a:t>
                      </a:r>
                      <a:r>
                        <a:rPr kumimoji="1" lang="en-US" altLang="zh-TW" sz="1800" b="0" i="0" u="none" strike="noStrike" cap="none" normalizeH="0" baseline="0" dirty="0" smtClean="0">
                          <a:ln>
                            <a:noFill/>
                          </a:ln>
                          <a:solidFill>
                            <a:schemeClr val="tx1"/>
                          </a:solidFill>
                          <a:effectLst/>
                          <a:latin typeface="Arial" charset="0"/>
                          <a:ea typeface="新細明體" pitchFamily="18" charset="-120"/>
                        </a:rPr>
                        <a:t>: </a:t>
                      </a:r>
                      <a:r>
                        <a:rPr kumimoji="1" lang="zh-TW" altLang="en-US" sz="1800" b="0" i="0" u="none" strike="noStrike" cap="none" normalizeH="0" baseline="0" dirty="0" smtClean="0">
                          <a:ln>
                            <a:noFill/>
                          </a:ln>
                          <a:solidFill>
                            <a:schemeClr val="tx1"/>
                          </a:solidFill>
                          <a:effectLst/>
                          <a:latin typeface="Arial" charset="0"/>
                          <a:ea typeface="新細明體" pitchFamily="18" charset="-120"/>
                        </a:rPr>
                        <a:t>把元件依照</a:t>
                      </a:r>
                      <a:r>
                        <a:rPr kumimoji="1" lang="zh-TW" altLang="en-US" sz="1800" b="0" i="0" u="none" strike="noStrike" cap="none" normalizeH="0" baseline="0" dirty="0" smtClean="0">
                          <a:ln>
                            <a:noFill/>
                          </a:ln>
                          <a:solidFill>
                            <a:srgbClr val="FF0000"/>
                          </a:solidFill>
                          <a:effectLst/>
                          <a:latin typeface="Arial" charset="0"/>
                          <a:ea typeface="新細明體" pitchFamily="18" charset="-120"/>
                        </a:rPr>
                        <a:t>方位</a:t>
                      </a:r>
                      <a:r>
                        <a:rPr kumimoji="1" lang="zh-TW" altLang="en-US" sz="1800" b="0" i="0" u="none" strike="noStrike" cap="none" normalizeH="0" baseline="0" dirty="0" smtClean="0">
                          <a:ln>
                            <a:noFill/>
                          </a:ln>
                          <a:solidFill>
                            <a:schemeClr val="tx1"/>
                          </a:solidFill>
                          <a:effectLst/>
                          <a:latin typeface="Arial" charset="0"/>
                          <a:ea typeface="新細明體" pitchFamily="18" charset="-120"/>
                        </a:rPr>
                        <a:t>排列在視窗中 </a:t>
                      </a:r>
                      <a:r>
                        <a:rPr kumimoji="1" lang="en-US" altLang="zh-TW" sz="1800" b="0" i="0" u="none" strike="noStrike" cap="none" normalizeH="0" baseline="0" dirty="0" smtClean="0">
                          <a:ln>
                            <a:noFill/>
                          </a:ln>
                          <a:solidFill>
                            <a:schemeClr val="tx1"/>
                          </a:solidFill>
                          <a:effectLst/>
                          <a:latin typeface="Arial" charset="0"/>
                          <a:ea typeface="新細明體" pitchFamily="18" charset="-120"/>
                        </a:rPr>
                        <a:t>( </a:t>
                      </a:r>
                      <a:r>
                        <a:rPr kumimoji="1" lang="en-US" altLang="zh-TW" sz="1800" b="0" i="0" u="none" strike="noStrike" cap="none" normalizeH="0" baseline="0" dirty="0" smtClean="0">
                          <a:ln>
                            <a:noFill/>
                          </a:ln>
                          <a:solidFill>
                            <a:srgbClr val="FF9900"/>
                          </a:solidFill>
                          <a:effectLst/>
                          <a:latin typeface="Arial" charset="0"/>
                          <a:ea typeface="新細明體" pitchFamily="18" charset="-120"/>
                        </a:rPr>
                        <a:t>NORTH, SOUTH, WEST, EAST, CENTER</a:t>
                      </a:r>
                      <a:r>
                        <a:rPr kumimoji="1" lang="en-US" altLang="zh-TW" sz="1800" b="0" i="0" u="none" strike="noStrike" cap="none" normalizeH="0" baseline="0" dirty="0" smtClean="0">
                          <a:ln>
                            <a:noFill/>
                          </a:ln>
                          <a:solidFill>
                            <a:schemeClr val="tx1"/>
                          </a:solidFill>
                          <a:effectLst/>
                          <a:latin typeface="Arial" charset="0"/>
                          <a:ea typeface="新細明體" pitchFamily="18" charset="-12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00">
                <a:tc gridSpan="3">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800" b="0" i="0" u="none" strike="noStrike" cap="none" normalizeH="0" baseline="0" dirty="0" smtClean="0">
                          <a:ln>
                            <a:noFill/>
                          </a:ln>
                          <a:solidFill>
                            <a:schemeClr val="tx1"/>
                          </a:solidFill>
                          <a:effectLst/>
                          <a:latin typeface="Arial" charset="0"/>
                          <a:ea typeface="新細明體" pitchFamily="18" charset="-120"/>
                        </a:rPr>
                        <a:t>EX:</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zh-TW" sz="1800" b="0" i="0" u="none" strike="noStrike" cap="none" normalizeH="0" baseline="0" dirty="0" smtClean="0">
                          <a:ln>
                            <a:noFill/>
                          </a:ln>
                          <a:solidFill>
                            <a:schemeClr val="tx1"/>
                          </a:solidFill>
                          <a:effectLst/>
                          <a:latin typeface="Arial" charset="0"/>
                          <a:ea typeface="新細明體" pitchFamily="18" charset="-120"/>
                        </a:rPr>
                        <a:t>    </a:t>
                      </a:r>
                      <a:r>
                        <a:rPr kumimoji="1" lang="en-US" altLang="zh-TW" sz="1800" b="0" i="0" u="none" strike="noStrike" cap="none" normalizeH="0" baseline="0" dirty="0" err="1" smtClean="0">
                          <a:ln>
                            <a:noFill/>
                          </a:ln>
                          <a:solidFill>
                            <a:schemeClr val="tx1"/>
                          </a:solidFill>
                          <a:effectLst/>
                          <a:latin typeface="Arial" charset="0"/>
                          <a:ea typeface="新細明體" pitchFamily="18" charset="-120"/>
                        </a:rPr>
                        <a:t>myContainer.add</a:t>
                      </a:r>
                      <a:r>
                        <a:rPr kumimoji="1" lang="en-US" altLang="zh-TW" sz="1800" b="0" i="0" u="none" strike="noStrike" cap="none" normalizeH="0" baseline="0" dirty="0" smtClean="0">
                          <a:ln>
                            <a:noFill/>
                          </a:ln>
                          <a:solidFill>
                            <a:schemeClr val="tx1"/>
                          </a:solidFill>
                          <a:effectLst/>
                          <a:latin typeface="Arial" charset="0"/>
                          <a:ea typeface="新細明體" pitchFamily="18" charset="-120"/>
                        </a:rPr>
                        <a:t>(</a:t>
                      </a:r>
                      <a:r>
                        <a:rPr kumimoji="1" lang="en-US" altLang="zh-TW" sz="1800" b="0" i="0" u="none" strike="noStrike" cap="none" normalizeH="0" baseline="0" dirty="0" err="1" smtClean="0">
                          <a:ln>
                            <a:noFill/>
                          </a:ln>
                          <a:solidFill>
                            <a:schemeClr val="tx1"/>
                          </a:solidFill>
                          <a:effectLst/>
                          <a:latin typeface="Arial" charset="0"/>
                          <a:ea typeface="新細明體" pitchFamily="18" charset="-120"/>
                        </a:rPr>
                        <a:t>myComponent</a:t>
                      </a:r>
                      <a:r>
                        <a:rPr kumimoji="1" lang="en-US" altLang="zh-TW" sz="1800" b="0" i="0" u="none" strike="noStrike" cap="none" normalizeH="0" baseline="0" dirty="0" smtClean="0">
                          <a:ln>
                            <a:noFill/>
                          </a:ln>
                          <a:solidFill>
                            <a:schemeClr val="tx1"/>
                          </a:solidFill>
                          <a:effectLst/>
                          <a:latin typeface="Arial" charset="0"/>
                          <a:ea typeface="新細明體" pitchFamily="18" charset="-120"/>
                        </a:rPr>
                        <a:t>, </a:t>
                      </a:r>
                      <a:r>
                        <a:rPr kumimoji="1" lang="en-US" altLang="zh-TW" sz="1800" b="0" i="0" u="none" strike="noStrike" cap="none" normalizeH="0" baseline="0" dirty="0" err="1" smtClean="0">
                          <a:ln>
                            <a:noFill/>
                          </a:ln>
                          <a:solidFill>
                            <a:srgbClr val="FF0000"/>
                          </a:solidFill>
                          <a:effectLst/>
                          <a:latin typeface="Arial" charset="0"/>
                          <a:ea typeface="新細明體" pitchFamily="18" charset="-120"/>
                        </a:rPr>
                        <a:t>BorderLayout.NORTH</a:t>
                      </a:r>
                      <a:r>
                        <a:rPr kumimoji="1" lang="en-US" altLang="zh-TW" sz="1800" b="0" i="0" u="none" strike="noStrike" cap="none" normalizeH="0" baseline="0" dirty="0" smtClean="0">
                          <a:ln>
                            <a:noFill/>
                          </a:ln>
                          <a:solidFill>
                            <a:schemeClr val="tx1"/>
                          </a:solidFill>
                          <a:effectLst/>
                          <a:latin typeface="Arial" charset="0"/>
                          <a:ea typeface="新細明體" pitchFamily="18" charset="-12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Pitfall: Size Settings in Layout Manager</a:t>
            </a:r>
            <a:endParaRPr lang="zh-TW" altLang="en-US" dirty="0"/>
          </a:p>
        </p:txBody>
      </p:sp>
      <p:sp>
        <p:nvSpPr>
          <p:cNvPr id="3" name="內容版面配置區 2"/>
          <p:cNvSpPr>
            <a:spLocks noGrp="1"/>
          </p:cNvSpPr>
          <p:nvPr>
            <p:ph sz="quarter" idx="1"/>
          </p:nvPr>
        </p:nvSpPr>
        <p:spPr/>
        <p:txBody>
          <a:bodyPr/>
          <a:lstStyle/>
          <a:p>
            <a:r>
              <a:rPr lang="en-US" altLang="zh-TW" dirty="0" smtClean="0"/>
              <a:t>You may encounter a problem that you use </a:t>
            </a:r>
            <a:r>
              <a:rPr lang="en-US" altLang="zh-TW" i="1" dirty="0" err="1" smtClean="0"/>
              <a:t>someComponent.setSize</a:t>
            </a:r>
            <a:r>
              <a:rPr lang="en-US" altLang="zh-TW" i="1" dirty="0" smtClean="0"/>
              <a:t>(</a:t>
            </a:r>
            <a:r>
              <a:rPr lang="en-US" altLang="zh-TW" i="1" dirty="0" err="1" smtClean="0"/>
              <a:t>xSize,ySize</a:t>
            </a:r>
            <a:r>
              <a:rPr lang="en-US" altLang="zh-TW" i="1" dirty="0" smtClean="0"/>
              <a:t>)</a:t>
            </a:r>
            <a:r>
              <a:rPr lang="en-US" altLang="zh-TW" dirty="0" smtClean="0"/>
              <a:t>, but it doesn’t work</a:t>
            </a:r>
          </a:p>
          <a:p>
            <a:r>
              <a:rPr lang="en-US" altLang="zh-TW" dirty="0" smtClean="0"/>
              <a:t>Layout manager has the final decision of your sizes of components</a:t>
            </a:r>
          </a:p>
          <a:p>
            <a:r>
              <a:rPr lang="en-US" altLang="zh-TW" dirty="0" smtClean="0"/>
              <a:t>You can </a:t>
            </a:r>
            <a:r>
              <a:rPr lang="en-US" altLang="zh-TW" i="1" dirty="0" smtClean="0"/>
              <a:t>hint</a:t>
            </a:r>
            <a:r>
              <a:rPr lang="en-US" altLang="zh-TW" dirty="0" smtClean="0"/>
              <a:t> the sizes of components to your layout manager</a:t>
            </a:r>
          </a:p>
          <a:p>
            <a:pPr lvl="1"/>
            <a:r>
              <a:rPr lang="en-US" altLang="zh-TW" dirty="0" smtClean="0"/>
              <a:t>However, it is not guaranteed that your layout manager will take your hints into considerations</a:t>
            </a:r>
            <a:endParaRPr lang="zh-TW"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Size Settings in Layout Manager (cont’d)</a:t>
            </a:r>
            <a:endParaRPr lang="zh-TW" altLang="en-US" dirty="0"/>
          </a:p>
        </p:txBody>
      </p:sp>
      <p:sp>
        <p:nvSpPr>
          <p:cNvPr id="3" name="內容版面配置區 2"/>
          <p:cNvSpPr>
            <a:spLocks noGrp="1"/>
          </p:cNvSpPr>
          <p:nvPr>
            <p:ph sz="quarter" idx="1"/>
          </p:nvPr>
        </p:nvSpPr>
        <p:spPr/>
        <p:txBody>
          <a:bodyPr/>
          <a:lstStyle/>
          <a:p>
            <a:r>
              <a:rPr lang="en-US" altLang="zh-TW" dirty="0" smtClean="0"/>
              <a:t>Three components are provided</a:t>
            </a:r>
          </a:p>
          <a:p>
            <a:pPr lvl="1"/>
            <a:r>
              <a:rPr lang="en-US" altLang="zh-TW" dirty="0" err="1" smtClean="0"/>
              <a:t>setMinimumSize</a:t>
            </a:r>
            <a:endParaRPr lang="en-US" altLang="zh-TW" dirty="0" smtClean="0"/>
          </a:p>
          <a:p>
            <a:pPr lvl="1"/>
            <a:r>
              <a:rPr lang="en-US" altLang="zh-TW" dirty="0" err="1" smtClean="0"/>
              <a:t>setPreferredSize</a:t>
            </a:r>
            <a:endParaRPr lang="en-US" altLang="zh-TW" dirty="0" smtClean="0"/>
          </a:p>
          <a:p>
            <a:pPr lvl="1"/>
            <a:r>
              <a:rPr lang="en-US" altLang="zh-TW" dirty="0" err="1" smtClean="0"/>
              <a:t>setMaximumSize</a:t>
            </a:r>
            <a:endParaRPr lang="en-US" altLang="zh-TW" dirty="0" smtClean="0"/>
          </a:p>
          <a:p>
            <a:r>
              <a:rPr lang="en-US" altLang="zh-TW" dirty="0" smtClean="0"/>
              <a:t>You can pass the values to the methods</a:t>
            </a:r>
          </a:p>
          <a:p>
            <a:pPr lvl="1"/>
            <a:r>
              <a:rPr lang="en-US" altLang="zh-TW" dirty="0" smtClean="0"/>
              <a:t>You can also </a:t>
            </a:r>
            <a:r>
              <a:rPr lang="en-US" altLang="zh-TW" i="1" dirty="0" smtClean="0"/>
              <a:t>override</a:t>
            </a:r>
            <a:r>
              <a:rPr lang="en-US" altLang="zh-TW" dirty="0" smtClean="0"/>
              <a:t> the methods (why?)</a:t>
            </a:r>
            <a:endParaRPr lang="zh-TW"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Customizing the Look and Feel</a:t>
            </a:r>
            <a:endParaRPr lang="zh-TW" altLang="en-US" dirty="0"/>
          </a:p>
        </p:txBody>
      </p:sp>
      <p:sp>
        <p:nvSpPr>
          <p:cNvPr id="3" name="內容版面配置區 2"/>
          <p:cNvSpPr>
            <a:spLocks noGrp="1"/>
          </p:cNvSpPr>
          <p:nvPr>
            <p:ph sz="quarter" idx="1"/>
          </p:nvPr>
        </p:nvSpPr>
        <p:spPr/>
        <p:txBody>
          <a:bodyPr/>
          <a:lstStyle/>
          <a:p>
            <a:r>
              <a:rPr lang="en-US" altLang="zh-TW" dirty="0" smtClean="0"/>
              <a:t>Since Swing components are </a:t>
            </a:r>
            <a:r>
              <a:rPr lang="en-US" altLang="zh-TW" i="1" dirty="0" smtClean="0"/>
              <a:t>lightweight</a:t>
            </a:r>
            <a:r>
              <a:rPr lang="en-US" altLang="zh-TW" dirty="0" smtClean="0"/>
              <a:t> components, customizing the look and feel (L&amp;F) is very easy</a:t>
            </a:r>
          </a:p>
          <a:p>
            <a:r>
              <a:rPr lang="en-US" altLang="zh-TW" dirty="0" smtClean="0"/>
              <a:t>You can download many free look and feel from the Internet</a:t>
            </a:r>
          </a:p>
          <a:p>
            <a:pPr lvl="1"/>
            <a:r>
              <a:rPr lang="en-US" altLang="zh-TW" dirty="0" smtClean="0"/>
              <a:t>Such as: </a:t>
            </a:r>
            <a:r>
              <a:rPr lang="en-US" altLang="zh-TW" dirty="0" smtClean="0">
                <a:hlinkClick r:id="rId3"/>
              </a:rPr>
              <a:t>http://www.javootoo.com/</a:t>
            </a:r>
            <a:endParaRPr lang="en-US" altLang="zh-TW" dirty="0" smtClean="0"/>
          </a:p>
          <a:p>
            <a:pPr lvl="1"/>
            <a:r>
              <a:rPr lang="en-US" altLang="zh-TW" dirty="0" err="1" smtClean="0"/>
              <a:t>UIManager.setLookAndFeel</a:t>
            </a:r>
            <a:endParaRPr lang="zh-TW"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Useful Swing Components</a:t>
            </a:r>
            <a:endParaRPr lang="zh-TW" altLang="en-US" dirty="0"/>
          </a:p>
        </p:txBody>
      </p:sp>
      <p:sp>
        <p:nvSpPr>
          <p:cNvPr id="3" name="內容版面配置區 2"/>
          <p:cNvSpPr>
            <a:spLocks noGrp="1"/>
          </p:cNvSpPr>
          <p:nvPr>
            <p:ph sz="quarter" idx="1"/>
          </p:nvPr>
        </p:nvSpPr>
        <p:spPr/>
        <p:txBody>
          <a:bodyPr>
            <a:normAutofit lnSpcReduction="10000"/>
          </a:bodyPr>
          <a:lstStyle/>
          <a:p>
            <a:r>
              <a:rPr lang="en-US" altLang="zh-TW" dirty="0" err="1" smtClean="0"/>
              <a:t>JPanel</a:t>
            </a:r>
            <a:endParaRPr lang="en-US" altLang="zh-TW" dirty="0" smtClean="0"/>
          </a:p>
          <a:p>
            <a:r>
              <a:rPr lang="en-US" altLang="zh-TW" dirty="0" err="1" smtClean="0"/>
              <a:t>JLabel</a:t>
            </a:r>
            <a:endParaRPr lang="en-US" altLang="zh-TW" dirty="0" smtClean="0"/>
          </a:p>
          <a:p>
            <a:r>
              <a:rPr lang="en-US" altLang="zh-TW" dirty="0" err="1" smtClean="0"/>
              <a:t>JButton</a:t>
            </a:r>
            <a:endParaRPr lang="en-US" altLang="zh-TW" dirty="0" smtClean="0"/>
          </a:p>
          <a:p>
            <a:r>
              <a:rPr lang="en-US" altLang="zh-TW" dirty="0" err="1" smtClean="0"/>
              <a:t>JTextField</a:t>
            </a:r>
            <a:endParaRPr lang="en-US" altLang="zh-TW" dirty="0" smtClean="0"/>
          </a:p>
          <a:p>
            <a:r>
              <a:rPr lang="en-US" altLang="zh-TW" dirty="0" err="1" smtClean="0"/>
              <a:t>JTextArea</a:t>
            </a:r>
            <a:endParaRPr lang="en-US" altLang="zh-TW" dirty="0" smtClean="0"/>
          </a:p>
          <a:p>
            <a:r>
              <a:rPr lang="en-US" altLang="zh-TW" dirty="0" err="1" smtClean="0"/>
              <a:t>JScrollPane</a:t>
            </a:r>
            <a:endParaRPr lang="en-US" altLang="zh-TW" dirty="0" smtClean="0"/>
          </a:p>
          <a:p>
            <a:r>
              <a:rPr lang="en-US" altLang="zh-TW" dirty="0" err="1" smtClean="0"/>
              <a:t>JComboBox</a:t>
            </a:r>
            <a:endParaRPr lang="en-US" altLang="zh-TW" dirty="0" smtClean="0"/>
          </a:p>
          <a:p>
            <a:r>
              <a:rPr lang="en-US" altLang="zh-TW" dirty="0" err="1" smtClean="0"/>
              <a:t>JList</a:t>
            </a:r>
            <a:endParaRPr lang="en-US" altLang="zh-TW" dirty="0" smtClean="0"/>
          </a:p>
          <a:p>
            <a:r>
              <a:rPr lang="en-US" altLang="zh-TW" dirty="0" err="1" smtClean="0"/>
              <a:t>JTree</a:t>
            </a:r>
            <a:endParaRPr lang="en-US" altLang="zh-TW" dirty="0" smtClean="0"/>
          </a:p>
          <a:p>
            <a:r>
              <a:rPr lang="en-US" altLang="zh-TW" dirty="0" smtClean="0"/>
              <a:t>…</a:t>
            </a:r>
            <a:endParaRPr lang="zh-TW"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How to Use Make a </a:t>
            </a:r>
            <a:r>
              <a:rPr lang="en-US" altLang="zh-TW" dirty="0" err="1" smtClean="0"/>
              <a:t>JPanel</a:t>
            </a:r>
            <a:r>
              <a:rPr lang="en-US" altLang="zh-TW" dirty="0" smtClean="0"/>
              <a:t> with Background</a:t>
            </a:r>
            <a:endParaRPr lang="zh-TW" altLang="en-US" dirty="0"/>
          </a:p>
        </p:txBody>
      </p:sp>
      <p:sp>
        <p:nvSpPr>
          <p:cNvPr id="3" name="內容版面配置區 2"/>
          <p:cNvSpPr>
            <a:spLocks noGrp="1"/>
          </p:cNvSpPr>
          <p:nvPr>
            <p:ph sz="quarter" idx="1"/>
          </p:nvPr>
        </p:nvSpPr>
        <p:spPr/>
        <p:txBody>
          <a:bodyPr/>
          <a:lstStyle/>
          <a:p>
            <a:r>
              <a:rPr lang="en-US" altLang="zh-TW" dirty="0" smtClean="0"/>
              <a:t>It is a common problem that users want to set a background picture for a panel</a:t>
            </a:r>
          </a:p>
          <a:p>
            <a:endParaRPr lang="zh-TW"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Let’s Try It</a:t>
            </a:r>
            <a:endParaRPr lang="zh-TW" altLang="en-US" dirty="0"/>
          </a:p>
        </p:txBody>
      </p:sp>
      <p:sp>
        <p:nvSpPr>
          <p:cNvPr id="4" name="文字版面配置區 3"/>
          <p:cNvSpPr>
            <a:spLocks noGrp="1"/>
          </p:cNvSpPr>
          <p:nvPr>
            <p:ph type="body" idx="1"/>
          </p:nvPr>
        </p:nvSpPr>
        <p:spPr/>
        <p:txBody>
          <a:bodyPr/>
          <a:lstStyle/>
          <a:p>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zh-TW" dirty="0" smtClean="0"/>
              <a:t>Abstract Window Toolkit (AWT)</a:t>
            </a:r>
            <a:endParaRPr lang="en-US" altLang="zh-TW" dirty="0"/>
          </a:p>
        </p:txBody>
      </p:sp>
      <p:sp>
        <p:nvSpPr>
          <p:cNvPr id="31747" name="Rectangle 3"/>
          <p:cNvSpPr>
            <a:spLocks noGrp="1" noChangeArrowheads="1"/>
          </p:cNvSpPr>
          <p:nvPr>
            <p:ph sz="quarter" idx="1"/>
          </p:nvPr>
        </p:nvSpPr>
        <p:spPr/>
        <p:txBody>
          <a:bodyPr>
            <a:normAutofit/>
          </a:bodyPr>
          <a:lstStyle/>
          <a:p>
            <a:r>
              <a:rPr lang="en-US" altLang="zh-TW" dirty="0" smtClean="0"/>
              <a:t>It delegates the drawing operations to the underlying OS</a:t>
            </a:r>
            <a:endParaRPr lang="zh-TW" altLang="en-US" dirty="0"/>
          </a:p>
          <a:p>
            <a:pPr lvl="2"/>
            <a:r>
              <a:rPr lang="en-US" altLang="zh-TW" dirty="0" smtClean="0"/>
              <a:t>Under Windows, we have a MS-Style window</a:t>
            </a:r>
            <a:endParaRPr lang="zh-TW" altLang="en-US" dirty="0"/>
          </a:p>
          <a:p>
            <a:pPr lvl="2"/>
            <a:r>
              <a:rPr lang="en-US" altLang="zh-TW" dirty="0" smtClean="0"/>
              <a:t>Under MAC, we have a MAC-Style window</a:t>
            </a:r>
          </a:p>
          <a:p>
            <a:r>
              <a:rPr lang="en-US" altLang="zh-TW" dirty="0" smtClean="0"/>
              <a:t>However, it is still platform-independent</a:t>
            </a:r>
          </a:p>
          <a:p>
            <a:pPr lvl="1"/>
            <a:r>
              <a:rPr lang="en-US" altLang="zh-TW" dirty="0" smtClean="0"/>
              <a:t>You don’t have to know the underlying API for drawing a window in your operating system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Swing and AWT</a:t>
            </a:r>
            <a:endParaRPr lang="zh-TW" altLang="en-US" dirty="0"/>
          </a:p>
        </p:txBody>
      </p:sp>
      <p:pic>
        <p:nvPicPr>
          <p:cNvPr id="58370" name="Picture 2" descr="http://upload.wikimedia.org/wikipedia/commons/1/1f/AWTSwingClassHierarchy.png"/>
          <p:cNvPicPr>
            <a:picLocks noChangeAspect="1" noChangeArrowheads="1"/>
          </p:cNvPicPr>
          <p:nvPr/>
        </p:nvPicPr>
        <p:blipFill>
          <a:blip r:embed="rId3" cstate="print"/>
          <a:srcRect/>
          <a:stretch>
            <a:fillRect/>
          </a:stretch>
        </p:blipFill>
        <p:spPr bwMode="auto">
          <a:xfrm>
            <a:off x="2500298" y="1571612"/>
            <a:ext cx="4286280" cy="473872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MVC architectural pattern</a:t>
            </a:r>
            <a:endParaRPr lang="zh-TW" altLang="en-US" dirty="0"/>
          </a:p>
        </p:txBody>
      </p:sp>
      <p:pic>
        <p:nvPicPr>
          <p:cNvPr id="87042" name="Picture 2"/>
          <p:cNvPicPr>
            <a:picLocks noGrp="1" noChangeAspect="1" noChangeArrowheads="1"/>
          </p:cNvPicPr>
          <p:nvPr>
            <p:ph sz="quarter" idx="1"/>
          </p:nvPr>
        </p:nvPicPr>
        <p:blipFill>
          <a:blip r:embed="rId3" cstate="print"/>
          <a:srcRect/>
          <a:stretch>
            <a:fillRect/>
          </a:stretch>
        </p:blipFill>
        <p:spPr bwMode="auto">
          <a:xfrm>
            <a:off x="1000100" y="1643047"/>
            <a:ext cx="6858048" cy="4800634"/>
          </a:xfrm>
          <a:prstGeom prst="rect">
            <a:avLst/>
          </a:prstGeom>
          <a:noFill/>
          <a:ln w="9525">
            <a:noFill/>
            <a:miter lim="800000"/>
            <a:headEnd/>
            <a:tailEnd/>
          </a:ln>
        </p:spPr>
      </p:pic>
      <p:sp>
        <p:nvSpPr>
          <p:cNvPr id="4" name="矩形 3"/>
          <p:cNvSpPr/>
          <p:nvPr/>
        </p:nvSpPr>
        <p:spPr>
          <a:xfrm>
            <a:off x="1000100" y="4143380"/>
            <a:ext cx="2714644" cy="1643074"/>
          </a:xfrm>
          <a:prstGeom prst="rect">
            <a:avLst/>
          </a:prstGeom>
          <a:noFill/>
          <a:ln>
            <a:solidFill>
              <a:srgbClr val="FF33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zh-TW"/>
              <a:t>MVC </a:t>
            </a:r>
            <a:r>
              <a:rPr lang="zh-TW" altLang="en-US"/>
              <a:t>架構</a:t>
            </a:r>
          </a:p>
        </p:txBody>
      </p:sp>
      <p:sp>
        <p:nvSpPr>
          <p:cNvPr id="47107" name="Rectangle 3"/>
          <p:cNvSpPr>
            <a:spLocks noGrp="1" noChangeArrowheads="1"/>
          </p:cNvSpPr>
          <p:nvPr>
            <p:ph sz="quarter" idx="1"/>
          </p:nvPr>
        </p:nvSpPr>
        <p:spPr/>
        <p:txBody>
          <a:bodyPr/>
          <a:lstStyle/>
          <a:p>
            <a:r>
              <a:rPr lang="en-US" altLang="zh-TW" sz="2400" dirty="0"/>
              <a:t>Model/View/Control </a:t>
            </a:r>
            <a:r>
              <a:rPr lang="zh-TW" altLang="en-US" sz="2400" dirty="0"/>
              <a:t>架構的目的是</a:t>
            </a:r>
            <a:r>
              <a:rPr lang="zh-TW" altLang="en-US" sz="2400" dirty="0">
                <a:solidFill>
                  <a:srgbClr val="FF9900"/>
                </a:solidFill>
              </a:rPr>
              <a:t>建立一個可以重複使用元件的方法</a:t>
            </a:r>
          </a:p>
          <a:p>
            <a:pPr lvl="1"/>
            <a:r>
              <a:rPr lang="zh-TW" altLang="en-US" sz="2000" dirty="0"/>
              <a:t>依照</a:t>
            </a:r>
            <a:r>
              <a:rPr lang="zh-TW" altLang="en-US" sz="2000" dirty="0">
                <a:solidFill>
                  <a:srgbClr val="FF0000"/>
                </a:solidFill>
              </a:rPr>
              <a:t>資料結構</a:t>
            </a:r>
            <a:r>
              <a:rPr lang="en-US" altLang="zh-TW" sz="2000" dirty="0">
                <a:solidFill>
                  <a:srgbClr val="FF0000"/>
                </a:solidFill>
              </a:rPr>
              <a:t>,</a:t>
            </a:r>
            <a:r>
              <a:rPr lang="zh-TW" altLang="en-US" sz="2000" dirty="0">
                <a:solidFill>
                  <a:srgbClr val="FF0000"/>
                </a:solidFill>
              </a:rPr>
              <a:t>顯示方式</a:t>
            </a:r>
            <a:r>
              <a:rPr lang="en-US" altLang="zh-TW" sz="2000" dirty="0">
                <a:solidFill>
                  <a:srgbClr val="FF0000"/>
                </a:solidFill>
              </a:rPr>
              <a:t>,</a:t>
            </a:r>
            <a:r>
              <a:rPr lang="zh-TW" altLang="en-US" sz="2000" dirty="0">
                <a:solidFill>
                  <a:srgbClr val="FF0000"/>
                </a:solidFill>
              </a:rPr>
              <a:t>行為</a:t>
            </a:r>
            <a:r>
              <a:rPr lang="zh-TW" altLang="en-US" sz="2000" dirty="0"/>
              <a:t>區分成不同的部分</a:t>
            </a:r>
          </a:p>
          <a:p>
            <a:pPr lvl="1"/>
            <a:r>
              <a:rPr kumimoji="0" lang="zh-TW" altLang="en-US" sz="2000" dirty="0"/>
              <a:t>主要適用於 </a:t>
            </a:r>
            <a:r>
              <a:rPr kumimoji="0" lang="en-US" altLang="zh-TW" sz="2000" dirty="0"/>
              <a:t>GUI </a:t>
            </a:r>
            <a:r>
              <a:rPr kumimoji="0" lang="zh-TW" altLang="en-US" sz="2000" dirty="0"/>
              <a:t>元件的設計上 </a:t>
            </a:r>
            <a:r>
              <a:rPr kumimoji="0" lang="en-US" altLang="zh-TW" sz="2000" dirty="0"/>
              <a:t>(</a:t>
            </a:r>
            <a:r>
              <a:rPr kumimoji="0" lang="zh-TW" altLang="en-US" sz="2000" dirty="0"/>
              <a:t>但也可以應用到</a:t>
            </a:r>
            <a:r>
              <a:rPr kumimoji="0" lang="zh-TW" altLang="en-US" sz="2000" dirty="0">
                <a:solidFill>
                  <a:srgbClr val="FF0000"/>
                </a:solidFill>
              </a:rPr>
              <a:t>設計</a:t>
            </a:r>
            <a:r>
              <a:rPr kumimoji="0" lang="zh-TW" altLang="en-US" sz="2000" dirty="0"/>
              <a:t>上</a:t>
            </a:r>
            <a:r>
              <a:rPr kumimoji="0" lang="en-US" altLang="zh-TW" sz="2000" dirty="0"/>
              <a:t>)</a:t>
            </a:r>
          </a:p>
          <a:p>
            <a:r>
              <a:rPr kumimoji="0" lang="en-US" altLang="zh-TW" sz="2400" dirty="0"/>
              <a:t>MVC </a:t>
            </a:r>
            <a:r>
              <a:rPr kumimoji="0" lang="zh-TW" altLang="en-US" sz="2400" dirty="0"/>
              <a:t>的基本概念</a:t>
            </a:r>
            <a:r>
              <a:rPr kumimoji="0" lang="en-US" altLang="zh-TW" sz="2400" dirty="0"/>
              <a:t>:</a:t>
            </a:r>
          </a:p>
          <a:p>
            <a:pPr lvl="1"/>
            <a:r>
              <a:rPr kumimoji="0" lang="zh-TW" altLang="en-US" sz="2000" dirty="0"/>
              <a:t>把</a:t>
            </a:r>
            <a:r>
              <a:rPr kumimoji="0" lang="zh-TW" altLang="en-US" sz="2000" dirty="0">
                <a:solidFill>
                  <a:srgbClr val="FF0000"/>
                </a:solidFill>
              </a:rPr>
              <a:t>資料模型</a:t>
            </a:r>
            <a:r>
              <a:rPr kumimoji="0" lang="zh-TW" altLang="en-US" sz="2000" dirty="0"/>
              <a:t>與</a:t>
            </a:r>
            <a:r>
              <a:rPr kumimoji="0" lang="zh-TW" altLang="en-US" sz="2000" dirty="0">
                <a:solidFill>
                  <a:srgbClr val="FF0000"/>
                </a:solidFill>
              </a:rPr>
              <a:t>資料顯示</a:t>
            </a:r>
            <a:r>
              <a:rPr kumimoji="0" lang="zh-TW" altLang="en-US" sz="2000" dirty="0"/>
              <a:t>區隔開來</a:t>
            </a:r>
          </a:p>
          <a:p>
            <a:pPr lvl="2"/>
            <a:r>
              <a:rPr kumimoji="0" lang="en-US" altLang="zh-TW" sz="1800" dirty="0"/>
              <a:t>Ex. </a:t>
            </a:r>
            <a:r>
              <a:rPr kumimoji="0" lang="zh-TW" altLang="en-US" sz="1800" dirty="0"/>
              <a:t>試算表的資料可以用長條圖或圓餅圖表示</a:t>
            </a:r>
            <a:r>
              <a:rPr kumimoji="0" lang="en-US" altLang="zh-TW" sz="1800" dirty="0"/>
              <a:t>,</a:t>
            </a:r>
            <a:r>
              <a:rPr kumimoji="0" lang="zh-TW" altLang="en-US" sz="1800" dirty="0"/>
              <a:t>其中資料</a:t>
            </a:r>
            <a:r>
              <a:rPr kumimoji="0" lang="zh-TW" altLang="en-US" sz="1800" dirty="0">
                <a:sym typeface="Wingdings" pitchFamily="2" charset="2"/>
              </a:rPr>
              <a:t></a:t>
            </a:r>
            <a:r>
              <a:rPr kumimoji="0" lang="en-US" altLang="zh-TW" sz="1800" dirty="0"/>
              <a:t>model, </a:t>
            </a:r>
            <a:r>
              <a:rPr kumimoji="0" lang="zh-TW" altLang="en-US" sz="1800" dirty="0"/>
              <a:t>不同的表示方式</a:t>
            </a:r>
            <a:r>
              <a:rPr kumimoji="0" lang="zh-TW" altLang="en-US" sz="1800" dirty="0">
                <a:sym typeface="Wingdings" pitchFamily="2" charset="2"/>
              </a:rPr>
              <a:t></a:t>
            </a:r>
            <a:r>
              <a:rPr kumimoji="0" lang="en-US" altLang="zh-TW" sz="1800" dirty="0">
                <a:sym typeface="Wingdings" pitchFamily="2" charset="2"/>
              </a:rPr>
              <a:t>View</a:t>
            </a:r>
          </a:p>
          <a:p>
            <a:pPr lvl="1"/>
            <a:r>
              <a:rPr kumimoji="0" lang="en-US" altLang="zh-TW" sz="2000" dirty="0">
                <a:solidFill>
                  <a:srgbClr val="FF0000"/>
                </a:solidFill>
                <a:sym typeface="Wingdings" pitchFamily="2" charset="2"/>
              </a:rPr>
              <a:t>Control</a:t>
            </a:r>
            <a:r>
              <a:rPr kumimoji="0" lang="en-US" altLang="zh-TW" sz="2000" dirty="0">
                <a:sym typeface="Wingdings" pitchFamily="2" charset="2"/>
              </a:rPr>
              <a:t> </a:t>
            </a:r>
            <a:r>
              <a:rPr kumimoji="0" lang="zh-TW" altLang="en-US" sz="2000" dirty="0">
                <a:sym typeface="Wingdings" pitchFamily="2" charset="2"/>
              </a:rPr>
              <a:t>則是控制元件的行為</a:t>
            </a:r>
          </a:p>
          <a:p>
            <a:pPr lvl="2"/>
            <a:r>
              <a:rPr kumimoji="0" lang="zh-TW" altLang="en-US" sz="1800" dirty="0">
                <a:solidFill>
                  <a:srgbClr val="FF9900"/>
                </a:solidFill>
              </a:rPr>
              <a:t>當</a:t>
            </a:r>
            <a:r>
              <a:rPr kumimoji="0" lang="zh-TW" altLang="en-US" sz="1800" dirty="0">
                <a:solidFill>
                  <a:srgbClr val="FF0000"/>
                </a:solidFill>
              </a:rPr>
              <a:t>資料</a:t>
            </a:r>
            <a:r>
              <a:rPr kumimoji="0" lang="zh-TW" altLang="en-US" sz="1800" dirty="0">
                <a:solidFill>
                  <a:srgbClr val="FF9900"/>
                </a:solidFill>
              </a:rPr>
              <a:t>改變時</a:t>
            </a:r>
            <a:r>
              <a:rPr kumimoji="0" lang="en-US" altLang="zh-TW" sz="1800" dirty="0">
                <a:solidFill>
                  <a:srgbClr val="FF9900"/>
                </a:solidFill>
              </a:rPr>
              <a:t>,</a:t>
            </a:r>
            <a:r>
              <a:rPr kumimoji="0" lang="zh-TW" altLang="en-US" sz="1800" dirty="0">
                <a:solidFill>
                  <a:srgbClr val="FF0000"/>
                </a:solidFill>
              </a:rPr>
              <a:t>顯示</a:t>
            </a:r>
            <a:r>
              <a:rPr kumimoji="0" lang="zh-TW" altLang="en-US" sz="1800" dirty="0">
                <a:solidFill>
                  <a:srgbClr val="FF9900"/>
                </a:solidFill>
              </a:rPr>
              <a:t>的部分亦要</a:t>
            </a:r>
            <a:r>
              <a:rPr kumimoji="0" lang="zh-TW" altLang="en-US" sz="1800" dirty="0" smtClean="0">
                <a:solidFill>
                  <a:srgbClr val="FF9900"/>
                </a:solidFill>
              </a:rPr>
              <a:t>改變</a:t>
            </a:r>
            <a:endParaRPr kumimoji="0" lang="en-US" altLang="zh-TW" sz="1800" dirty="0" smtClean="0">
              <a:solidFill>
                <a:srgbClr val="FF9900"/>
              </a:solidFill>
            </a:endParaRPr>
          </a:p>
          <a:p>
            <a:r>
              <a:rPr lang="en-US" altLang="zh-TW" sz="2600" dirty="0" smtClean="0">
                <a:solidFill>
                  <a:srgbClr val="FF9900"/>
                </a:solidFill>
                <a:hlinkClick r:id="rId3"/>
              </a:rPr>
              <a:t>http://java.sun.com/blueprints/patterns/MVC-detailed.html</a:t>
            </a:r>
            <a:endParaRPr lang="en-US" altLang="zh-TW" sz="2600" dirty="0" smtClean="0">
              <a:solidFill>
                <a:srgbClr val="FF9900"/>
              </a:solidFill>
            </a:endParaRPr>
          </a:p>
          <a:p>
            <a:endParaRPr kumimoji="0" lang="zh-TW" altLang="en-US" sz="2600" dirty="0">
              <a:solidFill>
                <a:srgbClr val="FF99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zh-TW"/>
              <a:t>Swing</a:t>
            </a:r>
          </a:p>
        </p:txBody>
      </p:sp>
      <p:sp>
        <p:nvSpPr>
          <p:cNvPr id="32771" name="Rectangle 3"/>
          <p:cNvSpPr>
            <a:spLocks noGrp="1" noChangeArrowheads="1"/>
          </p:cNvSpPr>
          <p:nvPr>
            <p:ph sz="quarter" idx="1"/>
          </p:nvPr>
        </p:nvSpPr>
        <p:spPr/>
        <p:txBody>
          <a:bodyPr/>
          <a:lstStyle/>
          <a:p>
            <a:pPr marL="609600" indent="-609600"/>
            <a:r>
              <a:rPr lang="en-US" altLang="zh-TW" sz="2000" dirty="0"/>
              <a:t>Swing </a:t>
            </a:r>
            <a:r>
              <a:rPr lang="zh-TW" altLang="en-US" sz="2000" dirty="0"/>
              <a:t>不使用 </a:t>
            </a:r>
            <a:r>
              <a:rPr lang="en-US" altLang="zh-TW" sz="2000" dirty="0"/>
              <a:t>OS </a:t>
            </a:r>
            <a:r>
              <a:rPr lang="zh-TW" altLang="en-US" sz="2000" dirty="0"/>
              <a:t>的 </a:t>
            </a:r>
            <a:r>
              <a:rPr lang="en-US" altLang="zh-TW" sz="2000" dirty="0"/>
              <a:t>toolkit</a:t>
            </a:r>
            <a:r>
              <a:rPr lang="zh-TW" altLang="en-US" sz="2000" dirty="0"/>
              <a:t>來建立使用者介面</a:t>
            </a:r>
            <a:r>
              <a:rPr lang="en-US" altLang="zh-TW" sz="2000" dirty="0"/>
              <a:t>,</a:t>
            </a:r>
            <a:r>
              <a:rPr lang="zh-TW" altLang="en-US" sz="2000" dirty="0">
                <a:solidFill>
                  <a:srgbClr val="FF9900"/>
                </a:solidFill>
              </a:rPr>
              <a:t>所有的元件都由 </a:t>
            </a:r>
            <a:r>
              <a:rPr lang="en-US" altLang="zh-TW" sz="2000" dirty="0">
                <a:solidFill>
                  <a:srgbClr val="FF9900"/>
                </a:solidFill>
              </a:rPr>
              <a:t>java </a:t>
            </a:r>
            <a:r>
              <a:rPr lang="zh-TW" altLang="en-US" sz="2000" dirty="0">
                <a:solidFill>
                  <a:srgbClr val="FF9900"/>
                </a:solidFill>
              </a:rPr>
              <a:t>自己提供</a:t>
            </a:r>
            <a:r>
              <a:rPr lang="en-US" altLang="zh-TW" sz="2000" dirty="0">
                <a:solidFill>
                  <a:srgbClr val="FF9900"/>
                </a:solidFill>
              </a:rPr>
              <a:t>,</a:t>
            </a:r>
            <a:r>
              <a:rPr lang="zh-TW" altLang="en-US" sz="2000" dirty="0">
                <a:solidFill>
                  <a:srgbClr val="FF9900"/>
                </a:solidFill>
              </a:rPr>
              <a:t>不管在哪一個平台上執行</a:t>
            </a:r>
            <a:r>
              <a:rPr lang="en-US" altLang="zh-TW" sz="2000" dirty="0">
                <a:solidFill>
                  <a:srgbClr val="FF9900"/>
                </a:solidFill>
              </a:rPr>
              <a:t>,</a:t>
            </a:r>
            <a:r>
              <a:rPr lang="zh-TW" altLang="en-US" sz="2000" dirty="0">
                <a:solidFill>
                  <a:srgbClr val="FF9900"/>
                </a:solidFill>
              </a:rPr>
              <a:t>按鈕都長的一樣</a:t>
            </a:r>
          </a:p>
          <a:p>
            <a:pPr marL="609600" indent="-609600"/>
            <a:r>
              <a:rPr kumimoji="0" lang="zh-TW" altLang="en-US" sz="2000" dirty="0"/>
              <a:t>如何使用 </a:t>
            </a:r>
            <a:r>
              <a:rPr kumimoji="0" lang="en-US" altLang="zh-TW" sz="2000" dirty="0"/>
              <a:t>Swing ?</a:t>
            </a:r>
          </a:p>
          <a:p>
            <a:pPr marL="990600" lvl="1" indent="-533400">
              <a:buFont typeface="Wingdings" pitchFamily="2" charset="2"/>
              <a:buAutoNum type="arabicPeriod"/>
            </a:pPr>
            <a:r>
              <a:rPr kumimoji="0" lang="zh-TW" altLang="en-US" sz="2000" dirty="0"/>
              <a:t>組合預先建造好的元件</a:t>
            </a:r>
          </a:p>
          <a:p>
            <a:pPr marL="990600" lvl="1" indent="-533400">
              <a:buFont typeface="Wingdings" pitchFamily="2" charset="2"/>
              <a:buAutoNum type="arabicPeriod"/>
            </a:pPr>
            <a:r>
              <a:rPr kumimoji="0" lang="zh-TW" altLang="en-US" sz="2000" dirty="0"/>
              <a:t>把它們放到</a:t>
            </a:r>
            <a:r>
              <a:rPr kumimoji="0" lang="zh-TW" altLang="en-US" sz="2000" dirty="0">
                <a:solidFill>
                  <a:srgbClr val="FF9900"/>
                </a:solidFill>
              </a:rPr>
              <a:t>容器</a:t>
            </a:r>
            <a:r>
              <a:rPr kumimoji="0" lang="en-US" altLang="zh-TW" sz="2000" dirty="0"/>
              <a:t>(container)</a:t>
            </a:r>
            <a:r>
              <a:rPr kumimoji="0" lang="zh-TW" altLang="en-US" sz="2000" dirty="0"/>
              <a:t>中</a:t>
            </a:r>
          </a:p>
          <a:p>
            <a:pPr marL="990600" lvl="1" indent="-533400">
              <a:buFont typeface="Wingdings" pitchFamily="2" charset="2"/>
              <a:buAutoNum type="arabicPeriod"/>
            </a:pPr>
            <a:r>
              <a:rPr kumimoji="0" lang="zh-TW" altLang="en-US" sz="2000" dirty="0"/>
              <a:t>利用</a:t>
            </a:r>
            <a:r>
              <a:rPr kumimoji="0" lang="zh-TW" altLang="en-US" sz="2000" dirty="0">
                <a:solidFill>
                  <a:srgbClr val="FF9900"/>
                </a:solidFill>
              </a:rPr>
              <a:t>版面管理員</a:t>
            </a:r>
            <a:r>
              <a:rPr kumimoji="0" lang="zh-TW" altLang="en-US" sz="2000" dirty="0"/>
              <a:t>製造更複雜的介面</a:t>
            </a:r>
          </a:p>
          <a:p>
            <a:pPr marL="990600" lvl="1" indent="-533400">
              <a:buFont typeface="Wingdings" pitchFamily="2" charset="2"/>
              <a:buAutoNum type="arabicPeriod"/>
            </a:pPr>
            <a:endParaRPr kumimoji="0" lang="zh-TW" altLang="en-US" sz="2000" dirty="0"/>
          </a:p>
          <a:p>
            <a:pPr marL="990600" lvl="1" indent="-533400">
              <a:buFont typeface="Wingdings" pitchFamily="2" charset="2"/>
              <a:buAutoNum type="arabicPeriod"/>
            </a:pPr>
            <a:endParaRPr kumimoji="0" lang="zh-TW" altLang="en-US" sz="2000" dirty="0"/>
          </a:p>
          <a:p>
            <a:pPr marL="609600" indent="-609600">
              <a:buFont typeface="Wingdings" pitchFamily="2" charset="2"/>
              <a:buChar char="l"/>
            </a:pPr>
            <a:r>
              <a:rPr kumimoji="0" lang="en-US" altLang="zh-TW" sz="2000" dirty="0"/>
              <a:t>Swing </a:t>
            </a:r>
            <a:r>
              <a:rPr kumimoji="0" lang="zh-TW" altLang="en-US" sz="2000" dirty="0"/>
              <a:t>利用</a:t>
            </a:r>
            <a:r>
              <a:rPr kumimoji="0" lang="zh-TW" altLang="en-US" sz="2000" dirty="0">
                <a:solidFill>
                  <a:srgbClr val="FF9900"/>
                </a:solidFill>
              </a:rPr>
              <a:t>版面管理員</a:t>
            </a:r>
            <a:r>
              <a:rPr kumimoji="0" lang="en-US" altLang="zh-TW" sz="2000" dirty="0">
                <a:solidFill>
                  <a:srgbClr val="FF9900"/>
                </a:solidFill>
              </a:rPr>
              <a:t>(layout manager)</a:t>
            </a:r>
            <a:r>
              <a:rPr kumimoji="0" lang="zh-TW" altLang="en-US" sz="2000" dirty="0">
                <a:solidFill>
                  <a:srgbClr val="FF9900"/>
                </a:solidFill>
              </a:rPr>
              <a:t>來管理容器內的元件</a:t>
            </a:r>
            <a:r>
              <a:rPr kumimoji="0" lang="en-US" altLang="zh-TW" sz="2000" dirty="0"/>
              <a:t>,</a:t>
            </a:r>
            <a:r>
              <a:rPr kumimoji="0" lang="zh-TW" altLang="en-US" sz="2000" dirty="0"/>
              <a:t>控制它們的大小及位置</a:t>
            </a:r>
          </a:p>
          <a:p>
            <a:pPr marL="990600" lvl="1" indent="-533400"/>
            <a:r>
              <a:rPr kumimoji="0" lang="zh-TW" altLang="en-US" sz="2000" dirty="0">
                <a:solidFill>
                  <a:srgbClr val="FF9900"/>
                </a:solidFill>
              </a:rPr>
              <a:t>相對位置</a:t>
            </a:r>
            <a:r>
              <a:rPr kumimoji="0" lang="zh-TW" altLang="en-US" sz="2000" dirty="0"/>
              <a:t>取代絕對位置</a:t>
            </a:r>
            <a:r>
              <a:rPr kumimoji="0" lang="en-US" altLang="zh-TW" sz="2000" dirty="0"/>
              <a:t>(</a:t>
            </a:r>
            <a:r>
              <a:rPr kumimoji="0" lang="zh-TW" altLang="en-US" sz="2000" dirty="0"/>
              <a:t>直接用座標控制</a:t>
            </a:r>
            <a:r>
              <a:rPr kumimoji="0" lang="en-US" altLang="zh-TW" sz="2000" dirty="0"/>
              <a:t>): </a:t>
            </a:r>
            <a:r>
              <a:rPr kumimoji="0" lang="zh-TW" altLang="en-US" sz="2000" dirty="0"/>
              <a:t>好處是當使用者重新改變視窗大小時</a:t>
            </a:r>
            <a:r>
              <a:rPr kumimoji="0" lang="en-US" altLang="zh-TW" sz="2000" dirty="0"/>
              <a:t>,</a:t>
            </a:r>
            <a:r>
              <a:rPr kumimoji="0" lang="zh-TW" altLang="en-US" sz="2000" dirty="0"/>
              <a:t>你可以確定其元件可以在正確位置上出現</a:t>
            </a:r>
          </a:p>
          <a:p>
            <a:pPr marL="609600" indent="-609600">
              <a:buFont typeface="Wingdings" pitchFamily="2" charset="2"/>
              <a:buChar char="n"/>
            </a:pPr>
            <a:endParaRPr kumimoji="0" lang="zh-TW" altLang="en-US" sz="2000" dirty="0"/>
          </a:p>
          <a:p>
            <a:pPr marL="609600" indent="-609600">
              <a:buFont typeface="Wingdings" pitchFamily="2" charset="2"/>
              <a:buChar char="n"/>
            </a:pPr>
            <a:endParaRPr kumimoji="0" lang="zh-TW" altLang="en-US" dirty="0"/>
          </a:p>
          <a:p>
            <a:pPr marL="990600" lvl="1" indent="-533400">
              <a:buFont typeface="Wingdings" pitchFamily="2" charset="2"/>
              <a:buNone/>
            </a:pPr>
            <a:endParaRPr kumimoji="0" lang="zh-TW" altLang="en-US" dirty="0"/>
          </a:p>
          <a:p>
            <a:pPr marL="609600" indent="-609600"/>
            <a:endParaRPr kumimoji="0" lang="en-US" altLang="zh-TW" dirty="0">
              <a:solidFill>
                <a:srgbClr val="FF9900"/>
              </a:solidFill>
            </a:endParaRPr>
          </a:p>
        </p:txBody>
      </p:sp>
      <p:pic>
        <p:nvPicPr>
          <p:cNvPr id="32772" name="Picture 4" descr="snap"/>
          <p:cNvPicPr>
            <a:picLocks noChangeAspect="1" noChangeArrowheads="1"/>
          </p:cNvPicPr>
          <p:nvPr/>
        </p:nvPicPr>
        <p:blipFill>
          <a:blip r:embed="rId3" cstate="print"/>
          <a:srcRect/>
          <a:stretch>
            <a:fillRect/>
          </a:stretch>
        </p:blipFill>
        <p:spPr bwMode="auto">
          <a:xfrm>
            <a:off x="6084888" y="2276475"/>
            <a:ext cx="3059112" cy="218757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zh-TW" altLang="en-US"/>
              <a:t>元件</a:t>
            </a:r>
          </a:p>
        </p:txBody>
      </p:sp>
      <p:sp>
        <p:nvSpPr>
          <p:cNvPr id="33795" name="Rectangle 3"/>
          <p:cNvSpPr>
            <a:spLocks noGrp="1" noChangeArrowheads="1"/>
          </p:cNvSpPr>
          <p:nvPr>
            <p:ph type="body" sz="half" idx="1"/>
          </p:nvPr>
        </p:nvSpPr>
        <p:spPr>
          <a:xfrm>
            <a:off x="457200" y="1600200"/>
            <a:ext cx="8218488" cy="4533900"/>
          </a:xfrm>
        </p:spPr>
        <p:txBody>
          <a:bodyPr/>
          <a:lstStyle/>
          <a:p>
            <a:r>
              <a:rPr kumimoji="0" lang="en-US" altLang="zh-TW" sz="1800" dirty="0"/>
              <a:t>Swing</a:t>
            </a:r>
            <a:r>
              <a:rPr kumimoji="0" lang="zh-TW" altLang="en-US" sz="1800" dirty="0"/>
              <a:t>元</a:t>
            </a:r>
            <a:r>
              <a:rPr lang="zh-TW" altLang="en-US" sz="1800" dirty="0"/>
              <a:t>件必須放置在</a:t>
            </a:r>
            <a:r>
              <a:rPr lang="zh-TW" altLang="en-US" sz="1800" dirty="0">
                <a:solidFill>
                  <a:srgbClr val="FF9900"/>
                </a:solidFill>
              </a:rPr>
              <a:t>容器</a:t>
            </a:r>
            <a:r>
              <a:rPr lang="zh-TW" altLang="en-US" sz="1800" dirty="0"/>
              <a:t>中才可以使用</a:t>
            </a:r>
            <a:r>
              <a:rPr lang="en-US" altLang="zh-TW" sz="1800" dirty="0"/>
              <a:t>,</a:t>
            </a:r>
            <a:r>
              <a:rPr lang="zh-TW" altLang="en-US" sz="1800" dirty="0"/>
              <a:t>而容器負責將元件分類</a:t>
            </a:r>
            <a:r>
              <a:rPr lang="en-US" altLang="zh-TW" sz="1800" dirty="0"/>
              <a:t>,</a:t>
            </a:r>
            <a:r>
              <a:rPr lang="zh-TW" altLang="en-US" sz="1800" dirty="0"/>
              <a:t>讓它們可以被</a:t>
            </a:r>
            <a:r>
              <a:rPr lang="zh-TW" altLang="en-US" sz="1800" dirty="0">
                <a:solidFill>
                  <a:srgbClr val="FF9900"/>
                </a:solidFill>
              </a:rPr>
              <a:t>版面管理員</a:t>
            </a:r>
            <a:r>
              <a:rPr lang="zh-TW" altLang="en-US" sz="1800" dirty="0"/>
              <a:t>顯示</a:t>
            </a:r>
          </a:p>
          <a:p>
            <a:pPr>
              <a:buFont typeface="Wingdings" pitchFamily="2" charset="2"/>
              <a:buNone/>
            </a:pPr>
            <a:endParaRPr lang="zh-TW" altLang="en-US" sz="1800" dirty="0"/>
          </a:p>
          <a:p>
            <a:r>
              <a:rPr lang="zh-TW" altLang="en-US" sz="1800" dirty="0"/>
              <a:t>所有的 </a:t>
            </a:r>
            <a:r>
              <a:rPr lang="en-US" altLang="zh-TW" sz="1800" dirty="0"/>
              <a:t>Swing</a:t>
            </a:r>
            <a:r>
              <a:rPr lang="zh-TW" altLang="en-US" sz="1800" dirty="0"/>
              <a:t>元件都是</a:t>
            </a:r>
            <a:r>
              <a:rPr lang="zh-TW" altLang="en-US" sz="1800" dirty="0">
                <a:solidFill>
                  <a:srgbClr val="FF9900"/>
                </a:solidFill>
              </a:rPr>
              <a:t>抽象類別 </a:t>
            </a:r>
            <a:r>
              <a:rPr lang="en-US" altLang="zh-TW" sz="1800" dirty="0" err="1">
                <a:solidFill>
                  <a:srgbClr val="FF9900"/>
                </a:solidFill>
              </a:rPr>
              <a:t>javax.swing.JComponent</a:t>
            </a:r>
            <a:r>
              <a:rPr lang="en-US" altLang="zh-TW" sz="1800" dirty="0"/>
              <a:t> </a:t>
            </a:r>
            <a:r>
              <a:rPr lang="zh-TW" altLang="en-US" sz="1800" dirty="0"/>
              <a:t>繼承而來的</a:t>
            </a:r>
          </a:p>
          <a:p>
            <a:pPr lvl="1"/>
            <a:r>
              <a:rPr lang="zh-TW" altLang="en-US" sz="1800" dirty="0"/>
              <a:t>如 </a:t>
            </a:r>
            <a:r>
              <a:rPr lang="en-US" altLang="zh-TW" sz="1800" dirty="0" err="1">
                <a:solidFill>
                  <a:srgbClr val="FF0000"/>
                </a:solidFill>
              </a:rPr>
              <a:t>JButton</a:t>
            </a:r>
            <a:r>
              <a:rPr lang="en-US" altLang="zh-TW" sz="1800" dirty="0"/>
              <a:t> </a:t>
            </a:r>
            <a:r>
              <a:rPr lang="zh-TW" altLang="en-US" sz="1800" dirty="0"/>
              <a:t>是 </a:t>
            </a:r>
            <a:r>
              <a:rPr lang="en-US" altLang="zh-TW" sz="1800" dirty="0" err="1"/>
              <a:t>AbstractButton</a:t>
            </a:r>
            <a:r>
              <a:rPr lang="en-US" altLang="zh-TW" sz="1800" dirty="0"/>
              <a:t> </a:t>
            </a:r>
            <a:r>
              <a:rPr lang="zh-TW" altLang="en-US" sz="1800" dirty="0"/>
              <a:t>的子類別</a:t>
            </a:r>
            <a:r>
              <a:rPr lang="en-US" altLang="zh-TW" sz="1800" dirty="0"/>
              <a:t>,</a:t>
            </a:r>
            <a:r>
              <a:rPr lang="zh-TW" altLang="en-US" sz="1800" dirty="0"/>
              <a:t>而 </a:t>
            </a:r>
            <a:r>
              <a:rPr lang="en-US" altLang="zh-TW" sz="1800" dirty="0" err="1">
                <a:solidFill>
                  <a:srgbClr val="FF0000"/>
                </a:solidFill>
              </a:rPr>
              <a:t>AbstractButton</a:t>
            </a:r>
            <a:r>
              <a:rPr lang="en-US" altLang="zh-TW" sz="1800" dirty="0"/>
              <a:t> </a:t>
            </a:r>
            <a:r>
              <a:rPr lang="zh-TW" altLang="en-US" sz="1800" dirty="0"/>
              <a:t>又是 </a:t>
            </a:r>
            <a:r>
              <a:rPr lang="en-US" altLang="zh-TW" sz="1800" dirty="0" err="1">
                <a:solidFill>
                  <a:srgbClr val="FF0000"/>
                </a:solidFill>
              </a:rPr>
              <a:t>JComponent</a:t>
            </a:r>
            <a:r>
              <a:rPr lang="zh-TW" altLang="en-US" sz="1800" dirty="0"/>
              <a:t>的子類別</a:t>
            </a:r>
          </a:p>
          <a:p>
            <a:r>
              <a:rPr lang="en-US" altLang="zh-TW" sz="1800" dirty="0" err="1"/>
              <a:t>JComponent</a:t>
            </a:r>
            <a:r>
              <a:rPr lang="en-US" altLang="zh-TW" sz="1800" dirty="0"/>
              <a:t> </a:t>
            </a:r>
            <a:r>
              <a:rPr lang="zh-TW" altLang="en-US" sz="1800" dirty="0"/>
              <a:t>是 </a:t>
            </a:r>
            <a:r>
              <a:rPr lang="en-US" altLang="zh-TW" sz="1800" dirty="0"/>
              <a:t>Swing </a:t>
            </a:r>
            <a:r>
              <a:rPr lang="zh-TW" altLang="en-US" sz="1800" dirty="0"/>
              <a:t>元件階層的 </a:t>
            </a:r>
            <a:r>
              <a:rPr lang="en-US" altLang="zh-TW" sz="1800" dirty="0"/>
              <a:t>root</a:t>
            </a:r>
          </a:p>
          <a:p>
            <a:endParaRPr lang="en-US" altLang="zh-TW" sz="2800" dirty="0"/>
          </a:p>
          <a:p>
            <a:pPr>
              <a:buFont typeface="Wingdings" pitchFamily="2" charset="2"/>
              <a:buNone/>
            </a:pPr>
            <a:endParaRPr lang="en-US" altLang="zh-TW" sz="2800" dirty="0"/>
          </a:p>
          <a:p>
            <a:pPr>
              <a:buFont typeface="Wingdings" pitchFamily="2" charset="2"/>
              <a:buNone/>
            </a:pPr>
            <a:endParaRPr lang="en-US" altLang="zh-TW" sz="2800" dirty="0"/>
          </a:p>
        </p:txBody>
      </p:sp>
      <p:graphicFrame>
        <p:nvGraphicFramePr>
          <p:cNvPr id="33796" name="Object 4"/>
          <p:cNvGraphicFramePr>
            <a:graphicFrameLocks noChangeAspect="1"/>
          </p:cNvGraphicFramePr>
          <p:nvPr>
            <p:ph sz="half" idx="2"/>
          </p:nvPr>
        </p:nvGraphicFramePr>
        <p:xfrm>
          <a:off x="-468313" y="3860800"/>
          <a:ext cx="5813426" cy="3886200"/>
        </p:xfrm>
        <a:graphic>
          <a:graphicData uri="http://schemas.openxmlformats.org/presentationml/2006/ole">
            <p:oleObj spid="_x0000_s33796" name="Visio" r:id="rId4" imgW="5185258" imgH="3464966" progId="">
              <p:embed/>
            </p:oleObj>
          </a:graphicData>
        </a:graphic>
      </p:graphicFrame>
      <p:sp>
        <p:nvSpPr>
          <p:cNvPr id="33798" name="Text Box 6"/>
          <p:cNvSpPr txBox="1">
            <a:spLocks noChangeArrowheads="1"/>
          </p:cNvSpPr>
          <p:nvPr/>
        </p:nvSpPr>
        <p:spPr bwMode="auto">
          <a:xfrm>
            <a:off x="3348038" y="4797425"/>
            <a:ext cx="5610225" cy="915988"/>
          </a:xfrm>
          <a:prstGeom prst="rect">
            <a:avLst/>
          </a:prstGeom>
          <a:noFill/>
          <a:ln w="9525">
            <a:noFill/>
            <a:miter lim="800000"/>
            <a:headEnd/>
            <a:tailEnd/>
          </a:ln>
          <a:effectLst/>
        </p:spPr>
        <p:txBody>
          <a:bodyPr wrap="none">
            <a:spAutoFit/>
          </a:bodyPr>
          <a:lstStyle/>
          <a:p>
            <a:r>
              <a:rPr lang="zh-TW" altLang="en-US"/>
              <a:t>我們可以說 </a:t>
            </a:r>
            <a:r>
              <a:rPr lang="en-US" altLang="zh-TW"/>
              <a:t>Swing </a:t>
            </a:r>
            <a:r>
              <a:rPr lang="zh-TW" altLang="en-US"/>
              <a:t>是 </a:t>
            </a:r>
            <a:r>
              <a:rPr lang="en-US" altLang="zh-TW"/>
              <a:t>AWT </a:t>
            </a:r>
            <a:r>
              <a:rPr lang="zh-TW" altLang="en-US"/>
              <a:t>的大延伸</a:t>
            </a:r>
          </a:p>
          <a:p>
            <a:pPr>
              <a:buFontTx/>
              <a:buChar char="•"/>
            </a:pPr>
            <a:r>
              <a:rPr lang="zh-TW" altLang="en-US"/>
              <a:t> 因為 </a:t>
            </a:r>
            <a:r>
              <a:rPr lang="en-US" altLang="zh-TW"/>
              <a:t>JComponent </a:t>
            </a:r>
            <a:r>
              <a:rPr lang="zh-TW" altLang="en-US"/>
              <a:t>類別是從 </a:t>
            </a:r>
            <a:r>
              <a:rPr lang="en-US" altLang="zh-TW"/>
              <a:t>Container </a:t>
            </a:r>
            <a:r>
              <a:rPr lang="zh-TW" altLang="en-US"/>
              <a:t>類別繼承而來</a:t>
            </a:r>
          </a:p>
          <a:p>
            <a:r>
              <a:rPr lang="zh-TW" altLang="en-US"/>
              <a:t>  所以他同時具備</a:t>
            </a:r>
            <a:r>
              <a:rPr lang="zh-TW" altLang="en-US">
                <a:solidFill>
                  <a:srgbClr val="FF9900"/>
                </a:solidFill>
              </a:rPr>
              <a:t>元件與容器</a:t>
            </a:r>
            <a:r>
              <a:rPr lang="zh-TW" altLang="en-US"/>
              <a:t>的特性</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zh-TW" sz="4000"/>
              <a:t>JComponent </a:t>
            </a:r>
            <a:r>
              <a:rPr lang="zh-TW" altLang="en-US" sz="4000"/>
              <a:t>類別的功能分成兩類</a:t>
            </a:r>
          </a:p>
        </p:txBody>
      </p:sp>
      <p:sp>
        <p:nvSpPr>
          <p:cNvPr id="36867" name="Rectangle 3"/>
          <p:cNvSpPr>
            <a:spLocks noGrp="1" noChangeArrowheads="1"/>
          </p:cNvSpPr>
          <p:nvPr>
            <p:ph sz="quarter" idx="1"/>
          </p:nvPr>
        </p:nvSpPr>
        <p:spPr/>
        <p:txBody>
          <a:bodyPr/>
          <a:lstStyle/>
          <a:p>
            <a:r>
              <a:rPr lang="zh-TW" altLang="en-US" sz="2400" dirty="0">
                <a:solidFill>
                  <a:srgbClr val="FF9900"/>
                </a:solidFill>
              </a:rPr>
              <a:t>控制外觀</a:t>
            </a:r>
            <a:r>
              <a:rPr lang="en-US" altLang="zh-TW" sz="2400" dirty="0">
                <a:solidFill>
                  <a:srgbClr val="FF9900"/>
                </a:solidFill>
              </a:rPr>
              <a:t>:</a:t>
            </a:r>
            <a:r>
              <a:rPr lang="en-US" altLang="zh-TW" sz="2400" dirty="0"/>
              <a:t> </a:t>
            </a:r>
            <a:r>
              <a:rPr lang="zh-TW" altLang="en-US" sz="2400" dirty="0"/>
              <a:t>顯形</a:t>
            </a:r>
            <a:r>
              <a:rPr lang="en-US" altLang="zh-TW" sz="2400" dirty="0"/>
              <a:t>/</a:t>
            </a:r>
            <a:r>
              <a:rPr lang="zh-TW" altLang="en-US" sz="2400" dirty="0"/>
              <a:t>隱形</a:t>
            </a:r>
            <a:r>
              <a:rPr lang="en-US" altLang="zh-TW" sz="2400" dirty="0"/>
              <a:t>, </a:t>
            </a:r>
            <a:r>
              <a:rPr lang="zh-TW" altLang="en-US" sz="2400" dirty="0"/>
              <a:t>元件大小與位置</a:t>
            </a:r>
            <a:r>
              <a:rPr lang="en-US" altLang="zh-TW" sz="2400" dirty="0"/>
              <a:t>, </a:t>
            </a:r>
            <a:r>
              <a:rPr lang="zh-TW" altLang="en-US" sz="2400" dirty="0"/>
              <a:t>字型與顏色</a:t>
            </a:r>
          </a:p>
          <a:p>
            <a:pPr lvl="1"/>
            <a:r>
              <a:rPr lang="zh-TW" altLang="en-US" sz="2000" dirty="0"/>
              <a:t>當元件顯示時</a:t>
            </a:r>
            <a:r>
              <a:rPr lang="en-US" altLang="zh-TW" sz="2000" dirty="0"/>
              <a:t>, </a:t>
            </a:r>
            <a:r>
              <a:rPr lang="en-US" altLang="zh-TW" sz="2000" dirty="0" err="1"/>
              <a:t>JComponent</a:t>
            </a:r>
            <a:r>
              <a:rPr lang="en-US" altLang="zh-TW" sz="2000" dirty="0"/>
              <a:t> </a:t>
            </a:r>
            <a:r>
              <a:rPr lang="zh-TW" altLang="en-US" sz="2000" dirty="0"/>
              <a:t>負責</a:t>
            </a:r>
            <a:r>
              <a:rPr lang="zh-TW" altLang="en-US" sz="2000" dirty="0">
                <a:solidFill>
                  <a:srgbClr val="FF9900"/>
                </a:solidFill>
              </a:rPr>
              <a:t>與顯示裝置作關聯</a:t>
            </a:r>
            <a:r>
              <a:rPr lang="en-US" altLang="zh-TW" sz="2000" dirty="0">
                <a:solidFill>
                  <a:srgbClr val="FF9900"/>
                </a:solidFill>
              </a:rPr>
              <a:t>,</a:t>
            </a:r>
            <a:r>
              <a:rPr lang="zh-TW" altLang="en-US" sz="2000" dirty="0">
                <a:solidFill>
                  <a:srgbClr val="FF9900"/>
                </a:solidFill>
              </a:rPr>
              <a:t>並處理繪圖</a:t>
            </a:r>
          </a:p>
          <a:p>
            <a:pPr lvl="1"/>
            <a:endParaRPr lang="zh-TW" altLang="en-US" sz="2000" dirty="0">
              <a:solidFill>
                <a:srgbClr val="FF9900"/>
              </a:solidFill>
            </a:endParaRPr>
          </a:p>
          <a:p>
            <a:r>
              <a:rPr lang="zh-TW" altLang="en-US" sz="2400" dirty="0">
                <a:solidFill>
                  <a:srgbClr val="FF9900"/>
                </a:solidFill>
              </a:rPr>
              <a:t>元件的行為</a:t>
            </a:r>
            <a:r>
              <a:rPr lang="en-US" altLang="zh-TW" sz="2400" dirty="0">
                <a:solidFill>
                  <a:srgbClr val="FF9900"/>
                </a:solidFill>
              </a:rPr>
              <a:t>: </a:t>
            </a:r>
            <a:r>
              <a:rPr lang="en-US" altLang="zh-TW" sz="2400" dirty="0"/>
              <a:t> </a:t>
            </a:r>
            <a:r>
              <a:rPr lang="zh-TW" altLang="en-US" sz="2400" dirty="0"/>
              <a:t>處理對使用者產生的</a:t>
            </a:r>
            <a:r>
              <a:rPr lang="zh-TW" altLang="en-US" sz="2400" dirty="0">
                <a:solidFill>
                  <a:srgbClr val="FF9900"/>
                </a:solidFill>
              </a:rPr>
              <a:t>事件</a:t>
            </a:r>
            <a:r>
              <a:rPr lang="zh-TW" altLang="en-US" sz="2400" dirty="0"/>
              <a:t>作出反應</a:t>
            </a:r>
          </a:p>
          <a:p>
            <a:pPr lvl="1"/>
            <a:r>
              <a:rPr kumimoji="0" lang="zh-TW" altLang="en-US" sz="2000" dirty="0"/>
              <a:t>當使用者在元件的</a:t>
            </a:r>
            <a:r>
              <a:rPr kumimoji="0" lang="zh-TW" altLang="en-US" sz="2000" dirty="0">
                <a:solidFill>
                  <a:srgbClr val="FF0000"/>
                </a:solidFill>
              </a:rPr>
              <a:t>顯示區域</a:t>
            </a:r>
            <a:r>
              <a:rPr kumimoji="0" lang="zh-TW" altLang="en-US" sz="2000" dirty="0"/>
              <a:t>作出動作</a:t>
            </a:r>
            <a:r>
              <a:rPr kumimoji="0" lang="en-US" altLang="zh-TW" sz="2000" dirty="0"/>
              <a:t>, Swing </a:t>
            </a:r>
            <a:r>
              <a:rPr kumimoji="0" lang="zh-TW" altLang="en-US" sz="2000" dirty="0"/>
              <a:t>的執行緒會送出一個事件來描述 </a:t>
            </a:r>
            <a:r>
              <a:rPr kumimoji="0" lang="en-US" altLang="zh-TW" sz="2000" dirty="0"/>
              <a:t>[</a:t>
            </a:r>
            <a:r>
              <a:rPr kumimoji="0" lang="zh-TW" altLang="en-US" sz="2000" dirty="0"/>
              <a:t>發生了甚麼事</a:t>
            </a:r>
            <a:r>
              <a:rPr kumimoji="0" lang="en-US" altLang="zh-TW" sz="2000" dirty="0" smtClean="0"/>
              <a:t>]</a:t>
            </a:r>
            <a:endParaRPr kumimoji="0" lang="en-US" altLang="zh-TW" sz="2000" dirty="0"/>
          </a:p>
          <a:p>
            <a:pPr lvl="1">
              <a:buFont typeface="Wingdings" pitchFamily="2" charset="2"/>
              <a:buNone/>
            </a:pPr>
            <a:endParaRPr kumimoji="0" lang="en-US" altLang="zh-TW" sz="2000" dirty="0"/>
          </a:p>
        </p:txBody>
      </p:sp>
      <p:pic>
        <p:nvPicPr>
          <p:cNvPr id="36868" name="Picture 4" descr="snap"/>
          <p:cNvPicPr>
            <a:picLocks noChangeAspect="1" noChangeArrowheads="1"/>
          </p:cNvPicPr>
          <p:nvPr/>
        </p:nvPicPr>
        <p:blipFill>
          <a:blip r:embed="rId3" cstate="print"/>
          <a:srcRect/>
          <a:stretch>
            <a:fillRect/>
          </a:stretch>
        </p:blipFill>
        <p:spPr bwMode="auto">
          <a:xfrm>
            <a:off x="3421063" y="4652963"/>
            <a:ext cx="723900" cy="323850"/>
          </a:xfrm>
          <a:prstGeom prst="rect">
            <a:avLst/>
          </a:prstGeom>
          <a:noFill/>
        </p:spPr>
      </p:pic>
      <p:sp>
        <p:nvSpPr>
          <p:cNvPr id="36872" name="Line 8"/>
          <p:cNvSpPr>
            <a:spLocks noChangeShapeType="1"/>
          </p:cNvSpPr>
          <p:nvPr/>
        </p:nvSpPr>
        <p:spPr bwMode="auto">
          <a:xfrm flipV="1">
            <a:off x="2268538" y="4797425"/>
            <a:ext cx="1079500" cy="144463"/>
          </a:xfrm>
          <a:prstGeom prst="line">
            <a:avLst/>
          </a:prstGeom>
          <a:noFill/>
          <a:ln w="9525">
            <a:solidFill>
              <a:schemeClr val="tx1"/>
            </a:solidFill>
            <a:round/>
            <a:headEnd/>
            <a:tailEnd type="triangle" w="med" len="med"/>
          </a:ln>
          <a:effectLst/>
        </p:spPr>
        <p:txBody>
          <a:bodyPr/>
          <a:lstStyle/>
          <a:p>
            <a:endParaRPr lang="zh-TW" altLang="en-US"/>
          </a:p>
        </p:txBody>
      </p:sp>
      <p:sp>
        <p:nvSpPr>
          <p:cNvPr id="36873" name="Text Box 9"/>
          <p:cNvSpPr txBox="1">
            <a:spLocks noChangeArrowheads="1"/>
          </p:cNvSpPr>
          <p:nvPr/>
        </p:nvSpPr>
        <p:spPr bwMode="auto">
          <a:xfrm>
            <a:off x="1331913" y="4292600"/>
            <a:ext cx="2563812" cy="304800"/>
          </a:xfrm>
          <a:prstGeom prst="rect">
            <a:avLst/>
          </a:prstGeom>
          <a:noFill/>
          <a:ln w="9525">
            <a:noFill/>
            <a:miter lim="800000"/>
            <a:headEnd/>
            <a:tailEnd/>
          </a:ln>
          <a:effectLst/>
        </p:spPr>
        <p:txBody>
          <a:bodyPr wrap="none">
            <a:spAutoFit/>
          </a:bodyPr>
          <a:lstStyle/>
          <a:p>
            <a:r>
              <a:rPr lang="en-US" altLang="zh-TW" sz="1400"/>
              <a:t>[</a:t>
            </a:r>
            <a:r>
              <a:rPr lang="zh-TW" altLang="en-US" sz="1400"/>
              <a:t>註冊</a:t>
            </a:r>
            <a:r>
              <a:rPr lang="en-US" altLang="zh-TW" sz="1400"/>
              <a:t>] </a:t>
            </a:r>
            <a:r>
              <a:rPr lang="zh-TW" altLang="en-US" sz="1400"/>
              <a:t>若你被按下時</a:t>
            </a:r>
            <a:r>
              <a:rPr lang="en-US" altLang="zh-TW" sz="1400"/>
              <a:t>, </a:t>
            </a:r>
            <a:r>
              <a:rPr lang="zh-TW" altLang="en-US" sz="1400"/>
              <a:t>請通知我</a:t>
            </a:r>
          </a:p>
        </p:txBody>
      </p:sp>
      <p:sp>
        <p:nvSpPr>
          <p:cNvPr id="36882" name="Line 18"/>
          <p:cNvSpPr>
            <a:spLocks noChangeShapeType="1"/>
          </p:cNvSpPr>
          <p:nvPr/>
        </p:nvSpPr>
        <p:spPr bwMode="auto">
          <a:xfrm flipV="1">
            <a:off x="2987675" y="5084763"/>
            <a:ext cx="649288" cy="720725"/>
          </a:xfrm>
          <a:prstGeom prst="line">
            <a:avLst/>
          </a:prstGeom>
          <a:noFill/>
          <a:ln w="9525">
            <a:solidFill>
              <a:schemeClr val="tx1"/>
            </a:solidFill>
            <a:round/>
            <a:headEnd/>
            <a:tailEnd type="triangle" w="med" len="med"/>
          </a:ln>
          <a:effectLst/>
        </p:spPr>
        <p:txBody>
          <a:bodyPr/>
          <a:lstStyle/>
          <a:p>
            <a:endParaRPr lang="zh-TW" altLang="en-US"/>
          </a:p>
        </p:txBody>
      </p:sp>
      <p:sp>
        <p:nvSpPr>
          <p:cNvPr id="36883" name="Text Box 19"/>
          <p:cNvSpPr txBox="1">
            <a:spLocks noChangeArrowheads="1"/>
          </p:cNvSpPr>
          <p:nvPr/>
        </p:nvSpPr>
        <p:spPr bwMode="auto">
          <a:xfrm>
            <a:off x="1116013" y="4149725"/>
            <a:ext cx="311150" cy="366713"/>
          </a:xfrm>
          <a:prstGeom prst="rect">
            <a:avLst/>
          </a:prstGeom>
          <a:noFill/>
          <a:ln w="9525">
            <a:noFill/>
            <a:miter lim="800000"/>
            <a:headEnd/>
            <a:tailEnd/>
          </a:ln>
          <a:effectLst/>
        </p:spPr>
        <p:txBody>
          <a:bodyPr>
            <a:spAutoFit/>
          </a:bodyPr>
          <a:lstStyle/>
          <a:p>
            <a:r>
              <a:rPr lang="en-US" altLang="zh-TW"/>
              <a:t>1</a:t>
            </a:r>
          </a:p>
        </p:txBody>
      </p:sp>
      <p:sp>
        <p:nvSpPr>
          <p:cNvPr id="36884" name="Text Box 20"/>
          <p:cNvSpPr txBox="1">
            <a:spLocks noChangeArrowheads="1"/>
          </p:cNvSpPr>
          <p:nvPr/>
        </p:nvSpPr>
        <p:spPr bwMode="auto">
          <a:xfrm>
            <a:off x="4859338" y="4076700"/>
            <a:ext cx="311150" cy="366713"/>
          </a:xfrm>
          <a:prstGeom prst="rect">
            <a:avLst/>
          </a:prstGeom>
          <a:noFill/>
          <a:ln w="9525">
            <a:noFill/>
            <a:miter lim="800000"/>
            <a:headEnd/>
            <a:tailEnd/>
          </a:ln>
          <a:effectLst/>
        </p:spPr>
        <p:txBody>
          <a:bodyPr wrap="none">
            <a:spAutoFit/>
          </a:bodyPr>
          <a:lstStyle/>
          <a:p>
            <a:r>
              <a:rPr lang="en-US" altLang="zh-TW"/>
              <a:t>2</a:t>
            </a:r>
          </a:p>
        </p:txBody>
      </p:sp>
      <p:pic>
        <p:nvPicPr>
          <p:cNvPr id="36885" name="Picture 21" descr="snap"/>
          <p:cNvPicPr>
            <a:picLocks noChangeAspect="1" noChangeArrowheads="1"/>
          </p:cNvPicPr>
          <p:nvPr/>
        </p:nvPicPr>
        <p:blipFill>
          <a:blip r:embed="rId3" cstate="print"/>
          <a:srcRect/>
          <a:stretch>
            <a:fillRect/>
          </a:stretch>
        </p:blipFill>
        <p:spPr bwMode="auto">
          <a:xfrm>
            <a:off x="6372225" y="4724400"/>
            <a:ext cx="723900" cy="323850"/>
          </a:xfrm>
          <a:prstGeom prst="rect">
            <a:avLst/>
          </a:prstGeom>
          <a:noFill/>
        </p:spPr>
      </p:pic>
      <p:grpSp>
        <p:nvGrpSpPr>
          <p:cNvPr id="36888" name="Group 24"/>
          <p:cNvGrpSpPr>
            <a:grpSpLocks/>
          </p:cNvGrpSpPr>
          <p:nvPr/>
        </p:nvGrpSpPr>
        <p:grpSpPr bwMode="auto">
          <a:xfrm>
            <a:off x="1547813" y="4652963"/>
            <a:ext cx="768350" cy="871537"/>
            <a:chOff x="385" y="3203"/>
            <a:chExt cx="484" cy="549"/>
          </a:xfrm>
        </p:grpSpPr>
        <p:pic>
          <p:nvPicPr>
            <p:cNvPr id="36870" name="Picture 6" descr="applet"/>
            <p:cNvPicPr>
              <a:picLocks noChangeAspect="1" noChangeArrowheads="1"/>
            </p:cNvPicPr>
            <p:nvPr/>
          </p:nvPicPr>
          <p:blipFill>
            <a:blip r:embed="rId4" cstate="print"/>
            <a:srcRect/>
            <a:stretch>
              <a:fillRect/>
            </a:stretch>
          </p:blipFill>
          <p:spPr bwMode="auto">
            <a:xfrm>
              <a:off x="476" y="3203"/>
              <a:ext cx="270" cy="354"/>
            </a:xfrm>
            <a:prstGeom prst="rect">
              <a:avLst/>
            </a:prstGeom>
            <a:noFill/>
          </p:spPr>
        </p:pic>
        <p:sp>
          <p:nvSpPr>
            <p:cNvPr id="36886" name="Text Box 22"/>
            <p:cNvSpPr txBox="1">
              <a:spLocks noChangeArrowheads="1"/>
            </p:cNvSpPr>
            <p:nvPr/>
          </p:nvSpPr>
          <p:spPr bwMode="auto">
            <a:xfrm>
              <a:off x="385" y="3521"/>
              <a:ext cx="484" cy="231"/>
            </a:xfrm>
            <a:prstGeom prst="rect">
              <a:avLst/>
            </a:prstGeom>
            <a:noFill/>
            <a:ln w="9525">
              <a:noFill/>
              <a:miter lim="800000"/>
              <a:headEnd/>
              <a:tailEnd/>
            </a:ln>
            <a:effectLst/>
          </p:spPr>
          <p:txBody>
            <a:bodyPr wrap="none">
              <a:spAutoFit/>
            </a:bodyPr>
            <a:lstStyle/>
            <a:p>
              <a:r>
                <a:rPr lang="zh-TW" altLang="en-US"/>
                <a:t>物件</a:t>
              </a:r>
              <a:r>
                <a:rPr lang="en-US" altLang="zh-TW"/>
                <a:t>1</a:t>
              </a:r>
            </a:p>
          </p:txBody>
        </p:sp>
      </p:grpSp>
      <p:grpSp>
        <p:nvGrpSpPr>
          <p:cNvPr id="36889" name="Group 25"/>
          <p:cNvGrpSpPr>
            <a:grpSpLocks/>
          </p:cNvGrpSpPr>
          <p:nvPr/>
        </p:nvGrpSpPr>
        <p:grpSpPr bwMode="auto">
          <a:xfrm>
            <a:off x="2268538" y="5589588"/>
            <a:ext cx="1271587" cy="836612"/>
            <a:chOff x="839" y="3793"/>
            <a:chExt cx="801" cy="527"/>
          </a:xfrm>
        </p:grpSpPr>
        <p:pic>
          <p:nvPicPr>
            <p:cNvPr id="36881" name="Picture 17" descr="4dukewav"/>
            <p:cNvPicPr>
              <a:picLocks noChangeAspect="1" noChangeArrowheads="1"/>
            </p:cNvPicPr>
            <p:nvPr/>
          </p:nvPicPr>
          <p:blipFill>
            <a:blip r:embed="rId5" cstate="print"/>
            <a:srcRect/>
            <a:stretch>
              <a:fillRect/>
            </a:stretch>
          </p:blipFill>
          <p:spPr bwMode="auto">
            <a:xfrm>
              <a:off x="839" y="3793"/>
              <a:ext cx="330" cy="408"/>
            </a:xfrm>
            <a:prstGeom prst="rect">
              <a:avLst/>
            </a:prstGeom>
            <a:noFill/>
          </p:spPr>
        </p:pic>
        <p:sp>
          <p:nvSpPr>
            <p:cNvPr id="36887" name="Text Box 23"/>
            <p:cNvSpPr txBox="1">
              <a:spLocks noChangeArrowheads="1"/>
            </p:cNvSpPr>
            <p:nvPr/>
          </p:nvSpPr>
          <p:spPr bwMode="auto">
            <a:xfrm>
              <a:off x="1156" y="4089"/>
              <a:ext cx="484" cy="231"/>
            </a:xfrm>
            <a:prstGeom prst="rect">
              <a:avLst/>
            </a:prstGeom>
            <a:noFill/>
            <a:ln w="9525">
              <a:noFill/>
              <a:miter lim="800000"/>
              <a:headEnd/>
              <a:tailEnd/>
            </a:ln>
            <a:effectLst/>
          </p:spPr>
          <p:txBody>
            <a:bodyPr wrap="none">
              <a:spAutoFit/>
            </a:bodyPr>
            <a:lstStyle/>
            <a:p>
              <a:r>
                <a:rPr lang="zh-TW" altLang="en-US"/>
                <a:t>物件</a:t>
              </a:r>
              <a:r>
                <a:rPr lang="en-US" altLang="zh-TW"/>
                <a:t>2</a:t>
              </a:r>
            </a:p>
          </p:txBody>
        </p:sp>
      </p:grpSp>
      <p:grpSp>
        <p:nvGrpSpPr>
          <p:cNvPr id="36890" name="Group 26"/>
          <p:cNvGrpSpPr>
            <a:grpSpLocks/>
          </p:cNvGrpSpPr>
          <p:nvPr/>
        </p:nvGrpSpPr>
        <p:grpSpPr bwMode="auto">
          <a:xfrm>
            <a:off x="4932363" y="5229225"/>
            <a:ext cx="768350" cy="871538"/>
            <a:chOff x="385" y="3203"/>
            <a:chExt cx="484" cy="549"/>
          </a:xfrm>
        </p:grpSpPr>
        <p:pic>
          <p:nvPicPr>
            <p:cNvPr id="36891" name="Picture 27" descr="applet"/>
            <p:cNvPicPr>
              <a:picLocks noChangeAspect="1" noChangeArrowheads="1"/>
            </p:cNvPicPr>
            <p:nvPr/>
          </p:nvPicPr>
          <p:blipFill>
            <a:blip r:embed="rId4" cstate="print"/>
            <a:srcRect/>
            <a:stretch>
              <a:fillRect/>
            </a:stretch>
          </p:blipFill>
          <p:spPr bwMode="auto">
            <a:xfrm>
              <a:off x="476" y="3203"/>
              <a:ext cx="270" cy="354"/>
            </a:xfrm>
            <a:prstGeom prst="rect">
              <a:avLst/>
            </a:prstGeom>
            <a:noFill/>
          </p:spPr>
        </p:pic>
        <p:sp>
          <p:nvSpPr>
            <p:cNvPr id="36892" name="Text Box 28"/>
            <p:cNvSpPr txBox="1">
              <a:spLocks noChangeArrowheads="1"/>
            </p:cNvSpPr>
            <p:nvPr/>
          </p:nvSpPr>
          <p:spPr bwMode="auto">
            <a:xfrm>
              <a:off x="385" y="3521"/>
              <a:ext cx="484" cy="231"/>
            </a:xfrm>
            <a:prstGeom prst="rect">
              <a:avLst/>
            </a:prstGeom>
            <a:noFill/>
            <a:ln w="9525">
              <a:noFill/>
              <a:miter lim="800000"/>
              <a:headEnd/>
              <a:tailEnd/>
            </a:ln>
            <a:effectLst/>
          </p:spPr>
          <p:txBody>
            <a:bodyPr wrap="none">
              <a:spAutoFit/>
            </a:bodyPr>
            <a:lstStyle/>
            <a:p>
              <a:r>
                <a:rPr lang="zh-TW" altLang="en-US"/>
                <a:t>物件</a:t>
              </a:r>
              <a:r>
                <a:rPr lang="en-US" altLang="zh-TW"/>
                <a:t>1</a:t>
              </a:r>
            </a:p>
          </p:txBody>
        </p:sp>
      </p:grpSp>
      <p:grpSp>
        <p:nvGrpSpPr>
          <p:cNvPr id="36893" name="Group 29"/>
          <p:cNvGrpSpPr>
            <a:grpSpLocks/>
          </p:cNvGrpSpPr>
          <p:nvPr/>
        </p:nvGrpSpPr>
        <p:grpSpPr bwMode="auto">
          <a:xfrm>
            <a:off x="7308850" y="5876925"/>
            <a:ext cx="1271588" cy="836613"/>
            <a:chOff x="839" y="3793"/>
            <a:chExt cx="801" cy="527"/>
          </a:xfrm>
        </p:grpSpPr>
        <p:pic>
          <p:nvPicPr>
            <p:cNvPr id="36894" name="Picture 30" descr="4dukewav"/>
            <p:cNvPicPr>
              <a:picLocks noChangeAspect="1" noChangeArrowheads="1"/>
            </p:cNvPicPr>
            <p:nvPr/>
          </p:nvPicPr>
          <p:blipFill>
            <a:blip r:embed="rId5" cstate="print"/>
            <a:srcRect/>
            <a:stretch>
              <a:fillRect/>
            </a:stretch>
          </p:blipFill>
          <p:spPr bwMode="auto">
            <a:xfrm>
              <a:off x="839" y="3793"/>
              <a:ext cx="330" cy="408"/>
            </a:xfrm>
            <a:prstGeom prst="rect">
              <a:avLst/>
            </a:prstGeom>
            <a:noFill/>
          </p:spPr>
        </p:pic>
        <p:sp>
          <p:nvSpPr>
            <p:cNvPr id="36895" name="Text Box 31"/>
            <p:cNvSpPr txBox="1">
              <a:spLocks noChangeArrowheads="1"/>
            </p:cNvSpPr>
            <p:nvPr/>
          </p:nvSpPr>
          <p:spPr bwMode="auto">
            <a:xfrm>
              <a:off x="1156" y="4089"/>
              <a:ext cx="484" cy="231"/>
            </a:xfrm>
            <a:prstGeom prst="rect">
              <a:avLst/>
            </a:prstGeom>
            <a:noFill/>
            <a:ln w="9525">
              <a:noFill/>
              <a:miter lim="800000"/>
              <a:headEnd/>
              <a:tailEnd/>
            </a:ln>
            <a:effectLst/>
          </p:spPr>
          <p:txBody>
            <a:bodyPr wrap="none">
              <a:spAutoFit/>
            </a:bodyPr>
            <a:lstStyle/>
            <a:p>
              <a:r>
                <a:rPr lang="zh-TW" altLang="en-US"/>
                <a:t>物件</a:t>
              </a:r>
              <a:r>
                <a:rPr lang="en-US" altLang="zh-TW"/>
                <a:t>2</a:t>
              </a:r>
            </a:p>
          </p:txBody>
        </p:sp>
      </p:grpSp>
      <p:sp>
        <p:nvSpPr>
          <p:cNvPr id="36896" name="Line 32"/>
          <p:cNvSpPr>
            <a:spLocks noChangeShapeType="1"/>
          </p:cNvSpPr>
          <p:nvPr/>
        </p:nvSpPr>
        <p:spPr bwMode="auto">
          <a:xfrm flipH="1">
            <a:off x="5651500" y="5157788"/>
            <a:ext cx="720725" cy="431800"/>
          </a:xfrm>
          <a:prstGeom prst="line">
            <a:avLst/>
          </a:prstGeom>
          <a:noFill/>
          <a:ln w="38100">
            <a:solidFill>
              <a:srgbClr val="00FF00"/>
            </a:solidFill>
            <a:round/>
            <a:headEnd/>
            <a:tailEnd type="triangle" w="med" len="med"/>
          </a:ln>
          <a:effectLst/>
        </p:spPr>
        <p:txBody>
          <a:bodyPr/>
          <a:lstStyle/>
          <a:p>
            <a:endParaRPr lang="zh-TW" altLang="en-US"/>
          </a:p>
        </p:txBody>
      </p:sp>
      <p:sp>
        <p:nvSpPr>
          <p:cNvPr id="36897" name="Line 33"/>
          <p:cNvSpPr>
            <a:spLocks noChangeShapeType="1"/>
          </p:cNvSpPr>
          <p:nvPr/>
        </p:nvSpPr>
        <p:spPr bwMode="auto">
          <a:xfrm>
            <a:off x="6804025" y="5157788"/>
            <a:ext cx="647700" cy="647700"/>
          </a:xfrm>
          <a:prstGeom prst="line">
            <a:avLst/>
          </a:prstGeom>
          <a:noFill/>
          <a:ln w="38100">
            <a:solidFill>
              <a:srgbClr val="00FF00"/>
            </a:solidFill>
            <a:round/>
            <a:headEnd/>
            <a:tailEnd type="triangle" w="med" len="med"/>
          </a:ln>
          <a:effectLst/>
        </p:spPr>
        <p:txBody>
          <a:bodyPr/>
          <a:lstStyle/>
          <a:p>
            <a:endParaRPr lang="zh-TW" altLang="en-US"/>
          </a:p>
        </p:txBody>
      </p:sp>
      <p:sp>
        <p:nvSpPr>
          <p:cNvPr id="36898" name="Text Box 34"/>
          <p:cNvSpPr txBox="1">
            <a:spLocks noChangeArrowheads="1"/>
          </p:cNvSpPr>
          <p:nvPr/>
        </p:nvSpPr>
        <p:spPr bwMode="auto">
          <a:xfrm>
            <a:off x="5148263" y="4149725"/>
            <a:ext cx="2949575" cy="517525"/>
          </a:xfrm>
          <a:prstGeom prst="rect">
            <a:avLst/>
          </a:prstGeom>
          <a:noFill/>
          <a:ln w="9525">
            <a:noFill/>
            <a:miter lim="800000"/>
            <a:headEnd/>
            <a:tailEnd/>
          </a:ln>
          <a:effectLst/>
        </p:spPr>
        <p:txBody>
          <a:bodyPr wrap="none">
            <a:spAutoFit/>
          </a:bodyPr>
          <a:lstStyle/>
          <a:p>
            <a:r>
              <a:rPr lang="zh-TW" altLang="en-US" sz="1400"/>
              <a:t>當使用者發出事件時</a:t>
            </a:r>
            <a:r>
              <a:rPr lang="en-US" altLang="zh-TW" sz="1400"/>
              <a:t>, </a:t>
            </a:r>
            <a:r>
              <a:rPr lang="zh-TW" altLang="en-US" sz="1400"/>
              <a:t>根據註冊列表</a:t>
            </a:r>
          </a:p>
          <a:p>
            <a:r>
              <a:rPr lang="zh-TW" altLang="en-US" sz="1400"/>
              <a:t>傳送事件給</a:t>
            </a:r>
            <a:r>
              <a:rPr lang="zh-TW" altLang="en-US" sz="1400">
                <a:solidFill>
                  <a:srgbClr val="FF9900"/>
                </a:solidFill>
              </a:rPr>
              <a:t>聆聽者</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公正">
  <a:themeElements>
    <a:clrScheme name="公正">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公正">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公正">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799</TotalTime>
  <Words>1823</Words>
  <Application>Microsoft Office PowerPoint</Application>
  <PresentationFormat>如螢幕大小 (4:3)</PresentationFormat>
  <Paragraphs>257</Paragraphs>
  <Slides>26</Slides>
  <Notes>26</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26</vt:i4>
      </vt:variant>
    </vt:vector>
  </HeadingPairs>
  <TitlesOfParts>
    <vt:vector size="28" baseType="lpstr">
      <vt:lpstr>公正</vt:lpstr>
      <vt:lpstr>Visio</vt:lpstr>
      <vt:lpstr>Java Swing (View)</vt:lpstr>
      <vt:lpstr>JFC</vt:lpstr>
      <vt:lpstr>Abstract Window Toolkit (AWT)</vt:lpstr>
      <vt:lpstr>Swing and AWT</vt:lpstr>
      <vt:lpstr>MVC architectural pattern</vt:lpstr>
      <vt:lpstr>MVC 架構</vt:lpstr>
      <vt:lpstr>Swing</vt:lpstr>
      <vt:lpstr>元件</vt:lpstr>
      <vt:lpstr>JComponent 類別的功能分成兩類</vt:lpstr>
      <vt:lpstr>容器的重大責任</vt:lpstr>
      <vt:lpstr>對等物</vt:lpstr>
      <vt:lpstr>使用輕小元件的原因</vt:lpstr>
      <vt:lpstr>繪圖</vt:lpstr>
      <vt:lpstr>Swing 元件自己負責它的繪圖</vt:lpstr>
      <vt:lpstr>Partial Source Code: JComponent</vt:lpstr>
      <vt:lpstr>Custom Painting</vt:lpstr>
      <vt:lpstr>Swing 元件的一些 method</vt:lpstr>
      <vt:lpstr>投影片 18</vt:lpstr>
      <vt:lpstr>容器 (Container)</vt:lpstr>
      <vt:lpstr>版面管理員 (Layout manager)</vt:lpstr>
      <vt:lpstr>Pitfall: Size Settings in Layout Manager</vt:lpstr>
      <vt:lpstr>Size Settings in Layout Manager (cont’d)</vt:lpstr>
      <vt:lpstr>Customizing the Look and Feel</vt:lpstr>
      <vt:lpstr>Useful Swing Components</vt:lpstr>
      <vt:lpstr>How to Use Make a JPanel with Background</vt:lpstr>
      <vt:lpstr>Let’s Try It</vt:lpstr>
    </vt:vector>
  </TitlesOfParts>
  <Company>NCTU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Swing</dc:title>
  <dc:creator>Jing</dc:creator>
  <cp:lastModifiedBy>yoshi</cp:lastModifiedBy>
  <cp:revision>112</cp:revision>
  <dcterms:created xsi:type="dcterms:W3CDTF">2003-04-24T20:53:43Z</dcterms:created>
  <dcterms:modified xsi:type="dcterms:W3CDTF">2010-05-23T13:34:36Z</dcterms:modified>
</cp:coreProperties>
</file>