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50ECE-EBC2-49CD-848E-326BB3B93CBA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FF82B-BA2C-4F99-A59A-F6E6A33CD6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FF82B-BA2C-4F99-A59A-F6E6A33CD6B9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07D75-8407-43AD-8D7F-B93E442A4295}" type="datetimeFigureOut">
              <a:rPr lang="zh-TW" altLang="en-US" smtClean="0"/>
              <a:pPr/>
              <a:t>2010/5/10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E7AAB-53C3-45A5-9EA7-FAEACEDA06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tutorial/essential/concurrency/index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rmaster.com.tw/Bookinfo.asp?BookID=PG2013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ning_philosophers_proble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mtClean="0"/>
              <a:t>Concurrency and Thread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Deadlock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It is possible that every philosopher gets only one fork, and no one can continue</a:t>
            </a:r>
          </a:p>
          <a:p>
            <a:pPr lvl="1"/>
            <a:r>
              <a:rPr lang="en-US" altLang="zh-TW" dirty="0" smtClean="0"/>
              <a:t>Deadlock happens</a:t>
            </a:r>
          </a:p>
          <a:p>
            <a:r>
              <a:rPr lang="en-US" altLang="zh-TW" dirty="0" smtClean="0"/>
              <a:t>Breaking the circular waiting</a:t>
            </a:r>
          </a:p>
          <a:p>
            <a:pPr lvl="1"/>
            <a:r>
              <a:rPr lang="en-US" altLang="zh-TW" dirty="0" smtClean="0"/>
              <a:t>Release the lock you obtained before</a:t>
            </a:r>
          </a:p>
          <a:p>
            <a:pPr lvl="2"/>
            <a:r>
              <a:rPr lang="en-US" altLang="zh-TW" dirty="0" smtClean="0"/>
              <a:t>fork1.wait(), fork2.wait()</a:t>
            </a:r>
          </a:p>
          <a:p>
            <a:pPr lvl="1"/>
            <a:r>
              <a:rPr lang="en-US" altLang="zh-TW" dirty="0" smtClean="0"/>
              <a:t>Once you call </a:t>
            </a:r>
            <a:r>
              <a:rPr lang="en-US" altLang="zh-TW" dirty="0" err="1" smtClean="0"/>
              <a:t>something.wait</a:t>
            </a:r>
            <a:r>
              <a:rPr lang="en-US" altLang="zh-TW" dirty="0" smtClean="0"/>
              <a:t>(), you are queued into the waiting list, and need to be </a:t>
            </a:r>
            <a:r>
              <a:rPr lang="en-US" altLang="zh-TW" i="1" dirty="0" smtClean="0"/>
              <a:t>notified</a:t>
            </a:r>
            <a:r>
              <a:rPr lang="en-US" altLang="zh-TW" dirty="0" smtClean="0"/>
              <a:t> by someone later</a:t>
            </a:r>
          </a:p>
          <a:p>
            <a:pPr lvl="2"/>
            <a:r>
              <a:rPr lang="en-US" altLang="zh-TW" dirty="0" err="1" smtClean="0"/>
              <a:t>something.notify</a:t>
            </a:r>
            <a:r>
              <a:rPr lang="en-US" altLang="zh-TW" dirty="0" smtClean="0"/>
              <a:t>();</a:t>
            </a:r>
          </a:p>
          <a:p>
            <a:pPr lvl="2"/>
            <a:r>
              <a:rPr lang="en-US" altLang="zh-TW" dirty="0" err="1" smtClean="0"/>
              <a:t>something.notifyAll</a:t>
            </a:r>
            <a:r>
              <a:rPr lang="en-US" altLang="zh-TW" dirty="0" smtClean="0"/>
              <a:t>();</a:t>
            </a:r>
          </a:p>
          <a:p>
            <a:pPr lvl="2"/>
            <a:endParaRPr lang="en-US" altLang="zh-TW" dirty="0" smtClean="0"/>
          </a:p>
          <a:p>
            <a:pPr lvl="2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Two Ways for Synchronization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zh-TW" sz="2400" dirty="0" smtClean="0"/>
              <a:t>synchronized void method() {</a:t>
            </a:r>
          </a:p>
          <a:p>
            <a:pPr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//…</a:t>
            </a:r>
          </a:p>
          <a:p>
            <a:pPr>
              <a:buNone/>
            </a:pPr>
            <a:r>
              <a:rPr lang="en-US" altLang="zh-TW" sz="2400" dirty="0" smtClean="0"/>
              <a:t>}</a:t>
            </a:r>
          </a:p>
          <a:p>
            <a:pPr>
              <a:buNone/>
            </a:pPr>
            <a:endParaRPr lang="en-US" altLang="zh-TW" sz="2400" dirty="0"/>
          </a:p>
          <a:p>
            <a:pPr>
              <a:buNone/>
            </a:pPr>
            <a:r>
              <a:rPr lang="en-US" altLang="zh-TW" sz="2400" dirty="0" smtClean="0"/>
              <a:t>//When will we use this?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zh-TW" dirty="0" smtClean="0"/>
              <a:t>void method()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synchronized(</a:t>
            </a:r>
            <a:r>
              <a:rPr lang="en-US" altLang="zh-TW" dirty="0" smtClean="0">
                <a:solidFill>
                  <a:srgbClr val="FF0000"/>
                </a:solidFill>
              </a:rPr>
              <a:t>this</a:t>
            </a:r>
            <a:r>
              <a:rPr lang="en-US" altLang="zh-TW" dirty="0" smtClean="0"/>
              <a:t>)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//…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}</a:t>
            </a:r>
          </a:p>
          <a:p>
            <a:pPr>
              <a:buNone/>
            </a:pPr>
            <a:r>
              <a:rPr lang="en-US" altLang="zh-TW" dirty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428736"/>
            <a:ext cx="8267706" cy="48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Wait and Notify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1714480" y="2714620"/>
            <a:ext cx="3143272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500166" y="4813216"/>
            <a:ext cx="3143272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6072198" y="1928802"/>
            <a:ext cx="2214578" cy="57150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What are they </a:t>
            </a:r>
            <a:r>
              <a:rPr lang="en-US" altLang="zh-TW" i="1" dirty="0" smtClean="0">
                <a:solidFill>
                  <a:schemeClr val="bg1"/>
                </a:solidFill>
              </a:rPr>
              <a:t>waiting</a:t>
            </a:r>
            <a:r>
              <a:rPr lang="en-US" altLang="zh-TW" dirty="0" smtClean="0">
                <a:solidFill>
                  <a:schemeClr val="bg1"/>
                </a:solidFill>
              </a:rPr>
              <a:t> for?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2" name="直線單箭頭接點 11"/>
          <p:cNvCxnSpPr>
            <a:stCxn id="10" idx="1"/>
            <a:endCxn id="8" idx="3"/>
          </p:cNvCxnSpPr>
          <p:nvPr/>
        </p:nvCxnSpPr>
        <p:spPr>
          <a:xfrm rot="10800000" flipV="1">
            <a:off x="4857752" y="2214554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10" idx="1"/>
            <a:endCxn id="9" idx="3"/>
          </p:cNvCxnSpPr>
          <p:nvPr/>
        </p:nvCxnSpPr>
        <p:spPr>
          <a:xfrm rot="10800000" flipV="1">
            <a:off x="4643438" y="2214554"/>
            <a:ext cx="1428760" cy="2884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Data Structures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java.util.ArrayList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Thread unsafe</a:t>
            </a:r>
          </a:p>
          <a:p>
            <a:r>
              <a:rPr lang="en-US" altLang="zh-TW" dirty="0" err="1" smtClean="0"/>
              <a:t>java.util.Vector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Thread safe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Synchronization in static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Race condition also happens in static method</a:t>
            </a:r>
          </a:p>
          <a:p>
            <a:r>
              <a:rPr lang="en-US" altLang="zh-TW" dirty="0" smtClean="0"/>
              <a:t>Remember that we always require some method/block to obtain the </a:t>
            </a:r>
            <a:r>
              <a:rPr lang="en-US" altLang="zh-TW" i="1" dirty="0" smtClean="0"/>
              <a:t>lock</a:t>
            </a:r>
            <a:r>
              <a:rPr lang="en-US" altLang="zh-TW" dirty="0" smtClean="0"/>
              <a:t> to continue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Review this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zh-TW" sz="2400" dirty="0" smtClean="0">
                <a:solidFill>
                  <a:srgbClr val="FF0000"/>
                </a:solidFill>
              </a:rPr>
              <a:t>synchronized</a:t>
            </a:r>
            <a:r>
              <a:rPr lang="en-US" altLang="zh-TW" sz="2400" dirty="0" smtClean="0"/>
              <a:t> void method() {</a:t>
            </a:r>
          </a:p>
          <a:p>
            <a:pPr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//…</a:t>
            </a:r>
          </a:p>
          <a:p>
            <a:pPr>
              <a:buNone/>
            </a:pPr>
            <a:r>
              <a:rPr lang="en-US" altLang="zh-TW" sz="2400" dirty="0" smtClean="0"/>
              <a:t>}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zh-TW" dirty="0" smtClean="0"/>
              <a:t>void method()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synchronized(</a:t>
            </a:r>
            <a:r>
              <a:rPr lang="en-US" altLang="zh-TW" dirty="0" smtClean="0">
                <a:solidFill>
                  <a:srgbClr val="FF0000"/>
                </a:solidFill>
              </a:rPr>
              <a:t>this</a:t>
            </a:r>
            <a:r>
              <a:rPr lang="en-US" altLang="zh-TW" dirty="0" smtClean="0"/>
              <a:t>)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//…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}</a:t>
            </a:r>
          </a:p>
          <a:p>
            <a:pPr>
              <a:buNone/>
            </a:pPr>
            <a:r>
              <a:rPr lang="en-US" altLang="zh-TW" dirty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 static method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zh-TW" sz="2000" dirty="0" smtClean="0"/>
              <a:t>synchronized  static void method() {</a:t>
            </a:r>
          </a:p>
          <a:p>
            <a:pPr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  //…</a:t>
            </a:r>
          </a:p>
          <a:p>
            <a:pPr>
              <a:buNone/>
            </a:pPr>
            <a:r>
              <a:rPr lang="en-US" altLang="zh-TW" sz="2000" dirty="0" smtClean="0"/>
              <a:t>}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81518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zh-TW" dirty="0" smtClean="0"/>
              <a:t>class </a:t>
            </a:r>
            <a:r>
              <a:rPr lang="en-US" altLang="zh-TW" dirty="0" smtClean="0">
                <a:solidFill>
                  <a:srgbClr val="FF0000"/>
                </a:solidFill>
              </a:rPr>
              <a:t>XY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    static void method()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synchronized(</a:t>
            </a:r>
            <a:r>
              <a:rPr lang="en-US" altLang="zh-TW" dirty="0" err="1" smtClean="0">
                <a:solidFill>
                  <a:srgbClr val="FF0000"/>
                </a:solidFill>
              </a:rPr>
              <a:t>XY.class</a:t>
            </a:r>
            <a:r>
              <a:rPr lang="en-US" altLang="zh-TW" dirty="0" smtClean="0"/>
              <a:t>)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//…</a:t>
            </a:r>
          </a:p>
          <a:p>
            <a:pPr>
              <a:buNone/>
            </a:pPr>
            <a:r>
              <a:rPr lang="en-US" altLang="zh-TW" dirty="0" smtClean="0"/>
              <a:t>        }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Blueprints are also objects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71472" y="2786058"/>
            <a:ext cx="142876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Hard Disk</a:t>
            </a:r>
          </a:p>
          <a:p>
            <a:pPr algn="ctr"/>
            <a:r>
              <a:rPr lang="en-US" altLang="zh-TW" dirty="0" err="1" smtClean="0"/>
              <a:t>XY.class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2500298" y="2786058"/>
            <a:ext cx="142876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ClassLoader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5214942" y="1928802"/>
            <a:ext cx="3357586" cy="40005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0" name="直線單箭頭接點 9"/>
          <p:cNvCxnSpPr>
            <a:stCxn id="6" idx="3"/>
            <a:endCxn id="7" idx="1"/>
          </p:cNvCxnSpPr>
          <p:nvPr/>
        </p:nvCxnSpPr>
        <p:spPr>
          <a:xfrm>
            <a:off x="2000232" y="317896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>
            <a:stCxn id="7" idx="3"/>
            <a:endCxn id="15" idx="1"/>
          </p:cNvCxnSpPr>
          <p:nvPr/>
        </p:nvCxnSpPr>
        <p:spPr>
          <a:xfrm flipV="1">
            <a:off x="3929058" y="2643182"/>
            <a:ext cx="2143140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6072198" y="2214554"/>
            <a:ext cx="178595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An instance of class </a:t>
            </a:r>
            <a:r>
              <a:rPr lang="en-US" altLang="zh-TW" i="1" dirty="0" err="1" smtClean="0"/>
              <a:t>Class</a:t>
            </a:r>
            <a:endParaRPr lang="en-US" altLang="zh-TW" i="1" dirty="0" smtClean="0"/>
          </a:p>
          <a:p>
            <a:pPr algn="ctr"/>
            <a:r>
              <a:rPr lang="en-US" altLang="zh-TW" dirty="0" smtClean="0"/>
              <a:t>(Blueprint of XY)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5429256" y="4500570"/>
            <a:ext cx="114300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XY instance 1</a:t>
            </a:r>
            <a:endParaRPr lang="zh-TW" altLang="en-US" dirty="0"/>
          </a:p>
        </p:txBody>
      </p:sp>
      <p:cxnSp>
        <p:nvCxnSpPr>
          <p:cNvPr id="19" name="直線單箭頭接點 18"/>
          <p:cNvCxnSpPr>
            <a:stCxn id="15" idx="2"/>
            <a:endCxn id="17" idx="0"/>
          </p:cNvCxnSpPr>
          <p:nvPr/>
        </p:nvCxnSpPr>
        <p:spPr>
          <a:xfrm rot="5400000">
            <a:off x="5768587" y="3303984"/>
            <a:ext cx="1428760" cy="964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6201844" y="3774048"/>
            <a:ext cx="151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bg1"/>
                </a:solidFill>
              </a:rPr>
              <a:t>newInstance</a:t>
            </a:r>
            <a:r>
              <a:rPr lang="en-US" altLang="zh-TW" dirty="0" smtClean="0">
                <a:solidFill>
                  <a:schemeClr val="bg1"/>
                </a:solidFill>
              </a:rPr>
              <a:t>()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143768" y="4500570"/>
            <a:ext cx="121444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XY instance 2</a:t>
            </a:r>
            <a:endParaRPr lang="zh-TW" altLang="en-US" dirty="0"/>
          </a:p>
        </p:txBody>
      </p:sp>
      <p:cxnSp>
        <p:nvCxnSpPr>
          <p:cNvPr id="33" name="直線單箭頭接點 32"/>
          <p:cNvCxnSpPr>
            <a:stCxn id="15" idx="2"/>
            <a:endCxn id="30" idx="0"/>
          </p:cNvCxnSpPr>
          <p:nvPr/>
        </p:nvCxnSpPr>
        <p:spPr>
          <a:xfrm rot="16200000" flipH="1">
            <a:off x="6643702" y="3393281"/>
            <a:ext cx="142876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Actually, we can also use an additional lock</a:t>
            </a:r>
            <a:endParaRPr lang="zh-TW" altLang="en-US" dirty="0"/>
          </a:p>
        </p:txBody>
      </p:sp>
      <p:sp>
        <p:nvSpPr>
          <p:cNvPr id="10" name="內容版面配置區 4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smtClean="0"/>
              <a:t>class XY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static Object </a:t>
            </a:r>
            <a:r>
              <a:rPr lang="en-US" altLang="zh-TW" dirty="0" smtClean="0">
                <a:solidFill>
                  <a:srgbClr val="FF0000"/>
                </a:solidFill>
              </a:rPr>
              <a:t>lock</a:t>
            </a:r>
            <a:r>
              <a:rPr lang="en-US" altLang="zh-TW" dirty="0" smtClean="0"/>
              <a:t> = new Object();</a:t>
            </a:r>
          </a:p>
          <a:p>
            <a:pPr>
              <a:buNone/>
            </a:pPr>
            <a:r>
              <a:rPr lang="en-US" altLang="zh-TW" dirty="0" smtClean="0"/>
              <a:t>    static void method()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synchronized(</a:t>
            </a:r>
            <a:r>
              <a:rPr lang="en-US" altLang="zh-TW" dirty="0" smtClean="0">
                <a:solidFill>
                  <a:srgbClr val="FF0000"/>
                </a:solidFill>
              </a:rPr>
              <a:t>lock</a:t>
            </a:r>
            <a:r>
              <a:rPr lang="en-US" altLang="zh-TW" dirty="0" smtClean="0"/>
              <a:t>)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//…</a:t>
            </a:r>
          </a:p>
          <a:p>
            <a:pPr>
              <a:buNone/>
            </a:pPr>
            <a:r>
              <a:rPr lang="en-US" altLang="zh-TW" dirty="0" smtClean="0"/>
              <a:t>        }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Be Careful When </a:t>
            </a:r>
            <a:r>
              <a:rPr lang="en-US" altLang="zh-TW" smtClean="0"/>
              <a:t>You Create </a:t>
            </a:r>
            <a:r>
              <a:rPr lang="en-US" altLang="zh-TW" dirty="0" smtClean="0"/>
              <a:t>Threads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smtClean="0"/>
              <a:t>class XY extends Thread {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x = 4;</a:t>
            </a:r>
          </a:p>
          <a:p>
            <a:pPr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public void run() {</a:t>
            </a:r>
          </a:p>
          <a:p>
            <a:pPr>
              <a:buNone/>
            </a:pPr>
            <a:r>
              <a:rPr lang="en-US" altLang="zh-TW" dirty="0" smtClean="0"/>
              <a:t>       //modify x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r>
              <a:rPr lang="en-US" altLang="zh-TW" dirty="0" smtClean="0"/>
              <a:t>XY obj1 = new XY();</a:t>
            </a:r>
          </a:p>
          <a:p>
            <a:pPr>
              <a:buNone/>
            </a:pPr>
            <a:r>
              <a:rPr lang="en-US" altLang="zh-TW" dirty="0" smtClean="0"/>
              <a:t>XY obj2 = new XY();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52956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sz="2400" dirty="0" smtClean="0"/>
              <a:t>class XY implements </a:t>
            </a:r>
            <a:r>
              <a:rPr lang="en-US" altLang="zh-TW" sz="2400" dirty="0" err="1" smtClean="0"/>
              <a:t>Runnable</a:t>
            </a:r>
            <a:r>
              <a:rPr lang="en-US" altLang="zh-TW" sz="2400" dirty="0" smtClean="0"/>
              <a:t> {</a:t>
            </a:r>
          </a:p>
          <a:p>
            <a:pPr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</a:t>
            </a:r>
            <a:r>
              <a:rPr lang="en-US" altLang="zh-TW" sz="2400" dirty="0" err="1" smtClean="0"/>
              <a:t>int</a:t>
            </a:r>
            <a:r>
              <a:rPr lang="en-US" altLang="zh-TW" sz="2400" dirty="0" smtClean="0"/>
              <a:t> x = 4;</a:t>
            </a:r>
          </a:p>
          <a:p>
            <a:pPr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public void run() {</a:t>
            </a:r>
          </a:p>
          <a:p>
            <a:pPr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  //modify x</a:t>
            </a:r>
          </a:p>
          <a:p>
            <a:pPr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}</a:t>
            </a:r>
          </a:p>
          <a:p>
            <a:pPr>
              <a:buNone/>
            </a:pPr>
            <a:r>
              <a:rPr lang="en-US" altLang="zh-TW" sz="2400" dirty="0" smtClean="0"/>
              <a:t>}</a:t>
            </a:r>
          </a:p>
          <a:p>
            <a:pPr>
              <a:buNone/>
            </a:pP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XY </a:t>
            </a:r>
            <a:r>
              <a:rPr lang="en-US" altLang="zh-TW" sz="2400" dirty="0" err="1" smtClean="0"/>
              <a:t>xyObj</a:t>
            </a:r>
            <a:r>
              <a:rPr lang="en-US" altLang="zh-TW" sz="2400" dirty="0" smtClean="0"/>
              <a:t> = new XY();</a:t>
            </a:r>
            <a:endParaRPr lang="en-US" altLang="zh-TW" sz="2400" dirty="0"/>
          </a:p>
          <a:p>
            <a:pPr>
              <a:buNone/>
            </a:pPr>
            <a:r>
              <a:rPr lang="en-US" altLang="zh-TW" sz="2400" dirty="0" smtClean="0"/>
              <a:t>Thread obj1 = new Thread(</a:t>
            </a:r>
            <a:r>
              <a:rPr lang="en-US" altLang="zh-TW" sz="2400" dirty="0" err="1" smtClean="0"/>
              <a:t>xyObj</a:t>
            </a:r>
            <a:r>
              <a:rPr lang="en-US" altLang="zh-TW" sz="2400" dirty="0" smtClean="0"/>
              <a:t>);</a:t>
            </a:r>
          </a:p>
          <a:p>
            <a:pPr>
              <a:buNone/>
            </a:pPr>
            <a:r>
              <a:rPr lang="en-US" altLang="zh-TW" sz="2400" dirty="0" smtClean="0"/>
              <a:t>Thread obj2 = new Thread(</a:t>
            </a:r>
            <a:r>
              <a:rPr lang="en-US" altLang="zh-TW" sz="2400" dirty="0" err="1" smtClean="0"/>
              <a:t>xyObj</a:t>
            </a:r>
            <a:r>
              <a:rPr lang="en-US" altLang="zh-TW" sz="2400" dirty="0" smtClean="0"/>
              <a:t>);</a:t>
            </a:r>
            <a:endParaRPr lang="zh-TW" altLang="en-US" sz="24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71868" y="1202280"/>
            <a:ext cx="2316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What’s the difference?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Two Ways to Create Thread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Extending class </a:t>
            </a:r>
            <a:r>
              <a:rPr lang="en-US" altLang="zh-TW" i="1" dirty="0" smtClean="0"/>
              <a:t>Thread</a:t>
            </a:r>
          </a:p>
          <a:p>
            <a:pPr lvl="1"/>
            <a:r>
              <a:rPr lang="en-US" altLang="zh-TW" dirty="0" smtClean="0"/>
              <a:t>Actually, we need to override the </a:t>
            </a:r>
            <a:r>
              <a:rPr lang="en-US" altLang="zh-TW" i="1" dirty="0" smtClean="0"/>
              <a:t>run</a:t>
            </a:r>
            <a:r>
              <a:rPr lang="en-US" altLang="zh-TW" dirty="0" smtClean="0"/>
              <a:t> method in class Thread</a:t>
            </a:r>
          </a:p>
          <a:p>
            <a:r>
              <a:rPr lang="en-US" altLang="zh-TW" dirty="0" smtClean="0"/>
              <a:t>Implementing interface </a:t>
            </a:r>
            <a:r>
              <a:rPr lang="en-US" altLang="zh-TW" i="1" dirty="0" err="1" smtClean="0"/>
              <a:t>Runnable</a:t>
            </a:r>
            <a:endParaRPr lang="en-US" altLang="zh-TW" i="1" dirty="0" smtClean="0"/>
          </a:p>
          <a:p>
            <a:pPr lvl="1"/>
            <a:r>
              <a:rPr lang="en-US" altLang="zh-TW" dirty="0" smtClean="0"/>
              <a:t>Solve the disability of multiple inheritance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Atomic Access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An</a:t>
            </a:r>
            <a:r>
              <a:rPr lang="en-US" altLang="zh-TW" dirty="0"/>
              <a:t> </a:t>
            </a:r>
            <a:r>
              <a:rPr lang="en-US" altLang="zh-TW" i="1" dirty="0"/>
              <a:t>atomic</a:t>
            </a:r>
            <a:r>
              <a:rPr lang="en-US" altLang="zh-TW" dirty="0"/>
              <a:t> action is one that effectively happens all at </a:t>
            </a:r>
            <a:r>
              <a:rPr lang="en-US" altLang="zh-TW" dirty="0" smtClean="0"/>
              <a:t>once</a:t>
            </a:r>
          </a:p>
          <a:p>
            <a:r>
              <a:rPr lang="en-US" altLang="zh-TW" dirty="0" smtClean="0"/>
              <a:t>An </a:t>
            </a:r>
            <a:r>
              <a:rPr lang="en-US" altLang="zh-TW" dirty="0"/>
              <a:t>atomic action cannot stop in the </a:t>
            </a:r>
            <a:r>
              <a:rPr lang="en-US" altLang="zh-TW" dirty="0" smtClean="0"/>
              <a:t>middle</a:t>
            </a:r>
          </a:p>
          <a:p>
            <a:pPr lvl="1"/>
            <a:r>
              <a:rPr lang="en-US" altLang="zh-TW" dirty="0" smtClean="0"/>
              <a:t>It </a:t>
            </a:r>
            <a:r>
              <a:rPr lang="en-US" altLang="zh-TW" dirty="0"/>
              <a:t>either happens completely, or it doesn't happen at </a:t>
            </a:r>
            <a:r>
              <a:rPr lang="en-US" altLang="zh-TW" dirty="0" smtClean="0"/>
              <a:t>all</a:t>
            </a:r>
          </a:p>
          <a:p>
            <a:r>
              <a:rPr lang="en-US" altLang="zh-TW" dirty="0" smtClean="0"/>
              <a:t>The following are guaranteed</a:t>
            </a:r>
          </a:p>
          <a:p>
            <a:pPr lvl="1"/>
            <a:r>
              <a:rPr lang="en-US" altLang="zh-TW" dirty="0"/>
              <a:t>Reads and writes are atomic for reference variables and for most primitive </a:t>
            </a:r>
            <a:r>
              <a:rPr lang="en-US" altLang="zh-TW" dirty="0" smtClean="0"/>
              <a:t>variables</a:t>
            </a:r>
          </a:p>
          <a:p>
            <a:pPr lvl="2"/>
            <a:r>
              <a:rPr lang="en-US" altLang="zh-TW" dirty="0" smtClean="0"/>
              <a:t>All </a:t>
            </a:r>
            <a:r>
              <a:rPr lang="en-US" altLang="zh-TW" dirty="0"/>
              <a:t>types except long and </a:t>
            </a:r>
            <a:r>
              <a:rPr lang="en-US" altLang="zh-TW" dirty="0" smtClean="0"/>
              <a:t>double</a:t>
            </a:r>
            <a:endParaRPr lang="en-US" altLang="zh-TW" dirty="0"/>
          </a:p>
          <a:p>
            <a:pPr lvl="1"/>
            <a:r>
              <a:rPr lang="en-US" altLang="zh-TW" dirty="0"/>
              <a:t>Reads and writes are atomic for </a:t>
            </a:r>
            <a:r>
              <a:rPr lang="en-US" altLang="zh-TW" i="1" dirty="0"/>
              <a:t>all</a:t>
            </a:r>
            <a:r>
              <a:rPr lang="en-US" altLang="zh-TW" dirty="0"/>
              <a:t> variables declared </a:t>
            </a:r>
            <a:r>
              <a:rPr lang="en-US" altLang="zh-TW" b="1" i="1" dirty="0"/>
              <a:t>volatile</a:t>
            </a:r>
            <a:r>
              <a:rPr lang="en-US" altLang="zh-TW" dirty="0"/>
              <a:t> </a:t>
            </a:r>
            <a:endParaRPr lang="en-US" altLang="zh-TW" dirty="0" smtClean="0"/>
          </a:p>
          <a:p>
            <a:pPr lvl="2"/>
            <a:r>
              <a:rPr lang="en-US" altLang="zh-TW" i="1" dirty="0" smtClean="0"/>
              <a:t>Including</a:t>
            </a:r>
            <a:r>
              <a:rPr lang="en-US" altLang="zh-TW" dirty="0"/>
              <a:t> long and double </a:t>
            </a:r>
            <a:r>
              <a:rPr lang="en-US" altLang="zh-TW" dirty="0" smtClean="0"/>
              <a:t>variables</a:t>
            </a:r>
            <a:endParaRPr lang="en-US" altLang="zh-TW" dirty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Immutable Objects in Multi-Thread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 object is considered </a:t>
            </a:r>
            <a:r>
              <a:rPr lang="en-US" altLang="zh-TW" i="1" dirty="0"/>
              <a:t>immutable</a:t>
            </a:r>
            <a:r>
              <a:rPr lang="en-US" altLang="zh-TW" dirty="0"/>
              <a:t> if its state cannot change after it is </a:t>
            </a:r>
            <a:r>
              <a:rPr lang="en-US" altLang="zh-TW" dirty="0" smtClean="0"/>
              <a:t>constructed</a:t>
            </a:r>
          </a:p>
          <a:p>
            <a:pPr lvl="1"/>
            <a:r>
              <a:rPr lang="en-US" altLang="zh-TW" dirty="0" smtClean="0"/>
              <a:t>What’s the benefit?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Sun Java Tutorial: Concurrency</a:t>
            </a:r>
            <a:endParaRPr lang="en-US" altLang="zh-TW" dirty="0">
              <a:hlinkClick r:id="rId3"/>
            </a:endParaRPr>
          </a:p>
          <a:p>
            <a:pPr lvl="1"/>
            <a:r>
              <a:rPr lang="en-US" altLang="zh-TW" dirty="0" smtClean="0">
                <a:hlinkClick r:id="rId3"/>
              </a:rPr>
              <a:t>http://java.sun.com/docs/books/tutorial/essential/concurrency/index.html</a:t>
            </a:r>
            <a:endParaRPr lang="en-US" altLang="zh-TW" dirty="0" smtClean="0"/>
          </a:p>
          <a:p>
            <a:r>
              <a:rPr lang="en-US" altLang="zh-TW" dirty="0"/>
              <a:t>Java Multithread Design </a:t>
            </a:r>
            <a:r>
              <a:rPr lang="en-US" altLang="zh-TW" dirty="0" smtClean="0"/>
              <a:t>Pattern</a:t>
            </a:r>
          </a:p>
          <a:p>
            <a:pPr lvl="1"/>
            <a:r>
              <a:rPr lang="en-US" altLang="zh-TW" b="1" dirty="0">
                <a:hlinkClick r:id="rId4"/>
              </a:rPr>
              <a:t>Java</a:t>
            </a:r>
            <a:r>
              <a:rPr lang="zh-TW" altLang="en-US" b="1" dirty="0">
                <a:hlinkClick r:id="rId4"/>
              </a:rPr>
              <a:t>多執行緒與平行處理</a:t>
            </a:r>
            <a:endParaRPr lang="en-US" altLang="zh-TW" b="1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 </a:t>
            </a:r>
            <a:r>
              <a:rPr lang="en-US" altLang="zh-TW" dirty="0" err="1" smtClean="0"/>
              <a:t>Runnable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There is only one public abstract method defined in interface </a:t>
            </a:r>
            <a:r>
              <a:rPr lang="en-US" altLang="zh-TW" dirty="0" err="1" smtClean="0"/>
              <a:t>Runnable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public void run()</a:t>
            </a:r>
          </a:p>
          <a:p>
            <a:r>
              <a:rPr lang="en-US" altLang="zh-TW" dirty="0" smtClean="0"/>
              <a:t>A </a:t>
            </a:r>
            <a:r>
              <a:rPr lang="en-US" altLang="zh-TW" dirty="0" err="1" smtClean="0"/>
              <a:t>runnable</a:t>
            </a:r>
            <a:r>
              <a:rPr lang="en-US" altLang="zh-TW" dirty="0" smtClean="0"/>
              <a:t> object can be passed to the constructor of class Thread</a:t>
            </a:r>
          </a:p>
          <a:p>
            <a:r>
              <a:rPr lang="en-US" altLang="zh-TW" dirty="0" smtClean="0"/>
              <a:t>Check the source code of </a:t>
            </a:r>
            <a:r>
              <a:rPr lang="en-US" altLang="zh-TW" i="1" dirty="0" smtClean="0"/>
              <a:t>public void run()</a:t>
            </a:r>
            <a:r>
              <a:rPr lang="en-US" altLang="zh-TW" dirty="0" smtClean="0"/>
              <a:t> in class Thread!</a:t>
            </a:r>
          </a:p>
          <a:p>
            <a:pPr lvl="1"/>
            <a:r>
              <a:rPr lang="en-US" altLang="zh-TW" dirty="0" smtClean="0"/>
              <a:t>What is the strategy?</a:t>
            </a:r>
            <a:endParaRPr lang="zh-TW" altLang="en-US" dirty="0"/>
          </a:p>
        </p:txBody>
      </p:sp>
      <p:sp>
        <p:nvSpPr>
          <p:cNvPr id="6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4643438" y="4180368"/>
            <a:ext cx="4038600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TW" sz="2400" dirty="0"/>
              <a:t>private </a:t>
            </a:r>
            <a:r>
              <a:rPr lang="en-US" altLang="zh-TW" sz="2400" dirty="0" err="1"/>
              <a:t>Runnable</a:t>
            </a:r>
            <a:r>
              <a:rPr lang="en-US" altLang="zh-TW" sz="2400" dirty="0"/>
              <a:t> target</a:t>
            </a:r>
            <a:r>
              <a:rPr lang="en-US" altLang="zh-TW" sz="2400" dirty="0" smtClean="0"/>
              <a:t>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400" dirty="0" smtClean="0" bmk="">
                <a:solidFill>
                  <a:schemeClr val="bg1"/>
                </a:solidFill>
                <a:latin typeface="+mj-lt"/>
                <a:ea typeface="新細明體" pitchFamily="18" charset="-120"/>
                <a:cs typeface="Arial" pitchFamily="34" charset="0"/>
              </a:rPr>
              <a:t>…</a:t>
            </a:r>
            <a:endParaRPr kumimoji="1" lang="en-US" altLang="zh-TW" sz="2400" dirty="0" bmk="">
              <a:solidFill>
                <a:schemeClr val="bg1"/>
              </a:solidFill>
              <a:latin typeface="+mj-lt"/>
              <a:ea typeface="新細明體" pitchFamily="18" charset="-12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400" b="0" i="0" u="none" strike="noStrike" cap="none" normalizeH="0" baseline="0" dirty="0" smtClean="0" bmk="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新細明體" pitchFamily="18" charset="-120"/>
                <a:cs typeface="Arial" pitchFamily="34" charset="0"/>
              </a:rPr>
              <a:t>public void run() </a:t>
            </a:r>
            <a:r>
              <a:rPr kumimoji="1" lang="en-US" altLang="zh-TW" sz="2400" b="0" i="0" u="none" strike="noStrike" cap="none" normalizeH="0" baseline="0" dirty="0" smtClean="0" bmk="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新細明體" pitchFamily="18" charset="-120"/>
                <a:cs typeface="Arial" pitchFamily="34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dirty="0" smtClean="0" bmk="">
                <a:solidFill>
                  <a:schemeClr val="bg1"/>
                </a:solidFill>
                <a:latin typeface="+mj-lt"/>
                <a:ea typeface="新細明體" pitchFamily="18" charset="-120"/>
                <a:cs typeface="Arial" pitchFamily="34" charset="0"/>
              </a:rPr>
              <a:t>    </a:t>
            </a:r>
            <a:r>
              <a:rPr kumimoji="1" lang="zh-TW" altLang="zh-TW" sz="2400" b="0" i="0" u="none" strike="noStrike" cap="none" normalizeH="0" baseline="0" dirty="0" smtClean="0" bmk="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新細明體" pitchFamily="18" charset="-120"/>
                <a:cs typeface="Arial" pitchFamily="34" charset="0"/>
              </a:rPr>
              <a:t>if (target != null) </a:t>
            </a:r>
            <a:endParaRPr kumimoji="1" lang="en-US" altLang="zh-TW" sz="2400" dirty="0" bmk="">
              <a:solidFill>
                <a:schemeClr val="bg1"/>
              </a:solidFill>
              <a:latin typeface="+mj-lt"/>
              <a:ea typeface="新細明體" pitchFamily="18" charset="-12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dirty="0" smtClean="0" bmk="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新細明體" pitchFamily="18" charset="-120"/>
                <a:cs typeface="Arial" pitchFamily="34" charset="0"/>
              </a:rPr>
              <a:t>        </a:t>
            </a:r>
            <a:r>
              <a:rPr kumimoji="1" lang="zh-TW" altLang="zh-TW" sz="2400" b="0" i="0" u="none" strike="noStrike" cap="none" normalizeH="0" baseline="0" dirty="0" smtClean="0" bmk="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新細明體" pitchFamily="18" charset="-120"/>
                <a:cs typeface="Arial" pitchFamily="34" charset="0"/>
              </a:rPr>
              <a:t>target.run();</a:t>
            </a:r>
            <a:endParaRPr kumimoji="1" lang="en-US" altLang="zh-TW" sz="2400" b="0" i="0" u="none" strike="noStrike" cap="none" normalizeH="0" baseline="0" dirty="0" smtClean="0" bmk="">
              <a:ln>
                <a:noFill/>
              </a:ln>
              <a:solidFill>
                <a:schemeClr val="bg1"/>
              </a:solidFill>
              <a:effectLst/>
              <a:latin typeface="+mj-lt"/>
              <a:ea typeface="新細明體" pitchFamily="18" charset="-12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dirty="0" smtClean="0" bmk="">
                <a:solidFill>
                  <a:schemeClr val="bg1"/>
                </a:solidFill>
                <a:latin typeface="+mj-lt"/>
                <a:ea typeface="新細明體" pitchFamily="18" charset="-120"/>
                <a:cs typeface="Arial" pitchFamily="34" charset="0"/>
              </a:rPr>
              <a:t>    </a:t>
            </a:r>
            <a:r>
              <a:rPr kumimoji="1" lang="zh-TW" altLang="zh-TW" sz="2400" b="0" i="0" u="none" strike="noStrike" cap="none" normalizeH="0" baseline="0" dirty="0" smtClean="0" bmk="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新細明體" pitchFamily="18" charset="-120"/>
                <a:cs typeface="Arial" pitchFamily="34" charset="0"/>
              </a:rPr>
              <a:t>}</a:t>
            </a:r>
            <a:endParaRPr kumimoji="1" lang="en-US" altLang="zh-TW" sz="2400" b="0" i="0" u="none" strike="noStrike" cap="none" normalizeH="0" baseline="0" dirty="0" smtClean="0" bmk="">
              <a:ln>
                <a:noFill/>
              </a:ln>
              <a:solidFill>
                <a:schemeClr val="bg1"/>
              </a:solidFill>
              <a:effectLst/>
              <a:latin typeface="+mj-lt"/>
              <a:ea typeface="新細明體" pitchFamily="18" charset="-12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400" b="0" i="0" u="none" strike="noStrike" cap="none" normalizeH="0" baseline="0" dirty="0" smtClean="0" bmk="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新細明體" pitchFamily="18" charset="-120"/>
                <a:cs typeface="Arial" pitchFamily="34" charset="0"/>
              </a:rPr>
              <a:t>}</a:t>
            </a:r>
            <a:r>
              <a:rPr kumimoji="1" lang="zh-TW" altLang="zh-TW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新細明體" pitchFamily="18" charset="-120"/>
                <a:cs typeface="新細明體" pitchFamily="18" charset="-120"/>
              </a:rPr>
              <a:t> </a:t>
            </a:r>
            <a:endParaRPr kumimoji="1" lang="zh-TW" altLang="zh-TW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214422"/>
            <a:ext cx="3714776" cy="294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Thread States</a:t>
            </a:r>
            <a:endParaRPr lang="zh-TW" altLang="en-US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416" y="1571612"/>
            <a:ext cx="8378753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Thread.sleep</a:t>
            </a:r>
            <a:r>
              <a:rPr lang="en-US" altLang="zh-TW" dirty="0" smtClean="0"/>
              <a:t>()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i="1" dirty="0" smtClean="0"/>
              <a:t>static</a:t>
            </a:r>
            <a:r>
              <a:rPr lang="en-US" altLang="zh-TW" dirty="0" smtClean="0"/>
              <a:t> method</a:t>
            </a:r>
          </a:p>
          <a:p>
            <a:pPr lvl="1"/>
            <a:r>
              <a:rPr lang="en-US" altLang="zh-TW" dirty="0" smtClean="0"/>
              <a:t>Why?</a:t>
            </a:r>
          </a:p>
          <a:p>
            <a:r>
              <a:rPr lang="en-US" altLang="zh-TW" dirty="0" smtClean="0"/>
              <a:t>Note that the obtained locks are not released!</a:t>
            </a:r>
            <a:endParaRPr lang="zh-TW" alt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1" y="3214686"/>
            <a:ext cx="6310357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join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 join method allows one thread to wait for the completion of another. 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t.join</a:t>
            </a:r>
            <a:r>
              <a:rPr lang="en-US" altLang="zh-TW" dirty="0"/>
              <a:t>(); 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The </a:t>
            </a:r>
            <a:r>
              <a:rPr lang="en-US" altLang="zh-TW" dirty="0"/>
              <a:t>current thread </a:t>
            </a:r>
            <a:r>
              <a:rPr lang="en-US" altLang="zh-TW" dirty="0" smtClean="0"/>
              <a:t>pauses </a:t>
            </a:r>
            <a:r>
              <a:rPr lang="en-US" altLang="zh-TW" dirty="0"/>
              <a:t>execution until </a:t>
            </a:r>
            <a:r>
              <a:rPr lang="en-US" altLang="zh-TW" dirty="0" err="1"/>
              <a:t>t's</a:t>
            </a:r>
            <a:r>
              <a:rPr lang="en-US" altLang="zh-TW" dirty="0"/>
              <a:t> thread terminates. 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Note that join</a:t>
            </a:r>
            <a:r>
              <a:rPr lang="en-US" altLang="zh-TW" dirty="0"/>
              <a:t> is dependent on the OS for timing, so you should not assume that join will wait exactly as long as you specify.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Thread Safe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Example: Dinning Philosopher Problem</a:t>
            </a:r>
          </a:p>
          <a:p>
            <a:r>
              <a:rPr lang="en-US" altLang="zh-TW" dirty="0" smtClean="0">
                <a:hlinkClick r:id="rId3"/>
              </a:rPr>
              <a:t>http://en.wikipedia.org/wiki/Dining_philosophers_problem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4578" name="Picture 2" descr="File:Dining philosopher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2857496"/>
            <a:ext cx="3658080" cy="3790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Lock / key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In Java, every class and every instance of a </a:t>
            </a:r>
            <a:r>
              <a:rPr lang="en-US" altLang="zh-TW" dirty="0" smtClean="0"/>
              <a:t>class has </a:t>
            </a:r>
            <a:r>
              <a:rPr lang="en-US" altLang="zh-TW" dirty="0"/>
              <a:t>a lock associated with it</a:t>
            </a:r>
          </a:p>
          <a:p>
            <a:r>
              <a:rPr lang="en-US" altLang="zh-TW" dirty="0" smtClean="0"/>
              <a:t>The </a:t>
            </a:r>
            <a:r>
              <a:rPr lang="en-US" altLang="zh-TW" i="1" dirty="0"/>
              <a:t>synchronized keyword identifies </a:t>
            </a:r>
            <a:r>
              <a:rPr lang="en-US" altLang="zh-TW" i="1" dirty="0" smtClean="0"/>
              <a:t>places </a:t>
            </a:r>
            <a:r>
              <a:rPr lang="en-US" altLang="zh-TW" dirty="0" smtClean="0"/>
              <a:t>where </a:t>
            </a:r>
            <a:r>
              <a:rPr lang="en-US" altLang="zh-TW" dirty="0"/>
              <a:t>a thread must acquire the lock </a:t>
            </a:r>
            <a:r>
              <a:rPr lang="en-US" altLang="zh-TW" dirty="0" smtClean="0"/>
              <a:t>before proceeding</a:t>
            </a:r>
          </a:p>
          <a:p>
            <a:r>
              <a:rPr lang="en-US" altLang="zh-TW" dirty="0" smtClean="0"/>
              <a:t>Note that: For those methods which do not have </a:t>
            </a:r>
            <a:r>
              <a:rPr lang="en-US" altLang="zh-TW" i="1" dirty="0" smtClean="0"/>
              <a:t>synchronized</a:t>
            </a:r>
            <a:r>
              <a:rPr lang="en-US" altLang="zh-TW" dirty="0" smtClean="0"/>
              <a:t>, they are not constrained, so they </a:t>
            </a:r>
            <a:r>
              <a:rPr lang="en-US" altLang="zh-TW" i="1" dirty="0" smtClean="0"/>
              <a:t>can</a:t>
            </a:r>
            <a:r>
              <a:rPr lang="en-US" altLang="zh-TW" dirty="0" smtClean="0"/>
              <a:t> access anything</a:t>
            </a:r>
          </a:p>
          <a:p>
            <a:pPr lvl="1"/>
            <a:r>
              <a:rPr lang="en-US" altLang="zh-TW" dirty="0" smtClean="0"/>
              <a:t>The logical correctness should be guaranteed by you!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Keyword: Synchronized</a:t>
            </a:r>
            <a:endParaRPr lang="zh-TW" altLang="en-US" dirty="0"/>
          </a:p>
        </p:txBody>
      </p:sp>
      <p:pic>
        <p:nvPicPr>
          <p:cNvPr id="5" name="Picture 2" descr="File:Dining philosopher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285860"/>
            <a:ext cx="5158278" cy="5345691"/>
          </a:xfrm>
          <a:prstGeom prst="rect">
            <a:avLst/>
          </a:prstGeom>
          <a:noFill/>
        </p:spPr>
      </p:pic>
      <p:sp>
        <p:nvSpPr>
          <p:cNvPr id="6" name="橢圓 5"/>
          <p:cNvSpPr/>
          <p:nvPr/>
        </p:nvSpPr>
        <p:spPr>
          <a:xfrm>
            <a:off x="3428992" y="2786058"/>
            <a:ext cx="857256" cy="857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571472" y="1214422"/>
            <a:ext cx="23788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synchronized(fork1) {</a:t>
            </a:r>
          </a:p>
          <a:p>
            <a:r>
              <a:rPr lang="en-US" altLang="zh-TW" dirty="0" smtClean="0"/>
              <a:t>    synchronized(fork2) {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  //eat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}</a:t>
            </a:r>
          </a:p>
          <a:p>
            <a:r>
              <a:rPr lang="en-US" altLang="zh-TW" dirty="0"/>
              <a:t>}</a:t>
            </a:r>
            <a:endParaRPr lang="en-US" altLang="zh-TW" dirty="0" smtClean="0"/>
          </a:p>
        </p:txBody>
      </p:sp>
      <p:sp>
        <p:nvSpPr>
          <p:cNvPr id="10" name="橢圓 9"/>
          <p:cNvSpPr/>
          <p:nvPr/>
        </p:nvSpPr>
        <p:spPr>
          <a:xfrm>
            <a:off x="4786314" y="2857496"/>
            <a:ext cx="857256" cy="857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圖案 12"/>
          <p:cNvCxnSpPr>
            <a:endCxn id="10" idx="0"/>
          </p:cNvCxnSpPr>
          <p:nvPr/>
        </p:nvCxnSpPr>
        <p:spPr>
          <a:xfrm>
            <a:off x="2786050" y="1428736"/>
            <a:ext cx="2428892" cy="14287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圖案 13"/>
          <p:cNvCxnSpPr>
            <a:endCxn id="6" idx="0"/>
          </p:cNvCxnSpPr>
          <p:nvPr/>
        </p:nvCxnSpPr>
        <p:spPr>
          <a:xfrm rot="16200000" flipH="1">
            <a:off x="2821769" y="1750207"/>
            <a:ext cx="1143008" cy="928694"/>
          </a:xfrm>
          <a:prstGeom prst="bentConnector3">
            <a:avLst>
              <a:gd name="adj1" fmla="val 589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609</Words>
  <Application>Microsoft Office PowerPoint</Application>
  <PresentationFormat>如螢幕大小 (4:3)</PresentationFormat>
  <Paragraphs>172</Paragraphs>
  <Slides>22</Slides>
  <Notes>22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Concurrency and Thread</vt:lpstr>
      <vt:lpstr>Two Ways to Create Thread</vt:lpstr>
      <vt:lpstr>Implement Runnable</vt:lpstr>
      <vt:lpstr>Thread States</vt:lpstr>
      <vt:lpstr>Thread.sleep()</vt:lpstr>
      <vt:lpstr>join</vt:lpstr>
      <vt:lpstr>Thread Safe</vt:lpstr>
      <vt:lpstr>Lock / key</vt:lpstr>
      <vt:lpstr>Keyword: Synchronized</vt:lpstr>
      <vt:lpstr>Deadlock</vt:lpstr>
      <vt:lpstr>Two Ways for Synchronization</vt:lpstr>
      <vt:lpstr>Wait and Notify</vt:lpstr>
      <vt:lpstr>Related Data Structures</vt:lpstr>
      <vt:lpstr>Synchronization in static method</vt:lpstr>
      <vt:lpstr>Review this</vt:lpstr>
      <vt:lpstr>In static method</vt:lpstr>
      <vt:lpstr>Blueprints are also objects</vt:lpstr>
      <vt:lpstr>Actually, we can also use an additional lock</vt:lpstr>
      <vt:lpstr>Be Careful When You Create Threads</vt:lpstr>
      <vt:lpstr>Atomic Access</vt:lpstr>
      <vt:lpstr>Immutable Objects in Multi-Thread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</dc:title>
  <dc:creator>yoshi</dc:creator>
  <cp:lastModifiedBy>yoshi</cp:lastModifiedBy>
  <cp:revision>36</cp:revision>
  <dcterms:created xsi:type="dcterms:W3CDTF">2010-05-09T16:17:09Z</dcterms:created>
  <dcterms:modified xsi:type="dcterms:W3CDTF">2010-05-10T06:11:16Z</dcterms:modified>
</cp:coreProperties>
</file>