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81" r:id="rId14"/>
    <p:sldId id="267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BF9911C-A8A5-4F0C-879A-C02E4E0CB66F}" type="datetimeFigureOut">
              <a:rPr lang="zh-TW" altLang="en-US" smtClean="0"/>
              <a:pPr/>
              <a:t>2009/4/27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CFADA44-8EED-4EAA-B5E1-C492D85428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2se/1.5.0/docs/api/java/io/FilterInputStream.html" TargetMode="External"/><Relationship Id="rId2" Type="http://schemas.openxmlformats.org/officeDocument/2006/relationships/hyperlink" Target="http://java.sun.com/j2se/1.5.0/docs/api/java/io/InputStream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google.com/group/comp.os.minix/msg/15305d9e5441311a?dmode=source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Decorator Pattern &amp; Java I/O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Yoshi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Decorator</a:t>
            </a:r>
            <a:r>
              <a:rPr lang="zh-TW" altLang="en-US" dirty="0" smtClean="0"/>
              <a:t>出場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做一杯奶茶三兄弟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先來做個奶茶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加上珍珠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加上仙草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加上布丁</a:t>
            </a:r>
            <a:endParaRPr lang="en-US" altLang="zh-TW" dirty="0" smtClean="0"/>
          </a:p>
          <a:p>
            <a:r>
              <a:rPr lang="zh-TW" altLang="en-US" dirty="0" smtClean="0"/>
              <a:t>加了料的飲料是什麼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還是飲料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14414" y="1785926"/>
            <a:ext cx="6929486" cy="3500462"/>
            <a:chOff x="1214414" y="1785926"/>
            <a:chExt cx="6929486" cy="3500462"/>
          </a:xfrm>
        </p:grpSpPr>
        <p:sp>
          <p:nvSpPr>
            <p:cNvPr id="9" name="橢圓 8"/>
            <p:cNvSpPr/>
            <p:nvPr/>
          </p:nvSpPr>
          <p:spPr>
            <a:xfrm>
              <a:off x="1214414" y="1785926"/>
              <a:ext cx="6929486" cy="35004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85918" y="3068421"/>
              <a:ext cx="705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Cost()</a:t>
              </a:r>
            </a:p>
            <a:p>
              <a:pPr algn="ctr"/>
              <a:r>
                <a:rPr lang="zh-TW" altLang="en-US" dirty="0" smtClean="0"/>
                <a:t>布丁</a:t>
              </a: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786050" y="2214554"/>
            <a:ext cx="5214974" cy="2500330"/>
            <a:chOff x="2786050" y="2214554"/>
            <a:chExt cx="5214974" cy="2500330"/>
          </a:xfrm>
        </p:grpSpPr>
        <p:sp>
          <p:nvSpPr>
            <p:cNvPr id="7" name="橢圓 6"/>
            <p:cNvSpPr/>
            <p:nvPr/>
          </p:nvSpPr>
          <p:spPr>
            <a:xfrm>
              <a:off x="2786050" y="2214554"/>
              <a:ext cx="5214974" cy="25003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28992" y="3071810"/>
              <a:ext cx="705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Cost()</a:t>
              </a:r>
            </a:p>
            <a:p>
              <a:pPr algn="ctr"/>
              <a:r>
                <a:rPr lang="zh-TW" altLang="en-US" dirty="0" smtClean="0"/>
                <a:t>仙草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500562" y="2428868"/>
            <a:ext cx="3357586" cy="2071702"/>
            <a:chOff x="4500562" y="2428868"/>
            <a:chExt cx="3357586" cy="2071702"/>
          </a:xfrm>
        </p:grpSpPr>
        <p:sp>
          <p:nvSpPr>
            <p:cNvPr id="5" name="橢圓 4"/>
            <p:cNvSpPr/>
            <p:nvPr/>
          </p:nvSpPr>
          <p:spPr>
            <a:xfrm>
              <a:off x="4500562" y="2428868"/>
              <a:ext cx="3357586" cy="207170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117098" y="3068421"/>
              <a:ext cx="705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Cost()</a:t>
              </a:r>
            </a:p>
            <a:p>
              <a:pPr algn="ctr"/>
              <a:r>
                <a:rPr lang="zh-TW" altLang="en-US" dirty="0" smtClean="0"/>
                <a:t>珍珠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奶茶三兄弟也是種飲料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6099344" y="2857496"/>
            <a:ext cx="154449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Cost()</a:t>
            </a:r>
          </a:p>
          <a:p>
            <a:pPr algn="ctr"/>
            <a:r>
              <a:rPr lang="zh-TW" altLang="en-US" dirty="0" smtClean="0"/>
              <a:t>奶茶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4"/>
          <p:cNvGrpSpPr/>
          <p:nvPr/>
        </p:nvGrpSpPr>
        <p:grpSpPr>
          <a:xfrm>
            <a:off x="1214414" y="1785926"/>
            <a:ext cx="6929486" cy="3500462"/>
            <a:chOff x="1214414" y="1785926"/>
            <a:chExt cx="6929486" cy="3500462"/>
          </a:xfrm>
        </p:grpSpPr>
        <p:sp>
          <p:nvSpPr>
            <p:cNvPr id="9" name="橢圓 8"/>
            <p:cNvSpPr/>
            <p:nvPr/>
          </p:nvSpPr>
          <p:spPr>
            <a:xfrm>
              <a:off x="1214414" y="1785926"/>
              <a:ext cx="6929486" cy="35004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85918" y="3068421"/>
              <a:ext cx="705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Cost()</a:t>
              </a:r>
            </a:p>
            <a:p>
              <a:pPr algn="ctr"/>
              <a:r>
                <a:rPr lang="zh-TW" altLang="en-US" dirty="0" smtClean="0"/>
                <a:t>布丁</a:t>
              </a:r>
            </a:p>
          </p:txBody>
        </p:sp>
      </p:grpSp>
      <p:grpSp>
        <p:nvGrpSpPr>
          <p:cNvPr id="11" name="群組 12"/>
          <p:cNvGrpSpPr/>
          <p:nvPr/>
        </p:nvGrpSpPr>
        <p:grpSpPr>
          <a:xfrm>
            <a:off x="2786050" y="2214554"/>
            <a:ext cx="5214974" cy="2500330"/>
            <a:chOff x="2786050" y="2214554"/>
            <a:chExt cx="5214974" cy="2500330"/>
          </a:xfrm>
        </p:grpSpPr>
        <p:sp>
          <p:nvSpPr>
            <p:cNvPr id="7" name="橢圓 6"/>
            <p:cNvSpPr/>
            <p:nvPr/>
          </p:nvSpPr>
          <p:spPr>
            <a:xfrm>
              <a:off x="2786050" y="2214554"/>
              <a:ext cx="5214974" cy="25003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28992" y="3071810"/>
              <a:ext cx="705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Cost()</a:t>
              </a:r>
            </a:p>
            <a:p>
              <a:pPr algn="ctr"/>
              <a:r>
                <a:rPr lang="zh-TW" altLang="en-US" dirty="0" smtClean="0"/>
                <a:t>仙草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500562" y="2428868"/>
            <a:ext cx="3357586" cy="2071702"/>
            <a:chOff x="4500562" y="2428868"/>
            <a:chExt cx="3357586" cy="2071702"/>
          </a:xfrm>
        </p:grpSpPr>
        <p:sp>
          <p:nvSpPr>
            <p:cNvPr id="5" name="橢圓 4"/>
            <p:cNvSpPr/>
            <p:nvPr/>
          </p:nvSpPr>
          <p:spPr>
            <a:xfrm>
              <a:off x="4500562" y="2428868"/>
              <a:ext cx="3357586" cy="207170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117098" y="3068421"/>
              <a:ext cx="705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Cost()</a:t>
              </a:r>
            </a:p>
            <a:p>
              <a:pPr algn="ctr"/>
              <a:r>
                <a:rPr lang="zh-TW" altLang="en-US" dirty="0" smtClean="0"/>
                <a:t>珍珠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奶茶三兄弟也是種飲料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6099344" y="2857496"/>
            <a:ext cx="154449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Cost()</a:t>
            </a:r>
          </a:p>
          <a:p>
            <a:pPr algn="ctr"/>
            <a:r>
              <a:rPr lang="zh-TW" altLang="en-US" dirty="0" smtClean="0"/>
              <a:t>奶茶</a:t>
            </a:r>
            <a:endParaRPr lang="zh-TW" altLang="en-US" dirty="0"/>
          </a:p>
        </p:txBody>
      </p:sp>
      <p:cxnSp>
        <p:nvCxnSpPr>
          <p:cNvPr id="14" name="直線單箭頭接點 13"/>
          <p:cNvCxnSpPr>
            <a:stCxn id="16" idx="0"/>
            <a:endCxn id="4" idx="4"/>
          </p:cNvCxnSpPr>
          <p:nvPr/>
        </p:nvCxnSpPr>
        <p:spPr>
          <a:xfrm rot="16200000" flipV="1">
            <a:off x="6407652" y="4535879"/>
            <a:ext cx="1785950" cy="85807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858016" y="5857892"/>
            <a:ext cx="17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 be decorated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85720" y="178592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價錢多少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cxnSp>
        <p:nvCxnSpPr>
          <p:cNvPr id="20" name="直線單箭頭接點 19"/>
          <p:cNvCxnSpPr>
            <a:stCxn id="18" idx="2"/>
            <a:endCxn id="10" idx="0"/>
          </p:cNvCxnSpPr>
          <p:nvPr/>
        </p:nvCxnSpPr>
        <p:spPr>
          <a:xfrm rot="16200000" flipH="1">
            <a:off x="1061865" y="1991620"/>
            <a:ext cx="913163" cy="12404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弧形接點 22"/>
          <p:cNvCxnSpPr>
            <a:stCxn id="10" idx="0"/>
            <a:endCxn id="8" idx="0"/>
          </p:cNvCxnSpPr>
          <p:nvPr/>
        </p:nvCxnSpPr>
        <p:spPr>
          <a:xfrm rot="16200000" flipH="1">
            <a:off x="2958507" y="2248578"/>
            <a:ext cx="3389" cy="1643074"/>
          </a:xfrm>
          <a:prstGeom prst="curvedConnector3">
            <a:avLst>
              <a:gd name="adj1" fmla="val -97757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弧形接點 23"/>
          <p:cNvCxnSpPr>
            <a:stCxn id="8" idx="0"/>
            <a:endCxn id="6" idx="0"/>
          </p:cNvCxnSpPr>
          <p:nvPr/>
        </p:nvCxnSpPr>
        <p:spPr>
          <a:xfrm rot="5400000" flipH="1" flipV="1">
            <a:off x="4624098" y="2226063"/>
            <a:ext cx="3389" cy="1688106"/>
          </a:xfrm>
          <a:prstGeom prst="curvedConnector3">
            <a:avLst>
              <a:gd name="adj1" fmla="val 979788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弧形接點 26"/>
          <p:cNvCxnSpPr>
            <a:stCxn id="6" idx="0"/>
          </p:cNvCxnSpPr>
          <p:nvPr/>
        </p:nvCxnSpPr>
        <p:spPr>
          <a:xfrm rot="16200000" flipH="1">
            <a:off x="6162236" y="2376030"/>
            <a:ext cx="74828" cy="1459611"/>
          </a:xfrm>
          <a:prstGeom prst="curvedConnector4">
            <a:avLst>
              <a:gd name="adj1" fmla="val -128399"/>
              <a:gd name="adj2" fmla="val 62084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弧形接點 26"/>
          <p:cNvCxnSpPr>
            <a:endCxn id="6" idx="2"/>
          </p:cNvCxnSpPr>
          <p:nvPr/>
        </p:nvCxnSpPr>
        <p:spPr>
          <a:xfrm rot="10800000">
            <a:off x="5469846" y="3714752"/>
            <a:ext cx="1388175" cy="1588"/>
          </a:xfrm>
          <a:prstGeom prst="curvedConnector2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弧形接點 26"/>
          <p:cNvCxnSpPr>
            <a:stCxn id="6" idx="2"/>
            <a:endCxn id="8" idx="2"/>
          </p:cNvCxnSpPr>
          <p:nvPr/>
        </p:nvCxnSpPr>
        <p:spPr>
          <a:xfrm rot="5400000">
            <a:off x="4624098" y="2872393"/>
            <a:ext cx="3389" cy="1688106"/>
          </a:xfrm>
          <a:prstGeom prst="curvedConnector3">
            <a:avLst>
              <a:gd name="adj1" fmla="val -193331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弧形接點 26"/>
          <p:cNvCxnSpPr>
            <a:stCxn id="8" idx="2"/>
            <a:endCxn id="10" idx="2"/>
          </p:cNvCxnSpPr>
          <p:nvPr/>
        </p:nvCxnSpPr>
        <p:spPr>
          <a:xfrm rot="5400000" flipH="1">
            <a:off x="2958507" y="2894910"/>
            <a:ext cx="3389" cy="1643074"/>
          </a:xfrm>
          <a:prstGeom prst="curvedConnector3">
            <a:avLst>
              <a:gd name="adj1" fmla="val -97757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弧形接點 26"/>
          <p:cNvCxnSpPr>
            <a:stCxn id="10" idx="2"/>
          </p:cNvCxnSpPr>
          <p:nvPr/>
        </p:nvCxnSpPr>
        <p:spPr>
          <a:xfrm rot="5400000" flipH="1">
            <a:off x="747847" y="2323934"/>
            <a:ext cx="1500198" cy="1281439"/>
          </a:xfrm>
          <a:prstGeom prst="curvedConnector3">
            <a:avLst>
              <a:gd name="adj1" fmla="val -15238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shi\Pictures\SO_Dr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" y="357166"/>
            <a:ext cx="9087596" cy="618203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929058" y="6429372"/>
            <a:ext cx="5214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PS: You can download the code at course web site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we have now?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Decorators have the same </a:t>
            </a:r>
            <a:r>
              <a:rPr lang="en-US" altLang="zh-TW" b="1" i="1" dirty="0" err="1" smtClean="0"/>
              <a:t>supertype</a:t>
            </a:r>
            <a:r>
              <a:rPr lang="en-US" altLang="zh-TW" dirty="0" smtClean="0"/>
              <a:t> as the object they decorate</a:t>
            </a:r>
          </a:p>
          <a:p>
            <a:r>
              <a:rPr lang="en-US" altLang="zh-TW" dirty="0" smtClean="0"/>
              <a:t>You can use more than one decorators as a chain to decorator a single object</a:t>
            </a:r>
          </a:p>
          <a:p>
            <a:r>
              <a:rPr lang="en-US" altLang="zh-TW" dirty="0" smtClean="0"/>
              <a:t>Decorators are </a:t>
            </a:r>
            <a:r>
              <a:rPr lang="en-US" altLang="zh-TW" b="1" i="1" dirty="0" smtClean="0"/>
              <a:t>transparent</a:t>
            </a:r>
            <a:r>
              <a:rPr lang="en-US" altLang="zh-TW" dirty="0" smtClean="0"/>
              <a:t>, so we can replace original Component with a decorator one </a:t>
            </a:r>
            <a:r>
              <a:rPr lang="en-US" altLang="zh-TW" b="1" i="1" dirty="0" smtClean="0"/>
              <a:t>anywhere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70C0"/>
                </a:solidFill>
              </a:rPr>
              <a:t>The decorator adds its own behavior either before and/or after </a:t>
            </a:r>
            <a:r>
              <a:rPr lang="en-US" altLang="zh-TW" i="1" dirty="0" smtClean="0">
                <a:solidFill>
                  <a:srgbClr val="0070C0"/>
                </a:solidFill>
              </a:rPr>
              <a:t>delegating </a:t>
            </a:r>
            <a:r>
              <a:rPr lang="en-US" altLang="zh-TW" dirty="0" smtClean="0">
                <a:solidFill>
                  <a:srgbClr val="0070C0"/>
                </a:solidFill>
              </a:rPr>
              <a:t>to the object it decorates to do the job</a:t>
            </a:r>
          </a:p>
          <a:p>
            <a:r>
              <a:rPr lang="en-US" altLang="zh-TW" dirty="0" smtClean="0"/>
              <a:t>Objects can be decorated at runtime!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231" y="0"/>
            <a:ext cx="916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Participants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Component</a:t>
            </a:r>
          </a:p>
          <a:p>
            <a:pPr lvl="1"/>
            <a:r>
              <a:rPr lang="en-US" altLang="zh-TW" dirty="0" smtClean="0"/>
              <a:t>Define an </a:t>
            </a:r>
            <a:r>
              <a:rPr lang="en-US" altLang="zh-TW" i="1" dirty="0" smtClean="0"/>
              <a:t>interface for objects </a:t>
            </a:r>
            <a:r>
              <a:rPr lang="en-US" altLang="zh-TW" dirty="0" smtClean="0"/>
              <a:t>that can have responsibility added to them dynamically</a:t>
            </a:r>
          </a:p>
          <a:p>
            <a:r>
              <a:rPr lang="en-US" altLang="zh-TW" dirty="0" smtClean="0"/>
              <a:t>Concrete component</a:t>
            </a:r>
          </a:p>
          <a:p>
            <a:pPr lvl="1"/>
            <a:r>
              <a:rPr lang="en-US" altLang="zh-TW" dirty="0" smtClean="0"/>
              <a:t>Define an object to which additional responsibility can be attached</a:t>
            </a:r>
          </a:p>
          <a:p>
            <a:r>
              <a:rPr lang="en-US" altLang="zh-TW" dirty="0" smtClean="0"/>
              <a:t>Decorator</a:t>
            </a:r>
          </a:p>
          <a:p>
            <a:pPr lvl="1"/>
            <a:r>
              <a:rPr lang="en-US" altLang="zh-TW" dirty="0" smtClean="0"/>
              <a:t>Maintain a reference to a Component object and define an interface that conform to Component’s interface</a:t>
            </a:r>
          </a:p>
          <a:p>
            <a:r>
              <a:rPr lang="en-US" altLang="zh-TW" dirty="0" smtClean="0"/>
              <a:t>Concrete decorator</a:t>
            </a:r>
          </a:p>
          <a:p>
            <a:pPr lvl="1"/>
            <a:r>
              <a:rPr lang="en-US" altLang="zh-TW" dirty="0" smtClean="0"/>
              <a:t>Add responsibilities to the component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0826"/>
            <a:ext cx="5929322" cy="44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not just let </a:t>
            </a:r>
            <a:r>
              <a:rPr lang="en-US" altLang="zh-TW" dirty="0" err="1" smtClean="0"/>
              <a:t>ConcreteDecorator</a:t>
            </a:r>
            <a:r>
              <a:rPr lang="en-US" altLang="zh-TW" dirty="0" smtClean="0"/>
              <a:t> extend Component?</a:t>
            </a:r>
          </a:p>
          <a:p>
            <a:r>
              <a:rPr lang="en-US" altLang="zh-TW" dirty="0" smtClean="0"/>
              <a:t>Try the code!</a:t>
            </a:r>
            <a:endParaRPr lang="zh-TW" altLang="en-US" dirty="0"/>
          </a:p>
        </p:txBody>
      </p:sp>
      <p:sp>
        <p:nvSpPr>
          <p:cNvPr id="7" name="乘號 6"/>
          <p:cNvSpPr/>
          <p:nvPr/>
        </p:nvSpPr>
        <p:spPr>
          <a:xfrm>
            <a:off x="5572132" y="3714752"/>
            <a:ext cx="1143008" cy="10001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4857752" y="4143380"/>
            <a:ext cx="1571636" cy="14287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/>
          <p:nvPr/>
        </p:nvCxnSpPr>
        <p:spPr>
          <a:xfrm rot="16200000" flipV="1">
            <a:off x="5536413" y="3750471"/>
            <a:ext cx="1571636" cy="928694"/>
          </a:xfrm>
          <a:prstGeom prst="curvedConnector3">
            <a:avLst>
              <a:gd name="adj1" fmla="val 8288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Because…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example is still too simple</a:t>
            </a:r>
          </a:p>
          <a:p>
            <a:pPr lvl="1"/>
            <a:r>
              <a:rPr lang="en-US" altLang="zh-TW" dirty="0" smtClean="0"/>
              <a:t>Let’s take a look at the design of </a:t>
            </a:r>
            <a:r>
              <a:rPr lang="en-US" altLang="zh-TW" i="1" dirty="0" smtClean="0"/>
              <a:t>java.io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76307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decorator?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Once you know the techniques of decorating, you’ll be able to give your (or someone else’s) objects new responsibilities </a:t>
            </a:r>
            <a:r>
              <a:rPr lang="en-US" altLang="zh-TW" b="1" i="1" dirty="0" smtClean="0"/>
              <a:t>without making any code changes to the underlying classes.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14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Can you map it back to decorator pattern?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572132" y="3286124"/>
            <a:ext cx="1714512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java.io.InputStream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http://java.sun.com/j2se/1.5.0/docs/api/java/io/InputStream.html</a:t>
            </a:r>
            <a:endParaRPr lang="en-US" altLang="zh-TW" dirty="0" smtClean="0"/>
          </a:p>
          <a:p>
            <a:r>
              <a:rPr lang="en-US" altLang="zh-TW" dirty="0" err="1" smtClean="0"/>
              <a:t>java.io.FilterInputStream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http://java.sun.com/j2se/1.5.0/docs/api/java/io/FilterInputStream.html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java.io.InputStream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3071802" y="1357298"/>
            <a:ext cx="4714908" cy="5500702"/>
            <a:chOff x="2786050" y="1357298"/>
            <a:chExt cx="4714908" cy="55007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t="18506" r="68945" b="6494"/>
            <a:stretch>
              <a:fillRect/>
            </a:stretch>
          </p:blipFill>
          <p:spPr bwMode="auto">
            <a:xfrm>
              <a:off x="3071802" y="1357298"/>
              <a:ext cx="3786182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>
            <a:xfrm>
              <a:off x="2786050" y="4429132"/>
              <a:ext cx="4714908" cy="13573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14282" y="4071942"/>
            <a:ext cx="2763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Why only one abstract?</a:t>
            </a:r>
          </a:p>
          <a:p>
            <a:r>
              <a:rPr lang="en-US" altLang="zh-TW" dirty="0" smtClean="0"/>
              <a:t>Remember </a:t>
            </a:r>
          </a:p>
          <a:p>
            <a:r>
              <a:rPr lang="en-US" altLang="zh-TW" i="1" dirty="0" smtClean="0"/>
              <a:t>Template Method Pattern?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java.io.FilterInputStream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class </a:t>
            </a:r>
            <a:r>
              <a:rPr lang="en-US" dirty="0" err="1" smtClean="0"/>
              <a:t>FilterInputStream</a:t>
            </a:r>
            <a:r>
              <a:rPr lang="en-US" dirty="0" smtClean="0"/>
              <a:t> itself simply overrides all methods of </a:t>
            </a:r>
            <a:r>
              <a:rPr lang="en-US" dirty="0" err="1" smtClean="0"/>
              <a:t>InputStream</a:t>
            </a:r>
            <a:r>
              <a:rPr lang="en-US" dirty="0" smtClean="0"/>
              <a:t> with versions that pass all requests to the contained input stream. </a:t>
            </a:r>
          </a:p>
          <a:p>
            <a:pPr lvl="1"/>
            <a:r>
              <a:rPr lang="en-US" i="1" dirty="0" smtClean="0"/>
              <a:t>In short, delegation!</a:t>
            </a:r>
          </a:p>
          <a:p>
            <a:r>
              <a:rPr lang="en-US" dirty="0" smtClean="0"/>
              <a:t>Subclasses of </a:t>
            </a:r>
            <a:r>
              <a:rPr lang="en-US" dirty="0" err="1" smtClean="0"/>
              <a:t>FilterInputStream</a:t>
            </a:r>
            <a:r>
              <a:rPr lang="en-US" dirty="0" smtClean="0"/>
              <a:t> may further override </a:t>
            </a:r>
            <a:r>
              <a:rPr lang="en-US" i="1" dirty="0" smtClean="0"/>
              <a:t>some of these methods </a:t>
            </a:r>
            <a:r>
              <a:rPr lang="en-US" dirty="0" smtClean="0"/>
              <a:t>and may also provide additional methods and fields.</a:t>
            </a:r>
          </a:p>
          <a:p>
            <a:pPr lvl="1"/>
            <a:r>
              <a:rPr lang="en-US" i="1" dirty="0" smtClean="0"/>
              <a:t>In short, help you override all the methods defined in </a:t>
            </a:r>
            <a:r>
              <a:rPr lang="en-US" i="1" dirty="0" err="1" smtClean="0"/>
              <a:t>java.io.InputStream</a:t>
            </a:r>
            <a:endParaRPr lang="en-US" i="1" dirty="0" smtClean="0"/>
          </a:p>
          <a:p>
            <a:pPr lvl="1"/>
            <a:r>
              <a:rPr lang="en-US" dirty="0" smtClean="0"/>
              <a:t>You can provide additional functionalities </a:t>
            </a:r>
            <a:r>
              <a:rPr lang="en-US" smtClean="0"/>
              <a:t>in decorators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42873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26   package java.io;</a:t>
            </a:r>
          </a:p>
          <a:p>
            <a:r>
              <a:rPr lang="en-US" altLang="zh-TW" dirty="0" smtClean="0"/>
              <a:t>   45   public class </a:t>
            </a:r>
            <a:r>
              <a:rPr lang="en-US" altLang="zh-TW" dirty="0" err="1" smtClean="0"/>
              <a:t>FilterInputStream</a:t>
            </a:r>
            <a:r>
              <a:rPr lang="en-US" altLang="zh-TW" dirty="0" smtClean="0"/>
              <a:t> extends </a:t>
            </a:r>
            <a:r>
              <a:rPr lang="en-US" altLang="zh-TW" dirty="0" err="1" smtClean="0"/>
              <a:t>InputStream</a:t>
            </a:r>
            <a:r>
              <a:rPr lang="en-US" altLang="zh-TW" dirty="0" smtClean="0"/>
              <a:t> {</a:t>
            </a:r>
          </a:p>
          <a:p>
            <a:r>
              <a:rPr lang="en-US" altLang="zh-TW" dirty="0" smtClean="0"/>
              <a:t>   50       protected volatile </a:t>
            </a:r>
            <a:r>
              <a:rPr lang="en-US" altLang="zh-TW" dirty="0" err="1" smtClean="0"/>
              <a:t>InputStream</a:t>
            </a:r>
            <a:r>
              <a:rPr lang="en-US" altLang="zh-TW" dirty="0" smtClean="0"/>
              <a:t> in;</a:t>
            </a:r>
          </a:p>
          <a:p>
            <a:r>
              <a:rPr lang="en-US" altLang="zh-TW" dirty="0" smtClean="0"/>
              <a:t>   61       protected </a:t>
            </a:r>
            <a:r>
              <a:rPr lang="en-US" altLang="zh-TW" dirty="0" err="1" smtClean="0"/>
              <a:t>FilterInputStream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InputStream</a:t>
            </a:r>
            <a:r>
              <a:rPr lang="en-US" altLang="zh-TW" dirty="0" smtClean="0"/>
              <a:t> in) {</a:t>
            </a:r>
          </a:p>
          <a:p>
            <a:r>
              <a:rPr lang="en-US" altLang="zh-TW" dirty="0" smtClean="0"/>
              <a:t>   62           </a:t>
            </a:r>
            <a:r>
              <a:rPr lang="en-US" altLang="zh-TW" dirty="0" err="1" smtClean="0"/>
              <a:t>this.in</a:t>
            </a:r>
            <a:r>
              <a:rPr lang="en-US" altLang="zh-TW" dirty="0" smtClean="0"/>
              <a:t> = in;</a:t>
            </a:r>
          </a:p>
          <a:p>
            <a:r>
              <a:rPr lang="en-US" altLang="zh-TW" dirty="0" smtClean="0"/>
              <a:t>   63       }</a:t>
            </a:r>
          </a:p>
          <a:p>
            <a:r>
              <a:rPr lang="en-US" altLang="zh-TW" dirty="0" smtClean="0"/>
              <a:t>   82       public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read() throws </a:t>
            </a:r>
            <a:r>
              <a:rPr lang="en-US" altLang="zh-TW" dirty="0" err="1" smtClean="0"/>
              <a:t>IOException</a:t>
            </a:r>
            <a:r>
              <a:rPr lang="en-US" altLang="zh-TW" dirty="0" smtClean="0"/>
              <a:t> {</a:t>
            </a:r>
          </a:p>
          <a:p>
            <a:r>
              <a:rPr lang="en-US" altLang="zh-TW" dirty="0" smtClean="0"/>
              <a:t>   83           return </a:t>
            </a:r>
            <a:r>
              <a:rPr lang="en-US" altLang="zh-TW" dirty="0" err="1" smtClean="0"/>
              <a:t>in.read</a:t>
            </a:r>
            <a:r>
              <a:rPr lang="en-US" altLang="zh-TW" dirty="0" smtClean="0"/>
              <a:t>();</a:t>
            </a:r>
          </a:p>
          <a:p>
            <a:r>
              <a:rPr lang="en-US" altLang="zh-TW" dirty="0" smtClean="0"/>
              <a:t>   84       }</a:t>
            </a:r>
          </a:p>
          <a:p>
            <a:r>
              <a:rPr lang="en-US" altLang="zh-TW" dirty="0" smtClean="0"/>
              <a:t>  106       public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read(byte b[]) throws </a:t>
            </a:r>
            <a:r>
              <a:rPr lang="en-US" altLang="zh-TW" dirty="0" err="1" smtClean="0"/>
              <a:t>IOException</a:t>
            </a:r>
            <a:r>
              <a:rPr lang="en-US" altLang="zh-TW" dirty="0" smtClean="0"/>
              <a:t> {</a:t>
            </a:r>
          </a:p>
          <a:p>
            <a:r>
              <a:rPr lang="en-US" altLang="zh-TW" dirty="0" smtClean="0"/>
              <a:t>  107           return read(b, 0, </a:t>
            </a:r>
            <a:r>
              <a:rPr lang="en-US" altLang="zh-TW" dirty="0" err="1" smtClean="0"/>
              <a:t>b.length</a:t>
            </a:r>
            <a:r>
              <a:rPr lang="en-US" altLang="zh-TW" dirty="0" smtClean="0"/>
              <a:t>);</a:t>
            </a:r>
          </a:p>
          <a:p>
            <a:r>
              <a:rPr lang="en-US" altLang="zh-TW" dirty="0" smtClean="0"/>
              <a:t>  108       }</a:t>
            </a:r>
          </a:p>
          <a:p>
            <a:r>
              <a:rPr lang="en-US" altLang="zh-TW" dirty="0" smtClean="0"/>
              <a:t>  132       public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read(byte b[],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off,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len</a:t>
            </a:r>
            <a:r>
              <a:rPr lang="en-US" altLang="zh-TW" dirty="0" smtClean="0"/>
              <a:t>) throws </a:t>
            </a:r>
            <a:r>
              <a:rPr lang="en-US" altLang="zh-TW" dirty="0" err="1" smtClean="0"/>
              <a:t>IOException</a:t>
            </a:r>
            <a:r>
              <a:rPr lang="en-US" altLang="zh-TW" dirty="0" smtClean="0"/>
              <a:t> {</a:t>
            </a:r>
          </a:p>
          <a:p>
            <a:r>
              <a:rPr lang="en-US" altLang="zh-TW" dirty="0" smtClean="0"/>
              <a:t>  133           return </a:t>
            </a:r>
            <a:r>
              <a:rPr lang="en-US" altLang="zh-TW" dirty="0" err="1" smtClean="0"/>
              <a:t>in.read</a:t>
            </a:r>
            <a:r>
              <a:rPr lang="en-US" altLang="zh-TW" dirty="0" smtClean="0"/>
              <a:t>(b, off, </a:t>
            </a:r>
            <a:r>
              <a:rPr lang="en-US" altLang="zh-TW" dirty="0" err="1" smtClean="0"/>
              <a:t>len</a:t>
            </a:r>
            <a:r>
              <a:rPr lang="en-US" altLang="zh-TW" dirty="0" smtClean="0"/>
              <a:t>);</a:t>
            </a:r>
          </a:p>
          <a:p>
            <a:r>
              <a:rPr lang="en-US" altLang="zh-TW" dirty="0" smtClean="0"/>
              <a:t>  134       }</a:t>
            </a:r>
          </a:p>
          <a:p>
            <a:r>
              <a:rPr lang="en-US" altLang="zh-TW" dirty="0" smtClean="0"/>
              <a:t>  141       public long skip(long n) throws </a:t>
            </a:r>
            <a:r>
              <a:rPr lang="en-US" altLang="zh-TW" dirty="0" err="1" smtClean="0"/>
              <a:t>IOException</a:t>
            </a:r>
            <a:r>
              <a:rPr lang="en-US" altLang="zh-TW" dirty="0" smtClean="0"/>
              <a:t> {</a:t>
            </a:r>
          </a:p>
          <a:p>
            <a:r>
              <a:rPr lang="en-US" altLang="zh-TW" dirty="0" smtClean="0"/>
              <a:t>  142           return </a:t>
            </a:r>
            <a:r>
              <a:rPr lang="en-US" altLang="zh-TW" dirty="0" err="1" smtClean="0"/>
              <a:t>in.skip</a:t>
            </a:r>
            <a:r>
              <a:rPr lang="en-US" altLang="zh-TW" dirty="0" smtClean="0"/>
              <a:t>(n);</a:t>
            </a:r>
          </a:p>
          <a:p>
            <a:r>
              <a:rPr lang="en-US" altLang="zh-TW" dirty="0" smtClean="0"/>
              <a:t>  143       }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RTFSC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85794"/>
            <a:ext cx="89297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 </a:t>
            </a:r>
            <a:r>
              <a:rPr lang="en-US" altLang="zh-TW" sz="2000" dirty="0" smtClean="0"/>
              <a:t> 158      public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available() throws </a:t>
            </a:r>
            <a:r>
              <a:rPr lang="en-US" altLang="zh-TW" sz="2000" dirty="0" err="1" smtClean="0"/>
              <a:t>IOException</a:t>
            </a:r>
            <a:r>
              <a:rPr lang="en-US" altLang="zh-TW" sz="2000" dirty="0" smtClean="0"/>
              <a:t> {</a:t>
            </a:r>
          </a:p>
          <a:p>
            <a:r>
              <a:rPr lang="en-US" altLang="zh-TW" sz="2000" dirty="0" smtClean="0"/>
              <a:t>  159           return </a:t>
            </a:r>
            <a:r>
              <a:rPr lang="en-US" altLang="zh-TW" sz="2000" dirty="0" err="1" smtClean="0"/>
              <a:t>in.available</a:t>
            </a:r>
            <a:r>
              <a:rPr lang="en-US" altLang="zh-TW" sz="2000" dirty="0" smtClean="0"/>
              <a:t>();</a:t>
            </a:r>
          </a:p>
          <a:p>
            <a:r>
              <a:rPr lang="en-US" altLang="zh-TW" sz="2000" dirty="0" smtClean="0"/>
              <a:t>  160       }</a:t>
            </a:r>
          </a:p>
          <a:p>
            <a:r>
              <a:rPr lang="en-US" altLang="zh-TW" sz="2000" dirty="0" smtClean="0"/>
              <a:t>  171       public void close() throws </a:t>
            </a:r>
            <a:r>
              <a:rPr lang="en-US" altLang="zh-TW" sz="2000" dirty="0" err="1" smtClean="0"/>
              <a:t>IOException</a:t>
            </a:r>
            <a:r>
              <a:rPr lang="en-US" altLang="zh-TW" sz="2000" dirty="0" smtClean="0"/>
              <a:t> {</a:t>
            </a:r>
          </a:p>
          <a:p>
            <a:r>
              <a:rPr lang="en-US" altLang="zh-TW" sz="2000" dirty="0" smtClean="0"/>
              <a:t>  172           </a:t>
            </a:r>
            <a:r>
              <a:rPr lang="en-US" altLang="zh-TW" sz="2000" dirty="0" err="1" smtClean="0"/>
              <a:t>in.close</a:t>
            </a:r>
            <a:r>
              <a:rPr lang="en-US" altLang="zh-TW" sz="2000" dirty="0" smtClean="0"/>
              <a:t>();</a:t>
            </a:r>
          </a:p>
          <a:p>
            <a:r>
              <a:rPr lang="en-US" altLang="zh-TW" sz="2000" dirty="0" smtClean="0"/>
              <a:t>  173       }</a:t>
            </a:r>
          </a:p>
          <a:p>
            <a:r>
              <a:rPr lang="en-US" altLang="zh-TW" sz="2000" dirty="0" smtClean="0"/>
              <a:t>  174   </a:t>
            </a:r>
          </a:p>
          <a:p>
            <a:r>
              <a:rPr lang="en-US" altLang="zh-TW" sz="2000" dirty="0" smtClean="0"/>
              <a:t>  191       public synchronized void mark(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readlimit</a:t>
            </a:r>
            <a:r>
              <a:rPr lang="en-US" altLang="zh-TW" sz="2000" dirty="0" smtClean="0"/>
              <a:t>) {</a:t>
            </a:r>
          </a:p>
          <a:p>
            <a:r>
              <a:rPr lang="en-US" altLang="zh-TW" sz="2000" dirty="0" smtClean="0"/>
              <a:t>  192           </a:t>
            </a:r>
            <a:r>
              <a:rPr lang="en-US" altLang="zh-TW" sz="2000" dirty="0" err="1" smtClean="0"/>
              <a:t>in.mark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readlimit</a:t>
            </a:r>
            <a:r>
              <a:rPr lang="en-US" altLang="zh-TW" sz="2000" dirty="0" smtClean="0"/>
              <a:t>);</a:t>
            </a:r>
          </a:p>
          <a:p>
            <a:r>
              <a:rPr lang="en-US" altLang="zh-TW" sz="2000" dirty="0" smtClean="0"/>
              <a:t>  193       }</a:t>
            </a:r>
          </a:p>
          <a:p>
            <a:r>
              <a:rPr lang="en-US" altLang="zh-TW" sz="2000" dirty="0" smtClean="0"/>
              <a:t>  194   </a:t>
            </a:r>
          </a:p>
          <a:p>
            <a:r>
              <a:rPr lang="en-US" altLang="zh-TW" sz="2000" dirty="0" smtClean="0"/>
              <a:t>  216       public synchronized void reset() throws </a:t>
            </a:r>
            <a:r>
              <a:rPr lang="en-US" altLang="zh-TW" sz="2000" dirty="0" err="1" smtClean="0"/>
              <a:t>IOException</a:t>
            </a:r>
            <a:r>
              <a:rPr lang="en-US" altLang="zh-TW" sz="2000" dirty="0" smtClean="0"/>
              <a:t> {</a:t>
            </a:r>
          </a:p>
          <a:p>
            <a:r>
              <a:rPr lang="en-US" altLang="zh-TW" sz="2000" dirty="0" smtClean="0"/>
              <a:t>  217           </a:t>
            </a:r>
            <a:r>
              <a:rPr lang="en-US" altLang="zh-TW" sz="2000" dirty="0" err="1" smtClean="0"/>
              <a:t>in.reset</a:t>
            </a:r>
            <a:r>
              <a:rPr lang="en-US" altLang="zh-TW" sz="2000" dirty="0" smtClean="0"/>
              <a:t>();</a:t>
            </a:r>
          </a:p>
          <a:p>
            <a:r>
              <a:rPr lang="en-US" altLang="zh-TW" sz="2000" dirty="0" smtClean="0"/>
              <a:t>  218       }</a:t>
            </a:r>
          </a:p>
          <a:p>
            <a:r>
              <a:rPr lang="en-US" altLang="zh-TW" sz="2000" dirty="0" smtClean="0"/>
              <a:t>  219   </a:t>
            </a:r>
          </a:p>
          <a:p>
            <a:r>
              <a:rPr lang="en-US" altLang="zh-TW" sz="2000" dirty="0" smtClean="0"/>
              <a:t>  233       public </a:t>
            </a:r>
            <a:r>
              <a:rPr lang="en-US" altLang="zh-TW" sz="2000" dirty="0" err="1" smtClean="0"/>
              <a:t>boolean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markSupported</a:t>
            </a:r>
            <a:r>
              <a:rPr lang="en-US" altLang="zh-TW" sz="2000" dirty="0" smtClean="0"/>
              <a:t>() {</a:t>
            </a:r>
          </a:p>
          <a:p>
            <a:r>
              <a:rPr lang="en-US" altLang="zh-TW" sz="2000" dirty="0" smtClean="0"/>
              <a:t>  234           return </a:t>
            </a:r>
            <a:r>
              <a:rPr lang="en-US" altLang="zh-TW" sz="2000" dirty="0" err="1" smtClean="0"/>
              <a:t>in.markSupported</a:t>
            </a:r>
            <a:r>
              <a:rPr lang="en-US" altLang="zh-TW" sz="2000" dirty="0" smtClean="0"/>
              <a:t>();</a:t>
            </a:r>
          </a:p>
          <a:p>
            <a:r>
              <a:rPr lang="en-US" altLang="zh-TW" sz="2000" dirty="0" smtClean="0"/>
              <a:t>  235       }</a:t>
            </a:r>
          </a:p>
          <a:p>
            <a:r>
              <a:rPr lang="en-US" altLang="zh-TW" sz="2000" dirty="0" smtClean="0"/>
              <a:t>  236   }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After RTFSC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Without this, the all delegating works need to be done by yourself!</a:t>
            </a:r>
            <a:endParaRPr lang="zh-TW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Finally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Can you give an example to use </a:t>
            </a:r>
            <a:r>
              <a:rPr lang="en-US" altLang="zh-TW" smtClean="0"/>
              <a:t>this pattern?</a:t>
            </a: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</a:t>
            </a:r>
            <a:r>
              <a:rPr lang="zh-TW" altLang="en-US" dirty="0" smtClean="0"/>
              <a:t>嵐飲料店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一家國內知名的連鎖飲料店叫５０嵐</a:t>
            </a:r>
            <a:endParaRPr lang="en-US" altLang="zh-TW" dirty="0" smtClean="0"/>
          </a:p>
          <a:p>
            <a:r>
              <a:rPr lang="zh-TW" altLang="en-US" dirty="0" smtClean="0"/>
              <a:t>這家</a:t>
            </a:r>
            <a:r>
              <a:rPr lang="en-US" altLang="zh-TW" dirty="0" smtClean="0"/>
              <a:t>SO</a:t>
            </a:r>
            <a:r>
              <a:rPr lang="zh-TW" altLang="en-US" dirty="0" smtClean="0"/>
              <a:t>嵐飲料店是山寨版</a:t>
            </a:r>
            <a:endParaRPr lang="en-US" altLang="zh-TW" dirty="0" smtClean="0"/>
          </a:p>
          <a:p>
            <a:r>
              <a:rPr lang="zh-TW" altLang="en-US" dirty="0" smtClean="0"/>
              <a:t>最近推出粉條系列，得到相當大的歡迎</a:t>
            </a:r>
            <a:endParaRPr lang="en-US" altLang="zh-TW" dirty="0" smtClean="0"/>
          </a:p>
          <a:p>
            <a:r>
              <a:rPr lang="zh-TW" altLang="en-US" dirty="0" smtClean="0"/>
              <a:t>出了很多飲料，每種飲料有它自己的價格，自己的介紹</a:t>
            </a:r>
            <a:endParaRPr lang="en-US" altLang="zh-TW" dirty="0" smtClean="0"/>
          </a:p>
          <a:p>
            <a:r>
              <a:rPr lang="zh-TW" altLang="en-US" dirty="0" smtClean="0"/>
              <a:t>我們在做銷售系統，要電腦算出售價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500166" y="4572008"/>
            <a:ext cx="1714512" cy="1643074"/>
            <a:chOff x="1357290" y="4214818"/>
            <a:chExt cx="1714512" cy="1643074"/>
          </a:xfrm>
        </p:grpSpPr>
        <p:sp>
          <p:nvSpPr>
            <p:cNvPr id="6" name="矩形 5"/>
            <p:cNvSpPr/>
            <p:nvPr/>
          </p:nvSpPr>
          <p:spPr>
            <a:xfrm>
              <a:off x="1357290" y="4214818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奶茶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1357290" y="4643446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643570" y="4572008"/>
            <a:ext cx="1714512" cy="1643074"/>
            <a:chOff x="5357818" y="4286256"/>
            <a:chExt cx="1714512" cy="1643074"/>
          </a:xfrm>
        </p:grpSpPr>
        <p:sp>
          <p:nvSpPr>
            <p:cNvPr id="8" name="矩形 7"/>
            <p:cNvSpPr/>
            <p:nvPr/>
          </p:nvSpPr>
          <p:spPr>
            <a:xfrm>
              <a:off x="5357818" y="4286256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咖啡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357818" y="4714884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16" name="肘形接點 15"/>
          <p:cNvCxnSpPr>
            <a:stCxn id="6" idx="0"/>
            <a:endCxn id="5" idx="2"/>
          </p:cNvCxnSpPr>
          <p:nvPr/>
        </p:nvCxnSpPr>
        <p:spPr>
          <a:xfrm rot="5400000" flipH="1" flipV="1">
            <a:off x="2714612" y="3000372"/>
            <a:ext cx="1214446" cy="1928826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8" idx="0"/>
            <a:endCxn id="5" idx="2"/>
          </p:cNvCxnSpPr>
          <p:nvPr/>
        </p:nvCxnSpPr>
        <p:spPr>
          <a:xfrm rot="16200000" flipV="1">
            <a:off x="4786314" y="2857496"/>
            <a:ext cx="1214446" cy="2214578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3428992" y="1714488"/>
            <a:ext cx="1714512" cy="1643074"/>
            <a:chOff x="3428992" y="1714488"/>
            <a:chExt cx="1714512" cy="1643074"/>
          </a:xfrm>
        </p:grpSpPr>
        <p:grpSp>
          <p:nvGrpSpPr>
            <p:cNvPr id="12" name="群組 11"/>
            <p:cNvGrpSpPr/>
            <p:nvPr/>
          </p:nvGrpSpPr>
          <p:grpSpPr>
            <a:xfrm>
              <a:off x="3428992" y="1714488"/>
              <a:ext cx="1714512" cy="1643074"/>
              <a:chOff x="3214678" y="1643050"/>
              <a:chExt cx="1714512" cy="164307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214678" y="1643050"/>
                <a:ext cx="1714512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i="1" dirty="0" smtClean="0"/>
                  <a:t>飲料</a:t>
                </a:r>
                <a:endParaRPr lang="zh-TW" altLang="en-US" i="1" dirty="0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214678" y="2357430"/>
                <a:ext cx="1714512" cy="92869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/>
                  <a:t>getDescription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i="1" dirty="0" err="1" smtClean="0"/>
                  <a:t>getPrice</a:t>
                </a:r>
                <a:r>
                  <a:rPr lang="en-US" altLang="zh-TW" i="1" dirty="0" smtClean="0"/>
                  <a:t>()</a:t>
                </a:r>
                <a:endParaRPr lang="zh-TW" altLang="en-US" i="1" dirty="0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428992" y="2071678"/>
              <a:ext cx="1714512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description</a:t>
              </a:r>
              <a:endParaRPr lang="zh-TW" altLang="en-US" dirty="0"/>
            </a:p>
          </p:txBody>
        </p:sp>
      </p:grpSp>
      <p:cxnSp>
        <p:nvCxnSpPr>
          <p:cNvPr id="34" name="直線單箭頭接點 33"/>
          <p:cNvCxnSpPr>
            <a:stCxn id="35" idx="3"/>
            <a:endCxn id="4" idx="1"/>
          </p:cNvCxnSpPr>
          <p:nvPr/>
        </p:nvCxnSpPr>
        <p:spPr>
          <a:xfrm>
            <a:off x="2000232" y="1785926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85786" y="1571612"/>
            <a:ext cx="121444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Abstract class</a:t>
            </a:r>
            <a:endParaRPr lang="zh-TW" altLang="en-US" dirty="0"/>
          </a:p>
        </p:txBody>
      </p:sp>
      <p:cxnSp>
        <p:nvCxnSpPr>
          <p:cNvPr id="38" name="直線單箭頭接點 37"/>
          <p:cNvCxnSpPr>
            <a:stCxn id="39" idx="3"/>
          </p:cNvCxnSpPr>
          <p:nvPr/>
        </p:nvCxnSpPr>
        <p:spPr>
          <a:xfrm>
            <a:off x="1928794" y="2857496"/>
            <a:ext cx="178595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14348" y="2643182"/>
            <a:ext cx="121444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Abstract method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加珍珠</a:t>
            </a:r>
            <a:endParaRPr lang="en-US" altLang="zh-TW" dirty="0" smtClean="0"/>
          </a:p>
          <a:p>
            <a:r>
              <a:rPr lang="zh-TW" altLang="en-US" dirty="0" smtClean="0"/>
              <a:t>加布丁</a:t>
            </a:r>
            <a:endParaRPr lang="en-US" altLang="zh-TW" dirty="0" smtClean="0"/>
          </a:p>
          <a:p>
            <a:r>
              <a:rPr lang="zh-TW" altLang="en-US" dirty="0" smtClean="0"/>
              <a:t>加椰果</a:t>
            </a:r>
            <a:endParaRPr lang="en-US" altLang="zh-TW" dirty="0" smtClean="0"/>
          </a:p>
          <a:p>
            <a:r>
              <a:rPr lang="en-US" altLang="zh-TW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9"/>
          <p:cNvGrpSpPr/>
          <p:nvPr/>
        </p:nvGrpSpPr>
        <p:grpSpPr>
          <a:xfrm>
            <a:off x="214282" y="4857760"/>
            <a:ext cx="1714512" cy="1643074"/>
            <a:chOff x="1357290" y="4214818"/>
            <a:chExt cx="1714512" cy="1643074"/>
          </a:xfrm>
        </p:grpSpPr>
        <p:sp>
          <p:nvSpPr>
            <p:cNvPr id="6" name="矩形 5"/>
            <p:cNvSpPr/>
            <p:nvPr/>
          </p:nvSpPr>
          <p:spPr>
            <a:xfrm>
              <a:off x="1357290" y="4214818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珍珠奶茶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1357290" y="4643446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grpSp>
        <p:nvGrpSpPr>
          <p:cNvPr id="10" name="群組 10"/>
          <p:cNvGrpSpPr/>
          <p:nvPr/>
        </p:nvGrpSpPr>
        <p:grpSpPr>
          <a:xfrm>
            <a:off x="2857488" y="2786058"/>
            <a:ext cx="1714512" cy="1643074"/>
            <a:chOff x="5357818" y="4286256"/>
            <a:chExt cx="1714512" cy="1643074"/>
          </a:xfrm>
        </p:grpSpPr>
        <p:sp>
          <p:nvSpPr>
            <p:cNvPr id="8" name="矩形 7"/>
            <p:cNvSpPr/>
            <p:nvPr/>
          </p:nvSpPr>
          <p:spPr>
            <a:xfrm>
              <a:off x="5357818" y="4286256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咖啡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357818" y="4714884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17" name="肘形接點 16"/>
          <p:cNvCxnSpPr/>
          <p:nvPr/>
        </p:nvCxnSpPr>
        <p:spPr>
          <a:xfrm rot="5400000" flipH="1" flipV="1">
            <a:off x="3786182" y="1857364"/>
            <a:ext cx="857256" cy="1000132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26"/>
          <p:cNvGrpSpPr/>
          <p:nvPr/>
        </p:nvGrpSpPr>
        <p:grpSpPr>
          <a:xfrm>
            <a:off x="3857620" y="285728"/>
            <a:ext cx="1714512" cy="1643074"/>
            <a:chOff x="3428992" y="1714488"/>
            <a:chExt cx="1714512" cy="1643074"/>
          </a:xfrm>
        </p:grpSpPr>
        <p:grpSp>
          <p:nvGrpSpPr>
            <p:cNvPr id="12" name="群組 11"/>
            <p:cNvGrpSpPr/>
            <p:nvPr/>
          </p:nvGrpSpPr>
          <p:grpSpPr>
            <a:xfrm>
              <a:off x="3428992" y="1714488"/>
              <a:ext cx="1714512" cy="1643074"/>
              <a:chOff x="3214678" y="1643050"/>
              <a:chExt cx="1714512" cy="164307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214678" y="1643050"/>
                <a:ext cx="1714512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i="1" dirty="0" smtClean="0"/>
                  <a:t>飲料</a:t>
                </a:r>
                <a:endParaRPr lang="zh-TW" altLang="en-US" i="1" dirty="0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214678" y="2357430"/>
                <a:ext cx="1714512" cy="92869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/>
                  <a:t>getDescription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i="1" dirty="0" err="1" smtClean="0"/>
                  <a:t>getPrice</a:t>
                </a:r>
                <a:r>
                  <a:rPr lang="en-US" altLang="zh-TW" i="1" dirty="0" smtClean="0"/>
                  <a:t>()</a:t>
                </a:r>
                <a:endParaRPr lang="zh-TW" altLang="en-US" i="1" dirty="0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428992" y="2071678"/>
              <a:ext cx="1714512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description</a:t>
              </a:r>
              <a:endParaRPr lang="zh-TW" altLang="en-US" dirty="0"/>
            </a:p>
          </p:txBody>
        </p:sp>
      </p:grpSp>
      <p:cxnSp>
        <p:nvCxnSpPr>
          <p:cNvPr id="34" name="直線單箭頭接點 33"/>
          <p:cNvCxnSpPr>
            <a:stCxn id="35" idx="3"/>
          </p:cNvCxnSpPr>
          <p:nvPr/>
        </p:nvCxnSpPr>
        <p:spPr>
          <a:xfrm>
            <a:off x="2428860" y="357166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214414" y="142852"/>
            <a:ext cx="121444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Abstract class</a:t>
            </a:r>
            <a:endParaRPr lang="zh-TW" altLang="en-US" dirty="0"/>
          </a:p>
        </p:txBody>
      </p:sp>
      <p:cxnSp>
        <p:nvCxnSpPr>
          <p:cNvPr id="38" name="直線單箭頭接點 37"/>
          <p:cNvCxnSpPr>
            <a:stCxn id="39" idx="3"/>
          </p:cNvCxnSpPr>
          <p:nvPr/>
        </p:nvCxnSpPr>
        <p:spPr>
          <a:xfrm>
            <a:off x="2357422" y="1428736"/>
            <a:ext cx="178595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142976" y="1214422"/>
            <a:ext cx="121444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Abstract method</a:t>
            </a:r>
            <a:endParaRPr lang="zh-TW" altLang="en-US" dirty="0"/>
          </a:p>
        </p:txBody>
      </p:sp>
      <p:grpSp>
        <p:nvGrpSpPr>
          <p:cNvPr id="22" name="群組 10"/>
          <p:cNvGrpSpPr/>
          <p:nvPr/>
        </p:nvGrpSpPr>
        <p:grpSpPr>
          <a:xfrm>
            <a:off x="4857752" y="2786058"/>
            <a:ext cx="1714512" cy="1643074"/>
            <a:chOff x="5357818" y="4286256"/>
            <a:chExt cx="1714512" cy="1643074"/>
          </a:xfrm>
        </p:grpSpPr>
        <p:sp>
          <p:nvSpPr>
            <p:cNvPr id="23" name="矩形 22"/>
            <p:cNvSpPr/>
            <p:nvPr/>
          </p:nvSpPr>
          <p:spPr>
            <a:xfrm>
              <a:off x="5357818" y="4286256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摩卡咖啡</a:t>
              </a:r>
              <a:endParaRPr lang="zh-TW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5357818" y="4714884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26" name="肘形接點 25"/>
          <p:cNvCxnSpPr/>
          <p:nvPr/>
        </p:nvCxnSpPr>
        <p:spPr>
          <a:xfrm rot="16200000" flipV="1">
            <a:off x="4786314" y="1857364"/>
            <a:ext cx="857256" cy="1000132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10"/>
          <p:cNvGrpSpPr/>
          <p:nvPr/>
        </p:nvGrpSpPr>
        <p:grpSpPr>
          <a:xfrm>
            <a:off x="6786578" y="2786058"/>
            <a:ext cx="1714512" cy="1643074"/>
            <a:chOff x="5357818" y="4286256"/>
            <a:chExt cx="1714512" cy="1643074"/>
          </a:xfrm>
        </p:grpSpPr>
        <p:sp>
          <p:nvSpPr>
            <p:cNvPr id="31" name="矩形 30"/>
            <p:cNvSpPr/>
            <p:nvPr/>
          </p:nvSpPr>
          <p:spPr>
            <a:xfrm>
              <a:off x="5357818" y="4286256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拿鐵咖啡</a:t>
              </a:r>
              <a:endParaRPr lang="zh-TW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357818" y="4714884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33" name="肘形接點 32"/>
          <p:cNvCxnSpPr/>
          <p:nvPr/>
        </p:nvCxnSpPr>
        <p:spPr>
          <a:xfrm rot="16200000" flipV="1">
            <a:off x="5750727" y="892951"/>
            <a:ext cx="857256" cy="2928958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9"/>
          <p:cNvGrpSpPr/>
          <p:nvPr/>
        </p:nvGrpSpPr>
        <p:grpSpPr>
          <a:xfrm>
            <a:off x="928662" y="2786058"/>
            <a:ext cx="1714512" cy="1643074"/>
            <a:chOff x="1357290" y="4214818"/>
            <a:chExt cx="1714512" cy="1643074"/>
          </a:xfrm>
        </p:grpSpPr>
        <p:sp>
          <p:nvSpPr>
            <p:cNvPr id="42" name="矩形 41"/>
            <p:cNvSpPr/>
            <p:nvPr/>
          </p:nvSpPr>
          <p:spPr>
            <a:xfrm>
              <a:off x="1357290" y="4214818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奶茶</a:t>
              </a:r>
              <a:endParaRPr lang="zh-TW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1357290" y="4643446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44" name="肘形接點 43"/>
          <p:cNvCxnSpPr/>
          <p:nvPr/>
        </p:nvCxnSpPr>
        <p:spPr>
          <a:xfrm rot="5400000" flipH="1" flipV="1">
            <a:off x="1214414" y="4286256"/>
            <a:ext cx="428628" cy="71438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接點 48"/>
          <p:cNvCxnSpPr/>
          <p:nvPr/>
        </p:nvCxnSpPr>
        <p:spPr>
          <a:xfrm rot="5400000" flipH="1" flipV="1">
            <a:off x="2821769" y="892951"/>
            <a:ext cx="857256" cy="2928958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群組 9"/>
          <p:cNvGrpSpPr/>
          <p:nvPr/>
        </p:nvGrpSpPr>
        <p:grpSpPr>
          <a:xfrm>
            <a:off x="2214546" y="4857760"/>
            <a:ext cx="1714512" cy="1643074"/>
            <a:chOff x="1357290" y="4214818"/>
            <a:chExt cx="1714512" cy="1643074"/>
          </a:xfrm>
        </p:grpSpPr>
        <p:sp>
          <p:nvSpPr>
            <p:cNvPr id="53" name="矩形 52"/>
            <p:cNvSpPr/>
            <p:nvPr/>
          </p:nvSpPr>
          <p:spPr>
            <a:xfrm>
              <a:off x="1357290" y="4214818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布丁奶茶</a:t>
              </a:r>
              <a:endParaRPr lang="zh-TW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357290" y="4643446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55" name="肘形接點 54"/>
          <p:cNvCxnSpPr/>
          <p:nvPr/>
        </p:nvCxnSpPr>
        <p:spPr>
          <a:xfrm rot="16200000" flipV="1">
            <a:off x="2214546" y="4000504"/>
            <a:ext cx="428628" cy="1285884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群組 9"/>
          <p:cNvGrpSpPr/>
          <p:nvPr/>
        </p:nvGrpSpPr>
        <p:grpSpPr>
          <a:xfrm>
            <a:off x="4143372" y="4857760"/>
            <a:ext cx="1714512" cy="1643074"/>
            <a:chOff x="1357290" y="4214818"/>
            <a:chExt cx="1714512" cy="1643074"/>
          </a:xfrm>
        </p:grpSpPr>
        <p:sp>
          <p:nvSpPr>
            <p:cNvPr id="63" name="矩形 62"/>
            <p:cNvSpPr/>
            <p:nvPr/>
          </p:nvSpPr>
          <p:spPr>
            <a:xfrm>
              <a:off x="1357290" y="4214818"/>
              <a:ext cx="171451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椰果奶茶</a:t>
              </a:r>
              <a:endParaRPr lang="zh-TW" altLang="en-US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1357290" y="4643446"/>
              <a:ext cx="1714512" cy="121444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getPrice</a:t>
              </a:r>
              <a:r>
                <a:rPr lang="en-US" altLang="zh-TW" dirty="0" smtClean="0"/>
                <a:t>()</a:t>
              </a:r>
              <a:endParaRPr lang="zh-TW" altLang="en-US" dirty="0"/>
            </a:p>
          </p:txBody>
        </p:sp>
      </p:grpSp>
      <p:cxnSp>
        <p:nvCxnSpPr>
          <p:cNvPr id="65" name="肘形接點 64"/>
          <p:cNvCxnSpPr/>
          <p:nvPr/>
        </p:nvCxnSpPr>
        <p:spPr>
          <a:xfrm rot="16200000" flipV="1">
            <a:off x="3178959" y="3036091"/>
            <a:ext cx="428628" cy="321471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雲朵形圖說文字 60"/>
          <p:cNvSpPr/>
          <p:nvPr/>
        </p:nvSpPr>
        <p:spPr>
          <a:xfrm>
            <a:off x="5500694" y="4643446"/>
            <a:ext cx="3214710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奶茶三兄弟</a:t>
            </a:r>
            <a:r>
              <a:rPr lang="en-US" altLang="zh-TW" dirty="0" smtClean="0"/>
              <a:t>?</a:t>
            </a:r>
          </a:p>
          <a:p>
            <a:pPr algn="ctr"/>
            <a:r>
              <a:rPr lang="zh-TW" altLang="en-US" dirty="0" smtClean="0"/>
              <a:t>加濃摩卡咖啡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69" name="爆炸 1 68"/>
          <p:cNvSpPr/>
          <p:nvPr/>
        </p:nvSpPr>
        <p:spPr>
          <a:xfrm>
            <a:off x="571472" y="142852"/>
            <a:ext cx="8143932" cy="6215106"/>
          </a:xfrm>
          <a:prstGeom prst="irregularSeal1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/>
              <a:t>Class</a:t>
            </a:r>
            <a:r>
              <a:rPr lang="zh-TW" altLang="en-US" sz="6000" dirty="0" smtClean="0"/>
              <a:t>大爆炸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換個想法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643702" y="0"/>
            <a:ext cx="1714512" cy="6858000"/>
            <a:chOff x="3428992" y="1714488"/>
            <a:chExt cx="1714512" cy="1698452"/>
          </a:xfrm>
        </p:grpSpPr>
        <p:grpSp>
          <p:nvGrpSpPr>
            <p:cNvPr id="5" name="群組 11"/>
            <p:cNvGrpSpPr/>
            <p:nvPr/>
          </p:nvGrpSpPr>
          <p:grpSpPr>
            <a:xfrm>
              <a:off x="3428992" y="1714488"/>
              <a:ext cx="1714512" cy="1698452"/>
              <a:chOff x="3214678" y="1643050"/>
              <a:chExt cx="1714512" cy="16984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214678" y="1643050"/>
                <a:ext cx="1714512" cy="10614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i="1" dirty="0" smtClean="0"/>
                  <a:t>飲料</a:t>
                </a:r>
                <a:endParaRPr lang="zh-TW" altLang="en-US" i="1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214678" y="2315353"/>
                <a:ext cx="1714512" cy="102614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/>
                  <a:t>getDescription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err="1" smtClean="0"/>
                  <a:t>getPrice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大珍珠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set</a:t>
                </a:r>
                <a:r>
                  <a:rPr lang="zh-TW" altLang="en-US" dirty="0" smtClean="0"/>
                  <a:t>大珍珠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小珍珠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set</a:t>
                </a:r>
                <a:r>
                  <a:rPr lang="zh-TW" altLang="en-US" dirty="0" smtClean="0"/>
                  <a:t>小珍珠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椰果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set</a:t>
                </a:r>
                <a:r>
                  <a:rPr lang="zh-TW" altLang="en-US" dirty="0" smtClean="0"/>
                  <a:t>椰果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布丁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set</a:t>
                </a:r>
                <a:r>
                  <a:rPr lang="zh-TW" altLang="en-US" dirty="0" smtClean="0"/>
                  <a:t>布丁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巧克力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set</a:t>
                </a:r>
                <a:r>
                  <a:rPr lang="zh-TW" altLang="en-US" dirty="0" smtClean="0"/>
                  <a:t>巧克力</a:t>
                </a:r>
                <a:r>
                  <a:rPr lang="en-US" altLang="zh-TW" dirty="0" smtClean="0"/>
                  <a:t>()</a:t>
                </a:r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牛奶</a:t>
                </a:r>
                <a:r>
                  <a:rPr lang="en-US" altLang="zh-TW" dirty="0" smtClean="0"/>
                  <a:t>()</a:t>
                </a:r>
                <a:endParaRPr lang="zh-TW" altLang="en-US" dirty="0" smtClean="0"/>
              </a:p>
              <a:p>
                <a:pPr algn="ctr"/>
                <a:r>
                  <a:rPr lang="en-US" altLang="zh-TW" dirty="0" smtClean="0"/>
                  <a:t>has</a:t>
                </a:r>
                <a:r>
                  <a:rPr lang="zh-TW" altLang="en-US" dirty="0" smtClean="0"/>
                  <a:t>牛奶</a:t>
                </a:r>
                <a:r>
                  <a:rPr lang="en-US" altLang="zh-TW" dirty="0" smtClean="0"/>
                  <a:t>()</a:t>
                </a:r>
                <a:endParaRPr lang="zh-TW" altLang="en-US" dirty="0" smtClean="0"/>
              </a:p>
              <a:p>
                <a:pPr algn="ctr"/>
                <a:r>
                  <a:rPr lang="en-US" altLang="zh-TW" dirty="0" smtClean="0"/>
                  <a:t>…</a:t>
                </a:r>
                <a:endParaRPr lang="zh-TW" altLang="en-US" dirty="0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428992" y="1820636"/>
              <a:ext cx="1714512" cy="5661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description</a:t>
              </a:r>
            </a:p>
            <a:p>
              <a:pPr algn="ctr"/>
              <a:r>
                <a:rPr lang="zh-TW" altLang="en-US" dirty="0" smtClean="0"/>
                <a:t>大珍珠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小珍珠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椰果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布丁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巧克力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牛奶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…</a:t>
              </a:r>
            </a:p>
          </p:txBody>
        </p:sp>
      </p:grpSp>
      <p:cxnSp>
        <p:nvCxnSpPr>
          <p:cNvPr id="10" name="直線單箭頭接點 9"/>
          <p:cNvCxnSpPr>
            <a:endCxn id="13" idx="3"/>
          </p:cNvCxnSpPr>
          <p:nvPr/>
        </p:nvCxnSpPr>
        <p:spPr>
          <a:xfrm rot="10800000" flipV="1">
            <a:off x="4286248" y="3143247"/>
            <a:ext cx="2643206" cy="757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85786" y="1500174"/>
            <a:ext cx="3500462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getPrice</a:t>
            </a:r>
            <a:r>
              <a:rPr lang="en-US" altLang="zh-TW" dirty="0" smtClean="0"/>
              <a:t>() {</a:t>
            </a:r>
          </a:p>
          <a:p>
            <a:r>
              <a:rPr lang="en-US" altLang="zh-TW" dirty="0"/>
              <a:t>	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price=0;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if(has</a:t>
            </a:r>
            <a:r>
              <a:rPr lang="zh-TW" altLang="en-US" dirty="0" smtClean="0"/>
              <a:t>大珍珠</a:t>
            </a:r>
            <a:r>
              <a:rPr lang="en-US" altLang="zh-TW" dirty="0" smtClean="0"/>
              <a:t>()) {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	price+=5;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}</a:t>
            </a:r>
          </a:p>
          <a:p>
            <a:r>
              <a:rPr lang="en-US" altLang="zh-TW" dirty="0" smtClean="0"/>
              <a:t>	if(has</a:t>
            </a:r>
            <a:r>
              <a:rPr lang="zh-TW" altLang="en-US" dirty="0" smtClean="0"/>
              <a:t>小珍珠</a:t>
            </a:r>
            <a:r>
              <a:rPr lang="en-US" altLang="zh-TW" dirty="0" smtClean="0"/>
              <a:t>()) {</a:t>
            </a:r>
          </a:p>
          <a:p>
            <a:r>
              <a:rPr lang="en-US" altLang="zh-TW" dirty="0" smtClean="0"/>
              <a:t>		price+=5;</a:t>
            </a:r>
          </a:p>
          <a:p>
            <a:r>
              <a:rPr lang="en-US" altLang="zh-TW" dirty="0" smtClean="0"/>
              <a:t>	}</a:t>
            </a:r>
          </a:p>
          <a:p>
            <a:r>
              <a:rPr lang="en-US" altLang="zh-TW" dirty="0" smtClean="0"/>
              <a:t>	if(has</a:t>
            </a:r>
            <a:r>
              <a:rPr lang="zh-TW" altLang="en-US" dirty="0" smtClean="0"/>
              <a:t>椰果</a:t>
            </a:r>
            <a:r>
              <a:rPr lang="en-US" altLang="zh-TW" dirty="0" smtClean="0"/>
              <a:t>()) {</a:t>
            </a:r>
          </a:p>
          <a:p>
            <a:r>
              <a:rPr lang="en-US" altLang="zh-TW" dirty="0" smtClean="0"/>
              <a:t>		price+=7;</a:t>
            </a:r>
          </a:p>
          <a:p>
            <a:r>
              <a:rPr lang="en-US" altLang="zh-TW" dirty="0" smtClean="0"/>
              <a:t>	}</a:t>
            </a:r>
          </a:p>
          <a:p>
            <a:r>
              <a:rPr lang="en-US" altLang="zh-TW" dirty="0" smtClean="0"/>
              <a:t>	if(has</a:t>
            </a:r>
            <a:r>
              <a:rPr lang="zh-TW" altLang="en-US" dirty="0" smtClean="0"/>
              <a:t>布丁</a:t>
            </a:r>
            <a:r>
              <a:rPr lang="en-US" altLang="zh-TW" dirty="0" smtClean="0"/>
              <a:t>()) {</a:t>
            </a:r>
          </a:p>
          <a:p>
            <a:r>
              <a:rPr lang="en-US" altLang="zh-TW" dirty="0" smtClean="0"/>
              <a:t>		price+=10;</a:t>
            </a:r>
          </a:p>
          <a:p>
            <a:r>
              <a:rPr lang="en-US" altLang="zh-TW" dirty="0" smtClean="0"/>
              <a:t>	}</a:t>
            </a:r>
          </a:p>
          <a:p>
            <a:r>
              <a:rPr lang="en-US" altLang="zh-TW" dirty="0" smtClean="0"/>
              <a:t>	…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return price;</a:t>
            </a:r>
          </a:p>
          <a:p>
            <a:r>
              <a:rPr lang="en-US" altLang="zh-TW" dirty="0" smtClean="0"/>
              <a:t>}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換個想法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grpSp>
        <p:nvGrpSpPr>
          <p:cNvPr id="3" name="群組 3"/>
          <p:cNvGrpSpPr/>
          <p:nvPr/>
        </p:nvGrpSpPr>
        <p:grpSpPr>
          <a:xfrm>
            <a:off x="1357290" y="1500174"/>
            <a:ext cx="1714512" cy="2071702"/>
            <a:chOff x="3428992" y="1714488"/>
            <a:chExt cx="1714512" cy="1643074"/>
          </a:xfrm>
        </p:grpSpPr>
        <p:grpSp>
          <p:nvGrpSpPr>
            <p:cNvPr id="4" name="群組 11"/>
            <p:cNvGrpSpPr/>
            <p:nvPr/>
          </p:nvGrpSpPr>
          <p:grpSpPr>
            <a:xfrm>
              <a:off x="3428992" y="1714488"/>
              <a:ext cx="1714512" cy="1643074"/>
              <a:chOff x="3214678" y="1643050"/>
              <a:chExt cx="1714512" cy="164307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214678" y="1643050"/>
                <a:ext cx="1714512" cy="28328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i="1" dirty="0" smtClean="0"/>
                  <a:t>飲料</a:t>
                </a:r>
                <a:endParaRPr lang="zh-TW" altLang="en-US" i="1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214678" y="2209627"/>
                <a:ext cx="1714512" cy="10764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cost()</a:t>
                </a:r>
                <a:endParaRPr lang="zh-TW" altLang="en-US" dirty="0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428992" y="1997777"/>
              <a:ext cx="1714512" cy="2832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11" name="群組 3"/>
          <p:cNvGrpSpPr/>
          <p:nvPr/>
        </p:nvGrpSpPr>
        <p:grpSpPr>
          <a:xfrm>
            <a:off x="1000100" y="4071942"/>
            <a:ext cx="1714512" cy="2071702"/>
            <a:chOff x="3428992" y="1714488"/>
            <a:chExt cx="1714512" cy="1643074"/>
          </a:xfrm>
        </p:grpSpPr>
        <p:grpSp>
          <p:nvGrpSpPr>
            <p:cNvPr id="12" name="群組 11"/>
            <p:cNvGrpSpPr/>
            <p:nvPr/>
          </p:nvGrpSpPr>
          <p:grpSpPr>
            <a:xfrm>
              <a:off x="3428992" y="1714488"/>
              <a:ext cx="1714512" cy="1643074"/>
              <a:chOff x="3214678" y="1643050"/>
              <a:chExt cx="1714512" cy="164307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214678" y="1643050"/>
                <a:ext cx="1714512" cy="28328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奶茶</a:t>
                </a:r>
                <a:endParaRPr lang="zh-TW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214678" y="2209627"/>
                <a:ext cx="1714512" cy="10764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cost()</a:t>
                </a:r>
                <a:endParaRPr lang="zh-TW" altLang="en-US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428992" y="1997777"/>
              <a:ext cx="1714512" cy="2832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</p:grpSp>
      <p:cxnSp>
        <p:nvCxnSpPr>
          <p:cNvPr id="18" name="直線單箭頭接點 17"/>
          <p:cNvCxnSpPr/>
          <p:nvPr/>
        </p:nvCxnSpPr>
        <p:spPr>
          <a:xfrm flipV="1">
            <a:off x="2285984" y="4500570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714876" y="3929066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加料價</a:t>
            </a:r>
            <a:r>
              <a:rPr lang="en-US" altLang="zh-TW" dirty="0" smtClean="0"/>
              <a:t>= </a:t>
            </a:r>
            <a:r>
              <a:rPr lang="en-US" altLang="zh-TW" dirty="0" err="1" smtClean="0"/>
              <a:t>super.cost</a:t>
            </a:r>
            <a:r>
              <a:rPr lang="en-US" altLang="zh-TW" dirty="0" smtClean="0"/>
              <a:t>();</a:t>
            </a:r>
          </a:p>
          <a:p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zh-TW" altLang="en-US" dirty="0" smtClean="0"/>
              <a:t>總價 </a:t>
            </a:r>
            <a:r>
              <a:rPr lang="en-US" altLang="zh-TW" dirty="0" smtClean="0"/>
              <a:t>=</a:t>
            </a:r>
            <a:r>
              <a:rPr lang="zh-TW" altLang="en-US" dirty="0" smtClean="0"/>
              <a:t> 加料價 </a:t>
            </a:r>
            <a:r>
              <a:rPr lang="en-US" altLang="zh-TW" dirty="0" smtClean="0"/>
              <a:t>+</a:t>
            </a:r>
            <a:r>
              <a:rPr lang="zh-TW" altLang="en-US" dirty="0" smtClean="0"/>
              <a:t> 奶茶價</a:t>
            </a:r>
            <a:r>
              <a:rPr lang="en-US" altLang="zh-TW" dirty="0" smtClean="0"/>
              <a:t>;</a:t>
            </a:r>
          </a:p>
          <a:p>
            <a:r>
              <a:rPr lang="en-US" altLang="zh-TW" dirty="0" smtClean="0"/>
              <a:t>return </a:t>
            </a:r>
            <a:r>
              <a:rPr lang="zh-TW" altLang="en-US" dirty="0" smtClean="0"/>
              <a:t>總價</a:t>
            </a:r>
            <a:r>
              <a:rPr lang="en-US" altLang="zh-TW" dirty="0" smtClean="0"/>
              <a:t>;</a:t>
            </a:r>
          </a:p>
        </p:txBody>
      </p:sp>
      <p:cxnSp>
        <p:nvCxnSpPr>
          <p:cNvPr id="20" name="肘形接點 19"/>
          <p:cNvCxnSpPr>
            <a:stCxn id="15" idx="0"/>
            <a:endCxn id="8" idx="2"/>
          </p:cNvCxnSpPr>
          <p:nvPr/>
        </p:nvCxnSpPr>
        <p:spPr>
          <a:xfrm rot="5400000" flipH="1" flipV="1">
            <a:off x="1785918" y="3643314"/>
            <a:ext cx="500066" cy="35719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the drawback?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布丁漲價怎麼辦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新料上市 </a:t>
            </a:r>
            <a:r>
              <a:rPr lang="en-US" altLang="zh-TW" dirty="0" smtClean="0"/>
              <a:t>(</a:t>
            </a:r>
            <a:r>
              <a:rPr lang="zh-TW" altLang="en-US" dirty="0" smtClean="0"/>
              <a:t>粉條</a:t>
            </a:r>
            <a:r>
              <a:rPr lang="en-US" altLang="zh-TW" dirty="0" smtClean="0"/>
              <a:t>)?</a:t>
            </a:r>
          </a:p>
          <a:p>
            <a:r>
              <a:rPr lang="zh-TW" altLang="en-US" dirty="0" smtClean="0"/>
              <a:t>新飲品上市 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四季春</a:t>
            </a:r>
            <a:r>
              <a:rPr lang="en-US" altLang="zh-TW" dirty="0" smtClean="0"/>
              <a:t>)?</a:t>
            </a:r>
          </a:p>
          <a:p>
            <a:r>
              <a:rPr lang="zh-TW" altLang="en-US" dirty="0" smtClean="0"/>
              <a:t>二倍珍珠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SO</a:t>
            </a:r>
            <a:r>
              <a:rPr lang="zh-TW" altLang="en-US" dirty="0" smtClean="0"/>
              <a:t>嵐是間黑店</a:t>
            </a:r>
            <a:r>
              <a:rPr lang="en-US" altLang="zh-TW" dirty="0" smtClean="0"/>
              <a:t>,</a:t>
            </a:r>
            <a:r>
              <a:rPr lang="zh-TW" altLang="en-US" dirty="0" smtClean="0"/>
              <a:t> 二倍珍珠就要收二份珍珠的錢</a:t>
            </a:r>
            <a:endParaRPr lang="en-US" altLang="zh-TW" dirty="0" smtClean="0"/>
          </a:p>
          <a:p>
            <a:r>
              <a:rPr lang="zh-TW" altLang="en-US" dirty="0" smtClean="0"/>
              <a:t>上述的設計，無法解決這些問題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193</TotalTime>
  <Words>901</Words>
  <Application>Microsoft Office PowerPoint</Application>
  <PresentationFormat>如螢幕大小 (4:3)</PresentationFormat>
  <Paragraphs>214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暗香撲面</vt:lpstr>
      <vt:lpstr>Decorator Pattern &amp; Java I/O</vt:lpstr>
      <vt:lpstr>Why decorator?</vt:lpstr>
      <vt:lpstr>SO嵐飲料店</vt:lpstr>
      <vt:lpstr>投影片 4</vt:lpstr>
      <vt:lpstr>加料</vt:lpstr>
      <vt:lpstr>投影片 6</vt:lpstr>
      <vt:lpstr>換個想法?</vt:lpstr>
      <vt:lpstr>換個想法? (2)</vt:lpstr>
      <vt:lpstr>What’s the drawback?</vt:lpstr>
      <vt:lpstr>Decorator出場</vt:lpstr>
      <vt:lpstr>奶茶三兄弟也是種飲料</vt:lpstr>
      <vt:lpstr>奶茶三兄弟也是種飲料</vt:lpstr>
      <vt:lpstr>投影片 13</vt:lpstr>
      <vt:lpstr>What we have now?</vt:lpstr>
      <vt:lpstr>投影片 15</vt:lpstr>
      <vt:lpstr>Participants</vt:lpstr>
      <vt:lpstr>Question</vt:lpstr>
      <vt:lpstr>Because…</vt:lpstr>
      <vt:lpstr>投影片 19</vt:lpstr>
      <vt:lpstr>Can you map it back to decorator pattern?</vt:lpstr>
      <vt:lpstr>See</vt:lpstr>
      <vt:lpstr>java.io.InputStream</vt:lpstr>
      <vt:lpstr>java.io.FilterInputStream</vt:lpstr>
      <vt:lpstr>RTFSC</vt:lpstr>
      <vt:lpstr>投影片 25</vt:lpstr>
      <vt:lpstr>After RTFSC</vt:lpstr>
      <vt:lpstr>Finally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Decorator Pattern &amp; Java I/O</dc:title>
  <dc:creator>yoshi</dc:creator>
  <cp:lastModifiedBy>yoshi</cp:lastModifiedBy>
  <cp:revision>40</cp:revision>
  <dcterms:created xsi:type="dcterms:W3CDTF">2009-04-26T06:17:49Z</dcterms:created>
  <dcterms:modified xsi:type="dcterms:W3CDTF">2009-04-27T12:56:12Z</dcterms:modified>
</cp:coreProperties>
</file>