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handoutMasterIdLst>
    <p:handoutMasterId r:id="rId76"/>
  </p:handoutMasterIdLst>
  <p:sldIdLst>
    <p:sldId id="372" r:id="rId5"/>
    <p:sldId id="266" r:id="rId6"/>
    <p:sldId id="389" r:id="rId7"/>
    <p:sldId id="321" r:id="rId8"/>
    <p:sldId id="268" r:id="rId9"/>
    <p:sldId id="270" r:id="rId10"/>
    <p:sldId id="392" r:id="rId11"/>
    <p:sldId id="393" r:id="rId12"/>
    <p:sldId id="413" r:id="rId13"/>
    <p:sldId id="412" r:id="rId14"/>
    <p:sldId id="394" r:id="rId15"/>
    <p:sldId id="418" r:id="rId16"/>
    <p:sldId id="417" r:id="rId17"/>
    <p:sldId id="395" r:id="rId18"/>
    <p:sldId id="396" r:id="rId19"/>
    <p:sldId id="397" r:id="rId20"/>
    <p:sldId id="398" r:id="rId21"/>
    <p:sldId id="399" r:id="rId22"/>
    <p:sldId id="422" r:id="rId23"/>
    <p:sldId id="438" r:id="rId24"/>
    <p:sldId id="439" r:id="rId25"/>
    <p:sldId id="440" r:id="rId26"/>
    <p:sldId id="441" r:id="rId27"/>
    <p:sldId id="442" r:id="rId28"/>
    <p:sldId id="443" r:id="rId29"/>
    <p:sldId id="288" r:id="rId30"/>
    <p:sldId id="289" r:id="rId31"/>
    <p:sldId id="326" r:id="rId32"/>
    <p:sldId id="402" r:id="rId33"/>
    <p:sldId id="403" r:id="rId34"/>
    <p:sldId id="404" r:id="rId35"/>
    <p:sldId id="405" r:id="rId36"/>
    <p:sldId id="427" r:id="rId37"/>
    <p:sldId id="449" r:id="rId38"/>
    <p:sldId id="450" r:id="rId39"/>
    <p:sldId id="451" r:id="rId40"/>
    <p:sldId id="452" r:id="rId41"/>
    <p:sldId id="453" r:id="rId42"/>
    <p:sldId id="454" r:id="rId43"/>
    <p:sldId id="455" r:id="rId44"/>
    <p:sldId id="456" r:id="rId45"/>
    <p:sldId id="457" r:id="rId46"/>
    <p:sldId id="466" r:id="rId47"/>
    <p:sldId id="462" r:id="rId48"/>
    <p:sldId id="463" r:id="rId49"/>
    <p:sldId id="464" r:id="rId50"/>
    <p:sldId id="465" r:id="rId51"/>
    <p:sldId id="448" r:id="rId52"/>
    <p:sldId id="458" r:id="rId53"/>
    <p:sldId id="459" r:id="rId54"/>
    <p:sldId id="460" r:id="rId55"/>
    <p:sldId id="461" r:id="rId56"/>
    <p:sldId id="419" r:id="rId57"/>
    <p:sldId id="445" r:id="rId58"/>
    <p:sldId id="420" r:id="rId59"/>
    <p:sldId id="421" r:id="rId60"/>
    <p:sldId id="430" r:id="rId61"/>
    <p:sldId id="431" r:id="rId62"/>
    <p:sldId id="432" r:id="rId63"/>
    <p:sldId id="433" r:id="rId64"/>
    <p:sldId id="434" r:id="rId65"/>
    <p:sldId id="435" r:id="rId66"/>
    <p:sldId id="436" r:id="rId67"/>
    <p:sldId id="437" r:id="rId68"/>
    <p:sldId id="446" r:id="rId69"/>
    <p:sldId id="447" r:id="rId70"/>
    <p:sldId id="467" r:id="rId71"/>
    <p:sldId id="400" r:id="rId72"/>
    <p:sldId id="401" r:id="rId73"/>
    <p:sldId id="294" r:id="rId74"/>
  </p:sldIdLst>
  <p:sldSz cx="10972800" cy="6172200"/>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8600"/>
    <a:srgbClr val="73B900"/>
    <a:srgbClr val="00B0F0"/>
    <a:srgbClr val="76B900"/>
    <a:srgbClr val="404040"/>
    <a:srgbClr val="81C800"/>
    <a:srgbClr val="B9E700"/>
    <a:srgbClr val="000000"/>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5800" autoAdjust="0"/>
  </p:normalViewPr>
  <p:slideViewPr>
    <p:cSldViewPr>
      <p:cViewPr varScale="1">
        <p:scale>
          <a:sx n="106" d="100"/>
          <a:sy n="106" d="100"/>
        </p:scale>
        <p:origin x="-108" y="-102"/>
      </p:cViewPr>
      <p:guideLst>
        <p:guide orient="horz" pos="1944"/>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1848" y="-102"/>
      </p:cViewPr>
      <p:guideLst>
        <p:guide orient="horz" pos="2160"/>
        <p:guide pos="2880"/>
      </p:guideLst>
    </p:cSldViewPr>
  </p:notes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195"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196"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197"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D94E355-3EC8-47C9-AB2C-9A2BDA10A25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E59D760-96B7-4613-A70E-F0DA3C6A641E}" type="datetimeFigureOut">
              <a:rPr lang="en-US" smtClean="0"/>
              <a:pPr/>
              <a:t>12/9/2009</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EB8D58B-E620-4962-B3AB-D9EC5BD3B2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11266" name="Notes Placeholder 2"/>
          <p:cNvSpPr>
            <a:spLocks noGrp="1"/>
          </p:cNvSpPr>
          <p:nvPr>
            <p:ph type="body" idx="1"/>
          </p:nvPr>
        </p:nvSpPr>
        <p:spPr>
          <a:xfrm>
            <a:off x="914067" y="3257210"/>
            <a:ext cx="7315868" cy="3087120"/>
          </a:xfrm>
          <a:noFill/>
          <a:ln/>
        </p:spPr>
        <p:txBody>
          <a:bodyPr lIns="91434" tIns="45717" rIns="91434" bIns="45717"/>
          <a:lstStyle/>
          <a:p>
            <a:pPr eaLnBrk="1" hangingPunct="1"/>
            <a:endParaRPr lang="en-US" dirty="0" smtClean="0"/>
          </a:p>
        </p:txBody>
      </p:sp>
      <p:sp>
        <p:nvSpPr>
          <p:cNvPr id="11267" name="Slide Number Placeholder 3"/>
          <p:cNvSpPr txBox="1">
            <a:spLocks noGrp="1"/>
          </p:cNvSpPr>
          <p:nvPr/>
        </p:nvSpPr>
        <p:spPr bwMode="auto">
          <a:xfrm>
            <a:off x="5180264" y="6512720"/>
            <a:ext cx="3962066" cy="343580"/>
          </a:xfrm>
          <a:prstGeom prst="rect">
            <a:avLst/>
          </a:prstGeom>
          <a:noFill/>
          <a:ln w="9525">
            <a:noFill/>
            <a:miter lim="800000"/>
            <a:headEnd/>
            <a:tailEnd/>
          </a:ln>
        </p:spPr>
        <p:txBody>
          <a:bodyPr lIns="91434" tIns="45717" rIns="91434" bIns="45717" anchor="b"/>
          <a:lstStyle/>
          <a:p>
            <a:pPr algn="r" defTabSz="914251"/>
            <a:fld id="{3A02BB1F-648C-4093-94C7-F548A6A87419}" type="slidenum">
              <a:rPr lang="en-US" sz="1200"/>
              <a:pPr algn="r" defTabSz="914251"/>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Image Placeholder 1"/>
          <p:cNvSpPr>
            <a:spLocks noGrp="1" noRot="1" noChangeAspect="1" noTextEdit="1"/>
          </p:cNvSpPr>
          <p:nvPr>
            <p:ph type="sldImg"/>
          </p:nvPr>
        </p:nvSpPr>
        <p:spPr>
          <a:ln/>
        </p:spPr>
      </p:sp>
      <p:sp>
        <p:nvSpPr>
          <p:cNvPr id="423938" name="Notes Placeholder 2"/>
          <p:cNvSpPr>
            <a:spLocks noGrp="1"/>
          </p:cNvSpPr>
          <p:nvPr>
            <p:ph type="body" idx="1"/>
          </p:nvPr>
        </p:nvSpPr>
        <p:spPr>
          <a:noFill/>
          <a:ln w="9525"/>
        </p:spPr>
        <p:txBody>
          <a:bodyPr/>
          <a:lstStyle/>
          <a:p>
            <a:endParaRPr lang="en-US" smtClean="0"/>
          </a:p>
        </p:txBody>
      </p:sp>
      <p:sp>
        <p:nvSpPr>
          <p:cNvPr id="423939" name="Slide Number Placeholder 3"/>
          <p:cNvSpPr>
            <a:spLocks noGrp="1"/>
          </p:cNvSpPr>
          <p:nvPr>
            <p:ph type="sldNum" sz="quarter" idx="5"/>
          </p:nvPr>
        </p:nvSpPr>
        <p:spPr>
          <a:noFill/>
        </p:spPr>
        <p:txBody>
          <a:bodyPr/>
          <a:lstStyle/>
          <a:p>
            <a:pPr defTabSz="795724"/>
            <a:fld id="{9980DE6C-99F6-49F6-B9E4-5FCE659F2871}" type="slidenum">
              <a:rPr lang="en-US" smtClean="0">
                <a:cs typeface="Arial" charset="0"/>
              </a:rPr>
              <a:pPr defTabSz="795724"/>
              <a:t>19</a:t>
            </a:fld>
            <a:endParaRPr lang="en-US" dirty="0"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Image Placeholder 1"/>
          <p:cNvSpPr>
            <a:spLocks noGrp="1" noRot="1" noChangeAspect="1" noTextEdit="1"/>
          </p:cNvSpPr>
          <p:nvPr>
            <p:ph type="sldImg"/>
          </p:nvPr>
        </p:nvSpPr>
        <p:spPr>
          <a:ln/>
        </p:spPr>
      </p:sp>
      <p:sp>
        <p:nvSpPr>
          <p:cNvPr id="423938" name="Notes Placeholder 2"/>
          <p:cNvSpPr>
            <a:spLocks noGrp="1"/>
          </p:cNvSpPr>
          <p:nvPr>
            <p:ph type="body" idx="1"/>
          </p:nvPr>
        </p:nvSpPr>
        <p:spPr>
          <a:noFill/>
          <a:ln w="9525"/>
        </p:spPr>
        <p:txBody>
          <a:bodyPr/>
          <a:lstStyle/>
          <a:p>
            <a:endParaRPr lang="en-US" smtClean="0"/>
          </a:p>
        </p:txBody>
      </p:sp>
      <p:sp>
        <p:nvSpPr>
          <p:cNvPr id="423939" name="Slide Number Placeholder 3"/>
          <p:cNvSpPr>
            <a:spLocks noGrp="1"/>
          </p:cNvSpPr>
          <p:nvPr>
            <p:ph type="sldNum" sz="quarter" idx="5"/>
          </p:nvPr>
        </p:nvSpPr>
        <p:spPr>
          <a:noFill/>
        </p:spPr>
        <p:txBody>
          <a:bodyPr/>
          <a:lstStyle/>
          <a:p>
            <a:pPr defTabSz="795724"/>
            <a:fld id="{9980DE6C-99F6-49F6-B9E4-5FCE659F2871}" type="slidenum">
              <a:rPr lang="en-US" smtClean="0">
                <a:cs typeface="Arial" charset="0"/>
              </a:rPr>
              <a:pPr defTabSz="795724"/>
              <a:t>26</a:t>
            </a:fld>
            <a:endParaRPr lang="en-US"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p:cNvSpPr>
          <p:nvPr/>
        </p:nvSpPr>
        <p:spPr bwMode="auto">
          <a:xfrm>
            <a:off x="5183373" y="6514408"/>
            <a:ext cx="3960627" cy="343592"/>
          </a:xfrm>
          <a:prstGeom prst="rect">
            <a:avLst/>
          </a:prstGeom>
          <a:noFill/>
          <a:ln w="12700">
            <a:noFill/>
            <a:miter lim="800000"/>
            <a:headEnd/>
            <a:tailEnd/>
          </a:ln>
        </p:spPr>
        <p:txBody>
          <a:bodyPr lIns="91425" tIns="45712" rIns="91425" bIns="45712" anchor="b"/>
          <a:lstStyle/>
          <a:p>
            <a:pPr algn="r" defTabSz="915889"/>
            <a:fld id="{F514C521-29A2-43D1-952A-72D54DA93C2A}" type="slidenum">
              <a:rPr lang="en-US" sz="1100"/>
              <a:pPr algn="r" defTabSz="915889"/>
              <a:t>2</a:t>
            </a:fld>
            <a:endParaRPr lang="en-US" sz="1100" dirty="0"/>
          </a:p>
        </p:txBody>
      </p:sp>
      <p:sp>
        <p:nvSpPr>
          <p:cNvPr id="44034" name="Rectangle 2"/>
          <p:cNvSpPr>
            <a:spLocks noGrp="1" noRot="1" noChangeAspect="1" noChangeArrowheads="1" noTextEdit="1"/>
          </p:cNvSpPr>
          <p:nvPr>
            <p:ph type="sldImg"/>
          </p:nvPr>
        </p:nvSpPr>
        <p:spPr>
          <a:ln/>
        </p:spPr>
      </p:sp>
      <p:sp>
        <p:nvSpPr>
          <p:cNvPr id="44035" name="Rectangle 3"/>
          <p:cNvSpPr>
            <a:spLocks noGrp="1"/>
          </p:cNvSpPr>
          <p:nvPr>
            <p:ph type="body" idx="1"/>
          </p:nvPr>
        </p:nvSpPr>
        <p:spPr>
          <a:noFill/>
          <a:ln w="9525"/>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a:noFill/>
          <a:ln/>
        </p:spPr>
        <p:txBody>
          <a:bodyPr/>
          <a:lstStyle/>
          <a:p>
            <a:pPr>
              <a:lnSpc>
                <a:spcPct val="90000"/>
              </a:lnSpc>
            </a:pPr>
            <a:r>
              <a:rPr lang="en-US" dirty="0" smtClean="0"/>
              <a:t>What are the differences between C for CUDA and </a:t>
            </a:r>
            <a:r>
              <a:rPr lang="en-US" dirty="0" err="1" smtClean="0"/>
              <a:t>OpenCL</a:t>
            </a:r>
            <a:r>
              <a:rPr lang="en-US" dirty="0" smtClean="0"/>
              <a:t>?</a:t>
            </a:r>
          </a:p>
          <a:p>
            <a:pPr>
              <a:lnSpc>
                <a:spcPct val="90000"/>
              </a:lnSpc>
            </a:pPr>
            <a:endParaRPr lang="en-US" dirty="0" smtClean="0"/>
          </a:p>
          <a:p>
            <a:pPr>
              <a:lnSpc>
                <a:spcPct val="90000"/>
              </a:lnSpc>
            </a:pPr>
            <a:r>
              <a:rPr lang="en-US" dirty="0" smtClean="0"/>
              <a:t>When compiled for NVIDIA GPUs both go through the PTX layer to generate the machine language of the GPU they target. The differences are primarily stylistic. The </a:t>
            </a:r>
            <a:r>
              <a:rPr lang="en-US" dirty="0" err="1" smtClean="0"/>
              <a:t>Khronos</a:t>
            </a:r>
            <a:r>
              <a:rPr lang="en-US" dirty="0" smtClean="0"/>
              <a:t> Group designed the </a:t>
            </a:r>
            <a:r>
              <a:rPr lang="en-US" dirty="0" err="1" smtClean="0"/>
              <a:t>OpenCL</a:t>
            </a:r>
            <a:r>
              <a:rPr lang="en-US" dirty="0" smtClean="0"/>
              <a:t> API as an expert level API akin to the OpenGL API (another spec from the </a:t>
            </a:r>
            <a:r>
              <a:rPr lang="en-US" dirty="0" err="1" smtClean="0"/>
              <a:t>Khronos</a:t>
            </a:r>
            <a:r>
              <a:rPr lang="en-US" dirty="0" smtClean="0"/>
              <a:t> Group) and the developer is given access to the hardware device and expected to carry out housekeeping tasks such as memory management. This will resonate with certain kinds of programmers and those who are used to this style of programming are reluctant to relinquish the control they are used to having. There are other groups of programmers who are not interested in the intricacies of hardware. They typically are proficient in one higher level programming language, usually C, and they just want to program algorithms and want the hardware device to be transparent to them.  These types of programmers are found in many HPC areas, such as oil and gas, financial services, biological computing, etc. The C level abstraction of C for CUDA appeals to them.</a:t>
            </a:r>
          </a:p>
          <a:p>
            <a:pPr>
              <a:lnSpc>
                <a:spcPct val="90000"/>
              </a:lnSpc>
            </a:pPr>
            <a:endParaRPr lang="en-US" dirty="0" smtClean="0"/>
          </a:p>
          <a:p>
            <a:pPr>
              <a:lnSpc>
                <a:spcPct val="90000"/>
              </a:lnSpc>
            </a:pPr>
            <a:r>
              <a:rPr lang="en-US" dirty="0" smtClean="0"/>
              <a:t>The performance implications are dominated much more by how the sequential algorithm is parallelized -  the stylistic differences are not important when compared to that.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NVIDIA NEXUS is the industry’s first Integrated Development Environment (IDE) for GPU Computing with support for C, C++, OpenCL, DirectCompute and both graphics API’s: DirectX and OpenGL.  With integration directly into Microsoft Visual Studio it bridges the programming gap between CPU and GPU code by simultaneously enabling parallel-aware hardware source debugging and performance analysis across both processors. </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NEXUS accelerates the development of co-processing applications on the CPU and GPU as it can capture performance events and information across both processors. This integration processes and presents the information to the developer on a single correlated timeline. Developers gain insight by seeing how their application behaves and performs on the entire system, rather than through narrow views focused on a particular sub-system or processor.</a:t>
            </a:r>
          </a:p>
          <a:p>
            <a:r>
              <a:rPr lang="en-US" sz="1200" kern="1200" dirty="0" smtClean="0">
                <a:solidFill>
                  <a:schemeClr val="tx1"/>
                </a:solidFill>
                <a:latin typeface="Arial" charset="0"/>
                <a:ea typeface="+mn-ea"/>
                <a:cs typeface="+mn-cs"/>
              </a:rPr>
              <a:t> </a:t>
            </a:r>
            <a:endParaRPr lang="en-US"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45B37FE-6302-4FCA-8873-E9B277D053D3}" type="slidenum">
              <a:rPr lang="en-US" smtClean="0"/>
              <a:pPr>
                <a:defRPr/>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FA4066-06C0-4A74-BE4C-5C04B1C73DC4}"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FA4066-06C0-4A74-BE4C-5C04B1C73DC4}"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w="9525"/>
        </p:spPr>
        <p:txBody>
          <a:bodyPr/>
          <a:lstStyle/>
          <a:p>
            <a:endParaRPr lang="en-US" smtClean="0"/>
          </a:p>
        </p:txBody>
      </p:sp>
      <p:sp>
        <p:nvSpPr>
          <p:cNvPr id="52227" name="Slide Number Placeholder 3"/>
          <p:cNvSpPr>
            <a:spLocks noGrp="1"/>
          </p:cNvSpPr>
          <p:nvPr>
            <p:ph type="sldNum" sz="quarter" idx="5"/>
          </p:nvPr>
        </p:nvSpPr>
        <p:spPr>
          <a:noFill/>
        </p:spPr>
        <p:txBody>
          <a:bodyPr/>
          <a:lstStyle/>
          <a:p>
            <a:pPr defTabSz="795724"/>
            <a:fld id="{640F386D-645B-4410-8A4F-B596521B8F98}" type="slidenum">
              <a:rPr lang="en-US" smtClean="0">
                <a:cs typeface="Arial" charset="0"/>
              </a:rPr>
              <a:pPr defTabSz="795724"/>
              <a:t>34</a:t>
            </a:fld>
            <a:endParaRPr lang="en-US" dirty="0"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B7A94B5-B894-4CB1-A5E5-3574AE65A379}" type="slidenum">
              <a:rPr lang="en-US"/>
              <a:pPr/>
              <a:t>40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400" smtClean="0"/>
              <a:t>Simple model, extending C only where necessary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E8B7929-4414-491C-836F-0D7465D3E2B1}" type="slidenum">
              <a:rPr lang="en-US"/>
              <a:pPr/>
              <a:t>42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1219200" y="3257550"/>
            <a:ext cx="6705600" cy="3086100"/>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w="9525"/>
        </p:spPr>
        <p:txBody>
          <a:bodyPr/>
          <a:lstStyle/>
          <a:p>
            <a:endParaRPr lang="en-US" smtClean="0"/>
          </a:p>
        </p:txBody>
      </p:sp>
      <p:sp>
        <p:nvSpPr>
          <p:cNvPr id="52227" name="Slide Number Placeholder 3"/>
          <p:cNvSpPr>
            <a:spLocks noGrp="1"/>
          </p:cNvSpPr>
          <p:nvPr>
            <p:ph type="sldNum" sz="quarter" idx="5"/>
          </p:nvPr>
        </p:nvSpPr>
        <p:spPr>
          <a:noFill/>
        </p:spPr>
        <p:txBody>
          <a:bodyPr/>
          <a:lstStyle/>
          <a:p>
            <a:pPr defTabSz="795724"/>
            <a:fld id="{640F386D-645B-4410-8A4F-B596521B8F98}" type="slidenum">
              <a:rPr lang="en-US" smtClean="0">
                <a:cs typeface="Arial" charset="0"/>
              </a:rPr>
              <a:pPr defTabSz="795724"/>
              <a:t>43</a:t>
            </a:fld>
            <a:endParaRPr lang="en-US" dirty="0"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w="9525"/>
        </p:spPr>
        <p:txBody>
          <a:bodyPr/>
          <a:lstStyle/>
          <a:p>
            <a:endParaRPr lang="en-US" smtClean="0"/>
          </a:p>
        </p:txBody>
      </p:sp>
      <p:sp>
        <p:nvSpPr>
          <p:cNvPr id="52227" name="Slide Number Placeholder 3"/>
          <p:cNvSpPr>
            <a:spLocks noGrp="1"/>
          </p:cNvSpPr>
          <p:nvPr>
            <p:ph type="sldNum" sz="quarter" idx="5"/>
          </p:nvPr>
        </p:nvSpPr>
        <p:spPr>
          <a:noFill/>
        </p:spPr>
        <p:txBody>
          <a:bodyPr/>
          <a:lstStyle/>
          <a:p>
            <a:pPr defTabSz="795724"/>
            <a:fld id="{640F386D-645B-4410-8A4F-B596521B8F98}" type="slidenum">
              <a:rPr lang="en-US" smtClean="0">
                <a:cs typeface="Arial" charset="0"/>
              </a:rPr>
              <a:pPr defTabSz="795724"/>
              <a:t>48</a:t>
            </a:fld>
            <a:endParaRPr lang="en-US" dirty="0"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w="9525"/>
        </p:spPr>
        <p:txBody>
          <a:bodyPr/>
          <a:lstStyle/>
          <a:p>
            <a:endParaRPr lang="en-US" smtClean="0"/>
          </a:p>
        </p:txBody>
      </p:sp>
      <p:sp>
        <p:nvSpPr>
          <p:cNvPr id="52227" name="Slide Number Placeholder 3"/>
          <p:cNvSpPr>
            <a:spLocks noGrp="1"/>
          </p:cNvSpPr>
          <p:nvPr>
            <p:ph type="sldNum" sz="quarter" idx="5"/>
          </p:nvPr>
        </p:nvSpPr>
        <p:spPr>
          <a:noFill/>
        </p:spPr>
        <p:txBody>
          <a:bodyPr/>
          <a:lstStyle/>
          <a:p>
            <a:pPr defTabSz="795724"/>
            <a:fld id="{640F386D-645B-4410-8A4F-B596521B8F98}" type="slidenum">
              <a:rPr lang="en-US" smtClean="0">
                <a:cs typeface="Arial" charset="0"/>
              </a:rPr>
              <a:pPr defTabSz="795724"/>
              <a:t>3</a:t>
            </a:fld>
            <a:endParaRPr lang="en-US" dirty="0"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w="9525"/>
        </p:spPr>
        <p:txBody>
          <a:bodyPr/>
          <a:lstStyle/>
          <a:p>
            <a:endParaRPr lang="en-US" smtClean="0"/>
          </a:p>
        </p:txBody>
      </p:sp>
      <p:sp>
        <p:nvSpPr>
          <p:cNvPr id="52227" name="Slide Number Placeholder 3"/>
          <p:cNvSpPr>
            <a:spLocks noGrp="1"/>
          </p:cNvSpPr>
          <p:nvPr>
            <p:ph type="sldNum" sz="quarter" idx="5"/>
          </p:nvPr>
        </p:nvSpPr>
        <p:spPr>
          <a:noFill/>
        </p:spPr>
        <p:txBody>
          <a:bodyPr/>
          <a:lstStyle/>
          <a:p>
            <a:pPr defTabSz="795724"/>
            <a:fld id="{640F386D-645B-4410-8A4F-B596521B8F98}" type="slidenum">
              <a:rPr lang="en-US" smtClean="0">
                <a:cs typeface="Arial" charset="0"/>
              </a:rPr>
              <a:pPr defTabSz="795724"/>
              <a:t>53</a:t>
            </a:fld>
            <a:endParaRPr lang="en-US" dirty="0"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FA4066-06C0-4A74-BE4C-5C04B1C73DC4}" type="slidenum">
              <a:rPr lang="en-US" smtClean="0"/>
              <a:pPr/>
              <a:t>55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Fermi architecture, each streaming multiprocessor has 32 CUDA cores -- four times as many as the previous GT 200 and G80 architectures. All 32 cores share the common resources of their streaming multiprocessor, such as registers, caches, local memory, and load/store units.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Double precision arithmetic is at the heart of HPC applications such as linear algebra, numerical simulation, and quantum chemistry. The Fermi architecture has been specifically designed to offer unprecedented performance in double precision; up to 16 double precision fused multiply-add operations can be performed per SM, per clock, a dramatic improvement over the GT200 architecture.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Fermi improves on the scheduler in previous CUDA architectures by issuing two instructions per clock cycle instead of one.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Each streaming multiprocessor can manage 48 warps. Because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each warp has 32 threads, a streaming multiprocessor can manage 1,536 threads. With 16 streaming multiprocessors, a Fermi-class GPU can handle 24,576 parallel threads. Using this elegant model of dual-issue, Fermi achieves near peak hardware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Working with hundreds of GPU computing applications from various industries, we learned that while Shared memory benefits many problems, it is not appropriate for all problems.  Some algorithms map naturally to Shared memory, others require a cache, while others require a combination of both. The optimal memory hierarchy should offer the benefits of both Shared memory and cache, and allow the programmer a choice over its partitioning. The Fermi memory hierarchy adapts to both types of program behavior.  We’ll talk more about Fermi’s cache hierarchy</a:t>
            </a:r>
            <a:r>
              <a:rPr lang="en-US" sz="1200" kern="1200" baseline="0" dirty="0" smtClean="0">
                <a:solidFill>
                  <a:schemeClr val="tx1"/>
                </a:solidFill>
                <a:latin typeface="+mn-lt"/>
                <a:ea typeface="+mn-ea"/>
                <a:cs typeface="+mn-cs"/>
              </a:rPr>
              <a:t> later.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5FA4066-06C0-4A74-BE4C-5C04B1C73DC4}" type="slidenum">
              <a:rPr lang="en-US" smtClean="0"/>
              <a:pPr/>
              <a:t>56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Each CUDA processor has a fully pipelined floating point unit (FPU). Prior GPUs used IEEE 754-1985 floating point arithmetic.  The Fermi architecture implements the new IEEE 754-2008 floating-point standard, surpassing</a:t>
            </a:r>
            <a:r>
              <a:rPr lang="en-US" sz="1200" kern="1200" baseline="0" dirty="0" smtClean="0">
                <a:solidFill>
                  <a:schemeClr val="tx1"/>
                </a:solidFill>
                <a:latin typeface="+mn-lt"/>
                <a:ea typeface="+mn-ea"/>
                <a:cs typeface="+mn-cs"/>
              </a:rPr>
              <a:t> even the most advanced CPUs. </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a:t>
            </a:r>
            <a:r>
              <a:rPr lang="en-US" sz="1200" kern="1200" baseline="0" dirty="0" smtClean="0">
                <a:solidFill>
                  <a:schemeClr val="tx1"/>
                </a:solidFill>
                <a:latin typeface="+mn-lt"/>
                <a:ea typeface="+mn-ea"/>
                <a:cs typeface="+mn-cs"/>
              </a:rPr>
              <a:t> supports</a:t>
            </a:r>
            <a:r>
              <a:rPr lang="en-US" sz="1200" kern="1200" dirty="0" smtClean="0">
                <a:solidFill>
                  <a:schemeClr val="tx1"/>
                </a:solidFill>
                <a:latin typeface="+mn-lt"/>
                <a:ea typeface="+mn-ea"/>
                <a:cs typeface="+mn-cs"/>
              </a:rPr>
              <a:t> fused multiply-add (FMA) instructions for both single and double precision arithmetic.  FMA improves over a multiply-add (MAD) instruction by doing the multiplication and addition with a single final rounding step, with no loss of precision in the addition.  FMA is more accurate than performing the operations separately. </a:t>
            </a:r>
            <a:endParaRPr lang="en-US" dirty="0"/>
          </a:p>
        </p:txBody>
      </p:sp>
      <p:sp>
        <p:nvSpPr>
          <p:cNvPr id="4" name="Slide Number Placeholder 3"/>
          <p:cNvSpPr>
            <a:spLocks noGrp="1"/>
          </p:cNvSpPr>
          <p:nvPr>
            <p:ph type="sldNum" sz="quarter" idx="10"/>
          </p:nvPr>
        </p:nvSpPr>
        <p:spPr/>
        <p:txBody>
          <a:bodyPr/>
          <a:lstStyle/>
          <a:p>
            <a:fld id="{15FA4066-06C0-4A74-BE4C-5C04B1C73DC4}" type="slidenum">
              <a:rPr lang="en-US" smtClean="0"/>
              <a:pPr/>
              <a:t>57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Each Fermi SM multiprocessor has 64 KB of high-speed, on-chip RAM configurable as 48 KB of Shared memory with 16 KB of L1 cache, or as 16 KB of Shared memory with 48 KB of L1 cache. When configured with 48 KB of shared memory, programs that make extensive use of shared memory (such as </a:t>
            </a:r>
            <a:r>
              <a:rPr lang="en-US" sz="1200" kern="1200" dirty="0" err="1" smtClean="0">
                <a:solidFill>
                  <a:schemeClr val="tx1"/>
                </a:solidFill>
                <a:latin typeface="+mn-lt"/>
                <a:ea typeface="+mn-ea"/>
                <a:cs typeface="+mn-cs"/>
              </a:rPr>
              <a:t>electrodynamic</a:t>
            </a:r>
            <a:r>
              <a:rPr lang="en-US" sz="1200" kern="1200" dirty="0" smtClean="0">
                <a:solidFill>
                  <a:schemeClr val="tx1"/>
                </a:solidFill>
                <a:latin typeface="+mn-lt"/>
                <a:ea typeface="+mn-ea"/>
                <a:cs typeface="+mn-cs"/>
              </a:rPr>
              <a:t> simulations) can perform up to three times faster. For programs whose memory accesses are not known beforehand, the 48 KB L1 cache configuration offers greatly improved performance over direct access to DRAM.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Fermi also features a 768 KB unified L2 cache that services all load, store, and texture requests. The L2 cache is coherent across all SMs. The L2 provides efficient, high speed data sharing across the GPU. Algorithms for which data addresses are not known beforehand, such as physics solvers, </a:t>
            </a:r>
            <a:r>
              <a:rPr lang="en-US" sz="1200" kern="1200" dirty="0" err="1" smtClean="0">
                <a:solidFill>
                  <a:schemeClr val="tx1"/>
                </a:solidFill>
                <a:latin typeface="+mn-lt"/>
                <a:ea typeface="+mn-ea"/>
                <a:cs typeface="+mn-cs"/>
              </a:rPr>
              <a:t>raytracing</a:t>
            </a:r>
            <a:r>
              <a:rPr lang="en-US" sz="1200" kern="1200" dirty="0" smtClean="0">
                <a:solidFill>
                  <a:schemeClr val="tx1"/>
                </a:solidFill>
                <a:latin typeface="+mn-lt"/>
                <a:ea typeface="+mn-ea"/>
                <a:cs typeface="+mn-cs"/>
              </a:rPr>
              <a:t>, and sparse matrix multiplication especially benefit from the cache hierarchy. </a:t>
            </a:r>
            <a:endParaRPr lang="en-US" dirty="0"/>
          </a:p>
        </p:txBody>
      </p:sp>
      <p:sp>
        <p:nvSpPr>
          <p:cNvPr id="4" name="Slide Number Placeholder 3"/>
          <p:cNvSpPr>
            <a:spLocks noGrp="1"/>
          </p:cNvSpPr>
          <p:nvPr>
            <p:ph type="sldNum" sz="quarter" idx="10"/>
          </p:nvPr>
        </p:nvSpPr>
        <p:spPr/>
        <p:txBody>
          <a:bodyPr/>
          <a:lstStyle/>
          <a:p>
            <a:fld id="{15FA4066-06C0-4A74-BE4C-5C04B1C73DC4}" type="slidenum">
              <a:rPr lang="en-US" smtClean="0"/>
              <a:pPr/>
              <a:t>58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FA4066-06C0-4A74-BE4C-5C04B1C73DC4}" type="slidenum">
              <a:rPr lang="en-US" smtClean="0"/>
              <a:pPr/>
              <a:t>59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Fermi is the first GPU to support error checking and correction (ECC) on memory.  ECC was requested by GPU computing users to enhance data integrity in very large scale high performance computing environments.  ECC is a highly desired feature in areas such as medical imaging and large-scale cluster computing.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Naturally occurring radiation can cause a bit stored in memory to be altered, resulting in a soft error. ECC technology detects and corrects single-bit soft errors before they affect the system. Because the probability of such radiation induced errors increase linearly with the number of installed systems, ECC is an essential requirement in large cluster installations.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Fermi’s register files, shared memories, L1 caches, L2 cache, and DRAM memory are ECC protected, making it not only the most powerful GPU for HPC applications, but also the most reliable. </a:t>
            </a:r>
          </a:p>
          <a:p>
            <a:endParaRPr lang="en-US" dirty="0"/>
          </a:p>
        </p:txBody>
      </p:sp>
      <p:sp>
        <p:nvSpPr>
          <p:cNvPr id="4" name="Slide Number Placeholder 3"/>
          <p:cNvSpPr>
            <a:spLocks noGrp="1"/>
          </p:cNvSpPr>
          <p:nvPr>
            <p:ph type="sldNum" sz="quarter" idx="10"/>
          </p:nvPr>
        </p:nvSpPr>
        <p:spPr/>
        <p:txBody>
          <a:bodyPr/>
          <a:lstStyle/>
          <a:p>
            <a:fld id="{15FA4066-06C0-4A74-BE4C-5C04B1C73DC4}" type="slidenum">
              <a:rPr lang="en-US" smtClean="0"/>
              <a:pPr/>
              <a:t>60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One of the most important technologies of the Fermi architecture is its two-level, distributed thread scheduler. At the chip level, a global work distribution engine schedules thread blocks to various SMs, while at the SM level, each warp scheduler distributes warps of 32 threads to its execution units. The first generation GigaThread engine introduced in G80 managed up to 12,288 threads in </a:t>
            </a:r>
            <a:r>
              <a:rPr lang="en-US" sz="1200" kern="1200" dirty="0" err="1" smtClean="0">
                <a:solidFill>
                  <a:schemeClr val="tx1"/>
                </a:solidFill>
                <a:latin typeface="+mn-lt"/>
                <a:ea typeface="+mn-ea"/>
                <a:cs typeface="+mn-cs"/>
              </a:rPr>
              <a:t>realtime</a:t>
            </a:r>
            <a:r>
              <a:rPr lang="en-US" sz="1200" kern="1200" dirty="0" smtClean="0">
                <a:solidFill>
                  <a:schemeClr val="tx1"/>
                </a:solidFill>
                <a:latin typeface="+mn-lt"/>
                <a:ea typeface="+mn-ea"/>
                <a:cs typeface="+mn-cs"/>
              </a:rPr>
              <a:t>. The Fermi architecture improves on this foundation by providing not only greater thread throughput (24,576), but dramatically faster context switching, concurrent kernel execution, and improved thread block scheduling.</a:t>
            </a:r>
          </a:p>
          <a:p>
            <a:endParaRPr lang="en-US" dirty="0"/>
          </a:p>
        </p:txBody>
      </p:sp>
      <p:sp>
        <p:nvSpPr>
          <p:cNvPr id="4" name="Slide Number Placeholder 3"/>
          <p:cNvSpPr>
            <a:spLocks noGrp="1"/>
          </p:cNvSpPr>
          <p:nvPr>
            <p:ph type="sldNum" sz="quarter" idx="10"/>
          </p:nvPr>
        </p:nvSpPr>
        <p:spPr/>
        <p:txBody>
          <a:bodyPr/>
          <a:lstStyle/>
          <a:p>
            <a:fld id="{15FA4066-06C0-4A74-BE4C-5C04B1C73DC4}" type="slidenum">
              <a:rPr lang="en-US" smtClean="0"/>
              <a:pPr/>
              <a:t>61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Fermi supports concurrent kernel execution, where different kernels of the same application context can execute on the GPU at the same time. Concurrent kernel execution allows programs that execute a number of small kernels to utilize the whole GPU. For example, a PhysX program may invoke a fluids solver and a rigid body solver which, if executed sequentially, would use only half of the available thread processors.  On the Fermi architecture, different kernels of the same CUDA context can execute concurrently, allowing maximum utilization of GPU resources. Kernels from different application contexts (e.g. a game with graphics + PhysX)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still run sequentially with great efficiency thanks to the improved context switching performance.</a:t>
            </a:r>
          </a:p>
          <a:p>
            <a:endParaRPr lang="en-US" dirty="0"/>
          </a:p>
        </p:txBody>
      </p:sp>
      <p:sp>
        <p:nvSpPr>
          <p:cNvPr id="4" name="Slide Number Placeholder 3"/>
          <p:cNvSpPr>
            <a:spLocks noGrp="1"/>
          </p:cNvSpPr>
          <p:nvPr>
            <p:ph type="sldNum" sz="quarter" idx="10"/>
          </p:nvPr>
        </p:nvSpPr>
        <p:spPr/>
        <p:txBody>
          <a:bodyPr/>
          <a:lstStyle/>
          <a:p>
            <a:fld id="{15FA4066-06C0-4A74-BE4C-5C04B1C73DC4}" type="slidenum">
              <a:rPr lang="en-US" smtClean="0"/>
              <a:pPr/>
              <a:t>62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Grp="1" noRot="1" noChangeAspect="1" noTextEdit="1"/>
          </p:cNvSpPr>
          <p:nvPr>
            <p:ph type="sldImg"/>
          </p:nvPr>
        </p:nvSpPr>
        <p:spPr bwMode="auto">
          <a:noFill/>
          <a:ln>
            <a:solidFill>
              <a:srgbClr val="000000"/>
            </a:solidFill>
            <a:miter lim="800000"/>
            <a:headEnd/>
            <a:tailEnd/>
          </a:ln>
        </p:spPr>
      </p:sp>
      <p:sp>
        <p:nvSpPr>
          <p:cNvPr id="396290" name="Rectangle 3"/>
          <p:cNvSpPr>
            <a:spLocks noGrp="1"/>
          </p:cNvSpPr>
          <p:nvPr>
            <p:ph type="body" idx="1"/>
          </p:nvPr>
        </p:nvSpPr>
        <p:spPr>
          <a:noFill/>
          <a:ln/>
        </p:spPr>
        <p:txBody>
          <a:bodyPr/>
          <a:lstStyle/>
          <a:p>
            <a:endParaRPr lang="en-US" i="1" dirty="0" smtClean="0">
              <a:solidFill>
                <a:srgbClr val="73B900"/>
              </a:solidFill>
            </a:endParaRPr>
          </a:p>
          <a:p>
            <a:r>
              <a:rPr lang="en-US" dirty="0" smtClean="0">
                <a:solidFill>
                  <a:srgbClr val="73B900"/>
                </a:solidFill>
              </a:rPr>
              <a:t>CUDA is an architecture with a number of entry points.</a:t>
            </a:r>
          </a:p>
          <a:p>
            <a:endParaRPr lang="en-US" dirty="0" smtClean="0">
              <a:solidFill>
                <a:srgbClr val="73B900"/>
              </a:solidFill>
            </a:endParaRPr>
          </a:p>
          <a:p>
            <a:r>
              <a:rPr lang="en-US" dirty="0" smtClean="0">
                <a:solidFill>
                  <a:srgbClr val="73B900"/>
                </a:solidFill>
              </a:rPr>
              <a:t>Today, developers are programming in C for CUDA.  Using NVIDIA compilers.  Programming language support for Fortran and other languages is coming soon.</a:t>
            </a:r>
          </a:p>
          <a:p>
            <a:endParaRPr lang="en-US" dirty="0" smtClean="0">
              <a:solidFill>
                <a:srgbClr val="73B900"/>
              </a:solidFill>
            </a:endParaRPr>
          </a:p>
          <a:p>
            <a:r>
              <a:rPr lang="en-US" dirty="0" smtClean="0">
                <a:solidFill>
                  <a:srgbClr val="73B900"/>
                </a:solidFill>
              </a:rPr>
              <a:t>Also, CUDA supports emerging API programming standards such as </a:t>
            </a:r>
            <a:r>
              <a:rPr lang="en-US" dirty="0" err="1" smtClean="0">
                <a:solidFill>
                  <a:srgbClr val="73B900"/>
                </a:solidFill>
              </a:rPr>
              <a:t>OpenCL</a:t>
            </a:r>
            <a:r>
              <a:rPr lang="en-US" dirty="0" smtClean="0">
                <a:solidFill>
                  <a:srgbClr val="73B900"/>
                </a:solidFill>
              </a:rPr>
              <a:t>.  Because the </a:t>
            </a:r>
            <a:r>
              <a:rPr lang="en-US" dirty="0" err="1" smtClean="0">
                <a:solidFill>
                  <a:srgbClr val="73B900"/>
                </a:solidFill>
              </a:rPr>
              <a:t>OpenCL</a:t>
            </a:r>
            <a:r>
              <a:rPr lang="en-US" dirty="0" smtClean="0">
                <a:solidFill>
                  <a:srgbClr val="73B900"/>
                </a:solidFill>
              </a:rPr>
              <a:t> and CUDA constructs for parallelism are so similar, applications written in C can easily be ported to </a:t>
            </a:r>
            <a:r>
              <a:rPr lang="en-US" dirty="0" err="1" smtClean="0">
                <a:solidFill>
                  <a:srgbClr val="73B900"/>
                </a:solidFill>
              </a:rPr>
              <a:t>OpenCL</a:t>
            </a:r>
            <a:r>
              <a:rPr lang="en-US" dirty="0" smtClean="0">
                <a:solidFill>
                  <a:srgbClr val="73B900"/>
                </a:solidFill>
              </a:rPr>
              <a:t> if desired.  </a:t>
            </a:r>
            <a:r>
              <a:rPr lang="en-US" dirty="0" err="1" smtClean="0">
                <a:solidFill>
                  <a:srgbClr val="73B900"/>
                </a:solidFill>
              </a:rPr>
              <a:t>OpenCL</a:t>
            </a:r>
            <a:r>
              <a:rPr lang="en-US" dirty="0" smtClean="0">
                <a:solidFill>
                  <a:srgbClr val="73B900"/>
                </a:solidFill>
              </a:rPr>
              <a:t> applications sit on top of the CUDA architecture.</a:t>
            </a:r>
          </a:p>
          <a:p>
            <a:endParaRPr lang="en-US" dirty="0" smtClean="0"/>
          </a:p>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FA4066-06C0-4A74-BE4C-5C04B1C73DC4}" type="slidenum">
              <a:rPr lang="en-US" smtClean="0"/>
              <a:pPr/>
              <a:t>63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FA4066-06C0-4A74-BE4C-5C04B1C73DC4}" type="slidenum">
              <a:rPr lang="en-US" smtClean="0"/>
              <a:pPr/>
              <a:t>64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47107" name="Rectangle 3"/>
          <p:cNvSpPr>
            <a:spLocks noGrp="1"/>
          </p:cNvSpPr>
          <p:nvPr>
            <p:ph type="body" idx="1"/>
          </p:nvPr>
        </p:nvSpPr>
        <p:spPr>
          <a:xfrm>
            <a:off x="914067" y="3257210"/>
            <a:ext cx="7315868" cy="3087120"/>
          </a:xfrm>
          <a:noFill/>
          <a:ln/>
        </p:spPr>
        <p:txBody>
          <a:bodyPr lIns="86210" tIns="43105" rIns="86210" bIns="43105"/>
          <a:lstStyle/>
          <a:p>
            <a:pPr>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47107" name="Rectangle 3"/>
          <p:cNvSpPr>
            <a:spLocks noGrp="1"/>
          </p:cNvSpPr>
          <p:nvPr>
            <p:ph type="body" idx="1"/>
          </p:nvPr>
        </p:nvSpPr>
        <p:spPr>
          <a:xfrm>
            <a:off x="914067" y="3257210"/>
            <a:ext cx="7315868" cy="3087120"/>
          </a:xfrm>
          <a:noFill/>
          <a:ln/>
        </p:spPr>
        <p:txBody>
          <a:bodyPr lIns="86210" tIns="43105" rIns="86210" bIns="43105"/>
          <a:lstStyle/>
          <a:p>
            <a:pPr>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w="9525"/>
        </p:spPr>
        <p:txBody>
          <a:bodyPr/>
          <a:lstStyle/>
          <a:p>
            <a:endParaRPr lang="en-US" smtClean="0"/>
          </a:p>
        </p:txBody>
      </p:sp>
      <p:sp>
        <p:nvSpPr>
          <p:cNvPr id="41987" name="Slide Number Placeholder 3"/>
          <p:cNvSpPr>
            <a:spLocks noGrp="1"/>
          </p:cNvSpPr>
          <p:nvPr>
            <p:ph type="sldNum" sz="quarter" idx="5"/>
          </p:nvPr>
        </p:nvSpPr>
        <p:spPr>
          <a:noFill/>
        </p:spPr>
        <p:txBody>
          <a:bodyPr/>
          <a:lstStyle/>
          <a:p>
            <a:pPr defTabSz="795724"/>
            <a:fld id="{B4B3F5ED-77D5-406A-A1DE-E6BDD035B70A}" type="slidenum">
              <a:rPr lang="en-US" smtClean="0">
                <a:cs typeface="Arial" charset="0"/>
              </a:rPr>
              <a:pPr defTabSz="795724"/>
              <a:t>67</a:t>
            </a:fld>
            <a:endParaRPr lang="en-US" dirty="0"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p:cNvSpPr>
          <p:nvPr/>
        </p:nvSpPr>
        <p:spPr bwMode="auto">
          <a:xfrm>
            <a:off x="5183373" y="6514408"/>
            <a:ext cx="3960627" cy="343592"/>
          </a:xfrm>
          <a:prstGeom prst="rect">
            <a:avLst/>
          </a:prstGeom>
          <a:noFill/>
          <a:ln w="12700">
            <a:noFill/>
            <a:miter lim="800000"/>
            <a:headEnd/>
            <a:tailEnd/>
          </a:ln>
        </p:spPr>
        <p:txBody>
          <a:bodyPr lIns="91425" tIns="45712" rIns="91425" bIns="45712" anchor="b"/>
          <a:lstStyle/>
          <a:p>
            <a:pPr algn="r" defTabSz="915889"/>
            <a:fld id="{96F7977D-0ECD-4332-8DFF-F9D6C0088913}" type="slidenum">
              <a:rPr lang="en-US" sz="1100"/>
              <a:pPr algn="r" defTabSz="915889"/>
              <a:t>5</a:t>
            </a:fld>
            <a:endParaRPr lang="en-US" sz="1100" dirty="0"/>
          </a:p>
        </p:txBody>
      </p:sp>
      <p:sp>
        <p:nvSpPr>
          <p:cNvPr id="48130" name="Rectangle 2"/>
          <p:cNvSpPr>
            <a:spLocks noGrp="1" noRot="1" noChangeAspect="1" noChangeArrowheads="1" noTextEdit="1"/>
          </p:cNvSpPr>
          <p:nvPr>
            <p:ph type="sldImg"/>
          </p:nvPr>
        </p:nvSpPr>
        <p:spPr>
          <a:ln/>
        </p:spPr>
      </p:sp>
      <p:sp>
        <p:nvSpPr>
          <p:cNvPr id="48131" name="Rectangle 3"/>
          <p:cNvSpPr>
            <a:spLocks noGrp="1"/>
          </p:cNvSpPr>
          <p:nvPr>
            <p:ph type="body" idx="1"/>
          </p:nvPr>
        </p:nvSpPr>
        <p:spPr>
          <a:noFill/>
          <a:ln w="9525"/>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w="9525"/>
        </p:spPr>
        <p:txBody>
          <a:bodyPr/>
          <a:lstStyle/>
          <a:p>
            <a:endParaRPr lang="en-US" smtClean="0"/>
          </a:p>
        </p:txBody>
      </p:sp>
      <p:sp>
        <p:nvSpPr>
          <p:cNvPr id="52227" name="Slide Number Placeholder 3"/>
          <p:cNvSpPr>
            <a:spLocks noGrp="1"/>
          </p:cNvSpPr>
          <p:nvPr>
            <p:ph type="sldNum" sz="quarter" idx="5"/>
          </p:nvPr>
        </p:nvSpPr>
        <p:spPr>
          <a:noFill/>
        </p:spPr>
        <p:txBody>
          <a:bodyPr/>
          <a:lstStyle/>
          <a:p>
            <a:pPr defTabSz="795724"/>
            <a:fld id="{640F386D-645B-4410-8A4F-B596521B8F98}" type="slidenum">
              <a:rPr lang="en-US" smtClean="0">
                <a:cs typeface="Arial" charset="0"/>
              </a:rPr>
              <a:pPr defTabSz="795724"/>
              <a:t>6</a:t>
            </a:fld>
            <a:endParaRPr lang="en-US" dirty="0"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8D58B-E620-4962-B3AB-D9EC5BD3B2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5" descr="C:\Users\rcsongor\Pictures\Wallpapers\01_Eye_BrushMetal_V2 - Copy.jpg"/>
          <p:cNvPicPr>
            <a:picLocks noChangeAspect="1" noChangeArrowheads="1"/>
          </p:cNvPicPr>
          <p:nvPr userDrawn="1"/>
        </p:nvPicPr>
        <p:blipFill>
          <a:blip r:embed="rId2" cstate="screen"/>
          <a:srcRect/>
          <a:stretch>
            <a:fillRect/>
          </a:stretch>
        </p:blipFill>
        <p:spPr bwMode="auto">
          <a:xfrm>
            <a:off x="0" y="0"/>
            <a:ext cx="10972800" cy="6172200"/>
          </a:xfrm>
          <a:prstGeom prst="rect">
            <a:avLst/>
          </a:prstGeom>
          <a:noFill/>
          <a:ln w="9525">
            <a:noFill/>
            <a:miter lim="800000"/>
            <a:headEnd/>
            <a:tailEnd/>
          </a:ln>
        </p:spPr>
      </p:pic>
      <p:pic>
        <p:nvPicPr>
          <p:cNvPr id="5" name="Picture 5" descr="NVLogo_3D_H.png"/>
          <p:cNvPicPr>
            <a:picLocks noChangeAspect="1"/>
          </p:cNvPicPr>
          <p:nvPr/>
        </p:nvPicPr>
        <p:blipFill>
          <a:blip r:embed="rId3" cstate="screen"/>
          <a:srcRect/>
          <a:stretch>
            <a:fillRect/>
          </a:stretch>
        </p:blipFill>
        <p:spPr bwMode="auto">
          <a:xfrm>
            <a:off x="8104188" y="5245100"/>
            <a:ext cx="2227262" cy="506413"/>
          </a:xfrm>
          <a:prstGeom prst="rect">
            <a:avLst/>
          </a:prstGeom>
          <a:noFill/>
          <a:ln w="9525">
            <a:noFill/>
            <a:miter lim="800000"/>
            <a:headEnd/>
            <a:tailEnd/>
          </a:ln>
        </p:spPr>
      </p:pic>
      <p:sp>
        <p:nvSpPr>
          <p:cNvPr id="7" name="Rectangle 3"/>
          <p:cNvSpPr>
            <a:spLocks noGrp="1" noChangeArrowheads="1"/>
          </p:cNvSpPr>
          <p:nvPr>
            <p:ph type="ctrTitle"/>
          </p:nvPr>
        </p:nvSpPr>
        <p:spPr>
          <a:xfrm>
            <a:off x="546100" y="3447270"/>
            <a:ext cx="5191312" cy="1097825"/>
          </a:xfrm>
        </p:spPr>
        <p:txBody>
          <a:bodyPr/>
          <a:lstStyle>
            <a:lvl1pPr algn="ctr">
              <a:defRPr/>
            </a:lvl1pPr>
          </a:lstStyle>
          <a:p>
            <a:r>
              <a:rPr lang="en-US" smtClean="0"/>
              <a:t>Click to edit Master title style</a:t>
            </a:r>
            <a:endParaRPr lang="en-US" dirty="0"/>
          </a:p>
        </p:txBody>
      </p:sp>
      <p:sp>
        <p:nvSpPr>
          <p:cNvPr id="8" name="Rectangle 4"/>
          <p:cNvSpPr>
            <a:spLocks noGrp="1" noChangeArrowheads="1"/>
          </p:cNvSpPr>
          <p:nvPr>
            <p:ph type="subTitle" idx="1"/>
          </p:nvPr>
        </p:nvSpPr>
        <p:spPr>
          <a:xfrm>
            <a:off x="549275" y="4802824"/>
            <a:ext cx="5190477" cy="461665"/>
          </a:xfrm>
        </p:spPr>
        <p:txBody>
          <a:bodyPr>
            <a:spAutoFit/>
          </a:bodyPr>
          <a:lstStyle>
            <a:lvl1pPr marL="0" indent="0" algn="ctr">
              <a:buFontTx/>
              <a:buNone/>
              <a:defRPr/>
            </a:lvl1pPr>
          </a:lstStyle>
          <a:p>
            <a:r>
              <a:rPr lang="en-US" smtClean="0"/>
              <a:t>Click to edit Master subtitle style</a:t>
            </a:r>
            <a:endParaRPr lang="en-US"/>
          </a:p>
        </p:txBody>
      </p:sp>
      <p:sp>
        <p:nvSpPr>
          <p:cNvPr id="9" name="Rectangle 8"/>
          <p:cNvSpPr/>
          <p:nvPr userDrawn="1"/>
        </p:nvSpPr>
        <p:spPr>
          <a:xfrm>
            <a:off x="0" y="5956756"/>
            <a:ext cx="145905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rgbClr val="FFFFFF">
                    <a:lumMod val="50000"/>
                  </a:srgbClr>
                </a:solidFill>
                <a:effectLst/>
                <a:uLnTx/>
                <a:uFillTx/>
                <a:latin typeface="Arial"/>
                <a:ea typeface="+mn-ea"/>
                <a:cs typeface="Arial" charset="0"/>
              </a:rPr>
              <a:t>© NVIDIA Corporation 2009</a:t>
            </a:r>
            <a:endParaRPr kumimoji="0" lang="en-US" sz="800" b="0" i="0" u="none" strike="noStrike" kern="1200" cap="none" spc="0" normalizeH="0" baseline="0" noProof="0" dirty="0">
              <a:ln>
                <a:noFill/>
              </a:ln>
              <a:solidFill>
                <a:srgbClr val="FFFFFF">
                  <a:lumMod val="50000"/>
                </a:srgbClr>
              </a:solidFill>
              <a:effectLst/>
              <a:uLnTx/>
              <a:uFillTx/>
              <a:latin typeface="Arial"/>
              <a:ea typeface="+mn-ea"/>
              <a:cs typeface="Arial"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buFontTx/>
              <a:buBlip>
                <a:blip r:embed="rId2"/>
              </a:buBlip>
              <a:defRPr/>
            </a:lvl1pPr>
            <a:lvl2pPr>
              <a:buSzPct val="100000"/>
              <a:buFontTx/>
              <a:buBlip>
                <a:blip r:embed="rId2"/>
              </a:buBlip>
              <a:defRPr/>
            </a:lvl2pPr>
            <a:lvl3pPr>
              <a:buSzPct val="100000"/>
              <a:buFontTx/>
              <a:buBlip>
                <a:blip r:embed="rId2"/>
              </a:buBlip>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1439863"/>
            <a:ext cx="4945063" cy="4252912"/>
          </a:xfrm>
        </p:spPr>
        <p:txBody>
          <a:bodyPr/>
          <a:lstStyle>
            <a:lvl1pPr>
              <a:buSzPct val="100000"/>
              <a:buFontTx/>
              <a:buBlip>
                <a:blip r:embed="rId2"/>
              </a:buBlip>
              <a:defRPr sz="2400"/>
            </a:lvl1pPr>
            <a:lvl2pPr>
              <a:buSzPct val="100000"/>
              <a:buFontTx/>
              <a:buBlip>
                <a:blip r:embed="rId2"/>
              </a:buBlip>
              <a:defRPr sz="2000"/>
            </a:lvl2pPr>
            <a:lvl3pPr>
              <a:buSzPct val="100000"/>
              <a:buFontTx/>
              <a:buBlip>
                <a:blip r:embed="rId2"/>
              </a:buBlip>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46738" y="1439863"/>
            <a:ext cx="4945062" cy="4252912"/>
          </a:xfrm>
        </p:spPr>
        <p:txBody>
          <a:bodyPr/>
          <a:lstStyle>
            <a:lvl1pPr>
              <a:buSzPct val="100000"/>
              <a:buFontTx/>
              <a:buBlip>
                <a:blip r:embed="rId2"/>
              </a:buBlip>
              <a:defRPr sz="2400"/>
            </a:lvl1pPr>
            <a:lvl2pPr>
              <a:buSzPct val="100000"/>
              <a:buFontTx/>
              <a:buBlip>
                <a:blip r:embed="rId2"/>
              </a:buBlip>
              <a:defRPr sz="2000" b="1"/>
            </a:lvl2pPr>
            <a:lvl3pPr>
              <a:buSzPct val="100000"/>
              <a:buFontTx/>
              <a:buBlip>
                <a:blip r:embed="rId2"/>
              </a:buBlip>
              <a:defRPr sz="1800" b="1"/>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3966210"/>
            <a:ext cx="932688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2616042"/>
            <a:ext cx="9326880" cy="135016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47650"/>
            <a:ext cx="920432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549275" y="1439863"/>
            <a:ext cx="10042525" cy="4252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5"/>
          <p:cNvSpPr/>
          <p:nvPr userDrawn="1"/>
        </p:nvSpPr>
        <p:spPr>
          <a:xfrm>
            <a:off x="0" y="5956756"/>
            <a:ext cx="145905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rgbClr val="FFFFFF">
                    <a:lumMod val="50000"/>
                  </a:srgbClr>
                </a:solidFill>
                <a:effectLst/>
                <a:uLnTx/>
                <a:uFillTx/>
                <a:latin typeface="Arial"/>
                <a:ea typeface="+mn-ea"/>
                <a:cs typeface="Arial" charset="0"/>
              </a:rPr>
              <a:t>© NVIDIA Corporation 2009</a:t>
            </a:r>
            <a:endParaRPr kumimoji="0" lang="en-US" sz="800" b="0" i="0" u="none" strike="noStrike" kern="1200" cap="none" spc="0" normalizeH="0" baseline="0" noProof="0" dirty="0">
              <a:ln>
                <a:noFill/>
              </a:ln>
              <a:solidFill>
                <a:srgbClr val="FFFFFF">
                  <a:lumMod val="50000"/>
                </a:srgbClr>
              </a:solidFill>
              <a:effectLst/>
              <a:uLnTx/>
              <a:uFillTx/>
              <a:latin typeface="Arial"/>
              <a:ea typeface="+mn-ea"/>
              <a:cs typeface="Arial" charset="0"/>
            </a:endParaRPr>
          </a:p>
        </p:txBody>
      </p:sp>
    </p:spTree>
  </p:cSld>
  <p:clrMap bg1="dk2" tx1="lt1" bg2="dk1" tx2="lt2" accent1="accent1" accent2="accent2" accent3="accent3" accent4="accent4" accent5="accent5" accent6="accent6" hlink="hlink" folHlink="folHlink"/>
  <p:sldLayoutIdLst>
    <p:sldLayoutId id="2147483683" r:id="rId1"/>
    <p:sldLayoutId id="2147483679" r:id="rId2"/>
    <p:sldLayoutId id="2147483680" r:id="rId3"/>
    <p:sldLayoutId id="2147483681" r:id="rId4"/>
    <p:sldLayoutId id="2147483682" r:id="rId5"/>
    <p:sldLayoutId id="2147483684" r:id="rId6"/>
  </p:sldLayoutIdLst>
  <p:transition>
    <p:fade/>
  </p:transition>
  <p:hf sldNum="0" hdr="0" ftr="0" dt="0"/>
  <p:txStyles>
    <p:titleStyle>
      <a:lvl1pPr algn="l" rtl="0" eaLnBrk="1" fontAlgn="base" hangingPunct="1">
        <a:spcBef>
          <a:spcPct val="0"/>
        </a:spcBef>
        <a:spcAft>
          <a:spcPct val="0"/>
        </a:spcAft>
        <a:defRPr sz="3200" b="1">
          <a:solidFill>
            <a:srgbClr val="73B900"/>
          </a:solidFill>
          <a:latin typeface="+mj-lt"/>
          <a:ea typeface="+mj-ea"/>
          <a:cs typeface="+mj-cs"/>
        </a:defRPr>
      </a:lvl1pPr>
      <a:lvl2pPr algn="l" rtl="0" eaLnBrk="1" fontAlgn="base" hangingPunct="1">
        <a:spcBef>
          <a:spcPct val="0"/>
        </a:spcBef>
        <a:spcAft>
          <a:spcPct val="0"/>
        </a:spcAft>
        <a:defRPr sz="3200" b="1">
          <a:solidFill>
            <a:srgbClr val="73B900"/>
          </a:solidFill>
          <a:latin typeface="Arial" charset="0"/>
        </a:defRPr>
      </a:lvl2pPr>
      <a:lvl3pPr algn="l" rtl="0" eaLnBrk="1" fontAlgn="base" hangingPunct="1">
        <a:spcBef>
          <a:spcPct val="0"/>
        </a:spcBef>
        <a:spcAft>
          <a:spcPct val="0"/>
        </a:spcAft>
        <a:defRPr sz="3200" b="1">
          <a:solidFill>
            <a:srgbClr val="73B900"/>
          </a:solidFill>
          <a:latin typeface="Arial" charset="0"/>
        </a:defRPr>
      </a:lvl3pPr>
      <a:lvl4pPr algn="l" rtl="0" eaLnBrk="1" fontAlgn="base" hangingPunct="1">
        <a:spcBef>
          <a:spcPct val="0"/>
        </a:spcBef>
        <a:spcAft>
          <a:spcPct val="0"/>
        </a:spcAft>
        <a:defRPr sz="3200" b="1">
          <a:solidFill>
            <a:srgbClr val="73B900"/>
          </a:solidFill>
          <a:latin typeface="Arial" charset="0"/>
        </a:defRPr>
      </a:lvl4pPr>
      <a:lvl5pPr algn="l" rtl="0" eaLnBrk="1" fontAlgn="base" hangingPunct="1">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p:titleStyle>
    <p:bodyStyle>
      <a:lvl1pPr marL="342900" indent="-342900" algn="l" rtl="0" eaLnBrk="1" fontAlgn="base" hangingPunct="1">
        <a:spcBef>
          <a:spcPct val="20000"/>
        </a:spcBef>
        <a:spcAft>
          <a:spcPct val="0"/>
        </a:spcAft>
        <a:buSzPct val="100000"/>
        <a:buBlip>
          <a:blip r:embed="rId9"/>
        </a:buBlip>
        <a:defRPr sz="2400" b="1">
          <a:solidFill>
            <a:schemeClr val="tx1"/>
          </a:solidFill>
          <a:latin typeface="+mn-lt"/>
          <a:ea typeface="+mn-ea"/>
          <a:cs typeface="+mn-cs"/>
        </a:defRPr>
      </a:lvl1pPr>
      <a:lvl2pPr marL="914400" indent="-342900" algn="l" rtl="0" eaLnBrk="1" fontAlgn="base" hangingPunct="1">
        <a:spcBef>
          <a:spcPct val="20000"/>
        </a:spcBef>
        <a:spcAft>
          <a:spcPct val="0"/>
        </a:spcAft>
        <a:buSzPct val="100000"/>
        <a:buBlip>
          <a:blip r:embed="rId9"/>
        </a:buBlip>
        <a:defRPr sz="2000" b="1">
          <a:solidFill>
            <a:schemeClr val="tx1"/>
          </a:solidFill>
          <a:latin typeface="+mn-lt"/>
        </a:defRPr>
      </a:lvl2pPr>
      <a:lvl3pPr marL="1371600" indent="-282575" algn="l" rtl="0" eaLnBrk="1" fontAlgn="base" hangingPunct="1">
        <a:spcBef>
          <a:spcPct val="20000"/>
        </a:spcBef>
        <a:spcAft>
          <a:spcPct val="0"/>
        </a:spcAft>
        <a:buSzPct val="100000"/>
        <a:buBlip>
          <a:blip r:embed="rId9"/>
        </a:buBlip>
        <a:defRPr b="1">
          <a:solidFill>
            <a:schemeClr val="tx1"/>
          </a:solidFill>
          <a:latin typeface="+mn-lt"/>
        </a:defRPr>
      </a:lvl3pPr>
      <a:lvl4pPr marL="1774825" indent="-228600" algn="l" rtl="0" eaLnBrk="1" fontAlgn="base" hangingPunct="1">
        <a:spcBef>
          <a:spcPct val="20000"/>
        </a:spcBef>
        <a:spcAft>
          <a:spcPct val="0"/>
        </a:spcAft>
        <a:buChar char="–"/>
        <a:defRPr sz="2000">
          <a:solidFill>
            <a:schemeClr val="bg1"/>
          </a:solidFill>
          <a:latin typeface="+mn-lt"/>
        </a:defRPr>
      </a:lvl4pPr>
      <a:lvl5pPr marL="2117725" indent="-228600" algn="l" rtl="0" eaLnBrk="1" fontAlgn="base" hangingPunct="1">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screen"/>
          <a:srcRect/>
          <a:stretch>
            <a:fillRect/>
          </a:stretch>
        </p:blipFill>
        <p:spPr bwMode="auto">
          <a:xfrm>
            <a:off x="0" y="0"/>
            <a:ext cx="10972800" cy="4749800"/>
          </a:xfrm>
          <a:prstGeom prst="rect">
            <a:avLst/>
          </a:prstGeom>
          <a:noFill/>
          <a:ln w="9525">
            <a:noFill/>
            <a:miter lim="800000"/>
            <a:headEnd/>
            <a:tailEnd/>
          </a:ln>
        </p:spPr>
      </p:pic>
      <p:sp>
        <p:nvSpPr>
          <p:cNvPr id="7" name="Title 3"/>
          <p:cNvSpPr txBox="1">
            <a:spLocks/>
          </p:cNvSpPr>
          <p:nvPr/>
        </p:nvSpPr>
        <p:spPr bwMode="auto">
          <a:xfrm>
            <a:off x="2786064" y="4980878"/>
            <a:ext cx="6201820" cy="584775"/>
          </a:xfrm>
          <a:prstGeom prst="rect">
            <a:avLst/>
          </a:prstGeom>
          <a:noFill/>
          <a:ln w="9525">
            <a:noFill/>
            <a:miter lim="800000"/>
            <a:headEnd/>
            <a:tailEnd/>
          </a:ln>
        </p:spPr>
        <p:txBody>
          <a:bodyPr wrap="square">
            <a:spAutoFit/>
          </a:bodyPr>
          <a:lstStyle/>
          <a:p>
            <a:pPr eaLnBrk="0" hangingPunct="0">
              <a:defRPr/>
            </a:pPr>
            <a:r>
              <a:rPr lang="en-US" sz="1600" b="1" kern="0" dirty="0" smtClean="0">
                <a:solidFill>
                  <a:schemeClr val="bg1">
                    <a:lumMod val="75000"/>
                    <a:lumOff val="25000"/>
                  </a:schemeClr>
                </a:solidFill>
                <a:latin typeface="Trebuchet MS" pitchFamily="34" charset="0"/>
                <a:ea typeface="+mj-ea"/>
                <a:cs typeface="+mj-cs"/>
              </a:rPr>
              <a:t>Mark Harris</a:t>
            </a:r>
          </a:p>
          <a:p>
            <a:pPr eaLnBrk="0" hangingPunct="0">
              <a:defRPr/>
            </a:pPr>
            <a:r>
              <a:rPr lang="en-US" sz="1600" b="1" kern="0" dirty="0" smtClean="0">
                <a:solidFill>
                  <a:schemeClr val="bg1">
                    <a:lumMod val="75000"/>
                    <a:lumOff val="25000"/>
                  </a:schemeClr>
                </a:solidFill>
                <a:latin typeface="Trebuchet MS" pitchFamily="34" charset="0"/>
                <a:ea typeface="+mj-ea"/>
                <a:cs typeface="+mj-cs"/>
              </a:rPr>
              <a:t>NVIDIA Corporation</a:t>
            </a:r>
          </a:p>
        </p:txBody>
      </p:sp>
      <p:sp>
        <p:nvSpPr>
          <p:cNvPr id="6" name="Title 5"/>
          <p:cNvSpPr>
            <a:spLocks noGrp="1"/>
          </p:cNvSpPr>
          <p:nvPr>
            <p:ph type="title"/>
          </p:nvPr>
        </p:nvSpPr>
        <p:spPr>
          <a:xfrm>
            <a:off x="2786064" y="3943356"/>
            <a:ext cx="5429288" cy="738664"/>
          </a:xfrm>
        </p:spPr>
        <p:txBody>
          <a:bodyPr/>
          <a:lstStyle/>
          <a:p>
            <a:pPr lvl="0"/>
            <a:r>
              <a:rPr lang="en-US" sz="2400" kern="1200" dirty="0" smtClean="0">
                <a:latin typeface="Arial" charset="0"/>
                <a:ea typeface="+mn-ea"/>
                <a:cs typeface="Arial" charset="0"/>
              </a:rPr>
              <a:t>Tesla GPU Computing</a:t>
            </a:r>
            <a:br>
              <a:rPr lang="en-US" sz="2400" kern="1200" dirty="0" smtClean="0">
                <a:latin typeface="Arial" charset="0"/>
                <a:ea typeface="+mn-ea"/>
                <a:cs typeface="Arial" charset="0"/>
              </a:rPr>
            </a:br>
            <a:r>
              <a:rPr lang="en-US" sz="1800" i="1" kern="1200" dirty="0" smtClean="0">
                <a:solidFill>
                  <a:srgbClr val="FFFFFF"/>
                </a:solidFill>
                <a:latin typeface="Arial" charset="0"/>
                <a:ea typeface="+mn-ea"/>
                <a:cs typeface="Arial" charset="0"/>
              </a:rPr>
              <a:t>A Revolution in High Performance Computing</a:t>
            </a:r>
            <a:endParaRPr lang="en-US" dirty="0"/>
          </a:p>
        </p:txBody>
      </p:sp>
      <p:pic>
        <p:nvPicPr>
          <p:cNvPr id="9" name="Picture 8" descr="NVTES_WithCUDA_3D.png"/>
          <p:cNvPicPr>
            <a:picLocks noChangeAspect="1"/>
          </p:cNvPicPr>
          <p:nvPr/>
        </p:nvPicPr>
        <p:blipFill>
          <a:blip r:embed="rId4" cstate="screen"/>
          <a:stretch>
            <a:fillRect/>
          </a:stretch>
        </p:blipFill>
        <p:spPr>
          <a:xfrm>
            <a:off x="9129738" y="4371984"/>
            <a:ext cx="1300150" cy="130015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CUDA Kernels: Subdivide into Blocks</a:t>
            </a:r>
            <a:endParaRPr lang="en-US" dirty="0"/>
          </a:p>
        </p:txBody>
      </p:sp>
      <p:sp>
        <p:nvSpPr>
          <p:cNvPr id="31" name="Content Placeholder 30"/>
          <p:cNvSpPr>
            <a:spLocks noGrp="1"/>
          </p:cNvSpPr>
          <p:nvPr>
            <p:ph idx="1"/>
          </p:nvPr>
        </p:nvSpPr>
        <p:spPr>
          <a:xfrm>
            <a:off x="549275" y="4514859"/>
            <a:ext cx="10042525" cy="1177915"/>
          </a:xfrm>
        </p:spPr>
        <p:txBody>
          <a:bodyPr/>
          <a:lstStyle/>
          <a:p>
            <a:r>
              <a:rPr lang="en-GB" dirty="0" smtClean="0"/>
              <a:t>Threads are grouped into </a:t>
            </a:r>
            <a:r>
              <a:rPr lang="en-GB" dirty="0" smtClean="0">
                <a:solidFill>
                  <a:srgbClr val="73B900"/>
                </a:solidFill>
              </a:rPr>
              <a:t>blocks</a:t>
            </a:r>
          </a:p>
        </p:txBody>
      </p:sp>
      <p:grpSp>
        <p:nvGrpSpPr>
          <p:cNvPr id="3" name="Group 10"/>
          <p:cNvGrpSpPr/>
          <p:nvPr/>
        </p:nvGrpSpPr>
        <p:grpSpPr>
          <a:xfrm>
            <a:off x="1628748" y="1300150"/>
            <a:ext cx="2571906" cy="2703732"/>
            <a:chOff x="2378778" y="1728777"/>
            <a:chExt cx="2571906" cy="2703732"/>
          </a:xfrm>
        </p:grpSpPr>
        <p:pic>
          <p:nvPicPr>
            <p:cNvPr id="4"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5"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6" name="Picture 5"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7"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8"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9"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10"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grpSp>
        <p:nvGrpSpPr>
          <p:cNvPr id="11" name="Group 11"/>
          <p:cNvGrpSpPr/>
          <p:nvPr/>
        </p:nvGrpSpPr>
        <p:grpSpPr>
          <a:xfrm>
            <a:off x="4057502" y="1300150"/>
            <a:ext cx="2571906" cy="2703732"/>
            <a:chOff x="2378778" y="1728777"/>
            <a:chExt cx="2571906" cy="2703732"/>
          </a:xfrm>
        </p:grpSpPr>
        <p:pic>
          <p:nvPicPr>
            <p:cNvPr id="13"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14"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15" name="Picture 14"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16"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17"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18"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19"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grpSp>
        <p:nvGrpSpPr>
          <p:cNvPr id="12" name="Group 19"/>
          <p:cNvGrpSpPr/>
          <p:nvPr/>
        </p:nvGrpSpPr>
        <p:grpSpPr>
          <a:xfrm>
            <a:off x="6486532" y="1300150"/>
            <a:ext cx="2571906" cy="2703732"/>
            <a:chOff x="2378778" y="1728777"/>
            <a:chExt cx="2571906" cy="2703732"/>
          </a:xfrm>
        </p:grpSpPr>
        <p:pic>
          <p:nvPicPr>
            <p:cNvPr id="21"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22"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23" name="Picture 22"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24"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25"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26"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27"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3.75E-6 -5.54985E-7 L -0.0677 -5.54985E-7 " pathEditMode="relative" rAng="0" ptsTypes="AA">
                                      <p:cBhvr>
                                        <p:cTn id="8" dur="1000" fill="hold"/>
                                        <p:tgtEl>
                                          <p:spTgt spid="3"/>
                                        </p:tgtEl>
                                        <p:attrNameLst>
                                          <p:attrName>ppt_x</p:attrName>
                                          <p:attrName>ppt_y</p:attrName>
                                        </p:attrNameLst>
                                      </p:cBhvr>
                                      <p:rCtr x="-34" y="0"/>
                                    </p:animMotion>
                                  </p:childTnLst>
                                </p:cTn>
                              </p:par>
                              <p:par>
                                <p:cTn id="9" presetID="63" presetClass="path" presetSubtype="0" accel="50000" decel="50000" fill="hold" nodeType="withEffect">
                                  <p:stCondLst>
                                    <p:cond delay="0"/>
                                  </p:stCondLst>
                                  <p:childTnLst>
                                    <p:animMotion origin="layout" path="M -2.08333E-6 -5.54985E-7 L 0.07364 -5.54985E-7 " pathEditMode="relative" rAng="0" ptsTypes="AA">
                                      <p:cBhvr>
                                        <p:cTn id="10" dur="1000" fill="hold"/>
                                        <p:tgtEl>
                                          <p:spTgt spid="12"/>
                                        </p:tgtEl>
                                        <p:attrNameLst>
                                          <p:attrName>ppt_x</p:attrName>
                                          <p:attrName>ppt_y</p:attrName>
                                        </p:attrNameLst>
                                      </p:cBhvr>
                                      <p:rCtr x="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CUDA Kernels: Subdivide into Blocks</a:t>
            </a:r>
            <a:endParaRPr lang="en-US" dirty="0"/>
          </a:p>
        </p:txBody>
      </p:sp>
      <p:sp>
        <p:nvSpPr>
          <p:cNvPr id="31" name="Content Placeholder 30"/>
          <p:cNvSpPr>
            <a:spLocks noGrp="1"/>
          </p:cNvSpPr>
          <p:nvPr>
            <p:ph idx="1"/>
          </p:nvPr>
        </p:nvSpPr>
        <p:spPr>
          <a:xfrm>
            <a:off x="549275" y="4514859"/>
            <a:ext cx="10042525" cy="1177915"/>
          </a:xfrm>
        </p:spPr>
        <p:txBody>
          <a:bodyPr/>
          <a:lstStyle/>
          <a:p>
            <a:r>
              <a:rPr lang="en-GB" dirty="0" smtClean="0"/>
              <a:t>Threads are grouped into </a:t>
            </a:r>
            <a:r>
              <a:rPr lang="en-GB" dirty="0" smtClean="0">
                <a:solidFill>
                  <a:srgbClr val="73B900"/>
                </a:solidFill>
              </a:rPr>
              <a:t>blocks</a:t>
            </a:r>
          </a:p>
          <a:p>
            <a:r>
              <a:rPr lang="en-GB" dirty="0" smtClean="0">
                <a:solidFill>
                  <a:srgbClr val="73B900"/>
                </a:solidFill>
              </a:rPr>
              <a:t>Blocks </a:t>
            </a:r>
            <a:r>
              <a:rPr lang="en-GB" dirty="0" smtClean="0"/>
              <a:t>are grouped into </a:t>
            </a:r>
            <a:r>
              <a:rPr lang="en-GB" dirty="0" smtClean="0">
                <a:solidFill>
                  <a:srgbClr val="73B900"/>
                </a:solidFill>
              </a:rPr>
              <a:t>a grid</a:t>
            </a:r>
          </a:p>
        </p:txBody>
      </p:sp>
      <p:grpSp>
        <p:nvGrpSpPr>
          <p:cNvPr id="32" name="Group 31" descr="Left:  Group 10"/>
          <p:cNvGrpSpPr/>
          <p:nvPr/>
        </p:nvGrpSpPr>
        <p:grpSpPr>
          <a:xfrm>
            <a:off x="885889" y="1300146"/>
            <a:ext cx="2571906" cy="2703732"/>
            <a:chOff x="2378778" y="1728777"/>
            <a:chExt cx="2571906" cy="2703732"/>
          </a:xfrm>
        </p:grpSpPr>
        <p:pic>
          <p:nvPicPr>
            <p:cNvPr id="34"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35"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36" name="Picture 35"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37"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38"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39"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40"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grpSp>
        <p:nvGrpSpPr>
          <p:cNvPr id="12" name="Group 11"/>
          <p:cNvGrpSpPr/>
          <p:nvPr/>
        </p:nvGrpSpPr>
        <p:grpSpPr>
          <a:xfrm>
            <a:off x="4057502" y="1300150"/>
            <a:ext cx="2571906" cy="2703732"/>
            <a:chOff x="2378778" y="1728777"/>
            <a:chExt cx="2571906" cy="2703732"/>
          </a:xfrm>
        </p:grpSpPr>
        <p:pic>
          <p:nvPicPr>
            <p:cNvPr id="13"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14"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15" name="Picture 14"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16"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17"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18"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19"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grpSp>
        <p:nvGrpSpPr>
          <p:cNvPr id="41" name="Group 40" descr="Right:  Group 19"/>
          <p:cNvGrpSpPr/>
          <p:nvPr/>
        </p:nvGrpSpPr>
        <p:grpSpPr>
          <a:xfrm>
            <a:off x="7294567" y="1300146"/>
            <a:ext cx="2571906" cy="2703732"/>
            <a:chOff x="2378778" y="1728777"/>
            <a:chExt cx="2571906" cy="2703732"/>
          </a:xfrm>
        </p:grpSpPr>
        <p:pic>
          <p:nvPicPr>
            <p:cNvPr id="42"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43"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44" name="Picture 43"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45"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46"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47"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48"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sp>
        <p:nvSpPr>
          <p:cNvPr id="28" name="Rounded Rectangle 27"/>
          <p:cNvSpPr/>
          <p:nvPr/>
        </p:nvSpPr>
        <p:spPr>
          <a:xfrm>
            <a:off x="771492" y="1085836"/>
            <a:ext cx="2786082" cy="3143272"/>
          </a:xfrm>
          <a:prstGeom prst="roundRect">
            <a:avLst>
              <a:gd name="adj" fmla="val 4073"/>
            </a:avLst>
          </a:prstGeom>
          <a:solidFill>
            <a:schemeClr val="lt1">
              <a:alpha val="2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9" name="Rounded Rectangle 28"/>
          <p:cNvSpPr/>
          <p:nvPr/>
        </p:nvSpPr>
        <p:spPr>
          <a:xfrm>
            <a:off x="3986202" y="1085836"/>
            <a:ext cx="2786082" cy="3143272"/>
          </a:xfrm>
          <a:prstGeom prst="roundRect">
            <a:avLst>
              <a:gd name="adj" fmla="val 4073"/>
            </a:avLst>
          </a:prstGeom>
          <a:solidFill>
            <a:schemeClr val="lt1">
              <a:alpha val="2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0" name="Rounded Rectangle 29"/>
          <p:cNvSpPr/>
          <p:nvPr/>
        </p:nvSpPr>
        <p:spPr>
          <a:xfrm>
            <a:off x="7200912" y="1085836"/>
            <a:ext cx="2786082" cy="3143272"/>
          </a:xfrm>
          <a:prstGeom prst="roundRect">
            <a:avLst>
              <a:gd name="adj" fmla="val 4073"/>
            </a:avLst>
          </a:prstGeom>
          <a:solidFill>
            <a:schemeClr val="lt1">
              <a:alpha val="2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3" name="Rounded Rectangle 32"/>
          <p:cNvSpPr/>
          <p:nvPr/>
        </p:nvSpPr>
        <p:spPr>
          <a:xfrm>
            <a:off x="628616" y="942960"/>
            <a:ext cx="9501254" cy="3429024"/>
          </a:xfrm>
          <a:prstGeom prst="roundRect">
            <a:avLst>
              <a:gd name="adj" fmla="val 4073"/>
            </a:avLst>
          </a:prstGeom>
          <a:no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up)">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CUDA Kernels: Subdivide into Blocks</a:t>
            </a:r>
            <a:endParaRPr lang="en-US" dirty="0"/>
          </a:p>
        </p:txBody>
      </p:sp>
      <p:sp>
        <p:nvSpPr>
          <p:cNvPr id="31" name="Content Placeholder 30"/>
          <p:cNvSpPr>
            <a:spLocks noGrp="1"/>
          </p:cNvSpPr>
          <p:nvPr>
            <p:ph idx="1"/>
          </p:nvPr>
        </p:nvSpPr>
        <p:spPr>
          <a:xfrm>
            <a:off x="549275" y="4514859"/>
            <a:ext cx="10042525" cy="1177915"/>
          </a:xfrm>
        </p:spPr>
        <p:txBody>
          <a:bodyPr/>
          <a:lstStyle/>
          <a:p>
            <a:r>
              <a:rPr lang="en-GB" dirty="0" smtClean="0"/>
              <a:t>Threads are grouped into </a:t>
            </a:r>
            <a:r>
              <a:rPr lang="en-GB" dirty="0" smtClean="0">
                <a:solidFill>
                  <a:srgbClr val="73B900"/>
                </a:solidFill>
              </a:rPr>
              <a:t>blocks</a:t>
            </a:r>
          </a:p>
          <a:p>
            <a:r>
              <a:rPr lang="en-GB" dirty="0" smtClean="0">
                <a:solidFill>
                  <a:srgbClr val="73B900"/>
                </a:solidFill>
              </a:rPr>
              <a:t>Blocks </a:t>
            </a:r>
            <a:r>
              <a:rPr lang="en-GB" dirty="0" smtClean="0"/>
              <a:t>are grouped into </a:t>
            </a:r>
            <a:r>
              <a:rPr lang="en-GB" dirty="0" smtClean="0">
                <a:solidFill>
                  <a:srgbClr val="73B900"/>
                </a:solidFill>
              </a:rPr>
              <a:t>a grid</a:t>
            </a:r>
          </a:p>
          <a:p>
            <a:r>
              <a:rPr lang="en-GB" dirty="0" smtClean="0"/>
              <a:t>A </a:t>
            </a:r>
            <a:r>
              <a:rPr lang="en-GB" dirty="0" smtClean="0">
                <a:solidFill>
                  <a:srgbClr val="73B900"/>
                </a:solidFill>
              </a:rPr>
              <a:t>kernel</a:t>
            </a:r>
            <a:r>
              <a:rPr lang="en-GB" dirty="0" smtClean="0"/>
              <a:t> is executed as a </a:t>
            </a:r>
            <a:r>
              <a:rPr lang="en-GB" dirty="0" smtClean="0">
                <a:solidFill>
                  <a:srgbClr val="73B900"/>
                </a:solidFill>
              </a:rPr>
              <a:t>grid</a:t>
            </a:r>
            <a:r>
              <a:rPr lang="en-GB" dirty="0" smtClean="0"/>
              <a:t> of </a:t>
            </a:r>
            <a:r>
              <a:rPr lang="en-GB" dirty="0" smtClean="0">
                <a:solidFill>
                  <a:srgbClr val="73B900"/>
                </a:solidFill>
              </a:rPr>
              <a:t>blocks</a:t>
            </a:r>
            <a:r>
              <a:rPr lang="en-GB" dirty="0" smtClean="0"/>
              <a:t> of </a:t>
            </a:r>
            <a:r>
              <a:rPr lang="en-GB" dirty="0" smtClean="0">
                <a:solidFill>
                  <a:srgbClr val="73B900"/>
                </a:solidFill>
              </a:rPr>
              <a:t>threads</a:t>
            </a:r>
            <a:endParaRPr lang="en-US" dirty="0">
              <a:solidFill>
                <a:srgbClr val="73B900"/>
              </a:solidFill>
            </a:endParaRPr>
          </a:p>
        </p:txBody>
      </p:sp>
      <p:grpSp>
        <p:nvGrpSpPr>
          <p:cNvPr id="3" name="Group 31"/>
          <p:cNvGrpSpPr/>
          <p:nvPr/>
        </p:nvGrpSpPr>
        <p:grpSpPr>
          <a:xfrm>
            <a:off x="628616" y="942960"/>
            <a:ext cx="9501254" cy="3429024"/>
            <a:chOff x="628616" y="942960"/>
            <a:chExt cx="9501254" cy="3429024"/>
          </a:xfrm>
        </p:grpSpPr>
        <p:grpSp>
          <p:nvGrpSpPr>
            <p:cNvPr id="4" name="Group 31" descr="Left:  Group 10"/>
            <p:cNvGrpSpPr/>
            <p:nvPr/>
          </p:nvGrpSpPr>
          <p:grpSpPr>
            <a:xfrm>
              <a:off x="885889" y="1300146"/>
              <a:ext cx="2571906" cy="2703732"/>
              <a:chOff x="2378778" y="1728777"/>
              <a:chExt cx="2571906" cy="2703732"/>
            </a:xfrm>
          </p:grpSpPr>
          <p:pic>
            <p:nvPicPr>
              <p:cNvPr id="34"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35"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36" name="Picture 35"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37"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38"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39"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40"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grpSp>
          <p:nvGrpSpPr>
            <p:cNvPr id="5" name="Group 11"/>
            <p:cNvGrpSpPr/>
            <p:nvPr/>
          </p:nvGrpSpPr>
          <p:grpSpPr>
            <a:xfrm>
              <a:off x="4057502" y="1300150"/>
              <a:ext cx="2571906" cy="2703732"/>
              <a:chOff x="2378778" y="1728777"/>
              <a:chExt cx="2571906" cy="2703732"/>
            </a:xfrm>
          </p:grpSpPr>
          <p:pic>
            <p:nvPicPr>
              <p:cNvPr id="13"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14"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15" name="Picture 14"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16"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17"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18"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19"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grpSp>
          <p:nvGrpSpPr>
            <p:cNvPr id="6" name="Group 40" descr="Right:  Group 19"/>
            <p:cNvGrpSpPr/>
            <p:nvPr/>
          </p:nvGrpSpPr>
          <p:grpSpPr>
            <a:xfrm>
              <a:off x="7294567" y="1300146"/>
              <a:ext cx="2571906" cy="2703732"/>
              <a:chOff x="2378778" y="1728777"/>
              <a:chExt cx="2571906" cy="2703732"/>
            </a:xfrm>
          </p:grpSpPr>
          <p:pic>
            <p:nvPicPr>
              <p:cNvPr id="42"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43"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44" name="Picture 43"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45"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46"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47"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48"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sp>
          <p:nvSpPr>
            <p:cNvPr id="28" name="Rounded Rectangle 27"/>
            <p:cNvSpPr/>
            <p:nvPr/>
          </p:nvSpPr>
          <p:spPr>
            <a:xfrm>
              <a:off x="771492" y="1085836"/>
              <a:ext cx="2786082" cy="3143272"/>
            </a:xfrm>
            <a:prstGeom prst="roundRect">
              <a:avLst>
                <a:gd name="adj" fmla="val 4073"/>
              </a:avLst>
            </a:prstGeom>
            <a:solidFill>
              <a:schemeClr val="lt1">
                <a:alpha val="2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9" name="Rounded Rectangle 28"/>
            <p:cNvSpPr/>
            <p:nvPr/>
          </p:nvSpPr>
          <p:spPr>
            <a:xfrm>
              <a:off x="3986202" y="1085836"/>
              <a:ext cx="2786082" cy="3143272"/>
            </a:xfrm>
            <a:prstGeom prst="roundRect">
              <a:avLst>
                <a:gd name="adj" fmla="val 4073"/>
              </a:avLst>
            </a:prstGeom>
            <a:solidFill>
              <a:schemeClr val="lt1">
                <a:alpha val="2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0" name="Rounded Rectangle 29"/>
            <p:cNvSpPr/>
            <p:nvPr/>
          </p:nvSpPr>
          <p:spPr>
            <a:xfrm>
              <a:off x="7200912" y="1085836"/>
              <a:ext cx="2786082" cy="3143272"/>
            </a:xfrm>
            <a:prstGeom prst="roundRect">
              <a:avLst>
                <a:gd name="adj" fmla="val 4073"/>
              </a:avLst>
            </a:prstGeom>
            <a:solidFill>
              <a:schemeClr val="lt1">
                <a:alpha val="2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3" name="Rounded Rectangle 32"/>
            <p:cNvSpPr/>
            <p:nvPr/>
          </p:nvSpPr>
          <p:spPr>
            <a:xfrm>
              <a:off x="628616" y="942960"/>
              <a:ext cx="9501254" cy="3429024"/>
            </a:xfrm>
            <a:prstGeom prst="roundRect">
              <a:avLst>
                <a:gd name="adj" fmla="val 4073"/>
              </a:avLst>
            </a:prstGeom>
            <a:no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withEffect">
                                  <p:stCondLst>
                                    <p:cond delay="0"/>
                                  </p:stCondLst>
                                  <p:childTnLst>
                                    <p:animScale>
                                      <p:cBhvr>
                                        <p:cTn id="6" dur="2000" fill="hold"/>
                                        <p:tgtEl>
                                          <p:spTgt spid="3"/>
                                        </p:tgtEl>
                                      </p:cBhvr>
                                      <p:by x="25000" y="25000"/>
                                    </p:animScale>
                                  </p:childTnLst>
                                </p:cTn>
                              </p:par>
                              <p:par>
                                <p:cTn id="7" presetID="0" presetClass="path" presetSubtype="0" accel="50000" decel="50000" fill="hold" nodeType="withEffect">
                                  <p:stCondLst>
                                    <p:cond delay="0"/>
                                  </p:stCondLst>
                                  <p:childTnLst>
                                    <p:animMotion origin="layout" path="M 6.48148E-6 3.59423E-6 L 0.22917 3.59423E-6 " pathEditMode="relative" ptsTypes="AA">
                                      <p:cBhvr>
                                        <p:cTn id="8"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CUDA Kernels: Subdivide into Blocks</a:t>
            </a:r>
            <a:endParaRPr lang="en-US" dirty="0"/>
          </a:p>
        </p:txBody>
      </p:sp>
      <p:sp>
        <p:nvSpPr>
          <p:cNvPr id="31" name="Content Placeholder 30"/>
          <p:cNvSpPr>
            <a:spLocks noGrp="1"/>
          </p:cNvSpPr>
          <p:nvPr>
            <p:ph idx="1"/>
          </p:nvPr>
        </p:nvSpPr>
        <p:spPr>
          <a:xfrm>
            <a:off x="549275" y="4514859"/>
            <a:ext cx="10042525" cy="1177915"/>
          </a:xfrm>
        </p:spPr>
        <p:txBody>
          <a:bodyPr/>
          <a:lstStyle/>
          <a:p>
            <a:r>
              <a:rPr lang="en-GB" dirty="0" smtClean="0"/>
              <a:t>Threads are grouped into </a:t>
            </a:r>
            <a:r>
              <a:rPr lang="en-GB" dirty="0" smtClean="0">
                <a:solidFill>
                  <a:srgbClr val="73B900"/>
                </a:solidFill>
              </a:rPr>
              <a:t>blocks</a:t>
            </a:r>
          </a:p>
          <a:p>
            <a:r>
              <a:rPr lang="en-GB" dirty="0" smtClean="0">
                <a:solidFill>
                  <a:srgbClr val="73B900"/>
                </a:solidFill>
              </a:rPr>
              <a:t>Blocks </a:t>
            </a:r>
            <a:r>
              <a:rPr lang="en-GB" dirty="0" smtClean="0"/>
              <a:t>are grouped into </a:t>
            </a:r>
            <a:r>
              <a:rPr lang="en-GB" dirty="0" smtClean="0">
                <a:solidFill>
                  <a:srgbClr val="73B900"/>
                </a:solidFill>
              </a:rPr>
              <a:t>a grid</a:t>
            </a:r>
          </a:p>
          <a:p>
            <a:r>
              <a:rPr lang="en-GB" dirty="0" smtClean="0"/>
              <a:t>A </a:t>
            </a:r>
            <a:r>
              <a:rPr lang="en-GB" dirty="0" smtClean="0">
                <a:solidFill>
                  <a:srgbClr val="73B900"/>
                </a:solidFill>
              </a:rPr>
              <a:t>kernel</a:t>
            </a:r>
            <a:r>
              <a:rPr lang="en-GB" dirty="0" smtClean="0"/>
              <a:t> is executed as a </a:t>
            </a:r>
            <a:r>
              <a:rPr lang="en-GB" dirty="0" smtClean="0">
                <a:solidFill>
                  <a:srgbClr val="73B900"/>
                </a:solidFill>
              </a:rPr>
              <a:t>grid</a:t>
            </a:r>
            <a:r>
              <a:rPr lang="en-GB" dirty="0" smtClean="0"/>
              <a:t> of </a:t>
            </a:r>
            <a:r>
              <a:rPr lang="en-GB" dirty="0" smtClean="0">
                <a:solidFill>
                  <a:srgbClr val="73B900"/>
                </a:solidFill>
              </a:rPr>
              <a:t>blocks</a:t>
            </a:r>
            <a:r>
              <a:rPr lang="en-GB" dirty="0" smtClean="0"/>
              <a:t> of </a:t>
            </a:r>
            <a:r>
              <a:rPr lang="en-GB" dirty="0" smtClean="0">
                <a:solidFill>
                  <a:srgbClr val="73B900"/>
                </a:solidFill>
              </a:rPr>
              <a:t>threads</a:t>
            </a:r>
            <a:endParaRPr lang="en-US" dirty="0">
              <a:solidFill>
                <a:srgbClr val="73B900"/>
              </a:solidFill>
            </a:endParaRPr>
          </a:p>
        </p:txBody>
      </p:sp>
      <p:grpSp>
        <p:nvGrpSpPr>
          <p:cNvPr id="321" name="Group 31" descr="Custom:  Group 31"/>
          <p:cNvGrpSpPr/>
          <p:nvPr/>
        </p:nvGrpSpPr>
        <p:grpSpPr>
          <a:xfrm>
            <a:off x="6706800" y="2232000"/>
            <a:ext cx="2375314" cy="857256"/>
            <a:chOff x="628616" y="942960"/>
            <a:chExt cx="9501254" cy="3429024"/>
          </a:xfrm>
        </p:grpSpPr>
        <p:grpSp>
          <p:nvGrpSpPr>
            <p:cNvPr id="323" name="Group 31" descr="Left:  Group 10"/>
            <p:cNvGrpSpPr/>
            <p:nvPr/>
          </p:nvGrpSpPr>
          <p:grpSpPr>
            <a:xfrm>
              <a:off x="885889" y="1300146"/>
              <a:ext cx="2571906" cy="2703732"/>
              <a:chOff x="2378778" y="1728777"/>
              <a:chExt cx="2571906" cy="2703732"/>
            </a:xfrm>
          </p:grpSpPr>
          <p:pic>
            <p:nvPicPr>
              <p:cNvPr id="344"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345"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346" name="Picture 345"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347"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348"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349"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350"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grpSp>
          <p:nvGrpSpPr>
            <p:cNvPr id="324" name="Group 11"/>
            <p:cNvGrpSpPr/>
            <p:nvPr/>
          </p:nvGrpSpPr>
          <p:grpSpPr>
            <a:xfrm>
              <a:off x="4057502" y="1300150"/>
              <a:ext cx="2571906" cy="2703732"/>
              <a:chOff x="2378778" y="1728777"/>
              <a:chExt cx="2571906" cy="2703732"/>
            </a:xfrm>
          </p:grpSpPr>
          <p:pic>
            <p:nvPicPr>
              <p:cNvPr id="337"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338"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339" name="Picture 338"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340"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341"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342"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343"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grpSp>
          <p:nvGrpSpPr>
            <p:cNvPr id="325" name="Group 40" descr="Right:  Group 19"/>
            <p:cNvGrpSpPr/>
            <p:nvPr/>
          </p:nvGrpSpPr>
          <p:grpSpPr>
            <a:xfrm>
              <a:off x="7294567" y="1300146"/>
              <a:ext cx="2571906" cy="2703732"/>
              <a:chOff x="2378778" y="1728777"/>
              <a:chExt cx="2571906" cy="2703732"/>
            </a:xfrm>
          </p:grpSpPr>
          <p:pic>
            <p:nvPicPr>
              <p:cNvPr id="330"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331"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332" name="Picture 331"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333"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334"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335"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336"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sp>
          <p:nvSpPr>
            <p:cNvPr id="326" name="Rounded Rectangle 325"/>
            <p:cNvSpPr/>
            <p:nvPr/>
          </p:nvSpPr>
          <p:spPr>
            <a:xfrm>
              <a:off x="771492" y="1085836"/>
              <a:ext cx="2786082" cy="3143272"/>
            </a:xfrm>
            <a:prstGeom prst="roundRect">
              <a:avLst>
                <a:gd name="adj" fmla="val 4073"/>
              </a:avLst>
            </a:prstGeom>
            <a:solidFill>
              <a:schemeClr val="lt1">
                <a:alpha val="2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27" name="Rounded Rectangle 326"/>
            <p:cNvSpPr/>
            <p:nvPr/>
          </p:nvSpPr>
          <p:spPr>
            <a:xfrm>
              <a:off x="3986202" y="1085836"/>
              <a:ext cx="2786082" cy="3143272"/>
            </a:xfrm>
            <a:prstGeom prst="roundRect">
              <a:avLst>
                <a:gd name="adj" fmla="val 4073"/>
              </a:avLst>
            </a:prstGeom>
            <a:solidFill>
              <a:schemeClr val="lt1">
                <a:alpha val="2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28" name="Rounded Rectangle 327"/>
            <p:cNvSpPr/>
            <p:nvPr/>
          </p:nvSpPr>
          <p:spPr>
            <a:xfrm>
              <a:off x="7200912" y="1085836"/>
              <a:ext cx="2786082" cy="3143272"/>
            </a:xfrm>
            <a:prstGeom prst="roundRect">
              <a:avLst>
                <a:gd name="adj" fmla="val 4073"/>
              </a:avLst>
            </a:prstGeom>
            <a:solidFill>
              <a:schemeClr val="lt1">
                <a:alpha val="2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29" name="Rounded Rectangle 328"/>
            <p:cNvSpPr/>
            <p:nvPr/>
          </p:nvSpPr>
          <p:spPr>
            <a:xfrm>
              <a:off x="628616" y="942960"/>
              <a:ext cx="9501254" cy="3429024"/>
            </a:xfrm>
            <a:prstGeom prst="roundRect">
              <a:avLst>
                <a:gd name="adj" fmla="val 4073"/>
              </a:avLst>
            </a:prstGeom>
            <a:no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cxnSp>
        <p:nvCxnSpPr>
          <p:cNvPr id="322" name="Straight Arrow Connector 321"/>
          <p:cNvCxnSpPr/>
          <p:nvPr/>
        </p:nvCxnSpPr>
        <p:spPr>
          <a:xfrm rot="10800000">
            <a:off x="4419600" y="2552700"/>
            <a:ext cx="1905000" cy="1588"/>
          </a:xfrm>
          <a:prstGeom prst="straightConnector1">
            <a:avLst/>
          </a:prstGeom>
          <a:ln w="762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7" name="Group 597"/>
          <p:cNvGrpSpPr/>
          <p:nvPr/>
        </p:nvGrpSpPr>
        <p:grpSpPr>
          <a:xfrm>
            <a:off x="1981200" y="1409700"/>
            <a:ext cx="2209800" cy="2349500"/>
            <a:chOff x="1981200" y="1485900"/>
            <a:chExt cx="2209800" cy="2349500"/>
          </a:xfrm>
        </p:grpSpPr>
        <p:grpSp>
          <p:nvGrpSpPr>
            <p:cNvPr id="8" name="Group 1306"/>
            <p:cNvGrpSpPr>
              <a:grpSpLocks/>
            </p:cNvGrpSpPr>
            <p:nvPr/>
          </p:nvGrpSpPr>
          <p:grpSpPr bwMode="auto">
            <a:xfrm>
              <a:off x="1981200" y="1485900"/>
              <a:ext cx="2209800" cy="2349500"/>
              <a:chOff x="588497" y="1591580"/>
              <a:chExt cx="2208463" cy="2349804"/>
            </a:xfrm>
          </p:grpSpPr>
          <p:pic>
            <p:nvPicPr>
              <p:cNvPr id="49" name="Picture 627" descr="Thinner_block_chip.png"/>
              <p:cNvPicPr>
                <a:picLocks noChangeAspect="1"/>
              </p:cNvPicPr>
              <p:nvPr/>
            </p:nvPicPr>
            <p:blipFill>
              <a:blip r:embed="rId10" cstate="screen"/>
              <a:srcRect/>
              <a:stretch>
                <a:fillRect/>
              </a:stretch>
            </p:blipFill>
            <p:spPr bwMode="auto">
              <a:xfrm>
                <a:off x="588497" y="1591580"/>
                <a:ext cx="2208463" cy="2349804"/>
              </a:xfrm>
              <a:prstGeom prst="rect">
                <a:avLst/>
              </a:prstGeom>
              <a:noFill/>
              <a:ln w="9525">
                <a:noFill/>
                <a:miter lim="800000"/>
                <a:headEnd/>
                <a:tailEnd/>
              </a:ln>
            </p:spPr>
          </p:pic>
          <p:grpSp>
            <p:nvGrpSpPr>
              <p:cNvPr id="9" name="Group 1305"/>
              <p:cNvGrpSpPr/>
              <p:nvPr/>
            </p:nvGrpSpPr>
            <p:grpSpPr>
              <a:xfrm>
                <a:off x="707286" y="1693789"/>
                <a:ext cx="1969371" cy="2134126"/>
                <a:chOff x="707286" y="1693789"/>
                <a:chExt cx="1969371" cy="2134126"/>
              </a:xfrm>
              <a:gradFill>
                <a:gsLst>
                  <a:gs pos="0">
                    <a:srgbClr val="69E515"/>
                  </a:gs>
                  <a:gs pos="68000">
                    <a:srgbClr val="3A761C"/>
                  </a:gs>
                  <a:gs pos="100000">
                    <a:srgbClr val="388A22"/>
                  </a:gs>
                </a:gsLst>
                <a:lin ang="5400000" scaled="1"/>
              </a:gradFill>
            </p:grpSpPr>
            <p:grpSp>
              <p:nvGrpSpPr>
                <p:cNvPr id="10" name="Group 1043"/>
                <p:cNvGrpSpPr/>
                <p:nvPr/>
              </p:nvGrpSpPr>
              <p:grpSpPr>
                <a:xfrm>
                  <a:off x="707286" y="1693789"/>
                  <a:ext cx="939689" cy="103689"/>
                  <a:chOff x="703378" y="1693789"/>
                  <a:chExt cx="939689" cy="103689"/>
                </a:xfrm>
                <a:grpFill/>
              </p:grpSpPr>
              <p:sp>
                <p:nvSpPr>
                  <p:cNvPr id="313" name="Rounded Rectangle 312"/>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14" name="Rounded Rectangle 313"/>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15" name="Rounded Rectangle 314"/>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16" name="Rounded Rectangle 315"/>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17" name="Rounded Rectangle 316"/>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18" name="Rounded Rectangle 317"/>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19" name="Rounded Rectangle 318"/>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20" name="Rounded Rectangle 319"/>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11" name="Group 1044"/>
                <p:cNvGrpSpPr/>
                <p:nvPr/>
              </p:nvGrpSpPr>
              <p:grpSpPr>
                <a:xfrm>
                  <a:off x="707286" y="1838820"/>
                  <a:ext cx="939689" cy="103689"/>
                  <a:chOff x="703378" y="1693789"/>
                  <a:chExt cx="939689" cy="103689"/>
                </a:xfrm>
                <a:grpFill/>
              </p:grpSpPr>
              <p:sp>
                <p:nvSpPr>
                  <p:cNvPr id="305" name="Rounded Rectangle 304"/>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06" name="Rounded Rectangle 305"/>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07" name="Rounded Rectangle 306"/>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08" name="Rounded Rectangle 307"/>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09" name="Rounded Rectangle 308"/>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10" name="Rounded Rectangle 309"/>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11" name="Rounded Rectangle 310"/>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12" name="Rounded Rectangle 311"/>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12" name="Group 1053"/>
                <p:cNvGrpSpPr/>
                <p:nvPr/>
              </p:nvGrpSpPr>
              <p:grpSpPr>
                <a:xfrm>
                  <a:off x="707286" y="1983851"/>
                  <a:ext cx="939689" cy="103689"/>
                  <a:chOff x="703378" y="1693789"/>
                  <a:chExt cx="939689" cy="103689"/>
                </a:xfrm>
                <a:grpFill/>
              </p:grpSpPr>
              <p:sp>
                <p:nvSpPr>
                  <p:cNvPr id="297" name="Rounded Rectangle 296"/>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98" name="Rounded Rectangle 297"/>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99" name="Rounded Rectangle 298"/>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00" name="Rounded Rectangle 299"/>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01" name="Rounded Rectangle 300"/>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02" name="Rounded Rectangle 301"/>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03" name="Rounded Rectangle 302"/>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304" name="Rounded Rectangle 303"/>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20" name="Group 1062"/>
                <p:cNvGrpSpPr/>
                <p:nvPr/>
              </p:nvGrpSpPr>
              <p:grpSpPr>
                <a:xfrm>
                  <a:off x="707286" y="2128882"/>
                  <a:ext cx="939689" cy="103689"/>
                  <a:chOff x="703378" y="1693789"/>
                  <a:chExt cx="939689" cy="103689"/>
                </a:xfrm>
                <a:grpFill/>
              </p:grpSpPr>
              <p:sp>
                <p:nvSpPr>
                  <p:cNvPr id="289" name="Rounded Rectangle 288"/>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90" name="Rounded Rectangle 289"/>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91" name="Rounded Rectangle 290"/>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92" name="Rounded Rectangle 291"/>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93" name="Rounded Rectangle 292"/>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94" name="Rounded Rectangle 293"/>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95" name="Rounded Rectangle 294"/>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96" name="Rounded Rectangle 295"/>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21" name="Group 1071"/>
                <p:cNvGrpSpPr/>
                <p:nvPr/>
              </p:nvGrpSpPr>
              <p:grpSpPr>
                <a:xfrm>
                  <a:off x="707286" y="2273913"/>
                  <a:ext cx="939689" cy="103689"/>
                  <a:chOff x="703378" y="1693789"/>
                  <a:chExt cx="939689" cy="103689"/>
                </a:xfrm>
                <a:grpFill/>
              </p:grpSpPr>
              <p:sp>
                <p:nvSpPr>
                  <p:cNvPr id="281" name="Rounded Rectangle 280"/>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82" name="Rounded Rectangle 281"/>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83" name="Rounded Rectangle 282"/>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84" name="Rounded Rectangle 283"/>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85" name="Rounded Rectangle 284"/>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86" name="Rounded Rectangle 285"/>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87" name="Rounded Rectangle 286"/>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88" name="Rounded Rectangle 287"/>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22" name="Group 1080"/>
                <p:cNvGrpSpPr/>
                <p:nvPr/>
              </p:nvGrpSpPr>
              <p:grpSpPr>
                <a:xfrm>
                  <a:off x="707286" y="2418944"/>
                  <a:ext cx="939689" cy="103689"/>
                  <a:chOff x="703378" y="1693789"/>
                  <a:chExt cx="939689" cy="103689"/>
                </a:xfrm>
                <a:grpFill/>
              </p:grpSpPr>
              <p:sp>
                <p:nvSpPr>
                  <p:cNvPr id="273" name="Rounded Rectangle 272"/>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74" name="Rounded Rectangle 273"/>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75" name="Rounded Rectangle 274"/>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76" name="Rounded Rectangle 275"/>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77" name="Rounded Rectangle 276"/>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78" name="Rounded Rectangle 277"/>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79" name="Rounded Rectangle 278"/>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80" name="Rounded Rectangle 279"/>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23" name="Group 1089"/>
                <p:cNvGrpSpPr/>
                <p:nvPr/>
              </p:nvGrpSpPr>
              <p:grpSpPr>
                <a:xfrm>
                  <a:off x="707286" y="2563975"/>
                  <a:ext cx="939689" cy="103689"/>
                  <a:chOff x="703378" y="1693789"/>
                  <a:chExt cx="939689" cy="103689"/>
                </a:xfrm>
                <a:grpFill/>
              </p:grpSpPr>
              <p:sp>
                <p:nvSpPr>
                  <p:cNvPr id="265" name="Rounded Rectangle 264"/>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66" name="Rounded Rectangle 265"/>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67" name="Rounded Rectangle 266"/>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68" name="Rounded Rectangle 267"/>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69" name="Rounded Rectangle 268"/>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70" name="Rounded Rectangle 269"/>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71" name="Rounded Rectangle 270"/>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72" name="Rounded Rectangle 271"/>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24" name="Group 1098"/>
                <p:cNvGrpSpPr/>
                <p:nvPr/>
              </p:nvGrpSpPr>
              <p:grpSpPr>
                <a:xfrm>
                  <a:off x="707286" y="2709006"/>
                  <a:ext cx="939689" cy="103689"/>
                  <a:chOff x="703378" y="1693789"/>
                  <a:chExt cx="939689" cy="103689"/>
                </a:xfrm>
                <a:grpFill/>
              </p:grpSpPr>
              <p:sp>
                <p:nvSpPr>
                  <p:cNvPr id="257" name="Rounded Rectangle 256"/>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58" name="Rounded Rectangle 257"/>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59" name="Rounded Rectangle 258"/>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60" name="Rounded Rectangle 259"/>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61" name="Rounded Rectangle 260"/>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62" name="Rounded Rectangle 261"/>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63" name="Rounded Rectangle 262"/>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64" name="Rounded Rectangle 263"/>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25" name="Group 1107"/>
                <p:cNvGrpSpPr/>
                <p:nvPr/>
              </p:nvGrpSpPr>
              <p:grpSpPr>
                <a:xfrm>
                  <a:off x="707286" y="2854037"/>
                  <a:ext cx="939689" cy="103689"/>
                  <a:chOff x="703378" y="1693789"/>
                  <a:chExt cx="939689" cy="103689"/>
                </a:xfrm>
                <a:grpFill/>
              </p:grpSpPr>
              <p:sp>
                <p:nvSpPr>
                  <p:cNvPr id="249" name="Rounded Rectangle 248"/>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50" name="Rounded Rectangle 249"/>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51" name="Rounded Rectangle 250"/>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52" name="Rounded Rectangle 251"/>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53" name="Rounded Rectangle 252"/>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54" name="Rounded Rectangle 253"/>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55" name="Rounded Rectangle 254"/>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56" name="Rounded Rectangle 255"/>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26" name="Group 1116"/>
                <p:cNvGrpSpPr/>
                <p:nvPr/>
              </p:nvGrpSpPr>
              <p:grpSpPr>
                <a:xfrm>
                  <a:off x="707286" y="2999068"/>
                  <a:ext cx="939689" cy="103689"/>
                  <a:chOff x="703378" y="1693789"/>
                  <a:chExt cx="939689" cy="103689"/>
                </a:xfrm>
                <a:grpFill/>
              </p:grpSpPr>
              <p:sp>
                <p:nvSpPr>
                  <p:cNvPr id="241" name="Rounded Rectangle 240"/>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42" name="Rounded Rectangle 241"/>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43" name="Rounded Rectangle 242"/>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44" name="Rounded Rectangle 243"/>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45" name="Rounded Rectangle 244"/>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46" name="Rounded Rectangle 245"/>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47" name="Rounded Rectangle 246"/>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48" name="Rounded Rectangle 247"/>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27" name="Group 1125"/>
                <p:cNvGrpSpPr/>
                <p:nvPr/>
              </p:nvGrpSpPr>
              <p:grpSpPr>
                <a:xfrm>
                  <a:off x="707286" y="3144099"/>
                  <a:ext cx="939689" cy="103689"/>
                  <a:chOff x="703378" y="1693789"/>
                  <a:chExt cx="939689" cy="103689"/>
                </a:xfrm>
                <a:grpFill/>
              </p:grpSpPr>
              <p:sp>
                <p:nvSpPr>
                  <p:cNvPr id="233" name="Rounded Rectangle 232"/>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34" name="Rounded Rectangle 233"/>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35" name="Rounded Rectangle 234"/>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36" name="Rounded Rectangle 235"/>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37" name="Rounded Rectangle 236"/>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38" name="Rounded Rectangle 237"/>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39" name="Rounded Rectangle 238"/>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40" name="Rounded Rectangle 239"/>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32" name="Group 1134"/>
                <p:cNvGrpSpPr/>
                <p:nvPr/>
              </p:nvGrpSpPr>
              <p:grpSpPr>
                <a:xfrm>
                  <a:off x="707286" y="3289130"/>
                  <a:ext cx="939689" cy="103689"/>
                  <a:chOff x="703378" y="1693789"/>
                  <a:chExt cx="939689" cy="103689"/>
                </a:xfrm>
                <a:grpFill/>
              </p:grpSpPr>
              <p:sp>
                <p:nvSpPr>
                  <p:cNvPr id="225" name="Rounded Rectangle 224"/>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26" name="Rounded Rectangle 225"/>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27" name="Rounded Rectangle 226"/>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28" name="Rounded Rectangle 227"/>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29" name="Rounded Rectangle 228"/>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30" name="Rounded Rectangle 229"/>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31" name="Rounded Rectangle 230"/>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32" name="Rounded Rectangle 231"/>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41" name="Group 1143"/>
                <p:cNvGrpSpPr/>
                <p:nvPr/>
              </p:nvGrpSpPr>
              <p:grpSpPr>
                <a:xfrm>
                  <a:off x="707286" y="3434161"/>
                  <a:ext cx="939689" cy="103689"/>
                  <a:chOff x="703378" y="1693789"/>
                  <a:chExt cx="939689" cy="103689"/>
                </a:xfrm>
                <a:grpFill/>
              </p:grpSpPr>
              <p:sp>
                <p:nvSpPr>
                  <p:cNvPr id="217" name="Rounded Rectangle 216"/>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18" name="Rounded Rectangle 217"/>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19" name="Rounded Rectangle 218"/>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20" name="Rounded Rectangle 219"/>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21" name="Rounded Rectangle 220"/>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22" name="Rounded Rectangle 221"/>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23" name="Rounded Rectangle 222"/>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24" name="Rounded Rectangle 223"/>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50" name="Group 1152"/>
                <p:cNvGrpSpPr/>
                <p:nvPr/>
              </p:nvGrpSpPr>
              <p:grpSpPr>
                <a:xfrm>
                  <a:off x="707286" y="3579192"/>
                  <a:ext cx="939689" cy="103689"/>
                  <a:chOff x="703378" y="1693789"/>
                  <a:chExt cx="939689" cy="103689"/>
                </a:xfrm>
                <a:grpFill/>
              </p:grpSpPr>
              <p:sp>
                <p:nvSpPr>
                  <p:cNvPr id="209" name="Rounded Rectangle 208"/>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10" name="Rounded Rectangle 209"/>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11" name="Rounded Rectangle 210"/>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12" name="Rounded Rectangle 211"/>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13" name="Rounded Rectangle 212"/>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14" name="Rounded Rectangle 213"/>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15" name="Rounded Rectangle 214"/>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16" name="Rounded Rectangle 215"/>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51" name="Group 1161"/>
                <p:cNvGrpSpPr/>
                <p:nvPr/>
              </p:nvGrpSpPr>
              <p:grpSpPr>
                <a:xfrm>
                  <a:off x="707286" y="3724226"/>
                  <a:ext cx="939689" cy="103689"/>
                  <a:chOff x="703378" y="1693789"/>
                  <a:chExt cx="939689" cy="103689"/>
                </a:xfrm>
                <a:grpFill/>
              </p:grpSpPr>
              <p:sp>
                <p:nvSpPr>
                  <p:cNvPr id="201" name="Rounded Rectangle 200"/>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02" name="Rounded Rectangle 201"/>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03" name="Rounded Rectangle 202"/>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04" name="Rounded Rectangle 203"/>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05" name="Rounded Rectangle 204"/>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06" name="Rounded Rectangle 205"/>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07" name="Rounded Rectangle 206"/>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08" name="Rounded Rectangle 207"/>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52" name="Group 1170"/>
                <p:cNvGrpSpPr/>
                <p:nvPr/>
              </p:nvGrpSpPr>
              <p:grpSpPr>
                <a:xfrm>
                  <a:off x="1736968" y="1693789"/>
                  <a:ext cx="939689" cy="103689"/>
                  <a:chOff x="703378" y="1693789"/>
                  <a:chExt cx="939689" cy="103689"/>
                </a:xfrm>
                <a:grpFill/>
              </p:grpSpPr>
              <p:sp>
                <p:nvSpPr>
                  <p:cNvPr id="193" name="Rounded Rectangle 192"/>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94" name="Rounded Rectangle 193"/>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95" name="Rounded Rectangle 194"/>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96" name="Rounded Rectangle 195"/>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97" name="Rounded Rectangle 196"/>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98" name="Rounded Rectangle 197"/>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99" name="Rounded Rectangle 198"/>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200" name="Rounded Rectangle 199"/>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53" name="Group 1179"/>
                <p:cNvGrpSpPr/>
                <p:nvPr/>
              </p:nvGrpSpPr>
              <p:grpSpPr>
                <a:xfrm>
                  <a:off x="1736968" y="1838820"/>
                  <a:ext cx="939689" cy="103689"/>
                  <a:chOff x="703378" y="1693789"/>
                  <a:chExt cx="939689" cy="103689"/>
                </a:xfrm>
                <a:grpFill/>
              </p:grpSpPr>
              <p:sp>
                <p:nvSpPr>
                  <p:cNvPr id="185" name="Rounded Rectangle 184"/>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86" name="Rounded Rectangle 185"/>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87" name="Rounded Rectangle 186"/>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88" name="Rounded Rectangle 187"/>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89" name="Rounded Rectangle 188"/>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90" name="Rounded Rectangle 189"/>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91" name="Rounded Rectangle 190"/>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92" name="Rounded Rectangle 191"/>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54" name="Group 1188"/>
                <p:cNvGrpSpPr/>
                <p:nvPr/>
              </p:nvGrpSpPr>
              <p:grpSpPr>
                <a:xfrm>
                  <a:off x="1736968" y="1983851"/>
                  <a:ext cx="939689" cy="103689"/>
                  <a:chOff x="703378" y="1693789"/>
                  <a:chExt cx="939689" cy="103689"/>
                </a:xfrm>
                <a:grpFill/>
              </p:grpSpPr>
              <p:sp>
                <p:nvSpPr>
                  <p:cNvPr id="177" name="Rounded Rectangle 176"/>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78" name="Rounded Rectangle 177"/>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79" name="Rounded Rectangle 178"/>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80" name="Rounded Rectangle 179"/>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81" name="Rounded Rectangle 180"/>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82" name="Rounded Rectangle 181"/>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83" name="Rounded Rectangle 182"/>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84" name="Rounded Rectangle 183"/>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55" name="Group 1197"/>
                <p:cNvGrpSpPr/>
                <p:nvPr/>
              </p:nvGrpSpPr>
              <p:grpSpPr>
                <a:xfrm>
                  <a:off x="1736968" y="2128882"/>
                  <a:ext cx="939689" cy="103689"/>
                  <a:chOff x="703378" y="1693789"/>
                  <a:chExt cx="939689" cy="103689"/>
                </a:xfrm>
                <a:grpFill/>
              </p:grpSpPr>
              <p:sp>
                <p:nvSpPr>
                  <p:cNvPr id="169" name="Rounded Rectangle 168"/>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70" name="Rounded Rectangle 169"/>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71" name="Rounded Rectangle 170"/>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72" name="Rounded Rectangle 171"/>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73" name="Rounded Rectangle 172"/>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74" name="Rounded Rectangle 173"/>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75" name="Rounded Rectangle 174"/>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76" name="Rounded Rectangle 175"/>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56" name="Group 1206"/>
                <p:cNvGrpSpPr/>
                <p:nvPr/>
              </p:nvGrpSpPr>
              <p:grpSpPr>
                <a:xfrm>
                  <a:off x="1736968" y="2273913"/>
                  <a:ext cx="939689" cy="103689"/>
                  <a:chOff x="703378" y="1693789"/>
                  <a:chExt cx="939689" cy="103689"/>
                </a:xfrm>
                <a:grpFill/>
              </p:grpSpPr>
              <p:sp>
                <p:nvSpPr>
                  <p:cNvPr id="161" name="Rounded Rectangle 160"/>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62" name="Rounded Rectangle 161"/>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63" name="Rounded Rectangle 162"/>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64" name="Rounded Rectangle 163"/>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65" name="Rounded Rectangle 164"/>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66" name="Rounded Rectangle 165"/>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67" name="Rounded Rectangle 166"/>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68" name="Rounded Rectangle 167"/>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57" name="Group 1215"/>
                <p:cNvGrpSpPr/>
                <p:nvPr/>
              </p:nvGrpSpPr>
              <p:grpSpPr>
                <a:xfrm>
                  <a:off x="1736968" y="2418944"/>
                  <a:ext cx="939689" cy="103689"/>
                  <a:chOff x="703378" y="1693789"/>
                  <a:chExt cx="939689" cy="103689"/>
                </a:xfrm>
                <a:grpFill/>
              </p:grpSpPr>
              <p:sp>
                <p:nvSpPr>
                  <p:cNvPr id="153" name="Rounded Rectangle 152"/>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54" name="Rounded Rectangle 153"/>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55" name="Rounded Rectangle 154"/>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56" name="Rounded Rectangle 155"/>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57" name="Rounded Rectangle 156"/>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58" name="Rounded Rectangle 157"/>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59" name="Rounded Rectangle 158"/>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60" name="Rounded Rectangle 159"/>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58" name="Group 1224"/>
                <p:cNvGrpSpPr/>
                <p:nvPr/>
              </p:nvGrpSpPr>
              <p:grpSpPr>
                <a:xfrm>
                  <a:off x="1736968" y="2563975"/>
                  <a:ext cx="939689" cy="103689"/>
                  <a:chOff x="703378" y="1693789"/>
                  <a:chExt cx="939689" cy="103689"/>
                </a:xfrm>
                <a:grpFill/>
              </p:grpSpPr>
              <p:sp>
                <p:nvSpPr>
                  <p:cNvPr id="145" name="Rounded Rectangle 144"/>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46" name="Rounded Rectangle 145"/>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47" name="Rounded Rectangle 146"/>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48" name="Rounded Rectangle 147"/>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49" name="Rounded Rectangle 148"/>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50" name="Rounded Rectangle 149"/>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51" name="Rounded Rectangle 150"/>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52" name="Rounded Rectangle 151"/>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59" name="Group 1233"/>
                <p:cNvGrpSpPr/>
                <p:nvPr/>
              </p:nvGrpSpPr>
              <p:grpSpPr>
                <a:xfrm>
                  <a:off x="1736968" y="2709006"/>
                  <a:ext cx="939689" cy="103689"/>
                  <a:chOff x="703378" y="1693789"/>
                  <a:chExt cx="939689" cy="103689"/>
                </a:xfrm>
                <a:grpFill/>
              </p:grpSpPr>
              <p:sp>
                <p:nvSpPr>
                  <p:cNvPr id="137" name="Rounded Rectangle 136"/>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38" name="Rounded Rectangle 137"/>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39" name="Rounded Rectangle 138"/>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40" name="Rounded Rectangle 139"/>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41" name="Rounded Rectangle 140"/>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42" name="Rounded Rectangle 141"/>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43" name="Rounded Rectangle 142"/>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44" name="Rounded Rectangle 143"/>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60" name="Group 1242"/>
                <p:cNvGrpSpPr/>
                <p:nvPr/>
              </p:nvGrpSpPr>
              <p:grpSpPr>
                <a:xfrm>
                  <a:off x="1736968" y="2854037"/>
                  <a:ext cx="939689" cy="103689"/>
                  <a:chOff x="703378" y="1693789"/>
                  <a:chExt cx="939689" cy="103689"/>
                </a:xfrm>
                <a:grpFill/>
              </p:grpSpPr>
              <p:sp>
                <p:nvSpPr>
                  <p:cNvPr id="129" name="Rounded Rectangle 128"/>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30" name="Rounded Rectangle 129"/>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31" name="Rounded Rectangle 130"/>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32" name="Rounded Rectangle 131"/>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33" name="Rounded Rectangle 132"/>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34" name="Rounded Rectangle 133"/>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35" name="Rounded Rectangle 134"/>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36" name="Rounded Rectangle 135"/>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61" name="Group 1251"/>
                <p:cNvGrpSpPr/>
                <p:nvPr/>
              </p:nvGrpSpPr>
              <p:grpSpPr>
                <a:xfrm>
                  <a:off x="1736968" y="2999068"/>
                  <a:ext cx="939689" cy="103689"/>
                  <a:chOff x="703378" y="1693789"/>
                  <a:chExt cx="939689" cy="103689"/>
                </a:xfrm>
                <a:grpFill/>
              </p:grpSpPr>
              <p:sp>
                <p:nvSpPr>
                  <p:cNvPr id="121" name="Rounded Rectangle 120"/>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22" name="Rounded Rectangle 121"/>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23" name="Rounded Rectangle 122"/>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24" name="Rounded Rectangle 123"/>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25" name="Rounded Rectangle 124"/>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26" name="Rounded Rectangle 125"/>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27" name="Rounded Rectangle 126"/>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28" name="Rounded Rectangle 127"/>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62" name="Group 1260"/>
                <p:cNvGrpSpPr/>
                <p:nvPr/>
              </p:nvGrpSpPr>
              <p:grpSpPr>
                <a:xfrm>
                  <a:off x="1736968" y="3144099"/>
                  <a:ext cx="939689" cy="103689"/>
                  <a:chOff x="703378" y="1693789"/>
                  <a:chExt cx="939689" cy="103689"/>
                </a:xfrm>
                <a:grpFill/>
              </p:grpSpPr>
              <p:sp>
                <p:nvSpPr>
                  <p:cNvPr id="113" name="Rounded Rectangle 112"/>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14" name="Rounded Rectangle 113"/>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15" name="Rounded Rectangle 114"/>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16" name="Rounded Rectangle 115"/>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17" name="Rounded Rectangle 116"/>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18" name="Rounded Rectangle 117"/>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19" name="Rounded Rectangle 118"/>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20" name="Rounded Rectangle 119"/>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63" name="Group 1269"/>
                <p:cNvGrpSpPr/>
                <p:nvPr/>
              </p:nvGrpSpPr>
              <p:grpSpPr>
                <a:xfrm>
                  <a:off x="1736968" y="3289130"/>
                  <a:ext cx="939689" cy="103689"/>
                  <a:chOff x="703378" y="1693789"/>
                  <a:chExt cx="939689" cy="103689"/>
                </a:xfrm>
                <a:grpFill/>
              </p:grpSpPr>
              <p:sp>
                <p:nvSpPr>
                  <p:cNvPr id="105" name="Rounded Rectangle 104"/>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06" name="Rounded Rectangle 105"/>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07" name="Rounded Rectangle 106"/>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08" name="Rounded Rectangle 107"/>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09" name="Rounded Rectangle 108"/>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10" name="Rounded Rectangle 109"/>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11" name="Rounded Rectangle 110"/>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12" name="Rounded Rectangle 111"/>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64" name="Group 1278"/>
                <p:cNvGrpSpPr/>
                <p:nvPr/>
              </p:nvGrpSpPr>
              <p:grpSpPr>
                <a:xfrm>
                  <a:off x="1736968" y="3434161"/>
                  <a:ext cx="939689" cy="103689"/>
                  <a:chOff x="703378" y="1693789"/>
                  <a:chExt cx="939689" cy="103689"/>
                </a:xfrm>
                <a:grpFill/>
              </p:grpSpPr>
              <p:sp>
                <p:nvSpPr>
                  <p:cNvPr id="97" name="Rounded Rectangle 96"/>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98" name="Rounded Rectangle 97"/>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99" name="Rounded Rectangle 98"/>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00" name="Rounded Rectangle 99"/>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01" name="Rounded Rectangle 100"/>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02" name="Rounded Rectangle 101"/>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03" name="Rounded Rectangle 102"/>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104" name="Rounded Rectangle 103"/>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65" name="Group 1287"/>
                <p:cNvGrpSpPr/>
                <p:nvPr/>
              </p:nvGrpSpPr>
              <p:grpSpPr>
                <a:xfrm>
                  <a:off x="1736968" y="3579192"/>
                  <a:ext cx="939689" cy="103689"/>
                  <a:chOff x="703378" y="1693789"/>
                  <a:chExt cx="939689" cy="103689"/>
                </a:xfrm>
                <a:grpFill/>
              </p:grpSpPr>
              <p:sp>
                <p:nvSpPr>
                  <p:cNvPr id="89" name="Rounded Rectangle 88"/>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90" name="Rounded Rectangle 89"/>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91" name="Rounded Rectangle 90"/>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92" name="Rounded Rectangle 91"/>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93" name="Rounded Rectangle 92"/>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94" name="Rounded Rectangle 93"/>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95" name="Rounded Rectangle 94"/>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96" name="Rounded Rectangle 95"/>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nvGrpSpPr>
                <p:cNvPr id="66" name="Group 1296"/>
                <p:cNvGrpSpPr/>
                <p:nvPr/>
              </p:nvGrpSpPr>
              <p:grpSpPr>
                <a:xfrm>
                  <a:off x="1736968" y="3724226"/>
                  <a:ext cx="939689" cy="103689"/>
                  <a:chOff x="703378" y="1693789"/>
                  <a:chExt cx="939689" cy="103689"/>
                </a:xfrm>
                <a:grpFill/>
              </p:grpSpPr>
              <p:sp>
                <p:nvSpPr>
                  <p:cNvPr id="81" name="Rounded Rectangle 80"/>
                  <p:cNvSpPr/>
                  <p:nvPr/>
                </p:nvSpPr>
                <p:spPr bwMode="auto">
                  <a:xfrm rot="5400000">
                    <a:off x="699788" y="1697379"/>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82" name="Rounded Rectangle 81"/>
                  <p:cNvSpPr/>
                  <p:nvPr/>
                </p:nvSpPr>
                <p:spPr bwMode="auto">
                  <a:xfrm rot="5400000">
                    <a:off x="820243"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83" name="Rounded Rectangle 82"/>
                  <p:cNvSpPr/>
                  <p:nvPr/>
                </p:nvSpPr>
                <p:spPr bwMode="auto">
                  <a:xfrm rot="5400000">
                    <a:off x="940698" y="1697380"/>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84" name="Rounded Rectangle 83"/>
                  <p:cNvSpPr/>
                  <p:nvPr/>
                </p:nvSpPr>
                <p:spPr bwMode="auto">
                  <a:xfrm rot="5400000">
                    <a:off x="118160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85" name="Rounded Rectangle 84"/>
                  <p:cNvSpPr/>
                  <p:nvPr/>
                </p:nvSpPr>
                <p:spPr bwMode="auto">
                  <a:xfrm rot="5400000">
                    <a:off x="1302063"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86" name="Rounded Rectangle 85"/>
                  <p:cNvSpPr/>
                  <p:nvPr/>
                </p:nvSpPr>
                <p:spPr bwMode="auto">
                  <a:xfrm rot="5400000">
                    <a:off x="1422518" y="1697381"/>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87" name="Rounded Rectangle 86"/>
                  <p:cNvSpPr/>
                  <p:nvPr/>
                </p:nvSpPr>
                <p:spPr bwMode="auto">
                  <a:xfrm rot="5400000">
                    <a:off x="1061153"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sp>
                <p:nvSpPr>
                  <p:cNvPr id="88" name="Rounded Rectangle 87"/>
                  <p:cNvSpPr/>
                  <p:nvPr/>
                </p:nvSpPr>
                <p:spPr bwMode="auto">
                  <a:xfrm rot="5400000">
                    <a:off x="1542971" y="1697382"/>
                    <a:ext cx="103686" cy="96506"/>
                  </a:xfrm>
                  <a:prstGeom prst="roundRect">
                    <a:avLst>
                      <a:gd name="adj" fmla="val 5203"/>
                    </a:avLst>
                  </a:prstGeom>
                  <a:grpFill/>
                  <a:ln w="9525" cap="flat" cmpd="sng" algn="ctr">
                    <a:noFill/>
                    <a:prstDash val="solid"/>
                    <a:round/>
                    <a:headEnd type="none" w="med" len="med"/>
                    <a:tailEnd type="none" w="med" len="med"/>
                  </a:ln>
                  <a:effectLst/>
                  <a:scene3d>
                    <a:camera prst="orthographicFront"/>
                    <a:lightRig rig="brightRoom" dir="t"/>
                  </a:scene3d>
                  <a:sp3d extrusionH="76200" prstMaterial="powder">
                    <a:bevelT w="12700" h="6350" prst="coolSlant"/>
                  </a:sp3d>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en-US" baseline="-25000" smtClean="0">
                      <a:latin typeface="+mj-lt"/>
                    </a:endParaRPr>
                  </a:p>
                </p:txBody>
              </p:sp>
            </p:grpSp>
          </p:grpSp>
        </p:grpSp>
        <p:sp>
          <p:nvSpPr>
            <p:cNvPr id="597" name="TextBox 596"/>
            <p:cNvSpPr txBox="1"/>
            <p:nvPr/>
          </p:nvSpPr>
          <p:spPr>
            <a:xfrm>
              <a:off x="1981200" y="2211169"/>
              <a:ext cx="2209800" cy="646331"/>
            </a:xfrm>
            <a:prstGeom prst="rect">
              <a:avLst/>
            </a:prstGeom>
            <a:noFill/>
          </p:spPr>
          <p:txBody>
            <a:bodyPr wrap="square" rtlCol="0">
              <a:spAutoFit/>
            </a:bodyPr>
            <a:lstStyle/>
            <a:p>
              <a:pPr algn="ctr"/>
              <a:r>
                <a:rPr lang="en-US" sz="3600" dirty="0" smtClean="0"/>
                <a:t>GPU</a:t>
              </a:r>
              <a:endParaRPr lang="en-US" sz="36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Within a Block</a:t>
            </a:r>
            <a:endParaRPr lang="en-US" dirty="0"/>
          </a:p>
        </p:txBody>
      </p:sp>
      <p:sp>
        <p:nvSpPr>
          <p:cNvPr id="3" name="Content Placeholder 2"/>
          <p:cNvSpPr>
            <a:spLocks noGrp="1"/>
          </p:cNvSpPr>
          <p:nvPr>
            <p:ph idx="1"/>
          </p:nvPr>
        </p:nvSpPr>
        <p:spPr/>
        <p:txBody>
          <a:bodyPr/>
          <a:lstStyle/>
          <a:p>
            <a:r>
              <a:rPr lang="en-GB" dirty="0" smtClean="0"/>
              <a:t>Threads may need to cooperate</a:t>
            </a:r>
          </a:p>
          <a:p>
            <a:pPr lvl="1"/>
            <a:r>
              <a:rPr lang="en-GB" dirty="0" smtClean="0"/>
              <a:t>Memory accesses</a:t>
            </a:r>
          </a:p>
          <a:p>
            <a:pPr lvl="1"/>
            <a:r>
              <a:rPr lang="en-GB" dirty="0" smtClean="0"/>
              <a:t>Share results</a:t>
            </a:r>
          </a:p>
          <a:p>
            <a:endParaRPr lang="en-GB" dirty="0" smtClean="0"/>
          </a:p>
          <a:p>
            <a:r>
              <a:rPr lang="en-GB" dirty="0" smtClean="0"/>
              <a:t>Cooperate using </a:t>
            </a:r>
            <a:r>
              <a:rPr lang="en-GB" dirty="0" smtClean="0">
                <a:solidFill>
                  <a:srgbClr val="73B900"/>
                </a:solidFill>
              </a:rPr>
              <a:t>shared memory</a:t>
            </a:r>
          </a:p>
          <a:p>
            <a:pPr lvl="1"/>
            <a:r>
              <a:rPr lang="en-GB" dirty="0" smtClean="0"/>
              <a:t>Accessible by all threads within a block</a:t>
            </a:r>
          </a:p>
          <a:p>
            <a:endParaRPr lang="en-GB" dirty="0" smtClean="0"/>
          </a:p>
          <a:p>
            <a:r>
              <a:rPr lang="en-GB" dirty="0" smtClean="0"/>
              <a:t>Restriction to “within a block” permits scalability</a:t>
            </a:r>
          </a:p>
          <a:p>
            <a:pPr lvl="1"/>
            <a:r>
              <a:rPr lang="en-GB" dirty="0" smtClean="0"/>
              <a:t>Fast communication between N threads is not feasible when N large</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Transparent Scalability – G84</a:t>
            </a:r>
            <a:endParaRPr lang="en-US" dirty="0"/>
          </a:p>
        </p:txBody>
      </p:sp>
      <p:pic>
        <p:nvPicPr>
          <p:cNvPr id="137218" name="Picture 2" descr="C:\Users\tbradley\Depot\sw\devrel\Playpen\tbradley\Fermi\G84.png"/>
          <p:cNvPicPr>
            <a:picLocks noChangeAspect="1" noChangeArrowheads="1"/>
          </p:cNvPicPr>
          <p:nvPr/>
        </p:nvPicPr>
        <p:blipFill>
          <a:blip r:embed="rId3" cstate="screen"/>
          <a:srcRect/>
          <a:stretch>
            <a:fillRect/>
          </a:stretch>
        </p:blipFill>
        <p:spPr bwMode="auto">
          <a:xfrm>
            <a:off x="2089165" y="2014530"/>
            <a:ext cx="2039913" cy="3643338"/>
          </a:xfrm>
          <a:prstGeom prst="rect">
            <a:avLst/>
          </a:prstGeom>
          <a:noFill/>
        </p:spPr>
      </p:pic>
      <p:grpSp>
        <p:nvGrpSpPr>
          <p:cNvPr id="48" name="Group 47"/>
          <p:cNvGrpSpPr/>
          <p:nvPr/>
        </p:nvGrpSpPr>
        <p:grpSpPr>
          <a:xfrm>
            <a:off x="1771624" y="1085836"/>
            <a:ext cx="571504" cy="644147"/>
            <a:chOff x="1771624" y="1085836"/>
            <a:chExt cx="571504" cy="644147"/>
          </a:xfrm>
        </p:grpSpPr>
        <p:pic>
          <p:nvPicPr>
            <p:cNvPr id="137219" name="Picture 3" descr="C:\Users\tbradley\Depot\sw\devrel\Playpen\tbradley\Fermi\Block.png"/>
            <p:cNvPicPr>
              <a:picLocks noChangeAspect="1" noChangeArrowheads="1"/>
            </p:cNvPicPr>
            <p:nvPr/>
          </p:nvPicPr>
          <p:blipFill>
            <a:blip r:embed="rId4" cstate="screen"/>
            <a:srcRect/>
            <a:stretch>
              <a:fillRect/>
            </a:stretch>
          </p:blipFill>
          <p:spPr bwMode="auto">
            <a:xfrm>
              <a:off x="1771624" y="1085836"/>
              <a:ext cx="571504" cy="644147"/>
            </a:xfrm>
            <a:prstGeom prst="rect">
              <a:avLst/>
            </a:prstGeom>
            <a:noFill/>
          </p:spPr>
        </p:pic>
        <p:sp>
          <p:nvSpPr>
            <p:cNvPr id="24" name="TextBox 23"/>
            <p:cNvSpPr txBox="1"/>
            <p:nvPr/>
          </p:nvSpPr>
          <p:spPr>
            <a:xfrm>
              <a:off x="1771624" y="1228712"/>
              <a:ext cx="571504" cy="369332"/>
            </a:xfrm>
            <a:prstGeom prst="rect">
              <a:avLst/>
            </a:prstGeom>
            <a:noFill/>
          </p:spPr>
          <p:txBody>
            <a:bodyPr wrap="square" rtlCol="0">
              <a:spAutoFit/>
            </a:bodyPr>
            <a:lstStyle/>
            <a:p>
              <a:pPr algn="ctr"/>
              <a:r>
                <a:rPr lang="en-GB" dirty="0" smtClean="0"/>
                <a:t>1</a:t>
              </a:r>
              <a:endParaRPr lang="en-US" dirty="0"/>
            </a:p>
          </p:txBody>
        </p:sp>
      </p:grpSp>
      <p:grpSp>
        <p:nvGrpSpPr>
          <p:cNvPr id="49" name="Group 48"/>
          <p:cNvGrpSpPr/>
          <p:nvPr/>
        </p:nvGrpSpPr>
        <p:grpSpPr>
          <a:xfrm>
            <a:off x="2414566" y="1085836"/>
            <a:ext cx="571504" cy="644147"/>
            <a:chOff x="2414566" y="1085836"/>
            <a:chExt cx="571504" cy="644147"/>
          </a:xfrm>
        </p:grpSpPr>
        <p:pic>
          <p:nvPicPr>
            <p:cNvPr id="25" name="Picture 3" descr="C:\Users\tbradley\Depot\sw\devrel\Playpen\tbradley\Fermi\Block.png"/>
            <p:cNvPicPr>
              <a:picLocks noChangeAspect="1" noChangeArrowheads="1"/>
            </p:cNvPicPr>
            <p:nvPr/>
          </p:nvPicPr>
          <p:blipFill>
            <a:blip r:embed="rId4" cstate="screen"/>
            <a:srcRect/>
            <a:stretch>
              <a:fillRect/>
            </a:stretch>
          </p:blipFill>
          <p:spPr bwMode="auto">
            <a:xfrm>
              <a:off x="2414566" y="1085836"/>
              <a:ext cx="571504" cy="644147"/>
            </a:xfrm>
            <a:prstGeom prst="rect">
              <a:avLst/>
            </a:prstGeom>
            <a:noFill/>
          </p:spPr>
        </p:pic>
        <p:sp>
          <p:nvSpPr>
            <p:cNvPr id="26" name="TextBox 25"/>
            <p:cNvSpPr txBox="1"/>
            <p:nvPr/>
          </p:nvSpPr>
          <p:spPr>
            <a:xfrm>
              <a:off x="2414566" y="1228712"/>
              <a:ext cx="571504" cy="369332"/>
            </a:xfrm>
            <a:prstGeom prst="rect">
              <a:avLst/>
            </a:prstGeom>
            <a:noFill/>
          </p:spPr>
          <p:txBody>
            <a:bodyPr wrap="square" rtlCol="0">
              <a:spAutoFit/>
            </a:bodyPr>
            <a:lstStyle/>
            <a:p>
              <a:pPr algn="ctr"/>
              <a:r>
                <a:rPr lang="en-GB" dirty="0" smtClean="0"/>
                <a:t>2</a:t>
              </a:r>
              <a:endParaRPr lang="en-US" dirty="0"/>
            </a:p>
          </p:txBody>
        </p:sp>
      </p:grpSp>
      <p:grpSp>
        <p:nvGrpSpPr>
          <p:cNvPr id="50" name="Group 49"/>
          <p:cNvGrpSpPr/>
          <p:nvPr/>
        </p:nvGrpSpPr>
        <p:grpSpPr>
          <a:xfrm>
            <a:off x="3057508" y="1085836"/>
            <a:ext cx="571504" cy="644147"/>
            <a:chOff x="3057508" y="1085836"/>
            <a:chExt cx="571504" cy="644147"/>
          </a:xfrm>
        </p:grpSpPr>
        <p:pic>
          <p:nvPicPr>
            <p:cNvPr id="27" name="Picture 3" descr="C:\Users\tbradley\Depot\sw\devrel\Playpen\tbradley\Fermi\Block.png"/>
            <p:cNvPicPr>
              <a:picLocks noChangeAspect="1" noChangeArrowheads="1"/>
            </p:cNvPicPr>
            <p:nvPr/>
          </p:nvPicPr>
          <p:blipFill>
            <a:blip r:embed="rId4" cstate="screen"/>
            <a:srcRect/>
            <a:stretch>
              <a:fillRect/>
            </a:stretch>
          </p:blipFill>
          <p:spPr bwMode="auto">
            <a:xfrm>
              <a:off x="3057508" y="1085836"/>
              <a:ext cx="571504" cy="644147"/>
            </a:xfrm>
            <a:prstGeom prst="rect">
              <a:avLst/>
            </a:prstGeom>
            <a:noFill/>
          </p:spPr>
        </p:pic>
        <p:sp>
          <p:nvSpPr>
            <p:cNvPr id="28" name="TextBox 27"/>
            <p:cNvSpPr txBox="1"/>
            <p:nvPr/>
          </p:nvSpPr>
          <p:spPr>
            <a:xfrm>
              <a:off x="3057508" y="1228712"/>
              <a:ext cx="571504" cy="369332"/>
            </a:xfrm>
            <a:prstGeom prst="rect">
              <a:avLst/>
            </a:prstGeom>
            <a:noFill/>
          </p:spPr>
          <p:txBody>
            <a:bodyPr wrap="square" rtlCol="0">
              <a:spAutoFit/>
            </a:bodyPr>
            <a:lstStyle/>
            <a:p>
              <a:pPr algn="ctr"/>
              <a:r>
                <a:rPr lang="en-GB" dirty="0" smtClean="0"/>
                <a:t>3</a:t>
              </a:r>
              <a:endParaRPr lang="en-US" dirty="0"/>
            </a:p>
          </p:txBody>
        </p:sp>
      </p:grpSp>
      <p:grpSp>
        <p:nvGrpSpPr>
          <p:cNvPr id="51" name="Group 50"/>
          <p:cNvGrpSpPr/>
          <p:nvPr/>
        </p:nvGrpSpPr>
        <p:grpSpPr>
          <a:xfrm>
            <a:off x="3700450" y="1085836"/>
            <a:ext cx="571504" cy="644147"/>
            <a:chOff x="3700450" y="1085836"/>
            <a:chExt cx="571504" cy="644147"/>
          </a:xfrm>
        </p:grpSpPr>
        <p:pic>
          <p:nvPicPr>
            <p:cNvPr id="29" name="Picture 3" descr="C:\Users\tbradley\Depot\sw\devrel\Playpen\tbradley\Fermi\Block.png"/>
            <p:cNvPicPr>
              <a:picLocks noChangeAspect="1" noChangeArrowheads="1"/>
            </p:cNvPicPr>
            <p:nvPr/>
          </p:nvPicPr>
          <p:blipFill>
            <a:blip r:embed="rId4" cstate="screen"/>
            <a:srcRect/>
            <a:stretch>
              <a:fillRect/>
            </a:stretch>
          </p:blipFill>
          <p:spPr bwMode="auto">
            <a:xfrm>
              <a:off x="3700450" y="1085836"/>
              <a:ext cx="571504" cy="644147"/>
            </a:xfrm>
            <a:prstGeom prst="rect">
              <a:avLst/>
            </a:prstGeom>
            <a:noFill/>
          </p:spPr>
        </p:pic>
        <p:sp>
          <p:nvSpPr>
            <p:cNvPr id="30" name="TextBox 29"/>
            <p:cNvSpPr txBox="1"/>
            <p:nvPr/>
          </p:nvSpPr>
          <p:spPr>
            <a:xfrm>
              <a:off x="3700450" y="1228712"/>
              <a:ext cx="571504" cy="369332"/>
            </a:xfrm>
            <a:prstGeom prst="rect">
              <a:avLst/>
            </a:prstGeom>
            <a:noFill/>
          </p:spPr>
          <p:txBody>
            <a:bodyPr wrap="square" rtlCol="0">
              <a:spAutoFit/>
            </a:bodyPr>
            <a:lstStyle/>
            <a:p>
              <a:pPr algn="ctr"/>
              <a:r>
                <a:rPr lang="en-GB" dirty="0" smtClean="0"/>
                <a:t>4</a:t>
              </a:r>
              <a:endParaRPr lang="en-US" dirty="0"/>
            </a:p>
          </p:txBody>
        </p:sp>
      </p:grpSp>
      <p:grpSp>
        <p:nvGrpSpPr>
          <p:cNvPr id="52" name="Group 51"/>
          <p:cNvGrpSpPr/>
          <p:nvPr/>
        </p:nvGrpSpPr>
        <p:grpSpPr>
          <a:xfrm>
            <a:off x="4343392" y="1085836"/>
            <a:ext cx="571504" cy="644147"/>
            <a:chOff x="4343392" y="1085836"/>
            <a:chExt cx="571504" cy="644147"/>
          </a:xfrm>
        </p:grpSpPr>
        <p:pic>
          <p:nvPicPr>
            <p:cNvPr id="31" name="Picture 3" descr="C:\Users\tbradley\Depot\sw\devrel\Playpen\tbradley\Fermi\Block.png"/>
            <p:cNvPicPr>
              <a:picLocks noChangeAspect="1" noChangeArrowheads="1"/>
            </p:cNvPicPr>
            <p:nvPr/>
          </p:nvPicPr>
          <p:blipFill>
            <a:blip r:embed="rId4" cstate="screen"/>
            <a:srcRect/>
            <a:stretch>
              <a:fillRect/>
            </a:stretch>
          </p:blipFill>
          <p:spPr bwMode="auto">
            <a:xfrm>
              <a:off x="4343392" y="1085836"/>
              <a:ext cx="571504" cy="644147"/>
            </a:xfrm>
            <a:prstGeom prst="rect">
              <a:avLst/>
            </a:prstGeom>
            <a:noFill/>
          </p:spPr>
        </p:pic>
        <p:sp>
          <p:nvSpPr>
            <p:cNvPr id="32" name="TextBox 31"/>
            <p:cNvSpPr txBox="1"/>
            <p:nvPr/>
          </p:nvSpPr>
          <p:spPr>
            <a:xfrm>
              <a:off x="4343392" y="1228712"/>
              <a:ext cx="571504" cy="369332"/>
            </a:xfrm>
            <a:prstGeom prst="rect">
              <a:avLst/>
            </a:prstGeom>
            <a:noFill/>
          </p:spPr>
          <p:txBody>
            <a:bodyPr wrap="square" rtlCol="0">
              <a:spAutoFit/>
            </a:bodyPr>
            <a:lstStyle/>
            <a:p>
              <a:pPr algn="ctr"/>
              <a:r>
                <a:rPr lang="en-GB" dirty="0" smtClean="0"/>
                <a:t>5</a:t>
              </a:r>
              <a:endParaRPr lang="en-US" dirty="0"/>
            </a:p>
          </p:txBody>
        </p:sp>
      </p:grpSp>
      <p:grpSp>
        <p:nvGrpSpPr>
          <p:cNvPr id="53" name="Group 52"/>
          <p:cNvGrpSpPr/>
          <p:nvPr/>
        </p:nvGrpSpPr>
        <p:grpSpPr>
          <a:xfrm>
            <a:off x="4986334" y="1085836"/>
            <a:ext cx="571504" cy="644147"/>
            <a:chOff x="4986334" y="1085836"/>
            <a:chExt cx="571504" cy="644147"/>
          </a:xfrm>
        </p:grpSpPr>
        <p:pic>
          <p:nvPicPr>
            <p:cNvPr id="33" name="Picture 3" descr="C:\Users\tbradley\Depot\sw\devrel\Playpen\tbradley\Fermi\Block.png"/>
            <p:cNvPicPr>
              <a:picLocks noChangeAspect="1" noChangeArrowheads="1"/>
            </p:cNvPicPr>
            <p:nvPr/>
          </p:nvPicPr>
          <p:blipFill>
            <a:blip r:embed="rId4" cstate="screen"/>
            <a:srcRect/>
            <a:stretch>
              <a:fillRect/>
            </a:stretch>
          </p:blipFill>
          <p:spPr bwMode="auto">
            <a:xfrm>
              <a:off x="4986334" y="1085836"/>
              <a:ext cx="571504" cy="644147"/>
            </a:xfrm>
            <a:prstGeom prst="rect">
              <a:avLst/>
            </a:prstGeom>
            <a:noFill/>
          </p:spPr>
        </p:pic>
        <p:sp>
          <p:nvSpPr>
            <p:cNvPr id="34" name="TextBox 33"/>
            <p:cNvSpPr txBox="1"/>
            <p:nvPr/>
          </p:nvSpPr>
          <p:spPr>
            <a:xfrm>
              <a:off x="4986334" y="1228712"/>
              <a:ext cx="571504" cy="369332"/>
            </a:xfrm>
            <a:prstGeom prst="rect">
              <a:avLst/>
            </a:prstGeom>
            <a:noFill/>
          </p:spPr>
          <p:txBody>
            <a:bodyPr wrap="square" rtlCol="0">
              <a:spAutoFit/>
            </a:bodyPr>
            <a:lstStyle/>
            <a:p>
              <a:pPr algn="ctr"/>
              <a:r>
                <a:rPr lang="en-GB" dirty="0" smtClean="0"/>
                <a:t>6</a:t>
              </a:r>
              <a:endParaRPr lang="en-US" dirty="0"/>
            </a:p>
          </p:txBody>
        </p:sp>
      </p:grpSp>
      <p:grpSp>
        <p:nvGrpSpPr>
          <p:cNvPr id="54" name="Group 53"/>
          <p:cNvGrpSpPr/>
          <p:nvPr/>
        </p:nvGrpSpPr>
        <p:grpSpPr>
          <a:xfrm>
            <a:off x="5629276" y="1085836"/>
            <a:ext cx="571504" cy="644147"/>
            <a:chOff x="5629276" y="1085836"/>
            <a:chExt cx="571504" cy="644147"/>
          </a:xfrm>
        </p:grpSpPr>
        <p:pic>
          <p:nvPicPr>
            <p:cNvPr id="35" name="Picture 3" descr="C:\Users\tbradley\Depot\sw\devrel\Playpen\tbradley\Fermi\Block.png"/>
            <p:cNvPicPr>
              <a:picLocks noChangeAspect="1" noChangeArrowheads="1"/>
            </p:cNvPicPr>
            <p:nvPr/>
          </p:nvPicPr>
          <p:blipFill>
            <a:blip r:embed="rId4" cstate="screen"/>
            <a:srcRect/>
            <a:stretch>
              <a:fillRect/>
            </a:stretch>
          </p:blipFill>
          <p:spPr bwMode="auto">
            <a:xfrm>
              <a:off x="5629276" y="1085836"/>
              <a:ext cx="571504" cy="644147"/>
            </a:xfrm>
            <a:prstGeom prst="rect">
              <a:avLst/>
            </a:prstGeom>
            <a:noFill/>
          </p:spPr>
        </p:pic>
        <p:sp>
          <p:nvSpPr>
            <p:cNvPr id="36" name="TextBox 35"/>
            <p:cNvSpPr txBox="1"/>
            <p:nvPr/>
          </p:nvSpPr>
          <p:spPr>
            <a:xfrm>
              <a:off x="5629276" y="1228712"/>
              <a:ext cx="571504" cy="369332"/>
            </a:xfrm>
            <a:prstGeom prst="rect">
              <a:avLst/>
            </a:prstGeom>
            <a:noFill/>
          </p:spPr>
          <p:txBody>
            <a:bodyPr wrap="square" rtlCol="0">
              <a:spAutoFit/>
            </a:bodyPr>
            <a:lstStyle/>
            <a:p>
              <a:pPr algn="ctr"/>
              <a:r>
                <a:rPr lang="en-GB" dirty="0" smtClean="0"/>
                <a:t>7</a:t>
              </a:r>
              <a:endParaRPr lang="en-US" dirty="0"/>
            </a:p>
          </p:txBody>
        </p:sp>
      </p:grpSp>
      <p:grpSp>
        <p:nvGrpSpPr>
          <p:cNvPr id="55" name="Group 54"/>
          <p:cNvGrpSpPr/>
          <p:nvPr/>
        </p:nvGrpSpPr>
        <p:grpSpPr>
          <a:xfrm>
            <a:off x="6272218" y="1085836"/>
            <a:ext cx="571504" cy="644147"/>
            <a:chOff x="6272218" y="1085836"/>
            <a:chExt cx="571504" cy="644147"/>
          </a:xfrm>
        </p:grpSpPr>
        <p:pic>
          <p:nvPicPr>
            <p:cNvPr id="37" name="Picture 3" descr="C:\Users\tbradley\Depot\sw\devrel\Playpen\tbradley\Fermi\Block.png"/>
            <p:cNvPicPr>
              <a:picLocks noChangeAspect="1" noChangeArrowheads="1"/>
            </p:cNvPicPr>
            <p:nvPr/>
          </p:nvPicPr>
          <p:blipFill>
            <a:blip r:embed="rId4" cstate="screen"/>
            <a:srcRect/>
            <a:stretch>
              <a:fillRect/>
            </a:stretch>
          </p:blipFill>
          <p:spPr bwMode="auto">
            <a:xfrm>
              <a:off x="6272218" y="1085836"/>
              <a:ext cx="571504" cy="644147"/>
            </a:xfrm>
            <a:prstGeom prst="rect">
              <a:avLst/>
            </a:prstGeom>
            <a:noFill/>
          </p:spPr>
        </p:pic>
        <p:sp>
          <p:nvSpPr>
            <p:cNvPr id="38" name="TextBox 37"/>
            <p:cNvSpPr txBox="1"/>
            <p:nvPr/>
          </p:nvSpPr>
          <p:spPr>
            <a:xfrm>
              <a:off x="6272218" y="1228712"/>
              <a:ext cx="571504" cy="369332"/>
            </a:xfrm>
            <a:prstGeom prst="rect">
              <a:avLst/>
            </a:prstGeom>
            <a:noFill/>
          </p:spPr>
          <p:txBody>
            <a:bodyPr wrap="square" rtlCol="0">
              <a:spAutoFit/>
            </a:bodyPr>
            <a:lstStyle/>
            <a:p>
              <a:pPr algn="ctr"/>
              <a:r>
                <a:rPr lang="en-GB" dirty="0" smtClean="0"/>
                <a:t>8</a:t>
              </a:r>
              <a:endParaRPr lang="en-US" dirty="0"/>
            </a:p>
          </p:txBody>
        </p:sp>
      </p:grpSp>
      <p:grpSp>
        <p:nvGrpSpPr>
          <p:cNvPr id="56" name="Group 55"/>
          <p:cNvGrpSpPr/>
          <p:nvPr/>
        </p:nvGrpSpPr>
        <p:grpSpPr>
          <a:xfrm>
            <a:off x="6915160" y="1085836"/>
            <a:ext cx="571504" cy="644147"/>
            <a:chOff x="6915160" y="1085836"/>
            <a:chExt cx="571504" cy="644147"/>
          </a:xfrm>
        </p:grpSpPr>
        <p:pic>
          <p:nvPicPr>
            <p:cNvPr id="39" name="Picture 3" descr="C:\Users\tbradley\Depot\sw\devrel\Playpen\tbradley\Fermi\Block.png"/>
            <p:cNvPicPr>
              <a:picLocks noChangeAspect="1" noChangeArrowheads="1"/>
            </p:cNvPicPr>
            <p:nvPr/>
          </p:nvPicPr>
          <p:blipFill>
            <a:blip r:embed="rId4" cstate="screen"/>
            <a:srcRect/>
            <a:stretch>
              <a:fillRect/>
            </a:stretch>
          </p:blipFill>
          <p:spPr bwMode="auto">
            <a:xfrm>
              <a:off x="6915160" y="1085836"/>
              <a:ext cx="571504" cy="644147"/>
            </a:xfrm>
            <a:prstGeom prst="rect">
              <a:avLst/>
            </a:prstGeom>
            <a:noFill/>
          </p:spPr>
        </p:pic>
        <p:sp>
          <p:nvSpPr>
            <p:cNvPr id="40" name="TextBox 39"/>
            <p:cNvSpPr txBox="1"/>
            <p:nvPr/>
          </p:nvSpPr>
          <p:spPr>
            <a:xfrm>
              <a:off x="6915160" y="1228712"/>
              <a:ext cx="571504" cy="369332"/>
            </a:xfrm>
            <a:prstGeom prst="rect">
              <a:avLst/>
            </a:prstGeom>
            <a:noFill/>
          </p:spPr>
          <p:txBody>
            <a:bodyPr wrap="square" rtlCol="0">
              <a:spAutoFit/>
            </a:bodyPr>
            <a:lstStyle/>
            <a:p>
              <a:pPr algn="ctr"/>
              <a:r>
                <a:rPr lang="en-GB" dirty="0" smtClean="0"/>
                <a:t>9</a:t>
              </a:r>
              <a:endParaRPr lang="en-US" dirty="0"/>
            </a:p>
          </p:txBody>
        </p:sp>
      </p:grpSp>
      <p:grpSp>
        <p:nvGrpSpPr>
          <p:cNvPr id="57" name="Group 56"/>
          <p:cNvGrpSpPr/>
          <p:nvPr/>
        </p:nvGrpSpPr>
        <p:grpSpPr>
          <a:xfrm>
            <a:off x="7558102" y="1085836"/>
            <a:ext cx="571504" cy="644147"/>
            <a:chOff x="7558102" y="1085836"/>
            <a:chExt cx="571504" cy="644147"/>
          </a:xfrm>
        </p:grpSpPr>
        <p:pic>
          <p:nvPicPr>
            <p:cNvPr id="41" name="Picture 3" descr="C:\Users\tbradley\Depot\sw\devrel\Playpen\tbradley\Fermi\Block.png"/>
            <p:cNvPicPr>
              <a:picLocks noChangeAspect="1" noChangeArrowheads="1"/>
            </p:cNvPicPr>
            <p:nvPr/>
          </p:nvPicPr>
          <p:blipFill>
            <a:blip r:embed="rId4" cstate="screen"/>
            <a:srcRect/>
            <a:stretch>
              <a:fillRect/>
            </a:stretch>
          </p:blipFill>
          <p:spPr bwMode="auto">
            <a:xfrm>
              <a:off x="7558102" y="1085836"/>
              <a:ext cx="571504" cy="644147"/>
            </a:xfrm>
            <a:prstGeom prst="rect">
              <a:avLst/>
            </a:prstGeom>
            <a:noFill/>
          </p:spPr>
        </p:pic>
        <p:sp>
          <p:nvSpPr>
            <p:cNvPr id="42" name="TextBox 41"/>
            <p:cNvSpPr txBox="1"/>
            <p:nvPr/>
          </p:nvSpPr>
          <p:spPr>
            <a:xfrm>
              <a:off x="7558102" y="1228712"/>
              <a:ext cx="571504" cy="369332"/>
            </a:xfrm>
            <a:prstGeom prst="rect">
              <a:avLst/>
            </a:prstGeom>
            <a:noFill/>
          </p:spPr>
          <p:txBody>
            <a:bodyPr wrap="square" rtlCol="0">
              <a:spAutoFit/>
            </a:bodyPr>
            <a:lstStyle/>
            <a:p>
              <a:pPr algn="ctr"/>
              <a:r>
                <a:rPr lang="en-GB" dirty="0" smtClean="0"/>
                <a:t>10</a:t>
              </a:r>
              <a:endParaRPr lang="en-US" dirty="0"/>
            </a:p>
          </p:txBody>
        </p:sp>
      </p:grpSp>
      <p:grpSp>
        <p:nvGrpSpPr>
          <p:cNvPr id="58" name="Group 57"/>
          <p:cNvGrpSpPr/>
          <p:nvPr/>
        </p:nvGrpSpPr>
        <p:grpSpPr>
          <a:xfrm>
            <a:off x="8201044" y="1085836"/>
            <a:ext cx="571504" cy="644147"/>
            <a:chOff x="8201044" y="1085836"/>
            <a:chExt cx="571504" cy="644147"/>
          </a:xfrm>
        </p:grpSpPr>
        <p:pic>
          <p:nvPicPr>
            <p:cNvPr id="43" name="Picture 3" descr="C:\Users\tbradley\Depot\sw\devrel\Playpen\tbradley\Fermi\Block.png"/>
            <p:cNvPicPr>
              <a:picLocks noChangeAspect="1" noChangeArrowheads="1"/>
            </p:cNvPicPr>
            <p:nvPr/>
          </p:nvPicPr>
          <p:blipFill>
            <a:blip r:embed="rId4" cstate="screen"/>
            <a:srcRect/>
            <a:stretch>
              <a:fillRect/>
            </a:stretch>
          </p:blipFill>
          <p:spPr bwMode="auto">
            <a:xfrm>
              <a:off x="8201044" y="1085836"/>
              <a:ext cx="571504" cy="644147"/>
            </a:xfrm>
            <a:prstGeom prst="rect">
              <a:avLst/>
            </a:prstGeom>
            <a:noFill/>
          </p:spPr>
        </p:pic>
        <p:sp>
          <p:nvSpPr>
            <p:cNvPr id="44" name="TextBox 43"/>
            <p:cNvSpPr txBox="1"/>
            <p:nvPr/>
          </p:nvSpPr>
          <p:spPr>
            <a:xfrm>
              <a:off x="8201044" y="1228712"/>
              <a:ext cx="571504" cy="369332"/>
            </a:xfrm>
            <a:prstGeom prst="rect">
              <a:avLst/>
            </a:prstGeom>
            <a:noFill/>
          </p:spPr>
          <p:txBody>
            <a:bodyPr wrap="square" rtlCol="0">
              <a:spAutoFit/>
            </a:bodyPr>
            <a:lstStyle/>
            <a:p>
              <a:pPr algn="ctr"/>
              <a:r>
                <a:rPr lang="en-GB" dirty="0" smtClean="0"/>
                <a:t>11</a:t>
              </a:r>
              <a:endParaRPr lang="en-US" dirty="0"/>
            </a:p>
          </p:txBody>
        </p:sp>
      </p:grpSp>
      <p:grpSp>
        <p:nvGrpSpPr>
          <p:cNvPr id="59" name="Group 58"/>
          <p:cNvGrpSpPr/>
          <p:nvPr/>
        </p:nvGrpSpPr>
        <p:grpSpPr>
          <a:xfrm>
            <a:off x="8843986" y="1085836"/>
            <a:ext cx="571504" cy="644147"/>
            <a:chOff x="8843986" y="1085836"/>
            <a:chExt cx="571504" cy="644147"/>
          </a:xfrm>
        </p:grpSpPr>
        <p:pic>
          <p:nvPicPr>
            <p:cNvPr id="45" name="Picture 3" descr="C:\Users\tbradley\Depot\sw\devrel\Playpen\tbradley\Fermi\Block.png"/>
            <p:cNvPicPr>
              <a:picLocks noChangeAspect="1" noChangeArrowheads="1"/>
            </p:cNvPicPr>
            <p:nvPr/>
          </p:nvPicPr>
          <p:blipFill>
            <a:blip r:embed="rId4" cstate="screen"/>
            <a:srcRect/>
            <a:stretch>
              <a:fillRect/>
            </a:stretch>
          </p:blipFill>
          <p:spPr bwMode="auto">
            <a:xfrm>
              <a:off x="8843986" y="1085836"/>
              <a:ext cx="571504" cy="644147"/>
            </a:xfrm>
            <a:prstGeom prst="rect">
              <a:avLst/>
            </a:prstGeom>
            <a:noFill/>
          </p:spPr>
        </p:pic>
        <p:sp>
          <p:nvSpPr>
            <p:cNvPr id="46" name="TextBox 45"/>
            <p:cNvSpPr txBox="1"/>
            <p:nvPr/>
          </p:nvSpPr>
          <p:spPr>
            <a:xfrm>
              <a:off x="8843986" y="1228712"/>
              <a:ext cx="571504" cy="369332"/>
            </a:xfrm>
            <a:prstGeom prst="rect">
              <a:avLst/>
            </a:prstGeom>
            <a:noFill/>
          </p:spPr>
          <p:txBody>
            <a:bodyPr wrap="square" rtlCol="0">
              <a:spAutoFit/>
            </a:bodyPr>
            <a:lstStyle/>
            <a:p>
              <a:pPr algn="ctr"/>
              <a:r>
                <a:rPr lang="en-GB" dirty="0" smtClean="0"/>
                <a:t>12</a:t>
              </a:r>
              <a:endParaRPr lang="en-US" dirty="0"/>
            </a:p>
          </p:txBody>
        </p:sp>
      </p:grpSp>
      <p:grpSp>
        <p:nvGrpSpPr>
          <p:cNvPr id="60" name="Group 59"/>
          <p:cNvGrpSpPr/>
          <p:nvPr/>
        </p:nvGrpSpPr>
        <p:grpSpPr>
          <a:xfrm>
            <a:off x="6200780" y="5085159"/>
            <a:ext cx="571504" cy="644147"/>
            <a:chOff x="1771624" y="1085836"/>
            <a:chExt cx="571504" cy="644147"/>
          </a:xfrm>
        </p:grpSpPr>
        <p:pic>
          <p:nvPicPr>
            <p:cNvPr id="61" name="Picture 3" descr="C:\Users\tbradley\Depot\sw\devrel\Playpen\tbradley\Fermi\Block.png"/>
            <p:cNvPicPr>
              <a:picLocks noChangeAspect="1" noChangeArrowheads="1"/>
            </p:cNvPicPr>
            <p:nvPr/>
          </p:nvPicPr>
          <p:blipFill>
            <a:blip r:embed="rId4" cstate="screen"/>
            <a:srcRect/>
            <a:stretch>
              <a:fillRect/>
            </a:stretch>
          </p:blipFill>
          <p:spPr bwMode="auto">
            <a:xfrm>
              <a:off x="1771624" y="1085836"/>
              <a:ext cx="571504" cy="644147"/>
            </a:xfrm>
            <a:prstGeom prst="rect">
              <a:avLst/>
            </a:prstGeom>
            <a:noFill/>
          </p:spPr>
        </p:pic>
        <p:sp>
          <p:nvSpPr>
            <p:cNvPr id="62" name="TextBox 61"/>
            <p:cNvSpPr txBox="1"/>
            <p:nvPr/>
          </p:nvSpPr>
          <p:spPr>
            <a:xfrm>
              <a:off x="1771624" y="1228712"/>
              <a:ext cx="571504" cy="369332"/>
            </a:xfrm>
            <a:prstGeom prst="rect">
              <a:avLst/>
            </a:prstGeom>
            <a:noFill/>
          </p:spPr>
          <p:txBody>
            <a:bodyPr wrap="square" rtlCol="0">
              <a:spAutoFit/>
            </a:bodyPr>
            <a:lstStyle/>
            <a:p>
              <a:pPr algn="ctr"/>
              <a:r>
                <a:rPr lang="en-GB" dirty="0" smtClean="0"/>
                <a:t>1</a:t>
              </a:r>
              <a:endParaRPr lang="en-US" dirty="0"/>
            </a:p>
          </p:txBody>
        </p:sp>
      </p:grpSp>
      <p:grpSp>
        <p:nvGrpSpPr>
          <p:cNvPr id="64" name="Group 63"/>
          <p:cNvGrpSpPr/>
          <p:nvPr/>
        </p:nvGrpSpPr>
        <p:grpSpPr>
          <a:xfrm>
            <a:off x="7129474" y="5085159"/>
            <a:ext cx="571504" cy="644147"/>
            <a:chOff x="2414566" y="1085836"/>
            <a:chExt cx="571504" cy="644147"/>
          </a:xfrm>
        </p:grpSpPr>
        <p:pic>
          <p:nvPicPr>
            <p:cNvPr id="65" name="Picture 3" descr="C:\Users\tbradley\Depot\sw\devrel\Playpen\tbradley\Fermi\Block.png"/>
            <p:cNvPicPr>
              <a:picLocks noChangeAspect="1" noChangeArrowheads="1"/>
            </p:cNvPicPr>
            <p:nvPr/>
          </p:nvPicPr>
          <p:blipFill>
            <a:blip r:embed="rId4" cstate="screen"/>
            <a:srcRect/>
            <a:stretch>
              <a:fillRect/>
            </a:stretch>
          </p:blipFill>
          <p:spPr bwMode="auto">
            <a:xfrm>
              <a:off x="2414566" y="1085836"/>
              <a:ext cx="571504" cy="644147"/>
            </a:xfrm>
            <a:prstGeom prst="rect">
              <a:avLst/>
            </a:prstGeom>
            <a:noFill/>
          </p:spPr>
        </p:pic>
        <p:sp>
          <p:nvSpPr>
            <p:cNvPr id="66" name="TextBox 65"/>
            <p:cNvSpPr txBox="1"/>
            <p:nvPr/>
          </p:nvSpPr>
          <p:spPr>
            <a:xfrm>
              <a:off x="2414566" y="1228712"/>
              <a:ext cx="571504" cy="369332"/>
            </a:xfrm>
            <a:prstGeom prst="rect">
              <a:avLst/>
            </a:prstGeom>
            <a:noFill/>
          </p:spPr>
          <p:txBody>
            <a:bodyPr wrap="square" rtlCol="0">
              <a:spAutoFit/>
            </a:bodyPr>
            <a:lstStyle/>
            <a:p>
              <a:pPr algn="ctr"/>
              <a:r>
                <a:rPr lang="en-GB" dirty="0" smtClean="0"/>
                <a:t>2</a:t>
              </a:r>
              <a:endParaRPr lang="en-US" dirty="0"/>
            </a:p>
          </p:txBody>
        </p:sp>
      </p:grpSp>
      <p:grpSp>
        <p:nvGrpSpPr>
          <p:cNvPr id="67" name="Group 66"/>
          <p:cNvGrpSpPr/>
          <p:nvPr/>
        </p:nvGrpSpPr>
        <p:grpSpPr>
          <a:xfrm>
            <a:off x="6200780" y="4442217"/>
            <a:ext cx="571504" cy="644147"/>
            <a:chOff x="3057508" y="1085836"/>
            <a:chExt cx="571504" cy="644147"/>
          </a:xfrm>
        </p:grpSpPr>
        <p:pic>
          <p:nvPicPr>
            <p:cNvPr id="68" name="Picture 3" descr="C:\Users\tbradley\Depot\sw\devrel\Playpen\tbradley\Fermi\Block.png"/>
            <p:cNvPicPr>
              <a:picLocks noChangeAspect="1" noChangeArrowheads="1"/>
            </p:cNvPicPr>
            <p:nvPr/>
          </p:nvPicPr>
          <p:blipFill>
            <a:blip r:embed="rId4" cstate="screen"/>
            <a:srcRect/>
            <a:stretch>
              <a:fillRect/>
            </a:stretch>
          </p:blipFill>
          <p:spPr bwMode="auto">
            <a:xfrm>
              <a:off x="3057508" y="1085836"/>
              <a:ext cx="571504" cy="644147"/>
            </a:xfrm>
            <a:prstGeom prst="rect">
              <a:avLst/>
            </a:prstGeom>
            <a:noFill/>
          </p:spPr>
        </p:pic>
        <p:sp>
          <p:nvSpPr>
            <p:cNvPr id="69" name="TextBox 68"/>
            <p:cNvSpPr txBox="1"/>
            <p:nvPr/>
          </p:nvSpPr>
          <p:spPr>
            <a:xfrm>
              <a:off x="3057508" y="1228712"/>
              <a:ext cx="571504" cy="369332"/>
            </a:xfrm>
            <a:prstGeom prst="rect">
              <a:avLst/>
            </a:prstGeom>
            <a:noFill/>
          </p:spPr>
          <p:txBody>
            <a:bodyPr wrap="square" rtlCol="0">
              <a:spAutoFit/>
            </a:bodyPr>
            <a:lstStyle/>
            <a:p>
              <a:pPr algn="ctr"/>
              <a:r>
                <a:rPr lang="en-GB" dirty="0" smtClean="0"/>
                <a:t>3</a:t>
              </a:r>
              <a:endParaRPr lang="en-US" dirty="0"/>
            </a:p>
          </p:txBody>
        </p:sp>
      </p:grpSp>
      <p:grpSp>
        <p:nvGrpSpPr>
          <p:cNvPr id="70" name="Group 69"/>
          <p:cNvGrpSpPr/>
          <p:nvPr/>
        </p:nvGrpSpPr>
        <p:grpSpPr>
          <a:xfrm>
            <a:off x="7129474" y="4442217"/>
            <a:ext cx="571504" cy="644147"/>
            <a:chOff x="3700450" y="1085836"/>
            <a:chExt cx="571504" cy="644147"/>
          </a:xfrm>
        </p:grpSpPr>
        <p:pic>
          <p:nvPicPr>
            <p:cNvPr id="71" name="Picture 3" descr="C:\Users\tbradley\Depot\sw\devrel\Playpen\tbradley\Fermi\Block.png"/>
            <p:cNvPicPr>
              <a:picLocks noChangeAspect="1" noChangeArrowheads="1"/>
            </p:cNvPicPr>
            <p:nvPr/>
          </p:nvPicPr>
          <p:blipFill>
            <a:blip r:embed="rId4" cstate="screen"/>
            <a:srcRect/>
            <a:stretch>
              <a:fillRect/>
            </a:stretch>
          </p:blipFill>
          <p:spPr bwMode="auto">
            <a:xfrm>
              <a:off x="3700450" y="1085836"/>
              <a:ext cx="571504" cy="644147"/>
            </a:xfrm>
            <a:prstGeom prst="rect">
              <a:avLst/>
            </a:prstGeom>
            <a:noFill/>
          </p:spPr>
        </p:pic>
        <p:sp>
          <p:nvSpPr>
            <p:cNvPr id="72" name="TextBox 71"/>
            <p:cNvSpPr txBox="1"/>
            <p:nvPr/>
          </p:nvSpPr>
          <p:spPr>
            <a:xfrm>
              <a:off x="3700450" y="1228712"/>
              <a:ext cx="571504" cy="369332"/>
            </a:xfrm>
            <a:prstGeom prst="rect">
              <a:avLst/>
            </a:prstGeom>
            <a:noFill/>
          </p:spPr>
          <p:txBody>
            <a:bodyPr wrap="square" rtlCol="0">
              <a:spAutoFit/>
            </a:bodyPr>
            <a:lstStyle/>
            <a:p>
              <a:pPr algn="ctr"/>
              <a:r>
                <a:rPr lang="en-GB" dirty="0" smtClean="0"/>
                <a:t>4</a:t>
              </a:r>
              <a:endParaRPr lang="en-US" dirty="0"/>
            </a:p>
          </p:txBody>
        </p:sp>
      </p:grpSp>
      <p:grpSp>
        <p:nvGrpSpPr>
          <p:cNvPr id="73" name="Group 72"/>
          <p:cNvGrpSpPr/>
          <p:nvPr/>
        </p:nvGrpSpPr>
        <p:grpSpPr>
          <a:xfrm>
            <a:off x="6200780" y="3799275"/>
            <a:ext cx="571504" cy="644147"/>
            <a:chOff x="4343392" y="1085836"/>
            <a:chExt cx="571504" cy="644147"/>
          </a:xfrm>
        </p:grpSpPr>
        <p:pic>
          <p:nvPicPr>
            <p:cNvPr id="74" name="Picture 3" descr="C:\Users\tbradley\Depot\sw\devrel\Playpen\tbradley\Fermi\Block.png"/>
            <p:cNvPicPr>
              <a:picLocks noChangeAspect="1" noChangeArrowheads="1"/>
            </p:cNvPicPr>
            <p:nvPr/>
          </p:nvPicPr>
          <p:blipFill>
            <a:blip r:embed="rId4" cstate="screen"/>
            <a:srcRect/>
            <a:stretch>
              <a:fillRect/>
            </a:stretch>
          </p:blipFill>
          <p:spPr bwMode="auto">
            <a:xfrm>
              <a:off x="4343392" y="1085836"/>
              <a:ext cx="571504" cy="644147"/>
            </a:xfrm>
            <a:prstGeom prst="rect">
              <a:avLst/>
            </a:prstGeom>
            <a:noFill/>
          </p:spPr>
        </p:pic>
        <p:sp>
          <p:nvSpPr>
            <p:cNvPr id="75" name="TextBox 74"/>
            <p:cNvSpPr txBox="1"/>
            <p:nvPr/>
          </p:nvSpPr>
          <p:spPr>
            <a:xfrm>
              <a:off x="4343392" y="1228712"/>
              <a:ext cx="571504" cy="369332"/>
            </a:xfrm>
            <a:prstGeom prst="rect">
              <a:avLst/>
            </a:prstGeom>
            <a:noFill/>
          </p:spPr>
          <p:txBody>
            <a:bodyPr wrap="square" rtlCol="0">
              <a:spAutoFit/>
            </a:bodyPr>
            <a:lstStyle/>
            <a:p>
              <a:pPr algn="ctr"/>
              <a:r>
                <a:rPr lang="en-GB" dirty="0" smtClean="0"/>
                <a:t>5</a:t>
              </a:r>
              <a:endParaRPr lang="en-US" dirty="0"/>
            </a:p>
          </p:txBody>
        </p:sp>
      </p:grpSp>
      <p:grpSp>
        <p:nvGrpSpPr>
          <p:cNvPr id="76" name="Group 75"/>
          <p:cNvGrpSpPr/>
          <p:nvPr/>
        </p:nvGrpSpPr>
        <p:grpSpPr>
          <a:xfrm>
            <a:off x="7129474" y="3799275"/>
            <a:ext cx="571504" cy="644147"/>
            <a:chOff x="4986334" y="1085836"/>
            <a:chExt cx="571504" cy="644147"/>
          </a:xfrm>
        </p:grpSpPr>
        <p:pic>
          <p:nvPicPr>
            <p:cNvPr id="77" name="Picture 3" descr="C:\Users\tbradley\Depot\sw\devrel\Playpen\tbradley\Fermi\Block.png"/>
            <p:cNvPicPr>
              <a:picLocks noChangeAspect="1" noChangeArrowheads="1"/>
            </p:cNvPicPr>
            <p:nvPr/>
          </p:nvPicPr>
          <p:blipFill>
            <a:blip r:embed="rId4" cstate="screen"/>
            <a:srcRect/>
            <a:stretch>
              <a:fillRect/>
            </a:stretch>
          </p:blipFill>
          <p:spPr bwMode="auto">
            <a:xfrm>
              <a:off x="4986334" y="1085836"/>
              <a:ext cx="571504" cy="644147"/>
            </a:xfrm>
            <a:prstGeom prst="rect">
              <a:avLst/>
            </a:prstGeom>
            <a:noFill/>
          </p:spPr>
        </p:pic>
        <p:sp>
          <p:nvSpPr>
            <p:cNvPr id="78" name="TextBox 77"/>
            <p:cNvSpPr txBox="1"/>
            <p:nvPr/>
          </p:nvSpPr>
          <p:spPr>
            <a:xfrm>
              <a:off x="4986334" y="1228712"/>
              <a:ext cx="571504" cy="369332"/>
            </a:xfrm>
            <a:prstGeom prst="rect">
              <a:avLst/>
            </a:prstGeom>
            <a:noFill/>
          </p:spPr>
          <p:txBody>
            <a:bodyPr wrap="square" rtlCol="0">
              <a:spAutoFit/>
            </a:bodyPr>
            <a:lstStyle/>
            <a:p>
              <a:pPr algn="ctr"/>
              <a:r>
                <a:rPr lang="en-GB" dirty="0" smtClean="0"/>
                <a:t>6</a:t>
              </a:r>
              <a:endParaRPr lang="en-US" dirty="0"/>
            </a:p>
          </p:txBody>
        </p:sp>
      </p:grpSp>
      <p:grpSp>
        <p:nvGrpSpPr>
          <p:cNvPr id="79" name="Group 78"/>
          <p:cNvGrpSpPr/>
          <p:nvPr/>
        </p:nvGrpSpPr>
        <p:grpSpPr>
          <a:xfrm>
            <a:off x="6200780" y="3156333"/>
            <a:ext cx="571504" cy="644147"/>
            <a:chOff x="5629276" y="1085836"/>
            <a:chExt cx="571504" cy="644147"/>
          </a:xfrm>
        </p:grpSpPr>
        <p:pic>
          <p:nvPicPr>
            <p:cNvPr id="80" name="Picture 3" descr="C:\Users\tbradley\Depot\sw\devrel\Playpen\tbradley\Fermi\Block.png"/>
            <p:cNvPicPr>
              <a:picLocks noChangeAspect="1" noChangeArrowheads="1"/>
            </p:cNvPicPr>
            <p:nvPr/>
          </p:nvPicPr>
          <p:blipFill>
            <a:blip r:embed="rId4" cstate="screen"/>
            <a:srcRect/>
            <a:stretch>
              <a:fillRect/>
            </a:stretch>
          </p:blipFill>
          <p:spPr bwMode="auto">
            <a:xfrm>
              <a:off x="5629276" y="1085836"/>
              <a:ext cx="571504" cy="644147"/>
            </a:xfrm>
            <a:prstGeom prst="rect">
              <a:avLst/>
            </a:prstGeom>
            <a:noFill/>
          </p:spPr>
        </p:pic>
        <p:sp>
          <p:nvSpPr>
            <p:cNvPr id="81" name="TextBox 80"/>
            <p:cNvSpPr txBox="1"/>
            <p:nvPr/>
          </p:nvSpPr>
          <p:spPr>
            <a:xfrm>
              <a:off x="5629276" y="1228712"/>
              <a:ext cx="571504" cy="369332"/>
            </a:xfrm>
            <a:prstGeom prst="rect">
              <a:avLst/>
            </a:prstGeom>
            <a:noFill/>
          </p:spPr>
          <p:txBody>
            <a:bodyPr wrap="square" rtlCol="0">
              <a:spAutoFit/>
            </a:bodyPr>
            <a:lstStyle/>
            <a:p>
              <a:pPr algn="ctr"/>
              <a:r>
                <a:rPr lang="en-GB" dirty="0" smtClean="0"/>
                <a:t>7</a:t>
              </a:r>
              <a:endParaRPr lang="en-US" dirty="0"/>
            </a:p>
          </p:txBody>
        </p:sp>
      </p:grpSp>
      <p:grpSp>
        <p:nvGrpSpPr>
          <p:cNvPr id="82" name="Group 81"/>
          <p:cNvGrpSpPr/>
          <p:nvPr/>
        </p:nvGrpSpPr>
        <p:grpSpPr>
          <a:xfrm>
            <a:off x="7129474" y="3156333"/>
            <a:ext cx="571504" cy="644147"/>
            <a:chOff x="6272218" y="1085836"/>
            <a:chExt cx="571504" cy="644147"/>
          </a:xfrm>
        </p:grpSpPr>
        <p:pic>
          <p:nvPicPr>
            <p:cNvPr id="83" name="Picture 3" descr="C:\Users\tbradley\Depot\sw\devrel\Playpen\tbradley\Fermi\Block.png"/>
            <p:cNvPicPr>
              <a:picLocks noChangeAspect="1" noChangeArrowheads="1"/>
            </p:cNvPicPr>
            <p:nvPr/>
          </p:nvPicPr>
          <p:blipFill>
            <a:blip r:embed="rId4" cstate="screen"/>
            <a:srcRect/>
            <a:stretch>
              <a:fillRect/>
            </a:stretch>
          </p:blipFill>
          <p:spPr bwMode="auto">
            <a:xfrm>
              <a:off x="6272218" y="1085836"/>
              <a:ext cx="571504" cy="644147"/>
            </a:xfrm>
            <a:prstGeom prst="rect">
              <a:avLst/>
            </a:prstGeom>
            <a:noFill/>
          </p:spPr>
        </p:pic>
        <p:sp>
          <p:nvSpPr>
            <p:cNvPr id="84" name="TextBox 83"/>
            <p:cNvSpPr txBox="1"/>
            <p:nvPr/>
          </p:nvSpPr>
          <p:spPr>
            <a:xfrm>
              <a:off x="6272218" y="1228712"/>
              <a:ext cx="571504" cy="369332"/>
            </a:xfrm>
            <a:prstGeom prst="rect">
              <a:avLst/>
            </a:prstGeom>
            <a:noFill/>
          </p:spPr>
          <p:txBody>
            <a:bodyPr wrap="square" rtlCol="0">
              <a:spAutoFit/>
            </a:bodyPr>
            <a:lstStyle/>
            <a:p>
              <a:pPr algn="ctr"/>
              <a:r>
                <a:rPr lang="en-GB" dirty="0" smtClean="0"/>
                <a:t>8</a:t>
              </a:r>
              <a:endParaRPr lang="en-US" dirty="0"/>
            </a:p>
          </p:txBody>
        </p:sp>
      </p:grpSp>
      <p:grpSp>
        <p:nvGrpSpPr>
          <p:cNvPr id="85" name="Group 84"/>
          <p:cNvGrpSpPr/>
          <p:nvPr/>
        </p:nvGrpSpPr>
        <p:grpSpPr>
          <a:xfrm>
            <a:off x="6200780" y="2514596"/>
            <a:ext cx="571504" cy="644147"/>
            <a:chOff x="6915160" y="1085836"/>
            <a:chExt cx="571504" cy="644147"/>
          </a:xfrm>
        </p:grpSpPr>
        <p:pic>
          <p:nvPicPr>
            <p:cNvPr id="86" name="Picture 3" descr="C:\Users\tbradley\Depot\sw\devrel\Playpen\tbradley\Fermi\Block.png"/>
            <p:cNvPicPr>
              <a:picLocks noChangeAspect="1" noChangeArrowheads="1"/>
            </p:cNvPicPr>
            <p:nvPr/>
          </p:nvPicPr>
          <p:blipFill>
            <a:blip r:embed="rId4" cstate="screen"/>
            <a:srcRect/>
            <a:stretch>
              <a:fillRect/>
            </a:stretch>
          </p:blipFill>
          <p:spPr bwMode="auto">
            <a:xfrm>
              <a:off x="6915160" y="1085836"/>
              <a:ext cx="571504" cy="644147"/>
            </a:xfrm>
            <a:prstGeom prst="rect">
              <a:avLst/>
            </a:prstGeom>
            <a:noFill/>
          </p:spPr>
        </p:pic>
        <p:sp>
          <p:nvSpPr>
            <p:cNvPr id="87" name="TextBox 86"/>
            <p:cNvSpPr txBox="1"/>
            <p:nvPr/>
          </p:nvSpPr>
          <p:spPr>
            <a:xfrm>
              <a:off x="6915160" y="1228712"/>
              <a:ext cx="571504" cy="369332"/>
            </a:xfrm>
            <a:prstGeom prst="rect">
              <a:avLst/>
            </a:prstGeom>
            <a:noFill/>
          </p:spPr>
          <p:txBody>
            <a:bodyPr wrap="square" rtlCol="0">
              <a:spAutoFit/>
            </a:bodyPr>
            <a:lstStyle/>
            <a:p>
              <a:pPr algn="ctr"/>
              <a:r>
                <a:rPr lang="en-GB" dirty="0" smtClean="0"/>
                <a:t>9</a:t>
              </a:r>
              <a:endParaRPr lang="en-US" dirty="0"/>
            </a:p>
          </p:txBody>
        </p:sp>
      </p:grpSp>
      <p:grpSp>
        <p:nvGrpSpPr>
          <p:cNvPr id="88" name="Group 87"/>
          <p:cNvGrpSpPr/>
          <p:nvPr/>
        </p:nvGrpSpPr>
        <p:grpSpPr>
          <a:xfrm>
            <a:off x="7129474" y="2514596"/>
            <a:ext cx="571504" cy="644147"/>
            <a:chOff x="7558102" y="1085836"/>
            <a:chExt cx="571504" cy="644147"/>
          </a:xfrm>
        </p:grpSpPr>
        <p:pic>
          <p:nvPicPr>
            <p:cNvPr id="89" name="Picture 3" descr="C:\Users\tbradley\Depot\sw\devrel\Playpen\tbradley\Fermi\Block.png"/>
            <p:cNvPicPr>
              <a:picLocks noChangeAspect="1" noChangeArrowheads="1"/>
            </p:cNvPicPr>
            <p:nvPr/>
          </p:nvPicPr>
          <p:blipFill>
            <a:blip r:embed="rId4" cstate="screen"/>
            <a:srcRect/>
            <a:stretch>
              <a:fillRect/>
            </a:stretch>
          </p:blipFill>
          <p:spPr bwMode="auto">
            <a:xfrm>
              <a:off x="7558102" y="1085836"/>
              <a:ext cx="571504" cy="644147"/>
            </a:xfrm>
            <a:prstGeom prst="rect">
              <a:avLst/>
            </a:prstGeom>
            <a:noFill/>
          </p:spPr>
        </p:pic>
        <p:sp>
          <p:nvSpPr>
            <p:cNvPr id="90" name="TextBox 89"/>
            <p:cNvSpPr txBox="1"/>
            <p:nvPr/>
          </p:nvSpPr>
          <p:spPr>
            <a:xfrm>
              <a:off x="7558102" y="1228712"/>
              <a:ext cx="571504" cy="369332"/>
            </a:xfrm>
            <a:prstGeom prst="rect">
              <a:avLst/>
            </a:prstGeom>
            <a:noFill/>
          </p:spPr>
          <p:txBody>
            <a:bodyPr wrap="square" rtlCol="0">
              <a:spAutoFit/>
            </a:bodyPr>
            <a:lstStyle/>
            <a:p>
              <a:pPr algn="ctr"/>
              <a:r>
                <a:rPr lang="en-GB" dirty="0" smtClean="0"/>
                <a:t>10</a:t>
              </a:r>
              <a:endParaRPr lang="en-US" dirty="0"/>
            </a:p>
          </p:txBody>
        </p:sp>
      </p:grpSp>
      <p:grpSp>
        <p:nvGrpSpPr>
          <p:cNvPr id="91" name="Group 90"/>
          <p:cNvGrpSpPr/>
          <p:nvPr/>
        </p:nvGrpSpPr>
        <p:grpSpPr>
          <a:xfrm>
            <a:off x="6200780" y="1871654"/>
            <a:ext cx="571504" cy="644147"/>
            <a:chOff x="8201044" y="1085836"/>
            <a:chExt cx="571504" cy="644147"/>
          </a:xfrm>
        </p:grpSpPr>
        <p:pic>
          <p:nvPicPr>
            <p:cNvPr id="92" name="Picture 3" descr="C:\Users\tbradley\Depot\sw\devrel\Playpen\tbradley\Fermi\Block.png"/>
            <p:cNvPicPr>
              <a:picLocks noChangeAspect="1" noChangeArrowheads="1"/>
            </p:cNvPicPr>
            <p:nvPr/>
          </p:nvPicPr>
          <p:blipFill>
            <a:blip r:embed="rId4" cstate="screen"/>
            <a:srcRect/>
            <a:stretch>
              <a:fillRect/>
            </a:stretch>
          </p:blipFill>
          <p:spPr bwMode="auto">
            <a:xfrm>
              <a:off x="8201044" y="1085836"/>
              <a:ext cx="571504" cy="644147"/>
            </a:xfrm>
            <a:prstGeom prst="rect">
              <a:avLst/>
            </a:prstGeom>
            <a:noFill/>
          </p:spPr>
        </p:pic>
        <p:sp>
          <p:nvSpPr>
            <p:cNvPr id="93" name="TextBox 92"/>
            <p:cNvSpPr txBox="1"/>
            <p:nvPr/>
          </p:nvSpPr>
          <p:spPr>
            <a:xfrm>
              <a:off x="8201044" y="1228712"/>
              <a:ext cx="571504" cy="369332"/>
            </a:xfrm>
            <a:prstGeom prst="rect">
              <a:avLst/>
            </a:prstGeom>
            <a:noFill/>
          </p:spPr>
          <p:txBody>
            <a:bodyPr wrap="square" rtlCol="0">
              <a:spAutoFit/>
            </a:bodyPr>
            <a:lstStyle/>
            <a:p>
              <a:pPr algn="ctr"/>
              <a:r>
                <a:rPr lang="en-GB" dirty="0" smtClean="0"/>
                <a:t>11</a:t>
              </a:r>
              <a:endParaRPr lang="en-US" dirty="0"/>
            </a:p>
          </p:txBody>
        </p:sp>
      </p:grpSp>
      <p:grpSp>
        <p:nvGrpSpPr>
          <p:cNvPr id="94" name="Group 93"/>
          <p:cNvGrpSpPr/>
          <p:nvPr/>
        </p:nvGrpSpPr>
        <p:grpSpPr>
          <a:xfrm>
            <a:off x="7129474" y="1871654"/>
            <a:ext cx="571504" cy="644147"/>
            <a:chOff x="8843986" y="1085836"/>
            <a:chExt cx="571504" cy="644147"/>
          </a:xfrm>
        </p:grpSpPr>
        <p:pic>
          <p:nvPicPr>
            <p:cNvPr id="95" name="Picture 3" descr="C:\Users\tbradley\Depot\sw\devrel\Playpen\tbradley\Fermi\Block.png"/>
            <p:cNvPicPr>
              <a:picLocks noChangeAspect="1" noChangeArrowheads="1"/>
            </p:cNvPicPr>
            <p:nvPr/>
          </p:nvPicPr>
          <p:blipFill>
            <a:blip r:embed="rId4" cstate="screen"/>
            <a:srcRect/>
            <a:stretch>
              <a:fillRect/>
            </a:stretch>
          </p:blipFill>
          <p:spPr bwMode="auto">
            <a:xfrm>
              <a:off x="8843986" y="1085836"/>
              <a:ext cx="571504" cy="644147"/>
            </a:xfrm>
            <a:prstGeom prst="rect">
              <a:avLst/>
            </a:prstGeom>
            <a:noFill/>
          </p:spPr>
        </p:pic>
        <p:sp>
          <p:nvSpPr>
            <p:cNvPr id="96" name="TextBox 95"/>
            <p:cNvSpPr txBox="1"/>
            <p:nvPr/>
          </p:nvSpPr>
          <p:spPr>
            <a:xfrm>
              <a:off x="8843986" y="1228712"/>
              <a:ext cx="571504" cy="369332"/>
            </a:xfrm>
            <a:prstGeom prst="rect">
              <a:avLst/>
            </a:prstGeom>
            <a:noFill/>
          </p:spPr>
          <p:txBody>
            <a:bodyPr wrap="square" rtlCol="0">
              <a:spAutoFit/>
            </a:bodyPr>
            <a:lstStyle/>
            <a:p>
              <a:pPr algn="ctr"/>
              <a:r>
                <a:rPr lang="en-GB" dirty="0" smtClean="0"/>
                <a:t>12</a:t>
              </a:r>
              <a:endParaRPr lang="en-US" dirty="0"/>
            </a:p>
          </p:txBody>
        </p:sp>
      </p:grpSp>
      <p:sp>
        <p:nvSpPr>
          <p:cNvPr id="97" name="Rounded Rectangle 96"/>
          <p:cNvSpPr/>
          <p:nvPr/>
        </p:nvSpPr>
        <p:spPr>
          <a:xfrm flipV="1">
            <a:off x="6129342" y="2228844"/>
            <a:ext cx="714380" cy="3571900"/>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flipV="1">
            <a:off x="7058036" y="2228844"/>
            <a:ext cx="714380" cy="3571900"/>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
                                        <p:tgtEl>
                                          <p:spTgt spid="60"/>
                                        </p:tgtEl>
                                      </p:cBhvr>
                                    </p:animEffect>
                                    <p:anim calcmode="lin" valueType="num">
                                      <p:cBhvr>
                                        <p:cTn id="8" dur="200" fill="hold"/>
                                        <p:tgtEl>
                                          <p:spTgt spid="60"/>
                                        </p:tgtEl>
                                        <p:attrNameLst>
                                          <p:attrName>ppt_x</p:attrName>
                                        </p:attrNameLst>
                                      </p:cBhvr>
                                      <p:tavLst>
                                        <p:tav tm="0">
                                          <p:val>
                                            <p:strVal val="#ppt_x"/>
                                          </p:val>
                                        </p:tav>
                                        <p:tav tm="100000">
                                          <p:val>
                                            <p:strVal val="#ppt_x"/>
                                          </p:val>
                                        </p:tav>
                                      </p:tavLst>
                                    </p:anim>
                                    <p:anim calcmode="lin" valueType="num">
                                      <p:cBhvr>
                                        <p:cTn id="9" dur="200" fill="hold"/>
                                        <p:tgtEl>
                                          <p:spTgt spid="6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200"/>
                                        <p:tgtEl>
                                          <p:spTgt spid="64"/>
                                        </p:tgtEl>
                                      </p:cBhvr>
                                    </p:animEffect>
                                    <p:anim calcmode="lin" valueType="num">
                                      <p:cBhvr>
                                        <p:cTn id="13" dur="200" fill="hold"/>
                                        <p:tgtEl>
                                          <p:spTgt spid="64"/>
                                        </p:tgtEl>
                                        <p:attrNameLst>
                                          <p:attrName>ppt_x</p:attrName>
                                        </p:attrNameLst>
                                      </p:cBhvr>
                                      <p:tavLst>
                                        <p:tav tm="0">
                                          <p:val>
                                            <p:strVal val="#ppt_x"/>
                                          </p:val>
                                        </p:tav>
                                        <p:tav tm="100000">
                                          <p:val>
                                            <p:strVal val="#ppt_x"/>
                                          </p:val>
                                        </p:tav>
                                      </p:tavLst>
                                    </p:anim>
                                    <p:anim calcmode="lin" valueType="num">
                                      <p:cBhvr>
                                        <p:cTn id="14" dur="200" fill="hold"/>
                                        <p:tgtEl>
                                          <p:spTgt spid="64"/>
                                        </p:tgtEl>
                                        <p:attrNameLst>
                                          <p:attrName>ppt_y</p:attrName>
                                        </p:attrNameLst>
                                      </p:cBhvr>
                                      <p:tavLst>
                                        <p:tav tm="0">
                                          <p:val>
                                            <p:strVal val="#ppt_y-.1"/>
                                          </p:val>
                                        </p:tav>
                                        <p:tav tm="100000">
                                          <p:val>
                                            <p:strVal val="#ppt_y"/>
                                          </p:val>
                                        </p:tav>
                                      </p:tavLst>
                                    </p:anim>
                                  </p:childTnLst>
                                </p:cTn>
                              </p:par>
                            </p:childTnLst>
                          </p:cTn>
                        </p:par>
                        <p:par>
                          <p:cTn id="15" fill="hold">
                            <p:stCondLst>
                              <p:cond delay="200"/>
                            </p:stCondLst>
                            <p:childTnLst>
                              <p:par>
                                <p:cTn id="16" presetID="47" presetClass="entr" presetSubtype="0" fill="hold" nodeType="afterEffect">
                                  <p:stCondLst>
                                    <p:cond delay="20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200"/>
                                        <p:tgtEl>
                                          <p:spTgt spid="67"/>
                                        </p:tgtEl>
                                      </p:cBhvr>
                                    </p:animEffect>
                                    <p:anim calcmode="lin" valueType="num">
                                      <p:cBhvr>
                                        <p:cTn id="19" dur="200" fill="hold"/>
                                        <p:tgtEl>
                                          <p:spTgt spid="67"/>
                                        </p:tgtEl>
                                        <p:attrNameLst>
                                          <p:attrName>ppt_x</p:attrName>
                                        </p:attrNameLst>
                                      </p:cBhvr>
                                      <p:tavLst>
                                        <p:tav tm="0">
                                          <p:val>
                                            <p:strVal val="#ppt_x"/>
                                          </p:val>
                                        </p:tav>
                                        <p:tav tm="100000">
                                          <p:val>
                                            <p:strVal val="#ppt_x"/>
                                          </p:val>
                                        </p:tav>
                                      </p:tavLst>
                                    </p:anim>
                                    <p:anim calcmode="lin" valueType="num">
                                      <p:cBhvr>
                                        <p:cTn id="20" dur="200" fill="hold"/>
                                        <p:tgtEl>
                                          <p:spTgt spid="6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20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200"/>
                                        <p:tgtEl>
                                          <p:spTgt spid="70"/>
                                        </p:tgtEl>
                                      </p:cBhvr>
                                    </p:animEffect>
                                    <p:anim calcmode="lin" valueType="num">
                                      <p:cBhvr>
                                        <p:cTn id="24" dur="200" fill="hold"/>
                                        <p:tgtEl>
                                          <p:spTgt spid="70"/>
                                        </p:tgtEl>
                                        <p:attrNameLst>
                                          <p:attrName>ppt_x</p:attrName>
                                        </p:attrNameLst>
                                      </p:cBhvr>
                                      <p:tavLst>
                                        <p:tav tm="0">
                                          <p:val>
                                            <p:strVal val="#ppt_x"/>
                                          </p:val>
                                        </p:tav>
                                        <p:tav tm="100000">
                                          <p:val>
                                            <p:strVal val="#ppt_x"/>
                                          </p:val>
                                        </p:tav>
                                      </p:tavLst>
                                    </p:anim>
                                    <p:anim calcmode="lin" valueType="num">
                                      <p:cBhvr>
                                        <p:cTn id="25" dur="200" fill="hold"/>
                                        <p:tgtEl>
                                          <p:spTgt spid="70"/>
                                        </p:tgtEl>
                                        <p:attrNameLst>
                                          <p:attrName>ppt_y</p:attrName>
                                        </p:attrNameLst>
                                      </p:cBhvr>
                                      <p:tavLst>
                                        <p:tav tm="0">
                                          <p:val>
                                            <p:strVal val="#ppt_y-.1"/>
                                          </p:val>
                                        </p:tav>
                                        <p:tav tm="100000">
                                          <p:val>
                                            <p:strVal val="#ppt_y"/>
                                          </p:val>
                                        </p:tav>
                                      </p:tavLst>
                                    </p:anim>
                                  </p:childTnLst>
                                </p:cTn>
                              </p:par>
                            </p:childTnLst>
                          </p:cTn>
                        </p:par>
                        <p:par>
                          <p:cTn id="26" fill="hold">
                            <p:stCondLst>
                              <p:cond delay="600"/>
                            </p:stCondLst>
                            <p:childTnLst>
                              <p:par>
                                <p:cTn id="27" presetID="47" presetClass="entr" presetSubtype="0" fill="hold" nodeType="afterEffect">
                                  <p:stCondLst>
                                    <p:cond delay="20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200"/>
                                        <p:tgtEl>
                                          <p:spTgt spid="73"/>
                                        </p:tgtEl>
                                      </p:cBhvr>
                                    </p:animEffect>
                                    <p:anim calcmode="lin" valueType="num">
                                      <p:cBhvr>
                                        <p:cTn id="30" dur="200" fill="hold"/>
                                        <p:tgtEl>
                                          <p:spTgt spid="73"/>
                                        </p:tgtEl>
                                        <p:attrNameLst>
                                          <p:attrName>ppt_x</p:attrName>
                                        </p:attrNameLst>
                                      </p:cBhvr>
                                      <p:tavLst>
                                        <p:tav tm="0">
                                          <p:val>
                                            <p:strVal val="#ppt_x"/>
                                          </p:val>
                                        </p:tav>
                                        <p:tav tm="100000">
                                          <p:val>
                                            <p:strVal val="#ppt_x"/>
                                          </p:val>
                                        </p:tav>
                                      </p:tavLst>
                                    </p:anim>
                                    <p:anim calcmode="lin" valueType="num">
                                      <p:cBhvr>
                                        <p:cTn id="31" dur="200" fill="hold"/>
                                        <p:tgtEl>
                                          <p:spTgt spid="7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20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200"/>
                                        <p:tgtEl>
                                          <p:spTgt spid="76"/>
                                        </p:tgtEl>
                                      </p:cBhvr>
                                    </p:animEffect>
                                    <p:anim calcmode="lin" valueType="num">
                                      <p:cBhvr>
                                        <p:cTn id="35" dur="200" fill="hold"/>
                                        <p:tgtEl>
                                          <p:spTgt spid="76"/>
                                        </p:tgtEl>
                                        <p:attrNameLst>
                                          <p:attrName>ppt_x</p:attrName>
                                        </p:attrNameLst>
                                      </p:cBhvr>
                                      <p:tavLst>
                                        <p:tav tm="0">
                                          <p:val>
                                            <p:strVal val="#ppt_x"/>
                                          </p:val>
                                        </p:tav>
                                        <p:tav tm="100000">
                                          <p:val>
                                            <p:strVal val="#ppt_x"/>
                                          </p:val>
                                        </p:tav>
                                      </p:tavLst>
                                    </p:anim>
                                    <p:anim calcmode="lin" valueType="num">
                                      <p:cBhvr>
                                        <p:cTn id="36" dur="200" fill="hold"/>
                                        <p:tgtEl>
                                          <p:spTgt spid="76"/>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7" presetClass="entr" presetSubtype="0" fill="hold" nodeType="afterEffect">
                                  <p:stCondLst>
                                    <p:cond delay="20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200"/>
                                        <p:tgtEl>
                                          <p:spTgt spid="79"/>
                                        </p:tgtEl>
                                      </p:cBhvr>
                                    </p:animEffect>
                                    <p:anim calcmode="lin" valueType="num">
                                      <p:cBhvr>
                                        <p:cTn id="41" dur="200" fill="hold"/>
                                        <p:tgtEl>
                                          <p:spTgt spid="79"/>
                                        </p:tgtEl>
                                        <p:attrNameLst>
                                          <p:attrName>ppt_x</p:attrName>
                                        </p:attrNameLst>
                                      </p:cBhvr>
                                      <p:tavLst>
                                        <p:tav tm="0">
                                          <p:val>
                                            <p:strVal val="#ppt_x"/>
                                          </p:val>
                                        </p:tav>
                                        <p:tav tm="100000">
                                          <p:val>
                                            <p:strVal val="#ppt_x"/>
                                          </p:val>
                                        </p:tav>
                                      </p:tavLst>
                                    </p:anim>
                                    <p:anim calcmode="lin" valueType="num">
                                      <p:cBhvr>
                                        <p:cTn id="42" dur="200" fill="hold"/>
                                        <p:tgtEl>
                                          <p:spTgt spid="7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20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200"/>
                                        <p:tgtEl>
                                          <p:spTgt spid="82"/>
                                        </p:tgtEl>
                                      </p:cBhvr>
                                    </p:animEffect>
                                    <p:anim calcmode="lin" valueType="num">
                                      <p:cBhvr>
                                        <p:cTn id="46" dur="200" fill="hold"/>
                                        <p:tgtEl>
                                          <p:spTgt spid="82"/>
                                        </p:tgtEl>
                                        <p:attrNameLst>
                                          <p:attrName>ppt_x</p:attrName>
                                        </p:attrNameLst>
                                      </p:cBhvr>
                                      <p:tavLst>
                                        <p:tav tm="0">
                                          <p:val>
                                            <p:strVal val="#ppt_x"/>
                                          </p:val>
                                        </p:tav>
                                        <p:tav tm="100000">
                                          <p:val>
                                            <p:strVal val="#ppt_x"/>
                                          </p:val>
                                        </p:tav>
                                      </p:tavLst>
                                    </p:anim>
                                    <p:anim calcmode="lin" valueType="num">
                                      <p:cBhvr>
                                        <p:cTn id="47" dur="200" fill="hold"/>
                                        <p:tgtEl>
                                          <p:spTgt spid="82"/>
                                        </p:tgtEl>
                                        <p:attrNameLst>
                                          <p:attrName>ppt_y</p:attrName>
                                        </p:attrNameLst>
                                      </p:cBhvr>
                                      <p:tavLst>
                                        <p:tav tm="0">
                                          <p:val>
                                            <p:strVal val="#ppt_y-.1"/>
                                          </p:val>
                                        </p:tav>
                                        <p:tav tm="100000">
                                          <p:val>
                                            <p:strVal val="#ppt_y"/>
                                          </p:val>
                                        </p:tav>
                                      </p:tavLst>
                                    </p:anim>
                                  </p:childTnLst>
                                </p:cTn>
                              </p:par>
                            </p:childTnLst>
                          </p:cTn>
                        </p:par>
                        <p:par>
                          <p:cTn id="48" fill="hold">
                            <p:stCondLst>
                              <p:cond delay="1400"/>
                            </p:stCondLst>
                            <p:childTnLst>
                              <p:par>
                                <p:cTn id="49" presetID="47" presetClass="entr" presetSubtype="0" fill="hold" nodeType="afterEffect">
                                  <p:stCondLst>
                                    <p:cond delay="20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200"/>
                                        <p:tgtEl>
                                          <p:spTgt spid="85"/>
                                        </p:tgtEl>
                                      </p:cBhvr>
                                    </p:animEffect>
                                    <p:anim calcmode="lin" valueType="num">
                                      <p:cBhvr>
                                        <p:cTn id="52" dur="200" fill="hold"/>
                                        <p:tgtEl>
                                          <p:spTgt spid="85"/>
                                        </p:tgtEl>
                                        <p:attrNameLst>
                                          <p:attrName>ppt_x</p:attrName>
                                        </p:attrNameLst>
                                      </p:cBhvr>
                                      <p:tavLst>
                                        <p:tav tm="0">
                                          <p:val>
                                            <p:strVal val="#ppt_x"/>
                                          </p:val>
                                        </p:tav>
                                        <p:tav tm="100000">
                                          <p:val>
                                            <p:strVal val="#ppt_x"/>
                                          </p:val>
                                        </p:tav>
                                      </p:tavLst>
                                    </p:anim>
                                    <p:anim calcmode="lin" valueType="num">
                                      <p:cBhvr>
                                        <p:cTn id="53" dur="200" fill="hold"/>
                                        <p:tgtEl>
                                          <p:spTgt spid="85"/>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20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200"/>
                                        <p:tgtEl>
                                          <p:spTgt spid="88"/>
                                        </p:tgtEl>
                                      </p:cBhvr>
                                    </p:animEffect>
                                    <p:anim calcmode="lin" valueType="num">
                                      <p:cBhvr>
                                        <p:cTn id="57" dur="200" fill="hold"/>
                                        <p:tgtEl>
                                          <p:spTgt spid="88"/>
                                        </p:tgtEl>
                                        <p:attrNameLst>
                                          <p:attrName>ppt_x</p:attrName>
                                        </p:attrNameLst>
                                      </p:cBhvr>
                                      <p:tavLst>
                                        <p:tav tm="0">
                                          <p:val>
                                            <p:strVal val="#ppt_x"/>
                                          </p:val>
                                        </p:tav>
                                        <p:tav tm="100000">
                                          <p:val>
                                            <p:strVal val="#ppt_x"/>
                                          </p:val>
                                        </p:tav>
                                      </p:tavLst>
                                    </p:anim>
                                    <p:anim calcmode="lin" valueType="num">
                                      <p:cBhvr>
                                        <p:cTn id="58" dur="200" fill="hold"/>
                                        <p:tgtEl>
                                          <p:spTgt spid="88"/>
                                        </p:tgtEl>
                                        <p:attrNameLst>
                                          <p:attrName>ppt_y</p:attrName>
                                        </p:attrNameLst>
                                      </p:cBhvr>
                                      <p:tavLst>
                                        <p:tav tm="0">
                                          <p:val>
                                            <p:strVal val="#ppt_y-.1"/>
                                          </p:val>
                                        </p:tav>
                                        <p:tav tm="100000">
                                          <p:val>
                                            <p:strVal val="#ppt_y"/>
                                          </p:val>
                                        </p:tav>
                                      </p:tavLst>
                                    </p:anim>
                                  </p:childTnLst>
                                </p:cTn>
                              </p:par>
                            </p:childTnLst>
                          </p:cTn>
                        </p:par>
                        <p:par>
                          <p:cTn id="59" fill="hold">
                            <p:stCondLst>
                              <p:cond delay="1800"/>
                            </p:stCondLst>
                            <p:childTnLst>
                              <p:par>
                                <p:cTn id="60" presetID="47" presetClass="entr" presetSubtype="0" fill="hold" nodeType="afterEffect">
                                  <p:stCondLst>
                                    <p:cond delay="20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200"/>
                                        <p:tgtEl>
                                          <p:spTgt spid="91"/>
                                        </p:tgtEl>
                                      </p:cBhvr>
                                    </p:animEffect>
                                    <p:anim calcmode="lin" valueType="num">
                                      <p:cBhvr>
                                        <p:cTn id="63" dur="200" fill="hold"/>
                                        <p:tgtEl>
                                          <p:spTgt spid="91"/>
                                        </p:tgtEl>
                                        <p:attrNameLst>
                                          <p:attrName>ppt_x</p:attrName>
                                        </p:attrNameLst>
                                      </p:cBhvr>
                                      <p:tavLst>
                                        <p:tav tm="0">
                                          <p:val>
                                            <p:strVal val="#ppt_x"/>
                                          </p:val>
                                        </p:tav>
                                        <p:tav tm="100000">
                                          <p:val>
                                            <p:strVal val="#ppt_x"/>
                                          </p:val>
                                        </p:tav>
                                      </p:tavLst>
                                    </p:anim>
                                    <p:anim calcmode="lin" valueType="num">
                                      <p:cBhvr>
                                        <p:cTn id="64" dur="200" fill="hold"/>
                                        <p:tgtEl>
                                          <p:spTgt spid="91"/>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20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200"/>
                                        <p:tgtEl>
                                          <p:spTgt spid="94"/>
                                        </p:tgtEl>
                                      </p:cBhvr>
                                    </p:animEffect>
                                    <p:anim calcmode="lin" valueType="num">
                                      <p:cBhvr>
                                        <p:cTn id="68" dur="200" fill="hold"/>
                                        <p:tgtEl>
                                          <p:spTgt spid="94"/>
                                        </p:tgtEl>
                                        <p:attrNameLst>
                                          <p:attrName>ppt_x</p:attrName>
                                        </p:attrNameLst>
                                      </p:cBhvr>
                                      <p:tavLst>
                                        <p:tav tm="0">
                                          <p:val>
                                            <p:strVal val="#ppt_x"/>
                                          </p:val>
                                        </p:tav>
                                        <p:tav tm="100000">
                                          <p:val>
                                            <p:strVal val="#ppt_x"/>
                                          </p:val>
                                        </p:tav>
                                      </p:tavLst>
                                    </p:anim>
                                    <p:anim calcmode="lin" valueType="num">
                                      <p:cBhvr>
                                        <p:cTn id="69" dur="2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Transparent Scalability – G80</a:t>
            </a:r>
            <a:endParaRPr lang="en-US" dirty="0"/>
          </a:p>
        </p:txBody>
      </p:sp>
      <p:grpSp>
        <p:nvGrpSpPr>
          <p:cNvPr id="3" name="Group 47"/>
          <p:cNvGrpSpPr/>
          <p:nvPr/>
        </p:nvGrpSpPr>
        <p:grpSpPr>
          <a:xfrm>
            <a:off x="1771624" y="1085836"/>
            <a:ext cx="571504" cy="644147"/>
            <a:chOff x="1771624" y="1085836"/>
            <a:chExt cx="571504" cy="644147"/>
          </a:xfrm>
        </p:grpSpPr>
        <p:pic>
          <p:nvPicPr>
            <p:cNvPr id="137219" name="Picture 3" descr="C:\Users\tbradley\Depot\sw\devrel\Playpen\tbradley\Fermi\Block.png"/>
            <p:cNvPicPr>
              <a:picLocks noChangeAspect="1" noChangeArrowheads="1"/>
            </p:cNvPicPr>
            <p:nvPr/>
          </p:nvPicPr>
          <p:blipFill>
            <a:blip r:embed="rId3" cstate="screen"/>
            <a:srcRect/>
            <a:stretch>
              <a:fillRect/>
            </a:stretch>
          </p:blipFill>
          <p:spPr bwMode="auto">
            <a:xfrm>
              <a:off x="1771624" y="1085836"/>
              <a:ext cx="571504" cy="644147"/>
            </a:xfrm>
            <a:prstGeom prst="rect">
              <a:avLst/>
            </a:prstGeom>
            <a:noFill/>
          </p:spPr>
        </p:pic>
        <p:sp>
          <p:nvSpPr>
            <p:cNvPr id="24" name="TextBox 23"/>
            <p:cNvSpPr txBox="1"/>
            <p:nvPr/>
          </p:nvSpPr>
          <p:spPr>
            <a:xfrm>
              <a:off x="1771624" y="1228712"/>
              <a:ext cx="571504" cy="369332"/>
            </a:xfrm>
            <a:prstGeom prst="rect">
              <a:avLst/>
            </a:prstGeom>
            <a:noFill/>
          </p:spPr>
          <p:txBody>
            <a:bodyPr wrap="square" rtlCol="0">
              <a:spAutoFit/>
            </a:bodyPr>
            <a:lstStyle/>
            <a:p>
              <a:pPr algn="ctr"/>
              <a:r>
                <a:rPr lang="en-GB" dirty="0" smtClean="0"/>
                <a:t>1</a:t>
              </a:r>
              <a:endParaRPr lang="en-US" dirty="0"/>
            </a:p>
          </p:txBody>
        </p:sp>
      </p:grpSp>
      <p:grpSp>
        <p:nvGrpSpPr>
          <p:cNvPr id="4" name="Group 48"/>
          <p:cNvGrpSpPr/>
          <p:nvPr/>
        </p:nvGrpSpPr>
        <p:grpSpPr>
          <a:xfrm>
            <a:off x="2414566" y="1085836"/>
            <a:ext cx="571504" cy="644147"/>
            <a:chOff x="2414566" y="1085836"/>
            <a:chExt cx="571504" cy="644147"/>
          </a:xfrm>
        </p:grpSpPr>
        <p:pic>
          <p:nvPicPr>
            <p:cNvPr id="25" name="Picture 3" descr="C:\Users\tbradley\Depot\sw\devrel\Playpen\tbradley\Fermi\Block.png"/>
            <p:cNvPicPr>
              <a:picLocks noChangeAspect="1" noChangeArrowheads="1"/>
            </p:cNvPicPr>
            <p:nvPr/>
          </p:nvPicPr>
          <p:blipFill>
            <a:blip r:embed="rId3" cstate="screen"/>
            <a:srcRect/>
            <a:stretch>
              <a:fillRect/>
            </a:stretch>
          </p:blipFill>
          <p:spPr bwMode="auto">
            <a:xfrm>
              <a:off x="2414566" y="1085836"/>
              <a:ext cx="571504" cy="644147"/>
            </a:xfrm>
            <a:prstGeom prst="rect">
              <a:avLst/>
            </a:prstGeom>
            <a:noFill/>
          </p:spPr>
        </p:pic>
        <p:sp>
          <p:nvSpPr>
            <p:cNvPr id="26" name="TextBox 25"/>
            <p:cNvSpPr txBox="1"/>
            <p:nvPr/>
          </p:nvSpPr>
          <p:spPr>
            <a:xfrm>
              <a:off x="2414566" y="1228712"/>
              <a:ext cx="571504" cy="369332"/>
            </a:xfrm>
            <a:prstGeom prst="rect">
              <a:avLst/>
            </a:prstGeom>
            <a:noFill/>
          </p:spPr>
          <p:txBody>
            <a:bodyPr wrap="square" rtlCol="0">
              <a:spAutoFit/>
            </a:bodyPr>
            <a:lstStyle/>
            <a:p>
              <a:pPr algn="ctr"/>
              <a:r>
                <a:rPr lang="en-GB" dirty="0" smtClean="0"/>
                <a:t>2</a:t>
              </a:r>
              <a:endParaRPr lang="en-US" dirty="0"/>
            </a:p>
          </p:txBody>
        </p:sp>
      </p:grpSp>
      <p:grpSp>
        <p:nvGrpSpPr>
          <p:cNvPr id="5" name="Group 49"/>
          <p:cNvGrpSpPr/>
          <p:nvPr/>
        </p:nvGrpSpPr>
        <p:grpSpPr>
          <a:xfrm>
            <a:off x="3057508" y="1085836"/>
            <a:ext cx="571504" cy="644147"/>
            <a:chOff x="3057508" y="1085836"/>
            <a:chExt cx="571504" cy="644147"/>
          </a:xfrm>
        </p:grpSpPr>
        <p:pic>
          <p:nvPicPr>
            <p:cNvPr id="27" name="Picture 3" descr="C:\Users\tbradley\Depot\sw\devrel\Playpen\tbradley\Fermi\Block.png"/>
            <p:cNvPicPr>
              <a:picLocks noChangeAspect="1" noChangeArrowheads="1"/>
            </p:cNvPicPr>
            <p:nvPr/>
          </p:nvPicPr>
          <p:blipFill>
            <a:blip r:embed="rId3" cstate="screen"/>
            <a:srcRect/>
            <a:stretch>
              <a:fillRect/>
            </a:stretch>
          </p:blipFill>
          <p:spPr bwMode="auto">
            <a:xfrm>
              <a:off x="3057508" y="1085836"/>
              <a:ext cx="571504" cy="644147"/>
            </a:xfrm>
            <a:prstGeom prst="rect">
              <a:avLst/>
            </a:prstGeom>
            <a:noFill/>
          </p:spPr>
        </p:pic>
        <p:sp>
          <p:nvSpPr>
            <p:cNvPr id="28" name="TextBox 27"/>
            <p:cNvSpPr txBox="1"/>
            <p:nvPr/>
          </p:nvSpPr>
          <p:spPr>
            <a:xfrm>
              <a:off x="3057508" y="1228712"/>
              <a:ext cx="571504" cy="369332"/>
            </a:xfrm>
            <a:prstGeom prst="rect">
              <a:avLst/>
            </a:prstGeom>
            <a:noFill/>
          </p:spPr>
          <p:txBody>
            <a:bodyPr wrap="square" rtlCol="0">
              <a:spAutoFit/>
            </a:bodyPr>
            <a:lstStyle/>
            <a:p>
              <a:pPr algn="ctr"/>
              <a:r>
                <a:rPr lang="en-GB" dirty="0" smtClean="0"/>
                <a:t>3</a:t>
              </a:r>
              <a:endParaRPr lang="en-US" dirty="0"/>
            </a:p>
          </p:txBody>
        </p:sp>
      </p:grpSp>
      <p:grpSp>
        <p:nvGrpSpPr>
          <p:cNvPr id="6" name="Group 50"/>
          <p:cNvGrpSpPr/>
          <p:nvPr/>
        </p:nvGrpSpPr>
        <p:grpSpPr>
          <a:xfrm>
            <a:off x="3700450" y="1085836"/>
            <a:ext cx="571504" cy="644147"/>
            <a:chOff x="3700450" y="1085836"/>
            <a:chExt cx="571504" cy="644147"/>
          </a:xfrm>
        </p:grpSpPr>
        <p:pic>
          <p:nvPicPr>
            <p:cNvPr id="29" name="Picture 3" descr="C:\Users\tbradley\Depot\sw\devrel\Playpen\tbradley\Fermi\Block.png"/>
            <p:cNvPicPr>
              <a:picLocks noChangeAspect="1" noChangeArrowheads="1"/>
            </p:cNvPicPr>
            <p:nvPr/>
          </p:nvPicPr>
          <p:blipFill>
            <a:blip r:embed="rId3" cstate="screen"/>
            <a:srcRect/>
            <a:stretch>
              <a:fillRect/>
            </a:stretch>
          </p:blipFill>
          <p:spPr bwMode="auto">
            <a:xfrm>
              <a:off x="3700450" y="1085836"/>
              <a:ext cx="571504" cy="644147"/>
            </a:xfrm>
            <a:prstGeom prst="rect">
              <a:avLst/>
            </a:prstGeom>
            <a:noFill/>
          </p:spPr>
        </p:pic>
        <p:sp>
          <p:nvSpPr>
            <p:cNvPr id="30" name="TextBox 29"/>
            <p:cNvSpPr txBox="1"/>
            <p:nvPr/>
          </p:nvSpPr>
          <p:spPr>
            <a:xfrm>
              <a:off x="3700450" y="1228712"/>
              <a:ext cx="571504" cy="369332"/>
            </a:xfrm>
            <a:prstGeom prst="rect">
              <a:avLst/>
            </a:prstGeom>
            <a:noFill/>
          </p:spPr>
          <p:txBody>
            <a:bodyPr wrap="square" rtlCol="0">
              <a:spAutoFit/>
            </a:bodyPr>
            <a:lstStyle/>
            <a:p>
              <a:pPr algn="ctr"/>
              <a:r>
                <a:rPr lang="en-GB" dirty="0" smtClean="0"/>
                <a:t>4</a:t>
              </a:r>
              <a:endParaRPr lang="en-US" dirty="0"/>
            </a:p>
          </p:txBody>
        </p:sp>
      </p:grpSp>
      <p:grpSp>
        <p:nvGrpSpPr>
          <p:cNvPr id="7" name="Group 51"/>
          <p:cNvGrpSpPr/>
          <p:nvPr/>
        </p:nvGrpSpPr>
        <p:grpSpPr>
          <a:xfrm>
            <a:off x="4343392" y="1085836"/>
            <a:ext cx="571504" cy="644147"/>
            <a:chOff x="4343392" y="1085836"/>
            <a:chExt cx="571504" cy="644147"/>
          </a:xfrm>
        </p:grpSpPr>
        <p:pic>
          <p:nvPicPr>
            <p:cNvPr id="31" name="Picture 3" descr="C:\Users\tbradley\Depot\sw\devrel\Playpen\tbradley\Fermi\Block.png"/>
            <p:cNvPicPr>
              <a:picLocks noChangeAspect="1" noChangeArrowheads="1"/>
            </p:cNvPicPr>
            <p:nvPr/>
          </p:nvPicPr>
          <p:blipFill>
            <a:blip r:embed="rId3" cstate="screen"/>
            <a:srcRect/>
            <a:stretch>
              <a:fillRect/>
            </a:stretch>
          </p:blipFill>
          <p:spPr bwMode="auto">
            <a:xfrm>
              <a:off x="4343392" y="1085836"/>
              <a:ext cx="571504" cy="644147"/>
            </a:xfrm>
            <a:prstGeom prst="rect">
              <a:avLst/>
            </a:prstGeom>
            <a:noFill/>
          </p:spPr>
        </p:pic>
        <p:sp>
          <p:nvSpPr>
            <p:cNvPr id="32" name="TextBox 31"/>
            <p:cNvSpPr txBox="1"/>
            <p:nvPr/>
          </p:nvSpPr>
          <p:spPr>
            <a:xfrm>
              <a:off x="4343392" y="1228712"/>
              <a:ext cx="571504" cy="369332"/>
            </a:xfrm>
            <a:prstGeom prst="rect">
              <a:avLst/>
            </a:prstGeom>
            <a:noFill/>
          </p:spPr>
          <p:txBody>
            <a:bodyPr wrap="square" rtlCol="0">
              <a:spAutoFit/>
            </a:bodyPr>
            <a:lstStyle/>
            <a:p>
              <a:pPr algn="ctr"/>
              <a:r>
                <a:rPr lang="en-GB" dirty="0" smtClean="0"/>
                <a:t>5</a:t>
              </a:r>
              <a:endParaRPr lang="en-US" dirty="0"/>
            </a:p>
          </p:txBody>
        </p:sp>
      </p:grpSp>
      <p:grpSp>
        <p:nvGrpSpPr>
          <p:cNvPr id="8" name="Group 52"/>
          <p:cNvGrpSpPr/>
          <p:nvPr/>
        </p:nvGrpSpPr>
        <p:grpSpPr>
          <a:xfrm>
            <a:off x="4986334" y="1085836"/>
            <a:ext cx="571504" cy="644147"/>
            <a:chOff x="4986334" y="1085836"/>
            <a:chExt cx="571504" cy="644147"/>
          </a:xfrm>
        </p:grpSpPr>
        <p:pic>
          <p:nvPicPr>
            <p:cNvPr id="33" name="Picture 3" descr="C:\Users\tbradley\Depot\sw\devrel\Playpen\tbradley\Fermi\Block.png"/>
            <p:cNvPicPr>
              <a:picLocks noChangeAspect="1" noChangeArrowheads="1"/>
            </p:cNvPicPr>
            <p:nvPr/>
          </p:nvPicPr>
          <p:blipFill>
            <a:blip r:embed="rId3" cstate="screen"/>
            <a:srcRect/>
            <a:stretch>
              <a:fillRect/>
            </a:stretch>
          </p:blipFill>
          <p:spPr bwMode="auto">
            <a:xfrm>
              <a:off x="4986334" y="1085836"/>
              <a:ext cx="571504" cy="644147"/>
            </a:xfrm>
            <a:prstGeom prst="rect">
              <a:avLst/>
            </a:prstGeom>
            <a:noFill/>
          </p:spPr>
        </p:pic>
        <p:sp>
          <p:nvSpPr>
            <p:cNvPr id="34" name="TextBox 33"/>
            <p:cNvSpPr txBox="1"/>
            <p:nvPr/>
          </p:nvSpPr>
          <p:spPr>
            <a:xfrm>
              <a:off x="4986334" y="1228712"/>
              <a:ext cx="571504" cy="369332"/>
            </a:xfrm>
            <a:prstGeom prst="rect">
              <a:avLst/>
            </a:prstGeom>
            <a:noFill/>
          </p:spPr>
          <p:txBody>
            <a:bodyPr wrap="square" rtlCol="0">
              <a:spAutoFit/>
            </a:bodyPr>
            <a:lstStyle/>
            <a:p>
              <a:pPr algn="ctr"/>
              <a:r>
                <a:rPr lang="en-GB" dirty="0" smtClean="0"/>
                <a:t>6</a:t>
              </a:r>
              <a:endParaRPr lang="en-US" dirty="0"/>
            </a:p>
          </p:txBody>
        </p:sp>
      </p:grpSp>
      <p:grpSp>
        <p:nvGrpSpPr>
          <p:cNvPr id="9" name="Group 53"/>
          <p:cNvGrpSpPr/>
          <p:nvPr/>
        </p:nvGrpSpPr>
        <p:grpSpPr>
          <a:xfrm>
            <a:off x="5629276" y="1085836"/>
            <a:ext cx="571504" cy="644147"/>
            <a:chOff x="5629276" y="1085836"/>
            <a:chExt cx="571504" cy="644147"/>
          </a:xfrm>
        </p:grpSpPr>
        <p:pic>
          <p:nvPicPr>
            <p:cNvPr id="35" name="Picture 3" descr="C:\Users\tbradley\Depot\sw\devrel\Playpen\tbradley\Fermi\Block.png"/>
            <p:cNvPicPr>
              <a:picLocks noChangeAspect="1" noChangeArrowheads="1"/>
            </p:cNvPicPr>
            <p:nvPr/>
          </p:nvPicPr>
          <p:blipFill>
            <a:blip r:embed="rId3" cstate="screen"/>
            <a:srcRect/>
            <a:stretch>
              <a:fillRect/>
            </a:stretch>
          </p:blipFill>
          <p:spPr bwMode="auto">
            <a:xfrm>
              <a:off x="5629276" y="1085836"/>
              <a:ext cx="571504" cy="644147"/>
            </a:xfrm>
            <a:prstGeom prst="rect">
              <a:avLst/>
            </a:prstGeom>
            <a:noFill/>
          </p:spPr>
        </p:pic>
        <p:sp>
          <p:nvSpPr>
            <p:cNvPr id="36" name="TextBox 35"/>
            <p:cNvSpPr txBox="1"/>
            <p:nvPr/>
          </p:nvSpPr>
          <p:spPr>
            <a:xfrm>
              <a:off x="5629276" y="1228712"/>
              <a:ext cx="571504" cy="369332"/>
            </a:xfrm>
            <a:prstGeom prst="rect">
              <a:avLst/>
            </a:prstGeom>
            <a:noFill/>
          </p:spPr>
          <p:txBody>
            <a:bodyPr wrap="square" rtlCol="0">
              <a:spAutoFit/>
            </a:bodyPr>
            <a:lstStyle/>
            <a:p>
              <a:pPr algn="ctr"/>
              <a:r>
                <a:rPr lang="en-GB" dirty="0" smtClean="0"/>
                <a:t>7</a:t>
              </a:r>
              <a:endParaRPr lang="en-US" dirty="0"/>
            </a:p>
          </p:txBody>
        </p:sp>
      </p:grpSp>
      <p:grpSp>
        <p:nvGrpSpPr>
          <p:cNvPr id="10" name="Group 54"/>
          <p:cNvGrpSpPr/>
          <p:nvPr/>
        </p:nvGrpSpPr>
        <p:grpSpPr>
          <a:xfrm>
            <a:off x="6272218" y="1085836"/>
            <a:ext cx="571504" cy="644147"/>
            <a:chOff x="6272218" y="1085836"/>
            <a:chExt cx="571504" cy="644147"/>
          </a:xfrm>
        </p:grpSpPr>
        <p:pic>
          <p:nvPicPr>
            <p:cNvPr id="37" name="Picture 3" descr="C:\Users\tbradley\Depot\sw\devrel\Playpen\tbradley\Fermi\Block.png"/>
            <p:cNvPicPr>
              <a:picLocks noChangeAspect="1" noChangeArrowheads="1"/>
            </p:cNvPicPr>
            <p:nvPr/>
          </p:nvPicPr>
          <p:blipFill>
            <a:blip r:embed="rId3" cstate="screen"/>
            <a:srcRect/>
            <a:stretch>
              <a:fillRect/>
            </a:stretch>
          </p:blipFill>
          <p:spPr bwMode="auto">
            <a:xfrm>
              <a:off x="6272218" y="1085836"/>
              <a:ext cx="571504" cy="644147"/>
            </a:xfrm>
            <a:prstGeom prst="rect">
              <a:avLst/>
            </a:prstGeom>
            <a:noFill/>
          </p:spPr>
        </p:pic>
        <p:sp>
          <p:nvSpPr>
            <p:cNvPr id="38" name="TextBox 37"/>
            <p:cNvSpPr txBox="1"/>
            <p:nvPr/>
          </p:nvSpPr>
          <p:spPr>
            <a:xfrm>
              <a:off x="6272218" y="1228712"/>
              <a:ext cx="571504" cy="369332"/>
            </a:xfrm>
            <a:prstGeom prst="rect">
              <a:avLst/>
            </a:prstGeom>
            <a:noFill/>
          </p:spPr>
          <p:txBody>
            <a:bodyPr wrap="square" rtlCol="0">
              <a:spAutoFit/>
            </a:bodyPr>
            <a:lstStyle/>
            <a:p>
              <a:pPr algn="ctr"/>
              <a:r>
                <a:rPr lang="en-GB" dirty="0" smtClean="0"/>
                <a:t>8</a:t>
              </a:r>
              <a:endParaRPr lang="en-US" dirty="0"/>
            </a:p>
          </p:txBody>
        </p:sp>
      </p:grpSp>
      <p:grpSp>
        <p:nvGrpSpPr>
          <p:cNvPr id="11" name="Group 55"/>
          <p:cNvGrpSpPr/>
          <p:nvPr/>
        </p:nvGrpSpPr>
        <p:grpSpPr>
          <a:xfrm>
            <a:off x="6915160" y="1085836"/>
            <a:ext cx="571504" cy="644147"/>
            <a:chOff x="6915160" y="1085836"/>
            <a:chExt cx="571504" cy="644147"/>
          </a:xfrm>
        </p:grpSpPr>
        <p:pic>
          <p:nvPicPr>
            <p:cNvPr id="39" name="Picture 3" descr="C:\Users\tbradley\Depot\sw\devrel\Playpen\tbradley\Fermi\Block.png"/>
            <p:cNvPicPr>
              <a:picLocks noChangeAspect="1" noChangeArrowheads="1"/>
            </p:cNvPicPr>
            <p:nvPr/>
          </p:nvPicPr>
          <p:blipFill>
            <a:blip r:embed="rId3" cstate="screen"/>
            <a:srcRect/>
            <a:stretch>
              <a:fillRect/>
            </a:stretch>
          </p:blipFill>
          <p:spPr bwMode="auto">
            <a:xfrm>
              <a:off x="6915160" y="1085836"/>
              <a:ext cx="571504" cy="644147"/>
            </a:xfrm>
            <a:prstGeom prst="rect">
              <a:avLst/>
            </a:prstGeom>
            <a:noFill/>
          </p:spPr>
        </p:pic>
        <p:sp>
          <p:nvSpPr>
            <p:cNvPr id="40" name="TextBox 39"/>
            <p:cNvSpPr txBox="1"/>
            <p:nvPr/>
          </p:nvSpPr>
          <p:spPr>
            <a:xfrm>
              <a:off x="6915160" y="1228712"/>
              <a:ext cx="571504" cy="369332"/>
            </a:xfrm>
            <a:prstGeom prst="rect">
              <a:avLst/>
            </a:prstGeom>
            <a:noFill/>
          </p:spPr>
          <p:txBody>
            <a:bodyPr wrap="square" rtlCol="0">
              <a:spAutoFit/>
            </a:bodyPr>
            <a:lstStyle/>
            <a:p>
              <a:pPr algn="ctr"/>
              <a:r>
                <a:rPr lang="en-GB" dirty="0" smtClean="0"/>
                <a:t>9</a:t>
              </a:r>
              <a:endParaRPr lang="en-US" dirty="0"/>
            </a:p>
          </p:txBody>
        </p:sp>
      </p:grpSp>
      <p:grpSp>
        <p:nvGrpSpPr>
          <p:cNvPr id="12" name="Group 56"/>
          <p:cNvGrpSpPr/>
          <p:nvPr/>
        </p:nvGrpSpPr>
        <p:grpSpPr>
          <a:xfrm>
            <a:off x="7558102" y="1085836"/>
            <a:ext cx="571504" cy="644147"/>
            <a:chOff x="7558102" y="1085836"/>
            <a:chExt cx="571504" cy="644147"/>
          </a:xfrm>
        </p:grpSpPr>
        <p:pic>
          <p:nvPicPr>
            <p:cNvPr id="41" name="Picture 3" descr="C:\Users\tbradley\Depot\sw\devrel\Playpen\tbradley\Fermi\Block.png"/>
            <p:cNvPicPr>
              <a:picLocks noChangeAspect="1" noChangeArrowheads="1"/>
            </p:cNvPicPr>
            <p:nvPr/>
          </p:nvPicPr>
          <p:blipFill>
            <a:blip r:embed="rId3" cstate="screen"/>
            <a:srcRect/>
            <a:stretch>
              <a:fillRect/>
            </a:stretch>
          </p:blipFill>
          <p:spPr bwMode="auto">
            <a:xfrm>
              <a:off x="7558102" y="1085836"/>
              <a:ext cx="571504" cy="644147"/>
            </a:xfrm>
            <a:prstGeom prst="rect">
              <a:avLst/>
            </a:prstGeom>
            <a:noFill/>
          </p:spPr>
        </p:pic>
        <p:sp>
          <p:nvSpPr>
            <p:cNvPr id="42" name="TextBox 41"/>
            <p:cNvSpPr txBox="1"/>
            <p:nvPr/>
          </p:nvSpPr>
          <p:spPr>
            <a:xfrm>
              <a:off x="7558102" y="1228712"/>
              <a:ext cx="571504" cy="369332"/>
            </a:xfrm>
            <a:prstGeom prst="rect">
              <a:avLst/>
            </a:prstGeom>
            <a:noFill/>
          </p:spPr>
          <p:txBody>
            <a:bodyPr wrap="square" rtlCol="0">
              <a:spAutoFit/>
            </a:bodyPr>
            <a:lstStyle/>
            <a:p>
              <a:pPr algn="ctr"/>
              <a:r>
                <a:rPr lang="en-GB" dirty="0" smtClean="0"/>
                <a:t>10</a:t>
              </a:r>
              <a:endParaRPr lang="en-US" dirty="0"/>
            </a:p>
          </p:txBody>
        </p:sp>
      </p:grpSp>
      <p:grpSp>
        <p:nvGrpSpPr>
          <p:cNvPr id="13" name="Group 57"/>
          <p:cNvGrpSpPr/>
          <p:nvPr/>
        </p:nvGrpSpPr>
        <p:grpSpPr>
          <a:xfrm>
            <a:off x="8201044" y="1085836"/>
            <a:ext cx="571504" cy="644147"/>
            <a:chOff x="8201044" y="1085836"/>
            <a:chExt cx="571504" cy="644147"/>
          </a:xfrm>
        </p:grpSpPr>
        <p:pic>
          <p:nvPicPr>
            <p:cNvPr id="43" name="Picture 3" descr="C:\Users\tbradley\Depot\sw\devrel\Playpen\tbradley\Fermi\Block.png"/>
            <p:cNvPicPr>
              <a:picLocks noChangeAspect="1" noChangeArrowheads="1"/>
            </p:cNvPicPr>
            <p:nvPr/>
          </p:nvPicPr>
          <p:blipFill>
            <a:blip r:embed="rId3" cstate="screen"/>
            <a:srcRect/>
            <a:stretch>
              <a:fillRect/>
            </a:stretch>
          </p:blipFill>
          <p:spPr bwMode="auto">
            <a:xfrm>
              <a:off x="8201044" y="1085836"/>
              <a:ext cx="571504" cy="644147"/>
            </a:xfrm>
            <a:prstGeom prst="rect">
              <a:avLst/>
            </a:prstGeom>
            <a:noFill/>
          </p:spPr>
        </p:pic>
        <p:sp>
          <p:nvSpPr>
            <p:cNvPr id="44" name="TextBox 43"/>
            <p:cNvSpPr txBox="1"/>
            <p:nvPr/>
          </p:nvSpPr>
          <p:spPr>
            <a:xfrm>
              <a:off x="8201044" y="1228712"/>
              <a:ext cx="571504" cy="369332"/>
            </a:xfrm>
            <a:prstGeom prst="rect">
              <a:avLst/>
            </a:prstGeom>
            <a:noFill/>
          </p:spPr>
          <p:txBody>
            <a:bodyPr wrap="square" rtlCol="0">
              <a:spAutoFit/>
            </a:bodyPr>
            <a:lstStyle/>
            <a:p>
              <a:pPr algn="ctr"/>
              <a:r>
                <a:rPr lang="en-GB" dirty="0" smtClean="0"/>
                <a:t>11</a:t>
              </a:r>
              <a:endParaRPr lang="en-US" dirty="0"/>
            </a:p>
          </p:txBody>
        </p:sp>
      </p:grpSp>
      <p:grpSp>
        <p:nvGrpSpPr>
          <p:cNvPr id="14" name="Group 58"/>
          <p:cNvGrpSpPr/>
          <p:nvPr/>
        </p:nvGrpSpPr>
        <p:grpSpPr>
          <a:xfrm>
            <a:off x="8843986" y="1085836"/>
            <a:ext cx="571504" cy="644147"/>
            <a:chOff x="8843986" y="1085836"/>
            <a:chExt cx="571504" cy="644147"/>
          </a:xfrm>
        </p:grpSpPr>
        <p:pic>
          <p:nvPicPr>
            <p:cNvPr id="45" name="Picture 3" descr="C:\Users\tbradley\Depot\sw\devrel\Playpen\tbradley\Fermi\Block.png"/>
            <p:cNvPicPr>
              <a:picLocks noChangeAspect="1" noChangeArrowheads="1"/>
            </p:cNvPicPr>
            <p:nvPr/>
          </p:nvPicPr>
          <p:blipFill>
            <a:blip r:embed="rId3" cstate="screen"/>
            <a:srcRect/>
            <a:stretch>
              <a:fillRect/>
            </a:stretch>
          </p:blipFill>
          <p:spPr bwMode="auto">
            <a:xfrm>
              <a:off x="8843986" y="1085836"/>
              <a:ext cx="571504" cy="644147"/>
            </a:xfrm>
            <a:prstGeom prst="rect">
              <a:avLst/>
            </a:prstGeom>
            <a:noFill/>
          </p:spPr>
        </p:pic>
        <p:sp>
          <p:nvSpPr>
            <p:cNvPr id="46" name="TextBox 45"/>
            <p:cNvSpPr txBox="1"/>
            <p:nvPr/>
          </p:nvSpPr>
          <p:spPr>
            <a:xfrm>
              <a:off x="8843986" y="1228712"/>
              <a:ext cx="571504" cy="369332"/>
            </a:xfrm>
            <a:prstGeom prst="rect">
              <a:avLst/>
            </a:prstGeom>
            <a:noFill/>
          </p:spPr>
          <p:txBody>
            <a:bodyPr wrap="square" rtlCol="0">
              <a:spAutoFit/>
            </a:bodyPr>
            <a:lstStyle/>
            <a:p>
              <a:pPr algn="ctr"/>
              <a:r>
                <a:rPr lang="en-GB" dirty="0" smtClean="0"/>
                <a:t>12</a:t>
              </a:r>
              <a:endParaRPr lang="en-US" dirty="0"/>
            </a:p>
          </p:txBody>
        </p:sp>
      </p:grpSp>
      <p:pic>
        <p:nvPicPr>
          <p:cNvPr id="138242" name="Picture 2" descr="C:\Users\tbradley\Depot\sw\devrel\Playpen\tbradley\Fermi\G80.png"/>
          <p:cNvPicPr>
            <a:picLocks noChangeAspect="1" noChangeArrowheads="1"/>
          </p:cNvPicPr>
          <p:nvPr/>
        </p:nvPicPr>
        <p:blipFill>
          <a:blip r:embed="rId4" cstate="screen"/>
          <a:srcRect/>
          <a:stretch>
            <a:fillRect/>
          </a:stretch>
        </p:blipFill>
        <p:spPr bwMode="auto">
          <a:xfrm>
            <a:off x="199988" y="2443158"/>
            <a:ext cx="4857784" cy="2265489"/>
          </a:xfrm>
          <a:prstGeom prst="rect">
            <a:avLst/>
          </a:prstGeom>
          <a:noFill/>
        </p:spPr>
      </p:pic>
      <p:grpSp>
        <p:nvGrpSpPr>
          <p:cNvPr id="103" name="Group 47"/>
          <p:cNvGrpSpPr/>
          <p:nvPr/>
        </p:nvGrpSpPr>
        <p:grpSpPr>
          <a:xfrm>
            <a:off x="5486400" y="3729042"/>
            <a:ext cx="571504" cy="644147"/>
            <a:chOff x="1771624" y="1085836"/>
            <a:chExt cx="571504" cy="644147"/>
          </a:xfrm>
        </p:grpSpPr>
        <p:pic>
          <p:nvPicPr>
            <p:cNvPr id="104" name="Picture 3" descr="C:\Users\tbradley\Depot\sw\devrel\Playpen\tbradley\Fermi\Block.png"/>
            <p:cNvPicPr>
              <a:picLocks noChangeAspect="1" noChangeArrowheads="1"/>
            </p:cNvPicPr>
            <p:nvPr/>
          </p:nvPicPr>
          <p:blipFill>
            <a:blip r:embed="rId3" cstate="screen"/>
            <a:srcRect/>
            <a:stretch>
              <a:fillRect/>
            </a:stretch>
          </p:blipFill>
          <p:spPr bwMode="auto">
            <a:xfrm>
              <a:off x="1771624" y="1085836"/>
              <a:ext cx="571504" cy="644147"/>
            </a:xfrm>
            <a:prstGeom prst="rect">
              <a:avLst/>
            </a:prstGeom>
            <a:noFill/>
          </p:spPr>
        </p:pic>
        <p:sp>
          <p:nvSpPr>
            <p:cNvPr id="105" name="TextBox 104"/>
            <p:cNvSpPr txBox="1"/>
            <p:nvPr/>
          </p:nvSpPr>
          <p:spPr>
            <a:xfrm>
              <a:off x="1771624" y="1228712"/>
              <a:ext cx="571504" cy="369332"/>
            </a:xfrm>
            <a:prstGeom prst="rect">
              <a:avLst/>
            </a:prstGeom>
            <a:noFill/>
          </p:spPr>
          <p:txBody>
            <a:bodyPr wrap="square" rtlCol="0">
              <a:spAutoFit/>
            </a:bodyPr>
            <a:lstStyle/>
            <a:p>
              <a:pPr algn="ctr"/>
              <a:r>
                <a:rPr lang="en-GB" dirty="0" smtClean="0"/>
                <a:t>1</a:t>
              </a:r>
              <a:endParaRPr lang="en-US" dirty="0"/>
            </a:p>
          </p:txBody>
        </p:sp>
      </p:grpSp>
      <p:grpSp>
        <p:nvGrpSpPr>
          <p:cNvPr id="106" name="Group 48"/>
          <p:cNvGrpSpPr/>
          <p:nvPr/>
        </p:nvGrpSpPr>
        <p:grpSpPr>
          <a:xfrm>
            <a:off x="6129342" y="3729042"/>
            <a:ext cx="571504" cy="644147"/>
            <a:chOff x="2414566" y="1085836"/>
            <a:chExt cx="571504" cy="644147"/>
          </a:xfrm>
        </p:grpSpPr>
        <p:pic>
          <p:nvPicPr>
            <p:cNvPr id="107" name="Picture 3" descr="C:\Users\tbradley\Depot\sw\devrel\Playpen\tbradley\Fermi\Block.png"/>
            <p:cNvPicPr>
              <a:picLocks noChangeAspect="1" noChangeArrowheads="1"/>
            </p:cNvPicPr>
            <p:nvPr/>
          </p:nvPicPr>
          <p:blipFill>
            <a:blip r:embed="rId3" cstate="screen"/>
            <a:srcRect/>
            <a:stretch>
              <a:fillRect/>
            </a:stretch>
          </p:blipFill>
          <p:spPr bwMode="auto">
            <a:xfrm>
              <a:off x="2414566" y="1085836"/>
              <a:ext cx="571504" cy="644147"/>
            </a:xfrm>
            <a:prstGeom prst="rect">
              <a:avLst/>
            </a:prstGeom>
            <a:noFill/>
          </p:spPr>
        </p:pic>
        <p:sp>
          <p:nvSpPr>
            <p:cNvPr id="108" name="TextBox 107"/>
            <p:cNvSpPr txBox="1"/>
            <p:nvPr/>
          </p:nvSpPr>
          <p:spPr>
            <a:xfrm>
              <a:off x="2414566" y="1228712"/>
              <a:ext cx="571504" cy="369332"/>
            </a:xfrm>
            <a:prstGeom prst="rect">
              <a:avLst/>
            </a:prstGeom>
            <a:noFill/>
          </p:spPr>
          <p:txBody>
            <a:bodyPr wrap="square" rtlCol="0">
              <a:spAutoFit/>
            </a:bodyPr>
            <a:lstStyle/>
            <a:p>
              <a:pPr algn="ctr"/>
              <a:r>
                <a:rPr lang="en-GB" dirty="0" smtClean="0"/>
                <a:t>2</a:t>
              </a:r>
              <a:endParaRPr lang="en-US" dirty="0"/>
            </a:p>
          </p:txBody>
        </p:sp>
      </p:grpSp>
      <p:grpSp>
        <p:nvGrpSpPr>
          <p:cNvPr id="109" name="Group 49"/>
          <p:cNvGrpSpPr/>
          <p:nvPr/>
        </p:nvGrpSpPr>
        <p:grpSpPr>
          <a:xfrm>
            <a:off x="6772284" y="3729042"/>
            <a:ext cx="571504" cy="644147"/>
            <a:chOff x="3057508" y="1085836"/>
            <a:chExt cx="571504" cy="644147"/>
          </a:xfrm>
        </p:grpSpPr>
        <p:pic>
          <p:nvPicPr>
            <p:cNvPr id="110" name="Picture 3" descr="C:\Users\tbradley\Depot\sw\devrel\Playpen\tbradley\Fermi\Block.png"/>
            <p:cNvPicPr>
              <a:picLocks noChangeAspect="1" noChangeArrowheads="1"/>
            </p:cNvPicPr>
            <p:nvPr/>
          </p:nvPicPr>
          <p:blipFill>
            <a:blip r:embed="rId3" cstate="screen"/>
            <a:srcRect/>
            <a:stretch>
              <a:fillRect/>
            </a:stretch>
          </p:blipFill>
          <p:spPr bwMode="auto">
            <a:xfrm>
              <a:off x="3057508" y="1085836"/>
              <a:ext cx="571504" cy="644147"/>
            </a:xfrm>
            <a:prstGeom prst="rect">
              <a:avLst/>
            </a:prstGeom>
            <a:noFill/>
          </p:spPr>
        </p:pic>
        <p:sp>
          <p:nvSpPr>
            <p:cNvPr id="111" name="TextBox 110"/>
            <p:cNvSpPr txBox="1"/>
            <p:nvPr/>
          </p:nvSpPr>
          <p:spPr>
            <a:xfrm>
              <a:off x="3057508" y="1228712"/>
              <a:ext cx="571504" cy="369332"/>
            </a:xfrm>
            <a:prstGeom prst="rect">
              <a:avLst/>
            </a:prstGeom>
            <a:noFill/>
          </p:spPr>
          <p:txBody>
            <a:bodyPr wrap="square" rtlCol="0">
              <a:spAutoFit/>
            </a:bodyPr>
            <a:lstStyle/>
            <a:p>
              <a:pPr algn="ctr"/>
              <a:r>
                <a:rPr lang="en-GB" dirty="0" smtClean="0"/>
                <a:t>3</a:t>
              </a:r>
              <a:endParaRPr lang="en-US" dirty="0"/>
            </a:p>
          </p:txBody>
        </p:sp>
      </p:grpSp>
      <p:grpSp>
        <p:nvGrpSpPr>
          <p:cNvPr id="112" name="Group 50"/>
          <p:cNvGrpSpPr/>
          <p:nvPr/>
        </p:nvGrpSpPr>
        <p:grpSpPr>
          <a:xfrm>
            <a:off x="7415226" y="3729042"/>
            <a:ext cx="571504" cy="644147"/>
            <a:chOff x="3700450" y="1085836"/>
            <a:chExt cx="571504" cy="644147"/>
          </a:xfrm>
        </p:grpSpPr>
        <p:pic>
          <p:nvPicPr>
            <p:cNvPr id="113" name="Picture 3" descr="C:\Users\tbradley\Depot\sw\devrel\Playpen\tbradley\Fermi\Block.png"/>
            <p:cNvPicPr>
              <a:picLocks noChangeAspect="1" noChangeArrowheads="1"/>
            </p:cNvPicPr>
            <p:nvPr/>
          </p:nvPicPr>
          <p:blipFill>
            <a:blip r:embed="rId3" cstate="screen"/>
            <a:srcRect/>
            <a:stretch>
              <a:fillRect/>
            </a:stretch>
          </p:blipFill>
          <p:spPr bwMode="auto">
            <a:xfrm>
              <a:off x="3700450" y="1085836"/>
              <a:ext cx="571504" cy="644147"/>
            </a:xfrm>
            <a:prstGeom prst="rect">
              <a:avLst/>
            </a:prstGeom>
            <a:noFill/>
          </p:spPr>
        </p:pic>
        <p:sp>
          <p:nvSpPr>
            <p:cNvPr id="114" name="TextBox 113"/>
            <p:cNvSpPr txBox="1"/>
            <p:nvPr/>
          </p:nvSpPr>
          <p:spPr>
            <a:xfrm>
              <a:off x="3700450" y="1228712"/>
              <a:ext cx="571504" cy="369332"/>
            </a:xfrm>
            <a:prstGeom prst="rect">
              <a:avLst/>
            </a:prstGeom>
            <a:noFill/>
          </p:spPr>
          <p:txBody>
            <a:bodyPr wrap="square" rtlCol="0">
              <a:spAutoFit/>
            </a:bodyPr>
            <a:lstStyle/>
            <a:p>
              <a:pPr algn="ctr"/>
              <a:r>
                <a:rPr lang="en-GB" dirty="0" smtClean="0"/>
                <a:t>4</a:t>
              </a:r>
              <a:endParaRPr lang="en-US" dirty="0"/>
            </a:p>
          </p:txBody>
        </p:sp>
      </p:grpSp>
      <p:grpSp>
        <p:nvGrpSpPr>
          <p:cNvPr id="115" name="Group 51"/>
          <p:cNvGrpSpPr/>
          <p:nvPr/>
        </p:nvGrpSpPr>
        <p:grpSpPr>
          <a:xfrm>
            <a:off x="8058168" y="3729042"/>
            <a:ext cx="571504" cy="644147"/>
            <a:chOff x="4343392" y="1085836"/>
            <a:chExt cx="571504" cy="644147"/>
          </a:xfrm>
        </p:grpSpPr>
        <p:pic>
          <p:nvPicPr>
            <p:cNvPr id="116" name="Picture 3" descr="C:\Users\tbradley\Depot\sw\devrel\Playpen\tbradley\Fermi\Block.png"/>
            <p:cNvPicPr>
              <a:picLocks noChangeAspect="1" noChangeArrowheads="1"/>
            </p:cNvPicPr>
            <p:nvPr/>
          </p:nvPicPr>
          <p:blipFill>
            <a:blip r:embed="rId3" cstate="screen"/>
            <a:srcRect/>
            <a:stretch>
              <a:fillRect/>
            </a:stretch>
          </p:blipFill>
          <p:spPr bwMode="auto">
            <a:xfrm>
              <a:off x="4343392" y="1085836"/>
              <a:ext cx="571504" cy="644147"/>
            </a:xfrm>
            <a:prstGeom prst="rect">
              <a:avLst/>
            </a:prstGeom>
            <a:noFill/>
          </p:spPr>
        </p:pic>
        <p:sp>
          <p:nvSpPr>
            <p:cNvPr id="117" name="TextBox 116"/>
            <p:cNvSpPr txBox="1"/>
            <p:nvPr/>
          </p:nvSpPr>
          <p:spPr>
            <a:xfrm>
              <a:off x="4343392" y="1228712"/>
              <a:ext cx="571504" cy="369332"/>
            </a:xfrm>
            <a:prstGeom prst="rect">
              <a:avLst/>
            </a:prstGeom>
            <a:noFill/>
          </p:spPr>
          <p:txBody>
            <a:bodyPr wrap="square" rtlCol="0">
              <a:spAutoFit/>
            </a:bodyPr>
            <a:lstStyle/>
            <a:p>
              <a:pPr algn="ctr"/>
              <a:r>
                <a:rPr lang="en-GB" dirty="0" smtClean="0"/>
                <a:t>5</a:t>
              </a:r>
              <a:endParaRPr lang="en-US" dirty="0"/>
            </a:p>
          </p:txBody>
        </p:sp>
      </p:grpSp>
      <p:grpSp>
        <p:nvGrpSpPr>
          <p:cNvPr id="118" name="Group 52"/>
          <p:cNvGrpSpPr/>
          <p:nvPr/>
        </p:nvGrpSpPr>
        <p:grpSpPr>
          <a:xfrm>
            <a:off x="8701110" y="3729042"/>
            <a:ext cx="571504" cy="644147"/>
            <a:chOff x="4986334" y="1085836"/>
            <a:chExt cx="571504" cy="644147"/>
          </a:xfrm>
        </p:grpSpPr>
        <p:pic>
          <p:nvPicPr>
            <p:cNvPr id="119" name="Picture 3" descr="C:\Users\tbradley\Depot\sw\devrel\Playpen\tbradley\Fermi\Block.png"/>
            <p:cNvPicPr>
              <a:picLocks noChangeAspect="1" noChangeArrowheads="1"/>
            </p:cNvPicPr>
            <p:nvPr/>
          </p:nvPicPr>
          <p:blipFill>
            <a:blip r:embed="rId3" cstate="screen"/>
            <a:srcRect/>
            <a:stretch>
              <a:fillRect/>
            </a:stretch>
          </p:blipFill>
          <p:spPr bwMode="auto">
            <a:xfrm>
              <a:off x="4986334" y="1085836"/>
              <a:ext cx="571504" cy="644147"/>
            </a:xfrm>
            <a:prstGeom prst="rect">
              <a:avLst/>
            </a:prstGeom>
            <a:noFill/>
          </p:spPr>
        </p:pic>
        <p:sp>
          <p:nvSpPr>
            <p:cNvPr id="120" name="TextBox 119"/>
            <p:cNvSpPr txBox="1"/>
            <p:nvPr/>
          </p:nvSpPr>
          <p:spPr>
            <a:xfrm>
              <a:off x="4986334" y="1228712"/>
              <a:ext cx="571504" cy="369332"/>
            </a:xfrm>
            <a:prstGeom prst="rect">
              <a:avLst/>
            </a:prstGeom>
            <a:noFill/>
          </p:spPr>
          <p:txBody>
            <a:bodyPr wrap="square" rtlCol="0">
              <a:spAutoFit/>
            </a:bodyPr>
            <a:lstStyle/>
            <a:p>
              <a:pPr algn="ctr"/>
              <a:r>
                <a:rPr lang="en-GB" dirty="0" smtClean="0"/>
                <a:t>6</a:t>
              </a:r>
              <a:endParaRPr lang="en-US" dirty="0"/>
            </a:p>
          </p:txBody>
        </p:sp>
      </p:grpSp>
      <p:grpSp>
        <p:nvGrpSpPr>
          <p:cNvPr id="121" name="Group 53"/>
          <p:cNvGrpSpPr/>
          <p:nvPr/>
        </p:nvGrpSpPr>
        <p:grpSpPr>
          <a:xfrm>
            <a:off x="9344052" y="3729042"/>
            <a:ext cx="571504" cy="644147"/>
            <a:chOff x="5629276" y="1085836"/>
            <a:chExt cx="571504" cy="644147"/>
          </a:xfrm>
        </p:grpSpPr>
        <p:pic>
          <p:nvPicPr>
            <p:cNvPr id="122" name="Picture 3" descr="C:\Users\tbradley\Depot\sw\devrel\Playpen\tbradley\Fermi\Block.png"/>
            <p:cNvPicPr>
              <a:picLocks noChangeAspect="1" noChangeArrowheads="1"/>
            </p:cNvPicPr>
            <p:nvPr/>
          </p:nvPicPr>
          <p:blipFill>
            <a:blip r:embed="rId3" cstate="screen"/>
            <a:srcRect/>
            <a:stretch>
              <a:fillRect/>
            </a:stretch>
          </p:blipFill>
          <p:spPr bwMode="auto">
            <a:xfrm>
              <a:off x="5629276" y="1085836"/>
              <a:ext cx="571504" cy="644147"/>
            </a:xfrm>
            <a:prstGeom prst="rect">
              <a:avLst/>
            </a:prstGeom>
            <a:noFill/>
          </p:spPr>
        </p:pic>
        <p:sp>
          <p:nvSpPr>
            <p:cNvPr id="123" name="TextBox 122"/>
            <p:cNvSpPr txBox="1"/>
            <p:nvPr/>
          </p:nvSpPr>
          <p:spPr>
            <a:xfrm>
              <a:off x="5629276" y="1228712"/>
              <a:ext cx="571504" cy="369332"/>
            </a:xfrm>
            <a:prstGeom prst="rect">
              <a:avLst/>
            </a:prstGeom>
            <a:noFill/>
          </p:spPr>
          <p:txBody>
            <a:bodyPr wrap="square" rtlCol="0">
              <a:spAutoFit/>
            </a:bodyPr>
            <a:lstStyle/>
            <a:p>
              <a:pPr algn="ctr"/>
              <a:r>
                <a:rPr lang="en-GB" dirty="0" smtClean="0"/>
                <a:t>7</a:t>
              </a:r>
              <a:endParaRPr lang="en-US" dirty="0"/>
            </a:p>
          </p:txBody>
        </p:sp>
      </p:grpSp>
      <p:grpSp>
        <p:nvGrpSpPr>
          <p:cNvPr id="124" name="Group 54"/>
          <p:cNvGrpSpPr/>
          <p:nvPr/>
        </p:nvGrpSpPr>
        <p:grpSpPr>
          <a:xfrm>
            <a:off x="9986994" y="3729042"/>
            <a:ext cx="571504" cy="644147"/>
            <a:chOff x="6272218" y="1085836"/>
            <a:chExt cx="571504" cy="644147"/>
          </a:xfrm>
        </p:grpSpPr>
        <p:pic>
          <p:nvPicPr>
            <p:cNvPr id="125" name="Picture 3" descr="C:\Users\tbradley\Depot\sw\devrel\Playpen\tbradley\Fermi\Block.png"/>
            <p:cNvPicPr>
              <a:picLocks noChangeAspect="1" noChangeArrowheads="1"/>
            </p:cNvPicPr>
            <p:nvPr/>
          </p:nvPicPr>
          <p:blipFill>
            <a:blip r:embed="rId3" cstate="screen"/>
            <a:srcRect/>
            <a:stretch>
              <a:fillRect/>
            </a:stretch>
          </p:blipFill>
          <p:spPr bwMode="auto">
            <a:xfrm>
              <a:off x="6272218" y="1085836"/>
              <a:ext cx="571504" cy="644147"/>
            </a:xfrm>
            <a:prstGeom prst="rect">
              <a:avLst/>
            </a:prstGeom>
            <a:noFill/>
          </p:spPr>
        </p:pic>
        <p:sp>
          <p:nvSpPr>
            <p:cNvPr id="126" name="TextBox 125"/>
            <p:cNvSpPr txBox="1"/>
            <p:nvPr/>
          </p:nvSpPr>
          <p:spPr>
            <a:xfrm>
              <a:off x="6272218" y="1228712"/>
              <a:ext cx="571504" cy="369332"/>
            </a:xfrm>
            <a:prstGeom prst="rect">
              <a:avLst/>
            </a:prstGeom>
            <a:noFill/>
          </p:spPr>
          <p:txBody>
            <a:bodyPr wrap="square" rtlCol="0">
              <a:spAutoFit/>
            </a:bodyPr>
            <a:lstStyle/>
            <a:p>
              <a:pPr algn="ctr"/>
              <a:r>
                <a:rPr lang="en-GB" dirty="0" smtClean="0"/>
                <a:t>8</a:t>
              </a:r>
              <a:endParaRPr lang="en-US" dirty="0"/>
            </a:p>
          </p:txBody>
        </p:sp>
      </p:grpSp>
      <p:grpSp>
        <p:nvGrpSpPr>
          <p:cNvPr id="127" name="Group 55"/>
          <p:cNvGrpSpPr/>
          <p:nvPr/>
        </p:nvGrpSpPr>
        <p:grpSpPr>
          <a:xfrm>
            <a:off x="5486400" y="3086100"/>
            <a:ext cx="571504" cy="644147"/>
            <a:chOff x="6915160" y="1085836"/>
            <a:chExt cx="571504" cy="644147"/>
          </a:xfrm>
        </p:grpSpPr>
        <p:pic>
          <p:nvPicPr>
            <p:cNvPr id="128" name="Picture 3" descr="C:\Users\tbradley\Depot\sw\devrel\Playpen\tbradley\Fermi\Block.png"/>
            <p:cNvPicPr>
              <a:picLocks noChangeAspect="1" noChangeArrowheads="1"/>
            </p:cNvPicPr>
            <p:nvPr/>
          </p:nvPicPr>
          <p:blipFill>
            <a:blip r:embed="rId3" cstate="screen"/>
            <a:srcRect/>
            <a:stretch>
              <a:fillRect/>
            </a:stretch>
          </p:blipFill>
          <p:spPr bwMode="auto">
            <a:xfrm>
              <a:off x="6915160" y="1085836"/>
              <a:ext cx="571504" cy="644147"/>
            </a:xfrm>
            <a:prstGeom prst="rect">
              <a:avLst/>
            </a:prstGeom>
            <a:noFill/>
          </p:spPr>
        </p:pic>
        <p:sp>
          <p:nvSpPr>
            <p:cNvPr id="129" name="TextBox 128"/>
            <p:cNvSpPr txBox="1"/>
            <p:nvPr/>
          </p:nvSpPr>
          <p:spPr>
            <a:xfrm>
              <a:off x="6915160" y="1228712"/>
              <a:ext cx="571504" cy="369332"/>
            </a:xfrm>
            <a:prstGeom prst="rect">
              <a:avLst/>
            </a:prstGeom>
            <a:noFill/>
          </p:spPr>
          <p:txBody>
            <a:bodyPr wrap="square" rtlCol="0">
              <a:spAutoFit/>
            </a:bodyPr>
            <a:lstStyle/>
            <a:p>
              <a:pPr algn="ctr"/>
              <a:r>
                <a:rPr lang="en-GB" dirty="0" smtClean="0"/>
                <a:t>9</a:t>
              </a:r>
              <a:endParaRPr lang="en-US" dirty="0"/>
            </a:p>
          </p:txBody>
        </p:sp>
      </p:grpSp>
      <p:grpSp>
        <p:nvGrpSpPr>
          <p:cNvPr id="130" name="Group 56"/>
          <p:cNvGrpSpPr/>
          <p:nvPr/>
        </p:nvGrpSpPr>
        <p:grpSpPr>
          <a:xfrm>
            <a:off x="6129342" y="3086100"/>
            <a:ext cx="571504" cy="644147"/>
            <a:chOff x="7558102" y="1085836"/>
            <a:chExt cx="571504" cy="644147"/>
          </a:xfrm>
        </p:grpSpPr>
        <p:pic>
          <p:nvPicPr>
            <p:cNvPr id="131" name="Picture 3" descr="C:\Users\tbradley\Depot\sw\devrel\Playpen\tbradley\Fermi\Block.png"/>
            <p:cNvPicPr>
              <a:picLocks noChangeAspect="1" noChangeArrowheads="1"/>
            </p:cNvPicPr>
            <p:nvPr/>
          </p:nvPicPr>
          <p:blipFill>
            <a:blip r:embed="rId3" cstate="screen"/>
            <a:srcRect/>
            <a:stretch>
              <a:fillRect/>
            </a:stretch>
          </p:blipFill>
          <p:spPr bwMode="auto">
            <a:xfrm>
              <a:off x="7558102" y="1085836"/>
              <a:ext cx="571504" cy="644147"/>
            </a:xfrm>
            <a:prstGeom prst="rect">
              <a:avLst/>
            </a:prstGeom>
            <a:noFill/>
          </p:spPr>
        </p:pic>
        <p:sp>
          <p:nvSpPr>
            <p:cNvPr id="132" name="TextBox 131"/>
            <p:cNvSpPr txBox="1"/>
            <p:nvPr/>
          </p:nvSpPr>
          <p:spPr>
            <a:xfrm>
              <a:off x="7558102" y="1228712"/>
              <a:ext cx="571504" cy="369332"/>
            </a:xfrm>
            <a:prstGeom prst="rect">
              <a:avLst/>
            </a:prstGeom>
            <a:noFill/>
          </p:spPr>
          <p:txBody>
            <a:bodyPr wrap="square" rtlCol="0">
              <a:spAutoFit/>
            </a:bodyPr>
            <a:lstStyle/>
            <a:p>
              <a:pPr algn="ctr"/>
              <a:r>
                <a:rPr lang="en-GB" dirty="0" smtClean="0"/>
                <a:t>10</a:t>
              </a:r>
              <a:endParaRPr lang="en-US" dirty="0"/>
            </a:p>
          </p:txBody>
        </p:sp>
      </p:grpSp>
      <p:grpSp>
        <p:nvGrpSpPr>
          <p:cNvPr id="133" name="Group 57"/>
          <p:cNvGrpSpPr/>
          <p:nvPr/>
        </p:nvGrpSpPr>
        <p:grpSpPr>
          <a:xfrm>
            <a:off x="6772284" y="3086100"/>
            <a:ext cx="571504" cy="644147"/>
            <a:chOff x="8201044" y="1085836"/>
            <a:chExt cx="571504" cy="644147"/>
          </a:xfrm>
        </p:grpSpPr>
        <p:pic>
          <p:nvPicPr>
            <p:cNvPr id="134" name="Picture 3" descr="C:\Users\tbradley\Depot\sw\devrel\Playpen\tbradley\Fermi\Block.png"/>
            <p:cNvPicPr>
              <a:picLocks noChangeAspect="1" noChangeArrowheads="1"/>
            </p:cNvPicPr>
            <p:nvPr/>
          </p:nvPicPr>
          <p:blipFill>
            <a:blip r:embed="rId3" cstate="screen"/>
            <a:srcRect/>
            <a:stretch>
              <a:fillRect/>
            </a:stretch>
          </p:blipFill>
          <p:spPr bwMode="auto">
            <a:xfrm>
              <a:off x="8201044" y="1085836"/>
              <a:ext cx="571504" cy="644147"/>
            </a:xfrm>
            <a:prstGeom prst="rect">
              <a:avLst/>
            </a:prstGeom>
            <a:noFill/>
          </p:spPr>
        </p:pic>
        <p:sp>
          <p:nvSpPr>
            <p:cNvPr id="135" name="TextBox 134"/>
            <p:cNvSpPr txBox="1"/>
            <p:nvPr/>
          </p:nvSpPr>
          <p:spPr>
            <a:xfrm>
              <a:off x="8201044" y="1228712"/>
              <a:ext cx="571504" cy="369332"/>
            </a:xfrm>
            <a:prstGeom prst="rect">
              <a:avLst/>
            </a:prstGeom>
            <a:noFill/>
          </p:spPr>
          <p:txBody>
            <a:bodyPr wrap="square" rtlCol="0">
              <a:spAutoFit/>
            </a:bodyPr>
            <a:lstStyle/>
            <a:p>
              <a:pPr algn="ctr"/>
              <a:r>
                <a:rPr lang="en-GB" dirty="0" smtClean="0"/>
                <a:t>11</a:t>
              </a:r>
              <a:endParaRPr lang="en-US" dirty="0"/>
            </a:p>
          </p:txBody>
        </p:sp>
      </p:grpSp>
      <p:grpSp>
        <p:nvGrpSpPr>
          <p:cNvPr id="136" name="Group 58"/>
          <p:cNvGrpSpPr/>
          <p:nvPr/>
        </p:nvGrpSpPr>
        <p:grpSpPr>
          <a:xfrm>
            <a:off x="7415226" y="3086100"/>
            <a:ext cx="571504" cy="644147"/>
            <a:chOff x="8843986" y="1085836"/>
            <a:chExt cx="571504" cy="644147"/>
          </a:xfrm>
        </p:grpSpPr>
        <p:pic>
          <p:nvPicPr>
            <p:cNvPr id="137" name="Picture 3" descr="C:\Users\tbradley\Depot\sw\devrel\Playpen\tbradley\Fermi\Block.png"/>
            <p:cNvPicPr>
              <a:picLocks noChangeAspect="1" noChangeArrowheads="1"/>
            </p:cNvPicPr>
            <p:nvPr/>
          </p:nvPicPr>
          <p:blipFill>
            <a:blip r:embed="rId3" cstate="screen"/>
            <a:srcRect/>
            <a:stretch>
              <a:fillRect/>
            </a:stretch>
          </p:blipFill>
          <p:spPr bwMode="auto">
            <a:xfrm>
              <a:off x="8843986" y="1085836"/>
              <a:ext cx="571504" cy="644147"/>
            </a:xfrm>
            <a:prstGeom prst="rect">
              <a:avLst/>
            </a:prstGeom>
            <a:noFill/>
          </p:spPr>
        </p:pic>
        <p:sp>
          <p:nvSpPr>
            <p:cNvPr id="138" name="TextBox 137"/>
            <p:cNvSpPr txBox="1"/>
            <p:nvPr/>
          </p:nvSpPr>
          <p:spPr>
            <a:xfrm>
              <a:off x="8843986" y="1228712"/>
              <a:ext cx="571504" cy="369332"/>
            </a:xfrm>
            <a:prstGeom prst="rect">
              <a:avLst/>
            </a:prstGeom>
            <a:noFill/>
          </p:spPr>
          <p:txBody>
            <a:bodyPr wrap="square" rtlCol="0">
              <a:spAutoFit/>
            </a:bodyPr>
            <a:lstStyle/>
            <a:p>
              <a:pPr algn="ctr"/>
              <a:r>
                <a:rPr lang="en-GB" dirty="0" smtClean="0"/>
                <a:t>12</a:t>
              </a:r>
              <a:endParaRPr lang="en-US" dirty="0"/>
            </a:p>
          </p:txBody>
        </p:sp>
      </p:grpSp>
      <p:sp>
        <p:nvSpPr>
          <p:cNvPr id="139" name="Rounded Rectangle 138"/>
          <p:cNvSpPr/>
          <p:nvPr/>
        </p:nvSpPr>
        <p:spPr>
          <a:xfrm flipV="1">
            <a:off x="5486400" y="187165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flipV="1">
            <a:off x="6129342" y="187165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flipV="1">
            <a:off x="6772284" y="187165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flipV="1">
            <a:off x="7415226" y="187165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flipV="1">
            <a:off x="8058168" y="187165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flipV="1">
            <a:off x="8701110" y="187165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flipV="1">
            <a:off x="9344052" y="187165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flipV="1">
            <a:off x="9986994" y="187165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200"/>
                                        <p:tgtEl>
                                          <p:spTgt spid="103"/>
                                        </p:tgtEl>
                                      </p:cBhvr>
                                    </p:animEffect>
                                    <p:anim calcmode="lin" valueType="num">
                                      <p:cBhvr>
                                        <p:cTn id="8" dur="200" fill="hold"/>
                                        <p:tgtEl>
                                          <p:spTgt spid="103"/>
                                        </p:tgtEl>
                                        <p:attrNameLst>
                                          <p:attrName>ppt_x</p:attrName>
                                        </p:attrNameLst>
                                      </p:cBhvr>
                                      <p:tavLst>
                                        <p:tav tm="0">
                                          <p:val>
                                            <p:strVal val="#ppt_x"/>
                                          </p:val>
                                        </p:tav>
                                        <p:tav tm="100000">
                                          <p:val>
                                            <p:strVal val="#ppt_x"/>
                                          </p:val>
                                        </p:tav>
                                      </p:tavLst>
                                    </p:anim>
                                    <p:anim calcmode="lin" valueType="num">
                                      <p:cBhvr>
                                        <p:cTn id="9" dur="200" fill="hold"/>
                                        <p:tgtEl>
                                          <p:spTgt spid="10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200"/>
                                        <p:tgtEl>
                                          <p:spTgt spid="106"/>
                                        </p:tgtEl>
                                      </p:cBhvr>
                                    </p:animEffect>
                                    <p:anim calcmode="lin" valueType="num">
                                      <p:cBhvr>
                                        <p:cTn id="13" dur="200" fill="hold"/>
                                        <p:tgtEl>
                                          <p:spTgt spid="106"/>
                                        </p:tgtEl>
                                        <p:attrNameLst>
                                          <p:attrName>ppt_x</p:attrName>
                                        </p:attrNameLst>
                                      </p:cBhvr>
                                      <p:tavLst>
                                        <p:tav tm="0">
                                          <p:val>
                                            <p:strVal val="#ppt_x"/>
                                          </p:val>
                                        </p:tav>
                                        <p:tav tm="100000">
                                          <p:val>
                                            <p:strVal val="#ppt_x"/>
                                          </p:val>
                                        </p:tav>
                                      </p:tavLst>
                                    </p:anim>
                                    <p:anim calcmode="lin" valueType="num">
                                      <p:cBhvr>
                                        <p:cTn id="14" dur="200" fill="hold"/>
                                        <p:tgtEl>
                                          <p:spTgt spid="10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200"/>
                                        <p:tgtEl>
                                          <p:spTgt spid="109"/>
                                        </p:tgtEl>
                                      </p:cBhvr>
                                    </p:animEffect>
                                    <p:anim calcmode="lin" valueType="num">
                                      <p:cBhvr>
                                        <p:cTn id="18" dur="200" fill="hold"/>
                                        <p:tgtEl>
                                          <p:spTgt spid="109"/>
                                        </p:tgtEl>
                                        <p:attrNameLst>
                                          <p:attrName>ppt_x</p:attrName>
                                        </p:attrNameLst>
                                      </p:cBhvr>
                                      <p:tavLst>
                                        <p:tav tm="0">
                                          <p:val>
                                            <p:strVal val="#ppt_x"/>
                                          </p:val>
                                        </p:tav>
                                        <p:tav tm="100000">
                                          <p:val>
                                            <p:strVal val="#ppt_x"/>
                                          </p:val>
                                        </p:tav>
                                      </p:tavLst>
                                    </p:anim>
                                    <p:anim calcmode="lin" valueType="num">
                                      <p:cBhvr>
                                        <p:cTn id="19" dur="200" fill="hold"/>
                                        <p:tgtEl>
                                          <p:spTgt spid="10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200"/>
                                        <p:tgtEl>
                                          <p:spTgt spid="112"/>
                                        </p:tgtEl>
                                      </p:cBhvr>
                                    </p:animEffect>
                                    <p:anim calcmode="lin" valueType="num">
                                      <p:cBhvr>
                                        <p:cTn id="23" dur="200" fill="hold"/>
                                        <p:tgtEl>
                                          <p:spTgt spid="112"/>
                                        </p:tgtEl>
                                        <p:attrNameLst>
                                          <p:attrName>ppt_x</p:attrName>
                                        </p:attrNameLst>
                                      </p:cBhvr>
                                      <p:tavLst>
                                        <p:tav tm="0">
                                          <p:val>
                                            <p:strVal val="#ppt_x"/>
                                          </p:val>
                                        </p:tav>
                                        <p:tav tm="100000">
                                          <p:val>
                                            <p:strVal val="#ppt_x"/>
                                          </p:val>
                                        </p:tav>
                                      </p:tavLst>
                                    </p:anim>
                                    <p:anim calcmode="lin" valueType="num">
                                      <p:cBhvr>
                                        <p:cTn id="24" dur="200" fill="hold"/>
                                        <p:tgtEl>
                                          <p:spTgt spid="11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200"/>
                                        <p:tgtEl>
                                          <p:spTgt spid="115"/>
                                        </p:tgtEl>
                                      </p:cBhvr>
                                    </p:animEffect>
                                    <p:anim calcmode="lin" valueType="num">
                                      <p:cBhvr>
                                        <p:cTn id="28" dur="200" fill="hold"/>
                                        <p:tgtEl>
                                          <p:spTgt spid="115"/>
                                        </p:tgtEl>
                                        <p:attrNameLst>
                                          <p:attrName>ppt_x</p:attrName>
                                        </p:attrNameLst>
                                      </p:cBhvr>
                                      <p:tavLst>
                                        <p:tav tm="0">
                                          <p:val>
                                            <p:strVal val="#ppt_x"/>
                                          </p:val>
                                        </p:tav>
                                        <p:tav tm="100000">
                                          <p:val>
                                            <p:strVal val="#ppt_x"/>
                                          </p:val>
                                        </p:tav>
                                      </p:tavLst>
                                    </p:anim>
                                    <p:anim calcmode="lin" valueType="num">
                                      <p:cBhvr>
                                        <p:cTn id="29" dur="200" fill="hold"/>
                                        <p:tgtEl>
                                          <p:spTgt spid="11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fade">
                                      <p:cBhvr>
                                        <p:cTn id="32" dur="200"/>
                                        <p:tgtEl>
                                          <p:spTgt spid="118"/>
                                        </p:tgtEl>
                                      </p:cBhvr>
                                    </p:animEffect>
                                    <p:anim calcmode="lin" valueType="num">
                                      <p:cBhvr>
                                        <p:cTn id="33" dur="200" fill="hold"/>
                                        <p:tgtEl>
                                          <p:spTgt spid="118"/>
                                        </p:tgtEl>
                                        <p:attrNameLst>
                                          <p:attrName>ppt_x</p:attrName>
                                        </p:attrNameLst>
                                      </p:cBhvr>
                                      <p:tavLst>
                                        <p:tav tm="0">
                                          <p:val>
                                            <p:strVal val="#ppt_x"/>
                                          </p:val>
                                        </p:tav>
                                        <p:tav tm="100000">
                                          <p:val>
                                            <p:strVal val="#ppt_x"/>
                                          </p:val>
                                        </p:tav>
                                      </p:tavLst>
                                    </p:anim>
                                    <p:anim calcmode="lin" valueType="num">
                                      <p:cBhvr>
                                        <p:cTn id="34" dur="200" fill="hold"/>
                                        <p:tgtEl>
                                          <p:spTgt spid="11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fade">
                                      <p:cBhvr>
                                        <p:cTn id="37" dur="200"/>
                                        <p:tgtEl>
                                          <p:spTgt spid="121"/>
                                        </p:tgtEl>
                                      </p:cBhvr>
                                    </p:animEffect>
                                    <p:anim calcmode="lin" valueType="num">
                                      <p:cBhvr>
                                        <p:cTn id="38" dur="200" fill="hold"/>
                                        <p:tgtEl>
                                          <p:spTgt spid="121"/>
                                        </p:tgtEl>
                                        <p:attrNameLst>
                                          <p:attrName>ppt_x</p:attrName>
                                        </p:attrNameLst>
                                      </p:cBhvr>
                                      <p:tavLst>
                                        <p:tav tm="0">
                                          <p:val>
                                            <p:strVal val="#ppt_x"/>
                                          </p:val>
                                        </p:tav>
                                        <p:tav tm="100000">
                                          <p:val>
                                            <p:strVal val="#ppt_x"/>
                                          </p:val>
                                        </p:tav>
                                      </p:tavLst>
                                    </p:anim>
                                    <p:anim calcmode="lin" valueType="num">
                                      <p:cBhvr>
                                        <p:cTn id="39" dur="200" fill="hold"/>
                                        <p:tgtEl>
                                          <p:spTgt spid="12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fade">
                                      <p:cBhvr>
                                        <p:cTn id="42" dur="200"/>
                                        <p:tgtEl>
                                          <p:spTgt spid="124"/>
                                        </p:tgtEl>
                                      </p:cBhvr>
                                    </p:animEffect>
                                    <p:anim calcmode="lin" valueType="num">
                                      <p:cBhvr>
                                        <p:cTn id="43" dur="200" fill="hold"/>
                                        <p:tgtEl>
                                          <p:spTgt spid="124"/>
                                        </p:tgtEl>
                                        <p:attrNameLst>
                                          <p:attrName>ppt_x</p:attrName>
                                        </p:attrNameLst>
                                      </p:cBhvr>
                                      <p:tavLst>
                                        <p:tav tm="0">
                                          <p:val>
                                            <p:strVal val="#ppt_x"/>
                                          </p:val>
                                        </p:tav>
                                        <p:tav tm="100000">
                                          <p:val>
                                            <p:strVal val="#ppt_x"/>
                                          </p:val>
                                        </p:tav>
                                      </p:tavLst>
                                    </p:anim>
                                    <p:anim calcmode="lin" valueType="num">
                                      <p:cBhvr>
                                        <p:cTn id="44" dur="200" fill="hold"/>
                                        <p:tgtEl>
                                          <p:spTgt spid="124"/>
                                        </p:tgtEl>
                                        <p:attrNameLst>
                                          <p:attrName>ppt_y</p:attrName>
                                        </p:attrNameLst>
                                      </p:cBhvr>
                                      <p:tavLst>
                                        <p:tav tm="0">
                                          <p:val>
                                            <p:strVal val="#ppt_y-.1"/>
                                          </p:val>
                                        </p:tav>
                                        <p:tav tm="100000">
                                          <p:val>
                                            <p:strVal val="#ppt_y"/>
                                          </p:val>
                                        </p:tav>
                                      </p:tavLst>
                                    </p:anim>
                                  </p:childTnLst>
                                </p:cTn>
                              </p:par>
                            </p:childTnLst>
                          </p:cTn>
                        </p:par>
                        <p:par>
                          <p:cTn id="45" fill="hold">
                            <p:stCondLst>
                              <p:cond delay="200"/>
                            </p:stCondLst>
                            <p:childTnLst>
                              <p:par>
                                <p:cTn id="46" presetID="47" presetClass="entr" presetSubtype="0" fill="hold" nodeType="afterEffect">
                                  <p:stCondLst>
                                    <p:cond delay="200"/>
                                  </p:stCondLst>
                                  <p:childTnLst>
                                    <p:set>
                                      <p:cBhvr>
                                        <p:cTn id="47" dur="1" fill="hold">
                                          <p:stCondLst>
                                            <p:cond delay="0"/>
                                          </p:stCondLst>
                                        </p:cTn>
                                        <p:tgtEl>
                                          <p:spTgt spid="127"/>
                                        </p:tgtEl>
                                        <p:attrNameLst>
                                          <p:attrName>style.visibility</p:attrName>
                                        </p:attrNameLst>
                                      </p:cBhvr>
                                      <p:to>
                                        <p:strVal val="visible"/>
                                      </p:to>
                                    </p:set>
                                    <p:animEffect transition="in" filter="fade">
                                      <p:cBhvr>
                                        <p:cTn id="48" dur="200"/>
                                        <p:tgtEl>
                                          <p:spTgt spid="127"/>
                                        </p:tgtEl>
                                      </p:cBhvr>
                                    </p:animEffect>
                                    <p:anim calcmode="lin" valueType="num">
                                      <p:cBhvr>
                                        <p:cTn id="49" dur="200" fill="hold"/>
                                        <p:tgtEl>
                                          <p:spTgt spid="127"/>
                                        </p:tgtEl>
                                        <p:attrNameLst>
                                          <p:attrName>ppt_x</p:attrName>
                                        </p:attrNameLst>
                                      </p:cBhvr>
                                      <p:tavLst>
                                        <p:tav tm="0">
                                          <p:val>
                                            <p:strVal val="#ppt_x"/>
                                          </p:val>
                                        </p:tav>
                                        <p:tav tm="100000">
                                          <p:val>
                                            <p:strVal val="#ppt_x"/>
                                          </p:val>
                                        </p:tav>
                                      </p:tavLst>
                                    </p:anim>
                                    <p:anim calcmode="lin" valueType="num">
                                      <p:cBhvr>
                                        <p:cTn id="50" dur="200" fill="hold"/>
                                        <p:tgtEl>
                                          <p:spTgt spid="127"/>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200"/>
                                  </p:stCondLst>
                                  <p:childTnLst>
                                    <p:set>
                                      <p:cBhvr>
                                        <p:cTn id="52" dur="1" fill="hold">
                                          <p:stCondLst>
                                            <p:cond delay="0"/>
                                          </p:stCondLst>
                                        </p:cTn>
                                        <p:tgtEl>
                                          <p:spTgt spid="130"/>
                                        </p:tgtEl>
                                        <p:attrNameLst>
                                          <p:attrName>style.visibility</p:attrName>
                                        </p:attrNameLst>
                                      </p:cBhvr>
                                      <p:to>
                                        <p:strVal val="visible"/>
                                      </p:to>
                                    </p:set>
                                    <p:animEffect transition="in" filter="fade">
                                      <p:cBhvr>
                                        <p:cTn id="53" dur="200"/>
                                        <p:tgtEl>
                                          <p:spTgt spid="130"/>
                                        </p:tgtEl>
                                      </p:cBhvr>
                                    </p:animEffect>
                                    <p:anim calcmode="lin" valueType="num">
                                      <p:cBhvr>
                                        <p:cTn id="54" dur="200" fill="hold"/>
                                        <p:tgtEl>
                                          <p:spTgt spid="130"/>
                                        </p:tgtEl>
                                        <p:attrNameLst>
                                          <p:attrName>ppt_x</p:attrName>
                                        </p:attrNameLst>
                                      </p:cBhvr>
                                      <p:tavLst>
                                        <p:tav tm="0">
                                          <p:val>
                                            <p:strVal val="#ppt_x"/>
                                          </p:val>
                                        </p:tav>
                                        <p:tav tm="100000">
                                          <p:val>
                                            <p:strVal val="#ppt_x"/>
                                          </p:val>
                                        </p:tav>
                                      </p:tavLst>
                                    </p:anim>
                                    <p:anim calcmode="lin" valueType="num">
                                      <p:cBhvr>
                                        <p:cTn id="55" dur="200" fill="hold"/>
                                        <p:tgtEl>
                                          <p:spTgt spid="13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200"/>
                                  </p:stCondLst>
                                  <p:childTnLst>
                                    <p:set>
                                      <p:cBhvr>
                                        <p:cTn id="57" dur="1" fill="hold">
                                          <p:stCondLst>
                                            <p:cond delay="0"/>
                                          </p:stCondLst>
                                        </p:cTn>
                                        <p:tgtEl>
                                          <p:spTgt spid="133"/>
                                        </p:tgtEl>
                                        <p:attrNameLst>
                                          <p:attrName>style.visibility</p:attrName>
                                        </p:attrNameLst>
                                      </p:cBhvr>
                                      <p:to>
                                        <p:strVal val="visible"/>
                                      </p:to>
                                    </p:set>
                                    <p:animEffect transition="in" filter="fade">
                                      <p:cBhvr>
                                        <p:cTn id="58" dur="200"/>
                                        <p:tgtEl>
                                          <p:spTgt spid="133"/>
                                        </p:tgtEl>
                                      </p:cBhvr>
                                    </p:animEffect>
                                    <p:anim calcmode="lin" valueType="num">
                                      <p:cBhvr>
                                        <p:cTn id="59" dur="200" fill="hold"/>
                                        <p:tgtEl>
                                          <p:spTgt spid="133"/>
                                        </p:tgtEl>
                                        <p:attrNameLst>
                                          <p:attrName>ppt_x</p:attrName>
                                        </p:attrNameLst>
                                      </p:cBhvr>
                                      <p:tavLst>
                                        <p:tav tm="0">
                                          <p:val>
                                            <p:strVal val="#ppt_x"/>
                                          </p:val>
                                        </p:tav>
                                        <p:tav tm="100000">
                                          <p:val>
                                            <p:strVal val="#ppt_x"/>
                                          </p:val>
                                        </p:tav>
                                      </p:tavLst>
                                    </p:anim>
                                    <p:anim calcmode="lin" valueType="num">
                                      <p:cBhvr>
                                        <p:cTn id="60" dur="200" fill="hold"/>
                                        <p:tgtEl>
                                          <p:spTgt spid="133"/>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20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200"/>
                                        <p:tgtEl>
                                          <p:spTgt spid="136"/>
                                        </p:tgtEl>
                                      </p:cBhvr>
                                    </p:animEffect>
                                    <p:anim calcmode="lin" valueType="num">
                                      <p:cBhvr>
                                        <p:cTn id="64" dur="200" fill="hold"/>
                                        <p:tgtEl>
                                          <p:spTgt spid="136"/>
                                        </p:tgtEl>
                                        <p:attrNameLst>
                                          <p:attrName>ppt_x</p:attrName>
                                        </p:attrNameLst>
                                      </p:cBhvr>
                                      <p:tavLst>
                                        <p:tav tm="0">
                                          <p:val>
                                            <p:strVal val="#ppt_x"/>
                                          </p:val>
                                        </p:tav>
                                        <p:tav tm="100000">
                                          <p:val>
                                            <p:strVal val="#ppt_x"/>
                                          </p:val>
                                        </p:tav>
                                      </p:tavLst>
                                    </p:anim>
                                    <p:anim calcmode="lin" valueType="num">
                                      <p:cBhvr>
                                        <p:cTn id="65" dur="2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Transparent Scalability – GT200</a:t>
            </a:r>
            <a:endParaRPr lang="en-US" dirty="0"/>
          </a:p>
        </p:txBody>
      </p:sp>
      <p:grpSp>
        <p:nvGrpSpPr>
          <p:cNvPr id="3" name="Group 47"/>
          <p:cNvGrpSpPr/>
          <p:nvPr/>
        </p:nvGrpSpPr>
        <p:grpSpPr>
          <a:xfrm>
            <a:off x="1771624" y="1085836"/>
            <a:ext cx="571504" cy="644147"/>
            <a:chOff x="1771624" y="1085836"/>
            <a:chExt cx="571504" cy="644147"/>
          </a:xfrm>
        </p:grpSpPr>
        <p:pic>
          <p:nvPicPr>
            <p:cNvPr id="137219" name="Picture 3" descr="C:\Users\tbradley\Depot\sw\devrel\Playpen\tbradley\Fermi\Block.png"/>
            <p:cNvPicPr>
              <a:picLocks noChangeAspect="1" noChangeArrowheads="1"/>
            </p:cNvPicPr>
            <p:nvPr/>
          </p:nvPicPr>
          <p:blipFill>
            <a:blip r:embed="rId3" cstate="screen"/>
            <a:srcRect/>
            <a:stretch>
              <a:fillRect/>
            </a:stretch>
          </p:blipFill>
          <p:spPr bwMode="auto">
            <a:xfrm>
              <a:off x="1771624" y="1085836"/>
              <a:ext cx="571504" cy="644147"/>
            </a:xfrm>
            <a:prstGeom prst="rect">
              <a:avLst/>
            </a:prstGeom>
            <a:noFill/>
          </p:spPr>
        </p:pic>
        <p:sp>
          <p:nvSpPr>
            <p:cNvPr id="24" name="TextBox 23"/>
            <p:cNvSpPr txBox="1"/>
            <p:nvPr/>
          </p:nvSpPr>
          <p:spPr>
            <a:xfrm>
              <a:off x="1771624" y="1228712"/>
              <a:ext cx="571504" cy="369332"/>
            </a:xfrm>
            <a:prstGeom prst="rect">
              <a:avLst/>
            </a:prstGeom>
            <a:noFill/>
          </p:spPr>
          <p:txBody>
            <a:bodyPr wrap="square" rtlCol="0">
              <a:spAutoFit/>
            </a:bodyPr>
            <a:lstStyle/>
            <a:p>
              <a:pPr algn="ctr"/>
              <a:r>
                <a:rPr lang="en-GB" dirty="0" smtClean="0"/>
                <a:t>1</a:t>
              </a:r>
              <a:endParaRPr lang="en-US" dirty="0"/>
            </a:p>
          </p:txBody>
        </p:sp>
      </p:grpSp>
      <p:grpSp>
        <p:nvGrpSpPr>
          <p:cNvPr id="4" name="Group 48"/>
          <p:cNvGrpSpPr/>
          <p:nvPr/>
        </p:nvGrpSpPr>
        <p:grpSpPr>
          <a:xfrm>
            <a:off x="2414566" y="1085836"/>
            <a:ext cx="571504" cy="644147"/>
            <a:chOff x="2414566" y="1085836"/>
            <a:chExt cx="571504" cy="644147"/>
          </a:xfrm>
        </p:grpSpPr>
        <p:pic>
          <p:nvPicPr>
            <p:cNvPr id="25" name="Picture 3" descr="C:\Users\tbradley\Depot\sw\devrel\Playpen\tbradley\Fermi\Block.png"/>
            <p:cNvPicPr>
              <a:picLocks noChangeAspect="1" noChangeArrowheads="1"/>
            </p:cNvPicPr>
            <p:nvPr/>
          </p:nvPicPr>
          <p:blipFill>
            <a:blip r:embed="rId3" cstate="screen"/>
            <a:srcRect/>
            <a:stretch>
              <a:fillRect/>
            </a:stretch>
          </p:blipFill>
          <p:spPr bwMode="auto">
            <a:xfrm>
              <a:off x="2414566" y="1085836"/>
              <a:ext cx="571504" cy="644147"/>
            </a:xfrm>
            <a:prstGeom prst="rect">
              <a:avLst/>
            </a:prstGeom>
            <a:noFill/>
          </p:spPr>
        </p:pic>
        <p:sp>
          <p:nvSpPr>
            <p:cNvPr id="26" name="TextBox 25"/>
            <p:cNvSpPr txBox="1"/>
            <p:nvPr/>
          </p:nvSpPr>
          <p:spPr>
            <a:xfrm>
              <a:off x="2414566" y="1228712"/>
              <a:ext cx="571504" cy="369332"/>
            </a:xfrm>
            <a:prstGeom prst="rect">
              <a:avLst/>
            </a:prstGeom>
            <a:noFill/>
          </p:spPr>
          <p:txBody>
            <a:bodyPr wrap="square" rtlCol="0">
              <a:spAutoFit/>
            </a:bodyPr>
            <a:lstStyle/>
            <a:p>
              <a:pPr algn="ctr"/>
              <a:r>
                <a:rPr lang="en-GB" dirty="0" smtClean="0"/>
                <a:t>2</a:t>
              </a:r>
              <a:endParaRPr lang="en-US" dirty="0"/>
            </a:p>
          </p:txBody>
        </p:sp>
      </p:grpSp>
      <p:grpSp>
        <p:nvGrpSpPr>
          <p:cNvPr id="5" name="Group 49"/>
          <p:cNvGrpSpPr/>
          <p:nvPr/>
        </p:nvGrpSpPr>
        <p:grpSpPr>
          <a:xfrm>
            <a:off x="3057508" y="1085836"/>
            <a:ext cx="571504" cy="644147"/>
            <a:chOff x="3057508" y="1085836"/>
            <a:chExt cx="571504" cy="644147"/>
          </a:xfrm>
        </p:grpSpPr>
        <p:pic>
          <p:nvPicPr>
            <p:cNvPr id="27" name="Picture 3" descr="C:\Users\tbradley\Depot\sw\devrel\Playpen\tbradley\Fermi\Block.png"/>
            <p:cNvPicPr>
              <a:picLocks noChangeAspect="1" noChangeArrowheads="1"/>
            </p:cNvPicPr>
            <p:nvPr/>
          </p:nvPicPr>
          <p:blipFill>
            <a:blip r:embed="rId3" cstate="screen"/>
            <a:srcRect/>
            <a:stretch>
              <a:fillRect/>
            </a:stretch>
          </p:blipFill>
          <p:spPr bwMode="auto">
            <a:xfrm>
              <a:off x="3057508" y="1085836"/>
              <a:ext cx="571504" cy="644147"/>
            </a:xfrm>
            <a:prstGeom prst="rect">
              <a:avLst/>
            </a:prstGeom>
            <a:noFill/>
          </p:spPr>
        </p:pic>
        <p:sp>
          <p:nvSpPr>
            <p:cNvPr id="28" name="TextBox 27"/>
            <p:cNvSpPr txBox="1"/>
            <p:nvPr/>
          </p:nvSpPr>
          <p:spPr>
            <a:xfrm>
              <a:off x="3057508" y="1228712"/>
              <a:ext cx="571504" cy="369332"/>
            </a:xfrm>
            <a:prstGeom prst="rect">
              <a:avLst/>
            </a:prstGeom>
            <a:noFill/>
          </p:spPr>
          <p:txBody>
            <a:bodyPr wrap="square" rtlCol="0">
              <a:spAutoFit/>
            </a:bodyPr>
            <a:lstStyle/>
            <a:p>
              <a:pPr algn="ctr"/>
              <a:r>
                <a:rPr lang="en-GB" dirty="0" smtClean="0"/>
                <a:t>3</a:t>
              </a:r>
              <a:endParaRPr lang="en-US" dirty="0"/>
            </a:p>
          </p:txBody>
        </p:sp>
      </p:grpSp>
      <p:grpSp>
        <p:nvGrpSpPr>
          <p:cNvPr id="6" name="Group 50"/>
          <p:cNvGrpSpPr/>
          <p:nvPr/>
        </p:nvGrpSpPr>
        <p:grpSpPr>
          <a:xfrm>
            <a:off x="3700450" y="1085836"/>
            <a:ext cx="571504" cy="644147"/>
            <a:chOff x="3700450" y="1085836"/>
            <a:chExt cx="571504" cy="644147"/>
          </a:xfrm>
        </p:grpSpPr>
        <p:pic>
          <p:nvPicPr>
            <p:cNvPr id="29" name="Picture 3" descr="C:\Users\tbradley\Depot\sw\devrel\Playpen\tbradley\Fermi\Block.png"/>
            <p:cNvPicPr>
              <a:picLocks noChangeAspect="1" noChangeArrowheads="1"/>
            </p:cNvPicPr>
            <p:nvPr/>
          </p:nvPicPr>
          <p:blipFill>
            <a:blip r:embed="rId3" cstate="screen"/>
            <a:srcRect/>
            <a:stretch>
              <a:fillRect/>
            </a:stretch>
          </p:blipFill>
          <p:spPr bwMode="auto">
            <a:xfrm>
              <a:off x="3700450" y="1085836"/>
              <a:ext cx="571504" cy="644147"/>
            </a:xfrm>
            <a:prstGeom prst="rect">
              <a:avLst/>
            </a:prstGeom>
            <a:noFill/>
          </p:spPr>
        </p:pic>
        <p:sp>
          <p:nvSpPr>
            <p:cNvPr id="30" name="TextBox 29"/>
            <p:cNvSpPr txBox="1"/>
            <p:nvPr/>
          </p:nvSpPr>
          <p:spPr>
            <a:xfrm>
              <a:off x="3700450" y="1228712"/>
              <a:ext cx="571504" cy="369332"/>
            </a:xfrm>
            <a:prstGeom prst="rect">
              <a:avLst/>
            </a:prstGeom>
            <a:noFill/>
          </p:spPr>
          <p:txBody>
            <a:bodyPr wrap="square" rtlCol="0">
              <a:spAutoFit/>
            </a:bodyPr>
            <a:lstStyle/>
            <a:p>
              <a:pPr algn="ctr"/>
              <a:r>
                <a:rPr lang="en-GB" dirty="0" smtClean="0"/>
                <a:t>4</a:t>
              </a:r>
              <a:endParaRPr lang="en-US" dirty="0"/>
            </a:p>
          </p:txBody>
        </p:sp>
      </p:grpSp>
      <p:grpSp>
        <p:nvGrpSpPr>
          <p:cNvPr id="7" name="Group 51"/>
          <p:cNvGrpSpPr/>
          <p:nvPr/>
        </p:nvGrpSpPr>
        <p:grpSpPr>
          <a:xfrm>
            <a:off x="4343392" y="1085836"/>
            <a:ext cx="571504" cy="644147"/>
            <a:chOff x="4343392" y="1085836"/>
            <a:chExt cx="571504" cy="644147"/>
          </a:xfrm>
        </p:grpSpPr>
        <p:pic>
          <p:nvPicPr>
            <p:cNvPr id="31" name="Picture 3" descr="C:\Users\tbradley\Depot\sw\devrel\Playpen\tbradley\Fermi\Block.png"/>
            <p:cNvPicPr>
              <a:picLocks noChangeAspect="1" noChangeArrowheads="1"/>
            </p:cNvPicPr>
            <p:nvPr/>
          </p:nvPicPr>
          <p:blipFill>
            <a:blip r:embed="rId3" cstate="screen"/>
            <a:srcRect/>
            <a:stretch>
              <a:fillRect/>
            </a:stretch>
          </p:blipFill>
          <p:spPr bwMode="auto">
            <a:xfrm>
              <a:off x="4343392" y="1085836"/>
              <a:ext cx="571504" cy="644147"/>
            </a:xfrm>
            <a:prstGeom prst="rect">
              <a:avLst/>
            </a:prstGeom>
            <a:noFill/>
          </p:spPr>
        </p:pic>
        <p:sp>
          <p:nvSpPr>
            <p:cNvPr id="32" name="TextBox 31"/>
            <p:cNvSpPr txBox="1"/>
            <p:nvPr/>
          </p:nvSpPr>
          <p:spPr>
            <a:xfrm>
              <a:off x="4343392" y="1228712"/>
              <a:ext cx="571504" cy="369332"/>
            </a:xfrm>
            <a:prstGeom prst="rect">
              <a:avLst/>
            </a:prstGeom>
            <a:noFill/>
          </p:spPr>
          <p:txBody>
            <a:bodyPr wrap="square" rtlCol="0">
              <a:spAutoFit/>
            </a:bodyPr>
            <a:lstStyle/>
            <a:p>
              <a:pPr algn="ctr"/>
              <a:r>
                <a:rPr lang="en-GB" dirty="0" smtClean="0"/>
                <a:t>5</a:t>
              </a:r>
              <a:endParaRPr lang="en-US" dirty="0"/>
            </a:p>
          </p:txBody>
        </p:sp>
      </p:grpSp>
      <p:grpSp>
        <p:nvGrpSpPr>
          <p:cNvPr id="8" name="Group 52"/>
          <p:cNvGrpSpPr/>
          <p:nvPr/>
        </p:nvGrpSpPr>
        <p:grpSpPr>
          <a:xfrm>
            <a:off x="4986334" y="1085836"/>
            <a:ext cx="571504" cy="644147"/>
            <a:chOff x="4986334" y="1085836"/>
            <a:chExt cx="571504" cy="644147"/>
          </a:xfrm>
        </p:grpSpPr>
        <p:pic>
          <p:nvPicPr>
            <p:cNvPr id="33" name="Picture 3" descr="C:\Users\tbradley\Depot\sw\devrel\Playpen\tbradley\Fermi\Block.png"/>
            <p:cNvPicPr>
              <a:picLocks noChangeAspect="1" noChangeArrowheads="1"/>
            </p:cNvPicPr>
            <p:nvPr/>
          </p:nvPicPr>
          <p:blipFill>
            <a:blip r:embed="rId3" cstate="screen"/>
            <a:srcRect/>
            <a:stretch>
              <a:fillRect/>
            </a:stretch>
          </p:blipFill>
          <p:spPr bwMode="auto">
            <a:xfrm>
              <a:off x="4986334" y="1085836"/>
              <a:ext cx="571504" cy="644147"/>
            </a:xfrm>
            <a:prstGeom prst="rect">
              <a:avLst/>
            </a:prstGeom>
            <a:noFill/>
          </p:spPr>
        </p:pic>
        <p:sp>
          <p:nvSpPr>
            <p:cNvPr id="34" name="TextBox 33"/>
            <p:cNvSpPr txBox="1"/>
            <p:nvPr/>
          </p:nvSpPr>
          <p:spPr>
            <a:xfrm>
              <a:off x="4986334" y="1228712"/>
              <a:ext cx="571504" cy="369332"/>
            </a:xfrm>
            <a:prstGeom prst="rect">
              <a:avLst/>
            </a:prstGeom>
            <a:noFill/>
          </p:spPr>
          <p:txBody>
            <a:bodyPr wrap="square" rtlCol="0">
              <a:spAutoFit/>
            </a:bodyPr>
            <a:lstStyle/>
            <a:p>
              <a:pPr algn="ctr"/>
              <a:r>
                <a:rPr lang="en-GB" dirty="0" smtClean="0"/>
                <a:t>6</a:t>
              </a:r>
              <a:endParaRPr lang="en-US" dirty="0"/>
            </a:p>
          </p:txBody>
        </p:sp>
      </p:grpSp>
      <p:grpSp>
        <p:nvGrpSpPr>
          <p:cNvPr id="9" name="Group 53"/>
          <p:cNvGrpSpPr/>
          <p:nvPr/>
        </p:nvGrpSpPr>
        <p:grpSpPr>
          <a:xfrm>
            <a:off x="5629276" y="1085836"/>
            <a:ext cx="571504" cy="644147"/>
            <a:chOff x="5629276" y="1085836"/>
            <a:chExt cx="571504" cy="644147"/>
          </a:xfrm>
        </p:grpSpPr>
        <p:pic>
          <p:nvPicPr>
            <p:cNvPr id="35" name="Picture 3" descr="C:\Users\tbradley\Depot\sw\devrel\Playpen\tbradley\Fermi\Block.png"/>
            <p:cNvPicPr>
              <a:picLocks noChangeAspect="1" noChangeArrowheads="1"/>
            </p:cNvPicPr>
            <p:nvPr/>
          </p:nvPicPr>
          <p:blipFill>
            <a:blip r:embed="rId3" cstate="screen"/>
            <a:srcRect/>
            <a:stretch>
              <a:fillRect/>
            </a:stretch>
          </p:blipFill>
          <p:spPr bwMode="auto">
            <a:xfrm>
              <a:off x="5629276" y="1085836"/>
              <a:ext cx="571504" cy="644147"/>
            </a:xfrm>
            <a:prstGeom prst="rect">
              <a:avLst/>
            </a:prstGeom>
            <a:noFill/>
          </p:spPr>
        </p:pic>
        <p:sp>
          <p:nvSpPr>
            <p:cNvPr id="36" name="TextBox 35"/>
            <p:cNvSpPr txBox="1"/>
            <p:nvPr/>
          </p:nvSpPr>
          <p:spPr>
            <a:xfrm>
              <a:off x="5629276" y="1228712"/>
              <a:ext cx="571504" cy="369332"/>
            </a:xfrm>
            <a:prstGeom prst="rect">
              <a:avLst/>
            </a:prstGeom>
            <a:noFill/>
          </p:spPr>
          <p:txBody>
            <a:bodyPr wrap="square" rtlCol="0">
              <a:spAutoFit/>
            </a:bodyPr>
            <a:lstStyle/>
            <a:p>
              <a:pPr algn="ctr"/>
              <a:r>
                <a:rPr lang="en-GB" dirty="0" smtClean="0"/>
                <a:t>7</a:t>
              </a:r>
              <a:endParaRPr lang="en-US" dirty="0"/>
            </a:p>
          </p:txBody>
        </p:sp>
      </p:grpSp>
      <p:grpSp>
        <p:nvGrpSpPr>
          <p:cNvPr id="10" name="Group 54"/>
          <p:cNvGrpSpPr/>
          <p:nvPr/>
        </p:nvGrpSpPr>
        <p:grpSpPr>
          <a:xfrm>
            <a:off x="6272218" y="1085836"/>
            <a:ext cx="571504" cy="644147"/>
            <a:chOff x="6272218" y="1085836"/>
            <a:chExt cx="571504" cy="644147"/>
          </a:xfrm>
        </p:grpSpPr>
        <p:pic>
          <p:nvPicPr>
            <p:cNvPr id="37" name="Picture 3" descr="C:\Users\tbradley\Depot\sw\devrel\Playpen\tbradley\Fermi\Block.png"/>
            <p:cNvPicPr>
              <a:picLocks noChangeAspect="1" noChangeArrowheads="1"/>
            </p:cNvPicPr>
            <p:nvPr/>
          </p:nvPicPr>
          <p:blipFill>
            <a:blip r:embed="rId3" cstate="screen"/>
            <a:srcRect/>
            <a:stretch>
              <a:fillRect/>
            </a:stretch>
          </p:blipFill>
          <p:spPr bwMode="auto">
            <a:xfrm>
              <a:off x="6272218" y="1085836"/>
              <a:ext cx="571504" cy="644147"/>
            </a:xfrm>
            <a:prstGeom prst="rect">
              <a:avLst/>
            </a:prstGeom>
            <a:noFill/>
          </p:spPr>
        </p:pic>
        <p:sp>
          <p:nvSpPr>
            <p:cNvPr id="38" name="TextBox 37"/>
            <p:cNvSpPr txBox="1"/>
            <p:nvPr/>
          </p:nvSpPr>
          <p:spPr>
            <a:xfrm>
              <a:off x="6272218" y="1228712"/>
              <a:ext cx="571504" cy="369332"/>
            </a:xfrm>
            <a:prstGeom prst="rect">
              <a:avLst/>
            </a:prstGeom>
            <a:noFill/>
          </p:spPr>
          <p:txBody>
            <a:bodyPr wrap="square" rtlCol="0">
              <a:spAutoFit/>
            </a:bodyPr>
            <a:lstStyle/>
            <a:p>
              <a:pPr algn="ctr"/>
              <a:r>
                <a:rPr lang="en-GB" dirty="0" smtClean="0"/>
                <a:t>8</a:t>
              </a:r>
              <a:endParaRPr lang="en-US" dirty="0"/>
            </a:p>
          </p:txBody>
        </p:sp>
      </p:grpSp>
      <p:grpSp>
        <p:nvGrpSpPr>
          <p:cNvPr id="11" name="Group 55"/>
          <p:cNvGrpSpPr/>
          <p:nvPr/>
        </p:nvGrpSpPr>
        <p:grpSpPr>
          <a:xfrm>
            <a:off x="6915160" y="1085836"/>
            <a:ext cx="571504" cy="644147"/>
            <a:chOff x="6915160" y="1085836"/>
            <a:chExt cx="571504" cy="644147"/>
          </a:xfrm>
        </p:grpSpPr>
        <p:pic>
          <p:nvPicPr>
            <p:cNvPr id="39" name="Picture 3" descr="C:\Users\tbradley\Depot\sw\devrel\Playpen\tbradley\Fermi\Block.png"/>
            <p:cNvPicPr>
              <a:picLocks noChangeAspect="1" noChangeArrowheads="1"/>
            </p:cNvPicPr>
            <p:nvPr/>
          </p:nvPicPr>
          <p:blipFill>
            <a:blip r:embed="rId3" cstate="screen"/>
            <a:srcRect/>
            <a:stretch>
              <a:fillRect/>
            </a:stretch>
          </p:blipFill>
          <p:spPr bwMode="auto">
            <a:xfrm>
              <a:off x="6915160" y="1085836"/>
              <a:ext cx="571504" cy="644147"/>
            </a:xfrm>
            <a:prstGeom prst="rect">
              <a:avLst/>
            </a:prstGeom>
            <a:noFill/>
          </p:spPr>
        </p:pic>
        <p:sp>
          <p:nvSpPr>
            <p:cNvPr id="40" name="TextBox 39"/>
            <p:cNvSpPr txBox="1"/>
            <p:nvPr/>
          </p:nvSpPr>
          <p:spPr>
            <a:xfrm>
              <a:off x="6915160" y="1228712"/>
              <a:ext cx="571504" cy="369332"/>
            </a:xfrm>
            <a:prstGeom prst="rect">
              <a:avLst/>
            </a:prstGeom>
            <a:noFill/>
          </p:spPr>
          <p:txBody>
            <a:bodyPr wrap="square" rtlCol="0">
              <a:spAutoFit/>
            </a:bodyPr>
            <a:lstStyle/>
            <a:p>
              <a:pPr algn="ctr"/>
              <a:r>
                <a:rPr lang="en-GB" dirty="0" smtClean="0"/>
                <a:t>9</a:t>
              </a:r>
              <a:endParaRPr lang="en-US" dirty="0"/>
            </a:p>
          </p:txBody>
        </p:sp>
      </p:grpSp>
      <p:grpSp>
        <p:nvGrpSpPr>
          <p:cNvPr id="12" name="Group 56"/>
          <p:cNvGrpSpPr/>
          <p:nvPr/>
        </p:nvGrpSpPr>
        <p:grpSpPr>
          <a:xfrm>
            <a:off x="7558102" y="1085836"/>
            <a:ext cx="571504" cy="644147"/>
            <a:chOff x="7558102" y="1085836"/>
            <a:chExt cx="571504" cy="644147"/>
          </a:xfrm>
        </p:grpSpPr>
        <p:pic>
          <p:nvPicPr>
            <p:cNvPr id="41" name="Picture 3" descr="C:\Users\tbradley\Depot\sw\devrel\Playpen\tbradley\Fermi\Block.png"/>
            <p:cNvPicPr>
              <a:picLocks noChangeAspect="1" noChangeArrowheads="1"/>
            </p:cNvPicPr>
            <p:nvPr/>
          </p:nvPicPr>
          <p:blipFill>
            <a:blip r:embed="rId3" cstate="screen"/>
            <a:srcRect/>
            <a:stretch>
              <a:fillRect/>
            </a:stretch>
          </p:blipFill>
          <p:spPr bwMode="auto">
            <a:xfrm>
              <a:off x="7558102" y="1085836"/>
              <a:ext cx="571504" cy="644147"/>
            </a:xfrm>
            <a:prstGeom prst="rect">
              <a:avLst/>
            </a:prstGeom>
            <a:noFill/>
          </p:spPr>
        </p:pic>
        <p:sp>
          <p:nvSpPr>
            <p:cNvPr id="42" name="TextBox 41"/>
            <p:cNvSpPr txBox="1"/>
            <p:nvPr/>
          </p:nvSpPr>
          <p:spPr>
            <a:xfrm>
              <a:off x="7558102" y="1228712"/>
              <a:ext cx="571504" cy="369332"/>
            </a:xfrm>
            <a:prstGeom prst="rect">
              <a:avLst/>
            </a:prstGeom>
            <a:noFill/>
          </p:spPr>
          <p:txBody>
            <a:bodyPr wrap="square" rtlCol="0">
              <a:spAutoFit/>
            </a:bodyPr>
            <a:lstStyle/>
            <a:p>
              <a:pPr algn="ctr"/>
              <a:r>
                <a:rPr lang="en-GB" dirty="0" smtClean="0"/>
                <a:t>10</a:t>
              </a:r>
              <a:endParaRPr lang="en-US" dirty="0"/>
            </a:p>
          </p:txBody>
        </p:sp>
      </p:grpSp>
      <p:grpSp>
        <p:nvGrpSpPr>
          <p:cNvPr id="13" name="Group 57"/>
          <p:cNvGrpSpPr/>
          <p:nvPr/>
        </p:nvGrpSpPr>
        <p:grpSpPr>
          <a:xfrm>
            <a:off x="8201044" y="1085836"/>
            <a:ext cx="571504" cy="644147"/>
            <a:chOff x="8201044" y="1085836"/>
            <a:chExt cx="571504" cy="644147"/>
          </a:xfrm>
        </p:grpSpPr>
        <p:pic>
          <p:nvPicPr>
            <p:cNvPr id="43" name="Picture 3" descr="C:\Users\tbradley\Depot\sw\devrel\Playpen\tbradley\Fermi\Block.png"/>
            <p:cNvPicPr>
              <a:picLocks noChangeAspect="1" noChangeArrowheads="1"/>
            </p:cNvPicPr>
            <p:nvPr/>
          </p:nvPicPr>
          <p:blipFill>
            <a:blip r:embed="rId3" cstate="screen"/>
            <a:srcRect/>
            <a:stretch>
              <a:fillRect/>
            </a:stretch>
          </p:blipFill>
          <p:spPr bwMode="auto">
            <a:xfrm>
              <a:off x="8201044" y="1085836"/>
              <a:ext cx="571504" cy="644147"/>
            </a:xfrm>
            <a:prstGeom prst="rect">
              <a:avLst/>
            </a:prstGeom>
            <a:noFill/>
          </p:spPr>
        </p:pic>
        <p:sp>
          <p:nvSpPr>
            <p:cNvPr id="44" name="TextBox 43"/>
            <p:cNvSpPr txBox="1"/>
            <p:nvPr/>
          </p:nvSpPr>
          <p:spPr>
            <a:xfrm>
              <a:off x="8201044" y="1228712"/>
              <a:ext cx="571504" cy="369332"/>
            </a:xfrm>
            <a:prstGeom prst="rect">
              <a:avLst/>
            </a:prstGeom>
            <a:noFill/>
          </p:spPr>
          <p:txBody>
            <a:bodyPr wrap="square" rtlCol="0">
              <a:spAutoFit/>
            </a:bodyPr>
            <a:lstStyle/>
            <a:p>
              <a:pPr algn="ctr"/>
              <a:r>
                <a:rPr lang="en-GB" dirty="0" smtClean="0"/>
                <a:t>11</a:t>
              </a:r>
              <a:endParaRPr lang="en-US" dirty="0"/>
            </a:p>
          </p:txBody>
        </p:sp>
      </p:grpSp>
      <p:grpSp>
        <p:nvGrpSpPr>
          <p:cNvPr id="14" name="Group 58"/>
          <p:cNvGrpSpPr/>
          <p:nvPr/>
        </p:nvGrpSpPr>
        <p:grpSpPr>
          <a:xfrm>
            <a:off x="8843986" y="1085836"/>
            <a:ext cx="571504" cy="644147"/>
            <a:chOff x="8843986" y="1085836"/>
            <a:chExt cx="571504" cy="644147"/>
          </a:xfrm>
        </p:grpSpPr>
        <p:pic>
          <p:nvPicPr>
            <p:cNvPr id="45" name="Picture 3" descr="C:\Users\tbradley\Depot\sw\devrel\Playpen\tbradley\Fermi\Block.png"/>
            <p:cNvPicPr>
              <a:picLocks noChangeAspect="1" noChangeArrowheads="1"/>
            </p:cNvPicPr>
            <p:nvPr/>
          </p:nvPicPr>
          <p:blipFill>
            <a:blip r:embed="rId3" cstate="screen"/>
            <a:srcRect/>
            <a:stretch>
              <a:fillRect/>
            </a:stretch>
          </p:blipFill>
          <p:spPr bwMode="auto">
            <a:xfrm>
              <a:off x="8843986" y="1085836"/>
              <a:ext cx="571504" cy="644147"/>
            </a:xfrm>
            <a:prstGeom prst="rect">
              <a:avLst/>
            </a:prstGeom>
            <a:noFill/>
          </p:spPr>
        </p:pic>
        <p:sp>
          <p:nvSpPr>
            <p:cNvPr id="46" name="TextBox 45"/>
            <p:cNvSpPr txBox="1"/>
            <p:nvPr/>
          </p:nvSpPr>
          <p:spPr>
            <a:xfrm>
              <a:off x="8843986" y="1228712"/>
              <a:ext cx="571504" cy="369332"/>
            </a:xfrm>
            <a:prstGeom prst="rect">
              <a:avLst/>
            </a:prstGeom>
            <a:noFill/>
          </p:spPr>
          <p:txBody>
            <a:bodyPr wrap="square" rtlCol="0">
              <a:spAutoFit/>
            </a:bodyPr>
            <a:lstStyle/>
            <a:p>
              <a:pPr algn="ctr"/>
              <a:r>
                <a:rPr lang="en-GB" dirty="0" smtClean="0"/>
                <a:t>12</a:t>
              </a:r>
              <a:endParaRPr lang="en-US" dirty="0"/>
            </a:p>
          </p:txBody>
        </p:sp>
      </p:grpSp>
      <p:pic>
        <p:nvPicPr>
          <p:cNvPr id="139266" name="Picture 2" descr="C:\Users\tbradley\Depot\sw\devrel\Playpen\tbradley\Fermi\GT200.png"/>
          <p:cNvPicPr>
            <a:picLocks noChangeAspect="1" noChangeArrowheads="1"/>
          </p:cNvPicPr>
          <p:nvPr/>
        </p:nvPicPr>
        <p:blipFill>
          <a:blip r:embed="rId4" cstate="screen"/>
          <a:srcRect/>
          <a:stretch>
            <a:fillRect/>
          </a:stretch>
        </p:blipFill>
        <p:spPr bwMode="auto">
          <a:xfrm>
            <a:off x="271426" y="2300282"/>
            <a:ext cx="10484356" cy="1285884"/>
          </a:xfrm>
          <a:prstGeom prst="rect">
            <a:avLst/>
          </a:prstGeom>
          <a:noFill/>
        </p:spPr>
      </p:pic>
      <p:grpSp>
        <p:nvGrpSpPr>
          <p:cNvPr id="77" name="Group 47"/>
          <p:cNvGrpSpPr/>
          <p:nvPr/>
        </p:nvGrpSpPr>
        <p:grpSpPr>
          <a:xfrm>
            <a:off x="342864" y="4800612"/>
            <a:ext cx="571504" cy="644147"/>
            <a:chOff x="1771624" y="1085836"/>
            <a:chExt cx="571504" cy="644147"/>
          </a:xfrm>
        </p:grpSpPr>
        <p:pic>
          <p:nvPicPr>
            <p:cNvPr id="78" name="Picture 3" descr="C:\Users\tbradley\Depot\sw\devrel\Playpen\tbradley\Fermi\Block.png"/>
            <p:cNvPicPr>
              <a:picLocks noChangeAspect="1" noChangeArrowheads="1"/>
            </p:cNvPicPr>
            <p:nvPr/>
          </p:nvPicPr>
          <p:blipFill>
            <a:blip r:embed="rId3" cstate="screen"/>
            <a:srcRect/>
            <a:stretch>
              <a:fillRect/>
            </a:stretch>
          </p:blipFill>
          <p:spPr bwMode="auto">
            <a:xfrm>
              <a:off x="1771624" y="1085836"/>
              <a:ext cx="571504" cy="644147"/>
            </a:xfrm>
            <a:prstGeom prst="rect">
              <a:avLst/>
            </a:prstGeom>
            <a:noFill/>
          </p:spPr>
        </p:pic>
        <p:sp>
          <p:nvSpPr>
            <p:cNvPr id="79" name="TextBox 78"/>
            <p:cNvSpPr txBox="1"/>
            <p:nvPr/>
          </p:nvSpPr>
          <p:spPr>
            <a:xfrm>
              <a:off x="1771624" y="1228712"/>
              <a:ext cx="571504" cy="369332"/>
            </a:xfrm>
            <a:prstGeom prst="rect">
              <a:avLst/>
            </a:prstGeom>
            <a:noFill/>
          </p:spPr>
          <p:txBody>
            <a:bodyPr wrap="square" rtlCol="0">
              <a:spAutoFit/>
            </a:bodyPr>
            <a:lstStyle/>
            <a:p>
              <a:pPr algn="ctr"/>
              <a:r>
                <a:rPr lang="en-GB" dirty="0" smtClean="0"/>
                <a:t>1</a:t>
              </a:r>
              <a:endParaRPr lang="en-US" dirty="0"/>
            </a:p>
          </p:txBody>
        </p:sp>
      </p:grpSp>
      <p:grpSp>
        <p:nvGrpSpPr>
          <p:cNvPr id="80" name="Group 48"/>
          <p:cNvGrpSpPr/>
          <p:nvPr/>
        </p:nvGrpSpPr>
        <p:grpSpPr>
          <a:xfrm>
            <a:off x="985806" y="4800612"/>
            <a:ext cx="571504" cy="644147"/>
            <a:chOff x="2414566" y="1085836"/>
            <a:chExt cx="571504" cy="644147"/>
          </a:xfrm>
        </p:grpSpPr>
        <p:pic>
          <p:nvPicPr>
            <p:cNvPr id="81" name="Picture 3" descr="C:\Users\tbradley\Depot\sw\devrel\Playpen\tbradley\Fermi\Block.png"/>
            <p:cNvPicPr>
              <a:picLocks noChangeAspect="1" noChangeArrowheads="1"/>
            </p:cNvPicPr>
            <p:nvPr/>
          </p:nvPicPr>
          <p:blipFill>
            <a:blip r:embed="rId3" cstate="screen"/>
            <a:srcRect/>
            <a:stretch>
              <a:fillRect/>
            </a:stretch>
          </p:blipFill>
          <p:spPr bwMode="auto">
            <a:xfrm>
              <a:off x="2414566" y="1085836"/>
              <a:ext cx="571504" cy="644147"/>
            </a:xfrm>
            <a:prstGeom prst="rect">
              <a:avLst/>
            </a:prstGeom>
            <a:noFill/>
          </p:spPr>
        </p:pic>
        <p:sp>
          <p:nvSpPr>
            <p:cNvPr id="82" name="TextBox 81"/>
            <p:cNvSpPr txBox="1"/>
            <p:nvPr/>
          </p:nvSpPr>
          <p:spPr>
            <a:xfrm>
              <a:off x="2414566" y="1228712"/>
              <a:ext cx="571504" cy="369332"/>
            </a:xfrm>
            <a:prstGeom prst="rect">
              <a:avLst/>
            </a:prstGeom>
            <a:noFill/>
          </p:spPr>
          <p:txBody>
            <a:bodyPr wrap="square" rtlCol="0">
              <a:spAutoFit/>
            </a:bodyPr>
            <a:lstStyle/>
            <a:p>
              <a:pPr algn="ctr"/>
              <a:r>
                <a:rPr lang="en-GB" dirty="0" smtClean="0"/>
                <a:t>2</a:t>
              </a:r>
              <a:endParaRPr lang="en-US" dirty="0"/>
            </a:p>
          </p:txBody>
        </p:sp>
      </p:grpSp>
      <p:grpSp>
        <p:nvGrpSpPr>
          <p:cNvPr id="83" name="Group 49"/>
          <p:cNvGrpSpPr/>
          <p:nvPr/>
        </p:nvGrpSpPr>
        <p:grpSpPr>
          <a:xfrm>
            <a:off x="1628748" y="4800612"/>
            <a:ext cx="571504" cy="644147"/>
            <a:chOff x="3057508" y="1085836"/>
            <a:chExt cx="571504" cy="644147"/>
          </a:xfrm>
        </p:grpSpPr>
        <p:pic>
          <p:nvPicPr>
            <p:cNvPr id="84" name="Picture 3" descr="C:\Users\tbradley\Depot\sw\devrel\Playpen\tbradley\Fermi\Block.png"/>
            <p:cNvPicPr>
              <a:picLocks noChangeAspect="1" noChangeArrowheads="1"/>
            </p:cNvPicPr>
            <p:nvPr/>
          </p:nvPicPr>
          <p:blipFill>
            <a:blip r:embed="rId3" cstate="screen"/>
            <a:srcRect/>
            <a:stretch>
              <a:fillRect/>
            </a:stretch>
          </p:blipFill>
          <p:spPr bwMode="auto">
            <a:xfrm>
              <a:off x="3057508" y="1085836"/>
              <a:ext cx="571504" cy="644147"/>
            </a:xfrm>
            <a:prstGeom prst="rect">
              <a:avLst/>
            </a:prstGeom>
            <a:noFill/>
          </p:spPr>
        </p:pic>
        <p:sp>
          <p:nvSpPr>
            <p:cNvPr id="85" name="TextBox 84"/>
            <p:cNvSpPr txBox="1"/>
            <p:nvPr/>
          </p:nvSpPr>
          <p:spPr>
            <a:xfrm>
              <a:off x="3057508" y="1228712"/>
              <a:ext cx="571504" cy="369332"/>
            </a:xfrm>
            <a:prstGeom prst="rect">
              <a:avLst/>
            </a:prstGeom>
            <a:noFill/>
          </p:spPr>
          <p:txBody>
            <a:bodyPr wrap="square" rtlCol="0">
              <a:spAutoFit/>
            </a:bodyPr>
            <a:lstStyle/>
            <a:p>
              <a:pPr algn="ctr"/>
              <a:r>
                <a:rPr lang="en-GB" dirty="0" smtClean="0"/>
                <a:t>3</a:t>
              </a:r>
              <a:endParaRPr lang="en-US" dirty="0"/>
            </a:p>
          </p:txBody>
        </p:sp>
      </p:grpSp>
      <p:grpSp>
        <p:nvGrpSpPr>
          <p:cNvPr id="86" name="Group 50"/>
          <p:cNvGrpSpPr/>
          <p:nvPr/>
        </p:nvGrpSpPr>
        <p:grpSpPr>
          <a:xfrm>
            <a:off x="2271690" y="4800612"/>
            <a:ext cx="571504" cy="644147"/>
            <a:chOff x="3700450" y="1085836"/>
            <a:chExt cx="571504" cy="644147"/>
          </a:xfrm>
        </p:grpSpPr>
        <p:pic>
          <p:nvPicPr>
            <p:cNvPr id="87" name="Picture 3" descr="C:\Users\tbradley\Depot\sw\devrel\Playpen\tbradley\Fermi\Block.png"/>
            <p:cNvPicPr>
              <a:picLocks noChangeAspect="1" noChangeArrowheads="1"/>
            </p:cNvPicPr>
            <p:nvPr/>
          </p:nvPicPr>
          <p:blipFill>
            <a:blip r:embed="rId3" cstate="screen"/>
            <a:srcRect/>
            <a:stretch>
              <a:fillRect/>
            </a:stretch>
          </p:blipFill>
          <p:spPr bwMode="auto">
            <a:xfrm>
              <a:off x="3700450" y="1085836"/>
              <a:ext cx="571504" cy="644147"/>
            </a:xfrm>
            <a:prstGeom prst="rect">
              <a:avLst/>
            </a:prstGeom>
            <a:noFill/>
          </p:spPr>
        </p:pic>
        <p:sp>
          <p:nvSpPr>
            <p:cNvPr id="88" name="TextBox 87"/>
            <p:cNvSpPr txBox="1"/>
            <p:nvPr/>
          </p:nvSpPr>
          <p:spPr>
            <a:xfrm>
              <a:off x="3700450" y="1228712"/>
              <a:ext cx="571504" cy="369332"/>
            </a:xfrm>
            <a:prstGeom prst="rect">
              <a:avLst/>
            </a:prstGeom>
            <a:noFill/>
          </p:spPr>
          <p:txBody>
            <a:bodyPr wrap="square" rtlCol="0">
              <a:spAutoFit/>
            </a:bodyPr>
            <a:lstStyle/>
            <a:p>
              <a:pPr algn="ctr"/>
              <a:r>
                <a:rPr lang="en-GB" dirty="0" smtClean="0"/>
                <a:t>4</a:t>
              </a:r>
              <a:endParaRPr lang="en-US" dirty="0"/>
            </a:p>
          </p:txBody>
        </p:sp>
      </p:grpSp>
      <p:grpSp>
        <p:nvGrpSpPr>
          <p:cNvPr id="89" name="Group 51"/>
          <p:cNvGrpSpPr/>
          <p:nvPr/>
        </p:nvGrpSpPr>
        <p:grpSpPr>
          <a:xfrm>
            <a:off x="2914632" y="4800612"/>
            <a:ext cx="571504" cy="644147"/>
            <a:chOff x="4343392" y="1085836"/>
            <a:chExt cx="571504" cy="644147"/>
          </a:xfrm>
        </p:grpSpPr>
        <p:pic>
          <p:nvPicPr>
            <p:cNvPr id="90" name="Picture 3" descr="C:\Users\tbradley\Depot\sw\devrel\Playpen\tbradley\Fermi\Block.png"/>
            <p:cNvPicPr>
              <a:picLocks noChangeAspect="1" noChangeArrowheads="1"/>
            </p:cNvPicPr>
            <p:nvPr/>
          </p:nvPicPr>
          <p:blipFill>
            <a:blip r:embed="rId3" cstate="screen"/>
            <a:srcRect/>
            <a:stretch>
              <a:fillRect/>
            </a:stretch>
          </p:blipFill>
          <p:spPr bwMode="auto">
            <a:xfrm>
              <a:off x="4343392" y="1085836"/>
              <a:ext cx="571504" cy="644147"/>
            </a:xfrm>
            <a:prstGeom prst="rect">
              <a:avLst/>
            </a:prstGeom>
            <a:noFill/>
          </p:spPr>
        </p:pic>
        <p:sp>
          <p:nvSpPr>
            <p:cNvPr id="91" name="TextBox 90"/>
            <p:cNvSpPr txBox="1"/>
            <p:nvPr/>
          </p:nvSpPr>
          <p:spPr>
            <a:xfrm>
              <a:off x="4343392" y="1228712"/>
              <a:ext cx="571504" cy="369332"/>
            </a:xfrm>
            <a:prstGeom prst="rect">
              <a:avLst/>
            </a:prstGeom>
            <a:noFill/>
          </p:spPr>
          <p:txBody>
            <a:bodyPr wrap="square" rtlCol="0">
              <a:spAutoFit/>
            </a:bodyPr>
            <a:lstStyle/>
            <a:p>
              <a:pPr algn="ctr"/>
              <a:r>
                <a:rPr lang="en-GB" dirty="0" smtClean="0"/>
                <a:t>5</a:t>
              </a:r>
              <a:endParaRPr lang="en-US" dirty="0"/>
            </a:p>
          </p:txBody>
        </p:sp>
      </p:grpSp>
      <p:grpSp>
        <p:nvGrpSpPr>
          <p:cNvPr id="92" name="Group 52"/>
          <p:cNvGrpSpPr/>
          <p:nvPr/>
        </p:nvGrpSpPr>
        <p:grpSpPr>
          <a:xfrm>
            <a:off x="3557574" y="4800612"/>
            <a:ext cx="571504" cy="644147"/>
            <a:chOff x="4986334" y="1085836"/>
            <a:chExt cx="571504" cy="644147"/>
          </a:xfrm>
        </p:grpSpPr>
        <p:pic>
          <p:nvPicPr>
            <p:cNvPr id="93" name="Picture 3" descr="C:\Users\tbradley\Depot\sw\devrel\Playpen\tbradley\Fermi\Block.png"/>
            <p:cNvPicPr>
              <a:picLocks noChangeAspect="1" noChangeArrowheads="1"/>
            </p:cNvPicPr>
            <p:nvPr/>
          </p:nvPicPr>
          <p:blipFill>
            <a:blip r:embed="rId3" cstate="screen"/>
            <a:srcRect/>
            <a:stretch>
              <a:fillRect/>
            </a:stretch>
          </p:blipFill>
          <p:spPr bwMode="auto">
            <a:xfrm>
              <a:off x="4986334" y="1085836"/>
              <a:ext cx="571504" cy="644147"/>
            </a:xfrm>
            <a:prstGeom prst="rect">
              <a:avLst/>
            </a:prstGeom>
            <a:noFill/>
          </p:spPr>
        </p:pic>
        <p:sp>
          <p:nvSpPr>
            <p:cNvPr id="94" name="TextBox 93"/>
            <p:cNvSpPr txBox="1"/>
            <p:nvPr/>
          </p:nvSpPr>
          <p:spPr>
            <a:xfrm>
              <a:off x="4986334" y="1228712"/>
              <a:ext cx="571504" cy="369332"/>
            </a:xfrm>
            <a:prstGeom prst="rect">
              <a:avLst/>
            </a:prstGeom>
            <a:noFill/>
          </p:spPr>
          <p:txBody>
            <a:bodyPr wrap="square" rtlCol="0">
              <a:spAutoFit/>
            </a:bodyPr>
            <a:lstStyle/>
            <a:p>
              <a:pPr algn="ctr"/>
              <a:r>
                <a:rPr lang="en-GB" dirty="0" smtClean="0"/>
                <a:t>6</a:t>
              </a:r>
              <a:endParaRPr lang="en-US" dirty="0"/>
            </a:p>
          </p:txBody>
        </p:sp>
      </p:grpSp>
      <p:grpSp>
        <p:nvGrpSpPr>
          <p:cNvPr id="95" name="Group 53"/>
          <p:cNvGrpSpPr/>
          <p:nvPr/>
        </p:nvGrpSpPr>
        <p:grpSpPr>
          <a:xfrm>
            <a:off x="4200516" y="4800612"/>
            <a:ext cx="571504" cy="644147"/>
            <a:chOff x="5629276" y="1085836"/>
            <a:chExt cx="571504" cy="644147"/>
          </a:xfrm>
        </p:grpSpPr>
        <p:pic>
          <p:nvPicPr>
            <p:cNvPr id="96" name="Picture 3" descr="C:\Users\tbradley\Depot\sw\devrel\Playpen\tbradley\Fermi\Block.png"/>
            <p:cNvPicPr>
              <a:picLocks noChangeAspect="1" noChangeArrowheads="1"/>
            </p:cNvPicPr>
            <p:nvPr/>
          </p:nvPicPr>
          <p:blipFill>
            <a:blip r:embed="rId3" cstate="screen"/>
            <a:srcRect/>
            <a:stretch>
              <a:fillRect/>
            </a:stretch>
          </p:blipFill>
          <p:spPr bwMode="auto">
            <a:xfrm>
              <a:off x="5629276" y="1085836"/>
              <a:ext cx="571504" cy="644147"/>
            </a:xfrm>
            <a:prstGeom prst="rect">
              <a:avLst/>
            </a:prstGeom>
            <a:noFill/>
          </p:spPr>
        </p:pic>
        <p:sp>
          <p:nvSpPr>
            <p:cNvPr id="97" name="TextBox 96"/>
            <p:cNvSpPr txBox="1"/>
            <p:nvPr/>
          </p:nvSpPr>
          <p:spPr>
            <a:xfrm>
              <a:off x="5629276" y="1228712"/>
              <a:ext cx="571504" cy="369332"/>
            </a:xfrm>
            <a:prstGeom prst="rect">
              <a:avLst/>
            </a:prstGeom>
            <a:noFill/>
          </p:spPr>
          <p:txBody>
            <a:bodyPr wrap="square" rtlCol="0">
              <a:spAutoFit/>
            </a:bodyPr>
            <a:lstStyle/>
            <a:p>
              <a:pPr algn="ctr"/>
              <a:r>
                <a:rPr lang="en-GB" dirty="0" smtClean="0"/>
                <a:t>7</a:t>
              </a:r>
              <a:endParaRPr lang="en-US" dirty="0"/>
            </a:p>
          </p:txBody>
        </p:sp>
      </p:grpSp>
      <p:grpSp>
        <p:nvGrpSpPr>
          <p:cNvPr id="98" name="Group 54"/>
          <p:cNvGrpSpPr/>
          <p:nvPr/>
        </p:nvGrpSpPr>
        <p:grpSpPr>
          <a:xfrm>
            <a:off x="4843458" y="4800612"/>
            <a:ext cx="571504" cy="644147"/>
            <a:chOff x="6272218" y="1085836"/>
            <a:chExt cx="571504" cy="644147"/>
          </a:xfrm>
        </p:grpSpPr>
        <p:pic>
          <p:nvPicPr>
            <p:cNvPr id="99" name="Picture 3" descr="C:\Users\tbradley\Depot\sw\devrel\Playpen\tbradley\Fermi\Block.png"/>
            <p:cNvPicPr>
              <a:picLocks noChangeAspect="1" noChangeArrowheads="1"/>
            </p:cNvPicPr>
            <p:nvPr/>
          </p:nvPicPr>
          <p:blipFill>
            <a:blip r:embed="rId3" cstate="screen"/>
            <a:srcRect/>
            <a:stretch>
              <a:fillRect/>
            </a:stretch>
          </p:blipFill>
          <p:spPr bwMode="auto">
            <a:xfrm>
              <a:off x="6272218" y="1085836"/>
              <a:ext cx="571504" cy="644147"/>
            </a:xfrm>
            <a:prstGeom prst="rect">
              <a:avLst/>
            </a:prstGeom>
            <a:noFill/>
          </p:spPr>
        </p:pic>
        <p:sp>
          <p:nvSpPr>
            <p:cNvPr id="100" name="TextBox 99"/>
            <p:cNvSpPr txBox="1"/>
            <p:nvPr/>
          </p:nvSpPr>
          <p:spPr>
            <a:xfrm>
              <a:off x="6272218" y="1228712"/>
              <a:ext cx="571504" cy="369332"/>
            </a:xfrm>
            <a:prstGeom prst="rect">
              <a:avLst/>
            </a:prstGeom>
            <a:noFill/>
          </p:spPr>
          <p:txBody>
            <a:bodyPr wrap="square" rtlCol="0">
              <a:spAutoFit/>
            </a:bodyPr>
            <a:lstStyle/>
            <a:p>
              <a:pPr algn="ctr"/>
              <a:r>
                <a:rPr lang="en-GB" dirty="0" smtClean="0"/>
                <a:t>8</a:t>
              </a:r>
              <a:endParaRPr lang="en-US" dirty="0"/>
            </a:p>
          </p:txBody>
        </p:sp>
      </p:grpSp>
      <p:grpSp>
        <p:nvGrpSpPr>
          <p:cNvPr id="101" name="Group 55"/>
          <p:cNvGrpSpPr/>
          <p:nvPr/>
        </p:nvGrpSpPr>
        <p:grpSpPr>
          <a:xfrm>
            <a:off x="5486400" y="4800612"/>
            <a:ext cx="571504" cy="644147"/>
            <a:chOff x="6915160" y="1085836"/>
            <a:chExt cx="571504" cy="644147"/>
          </a:xfrm>
        </p:grpSpPr>
        <p:pic>
          <p:nvPicPr>
            <p:cNvPr id="102" name="Picture 3" descr="C:\Users\tbradley\Depot\sw\devrel\Playpen\tbradley\Fermi\Block.png"/>
            <p:cNvPicPr>
              <a:picLocks noChangeAspect="1" noChangeArrowheads="1"/>
            </p:cNvPicPr>
            <p:nvPr/>
          </p:nvPicPr>
          <p:blipFill>
            <a:blip r:embed="rId3" cstate="screen"/>
            <a:srcRect/>
            <a:stretch>
              <a:fillRect/>
            </a:stretch>
          </p:blipFill>
          <p:spPr bwMode="auto">
            <a:xfrm>
              <a:off x="6915160" y="1085836"/>
              <a:ext cx="571504" cy="644147"/>
            </a:xfrm>
            <a:prstGeom prst="rect">
              <a:avLst/>
            </a:prstGeom>
            <a:noFill/>
          </p:spPr>
        </p:pic>
        <p:sp>
          <p:nvSpPr>
            <p:cNvPr id="103" name="TextBox 102"/>
            <p:cNvSpPr txBox="1"/>
            <p:nvPr/>
          </p:nvSpPr>
          <p:spPr>
            <a:xfrm>
              <a:off x="6915160" y="1228712"/>
              <a:ext cx="571504" cy="369332"/>
            </a:xfrm>
            <a:prstGeom prst="rect">
              <a:avLst/>
            </a:prstGeom>
            <a:noFill/>
          </p:spPr>
          <p:txBody>
            <a:bodyPr wrap="square" rtlCol="0">
              <a:spAutoFit/>
            </a:bodyPr>
            <a:lstStyle/>
            <a:p>
              <a:pPr algn="ctr"/>
              <a:r>
                <a:rPr lang="en-GB" dirty="0" smtClean="0"/>
                <a:t>9</a:t>
              </a:r>
              <a:endParaRPr lang="en-US" dirty="0"/>
            </a:p>
          </p:txBody>
        </p:sp>
      </p:grpSp>
      <p:grpSp>
        <p:nvGrpSpPr>
          <p:cNvPr id="106" name="Group 56"/>
          <p:cNvGrpSpPr/>
          <p:nvPr/>
        </p:nvGrpSpPr>
        <p:grpSpPr>
          <a:xfrm>
            <a:off x="6129342" y="4800612"/>
            <a:ext cx="571504" cy="644147"/>
            <a:chOff x="7558102" y="1085836"/>
            <a:chExt cx="571504" cy="644147"/>
          </a:xfrm>
        </p:grpSpPr>
        <p:pic>
          <p:nvPicPr>
            <p:cNvPr id="109" name="Picture 3" descr="C:\Users\tbradley\Depot\sw\devrel\Playpen\tbradley\Fermi\Block.png"/>
            <p:cNvPicPr>
              <a:picLocks noChangeAspect="1" noChangeArrowheads="1"/>
            </p:cNvPicPr>
            <p:nvPr/>
          </p:nvPicPr>
          <p:blipFill>
            <a:blip r:embed="rId3" cstate="screen"/>
            <a:srcRect/>
            <a:stretch>
              <a:fillRect/>
            </a:stretch>
          </p:blipFill>
          <p:spPr bwMode="auto">
            <a:xfrm>
              <a:off x="7558102" y="1085836"/>
              <a:ext cx="571504" cy="644147"/>
            </a:xfrm>
            <a:prstGeom prst="rect">
              <a:avLst/>
            </a:prstGeom>
            <a:noFill/>
          </p:spPr>
        </p:pic>
        <p:sp>
          <p:nvSpPr>
            <p:cNvPr id="112" name="TextBox 111"/>
            <p:cNvSpPr txBox="1"/>
            <p:nvPr/>
          </p:nvSpPr>
          <p:spPr>
            <a:xfrm>
              <a:off x="7558102" y="1228712"/>
              <a:ext cx="571504" cy="369332"/>
            </a:xfrm>
            <a:prstGeom prst="rect">
              <a:avLst/>
            </a:prstGeom>
            <a:noFill/>
          </p:spPr>
          <p:txBody>
            <a:bodyPr wrap="square" rtlCol="0">
              <a:spAutoFit/>
            </a:bodyPr>
            <a:lstStyle/>
            <a:p>
              <a:pPr algn="ctr"/>
              <a:r>
                <a:rPr lang="en-GB" dirty="0" smtClean="0"/>
                <a:t>10</a:t>
              </a:r>
              <a:endParaRPr lang="en-US" dirty="0"/>
            </a:p>
          </p:txBody>
        </p:sp>
      </p:grpSp>
      <p:grpSp>
        <p:nvGrpSpPr>
          <p:cNvPr id="115" name="Group 57"/>
          <p:cNvGrpSpPr/>
          <p:nvPr/>
        </p:nvGrpSpPr>
        <p:grpSpPr>
          <a:xfrm>
            <a:off x="6772284" y="4800612"/>
            <a:ext cx="571504" cy="644147"/>
            <a:chOff x="8201044" y="1085836"/>
            <a:chExt cx="571504" cy="644147"/>
          </a:xfrm>
        </p:grpSpPr>
        <p:pic>
          <p:nvPicPr>
            <p:cNvPr id="118" name="Picture 3" descr="C:\Users\tbradley\Depot\sw\devrel\Playpen\tbradley\Fermi\Block.png"/>
            <p:cNvPicPr>
              <a:picLocks noChangeAspect="1" noChangeArrowheads="1"/>
            </p:cNvPicPr>
            <p:nvPr/>
          </p:nvPicPr>
          <p:blipFill>
            <a:blip r:embed="rId3" cstate="screen"/>
            <a:srcRect/>
            <a:stretch>
              <a:fillRect/>
            </a:stretch>
          </p:blipFill>
          <p:spPr bwMode="auto">
            <a:xfrm>
              <a:off x="8201044" y="1085836"/>
              <a:ext cx="571504" cy="644147"/>
            </a:xfrm>
            <a:prstGeom prst="rect">
              <a:avLst/>
            </a:prstGeom>
            <a:noFill/>
          </p:spPr>
        </p:pic>
        <p:sp>
          <p:nvSpPr>
            <p:cNvPr id="121" name="TextBox 120"/>
            <p:cNvSpPr txBox="1"/>
            <p:nvPr/>
          </p:nvSpPr>
          <p:spPr>
            <a:xfrm>
              <a:off x="8201044" y="1228712"/>
              <a:ext cx="571504" cy="369332"/>
            </a:xfrm>
            <a:prstGeom prst="rect">
              <a:avLst/>
            </a:prstGeom>
            <a:noFill/>
          </p:spPr>
          <p:txBody>
            <a:bodyPr wrap="square" rtlCol="0">
              <a:spAutoFit/>
            </a:bodyPr>
            <a:lstStyle/>
            <a:p>
              <a:pPr algn="ctr"/>
              <a:r>
                <a:rPr lang="en-GB" dirty="0" smtClean="0"/>
                <a:t>11</a:t>
              </a:r>
              <a:endParaRPr lang="en-US" dirty="0"/>
            </a:p>
          </p:txBody>
        </p:sp>
      </p:grpSp>
      <p:grpSp>
        <p:nvGrpSpPr>
          <p:cNvPr id="124" name="Group 58"/>
          <p:cNvGrpSpPr/>
          <p:nvPr/>
        </p:nvGrpSpPr>
        <p:grpSpPr>
          <a:xfrm>
            <a:off x="7415226" y="4800612"/>
            <a:ext cx="571504" cy="644147"/>
            <a:chOff x="8843986" y="1085836"/>
            <a:chExt cx="571504" cy="644147"/>
          </a:xfrm>
        </p:grpSpPr>
        <p:pic>
          <p:nvPicPr>
            <p:cNvPr id="127" name="Picture 3" descr="C:\Users\tbradley\Depot\sw\devrel\Playpen\tbradley\Fermi\Block.png"/>
            <p:cNvPicPr>
              <a:picLocks noChangeAspect="1" noChangeArrowheads="1"/>
            </p:cNvPicPr>
            <p:nvPr/>
          </p:nvPicPr>
          <p:blipFill>
            <a:blip r:embed="rId3" cstate="screen"/>
            <a:srcRect/>
            <a:stretch>
              <a:fillRect/>
            </a:stretch>
          </p:blipFill>
          <p:spPr bwMode="auto">
            <a:xfrm>
              <a:off x="8843986" y="1085836"/>
              <a:ext cx="571504" cy="644147"/>
            </a:xfrm>
            <a:prstGeom prst="rect">
              <a:avLst/>
            </a:prstGeom>
            <a:noFill/>
          </p:spPr>
        </p:pic>
        <p:sp>
          <p:nvSpPr>
            <p:cNvPr id="130" name="TextBox 129"/>
            <p:cNvSpPr txBox="1"/>
            <p:nvPr/>
          </p:nvSpPr>
          <p:spPr>
            <a:xfrm>
              <a:off x="8843986" y="1228712"/>
              <a:ext cx="571504" cy="369332"/>
            </a:xfrm>
            <a:prstGeom prst="rect">
              <a:avLst/>
            </a:prstGeom>
            <a:noFill/>
          </p:spPr>
          <p:txBody>
            <a:bodyPr wrap="square" rtlCol="0">
              <a:spAutoFit/>
            </a:bodyPr>
            <a:lstStyle/>
            <a:p>
              <a:pPr algn="ctr"/>
              <a:r>
                <a:rPr lang="en-GB" dirty="0" smtClean="0"/>
                <a:t>12</a:t>
              </a:r>
              <a:endParaRPr lang="en-US" dirty="0"/>
            </a:p>
          </p:txBody>
        </p:sp>
      </p:grpSp>
      <p:sp>
        <p:nvSpPr>
          <p:cNvPr id="133" name="TextBox 132"/>
          <p:cNvSpPr txBox="1"/>
          <p:nvPr/>
        </p:nvSpPr>
        <p:spPr>
          <a:xfrm>
            <a:off x="8688103" y="4514860"/>
            <a:ext cx="655949" cy="769441"/>
          </a:xfrm>
          <a:prstGeom prst="rect">
            <a:avLst/>
          </a:prstGeom>
          <a:noFill/>
        </p:spPr>
        <p:txBody>
          <a:bodyPr wrap="none" rtlCol="0">
            <a:spAutoFit/>
          </a:bodyPr>
          <a:lstStyle/>
          <a:p>
            <a:r>
              <a:rPr lang="en-GB" sz="4400" dirty="0" smtClean="0"/>
              <a:t>...</a:t>
            </a:r>
            <a:endParaRPr lang="en-US" sz="4400" dirty="0"/>
          </a:p>
        </p:txBody>
      </p:sp>
      <p:sp>
        <p:nvSpPr>
          <p:cNvPr id="136" name="Rounded Rectangle 135"/>
          <p:cNvSpPr/>
          <p:nvPr/>
        </p:nvSpPr>
        <p:spPr>
          <a:xfrm flipV="1">
            <a:off x="342864"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flipV="1">
            <a:off x="985806"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flipV="1">
            <a:off x="1628748"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flipV="1">
            <a:off x="2271690"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flipV="1">
            <a:off x="2914632"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flipV="1">
            <a:off x="3557574"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flipV="1">
            <a:off x="4200516"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flipV="1">
            <a:off x="4843458"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flipV="1">
            <a:off x="5486400"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flipV="1">
            <a:off x="6129342"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flipV="1">
            <a:off x="6772284"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flipV="1">
            <a:off x="7415226"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flipV="1">
            <a:off x="8058168"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flipV="1">
            <a:off x="9344052"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flipV="1">
            <a:off x="9986994" y="2943224"/>
            <a:ext cx="571504" cy="2571768"/>
          </a:xfrm>
          <a:prstGeom prst="roundRect">
            <a:avLst/>
          </a:prstGeom>
          <a:noFill/>
          <a:ln>
            <a:gradFill>
              <a:gsLst>
                <a:gs pos="0">
                  <a:srgbClr val="73B900"/>
                </a:gs>
                <a:gs pos="100000">
                  <a:srgbClr val="73B90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8058168" y="5086364"/>
            <a:ext cx="556563" cy="369332"/>
          </a:xfrm>
          <a:prstGeom prst="rect">
            <a:avLst/>
          </a:prstGeom>
          <a:noFill/>
        </p:spPr>
        <p:txBody>
          <a:bodyPr wrap="none" rtlCol="0">
            <a:spAutoFit/>
          </a:bodyPr>
          <a:lstStyle/>
          <a:p>
            <a:r>
              <a:rPr lang="en-GB" dirty="0" smtClean="0"/>
              <a:t>Idle</a:t>
            </a:r>
            <a:endParaRPr lang="en-US" dirty="0"/>
          </a:p>
        </p:txBody>
      </p:sp>
      <p:sp>
        <p:nvSpPr>
          <p:cNvPr id="105" name="TextBox 104"/>
          <p:cNvSpPr txBox="1"/>
          <p:nvPr/>
        </p:nvSpPr>
        <p:spPr>
          <a:xfrm>
            <a:off x="9358993" y="5086364"/>
            <a:ext cx="556563" cy="369332"/>
          </a:xfrm>
          <a:prstGeom prst="rect">
            <a:avLst/>
          </a:prstGeom>
          <a:noFill/>
        </p:spPr>
        <p:txBody>
          <a:bodyPr wrap="none" rtlCol="0">
            <a:spAutoFit/>
          </a:bodyPr>
          <a:lstStyle/>
          <a:p>
            <a:r>
              <a:rPr lang="en-GB" dirty="0" smtClean="0"/>
              <a:t>Idle</a:t>
            </a:r>
            <a:endParaRPr lang="en-US" dirty="0"/>
          </a:p>
        </p:txBody>
      </p:sp>
      <p:sp>
        <p:nvSpPr>
          <p:cNvPr id="107" name="TextBox 106"/>
          <p:cNvSpPr txBox="1"/>
          <p:nvPr/>
        </p:nvSpPr>
        <p:spPr>
          <a:xfrm>
            <a:off x="10001935" y="5086364"/>
            <a:ext cx="556563" cy="369332"/>
          </a:xfrm>
          <a:prstGeom prst="rect">
            <a:avLst/>
          </a:prstGeom>
          <a:noFill/>
        </p:spPr>
        <p:txBody>
          <a:bodyPr wrap="none" rtlCol="0">
            <a:spAutoFit/>
          </a:bodyPr>
          <a:lstStyle/>
          <a:p>
            <a:r>
              <a:rPr lang="en-GB" dirty="0" smtClean="0"/>
              <a:t>Idle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200"/>
                                        <p:tgtEl>
                                          <p:spTgt spid="77"/>
                                        </p:tgtEl>
                                      </p:cBhvr>
                                    </p:animEffect>
                                    <p:anim calcmode="lin" valueType="num">
                                      <p:cBhvr>
                                        <p:cTn id="8" dur="200" fill="hold"/>
                                        <p:tgtEl>
                                          <p:spTgt spid="77"/>
                                        </p:tgtEl>
                                        <p:attrNameLst>
                                          <p:attrName>ppt_x</p:attrName>
                                        </p:attrNameLst>
                                      </p:cBhvr>
                                      <p:tavLst>
                                        <p:tav tm="0">
                                          <p:val>
                                            <p:strVal val="#ppt_x"/>
                                          </p:val>
                                        </p:tav>
                                        <p:tav tm="100000">
                                          <p:val>
                                            <p:strVal val="#ppt_x"/>
                                          </p:val>
                                        </p:tav>
                                      </p:tavLst>
                                    </p:anim>
                                    <p:anim calcmode="lin" valueType="num">
                                      <p:cBhvr>
                                        <p:cTn id="9" dur="200" fill="hold"/>
                                        <p:tgtEl>
                                          <p:spTgt spid="7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200"/>
                                        <p:tgtEl>
                                          <p:spTgt spid="80"/>
                                        </p:tgtEl>
                                      </p:cBhvr>
                                    </p:animEffect>
                                    <p:anim calcmode="lin" valueType="num">
                                      <p:cBhvr>
                                        <p:cTn id="13" dur="200" fill="hold"/>
                                        <p:tgtEl>
                                          <p:spTgt spid="80"/>
                                        </p:tgtEl>
                                        <p:attrNameLst>
                                          <p:attrName>ppt_x</p:attrName>
                                        </p:attrNameLst>
                                      </p:cBhvr>
                                      <p:tavLst>
                                        <p:tav tm="0">
                                          <p:val>
                                            <p:strVal val="#ppt_x"/>
                                          </p:val>
                                        </p:tav>
                                        <p:tav tm="100000">
                                          <p:val>
                                            <p:strVal val="#ppt_x"/>
                                          </p:val>
                                        </p:tav>
                                      </p:tavLst>
                                    </p:anim>
                                    <p:anim calcmode="lin" valueType="num">
                                      <p:cBhvr>
                                        <p:cTn id="14" dur="200" fill="hold"/>
                                        <p:tgtEl>
                                          <p:spTgt spid="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200"/>
                                        <p:tgtEl>
                                          <p:spTgt spid="83"/>
                                        </p:tgtEl>
                                      </p:cBhvr>
                                    </p:animEffect>
                                    <p:anim calcmode="lin" valueType="num">
                                      <p:cBhvr>
                                        <p:cTn id="18" dur="200" fill="hold"/>
                                        <p:tgtEl>
                                          <p:spTgt spid="83"/>
                                        </p:tgtEl>
                                        <p:attrNameLst>
                                          <p:attrName>ppt_x</p:attrName>
                                        </p:attrNameLst>
                                      </p:cBhvr>
                                      <p:tavLst>
                                        <p:tav tm="0">
                                          <p:val>
                                            <p:strVal val="#ppt_x"/>
                                          </p:val>
                                        </p:tav>
                                        <p:tav tm="100000">
                                          <p:val>
                                            <p:strVal val="#ppt_x"/>
                                          </p:val>
                                        </p:tav>
                                      </p:tavLst>
                                    </p:anim>
                                    <p:anim calcmode="lin" valueType="num">
                                      <p:cBhvr>
                                        <p:cTn id="19" dur="200" fill="hold"/>
                                        <p:tgtEl>
                                          <p:spTgt spid="8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200"/>
                                        <p:tgtEl>
                                          <p:spTgt spid="86"/>
                                        </p:tgtEl>
                                      </p:cBhvr>
                                    </p:animEffect>
                                    <p:anim calcmode="lin" valueType="num">
                                      <p:cBhvr>
                                        <p:cTn id="23" dur="200" fill="hold"/>
                                        <p:tgtEl>
                                          <p:spTgt spid="86"/>
                                        </p:tgtEl>
                                        <p:attrNameLst>
                                          <p:attrName>ppt_x</p:attrName>
                                        </p:attrNameLst>
                                      </p:cBhvr>
                                      <p:tavLst>
                                        <p:tav tm="0">
                                          <p:val>
                                            <p:strVal val="#ppt_x"/>
                                          </p:val>
                                        </p:tav>
                                        <p:tav tm="100000">
                                          <p:val>
                                            <p:strVal val="#ppt_x"/>
                                          </p:val>
                                        </p:tav>
                                      </p:tavLst>
                                    </p:anim>
                                    <p:anim calcmode="lin" valueType="num">
                                      <p:cBhvr>
                                        <p:cTn id="24" dur="200" fill="hold"/>
                                        <p:tgtEl>
                                          <p:spTgt spid="8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200"/>
                                        <p:tgtEl>
                                          <p:spTgt spid="89"/>
                                        </p:tgtEl>
                                      </p:cBhvr>
                                    </p:animEffect>
                                    <p:anim calcmode="lin" valueType="num">
                                      <p:cBhvr>
                                        <p:cTn id="28" dur="200" fill="hold"/>
                                        <p:tgtEl>
                                          <p:spTgt spid="89"/>
                                        </p:tgtEl>
                                        <p:attrNameLst>
                                          <p:attrName>ppt_x</p:attrName>
                                        </p:attrNameLst>
                                      </p:cBhvr>
                                      <p:tavLst>
                                        <p:tav tm="0">
                                          <p:val>
                                            <p:strVal val="#ppt_x"/>
                                          </p:val>
                                        </p:tav>
                                        <p:tav tm="100000">
                                          <p:val>
                                            <p:strVal val="#ppt_x"/>
                                          </p:val>
                                        </p:tav>
                                      </p:tavLst>
                                    </p:anim>
                                    <p:anim calcmode="lin" valueType="num">
                                      <p:cBhvr>
                                        <p:cTn id="29" dur="200" fill="hold"/>
                                        <p:tgtEl>
                                          <p:spTgt spid="8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200"/>
                                        <p:tgtEl>
                                          <p:spTgt spid="92"/>
                                        </p:tgtEl>
                                      </p:cBhvr>
                                    </p:animEffect>
                                    <p:anim calcmode="lin" valueType="num">
                                      <p:cBhvr>
                                        <p:cTn id="33" dur="200" fill="hold"/>
                                        <p:tgtEl>
                                          <p:spTgt spid="92"/>
                                        </p:tgtEl>
                                        <p:attrNameLst>
                                          <p:attrName>ppt_x</p:attrName>
                                        </p:attrNameLst>
                                      </p:cBhvr>
                                      <p:tavLst>
                                        <p:tav tm="0">
                                          <p:val>
                                            <p:strVal val="#ppt_x"/>
                                          </p:val>
                                        </p:tav>
                                        <p:tav tm="100000">
                                          <p:val>
                                            <p:strVal val="#ppt_x"/>
                                          </p:val>
                                        </p:tav>
                                      </p:tavLst>
                                    </p:anim>
                                    <p:anim calcmode="lin" valueType="num">
                                      <p:cBhvr>
                                        <p:cTn id="34" dur="200" fill="hold"/>
                                        <p:tgtEl>
                                          <p:spTgt spid="9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200"/>
                                        <p:tgtEl>
                                          <p:spTgt spid="95"/>
                                        </p:tgtEl>
                                      </p:cBhvr>
                                    </p:animEffect>
                                    <p:anim calcmode="lin" valueType="num">
                                      <p:cBhvr>
                                        <p:cTn id="38" dur="200" fill="hold"/>
                                        <p:tgtEl>
                                          <p:spTgt spid="95"/>
                                        </p:tgtEl>
                                        <p:attrNameLst>
                                          <p:attrName>ppt_x</p:attrName>
                                        </p:attrNameLst>
                                      </p:cBhvr>
                                      <p:tavLst>
                                        <p:tav tm="0">
                                          <p:val>
                                            <p:strVal val="#ppt_x"/>
                                          </p:val>
                                        </p:tav>
                                        <p:tav tm="100000">
                                          <p:val>
                                            <p:strVal val="#ppt_x"/>
                                          </p:val>
                                        </p:tav>
                                      </p:tavLst>
                                    </p:anim>
                                    <p:anim calcmode="lin" valueType="num">
                                      <p:cBhvr>
                                        <p:cTn id="39" dur="200" fill="hold"/>
                                        <p:tgtEl>
                                          <p:spTgt spid="9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200"/>
                                        <p:tgtEl>
                                          <p:spTgt spid="98"/>
                                        </p:tgtEl>
                                      </p:cBhvr>
                                    </p:animEffect>
                                    <p:anim calcmode="lin" valueType="num">
                                      <p:cBhvr>
                                        <p:cTn id="43" dur="200" fill="hold"/>
                                        <p:tgtEl>
                                          <p:spTgt spid="98"/>
                                        </p:tgtEl>
                                        <p:attrNameLst>
                                          <p:attrName>ppt_x</p:attrName>
                                        </p:attrNameLst>
                                      </p:cBhvr>
                                      <p:tavLst>
                                        <p:tav tm="0">
                                          <p:val>
                                            <p:strVal val="#ppt_x"/>
                                          </p:val>
                                        </p:tav>
                                        <p:tav tm="100000">
                                          <p:val>
                                            <p:strVal val="#ppt_x"/>
                                          </p:val>
                                        </p:tav>
                                      </p:tavLst>
                                    </p:anim>
                                    <p:anim calcmode="lin" valueType="num">
                                      <p:cBhvr>
                                        <p:cTn id="44" dur="200" fill="hold"/>
                                        <p:tgtEl>
                                          <p:spTgt spid="9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200"/>
                                        <p:tgtEl>
                                          <p:spTgt spid="101"/>
                                        </p:tgtEl>
                                      </p:cBhvr>
                                    </p:animEffect>
                                    <p:anim calcmode="lin" valueType="num">
                                      <p:cBhvr>
                                        <p:cTn id="48" dur="200" fill="hold"/>
                                        <p:tgtEl>
                                          <p:spTgt spid="101"/>
                                        </p:tgtEl>
                                        <p:attrNameLst>
                                          <p:attrName>ppt_x</p:attrName>
                                        </p:attrNameLst>
                                      </p:cBhvr>
                                      <p:tavLst>
                                        <p:tav tm="0">
                                          <p:val>
                                            <p:strVal val="#ppt_x"/>
                                          </p:val>
                                        </p:tav>
                                        <p:tav tm="100000">
                                          <p:val>
                                            <p:strVal val="#ppt_x"/>
                                          </p:val>
                                        </p:tav>
                                      </p:tavLst>
                                    </p:anim>
                                    <p:anim calcmode="lin" valueType="num">
                                      <p:cBhvr>
                                        <p:cTn id="49" dur="200" fill="hold"/>
                                        <p:tgtEl>
                                          <p:spTgt spid="10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fade">
                                      <p:cBhvr>
                                        <p:cTn id="52" dur="200"/>
                                        <p:tgtEl>
                                          <p:spTgt spid="106"/>
                                        </p:tgtEl>
                                      </p:cBhvr>
                                    </p:animEffect>
                                    <p:anim calcmode="lin" valueType="num">
                                      <p:cBhvr>
                                        <p:cTn id="53" dur="200" fill="hold"/>
                                        <p:tgtEl>
                                          <p:spTgt spid="106"/>
                                        </p:tgtEl>
                                        <p:attrNameLst>
                                          <p:attrName>ppt_x</p:attrName>
                                        </p:attrNameLst>
                                      </p:cBhvr>
                                      <p:tavLst>
                                        <p:tav tm="0">
                                          <p:val>
                                            <p:strVal val="#ppt_x"/>
                                          </p:val>
                                        </p:tav>
                                        <p:tav tm="100000">
                                          <p:val>
                                            <p:strVal val="#ppt_x"/>
                                          </p:val>
                                        </p:tav>
                                      </p:tavLst>
                                    </p:anim>
                                    <p:anim calcmode="lin" valueType="num">
                                      <p:cBhvr>
                                        <p:cTn id="54" dur="200" fill="hold"/>
                                        <p:tgtEl>
                                          <p:spTgt spid="10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200"/>
                                        <p:tgtEl>
                                          <p:spTgt spid="115"/>
                                        </p:tgtEl>
                                      </p:cBhvr>
                                    </p:animEffect>
                                    <p:anim calcmode="lin" valueType="num">
                                      <p:cBhvr>
                                        <p:cTn id="58" dur="200" fill="hold"/>
                                        <p:tgtEl>
                                          <p:spTgt spid="115"/>
                                        </p:tgtEl>
                                        <p:attrNameLst>
                                          <p:attrName>ppt_x</p:attrName>
                                        </p:attrNameLst>
                                      </p:cBhvr>
                                      <p:tavLst>
                                        <p:tav tm="0">
                                          <p:val>
                                            <p:strVal val="#ppt_x"/>
                                          </p:val>
                                        </p:tav>
                                        <p:tav tm="100000">
                                          <p:val>
                                            <p:strVal val="#ppt_x"/>
                                          </p:val>
                                        </p:tav>
                                      </p:tavLst>
                                    </p:anim>
                                    <p:anim calcmode="lin" valueType="num">
                                      <p:cBhvr>
                                        <p:cTn id="59" dur="200" fill="hold"/>
                                        <p:tgtEl>
                                          <p:spTgt spid="115"/>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24"/>
                                        </p:tgtEl>
                                        <p:attrNameLst>
                                          <p:attrName>style.visibility</p:attrName>
                                        </p:attrNameLst>
                                      </p:cBhvr>
                                      <p:to>
                                        <p:strVal val="visible"/>
                                      </p:to>
                                    </p:set>
                                    <p:animEffect transition="in" filter="fade">
                                      <p:cBhvr>
                                        <p:cTn id="62" dur="200"/>
                                        <p:tgtEl>
                                          <p:spTgt spid="124"/>
                                        </p:tgtEl>
                                      </p:cBhvr>
                                    </p:animEffect>
                                    <p:anim calcmode="lin" valueType="num">
                                      <p:cBhvr>
                                        <p:cTn id="63" dur="200" fill="hold"/>
                                        <p:tgtEl>
                                          <p:spTgt spid="124"/>
                                        </p:tgtEl>
                                        <p:attrNameLst>
                                          <p:attrName>ppt_x</p:attrName>
                                        </p:attrNameLst>
                                      </p:cBhvr>
                                      <p:tavLst>
                                        <p:tav tm="0">
                                          <p:val>
                                            <p:strVal val="#ppt_x"/>
                                          </p:val>
                                        </p:tav>
                                        <p:tav tm="100000">
                                          <p:val>
                                            <p:strVal val="#ppt_x"/>
                                          </p:val>
                                        </p:tav>
                                      </p:tavLst>
                                    </p:anim>
                                    <p:anim calcmode="lin" valueType="num">
                                      <p:cBhvr>
                                        <p:cTn id="64" dur="200" fill="hold"/>
                                        <p:tgtEl>
                                          <p:spTgt spid="124"/>
                                        </p:tgtEl>
                                        <p:attrNameLst>
                                          <p:attrName>ppt_y</p:attrName>
                                        </p:attrNameLst>
                                      </p:cBhvr>
                                      <p:tavLst>
                                        <p:tav tm="0">
                                          <p:val>
                                            <p:strVal val="#ppt_y-.1"/>
                                          </p:val>
                                        </p:tav>
                                        <p:tav tm="100000">
                                          <p:val>
                                            <p:strVal val="#ppt_y"/>
                                          </p:val>
                                        </p:tav>
                                      </p:tavLst>
                                    </p:anim>
                                  </p:childTnLst>
                                </p:cTn>
                              </p:par>
                            </p:childTnLst>
                          </p:cTn>
                        </p:par>
                        <p:par>
                          <p:cTn id="65" fill="hold">
                            <p:stCondLst>
                              <p:cond delay="200"/>
                            </p:stCondLst>
                            <p:childTnLst>
                              <p:par>
                                <p:cTn id="66" presetID="1" presetClass="entr" presetSubtype="0" fill="hold" grpId="0" nodeType="afterEffect">
                                  <p:stCondLst>
                                    <p:cond delay="0"/>
                                  </p:stCondLst>
                                  <p:childTnLst>
                                    <p:set>
                                      <p:cBhvr>
                                        <p:cTn id="67" dur="1" fill="hold">
                                          <p:stCondLst>
                                            <p:cond delay="0"/>
                                          </p:stCondLst>
                                        </p:cTn>
                                        <p:tgtEl>
                                          <p:spTgt spid="10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0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7486664" y="2085968"/>
            <a:ext cx="2643206" cy="785818"/>
          </a:xfrm>
          <a:prstGeom prst="roundRect">
            <a:avLst>
              <a:gd name="adj" fmla="val 6970"/>
            </a:avLst>
          </a:prstGeom>
          <a:no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lstStyle/>
          <a:p>
            <a:r>
              <a:rPr lang="en-GB" dirty="0" smtClean="0"/>
              <a:t>CUDA Programming Model - Summary</a:t>
            </a:r>
            <a:endParaRPr lang="en-US" dirty="0"/>
          </a:p>
        </p:txBody>
      </p:sp>
      <p:sp>
        <p:nvSpPr>
          <p:cNvPr id="4" name="Content Placeholder 3"/>
          <p:cNvSpPr>
            <a:spLocks noGrp="1"/>
          </p:cNvSpPr>
          <p:nvPr>
            <p:ph sz="half" idx="1"/>
          </p:nvPr>
        </p:nvSpPr>
        <p:spPr/>
        <p:txBody>
          <a:bodyPr/>
          <a:lstStyle/>
          <a:p>
            <a:r>
              <a:rPr lang="en-GB" dirty="0" smtClean="0"/>
              <a:t>A kernel executes as a grid of thread blocks</a:t>
            </a:r>
          </a:p>
          <a:p>
            <a:endParaRPr lang="en-GB" dirty="0" smtClean="0"/>
          </a:p>
          <a:p>
            <a:r>
              <a:rPr lang="en-GB" dirty="0" smtClean="0"/>
              <a:t>A block is a batch of threads</a:t>
            </a:r>
          </a:p>
          <a:p>
            <a:pPr lvl="1"/>
            <a:r>
              <a:rPr lang="en-GB" dirty="0" smtClean="0"/>
              <a:t>Communicate through shared memory</a:t>
            </a:r>
          </a:p>
          <a:p>
            <a:endParaRPr lang="en-GB" dirty="0" smtClean="0"/>
          </a:p>
          <a:p>
            <a:r>
              <a:rPr lang="en-GB" dirty="0" smtClean="0"/>
              <a:t>Each block has a block ID</a:t>
            </a:r>
          </a:p>
          <a:p>
            <a:endParaRPr lang="en-GB" dirty="0" smtClean="0"/>
          </a:p>
          <a:p>
            <a:r>
              <a:rPr lang="en-GB" dirty="0" smtClean="0"/>
              <a:t>Each thread has a thread ID</a:t>
            </a:r>
            <a:endParaRPr lang="en-US" dirty="0"/>
          </a:p>
        </p:txBody>
      </p:sp>
      <p:cxnSp>
        <p:nvCxnSpPr>
          <p:cNvPr id="6" name="Straight Connector 5"/>
          <p:cNvCxnSpPr/>
          <p:nvPr/>
        </p:nvCxnSpPr>
        <p:spPr>
          <a:xfrm rot="5400000">
            <a:off x="3154680"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0290" name="Picture 2" descr="C:\Users\tbradley\Depot\sw\devrel\Playpen\tbradley\Fermi\Threada_t.png"/>
          <p:cNvPicPr>
            <a:picLocks noChangeAspect="1" noChangeArrowheads="1"/>
          </p:cNvPicPr>
          <p:nvPr/>
        </p:nvPicPr>
        <p:blipFill>
          <a:blip r:embed="rId2" cstate="screen"/>
          <a:srcRect/>
          <a:stretch>
            <a:fillRect/>
          </a:stretch>
        </p:blipFill>
        <p:spPr bwMode="auto">
          <a:xfrm>
            <a:off x="5986466" y="1800216"/>
            <a:ext cx="735013" cy="3706813"/>
          </a:xfrm>
          <a:prstGeom prst="rect">
            <a:avLst/>
          </a:prstGeom>
          <a:noFill/>
        </p:spPr>
      </p:pic>
      <p:sp>
        <p:nvSpPr>
          <p:cNvPr id="8" name="TextBox 7"/>
          <p:cNvSpPr txBox="1"/>
          <p:nvPr/>
        </p:nvSpPr>
        <p:spPr>
          <a:xfrm>
            <a:off x="5986466" y="1300150"/>
            <a:ext cx="659155" cy="369332"/>
          </a:xfrm>
          <a:prstGeom prst="rect">
            <a:avLst/>
          </a:prstGeom>
          <a:noFill/>
        </p:spPr>
        <p:txBody>
          <a:bodyPr wrap="none" rtlCol="0">
            <a:spAutoFit/>
          </a:bodyPr>
          <a:lstStyle/>
          <a:p>
            <a:r>
              <a:rPr lang="en-GB" dirty="0" smtClean="0"/>
              <a:t>Host</a:t>
            </a:r>
            <a:endParaRPr lang="en-US" dirty="0"/>
          </a:p>
        </p:txBody>
      </p:sp>
      <p:sp>
        <p:nvSpPr>
          <p:cNvPr id="9" name="Rounded Rectangle 8"/>
          <p:cNvSpPr/>
          <p:nvPr/>
        </p:nvSpPr>
        <p:spPr>
          <a:xfrm>
            <a:off x="5772152" y="2228844"/>
            <a:ext cx="1214446" cy="571504"/>
          </a:xfrm>
          <a:prstGeom prst="roundRect">
            <a:avLst/>
          </a:prstGeom>
          <a:solidFill>
            <a:schemeClr val="lt1">
              <a:alpha val="8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solidFill>
                  <a:schemeClr val="bg1"/>
                </a:solidFill>
              </a:rPr>
              <a:t>Kernel 1</a:t>
            </a:r>
            <a:endParaRPr lang="en-US" dirty="0">
              <a:solidFill>
                <a:schemeClr val="bg1"/>
              </a:solidFill>
            </a:endParaRPr>
          </a:p>
        </p:txBody>
      </p:sp>
      <p:sp>
        <p:nvSpPr>
          <p:cNvPr id="10" name="Rounded Rectangle 9"/>
          <p:cNvSpPr/>
          <p:nvPr/>
        </p:nvSpPr>
        <p:spPr>
          <a:xfrm>
            <a:off x="5772152" y="3871918"/>
            <a:ext cx="1214446" cy="571504"/>
          </a:xfrm>
          <a:prstGeom prst="roundRect">
            <a:avLst/>
          </a:prstGeom>
          <a:solidFill>
            <a:schemeClr val="lt1">
              <a:alpha val="8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solidFill>
                  <a:schemeClr val="bg1"/>
                </a:solidFill>
              </a:rPr>
              <a:t>Kernel 2</a:t>
            </a:r>
            <a:endParaRPr lang="en-US" dirty="0">
              <a:solidFill>
                <a:schemeClr val="bg1"/>
              </a:solidFill>
            </a:endParaRPr>
          </a:p>
        </p:txBody>
      </p:sp>
      <p:pic>
        <p:nvPicPr>
          <p:cNvPr id="12" name="Picture 3" descr="C:\Users\tbradley\Depot\sw\devrel\Playpen\tbradley\Fermi\Block.png"/>
          <p:cNvPicPr>
            <a:picLocks noChangeAspect="1" noChangeArrowheads="1"/>
          </p:cNvPicPr>
          <p:nvPr/>
        </p:nvPicPr>
        <p:blipFill>
          <a:blip r:embed="rId3" cstate="screen"/>
          <a:srcRect/>
          <a:stretch>
            <a:fillRect/>
          </a:stretch>
        </p:blipFill>
        <p:spPr bwMode="auto">
          <a:xfrm>
            <a:off x="7558102" y="2157406"/>
            <a:ext cx="571504" cy="644147"/>
          </a:xfrm>
          <a:prstGeom prst="rect">
            <a:avLst/>
          </a:prstGeom>
          <a:noFill/>
        </p:spPr>
      </p:pic>
      <p:pic>
        <p:nvPicPr>
          <p:cNvPr id="14" name="Picture 3" descr="C:\Users\tbradley\Depot\sw\devrel\Playpen\tbradley\Fermi\Block.png"/>
          <p:cNvPicPr>
            <a:picLocks noChangeAspect="1" noChangeArrowheads="1"/>
          </p:cNvPicPr>
          <p:nvPr/>
        </p:nvPicPr>
        <p:blipFill>
          <a:blip r:embed="rId3" cstate="screen"/>
          <a:srcRect/>
          <a:stretch>
            <a:fillRect/>
          </a:stretch>
        </p:blipFill>
        <p:spPr bwMode="auto">
          <a:xfrm>
            <a:off x="8201044" y="2157406"/>
            <a:ext cx="571504" cy="644147"/>
          </a:xfrm>
          <a:prstGeom prst="rect">
            <a:avLst/>
          </a:prstGeom>
          <a:noFill/>
        </p:spPr>
      </p:pic>
      <p:pic>
        <p:nvPicPr>
          <p:cNvPr id="15" name="Picture 3" descr="C:\Users\tbradley\Depot\sw\devrel\Playpen\tbradley\Fermi\Block.png"/>
          <p:cNvPicPr>
            <a:picLocks noChangeAspect="1" noChangeArrowheads="1"/>
          </p:cNvPicPr>
          <p:nvPr/>
        </p:nvPicPr>
        <p:blipFill>
          <a:blip r:embed="rId3" cstate="screen"/>
          <a:srcRect/>
          <a:stretch>
            <a:fillRect/>
          </a:stretch>
        </p:blipFill>
        <p:spPr bwMode="auto">
          <a:xfrm>
            <a:off x="8843986" y="2157406"/>
            <a:ext cx="571504" cy="644147"/>
          </a:xfrm>
          <a:prstGeom prst="rect">
            <a:avLst/>
          </a:prstGeom>
          <a:noFill/>
        </p:spPr>
      </p:pic>
      <p:pic>
        <p:nvPicPr>
          <p:cNvPr id="16" name="Picture 3" descr="C:\Users\tbradley\Depot\sw\devrel\Playpen\tbradley\Fermi\Block.png"/>
          <p:cNvPicPr>
            <a:picLocks noChangeAspect="1" noChangeArrowheads="1"/>
          </p:cNvPicPr>
          <p:nvPr/>
        </p:nvPicPr>
        <p:blipFill>
          <a:blip r:embed="rId3" cstate="screen"/>
          <a:srcRect/>
          <a:stretch>
            <a:fillRect/>
          </a:stretch>
        </p:blipFill>
        <p:spPr bwMode="auto">
          <a:xfrm>
            <a:off x="9486928" y="2157406"/>
            <a:ext cx="571504" cy="644147"/>
          </a:xfrm>
          <a:prstGeom prst="rect">
            <a:avLst/>
          </a:prstGeom>
          <a:noFill/>
        </p:spPr>
      </p:pic>
      <p:pic>
        <p:nvPicPr>
          <p:cNvPr id="22" name="Picture 3" descr="C:\Users\tbradley\Depot\sw\devrel\Playpen\tbradley\Fermi\Block.png"/>
          <p:cNvPicPr>
            <a:picLocks noChangeAspect="1" noChangeArrowheads="1"/>
          </p:cNvPicPr>
          <p:nvPr/>
        </p:nvPicPr>
        <p:blipFill>
          <a:blip r:embed="rId3" cstate="screen"/>
          <a:srcRect/>
          <a:stretch>
            <a:fillRect/>
          </a:stretch>
        </p:blipFill>
        <p:spPr bwMode="auto">
          <a:xfrm>
            <a:off x="7558102" y="3515933"/>
            <a:ext cx="571504" cy="644147"/>
          </a:xfrm>
          <a:prstGeom prst="rect">
            <a:avLst/>
          </a:prstGeom>
          <a:noFill/>
        </p:spPr>
      </p:pic>
      <p:pic>
        <p:nvPicPr>
          <p:cNvPr id="23" name="Picture 3" descr="C:\Users\tbradley\Depot\sw\devrel\Playpen\tbradley\Fermi\Block.png"/>
          <p:cNvPicPr>
            <a:picLocks noChangeAspect="1" noChangeArrowheads="1"/>
          </p:cNvPicPr>
          <p:nvPr/>
        </p:nvPicPr>
        <p:blipFill>
          <a:blip r:embed="rId3" cstate="screen"/>
          <a:srcRect/>
          <a:stretch>
            <a:fillRect/>
          </a:stretch>
        </p:blipFill>
        <p:spPr bwMode="auto">
          <a:xfrm>
            <a:off x="8201044" y="3515933"/>
            <a:ext cx="571504" cy="644147"/>
          </a:xfrm>
          <a:prstGeom prst="rect">
            <a:avLst/>
          </a:prstGeom>
          <a:noFill/>
        </p:spPr>
      </p:pic>
      <p:pic>
        <p:nvPicPr>
          <p:cNvPr id="24" name="Picture 3" descr="C:\Users\tbradley\Depot\sw\devrel\Playpen\tbradley\Fermi\Block.png"/>
          <p:cNvPicPr>
            <a:picLocks noChangeAspect="1" noChangeArrowheads="1"/>
          </p:cNvPicPr>
          <p:nvPr/>
        </p:nvPicPr>
        <p:blipFill>
          <a:blip r:embed="rId3" cstate="screen"/>
          <a:srcRect/>
          <a:stretch>
            <a:fillRect/>
          </a:stretch>
        </p:blipFill>
        <p:spPr bwMode="auto">
          <a:xfrm>
            <a:off x="8843986" y="3515933"/>
            <a:ext cx="571504" cy="644147"/>
          </a:xfrm>
          <a:prstGeom prst="rect">
            <a:avLst/>
          </a:prstGeom>
          <a:noFill/>
        </p:spPr>
      </p:pic>
      <p:pic>
        <p:nvPicPr>
          <p:cNvPr id="25" name="Picture 3" descr="C:\Users\tbradley\Depot\sw\devrel\Playpen\tbradley\Fermi\Block.png"/>
          <p:cNvPicPr>
            <a:picLocks noChangeAspect="1" noChangeArrowheads="1"/>
          </p:cNvPicPr>
          <p:nvPr/>
        </p:nvPicPr>
        <p:blipFill>
          <a:blip r:embed="rId3" cstate="screen"/>
          <a:srcRect/>
          <a:stretch>
            <a:fillRect/>
          </a:stretch>
        </p:blipFill>
        <p:spPr bwMode="auto">
          <a:xfrm>
            <a:off x="9486928" y="3515933"/>
            <a:ext cx="571504" cy="644147"/>
          </a:xfrm>
          <a:prstGeom prst="rect">
            <a:avLst/>
          </a:prstGeom>
          <a:noFill/>
        </p:spPr>
      </p:pic>
      <p:pic>
        <p:nvPicPr>
          <p:cNvPr id="26" name="Picture 3" descr="C:\Users\tbradley\Depot\sw\devrel\Playpen\tbradley\Fermi\Block.png"/>
          <p:cNvPicPr>
            <a:picLocks noChangeAspect="1" noChangeArrowheads="1"/>
          </p:cNvPicPr>
          <p:nvPr/>
        </p:nvPicPr>
        <p:blipFill>
          <a:blip r:embed="rId3" cstate="screen"/>
          <a:srcRect/>
          <a:stretch>
            <a:fillRect/>
          </a:stretch>
        </p:blipFill>
        <p:spPr bwMode="auto">
          <a:xfrm>
            <a:off x="7558102" y="4229108"/>
            <a:ext cx="571504" cy="644147"/>
          </a:xfrm>
          <a:prstGeom prst="rect">
            <a:avLst/>
          </a:prstGeom>
          <a:noFill/>
        </p:spPr>
      </p:pic>
      <p:pic>
        <p:nvPicPr>
          <p:cNvPr id="27" name="Picture 3" descr="C:\Users\tbradley\Depot\sw\devrel\Playpen\tbradley\Fermi\Block.png"/>
          <p:cNvPicPr>
            <a:picLocks noChangeAspect="1" noChangeArrowheads="1"/>
          </p:cNvPicPr>
          <p:nvPr/>
        </p:nvPicPr>
        <p:blipFill>
          <a:blip r:embed="rId3" cstate="screen"/>
          <a:srcRect/>
          <a:stretch>
            <a:fillRect/>
          </a:stretch>
        </p:blipFill>
        <p:spPr bwMode="auto">
          <a:xfrm>
            <a:off x="8201044" y="4229108"/>
            <a:ext cx="571504" cy="644147"/>
          </a:xfrm>
          <a:prstGeom prst="rect">
            <a:avLst/>
          </a:prstGeom>
          <a:noFill/>
        </p:spPr>
      </p:pic>
      <p:pic>
        <p:nvPicPr>
          <p:cNvPr id="28" name="Picture 3" descr="C:\Users\tbradley\Depot\sw\devrel\Playpen\tbradley\Fermi\Block.png"/>
          <p:cNvPicPr>
            <a:picLocks noChangeAspect="1" noChangeArrowheads="1"/>
          </p:cNvPicPr>
          <p:nvPr/>
        </p:nvPicPr>
        <p:blipFill>
          <a:blip r:embed="rId3" cstate="screen"/>
          <a:srcRect/>
          <a:stretch>
            <a:fillRect/>
          </a:stretch>
        </p:blipFill>
        <p:spPr bwMode="auto">
          <a:xfrm>
            <a:off x="8843986" y="4229108"/>
            <a:ext cx="571504" cy="644147"/>
          </a:xfrm>
          <a:prstGeom prst="rect">
            <a:avLst/>
          </a:prstGeom>
          <a:noFill/>
        </p:spPr>
      </p:pic>
      <p:pic>
        <p:nvPicPr>
          <p:cNvPr id="29" name="Picture 3" descr="C:\Users\tbradley\Depot\sw\devrel\Playpen\tbradley\Fermi\Block.png"/>
          <p:cNvPicPr>
            <a:picLocks noChangeAspect="1" noChangeArrowheads="1"/>
          </p:cNvPicPr>
          <p:nvPr/>
        </p:nvPicPr>
        <p:blipFill>
          <a:blip r:embed="rId3" cstate="screen"/>
          <a:srcRect/>
          <a:stretch>
            <a:fillRect/>
          </a:stretch>
        </p:blipFill>
        <p:spPr bwMode="auto">
          <a:xfrm>
            <a:off x="9486928" y="4229108"/>
            <a:ext cx="571504" cy="644147"/>
          </a:xfrm>
          <a:prstGeom prst="rect">
            <a:avLst/>
          </a:prstGeom>
          <a:noFill/>
        </p:spPr>
      </p:pic>
      <p:sp>
        <p:nvSpPr>
          <p:cNvPr id="31" name="Rounded Rectangle 30"/>
          <p:cNvSpPr/>
          <p:nvPr/>
        </p:nvSpPr>
        <p:spPr>
          <a:xfrm>
            <a:off x="7486664" y="3443290"/>
            <a:ext cx="2643206" cy="1500198"/>
          </a:xfrm>
          <a:prstGeom prst="roundRect">
            <a:avLst>
              <a:gd name="adj" fmla="val 6970"/>
            </a:avLst>
          </a:prstGeom>
          <a:no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chemeClr val="bg1"/>
              </a:solidFill>
            </a:endParaRPr>
          </a:p>
        </p:txBody>
      </p:sp>
      <p:cxnSp>
        <p:nvCxnSpPr>
          <p:cNvPr id="34" name="Straight Connector 33"/>
          <p:cNvCxnSpPr/>
          <p:nvPr/>
        </p:nvCxnSpPr>
        <p:spPr>
          <a:xfrm flipV="1">
            <a:off x="6986598" y="3586166"/>
            <a:ext cx="500066" cy="357190"/>
          </a:xfrm>
          <a:prstGeom prst="line">
            <a:avLst/>
          </a:prstGeom>
          <a:ln w="25400">
            <a:solidFill>
              <a:srgbClr val="73B9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86598" y="4371984"/>
            <a:ext cx="500066" cy="428628"/>
          </a:xfrm>
          <a:prstGeom prst="line">
            <a:avLst/>
          </a:prstGeom>
          <a:ln w="25400">
            <a:solidFill>
              <a:srgbClr val="73B9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986598" y="2157406"/>
            <a:ext cx="500066" cy="142876"/>
          </a:xfrm>
          <a:prstGeom prst="line">
            <a:avLst/>
          </a:prstGeom>
          <a:ln w="25400">
            <a:solidFill>
              <a:srgbClr val="73B9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986598" y="2728910"/>
            <a:ext cx="500066" cy="71438"/>
          </a:xfrm>
          <a:prstGeom prst="line">
            <a:avLst/>
          </a:prstGeom>
          <a:ln w="25400">
            <a:solidFill>
              <a:srgbClr val="73B9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058168" y="1228712"/>
            <a:ext cx="889987" cy="369332"/>
          </a:xfrm>
          <a:prstGeom prst="rect">
            <a:avLst/>
          </a:prstGeom>
          <a:noFill/>
        </p:spPr>
        <p:txBody>
          <a:bodyPr wrap="none" rtlCol="0">
            <a:spAutoFit/>
          </a:bodyPr>
          <a:lstStyle/>
          <a:p>
            <a:r>
              <a:rPr lang="en-GB" dirty="0" smtClean="0"/>
              <a:t>Device</a:t>
            </a:r>
            <a:endParaRPr lang="en-US" dirty="0"/>
          </a:p>
        </p:txBody>
      </p:sp>
      <p:grpSp>
        <p:nvGrpSpPr>
          <p:cNvPr id="59" name="Group 58"/>
          <p:cNvGrpSpPr/>
          <p:nvPr/>
        </p:nvGrpSpPr>
        <p:grpSpPr>
          <a:xfrm>
            <a:off x="7558102" y="2300282"/>
            <a:ext cx="2500330" cy="369332"/>
            <a:chOff x="7558102" y="2300282"/>
            <a:chExt cx="2500330" cy="369332"/>
          </a:xfrm>
        </p:grpSpPr>
        <p:sp>
          <p:nvSpPr>
            <p:cNvPr id="32" name="TextBox 31"/>
            <p:cNvSpPr txBox="1"/>
            <p:nvPr/>
          </p:nvSpPr>
          <p:spPr>
            <a:xfrm>
              <a:off x="7558102" y="2300282"/>
              <a:ext cx="571504" cy="369332"/>
            </a:xfrm>
            <a:prstGeom prst="rect">
              <a:avLst/>
            </a:prstGeom>
            <a:noFill/>
          </p:spPr>
          <p:txBody>
            <a:bodyPr wrap="square" rtlCol="0">
              <a:spAutoFit/>
            </a:bodyPr>
            <a:lstStyle/>
            <a:p>
              <a:pPr algn="ctr"/>
              <a:r>
                <a:rPr lang="en-GB" dirty="0" smtClean="0"/>
                <a:t>0</a:t>
              </a:r>
              <a:endParaRPr lang="en-US" dirty="0"/>
            </a:p>
          </p:txBody>
        </p:sp>
        <p:sp>
          <p:nvSpPr>
            <p:cNvPr id="33" name="TextBox 32"/>
            <p:cNvSpPr txBox="1"/>
            <p:nvPr/>
          </p:nvSpPr>
          <p:spPr>
            <a:xfrm>
              <a:off x="8201044" y="2300282"/>
              <a:ext cx="571504" cy="369332"/>
            </a:xfrm>
            <a:prstGeom prst="rect">
              <a:avLst/>
            </a:prstGeom>
            <a:noFill/>
          </p:spPr>
          <p:txBody>
            <a:bodyPr wrap="square" rtlCol="0">
              <a:spAutoFit/>
            </a:bodyPr>
            <a:lstStyle/>
            <a:p>
              <a:pPr algn="ctr"/>
              <a:r>
                <a:rPr lang="en-GB" dirty="0" smtClean="0"/>
                <a:t>1</a:t>
              </a:r>
              <a:endParaRPr lang="en-US" dirty="0"/>
            </a:p>
          </p:txBody>
        </p:sp>
        <p:sp>
          <p:nvSpPr>
            <p:cNvPr id="39" name="TextBox 38"/>
            <p:cNvSpPr txBox="1"/>
            <p:nvPr/>
          </p:nvSpPr>
          <p:spPr>
            <a:xfrm>
              <a:off x="8843986" y="2300282"/>
              <a:ext cx="571504" cy="369332"/>
            </a:xfrm>
            <a:prstGeom prst="rect">
              <a:avLst/>
            </a:prstGeom>
            <a:noFill/>
          </p:spPr>
          <p:txBody>
            <a:bodyPr wrap="square" rtlCol="0">
              <a:spAutoFit/>
            </a:bodyPr>
            <a:lstStyle/>
            <a:p>
              <a:pPr algn="ctr"/>
              <a:r>
                <a:rPr lang="en-GB" dirty="0" smtClean="0"/>
                <a:t>2</a:t>
              </a:r>
              <a:endParaRPr lang="en-US" dirty="0"/>
            </a:p>
          </p:txBody>
        </p:sp>
        <p:sp>
          <p:nvSpPr>
            <p:cNvPr id="40" name="TextBox 39"/>
            <p:cNvSpPr txBox="1"/>
            <p:nvPr/>
          </p:nvSpPr>
          <p:spPr>
            <a:xfrm>
              <a:off x="9486928" y="2300282"/>
              <a:ext cx="571504" cy="369332"/>
            </a:xfrm>
            <a:prstGeom prst="rect">
              <a:avLst/>
            </a:prstGeom>
            <a:noFill/>
          </p:spPr>
          <p:txBody>
            <a:bodyPr wrap="square" rtlCol="0">
              <a:spAutoFit/>
            </a:bodyPr>
            <a:lstStyle/>
            <a:p>
              <a:pPr algn="ctr"/>
              <a:r>
                <a:rPr lang="en-GB" dirty="0" smtClean="0"/>
                <a:t>3</a:t>
              </a:r>
              <a:endParaRPr lang="en-US" dirty="0"/>
            </a:p>
          </p:txBody>
        </p:sp>
      </p:grpSp>
      <p:grpSp>
        <p:nvGrpSpPr>
          <p:cNvPr id="54" name="Group 53"/>
          <p:cNvGrpSpPr/>
          <p:nvPr/>
        </p:nvGrpSpPr>
        <p:grpSpPr>
          <a:xfrm>
            <a:off x="7558102" y="3657604"/>
            <a:ext cx="2500330" cy="1024416"/>
            <a:chOff x="7558102" y="3788338"/>
            <a:chExt cx="2500330" cy="1024416"/>
          </a:xfrm>
        </p:grpSpPr>
        <p:sp>
          <p:nvSpPr>
            <p:cNvPr id="45" name="TextBox 44"/>
            <p:cNvSpPr txBox="1"/>
            <p:nvPr/>
          </p:nvSpPr>
          <p:spPr>
            <a:xfrm>
              <a:off x="7558102" y="3788338"/>
              <a:ext cx="571504" cy="369332"/>
            </a:xfrm>
            <a:prstGeom prst="rect">
              <a:avLst/>
            </a:prstGeom>
            <a:noFill/>
          </p:spPr>
          <p:txBody>
            <a:bodyPr wrap="square" rtlCol="0">
              <a:spAutoFit/>
            </a:bodyPr>
            <a:lstStyle/>
            <a:p>
              <a:pPr algn="ctr"/>
              <a:r>
                <a:rPr lang="en-GB" dirty="0" smtClean="0"/>
                <a:t>0,0</a:t>
              </a:r>
              <a:endParaRPr lang="en-US" dirty="0"/>
            </a:p>
          </p:txBody>
        </p:sp>
        <p:sp>
          <p:nvSpPr>
            <p:cNvPr id="46" name="TextBox 45"/>
            <p:cNvSpPr txBox="1"/>
            <p:nvPr/>
          </p:nvSpPr>
          <p:spPr>
            <a:xfrm>
              <a:off x="8201044" y="3788338"/>
              <a:ext cx="571504" cy="369332"/>
            </a:xfrm>
            <a:prstGeom prst="rect">
              <a:avLst/>
            </a:prstGeom>
            <a:noFill/>
          </p:spPr>
          <p:txBody>
            <a:bodyPr wrap="square" rtlCol="0">
              <a:spAutoFit/>
            </a:bodyPr>
            <a:lstStyle/>
            <a:p>
              <a:pPr algn="ctr"/>
              <a:r>
                <a:rPr lang="en-GB" dirty="0" smtClean="0"/>
                <a:t>0,1</a:t>
              </a:r>
              <a:endParaRPr lang="en-US" dirty="0"/>
            </a:p>
          </p:txBody>
        </p:sp>
        <p:sp>
          <p:nvSpPr>
            <p:cNvPr id="47" name="TextBox 46"/>
            <p:cNvSpPr txBox="1"/>
            <p:nvPr/>
          </p:nvSpPr>
          <p:spPr>
            <a:xfrm>
              <a:off x="8843986" y="3788338"/>
              <a:ext cx="571504" cy="369332"/>
            </a:xfrm>
            <a:prstGeom prst="rect">
              <a:avLst/>
            </a:prstGeom>
            <a:noFill/>
          </p:spPr>
          <p:txBody>
            <a:bodyPr wrap="square" rtlCol="0">
              <a:spAutoFit/>
            </a:bodyPr>
            <a:lstStyle/>
            <a:p>
              <a:pPr algn="ctr"/>
              <a:r>
                <a:rPr lang="en-GB" dirty="0" smtClean="0"/>
                <a:t>0,2</a:t>
              </a:r>
              <a:endParaRPr lang="en-US" dirty="0"/>
            </a:p>
          </p:txBody>
        </p:sp>
        <p:sp>
          <p:nvSpPr>
            <p:cNvPr id="48" name="TextBox 47"/>
            <p:cNvSpPr txBox="1"/>
            <p:nvPr/>
          </p:nvSpPr>
          <p:spPr>
            <a:xfrm>
              <a:off x="9486928" y="3788338"/>
              <a:ext cx="571504" cy="369332"/>
            </a:xfrm>
            <a:prstGeom prst="rect">
              <a:avLst/>
            </a:prstGeom>
            <a:noFill/>
          </p:spPr>
          <p:txBody>
            <a:bodyPr wrap="square" rtlCol="0">
              <a:spAutoFit/>
            </a:bodyPr>
            <a:lstStyle/>
            <a:p>
              <a:pPr algn="ctr"/>
              <a:r>
                <a:rPr lang="en-GB" dirty="0" smtClean="0"/>
                <a:t>0,3</a:t>
              </a:r>
              <a:endParaRPr lang="en-US" dirty="0"/>
            </a:p>
          </p:txBody>
        </p:sp>
        <p:sp>
          <p:nvSpPr>
            <p:cNvPr id="49" name="TextBox 48"/>
            <p:cNvSpPr txBox="1"/>
            <p:nvPr/>
          </p:nvSpPr>
          <p:spPr>
            <a:xfrm>
              <a:off x="7558102" y="4443422"/>
              <a:ext cx="571504" cy="369332"/>
            </a:xfrm>
            <a:prstGeom prst="rect">
              <a:avLst/>
            </a:prstGeom>
            <a:noFill/>
          </p:spPr>
          <p:txBody>
            <a:bodyPr wrap="square" rtlCol="0">
              <a:spAutoFit/>
            </a:bodyPr>
            <a:lstStyle/>
            <a:p>
              <a:pPr algn="ctr"/>
              <a:r>
                <a:rPr lang="en-GB" dirty="0" smtClean="0"/>
                <a:t>1,0</a:t>
              </a:r>
              <a:endParaRPr lang="en-US" dirty="0"/>
            </a:p>
          </p:txBody>
        </p:sp>
        <p:sp>
          <p:nvSpPr>
            <p:cNvPr id="50" name="TextBox 49"/>
            <p:cNvSpPr txBox="1"/>
            <p:nvPr/>
          </p:nvSpPr>
          <p:spPr>
            <a:xfrm>
              <a:off x="8201044" y="4443422"/>
              <a:ext cx="571504" cy="369332"/>
            </a:xfrm>
            <a:prstGeom prst="rect">
              <a:avLst/>
            </a:prstGeom>
            <a:noFill/>
          </p:spPr>
          <p:txBody>
            <a:bodyPr wrap="square" rtlCol="0">
              <a:spAutoFit/>
            </a:bodyPr>
            <a:lstStyle/>
            <a:p>
              <a:pPr algn="ctr"/>
              <a:r>
                <a:rPr lang="en-GB" dirty="0" smtClean="0"/>
                <a:t>1,1</a:t>
              </a:r>
              <a:endParaRPr lang="en-US" dirty="0"/>
            </a:p>
          </p:txBody>
        </p:sp>
        <p:sp>
          <p:nvSpPr>
            <p:cNvPr id="51" name="TextBox 50"/>
            <p:cNvSpPr txBox="1"/>
            <p:nvPr/>
          </p:nvSpPr>
          <p:spPr>
            <a:xfrm>
              <a:off x="8843986" y="4443422"/>
              <a:ext cx="571504" cy="369332"/>
            </a:xfrm>
            <a:prstGeom prst="rect">
              <a:avLst/>
            </a:prstGeom>
            <a:noFill/>
          </p:spPr>
          <p:txBody>
            <a:bodyPr wrap="square" rtlCol="0">
              <a:spAutoFit/>
            </a:bodyPr>
            <a:lstStyle/>
            <a:p>
              <a:pPr algn="ctr"/>
              <a:r>
                <a:rPr lang="en-GB" dirty="0" smtClean="0"/>
                <a:t>1,2</a:t>
              </a:r>
              <a:endParaRPr lang="en-US" dirty="0"/>
            </a:p>
          </p:txBody>
        </p:sp>
        <p:sp>
          <p:nvSpPr>
            <p:cNvPr id="52" name="TextBox 51"/>
            <p:cNvSpPr txBox="1"/>
            <p:nvPr/>
          </p:nvSpPr>
          <p:spPr>
            <a:xfrm>
              <a:off x="9486928" y="4443422"/>
              <a:ext cx="571504" cy="369332"/>
            </a:xfrm>
            <a:prstGeom prst="rect">
              <a:avLst/>
            </a:prstGeom>
            <a:noFill/>
          </p:spPr>
          <p:txBody>
            <a:bodyPr wrap="square" rtlCol="0">
              <a:spAutoFit/>
            </a:bodyPr>
            <a:lstStyle/>
            <a:p>
              <a:pPr algn="ctr"/>
              <a:r>
                <a:rPr lang="en-GB" dirty="0" smtClean="0"/>
                <a:t>1,3</a:t>
              </a:r>
              <a:endParaRPr lang="en-US" dirty="0"/>
            </a:p>
          </p:txBody>
        </p:sp>
      </p:grpSp>
      <p:sp>
        <p:nvSpPr>
          <p:cNvPr id="57" name="TextBox 56"/>
          <p:cNvSpPr txBox="1"/>
          <p:nvPr/>
        </p:nvSpPr>
        <p:spPr>
          <a:xfrm>
            <a:off x="10201308" y="2300282"/>
            <a:ext cx="479618" cy="369332"/>
          </a:xfrm>
          <a:prstGeom prst="rect">
            <a:avLst/>
          </a:prstGeom>
          <a:noFill/>
        </p:spPr>
        <p:txBody>
          <a:bodyPr wrap="none" rtlCol="0">
            <a:spAutoFit/>
          </a:bodyPr>
          <a:lstStyle/>
          <a:p>
            <a:r>
              <a:rPr lang="en-GB" dirty="0" smtClean="0"/>
              <a:t>1D</a:t>
            </a:r>
            <a:endParaRPr lang="en-US" dirty="0"/>
          </a:p>
        </p:txBody>
      </p:sp>
      <p:sp>
        <p:nvSpPr>
          <p:cNvPr id="58" name="TextBox 57"/>
          <p:cNvSpPr txBox="1"/>
          <p:nvPr/>
        </p:nvSpPr>
        <p:spPr>
          <a:xfrm>
            <a:off x="10201308" y="4002652"/>
            <a:ext cx="479618" cy="369332"/>
          </a:xfrm>
          <a:prstGeom prst="rect">
            <a:avLst/>
          </a:prstGeom>
          <a:noFill/>
        </p:spPr>
        <p:txBody>
          <a:bodyPr wrap="none" rtlCol="0">
            <a:spAutoFit/>
          </a:bodyPr>
          <a:lstStyle/>
          <a:p>
            <a:r>
              <a:rPr lang="en-GB" dirty="0" smtClean="0"/>
              <a:t>2D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913" name="Picture 3" descr="NVLogo_3D.png"/>
          <p:cNvPicPr>
            <a:picLocks noChangeAspect="1"/>
          </p:cNvPicPr>
          <p:nvPr/>
        </p:nvPicPr>
        <p:blipFill>
          <a:blip r:embed="rId3" cstate="screen"/>
          <a:srcRect/>
          <a:stretch>
            <a:fillRect/>
          </a:stretch>
        </p:blipFill>
        <p:spPr bwMode="auto">
          <a:xfrm>
            <a:off x="9904096" y="190024"/>
            <a:ext cx="855344" cy="665798"/>
          </a:xfrm>
          <a:prstGeom prst="rect">
            <a:avLst/>
          </a:prstGeom>
          <a:noFill/>
          <a:ln w="9525">
            <a:noFill/>
            <a:miter lim="800000"/>
            <a:headEnd/>
            <a:tailEnd/>
          </a:ln>
        </p:spPr>
      </p:pic>
      <p:sp>
        <p:nvSpPr>
          <p:cNvPr id="8" name="Title 7"/>
          <p:cNvSpPr>
            <a:spLocks noGrp="1"/>
          </p:cNvSpPr>
          <p:nvPr>
            <p:ph type="title"/>
          </p:nvPr>
        </p:nvSpPr>
        <p:spPr>
          <a:xfrm>
            <a:off x="866776" y="3966210"/>
            <a:ext cx="9326880" cy="707886"/>
          </a:xfrm>
        </p:spPr>
        <p:txBody>
          <a:bodyPr/>
          <a:lstStyle/>
          <a:p>
            <a:pPr>
              <a:defRPr/>
            </a:pPr>
            <a:r>
              <a:rPr lang="en-GB" dirty="0" smtClean="0"/>
              <a:t>Memory Model</a:t>
            </a:r>
            <a:endParaRPr lang="en-US" dirty="0"/>
          </a:p>
        </p:txBody>
      </p:sp>
      <p:sp>
        <p:nvSpPr>
          <p:cNvPr id="422915" name="Subtitle 8"/>
          <p:cNvSpPr>
            <a:spLocks noGrp="1"/>
          </p:cNvSpPr>
          <p:nvPr>
            <p:ph type="body" idx="1"/>
          </p:nvPr>
        </p:nvSpPr>
        <p:spPr/>
        <p:txBody>
          <a:bodyPr/>
          <a:lstStyle/>
          <a:p>
            <a:r>
              <a:rPr lang="en-GB" dirty="0" smtClean="0"/>
              <a:t>CUDA</a:t>
            </a:r>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title"/>
          </p:nvPr>
        </p:nvSpPr>
        <p:spPr/>
        <p:txBody>
          <a:bodyPr/>
          <a:lstStyle/>
          <a:p>
            <a:r>
              <a:rPr lang="en-US" dirty="0" smtClean="0"/>
              <a:t>Agenda</a:t>
            </a:r>
          </a:p>
        </p:txBody>
      </p:sp>
      <p:sp>
        <p:nvSpPr>
          <p:cNvPr id="43010" name="Rectangle 4"/>
          <p:cNvSpPr>
            <a:spLocks noGrp="1" noChangeArrowheads="1"/>
          </p:cNvSpPr>
          <p:nvPr>
            <p:ph idx="1"/>
          </p:nvPr>
        </p:nvSpPr>
        <p:spPr/>
        <p:txBody>
          <a:bodyPr/>
          <a:lstStyle/>
          <a:p>
            <a:r>
              <a:rPr lang="en-GB" dirty="0" smtClean="0"/>
              <a:t>CUDA Review</a:t>
            </a:r>
          </a:p>
          <a:p>
            <a:pPr lvl="1"/>
            <a:r>
              <a:rPr lang="en-GB" dirty="0" smtClean="0"/>
              <a:t>Architecture</a:t>
            </a:r>
            <a:endParaRPr lang="en-GB" dirty="0" smtClean="0"/>
          </a:p>
          <a:p>
            <a:pPr lvl="1"/>
            <a:r>
              <a:rPr lang="en-GB" dirty="0" smtClean="0"/>
              <a:t>Programming Model</a:t>
            </a:r>
            <a:endParaRPr lang="en-GB" dirty="0" smtClean="0"/>
          </a:p>
          <a:p>
            <a:pPr lvl="1"/>
            <a:r>
              <a:rPr lang="en-GB" dirty="0" smtClean="0"/>
              <a:t>Memory Model</a:t>
            </a:r>
          </a:p>
          <a:p>
            <a:pPr lvl="1"/>
            <a:r>
              <a:rPr lang="en-GB" dirty="0" smtClean="0"/>
              <a:t>CUDA C</a:t>
            </a:r>
            <a:endParaRPr lang="en-GB" dirty="0" smtClean="0"/>
          </a:p>
          <a:p>
            <a:r>
              <a:rPr lang="en-GB" dirty="0" smtClean="0"/>
              <a:t>CUDA General Optimizations</a:t>
            </a:r>
          </a:p>
          <a:p>
            <a:endParaRPr lang="en-GB" dirty="0" smtClean="0"/>
          </a:p>
          <a:p>
            <a:r>
              <a:rPr lang="en-GB" dirty="0" smtClean="0"/>
              <a:t>Fermi</a:t>
            </a:r>
            <a:endParaRPr lang="en-GB" dirty="0" smtClean="0"/>
          </a:p>
          <a:p>
            <a:pPr lvl="1"/>
            <a:r>
              <a:rPr lang="en-GB" dirty="0" smtClean="0"/>
              <a:t>Next Generation Architecture</a:t>
            </a:r>
          </a:p>
          <a:p>
            <a:r>
              <a:rPr lang="en-GB" dirty="0" smtClean="0"/>
              <a:t>Getting Started</a:t>
            </a:r>
          </a:p>
          <a:p>
            <a:pPr lvl="1"/>
            <a:r>
              <a:rPr lang="en-GB" dirty="0" smtClean="0"/>
              <a:t>Resources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Memory hierarchy</a:t>
            </a:r>
            <a:endParaRPr lang="en-US" dirty="0"/>
          </a:p>
        </p:txBody>
      </p:sp>
      <p:sp>
        <p:nvSpPr>
          <p:cNvPr id="7" name="Content Placeholder 6"/>
          <p:cNvSpPr>
            <a:spLocks noGrp="1"/>
          </p:cNvSpPr>
          <p:nvPr>
            <p:ph sz="half" idx="1"/>
          </p:nvPr>
        </p:nvSpPr>
        <p:spPr/>
        <p:txBody>
          <a:bodyPr/>
          <a:lstStyle/>
          <a:p>
            <a:r>
              <a:rPr lang="en-US" sz="2000" dirty="0" smtClean="0"/>
              <a:t>Thread:</a:t>
            </a:r>
          </a:p>
          <a:p>
            <a:pPr lvl="1"/>
            <a:r>
              <a:rPr lang="en-US" sz="1800" dirty="0" smtClean="0">
                <a:solidFill>
                  <a:srgbClr val="73B900"/>
                </a:solidFill>
              </a:rPr>
              <a:t>Registers</a:t>
            </a:r>
            <a:endParaRPr lang="en-US" sz="1800" dirty="0"/>
          </a:p>
        </p:txBody>
      </p:sp>
      <p:pic>
        <p:nvPicPr>
          <p:cNvPr id="9" name="Picture 8" descr="Memory - registers.png"/>
          <p:cNvPicPr>
            <a:picLocks noChangeAspect="1"/>
          </p:cNvPicPr>
          <p:nvPr/>
        </p:nvPicPr>
        <p:blipFill>
          <a:blip r:embed="rId2" cstate="screen"/>
          <a:stretch>
            <a:fillRect/>
          </a:stretch>
        </p:blipFill>
        <p:spPr>
          <a:xfrm>
            <a:off x="5616000" y="864000"/>
            <a:ext cx="4959892" cy="3657600"/>
          </a:xfrm>
          <a:prstGeom prst="rect">
            <a:avLst/>
          </a:prstGeom>
        </p:spPr>
      </p:pic>
      <p:cxnSp>
        <p:nvCxnSpPr>
          <p:cNvPr id="11" name="Straight Connector 10"/>
          <p:cNvCxnSpPr/>
          <p:nvPr/>
        </p:nvCxnSpPr>
        <p:spPr>
          <a:xfrm rot="5400000">
            <a:off x="3154680"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Memory hierarchy</a:t>
            </a:r>
            <a:endParaRPr lang="en-US" dirty="0"/>
          </a:p>
        </p:txBody>
      </p:sp>
      <p:sp>
        <p:nvSpPr>
          <p:cNvPr id="7" name="Content Placeholder 6"/>
          <p:cNvSpPr>
            <a:spLocks noGrp="1"/>
          </p:cNvSpPr>
          <p:nvPr>
            <p:ph sz="half" idx="1"/>
          </p:nvPr>
        </p:nvSpPr>
        <p:spPr/>
        <p:txBody>
          <a:bodyPr/>
          <a:lstStyle/>
          <a:p>
            <a:r>
              <a:rPr lang="en-US" sz="2000" dirty="0" smtClean="0"/>
              <a:t>Thread:</a:t>
            </a:r>
          </a:p>
          <a:p>
            <a:pPr lvl="1"/>
            <a:r>
              <a:rPr lang="en-US" sz="1800" dirty="0" smtClean="0">
                <a:solidFill>
                  <a:srgbClr val="73B900"/>
                </a:solidFill>
              </a:rPr>
              <a:t>Registers</a:t>
            </a:r>
          </a:p>
          <a:p>
            <a:endParaRPr lang="en-US" sz="2000" dirty="0" smtClean="0"/>
          </a:p>
          <a:p>
            <a:r>
              <a:rPr lang="en-US" sz="2000" dirty="0" smtClean="0"/>
              <a:t>Thread:</a:t>
            </a:r>
          </a:p>
          <a:p>
            <a:pPr lvl="1"/>
            <a:r>
              <a:rPr lang="en-US" sz="1800" dirty="0" smtClean="0">
                <a:solidFill>
                  <a:srgbClr val="73B900"/>
                </a:solidFill>
              </a:rPr>
              <a:t>Local </a:t>
            </a:r>
            <a:r>
              <a:rPr lang="en-US" sz="1800" dirty="0" smtClean="0"/>
              <a:t>memory</a:t>
            </a:r>
            <a:endParaRPr lang="en-US" sz="1800" dirty="0"/>
          </a:p>
        </p:txBody>
      </p:sp>
      <p:pic>
        <p:nvPicPr>
          <p:cNvPr id="9" name="Picture 8" descr="Memory - registers.png"/>
          <p:cNvPicPr>
            <a:picLocks noChangeAspect="1"/>
          </p:cNvPicPr>
          <p:nvPr/>
        </p:nvPicPr>
        <p:blipFill>
          <a:blip r:embed="rId2" cstate="screen"/>
          <a:stretch>
            <a:fillRect/>
          </a:stretch>
        </p:blipFill>
        <p:spPr>
          <a:xfrm>
            <a:off x="5616000" y="864000"/>
            <a:ext cx="4953000" cy="5222867"/>
          </a:xfrm>
          <a:prstGeom prst="rect">
            <a:avLst/>
          </a:prstGeom>
        </p:spPr>
      </p:pic>
      <p:cxnSp>
        <p:nvCxnSpPr>
          <p:cNvPr id="8" name="Straight Connector 7"/>
          <p:cNvCxnSpPr/>
          <p:nvPr/>
        </p:nvCxnSpPr>
        <p:spPr>
          <a:xfrm rot="5400000">
            <a:off x="3154680"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Memory hierarchy</a:t>
            </a:r>
            <a:endParaRPr lang="en-US" dirty="0"/>
          </a:p>
        </p:txBody>
      </p:sp>
      <p:sp>
        <p:nvSpPr>
          <p:cNvPr id="7" name="Content Placeholder 6"/>
          <p:cNvSpPr>
            <a:spLocks noGrp="1"/>
          </p:cNvSpPr>
          <p:nvPr>
            <p:ph sz="half" idx="1"/>
          </p:nvPr>
        </p:nvSpPr>
        <p:spPr/>
        <p:txBody>
          <a:bodyPr/>
          <a:lstStyle/>
          <a:p>
            <a:r>
              <a:rPr lang="en-US" sz="2000" dirty="0" smtClean="0"/>
              <a:t>Thread:</a:t>
            </a:r>
          </a:p>
          <a:p>
            <a:pPr lvl="1"/>
            <a:r>
              <a:rPr lang="en-US" sz="1800" dirty="0" smtClean="0">
                <a:solidFill>
                  <a:srgbClr val="73B900"/>
                </a:solidFill>
              </a:rPr>
              <a:t>Registers</a:t>
            </a:r>
          </a:p>
          <a:p>
            <a:endParaRPr lang="en-US" sz="2000" dirty="0" smtClean="0"/>
          </a:p>
          <a:p>
            <a:r>
              <a:rPr lang="en-US" sz="2000" dirty="0" smtClean="0"/>
              <a:t>Thread:</a:t>
            </a:r>
          </a:p>
          <a:p>
            <a:pPr lvl="1"/>
            <a:r>
              <a:rPr lang="en-US" sz="1800" dirty="0" smtClean="0">
                <a:solidFill>
                  <a:srgbClr val="73B900"/>
                </a:solidFill>
              </a:rPr>
              <a:t>Local </a:t>
            </a:r>
            <a:r>
              <a:rPr lang="en-US" sz="1800" dirty="0" smtClean="0"/>
              <a:t>memory</a:t>
            </a:r>
          </a:p>
          <a:p>
            <a:endParaRPr lang="en-GB" sz="2000" dirty="0" smtClean="0"/>
          </a:p>
          <a:p>
            <a:r>
              <a:rPr lang="en-US" sz="2000" dirty="0" smtClean="0"/>
              <a:t>Block of threads:</a:t>
            </a:r>
          </a:p>
          <a:p>
            <a:pPr lvl="1"/>
            <a:r>
              <a:rPr lang="en-US" sz="1800" dirty="0" smtClean="0">
                <a:solidFill>
                  <a:srgbClr val="73B900"/>
                </a:solidFill>
              </a:rPr>
              <a:t>Shared </a:t>
            </a:r>
            <a:r>
              <a:rPr lang="en-US" sz="1800" dirty="0" smtClean="0"/>
              <a:t>memory</a:t>
            </a:r>
          </a:p>
        </p:txBody>
      </p:sp>
      <p:pic>
        <p:nvPicPr>
          <p:cNvPr id="9" name="Picture 8" descr="Memory - registers.png"/>
          <p:cNvPicPr>
            <a:picLocks noChangeAspect="1"/>
          </p:cNvPicPr>
          <p:nvPr/>
        </p:nvPicPr>
        <p:blipFill>
          <a:blip r:embed="rId2" cstate="screen"/>
          <a:stretch>
            <a:fillRect/>
          </a:stretch>
        </p:blipFill>
        <p:spPr>
          <a:xfrm>
            <a:off x="5616000" y="864000"/>
            <a:ext cx="4953000" cy="5222867"/>
          </a:xfrm>
          <a:prstGeom prst="rect">
            <a:avLst/>
          </a:prstGeom>
        </p:spPr>
      </p:pic>
      <p:cxnSp>
        <p:nvCxnSpPr>
          <p:cNvPr id="8" name="Straight Connector 7"/>
          <p:cNvCxnSpPr/>
          <p:nvPr/>
        </p:nvCxnSpPr>
        <p:spPr>
          <a:xfrm rot="5400000">
            <a:off x="3154680"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9"/>
                                        </p:tgtEl>
                                      </p:cBhvr>
                                      <p:by x="80000" y="80000"/>
                                    </p:animScale>
                                  </p:childTnLst>
                                </p:cTn>
                              </p:par>
                              <p:par>
                                <p:cTn id="7" presetID="64" presetClass="path" presetSubtype="0" accel="50000" decel="50000" fill="hold" nodeType="withEffect">
                                  <p:stCondLst>
                                    <p:cond delay="0"/>
                                  </p:stCondLst>
                                  <p:childTnLst>
                                    <p:animMotion origin="layout" path="M 2.12963E-6 7.51222E-7 L 2.12963E-6 -0.08644 " pathEditMode="relative" rAng="0" ptsTypes="AA">
                                      <p:cBhvr>
                                        <p:cTn id="8" dur="600" fill="hold"/>
                                        <p:tgtEl>
                                          <p:spTgt spid="9"/>
                                        </p:tgtEl>
                                        <p:attrNameLst>
                                          <p:attrName>ppt_x</p:attrName>
                                          <p:attrName>ppt_y</p:attrName>
                                        </p:attrNameLst>
                                      </p:cBhvr>
                                      <p:rCtr x="0" y="-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Memory hierarchy</a:t>
            </a:r>
            <a:endParaRPr lang="en-US" dirty="0"/>
          </a:p>
        </p:txBody>
      </p:sp>
      <p:sp>
        <p:nvSpPr>
          <p:cNvPr id="7" name="Content Placeholder 6"/>
          <p:cNvSpPr>
            <a:spLocks noGrp="1"/>
          </p:cNvSpPr>
          <p:nvPr>
            <p:ph sz="half" idx="1"/>
          </p:nvPr>
        </p:nvSpPr>
        <p:spPr/>
        <p:txBody>
          <a:bodyPr/>
          <a:lstStyle/>
          <a:p>
            <a:r>
              <a:rPr lang="en-US" sz="2000" dirty="0" smtClean="0"/>
              <a:t>Thread:</a:t>
            </a:r>
          </a:p>
          <a:p>
            <a:pPr lvl="1"/>
            <a:r>
              <a:rPr lang="en-US" sz="1800" dirty="0" smtClean="0">
                <a:solidFill>
                  <a:srgbClr val="73B900"/>
                </a:solidFill>
              </a:rPr>
              <a:t>Registers</a:t>
            </a:r>
          </a:p>
          <a:p>
            <a:endParaRPr lang="en-US" sz="2000" dirty="0" smtClean="0"/>
          </a:p>
          <a:p>
            <a:r>
              <a:rPr lang="en-US" sz="2000" dirty="0" smtClean="0"/>
              <a:t>Thread:</a:t>
            </a:r>
          </a:p>
          <a:p>
            <a:pPr lvl="1"/>
            <a:r>
              <a:rPr lang="en-US" sz="1800" dirty="0" smtClean="0">
                <a:solidFill>
                  <a:srgbClr val="73B900"/>
                </a:solidFill>
              </a:rPr>
              <a:t>Local </a:t>
            </a:r>
            <a:r>
              <a:rPr lang="en-US" sz="1800" dirty="0" smtClean="0"/>
              <a:t>memory</a:t>
            </a:r>
          </a:p>
          <a:p>
            <a:endParaRPr lang="en-GB" sz="2000" dirty="0" smtClean="0"/>
          </a:p>
          <a:p>
            <a:r>
              <a:rPr lang="en-US" sz="2000" dirty="0" smtClean="0"/>
              <a:t>Block of threads:</a:t>
            </a:r>
          </a:p>
          <a:p>
            <a:pPr lvl="1"/>
            <a:r>
              <a:rPr lang="en-US" sz="1800" dirty="0" smtClean="0">
                <a:solidFill>
                  <a:srgbClr val="73B900"/>
                </a:solidFill>
              </a:rPr>
              <a:t>Shared </a:t>
            </a:r>
            <a:r>
              <a:rPr lang="en-US" sz="1800" dirty="0" smtClean="0"/>
              <a:t>memory</a:t>
            </a:r>
          </a:p>
        </p:txBody>
      </p:sp>
      <p:pic>
        <p:nvPicPr>
          <p:cNvPr id="9" name="Picture 8" descr="Memory - registers.png"/>
          <p:cNvPicPr>
            <a:picLocks noChangeAspect="1"/>
          </p:cNvPicPr>
          <p:nvPr/>
        </p:nvPicPr>
        <p:blipFill>
          <a:blip r:embed="rId2" cstate="screen"/>
          <a:stretch>
            <a:fillRect/>
          </a:stretch>
        </p:blipFill>
        <p:spPr>
          <a:xfrm>
            <a:off x="6049029" y="800101"/>
            <a:ext cx="4132541" cy="5222865"/>
          </a:xfrm>
          <a:prstGeom prst="rect">
            <a:avLst/>
          </a:prstGeom>
        </p:spPr>
      </p:pic>
      <p:cxnSp>
        <p:nvCxnSpPr>
          <p:cNvPr id="5" name="Straight Connector 4"/>
          <p:cNvCxnSpPr/>
          <p:nvPr/>
        </p:nvCxnSpPr>
        <p:spPr>
          <a:xfrm rot="5400000">
            <a:off x="3154680"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Memory hierarchy</a:t>
            </a:r>
            <a:endParaRPr lang="en-US" dirty="0"/>
          </a:p>
        </p:txBody>
      </p:sp>
      <p:sp>
        <p:nvSpPr>
          <p:cNvPr id="7" name="Content Placeholder 6"/>
          <p:cNvSpPr>
            <a:spLocks noGrp="1"/>
          </p:cNvSpPr>
          <p:nvPr>
            <p:ph sz="half" idx="1"/>
          </p:nvPr>
        </p:nvSpPr>
        <p:spPr/>
        <p:txBody>
          <a:bodyPr/>
          <a:lstStyle/>
          <a:p>
            <a:r>
              <a:rPr lang="en-US" sz="2000" dirty="0" smtClean="0"/>
              <a:t>Thread:</a:t>
            </a:r>
          </a:p>
          <a:p>
            <a:pPr lvl="1"/>
            <a:r>
              <a:rPr lang="en-US" sz="1800" dirty="0" smtClean="0">
                <a:solidFill>
                  <a:srgbClr val="73B900"/>
                </a:solidFill>
              </a:rPr>
              <a:t>Registers</a:t>
            </a:r>
          </a:p>
          <a:p>
            <a:endParaRPr lang="en-US" sz="2000" dirty="0" smtClean="0"/>
          </a:p>
          <a:p>
            <a:r>
              <a:rPr lang="en-US" sz="2000" dirty="0" smtClean="0"/>
              <a:t>Thread:</a:t>
            </a:r>
          </a:p>
          <a:p>
            <a:pPr lvl="1"/>
            <a:r>
              <a:rPr lang="en-US" sz="1800" dirty="0" smtClean="0">
                <a:solidFill>
                  <a:srgbClr val="73B900"/>
                </a:solidFill>
              </a:rPr>
              <a:t>Local </a:t>
            </a:r>
            <a:r>
              <a:rPr lang="en-US" sz="1800" dirty="0" smtClean="0"/>
              <a:t>memory</a:t>
            </a:r>
          </a:p>
          <a:p>
            <a:endParaRPr lang="en-US" sz="2000" dirty="0" smtClean="0"/>
          </a:p>
          <a:p>
            <a:r>
              <a:rPr lang="en-US" sz="2000" dirty="0" smtClean="0"/>
              <a:t>Block of threads:</a:t>
            </a:r>
          </a:p>
          <a:p>
            <a:pPr lvl="1"/>
            <a:r>
              <a:rPr lang="en-US" sz="1800" dirty="0" smtClean="0">
                <a:solidFill>
                  <a:srgbClr val="73B900"/>
                </a:solidFill>
              </a:rPr>
              <a:t>Shared </a:t>
            </a:r>
            <a:r>
              <a:rPr lang="en-US" sz="1800" dirty="0" smtClean="0"/>
              <a:t>memory</a:t>
            </a:r>
          </a:p>
          <a:p>
            <a:endParaRPr lang="en-GB" sz="2000" dirty="0" smtClean="0"/>
          </a:p>
          <a:p>
            <a:r>
              <a:rPr lang="en-US" sz="2000" dirty="0" smtClean="0"/>
              <a:t>All blocks:</a:t>
            </a:r>
          </a:p>
          <a:p>
            <a:pPr lvl="1"/>
            <a:r>
              <a:rPr lang="en-US" sz="1800" dirty="0" smtClean="0">
                <a:solidFill>
                  <a:srgbClr val="73B900"/>
                </a:solidFill>
              </a:rPr>
              <a:t>Global </a:t>
            </a:r>
            <a:r>
              <a:rPr lang="en-US" sz="1800" dirty="0" smtClean="0"/>
              <a:t>memory</a:t>
            </a:r>
          </a:p>
        </p:txBody>
      </p:sp>
      <p:pic>
        <p:nvPicPr>
          <p:cNvPr id="9" name="Picture 8" descr="Memory - registers.png"/>
          <p:cNvPicPr>
            <a:picLocks noChangeAspect="1"/>
          </p:cNvPicPr>
          <p:nvPr/>
        </p:nvPicPr>
        <p:blipFill>
          <a:blip r:embed="rId2" cstate="screen"/>
          <a:stretch>
            <a:fillRect/>
          </a:stretch>
        </p:blipFill>
        <p:spPr>
          <a:xfrm>
            <a:off x="6049029" y="800101"/>
            <a:ext cx="4132541" cy="5222865"/>
          </a:xfrm>
          <a:prstGeom prst="rect">
            <a:avLst/>
          </a:prstGeom>
        </p:spPr>
      </p:pic>
      <p:cxnSp>
        <p:nvCxnSpPr>
          <p:cNvPr id="5" name="Straight Connector 4"/>
          <p:cNvCxnSpPr/>
          <p:nvPr/>
        </p:nvCxnSpPr>
        <p:spPr>
          <a:xfrm rot="5400000">
            <a:off x="3154680"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9"/>
                                        </p:tgtEl>
                                      </p:cBhvr>
                                      <p:by x="30000" y="30000"/>
                                    </p:animScale>
                                  </p:childTnLst>
                                </p:cTn>
                              </p:par>
                              <p:par>
                                <p:cTn id="7" presetID="56" presetClass="path" presetSubtype="0" accel="50000" decel="50000" fill="hold" nodeType="withEffect">
                                  <p:stCondLst>
                                    <p:cond delay="0"/>
                                  </p:stCondLst>
                                  <p:childTnLst>
                                    <p:animMotion origin="layout" path="M -3.33333E-6 1.46385E-6 L -0.1017 -0.16954 " pathEditMode="relative" rAng="0" ptsTypes="AA">
                                      <p:cBhvr>
                                        <p:cTn id="8" dur="1000" fill="hold"/>
                                        <p:tgtEl>
                                          <p:spTgt spid="9"/>
                                        </p:tgtEl>
                                        <p:attrNameLst>
                                          <p:attrName>ppt_x</p:attrName>
                                          <p:attrName>ppt_y</p:attrName>
                                        </p:attrNameLst>
                                      </p:cBhvr>
                                      <p:rCtr x="-51" y="-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Memory hierarchy</a:t>
            </a:r>
            <a:endParaRPr lang="en-US" dirty="0"/>
          </a:p>
        </p:txBody>
      </p:sp>
      <p:sp>
        <p:nvSpPr>
          <p:cNvPr id="7" name="Content Placeholder 6"/>
          <p:cNvSpPr>
            <a:spLocks noGrp="1"/>
          </p:cNvSpPr>
          <p:nvPr>
            <p:ph sz="half" idx="1"/>
          </p:nvPr>
        </p:nvSpPr>
        <p:spPr/>
        <p:txBody>
          <a:bodyPr/>
          <a:lstStyle/>
          <a:p>
            <a:r>
              <a:rPr lang="en-US" sz="2000" dirty="0" smtClean="0"/>
              <a:t>Thread:</a:t>
            </a:r>
          </a:p>
          <a:p>
            <a:pPr lvl="1"/>
            <a:r>
              <a:rPr lang="en-US" sz="1800" dirty="0" smtClean="0">
                <a:solidFill>
                  <a:srgbClr val="73B900"/>
                </a:solidFill>
              </a:rPr>
              <a:t>Registers</a:t>
            </a:r>
          </a:p>
          <a:p>
            <a:endParaRPr lang="en-US" sz="2000" dirty="0" smtClean="0"/>
          </a:p>
          <a:p>
            <a:r>
              <a:rPr lang="en-US" sz="2000" dirty="0" smtClean="0"/>
              <a:t>Thread:</a:t>
            </a:r>
          </a:p>
          <a:p>
            <a:pPr lvl="1"/>
            <a:r>
              <a:rPr lang="en-US" sz="1800" dirty="0" smtClean="0">
                <a:solidFill>
                  <a:srgbClr val="73B900"/>
                </a:solidFill>
              </a:rPr>
              <a:t>Local </a:t>
            </a:r>
            <a:r>
              <a:rPr lang="en-US" sz="1800" dirty="0" smtClean="0"/>
              <a:t>memory</a:t>
            </a:r>
          </a:p>
          <a:p>
            <a:endParaRPr lang="en-US" sz="2000" dirty="0" smtClean="0"/>
          </a:p>
          <a:p>
            <a:r>
              <a:rPr lang="en-US" sz="2000" dirty="0" smtClean="0"/>
              <a:t>Block of threads:</a:t>
            </a:r>
          </a:p>
          <a:p>
            <a:pPr lvl="1"/>
            <a:r>
              <a:rPr lang="en-US" sz="1800" dirty="0" smtClean="0">
                <a:solidFill>
                  <a:srgbClr val="73B900"/>
                </a:solidFill>
              </a:rPr>
              <a:t>Shared </a:t>
            </a:r>
            <a:r>
              <a:rPr lang="en-US" sz="1800" dirty="0" smtClean="0"/>
              <a:t>memory</a:t>
            </a:r>
          </a:p>
          <a:p>
            <a:endParaRPr lang="en-US" sz="2000" dirty="0" smtClean="0"/>
          </a:p>
          <a:p>
            <a:r>
              <a:rPr lang="en-US" sz="2000" dirty="0" smtClean="0"/>
              <a:t>All blocks:</a:t>
            </a:r>
          </a:p>
          <a:p>
            <a:pPr lvl="1"/>
            <a:r>
              <a:rPr lang="en-US" sz="1800" dirty="0" smtClean="0">
                <a:solidFill>
                  <a:srgbClr val="73B900"/>
                </a:solidFill>
              </a:rPr>
              <a:t>Global </a:t>
            </a:r>
            <a:r>
              <a:rPr lang="en-US" sz="1800" dirty="0" smtClean="0"/>
              <a:t>memory</a:t>
            </a:r>
            <a:endParaRPr lang="en-US" sz="1800" dirty="0"/>
          </a:p>
        </p:txBody>
      </p:sp>
      <p:pic>
        <p:nvPicPr>
          <p:cNvPr id="9" name="Picture 8" descr="Memory - registers.png"/>
          <p:cNvPicPr>
            <a:picLocks noChangeAspect="1"/>
          </p:cNvPicPr>
          <p:nvPr/>
        </p:nvPicPr>
        <p:blipFill>
          <a:blip r:embed="rId2" cstate="screen"/>
          <a:stretch>
            <a:fillRect/>
          </a:stretch>
        </p:blipFill>
        <p:spPr>
          <a:xfrm>
            <a:off x="6049029" y="1562100"/>
            <a:ext cx="4715836" cy="3291719"/>
          </a:xfrm>
          <a:prstGeom prst="rect">
            <a:avLst/>
          </a:prstGeom>
        </p:spPr>
      </p:pic>
      <p:cxnSp>
        <p:nvCxnSpPr>
          <p:cNvPr id="5" name="Straight Connector 4"/>
          <p:cNvCxnSpPr/>
          <p:nvPr/>
        </p:nvCxnSpPr>
        <p:spPr>
          <a:xfrm rot="5400000">
            <a:off x="3154680"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913" name="Picture 3" descr="NVLogo_3D.png"/>
          <p:cNvPicPr>
            <a:picLocks noChangeAspect="1"/>
          </p:cNvPicPr>
          <p:nvPr/>
        </p:nvPicPr>
        <p:blipFill>
          <a:blip r:embed="rId3" cstate="screen"/>
          <a:srcRect/>
          <a:stretch>
            <a:fillRect/>
          </a:stretch>
        </p:blipFill>
        <p:spPr bwMode="auto">
          <a:xfrm>
            <a:off x="9904096" y="190024"/>
            <a:ext cx="855344" cy="665798"/>
          </a:xfrm>
          <a:prstGeom prst="rect">
            <a:avLst/>
          </a:prstGeom>
          <a:noFill/>
          <a:ln w="9525">
            <a:noFill/>
            <a:miter lim="800000"/>
            <a:headEnd/>
            <a:tailEnd/>
          </a:ln>
        </p:spPr>
      </p:pic>
      <p:sp>
        <p:nvSpPr>
          <p:cNvPr id="8" name="Title 7"/>
          <p:cNvSpPr>
            <a:spLocks noGrp="1"/>
          </p:cNvSpPr>
          <p:nvPr>
            <p:ph type="title"/>
          </p:nvPr>
        </p:nvSpPr>
        <p:spPr>
          <a:xfrm>
            <a:off x="866776" y="3966210"/>
            <a:ext cx="9326880" cy="707886"/>
          </a:xfrm>
        </p:spPr>
        <p:txBody>
          <a:bodyPr/>
          <a:lstStyle/>
          <a:p>
            <a:pPr>
              <a:defRPr/>
            </a:pPr>
            <a:r>
              <a:rPr lang="en-GB" dirty="0" smtClean="0"/>
              <a:t>Programming Environment</a:t>
            </a:r>
            <a:endParaRPr lang="en-US" dirty="0"/>
          </a:p>
        </p:txBody>
      </p:sp>
      <p:sp>
        <p:nvSpPr>
          <p:cNvPr id="422915" name="Subtitle 8"/>
          <p:cNvSpPr>
            <a:spLocks noGrp="1"/>
          </p:cNvSpPr>
          <p:nvPr>
            <p:ph type="body" idx="1"/>
          </p:nvPr>
        </p:nvSpPr>
        <p:spPr/>
        <p:txBody>
          <a:bodyPr/>
          <a:lstStyle/>
          <a:p>
            <a:r>
              <a:rPr lang="en-GB" dirty="0" smtClean="0"/>
              <a:t>CUDA</a:t>
            </a:r>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CUDA APIs</a:t>
            </a:r>
            <a:endParaRPr lang="en-US" dirty="0"/>
          </a:p>
        </p:txBody>
      </p:sp>
      <p:sp>
        <p:nvSpPr>
          <p:cNvPr id="6" name="Content Placeholder 5"/>
          <p:cNvSpPr>
            <a:spLocks noGrp="1"/>
          </p:cNvSpPr>
          <p:nvPr>
            <p:ph idx="1"/>
          </p:nvPr>
        </p:nvSpPr>
        <p:spPr/>
        <p:txBody>
          <a:bodyPr/>
          <a:lstStyle/>
          <a:p>
            <a:r>
              <a:rPr lang="en-GB" sz="2000" dirty="0" smtClean="0"/>
              <a:t>API allows the host to manage the devices</a:t>
            </a:r>
          </a:p>
          <a:p>
            <a:pPr lvl="1"/>
            <a:r>
              <a:rPr lang="en-GB" sz="1800" dirty="0" smtClean="0"/>
              <a:t>Allocate memory &amp; transfer data</a:t>
            </a:r>
          </a:p>
          <a:p>
            <a:pPr lvl="1"/>
            <a:r>
              <a:rPr lang="en-GB" sz="1800" dirty="0" smtClean="0"/>
              <a:t>Launch kernels</a:t>
            </a:r>
          </a:p>
          <a:p>
            <a:endParaRPr lang="en-GB" sz="2000" dirty="0" smtClean="0"/>
          </a:p>
          <a:p>
            <a:r>
              <a:rPr lang="en-GB" sz="2000" dirty="0" smtClean="0"/>
              <a:t>CUDA C “Runtime” API</a:t>
            </a:r>
          </a:p>
          <a:p>
            <a:pPr lvl="1"/>
            <a:r>
              <a:rPr lang="en-GB" sz="1800" dirty="0" smtClean="0"/>
              <a:t>High level of abstraction - </a:t>
            </a:r>
            <a:r>
              <a:rPr lang="en-GB" sz="1800" dirty="0" smtClean="0">
                <a:solidFill>
                  <a:srgbClr val="73B900"/>
                </a:solidFill>
              </a:rPr>
              <a:t>start here!</a:t>
            </a:r>
          </a:p>
          <a:p>
            <a:pPr lvl="1"/>
            <a:endParaRPr lang="en-GB" sz="1800" dirty="0" smtClean="0"/>
          </a:p>
          <a:p>
            <a:r>
              <a:rPr lang="en-GB" sz="2000" dirty="0" smtClean="0"/>
              <a:t>CUDA C “Driver” API</a:t>
            </a:r>
          </a:p>
          <a:p>
            <a:pPr lvl="1"/>
            <a:r>
              <a:rPr lang="en-GB" sz="1800" dirty="0" smtClean="0"/>
              <a:t>More control, more verbose</a:t>
            </a:r>
          </a:p>
          <a:p>
            <a:pPr lvl="1"/>
            <a:endParaRPr lang="en-GB" sz="1800" dirty="0" smtClean="0"/>
          </a:p>
          <a:p>
            <a:r>
              <a:rPr lang="en-GB" sz="2000" dirty="0" smtClean="0"/>
              <a:t>OpenCL</a:t>
            </a:r>
          </a:p>
          <a:p>
            <a:pPr lvl="1"/>
            <a:r>
              <a:rPr lang="en-GB" sz="1600" dirty="0" smtClean="0"/>
              <a:t>Similar to CUDA C Driver API</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CUDA C and OpenCL</a:t>
            </a:r>
          </a:p>
        </p:txBody>
      </p:sp>
      <p:pic>
        <p:nvPicPr>
          <p:cNvPr id="20" name="Picture 19" descr="CUDA C &amp; OpenCL.png"/>
          <p:cNvPicPr>
            <a:picLocks noChangeAspect="1"/>
          </p:cNvPicPr>
          <p:nvPr/>
        </p:nvPicPr>
        <p:blipFill>
          <a:blip r:embed="rId3" cstate="screen"/>
          <a:stretch>
            <a:fillRect/>
          </a:stretch>
        </p:blipFill>
        <p:spPr>
          <a:xfrm>
            <a:off x="3454676" y="1410528"/>
            <a:ext cx="4139647" cy="3580572"/>
          </a:xfrm>
          <a:prstGeom prst="rect">
            <a:avLst/>
          </a:prstGeom>
        </p:spPr>
      </p:pic>
      <p:cxnSp>
        <p:nvCxnSpPr>
          <p:cNvPr id="25" name="Straight Connector 24"/>
          <p:cNvCxnSpPr/>
          <p:nvPr/>
        </p:nvCxnSpPr>
        <p:spPr>
          <a:xfrm flipH="1" flipV="1">
            <a:off x="548640" y="3924300"/>
            <a:ext cx="9875520" cy="793"/>
          </a:xfrm>
          <a:prstGeom prst="line">
            <a:avLst/>
          </a:prstGeom>
          <a:ln w="15875">
            <a:solidFill>
              <a:srgbClr val="969696"/>
            </a:solidFill>
            <a:prstDash val="sysDot"/>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17443" y="3238500"/>
            <a:ext cx="2753146" cy="584775"/>
          </a:xfrm>
          <a:prstGeom prst="rect">
            <a:avLst/>
          </a:prstGeom>
          <a:noFill/>
        </p:spPr>
        <p:txBody>
          <a:bodyPr wrap="square" rtlCol="0">
            <a:spAutoFit/>
          </a:bodyPr>
          <a:lstStyle/>
          <a:p>
            <a:pPr algn="r"/>
            <a:r>
              <a:rPr lang="en-US" sz="1600" dirty="0" smtClean="0"/>
              <a:t>Shared back-end compiler and optimization technology</a:t>
            </a:r>
          </a:p>
        </p:txBody>
      </p:sp>
      <p:sp>
        <p:nvSpPr>
          <p:cNvPr id="56" name="TextBox 55"/>
          <p:cNvSpPr txBox="1"/>
          <p:nvPr/>
        </p:nvSpPr>
        <p:spPr>
          <a:xfrm>
            <a:off x="586415" y="1866900"/>
            <a:ext cx="2584174" cy="584775"/>
          </a:xfrm>
          <a:prstGeom prst="rect">
            <a:avLst/>
          </a:prstGeom>
          <a:noFill/>
        </p:spPr>
        <p:txBody>
          <a:bodyPr wrap="square" rtlCol="0">
            <a:spAutoFit/>
          </a:bodyPr>
          <a:lstStyle/>
          <a:p>
            <a:pPr algn="r"/>
            <a:r>
              <a:rPr lang="en-US" sz="1600" dirty="0" smtClean="0"/>
              <a:t>Entry point for developers who want low-level API</a:t>
            </a:r>
          </a:p>
        </p:txBody>
      </p:sp>
      <p:cxnSp>
        <p:nvCxnSpPr>
          <p:cNvPr id="55" name="Straight Connector 54"/>
          <p:cNvCxnSpPr/>
          <p:nvPr/>
        </p:nvCxnSpPr>
        <p:spPr>
          <a:xfrm flipH="1">
            <a:off x="3261360" y="2158493"/>
            <a:ext cx="1005840" cy="1588"/>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261360" y="3467100"/>
            <a:ext cx="1005840" cy="1588"/>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772402" y="1891725"/>
            <a:ext cx="2584174" cy="584775"/>
          </a:xfrm>
          <a:prstGeom prst="rect">
            <a:avLst/>
          </a:prstGeom>
          <a:noFill/>
        </p:spPr>
        <p:txBody>
          <a:bodyPr wrap="square" rtlCol="0">
            <a:spAutoFit/>
          </a:bodyPr>
          <a:lstStyle/>
          <a:p>
            <a:r>
              <a:rPr lang="en-US" sz="1600" dirty="0" smtClean="0"/>
              <a:t>Entry point for developers who prefer high-level C</a:t>
            </a:r>
          </a:p>
        </p:txBody>
      </p:sp>
      <p:cxnSp>
        <p:nvCxnSpPr>
          <p:cNvPr id="51" name="Straight Connector 50"/>
          <p:cNvCxnSpPr/>
          <p:nvPr/>
        </p:nvCxnSpPr>
        <p:spPr>
          <a:xfrm>
            <a:off x="6808298" y="2183318"/>
            <a:ext cx="914400" cy="1588"/>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 Studio</a:t>
            </a:r>
            <a:endParaRPr lang="en-US" dirty="0"/>
          </a:p>
        </p:txBody>
      </p:sp>
      <p:sp>
        <p:nvSpPr>
          <p:cNvPr id="3" name="Content Placeholder 2"/>
          <p:cNvSpPr>
            <a:spLocks noGrp="1"/>
          </p:cNvSpPr>
          <p:nvPr>
            <p:ph sz="half" idx="1"/>
          </p:nvPr>
        </p:nvSpPr>
        <p:spPr/>
        <p:txBody>
          <a:bodyPr/>
          <a:lstStyle/>
          <a:p>
            <a:r>
              <a:rPr lang="en-GB" dirty="0" smtClean="0"/>
              <a:t>Separate file types</a:t>
            </a:r>
          </a:p>
          <a:p>
            <a:pPr lvl="1"/>
            <a:r>
              <a:rPr lang="en-GB" dirty="0" smtClean="0"/>
              <a:t>.c/.</a:t>
            </a:r>
            <a:r>
              <a:rPr lang="en-GB" dirty="0" err="1" smtClean="0"/>
              <a:t>cpp</a:t>
            </a:r>
            <a:r>
              <a:rPr lang="en-GB" dirty="0" smtClean="0"/>
              <a:t> for host code</a:t>
            </a:r>
          </a:p>
          <a:p>
            <a:pPr lvl="1"/>
            <a:r>
              <a:rPr lang="en-GB" dirty="0" smtClean="0"/>
              <a:t>.cu for device/mixed code</a:t>
            </a:r>
          </a:p>
          <a:p>
            <a:endParaRPr lang="en-GB" dirty="0" smtClean="0"/>
          </a:p>
          <a:p>
            <a:r>
              <a:rPr lang="en-GB" dirty="0" smtClean="0"/>
              <a:t>Compilation rules: </a:t>
            </a:r>
            <a:r>
              <a:rPr lang="en-GB" dirty="0" err="1" smtClean="0"/>
              <a:t>cuda.rules</a:t>
            </a:r>
            <a:endParaRPr lang="en-GB" dirty="0" smtClean="0"/>
          </a:p>
          <a:p>
            <a:pPr lvl="1"/>
            <a:r>
              <a:rPr lang="en-GB" dirty="0" smtClean="0"/>
              <a:t>Syntax highlighting</a:t>
            </a:r>
          </a:p>
          <a:p>
            <a:pPr lvl="1"/>
            <a:r>
              <a:rPr lang="en-GB" dirty="0" err="1" smtClean="0"/>
              <a:t>Intellisense</a:t>
            </a:r>
            <a:endParaRPr lang="en-GB" dirty="0" smtClean="0"/>
          </a:p>
          <a:p>
            <a:endParaRPr lang="en-GB" dirty="0" smtClean="0"/>
          </a:p>
          <a:p>
            <a:r>
              <a:rPr lang="en-GB" dirty="0" smtClean="0"/>
              <a:t>Integrated debugger and profiler: Nexus</a:t>
            </a:r>
            <a:endParaRPr lang="en-US" dirty="0"/>
          </a:p>
        </p:txBody>
      </p:sp>
      <p:pic>
        <p:nvPicPr>
          <p:cNvPr id="71" name="Picture 70" descr="Build flow.png"/>
          <p:cNvPicPr>
            <a:picLocks noChangeAspect="1"/>
          </p:cNvPicPr>
          <p:nvPr/>
        </p:nvPicPr>
        <p:blipFill>
          <a:blip r:embed="rId2" cstate="screen"/>
          <a:stretch>
            <a:fillRect/>
          </a:stretch>
        </p:blipFill>
        <p:spPr>
          <a:xfrm>
            <a:off x="5679020" y="432810"/>
            <a:ext cx="4736602" cy="5306579"/>
          </a:xfrm>
          <a:prstGeom prst="rect">
            <a:avLst/>
          </a:prstGeom>
        </p:spPr>
      </p:pic>
      <p:cxnSp>
        <p:nvCxnSpPr>
          <p:cNvPr id="72" name="Straight Connector 71"/>
          <p:cNvCxnSpPr/>
          <p:nvPr/>
        </p:nvCxnSpPr>
        <p:spPr>
          <a:xfrm rot="5400000">
            <a:off x="3154680"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66776" y="3966210"/>
            <a:ext cx="9326880" cy="707886"/>
          </a:xfrm>
        </p:spPr>
        <p:txBody>
          <a:bodyPr/>
          <a:lstStyle/>
          <a:p>
            <a:pPr>
              <a:defRPr/>
            </a:pPr>
            <a:r>
              <a:rPr lang="en-GB" dirty="0" smtClean="0"/>
              <a:t>CUDA Architecture</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NVIDIA Nexus IDE</a:t>
            </a:r>
            <a:endParaRPr lang="en-US" dirty="0"/>
          </a:p>
        </p:txBody>
      </p:sp>
      <p:sp>
        <p:nvSpPr>
          <p:cNvPr id="12" name="Content Placeholder 11"/>
          <p:cNvSpPr>
            <a:spLocks noGrp="1"/>
          </p:cNvSpPr>
          <p:nvPr>
            <p:ph sz="half" idx="1"/>
          </p:nvPr>
        </p:nvSpPr>
        <p:spPr>
          <a:xfrm>
            <a:off x="549275" y="1439863"/>
            <a:ext cx="6723075" cy="4252912"/>
          </a:xfrm>
        </p:spPr>
        <p:txBody>
          <a:bodyPr/>
          <a:lstStyle/>
          <a:p>
            <a:pPr lvl="0"/>
            <a:r>
              <a:rPr lang="en-US" dirty="0" smtClean="0">
                <a:latin typeface="Arial" pitchFamily="34" charset="0"/>
                <a:cs typeface="Arial" pitchFamily="34" charset="0"/>
              </a:rPr>
              <a:t>The industry’s first IDE for </a:t>
            </a:r>
            <a:r>
              <a:rPr lang="en-US" dirty="0" smtClean="0">
                <a:solidFill>
                  <a:srgbClr val="73B900"/>
                </a:solidFill>
                <a:latin typeface="Arial" pitchFamily="34" charset="0"/>
                <a:cs typeface="Arial" pitchFamily="34" charset="0"/>
              </a:rPr>
              <a:t>massively parallel </a:t>
            </a:r>
            <a:r>
              <a:rPr lang="en-US" dirty="0" smtClean="0">
                <a:latin typeface="Arial" pitchFamily="34" charset="0"/>
                <a:cs typeface="Arial" pitchFamily="34" charset="0"/>
              </a:rPr>
              <a:t>applications</a:t>
            </a:r>
            <a:endParaRPr lang="en-US" dirty="0" smtClean="0">
              <a:solidFill>
                <a:schemeClr val="tx2"/>
              </a:solidFill>
              <a:latin typeface="Arial" pitchFamily="34" charset="0"/>
              <a:cs typeface="Arial" pitchFamily="34" charset="0"/>
            </a:endParaRPr>
          </a:p>
          <a:p>
            <a:pPr lvl="0"/>
            <a:endParaRPr lang="en-US" dirty="0" smtClean="0">
              <a:latin typeface="Arial" pitchFamily="34" charset="0"/>
              <a:cs typeface="Arial" pitchFamily="34" charset="0"/>
            </a:endParaRPr>
          </a:p>
          <a:p>
            <a:pPr lvl="0"/>
            <a:r>
              <a:rPr lang="en-US" dirty="0" smtClean="0">
                <a:latin typeface="Arial" pitchFamily="34" charset="0"/>
                <a:cs typeface="Arial" pitchFamily="34" charset="0"/>
              </a:rPr>
              <a:t>Accelerates </a:t>
            </a:r>
            <a:r>
              <a:rPr lang="en-US" dirty="0" smtClean="0">
                <a:solidFill>
                  <a:srgbClr val="73B900"/>
                </a:solidFill>
                <a:latin typeface="Arial" pitchFamily="34" charset="0"/>
                <a:cs typeface="Arial" pitchFamily="34" charset="0"/>
              </a:rPr>
              <a:t>co-processing</a:t>
            </a:r>
            <a:r>
              <a:rPr lang="en-US" dirty="0" smtClean="0">
                <a:solidFill>
                  <a:schemeClr val="tx2"/>
                </a:solidFill>
                <a:latin typeface="Arial" pitchFamily="34" charset="0"/>
                <a:cs typeface="Arial" pitchFamily="34" charset="0"/>
              </a:rPr>
              <a:t> </a:t>
            </a:r>
            <a:r>
              <a:rPr lang="en-US" sz="2000" dirty="0" smtClean="0">
                <a:latin typeface="Arial" pitchFamily="34" charset="0"/>
                <a:cs typeface="Arial" pitchFamily="34" charset="0"/>
              </a:rPr>
              <a:t>(CPU + GPU)</a:t>
            </a:r>
            <a:r>
              <a:rPr lang="en-US" dirty="0" smtClean="0">
                <a:latin typeface="Arial" pitchFamily="34" charset="0"/>
                <a:cs typeface="Arial" pitchFamily="34" charset="0"/>
              </a:rPr>
              <a:t> application development</a:t>
            </a:r>
          </a:p>
          <a:p>
            <a:pPr lvl="0"/>
            <a:endParaRPr lang="en-GB" dirty="0" smtClean="0">
              <a:latin typeface="Arial" pitchFamily="34" charset="0"/>
              <a:cs typeface="Arial" pitchFamily="34" charset="0"/>
            </a:endParaRPr>
          </a:p>
          <a:p>
            <a:r>
              <a:rPr lang="en-US" dirty="0" smtClean="0">
                <a:latin typeface="Arial" pitchFamily="34" charset="0"/>
                <a:cs typeface="Arial" pitchFamily="34" charset="0"/>
              </a:rPr>
              <a:t>Complete </a:t>
            </a:r>
            <a:r>
              <a:rPr lang="en-US" dirty="0" smtClean="0">
                <a:solidFill>
                  <a:srgbClr val="73B900"/>
                </a:solidFill>
                <a:latin typeface="Arial" pitchFamily="34" charset="0"/>
                <a:cs typeface="Arial" pitchFamily="34" charset="0"/>
              </a:rPr>
              <a:t>Visual Studio-integrated</a:t>
            </a:r>
            <a:r>
              <a:rPr lang="en-US" dirty="0" smtClean="0">
                <a:latin typeface="Arial" pitchFamily="34" charset="0"/>
                <a:cs typeface="Arial" pitchFamily="34" charset="0"/>
              </a:rPr>
              <a:t> development environment</a:t>
            </a:r>
          </a:p>
        </p:txBody>
      </p:sp>
      <p:pic>
        <p:nvPicPr>
          <p:cNvPr id="1026" name="Picture 2" descr="C:\Users\kiyer\Desktop\vs-partner_rgb.png"/>
          <p:cNvPicPr>
            <a:picLocks noChangeAspect="1" noChangeArrowheads="1"/>
          </p:cNvPicPr>
          <p:nvPr/>
        </p:nvPicPr>
        <p:blipFill>
          <a:blip r:embed="rId3" cstate="screen"/>
          <a:srcRect/>
          <a:stretch>
            <a:fillRect/>
          </a:stretch>
        </p:blipFill>
        <p:spPr bwMode="auto">
          <a:xfrm>
            <a:off x="7986730" y="3300414"/>
            <a:ext cx="1828800" cy="846307"/>
          </a:xfrm>
          <a:prstGeom prst="rect">
            <a:avLst/>
          </a:prstGeom>
          <a:noFill/>
          <a:ln w="12700">
            <a:solidFill>
              <a:schemeClr val="tx1"/>
            </a:solidFill>
          </a:ln>
        </p:spPr>
      </p:pic>
      <p:pic>
        <p:nvPicPr>
          <p:cNvPr id="15" name="Picture 2" descr="C:\Projects\sw\devtools\Product Management\Products\Nexus\1.0\Marketing Kit\Product Logo\512.png"/>
          <p:cNvPicPr>
            <a:picLocks noGrp="1" noChangeAspect="1" noChangeArrowheads="1"/>
          </p:cNvPicPr>
          <p:nvPr>
            <p:ph sz="half" idx="2"/>
          </p:nvPr>
        </p:nvPicPr>
        <p:blipFill>
          <a:blip r:embed="rId4" cstate="screen"/>
          <a:srcRect/>
          <a:stretch>
            <a:fillRect/>
          </a:stretch>
        </p:blipFill>
        <p:spPr bwMode="auto">
          <a:xfrm>
            <a:off x="8058168" y="1511301"/>
            <a:ext cx="1571636" cy="1574647"/>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NVIDIA Nexus IDE - Debugging</a:t>
            </a:r>
            <a:endParaRPr lang="en-US" dirty="0"/>
          </a:p>
        </p:txBody>
      </p:sp>
      <p:pic>
        <p:nvPicPr>
          <p:cNvPr id="4" name="Picture 3" descr="Nexus screenshot - cuda debugging 20090901.png"/>
          <p:cNvPicPr>
            <a:picLocks noChangeAspect="1"/>
          </p:cNvPicPr>
          <p:nvPr/>
        </p:nvPicPr>
        <p:blipFill>
          <a:blip r:embed="rId3" cstate="screen"/>
          <a:srcRect b="4279"/>
          <a:stretch>
            <a:fillRect/>
          </a:stretch>
        </p:blipFill>
        <p:spPr>
          <a:xfrm>
            <a:off x="1271558" y="870276"/>
            <a:ext cx="8271220" cy="4948327"/>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NVIDIA Nexus IDE - Profiling</a:t>
            </a:r>
            <a:endParaRPr lang="en-US" dirty="0"/>
          </a:p>
        </p:txBody>
      </p:sp>
      <p:pic>
        <p:nvPicPr>
          <p:cNvPr id="4" name="Picture 3" descr="Nexus screenshot - cuda debugging 20090901.png"/>
          <p:cNvPicPr>
            <a:picLocks noChangeAspect="1"/>
          </p:cNvPicPr>
          <p:nvPr/>
        </p:nvPicPr>
        <p:blipFill>
          <a:blip r:embed="rId3" cstate="screen"/>
          <a:stretch>
            <a:fillRect/>
          </a:stretch>
        </p:blipFill>
        <p:spPr>
          <a:xfrm>
            <a:off x="1441488" y="870276"/>
            <a:ext cx="7931360" cy="4948327"/>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Linux</a:t>
            </a:r>
            <a:endParaRPr lang="en-US" dirty="0"/>
          </a:p>
        </p:txBody>
      </p:sp>
      <p:sp>
        <p:nvSpPr>
          <p:cNvPr id="3" name="Content Placeholder 2"/>
          <p:cNvSpPr>
            <a:spLocks noGrp="1"/>
          </p:cNvSpPr>
          <p:nvPr>
            <p:ph sz="half" idx="1"/>
          </p:nvPr>
        </p:nvSpPr>
        <p:spPr/>
        <p:txBody>
          <a:bodyPr/>
          <a:lstStyle/>
          <a:p>
            <a:r>
              <a:rPr lang="en-GB" dirty="0" smtClean="0"/>
              <a:t>Separate file types</a:t>
            </a:r>
          </a:p>
          <a:p>
            <a:pPr lvl="1"/>
            <a:r>
              <a:rPr lang="en-GB" dirty="0" smtClean="0"/>
              <a:t>.c/.</a:t>
            </a:r>
            <a:r>
              <a:rPr lang="en-GB" dirty="0" err="1" smtClean="0"/>
              <a:t>cpp</a:t>
            </a:r>
            <a:r>
              <a:rPr lang="en-GB" dirty="0" smtClean="0"/>
              <a:t> for host code</a:t>
            </a:r>
          </a:p>
          <a:p>
            <a:pPr lvl="1"/>
            <a:r>
              <a:rPr lang="en-GB" dirty="0" smtClean="0"/>
              <a:t>.cu for device/mixed code</a:t>
            </a:r>
          </a:p>
          <a:p>
            <a:endParaRPr lang="en-GB" dirty="0" smtClean="0"/>
          </a:p>
          <a:p>
            <a:r>
              <a:rPr lang="en-GB" dirty="0" smtClean="0"/>
              <a:t>Typically </a:t>
            </a:r>
            <a:r>
              <a:rPr lang="en-GB" dirty="0" err="1" smtClean="0"/>
              <a:t>makefile</a:t>
            </a:r>
            <a:r>
              <a:rPr lang="en-GB" dirty="0" smtClean="0"/>
              <a:t> driven</a:t>
            </a:r>
          </a:p>
          <a:p>
            <a:endParaRPr lang="en-GB" dirty="0" smtClean="0"/>
          </a:p>
          <a:p>
            <a:r>
              <a:rPr lang="en-GB" dirty="0" err="1" smtClean="0"/>
              <a:t>cuda-gdb</a:t>
            </a:r>
            <a:r>
              <a:rPr lang="en-GB" dirty="0" smtClean="0"/>
              <a:t> for debugging</a:t>
            </a:r>
          </a:p>
          <a:p>
            <a:endParaRPr lang="en-GB" dirty="0" smtClean="0"/>
          </a:p>
          <a:p>
            <a:r>
              <a:rPr lang="en-GB" dirty="0" smtClean="0"/>
              <a:t>CUDA Visual Profiler</a:t>
            </a:r>
            <a:endParaRPr lang="en-US" dirty="0"/>
          </a:p>
        </p:txBody>
      </p:sp>
      <p:pic>
        <p:nvPicPr>
          <p:cNvPr id="71" name="Picture 70" descr="Build flow.png"/>
          <p:cNvPicPr>
            <a:picLocks noChangeAspect="1"/>
          </p:cNvPicPr>
          <p:nvPr/>
        </p:nvPicPr>
        <p:blipFill>
          <a:blip r:embed="rId2" cstate="screen"/>
          <a:stretch>
            <a:fillRect/>
          </a:stretch>
        </p:blipFill>
        <p:spPr>
          <a:xfrm>
            <a:off x="5679020" y="432810"/>
            <a:ext cx="4736601" cy="5306579"/>
          </a:xfrm>
          <a:prstGeom prst="rect">
            <a:avLst/>
          </a:prstGeom>
        </p:spPr>
      </p:pic>
      <p:cxnSp>
        <p:nvCxnSpPr>
          <p:cNvPr id="72" name="Straight Connector 71"/>
          <p:cNvCxnSpPr/>
          <p:nvPr/>
        </p:nvCxnSpPr>
        <p:spPr>
          <a:xfrm rot="5400000">
            <a:off x="3154680"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66776" y="3966210"/>
            <a:ext cx="9326880" cy="707886"/>
          </a:xfrm>
        </p:spPr>
        <p:txBody>
          <a:bodyPr/>
          <a:lstStyle/>
          <a:p>
            <a:pPr>
              <a:defRPr/>
            </a:pPr>
            <a:r>
              <a:rPr lang="en-GB" dirty="0" smtClean="0"/>
              <a:t>CUDA C</a:t>
            </a:r>
            <a:endParaRPr lang="en-US" dirty="0"/>
          </a:p>
        </p:txBody>
      </p:sp>
      <p:sp>
        <p:nvSpPr>
          <p:cNvPr id="51202" name="Subtitle 8"/>
          <p:cNvSpPr>
            <a:spLocks noGrp="1"/>
          </p:cNvSpPr>
          <p:nvPr>
            <p:ph type="body" idx="1"/>
          </p:nvPr>
        </p:nvSpPr>
        <p:spPr/>
        <p:txBody>
          <a:bodyPr/>
          <a:lstStyle/>
          <a:p>
            <a:r>
              <a:rPr lang="en-GB" dirty="0" smtClean="0"/>
              <a:t>CUDA</a:t>
            </a:r>
            <a:endParaRPr lang="en-US"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85740" y="1514464"/>
            <a:ext cx="9929882" cy="2474596"/>
          </a:xfrm>
          <a:prstGeom prst="rect">
            <a:avLst/>
          </a:prstGeom>
          <a:solidFill>
            <a:srgbClr val="33CCCC">
              <a:alpha val="20000"/>
            </a:srgbClr>
          </a:solidFill>
          <a:ln w="9525">
            <a:noFill/>
            <a:miter lim="800000"/>
            <a:headEnd/>
            <a:tailEnd/>
          </a:ln>
        </p:spPr>
        <p:txBody>
          <a:bodyPr wrap="none" anchor="ctr"/>
          <a:lstStyle/>
          <a:p>
            <a:endParaRPr lang="en-US"/>
          </a:p>
        </p:txBody>
      </p:sp>
      <p:sp>
        <p:nvSpPr>
          <p:cNvPr id="7171" name="Rectangle 3"/>
          <p:cNvSpPr>
            <a:spLocks noGrp="1" noChangeArrowheads="1"/>
          </p:cNvSpPr>
          <p:nvPr>
            <p:ph type="title"/>
          </p:nvPr>
        </p:nvSpPr>
        <p:spPr/>
        <p:txBody>
          <a:bodyPr/>
          <a:lstStyle/>
          <a:p>
            <a:pPr eaLnBrk="1" hangingPunct="1"/>
            <a:r>
              <a:rPr lang="en-US" smtClean="0"/>
              <a:t>Example: Vector Addition Kernel</a:t>
            </a:r>
          </a:p>
        </p:txBody>
      </p:sp>
      <p:sp>
        <p:nvSpPr>
          <p:cNvPr id="7172" name="Rectangle 4"/>
          <p:cNvSpPr>
            <a:spLocks noGrp="1" noChangeArrowheads="1"/>
          </p:cNvSpPr>
          <p:nvPr>
            <p:ph type="body" idx="1"/>
          </p:nvPr>
        </p:nvSpPr>
        <p:spPr/>
        <p:txBody>
          <a:bodyPr/>
          <a:lstStyle/>
          <a:p>
            <a:pPr eaLnBrk="1" hangingPunct="1">
              <a:buFontTx/>
              <a:buNone/>
            </a:pPr>
            <a:r>
              <a:rPr lang="en-US" sz="2000" noProof="1" smtClean="0">
                <a:solidFill>
                  <a:schemeClr val="hlink"/>
                </a:solidFill>
                <a:latin typeface="Courier New" pitchFamily="49" charset="0"/>
              </a:rPr>
              <a:t>// Compute vector sum C = A+B</a:t>
            </a:r>
          </a:p>
          <a:p>
            <a:pPr eaLnBrk="1" hangingPunct="1">
              <a:buFontTx/>
              <a:buNone/>
            </a:pPr>
            <a:r>
              <a:rPr lang="en-US" sz="2000" noProof="1" smtClean="0">
                <a:solidFill>
                  <a:schemeClr val="hlink"/>
                </a:solidFill>
                <a:latin typeface="Courier New" pitchFamily="49" charset="0"/>
              </a:rPr>
              <a:t>// Each thread performs one pair-wise addition</a:t>
            </a:r>
          </a:p>
          <a:p>
            <a:pPr eaLnBrk="1" hangingPunct="1">
              <a:buFontTx/>
              <a:buNone/>
            </a:pPr>
            <a:r>
              <a:rPr lang="en-US" sz="2000" noProof="1" smtClean="0">
                <a:solidFill>
                  <a:schemeClr val="accent2"/>
                </a:solidFill>
                <a:latin typeface="Courier New" pitchFamily="49" charset="0"/>
              </a:rPr>
              <a:t>__global__</a:t>
            </a:r>
            <a:r>
              <a:rPr lang="en-US" sz="2000" noProof="1" smtClean="0">
                <a:latin typeface="Courier New" pitchFamily="49" charset="0"/>
              </a:rPr>
              <a:t> void vecAdd(float* A, float* B, float* C)</a:t>
            </a:r>
          </a:p>
          <a:p>
            <a:pPr eaLnBrk="1" hangingPunct="1">
              <a:buFontTx/>
              <a:buNone/>
            </a:pPr>
            <a:r>
              <a:rPr lang="en-US" sz="2000" noProof="1" smtClean="0">
                <a:latin typeface="Courier New" pitchFamily="49" charset="0"/>
              </a:rPr>
              <a:t>{</a:t>
            </a:r>
          </a:p>
          <a:p>
            <a:pPr eaLnBrk="1" hangingPunct="1">
              <a:buFontTx/>
              <a:buNone/>
            </a:pPr>
            <a:r>
              <a:rPr lang="en-US" sz="2000" noProof="1" smtClean="0">
                <a:latin typeface="Courier New" pitchFamily="49" charset="0"/>
              </a:rPr>
              <a:t>    int i = </a:t>
            </a:r>
            <a:r>
              <a:rPr lang="en-US" sz="2000" noProof="1" smtClean="0">
                <a:solidFill>
                  <a:schemeClr val="accent2"/>
                </a:solidFill>
                <a:latin typeface="Courier New" pitchFamily="49" charset="0"/>
              </a:rPr>
              <a:t>threadIdx.x</a:t>
            </a:r>
            <a:r>
              <a:rPr lang="en-US" sz="2000" noProof="1" smtClean="0">
                <a:latin typeface="Courier New" pitchFamily="49" charset="0"/>
              </a:rPr>
              <a:t> + </a:t>
            </a:r>
            <a:r>
              <a:rPr lang="en-US" sz="2000" noProof="1" smtClean="0">
                <a:solidFill>
                  <a:schemeClr val="accent2"/>
                </a:solidFill>
                <a:latin typeface="Courier New" pitchFamily="49" charset="0"/>
              </a:rPr>
              <a:t>blockDim.x</a:t>
            </a:r>
            <a:r>
              <a:rPr lang="en-US" sz="2000" noProof="1" smtClean="0">
                <a:latin typeface="Courier New" pitchFamily="49" charset="0"/>
              </a:rPr>
              <a:t> * </a:t>
            </a:r>
            <a:r>
              <a:rPr lang="en-US" sz="2000" noProof="1" smtClean="0">
                <a:solidFill>
                  <a:schemeClr val="accent2"/>
                </a:solidFill>
                <a:latin typeface="Courier New" pitchFamily="49" charset="0"/>
              </a:rPr>
              <a:t>blockIdx.x</a:t>
            </a:r>
            <a:r>
              <a:rPr lang="en-US" sz="2000" noProof="1" smtClean="0">
                <a:latin typeface="Courier New" pitchFamily="49" charset="0"/>
              </a:rPr>
              <a:t>;</a:t>
            </a:r>
          </a:p>
          <a:p>
            <a:pPr eaLnBrk="1" hangingPunct="1">
              <a:buFontTx/>
              <a:buNone/>
            </a:pPr>
            <a:r>
              <a:rPr lang="en-US" sz="2000" noProof="1" smtClean="0">
                <a:latin typeface="Courier New" pitchFamily="49" charset="0"/>
              </a:rPr>
              <a:t>    C[i] = A[i] + B[i];</a:t>
            </a:r>
          </a:p>
          <a:p>
            <a:pPr eaLnBrk="1" hangingPunct="1">
              <a:buFontTx/>
              <a:buNone/>
            </a:pPr>
            <a:r>
              <a:rPr lang="en-US" sz="2000" noProof="1" smtClean="0">
                <a:latin typeface="Courier New" pitchFamily="49" charset="0"/>
              </a:rPr>
              <a:t>}</a:t>
            </a:r>
            <a:br>
              <a:rPr lang="en-US" sz="2000" noProof="1" smtClean="0">
                <a:latin typeface="Courier New" pitchFamily="49" charset="0"/>
              </a:rPr>
            </a:br>
            <a:endParaRPr lang="en-US" sz="2000" noProof="1" smtClean="0">
              <a:latin typeface="Courier New" pitchFamily="49" charset="0"/>
            </a:endParaRPr>
          </a:p>
          <a:p>
            <a:pPr eaLnBrk="1" hangingPunct="1">
              <a:buFontTx/>
              <a:buNone/>
            </a:pPr>
            <a:r>
              <a:rPr lang="en-US" sz="2000" noProof="1" smtClean="0">
                <a:latin typeface="Courier New" pitchFamily="49" charset="0"/>
              </a:rPr>
              <a:t>int main()</a:t>
            </a:r>
          </a:p>
          <a:p>
            <a:pPr eaLnBrk="1" hangingPunct="1">
              <a:buFontTx/>
              <a:buNone/>
            </a:pPr>
            <a:r>
              <a:rPr lang="en-US" sz="2000" noProof="1" smtClean="0">
                <a:latin typeface="Courier New" pitchFamily="49" charset="0"/>
              </a:rPr>
              <a:t>{</a:t>
            </a:r>
          </a:p>
          <a:p>
            <a:pPr eaLnBrk="1" hangingPunct="1">
              <a:buFontTx/>
              <a:buNone/>
            </a:pPr>
            <a:r>
              <a:rPr lang="en-US" sz="2000" noProof="1" smtClean="0">
                <a:solidFill>
                  <a:schemeClr val="hlink"/>
                </a:solidFill>
                <a:latin typeface="Courier New" pitchFamily="49" charset="0"/>
              </a:rPr>
              <a:t>    // Run N/256 blocks of 256 threads each</a:t>
            </a:r>
          </a:p>
          <a:p>
            <a:pPr eaLnBrk="1" hangingPunct="1">
              <a:buFontTx/>
              <a:buNone/>
            </a:pPr>
            <a:r>
              <a:rPr lang="en-US" sz="2000" noProof="1" smtClean="0">
                <a:solidFill>
                  <a:schemeClr val="accent2"/>
                </a:solidFill>
                <a:latin typeface="Courier New" pitchFamily="49" charset="0"/>
              </a:rPr>
              <a:t>    vecAdd&lt;&lt;&lt; N/256, 256&gt;&gt;&gt;</a:t>
            </a:r>
            <a:r>
              <a:rPr lang="en-US" sz="2000" noProof="1" smtClean="0">
                <a:latin typeface="Courier New" pitchFamily="49" charset="0"/>
              </a:rPr>
              <a:t>(d_A, d_B, d_C);</a:t>
            </a:r>
          </a:p>
          <a:p>
            <a:pPr eaLnBrk="1" hangingPunct="1">
              <a:buFontTx/>
              <a:buNone/>
            </a:pPr>
            <a:r>
              <a:rPr lang="en-US" sz="2000" noProof="1" smtClean="0">
                <a:latin typeface="Courier New" pitchFamily="49" charset="0"/>
              </a:rPr>
              <a:t>}</a:t>
            </a:r>
          </a:p>
        </p:txBody>
      </p:sp>
      <p:sp>
        <p:nvSpPr>
          <p:cNvPr id="424965" name="Rectangle 5"/>
          <p:cNvSpPr>
            <a:spLocks noChangeArrowheads="1"/>
          </p:cNvSpPr>
          <p:nvPr/>
        </p:nvSpPr>
        <p:spPr bwMode="auto">
          <a:xfrm>
            <a:off x="557178" y="2211695"/>
            <a:ext cx="1723050" cy="374339"/>
          </a:xfrm>
          <a:prstGeom prst="rect">
            <a:avLst/>
          </a:prstGeom>
          <a:noFill/>
          <a:ln w="28575">
            <a:solidFill>
              <a:srgbClr val="FF0000"/>
            </a:solidFill>
            <a:miter lim="800000"/>
            <a:headEnd/>
            <a:tailEnd/>
          </a:ln>
        </p:spPr>
        <p:txBody>
          <a:bodyPr wrap="none" anchor="ctr"/>
          <a:lstStyle/>
          <a:p>
            <a:endParaRPr lang="en-US"/>
          </a:p>
        </p:txBody>
      </p:sp>
      <p:sp>
        <p:nvSpPr>
          <p:cNvPr id="424966" name="Rectangle 6"/>
          <p:cNvSpPr>
            <a:spLocks noChangeArrowheads="1"/>
          </p:cNvSpPr>
          <p:nvPr/>
        </p:nvSpPr>
        <p:spPr bwMode="auto">
          <a:xfrm>
            <a:off x="4021780" y="2193266"/>
            <a:ext cx="4500594" cy="357190"/>
          </a:xfrm>
          <a:prstGeom prst="rect">
            <a:avLst/>
          </a:prstGeom>
          <a:noFill/>
          <a:ln w="28575">
            <a:solidFill>
              <a:srgbClr val="FF0000"/>
            </a:solidFill>
            <a:miter lim="800000"/>
            <a:headEnd/>
            <a:tailEnd/>
          </a:ln>
        </p:spPr>
        <p:txBody>
          <a:bodyPr wrap="none" anchor="ctr"/>
          <a:lstStyle/>
          <a:p>
            <a:endParaRPr lang="en-US"/>
          </a:p>
        </p:txBody>
      </p:sp>
      <p:sp>
        <p:nvSpPr>
          <p:cNvPr id="424967" name="Rectangle 7"/>
          <p:cNvSpPr>
            <a:spLocks noChangeArrowheads="1"/>
          </p:cNvSpPr>
          <p:nvPr/>
        </p:nvSpPr>
        <p:spPr bwMode="auto">
          <a:xfrm>
            <a:off x="2414566" y="2871786"/>
            <a:ext cx="5929354" cy="402907"/>
          </a:xfrm>
          <a:prstGeom prst="rect">
            <a:avLst/>
          </a:prstGeom>
          <a:noFill/>
          <a:ln w="28575">
            <a:solidFill>
              <a:srgbClr val="FF0000"/>
            </a:solidFill>
            <a:miter lim="800000"/>
            <a:headEnd/>
            <a:tailEnd/>
          </a:ln>
        </p:spPr>
        <p:txBody>
          <a:bodyPr wrap="none" anchor="ctr"/>
          <a:lstStyle/>
          <a:p>
            <a:endParaRPr lang="en-US"/>
          </a:p>
        </p:txBody>
      </p:sp>
      <p:sp>
        <p:nvSpPr>
          <p:cNvPr id="424968" name="Rectangle 8"/>
          <p:cNvSpPr>
            <a:spLocks noChangeArrowheads="1"/>
          </p:cNvSpPr>
          <p:nvPr/>
        </p:nvSpPr>
        <p:spPr bwMode="auto">
          <a:xfrm>
            <a:off x="1128682" y="3300414"/>
            <a:ext cx="3071834" cy="331470"/>
          </a:xfrm>
          <a:prstGeom prst="rect">
            <a:avLst/>
          </a:prstGeom>
          <a:noFill/>
          <a:ln w="28575">
            <a:solidFill>
              <a:srgbClr val="FF0000"/>
            </a:solidFill>
            <a:miter lim="800000"/>
            <a:headEnd/>
            <a:tailEnd/>
          </a:ln>
        </p:spPr>
        <p:txBody>
          <a:bodyPr wrap="none" anchor="ctr"/>
          <a:lstStyle/>
          <a:p>
            <a:endParaRPr lang="en-US"/>
          </a:p>
        </p:txBody>
      </p:sp>
      <p:sp>
        <p:nvSpPr>
          <p:cNvPr id="7177" name="Text Box 9"/>
          <p:cNvSpPr txBox="1">
            <a:spLocks noChangeArrowheads="1"/>
          </p:cNvSpPr>
          <p:nvPr/>
        </p:nvSpPr>
        <p:spPr bwMode="auto">
          <a:xfrm>
            <a:off x="8474589" y="1055595"/>
            <a:ext cx="1949572" cy="461665"/>
          </a:xfrm>
          <a:prstGeom prst="rect">
            <a:avLst/>
          </a:prstGeom>
          <a:solidFill>
            <a:srgbClr val="33CCCC">
              <a:alpha val="20000"/>
            </a:srgbClr>
          </a:solidFill>
          <a:ln w="9525">
            <a:noFill/>
            <a:miter lim="800000"/>
            <a:headEnd/>
            <a:tailEnd/>
          </a:ln>
        </p:spPr>
        <p:txBody>
          <a:bodyPr wrap="none">
            <a:spAutoFit/>
          </a:bodyPr>
          <a:lstStyle/>
          <a:p>
            <a:pPr algn="r"/>
            <a:r>
              <a:rPr lang="en-US" sz="2400"/>
              <a:t>Device Code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49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24965"/>
                                        </p:tgtEl>
                                      </p:cBhvr>
                                    </p:animEffect>
                                    <p:set>
                                      <p:cBhvr>
                                        <p:cTn id="11" dur="1" fill="hold">
                                          <p:stCondLst>
                                            <p:cond delay="499"/>
                                          </p:stCondLst>
                                        </p:cTn>
                                        <p:tgtEl>
                                          <p:spTgt spid="42496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2496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24966"/>
                                        </p:tgtEl>
                                      </p:cBhvr>
                                    </p:animEffect>
                                    <p:set>
                                      <p:cBhvr>
                                        <p:cTn id="18" dur="1" fill="hold">
                                          <p:stCondLst>
                                            <p:cond delay="499"/>
                                          </p:stCondLst>
                                        </p:cTn>
                                        <p:tgtEl>
                                          <p:spTgt spid="42496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249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24967"/>
                                        </p:tgtEl>
                                      </p:cBhvr>
                                    </p:animEffect>
                                    <p:set>
                                      <p:cBhvr>
                                        <p:cTn id="25" dur="1" fill="hold">
                                          <p:stCondLst>
                                            <p:cond delay="499"/>
                                          </p:stCondLst>
                                        </p:cTn>
                                        <p:tgtEl>
                                          <p:spTgt spid="424967"/>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42496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24968"/>
                                        </p:tgtEl>
                                      </p:cBhvr>
                                    </p:animEffect>
                                    <p:set>
                                      <p:cBhvr>
                                        <p:cTn id="32" dur="1" fill="hold">
                                          <p:stCondLst>
                                            <p:cond delay="499"/>
                                          </p:stCondLst>
                                        </p:cTn>
                                        <p:tgtEl>
                                          <p:spTgt spid="4249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5" grpId="0" animBg="1"/>
      <p:bldP spid="424965" grpId="1" animBg="1"/>
      <p:bldP spid="424966" grpId="0" animBg="1"/>
      <p:bldP spid="424966" grpId="1" animBg="1"/>
      <p:bldP spid="424967" grpId="0" animBg="1"/>
      <p:bldP spid="424967" grpId="1" animBg="1"/>
      <p:bldP spid="424968" grpId="0" animBg="1"/>
      <p:bldP spid="42496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85740" y="4300558"/>
            <a:ext cx="9938420" cy="1785938"/>
          </a:xfrm>
          <a:prstGeom prst="rect">
            <a:avLst/>
          </a:prstGeom>
          <a:solidFill>
            <a:srgbClr val="33CCCC">
              <a:alpha val="20000"/>
            </a:srgbClr>
          </a:solidFill>
          <a:ln w="9525">
            <a:noFill/>
            <a:miter lim="800000"/>
            <a:headEnd/>
            <a:tailEnd/>
          </a:ln>
        </p:spPr>
        <p:txBody>
          <a:bodyPr wrap="none" anchor="ctr"/>
          <a:lstStyle/>
          <a:p>
            <a:endParaRPr lang="en-US"/>
          </a:p>
        </p:txBody>
      </p:sp>
      <p:sp>
        <p:nvSpPr>
          <p:cNvPr id="8195" name="Rectangle 3"/>
          <p:cNvSpPr>
            <a:spLocks noGrp="1" noChangeArrowheads="1"/>
          </p:cNvSpPr>
          <p:nvPr>
            <p:ph type="title"/>
          </p:nvPr>
        </p:nvSpPr>
        <p:spPr/>
        <p:txBody>
          <a:bodyPr/>
          <a:lstStyle/>
          <a:p>
            <a:pPr eaLnBrk="1" hangingPunct="1"/>
            <a:r>
              <a:rPr lang="en-US" smtClean="0"/>
              <a:t>Example: Vector Addition Kernel</a:t>
            </a:r>
          </a:p>
        </p:txBody>
      </p:sp>
      <p:sp>
        <p:nvSpPr>
          <p:cNvPr id="8196" name="Rectangle 4"/>
          <p:cNvSpPr>
            <a:spLocks noGrp="1" noChangeArrowheads="1"/>
          </p:cNvSpPr>
          <p:nvPr>
            <p:ph type="body" idx="1"/>
          </p:nvPr>
        </p:nvSpPr>
        <p:spPr/>
        <p:txBody>
          <a:bodyPr/>
          <a:lstStyle/>
          <a:p>
            <a:pPr eaLnBrk="1" hangingPunct="1">
              <a:buFontTx/>
              <a:buNone/>
            </a:pPr>
            <a:r>
              <a:rPr lang="en-US" sz="2000" dirty="0" smtClean="0">
                <a:solidFill>
                  <a:schemeClr val="hlink"/>
                </a:solidFill>
                <a:latin typeface="Courier New" pitchFamily="49" charset="0"/>
              </a:rPr>
              <a:t>// Compute vector sum C = A+B</a:t>
            </a:r>
          </a:p>
          <a:p>
            <a:pPr eaLnBrk="1" hangingPunct="1">
              <a:buFontTx/>
              <a:buNone/>
            </a:pPr>
            <a:r>
              <a:rPr lang="en-US" sz="2000" dirty="0" smtClean="0">
                <a:solidFill>
                  <a:schemeClr val="hlink"/>
                </a:solidFill>
                <a:latin typeface="Courier New" pitchFamily="49" charset="0"/>
              </a:rPr>
              <a:t>// Each thread performs one pair-wise addition</a:t>
            </a:r>
          </a:p>
          <a:p>
            <a:pPr eaLnBrk="1" hangingPunct="1">
              <a:buFontTx/>
              <a:buNone/>
            </a:pPr>
            <a:r>
              <a:rPr lang="en-US" sz="2000" dirty="0" smtClean="0">
                <a:solidFill>
                  <a:schemeClr val="accent2"/>
                </a:solidFill>
                <a:latin typeface="Courier New" pitchFamily="49" charset="0"/>
              </a:rPr>
              <a:t>__global__</a:t>
            </a:r>
            <a:r>
              <a:rPr lang="en-US" sz="2000" dirty="0" smtClean="0">
                <a:latin typeface="Courier New" pitchFamily="49" charset="0"/>
              </a:rPr>
              <a:t> void </a:t>
            </a:r>
            <a:r>
              <a:rPr lang="en-US" sz="2000" dirty="0" err="1" smtClean="0">
                <a:latin typeface="Courier New" pitchFamily="49" charset="0"/>
              </a:rPr>
              <a:t>vecAdd</a:t>
            </a:r>
            <a:r>
              <a:rPr lang="en-US" sz="2000" dirty="0" smtClean="0">
                <a:latin typeface="Courier New" pitchFamily="49" charset="0"/>
              </a:rPr>
              <a:t>(float* A, float* B, float* C)</a:t>
            </a:r>
          </a:p>
          <a:p>
            <a:pPr eaLnBrk="1" hangingPunct="1">
              <a:buFontTx/>
              <a:buNone/>
            </a:pPr>
            <a:r>
              <a:rPr lang="en-US" sz="2000" dirty="0" smtClean="0">
                <a:latin typeface="Courier New" pitchFamily="49" charset="0"/>
              </a:rPr>
              <a:t>{</a:t>
            </a:r>
          </a:p>
          <a:p>
            <a:pPr eaLnBrk="1" hangingPunct="1">
              <a:buFontTx/>
              <a:buNone/>
            </a:pPr>
            <a:r>
              <a:rPr lang="en-US" sz="2000" dirty="0" smtClean="0">
                <a:latin typeface="Courier New" pitchFamily="49" charset="0"/>
              </a:rPr>
              <a:t>    </a:t>
            </a:r>
            <a:r>
              <a:rPr lang="en-US" sz="2000" dirty="0" err="1" smtClean="0">
                <a:latin typeface="Courier New" pitchFamily="49" charset="0"/>
              </a:rPr>
              <a:t>int</a:t>
            </a:r>
            <a:r>
              <a:rPr lang="en-US" sz="2000" dirty="0" smtClean="0">
                <a:latin typeface="Courier New" pitchFamily="49" charset="0"/>
              </a:rPr>
              <a:t> i = </a:t>
            </a:r>
            <a:r>
              <a:rPr lang="en-US" sz="2000" dirty="0" err="1" smtClean="0">
                <a:solidFill>
                  <a:schemeClr val="accent2"/>
                </a:solidFill>
                <a:latin typeface="Courier New" pitchFamily="49" charset="0"/>
              </a:rPr>
              <a:t>threadIdx.x</a:t>
            </a:r>
            <a:r>
              <a:rPr lang="en-US" sz="2000" dirty="0" smtClean="0">
                <a:latin typeface="Courier New" pitchFamily="49" charset="0"/>
              </a:rPr>
              <a:t> + </a:t>
            </a:r>
            <a:r>
              <a:rPr lang="en-US" sz="2000" dirty="0" err="1" smtClean="0">
                <a:solidFill>
                  <a:schemeClr val="accent2"/>
                </a:solidFill>
                <a:latin typeface="Courier New" pitchFamily="49" charset="0"/>
              </a:rPr>
              <a:t>blockDim.x</a:t>
            </a:r>
            <a:r>
              <a:rPr lang="en-US" sz="2000" dirty="0" smtClean="0">
                <a:latin typeface="Courier New" pitchFamily="49" charset="0"/>
              </a:rPr>
              <a:t> * </a:t>
            </a:r>
            <a:r>
              <a:rPr lang="en-US" sz="2000" dirty="0" err="1" smtClean="0">
                <a:solidFill>
                  <a:schemeClr val="accent2"/>
                </a:solidFill>
                <a:latin typeface="Courier New" pitchFamily="49" charset="0"/>
              </a:rPr>
              <a:t>blockIdx.x</a:t>
            </a:r>
            <a:r>
              <a:rPr lang="en-US" sz="2000" dirty="0" smtClean="0">
                <a:latin typeface="Courier New" pitchFamily="49" charset="0"/>
              </a:rPr>
              <a:t>;</a:t>
            </a:r>
          </a:p>
          <a:p>
            <a:pPr eaLnBrk="1" hangingPunct="1">
              <a:buFontTx/>
              <a:buNone/>
            </a:pPr>
            <a:r>
              <a:rPr lang="en-US" sz="2000" dirty="0" smtClean="0">
                <a:latin typeface="Courier New" pitchFamily="49" charset="0"/>
              </a:rPr>
              <a:t>    C[i] = A[i] + B[i];</a:t>
            </a:r>
          </a:p>
          <a:p>
            <a:pPr eaLnBrk="1" hangingPunct="1">
              <a:buFontTx/>
              <a:buNone/>
            </a:pPr>
            <a:r>
              <a:rPr lang="en-US" sz="2000" dirty="0" smtClean="0">
                <a:latin typeface="Courier New" pitchFamily="49" charset="0"/>
              </a:rPr>
              <a:t>}</a:t>
            </a:r>
            <a:br>
              <a:rPr lang="en-US" sz="2000" dirty="0" smtClean="0">
                <a:latin typeface="Courier New" pitchFamily="49" charset="0"/>
              </a:rPr>
            </a:br>
            <a:endParaRPr lang="en-US" sz="2000" dirty="0" smtClean="0">
              <a:latin typeface="Courier New" pitchFamily="49" charset="0"/>
            </a:endParaRPr>
          </a:p>
          <a:p>
            <a:pPr eaLnBrk="1" hangingPunct="1">
              <a:buFontTx/>
              <a:buNone/>
            </a:pPr>
            <a:r>
              <a:rPr lang="en-US" sz="2000" dirty="0" err="1" smtClean="0">
                <a:latin typeface="Courier New" pitchFamily="49" charset="0"/>
              </a:rPr>
              <a:t>int</a:t>
            </a:r>
            <a:r>
              <a:rPr lang="en-US" sz="2000" dirty="0" smtClean="0">
                <a:latin typeface="Courier New" pitchFamily="49" charset="0"/>
              </a:rPr>
              <a:t> main()</a:t>
            </a:r>
          </a:p>
          <a:p>
            <a:pPr eaLnBrk="1" hangingPunct="1">
              <a:buFontTx/>
              <a:buNone/>
            </a:pPr>
            <a:r>
              <a:rPr lang="en-US" sz="2000" dirty="0" smtClean="0">
                <a:latin typeface="Courier New" pitchFamily="49" charset="0"/>
              </a:rPr>
              <a:t>{</a:t>
            </a:r>
          </a:p>
          <a:p>
            <a:pPr eaLnBrk="1" hangingPunct="1">
              <a:buFontTx/>
              <a:buNone/>
            </a:pPr>
            <a:r>
              <a:rPr lang="en-US" sz="2000" dirty="0" smtClean="0">
                <a:solidFill>
                  <a:schemeClr val="hlink"/>
                </a:solidFill>
                <a:latin typeface="Courier New" pitchFamily="49" charset="0"/>
              </a:rPr>
              <a:t>    // Run N/256 blocks of 256 threads each</a:t>
            </a:r>
          </a:p>
          <a:p>
            <a:pPr eaLnBrk="1" hangingPunct="1">
              <a:buFontTx/>
              <a:buNone/>
            </a:pPr>
            <a:r>
              <a:rPr lang="en-US" sz="2000" dirty="0" smtClean="0">
                <a:solidFill>
                  <a:schemeClr val="accent2"/>
                </a:solidFill>
                <a:latin typeface="Courier New" pitchFamily="49" charset="0"/>
              </a:rPr>
              <a:t>    </a:t>
            </a:r>
            <a:r>
              <a:rPr lang="en-US" sz="2000" dirty="0" err="1" smtClean="0">
                <a:solidFill>
                  <a:schemeClr val="accent2"/>
                </a:solidFill>
                <a:latin typeface="Courier New" pitchFamily="49" charset="0"/>
              </a:rPr>
              <a:t>vecAdd</a:t>
            </a:r>
            <a:r>
              <a:rPr lang="en-US" sz="2000" dirty="0" smtClean="0">
                <a:solidFill>
                  <a:schemeClr val="accent2"/>
                </a:solidFill>
                <a:latin typeface="Courier New" pitchFamily="49" charset="0"/>
              </a:rPr>
              <a:t>&lt;&lt;&lt; N/256, 256&gt;&gt;&gt;</a:t>
            </a:r>
            <a:r>
              <a:rPr lang="en-US" sz="2000" dirty="0" smtClean="0">
                <a:latin typeface="Courier New" pitchFamily="49" charset="0"/>
              </a:rPr>
              <a:t>(</a:t>
            </a:r>
            <a:r>
              <a:rPr lang="en-US" sz="2000" dirty="0" err="1" smtClean="0">
                <a:latin typeface="Courier New" pitchFamily="49" charset="0"/>
              </a:rPr>
              <a:t>d_A</a:t>
            </a:r>
            <a:r>
              <a:rPr lang="en-US" sz="2000" dirty="0" smtClean="0">
                <a:latin typeface="Courier New" pitchFamily="49" charset="0"/>
              </a:rPr>
              <a:t>, </a:t>
            </a:r>
            <a:r>
              <a:rPr lang="en-US" sz="2000" dirty="0" err="1" smtClean="0">
                <a:latin typeface="Courier New" pitchFamily="49" charset="0"/>
              </a:rPr>
              <a:t>d_B</a:t>
            </a:r>
            <a:r>
              <a:rPr lang="en-US" sz="2000" dirty="0" smtClean="0">
                <a:latin typeface="Courier New" pitchFamily="49" charset="0"/>
              </a:rPr>
              <a:t>, </a:t>
            </a:r>
            <a:r>
              <a:rPr lang="en-US" sz="2000" dirty="0" err="1" smtClean="0">
                <a:latin typeface="Courier New" pitchFamily="49" charset="0"/>
              </a:rPr>
              <a:t>d_C</a:t>
            </a:r>
            <a:r>
              <a:rPr lang="en-US" sz="2000" dirty="0" smtClean="0">
                <a:latin typeface="Courier New" pitchFamily="49" charset="0"/>
              </a:rPr>
              <a:t>);</a:t>
            </a:r>
          </a:p>
          <a:p>
            <a:pPr eaLnBrk="1" hangingPunct="1">
              <a:buFontTx/>
              <a:buNone/>
            </a:pPr>
            <a:r>
              <a:rPr lang="en-US" sz="2000" dirty="0" smtClean="0">
                <a:latin typeface="Courier New" pitchFamily="49" charset="0"/>
              </a:rPr>
              <a:t>}</a:t>
            </a:r>
          </a:p>
        </p:txBody>
      </p:sp>
      <p:sp>
        <p:nvSpPr>
          <p:cNvPr id="8197" name="Text Box 5"/>
          <p:cNvSpPr txBox="1">
            <a:spLocks noChangeArrowheads="1"/>
          </p:cNvSpPr>
          <p:nvPr/>
        </p:nvSpPr>
        <p:spPr bwMode="auto">
          <a:xfrm>
            <a:off x="8783968" y="3838881"/>
            <a:ext cx="1640193" cy="461665"/>
          </a:xfrm>
          <a:prstGeom prst="rect">
            <a:avLst/>
          </a:prstGeom>
          <a:solidFill>
            <a:srgbClr val="33CCCC">
              <a:alpha val="20000"/>
            </a:srgbClr>
          </a:solidFill>
          <a:ln w="9525">
            <a:noFill/>
            <a:miter lim="800000"/>
            <a:headEnd/>
            <a:tailEnd/>
          </a:ln>
        </p:spPr>
        <p:txBody>
          <a:bodyPr wrap="none">
            <a:spAutoFit/>
          </a:bodyPr>
          <a:lstStyle/>
          <a:p>
            <a:pPr algn="r"/>
            <a:r>
              <a:rPr lang="en-US" sz="2400"/>
              <a:t>Host Code</a:t>
            </a:r>
          </a:p>
        </p:txBody>
      </p:sp>
      <p:sp>
        <p:nvSpPr>
          <p:cNvPr id="6" name="Rectangle 8"/>
          <p:cNvSpPr>
            <a:spLocks noChangeArrowheads="1"/>
          </p:cNvSpPr>
          <p:nvPr/>
        </p:nvSpPr>
        <p:spPr bwMode="auto">
          <a:xfrm>
            <a:off x="2137779" y="5443554"/>
            <a:ext cx="2643206" cy="331470"/>
          </a:xfrm>
          <a:prstGeom prst="rect">
            <a:avLst/>
          </a:prstGeom>
          <a:noFill/>
          <a:ln w="28575">
            <a:solidFill>
              <a:srgbClr val="FF0000"/>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CUDA: Memory Management</a:t>
            </a:r>
          </a:p>
        </p:txBody>
      </p:sp>
      <p:sp>
        <p:nvSpPr>
          <p:cNvPr id="20483" name="Rectangle 3"/>
          <p:cNvSpPr>
            <a:spLocks noGrp="1" noChangeArrowheads="1"/>
          </p:cNvSpPr>
          <p:nvPr>
            <p:ph type="body" idx="1"/>
          </p:nvPr>
        </p:nvSpPr>
        <p:spPr/>
        <p:txBody>
          <a:bodyPr/>
          <a:lstStyle/>
          <a:p>
            <a:pPr eaLnBrk="1" hangingPunct="1">
              <a:lnSpc>
                <a:spcPct val="110000"/>
              </a:lnSpc>
            </a:pPr>
            <a:r>
              <a:rPr lang="en-US" sz="2000" noProof="1" smtClean="0"/>
              <a:t>Explicit memory allocation returns pointers to GPU memory</a:t>
            </a:r>
          </a:p>
          <a:p>
            <a:pPr lvl="1" eaLnBrk="1" hangingPunct="1">
              <a:lnSpc>
                <a:spcPct val="110000"/>
              </a:lnSpc>
              <a:buFontTx/>
              <a:buNone/>
            </a:pPr>
            <a:r>
              <a:rPr lang="en-US" sz="1800" noProof="1" smtClean="0">
                <a:solidFill>
                  <a:schemeClr val="accent2"/>
                </a:solidFill>
                <a:latin typeface="Courier New" pitchFamily="49" charset="0"/>
              </a:rPr>
              <a:t>cudaMalloc()</a:t>
            </a:r>
            <a:endParaRPr lang="en-US" sz="1800" noProof="1" smtClean="0"/>
          </a:p>
          <a:p>
            <a:pPr lvl="1" eaLnBrk="1" hangingPunct="1">
              <a:lnSpc>
                <a:spcPct val="110000"/>
              </a:lnSpc>
              <a:buFontTx/>
              <a:buNone/>
            </a:pPr>
            <a:r>
              <a:rPr lang="en-US" sz="1800" noProof="1" smtClean="0">
                <a:solidFill>
                  <a:schemeClr val="accent2"/>
                </a:solidFill>
                <a:latin typeface="Courier New" pitchFamily="49" charset="0"/>
              </a:rPr>
              <a:t>cudaFree()</a:t>
            </a:r>
          </a:p>
          <a:p>
            <a:pPr lvl="2" eaLnBrk="1" hangingPunct="1">
              <a:lnSpc>
                <a:spcPct val="110000"/>
              </a:lnSpc>
            </a:pPr>
            <a:endParaRPr lang="en-US" sz="1600" noProof="1" smtClean="0"/>
          </a:p>
          <a:p>
            <a:pPr eaLnBrk="1" hangingPunct="1">
              <a:lnSpc>
                <a:spcPct val="110000"/>
              </a:lnSpc>
            </a:pPr>
            <a:r>
              <a:rPr lang="en-US" sz="2000" noProof="1" smtClean="0"/>
              <a:t>Explicit memory copy for host </a:t>
            </a:r>
            <a:r>
              <a:rPr lang="en-US" sz="2000" noProof="1" smtClean="0">
                <a:cs typeface="Arial" charset="0"/>
              </a:rPr>
              <a:t>↔</a:t>
            </a:r>
            <a:r>
              <a:rPr lang="en-US" sz="2000" noProof="1" smtClean="0"/>
              <a:t> device, device </a:t>
            </a:r>
            <a:r>
              <a:rPr lang="en-US" sz="2000" noProof="1" smtClean="0">
                <a:cs typeface="Arial" charset="0"/>
              </a:rPr>
              <a:t>↔</a:t>
            </a:r>
            <a:r>
              <a:rPr lang="en-US" sz="2000" noProof="1" smtClean="0"/>
              <a:t> device</a:t>
            </a:r>
          </a:p>
          <a:p>
            <a:pPr lvl="1" eaLnBrk="1" hangingPunct="1">
              <a:lnSpc>
                <a:spcPct val="110000"/>
              </a:lnSpc>
              <a:buFontTx/>
              <a:buNone/>
            </a:pPr>
            <a:r>
              <a:rPr lang="en-US" sz="1800" noProof="1" smtClean="0">
                <a:solidFill>
                  <a:schemeClr val="accent2"/>
                </a:solidFill>
                <a:latin typeface="Courier New" pitchFamily="49" charset="0"/>
              </a:rPr>
              <a:t>cudaMemcpy()</a:t>
            </a:r>
            <a:endParaRPr lang="en-US" sz="1800" noProof="1" smtClean="0"/>
          </a:p>
          <a:p>
            <a:pPr lvl="1" eaLnBrk="1" hangingPunct="1">
              <a:lnSpc>
                <a:spcPct val="110000"/>
              </a:lnSpc>
              <a:buFontTx/>
              <a:buNone/>
            </a:pPr>
            <a:endParaRPr lang="en-US" sz="1800" noProof="1"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Example: Vector Addition Kernel</a:t>
            </a:r>
          </a:p>
        </p:txBody>
      </p:sp>
      <p:sp>
        <p:nvSpPr>
          <p:cNvPr id="21507" name="Rectangle 3"/>
          <p:cNvSpPr>
            <a:spLocks noGrp="1" noChangeArrowheads="1"/>
          </p:cNvSpPr>
          <p:nvPr>
            <p:ph type="body" idx="1"/>
          </p:nvPr>
        </p:nvSpPr>
        <p:spPr/>
        <p:txBody>
          <a:bodyPr/>
          <a:lstStyle/>
          <a:p>
            <a:pPr eaLnBrk="1" hangingPunct="1">
              <a:buFontTx/>
              <a:buNone/>
            </a:pPr>
            <a:r>
              <a:rPr lang="en-US" sz="2000" noProof="1" smtClean="0">
                <a:solidFill>
                  <a:schemeClr val="hlink"/>
                </a:solidFill>
                <a:latin typeface="Courier New" pitchFamily="49" charset="0"/>
              </a:rPr>
              <a:t>// Compute vector sum C = A+B</a:t>
            </a:r>
          </a:p>
          <a:p>
            <a:pPr eaLnBrk="1" hangingPunct="1">
              <a:buFontTx/>
              <a:buNone/>
            </a:pPr>
            <a:r>
              <a:rPr lang="en-US" sz="2000" noProof="1" smtClean="0">
                <a:solidFill>
                  <a:schemeClr val="hlink"/>
                </a:solidFill>
                <a:latin typeface="Courier New" pitchFamily="49" charset="0"/>
              </a:rPr>
              <a:t>// Each thread performs one pair-wise addition</a:t>
            </a:r>
          </a:p>
          <a:p>
            <a:pPr eaLnBrk="1" hangingPunct="1">
              <a:buFontTx/>
              <a:buNone/>
            </a:pPr>
            <a:r>
              <a:rPr lang="en-US" sz="2000" noProof="1" smtClean="0">
                <a:solidFill>
                  <a:schemeClr val="accent2"/>
                </a:solidFill>
                <a:latin typeface="Courier New" pitchFamily="49" charset="0"/>
              </a:rPr>
              <a:t>__global__</a:t>
            </a:r>
            <a:r>
              <a:rPr lang="en-US" sz="2000" noProof="1" smtClean="0">
                <a:latin typeface="Courier New" pitchFamily="49" charset="0"/>
              </a:rPr>
              <a:t> void vecAdd(float* A, float* B, float* C)</a:t>
            </a:r>
          </a:p>
          <a:p>
            <a:pPr eaLnBrk="1" hangingPunct="1">
              <a:buFontTx/>
              <a:buNone/>
            </a:pPr>
            <a:r>
              <a:rPr lang="en-US" sz="2000" noProof="1" smtClean="0">
                <a:latin typeface="Courier New" pitchFamily="49" charset="0"/>
              </a:rPr>
              <a:t>{</a:t>
            </a:r>
          </a:p>
          <a:p>
            <a:pPr eaLnBrk="1" hangingPunct="1">
              <a:buFontTx/>
              <a:buNone/>
            </a:pPr>
            <a:r>
              <a:rPr lang="en-US" sz="2000" noProof="1" smtClean="0">
                <a:latin typeface="Courier New" pitchFamily="49" charset="0"/>
              </a:rPr>
              <a:t>    int i = </a:t>
            </a:r>
            <a:r>
              <a:rPr lang="en-US" sz="2000" noProof="1" smtClean="0">
                <a:solidFill>
                  <a:schemeClr val="accent2"/>
                </a:solidFill>
                <a:latin typeface="Courier New" pitchFamily="49" charset="0"/>
              </a:rPr>
              <a:t>threadIdx.x</a:t>
            </a:r>
            <a:r>
              <a:rPr lang="en-US" sz="2000" noProof="1" smtClean="0">
                <a:latin typeface="Courier New" pitchFamily="49" charset="0"/>
              </a:rPr>
              <a:t> + </a:t>
            </a:r>
            <a:r>
              <a:rPr lang="en-US" sz="2000" noProof="1" smtClean="0">
                <a:solidFill>
                  <a:schemeClr val="accent2"/>
                </a:solidFill>
                <a:latin typeface="Courier New" pitchFamily="49" charset="0"/>
              </a:rPr>
              <a:t>blockDim.x</a:t>
            </a:r>
            <a:r>
              <a:rPr lang="en-US" sz="2000" noProof="1" smtClean="0">
                <a:latin typeface="Courier New" pitchFamily="49" charset="0"/>
              </a:rPr>
              <a:t> * </a:t>
            </a:r>
            <a:r>
              <a:rPr lang="en-US" sz="2000" noProof="1" smtClean="0">
                <a:solidFill>
                  <a:schemeClr val="accent2"/>
                </a:solidFill>
                <a:latin typeface="Courier New" pitchFamily="49" charset="0"/>
              </a:rPr>
              <a:t>blockIdx.x</a:t>
            </a:r>
            <a:r>
              <a:rPr lang="en-US" sz="2000" noProof="1" smtClean="0">
                <a:latin typeface="Courier New" pitchFamily="49" charset="0"/>
              </a:rPr>
              <a:t>;</a:t>
            </a:r>
          </a:p>
          <a:p>
            <a:pPr eaLnBrk="1" hangingPunct="1">
              <a:buFontTx/>
              <a:buNone/>
            </a:pPr>
            <a:r>
              <a:rPr lang="en-US" sz="2000" noProof="1" smtClean="0">
                <a:latin typeface="Courier New" pitchFamily="49" charset="0"/>
              </a:rPr>
              <a:t>    C[i] = A[i] + B[i];</a:t>
            </a:r>
          </a:p>
          <a:p>
            <a:pPr eaLnBrk="1" hangingPunct="1">
              <a:buFontTx/>
              <a:buNone/>
            </a:pPr>
            <a:r>
              <a:rPr lang="en-US" sz="2000" noProof="1" smtClean="0">
                <a:latin typeface="Courier New" pitchFamily="49" charset="0"/>
              </a:rPr>
              <a:t>}</a:t>
            </a:r>
            <a:br>
              <a:rPr lang="en-US" sz="2000" noProof="1" smtClean="0">
                <a:latin typeface="Courier New" pitchFamily="49" charset="0"/>
              </a:rPr>
            </a:br>
            <a:endParaRPr lang="en-US" sz="2000" noProof="1" smtClean="0">
              <a:latin typeface="Courier New" pitchFamily="49" charset="0"/>
            </a:endParaRPr>
          </a:p>
          <a:p>
            <a:pPr eaLnBrk="1" hangingPunct="1">
              <a:buFontTx/>
              <a:buNone/>
            </a:pPr>
            <a:r>
              <a:rPr lang="en-US" sz="2000" noProof="1" smtClean="0">
                <a:latin typeface="Courier New" pitchFamily="49" charset="0"/>
              </a:rPr>
              <a:t>int main()</a:t>
            </a:r>
          </a:p>
          <a:p>
            <a:pPr eaLnBrk="1" hangingPunct="1">
              <a:buFontTx/>
              <a:buNone/>
            </a:pPr>
            <a:r>
              <a:rPr lang="en-US" sz="2000" noProof="1" smtClean="0">
                <a:latin typeface="Courier New" pitchFamily="49" charset="0"/>
              </a:rPr>
              <a:t>{</a:t>
            </a:r>
          </a:p>
          <a:p>
            <a:pPr eaLnBrk="1" hangingPunct="1">
              <a:buFontTx/>
              <a:buNone/>
            </a:pPr>
            <a:r>
              <a:rPr lang="en-US" sz="2000" noProof="1" smtClean="0">
                <a:solidFill>
                  <a:schemeClr val="hlink"/>
                </a:solidFill>
                <a:latin typeface="Courier New" pitchFamily="49" charset="0"/>
              </a:rPr>
              <a:t>    // Run N/256 blocks of 256 threads each</a:t>
            </a:r>
          </a:p>
          <a:p>
            <a:pPr eaLnBrk="1" hangingPunct="1">
              <a:buFontTx/>
              <a:buNone/>
            </a:pPr>
            <a:r>
              <a:rPr lang="en-US" sz="2000" noProof="1" smtClean="0">
                <a:solidFill>
                  <a:schemeClr val="accent2"/>
                </a:solidFill>
                <a:latin typeface="Courier New" pitchFamily="49" charset="0"/>
              </a:rPr>
              <a:t>    vecAdd&lt;&lt;&lt; N/256, 256&gt;&gt;&gt;</a:t>
            </a:r>
            <a:r>
              <a:rPr lang="en-US" sz="2000" noProof="1" smtClean="0">
                <a:latin typeface="Courier New" pitchFamily="49" charset="0"/>
              </a:rPr>
              <a:t>(d_A, d_B, d_C);</a:t>
            </a:r>
          </a:p>
          <a:p>
            <a:pPr eaLnBrk="1" hangingPunct="1">
              <a:buFontTx/>
              <a:buNone/>
            </a:pPr>
            <a:r>
              <a:rPr lang="en-US" sz="2000" noProof="1" smtClean="0">
                <a:latin typeface="Courier New" pitchFamily="49" charset="0"/>
              </a:rPr>
              <a:t>}</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48640" y="247174"/>
            <a:ext cx="8869680" cy="646331"/>
          </a:xfrm>
        </p:spPr>
        <p:txBody>
          <a:bodyPr/>
          <a:lstStyle/>
          <a:p>
            <a:pPr eaLnBrk="1" hangingPunct="1"/>
            <a:r>
              <a:rPr lang="en-US" smtClean="0"/>
              <a:t>Example: Host code for  </a:t>
            </a:r>
            <a:r>
              <a:rPr lang="en-US" sz="3600" smtClean="0">
                <a:latin typeface="Courier New" pitchFamily="49" charset="0"/>
              </a:rPr>
              <a:t>vecAdd</a:t>
            </a:r>
          </a:p>
        </p:txBody>
      </p:sp>
      <p:sp>
        <p:nvSpPr>
          <p:cNvPr id="22531" name="Rectangle 3"/>
          <p:cNvSpPr>
            <a:spLocks noGrp="1" noChangeArrowheads="1"/>
          </p:cNvSpPr>
          <p:nvPr>
            <p:ph type="body" idx="1"/>
          </p:nvPr>
        </p:nvSpPr>
        <p:spPr/>
        <p:txBody>
          <a:bodyPr/>
          <a:lstStyle/>
          <a:p>
            <a:pPr eaLnBrk="1" hangingPunct="1">
              <a:lnSpc>
                <a:spcPct val="80000"/>
              </a:lnSpc>
              <a:buFontTx/>
              <a:buNone/>
            </a:pPr>
            <a:r>
              <a:rPr lang="en-US" sz="1800" noProof="1" smtClean="0">
                <a:solidFill>
                  <a:schemeClr val="hlink"/>
                </a:solidFill>
                <a:latin typeface="Courier New" pitchFamily="49" charset="0"/>
              </a:rPr>
              <a:t>// allocate and initialize host (CPU) memory</a:t>
            </a:r>
          </a:p>
          <a:p>
            <a:pPr eaLnBrk="1" hangingPunct="1">
              <a:lnSpc>
                <a:spcPct val="80000"/>
              </a:lnSpc>
              <a:buFontTx/>
              <a:buNone/>
            </a:pPr>
            <a:r>
              <a:rPr lang="en-US" sz="1800" noProof="1" smtClean="0">
                <a:latin typeface="Courier New" pitchFamily="49" charset="0"/>
              </a:rPr>
              <a:t>float *h_A = …,   *h_B = …;</a:t>
            </a:r>
          </a:p>
          <a:p>
            <a:pPr eaLnBrk="1" hangingPunct="1">
              <a:lnSpc>
                <a:spcPct val="80000"/>
              </a:lnSpc>
              <a:buFontTx/>
              <a:buNone/>
            </a:pPr>
            <a:endParaRPr lang="en-US" sz="1800" noProof="1" smtClean="0">
              <a:latin typeface="Courier New" pitchFamily="49" charset="0"/>
            </a:endParaRPr>
          </a:p>
          <a:p>
            <a:pPr eaLnBrk="1" hangingPunct="1">
              <a:lnSpc>
                <a:spcPct val="80000"/>
              </a:lnSpc>
              <a:buFontTx/>
              <a:buNone/>
            </a:pPr>
            <a:r>
              <a:rPr lang="en-US" sz="1800" noProof="1" smtClean="0">
                <a:solidFill>
                  <a:schemeClr val="hlink"/>
                </a:solidFill>
                <a:latin typeface="Courier New" pitchFamily="49" charset="0"/>
              </a:rPr>
              <a:t>// allocate device (GPU) memory</a:t>
            </a:r>
          </a:p>
          <a:p>
            <a:pPr eaLnBrk="1" hangingPunct="1">
              <a:lnSpc>
                <a:spcPct val="80000"/>
              </a:lnSpc>
              <a:buFontTx/>
              <a:buNone/>
            </a:pPr>
            <a:r>
              <a:rPr lang="en-US" sz="1800" noProof="1" smtClean="0">
                <a:latin typeface="Courier New" pitchFamily="49" charset="0"/>
              </a:rPr>
              <a:t>float *d_A, *d_B, *d_C;</a:t>
            </a:r>
          </a:p>
          <a:p>
            <a:pPr eaLnBrk="1" hangingPunct="1">
              <a:lnSpc>
                <a:spcPct val="80000"/>
              </a:lnSpc>
              <a:buFontTx/>
              <a:buNone/>
            </a:pPr>
            <a:r>
              <a:rPr lang="en-US" sz="1800" noProof="1" smtClean="0">
                <a:solidFill>
                  <a:schemeClr val="accent2"/>
                </a:solidFill>
                <a:latin typeface="Courier New" pitchFamily="49" charset="0"/>
              </a:rPr>
              <a:t>cudaMalloc</a:t>
            </a:r>
            <a:r>
              <a:rPr lang="en-US" sz="1800" noProof="1" smtClean="0">
                <a:latin typeface="Courier New" pitchFamily="49" charset="0"/>
              </a:rPr>
              <a:t>( (void**) &amp;d_A, N * sizeof(float));</a:t>
            </a:r>
          </a:p>
          <a:p>
            <a:pPr eaLnBrk="1" hangingPunct="1">
              <a:lnSpc>
                <a:spcPct val="80000"/>
              </a:lnSpc>
              <a:buFontTx/>
              <a:buNone/>
            </a:pPr>
            <a:r>
              <a:rPr lang="en-US" sz="1800" noProof="1" smtClean="0">
                <a:solidFill>
                  <a:schemeClr val="accent2"/>
                </a:solidFill>
                <a:latin typeface="Courier New" pitchFamily="49" charset="0"/>
              </a:rPr>
              <a:t>cudaMalloc</a:t>
            </a:r>
            <a:r>
              <a:rPr lang="en-US" sz="1800" noProof="1" smtClean="0">
                <a:latin typeface="Courier New" pitchFamily="49" charset="0"/>
              </a:rPr>
              <a:t>( (void**) &amp;d_B, N * sizeof(float));</a:t>
            </a:r>
          </a:p>
          <a:p>
            <a:pPr eaLnBrk="1" hangingPunct="1">
              <a:lnSpc>
                <a:spcPct val="80000"/>
              </a:lnSpc>
              <a:buFontTx/>
              <a:buNone/>
            </a:pPr>
            <a:r>
              <a:rPr lang="en-US" sz="1800" noProof="1" smtClean="0">
                <a:solidFill>
                  <a:schemeClr val="accent2"/>
                </a:solidFill>
                <a:latin typeface="Courier New" pitchFamily="49" charset="0"/>
              </a:rPr>
              <a:t>cudaMalloc</a:t>
            </a:r>
            <a:r>
              <a:rPr lang="en-US" sz="1800" noProof="1" smtClean="0">
                <a:latin typeface="Courier New" pitchFamily="49" charset="0"/>
              </a:rPr>
              <a:t>( (void**) &amp;d_C, N * sizeof(float));</a:t>
            </a:r>
          </a:p>
          <a:p>
            <a:pPr eaLnBrk="1" hangingPunct="1">
              <a:lnSpc>
                <a:spcPct val="80000"/>
              </a:lnSpc>
              <a:buFontTx/>
              <a:buNone/>
            </a:pPr>
            <a:endParaRPr lang="en-US" sz="1800" noProof="1" smtClean="0">
              <a:latin typeface="Courier New" pitchFamily="49" charset="0"/>
            </a:endParaRPr>
          </a:p>
          <a:p>
            <a:pPr eaLnBrk="1" hangingPunct="1">
              <a:lnSpc>
                <a:spcPct val="80000"/>
              </a:lnSpc>
              <a:buFontTx/>
              <a:buNone/>
            </a:pPr>
            <a:r>
              <a:rPr lang="en-US" sz="1800" noProof="1" smtClean="0">
                <a:solidFill>
                  <a:schemeClr val="hlink"/>
                </a:solidFill>
                <a:latin typeface="Courier New" pitchFamily="49" charset="0"/>
              </a:rPr>
              <a:t>// copy host memory to device</a:t>
            </a:r>
          </a:p>
          <a:p>
            <a:pPr eaLnBrk="1" hangingPunct="1">
              <a:lnSpc>
                <a:spcPct val="80000"/>
              </a:lnSpc>
              <a:buFontTx/>
              <a:buNone/>
            </a:pPr>
            <a:r>
              <a:rPr lang="en-US" sz="1800" noProof="1" smtClean="0">
                <a:solidFill>
                  <a:schemeClr val="accent2"/>
                </a:solidFill>
                <a:latin typeface="Courier New" pitchFamily="49" charset="0"/>
              </a:rPr>
              <a:t>cudaMemcpy</a:t>
            </a:r>
            <a:r>
              <a:rPr lang="en-US" sz="1800" noProof="1" smtClean="0">
                <a:latin typeface="Courier New" pitchFamily="49" charset="0"/>
              </a:rPr>
              <a:t>( d_A, h_A, N * sizeof(float), </a:t>
            </a:r>
            <a:r>
              <a:rPr lang="en-US" sz="1800" noProof="1" smtClean="0">
                <a:solidFill>
                  <a:schemeClr val="accent2"/>
                </a:solidFill>
                <a:latin typeface="Courier New" pitchFamily="49" charset="0"/>
              </a:rPr>
              <a:t>cudaMemcpyHostToDevice</a:t>
            </a:r>
            <a:r>
              <a:rPr lang="en-US" sz="1800" noProof="1" smtClean="0">
                <a:latin typeface="Courier New" pitchFamily="49" charset="0"/>
              </a:rPr>
              <a:t>) );</a:t>
            </a:r>
          </a:p>
          <a:p>
            <a:pPr eaLnBrk="1" hangingPunct="1">
              <a:lnSpc>
                <a:spcPct val="80000"/>
              </a:lnSpc>
              <a:buFontTx/>
              <a:buNone/>
            </a:pPr>
            <a:r>
              <a:rPr lang="en-US" sz="1800" noProof="1" smtClean="0">
                <a:solidFill>
                  <a:schemeClr val="accent2"/>
                </a:solidFill>
                <a:latin typeface="Courier New" pitchFamily="49" charset="0"/>
              </a:rPr>
              <a:t>cudaMemcpy</a:t>
            </a:r>
            <a:r>
              <a:rPr lang="en-US" sz="1800" noProof="1" smtClean="0">
                <a:latin typeface="Courier New" pitchFamily="49" charset="0"/>
              </a:rPr>
              <a:t>( d_B, h_B, N * sizeof(float), </a:t>
            </a:r>
            <a:r>
              <a:rPr lang="en-US" sz="1800" noProof="1" smtClean="0">
                <a:solidFill>
                  <a:schemeClr val="accent2"/>
                </a:solidFill>
                <a:latin typeface="Courier New" pitchFamily="49" charset="0"/>
              </a:rPr>
              <a:t>cudaMemcpyHostToDevice</a:t>
            </a:r>
            <a:r>
              <a:rPr lang="en-US" sz="1800" noProof="1" smtClean="0">
                <a:latin typeface="Courier New" pitchFamily="49" charset="0"/>
              </a:rPr>
              <a:t>) );</a:t>
            </a:r>
          </a:p>
          <a:p>
            <a:pPr eaLnBrk="1" hangingPunct="1">
              <a:lnSpc>
                <a:spcPct val="80000"/>
              </a:lnSpc>
            </a:pPr>
            <a:endParaRPr lang="en-US" sz="1800" noProof="1" smtClean="0">
              <a:latin typeface="Courier New" pitchFamily="49" charset="0"/>
            </a:endParaRPr>
          </a:p>
          <a:p>
            <a:pPr eaLnBrk="1" hangingPunct="1">
              <a:lnSpc>
                <a:spcPct val="80000"/>
              </a:lnSpc>
              <a:buFontTx/>
              <a:buNone/>
            </a:pPr>
            <a:r>
              <a:rPr lang="en-US" sz="1800" noProof="1" smtClean="0">
                <a:solidFill>
                  <a:schemeClr val="hlink"/>
                </a:solidFill>
                <a:latin typeface="Courier New" pitchFamily="49" charset="0"/>
              </a:rPr>
              <a:t>// execute the kernel on N/256 blocks of 256 threads each</a:t>
            </a:r>
          </a:p>
          <a:p>
            <a:pPr eaLnBrk="1" hangingPunct="1">
              <a:lnSpc>
                <a:spcPct val="80000"/>
              </a:lnSpc>
              <a:buFontTx/>
              <a:buNone/>
            </a:pPr>
            <a:r>
              <a:rPr lang="en-US" sz="1800" noProof="1" smtClean="0">
                <a:latin typeface="Courier New" pitchFamily="49" charset="0"/>
              </a:rPr>
              <a:t>vecAdd&lt;&lt;&lt;N/256, 256&gt;&gt;&gt;(d_A, d_B, d_C);</a:t>
            </a:r>
          </a:p>
        </p:txBody>
      </p:sp>
      <p:sp>
        <p:nvSpPr>
          <p:cNvPr id="425988" name="Rectangle 4"/>
          <p:cNvSpPr>
            <a:spLocks noChangeArrowheads="1"/>
          </p:cNvSpPr>
          <p:nvPr/>
        </p:nvSpPr>
        <p:spPr bwMode="auto">
          <a:xfrm>
            <a:off x="512446" y="2827243"/>
            <a:ext cx="6474152" cy="841533"/>
          </a:xfrm>
          <a:prstGeom prst="rect">
            <a:avLst/>
          </a:prstGeom>
          <a:noFill/>
          <a:ln w="28575">
            <a:solidFill>
              <a:srgbClr val="FF0000"/>
            </a:solidFill>
            <a:miter lim="800000"/>
            <a:headEnd/>
            <a:tailEnd/>
          </a:ln>
        </p:spPr>
        <p:txBody>
          <a:bodyPr wrap="none" anchor="ctr"/>
          <a:lstStyle/>
          <a:p>
            <a:endParaRPr lang="en-US"/>
          </a:p>
        </p:txBody>
      </p:sp>
      <p:sp>
        <p:nvSpPr>
          <p:cNvPr id="425989" name="Rectangle 5"/>
          <p:cNvSpPr>
            <a:spLocks noChangeArrowheads="1"/>
          </p:cNvSpPr>
          <p:nvPr/>
        </p:nvSpPr>
        <p:spPr bwMode="auto">
          <a:xfrm>
            <a:off x="557178" y="3836340"/>
            <a:ext cx="9286940" cy="927259"/>
          </a:xfrm>
          <a:prstGeom prst="rect">
            <a:avLst/>
          </a:prstGeom>
          <a:noFill/>
          <a:ln w="28575">
            <a:solidFill>
              <a:srgbClr val="FF0000"/>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5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25988"/>
                                        </p:tgtEl>
                                      </p:cBhvr>
                                    </p:animEffect>
                                    <p:set>
                                      <p:cBhvr>
                                        <p:cTn id="11" dur="1" fill="hold">
                                          <p:stCondLst>
                                            <p:cond delay="499"/>
                                          </p:stCondLst>
                                        </p:cTn>
                                        <p:tgtEl>
                                          <p:spTgt spid="42598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2598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25989"/>
                                        </p:tgtEl>
                                      </p:cBhvr>
                                    </p:animEffect>
                                    <p:set>
                                      <p:cBhvr>
                                        <p:cTn id="18" dur="1" fill="hold">
                                          <p:stCondLst>
                                            <p:cond delay="499"/>
                                          </p:stCondLst>
                                        </p:cTn>
                                        <p:tgtEl>
                                          <p:spTgt spid="4259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8" grpId="0" animBg="1"/>
      <p:bldP spid="425988" grpId="1" animBg="1"/>
      <p:bldP spid="425989" grpId="0" animBg="1"/>
      <p:bldP spid="42598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4"/>
          <p:cNvSpPr>
            <a:spLocks noGrp="1" noChangeArrowheads="1"/>
          </p:cNvSpPr>
          <p:nvPr>
            <p:ph type="title"/>
          </p:nvPr>
        </p:nvSpPr>
        <p:spPr>
          <a:xfrm>
            <a:off x="549275" y="247650"/>
            <a:ext cx="9204325" cy="584775"/>
          </a:xfrm>
        </p:spPr>
        <p:txBody>
          <a:bodyPr/>
          <a:lstStyle/>
          <a:p>
            <a:r>
              <a:rPr lang="en-US" dirty="0" smtClean="0"/>
              <a:t>CUDA Parallel Computing Architecture</a:t>
            </a:r>
            <a:endParaRPr lang="en-US" sz="2800" dirty="0" smtClean="0"/>
          </a:p>
        </p:txBody>
      </p:sp>
      <p:sp>
        <p:nvSpPr>
          <p:cNvPr id="395267" name="Content Placeholder 2"/>
          <p:cNvSpPr>
            <a:spLocks noGrp="1"/>
          </p:cNvSpPr>
          <p:nvPr>
            <p:ph sz="half" idx="1"/>
          </p:nvPr>
        </p:nvSpPr>
        <p:spPr>
          <a:xfrm>
            <a:off x="549275" y="1439863"/>
            <a:ext cx="4437059" cy="4252912"/>
          </a:xfrm>
        </p:spPr>
        <p:txBody>
          <a:bodyPr/>
          <a:lstStyle/>
          <a:p>
            <a:r>
              <a:rPr lang="en-US" sz="2000" dirty="0" smtClean="0"/>
              <a:t>Parallel computing architecture and programming model</a:t>
            </a:r>
          </a:p>
          <a:p>
            <a:endParaRPr lang="en-US" sz="2000" dirty="0" smtClean="0"/>
          </a:p>
          <a:p>
            <a:r>
              <a:rPr lang="en-US" sz="2000" dirty="0" smtClean="0"/>
              <a:t>Includes a CUDA C compiler, support for OpenCL and </a:t>
            </a:r>
            <a:r>
              <a:rPr lang="en-US" sz="2000" dirty="0" err="1" smtClean="0"/>
              <a:t>DirectCompute</a:t>
            </a:r>
            <a:endParaRPr lang="en-US" sz="2000" dirty="0" smtClean="0"/>
          </a:p>
          <a:p>
            <a:endParaRPr lang="en-US" sz="2000" dirty="0" smtClean="0"/>
          </a:p>
          <a:p>
            <a:r>
              <a:rPr lang="en-US" sz="2000" dirty="0" smtClean="0"/>
              <a:t>Architected to natively support  multiple computational interfaces (standard languages and APIs)</a:t>
            </a:r>
          </a:p>
        </p:txBody>
      </p:sp>
      <p:pic>
        <p:nvPicPr>
          <p:cNvPr id="5" name="Picture 4" descr="CUDA architecture.png"/>
          <p:cNvPicPr>
            <a:picLocks noChangeAspect="1"/>
          </p:cNvPicPr>
          <p:nvPr/>
        </p:nvPicPr>
        <p:blipFill>
          <a:blip r:embed="rId3" cstate="screen"/>
          <a:stretch>
            <a:fillRect/>
          </a:stretch>
        </p:blipFill>
        <p:spPr>
          <a:xfrm>
            <a:off x="5414962" y="1417890"/>
            <a:ext cx="5215445" cy="3525598"/>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CUDA: Minimal extensions to C/C++</a:t>
            </a:r>
          </a:p>
        </p:txBody>
      </p:sp>
      <p:sp>
        <p:nvSpPr>
          <p:cNvPr id="18435" name="Rectangle 3"/>
          <p:cNvSpPr>
            <a:spLocks noGrp="1" noChangeArrowheads="1"/>
          </p:cNvSpPr>
          <p:nvPr>
            <p:ph type="body" idx="1"/>
          </p:nvPr>
        </p:nvSpPr>
        <p:spPr>
          <a:xfrm>
            <a:off x="549275" y="1439862"/>
            <a:ext cx="10042525" cy="4575195"/>
          </a:xfrm>
        </p:spPr>
        <p:txBody>
          <a:bodyPr/>
          <a:lstStyle/>
          <a:p>
            <a:pPr eaLnBrk="1" hangingPunct="1">
              <a:lnSpc>
                <a:spcPct val="90000"/>
              </a:lnSpc>
            </a:pPr>
            <a:r>
              <a:rPr lang="en-US" sz="2000" noProof="1" smtClean="0"/>
              <a:t>Declaration specifiers to indicate where things live</a:t>
            </a:r>
          </a:p>
          <a:p>
            <a:pPr eaLnBrk="1" hangingPunct="1">
              <a:lnSpc>
                <a:spcPct val="90000"/>
              </a:lnSpc>
              <a:buFontTx/>
              <a:buNone/>
            </a:pPr>
            <a:r>
              <a:rPr lang="en-US" sz="1800" noProof="1" smtClean="0">
                <a:latin typeface="Courier New" pitchFamily="49" charset="0"/>
              </a:rPr>
              <a:t>	</a:t>
            </a:r>
            <a:r>
              <a:rPr lang="en-US" sz="1800" noProof="1" smtClean="0">
                <a:solidFill>
                  <a:schemeClr val="accent2"/>
                </a:solidFill>
                <a:latin typeface="Courier New" pitchFamily="49" charset="0"/>
              </a:rPr>
              <a:t>__global__</a:t>
            </a:r>
            <a:r>
              <a:rPr lang="en-US" sz="1800" noProof="1" smtClean="0">
                <a:latin typeface="Courier New" pitchFamily="49" charset="0"/>
              </a:rPr>
              <a:t> void KernelFunc(...);   </a:t>
            </a:r>
            <a:r>
              <a:rPr lang="en-US" sz="1800" noProof="1" smtClean="0">
                <a:solidFill>
                  <a:schemeClr val="hlink"/>
                </a:solidFill>
                <a:latin typeface="Courier New" pitchFamily="49" charset="0"/>
              </a:rPr>
              <a:t>// </a:t>
            </a:r>
            <a:r>
              <a:rPr lang="en-US" sz="1800" noProof="1" smtClean="0">
                <a:solidFill>
                  <a:schemeClr val="hlink"/>
                </a:solidFill>
                <a:latin typeface="Courier New" pitchFamily="49" charset="0"/>
                <a:cs typeface="Courier New" pitchFamily="49" charset="0"/>
              </a:rPr>
              <a:t>kernel callable from host</a:t>
            </a:r>
          </a:p>
          <a:p>
            <a:pPr eaLnBrk="1" hangingPunct="1">
              <a:lnSpc>
                <a:spcPct val="90000"/>
              </a:lnSpc>
              <a:buFontTx/>
              <a:buNone/>
            </a:pPr>
            <a:r>
              <a:rPr lang="en-US" sz="1800" noProof="1" smtClean="0">
                <a:latin typeface="Courier New" pitchFamily="49" charset="0"/>
              </a:rPr>
              <a:t>	</a:t>
            </a:r>
            <a:r>
              <a:rPr lang="en-US" sz="1800" noProof="1" smtClean="0">
                <a:solidFill>
                  <a:schemeClr val="accent2"/>
                </a:solidFill>
                <a:latin typeface="Courier New" pitchFamily="49" charset="0"/>
              </a:rPr>
              <a:t>__device__</a:t>
            </a:r>
            <a:r>
              <a:rPr lang="en-US" sz="1800" noProof="1" smtClean="0">
                <a:latin typeface="Courier New" pitchFamily="49" charset="0"/>
              </a:rPr>
              <a:t> void DeviceFunc(...);   </a:t>
            </a:r>
            <a:r>
              <a:rPr lang="en-US" sz="1800" noProof="1" smtClean="0">
                <a:solidFill>
                  <a:schemeClr val="hlink"/>
                </a:solidFill>
                <a:latin typeface="Courier New" pitchFamily="49" charset="0"/>
              </a:rPr>
              <a:t>// </a:t>
            </a:r>
            <a:r>
              <a:rPr lang="en-US" sz="1800" noProof="1" smtClean="0">
                <a:solidFill>
                  <a:schemeClr val="hlink"/>
                </a:solidFill>
                <a:latin typeface="Courier New" pitchFamily="49" charset="0"/>
                <a:cs typeface="Courier New" pitchFamily="49" charset="0"/>
              </a:rPr>
              <a:t>function callable on device</a:t>
            </a:r>
          </a:p>
          <a:p>
            <a:pPr eaLnBrk="1" hangingPunct="1">
              <a:lnSpc>
                <a:spcPct val="90000"/>
              </a:lnSpc>
              <a:buFontTx/>
              <a:buNone/>
            </a:pPr>
            <a:r>
              <a:rPr lang="en-US" sz="1800" noProof="1" smtClean="0">
                <a:latin typeface="Courier New" pitchFamily="49" charset="0"/>
              </a:rPr>
              <a:t>	</a:t>
            </a:r>
            <a:r>
              <a:rPr lang="en-US" sz="1800" noProof="1" smtClean="0">
                <a:solidFill>
                  <a:schemeClr val="accent2"/>
                </a:solidFill>
                <a:latin typeface="Courier New" pitchFamily="49" charset="0"/>
              </a:rPr>
              <a:t>__device__</a:t>
            </a:r>
            <a:r>
              <a:rPr lang="en-US" sz="1800" noProof="1" smtClean="0">
                <a:latin typeface="Courier New" pitchFamily="49" charset="0"/>
              </a:rPr>
              <a:t> int  GlobalVar;	    </a:t>
            </a:r>
            <a:r>
              <a:rPr lang="en-US" sz="1800" noProof="1" smtClean="0">
                <a:solidFill>
                  <a:schemeClr val="hlink"/>
                </a:solidFill>
                <a:latin typeface="Courier New" pitchFamily="49" charset="0"/>
              </a:rPr>
              <a:t>// </a:t>
            </a:r>
            <a:r>
              <a:rPr lang="en-US" sz="1800" noProof="1" smtClean="0">
                <a:solidFill>
                  <a:schemeClr val="hlink"/>
                </a:solidFill>
                <a:latin typeface="Courier New" pitchFamily="49" charset="0"/>
                <a:cs typeface="Courier New" pitchFamily="49" charset="0"/>
              </a:rPr>
              <a:t>variable in device memory</a:t>
            </a:r>
          </a:p>
          <a:p>
            <a:pPr eaLnBrk="1" hangingPunct="1">
              <a:lnSpc>
                <a:spcPct val="90000"/>
              </a:lnSpc>
              <a:buFontTx/>
              <a:buNone/>
            </a:pPr>
            <a:r>
              <a:rPr lang="en-US" sz="1800" noProof="1" smtClean="0">
                <a:latin typeface="Courier New" pitchFamily="49" charset="0"/>
              </a:rPr>
              <a:t>	</a:t>
            </a:r>
            <a:r>
              <a:rPr lang="en-US" sz="1800" noProof="1" smtClean="0">
                <a:solidFill>
                  <a:schemeClr val="accent2"/>
                </a:solidFill>
                <a:latin typeface="Courier New" pitchFamily="49" charset="0"/>
              </a:rPr>
              <a:t>__shared__</a:t>
            </a:r>
            <a:r>
              <a:rPr lang="en-US" sz="1800" noProof="1" smtClean="0">
                <a:latin typeface="Courier New" pitchFamily="49" charset="0"/>
              </a:rPr>
              <a:t> int  SharedVar;	    </a:t>
            </a:r>
            <a:r>
              <a:rPr lang="en-US" sz="1800" noProof="1" smtClean="0">
                <a:solidFill>
                  <a:schemeClr val="hlink"/>
                </a:solidFill>
                <a:latin typeface="Courier New" pitchFamily="49" charset="0"/>
              </a:rPr>
              <a:t>// </a:t>
            </a:r>
            <a:r>
              <a:rPr lang="en-US" sz="1800" noProof="1" smtClean="0">
                <a:solidFill>
                  <a:schemeClr val="hlink"/>
                </a:solidFill>
                <a:latin typeface="Courier New" pitchFamily="49" charset="0"/>
                <a:cs typeface="Courier New" pitchFamily="49" charset="0"/>
              </a:rPr>
              <a:t>in per-block shared memory</a:t>
            </a:r>
          </a:p>
          <a:p>
            <a:pPr eaLnBrk="1" hangingPunct="1">
              <a:lnSpc>
                <a:spcPct val="90000"/>
              </a:lnSpc>
            </a:pPr>
            <a:endParaRPr lang="en-US" sz="2000" noProof="1" smtClean="0"/>
          </a:p>
          <a:p>
            <a:pPr eaLnBrk="1" hangingPunct="1">
              <a:lnSpc>
                <a:spcPct val="90000"/>
              </a:lnSpc>
            </a:pPr>
            <a:r>
              <a:rPr lang="en-US" sz="2000" noProof="1" smtClean="0"/>
              <a:t>Extend function invocation syntax for parallel kernel launch</a:t>
            </a:r>
          </a:p>
          <a:p>
            <a:pPr eaLnBrk="1" hangingPunct="1">
              <a:lnSpc>
                <a:spcPct val="90000"/>
              </a:lnSpc>
              <a:buFontTx/>
              <a:buNone/>
            </a:pPr>
            <a:r>
              <a:rPr lang="en-US" sz="2000" noProof="1" smtClean="0"/>
              <a:t>	</a:t>
            </a:r>
            <a:r>
              <a:rPr lang="en-US" sz="1800" noProof="1" smtClean="0">
                <a:latin typeface="Courier New" pitchFamily="49" charset="0"/>
              </a:rPr>
              <a:t>KernelFunc</a:t>
            </a:r>
            <a:r>
              <a:rPr lang="en-US" sz="1800" noProof="1" smtClean="0">
                <a:solidFill>
                  <a:schemeClr val="accent2"/>
                </a:solidFill>
                <a:latin typeface="Courier New" pitchFamily="49" charset="0"/>
              </a:rPr>
              <a:t>&lt;&lt;&lt;500, 128&gt;&gt;&gt;</a:t>
            </a:r>
            <a:r>
              <a:rPr lang="en-US" sz="1800" noProof="1" smtClean="0">
                <a:latin typeface="Courier New" pitchFamily="49" charset="0"/>
              </a:rPr>
              <a:t>(...);    </a:t>
            </a:r>
            <a:r>
              <a:rPr lang="en-US" sz="1800" noProof="1" smtClean="0">
                <a:solidFill>
                  <a:schemeClr val="hlink"/>
                </a:solidFill>
                <a:latin typeface="Courier New" pitchFamily="49" charset="0"/>
              </a:rPr>
              <a:t>// </a:t>
            </a:r>
            <a:r>
              <a:rPr lang="en-US" sz="1800" noProof="1" smtClean="0">
                <a:solidFill>
                  <a:schemeClr val="hlink"/>
                </a:solidFill>
                <a:latin typeface="Courier New" pitchFamily="49" charset="0"/>
                <a:cs typeface="Courier New" pitchFamily="49" charset="0"/>
              </a:rPr>
              <a:t>500 blocks, 128 threads each</a:t>
            </a:r>
          </a:p>
          <a:p>
            <a:pPr eaLnBrk="1" hangingPunct="1">
              <a:lnSpc>
                <a:spcPct val="90000"/>
              </a:lnSpc>
            </a:pPr>
            <a:endParaRPr lang="en-US" sz="2000" noProof="1" smtClean="0"/>
          </a:p>
          <a:p>
            <a:pPr eaLnBrk="1" hangingPunct="1">
              <a:lnSpc>
                <a:spcPct val="90000"/>
              </a:lnSpc>
            </a:pPr>
            <a:r>
              <a:rPr lang="en-US" sz="2000" noProof="1" smtClean="0"/>
              <a:t>Special variables for thread identification in kernels</a:t>
            </a:r>
          </a:p>
          <a:p>
            <a:pPr eaLnBrk="1" hangingPunct="1">
              <a:lnSpc>
                <a:spcPct val="90000"/>
              </a:lnSpc>
              <a:buFontTx/>
              <a:buNone/>
            </a:pPr>
            <a:r>
              <a:rPr lang="en-US" sz="2000" noProof="1" smtClean="0"/>
              <a:t>	</a:t>
            </a:r>
            <a:r>
              <a:rPr lang="en-US" sz="1800" noProof="1" smtClean="0">
                <a:latin typeface="Courier New" pitchFamily="49" charset="0"/>
              </a:rPr>
              <a:t>dim3 </a:t>
            </a:r>
            <a:r>
              <a:rPr lang="en-US" sz="1800" noProof="1" smtClean="0">
                <a:solidFill>
                  <a:schemeClr val="accent2"/>
                </a:solidFill>
                <a:latin typeface="Courier New" pitchFamily="49" charset="0"/>
              </a:rPr>
              <a:t>threadIdx</a:t>
            </a:r>
            <a:r>
              <a:rPr lang="en-US" sz="1800" noProof="1" smtClean="0">
                <a:latin typeface="Courier New" pitchFamily="49" charset="0"/>
              </a:rPr>
              <a:t>;  dim3 </a:t>
            </a:r>
            <a:r>
              <a:rPr lang="en-US" sz="1800" noProof="1" smtClean="0">
                <a:solidFill>
                  <a:schemeClr val="accent2"/>
                </a:solidFill>
                <a:latin typeface="Courier New" pitchFamily="49" charset="0"/>
              </a:rPr>
              <a:t>blockIdx</a:t>
            </a:r>
            <a:r>
              <a:rPr lang="en-US" sz="1800" noProof="1" smtClean="0">
                <a:latin typeface="Courier New" pitchFamily="49" charset="0"/>
              </a:rPr>
              <a:t>;  dim3 </a:t>
            </a:r>
            <a:r>
              <a:rPr lang="en-US" sz="1800" noProof="1" smtClean="0">
                <a:solidFill>
                  <a:schemeClr val="accent2"/>
                </a:solidFill>
                <a:latin typeface="Courier New" pitchFamily="49" charset="0"/>
              </a:rPr>
              <a:t>blockDim</a:t>
            </a:r>
            <a:r>
              <a:rPr lang="en-US" sz="1800" noProof="1" smtClean="0">
                <a:latin typeface="Courier New" pitchFamily="49" charset="0"/>
              </a:rPr>
              <a:t>;</a:t>
            </a:r>
            <a:br>
              <a:rPr lang="en-US" sz="1800" noProof="1" smtClean="0">
                <a:latin typeface="Courier New" pitchFamily="49" charset="0"/>
              </a:rPr>
            </a:br>
            <a:r>
              <a:rPr lang="en-US" sz="1800" noProof="1" smtClean="0">
                <a:latin typeface="Courier New" pitchFamily="49" charset="0"/>
              </a:rPr>
              <a:t>dim3 </a:t>
            </a:r>
            <a:r>
              <a:rPr lang="en-US" sz="1800" noProof="1" smtClean="0">
                <a:solidFill>
                  <a:schemeClr val="accent2"/>
                </a:solidFill>
                <a:latin typeface="Courier New" pitchFamily="49" charset="0"/>
              </a:rPr>
              <a:t>gridDim</a:t>
            </a:r>
            <a:r>
              <a:rPr lang="en-US" sz="1800" noProof="1" smtClean="0">
                <a:latin typeface="Courier New" pitchFamily="49" charset="0"/>
              </a:rPr>
              <a:t>;</a:t>
            </a:r>
            <a:endParaRPr lang="en-US" sz="2000" noProof="1" smtClean="0"/>
          </a:p>
          <a:p>
            <a:pPr eaLnBrk="1" hangingPunct="1">
              <a:lnSpc>
                <a:spcPct val="90000"/>
              </a:lnSpc>
            </a:pPr>
            <a:r>
              <a:rPr lang="en-US" sz="2000" noProof="1" smtClean="0"/>
              <a:t>Intrinsics that expose specific operations in kernel code</a:t>
            </a:r>
          </a:p>
          <a:p>
            <a:pPr eaLnBrk="1" hangingPunct="1">
              <a:lnSpc>
                <a:spcPct val="90000"/>
              </a:lnSpc>
              <a:buFontTx/>
              <a:buNone/>
            </a:pPr>
            <a:r>
              <a:rPr lang="en-US" sz="2000" noProof="1" smtClean="0"/>
              <a:t>	</a:t>
            </a:r>
            <a:r>
              <a:rPr lang="en-US" sz="1800" noProof="1" smtClean="0">
                <a:solidFill>
                  <a:schemeClr val="accent2"/>
                </a:solidFill>
                <a:latin typeface="Courier New" pitchFamily="49" charset="0"/>
              </a:rPr>
              <a:t>__syncthreads();</a:t>
            </a:r>
            <a:r>
              <a:rPr lang="en-US" sz="1800" noProof="1" smtClean="0">
                <a:latin typeface="Courier New" pitchFamily="49" charset="0"/>
              </a:rPr>
              <a:t>                  </a:t>
            </a:r>
            <a:r>
              <a:rPr lang="en-US" sz="1800" noProof="1" smtClean="0">
                <a:solidFill>
                  <a:schemeClr val="hlink"/>
                </a:solidFill>
                <a:latin typeface="Courier New" pitchFamily="49" charset="0"/>
              </a:rPr>
              <a:t>// </a:t>
            </a:r>
            <a:r>
              <a:rPr lang="en-US" sz="1800" noProof="1" smtClean="0">
                <a:solidFill>
                  <a:schemeClr val="hlink"/>
                </a:solidFill>
                <a:latin typeface="Courier New" pitchFamily="49" charset="0"/>
                <a:cs typeface="Courier New" pitchFamily="49" charset="0"/>
              </a:rPr>
              <a:t>barrier synchronization</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Synchronization of blocks</a:t>
            </a:r>
          </a:p>
        </p:txBody>
      </p:sp>
      <p:sp>
        <p:nvSpPr>
          <p:cNvPr id="362499" name="Rectangle 3"/>
          <p:cNvSpPr>
            <a:spLocks noGrp="1" noChangeArrowheads="1"/>
          </p:cNvSpPr>
          <p:nvPr>
            <p:ph type="body" idx="1"/>
          </p:nvPr>
        </p:nvSpPr>
        <p:spPr/>
        <p:txBody>
          <a:bodyPr/>
          <a:lstStyle/>
          <a:p>
            <a:pPr eaLnBrk="1" hangingPunct="1"/>
            <a:r>
              <a:rPr lang="en-US" smtClean="0"/>
              <a:t>Threads within block may synchronize with </a:t>
            </a:r>
            <a:r>
              <a:rPr lang="en-US" smtClean="0">
                <a:solidFill>
                  <a:schemeClr val="accent2"/>
                </a:solidFill>
              </a:rPr>
              <a:t>barriers</a:t>
            </a:r>
          </a:p>
          <a:p>
            <a:pPr lvl="1" eaLnBrk="1" hangingPunct="1">
              <a:buFontTx/>
              <a:buNone/>
            </a:pPr>
            <a:r>
              <a:rPr lang="en-US" smtClean="0">
                <a:latin typeface="Courier New" pitchFamily="49" charset="0"/>
              </a:rPr>
              <a:t>	</a:t>
            </a:r>
            <a:r>
              <a:rPr lang="en-US" noProof="1" smtClean="0">
                <a:latin typeface="Courier New" pitchFamily="49" charset="0"/>
              </a:rPr>
              <a:t>… Step 1 …</a:t>
            </a:r>
            <a:br>
              <a:rPr lang="en-US" noProof="1" smtClean="0">
                <a:latin typeface="Courier New" pitchFamily="49" charset="0"/>
              </a:rPr>
            </a:br>
            <a:r>
              <a:rPr lang="en-US" noProof="1" smtClean="0">
                <a:solidFill>
                  <a:schemeClr val="accent2"/>
                </a:solidFill>
                <a:latin typeface="Courier New" pitchFamily="49" charset="0"/>
              </a:rPr>
              <a:t>__syncthreads();</a:t>
            </a:r>
            <a:r>
              <a:rPr lang="en-US" noProof="1" smtClean="0">
                <a:latin typeface="Courier New" pitchFamily="49" charset="0"/>
              </a:rPr>
              <a:t/>
            </a:r>
            <a:br>
              <a:rPr lang="en-US" noProof="1" smtClean="0">
                <a:latin typeface="Courier New" pitchFamily="49" charset="0"/>
              </a:rPr>
            </a:br>
            <a:r>
              <a:rPr lang="en-US" noProof="1" smtClean="0">
                <a:latin typeface="Courier New" pitchFamily="49" charset="0"/>
              </a:rPr>
              <a:t>… Step 2 …</a:t>
            </a:r>
          </a:p>
          <a:p>
            <a:pPr lvl="1" eaLnBrk="1" hangingPunct="1">
              <a:buFontTx/>
              <a:buNone/>
            </a:pPr>
            <a:endParaRPr lang="en-US" noProof="1" smtClean="0"/>
          </a:p>
          <a:p>
            <a:pPr eaLnBrk="1" hangingPunct="1"/>
            <a:r>
              <a:rPr lang="en-US" smtClean="0"/>
              <a:t>Blocks </a:t>
            </a:r>
            <a:r>
              <a:rPr lang="en-US" smtClean="0">
                <a:solidFill>
                  <a:schemeClr val="accent2"/>
                </a:solidFill>
              </a:rPr>
              <a:t>coordinate</a:t>
            </a:r>
            <a:r>
              <a:rPr lang="en-US" smtClean="0"/>
              <a:t> via atomic memory operations</a:t>
            </a:r>
          </a:p>
          <a:p>
            <a:pPr lvl="1" eaLnBrk="1" hangingPunct="1"/>
            <a:r>
              <a:rPr lang="en-US" smtClean="0"/>
              <a:t>e.g., increment shared queue pointer with </a:t>
            </a:r>
            <a:r>
              <a:rPr lang="en-US" noProof="1" smtClean="0">
                <a:solidFill>
                  <a:schemeClr val="accent2"/>
                </a:solidFill>
                <a:latin typeface="Courier New" pitchFamily="49" charset="0"/>
              </a:rPr>
              <a:t>atomicInc()</a:t>
            </a:r>
          </a:p>
          <a:p>
            <a:pPr eaLnBrk="1" hangingPunct="1"/>
            <a:endParaRPr lang="en-US" smtClean="0"/>
          </a:p>
          <a:p>
            <a:pPr eaLnBrk="1" hangingPunct="1"/>
            <a:r>
              <a:rPr lang="en-US" smtClean="0"/>
              <a:t>Implicit barrier between </a:t>
            </a:r>
            <a:r>
              <a:rPr lang="en-US" smtClean="0">
                <a:solidFill>
                  <a:schemeClr val="accent2"/>
                </a:solidFill>
              </a:rPr>
              <a:t>dependent kernels</a:t>
            </a:r>
          </a:p>
          <a:p>
            <a:pPr lvl="1" eaLnBrk="1" hangingPunct="1">
              <a:buFontTx/>
              <a:buNone/>
            </a:pPr>
            <a:r>
              <a:rPr lang="en-US" smtClean="0"/>
              <a:t>	</a:t>
            </a:r>
            <a:r>
              <a:rPr lang="en-US" noProof="1" smtClean="0">
                <a:latin typeface="Courier New" pitchFamily="49" charset="0"/>
              </a:rPr>
              <a:t>vec_minus&lt;&lt;&lt;nblocks, blksize&gt;&gt;&gt;(a, b, c);</a:t>
            </a:r>
            <a:br>
              <a:rPr lang="en-US" noProof="1" smtClean="0">
                <a:latin typeface="Courier New" pitchFamily="49" charset="0"/>
              </a:rPr>
            </a:br>
            <a:r>
              <a:rPr lang="en-US" noProof="1" smtClean="0">
                <a:latin typeface="Courier New" pitchFamily="49" charset="0"/>
              </a:rPr>
              <a:t>vec_dot&lt;&lt;&lt;nblocks, blksize&gt;&gt;&gt;(c, c);</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Using per-block shared memory</a:t>
            </a:r>
          </a:p>
        </p:txBody>
      </p:sp>
      <p:sp>
        <p:nvSpPr>
          <p:cNvPr id="413730" name="Rectangle 34"/>
          <p:cNvSpPr>
            <a:spLocks noGrp="1" noChangeArrowheads="1"/>
          </p:cNvSpPr>
          <p:nvPr>
            <p:ph type="body" idx="1"/>
          </p:nvPr>
        </p:nvSpPr>
        <p:spPr/>
        <p:txBody>
          <a:bodyPr/>
          <a:lstStyle/>
          <a:p>
            <a:pPr eaLnBrk="1" hangingPunct="1">
              <a:lnSpc>
                <a:spcPct val="90000"/>
              </a:lnSpc>
            </a:pPr>
            <a:r>
              <a:rPr lang="en-US" noProof="1" smtClean="0"/>
              <a:t>Variables shared across block</a:t>
            </a:r>
          </a:p>
          <a:p>
            <a:pPr lvl="1" eaLnBrk="1" hangingPunct="1">
              <a:lnSpc>
                <a:spcPct val="90000"/>
              </a:lnSpc>
              <a:buFontTx/>
              <a:buNone/>
            </a:pPr>
            <a:r>
              <a:rPr lang="en-US" noProof="1" smtClean="0">
                <a:latin typeface="Courier New" pitchFamily="49" charset="0"/>
              </a:rPr>
              <a:t>	</a:t>
            </a:r>
            <a:r>
              <a:rPr lang="en-US" noProof="1" smtClean="0">
                <a:solidFill>
                  <a:schemeClr val="accent2"/>
                </a:solidFill>
                <a:latin typeface="Courier New" pitchFamily="49" charset="0"/>
              </a:rPr>
              <a:t>__shared__</a:t>
            </a:r>
            <a:r>
              <a:rPr lang="en-US" noProof="1" smtClean="0">
                <a:latin typeface="Courier New" pitchFamily="49" charset="0"/>
              </a:rPr>
              <a:t> int *begin, *end;</a:t>
            </a:r>
          </a:p>
          <a:p>
            <a:pPr lvl="1" eaLnBrk="1" hangingPunct="1">
              <a:lnSpc>
                <a:spcPct val="90000"/>
              </a:lnSpc>
              <a:buFontTx/>
              <a:buNone/>
            </a:pPr>
            <a:endParaRPr lang="en-US" noProof="1" smtClean="0">
              <a:latin typeface="Courier New" pitchFamily="49" charset="0"/>
            </a:endParaRPr>
          </a:p>
          <a:p>
            <a:pPr eaLnBrk="1" hangingPunct="1">
              <a:lnSpc>
                <a:spcPct val="90000"/>
              </a:lnSpc>
            </a:pPr>
            <a:r>
              <a:rPr lang="en-US" noProof="1" smtClean="0"/>
              <a:t>Scratchpad memory</a:t>
            </a:r>
          </a:p>
          <a:p>
            <a:pPr lvl="1" eaLnBrk="1" hangingPunct="1">
              <a:lnSpc>
                <a:spcPct val="90000"/>
              </a:lnSpc>
              <a:buFontTx/>
              <a:buNone/>
            </a:pPr>
            <a:r>
              <a:rPr lang="en-US" noProof="1" smtClean="0">
                <a:latin typeface="Courier New" pitchFamily="49" charset="0"/>
              </a:rPr>
              <a:t>	</a:t>
            </a:r>
            <a:r>
              <a:rPr lang="en-US" noProof="1" smtClean="0">
                <a:solidFill>
                  <a:schemeClr val="accent2"/>
                </a:solidFill>
                <a:latin typeface="Courier New" pitchFamily="49" charset="0"/>
              </a:rPr>
              <a:t>__shared__</a:t>
            </a:r>
            <a:r>
              <a:rPr lang="en-US" noProof="1" smtClean="0">
                <a:latin typeface="Courier New" pitchFamily="49" charset="0"/>
              </a:rPr>
              <a:t> int scratch[blocksize];</a:t>
            </a:r>
          </a:p>
          <a:p>
            <a:pPr lvl="1" eaLnBrk="1" hangingPunct="1">
              <a:lnSpc>
                <a:spcPct val="90000"/>
              </a:lnSpc>
              <a:buFontTx/>
              <a:buNone/>
            </a:pPr>
            <a:r>
              <a:rPr lang="en-US" noProof="1" smtClean="0">
                <a:latin typeface="Courier New" pitchFamily="49" charset="0"/>
              </a:rPr>
              <a:t>	scratch[</a:t>
            </a:r>
            <a:r>
              <a:rPr lang="en-US" noProof="1" smtClean="0">
                <a:solidFill>
                  <a:schemeClr val="accent2"/>
                </a:solidFill>
                <a:latin typeface="Courier New" pitchFamily="49" charset="0"/>
              </a:rPr>
              <a:t>threadIdx.x</a:t>
            </a:r>
            <a:r>
              <a:rPr lang="en-US" noProof="1" smtClean="0">
                <a:latin typeface="Courier New" pitchFamily="49" charset="0"/>
              </a:rPr>
              <a:t>] = begin[</a:t>
            </a:r>
            <a:r>
              <a:rPr lang="en-US" noProof="1" smtClean="0">
                <a:solidFill>
                  <a:schemeClr val="accent2"/>
                </a:solidFill>
                <a:latin typeface="Courier New" pitchFamily="49" charset="0"/>
              </a:rPr>
              <a:t>threadIdx.x</a:t>
            </a:r>
            <a:r>
              <a:rPr lang="en-US" noProof="1" smtClean="0">
                <a:latin typeface="Courier New" pitchFamily="49" charset="0"/>
              </a:rPr>
              <a:t>];</a:t>
            </a:r>
            <a:br>
              <a:rPr lang="en-US" noProof="1" smtClean="0">
                <a:latin typeface="Courier New" pitchFamily="49" charset="0"/>
              </a:rPr>
            </a:br>
            <a:r>
              <a:rPr lang="en-US" noProof="1" smtClean="0">
                <a:solidFill>
                  <a:schemeClr val="hlink"/>
                </a:solidFill>
                <a:latin typeface="Courier New" pitchFamily="49" charset="0"/>
              </a:rPr>
              <a:t>// … compute on scratch values …</a:t>
            </a:r>
            <a:r>
              <a:rPr lang="en-US" noProof="1" smtClean="0">
                <a:latin typeface="Courier New" pitchFamily="49" charset="0"/>
              </a:rPr>
              <a:t/>
            </a:r>
            <a:br>
              <a:rPr lang="en-US" noProof="1" smtClean="0">
                <a:latin typeface="Courier New" pitchFamily="49" charset="0"/>
              </a:rPr>
            </a:br>
            <a:r>
              <a:rPr lang="en-US" noProof="1" smtClean="0">
                <a:latin typeface="Courier New" pitchFamily="49" charset="0"/>
              </a:rPr>
              <a:t>begin[</a:t>
            </a:r>
            <a:r>
              <a:rPr lang="en-US" noProof="1" smtClean="0">
                <a:solidFill>
                  <a:schemeClr val="accent2"/>
                </a:solidFill>
                <a:latin typeface="Courier New" pitchFamily="49" charset="0"/>
              </a:rPr>
              <a:t>threadIdx.x</a:t>
            </a:r>
            <a:r>
              <a:rPr lang="en-US" noProof="1" smtClean="0">
                <a:latin typeface="Courier New" pitchFamily="49" charset="0"/>
              </a:rPr>
              <a:t>] = scratch[</a:t>
            </a:r>
            <a:r>
              <a:rPr lang="en-US" noProof="1" smtClean="0">
                <a:solidFill>
                  <a:schemeClr val="accent2"/>
                </a:solidFill>
                <a:latin typeface="Courier New" pitchFamily="49" charset="0"/>
              </a:rPr>
              <a:t>threadIdx.x</a:t>
            </a:r>
            <a:r>
              <a:rPr lang="en-US" noProof="1" smtClean="0">
                <a:latin typeface="Courier New" pitchFamily="49" charset="0"/>
              </a:rPr>
              <a:t>];</a:t>
            </a:r>
            <a:endParaRPr lang="en-US" noProof="1" smtClean="0"/>
          </a:p>
          <a:p>
            <a:pPr eaLnBrk="1" hangingPunct="1">
              <a:lnSpc>
                <a:spcPct val="90000"/>
              </a:lnSpc>
            </a:pPr>
            <a:endParaRPr lang="en-US" noProof="1" smtClean="0"/>
          </a:p>
          <a:p>
            <a:pPr eaLnBrk="1" hangingPunct="1">
              <a:lnSpc>
                <a:spcPct val="90000"/>
              </a:lnSpc>
            </a:pPr>
            <a:r>
              <a:rPr lang="en-US" noProof="1" smtClean="0"/>
              <a:t>Communicating values between threads</a:t>
            </a:r>
          </a:p>
          <a:p>
            <a:pPr lvl="1" eaLnBrk="1" hangingPunct="1">
              <a:lnSpc>
                <a:spcPct val="90000"/>
              </a:lnSpc>
              <a:buFontTx/>
              <a:buNone/>
            </a:pPr>
            <a:r>
              <a:rPr lang="en-US" noProof="1" smtClean="0">
                <a:latin typeface="Courier New" pitchFamily="49" charset="0"/>
              </a:rPr>
              <a:t>	scratch[</a:t>
            </a:r>
            <a:r>
              <a:rPr lang="en-US" noProof="1" smtClean="0">
                <a:solidFill>
                  <a:schemeClr val="accent2"/>
                </a:solidFill>
                <a:latin typeface="Courier New" pitchFamily="49" charset="0"/>
              </a:rPr>
              <a:t>threadIdx.x</a:t>
            </a:r>
            <a:r>
              <a:rPr lang="en-US" noProof="1" smtClean="0">
                <a:latin typeface="Courier New" pitchFamily="49" charset="0"/>
              </a:rPr>
              <a:t>] = begin[</a:t>
            </a:r>
            <a:r>
              <a:rPr lang="en-US" noProof="1" smtClean="0">
                <a:solidFill>
                  <a:schemeClr val="accent2"/>
                </a:solidFill>
                <a:latin typeface="Courier New" pitchFamily="49" charset="0"/>
              </a:rPr>
              <a:t>threadIdx.x</a:t>
            </a:r>
            <a:r>
              <a:rPr lang="en-US" noProof="1" smtClean="0">
                <a:latin typeface="Courier New" pitchFamily="49" charset="0"/>
              </a:rPr>
              <a:t>];</a:t>
            </a:r>
          </a:p>
          <a:p>
            <a:pPr lvl="1" eaLnBrk="1" hangingPunct="1">
              <a:lnSpc>
                <a:spcPct val="90000"/>
              </a:lnSpc>
              <a:buFontTx/>
              <a:buNone/>
            </a:pPr>
            <a:r>
              <a:rPr lang="en-US" noProof="1" smtClean="0">
                <a:latin typeface="Courier New" pitchFamily="49" charset="0"/>
              </a:rPr>
              <a:t>	</a:t>
            </a:r>
            <a:r>
              <a:rPr lang="en-US" noProof="1" smtClean="0">
                <a:solidFill>
                  <a:schemeClr val="accent2"/>
                </a:solidFill>
                <a:latin typeface="Courier New" pitchFamily="49" charset="0"/>
              </a:rPr>
              <a:t>__syncthreads()</a:t>
            </a:r>
            <a:r>
              <a:rPr lang="en-US" noProof="1" smtClean="0">
                <a:latin typeface="Courier New" pitchFamily="49" charset="0"/>
              </a:rPr>
              <a:t>;</a:t>
            </a:r>
            <a:br>
              <a:rPr lang="en-US" noProof="1" smtClean="0">
                <a:latin typeface="Courier New" pitchFamily="49" charset="0"/>
              </a:rPr>
            </a:br>
            <a:r>
              <a:rPr lang="en-US" noProof="1" smtClean="0">
                <a:latin typeface="Courier New" pitchFamily="49" charset="0"/>
              </a:rPr>
              <a:t>int left = scratch[</a:t>
            </a:r>
            <a:r>
              <a:rPr lang="en-US" noProof="1" smtClean="0">
                <a:solidFill>
                  <a:schemeClr val="accent2"/>
                </a:solidFill>
                <a:latin typeface="Courier New" pitchFamily="49" charset="0"/>
              </a:rPr>
              <a:t>threadIdx.x</a:t>
            </a:r>
            <a:r>
              <a:rPr lang="en-US" noProof="1" smtClean="0">
                <a:latin typeface="Courier New" pitchFamily="49" charset="0"/>
              </a:rPr>
              <a:t> - 1];</a:t>
            </a:r>
          </a:p>
        </p:txBody>
      </p:sp>
      <p:grpSp>
        <p:nvGrpSpPr>
          <p:cNvPr id="2" name="Group 10"/>
          <p:cNvGrpSpPr>
            <a:grpSpLocks/>
          </p:cNvGrpSpPr>
          <p:nvPr/>
        </p:nvGrpSpPr>
        <p:grpSpPr bwMode="auto">
          <a:xfrm>
            <a:off x="8412480" y="1331595"/>
            <a:ext cx="1310640" cy="1000125"/>
            <a:chOff x="967" y="1678"/>
            <a:chExt cx="688" cy="700"/>
          </a:xfrm>
        </p:grpSpPr>
        <p:sp>
          <p:nvSpPr>
            <p:cNvPr id="17423" name="Text Box 11"/>
            <p:cNvSpPr txBox="1">
              <a:spLocks noChangeArrowheads="1"/>
            </p:cNvSpPr>
            <p:nvPr/>
          </p:nvSpPr>
          <p:spPr bwMode="invGray">
            <a:xfrm>
              <a:off x="967" y="1678"/>
              <a:ext cx="688" cy="700"/>
            </a:xfrm>
            <a:prstGeom prst="rect">
              <a:avLst/>
            </a:prstGeom>
            <a:solidFill>
              <a:schemeClr val="bg1"/>
            </a:solidFill>
            <a:ln w="28575">
              <a:solidFill>
                <a:srgbClr val="00CC00"/>
              </a:solidFill>
              <a:miter lim="800000"/>
              <a:headEnd/>
              <a:tailEnd/>
            </a:ln>
          </p:spPr>
          <p:txBody>
            <a:bodyPr lIns="0" rIns="0"/>
            <a:lstStyle/>
            <a:p>
              <a:pPr algn="ctr">
                <a:lnSpc>
                  <a:spcPct val="85000"/>
                </a:lnSpc>
                <a:spcBef>
                  <a:spcPct val="10000"/>
                </a:spcBef>
              </a:pPr>
              <a:endParaRPr lang="en-US" sz="1200"/>
            </a:p>
          </p:txBody>
        </p:sp>
        <p:grpSp>
          <p:nvGrpSpPr>
            <p:cNvPr id="3" name="Group 12"/>
            <p:cNvGrpSpPr>
              <a:grpSpLocks/>
            </p:cNvGrpSpPr>
            <p:nvPr/>
          </p:nvGrpSpPr>
          <p:grpSpPr bwMode="auto">
            <a:xfrm>
              <a:off x="1035" y="1764"/>
              <a:ext cx="552" cy="529"/>
              <a:chOff x="1045" y="1780"/>
              <a:chExt cx="806" cy="773"/>
            </a:xfrm>
          </p:grpSpPr>
          <p:sp>
            <p:nvSpPr>
              <p:cNvPr id="17425" name="Freeform 13"/>
              <p:cNvSpPr>
                <a:spLocks/>
              </p:cNvSpPr>
              <p:nvPr/>
            </p:nvSpPr>
            <p:spPr bwMode="invGray">
              <a:xfrm>
                <a:off x="1045" y="1780"/>
                <a:ext cx="147" cy="773"/>
              </a:xfrm>
              <a:custGeom>
                <a:avLst/>
                <a:gdLst>
                  <a:gd name="T0" fmla="*/ 56 w 208"/>
                  <a:gd name="T1" fmla="*/ 0 h 1536"/>
                  <a:gd name="T2" fmla="*/ 200 w 208"/>
                  <a:gd name="T3" fmla="*/ 192 h 1536"/>
                  <a:gd name="T4" fmla="*/ 8 w 208"/>
                  <a:gd name="T5" fmla="*/ 336 h 1536"/>
                  <a:gd name="T6" fmla="*/ 152 w 208"/>
                  <a:gd name="T7" fmla="*/ 528 h 1536"/>
                  <a:gd name="T8" fmla="*/ 8 w 208"/>
                  <a:gd name="T9" fmla="*/ 720 h 1536"/>
                  <a:gd name="T10" fmla="*/ 152 w 208"/>
                  <a:gd name="T11" fmla="*/ 816 h 1536"/>
                  <a:gd name="T12" fmla="*/ 56 w 208"/>
                  <a:gd name="T13" fmla="*/ 960 h 1536"/>
                  <a:gd name="T14" fmla="*/ 152 w 208"/>
                  <a:gd name="T15" fmla="*/ 1104 h 1536"/>
                  <a:gd name="T16" fmla="*/ 8 w 208"/>
                  <a:gd name="T17" fmla="*/ 1248 h 1536"/>
                  <a:gd name="T18" fmla="*/ 104 w 208"/>
                  <a:gd name="T19" fmla="*/ 1344 h 1536"/>
                  <a:gd name="T20" fmla="*/ 56 w 208"/>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p:spPr>
            <p:txBody>
              <a:bodyPr/>
              <a:lstStyle/>
              <a:p>
                <a:endParaRPr lang="en-US"/>
              </a:p>
            </p:txBody>
          </p:sp>
          <p:sp>
            <p:nvSpPr>
              <p:cNvPr id="17426" name="Freeform 14"/>
              <p:cNvSpPr>
                <a:spLocks/>
              </p:cNvSpPr>
              <p:nvPr/>
            </p:nvSpPr>
            <p:spPr bwMode="invGray">
              <a:xfrm>
                <a:off x="1116" y="1780"/>
                <a:ext cx="147" cy="773"/>
              </a:xfrm>
              <a:custGeom>
                <a:avLst/>
                <a:gdLst>
                  <a:gd name="T0" fmla="*/ 56 w 208"/>
                  <a:gd name="T1" fmla="*/ 0 h 1536"/>
                  <a:gd name="T2" fmla="*/ 200 w 208"/>
                  <a:gd name="T3" fmla="*/ 192 h 1536"/>
                  <a:gd name="T4" fmla="*/ 8 w 208"/>
                  <a:gd name="T5" fmla="*/ 336 h 1536"/>
                  <a:gd name="T6" fmla="*/ 152 w 208"/>
                  <a:gd name="T7" fmla="*/ 528 h 1536"/>
                  <a:gd name="T8" fmla="*/ 8 w 208"/>
                  <a:gd name="T9" fmla="*/ 720 h 1536"/>
                  <a:gd name="T10" fmla="*/ 152 w 208"/>
                  <a:gd name="T11" fmla="*/ 816 h 1536"/>
                  <a:gd name="T12" fmla="*/ 56 w 208"/>
                  <a:gd name="T13" fmla="*/ 960 h 1536"/>
                  <a:gd name="T14" fmla="*/ 152 w 208"/>
                  <a:gd name="T15" fmla="*/ 1104 h 1536"/>
                  <a:gd name="T16" fmla="*/ 8 w 208"/>
                  <a:gd name="T17" fmla="*/ 1248 h 1536"/>
                  <a:gd name="T18" fmla="*/ 104 w 208"/>
                  <a:gd name="T19" fmla="*/ 1344 h 1536"/>
                  <a:gd name="T20" fmla="*/ 56 w 208"/>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p:spPr>
            <p:txBody>
              <a:bodyPr/>
              <a:lstStyle/>
              <a:p>
                <a:endParaRPr lang="en-US"/>
              </a:p>
            </p:txBody>
          </p:sp>
          <p:sp>
            <p:nvSpPr>
              <p:cNvPr id="17427" name="Freeform 15"/>
              <p:cNvSpPr>
                <a:spLocks/>
              </p:cNvSpPr>
              <p:nvPr/>
            </p:nvSpPr>
            <p:spPr bwMode="invGray">
              <a:xfrm>
                <a:off x="1181" y="1780"/>
                <a:ext cx="147" cy="773"/>
              </a:xfrm>
              <a:custGeom>
                <a:avLst/>
                <a:gdLst>
                  <a:gd name="T0" fmla="*/ 56 w 208"/>
                  <a:gd name="T1" fmla="*/ 0 h 1536"/>
                  <a:gd name="T2" fmla="*/ 200 w 208"/>
                  <a:gd name="T3" fmla="*/ 192 h 1536"/>
                  <a:gd name="T4" fmla="*/ 8 w 208"/>
                  <a:gd name="T5" fmla="*/ 336 h 1536"/>
                  <a:gd name="T6" fmla="*/ 152 w 208"/>
                  <a:gd name="T7" fmla="*/ 528 h 1536"/>
                  <a:gd name="T8" fmla="*/ 8 w 208"/>
                  <a:gd name="T9" fmla="*/ 720 h 1536"/>
                  <a:gd name="T10" fmla="*/ 152 w 208"/>
                  <a:gd name="T11" fmla="*/ 816 h 1536"/>
                  <a:gd name="T12" fmla="*/ 56 w 208"/>
                  <a:gd name="T13" fmla="*/ 960 h 1536"/>
                  <a:gd name="T14" fmla="*/ 152 w 208"/>
                  <a:gd name="T15" fmla="*/ 1104 h 1536"/>
                  <a:gd name="T16" fmla="*/ 8 w 208"/>
                  <a:gd name="T17" fmla="*/ 1248 h 1536"/>
                  <a:gd name="T18" fmla="*/ 104 w 208"/>
                  <a:gd name="T19" fmla="*/ 1344 h 1536"/>
                  <a:gd name="T20" fmla="*/ 56 w 208"/>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p:spPr>
            <p:txBody>
              <a:bodyPr/>
              <a:lstStyle/>
              <a:p>
                <a:endParaRPr lang="en-US"/>
              </a:p>
            </p:txBody>
          </p:sp>
          <p:sp>
            <p:nvSpPr>
              <p:cNvPr id="17428" name="Freeform 16"/>
              <p:cNvSpPr>
                <a:spLocks/>
              </p:cNvSpPr>
              <p:nvPr/>
            </p:nvSpPr>
            <p:spPr bwMode="invGray">
              <a:xfrm>
                <a:off x="1247" y="1780"/>
                <a:ext cx="147" cy="773"/>
              </a:xfrm>
              <a:custGeom>
                <a:avLst/>
                <a:gdLst>
                  <a:gd name="T0" fmla="*/ 56 w 208"/>
                  <a:gd name="T1" fmla="*/ 0 h 1536"/>
                  <a:gd name="T2" fmla="*/ 200 w 208"/>
                  <a:gd name="T3" fmla="*/ 192 h 1536"/>
                  <a:gd name="T4" fmla="*/ 8 w 208"/>
                  <a:gd name="T5" fmla="*/ 336 h 1536"/>
                  <a:gd name="T6" fmla="*/ 152 w 208"/>
                  <a:gd name="T7" fmla="*/ 528 h 1536"/>
                  <a:gd name="T8" fmla="*/ 8 w 208"/>
                  <a:gd name="T9" fmla="*/ 720 h 1536"/>
                  <a:gd name="T10" fmla="*/ 152 w 208"/>
                  <a:gd name="T11" fmla="*/ 816 h 1536"/>
                  <a:gd name="T12" fmla="*/ 56 w 208"/>
                  <a:gd name="T13" fmla="*/ 960 h 1536"/>
                  <a:gd name="T14" fmla="*/ 152 w 208"/>
                  <a:gd name="T15" fmla="*/ 1104 h 1536"/>
                  <a:gd name="T16" fmla="*/ 8 w 208"/>
                  <a:gd name="T17" fmla="*/ 1248 h 1536"/>
                  <a:gd name="T18" fmla="*/ 104 w 208"/>
                  <a:gd name="T19" fmla="*/ 1344 h 1536"/>
                  <a:gd name="T20" fmla="*/ 56 w 208"/>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p:spPr>
            <p:txBody>
              <a:bodyPr/>
              <a:lstStyle/>
              <a:p>
                <a:endParaRPr lang="en-US"/>
              </a:p>
            </p:txBody>
          </p:sp>
          <p:sp>
            <p:nvSpPr>
              <p:cNvPr id="17429" name="Freeform 17"/>
              <p:cNvSpPr>
                <a:spLocks/>
              </p:cNvSpPr>
              <p:nvPr/>
            </p:nvSpPr>
            <p:spPr bwMode="invGray">
              <a:xfrm>
                <a:off x="1312" y="1780"/>
                <a:ext cx="146" cy="773"/>
              </a:xfrm>
              <a:custGeom>
                <a:avLst/>
                <a:gdLst>
                  <a:gd name="T0" fmla="*/ 56 w 208"/>
                  <a:gd name="T1" fmla="*/ 0 h 1536"/>
                  <a:gd name="T2" fmla="*/ 200 w 208"/>
                  <a:gd name="T3" fmla="*/ 192 h 1536"/>
                  <a:gd name="T4" fmla="*/ 8 w 208"/>
                  <a:gd name="T5" fmla="*/ 336 h 1536"/>
                  <a:gd name="T6" fmla="*/ 152 w 208"/>
                  <a:gd name="T7" fmla="*/ 528 h 1536"/>
                  <a:gd name="T8" fmla="*/ 8 w 208"/>
                  <a:gd name="T9" fmla="*/ 720 h 1536"/>
                  <a:gd name="T10" fmla="*/ 152 w 208"/>
                  <a:gd name="T11" fmla="*/ 816 h 1536"/>
                  <a:gd name="T12" fmla="*/ 56 w 208"/>
                  <a:gd name="T13" fmla="*/ 960 h 1536"/>
                  <a:gd name="T14" fmla="*/ 152 w 208"/>
                  <a:gd name="T15" fmla="*/ 1104 h 1536"/>
                  <a:gd name="T16" fmla="*/ 8 w 208"/>
                  <a:gd name="T17" fmla="*/ 1248 h 1536"/>
                  <a:gd name="T18" fmla="*/ 104 w 208"/>
                  <a:gd name="T19" fmla="*/ 1344 h 1536"/>
                  <a:gd name="T20" fmla="*/ 56 w 208"/>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p:spPr>
            <p:txBody>
              <a:bodyPr/>
              <a:lstStyle/>
              <a:p>
                <a:endParaRPr lang="en-US"/>
              </a:p>
            </p:txBody>
          </p:sp>
          <p:sp>
            <p:nvSpPr>
              <p:cNvPr id="17430" name="Freeform 18"/>
              <p:cNvSpPr>
                <a:spLocks/>
              </p:cNvSpPr>
              <p:nvPr/>
            </p:nvSpPr>
            <p:spPr bwMode="invGray">
              <a:xfrm>
                <a:off x="1378" y="1780"/>
                <a:ext cx="146" cy="773"/>
              </a:xfrm>
              <a:custGeom>
                <a:avLst/>
                <a:gdLst>
                  <a:gd name="T0" fmla="*/ 56 w 208"/>
                  <a:gd name="T1" fmla="*/ 0 h 1536"/>
                  <a:gd name="T2" fmla="*/ 200 w 208"/>
                  <a:gd name="T3" fmla="*/ 192 h 1536"/>
                  <a:gd name="T4" fmla="*/ 8 w 208"/>
                  <a:gd name="T5" fmla="*/ 336 h 1536"/>
                  <a:gd name="T6" fmla="*/ 152 w 208"/>
                  <a:gd name="T7" fmla="*/ 528 h 1536"/>
                  <a:gd name="T8" fmla="*/ 8 w 208"/>
                  <a:gd name="T9" fmla="*/ 720 h 1536"/>
                  <a:gd name="T10" fmla="*/ 152 w 208"/>
                  <a:gd name="T11" fmla="*/ 816 h 1536"/>
                  <a:gd name="T12" fmla="*/ 56 w 208"/>
                  <a:gd name="T13" fmla="*/ 960 h 1536"/>
                  <a:gd name="T14" fmla="*/ 152 w 208"/>
                  <a:gd name="T15" fmla="*/ 1104 h 1536"/>
                  <a:gd name="T16" fmla="*/ 8 w 208"/>
                  <a:gd name="T17" fmla="*/ 1248 h 1536"/>
                  <a:gd name="T18" fmla="*/ 104 w 208"/>
                  <a:gd name="T19" fmla="*/ 1344 h 1536"/>
                  <a:gd name="T20" fmla="*/ 56 w 208"/>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p:spPr>
            <p:txBody>
              <a:bodyPr/>
              <a:lstStyle/>
              <a:p>
                <a:endParaRPr lang="en-US"/>
              </a:p>
            </p:txBody>
          </p:sp>
          <p:sp>
            <p:nvSpPr>
              <p:cNvPr id="17431" name="Freeform 19"/>
              <p:cNvSpPr>
                <a:spLocks/>
              </p:cNvSpPr>
              <p:nvPr/>
            </p:nvSpPr>
            <p:spPr bwMode="invGray">
              <a:xfrm>
                <a:off x="1443" y="1780"/>
                <a:ext cx="146" cy="773"/>
              </a:xfrm>
              <a:custGeom>
                <a:avLst/>
                <a:gdLst>
                  <a:gd name="T0" fmla="*/ 56 w 208"/>
                  <a:gd name="T1" fmla="*/ 0 h 1536"/>
                  <a:gd name="T2" fmla="*/ 200 w 208"/>
                  <a:gd name="T3" fmla="*/ 192 h 1536"/>
                  <a:gd name="T4" fmla="*/ 8 w 208"/>
                  <a:gd name="T5" fmla="*/ 336 h 1536"/>
                  <a:gd name="T6" fmla="*/ 152 w 208"/>
                  <a:gd name="T7" fmla="*/ 528 h 1536"/>
                  <a:gd name="T8" fmla="*/ 8 w 208"/>
                  <a:gd name="T9" fmla="*/ 720 h 1536"/>
                  <a:gd name="T10" fmla="*/ 152 w 208"/>
                  <a:gd name="T11" fmla="*/ 816 h 1536"/>
                  <a:gd name="T12" fmla="*/ 56 w 208"/>
                  <a:gd name="T13" fmla="*/ 960 h 1536"/>
                  <a:gd name="T14" fmla="*/ 152 w 208"/>
                  <a:gd name="T15" fmla="*/ 1104 h 1536"/>
                  <a:gd name="T16" fmla="*/ 8 w 208"/>
                  <a:gd name="T17" fmla="*/ 1248 h 1536"/>
                  <a:gd name="T18" fmla="*/ 104 w 208"/>
                  <a:gd name="T19" fmla="*/ 1344 h 1536"/>
                  <a:gd name="T20" fmla="*/ 56 w 208"/>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p:spPr>
            <p:txBody>
              <a:bodyPr/>
              <a:lstStyle/>
              <a:p>
                <a:endParaRPr lang="en-US"/>
              </a:p>
            </p:txBody>
          </p:sp>
          <p:sp>
            <p:nvSpPr>
              <p:cNvPr id="17432" name="Freeform 20"/>
              <p:cNvSpPr>
                <a:spLocks/>
              </p:cNvSpPr>
              <p:nvPr/>
            </p:nvSpPr>
            <p:spPr bwMode="invGray">
              <a:xfrm>
                <a:off x="1509" y="1780"/>
                <a:ext cx="146" cy="773"/>
              </a:xfrm>
              <a:custGeom>
                <a:avLst/>
                <a:gdLst>
                  <a:gd name="T0" fmla="*/ 56 w 208"/>
                  <a:gd name="T1" fmla="*/ 0 h 1536"/>
                  <a:gd name="T2" fmla="*/ 200 w 208"/>
                  <a:gd name="T3" fmla="*/ 192 h 1536"/>
                  <a:gd name="T4" fmla="*/ 8 w 208"/>
                  <a:gd name="T5" fmla="*/ 336 h 1536"/>
                  <a:gd name="T6" fmla="*/ 152 w 208"/>
                  <a:gd name="T7" fmla="*/ 528 h 1536"/>
                  <a:gd name="T8" fmla="*/ 8 w 208"/>
                  <a:gd name="T9" fmla="*/ 720 h 1536"/>
                  <a:gd name="T10" fmla="*/ 152 w 208"/>
                  <a:gd name="T11" fmla="*/ 816 h 1536"/>
                  <a:gd name="T12" fmla="*/ 56 w 208"/>
                  <a:gd name="T13" fmla="*/ 960 h 1536"/>
                  <a:gd name="T14" fmla="*/ 152 w 208"/>
                  <a:gd name="T15" fmla="*/ 1104 h 1536"/>
                  <a:gd name="T16" fmla="*/ 8 w 208"/>
                  <a:gd name="T17" fmla="*/ 1248 h 1536"/>
                  <a:gd name="T18" fmla="*/ 104 w 208"/>
                  <a:gd name="T19" fmla="*/ 1344 h 1536"/>
                  <a:gd name="T20" fmla="*/ 56 w 208"/>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p:spPr>
            <p:txBody>
              <a:bodyPr/>
              <a:lstStyle/>
              <a:p>
                <a:endParaRPr lang="en-US"/>
              </a:p>
            </p:txBody>
          </p:sp>
          <p:sp>
            <p:nvSpPr>
              <p:cNvPr id="17433" name="Freeform 21"/>
              <p:cNvSpPr>
                <a:spLocks/>
              </p:cNvSpPr>
              <p:nvPr/>
            </p:nvSpPr>
            <p:spPr bwMode="invGray">
              <a:xfrm>
                <a:off x="1574" y="1780"/>
                <a:ext cx="146" cy="773"/>
              </a:xfrm>
              <a:custGeom>
                <a:avLst/>
                <a:gdLst>
                  <a:gd name="T0" fmla="*/ 56 w 208"/>
                  <a:gd name="T1" fmla="*/ 0 h 1536"/>
                  <a:gd name="T2" fmla="*/ 200 w 208"/>
                  <a:gd name="T3" fmla="*/ 192 h 1536"/>
                  <a:gd name="T4" fmla="*/ 8 w 208"/>
                  <a:gd name="T5" fmla="*/ 336 h 1536"/>
                  <a:gd name="T6" fmla="*/ 152 w 208"/>
                  <a:gd name="T7" fmla="*/ 528 h 1536"/>
                  <a:gd name="T8" fmla="*/ 8 w 208"/>
                  <a:gd name="T9" fmla="*/ 720 h 1536"/>
                  <a:gd name="T10" fmla="*/ 152 w 208"/>
                  <a:gd name="T11" fmla="*/ 816 h 1536"/>
                  <a:gd name="T12" fmla="*/ 56 w 208"/>
                  <a:gd name="T13" fmla="*/ 960 h 1536"/>
                  <a:gd name="T14" fmla="*/ 152 w 208"/>
                  <a:gd name="T15" fmla="*/ 1104 h 1536"/>
                  <a:gd name="T16" fmla="*/ 8 w 208"/>
                  <a:gd name="T17" fmla="*/ 1248 h 1536"/>
                  <a:gd name="T18" fmla="*/ 104 w 208"/>
                  <a:gd name="T19" fmla="*/ 1344 h 1536"/>
                  <a:gd name="T20" fmla="*/ 56 w 208"/>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p:spPr>
            <p:txBody>
              <a:bodyPr/>
              <a:lstStyle/>
              <a:p>
                <a:endParaRPr lang="en-US"/>
              </a:p>
            </p:txBody>
          </p:sp>
          <p:sp>
            <p:nvSpPr>
              <p:cNvPr id="17434" name="Freeform 22"/>
              <p:cNvSpPr>
                <a:spLocks/>
              </p:cNvSpPr>
              <p:nvPr/>
            </p:nvSpPr>
            <p:spPr bwMode="invGray">
              <a:xfrm>
                <a:off x="1640" y="1780"/>
                <a:ext cx="145" cy="773"/>
              </a:xfrm>
              <a:custGeom>
                <a:avLst/>
                <a:gdLst>
                  <a:gd name="T0" fmla="*/ 56 w 208"/>
                  <a:gd name="T1" fmla="*/ 0 h 1536"/>
                  <a:gd name="T2" fmla="*/ 200 w 208"/>
                  <a:gd name="T3" fmla="*/ 192 h 1536"/>
                  <a:gd name="T4" fmla="*/ 8 w 208"/>
                  <a:gd name="T5" fmla="*/ 336 h 1536"/>
                  <a:gd name="T6" fmla="*/ 152 w 208"/>
                  <a:gd name="T7" fmla="*/ 528 h 1536"/>
                  <a:gd name="T8" fmla="*/ 8 w 208"/>
                  <a:gd name="T9" fmla="*/ 720 h 1536"/>
                  <a:gd name="T10" fmla="*/ 152 w 208"/>
                  <a:gd name="T11" fmla="*/ 816 h 1536"/>
                  <a:gd name="T12" fmla="*/ 56 w 208"/>
                  <a:gd name="T13" fmla="*/ 960 h 1536"/>
                  <a:gd name="T14" fmla="*/ 152 w 208"/>
                  <a:gd name="T15" fmla="*/ 1104 h 1536"/>
                  <a:gd name="T16" fmla="*/ 8 w 208"/>
                  <a:gd name="T17" fmla="*/ 1248 h 1536"/>
                  <a:gd name="T18" fmla="*/ 104 w 208"/>
                  <a:gd name="T19" fmla="*/ 1344 h 1536"/>
                  <a:gd name="T20" fmla="*/ 56 w 208"/>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p:spPr>
            <p:txBody>
              <a:bodyPr/>
              <a:lstStyle/>
              <a:p>
                <a:endParaRPr lang="en-US"/>
              </a:p>
            </p:txBody>
          </p:sp>
          <p:sp>
            <p:nvSpPr>
              <p:cNvPr id="17435" name="Freeform 23"/>
              <p:cNvSpPr>
                <a:spLocks/>
              </p:cNvSpPr>
              <p:nvPr/>
            </p:nvSpPr>
            <p:spPr bwMode="invGray">
              <a:xfrm>
                <a:off x="1705" y="1780"/>
                <a:ext cx="146" cy="773"/>
              </a:xfrm>
              <a:custGeom>
                <a:avLst/>
                <a:gdLst>
                  <a:gd name="T0" fmla="*/ 56 w 208"/>
                  <a:gd name="T1" fmla="*/ 0 h 1536"/>
                  <a:gd name="T2" fmla="*/ 200 w 208"/>
                  <a:gd name="T3" fmla="*/ 192 h 1536"/>
                  <a:gd name="T4" fmla="*/ 8 w 208"/>
                  <a:gd name="T5" fmla="*/ 336 h 1536"/>
                  <a:gd name="T6" fmla="*/ 152 w 208"/>
                  <a:gd name="T7" fmla="*/ 528 h 1536"/>
                  <a:gd name="T8" fmla="*/ 8 w 208"/>
                  <a:gd name="T9" fmla="*/ 720 h 1536"/>
                  <a:gd name="T10" fmla="*/ 152 w 208"/>
                  <a:gd name="T11" fmla="*/ 816 h 1536"/>
                  <a:gd name="T12" fmla="*/ 56 w 208"/>
                  <a:gd name="T13" fmla="*/ 960 h 1536"/>
                  <a:gd name="T14" fmla="*/ 152 w 208"/>
                  <a:gd name="T15" fmla="*/ 1104 h 1536"/>
                  <a:gd name="T16" fmla="*/ 8 w 208"/>
                  <a:gd name="T17" fmla="*/ 1248 h 1536"/>
                  <a:gd name="T18" fmla="*/ 104 w 208"/>
                  <a:gd name="T19" fmla="*/ 1344 h 1536"/>
                  <a:gd name="T20" fmla="*/ 56 w 208"/>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p:spPr>
            <p:txBody>
              <a:bodyPr/>
              <a:lstStyle/>
              <a:p>
                <a:endParaRPr lang="en-US"/>
              </a:p>
            </p:txBody>
          </p:sp>
        </p:grpSp>
      </p:grpSp>
      <p:sp>
        <p:nvSpPr>
          <p:cNvPr id="17413" name="Text Box 24"/>
          <p:cNvSpPr txBox="1">
            <a:spLocks noChangeArrowheads="1"/>
          </p:cNvSpPr>
          <p:nvPr/>
        </p:nvSpPr>
        <p:spPr bwMode="auto">
          <a:xfrm>
            <a:off x="8583930" y="1032987"/>
            <a:ext cx="748923" cy="369332"/>
          </a:xfrm>
          <a:prstGeom prst="rect">
            <a:avLst/>
          </a:prstGeom>
          <a:noFill/>
          <a:ln w="19050" algn="ctr">
            <a:noFill/>
            <a:miter lim="800000"/>
            <a:headEnd/>
            <a:tailEnd/>
          </a:ln>
        </p:spPr>
        <p:txBody>
          <a:bodyPr wrap="none">
            <a:spAutoFit/>
          </a:bodyPr>
          <a:lstStyle/>
          <a:p>
            <a:pPr algn="ctr"/>
            <a:r>
              <a:rPr lang="en-US">
                <a:solidFill>
                  <a:srgbClr val="FFFF00"/>
                </a:solidFill>
              </a:rPr>
              <a:t>Block</a:t>
            </a:r>
          </a:p>
        </p:txBody>
      </p:sp>
      <p:sp>
        <p:nvSpPr>
          <p:cNvPr id="17414" name="Rectangle 25"/>
          <p:cNvSpPr>
            <a:spLocks noChangeArrowheads="1"/>
          </p:cNvSpPr>
          <p:nvPr/>
        </p:nvSpPr>
        <p:spPr bwMode="auto">
          <a:xfrm>
            <a:off x="10448926" y="1453039"/>
            <a:ext cx="340994" cy="757238"/>
          </a:xfrm>
          <a:prstGeom prst="rect">
            <a:avLst/>
          </a:prstGeom>
          <a:solidFill>
            <a:srgbClr val="0000FF"/>
          </a:solidFill>
          <a:ln w="19050" algn="ctr">
            <a:solidFill>
              <a:schemeClr val="tx1"/>
            </a:solidFill>
            <a:miter lim="800000"/>
            <a:headEnd/>
            <a:tailEnd/>
          </a:ln>
        </p:spPr>
        <p:txBody>
          <a:bodyPr vert="eaVert" wrap="none" anchor="ctr"/>
          <a:lstStyle/>
          <a:p>
            <a:pPr algn="ctr">
              <a:lnSpc>
                <a:spcPct val="85000"/>
              </a:lnSpc>
              <a:spcBef>
                <a:spcPct val="10000"/>
              </a:spcBef>
            </a:pPr>
            <a:r>
              <a:rPr lang="en-US" sz="1400">
                <a:latin typeface="Arial Narrow" pitchFamily="34" charset="0"/>
              </a:rPr>
              <a:t>Shared</a:t>
            </a:r>
          </a:p>
        </p:txBody>
      </p:sp>
      <p:grpSp>
        <p:nvGrpSpPr>
          <p:cNvPr id="4" name="Group 26"/>
          <p:cNvGrpSpPr>
            <a:grpSpLocks/>
          </p:cNvGrpSpPr>
          <p:nvPr/>
        </p:nvGrpSpPr>
        <p:grpSpPr bwMode="auto">
          <a:xfrm>
            <a:off x="9728836" y="1560195"/>
            <a:ext cx="702944" cy="542925"/>
            <a:chOff x="977" y="1849"/>
            <a:chExt cx="369" cy="380"/>
          </a:xfrm>
        </p:grpSpPr>
        <p:sp>
          <p:nvSpPr>
            <p:cNvPr id="17416" name="Line 27"/>
            <p:cNvSpPr>
              <a:spLocks noChangeShapeType="1"/>
            </p:cNvSpPr>
            <p:nvPr/>
          </p:nvSpPr>
          <p:spPr bwMode="auto">
            <a:xfrm>
              <a:off x="977" y="2039"/>
              <a:ext cx="369" cy="0"/>
            </a:xfrm>
            <a:prstGeom prst="line">
              <a:avLst/>
            </a:prstGeom>
            <a:noFill/>
            <a:ln w="38100">
              <a:solidFill>
                <a:srgbClr val="0000FF"/>
              </a:solidFill>
              <a:round/>
              <a:headEnd type="triangle" w="med" len="med"/>
              <a:tailEnd type="triangle" w="med" len="med"/>
            </a:ln>
          </p:spPr>
          <p:txBody>
            <a:bodyPr/>
            <a:lstStyle/>
            <a:p>
              <a:endParaRPr lang="en-US"/>
            </a:p>
          </p:txBody>
        </p:sp>
        <p:sp>
          <p:nvSpPr>
            <p:cNvPr id="17417" name="Line 28"/>
            <p:cNvSpPr>
              <a:spLocks noChangeShapeType="1"/>
            </p:cNvSpPr>
            <p:nvPr/>
          </p:nvSpPr>
          <p:spPr bwMode="auto">
            <a:xfrm>
              <a:off x="977" y="1975"/>
              <a:ext cx="369" cy="0"/>
            </a:xfrm>
            <a:prstGeom prst="line">
              <a:avLst/>
            </a:prstGeom>
            <a:noFill/>
            <a:ln w="38100">
              <a:solidFill>
                <a:srgbClr val="0000FF"/>
              </a:solidFill>
              <a:round/>
              <a:headEnd type="triangle" w="med" len="med"/>
              <a:tailEnd type="triangle" w="med" len="med"/>
            </a:ln>
          </p:spPr>
          <p:txBody>
            <a:bodyPr/>
            <a:lstStyle/>
            <a:p>
              <a:endParaRPr lang="en-US"/>
            </a:p>
          </p:txBody>
        </p:sp>
        <p:sp>
          <p:nvSpPr>
            <p:cNvPr id="17418" name="Line 29"/>
            <p:cNvSpPr>
              <a:spLocks noChangeShapeType="1"/>
            </p:cNvSpPr>
            <p:nvPr/>
          </p:nvSpPr>
          <p:spPr bwMode="auto">
            <a:xfrm>
              <a:off x="977" y="1912"/>
              <a:ext cx="369" cy="0"/>
            </a:xfrm>
            <a:prstGeom prst="line">
              <a:avLst/>
            </a:prstGeom>
            <a:noFill/>
            <a:ln w="38100">
              <a:solidFill>
                <a:srgbClr val="0000FF"/>
              </a:solidFill>
              <a:round/>
              <a:headEnd type="triangle" w="med" len="med"/>
              <a:tailEnd type="triangle" w="med" len="med"/>
            </a:ln>
          </p:spPr>
          <p:txBody>
            <a:bodyPr/>
            <a:lstStyle/>
            <a:p>
              <a:endParaRPr lang="en-US"/>
            </a:p>
          </p:txBody>
        </p:sp>
        <p:sp>
          <p:nvSpPr>
            <p:cNvPr id="17419" name="Line 30"/>
            <p:cNvSpPr>
              <a:spLocks noChangeShapeType="1"/>
            </p:cNvSpPr>
            <p:nvPr/>
          </p:nvSpPr>
          <p:spPr bwMode="auto">
            <a:xfrm>
              <a:off x="977" y="2102"/>
              <a:ext cx="369" cy="0"/>
            </a:xfrm>
            <a:prstGeom prst="line">
              <a:avLst/>
            </a:prstGeom>
            <a:noFill/>
            <a:ln w="38100">
              <a:solidFill>
                <a:srgbClr val="0000FF"/>
              </a:solidFill>
              <a:round/>
              <a:headEnd type="triangle" w="med" len="med"/>
              <a:tailEnd type="triangle" w="med" len="med"/>
            </a:ln>
          </p:spPr>
          <p:txBody>
            <a:bodyPr/>
            <a:lstStyle/>
            <a:p>
              <a:endParaRPr lang="en-US"/>
            </a:p>
          </p:txBody>
        </p:sp>
        <p:sp>
          <p:nvSpPr>
            <p:cNvPr id="17420" name="Line 31"/>
            <p:cNvSpPr>
              <a:spLocks noChangeShapeType="1"/>
            </p:cNvSpPr>
            <p:nvPr/>
          </p:nvSpPr>
          <p:spPr bwMode="auto">
            <a:xfrm>
              <a:off x="977" y="2165"/>
              <a:ext cx="369" cy="0"/>
            </a:xfrm>
            <a:prstGeom prst="line">
              <a:avLst/>
            </a:prstGeom>
            <a:noFill/>
            <a:ln w="38100">
              <a:solidFill>
                <a:srgbClr val="0000FF"/>
              </a:solidFill>
              <a:round/>
              <a:headEnd type="triangle" w="med" len="med"/>
              <a:tailEnd type="triangle" w="med" len="med"/>
            </a:ln>
          </p:spPr>
          <p:txBody>
            <a:bodyPr/>
            <a:lstStyle/>
            <a:p>
              <a:endParaRPr lang="en-US"/>
            </a:p>
          </p:txBody>
        </p:sp>
        <p:sp>
          <p:nvSpPr>
            <p:cNvPr id="17421" name="Line 32"/>
            <p:cNvSpPr>
              <a:spLocks noChangeShapeType="1"/>
            </p:cNvSpPr>
            <p:nvPr/>
          </p:nvSpPr>
          <p:spPr bwMode="auto">
            <a:xfrm>
              <a:off x="977" y="1849"/>
              <a:ext cx="369" cy="0"/>
            </a:xfrm>
            <a:prstGeom prst="line">
              <a:avLst/>
            </a:prstGeom>
            <a:noFill/>
            <a:ln w="38100">
              <a:solidFill>
                <a:srgbClr val="0000FF"/>
              </a:solidFill>
              <a:round/>
              <a:headEnd type="triangle" w="med" len="med"/>
              <a:tailEnd type="triangle" w="med" len="med"/>
            </a:ln>
          </p:spPr>
          <p:txBody>
            <a:bodyPr/>
            <a:lstStyle/>
            <a:p>
              <a:endParaRPr lang="en-US"/>
            </a:p>
          </p:txBody>
        </p:sp>
        <p:sp>
          <p:nvSpPr>
            <p:cNvPr id="17422" name="Line 33"/>
            <p:cNvSpPr>
              <a:spLocks noChangeShapeType="1"/>
            </p:cNvSpPr>
            <p:nvPr/>
          </p:nvSpPr>
          <p:spPr bwMode="auto">
            <a:xfrm>
              <a:off x="977" y="2229"/>
              <a:ext cx="369" cy="0"/>
            </a:xfrm>
            <a:prstGeom prst="line">
              <a:avLst/>
            </a:prstGeom>
            <a:noFill/>
            <a:ln w="38100">
              <a:solidFill>
                <a:srgbClr val="0000FF"/>
              </a:solidFill>
              <a:round/>
              <a:headEnd type="triangle" w="med" len="med"/>
              <a:tailEnd type="triangle" w="med" len="med"/>
            </a:ln>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37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373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37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373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373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373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373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37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3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66776" y="3966210"/>
            <a:ext cx="9326880" cy="707886"/>
          </a:xfrm>
        </p:spPr>
        <p:txBody>
          <a:bodyPr/>
          <a:lstStyle/>
          <a:p>
            <a:pPr>
              <a:defRPr/>
            </a:pPr>
            <a:r>
              <a:rPr lang="en-GB" dirty="0" smtClean="0"/>
              <a:t>GPU Architecture</a:t>
            </a:r>
            <a:endParaRPr lang="en-US" dirty="0"/>
          </a:p>
        </p:txBody>
      </p:sp>
      <p:sp>
        <p:nvSpPr>
          <p:cNvPr id="51202" name="Subtitle 8"/>
          <p:cNvSpPr>
            <a:spLocks noGrp="1"/>
          </p:cNvSpPr>
          <p:nvPr>
            <p:ph type="body" idx="1"/>
          </p:nvPr>
        </p:nvSpPr>
        <p:spPr/>
        <p:txBody>
          <a:bodyPr/>
          <a:lstStyle/>
          <a:p>
            <a:r>
              <a:rPr lang="en-GB" dirty="0" smtClean="0"/>
              <a:t>CUDA</a:t>
            </a:r>
            <a:endParaRPr lang="en-US" dirty="0" smtClean="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p:cNvSpPr>
          <p:nvPr/>
        </p:nvSpPr>
        <p:spPr bwMode="auto">
          <a:xfrm>
            <a:off x="548640" y="247174"/>
            <a:ext cx="8763000" cy="502920"/>
          </a:xfrm>
          <a:prstGeom prst="rect">
            <a:avLst/>
          </a:prstGeom>
          <a:noFill/>
          <a:ln w="12700">
            <a:noFill/>
            <a:miter lim="800000"/>
            <a:headEnd/>
            <a:tailEnd/>
          </a:ln>
        </p:spPr>
        <p:txBody>
          <a:bodyPr lIns="0" tIns="0" rIns="40639" bIns="0"/>
          <a:lstStyle/>
          <a:p>
            <a:pPr marL="39688"/>
            <a:r>
              <a:rPr lang="en-US" sz="3200" b="1">
                <a:solidFill>
                  <a:srgbClr val="73B900"/>
                </a:solidFill>
                <a:latin typeface="Arial Bold" charset="0"/>
                <a:cs typeface="Arial Bold" charset="0"/>
                <a:sym typeface="Arial Bold" charset="0"/>
              </a:rPr>
              <a:t>10-Series Architecture</a:t>
            </a:r>
          </a:p>
        </p:txBody>
      </p:sp>
      <p:sp>
        <p:nvSpPr>
          <p:cNvPr id="32773" name="Rectangle 4"/>
          <p:cNvSpPr>
            <a:spLocks/>
          </p:cNvSpPr>
          <p:nvPr/>
        </p:nvSpPr>
        <p:spPr bwMode="auto">
          <a:xfrm>
            <a:off x="624840" y="1097280"/>
            <a:ext cx="9875520" cy="1634490"/>
          </a:xfrm>
          <a:prstGeom prst="rect">
            <a:avLst/>
          </a:prstGeom>
          <a:noFill/>
          <a:ln w="12700">
            <a:noFill/>
            <a:miter lim="800000"/>
            <a:headEnd/>
            <a:tailEnd/>
          </a:ln>
        </p:spPr>
        <p:txBody>
          <a:bodyPr lIns="0" tIns="0" rIns="40639" bIns="0"/>
          <a:lstStyle/>
          <a:p>
            <a:pPr marL="496888" indent="-457200">
              <a:lnSpc>
                <a:spcPct val="110000"/>
              </a:lnSpc>
              <a:spcBef>
                <a:spcPts val="450"/>
              </a:spcBef>
              <a:buSzPct val="201000"/>
              <a:buFontTx/>
              <a:buBlip>
                <a:blip r:embed="rId2"/>
              </a:buBlip>
            </a:pPr>
            <a:r>
              <a:rPr lang="en-US" sz="2000" b="1">
                <a:solidFill>
                  <a:schemeClr val="tx1"/>
                </a:solidFill>
                <a:latin typeface="Arial Bold" charset="0"/>
                <a:cs typeface="Arial Bold" charset="0"/>
                <a:sym typeface="Arial Bold" charset="0"/>
              </a:rPr>
              <a:t>240 </a:t>
            </a:r>
            <a:r>
              <a:rPr lang="en-US" sz="2000" b="1">
                <a:solidFill>
                  <a:srgbClr val="FF8000"/>
                </a:solidFill>
                <a:latin typeface="Arial Bold Italic" charset="0"/>
                <a:cs typeface="Arial Bold Italic" charset="0"/>
                <a:sym typeface="Arial Bold Italic" charset="0"/>
              </a:rPr>
              <a:t>Scalar Processor (SP) cores </a:t>
            </a:r>
            <a:r>
              <a:rPr lang="en-US" sz="2000" b="1">
                <a:solidFill>
                  <a:schemeClr val="tx1"/>
                </a:solidFill>
                <a:latin typeface="Arial Bold" charset="0"/>
                <a:cs typeface="Arial Bold" charset="0"/>
                <a:sym typeface="Arial Bold" charset="0"/>
              </a:rPr>
              <a:t>execute kernel threads</a:t>
            </a:r>
            <a:endParaRPr lang="en-US" sz="2000" b="1">
              <a:solidFill>
                <a:srgbClr val="FF8000"/>
              </a:solidFill>
              <a:latin typeface="Arial Bold Italic" charset="0"/>
              <a:cs typeface="Arial Bold Italic" charset="0"/>
              <a:sym typeface="Arial Bold Italic" charset="0"/>
            </a:endParaRPr>
          </a:p>
          <a:p>
            <a:pPr marL="496888" indent="-457200">
              <a:lnSpc>
                <a:spcPct val="110000"/>
              </a:lnSpc>
              <a:spcBef>
                <a:spcPts val="450"/>
              </a:spcBef>
              <a:buSzPct val="201000"/>
              <a:buFontTx/>
              <a:buBlip>
                <a:blip r:embed="rId2"/>
              </a:buBlip>
            </a:pPr>
            <a:r>
              <a:rPr lang="en-US" sz="2000" b="1">
                <a:solidFill>
                  <a:schemeClr val="tx1"/>
                </a:solidFill>
                <a:latin typeface="Arial Bold" charset="0"/>
                <a:cs typeface="Arial Bold" charset="0"/>
                <a:sym typeface="Arial Bold" charset="0"/>
              </a:rPr>
              <a:t>30 </a:t>
            </a:r>
            <a:r>
              <a:rPr lang="en-US" sz="2000" b="1">
                <a:solidFill>
                  <a:srgbClr val="A6A6A6"/>
                </a:solidFill>
                <a:latin typeface="Arial Bold" charset="0"/>
                <a:cs typeface="Arial Bold" charset="0"/>
                <a:sym typeface="Arial Bold" charset="0"/>
              </a:rPr>
              <a:t>Streaming </a:t>
            </a:r>
            <a:r>
              <a:rPr lang="en-US" sz="2000" b="1">
                <a:solidFill>
                  <a:srgbClr val="A6A6A6"/>
                </a:solidFill>
                <a:latin typeface="Arial Bold Italic" charset="0"/>
                <a:cs typeface="Arial Bold Italic" charset="0"/>
                <a:sym typeface="Arial Bold Italic" charset="0"/>
              </a:rPr>
              <a:t>Multiprocessors (SMs)</a:t>
            </a:r>
            <a:r>
              <a:rPr lang="en-US" sz="2000" b="1">
                <a:solidFill>
                  <a:schemeClr val="tx1"/>
                </a:solidFill>
                <a:latin typeface="Arial Bold" charset="0"/>
                <a:cs typeface="Arial Bold" charset="0"/>
                <a:sym typeface="Arial Bold" charset="0"/>
              </a:rPr>
              <a:t> each contain</a:t>
            </a:r>
          </a:p>
          <a:p>
            <a:pPr lvl="1">
              <a:lnSpc>
                <a:spcPct val="110000"/>
              </a:lnSpc>
              <a:spcBef>
                <a:spcPts val="450"/>
              </a:spcBef>
              <a:buSzPct val="201000"/>
              <a:buFontTx/>
              <a:buBlip>
                <a:blip r:embed="rId2"/>
              </a:buBlip>
            </a:pPr>
            <a:r>
              <a:rPr lang="en-US" b="1">
                <a:solidFill>
                  <a:schemeClr val="tx1"/>
                </a:solidFill>
                <a:latin typeface="Arial Bold" charset="0"/>
                <a:cs typeface="Arial Bold" charset="0"/>
                <a:sym typeface="Arial Bold" charset="0"/>
              </a:rPr>
              <a:t>8 scalar processors</a:t>
            </a:r>
          </a:p>
          <a:p>
            <a:pPr lvl="1">
              <a:lnSpc>
                <a:spcPct val="110000"/>
              </a:lnSpc>
              <a:spcBef>
                <a:spcPts val="450"/>
              </a:spcBef>
              <a:buSzPct val="201000"/>
              <a:buFontTx/>
              <a:buBlip>
                <a:blip r:embed="rId2"/>
              </a:buBlip>
            </a:pPr>
            <a:r>
              <a:rPr lang="en-US" b="1">
                <a:solidFill>
                  <a:schemeClr val="tx1"/>
                </a:solidFill>
                <a:latin typeface="Arial Bold" charset="0"/>
                <a:cs typeface="Arial Bold" charset="0"/>
                <a:sym typeface="Arial Bold" charset="0"/>
              </a:rPr>
              <a:t>2 Special Function Units (SFUs)</a:t>
            </a:r>
          </a:p>
          <a:p>
            <a:pPr lvl="1">
              <a:lnSpc>
                <a:spcPct val="110000"/>
              </a:lnSpc>
              <a:spcBef>
                <a:spcPts val="450"/>
              </a:spcBef>
              <a:buSzPct val="201000"/>
              <a:buFontTx/>
              <a:buBlip>
                <a:blip r:embed="rId2"/>
              </a:buBlip>
            </a:pPr>
            <a:r>
              <a:rPr lang="en-US" b="1">
                <a:solidFill>
                  <a:schemeClr val="tx1"/>
                </a:solidFill>
                <a:latin typeface="Arial Bold" charset="0"/>
                <a:cs typeface="Arial Bold" charset="0"/>
                <a:sym typeface="Arial Bold" charset="0"/>
              </a:rPr>
              <a:t>1 double precision unit</a:t>
            </a:r>
          </a:p>
          <a:p>
            <a:pPr lvl="1">
              <a:lnSpc>
                <a:spcPct val="110000"/>
              </a:lnSpc>
              <a:spcBef>
                <a:spcPts val="450"/>
              </a:spcBef>
              <a:buSzPct val="201000"/>
              <a:buFontTx/>
              <a:buBlip>
                <a:blip r:embed="rId2"/>
              </a:buBlip>
            </a:pPr>
            <a:r>
              <a:rPr lang="en-US" b="1">
                <a:solidFill>
                  <a:srgbClr val="7BBF02"/>
                </a:solidFill>
                <a:latin typeface="Arial Bold Italic" charset="0"/>
                <a:cs typeface="Arial Bold Italic" charset="0"/>
                <a:sym typeface="Arial Bold Italic" charset="0"/>
              </a:rPr>
              <a:t>Shared memory </a:t>
            </a:r>
            <a:r>
              <a:rPr lang="en-US" b="1">
                <a:solidFill>
                  <a:schemeClr val="tx1"/>
                </a:solidFill>
                <a:latin typeface="Arial Bold" charset="0"/>
                <a:cs typeface="Arial Bold" charset="0"/>
                <a:sym typeface="Arial Bold" charset="0"/>
              </a:rPr>
              <a:t>enables thread cooperation</a:t>
            </a:r>
          </a:p>
        </p:txBody>
      </p:sp>
      <p:grpSp>
        <p:nvGrpSpPr>
          <p:cNvPr id="2" name="Group 5"/>
          <p:cNvGrpSpPr>
            <a:grpSpLocks/>
          </p:cNvGrpSpPr>
          <p:nvPr/>
        </p:nvGrpSpPr>
        <p:grpSpPr bwMode="auto">
          <a:xfrm>
            <a:off x="771526" y="3406140"/>
            <a:ext cx="6050280" cy="2217420"/>
            <a:chOff x="0" y="0"/>
            <a:chExt cx="3176" cy="1552"/>
          </a:xfrm>
        </p:grpSpPr>
        <p:grpSp>
          <p:nvGrpSpPr>
            <p:cNvPr id="3" name="Group 6"/>
            <p:cNvGrpSpPr>
              <a:grpSpLocks/>
            </p:cNvGrpSpPr>
            <p:nvPr/>
          </p:nvGrpSpPr>
          <p:grpSpPr bwMode="auto">
            <a:xfrm>
              <a:off x="0" y="0"/>
              <a:ext cx="616" cy="752"/>
              <a:chOff x="0" y="0"/>
              <a:chExt cx="616" cy="752"/>
            </a:xfrm>
          </p:grpSpPr>
          <p:sp>
            <p:nvSpPr>
              <p:cNvPr id="33572" name="Rectangle 7"/>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33573" name="Rectangle 8"/>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4" name="Group 9"/>
            <p:cNvGrpSpPr>
              <a:grpSpLocks/>
            </p:cNvGrpSpPr>
            <p:nvPr/>
          </p:nvGrpSpPr>
          <p:grpSpPr bwMode="auto">
            <a:xfrm>
              <a:off x="20" y="124"/>
              <a:ext cx="176" cy="600"/>
              <a:chOff x="0" y="0"/>
              <a:chExt cx="176" cy="600"/>
            </a:xfrm>
          </p:grpSpPr>
          <p:sp>
            <p:nvSpPr>
              <p:cNvPr id="33570" name="Rectangle 10"/>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571" name="Rectangle 11"/>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2803" name="Rectangle 12"/>
            <p:cNvSpPr>
              <a:spLocks/>
            </p:cNvSpPr>
            <p:nvPr/>
          </p:nvSpPr>
          <p:spPr bwMode="auto">
            <a:xfrm>
              <a:off x="4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04" name="Rectangle 13"/>
            <p:cNvSpPr>
              <a:spLocks/>
            </p:cNvSpPr>
            <p:nvPr/>
          </p:nvSpPr>
          <p:spPr bwMode="auto">
            <a:xfrm>
              <a:off x="42" y="148"/>
              <a:ext cx="56" cy="56"/>
            </a:xfrm>
            <a:prstGeom prst="rect">
              <a:avLst/>
            </a:prstGeom>
            <a:noFill/>
            <a:ln w="12700">
              <a:noFill/>
              <a:miter lim="800000"/>
              <a:headEnd/>
              <a:tailEnd/>
            </a:ln>
          </p:spPr>
          <p:txBody>
            <a:bodyPr lIns="0" tIns="0" rIns="0" bIns="0"/>
            <a:lstStyle/>
            <a:p>
              <a:endParaRPr lang="en-US"/>
            </a:p>
          </p:txBody>
        </p:sp>
        <p:sp>
          <p:nvSpPr>
            <p:cNvPr id="32805" name="Rectangle 14"/>
            <p:cNvSpPr>
              <a:spLocks/>
            </p:cNvSpPr>
            <p:nvPr/>
          </p:nvSpPr>
          <p:spPr bwMode="auto">
            <a:xfrm>
              <a:off x="4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06" name="Rectangle 15"/>
            <p:cNvSpPr>
              <a:spLocks/>
            </p:cNvSpPr>
            <p:nvPr/>
          </p:nvSpPr>
          <p:spPr bwMode="auto">
            <a:xfrm>
              <a:off x="42" y="220"/>
              <a:ext cx="56" cy="56"/>
            </a:xfrm>
            <a:prstGeom prst="rect">
              <a:avLst/>
            </a:prstGeom>
            <a:noFill/>
            <a:ln w="12700">
              <a:noFill/>
              <a:miter lim="800000"/>
              <a:headEnd/>
              <a:tailEnd/>
            </a:ln>
          </p:spPr>
          <p:txBody>
            <a:bodyPr lIns="0" tIns="0" rIns="0" bIns="0"/>
            <a:lstStyle/>
            <a:p>
              <a:endParaRPr lang="en-US"/>
            </a:p>
          </p:txBody>
        </p:sp>
        <p:sp>
          <p:nvSpPr>
            <p:cNvPr id="32807" name="Rectangle 16"/>
            <p:cNvSpPr>
              <a:spLocks/>
            </p:cNvSpPr>
            <p:nvPr/>
          </p:nvSpPr>
          <p:spPr bwMode="auto">
            <a:xfrm>
              <a:off x="4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08" name="Rectangle 17"/>
            <p:cNvSpPr>
              <a:spLocks/>
            </p:cNvSpPr>
            <p:nvPr/>
          </p:nvSpPr>
          <p:spPr bwMode="auto">
            <a:xfrm>
              <a:off x="42" y="292"/>
              <a:ext cx="56" cy="56"/>
            </a:xfrm>
            <a:prstGeom prst="rect">
              <a:avLst/>
            </a:prstGeom>
            <a:noFill/>
            <a:ln w="12700">
              <a:noFill/>
              <a:miter lim="800000"/>
              <a:headEnd/>
              <a:tailEnd/>
            </a:ln>
          </p:spPr>
          <p:txBody>
            <a:bodyPr lIns="0" tIns="0" rIns="0" bIns="0"/>
            <a:lstStyle/>
            <a:p>
              <a:endParaRPr lang="en-US"/>
            </a:p>
          </p:txBody>
        </p:sp>
        <p:sp>
          <p:nvSpPr>
            <p:cNvPr id="32809" name="Rectangle 18"/>
            <p:cNvSpPr>
              <a:spLocks/>
            </p:cNvSpPr>
            <p:nvPr/>
          </p:nvSpPr>
          <p:spPr bwMode="auto">
            <a:xfrm>
              <a:off x="4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10" name="Rectangle 19"/>
            <p:cNvSpPr>
              <a:spLocks/>
            </p:cNvSpPr>
            <p:nvPr/>
          </p:nvSpPr>
          <p:spPr bwMode="auto">
            <a:xfrm>
              <a:off x="42" y="364"/>
              <a:ext cx="56" cy="56"/>
            </a:xfrm>
            <a:prstGeom prst="rect">
              <a:avLst/>
            </a:prstGeom>
            <a:noFill/>
            <a:ln w="12700">
              <a:noFill/>
              <a:miter lim="800000"/>
              <a:headEnd/>
              <a:tailEnd/>
            </a:ln>
          </p:spPr>
          <p:txBody>
            <a:bodyPr lIns="0" tIns="0" rIns="0" bIns="0"/>
            <a:lstStyle/>
            <a:p>
              <a:endParaRPr lang="en-US"/>
            </a:p>
          </p:txBody>
        </p:sp>
        <p:sp>
          <p:nvSpPr>
            <p:cNvPr id="32811" name="Rectangle 20"/>
            <p:cNvSpPr>
              <a:spLocks/>
            </p:cNvSpPr>
            <p:nvPr/>
          </p:nvSpPr>
          <p:spPr bwMode="auto">
            <a:xfrm>
              <a:off x="11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12" name="Rectangle 21"/>
            <p:cNvSpPr>
              <a:spLocks/>
            </p:cNvSpPr>
            <p:nvPr/>
          </p:nvSpPr>
          <p:spPr bwMode="auto">
            <a:xfrm>
              <a:off x="114" y="148"/>
              <a:ext cx="56" cy="56"/>
            </a:xfrm>
            <a:prstGeom prst="rect">
              <a:avLst/>
            </a:prstGeom>
            <a:noFill/>
            <a:ln w="12700">
              <a:noFill/>
              <a:miter lim="800000"/>
              <a:headEnd/>
              <a:tailEnd/>
            </a:ln>
          </p:spPr>
          <p:txBody>
            <a:bodyPr lIns="0" tIns="0" rIns="0" bIns="0"/>
            <a:lstStyle/>
            <a:p>
              <a:endParaRPr lang="en-US"/>
            </a:p>
          </p:txBody>
        </p:sp>
        <p:sp>
          <p:nvSpPr>
            <p:cNvPr id="32813" name="Rectangle 22"/>
            <p:cNvSpPr>
              <a:spLocks/>
            </p:cNvSpPr>
            <p:nvPr/>
          </p:nvSpPr>
          <p:spPr bwMode="auto">
            <a:xfrm>
              <a:off x="11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14" name="Rectangle 23"/>
            <p:cNvSpPr>
              <a:spLocks/>
            </p:cNvSpPr>
            <p:nvPr/>
          </p:nvSpPr>
          <p:spPr bwMode="auto">
            <a:xfrm>
              <a:off x="114" y="220"/>
              <a:ext cx="56" cy="56"/>
            </a:xfrm>
            <a:prstGeom prst="rect">
              <a:avLst/>
            </a:prstGeom>
            <a:noFill/>
            <a:ln w="12700">
              <a:noFill/>
              <a:miter lim="800000"/>
              <a:headEnd/>
              <a:tailEnd/>
            </a:ln>
          </p:spPr>
          <p:txBody>
            <a:bodyPr lIns="0" tIns="0" rIns="0" bIns="0"/>
            <a:lstStyle/>
            <a:p>
              <a:endParaRPr lang="en-US"/>
            </a:p>
          </p:txBody>
        </p:sp>
        <p:sp>
          <p:nvSpPr>
            <p:cNvPr id="32815" name="Rectangle 24"/>
            <p:cNvSpPr>
              <a:spLocks/>
            </p:cNvSpPr>
            <p:nvPr/>
          </p:nvSpPr>
          <p:spPr bwMode="auto">
            <a:xfrm>
              <a:off x="11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16" name="Rectangle 25"/>
            <p:cNvSpPr>
              <a:spLocks/>
            </p:cNvSpPr>
            <p:nvPr/>
          </p:nvSpPr>
          <p:spPr bwMode="auto">
            <a:xfrm>
              <a:off x="114" y="292"/>
              <a:ext cx="56" cy="56"/>
            </a:xfrm>
            <a:prstGeom prst="rect">
              <a:avLst/>
            </a:prstGeom>
            <a:noFill/>
            <a:ln w="12700">
              <a:noFill/>
              <a:miter lim="800000"/>
              <a:headEnd/>
              <a:tailEnd/>
            </a:ln>
          </p:spPr>
          <p:txBody>
            <a:bodyPr lIns="0" tIns="0" rIns="0" bIns="0"/>
            <a:lstStyle/>
            <a:p>
              <a:endParaRPr lang="en-US"/>
            </a:p>
          </p:txBody>
        </p:sp>
        <p:sp>
          <p:nvSpPr>
            <p:cNvPr id="32817" name="Rectangle 26"/>
            <p:cNvSpPr>
              <a:spLocks/>
            </p:cNvSpPr>
            <p:nvPr/>
          </p:nvSpPr>
          <p:spPr bwMode="auto">
            <a:xfrm>
              <a:off x="11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18" name="Rectangle 27"/>
            <p:cNvSpPr>
              <a:spLocks/>
            </p:cNvSpPr>
            <p:nvPr/>
          </p:nvSpPr>
          <p:spPr bwMode="auto">
            <a:xfrm>
              <a:off x="114" y="364"/>
              <a:ext cx="56" cy="56"/>
            </a:xfrm>
            <a:prstGeom prst="rect">
              <a:avLst/>
            </a:prstGeom>
            <a:noFill/>
            <a:ln w="12700">
              <a:noFill/>
              <a:miter lim="800000"/>
              <a:headEnd/>
              <a:tailEnd/>
            </a:ln>
          </p:spPr>
          <p:txBody>
            <a:bodyPr lIns="0" tIns="0" rIns="0" bIns="0"/>
            <a:lstStyle/>
            <a:p>
              <a:endParaRPr lang="en-US"/>
            </a:p>
          </p:txBody>
        </p:sp>
        <p:sp>
          <p:nvSpPr>
            <p:cNvPr id="32819" name="Rectangle 28"/>
            <p:cNvSpPr>
              <a:spLocks/>
            </p:cNvSpPr>
            <p:nvPr/>
          </p:nvSpPr>
          <p:spPr bwMode="auto">
            <a:xfrm>
              <a:off x="4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5" name="Group 29"/>
            <p:cNvGrpSpPr>
              <a:grpSpLocks/>
            </p:cNvGrpSpPr>
            <p:nvPr/>
          </p:nvGrpSpPr>
          <p:grpSpPr bwMode="auto">
            <a:xfrm>
              <a:off x="44" y="545"/>
              <a:ext cx="128" cy="152"/>
              <a:chOff x="0" y="0"/>
              <a:chExt cx="128" cy="152"/>
            </a:xfrm>
          </p:grpSpPr>
          <p:grpSp>
            <p:nvGrpSpPr>
              <p:cNvPr id="6" name="Group 30"/>
              <p:cNvGrpSpPr>
                <a:grpSpLocks/>
              </p:cNvGrpSpPr>
              <p:nvPr/>
            </p:nvGrpSpPr>
            <p:grpSpPr bwMode="auto">
              <a:xfrm rot="5400000">
                <a:off x="-12" y="12"/>
                <a:ext cx="152" cy="128"/>
                <a:chOff x="0" y="0"/>
                <a:chExt cx="152" cy="128"/>
              </a:xfrm>
            </p:grpSpPr>
            <p:sp>
              <p:nvSpPr>
                <p:cNvPr id="33568" name="Rectangle 31"/>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69" name="Rectangle 32"/>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567" name="Rectangle 33"/>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7" name="Group 34"/>
            <p:cNvGrpSpPr>
              <a:grpSpLocks/>
            </p:cNvGrpSpPr>
            <p:nvPr/>
          </p:nvGrpSpPr>
          <p:grpSpPr bwMode="auto">
            <a:xfrm>
              <a:off x="220" y="124"/>
              <a:ext cx="176" cy="600"/>
              <a:chOff x="0" y="0"/>
              <a:chExt cx="176" cy="600"/>
            </a:xfrm>
          </p:grpSpPr>
          <p:sp>
            <p:nvSpPr>
              <p:cNvPr id="33564" name="Rectangle 35"/>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565" name="Rectangle 36"/>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2822" name="Rectangle 37"/>
            <p:cNvSpPr>
              <a:spLocks/>
            </p:cNvSpPr>
            <p:nvPr/>
          </p:nvSpPr>
          <p:spPr bwMode="auto">
            <a:xfrm>
              <a:off x="24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23" name="Rectangle 38"/>
            <p:cNvSpPr>
              <a:spLocks/>
            </p:cNvSpPr>
            <p:nvPr/>
          </p:nvSpPr>
          <p:spPr bwMode="auto">
            <a:xfrm>
              <a:off x="242" y="148"/>
              <a:ext cx="56" cy="56"/>
            </a:xfrm>
            <a:prstGeom prst="rect">
              <a:avLst/>
            </a:prstGeom>
            <a:noFill/>
            <a:ln w="12700">
              <a:noFill/>
              <a:miter lim="800000"/>
              <a:headEnd/>
              <a:tailEnd/>
            </a:ln>
          </p:spPr>
          <p:txBody>
            <a:bodyPr lIns="0" tIns="0" rIns="0" bIns="0"/>
            <a:lstStyle/>
            <a:p>
              <a:endParaRPr lang="en-US"/>
            </a:p>
          </p:txBody>
        </p:sp>
        <p:sp>
          <p:nvSpPr>
            <p:cNvPr id="32824" name="Rectangle 39"/>
            <p:cNvSpPr>
              <a:spLocks/>
            </p:cNvSpPr>
            <p:nvPr/>
          </p:nvSpPr>
          <p:spPr bwMode="auto">
            <a:xfrm>
              <a:off x="24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25" name="Rectangle 40"/>
            <p:cNvSpPr>
              <a:spLocks/>
            </p:cNvSpPr>
            <p:nvPr/>
          </p:nvSpPr>
          <p:spPr bwMode="auto">
            <a:xfrm>
              <a:off x="242" y="220"/>
              <a:ext cx="56" cy="56"/>
            </a:xfrm>
            <a:prstGeom prst="rect">
              <a:avLst/>
            </a:prstGeom>
            <a:noFill/>
            <a:ln w="12700">
              <a:noFill/>
              <a:miter lim="800000"/>
              <a:headEnd/>
              <a:tailEnd/>
            </a:ln>
          </p:spPr>
          <p:txBody>
            <a:bodyPr lIns="0" tIns="0" rIns="0" bIns="0"/>
            <a:lstStyle/>
            <a:p>
              <a:endParaRPr lang="en-US"/>
            </a:p>
          </p:txBody>
        </p:sp>
        <p:sp>
          <p:nvSpPr>
            <p:cNvPr id="32826" name="Rectangle 41"/>
            <p:cNvSpPr>
              <a:spLocks/>
            </p:cNvSpPr>
            <p:nvPr/>
          </p:nvSpPr>
          <p:spPr bwMode="auto">
            <a:xfrm>
              <a:off x="24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27" name="Rectangle 42"/>
            <p:cNvSpPr>
              <a:spLocks/>
            </p:cNvSpPr>
            <p:nvPr/>
          </p:nvSpPr>
          <p:spPr bwMode="auto">
            <a:xfrm>
              <a:off x="242" y="292"/>
              <a:ext cx="56" cy="56"/>
            </a:xfrm>
            <a:prstGeom prst="rect">
              <a:avLst/>
            </a:prstGeom>
            <a:noFill/>
            <a:ln w="12700">
              <a:noFill/>
              <a:miter lim="800000"/>
              <a:headEnd/>
              <a:tailEnd/>
            </a:ln>
          </p:spPr>
          <p:txBody>
            <a:bodyPr lIns="0" tIns="0" rIns="0" bIns="0"/>
            <a:lstStyle/>
            <a:p>
              <a:endParaRPr lang="en-US"/>
            </a:p>
          </p:txBody>
        </p:sp>
        <p:sp>
          <p:nvSpPr>
            <p:cNvPr id="32828" name="Rectangle 43"/>
            <p:cNvSpPr>
              <a:spLocks/>
            </p:cNvSpPr>
            <p:nvPr/>
          </p:nvSpPr>
          <p:spPr bwMode="auto">
            <a:xfrm>
              <a:off x="24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29" name="Rectangle 44"/>
            <p:cNvSpPr>
              <a:spLocks/>
            </p:cNvSpPr>
            <p:nvPr/>
          </p:nvSpPr>
          <p:spPr bwMode="auto">
            <a:xfrm>
              <a:off x="242" y="364"/>
              <a:ext cx="56" cy="56"/>
            </a:xfrm>
            <a:prstGeom prst="rect">
              <a:avLst/>
            </a:prstGeom>
            <a:noFill/>
            <a:ln w="12700">
              <a:noFill/>
              <a:miter lim="800000"/>
              <a:headEnd/>
              <a:tailEnd/>
            </a:ln>
          </p:spPr>
          <p:txBody>
            <a:bodyPr lIns="0" tIns="0" rIns="0" bIns="0"/>
            <a:lstStyle/>
            <a:p>
              <a:endParaRPr lang="en-US"/>
            </a:p>
          </p:txBody>
        </p:sp>
        <p:sp>
          <p:nvSpPr>
            <p:cNvPr id="32830" name="Rectangle 45"/>
            <p:cNvSpPr>
              <a:spLocks/>
            </p:cNvSpPr>
            <p:nvPr/>
          </p:nvSpPr>
          <p:spPr bwMode="auto">
            <a:xfrm>
              <a:off x="31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31" name="Rectangle 46"/>
            <p:cNvSpPr>
              <a:spLocks/>
            </p:cNvSpPr>
            <p:nvPr/>
          </p:nvSpPr>
          <p:spPr bwMode="auto">
            <a:xfrm>
              <a:off x="314" y="148"/>
              <a:ext cx="56" cy="56"/>
            </a:xfrm>
            <a:prstGeom prst="rect">
              <a:avLst/>
            </a:prstGeom>
            <a:noFill/>
            <a:ln w="12700">
              <a:noFill/>
              <a:miter lim="800000"/>
              <a:headEnd/>
              <a:tailEnd/>
            </a:ln>
          </p:spPr>
          <p:txBody>
            <a:bodyPr lIns="0" tIns="0" rIns="0" bIns="0"/>
            <a:lstStyle/>
            <a:p>
              <a:endParaRPr lang="en-US"/>
            </a:p>
          </p:txBody>
        </p:sp>
        <p:sp>
          <p:nvSpPr>
            <p:cNvPr id="32832" name="Rectangle 47"/>
            <p:cNvSpPr>
              <a:spLocks/>
            </p:cNvSpPr>
            <p:nvPr/>
          </p:nvSpPr>
          <p:spPr bwMode="auto">
            <a:xfrm>
              <a:off x="31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33" name="Rectangle 48"/>
            <p:cNvSpPr>
              <a:spLocks/>
            </p:cNvSpPr>
            <p:nvPr/>
          </p:nvSpPr>
          <p:spPr bwMode="auto">
            <a:xfrm>
              <a:off x="314" y="220"/>
              <a:ext cx="56" cy="56"/>
            </a:xfrm>
            <a:prstGeom prst="rect">
              <a:avLst/>
            </a:prstGeom>
            <a:noFill/>
            <a:ln w="12700">
              <a:noFill/>
              <a:miter lim="800000"/>
              <a:headEnd/>
              <a:tailEnd/>
            </a:ln>
          </p:spPr>
          <p:txBody>
            <a:bodyPr lIns="0" tIns="0" rIns="0" bIns="0"/>
            <a:lstStyle/>
            <a:p>
              <a:endParaRPr lang="en-US"/>
            </a:p>
          </p:txBody>
        </p:sp>
        <p:sp>
          <p:nvSpPr>
            <p:cNvPr id="32834" name="Rectangle 49"/>
            <p:cNvSpPr>
              <a:spLocks/>
            </p:cNvSpPr>
            <p:nvPr/>
          </p:nvSpPr>
          <p:spPr bwMode="auto">
            <a:xfrm>
              <a:off x="31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35" name="Rectangle 50"/>
            <p:cNvSpPr>
              <a:spLocks/>
            </p:cNvSpPr>
            <p:nvPr/>
          </p:nvSpPr>
          <p:spPr bwMode="auto">
            <a:xfrm>
              <a:off x="314" y="292"/>
              <a:ext cx="56" cy="56"/>
            </a:xfrm>
            <a:prstGeom prst="rect">
              <a:avLst/>
            </a:prstGeom>
            <a:noFill/>
            <a:ln w="12700">
              <a:noFill/>
              <a:miter lim="800000"/>
              <a:headEnd/>
              <a:tailEnd/>
            </a:ln>
          </p:spPr>
          <p:txBody>
            <a:bodyPr lIns="0" tIns="0" rIns="0" bIns="0"/>
            <a:lstStyle/>
            <a:p>
              <a:endParaRPr lang="en-US"/>
            </a:p>
          </p:txBody>
        </p:sp>
        <p:sp>
          <p:nvSpPr>
            <p:cNvPr id="32836" name="Rectangle 51"/>
            <p:cNvSpPr>
              <a:spLocks/>
            </p:cNvSpPr>
            <p:nvPr/>
          </p:nvSpPr>
          <p:spPr bwMode="auto">
            <a:xfrm>
              <a:off x="31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37" name="Rectangle 52"/>
            <p:cNvSpPr>
              <a:spLocks/>
            </p:cNvSpPr>
            <p:nvPr/>
          </p:nvSpPr>
          <p:spPr bwMode="auto">
            <a:xfrm>
              <a:off x="314" y="364"/>
              <a:ext cx="56" cy="56"/>
            </a:xfrm>
            <a:prstGeom prst="rect">
              <a:avLst/>
            </a:prstGeom>
            <a:noFill/>
            <a:ln w="12700">
              <a:noFill/>
              <a:miter lim="800000"/>
              <a:headEnd/>
              <a:tailEnd/>
            </a:ln>
          </p:spPr>
          <p:txBody>
            <a:bodyPr lIns="0" tIns="0" rIns="0" bIns="0"/>
            <a:lstStyle/>
            <a:p>
              <a:endParaRPr lang="en-US"/>
            </a:p>
          </p:txBody>
        </p:sp>
        <p:sp>
          <p:nvSpPr>
            <p:cNvPr id="32838" name="Rectangle 53"/>
            <p:cNvSpPr>
              <a:spLocks/>
            </p:cNvSpPr>
            <p:nvPr/>
          </p:nvSpPr>
          <p:spPr bwMode="auto">
            <a:xfrm>
              <a:off x="24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8" name="Group 54"/>
            <p:cNvGrpSpPr>
              <a:grpSpLocks/>
            </p:cNvGrpSpPr>
            <p:nvPr/>
          </p:nvGrpSpPr>
          <p:grpSpPr bwMode="auto">
            <a:xfrm rot="5400000">
              <a:off x="232" y="557"/>
              <a:ext cx="152" cy="128"/>
              <a:chOff x="0" y="0"/>
              <a:chExt cx="152" cy="128"/>
            </a:xfrm>
          </p:grpSpPr>
          <p:sp>
            <p:nvSpPr>
              <p:cNvPr id="33562" name="Rectangle 55"/>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63" name="Rectangle 56"/>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2840" name="Rectangle 57"/>
            <p:cNvSpPr>
              <a:spLocks/>
            </p:cNvSpPr>
            <p:nvPr/>
          </p:nvSpPr>
          <p:spPr bwMode="auto">
            <a:xfrm>
              <a:off x="420" y="124"/>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2841" name="Rectangle 58"/>
            <p:cNvSpPr>
              <a:spLocks/>
            </p:cNvSpPr>
            <p:nvPr/>
          </p:nvSpPr>
          <p:spPr bwMode="auto">
            <a:xfrm>
              <a:off x="420" y="124"/>
              <a:ext cx="176" cy="600"/>
            </a:xfrm>
            <a:prstGeom prst="rect">
              <a:avLst/>
            </a:prstGeom>
            <a:noFill/>
            <a:ln w="12700">
              <a:noFill/>
              <a:miter lim="800000"/>
              <a:headEnd/>
              <a:tailEnd/>
            </a:ln>
          </p:spPr>
          <p:txBody>
            <a:bodyPr lIns="0" tIns="0" rIns="0" bIns="0"/>
            <a:lstStyle/>
            <a:p>
              <a:endParaRPr lang="en-US"/>
            </a:p>
          </p:txBody>
        </p:sp>
        <p:sp>
          <p:nvSpPr>
            <p:cNvPr id="32842" name="Rectangle 59"/>
            <p:cNvSpPr>
              <a:spLocks/>
            </p:cNvSpPr>
            <p:nvPr/>
          </p:nvSpPr>
          <p:spPr bwMode="auto">
            <a:xfrm>
              <a:off x="44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43" name="Rectangle 60"/>
            <p:cNvSpPr>
              <a:spLocks/>
            </p:cNvSpPr>
            <p:nvPr/>
          </p:nvSpPr>
          <p:spPr bwMode="auto">
            <a:xfrm>
              <a:off x="442" y="148"/>
              <a:ext cx="56" cy="56"/>
            </a:xfrm>
            <a:prstGeom prst="rect">
              <a:avLst/>
            </a:prstGeom>
            <a:noFill/>
            <a:ln w="12700">
              <a:noFill/>
              <a:miter lim="800000"/>
              <a:headEnd/>
              <a:tailEnd/>
            </a:ln>
          </p:spPr>
          <p:txBody>
            <a:bodyPr lIns="0" tIns="0" rIns="0" bIns="0"/>
            <a:lstStyle/>
            <a:p>
              <a:endParaRPr lang="en-US"/>
            </a:p>
          </p:txBody>
        </p:sp>
        <p:sp>
          <p:nvSpPr>
            <p:cNvPr id="32844" name="Rectangle 61"/>
            <p:cNvSpPr>
              <a:spLocks/>
            </p:cNvSpPr>
            <p:nvPr/>
          </p:nvSpPr>
          <p:spPr bwMode="auto">
            <a:xfrm>
              <a:off x="44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45" name="Rectangle 62"/>
            <p:cNvSpPr>
              <a:spLocks/>
            </p:cNvSpPr>
            <p:nvPr/>
          </p:nvSpPr>
          <p:spPr bwMode="auto">
            <a:xfrm>
              <a:off x="442" y="220"/>
              <a:ext cx="56" cy="56"/>
            </a:xfrm>
            <a:prstGeom prst="rect">
              <a:avLst/>
            </a:prstGeom>
            <a:noFill/>
            <a:ln w="12700">
              <a:noFill/>
              <a:miter lim="800000"/>
              <a:headEnd/>
              <a:tailEnd/>
            </a:ln>
          </p:spPr>
          <p:txBody>
            <a:bodyPr lIns="0" tIns="0" rIns="0" bIns="0"/>
            <a:lstStyle/>
            <a:p>
              <a:endParaRPr lang="en-US"/>
            </a:p>
          </p:txBody>
        </p:sp>
        <p:sp>
          <p:nvSpPr>
            <p:cNvPr id="32846" name="Rectangle 63"/>
            <p:cNvSpPr>
              <a:spLocks/>
            </p:cNvSpPr>
            <p:nvPr/>
          </p:nvSpPr>
          <p:spPr bwMode="auto">
            <a:xfrm>
              <a:off x="44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47" name="Rectangle 64"/>
            <p:cNvSpPr>
              <a:spLocks/>
            </p:cNvSpPr>
            <p:nvPr/>
          </p:nvSpPr>
          <p:spPr bwMode="auto">
            <a:xfrm>
              <a:off x="442" y="292"/>
              <a:ext cx="56" cy="56"/>
            </a:xfrm>
            <a:prstGeom prst="rect">
              <a:avLst/>
            </a:prstGeom>
            <a:noFill/>
            <a:ln w="12700">
              <a:noFill/>
              <a:miter lim="800000"/>
              <a:headEnd/>
              <a:tailEnd/>
            </a:ln>
          </p:spPr>
          <p:txBody>
            <a:bodyPr lIns="0" tIns="0" rIns="0" bIns="0"/>
            <a:lstStyle/>
            <a:p>
              <a:endParaRPr lang="en-US"/>
            </a:p>
          </p:txBody>
        </p:sp>
        <p:sp>
          <p:nvSpPr>
            <p:cNvPr id="32848" name="Rectangle 65"/>
            <p:cNvSpPr>
              <a:spLocks/>
            </p:cNvSpPr>
            <p:nvPr/>
          </p:nvSpPr>
          <p:spPr bwMode="auto">
            <a:xfrm>
              <a:off x="44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49" name="Rectangle 66"/>
            <p:cNvSpPr>
              <a:spLocks/>
            </p:cNvSpPr>
            <p:nvPr/>
          </p:nvSpPr>
          <p:spPr bwMode="auto">
            <a:xfrm>
              <a:off x="442" y="364"/>
              <a:ext cx="56" cy="56"/>
            </a:xfrm>
            <a:prstGeom prst="rect">
              <a:avLst/>
            </a:prstGeom>
            <a:noFill/>
            <a:ln w="12700">
              <a:noFill/>
              <a:miter lim="800000"/>
              <a:headEnd/>
              <a:tailEnd/>
            </a:ln>
          </p:spPr>
          <p:txBody>
            <a:bodyPr lIns="0" tIns="0" rIns="0" bIns="0"/>
            <a:lstStyle/>
            <a:p>
              <a:endParaRPr lang="en-US"/>
            </a:p>
          </p:txBody>
        </p:sp>
        <p:sp>
          <p:nvSpPr>
            <p:cNvPr id="32850" name="Rectangle 67"/>
            <p:cNvSpPr>
              <a:spLocks/>
            </p:cNvSpPr>
            <p:nvPr/>
          </p:nvSpPr>
          <p:spPr bwMode="auto">
            <a:xfrm>
              <a:off x="51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51" name="Rectangle 68"/>
            <p:cNvSpPr>
              <a:spLocks/>
            </p:cNvSpPr>
            <p:nvPr/>
          </p:nvSpPr>
          <p:spPr bwMode="auto">
            <a:xfrm>
              <a:off x="514" y="148"/>
              <a:ext cx="56" cy="56"/>
            </a:xfrm>
            <a:prstGeom prst="rect">
              <a:avLst/>
            </a:prstGeom>
            <a:noFill/>
            <a:ln w="12700">
              <a:noFill/>
              <a:miter lim="800000"/>
              <a:headEnd/>
              <a:tailEnd/>
            </a:ln>
          </p:spPr>
          <p:txBody>
            <a:bodyPr lIns="0" tIns="0" rIns="0" bIns="0"/>
            <a:lstStyle/>
            <a:p>
              <a:endParaRPr lang="en-US"/>
            </a:p>
          </p:txBody>
        </p:sp>
        <p:sp>
          <p:nvSpPr>
            <p:cNvPr id="32852" name="Rectangle 69"/>
            <p:cNvSpPr>
              <a:spLocks/>
            </p:cNvSpPr>
            <p:nvPr/>
          </p:nvSpPr>
          <p:spPr bwMode="auto">
            <a:xfrm>
              <a:off x="51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53" name="Rectangle 70"/>
            <p:cNvSpPr>
              <a:spLocks/>
            </p:cNvSpPr>
            <p:nvPr/>
          </p:nvSpPr>
          <p:spPr bwMode="auto">
            <a:xfrm>
              <a:off x="514" y="220"/>
              <a:ext cx="56" cy="56"/>
            </a:xfrm>
            <a:prstGeom prst="rect">
              <a:avLst/>
            </a:prstGeom>
            <a:noFill/>
            <a:ln w="12700">
              <a:noFill/>
              <a:miter lim="800000"/>
              <a:headEnd/>
              <a:tailEnd/>
            </a:ln>
          </p:spPr>
          <p:txBody>
            <a:bodyPr lIns="0" tIns="0" rIns="0" bIns="0"/>
            <a:lstStyle/>
            <a:p>
              <a:endParaRPr lang="en-US"/>
            </a:p>
          </p:txBody>
        </p:sp>
        <p:sp>
          <p:nvSpPr>
            <p:cNvPr id="32854" name="Rectangle 71"/>
            <p:cNvSpPr>
              <a:spLocks/>
            </p:cNvSpPr>
            <p:nvPr/>
          </p:nvSpPr>
          <p:spPr bwMode="auto">
            <a:xfrm>
              <a:off x="51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55" name="Rectangle 72"/>
            <p:cNvSpPr>
              <a:spLocks/>
            </p:cNvSpPr>
            <p:nvPr/>
          </p:nvSpPr>
          <p:spPr bwMode="auto">
            <a:xfrm>
              <a:off x="514" y="292"/>
              <a:ext cx="56" cy="56"/>
            </a:xfrm>
            <a:prstGeom prst="rect">
              <a:avLst/>
            </a:prstGeom>
            <a:noFill/>
            <a:ln w="12700">
              <a:noFill/>
              <a:miter lim="800000"/>
              <a:headEnd/>
              <a:tailEnd/>
            </a:ln>
          </p:spPr>
          <p:txBody>
            <a:bodyPr lIns="0" tIns="0" rIns="0" bIns="0"/>
            <a:lstStyle/>
            <a:p>
              <a:endParaRPr lang="en-US"/>
            </a:p>
          </p:txBody>
        </p:sp>
        <p:sp>
          <p:nvSpPr>
            <p:cNvPr id="32856" name="Rectangle 73"/>
            <p:cNvSpPr>
              <a:spLocks/>
            </p:cNvSpPr>
            <p:nvPr/>
          </p:nvSpPr>
          <p:spPr bwMode="auto">
            <a:xfrm>
              <a:off x="51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57" name="Rectangle 74"/>
            <p:cNvSpPr>
              <a:spLocks/>
            </p:cNvSpPr>
            <p:nvPr/>
          </p:nvSpPr>
          <p:spPr bwMode="auto">
            <a:xfrm>
              <a:off x="514" y="364"/>
              <a:ext cx="56" cy="56"/>
            </a:xfrm>
            <a:prstGeom prst="rect">
              <a:avLst/>
            </a:prstGeom>
            <a:noFill/>
            <a:ln w="12700">
              <a:noFill/>
              <a:miter lim="800000"/>
              <a:headEnd/>
              <a:tailEnd/>
            </a:ln>
          </p:spPr>
          <p:txBody>
            <a:bodyPr lIns="0" tIns="0" rIns="0" bIns="0"/>
            <a:lstStyle/>
            <a:p>
              <a:endParaRPr lang="en-US"/>
            </a:p>
          </p:txBody>
        </p:sp>
        <p:sp>
          <p:nvSpPr>
            <p:cNvPr id="32858" name="Rectangle 75"/>
            <p:cNvSpPr>
              <a:spLocks/>
            </p:cNvSpPr>
            <p:nvPr/>
          </p:nvSpPr>
          <p:spPr bwMode="auto">
            <a:xfrm>
              <a:off x="44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9" name="Group 76"/>
            <p:cNvGrpSpPr>
              <a:grpSpLocks/>
            </p:cNvGrpSpPr>
            <p:nvPr/>
          </p:nvGrpSpPr>
          <p:grpSpPr bwMode="auto">
            <a:xfrm>
              <a:off x="444" y="545"/>
              <a:ext cx="128" cy="152"/>
              <a:chOff x="0" y="0"/>
              <a:chExt cx="128" cy="152"/>
            </a:xfrm>
          </p:grpSpPr>
          <p:grpSp>
            <p:nvGrpSpPr>
              <p:cNvPr id="10" name="Group 77"/>
              <p:cNvGrpSpPr>
                <a:grpSpLocks/>
              </p:cNvGrpSpPr>
              <p:nvPr/>
            </p:nvGrpSpPr>
            <p:grpSpPr bwMode="auto">
              <a:xfrm rot="5400000">
                <a:off x="-12" y="12"/>
                <a:ext cx="152" cy="128"/>
                <a:chOff x="0" y="0"/>
                <a:chExt cx="152" cy="128"/>
              </a:xfrm>
            </p:grpSpPr>
            <p:sp>
              <p:nvSpPr>
                <p:cNvPr id="33560" name="Rectangle 78"/>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61" name="Rectangle 79"/>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559" name="Rectangle 80"/>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1" name="Group 81"/>
            <p:cNvGrpSpPr>
              <a:grpSpLocks/>
            </p:cNvGrpSpPr>
            <p:nvPr/>
          </p:nvGrpSpPr>
          <p:grpSpPr bwMode="auto">
            <a:xfrm>
              <a:off x="640" y="0"/>
              <a:ext cx="616" cy="752"/>
              <a:chOff x="0" y="0"/>
              <a:chExt cx="616" cy="752"/>
            </a:xfrm>
          </p:grpSpPr>
          <p:sp>
            <p:nvSpPr>
              <p:cNvPr id="33556" name="Rectangle 82"/>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33557" name="Rectangle 83"/>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12" name="Group 84"/>
            <p:cNvGrpSpPr>
              <a:grpSpLocks/>
            </p:cNvGrpSpPr>
            <p:nvPr/>
          </p:nvGrpSpPr>
          <p:grpSpPr bwMode="auto">
            <a:xfrm>
              <a:off x="660" y="124"/>
              <a:ext cx="176" cy="600"/>
              <a:chOff x="0" y="0"/>
              <a:chExt cx="176" cy="600"/>
            </a:xfrm>
          </p:grpSpPr>
          <p:sp>
            <p:nvSpPr>
              <p:cNvPr id="33554" name="Rectangle 85"/>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555" name="Rectangle 86"/>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2862" name="Rectangle 87"/>
            <p:cNvSpPr>
              <a:spLocks/>
            </p:cNvSpPr>
            <p:nvPr/>
          </p:nvSpPr>
          <p:spPr bwMode="auto">
            <a:xfrm>
              <a:off x="68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63" name="Rectangle 88"/>
            <p:cNvSpPr>
              <a:spLocks/>
            </p:cNvSpPr>
            <p:nvPr/>
          </p:nvSpPr>
          <p:spPr bwMode="auto">
            <a:xfrm>
              <a:off x="682" y="148"/>
              <a:ext cx="56" cy="56"/>
            </a:xfrm>
            <a:prstGeom prst="rect">
              <a:avLst/>
            </a:prstGeom>
            <a:noFill/>
            <a:ln w="12700">
              <a:noFill/>
              <a:miter lim="800000"/>
              <a:headEnd/>
              <a:tailEnd/>
            </a:ln>
          </p:spPr>
          <p:txBody>
            <a:bodyPr lIns="0" tIns="0" rIns="0" bIns="0"/>
            <a:lstStyle/>
            <a:p>
              <a:endParaRPr lang="en-US"/>
            </a:p>
          </p:txBody>
        </p:sp>
        <p:sp>
          <p:nvSpPr>
            <p:cNvPr id="32864" name="Rectangle 89"/>
            <p:cNvSpPr>
              <a:spLocks/>
            </p:cNvSpPr>
            <p:nvPr/>
          </p:nvSpPr>
          <p:spPr bwMode="auto">
            <a:xfrm>
              <a:off x="68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65" name="Rectangle 90"/>
            <p:cNvSpPr>
              <a:spLocks/>
            </p:cNvSpPr>
            <p:nvPr/>
          </p:nvSpPr>
          <p:spPr bwMode="auto">
            <a:xfrm>
              <a:off x="682" y="220"/>
              <a:ext cx="56" cy="56"/>
            </a:xfrm>
            <a:prstGeom prst="rect">
              <a:avLst/>
            </a:prstGeom>
            <a:noFill/>
            <a:ln w="12700">
              <a:noFill/>
              <a:miter lim="800000"/>
              <a:headEnd/>
              <a:tailEnd/>
            </a:ln>
          </p:spPr>
          <p:txBody>
            <a:bodyPr lIns="0" tIns="0" rIns="0" bIns="0"/>
            <a:lstStyle/>
            <a:p>
              <a:endParaRPr lang="en-US"/>
            </a:p>
          </p:txBody>
        </p:sp>
        <p:sp>
          <p:nvSpPr>
            <p:cNvPr id="32866" name="Rectangle 91"/>
            <p:cNvSpPr>
              <a:spLocks/>
            </p:cNvSpPr>
            <p:nvPr/>
          </p:nvSpPr>
          <p:spPr bwMode="auto">
            <a:xfrm>
              <a:off x="68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67" name="Rectangle 92"/>
            <p:cNvSpPr>
              <a:spLocks/>
            </p:cNvSpPr>
            <p:nvPr/>
          </p:nvSpPr>
          <p:spPr bwMode="auto">
            <a:xfrm>
              <a:off x="682" y="292"/>
              <a:ext cx="56" cy="56"/>
            </a:xfrm>
            <a:prstGeom prst="rect">
              <a:avLst/>
            </a:prstGeom>
            <a:noFill/>
            <a:ln w="12700">
              <a:noFill/>
              <a:miter lim="800000"/>
              <a:headEnd/>
              <a:tailEnd/>
            </a:ln>
          </p:spPr>
          <p:txBody>
            <a:bodyPr lIns="0" tIns="0" rIns="0" bIns="0"/>
            <a:lstStyle/>
            <a:p>
              <a:endParaRPr lang="en-US"/>
            </a:p>
          </p:txBody>
        </p:sp>
        <p:sp>
          <p:nvSpPr>
            <p:cNvPr id="32868" name="Rectangle 93"/>
            <p:cNvSpPr>
              <a:spLocks/>
            </p:cNvSpPr>
            <p:nvPr/>
          </p:nvSpPr>
          <p:spPr bwMode="auto">
            <a:xfrm>
              <a:off x="68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69" name="Rectangle 94"/>
            <p:cNvSpPr>
              <a:spLocks/>
            </p:cNvSpPr>
            <p:nvPr/>
          </p:nvSpPr>
          <p:spPr bwMode="auto">
            <a:xfrm>
              <a:off x="682" y="364"/>
              <a:ext cx="56" cy="56"/>
            </a:xfrm>
            <a:prstGeom prst="rect">
              <a:avLst/>
            </a:prstGeom>
            <a:noFill/>
            <a:ln w="12700">
              <a:noFill/>
              <a:miter lim="800000"/>
              <a:headEnd/>
              <a:tailEnd/>
            </a:ln>
          </p:spPr>
          <p:txBody>
            <a:bodyPr lIns="0" tIns="0" rIns="0" bIns="0"/>
            <a:lstStyle/>
            <a:p>
              <a:endParaRPr lang="en-US"/>
            </a:p>
          </p:txBody>
        </p:sp>
        <p:sp>
          <p:nvSpPr>
            <p:cNvPr id="32870" name="Rectangle 95"/>
            <p:cNvSpPr>
              <a:spLocks/>
            </p:cNvSpPr>
            <p:nvPr/>
          </p:nvSpPr>
          <p:spPr bwMode="auto">
            <a:xfrm>
              <a:off x="75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71" name="Rectangle 96"/>
            <p:cNvSpPr>
              <a:spLocks/>
            </p:cNvSpPr>
            <p:nvPr/>
          </p:nvSpPr>
          <p:spPr bwMode="auto">
            <a:xfrm>
              <a:off x="754" y="148"/>
              <a:ext cx="56" cy="56"/>
            </a:xfrm>
            <a:prstGeom prst="rect">
              <a:avLst/>
            </a:prstGeom>
            <a:noFill/>
            <a:ln w="12700">
              <a:noFill/>
              <a:miter lim="800000"/>
              <a:headEnd/>
              <a:tailEnd/>
            </a:ln>
          </p:spPr>
          <p:txBody>
            <a:bodyPr lIns="0" tIns="0" rIns="0" bIns="0"/>
            <a:lstStyle/>
            <a:p>
              <a:endParaRPr lang="en-US"/>
            </a:p>
          </p:txBody>
        </p:sp>
        <p:sp>
          <p:nvSpPr>
            <p:cNvPr id="32872" name="Rectangle 97"/>
            <p:cNvSpPr>
              <a:spLocks/>
            </p:cNvSpPr>
            <p:nvPr/>
          </p:nvSpPr>
          <p:spPr bwMode="auto">
            <a:xfrm>
              <a:off x="75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73" name="Rectangle 98"/>
            <p:cNvSpPr>
              <a:spLocks/>
            </p:cNvSpPr>
            <p:nvPr/>
          </p:nvSpPr>
          <p:spPr bwMode="auto">
            <a:xfrm>
              <a:off x="754" y="220"/>
              <a:ext cx="56" cy="56"/>
            </a:xfrm>
            <a:prstGeom prst="rect">
              <a:avLst/>
            </a:prstGeom>
            <a:noFill/>
            <a:ln w="12700">
              <a:noFill/>
              <a:miter lim="800000"/>
              <a:headEnd/>
              <a:tailEnd/>
            </a:ln>
          </p:spPr>
          <p:txBody>
            <a:bodyPr lIns="0" tIns="0" rIns="0" bIns="0"/>
            <a:lstStyle/>
            <a:p>
              <a:endParaRPr lang="en-US"/>
            </a:p>
          </p:txBody>
        </p:sp>
        <p:sp>
          <p:nvSpPr>
            <p:cNvPr id="32874" name="Rectangle 99"/>
            <p:cNvSpPr>
              <a:spLocks/>
            </p:cNvSpPr>
            <p:nvPr/>
          </p:nvSpPr>
          <p:spPr bwMode="auto">
            <a:xfrm>
              <a:off x="75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75" name="Rectangle 100"/>
            <p:cNvSpPr>
              <a:spLocks/>
            </p:cNvSpPr>
            <p:nvPr/>
          </p:nvSpPr>
          <p:spPr bwMode="auto">
            <a:xfrm>
              <a:off x="754" y="292"/>
              <a:ext cx="56" cy="56"/>
            </a:xfrm>
            <a:prstGeom prst="rect">
              <a:avLst/>
            </a:prstGeom>
            <a:noFill/>
            <a:ln w="12700">
              <a:noFill/>
              <a:miter lim="800000"/>
              <a:headEnd/>
              <a:tailEnd/>
            </a:ln>
          </p:spPr>
          <p:txBody>
            <a:bodyPr lIns="0" tIns="0" rIns="0" bIns="0"/>
            <a:lstStyle/>
            <a:p>
              <a:endParaRPr lang="en-US"/>
            </a:p>
          </p:txBody>
        </p:sp>
        <p:sp>
          <p:nvSpPr>
            <p:cNvPr id="32876" name="Rectangle 101"/>
            <p:cNvSpPr>
              <a:spLocks/>
            </p:cNvSpPr>
            <p:nvPr/>
          </p:nvSpPr>
          <p:spPr bwMode="auto">
            <a:xfrm>
              <a:off x="75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77" name="Rectangle 102"/>
            <p:cNvSpPr>
              <a:spLocks/>
            </p:cNvSpPr>
            <p:nvPr/>
          </p:nvSpPr>
          <p:spPr bwMode="auto">
            <a:xfrm>
              <a:off x="754" y="364"/>
              <a:ext cx="56" cy="56"/>
            </a:xfrm>
            <a:prstGeom prst="rect">
              <a:avLst/>
            </a:prstGeom>
            <a:noFill/>
            <a:ln w="12700">
              <a:noFill/>
              <a:miter lim="800000"/>
              <a:headEnd/>
              <a:tailEnd/>
            </a:ln>
          </p:spPr>
          <p:txBody>
            <a:bodyPr lIns="0" tIns="0" rIns="0" bIns="0"/>
            <a:lstStyle/>
            <a:p>
              <a:endParaRPr lang="en-US"/>
            </a:p>
          </p:txBody>
        </p:sp>
        <p:sp>
          <p:nvSpPr>
            <p:cNvPr id="32878" name="Rectangle 103"/>
            <p:cNvSpPr>
              <a:spLocks/>
            </p:cNvSpPr>
            <p:nvPr/>
          </p:nvSpPr>
          <p:spPr bwMode="auto">
            <a:xfrm>
              <a:off x="68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3" name="Group 104"/>
            <p:cNvGrpSpPr>
              <a:grpSpLocks/>
            </p:cNvGrpSpPr>
            <p:nvPr/>
          </p:nvGrpSpPr>
          <p:grpSpPr bwMode="auto">
            <a:xfrm>
              <a:off x="684" y="545"/>
              <a:ext cx="128" cy="152"/>
              <a:chOff x="0" y="0"/>
              <a:chExt cx="128" cy="152"/>
            </a:xfrm>
          </p:grpSpPr>
          <p:grpSp>
            <p:nvGrpSpPr>
              <p:cNvPr id="14" name="Group 105"/>
              <p:cNvGrpSpPr>
                <a:grpSpLocks/>
              </p:cNvGrpSpPr>
              <p:nvPr/>
            </p:nvGrpSpPr>
            <p:grpSpPr bwMode="auto">
              <a:xfrm rot="5400000">
                <a:off x="-12" y="12"/>
                <a:ext cx="152" cy="128"/>
                <a:chOff x="0" y="0"/>
                <a:chExt cx="152" cy="128"/>
              </a:xfrm>
            </p:grpSpPr>
            <p:sp>
              <p:nvSpPr>
                <p:cNvPr id="33552" name="Rectangle 106"/>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53" name="Rectangle 107"/>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551" name="Rectangle 108"/>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5" name="Group 109"/>
            <p:cNvGrpSpPr>
              <a:grpSpLocks/>
            </p:cNvGrpSpPr>
            <p:nvPr/>
          </p:nvGrpSpPr>
          <p:grpSpPr bwMode="auto">
            <a:xfrm>
              <a:off x="860" y="124"/>
              <a:ext cx="176" cy="600"/>
              <a:chOff x="0" y="0"/>
              <a:chExt cx="176" cy="600"/>
            </a:xfrm>
          </p:grpSpPr>
          <p:sp>
            <p:nvSpPr>
              <p:cNvPr id="33548" name="Rectangle 110"/>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549" name="Rectangle 111"/>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2881" name="Rectangle 112"/>
            <p:cNvSpPr>
              <a:spLocks/>
            </p:cNvSpPr>
            <p:nvPr/>
          </p:nvSpPr>
          <p:spPr bwMode="auto">
            <a:xfrm>
              <a:off x="88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82" name="Rectangle 113"/>
            <p:cNvSpPr>
              <a:spLocks/>
            </p:cNvSpPr>
            <p:nvPr/>
          </p:nvSpPr>
          <p:spPr bwMode="auto">
            <a:xfrm>
              <a:off x="882" y="148"/>
              <a:ext cx="56" cy="56"/>
            </a:xfrm>
            <a:prstGeom prst="rect">
              <a:avLst/>
            </a:prstGeom>
            <a:noFill/>
            <a:ln w="12700">
              <a:noFill/>
              <a:miter lim="800000"/>
              <a:headEnd/>
              <a:tailEnd/>
            </a:ln>
          </p:spPr>
          <p:txBody>
            <a:bodyPr lIns="0" tIns="0" rIns="0" bIns="0"/>
            <a:lstStyle/>
            <a:p>
              <a:endParaRPr lang="en-US"/>
            </a:p>
          </p:txBody>
        </p:sp>
        <p:sp>
          <p:nvSpPr>
            <p:cNvPr id="32883" name="Rectangle 114"/>
            <p:cNvSpPr>
              <a:spLocks/>
            </p:cNvSpPr>
            <p:nvPr/>
          </p:nvSpPr>
          <p:spPr bwMode="auto">
            <a:xfrm>
              <a:off x="88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84" name="Rectangle 115"/>
            <p:cNvSpPr>
              <a:spLocks/>
            </p:cNvSpPr>
            <p:nvPr/>
          </p:nvSpPr>
          <p:spPr bwMode="auto">
            <a:xfrm>
              <a:off x="882" y="220"/>
              <a:ext cx="56" cy="56"/>
            </a:xfrm>
            <a:prstGeom prst="rect">
              <a:avLst/>
            </a:prstGeom>
            <a:noFill/>
            <a:ln w="12700">
              <a:noFill/>
              <a:miter lim="800000"/>
              <a:headEnd/>
              <a:tailEnd/>
            </a:ln>
          </p:spPr>
          <p:txBody>
            <a:bodyPr lIns="0" tIns="0" rIns="0" bIns="0"/>
            <a:lstStyle/>
            <a:p>
              <a:endParaRPr lang="en-US"/>
            </a:p>
          </p:txBody>
        </p:sp>
        <p:sp>
          <p:nvSpPr>
            <p:cNvPr id="32885" name="Rectangle 116"/>
            <p:cNvSpPr>
              <a:spLocks/>
            </p:cNvSpPr>
            <p:nvPr/>
          </p:nvSpPr>
          <p:spPr bwMode="auto">
            <a:xfrm>
              <a:off x="88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86" name="Rectangle 117"/>
            <p:cNvSpPr>
              <a:spLocks/>
            </p:cNvSpPr>
            <p:nvPr/>
          </p:nvSpPr>
          <p:spPr bwMode="auto">
            <a:xfrm>
              <a:off x="882" y="292"/>
              <a:ext cx="56" cy="56"/>
            </a:xfrm>
            <a:prstGeom prst="rect">
              <a:avLst/>
            </a:prstGeom>
            <a:noFill/>
            <a:ln w="12700">
              <a:noFill/>
              <a:miter lim="800000"/>
              <a:headEnd/>
              <a:tailEnd/>
            </a:ln>
          </p:spPr>
          <p:txBody>
            <a:bodyPr lIns="0" tIns="0" rIns="0" bIns="0"/>
            <a:lstStyle/>
            <a:p>
              <a:endParaRPr lang="en-US"/>
            </a:p>
          </p:txBody>
        </p:sp>
        <p:sp>
          <p:nvSpPr>
            <p:cNvPr id="32887" name="Rectangle 118"/>
            <p:cNvSpPr>
              <a:spLocks/>
            </p:cNvSpPr>
            <p:nvPr/>
          </p:nvSpPr>
          <p:spPr bwMode="auto">
            <a:xfrm>
              <a:off x="88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88" name="Rectangle 119"/>
            <p:cNvSpPr>
              <a:spLocks/>
            </p:cNvSpPr>
            <p:nvPr/>
          </p:nvSpPr>
          <p:spPr bwMode="auto">
            <a:xfrm>
              <a:off x="882" y="364"/>
              <a:ext cx="56" cy="56"/>
            </a:xfrm>
            <a:prstGeom prst="rect">
              <a:avLst/>
            </a:prstGeom>
            <a:noFill/>
            <a:ln w="12700">
              <a:noFill/>
              <a:miter lim="800000"/>
              <a:headEnd/>
              <a:tailEnd/>
            </a:ln>
          </p:spPr>
          <p:txBody>
            <a:bodyPr lIns="0" tIns="0" rIns="0" bIns="0"/>
            <a:lstStyle/>
            <a:p>
              <a:endParaRPr lang="en-US"/>
            </a:p>
          </p:txBody>
        </p:sp>
        <p:sp>
          <p:nvSpPr>
            <p:cNvPr id="32889" name="Rectangle 120"/>
            <p:cNvSpPr>
              <a:spLocks/>
            </p:cNvSpPr>
            <p:nvPr/>
          </p:nvSpPr>
          <p:spPr bwMode="auto">
            <a:xfrm>
              <a:off x="95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90" name="Rectangle 121"/>
            <p:cNvSpPr>
              <a:spLocks/>
            </p:cNvSpPr>
            <p:nvPr/>
          </p:nvSpPr>
          <p:spPr bwMode="auto">
            <a:xfrm>
              <a:off x="954" y="148"/>
              <a:ext cx="56" cy="56"/>
            </a:xfrm>
            <a:prstGeom prst="rect">
              <a:avLst/>
            </a:prstGeom>
            <a:noFill/>
            <a:ln w="12700">
              <a:noFill/>
              <a:miter lim="800000"/>
              <a:headEnd/>
              <a:tailEnd/>
            </a:ln>
          </p:spPr>
          <p:txBody>
            <a:bodyPr lIns="0" tIns="0" rIns="0" bIns="0"/>
            <a:lstStyle/>
            <a:p>
              <a:endParaRPr lang="en-US"/>
            </a:p>
          </p:txBody>
        </p:sp>
        <p:sp>
          <p:nvSpPr>
            <p:cNvPr id="32891" name="Rectangle 122"/>
            <p:cNvSpPr>
              <a:spLocks/>
            </p:cNvSpPr>
            <p:nvPr/>
          </p:nvSpPr>
          <p:spPr bwMode="auto">
            <a:xfrm>
              <a:off x="95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92" name="Rectangle 123"/>
            <p:cNvSpPr>
              <a:spLocks/>
            </p:cNvSpPr>
            <p:nvPr/>
          </p:nvSpPr>
          <p:spPr bwMode="auto">
            <a:xfrm>
              <a:off x="954" y="220"/>
              <a:ext cx="56" cy="56"/>
            </a:xfrm>
            <a:prstGeom prst="rect">
              <a:avLst/>
            </a:prstGeom>
            <a:noFill/>
            <a:ln w="12700">
              <a:noFill/>
              <a:miter lim="800000"/>
              <a:headEnd/>
              <a:tailEnd/>
            </a:ln>
          </p:spPr>
          <p:txBody>
            <a:bodyPr lIns="0" tIns="0" rIns="0" bIns="0"/>
            <a:lstStyle/>
            <a:p>
              <a:endParaRPr lang="en-US"/>
            </a:p>
          </p:txBody>
        </p:sp>
        <p:sp>
          <p:nvSpPr>
            <p:cNvPr id="32893" name="Rectangle 124"/>
            <p:cNvSpPr>
              <a:spLocks/>
            </p:cNvSpPr>
            <p:nvPr/>
          </p:nvSpPr>
          <p:spPr bwMode="auto">
            <a:xfrm>
              <a:off x="95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94" name="Rectangle 125"/>
            <p:cNvSpPr>
              <a:spLocks/>
            </p:cNvSpPr>
            <p:nvPr/>
          </p:nvSpPr>
          <p:spPr bwMode="auto">
            <a:xfrm>
              <a:off x="954" y="292"/>
              <a:ext cx="56" cy="56"/>
            </a:xfrm>
            <a:prstGeom prst="rect">
              <a:avLst/>
            </a:prstGeom>
            <a:noFill/>
            <a:ln w="12700">
              <a:noFill/>
              <a:miter lim="800000"/>
              <a:headEnd/>
              <a:tailEnd/>
            </a:ln>
          </p:spPr>
          <p:txBody>
            <a:bodyPr lIns="0" tIns="0" rIns="0" bIns="0"/>
            <a:lstStyle/>
            <a:p>
              <a:endParaRPr lang="en-US"/>
            </a:p>
          </p:txBody>
        </p:sp>
        <p:sp>
          <p:nvSpPr>
            <p:cNvPr id="32895" name="Rectangle 126"/>
            <p:cNvSpPr>
              <a:spLocks/>
            </p:cNvSpPr>
            <p:nvPr/>
          </p:nvSpPr>
          <p:spPr bwMode="auto">
            <a:xfrm>
              <a:off x="95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896" name="Rectangle 127"/>
            <p:cNvSpPr>
              <a:spLocks/>
            </p:cNvSpPr>
            <p:nvPr/>
          </p:nvSpPr>
          <p:spPr bwMode="auto">
            <a:xfrm>
              <a:off x="954" y="364"/>
              <a:ext cx="56" cy="56"/>
            </a:xfrm>
            <a:prstGeom prst="rect">
              <a:avLst/>
            </a:prstGeom>
            <a:noFill/>
            <a:ln w="12700">
              <a:noFill/>
              <a:miter lim="800000"/>
              <a:headEnd/>
              <a:tailEnd/>
            </a:ln>
          </p:spPr>
          <p:txBody>
            <a:bodyPr lIns="0" tIns="0" rIns="0" bIns="0"/>
            <a:lstStyle/>
            <a:p>
              <a:endParaRPr lang="en-US"/>
            </a:p>
          </p:txBody>
        </p:sp>
        <p:sp>
          <p:nvSpPr>
            <p:cNvPr id="32897" name="Rectangle 128"/>
            <p:cNvSpPr>
              <a:spLocks/>
            </p:cNvSpPr>
            <p:nvPr/>
          </p:nvSpPr>
          <p:spPr bwMode="auto">
            <a:xfrm>
              <a:off x="88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6" name="Group 129"/>
            <p:cNvGrpSpPr>
              <a:grpSpLocks/>
            </p:cNvGrpSpPr>
            <p:nvPr/>
          </p:nvGrpSpPr>
          <p:grpSpPr bwMode="auto">
            <a:xfrm>
              <a:off x="884" y="545"/>
              <a:ext cx="128" cy="152"/>
              <a:chOff x="0" y="0"/>
              <a:chExt cx="128" cy="152"/>
            </a:xfrm>
          </p:grpSpPr>
          <p:grpSp>
            <p:nvGrpSpPr>
              <p:cNvPr id="17" name="Group 130"/>
              <p:cNvGrpSpPr>
                <a:grpSpLocks/>
              </p:cNvGrpSpPr>
              <p:nvPr/>
            </p:nvGrpSpPr>
            <p:grpSpPr bwMode="auto">
              <a:xfrm rot="5400000">
                <a:off x="-12" y="12"/>
                <a:ext cx="152" cy="128"/>
                <a:chOff x="0" y="0"/>
                <a:chExt cx="152" cy="128"/>
              </a:xfrm>
            </p:grpSpPr>
            <p:sp>
              <p:nvSpPr>
                <p:cNvPr id="33546" name="Rectangle 131"/>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47" name="Rectangle 132"/>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545" name="Rectangle 133"/>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18" name="Group 134"/>
            <p:cNvGrpSpPr>
              <a:grpSpLocks/>
            </p:cNvGrpSpPr>
            <p:nvPr/>
          </p:nvGrpSpPr>
          <p:grpSpPr bwMode="auto">
            <a:xfrm>
              <a:off x="1060" y="124"/>
              <a:ext cx="176" cy="600"/>
              <a:chOff x="0" y="0"/>
              <a:chExt cx="176" cy="600"/>
            </a:xfrm>
          </p:grpSpPr>
          <p:sp>
            <p:nvSpPr>
              <p:cNvPr id="33542" name="Rectangle 135"/>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543" name="Rectangle 136"/>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2900" name="Rectangle 137"/>
            <p:cNvSpPr>
              <a:spLocks/>
            </p:cNvSpPr>
            <p:nvPr/>
          </p:nvSpPr>
          <p:spPr bwMode="auto">
            <a:xfrm>
              <a:off x="108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01" name="Rectangle 138"/>
            <p:cNvSpPr>
              <a:spLocks/>
            </p:cNvSpPr>
            <p:nvPr/>
          </p:nvSpPr>
          <p:spPr bwMode="auto">
            <a:xfrm>
              <a:off x="1082" y="148"/>
              <a:ext cx="56" cy="56"/>
            </a:xfrm>
            <a:prstGeom prst="rect">
              <a:avLst/>
            </a:prstGeom>
            <a:noFill/>
            <a:ln w="12700">
              <a:noFill/>
              <a:miter lim="800000"/>
              <a:headEnd/>
              <a:tailEnd/>
            </a:ln>
          </p:spPr>
          <p:txBody>
            <a:bodyPr lIns="0" tIns="0" rIns="0" bIns="0"/>
            <a:lstStyle/>
            <a:p>
              <a:endParaRPr lang="en-US"/>
            </a:p>
          </p:txBody>
        </p:sp>
        <p:sp>
          <p:nvSpPr>
            <p:cNvPr id="32902" name="Rectangle 139"/>
            <p:cNvSpPr>
              <a:spLocks/>
            </p:cNvSpPr>
            <p:nvPr/>
          </p:nvSpPr>
          <p:spPr bwMode="auto">
            <a:xfrm>
              <a:off x="108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03" name="Rectangle 140"/>
            <p:cNvSpPr>
              <a:spLocks/>
            </p:cNvSpPr>
            <p:nvPr/>
          </p:nvSpPr>
          <p:spPr bwMode="auto">
            <a:xfrm>
              <a:off x="1082" y="220"/>
              <a:ext cx="56" cy="56"/>
            </a:xfrm>
            <a:prstGeom prst="rect">
              <a:avLst/>
            </a:prstGeom>
            <a:noFill/>
            <a:ln w="12700">
              <a:noFill/>
              <a:miter lim="800000"/>
              <a:headEnd/>
              <a:tailEnd/>
            </a:ln>
          </p:spPr>
          <p:txBody>
            <a:bodyPr lIns="0" tIns="0" rIns="0" bIns="0"/>
            <a:lstStyle/>
            <a:p>
              <a:endParaRPr lang="en-US"/>
            </a:p>
          </p:txBody>
        </p:sp>
        <p:sp>
          <p:nvSpPr>
            <p:cNvPr id="32904" name="Rectangle 141"/>
            <p:cNvSpPr>
              <a:spLocks/>
            </p:cNvSpPr>
            <p:nvPr/>
          </p:nvSpPr>
          <p:spPr bwMode="auto">
            <a:xfrm>
              <a:off x="108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05" name="Rectangle 142"/>
            <p:cNvSpPr>
              <a:spLocks/>
            </p:cNvSpPr>
            <p:nvPr/>
          </p:nvSpPr>
          <p:spPr bwMode="auto">
            <a:xfrm>
              <a:off x="1082" y="292"/>
              <a:ext cx="56" cy="56"/>
            </a:xfrm>
            <a:prstGeom prst="rect">
              <a:avLst/>
            </a:prstGeom>
            <a:noFill/>
            <a:ln w="12700">
              <a:noFill/>
              <a:miter lim="800000"/>
              <a:headEnd/>
              <a:tailEnd/>
            </a:ln>
          </p:spPr>
          <p:txBody>
            <a:bodyPr lIns="0" tIns="0" rIns="0" bIns="0"/>
            <a:lstStyle/>
            <a:p>
              <a:endParaRPr lang="en-US"/>
            </a:p>
          </p:txBody>
        </p:sp>
        <p:sp>
          <p:nvSpPr>
            <p:cNvPr id="32906" name="Rectangle 143"/>
            <p:cNvSpPr>
              <a:spLocks/>
            </p:cNvSpPr>
            <p:nvPr/>
          </p:nvSpPr>
          <p:spPr bwMode="auto">
            <a:xfrm>
              <a:off x="108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07" name="Rectangle 144"/>
            <p:cNvSpPr>
              <a:spLocks/>
            </p:cNvSpPr>
            <p:nvPr/>
          </p:nvSpPr>
          <p:spPr bwMode="auto">
            <a:xfrm>
              <a:off x="1082" y="364"/>
              <a:ext cx="56" cy="56"/>
            </a:xfrm>
            <a:prstGeom prst="rect">
              <a:avLst/>
            </a:prstGeom>
            <a:noFill/>
            <a:ln w="12700">
              <a:noFill/>
              <a:miter lim="800000"/>
              <a:headEnd/>
              <a:tailEnd/>
            </a:ln>
          </p:spPr>
          <p:txBody>
            <a:bodyPr lIns="0" tIns="0" rIns="0" bIns="0"/>
            <a:lstStyle/>
            <a:p>
              <a:endParaRPr lang="en-US"/>
            </a:p>
          </p:txBody>
        </p:sp>
        <p:sp>
          <p:nvSpPr>
            <p:cNvPr id="32908" name="Rectangle 145"/>
            <p:cNvSpPr>
              <a:spLocks/>
            </p:cNvSpPr>
            <p:nvPr/>
          </p:nvSpPr>
          <p:spPr bwMode="auto">
            <a:xfrm>
              <a:off x="115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09" name="Rectangle 146"/>
            <p:cNvSpPr>
              <a:spLocks/>
            </p:cNvSpPr>
            <p:nvPr/>
          </p:nvSpPr>
          <p:spPr bwMode="auto">
            <a:xfrm>
              <a:off x="1154" y="148"/>
              <a:ext cx="56" cy="56"/>
            </a:xfrm>
            <a:prstGeom prst="rect">
              <a:avLst/>
            </a:prstGeom>
            <a:noFill/>
            <a:ln w="12700">
              <a:noFill/>
              <a:miter lim="800000"/>
              <a:headEnd/>
              <a:tailEnd/>
            </a:ln>
          </p:spPr>
          <p:txBody>
            <a:bodyPr lIns="0" tIns="0" rIns="0" bIns="0"/>
            <a:lstStyle/>
            <a:p>
              <a:endParaRPr lang="en-US"/>
            </a:p>
          </p:txBody>
        </p:sp>
        <p:sp>
          <p:nvSpPr>
            <p:cNvPr id="32910" name="Rectangle 147"/>
            <p:cNvSpPr>
              <a:spLocks/>
            </p:cNvSpPr>
            <p:nvPr/>
          </p:nvSpPr>
          <p:spPr bwMode="auto">
            <a:xfrm>
              <a:off x="115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11" name="Rectangle 148"/>
            <p:cNvSpPr>
              <a:spLocks/>
            </p:cNvSpPr>
            <p:nvPr/>
          </p:nvSpPr>
          <p:spPr bwMode="auto">
            <a:xfrm>
              <a:off x="1154" y="220"/>
              <a:ext cx="56" cy="56"/>
            </a:xfrm>
            <a:prstGeom prst="rect">
              <a:avLst/>
            </a:prstGeom>
            <a:noFill/>
            <a:ln w="12700">
              <a:noFill/>
              <a:miter lim="800000"/>
              <a:headEnd/>
              <a:tailEnd/>
            </a:ln>
          </p:spPr>
          <p:txBody>
            <a:bodyPr lIns="0" tIns="0" rIns="0" bIns="0"/>
            <a:lstStyle/>
            <a:p>
              <a:endParaRPr lang="en-US"/>
            </a:p>
          </p:txBody>
        </p:sp>
        <p:sp>
          <p:nvSpPr>
            <p:cNvPr id="32912" name="Rectangle 149"/>
            <p:cNvSpPr>
              <a:spLocks/>
            </p:cNvSpPr>
            <p:nvPr/>
          </p:nvSpPr>
          <p:spPr bwMode="auto">
            <a:xfrm>
              <a:off x="115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13" name="Rectangle 150"/>
            <p:cNvSpPr>
              <a:spLocks/>
            </p:cNvSpPr>
            <p:nvPr/>
          </p:nvSpPr>
          <p:spPr bwMode="auto">
            <a:xfrm>
              <a:off x="1154" y="292"/>
              <a:ext cx="56" cy="56"/>
            </a:xfrm>
            <a:prstGeom prst="rect">
              <a:avLst/>
            </a:prstGeom>
            <a:noFill/>
            <a:ln w="12700">
              <a:noFill/>
              <a:miter lim="800000"/>
              <a:headEnd/>
              <a:tailEnd/>
            </a:ln>
          </p:spPr>
          <p:txBody>
            <a:bodyPr lIns="0" tIns="0" rIns="0" bIns="0"/>
            <a:lstStyle/>
            <a:p>
              <a:endParaRPr lang="en-US"/>
            </a:p>
          </p:txBody>
        </p:sp>
        <p:sp>
          <p:nvSpPr>
            <p:cNvPr id="32914" name="Rectangle 151"/>
            <p:cNvSpPr>
              <a:spLocks/>
            </p:cNvSpPr>
            <p:nvPr/>
          </p:nvSpPr>
          <p:spPr bwMode="auto">
            <a:xfrm>
              <a:off x="115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15" name="Rectangle 152"/>
            <p:cNvSpPr>
              <a:spLocks/>
            </p:cNvSpPr>
            <p:nvPr/>
          </p:nvSpPr>
          <p:spPr bwMode="auto">
            <a:xfrm>
              <a:off x="1154" y="364"/>
              <a:ext cx="56" cy="56"/>
            </a:xfrm>
            <a:prstGeom prst="rect">
              <a:avLst/>
            </a:prstGeom>
            <a:noFill/>
            <a:ln w="12700">
              <a:noFill/>
              <a:miter lim="800000"/>
              <a:headEnd/>
              <a:tailEnd/>
            </a:ln>
          </p:spPr>
          <p:txBody>
            <a:bodyPr lIns="0" tIns="0" rIns="0" bIns="0"/>
            <a:lstStyle/>
            <a:p>
              <a:endParaRPr lang="en-US"/>
            </a:p>
          </p:txBody>
        </p:sp>
        <p:sp>
          <p:nvSpPr>
            <p:cNvPr id="32916" name="Rectangle 153"/>
            <p:cNvSpPr>
              <a:spLocks/>
            </p:cNvSpPr>
            <p:nvPr/>
          </p:nvSpPr>
          <p:spPr bwMode="auto">
            <a:xfrm>
              <a:off x="108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9" name="Group 154"/>
            <p:cNvGrpSpPr>
              <a:grpSpLocks/>
            </p:cNvGrpSpPr>
            <p:nvPr/>
          </p:nvGrpSpPr>
          <p:grpSpPr bwMode="auto">
            <a:xfrm>
              <a:off x="1084" y="545"/>
              <a:ext cx="128" cy="152"/>
              <a:chOff x="0" y="0"/>
              <a:chExt cx="128" cy="152"/>
            </a:xfrm>
          </p:grpSpPr>
          <p:grpSp>
            <p:nvGrpSpPr>
              <p:cNvPr id="20" name="Group 155"/>
              <p:cNvGrpSpPr>
                <a:grpSpLocks/>
              </p:cNvGrpSpPr>
              <p:nvPr/>
            </p:nvGrpSpPr>
            <p:grpSpPr bwMode="auto">
              <a:xfrm rot="5400000">
                <a:off x="-12" y="12"/>
                <a:ext cx="152" cy="128"/>
                <a:chOff x="0" y="0"/>
                <a:chExt cx="152" cy="128"/>
              </a:xfrm>
            </p:grpSpPr>
            <p:sp>
              <p:nvSpPr>
                <p:cNvPr id="33540" name="Rectangle 156"/>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41" name="Rectangle 157"/>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539" name="Rectangle 158"/>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21" name="Group 159"/>
            <p:cNvGrpSpPr>
              <a:grpSpLocks/>
            </p:cNvGrpSpPr>
            <p:nvPr/>
          </p:nvGrpSpPr>
          <p:grpSpPr bwMode="auto">
            <a:xfrm>
              <a:off x="1280" y="0"/>
              <a:ext cx="616" cy="752"/>
              <a:chOff x="0" y="0"/>
              <a:chExt cx="616" cy="752"/>
            </a:xfrm>
          </p:grpSpPr>
          <p:sp>
            <p:nvSpPr>
              <p:cNvPr id="33536" name="Rectangle 160"/>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33537" name="Rectangle 161"/>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22" name="Group 162"/>
            <p:cNvGrpSpPr>
              <a:grpSpLocks/>
            </p:cNvGrpSpPr>
            <p:nvPr/>
          </p:nvGrpSpPr>
          <p:grpSpPr bwMode="auto">
            <a:xfrm>
              <a:off x="1300" y="124"/>
              <a:ext cx="176" cy="600"/>
              <a:chOff x="0" y="0"/>
              <a:chExt cx="176" cy="600"/>
            </a:xfrm>
          </p:grpSpPr>
          <p:sp>
            <p:nvSpPr>
              <p:cNvPr id="33534" name="Rectangle 163"/>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535" name="Rectangle 164"/>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2920" name="Rectangle 165"/>
            <p:cNvSpPr>
              <a:spLocks/>
            </p:cNvSpPr>
            <p:nvPr/>
          </p:nvSpPr>
          <p:spPr bwMode="auto">
            <a:xfrm>
              <a:off x="132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21" name="Rectangle 166"/>
            <p:cNvSpPr>
              <a:spLocks/>
            </p:cNvSpPr>
            <p:nvPr/>
          </p:nvSpPr>
          <p:spPr bwMode="auto">
            <a:xfrm>
              <a:off x="1322" y="148"/>
              <a:ext cx="56" cy="56"/>
            </a:xfrm>
            <a:prstGeom prst="rect">
              <a:avLst/>
            </a:prstGeom>
            <a:noFill/>
            <a:ln w="12700">
              <a:noFill/>
              <a:miter lim="800000"/>
              <a:headEnd/>
              <a:tailEnd/>
            </a:ln>
          </p:spPr>
          <p:txBody>
            <a:bodyPr lIns="0" tIns="0" rIns="0" bIns="0"/>
            <a:lstStyle/>
            <a:p>
              <a:endParaRPr lang="en-US"/>
            </a:p>
          </p:txBody>
        </p:sp>
        <p:sp>
          <p:nvSpPr>
            <p:cNvPr id="32922" name="Rectangle 167"/>
            <p:cNvSpPr>
              <a:spLocks/>
            </p:cNvSpPr>
            <p:nvPr/>
          </p:nvSpPr>
          <p:spPr bwMode="auto">
            <a:xfrm>
              <a:off x="132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23" name="Rectangle 168"/>
            <p:cNvSpPr>
              <a:spLocks/>
            </p:cNvSpPr>
            <p:nvPr/>
          </p:nvSpPr>
          <p:spPr bwMode="auto">
            <a:xfrm>
              <a:off x="1322" y="220"/>
              <a:ext cx="56" cy="56"/>
            </a:xfrm>
            <a:prstGeom prst="rect">
              <a:avLst/>
            </a:prstGeom>
            <a:noFill/>
            <a:ln w="12700">
              <a:noFill/>
              <a:miter lim="800000"/>
              <a:headEnd/>
              <a:tailEnd/>
            </a:ln>
          </p:spPr>
          <p:txBody>
            <a:bodyPr lIns="0" tIns="0" rIns="0" bIns="0"/>
            <a:lstStyle/>
            <a:p>
              <a:endParaRPr lang="en-US"/>
            </a:p>
          </p:txBody>
        </p:sp>
        <p:sp>
          <p:nvSpPr>
            <p:cNvPr id="32924" name="Rectangle 169"/>
            <p:cNvSpPr>
              <a:spLocks/>
            </p:cNvSpPr>
            <p:nvPr/>
          </p:nvSpPr>
          <p:spPr bwMode="auto">
            <a:xfrm>
              <a:off x="132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25" name="Rectangle 170"/>
            <p:cNvSpPr>
              <a:spLocks/>
            </p:cNvSpPr>
            <p:nvPr/>
          </p:nvSpPr>
          <p:spPr bwMode="auto">
            <a:xfrm>
              <a:off x="1322" y="292"/>
              <a:ext cx="56" cy="56"/>
            </a:xfrm>
            <a:prstGeom prst="rect">
              <a:avLst/>
            </a:prstGeom>
            <a:noFill/>
            <a:ln w="12700">
              <a:noFill/>
              <a:miter lim="800000"/>
              <a:headEnd/>
              <a:tailEnd/>
            </a:ln>
          </p:spPr>
          <p:txBody>
            <a:bodyPr lIns="0" tIns="0" rIns="0" bIns="0"/>
            <a:lstStyle/>
            <a:p>
              <a:endParaRPr lang="en-US"/>
            </a:p>
          </p:txBody>
        </p:sp>
        <p:sp>
          <p:nvSpPr>
            <p:cNvPr id="32926" name="Rectangle 171"/>
            <p:cNvSpPr>
              <a:spLocks/>
            </p:cNvSpPr>
            <p:nvPr/>
          </p:nvSpPr>
          <p:spPr bwMode="auto">
            <a:xfrm>
              <a:off x="132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27" name="Rectangle 172"/>
            <p:cNvSpPr>
              <a:spLocks/>
            </p:cNvSpPr>
            <p:nvPr/>
          </p:nvSpPr>
          <p:spPr bwMode="auto">
            <a:xfrm>
              <a:off x="1322" y="364"/>
              <a:ext cx="56" cy="56"/>
            </a:xfrm>
            <a:prstGeom prst="rect">
              <a:avLst/>
            </a:prstGeom>
            <a:noFill/>
            <a:ln w="12700">
              <a:noFill/>
              <a:miter lim="800000"/>
              <a:headEnd/>
              <a:tailEnd/>
            </a:ln>
          </p:spPr>
          <p:txBody>
            <a:bodyPr lIns="0" tIns="0" rIns="0" bIns="0"/>
            <a:lstStyle/>
            <a:p>
              <a:endParaRPr lang="en-US"/>
            </a:p>
          </p:txBody>
        </p:sp>
        <p:sp>
          <p:nvSpPr>
            <p:cNvPr id="32928" name="Rectangle 173"/>
            <p:cNvSpPr>
              <a:spLocks/>
            </p:cNvSpPr>
            <p:nvPr/>
          </p:nvSpPr>
          <p:spPr bwMode="auto">
            <a:xfrm>
              <a:off x="139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29" name="Rectangle 174"/>
            <p:cNvSpPr>
              <a:spLocks/>
            </p:cNvSpPr>
            <p:nvPr/>
          </p:nvSpPr>
          <p:spPr bwMode="auto">
            <a:xfrm>
              <a:off x="1394" y="148"/>
              <a:ext cx="56" cy="56"/>
            </a:xfrm>
            <a:prstGeom prst="rect">
              <a:avLst/>
            </a:prstGeom>
            <a:noFill/>
            <a:ln w="12700">
              <a:noFill/>
              <a:miter lim="800000"/>
              <a:headEnd/>
              <a:tailEnd/>
            </a:ln>
          </p:spPr>
          <p:txBody>
            <a:bodyPr lIns="0" tIns="0" rIns="0" bIns="0"/>
            <a:lstStyle/>
            <a:p>
              <a:endParaRPr lang="en-US"/>
            </a:p>
          </p:txBody>
        </p:sp>
        <p:sp>
          <p:nvSpPr>
            <p:cNvPr id="32930" name="Rectangle 175"/>
            <p:cNvSpPr>
              <a:spLocks/>
            </p:cNvSpPr>
            <p:nvPr/>
          </p:nvSpPr>
          <p:spPr bwMode="auto">
            <a:xfrm>
              <a:off x="139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31" name="Rectangle 176"/>
            <p:cNvSpPr>
              <a:spLocks/>
            </p:cNvSpPr>
            <p:nvPr/>
          </p:nvSpPr>
          <p:spPr bwMode="auto">
            <a:xfrm>
              <a:off x="1394" y="220"/>
              <a:ext cx="56" cy="56"/>
            </a:xfrm>
            <a:prstGeom prst="rect">
              <a:avLst/>
            </a:prstGeom>
            <a:noFill/>
            <a:ln w="12700">
              <a:noFill/>
              <a:miter lim="800000"/>
              <a:headEnd/>
              <a:tailEnd/>
            </a:ln>
          </p:spPr>
          <p:txBody>
            <a:bodyPr lIns="0" tIns="0" rIns="0" bIns="0"/>
            <a:lstStyle/>
            <a:p>
              <a:endParaRPr lang="en-US"/>
            </a:p>
          </p:txBody>
        </p:sp>
        <p:sp>
          <p:nvSpPr>
            <p:cNvPr id="32932" name="Rectangle 177"/>
            <p:cNvSpPr>
              <a:spLocks/>
            </p:cNvSpPr>
            <p:nvPr/>
          </p:nvSpPr>
          <p:spPr bwMode="auto">
            <a:xfrm>
              <a:off x="139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33" name="Rectangle 178"/>
            <p:cNvSpPr>
              <a:spLocks/>
            </p:cNvSpPr>
            <p:nvPr/>
          </p:nvSpPr>
          <p:spPr bwMode="auto">
            <a:xfrm>
              <a:off x="1394" y="292"/>
              <a:ext cx="56" cy="56"/>
            </a:xfrm>
            <a:prstGeom prst="rect">
              <a:avLst/>
            </a:prstGeom>
            <a:noFill/>
            <a:ln w="12700">
              <a:noFill/>
              <a:miter lim="800000"/>
              <a:headEnd/>
              <a:tailEnd/>
            </a:ln>
          </p:spPr>
          <p:txBody>
            <a:bodyPr lIns="0" tIns="0" rIns="0" bIns="0"/>
            <a:lstStyle/>
            <a:p>
              <a:endParaRPr lang="en-US"/>
            </a:p>
          </p:txBody>
        </p:sp>
        <p:sp>
          <p:nvSpPr>
            <p:cNvPr id="32934" name="Rectangle 179"/>
            <p:cNvSpPr>
              <a:spLocks/>
            </p:cNvSpPr>
            <p:nvPr/>
          </p:nvSpPr>
          <p:spPr bwMode="auto">
            <a:xfrm>
              <a:off x="139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35" name="Rectangle 180"/>
            <p:cNvSpPr>
              <a:spLocks/>
            </p:cNvSpPr>
            <p:nvPr/>
          </p:nvSpPr>
          <p:spPr bwMode="auto">
            <a:xfrm>
              <a:off x="1394" y="364"/>
              <a:ext cx="56" cy="56"/>
            </a:xfrm>
            <a:prstGeom prst="rect">
              <a:avLst/>
            </a:prstGeom>
            <a:noFill/>
            <a:ln w="12700">
              <a:noFill/>
              <a:miter lim="800000"/>
              <a:headEnd/>
              <a:tailEnd/>
            </a:ln>
          </p:spPr>
          <p:txBody>
            <a:bodyPr lIns="0" tIns="0" rIns="0" bIns="0"/>
            <a:lstStyle/>
            <a:p>
              <a:endParaRPr lang="en-US"/>
            </a:p>
          </p:txBody>
        </p:sp>
        <p:sp>
          <p:nvSpPr>
            <p:cNvPr id="32936" name="Rectangle 181"/>
            <p:cNvSpPr>
              <a:spLocks/>
            </p:cNvSpPr>
            <p:nvPr/>
          </p:nvSpPr>
          <p:spPr bwMode="auto">
            <a:xfrm>
              <a:off x="132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23" name="Group 182"/>
            <p:cNvGrpSpPr>
              <a:grpSpLocks/>
            </p:cNvGrpSpPr>
            <p:nvPr/>
          </p:nvGrpSpPr>
          <p:grpSpPr bwMode="auto">
            <a:xfrm>
              <a:off x="1324" y="545"/>
              <a:ext cx="128" cy="152"/>
              <a:chOff x="0" y="0"/>
              <a:chExt cx="128" cy="152"/>
            </a:xfrm>
          </p:grpSpPr>
          <p:grpSp>
            <p:nvGrpSpPr>
              <p:cNvPr id="24" name="Group 183"/>
              <p:cNvGrpSpPr>
                <a:grpSpLocks/>
              </p:cNvGrpSpPr>
              <p:nvPr/>
            </p:nvGrpSpPr>
            <p:grpSpPr bwMode="auto">
              <a:xfrm rot="5400000">
                <a:off x="-12" y="12"/>
                <a:ext cx="152" cy="128"/>
                <a:chOff x="0" y="0"/>
                <a:chExt cx="152" cy="128"/>
              </a:xfrm>
            </p:grpSpPr>
            <p:sp>
              <p:nvSpPr>
                <p:cNvPr id="33532" name="Rectangle 184"/>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33" name="Rectangle 185"/>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531" name="Rectangle 186"/>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25" name="Group 187"/>
            <p:cNvGrpSpPr>
              <a:grpSpLocks/>
            </p:cNvGrpSpPr>
            <p:nvPr/>
          </p:nvGrpSpPr>
          <p:grpSpPr bwMode="auto">
            <a:xfrm>
              <a:off x="1500" y="124"/>
              <a:ext cx="176" cy="600"/>
              <a:chOff x="0" y="0"/>
              <a:chExt cx="176" cy="600"/>
            </a:xfrm>
          </p:grpSpPr>
          <p:sp>
            <p:nvSpPr>
              <p:cNvPr id="33528" name="Rectangle 188"/>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529" name="Rectangle 189"/>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2939" name="Rectangle 190"/>
            <p:cNvSpPr>
              <a:spLocks/>
            </p:cNvSpPr>
            <p:nvPr/>
          </p:nvSpPr>
          <p:spPr bwMode="auto">
            <a:xfrm>
              <a:off x="152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40" name="Rectangle 191"/>
            <p:cNvSpPr>
              <a:spLocks/>
            </p:cNvSpPr>
            <p:nvPr/>
          </p:nvSpPr>
          <p:spPr bwMode="auto">
            <a:xfrm>
              <a:off x="1522" y="148"/>
              <a:ext cx="56" cy="56"/>
            </a:xfrm>
            <a:prstGeom prst="rect">
              <a:avLst/>
            </a:prstGeom>
            <a:noFill/>
            <a:ln w="12700">
              <a:noFill/>
              <a:miter lim="800000"/>
              <a:headEnd/>
              <a:tailEnd/>
            </a:ln>
          </p:spPr>
          <p:txBody>
            <a:bodyPr lIns="0" tIns="0" rIns="0" bIns="0"/>
            <a:lstStyle/>
            <a:p>
              <a:endParaRPr lang="en-US"/>
            </a:p>
          </p:txBody>
        </p:sp>
        <p:sp>
          <p:nvSpPr>
            <p:cNvPr id="32941" name="Rectangle 192"/>
            <p:cNvSpPr>
              <a:spLocks/>
            </p:cNvSpPr>
            <p:nvPr/>
          </p:nvSpPr>
          <p:spPr bwMode="auto">
            <a:xfrm>
              <a:off x="152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42" name="Rectangle 193"/>
            <p:cNvSpPr>
              <a:spLocks/>
            </p:cNvSpPr>
            <p:nvPr/>
          </p:nvSpPr>
          <p:spPr bwMode="auto">
            <a:xfrm>
              <a:off x="1522" y="220"/>
              <a:ext cx="56" cy="56"/>
            </a:xfrm>
            <a:prstGeom prst="rect">
              <a:avLst/>
            </a:prstGeom>
            <a:noFill/>
            <a:ln w="12700">
              <a:noFill/>
              <a:miter lim="800000"/>
              <a:headEnd/>
              <a:tailEnd/>
            </a:ln>
          </p:spPr>
          <p:txBody>
            <a:bodyPr lIns="0" tIns="0" rIns="0" bIns="0"/>
            <a:lstStyle/>
            <a:p>
              <a:endParaRPr lang="en-US"/>
            </a:p>
          </p:txBody>
        </p:sp>
        <p:sp>
          <p:nvSpPr>
            <p:cNvPr id="32943" name="Rectangle 194"/>
            <p:cNvSpPr>
              <a:spLocks/>
            </p:cNvSpPr>
            <p:nvPr/>
          </p:nvSpPr>
          <p:spPr bwMode="auto">
            <a:xfrm>
              <a:off x="152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44" name="Rectangle 195"/>
            <p:cNvSpPr>
              <a:spLocks/>
            </p:cNvSpPr>
            <p:nvPr/>
          </p:nvSpPr>
          <p:spPr bwMode="auto">
            <a:xfrm>
              <a:off x="1522" y="292"/>
              <a:ext cx="56" cy="56"/>
            </a:xfrm>
            <a:prstGeom prst="rect">
              <a:avLst/>
            </a:prstGeom>
            <a:noFill/>
            <a:ln w="12700">
              <a:noFill/>
              <a:miter lim="800000"/>
              <a:headEnd/>
              <a:tailEnd/>
            </a:ln>
          </p:spPr>
          <p:txBody>
            <a:bodyPr lIns="0" tIns="0" rIns="0" bIns="0"/>
            <a:lstStyle/>
            <a:p>
              <a:endParaRPr lang="en-US"/>
            </a:p>
          </p:txBody>
        </p:sp>
        <p:sp>
          <p:nvSpPr>
            <p:cNvPr id="32945" name="Rectangle 196"/>
            <p:cNvSpPr>
              <a:spLocks/>
            </p:cNvSpPr>
            <p:nvPr/>
          </p:nvSpPr>
          <p:spPr bwMode="auto">
            <a:xfrm>
              <a:off x="152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46" name="Rectangle 197"/>
            <p:cNvSpPr>
              <a:spLocks/>
            </p:cNvSpPr>
            <p:nvPr/>
          </p:nvSpPr>
          <p:spPr bwMode="auto">
            <a:xfrm>
              <a:off x="1522" y="364"/>
              <a:ext cx="56" cy="56"/>
            </a:xfrm>
            <a:prstGeom prst="rect">
              <a:avLst/>
            </a:prstGeom>
            <a:noFill/>
            <a:ln w="12700">
              <a:noFill/>
              <a:miter lim="800000"/>
              <a:headEnd/>
              <a:tailEnd/>
            </a:ln>
          </p:spPr>
          <p:txBody>
            <a:bodyPr lIns="0" tIns="0" rIns="0" bIns="0"/>
            <a:lstStyle/>
            <a:p>
              <a:endParaRPr lang="en-US"/>
            </a:p>
          </p:txBody>
        </p:sp>
        <p:sp>
          <p:nvSpPr>
            <p:cNvPr id="32947" name="Rectangle 198"/>
            <p:cNvSpPr>
              <a:spLocks/>
            </p:cNvSpPr>
            <p:nvPr/>
          </p:nvSpPr>
          <p:spPr bwMode="auto">
            <a:xfrm>
              <a:off x="159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48" name="Rectangle 199"/>
            <p:cNvSpPr>
              <a:spLocks/>
            </p:cNvSpPr>
            <p:nvPr/>
          </p:nvSpPr>
          <p:spPr bwMode="auto">
            <a:xfrm>
              <a:off x="1594" y="148"/>
              <a:ext cx="56" cy="56"/>
            </a:xfrm>
            <a:prstGeom prst="rect">
              <a:avLst/>
            </a:prstGeom>
            <a:noFill/>
            <a:ln w="12700">
              <a:noFill/>
              <a:miter lim="800000"/>
              <a:headEnd/>
              <a:tailEnd/>
            </a:ln>
          </p:spPr>
          <p:txBody>
            <a:bodyPr lIns="0" tIns="0" rIns="0" bIns="0"/>
            <a:lstStyle/>
            <a:p>
              <a:endParaRPr lang="en-US"/>
            </a:p>
          </p:txBody>
        </p:sp>
        <p:sp>
          <p:nvSpPr>
            <p:cNvPr id="32949" name="Rectangle 200"/>
            <p:cNvSpPr>
              <a:spLocks/>
            </p:cNvSpPr>
            <p:nvPr/>
          </p:nvSpPr>
          <p:spPr bwMode="auto">
            <a:xfrm>
              <a:off x="159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50" name="Rectangle 201"/>
            <p:cNvSpPr>
              <a:spLocks/>
            </p:cNvSpPr>
            <p:nvPr/>
          </p:nvSpPr>
          <p:spPr bwMode="auto">
            <a:xfrm>
              <a:off x="1594" y="220"/>
              <a:ext cx="56" cy="56"/>
            </a:xfrm>
            <a:prstGeom prst="rect">
              <a:avLst/>
            </a:prstGeom>
            <a:noFill/>
            <a:ln w="12700">
              <a:noFill/>
              <a:miter lim="800000"/>
              <a:headEnd/>
              <a:tailEnd/>
            </a:ln>
          </p:spPr>
          <p:txBody>
            <a:bodyPr lIns="0" tIns="0" rIns="0" bIns="0"/>
            <a:lstStyle/>
            <a:p>
              <a:endParaRPr lang="en-US"/>
            </a:p>
          </p:txBody>
        </p:sp>
        <p:sp>
          <p:nvSpPr>
            <p:cNvPr id="32951" name="Rectangle 202"/>
            <p:cNvSpPr>
              <a:spLocks/>
            </p:cNvSpPr>
            <p:nvPr/>
          </p:nvSpPr>
          <p:spPr bwMode="auto">
            <a:xfrm>
              <a:off x="159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52" name="Rectangle 203"/>
            <p:cNvSpPr>
              <a:spLocks/>
            </p:cNvSpPr>
            <p:nvPr/>
          </p:nvSpPr>
          <p:spPr bwMode="auto">
            <a:xfrm>
              <a:off x="1594" y="292"/>
              <a:ext cx="56" cy="56"/>
            </a:xfrm>
            <a:prstGeom prst="rect">
              <a:avLst/>
            </a:prstGeom>
            <a:noFill/>
            <a:ln w="12700">
              <a:noFill/>
              <a:miter lim="800000"/>
              <a:headEnd/>
              <a:tailEnd/>
            </a:ln>
          </p:spPr>
          <p:txBody>
            <a:bodyPr lIns="0" tIns="0" rIns="0" bIns="0"/>
            <a:lstStyle/>
            <a:p>
              <a:endParaRPr lang="en-US"/>
            </a:p>
          </p:txBody>
        </p:sp>
        <p:sp>
          <p:nvSpPr>
            <p:cNvPr id="32953" name="Rectangle 204"/>
            <p:cNvSpPr>
              <a:spLocks/>
            </p:cNvSpPr>
            <p:nvPr/>
          </p:nvSpPr>
          <p:spPr bwMode="auto">
            <a:xfrm>
              <a:off x="159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54" name="Rectangle 205"/>
            <p:cNvSpPr>
              <a:spLocks/>
            </p:cNvSpPr>
            <p:nvPr/>
          </p:nvSpPr>
          <p:spPr bwMode="auto">
            <a:xfrm>
              <a:off x="1594" y="364"/>
              <a:ext cx="56" cy="56"/>
            </a:xfrm>
            <a:prstGeom prst="rect">
              <a:avLst/>
            </a:prstGeom>
            <a:noFill/>
            <a:ln w="12700">
              <a:noFill/>
              <a:miter lim="800000"/>
              <a:headEnd/>
              <a:tailEnd/>
            </a:ln>
          </p:spPr>
          <p:txBody>
            <a:bodyPr lIns="0" tIns="0" rIns="0" bIns="0"/>
            <a:lstStyle/>
            <a:p>
              <a:endParaRPr lang="en-US"/>
            </a:p>
          </p:txBody>
        </p:sp>
        <p:sp>
          <p:nvSpPr>
            <p:cNvPr id="32955" name="Rectangle 206"/>
            <p:cNvSpPr>
              <a:spLocks/>
            </p:cNvSpPr>
            <p:nvPr/>
          </p:nvSpPr>
          <p:spPr bwMode="auto">
            <a:xfrm>
              <a:off x="152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26" name="Group 207"/>
            <p:cNvGrpSpPr>
              <a:grpSpLocks/>
            </p:cNvGrpSpPr>
            <p:nvPr/>
          </p:nvGrpSpPr>
          <p:grpSpPr bwMode="auto">
            <a:xfrm>
              <a:off x="1524" y="545"/>
              <a:ext cx="128" cy="152"/>
              <a:chOff x="0" y="0"/>
              <a:chExt cx="128" cy="152"/>
            </a:xfrm>
          </p:grpSpPr>
          <p:grpSp>
            <p:nvGrpSpPr>
              <p:cNvPr id="27" name="Group 208"/>
              <p:cNvGrpSpPr>
                <a:grpSpLocks/>
              </p:cNvGrpSpPr>
              <p:nvPr/>
            </p:nvGrpSpPr>
            <p:grpSpPr bwMode="auto">
              <a:xfrm rot="5400000">
                <a:off x="-12" y="12"/>
                <a:ext cx="152" cy="128"/>
                <a:chOff x="0" y="0"/>
                <a:chExt cx="152" cy="128"/>
              </a:xfrm>
            </p:grpSpPr>
            <p:sp>
              <p:nvSpPr>
                <p:cNvPr id="33526" name="Rectangle 209"/>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27" name="Rectangle 210"/>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525" name="Rectangle 211"/>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28" name="Group 212"/>
            <p:cNvGrpSpPr>
              <a:grpSpLocks/>
            </p:cNvGrpSpPr>
            <p:nvPr/>
          </p:nvGrpSpPr>
          <p:grpSpPr bwMode="auto">
            <a:xfrm>
              <a:off x="1700" y="124"/>
              <a:ext cx="176" cy="600"/>
              <a:chOff x="0" y="0"/>
              <a:chExt cx="176" cy="600"/>
            </a:xfrm>
          </p:grpSpPr>
          <p:sp>
            <p:nvSpPr>
              <p:cNvPr id="33522" name="Rectangle 213"/>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523" name="Rectangle 214"/>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2958" name="Rectangle 215"/>
            <p:cNvSpPr>
              <a:spLocks/>
            </p:cNvSpPr>
            <p:nvPr/>
          </p:nvSpPr>
          <p:spPr bwMode="auto">
            <a:xfrm>
              <a:off x="172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59" name="Rectangle 216"/>
            <p:cNvSpPr>
              <a:spLocks/>
            </p:cNvSpPr>
            <p:nvPr/>
          </p:nvSpPr>
          <p:spPr bwMode="auto">
            <a:xfrm>
              <a:off x="1722" y="148"/>
              <a:ext cx="56" cy="56"/>
            </a:xfrm>
            <a:prstGeom prst="rect">
              <a:avLst/>
            </a:prstGeom>
            <a:noFill/>
            <a:ln w="12700">
              <a:noFill/>
              <a:miter lim="800000"/>
              <a:headEnd/>
              <a:tailEnd/>
            </a:ln>
          </p:spPr>
          <p:txBody>
            <a:bodyPr lIns="0" tIns="0" rIns="0" bIns="0"/>
            <a:lstStyle/>
            <a:p>
              <a:endParaRPr lang="en-US"/>
            </a:p>
          </p:txBody>
        </p:sp>
        <p:sp>
          <p:nvSpPr>
            <p:cNvPr id="32960" name="Rectangle 217"/>
            <p:cNvSpPr>
              <a:spLocks/>
            </p:cNvSpPr>
            <p:nvPr/>
          </p:nvSpPr>
          <p:spPr bwMode="auto">
            <a:xfrm>
              <a:off x="172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61" name="Rectangle 218"/>
            <p:cNvSpPr>
              <a:spLocks/>
            </p:cNvSpPr>
            <p:nvPr/>
          </p:nvSpPr>
          <p:spPr bwMode="auto">
            <a:xfrm>
              <a:off x="1722" y="220"/>
              <a:ext cx="56" cy="56"/>
            </a:xfrm>
            <a:prstGeom prst="rect">
              <a:avLst/>
            </a:prstGeom>
            <a:noFill/>
            <a:ln w="12700">
              <a:noFill/>
              <a:miter lim="800000"/>
              <a:headEnd/>
              <a:tailEnd/>
            </a:ln>
          </p:spPr>
          <p:txBody>
            <a:bodyPr lIns="0" tIns="0" rIns="0" bIns="0"/>
            <a:lstStyle/>
            <a:p>
              <a:endParaRPr lang="en-US"/>
            </a:p>
          </p:txBody>
        </p:sp>
        <p:sp>
          <p:nvSpPr>
            <p:cNvPr id="32962" name="Rectangle 219"/>
            <p:cNvSpPr>
              <a:spLocks/>
            </p:cNvSpPr>
            <p:nvPr/>
          </p:nvSpPr>
          <p:spPr bwMode="auto">
            <a:xfrm>
              <a:off x="172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63" name="Rectangle 220"/>
            <p:cNvSpPr>
              <a:spLocks/>
            </p:cNvSpPr>
            <p:nvPr/>
          </p:nvSpPr>
          <p:spPr bwMode="auto">
            <a:xfrm>
              <a:off x="1722" y="292"/>
              <a:ext cx="56" cy="56"/>
            </a:xfrm>
            <a:prstGeom prst="rect">
              <a:avLst/>
            </a:prstGeom>
            <a:noFill/>
            <a:ln w="12700">
              <a:noFill/>
              <a:miter lim="800000"/>
              <a:headEnd/>
              <a:tailEnd/>
            </a:ln>
          </p:spPr>
          <p:txBody>
            <a:bodyPr lIns="0" tIns="0" rIns="0" bIns="0"/>
            <a:lstStyle/>
            <a:p>
              <a:endParaRPr lang="en-US"/>
            </a:p>
          </p:txBody>
        </p:sp>
        <p:sp>
          <p:nvSpPr>
            <p:cNvPr id="32964" name="Rectangle 221"/>
            <p:cNvSpPr>
              <a:spLocks/>
            </p:cNvSpPr>
            <p:nvPr/>
          </p:nvSpPr>
          <p:spPr bwMode="auto">
            <a:xfrm>
              <a:off x="172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65" name="Rectangle 222"/>
            <p:cNvSpPr>
              <a:spLocks/>
            </p:cNvSpPr>
            <p:nvPr/>
          </p:nvSpPr>
          <p:spPr bwMode="auto">
            <a:xfrm>
              <a:off x="1722" y="364"/>
              <a:ext cx="56" cy="56"/>
            </a:xfrm>
            <a:prstGeom prst="rect">
              <a:avLst/>
            </a:prstGeom>
            <a:noFill/>
            <a:ln w="12700">
              <a:noFill/>
              <a:miter lim="800000"/>
              <a:headEnd/>
              <a:tailEnd/>
            </a:ln>
          </p:spPr>
          <p:txBody>
            <a:bodyPr lIns="0" tIns="0" rIns="0" bIns="0"/>
            <a:lstStyle/>
            <a:p>
              <a:endParaRPr lang="en-US"/>
            </a:p>
          </p:txBody>
        </p:sp>
        <p:sp>
          <p:nvSpPr>
            <p:cNvPr id="32966" name="Rectangle 223"/>
            <p:cNvSpPr>
              <a:spLocks/>
            </p:cNvSpPr>
            <p:nvPr/>
          </p:nvSpPr>
          <p:spPr bwMode="auto">
            <a:xfrm>
              <a:off x="179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67" name="Rectangle 224"/>
            <p:cNvSpPr>
              <a:spLocks/>
            </p:cNvSpPr>
            <p:nvPr/>
          </p:nvSpPr>
          <p:spPr bwMode="auto">
            <a:xfrm>
              <a:off x="1794" y="148"/>
              <a:ext cx="56" cy="56"/>
            </a:xfrm>
            <a:prstGeom prst="rect">
              <a:avLst/>
            </a:prstGeom>
            <a:noFill/>
            <a:ln w="12700">
              <a:noFill/>
              <a:miter lim="800000"/>
              <a:headEnd/>
              <a:tailEnd/>
            </a:ln>
          </p:spPr>
          <p:txBody>
            <a:bodyPr lIns="0" tIns="0" rIns="0" bIns="0"/>
            <a:lstStyle/>
            <a:p>
              <a:endParaRPr lang="en-US"/>
            </a:p>
          </p:txBody>
        </p:sp>
        <p:sp>
          <p:nvSpPr>
            <p:cNvPr id="32968" name="Rectangle 225"/>
            <p:cNvSpPr>
              <a:spLocks/>
            </p:cNvSpPr>
            <p:nvPr/>
          </p:nvSpPr>
          <p:spPr bwMode="auto">
            <a:xfrm>
              <a:off x="179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69" name="Rectangle 226"/>
            <p:cNvSpPr>
              <a:spLocks/>
            </p:cNvSpPr>
            <p:nvPr/>
          </p:nvSpPr>
          <p:spPr bwMode="auto">
            <a:xfrm>
              <a:off x="1794" y="220"/>
              <a:ext cx="56" cy="56"/>
            </a:xfrm>
            <a:prstGeom prst="rect">
              <a:avLst/>
            </a:prstGeom>
            <a:noFill/>
            <a:ln w="12700">
              <a:noFill/>
              <a:miter lim="800000"/>
              <a:headEnd/>
              <a:tailEnd/>
            </a:ln>
          </p:spPr>
          <p:txBody>
            <a:bodyPr lIns="0" tIns="0" rIns="0" bIns="0"/>
            <a:lstStyle/>
            <a:p>
              <a:endParaRPr lang="en-US"/>
            </a:p>
          </p:txBody>
        </p:sp>
        <p:sp>
          <p:nvSpPr>
            <p:cNvPr id="32970" name="Rectangle 227"/>
            <p:cNvSpPr>
              <a:spLocks/>
            </p:cNvSpPr>
            <p:nvPr/>
          </p:nvSpPr>
          <p:spPr bwMode="auto">
            <a:xfrm>
              <a:off x="179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71" name="Rectangle 228"/>
            <p:cNvSpPr>
              <a:spLocks/>
            </p:cNvSpPr>
            <p:nvPr/>
          </p:nvSpPr>
          <p:spPr bwMode="auto">
            <a:xfrm>
              <a:off x="1794" y="292"/>
              <a:ext cx="56" cy="56"/>
            </a:xfrm>
            <a:prstGeom prst="rect">
              <a:avLst/>
            </a:prstGeom>
            <a:noFill/>
            <a:ln w="12700">
              <a:noFill/>
              <a:miter lim="800000"/>
              <a:headEnd/>
              <a:tailEnd/>
            </a:ln>
          </p:spPr>
          <p:txBody>
            <a:bodyPr lIns="0" tIns="0" rIns="0" bIns="0"/>
            <a:lstStyle/>
            <a:p>
              <a:endParaRPr lang="en-US"/>
            </a:p>
          </p:txBody>
        </p:sp>
        <p:sp>
          <p:nvSpPr>
            <p:cNvPr id="32972" name="Rectangle 229"/>
            <p:cNvSpPr>
              <a:spLocks/>
            </p:cNvSpPr>
            <p:nvPr/>
          </p:nvSpPr>
          <p:spPr bwMode="auto">
            <a:xfrm>
              <a:off x="179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73" name="Rectangle 230"/>
            <p:cNvSpPr>
              <a:spLocks/>
            </p:cNvSpPr>
            <p:nvPr/>
          </p:nvSpPr>
          <p:spPr bwMode="auto">
            <a:xfrm>
              <a:off x="1794" y="364"/>
              <a:ext cx="56" cy="56"/>
            </a:xfrm>
            <a:prstGeom prst="rect">
              <a:avLst/>
            </a:prstGeom>
            <a:noFill/>
            <a:ln w="12700">
              <a:noFill/>
              <a:miter lim="800000"/>
              <a:headEnd/>
              <a:tailEnd/>
            </a:ln>
          </p:spPr>
          <p:txBody>
            <a:bodyPr lIns="0" tIns="0" rIns="0" bIns="0"/>
            <a:lstStyle/>
            <a:p>
              <a:endParaRPr lang="en-US"/>
            </a:p>
          </p:txBody>
        </p:sp>
        <p:sp>
          <p:nvSpPr>
            <p:cNvPr id="32974" name="Rectangle 231"/>
            <p:cNvSpPr>
              <a:spLocks/>
            </p:cNvSpPr>
            <p:nvPr/>
          </p:nvSpPr>
          <p:spPr bwMode="auto">
            <a:xfrm>
              <a:off x="172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29" name="Group 232"/>
            <p:cNvGrpSpPr>
              <a:grpSpLocks/>
            </p:cNvGrpSpPr>
            <p:nvPr/>
          </p:nvGrpSpPr>
          <p:grpSpPr bwMode="auto">
            <a:xfrm>
              <a:off x="1724" y="545"/>
              <a:ext cx="128" cy="152"/>
              <a:chOff x="0" y="0"/>
              <a:chExt cx="128" cy="152"/>
            </a:xfrm>
          </p:grpSpPr>
          <p:grpSp>
            <p:nvGrpSpPr>
              <p:cNvPr id="30" name="Group 233"/>
              <p:cNvGrpSpPr>
                <a:grpSpLocks/>
              </p:cNvGrpSpPr>
              <p:nvPr/>
            </p:nvGrpSpPr>
            <p:grpSpPr bwMode="auto">
              <a:xfrm rot="5400000">
                <a:off x="-12" y="12"/>
                <a:ext cx="152" cy="128"/>
                <a:chOff x="0" y="0"/>
                <a:chExt cx="152" cy="128"/>
              </a:xfrm>
            </p:grpSpPr>
            <p:sp>
              <p:nvSpPr>
                <p:cNvPr id="33520" name="Rectangle 234"/>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21" name="Rectangle 235"/>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519" name="Rectangle 236"/>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sp>
          <p:nvSpPr>
            <p:cNvPr id="32976" name="Rectangle 237"/>
            <p:cNvSpPr>
              <a:spLocks/>
            </p:cNvSpPr>
            <p:nvPr/>
          </p:nvSpPr>
          <p:spPr bwMode="auto">
            <a:xfrm>
              <a:off x="1920" y="0"/>
              <a:ext cx="616" cy="752"/>
            </a:xfrm>
            <a:prstGeom prst="rect">
              <a:avLst/>
            </a:prstGeom>
            <a:solidFill>
              <a:srgbClr val="808080"/>
            </a:solidFill>
            <a:ln w="12700">
              <a:noFill/>
              <a:miter lim="800000"/>
              <a:headEnd/>
              <a:tailEnd/>
            </a:ln>
          </p:spPr>
          <p:txBody>
            <a:bodyPr lIns="0" tIns="0" rIns="0" bIns="0"/>
            <a:lstStyle/>
            <a:p>
              <a:endParaRPr lang="en-US"/>
            </a:p>
          </p:txBody>
        </p:sp>
        <p:sp>
          <p:nvSpPr>
            <p:cNvPr id="32977" name="Rectangle 238"/>
            <p:cNvSpPr>
              <a:spLocks/>
            </p:cNvSpPr>
            <p:nvPr/>
          </p:nvSpPr>
          <p:spPr bwMode="auto">
            <a:xfrm>
              <a:off x="1920" y="0"/>
              <a:ext cx="616" cy="752"/>
            </a:xfrm>
            <a:prstGeom prst="rect">
              <a:avLst/>
            </a:prstGeom>
            <a:noFill/>
            <a:ln w="12700">
              <a:noFill/>
              <a:miter lim="800000"/>
              <a:headEnd/>
              <a:tailEnd/>
            </a:ln>
          </p:spPr>
          <p:txBody>
            <a:bodyPr lIns="0" tIns="0" rIns="0" bIns="0"/>
            <a:lstStyle/>
            <a:p>
              <a:endParaRPr lang="en-US"/>
            </a:p>
          </p:txBody>
        </p:sp>
        <p:grpSp>
          <p:nvGrpSpPr>
            <p:cNvPr id="31" name="Group 239"/>
            <p:cNvGrpSpPr>
              <a:grpSpLocks/>
            </p:cNvGrpSpPr>
            <p:nvPr/>
          </p:nvGrpSpPr>
          <p:grpSpPr bwMode="auto">
            <a:xfrm>
              <a:off x="1940" y="124"/>
              <a:ext cx="176" cy="600"/>
              <a:chOff x="0" y="0"/>
              <a:chExt cx="176" cy="600"/>
            </a:xfrm>
          </p:grpSpPr>
          <p:sp>
            <p:nvSpPr>
              <p:cNvPr id="33516" name="Rectangle 240"/>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517" name="Rectangle 241"/>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2979" name="Rectangle 242"/>
            <p:cNvSpPr>
              <a:spLocks/>
            </p:cNvSpPr>
            <p:nvPr/>
          </p:nvSpPr>
          <p:spPr bwMode="auto">
            <a:xfrm>
              <a:off x="196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80" name="Rectangle 243"/>
            <p:cNvSpPr>
              <a:spLocks/>
            </p:cNvSpPr>
            <p:nvPr/>
          </p:nvSpPr>
          <p:spPr bwMode="auto">
            <a:xfrm>
              <a:off x="1962" y="148"/>
              <a:ext cx="56" cy="56"/>
            </a:xfrm>
            <a:prstGeom prst="rect">
              <a:avLst/>
            </a:prstGeom>
            <a:noFill/>
            <a:ln w="12700">
              <a:noFill/>
              <a:miter lim="800000"/>
              <a:headEnd/>
              <a:tailEnd/>
            </a:ln>
          </p:spPr>
          <p:txBody>
            <a:bodyPr lIns="0" tIns="0" rIns="0" bIns="0"/>
            <a:lstStyle/>
            <a:p>
              <a:endParaRPr lang="en-US"/>
            </a:p>
          </p:txBody>
        </p:sp>
        <p:sp>
          <p:nvSpPr>
            <p:cNvPr id="32981" name="Rectangle 244"/>
            <p:cNvSpPr>
              <a:spLocks/>
            </p:cNvSpPr>
            <p:nvPr/>
          </p:nvSpPr>
          <p:spPr bwMode="auto">
            <a:xfrm>
              <a:off x="196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82" name="Rectangle 245"/>
            <p:cNvSpPr>
              <a:spLocks/>
            </p:cNvSpPr>
            <p:nvPr/>
          </p:nvSpPr>
          <p:spPr bwMode="auto">
            <a:xfrm>
              <a:off x="1962" y="220"/>
              <a:ext cx="56" cy="56"/>
            </a:xfrm>
            <a:prstGeom prst="rect">
              <a:avLst/>
            </a:prstGeom>
            <a:noFill/>
            <a:ln w="12700">
              <a:noFill/>
              <a:miter lim="800000"/>
              <a:headEnd/>
              <a:tailEnd/>
            </a:ln>
          </p:spPr>
          <p:txBody>
            <a:bodyPr lIns="0" tIns="0" rIns="0" bIns="0"/>
            <a:lstStyle/>
            <a:p>
              <a:endParaRPr lang="en-US"/>
            </a:p>
          </p:txBody>
        </p:sp>
        <p:sp>
          <p:nvSpPr>
            <p:cNvPr id="32983" name="Rectangle 246"/>
            <p:cNvSpPr>
              <a:spLocks/>
            </p:cNvSpPr>
            <p:nvPr/>
          </p:nvSpPr>
          <p:spPr bwMode="auto">
            <a:xfrm>
              <a:off x="196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84" name="Rectangle 247"/>
            <p:cNvSpPr>
              <a:spLocks/>
            </p:cNvSpPr>
            <p:nvPr/>
          </p:nvSpPr>
          <p:spPr bwMode="auto">
            <a:xfrm>
              <a:off x="1962" y="292"/>
              <a:ext cx="56" cy="56"/>
            </a:xfrm>
            <a:prstGeom prst="rect">
              <a:avLst/>
            </a:prstGeom>
            <a:noFill/>
            <a:ln w="12700">
              <a:noFill/>
              <a:miter lim="800000"/>
              <a:headEnd/>
              <a:tailEnd/>
            </a:ln>
          </p:spPr>
          <p:txBody>
            <a:bodyPr lIns="0" tIns="0" rIns="0" bIns="0"/>
            <a:lstStyle/>
            <a:p>
              <a:endParaRPr lang="en-US"/>
            </a:p>
          </p:txBody>
        </p:sp>
        <p:sp>
          <p:nvSpPr>
            <p:cNvPr id="32985" name="Rectangle 248"/>
            <p:cNvSpPr>
              <a:spLocks/>
            </p:cNvSpPr>
            <p:nvPr/>
          </p:nvSpPr>
          <p:spPr bwMode="auto">
            <a:xfrm>
              <a:off x="196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86" name="Rectangle 249"/>
            <p:cNvSpPr>
              <a:spLocks/>
            </p:cNvSpPr>
            <p:nvPr/>
          </p:nvSpPr>
          <p:spPr bwMode="auto">
            <a:xfrm>
              <a:off x="1962" y="364"/>
              <a:ext cx="56" cy="56"/>
            </a:xfrm>
            <a:prstGeom prst="rect">
              <a:avLst/>
            </a:prstGeom>
            <a:noFill/>
            <a:ln w="12700">
              <a:noFill/>
              <a:miter lim="800000"/>
              <a:headEnd/>
              <a:tailEnd/>
            </a:ln>
          </p:spPr>
          <p:txBody>
            <a:bodyPr lIns="0" tIns="0" rIns="0" bIns="0"/>
            <a:lstStyle/>
            <a:p>
              <a:endParaRPr lang="en-US"/>
            </a:p>
          </p:txBody>
        </p:sp>
        <p:sp>
          <p:nvSpPr>
            <p:cNvPr id="32987" name="Rectangle 250"/>
            <p:cNvSpPr>
              <a:spLocks/>
            </p:cNvSpPr>
            <p:nvPr/>
          </p:nvSpPr>
          <p:spPr bwMode="auto">
            <a:xfrm>
              <a:off x="203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88" name="Rectangle 251"/>
            <p:cNvSpPr>
              <a:spLocks/>
            </p:cNvSpPr>
            <p:nvPr/>
          </p:nvSpPr>
          <p:spPr bwMode="auto">
            <a:xfrm>
              <a:off x="2034" y="148"/>
              <a:ext cx="56" cy="56"/>
            </a:xfrm>
            <a:prstGeom prst="rect">
              <a:avLst/>
            </a:prstGeom>
            <a:noFill/>
            <a:ln w="12700">
              <a:noFill/>
              <a:miter lim="800000"/>
              <a:headEnd/>
              <a:tailEnd/>
            </a:ln>
          </p:spPr>
          <p:txBody>
            <a:bodyPr lIns="0" tIns="0" rIns="0" bIns="0"/>
            <a:lstStyle/>
            <a:p>
              <a:endParaRPr lang="en-US"/>
            </a:p>
          </p:txBody>
        </p:sp>
        <p:sp>
          <p:nvSpPr>
            <p:cNvPr id="32989" name="Rectangle 252"/>
            <p:cNvSpPr>
              <a:spLocks/>
            </p:cNvSpPr>
            <p:nvPr/>
          </p:nvSpPr>
          <p:spPr bwMode="auto">
            <a:xfrm>
              <a:off x="203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90" name="Rectangle 253"/>
            <p:cNvSpPr>
              <a:spLocks/>
            </p:cNvSpPr>
            <p:nvPr/>
          </p:nvSpPr>
          <p:spPr bwMode="auto">
            <a:xfrm>
              <a:off x="2034" y="220"/>
              <a:ext cx="56" cy="56"/>
            </a:xfrm>
            <a:prstGeom prst="rect">
              <a:avLst/>
            </a:prstGeom>
            <a:noFill/>
            <a:ln w="12700">
              <a:noFill/>
              <a:miter lim="800000"/>
              <a:headEnd/>
              <a:tailEnd/>
            </a:ln>
          </p:spPr>
          <p:txBody>
            <a:bodyPr lIns="0" tIns="0" rIns="0" bIns="0"/>
            <a:lstStyle/>
            <a:p>
              <a:endParaRPr lang="en-US"/>
            </a:p>
          </p:txBody>
        </p:sp>
        <p:sp>
          <p:nvSpPr>
            <p:cNvPr id="32991" name="Rectangle 254"/>
            <p:cNvSpPr>
              <a:spLocks/>
            </p:cNvSpPr>
            <p:nvPr/>
          </p:nvSpPr>
          <p:spPr bwMode="auto">
            <a:xfrm>
              <a:off x="203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92" name="Rectangle 255"/>
            <p:cNvSpPr>
              <a:spLocks/>
            </p:cNvSpPr>
            <p:nvPr/>
          </p:nvSpPr>
          <p:spPr bwMode="auto">
            <a:xfrm>
              <a:off x="2034" y="292"/>
              <a:ext cx="56" cy="56"/>
            </a:xfrm>
            <a:prstGeom prst="rect">
              <a:avLst/>
            </a:prstGeom>
            <a:noFill/>
            <a:ln w="12700">
              <a:noFill/>
              <a:miter lim="800000"/>
              <a:headEnd/>
              <a:tailEnd/>
            </a:ln>
          </p:spPr>
          <p:txBody>
            <a:bodyPr lIns="0" tIns="0" rIns="0" bIns="0"/>
            <a:lstStyle/>
            <a:p>
              <a:endParaRPr lang="en-US"/>
            </a:p>
          </p:txBody>
        </p:sp>
        <p:sp>
          <p:nvSpPr>
            <p:cNvPr id="32993" name="Rectangle 256"/>
            <p:cNvSpPr>
              <a:spLocks/>
            </p:cNvSpPr>
            <p:nvPr/>
          </p:nvSpPr>
          <p:spPr bwMode="auto">
            <a:xfrm>
              <a:off x="203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94" name="Rectangle 257"/>
            <p:cNvSpPr>
              <a:spLocks/>
            </p:cNvSpPr>
            <p:nvPr/>
          </p:nvSpPr>
          <p:spPr bwMode="auto">
            <a:xfrm>
              <a:off x="2034" y="364"/>
              <a:ext cx="56" cy="56"/>
            </a:xfrm>
            <a:prstGeom prst="rect">
              <a:avLst/>
            </a:prstGeom>
            <a:noFill/>
            <a:ln w="12700">
              <a:noFill/>
              <a:miter lim="800000"/>
              <a:headEnd/>
              <a:tailEnd/>
            </a:ln>
          </p:spPr>
          <p:txBody>
            <a:bodyPr lIns="0" tIns="0" rIns="0" bIns="0"/>
            <a:lstStyle/>
            <a:p>
              <a:endParaRPr lang="en-US"/>
            </a:p>
          </p:txBody>
        </p:sp>
        <p:sp>
          <p:nvSpPr>
            <p:cNvPr id="32995" name="Rectangle 258"/>
            <p:cNvSpPr>
              <a:spLocks/>
            </p:cNvSpPr>
            <p:nvPr/>
          </p:nvSpPr>
          <p:spPr bwMode="auto">
            <a:xfrm>
              <a:off x="196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132" name="Group 259"/>
            <p:cNvGrpSpPr>
              <a:grpSpLocks/>
            </p:cNvGrpSpPr>
            <p:nvPr/>
          </p:nvGrpSpPr>
          <p:grpSpPr bwMode="auto">
            <a:xfrm>
              <a:off x="1964" y="545"/>
              <a:ext cx="128" cy="152"/>
              <a:chOff x="0" y="0"/>
              <a:chExt cx="128" cy="152"/>
            </a:xfrm>
          </p:grpSpPr>
          <p:grpSp>
            <p:nvGrpSpPr>
              <p:cNvPr id="33133" name="Group 260"/>
              <p:cNvGrpSpPr>
                <a:grpSpLocks/>
              </p:cNvGrpSpPr>
              <p:nvPr/>
            </p:nvGrpSpPr>
            <p:grpSpPr bwMode="auto">
              <a:xfrm rot="5400000">
                <a:off x="-12" y="12"/>
                <a:ext cx="152" cy="128"/>
                <a:chOff x="0" y="0"/>
                <a:chExt cx="152" cy="128"/>
              </a:xfrm>
            </p:grpSpPr>
            <p:sp>
              <p:nvSpPr>
                <p:cNvPr id="33514" name="Rectangle 261"/>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15" name="Rectangle 262"/>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513" name="Rectangle 263"/>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151" name="Group 264"/>
            <p:cNvGrpSpPr>
              <a:grpSpLocks/>
            </p:cNvGrpSpPr>
            <p:nvPr/>
          </p:nvGrpSpPr>
          <p:grpSpPr bwMode="auto">
            <a:xfrm>
              <a:off x="2140" y="124"/>
              <a:ext cx="176" cy="600"/>
              <a:chOff x="0" y="0"/>
              <a:chExt cx="176" cy="600"/>
            </a:xfrm>
          </p:grpSpPr>
          <p:sp>
            <p:nvSpPr>
              <p:cNvPr id="33510" name="Rectangle 265"/>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511" name="Rectangle 266"/>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2998" name="Rectangle 267"/>
            <p:cNvSpPr>
              <a:spLocks/>
            </p:cNvSpPr>
            <p:nvPr/>
          </p:nvSpPr>
          <p:spPr bwMode="auto">
            <a:xfrm>
              <a:off x="216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999" name="Rectangle 268"/>
            <p:cNvSpPr>
              <a:spLocks/>
            </p:cNvSpPr>
            <p:nvPr/>
          </p:nvSpPr>
          <p:spPr bwMode="auto">
            <a:xfrm>
              <a:off x="2162" y="148"/>
              <a:ext cx="56" cy="56"/>
            </a:xfrm>
            <a:prstGeom prst="rect">
              <a:avLst/>
            </a:prstGeom>
            <a:noFill/>
            <a:ln w="12700">
              <a:noFill/>
              <a:miter lim="800000"/>
              <a:headEnd/>
              <a:tailEnd/>
            </a:ln>
          </p:spPr>
          <p:txBody>
            <a:bodyPr lIns="0" tIns="0" rIns="0" bIns="0"/>
            <a:lstStyle/>
            <a:p>
              <a:endParaRPr lang="en-US"/>
            </a:p>
          </p:txBody>
        </p:sp>
        <p:sp>
          <p:nvSpPr>
            <p:cNvPr id="33000" name="Rectangle 269"/>
            <p:cNvSpPr>
              <a:spLocks/>
            </p:cNvSpPr>
            <p:nvPr/>
          </p:nvSpPr>
          <p:spPr bwMode="auto">
            <a:xfrm>
              <a:off x="216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01" name="Rectangle 270"/>
            <p:cNvSpPr>
              <a:spLocks/>
            </p:cNvSpPr>
            <p:nvPr/>
          </p:nvSpPr>
          <p:spPr bwMode="auto">
            <a:xfrm>
              <a:off x="2162" y="220"/>
              <a:ext cx="56" cy="56"/>
            </a:xfrm>
            <a:prstGeom prst="rect">
              <a:avLst/>
            </a:prstGeom>
            <a:noFill/>
            <a:ln w="12700">
              <a:noFill/>
              <a:miter lim="800000"/>
              <a:headEnd/>
              <a:tailEnd/>
            </a:ln>
          </p:spPr>
          <p:txBody>
            <a:bodyPr lIns="0" tIns="0" rIns="0" bIns="0"/>
            <a:lstStyle/>
            <a:p>
              <a:endParaRPr lang="en-US"/>
            </a:p>
          </p:txBody>
        </p:sp>
        <p:sp>
          <p:nvSpPr>
            <p:cNvPr id="33002" name="Rectangle 271"/>
            <p:cNvSpPr>
              <a:spLocks/>
            </p:cNvSpPr>
            <p:nvPr/>
          </p:nvSpPr>
          <p:spPr bwMode="auto">
            <a:xfrm>
              <a:off x="216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03" name="Rectangle 272"/>
            <p:cNvSpPr>
              <a:spLocks/>
            </p:cNvSpPr>
            <p:nvPr/>
          </p:nvSpPr>
          <p:spPr bwMode="auto">
            <a:xfrm>
              <a:off x="2162" y="292"/>
              <a:ext cx="56" cy="56"/>
            </a:xfrm>
            <a:prstGeom prst="rect">
              <a:avLst/>
            </a:prstGeom>
            <a:noFill/>
            <a:ln w="12700">
              <a:noFill/>
              <a:miter lim="800000"/>
              <a:headEnd/>
              <a:tailEnd/>
            </a:ln>
          </p:spPr>
          <p:txBody>
            <a:bodyPr lIns="0" tIns="0" rIns="0" bIns="0"/>
            <a:lstStyle/>
            <a:p>
              <a:endParaRPr lang="en-US"/>
            </a:p>
          </p:txBody>
        </p:sp>
        <p:sp>
          <p:nvSpPr>
            <p:cNvPr id="33004" name="Rectangle 273"/>
            <p:cNvSpPr>
              <a:spLocks/>
            </p:cNvSpPr>
            <p:nvPr/>
          </p:nvSpPr>
          <p:spPr bwMode="auto">
            <a:xfrm>
              <a:off x="216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05" name="Rectangle 274"/>
            <p:cNvSpPr>
              <a:spLocks/>
            </p:cNvSpPr>
            <p:nvPr/>
          </p:nvSpPr>
          <p:spPr bwMode="auto">
            <a:xfrm>
              <a:off x="2162" y="364"/>
              <a:ext cx="56" cy="56"/>
            </a:xfrm>
            <a:prstGeom prst="rect">
              <a:avLst/>
            </a:prstGeom>
            <a:noFill/>
            <a:ln w="12700">
              <a:noFill/>
              <a:miter lim="800000"/>
              <a:headEnd/>
              <a:tailEnd/>
            </a:ln>
          </p:spPr>
          <p:txBody>
            <a:bodyPr lIns="0" tIns="0" rIns="0" bIns="0"/>
            <a:lstStyle/>
            <a:p>
              <a:endParaRPr lang="en-US"/>
            </a:p>
          </p:txBody>
        </p:sp>
        <p:sp>
          <p:nvSpPr>
            <p:cNvPr id="33006" name="Rectangle 275"/>
            <p:cNvSpPr>
              <a:spLocks/>
            </p:cNvSpPr>
            <p:nvPr/>
          </p:nvSpPr>
          <p:spPr bwMode="auto">
            <a:xfrm>
              <a:off x="223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07" name="Rectangle 276"/>
            <p:cNvSpPr>
              <a:spLocks/>
            </p:cNvSpPr>
            <p:nvPr/>
          </p:nvSpPr>
          <p:spPr bwMode="auto">
            <a:xfrm>
              <a:off x="2234" y="148"/>
              <a:ext cx="56" cy="56"/>
            </a:xfrm>
            <a:prstGeom prst="rect">
              <a:avLst/>
            </a:prstGeom>
            <a:noFill/>
            <a:ln w="12700">
              <a:noFill/>
              <a:miter lim="800000"/>
              <a:headEnd/>
              <a:tailEnd/>
            </a:ln>
          </p:spPr>
          <p:txBody>
            <a:bodyPr lIns="0" tIns="0" rIns="0" bIns="0"/>
            <a:lstStyle/>
            <a:p>
              <a:endParaRPr lang="en-US"/>
            </a:p>
          </p:txBody>
        </p:sp>
        <p:sp>
          <p:nvSpPr>
            <p:cNvPr id="33008" name="Rectangle 277"/>
            <p:cNvSpPr>
              <a:spLocks/>
            </p:cNvSpPr>
            <p:nvPr/>
          </p:nvSpPr>
          <p:spPr bwMode="auto">
            <a:xfrm>
              <a:off x="223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09" name="Rectangle 278"/>
            <p:cNvSpPr>
              <a:spLocks/>
            </p:cNvSpPr>
            <p:nvPr/>
          </p:nvSpPr>
          <p:spPr bwMode="auto">
            <a:xfrm>
              <a:off x="2234" y="220"/>
              <a:ext cx="56" cy="56"/>
            </a:xfrm>
            <a:prstGeom prst="rect">
              <a:avLst/>
            </a:prstGeom>
            <a:noFill/>
            <a:ln w="12700">
              <a:noFill/>
              <a:miter lim="800000"/>
              <a:headEnd/>
              <a:tailEnd/>
            </a:ln>
          </p:spPr>
          <p:txBody>
            <a:bodyPr lIns="0" tIns="0" rIns="0" bIns="0"/>
            <a:lstStyle/>
            <a:p>
              <a:endParaRPr lang="en-US"/>
            </a:p>
          </p:txBody>
        </p:sp>
        <p:sp>
          <p:nvSpPr>
            <p:cNvPr id="33010" name="Rectangle 279"/>
            <p:cNvSpPr>
              <a:spLocks/>
            </p:cNvSpPr>
            <p:nvPr/>
          </p:nvSpPr>
          <p:spPr bwMode="auto">
            <a:xfrm>
              <a:off x="223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11" name="Rectangle 280"/>
            <p:cNvSpPr>
              <a:spLocks/>
            </p:cNvSpPr>
            <p:nvPr/>
          </p:nvSpPr>
          <p:spPr bwMode="auto">
            <a:xfrm>
              <a:off x="2234" y="292"/>
              <a:ext cx="56" cy="56"/>
            </a:xfrm>
            <a:prstGeom prst="rect">
              <a:avLst/>
            </a:prstGeom>
            <a:noFill/>
            <a:ln w="12700">
              <a:noFill/>
              <a:miter lim="800000"/>
              <a:headEnd/>
              <a:tailEnd/>
            </a:ln>
          </p:spPr>
          <p:txBody>
            <a:bodyPr lIns="0" tIns="0" rIns="0" bIns="0"/>
            <a:lstStyle/>
            <a:p>
              <a:endParaRPr lang="en-US"/>
            </a:p>
          </p:txBody>
        </p:sp>
        <p:sp>
          <p:nvSpPr>
            <p:cNvPr id="33012" name="Rectangle 281"/>
            <p:cNvSpPr>
              <a:spLocks/>
            </p:cNvSpPr>
            <p:nvPr/>
          </p:nvSpPr>
          <p:spPr bwMode="auto">
            <a:xfrm>
              <a:off x="223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13" name="Rectangle 282"/>
            <p:cNvSpPr>
              <a:spLocks/>
            </p:cNvSpPr>
            <p:nvPr/>
          </p:nvSpPr>
          <p:spPr bwMode="auto">
            <a:xfrm>
              <a:off x="2234" y="364"/>
              <a:ext cx="56" cy="56"/>
            </a:xfrm>
            <a:prstGeom prst="rect">
              <a:avLst/>
            </a:prstGeom>
            <a:noFill/>
            <a:ln w="12700">
              <a:noFill/>
              <a:miter lim="800000"/>
              <a:headEnd/>
              <a:tailEnd/>
            </a:ln>
          </p:spPr>
          <p:txBody>
            <a:bodyPr lIns="0" tIns="0" rIns="0" bIns="0"/>
            <a:lstStyle/>
            <a:p>
              <a:endParaRPr lang="en-US"/>
            </a:p>
          </p:txBody>
        </p:sp>
        <p:sp>
          <p:nvSpPr>
            <p:cNvPr id="33014" name="Rectangle 283"/>
            <p:cNvSpPr>
              <a:spLocks/>
            </p:cNvSpPr>
            <p:nvPr/>
          </p:nvSpPr>
          <p:spPr bwMode="auto">
            <a:xfrm>
              <a:off x="216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152" name="Group 284"/>
            <p:cNvGrpSpPr>
              <a:grpSpLocks/>
            </p:cNvGrpSpPr>
            <p:nvPr/>
          </p:nvGrpSpPr>
          <p:grpSpPr bwMode="auto">
            <a:xfrm>
              <a:off x="2164" y="545"/>
              <a:ext cx="128" cy="152"/>
              <a:chOff x="0" y="0"/>
              <a:chExt cx="128" cy="152"/>
            </a:xfrm>
          </p:grpSpPr>
          <p:grpSp>
            <p:nvGrpSpPr>
              <p:cNvPr id="33153" name="Group 285"/>
              <p:cNvGrpSpPr>
                <a:grpSpLocks/>
              </p:cNvGrpSpPr>
              <p:nvPr/>
            </p:nvGrpSpPr>
            <p:grpSpPr bwMode="auto">
              <a:xfrm rot="5400000">
                <a:off x="-12" y="12"/>
                <a:ext cx="152" cy="128"/>
                <a:chOff x="0" y="0"/>
                <a:chExt cx="152" cy="128"/>
              </a:xfrm>
            </p:grpSpPr>
            <p:sp>
              <p:nvSpPr>
                <p:cNvPr id="33508" name="Rectangle 286"/>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09" name="Rectangle 287"/>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507" name="Rectangle 288"/>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171" name="Group 289"/>
            <p:cNvGrpSpPr>
              <a:grpSpLocks/>
            </p:cNvGrpSpPr>
            <p:nvPr/>
          </p:nvGrpSpPr>
          <p:grpSpPr bwMode="auto">
            <a:xfrm>
              <a:off x="2340" y="124"/>
              <a:ext cx="176" cy="600"/>
              <a:chOff x="0" y="0"/>
              <a:chExt cx="176" cy="600"/>
            </a:xfrm>
          </p:grpSpPr>
          <p:sp>
            <p:nvSpPr>
              <p:cNvPr id="33504" name="Rectangle 290"/>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505" name="Rectangle 291"/>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017" name="Rectangle 292"/>
            <p:cNvSpPr>
              <a:spLocks/>
            </p:cNvSpPr>
            <p:nvPr/>
          </p:nvSpPr>
          <p:spPr bwMode="auto">
            <a:xfrm>
              <a:off x="236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18" name="Rectangle 293"/>
            <p:cNvSpPr>
              <a:spLocks/>
            </p:cNvSpPr>
            <p:nvPr/>
          </p:nvSpPr>
          <p:spPr bwMode="auto">
            <a:xfrm>
              <a:off x="2362" y="148"/>
              <a:ext cx="56" cy="56"/>
            </a:xfrm>
            <a:prstGeom prst="rect">
              <a:avLst/>
            </a:prstGeom>
            <a:noFill/>
            <a:ln w="12700">
              <a:noFill/>
              <a:miter lim="800000"/>
              <a:headEnd/>
              <a:tailEnd/>
            </a:ln>
          </p:spPr>
          <p:txBody>
            <a:bodyPr lIns="0" tIns="0" rIns="0" bIns="0"/>
            <a:lstStyle/>
            <a:p>
              <a:endParaRPr lang="en-US"/>
            </a:p>
          </p:txBody>
        </p:sp>
        <p:sp>
          <p:nvSpPr>
            <p:cNvPr id="33019" name="Rectangle 294"/>
            <p:cNvSpPr>
              <a:spLocks/>
            </p:cNvSpPr>
            <p:nvPr/>
          </p:nvSpPr>
          <p:spPr bwMode="auto">
            <a:xfrm>
              <a:off x="236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20" name="Rectangle 295"/>
            <p:cNvSpPr>
              <a:spLocks/>
            </p:cNvSpPr>
            <p:nvPr/>
          </p:nvSpPr>
          <p:spPr bwMode="auto">
            <a:xfrm>
              <a:off x="2362" y="220"/>
              <a:ext cx="56" cy="56"/>
            </a:xfrm>
            <a:prstGeom prst="rect">
              <a:avLst/>
            </a:prstGeom>
            <a:noFill/>
            <a:ln w="12700">
              <a:noFill/>
              <a:miter lim="800000"/>
              <a:headEnd/>
              <a:tailEnd/>
            </a:ln>
          </p:spPr>
          <p:txBody>
            <a:bodyPr lIns="0" tIns="0" rIns="0" bIns="0"/>
            <a:lstStyle/>
            <a:p>
              <a:endParaRPr lang="en-US"/>
            </a:p>
          </p:txBody>
        </p:sp>
        <p:sp>
          <p:nvSpPr>
            <p:cNvPr id="33021" name="Rectangle 296"/>
            <p:cNvSpPr>
              <a:spLocks/>
            </p:cNvSpPr>
            <p:nvPr/>
          </p:nvSpPr>
          <p:spPr bwMode="auto">
            <a:xfrm>
              <a:off x="236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22" name="Rectangle 297"/>
            <p:cNvSpPr>
              <a:spLocks/>
            </p:cNvSpPr>
            <p:nvPr/>
          </p:nvSpPr>
          <p:spPr bwMode="auto">
            <a:xfrm>
              <a:off x="2362" y="292"/>
              <a:ext cx="56" cy="56"/>
            </a:xfrm>
            <a:prstGeom prst="rect">
              <a:avLst/>
            </a:prstGeom>
            <a:noFill/>
            <a:ln w="12700">
              <a:noFill/>
              <a:miter lim="800000"/>
              <a:headEnd/>
              <a:tailEnd/>
            </a:ln>
          </p:spPr>
          <p:txBody>
            <a:bodyPr lIns="0" tIns="0" rIns="0" bIns="0"/>
            <a:lstStyle/>
            <a:p>
              <a:endParaRPr lang="en-US"/>
            </a:p>
          </p:txBody>
        </p:sp>
        <p:sp>
          <p:nvSpPr>
            <p:cNvPr id="33023" name="Rectangle 298"/>
            <p:cNvSpPr>
              <a:spLocks/>
            </p:cNvSpPr>
            <p:nvPr/>
          </p:nvSpPr>
          <p:spPr bwMode="auto">
            <a:xfrm>
              <a:off x="236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24" name="Rectangle 299"/>
            <p:cNvSpPr>
              <a:spLocks/>
            </p:cNvSpPr>
            <p:nvPr/>
          </p:nvSpPr>
          <p:spPr bwMode="auto">
            <a:xfrm>
              <a:off x="2362" y="364"/>
              <a:ext cx="56" cy="56"/>
            </a:xfrm>
            <a:prstGeom prst="rect">
              <a:avLst/>
            </a:prstGeom>
            <a:noFill/>
            <a:ln w="12700">
              <a:noFill/>
              <a:miter lim="800000"/>
              <a:headEnd/>
              <a:tailEnd/>
            </a:ln>
          </p:spPr>
          <p:txBody>
            <a:bodyPr lIns="0" tIns="0" rIns="0" bIns="0"/>
            <a:lstStyle/>
            <a:p>
              <a:endParaRPr lang="en-US"/>
            </a:p>
          </p:txBody>
        </p:sp>
        <p:sp>
          <p:nvSpPr>
            <p:cNvPr id="33025" name="Rectangle 300"/>
            <p:cNvSpPr>
              <a:spLocks/>
            </p:cNvSpPr>
            <p:nvPr/>
          </p:nvSpPr>
          <p:spPr bwMode="auto">
            <a:xfrm>
              <a:off x="243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26" name="Rectangle 301"/>
            <p:cNvSpPr>
              <a:spLocks/>
            </p:cNvSpPr>
            <p:nvPr/>
          </p:nvSpPr>
          <p:spPr bwMode="auto">
            <a:xfrm>
              <a:off x="2434" y="148"/>
              <a:ext cx="56" cy="56"/>
            </a:xfrm>
            <a:prstGeom prst="rect">
              <a:avLst/>
            </a:prstGeom>
            <a:noFill/>
            <a:ln w="12700">
              <a:noFill/>
              <a:miter lim="800000"/>
              <a:headEnd/>
              <a:tailEnd/>
            </a:ln>
          </p:spPr>
          <p:txBody>
            <a:bodyPr lIns="0" tIns="0" rIns="0" bIns="0"/>
            <a:lstStyle/>
            <a:p>
              <a:endParaRPr lang="en-US"/>
            </a:p>
          </p:txBody>
        </p:sp>
        <p:sp>
          <p:nvSpPr>
            <p:cNvPr id="33027" name="Rectangle 302"/>
            <p:cNvSpPr>
              <a:spLocks/>
            </p:cNvSpPr>
            <p:nvPr/>
          </p:nvSpPr>
          <p:spPr bwMode="auto">
            <a:xfrm>
              <a:off x="243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28" name="Rectangle 303"/>
            <p:cNvSpPr>
              <a:spLocks/>
            </p:cNvSpPr>
            <p:nvPr/>
          </p:nvSpPr>
          <p:spPr bwMode="auto">
            <a:xfrm>
              <a:off x="2434" y="220"/>
              <a:ext cx="56" cy="56"/>
            </a:xfrm>
            <a:prstGeom prst="rect">
              <a:avLst/>
            </a:prstGeom>
            <a:noFill/>
            <a:ln w="12700">
              <a:noFill/>
              <a:miter lim="800000"/>
              <a:headEnd/>
              <a:tailEnd/>
            </a:ln>
          </p:spPr>
          <p:txBody>
            <a:bodyPr lIns="0" tIns="0" rIns="0" bIns="0"/>
            <a:lstStyle/>
            <a:p>
              <a:endParaRPr lang="en-US"/>
            </a:p>
          </p:txBody>
        </p:sp>
        <p:sp>
          <p:nvSpPr>
            <p:cNvPr id="33029" name="Rectangle 304"/>
            <p:cNvSpPr>
              <a:spLocks/>
            </p:cNvSpPr>
            <p:nvPr/>
          </p:nvSpPr>
          <p:spPr bwMode="auto">
            <a:xfrm>
              <a:off x="243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30" name="Rectangle 305"/>
            <p:cNvSpPr>
              <a:spLocks/>
            </p:cNvSpPr>
            <p:nvPr/>
          </p:nvSpPr>
          <p:spPr bwMode="auto">
            <a:xfrm>
              <a:off x="2434" y="292"/>
              <a:ext cx="56" cy="56"/>
            </a:xfrm>
            <a:prstGeom prst="rect">
              <a:avLst/>
            </a:prstGeom>
            <a:noFill/>
            <a:ln w="12700">
              <a:noFill/>
              <a:miter lim="800000"/>
              <a:headEnd/>
              <a:tailEnd/>
            </a:ln>
          </p:spPr>
          <p:txBody>
            <a:bodyPr lIns="0" tIns="0" rIns="0" bIns="0"/>
            <a:lstStyle/>
            <a:p>
              <a:endParaRPr lang="en-US"/>
            </a:p>
          </p:txBody>
        </p:sp>
        <p:sp>
          <p:nvSpPr>
            <p:cNvPr id="33031" name="Rectangle 306"/>
            <p:cNvSpPr>
              <a:spLocks/>
            </p:cNvSpPr>
            <p:nvPr/>
          </p:nvSpPr>
          <p:spPr bwMode="auto">
            <a:xfrm>
              <a:off x="243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32" name="Rectangle 307"/>
            <p:cNvSpPr>
              <a:spLocks/>
            </p:cNvSpPr>
            <p:nvPr/>
          </p:nvSpPr>
          <p:spPr bwMode="auto">
            <a:xfrm>
              <a:off x="2434" y="364"/>
              <a:ext cx="56" cy="56"/>
            </a:xfrm>
            <a:prstGeom prst="rect">
              <a:avLst/>
            </a:prstGeom>
            <a:noFill/>
            <a:ln w="12700">
              <a:noFill/>
              <a:miter lim="800000"/>
              <a:headEnd/>
              <a:tailEnd/>
            </a:ln>
          </p:spPr>
          <p:txBody>
            <a:bodyPr lIns="0" tIns="0" rIns="0" bIns="0"/>
            <a:lstStyle/>
            <a:p>
              <a:endParaRPr lang="en-US"/>
            </a:p>
          </p:txBody>
        </p:sp>
        <p:sp>
          <p:nvSpPr>
            <p:cNvPr id="33033" name="Rectangle 308"/>
            <p:cNvSpPr>
              <a:spLocks/>
            </p:cNvSpPr>
            <p:nvPr/>
          </p:nvSpPr>
          <p:spPr bwMode="auto">
            <a:xfrm>
              <a:off x="236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172" name="Group 309"/>
            <p:cNvGrpSpPr>
              <a:grpSpLocks/>
            </p:cNvGrpSpPr>
            <p:nvPr/>
          </p:nvGrpSpPr>
          <p:grpSpPr bwMode="auto">
            <a:xfrm>
              <a:off x="2364" y="545"/>
              <a:ext cx="128" cy="152"/>
              <a:chOff x="0" y="0"/>
              <a:chExt cx="128" cy="152"/>
            </a:xfrm>
          </p:grpSpPr>
          <p:grpSp>
            <p:nvGrpSpPr>
              <p:cNvPr id="33190" name="Group 310"/>
              <p:cNvGrpSpPr>
                <a:grpSpLocks/>
              </p:cNvGrpSpPr>
              <p:nvPr/>
            </p:nvGrpSpPr>
            <p:grpSpPr bwMode="auto">
              <a:xfrm rot="5400000">
                <a:off x="-12" y="12"/>
                <a:ext cx="152" cy="128"/>
                <a:chOff x="0" y="0"/>
                <a:chExt cx="152" cy="128"/>
              </a:xfrm>
            </p:grpSpPr>
            <p:sp>
              <p:nvSpPr>
                <p:cNvPr id="33502" name="Rectangle 311"/>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503" name="Rectangle 312"/>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501" name="Rectangle 313"/>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191" name="Group 314"/>
            <p:cNvGrpSpPr>
              <a:grpSpLocks/>
            </p:cNvGrpSpPr>
            <p:nvPr/>
          </p:nvGrpSpPr>
          <p:grpSpPr bwMode="auto">
            <a:xfrm>
              <a:off x="2560" y="0"/>
              <a:ext cx="616" cy="752"/>
              <a:chOff x="0" y="0"/>
              <a:chExt cx="616" cy="752"/>
            </a:xfrm>
          </p:grpSpPr>
          <p:sp>
            <p:nvSpPr>
              <p:cNvPr id="33498" name="Rectangle 315"/>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33499" name="Rectangle 316"/>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33209" name="Group 317"/>
            <p:cNvGrpSpPr>
              <a:grpSpLocks/>
            </p:cNvGrpSpPr>
            <p:nvPr/>
          </p:nvGrpSpPr>
          <p:grpSpPr bwMode="auto">
            <a:xfrm>
              <a:off x="2580" y="124"/>
              <a:ext cx="176" cy="600"/>
              <a:chOff x="0" y="0"/>
              <a:chExt cx="176" cy="600"/>
            </a:xfrm>
          </p:grpSpPr>
          <p:sp>
            <p:nvSpPr>
              <p:cNvPr id="33496" name="Rectangle 318"/>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97" name="Rectangle 319"/>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037" name="Rectangle 320"/>
            <p:cNvSpPr>
              <a:spLocks/>
            </p:cNvSpPr>
            <p:nvPr/>
          </p:nvSpPr>
          <p:spPr bwMode="auto">
            <a:xfrm>
              <a:off x="260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38" name="Rectangle 321"/>
            <p:cNvSpPr>
              <a:spLocks/>
            </p:cNvSpPr>
            <p:nvPr/>
          </p:nvSpPr>
          <p:spPr bwMode="auto">
            <a:xfrm>
              <a:off x="2602" y="148"/>
              <a:ext cx="56" cy="56"/>
            </a:xfrm>
            <a:prstGeom prst="rect">
              <a:avLst/>
            </a:prstGeom>
            <a:noFill/>
            <a:ln w="12700">
              <a:noFill/>
              <a:miter lim="800000"/>
              <a:headEnd/>
              <a:tailEnd/>
            </a:ln>
          </p:spPr>
          <p:txBody>
            <a:bodyPr lIns="0" tIns="0" rIns="0" bIns="0"/>
            <a:lstStyle/>
            <a:p>
              <a:endParaRPr lang="en-US"/>
            </a:p>
          </p:txBody>
        </p:sp>
        <p:sp>
          <p:nvSpPr>
            <p:cNvPr id="33039" name="Rectangle 322"/>
            <p:cNvSpPr>
              <a:spLocks/>
            </p:cNvSpPr>
            <p:nvPr/>
          </p:nvSpPr>
          <p:spPr bwMode="auto">
            <a:xfrm>
              <a:off x="260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40" name="Rectangle 323"/>
            <p:cNvSpPr>
              <a:spLocks/>
            </p:cNvSpPr>
            <p:nvPr/>
          </p:nvSpPr>
          <p:spPr bwMode="auto">
            <a:xfrm>
              <a:off x="2602" y="220"/>
              <a:ext cx="56" cy="56"/>
            </a:xfrm>
            <a:prstGeom prst="rect">
              <a:avLst/>
            </a:prstGeom>
            <a:noFill/>
            <a:ln w="12700">
              <a:noFill/>
              <a:miter lim="800000"/>
              <a:headEnd/>
              <a:tailEnd/>
            </a:ln>
          </p:spPr>
          <p:txBody>
            <a:bodyPr lIns="0" tIns="0" rIns="0" bIns="0"/>
            <a:lstStyle/>
            <a:p>
              <a:endParaRPr lang="en-US"/>
            </a:p>
          </p:txBody>
        </p:sp>
        <p:sp>
          <p:nvSpPr>
            <p:cNvPr id="33041" name="Rectangle 324"/>
            <p:cNvSpPr>
              <a:spLocks/>
            </p:cNvSpPr>
            <p:nvPr/>
          </p:nvSpPr>
          <p:spPr bwMode="auto">
            <a:xfrm>
              <a:off x="260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42" name="Rectangle 325"/>
            <p:cNvSpPr>
              <a:spLocks/>
            </p:cNvSpPr>
            <p:nvPr/>
          </p:nvSpPr>
          <p:spPr bwMode="auto">
            <a:xfrm>
              <a:off x="2602" y="292"/>
              <a:ext cx="56" cy="56"/>
            </a:xfrm>
            <a:prstGeom prst="rect">
              <a:avLst/>
            </a:prstGeom>
            <a:noFill/>
            <a:ln w="12700">
              <a:noFill/>
              <a:miter lim="800000"/>
              <a:headEnd/>
              <a:tailEnd/>
            </a:ln>
          </p:spPr>
          <p:txBody>
            <a:bodyPr lIns="0" tIns="0" rIns="0" bIns="0"/>
            <a:lstStyle/>
            <a:p>
              <a:endParaRPr lang="en-US"/>
            </a:p>
          </p:txBody>
        </p:sp>
        <p:sp>
          <p:nvSpPr>
            <p:cNvPr id="33043" name="Rectangle 326"/>
            <p:cNvSpPr>
              <a:spLocks/>
            </p:cNvSpPr>
            <p:nvPr/>
          </p:nvSpPr>
          <p:spPr bwMode="auto">
            <a:xfrm>
              <a:off x="260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44" name="Rectangle 327"/>
            <p:cNvSpPr>
              <a:spLocks/>
            </p:cNvSpPr>
            <p:nvPr/>
          </p:nvSpPr>
          <p:spPr bwMode="auto">
            <a:xfrm>
              <a:off x="2602" y="364"/>
              <a:ext cx="56" cy="56"/>
            </a:xfrm>
            <a:prstGeom prst="rect">
              <a:avLst/>
            </a:prstGeom>
            <a:noFill/>
            <a:ln w="12700">
              <a:noFill/>
              <a:miter lim="800000"/>
              <a:headEnd/>
              <a:tailEnd/>
            </a:ln>
          </p:spPr>
          <p:txBody>
            <a:bodyPr lIns="0" tIns="0" rIns="0" bIns="0"/>
            <a:lstStyle/>
            <a:p>
              <a:endParaRPr lang="en-US"/>
            </a:p>
          </p:txBody>
        </p:sp>
        <p:sp>
          <p:nvSpPr>
            <p:cNvPr id="33045" name="Rectangle 328"/>
            <p:cNvSpPr>
              <a:spLocks/>
            </p:cNvSpPr>
            <p:nvPr/>
          </p:nvSpPr>
          <p:spPr bwMode="auto">
            <a:xfrm>
              <a:off x="267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46" name="Rectangle 329"/>
            <p:cNvSpPr>
              <a:spLocks/>
            </p:cNvSpPr>
            <p:nvPr/>
          </p:nvSpPr>
          <p:spPr bwMode="auto">
            <a:xfrm>
              <a:off x="2674" y="148"/>
              <a:ext cx="56" cy="56"/>
            </a:xfrm>
            <a:prstGeom prst="rect">
              <a:avLst/>
            </a:prstGeom>
            <a:noFill/>
            <a:ln w="12700">
              <a:noFill/>
              <a:miter lim="800000"/>
              <a:headEnd/>
              <a:tailEnd/>
            </a:ln>
          </p:spPr>
          <p:txBody>
            <a:bodyPr lIns="0" tIns="0" rIns="0" bIns="0"/>
            <a:lstStyle/>
            <a:p>
              <a:endParaRPr lang="en-US"/>
            </a:p>
          </p:txBody>
        </p:sp>
        <p:sp>
          <p:nvSpPr>
            <p:cNvPr id="33047" name="Rectangle 330"/>
            <p:cNvSpPr>
              <a:spLocks/>
            </p:cNvSpPr>
            <p:nvPr/>
          </p:nvSpPr>
          <p:spPr bwMode="auto">
            <a:xfrm>
              <a:off x="267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48" name="Rectangle 331"/>
            <p:cNvSpPr>
              <a:spLocks/>
            </p:cNvSpPr>
            <p:nvPr/>
          </p:nvSpPr>
          <p:spPr bwMode="auto">
            <a:xfrm>
              <a:off x="2674" y="220"/>
              <a:ext cx="56" cy="56"/>
            </a:xfrm>
            <a:prstGeom prst="rect">
              <a:avLst/>
            </a:prstGeom>
            <a:noFill/>
            <a:ln w="12700">
              <a:noFill/>
              <a:miter lim="800000"/>
              <a:headEnd/>
              <a:tailEnd/>
            </a:ln>
          </p:spPr>
          <p:txBody>
            <a:bodyPr lIns="0" tIns="0" rIns="0" bIns="0"/>
            <a:lstStyle/>
            <a:p>
              <a:endParaRPr lang="en-US"/>
            </a:p>
          </p:txBody>
        </p:sp>
        <p:sp>
          <p:nvSpPr>
            <p:cNvPr id="33049" name="Rectangle 332"/>
            <p:cNvSpPr>
              <a:spLocks/>
            </p:cNvSpPr>
            <p:nvPr/>
          </p:nvSpPr>
          <p:spPr bwMode="auto">
            <a:xfrm>
              <a:off x="267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50" name="Rectangle 333"/>
            <p:cNvSpPr>
              <a:spLocks/>
            </p:cNvSpPr>
            <p:nvPr/>
          </p:nvSpPr>
          <p:spPr bwMode="auto">
            <a:xfrm>
              <a:off x="2674" y="292"/>
              <a:ext cx="56" cy="56"/>
            </a:xfrm>
            <a:prstGeom prst="rect">
              <a:avLst/>
            </a:prstGeom>
            <a:noFill/>
            <a:ln w="12700">
              <a:noFill/>
              <a:miter lim="800000"/>
              <a:headEnd/>
              <a:tailEnd/>
            </a:ln>
          </p:spPr>
          <p:txBody>
            <a:bodyPr lIns="0" tIns="0" rIns="0" bIns="0"/>
            <a:lstStyle/>
            <a:p>
              <a:endParaRPr lang="en-US"/>
            </a:p>
          </p:txBody>
        </p:sp>
        <p:sp>
          <p:nvSpPr>
            <p:cNvPr id="33051" name="Rectangle 334"/>
            <p:cNvSpPr>
              <a:spLocks/>
            </p:cNvSpPr>
            <p:nvPr/>
          </p:nvSpPr>
          <p:spPr bwMode="auto">
            <a:xfrm>
              <a:off x="267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52" name="Rectangle 335"/>
            <p:cNvSpPr>
              <a:spLocks/>
            </p:cNvSpPr>
            <p:nvPr/>
          </p:nvSpPr>
          <p:spPr bwMode="auto">
            <a:xfrm>
              <a:off x="2674" y="364"/>
              <a:ext cx="56" cy="56"/>
            </a:xfrm>
            <a:prstGeom prst="rect">
              <a:avLst/>
            </a:prstGeom>
            <a:noFill/>
            <a:ln w="12700">
              <a:noFill/>
              <a:miter lim="800000"/>
              <a:headEnd/>
              <a:tailEnd/>
            </a:ln>
          </p:spPr>
          <p:txBody>
            <a:bodyPr lIns="0" tIns="0" rIns="0" bIns="0"/>
            <a:lstStyle/>
            <a:p>
              <a:endParaRPr lang="en-US"/>
            </a:p>
          </p:txBody>
        </p:sp>
        <p:sp>
          <p:nvSpPr>
            <p:cNvPr id="33053" name="Rectangle 336"/>
            <p:cNvSpPr>
              <a:spLocks/>
            </p:cNvSpPr>
            <p:nvPr/>
          </p:nvSpPr>
          <p:spPr bwMode="auto">
            <a:xfrm>
              <a:off x="260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210" name="Group 337"/>
            <p:cNvGrpSpPr>
              <a:grpSpLocks/>
            </p:cNvGrpSpPr>
            <p:nvPr/>
          </p:nvGrpSpPr>
          <p:grpSpPr bwMode="auto">
            <a:xfrm>
              <a:off x="2604" y="545"/>
              <a:ext cx="128" cy="152"/>
              <a:chOff x="0" y="0"/>
              <a:chExt cx="128" cy="152"/>
            </a:xfrm>
          </p:grpSpPr>
          <p:grpSp>
            <p:nvGrpSpPr>
              <p:cNvPr id="33211" name="Group 338"/>
              <p:cNvGrpSpPr>
                <a:grpSpLocks/>
              </p:cNvGrpSpPr>
              <p:nvPr/>
            </p:nvGrpSpPr>
            <p:grpSpPr bwMode="auto">
              <a:xfrm rot="5400000">
                <a:off x="-12" y="12"/>
                <a:ext cx="152" cy="128"/>
                <a:chOff x="0" y="0"/>
                <a:chExt cx="152" cy="128"/>
              </a:xfrm>
            </p:grpSpPr>
            <p:sp>
              <p:nvSpPr>
                <p:cNvPr id="33494" name="Rectangle 339"/>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95" name="Rectangle 340"/>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93" name="Rectangle 341"/>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229" name="Group 342"/>
            <p:cNvGrpSpPr>
              <a:grpSpLocks/>
            </p:cNvGrpSpPr>
            <p:nvPr/>
          </p:nvGrpSpPr>
          <p:grpSpPr bwMode="auto">
            <a:xfrm>
              <a:off x="2780" y="124"/>
              <a:ext cx="176" cy="600"/>
              <a:chOff x="0" y="0"/>
              <a:chExt cx="176" cy="600"/>
            </a:xfrm>
          </p:grpSpPr>
          <p:sp>
            <p:nvSpPr>
              <p:cNvPr id="33490" name="Rectangle 343"/>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91" name="Rectangle 344"/>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056" name="Rectangle 345"/>
            <p:cNvSpPr>
              <a:spLocks/>
            </p:cNvSpPr>
            <p:nvPr/>
          </p:nvSpPr>
          <p:spPr bwMode="auto">
            <a:xfrm>
              <a:off x="280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57" name="Rectangle 346"/>
            <p:cNvSpPr>
              <a:spLocks/>
            </p:cNvSpPr>
            <p:nvPr/>
          </p:nvSpPr>
          <p:spPr bwMode="auto">
            <a:xfrm>
              <a:off x="2802" y="148"/>
              <a:ext cx="56" cy="56"/>
            </a:xfrm>
            <a:prstGeom prst="rect">
              <a:avLst/>
            </a:prstGeom>
            <a:noFill/>
            <a:ln w="12700">
              <a:noFill/>
              <a:miter lim="800000"/>
              <a:headEnd/>
              <a:tailEnd/>
            </a:ln>
          </p:spPr>
          <p:txBody>
            <a:bodyPr lIns="0" tIns="0" rIns="0" bIns="0"/>
            <a:lstStyle/>
            <a:p>
              <a:endParaRPr lang="en-US"/>
            </a:p>
          </p:txBody>
        </p:sp>
        <p:sp>
          <p:nvSpPr>
            <p:cNvPr id="33058" name="Rectangle 347"/>
            <p:cNvSpPr>
              <a:spLocks/>
            </p:cNvSpPr>
            <p:nvPr/>
          </p:nvSpPr>
          <p:spPr bwMode="auto">
            <a:xfrm>
              <a:off x="280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59" name="Rectangle 348"/>
            <p:cNvSpPr>
              <a:spLocks/>
            </p:cNvSpPr>
            <p:nvPr/>
          </p:nvSpPr>
          <p:spPr bwMode="auto">
            <a:xfrm>
              <a:off x="2802" y="220"/>
              <a:ext cx="56" cy="56"/>
            </a:xfrm>
            <a:prstGeom prst="rect">
              <a:avLst/>
            </a:prstGeom>
            <a:noFill/>
            <a:ln w="12700">
              <a:noFill/>
              <a:miter lim="800000"/>
              <a:headEnd/>
              <a:tailEnd/>
            </a:ln>
          </p:spPr>
          <p:txBody>
            <a:bodyPr lIns="0" tIns="0" rIns="0" bIns="0"/>
            <a:lstStyle/>
            <a:p>
              <a:endParaRPr lang="en-US"/>
            </a:p>
          </p:txBody>
        </p:sp>
        <p:sp>
          <p:nvSpPr>
            <p:cNvPr id="33060" name="Rectangle 349"/>
            <p:cNvSpPr>
              <a:spLocks/>
            </p:cNvSpPr>
            <p:nvPr/>
          </p:nvSpPr>
          <p:spPr bwMode="auto">
            <a:xfrm>
              <a:off x="280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61" name="Rectangle 350"/>
            <p:cNvSpPr>
              <a:spLocks/>
            </p:cNvSpPr>
            <p:nvPr/>
          </p:nvSpPr>
          <p:spPr bwMode="auto">
            <a:xfrm>
              <a:off x="2802" y="292"/>
              <a:ext cx="56" cy="56"/>
            </a:xfrm>
            <a:prstGeom prst="rect">
              <a:avLst/>
            </a:prstGeom>
            <a:noFill/>
            <a:ln w="12700">
              <a:noFill/>
              <a:miter lim="800000"/>
              <a:headEnd/>
              <a:tailEnd/>
            </a:ln>
          </p:spPr>
          <p:txBody>
            <a:bodyPr lIns="0" tIns="0" rIns="0" bIns="0"/>
            <a:lstStyle/>
            <a:p>
              <a:endParaRPr lang="en-US"/>
            </a:p>
          </p:txBody>
        </p:sp>
        <p:sp>
          <p:nvSpPr>
            <p:cNvPr id="33062" name="Rectangle 351"/>
            <p:cNvSpPr>
              <a:spLocks/>
            </p:cNvSpPr>
            <p:nvPr/>
          </p:nvSpPr>
          <p:spPr bwMode="auto">
            <a:xfrm>
              <a:off x="280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63" name="Rectangle 352"/>
            <p:cNvSpPr>
              <a:spLocks/>
            </p:cNvSpPr>
            <p:nvPr/>
          </p:nvSpPr>
          <p:spPr bwMode="auto">
            <a:xfrm>
              <a:off x="2802" y="364"/>
              <a:ext cx="56" cy="56"/>
            </a:xfrm>
            <a:prstGeom prst="rect">
              <a:avLst/>
            </a:prstGeom>
            <a:noFill/>
            <a:ln w="12700">
              <a:noFill/>
              <a:miter lim="800000"/>
              <a:headEnd/>
              <a:tailEnd/>
            </a:ln>
          </p:spPr>
          <p:txBody>
            <a:bodyPr lIns="0" tIns="0" rIns="0" bIns="0"/>
            <a:lstStyle/>
            <a:p>
              <a:endParaRPr lang="en-US"/>
            </a:p>
          </p:txBody>
        </p:sp>
        <p:sp>
          <p:nvSpPr>
            <p:cNvPr id="33064" name="Rectangle 353"/>
            <p:cNvSpPr>
              <a:spLocks/>
            </p:cNvSpPr>
            <p:nvPr/>
          </p:nvSpPr>
          <p:spPr bwMode="auto">
            <a:xfrm>
              <a:off x="287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65" name="Rectangle 354"/>
            <p:cNvSpPr>
              <a:spLocks/>
            </p:cNvSpPr>
            <p:nvPr/>
          </p:nvSpPr>
          <p:spPr bwMode="auto">
            <a:xfrm>
              <a:off x="2874" y="148"/>
              <a:ext cx="56" cy="56"/>
            </a:xfrm>
            <a:prstGeom prst="rect">
              <a:avLst/>
            </a:prstGeom>
            <a:noFill/>
            <a:ln w="12700">
              <a:noFill/>
              <a:miter lim="800000"/>
              <a:headEnd/>
              <a:tailEnd/>
            </a:ln>
          </p:spPr>
          <p:txBody>
            <a:bodyPr lIns="0" tIns="0" rIns="0" bIns="0"/>
            <a:lstStyle/>
            <a:p>
              <a:endParaRPr lang="en-US"/>
            </a:p>
          </p:txBody>
        </p:sp>
        <p:sp>
          <p:nvSpPr>
            <p:cNvPr id="33066" name="Rectangle 355"/>
            <p:cNvSpPr>
              <a:spLocks/>
            </p:cNvSpPr>
            <p:nvPr/>
          </p:nvSpPr>
          <p:spPr bwMode="auto">
            <a:xfrm>
              <a:off x="287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67" name="Rectangle 356"/>
            <p:cNvSpPr>
              <a:spLocks/>
            </p:cNvSpPr>
            <p:nvPr/>
          </p:nvSpPr>
          <p:spPr bwMode="auto">
            <a:xfrm>
              <a:off x="2874" y="220"/>
              <a:ext cx="56" cy="56"/>
            </a:xfrm>
            <a:prstGeom prst="rect">
              <a:avLst/>
            </a:prstGeom>
            <a:noFill/>
            <a:ln w="12700">
              <a:noFill/>
              <a:miter lim="800000"/>
              <a:headEnd/>
              <a:tailEnd/>
            </a:ln>
          </p:spPr>
          <p:txBody>
            <a:bodyPr lIns="0" tIns="0" rIns="0" bIns="0"/>
            <a:lstStyle/>
            <a:p>
              <a:endParaRPr lang="en-US"/>
            </a:p>
          </p:txBody>
        </p:sp>
        <p:sp>
          <p:nvSpPr>
            <p:cNvPr id="33068" name="Rectangle 357"/>
            <p:cNvSpPr>
              <a:spLocks/>
            </p:cNvSpPr>
            <p:nvPr/>
          </p:nvSpPr>
          <p:spPr bwMode="auto">
            <a:xfrm>
              <a:off x="287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69" name="Rectangle 358"/>
            <p:cNvSpPr>
              <a:spLocks/>
            </p:cNvSpPr>
            <p:nvPr/>
          </p:nvSpPr>
          <p:spPr bwMode="auto">
            <a:xfrm>
              <a:off x="2874" y="292"/>
              <a:ext cx="56" cy="56"/>
            </a:xfrm>
            <a:prstGeom prst="rect">
              <a:avLst/>
            </a:prstGeom>
            <a:noFill/>
            <a:ln w="12700">
              <a:noFill/>
              <a:miter lim="800000"/>
              <a:headEnd/>
              <a:tailEnd/>
            </a:ln>
          </p:spPr>
          <p:txBody>
            <a:bodyPr lIns="0" tIns="0" rIns="0" bIns="0"/>
            <a:lstStyle/>
            <a:p>
              <a:endParaRPr lang="en-US"/>
            </a:p>
          </p:txBody>
        </p:sp>
        <p:sp>
          <p:nvSpPr>
            <p:cNvPr id="33070" name="Rectangle 359"/>
            <p:cNvSpPr>
              <a:spLocks/>
            </p:cNvSpPr>
            <p:nvPr/>
          </p:nvSpPr>
          <p:spPr bwMode="auto">
            <a:xfrm>
              <a:off x="287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71" name="Rectangle 360"/>
            <p:cNvSpPr>
              <a:spLocks/>
            </p:cNvSpPr>
            <p:nvPr/>
          </p:nvSpPr>
          <p:spPr bwMode="auto">
            <a:xfrm>
              <a:off x="2874" y="364"/>
              <a:ext cx="56" cy="56"/>
            </a:xfrm>
            <a:prstGeom prst="rect">
              <a:avLst/>
            </a:prstGeom>
            <a:noFill/>
            <a:ln w="12700">
              <a:noFill/>
              <a:miter lim="800000"/>
              <a:headEnd/>
              <a:tailEnd/>
            </a:ln>
          </p:spPr>
          <p:txBody>
            <a:bodyPr lIns="0" tIns="0" rIns="0" bIns="0"/>
            <a:lstStyle/>
            <a:p>
              <a:endParaRPr lang="en-US"/>
            </a:p>
          </p:txBody>
        </p:sp>
        <p:sp>
          <p:nvSpPr>
            <p:cNvPr id="33072" name="Rectangle 361"/>
            <p:cNvSpPr>
              <a:spLocks/>
            </p:cNvSpPr>
            <p:nvPr/>
          </p:nvSpPr>
          <p:spPr bwMode="auto">
            <a:xfrm>
              <a:off x="280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230" name="Group 362"/>
            <p:cNvGrpSpPr>
              <a:grpSpLocks/>
            </p:cNvGrpSpPr>
            <p:nvPr/>
          </p:nvGrpSpPr>
          <p:grpSpPr bwMode="auto">
            <a:xfrm>
              <a:off x="2804" y="545"/>
              <a:ext cx="128" cy="152"/>
              <a:chOff x="0" y="0"/>
              <a:chExt cx="128" cy="152"/>
            </a:xfrm>
          </p:grpSpPr>
          <p:grpSp>
            <p:nvGrpSpPr>
              <p:cNvPr id="33248" name="Group 363"/>
              <p:cNvGrpSpPr>
                <a:grpSpLocks/>
              </p:cNvGrpSpPr>
              <p:nvPr/>
            </p:nvGrpSpPr>
            <p:grpSpPr bwMode="auto">
              <a:xfrm rot="5400000">
                <a:off x="-12" y="12"/>
                <a:ext cx="152" cy="128"/>
                <a:chOff x="0" y="0"/>
                <a:chExt cx="152" cy="128"/>
              </a:xfrm>
            </p:grpSpPr>
            <p:sp>
              <p:nvSpPr>
                <p:cNvPr id="33488" name="Rectangle 364"/>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89" name="Rectangle 365"/>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87" name="Rectangle 366"/>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249" name="Group 367"/>
            <p:cNvGrpSpPr>
              <a:grpSpLocks/>
            </p:cNvGrpSpPr>
            <p:nvPr/>
          </p:nvGrpSpPr>
          <p:grpSpPr bwMode="auto">
            <a:xfrm>
              <a:off x="2980" y="124"/>
              <a:ext cx="176" cy="600"/>
              <a:chOff x="0" y="0"/>
              <a:chExt cx="176" cy="600"/>
            </a:xfrm>
          </p:grpSpPr>
          <p:sp>
            <p:nvSpPr>
              <p:cNvPr id="33484" name="Rectangle 368"/>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85" name="Rectangle 369"/>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075" name="Rectangle 370"/>
            <p:cNvSpPr>
              <a:spLocks/>
            </p:cNvSpPr>
            <p:nvPr/>
          </p:nvSpPr>
          <p:spPr bwMode="auto">
            <a:xfrm>
              <a:off x="3002"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76" name="Rectangle 371"/>
            <p:cNvSpPr>
              <a:spLocks/>
            </p:cNvSpPr>
            <p:nvPr/>
          </p:nvSpPr>
          <p:spPr bwMode="auto">
            <a:xfrm>
              <a:off x="3002" y="148"/>
              <a:ext cx="56" cy="56"/>
            </a:xfrm>
            <a:prstGeom prst="rect">
              <a:avLst/>
            </a:prstGeom>
            <a:noFill/>
            <a:ln w="12700">
              <a:noFill/>
              <a:miter lim="800000"/>
              <a:headEnd/>
              <a:tailEnd/>
            </a:ln>
          </p:spPr>
          <p:txBody>
            <a:bodyPr lIns="0" tIns="0" rIns="0" bIns="0"/>
            <a:lstStyle/>
            <a:p>
              <a:endParaRPr lang="en-US"/>
            </a:p>
          </p:txBody>
        </p:sp>
        <p:sp>
          <p:nvSpPr>
            <p:cNvPr id="33077" name="Rectangle 372"/>
            <p:cNvSpPr>
              <a:spLocks/>
            </p:cNvSpPr>
            <p:nvPr/>
          </p:nvSpPr>
          <p:spPr bwMode="auto">
            <a:xfrm>
              <a:off x="3002"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78" name="Rectangle 373"/>
            <p:cNvSpPr>
              <a:spLocks/>
            </p:cNvSpPr>
            <p:nvPr/>
          </p:nvSpPr>
          <p:spPr bwMode="auto">
            <a:xfrm>
              <a:off x="3002" y="220"/>
              <a:ext cx="56" cy="56"/>
            </a:xfrm>
            <a:prstGeom prst="rect">
              <a:avLst/>
            </a:prstGeom>
            <a:noFill/>
            <a:ln w="12700">
              <a:noFill/>
              <a:miter lim="800000"/>
              <a:headEnd/>
              <a:tailEnd/>
            </a:ln>
          </p:spPr>
          <p:txBody>
            <a:bodyPr lIns="0" tIns="0" rIns="0" bIns="0"/>
            <a:lstStyle/>
            <a:p>
              <a:endParaRPr lang="en-US"/>
            </a:p>
          </p:txBody>
        </p:sp>
        <p:sp>
          <p:nvSpPr>
            <p:cNvPr id="33079" name="Rectangle 374"/>
            <p:cNvSpPr>
              <a:spLocks/>
            </p:cNvSpPr>
            <p:nvPr/>
          </p:nvSpPr>
          <p:spPr bwMode="auto">
            <a:xfrm>
              <a:off x="3002"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80" name="Rectangle 375"/>
            <p:cNvSpPr>
              <a:spLocks/>
            </p:cNvSpPr>
            <p:nvPr/>
          </p:nvSpPr>
          <p:spPr bwMode="auto">
            <a:xfrm>
              <a:off x="3002" y="292"/>
              <a:ext cx="56" cy="56"/>
            </a:xfrm>
            <a:prstGeom prst="rect">
              <a:avLst/>
            </a:prstGeom>
            <a:noFill/>
            <a:ln w="12700">
              <a:noFill/>
              <a:miter lim="800000"/>
              <a:headEnd/>
              <a:tailEnd/>
            </a:ln>
          </p:spPr>
          <p:txBody>
            <a:bodyPr lIns="0" tIns="0" rIns="0" bIns="0"/>
            <a:lstStyle/>
            <a:p>
              <a:endParaRPr lang="en-US"/>
            </a:p>
          </p:txBody>
        </p:sp>
        <p:sp>
          <p:nvSpPr>
            <p:cNvPr id="33081" name="Rectangle 376"/>
            <p:cNvSpPr>
              <a:spLocks/>
            </p:cNvSpPr>
            <p:nvPr/>
          </p:nvSpPr>
          <p:spPr bwMode="auto">
            <a:xfrm>
              <a:off x="3002"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82" name="Rectangle 377"/>
            <p:cNvSpPr>
              <a:spLocks/>
            </p:cNvSpPr>
            <p:nvPr/>
          </p:nvSpPr>
          <p:spPr bwMode="auto">
            <a:xfrm>
              <a:off x="3002" y="364"/>
              <a:ext cx="56" cy="56"/>
            </a:xfrm>
            <a:prstGeom prst="rect">
              <a:avLst/>
            </a:prstGeom>
            <a:noFill/>
            <a:ln w="12700">
              <a:noFill/>
              <a:miter lim="800000"/>
              <a:headEnd/>
              <a:tailEnd/>
            </a:ln>
          </p:spPr>
          <p:txBody>
            <a:bodyPr lIns="0" tIns="0" rIns="0" bIns="0"/>
            <a:lstStyle/>
            <a:p>
              <a:endParaRPr lang="en-US"/>
            </a:p>
          </p:txBody>
        </p:sp>
        <p:sp>
          <p:nvSpPr>
            <p:cNvPr id="33083" name="Rectangle 378"/>
            <p:cNvSpPr>
              <a:spLocks/>
            </p:cNvSpPr>
            <p:nvPr/>
          </p:nvSpPr>
          <p:spPr bwMode="auto">
            <a:xfrm>
              <a:off x="3074" y="1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84" name="Rectangle 379"/>
            <p:cNvSpPr>
              <a:spLocks/>
            </p:cNvSpPr>
            <p:nvPr/>
          </p:nvSpPr>
          <p:spPr bwMode="auto">
            <a:xfrm>
              <a:off x="3074" y="148"/>
              <a:ext cx="56" cy="56"/>
            </a:xfrm>
            <a:prstGeom prst="rect">
              <a:avLst/>
            </a:prstGeom>
            <a:noFill/>
            <a:ln w="12700">
              <a:noFill/>
              <a:miter lim="800000"/>
              <a:headEnd/>
              <a:tailEnd/>
            </a:ln>
          </p:spPr>
          <p:txBody>
            <a:bodyPr lIns="0" tIns="0" rIns="0" bIns="0"/>
            <a:lstStyle/>
            <a:p>
              <a:endParaRPr lang="en-US"/>
            </a:p>
          </p:txBody>
        </p:sp>
        <p:sp>
          <p:nvSpPr>
            <p:cNvPr id="33085" name="Rectangle 380"/>
            <p:cNvSpPr>
              <a:spLocks/>
            </p:cNvSpPr>
            <p:nvPr/>
          </p:nvSpPr>
          <p:spPr bwMode="auto">
            <a:xfrm>
              <a:off x="3074" y="2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86" name="Rectangle 381"/>
            <p:cNvSpPr>
              <a:spLocks/>
            </p:cNvSpPr>
            <p:nvPr/>
          </p:nvSpPr>
          <p:spPr bwMode="auto">
            <a:xfrm>
              <a:off x="3074" y="220"/>
              <a:ext cx="56" cy="56"/>
            </a:xfrm>
            <a:prstGeom prst="rect">
              <a:avLst/>
            </a:prstGeom>
            <a:noFill/>
            <a:ln w="12700">
              <a:noFill/>
              <a:miter lim="800000"/>
              <a:headEnd/>
              <a:tailEnd/>
            </a:ln>
          </p:spPr>
          <p:txBody>
            <a:bodyPr lIns="0" tIns="0" rIns="0" bIns="0"/>
            <a:lstStyle/>
            <a:p>
              <a:endParaRPr lang="en-US"/>
            </a:p>
          </p:txBody>
        </p:sp>
        <p:sp>
          <p:nvSpPr>
            <p:cNvPr id="33087" name="Rectangle 382"/>
            <p:cNvSpPr>
              <a:spLocks/>
            </p:cNvSpPr>
            <p:nvPr/>
          </p:nvSpPr>
          <p:spPr bwMode="auto">
            <a:xfrm>
              <a:off x="3074" y="2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88" name="Rectangle 383"/>
            <p:cNvSpPr>
              <a:spLocks/>
            </p:cNvSpPr>
            <p:nvPr/>
          </p:nvSpPr>
          <p:spPr bwMode="auto">
            <a:xfrm>
              <a:off x="3074" y="292"/>
              <a:ext cx="56" cy="56"/>
            </a:xfrm>
            <a:prstGeom prst="rect">
              <a:avLst/>
            </a:prstGeom>
            <a:noFill/>
            <a:ln w="12700">
              <a:noFill/>
              <a:miter lim="800000"/>
              <a:headEnd/>
              <a:tailEnd/>
            </a:ln>
          </p:spPr>
          <p:txBody>
            <a:bodyPr lIns="0" tIns="0" rIns="0" bIns="0"/>
            <a:lstStyle/>
            <a:p>
              <a:endParaRPr lang="en-US"/>
            </a:p>
          </p:txBody>
        </p:sp>
        <p:sp>
          <p:nvSpPr>
            <p:cNvPr id="33089" name="Rectangle 384"/>
            <p:cNvSpPr>
              <a:spLocks/>
            </p:cNvSpPr>
            <p:nvPr/>
          </p:nvSpPr>
          <p:spPr bwMode="auto">
            <a:xfrm>
              <a:off x="3074" y="3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90" name="Rectangle 385"/>
            <p:cNvSpPr>
              <a:spLocks/>
            </p:cNvSpPr>
            <p:nvPr/>
          </p:nvSpPr>
          <p:spPr bwMode="auto">
            <a:xfrm>
              <a:off x="3074" y="364"/>
              <a:ext cx="56" cy="56"/>
            </a:xfrm>
            <a:prstGeom prst="rect">
              <a:avLst/>
            </a:prstGeom>
            <a:noFill/>
            <a:ln w="12700">
              <a:noFill/>
              <a:miter lim="800000"/>
              <a:headEnd/>
              <a:tailEnd/>
            </a:ln>
          </p:spPr>
          <p:txBody>
            <a:bodyPr lIns="0" tIns="0" rIns="0" bIns="0"/>
            <a:lstStyle/>
            <a:p>
              <a:endParaRPr lang="en-US"/>
            </a:p>
          </p:txBody>
        </p:sp>
        <p:sp>
          <p:nvSpPr>
            <p:cNvPr id="33091" name="Rectangle 386"/>
            <p:cNvSpPr>
              <a:spLocks/>
            </p:cNvSpPr>
            <p:nvPr/>
          </p:nvSpPr>
          <p:spPr bwMode="auto">
            <a:xfrm>
              <a:off x="3002" y="4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267" name="Group 387"/>
            <p:cNvGrpSpPr>
              <a:grpSpLocks/>
            </p:cNvGrpSpPr>
            <p:nvPr/>
          </p:nvGrpSpPr>
          <p:grpSpPr bwMode="auto">
            <a:xfrm>
              <a:off x="3004" y="545"/>
              <a:ext cx="128" cy="152"/>
              <a:chOff x="0" y="0"/>
              <a:chExt cx="128" cy="152"/>
            </a:xfrm>
          </p:grpSpPr>
          <p:grpSp>
            <p:nvGrpSpPr>
              <p:cNvPr id="33268" name="Group 388"/>
              <p:cNvGrpSpPr>
                <a:grpSpLocks/>
              </p:cNvGrpSpPr>
              <p:nvPr/>
            </p:nvGrpSpPr>
            <p:grpSpPr bwMode="auto">
              <a:xfrm rot="5400000">
                <a:off x="-12" y="12"/>
                <a:ext cx="152" cy="128"/>
                <a:chOff x="0" y="0"/>
                <a:chExt cx="152" cy="128"/>
              </a:xfrm>
            </p:grpSpPr>
            <p:sp>
              <p:nvSpPr>
                <p:cNvPr id="33482" name="Rectangle 389"/>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83" name="Rectangle 390"/>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81" name="Rectangle 391"/>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269" name="Group 392"/>
            <p:cNvGrpSpPr>
              <a:grpSpLocks/>
            </p:cNvGrpSpPr>
            <p:nvPr/>
          </p:nvGrpSpPr>
          <p:grpSpPr bwMode="auto">
            <a:xfrm>
              <a:off x="0" y="799"/>
              <a:ext cx="616" cy="753"/>
              <a:chOff x="0" y="0"/>
              <a:chExt cx="616" cy="752"/>
            </a:xfrm>
          </p:grpSpPr>
          <p:sp>
            <p:nvSpPr>
              <p:cNvPr id="33478" name="Rectangle 393"/>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33479" name="Rectangle 394"/>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33287" name="Group 395"/>
            <p:cNvGrpSpPr>
              <a:grpSpLocks/>
            </p:cNvGrpSpPr>
            <p:nvPr/>
          </p:nvGrpSpPr>
          <p:grpSpPr bwMode="auto">
            <a:xfrm>
              <a:off x="20" y="924"/>
              <a:ext cx="176" cy="600"/>
              <a:chOff x="0" y="0"/>
              <a:chExt cx="176" cy="600"/>
            </a:xfrm>
          </p:grpSpPr>
          <p:sp>
            <p:nvSpPr>
              <p:cNvPr id="33476" name="Rectangle 396"/>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77" name="Rectangle 397"/>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095" name="Rectangle 398"/>
            <p:cNvSpPr>
              <a:spLocks/>
            </p:cNvSpPr>
            <p:nvPr/>
          </p:nvSpPr>
          <p:spPr bwMode="auto">
            <a:xfrm>
              <a:off x="4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96" name="Rectangle 399"/>
            <p:cNvSpPr>
              <a:spLocks/>
            </p:cNvSpPr>
            <p:nvPr/>
          </p:nvSpPr>
          <p:spPr bwMode="auto">
            <a:xfrm>
              <a:off x="42" y="948"/>
              <a:ext cx="56" cy="56"/>
            </a:xfrm>
            <a:prstGeom prst="rect">
              <a:avLst/>
            </a:prstGeom>
            <a:noFill/>
            <a:ln w="12700">
              <a:noFill/>
              <a:miter lim="800000"/>
              <a:headEnd/>
              <a:tailEnd/>
            </a:ln>
          </p:spPr>
          <p:txBody>
            <a:bodyPr lIns="0" tIns="0" rIns="0" bIns="0"/>
            <a:lstStyle/>
            <a:p>
              <a:endParaRPr lang="en-US"/>
            </a:p>
          </p:txBody>
        </p:sp>
        <p:sp>
          <p:nvSpPr>
            <p:cNvPr id="33097" name="Rectangle 400"/>
            <p:cNvSpPr>
              <a:spLocks/>
            </p:cNvSpPr>
            <p:nvPr/>
          </p:nvSpPr>
          <p:spPr bwMode="auto">
            <a:xfrm>
              <a:off x="4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098" name="Rectangle 401"/>
            <p:cNvSpPr>
              <a:spLocks/>
            </p:cNvSpPr>
            <p:nvPr/>
          </p:nvSpPr>
          <p:spPr bwMode="auto">
            <a:xfrm>
              <a:off x="42" y="1020"/>
              <a:ext cx="56" cy="56"/>
            </a:xfrm>
            <a:prstGeom prst="rect">
              <a:avLst/>
            </a:prstGeom>
            <a:noFill/>
            <a:ln w="12700">
              <a:noFill/>
              <a:miter lim="800000"/>
              <a:headEnd/>
              <a:tailEnd/>
            </a:ln>
          </p:spPr>
          <p:txBody>
            <a:bodyPr lIns="0" tIns="0" rIns="0" bIns="0"/>
            <a:lstStyle/>
            <a:p>
              <a:endParaRPr lang="en-US"/>
            </a:p>
          </p:txBody>
        </p:sp>
        <p:sp>
          <p:nvSpPr>
            <p:cNvPr id="33099" name="Rectangle 402"/>
            <p:cNvSpPr>
              <a:spLocks/>
            </p:cNvSpPr>
            <p:nvPr/>
          </p:nvSpPr>
          <p:spPr bwMode="auto">
            <a:xfrm>
              <a:off x="4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00" name="Rectangle 403"/>
            <p:cNvSpPr>
              <a:spLocks/>
            </p:cNvSpPr>
            <p:nvPr/>
          </p:nvSpPr>
          <p:spPr bwMode="auto">
            <a:xfrm>
              <a:off x="42" y="1092"/>
              <a:ext cx="56" cy="56"/>
            </a:xfrm>
            <a:prstGeom prst="rect">
              <a:avLst/>
            </a:prstGeom>
            <a:noFill/>
            <a:ln w="12700">
              <a:noFill/>
              <a:miter lim="800000"/>
              <a:headEnd/>
              <a:tailEnd/>
            </a:ln>
          </p:spPr>
          <p:txBody>
            <a:bodyPr lIns="0" tIns="0" rIns="0" bIns="0"/>
            <a:lstStyle/>
            <a:p>
              <a:endParaRPr lang="en-US"/>
            </a:p>
          </p:txBody>
        </p:sp>
        <p:sp>
          <p:nvSpPr>
            <p:cNvPr id="33101" name="Rectangle 404"/>
            <p:cNvSpPr>
              <a:spLocks/>
            </p:cNvSpPr>
            <p:nvPr/>
          </p:nvSpPr>
          <p:spPr bwMode="auto">
            <a:xfrm>
              <a:off x="4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02" name="Rectangle 405"/>
            <p:cNvSpPr>
              <a:spLocks/>
            </p:cNvSpPr>
            <p:nvPr/>
          </p:nvSpPr>
          <p:spPr bwMode="auto">
            <a:xfrm>
              <a:off x="42" y="1164"/>
              <a:ext cx="56" cy="56"/>
            </a:xfrm>
            <a:prstGeom prst="rect">
              <a:avLst/>
            </a:prstGeom>
            <a:noFill/>
            <a:ln w="12700">
              <a:noFill/>
              <a:miter lim="800000"/>
              <a:headEnd/>
              <a:tailEnd/>
            </a:ln>
          </p:spPr>
          <p:txBody>
            <a:bodyPr lIns="0" tIns="0" rIns="0" bIns="0"/>
            <a:lstStyle/>
            <a:p>
              <a:endParaRPr lang="en-US"/>
            </a:p>
          </p:txBody>
        </p:sp>
        <p:sp>
          <p:nvSpPr>
            <p:cNvPr id="33103" name="Rectangle 406"/>
            <p:cNvSpPr>
              <a:spLocks/>
            </p:cNvSpPr>
            <p:nvPr/>
          </p:nvSpPr>
          <p:spPr bwMode="auto">
            <a:xfrm>
              <a:off x="11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04" name="Rectangle 407"/>
            <p:cNvSpPr>
              <a:spLocks/>
            </p:cNvSpPr>
            <p:nvPr/>
          </p:nvSpPr>
          <p:spPr bwMode="auto">
            <a:xfrm>
              <a:off x="114" y="948"/>
              <a:ext cx="56" cy="56"/>
            </a:xfrm>
            <a:prstGeom prst="rect">
              <a:avLst/>
            </a:prstGeom>
            <a:noFill/>
            <a:ln w="12700">
              <a:noFill/>
              <a:miter lim="800000"/>
              <a:headEnd/>
              <a:tailEnd/>
            </a:ln>
          </p:spPr>
          <p:txBody>
            <a:bodyPr lIns="0" tIns="0" rIns="0" bIns="0"/>
            <a:lstStyle/>
            <a:p>
              <a:endParaRPr lang="en-US"/>
            </a:p>
          </p:txBody>
        </p:sp>
        <p:sp>
          <p:nvSpPr>
            <p:cNvPr id="33105" name="Rectangle 408"/>
            <p:cNvSpPr>
              <a:spLocks/>
            </p:cNvSpPr>
            <p:nvPr/>
          </p:nvSpPr>
          <p:spPr bwMode="auto">
            <a:xfrm>
              <a:off x="11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06" name="Rectangle 409"/>
            <p:cNvSpPr>
              <a:spLocks/>
            </p:cNvSpPr>
            <p:nvPr/>
          </p:nvSpPr>
          <p:spPr bwMode="auto">
            <a:xfrm>
              <a:off x="114" y="1020"/>
              <a:ext cx="56" cy="56"/>
            </a:xfrm>
            <a:prstGeom prst="rect">
              <a:avLst/>
            </a:prstGeom>
            <a:noFill/>
            <a:ln w="12700">
              <a:noFill/>
              <a:miter lim="800000"/>
              <a:headEnd/>
              <a:tailEnd/>
            </a:ln>
          </p:spPr>
          <p:txBody>
            <a:bodyPr lIns="0" tIns="0" rIns="0" bIns="0"/>
            <a:lstStyle/>
            <a:p>
              <a:endParaRPr lang="en-US"/>
            </a:p>
          </p:txBody>
        </p:sp>
        <p:sp>
          <p:nvSpPr>
            <p:cNvPr id="33107" name="Rectangle 410"/>
            <p:cNvSpPr>
              <a:spLocks/>
            </p:cNvSpPr>
            <p:nvPr/>
          </p:nvSpPr>
          <p:spPr bwMode="auto">
            <a:xfrm>
              <a:off x="11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08" name="Rectangle 411"/>
            <p:cNvSpPr>
              <a:spLocks/>
            </p:cNvSpPr>
            <p:nvPr/>
          </p:nvSpPr>
          <p:spPr bwMode="auto">
            <a:xfrm>
              <a:off x="114" y="1092"/>
              <a:ext cx="56" cy="56"/>
            </a:xfrm>
            <a:prstGeom prst="rect">
              <a:avLst/>
            </a:prstGeom>
            <a:noFill/>
            <a:ln w="12700">
              <a:noFill/>
              <a:miter lim="800000"/>
              <a:headEnd/>
              <a:tailEnd/>
            </a:ln>
          </p:spPr>
          <p:txBody>
            <a:bodyPr lIns="0" tIns="0" rIns="0" bIns="0"/>
            <a:lstStyle/>
            <a:p>
              <a:endParaRPr lang="en-US"/>
            </a:p>
          </p:txBody>
        </p:sp>
        <p:sp>
          <p:nvSpPr>
            <p:cNvPr id="33109" name="Rectangle 412"/>
            <p:cNvSpPr>
              <a:spLocks/>
            </p:cNvSpPr>
            <p:nvPr/>
          </p:nvSpPr>
          <p:spPr bwMode="auto">
            <a:xfrm>
              <a:off x="11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10" name="Rectangle 413"/>
            <p:cNvSpPr>
              <a:spLocks/>
            </p:cNvSpPr>
            <p:nvPr/>
          </p:nvSpPr>
          <p:spPr bwMode="auto">
            <a:xfrm>
              <a:off x="114" y="1164"/>
              <a:ext cx="56" cy="56"/>
            </a:xfrm>
            <a:prstGeom prst="rect">
              <a:avLst/>
            </a:prstGeom>
            <a:noFill/>
            <a:ln w="12700">
              <a:noFill/>
              <a:miter lim="800000"/>
              <a:headEnd/>
              <a:tailEnd/>
            </a:ln>
          </p:spPr>
          <p:txBody>
            <a:bodyPr lIns="0" tIns="0" rIns="0" bIns="0"/>
            <a:lstStyle/>
            <a:p>
              <a:endParaRPr lang="en-US"/>
            </a:p>
          </p:txBody>
        </p:sp>
        <p:sp>
          <p:nvSpPr>
            <p:cNvPr id="33111" name="Rectangle 414"/>
            <p:cNvSpPr>
              <a:spLocks/>
            </p:cNvSpPr>
            <p:nvPr/>
          </p:nvSpPr>
          <p:spPr bwMode="auto">
            <a:xfrm>
              <a:off x="4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288" name="Group 415"/>
            <p:cNvGrpSpPr>
              <a:grpSpLocks/>
            </p:cNvGrpSpPr>
            <p:nvPr/>
          </p:nvGrpSpPr>
          <p:grpSpPr bwMode="auto">
            <a:xfrm>
              <a:off x="44" y="1345"/>
              <a:ext cx="128" cy="152"/>
              <a:chOff x="0" y="0"/>
              <a:chExt cx="128" cy="152"/>
            </a:xfrm>
          </p:grpSpPr>
          <p:grpSp>
            <p:nvGrpSpPr>
              <p:cNvPr id="33306" name="Group 416"/>
              <p:cNvGrpSpPr>
                <a:grpSpLocks/>
              </p:cNvGrpSpPr>
              <p:nvPr/>
            </p:nvGrpSpPr>
            <p:grpSpPr bwMode="auto">
              <a:xfrm rot="5400000">
                <a:off x="-12" y="12"/>
                <a:ext cx="152" cy="128"/>
                <a:chOff x="0" y="0"/>
                <a:chExt cx="152" cy="128"/>
              </a:xfrm>
            </p:grpSpPr>
            <p:sp>
              <p:nvSpPr>
                <p:cNvPr id="33474" name="Rectangle 417"/>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75" name="Rectangle 418"/>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73" name="Rectangle 419"/>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sp>
          <p:nvSpPr>
            <p:cNvPr id="33113" name="Rectangle 420"/>
            <p:cNvSpPr>
              <a:spLocks/>
            </p:cNvSpPr>
            <p:nvPr/>
          </p:nvSpPr>
          <p:spPr bwMode="auto">
            <a:xfrm>
              <a:off x="220" y="924"/>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114" name="Rectangle 421"/>
            <p:cNvSpPr>
              <a:spLocks/>
            </p:cNvSpPr>
            <p:nvPr/>
          </p:nvSpPr>
          <p:spPr bwMode="auto">
            <a:xfrm>
              <a:off x="220" y="924"/>
              <a:ext cx="176" cy="600"/>
            </a:xfrm>
            <a:prstGeom prst="rect">
              <a:avLst/>
            </a:prstGeom>
            <a:noFill/>
            <a:ln w="12700">
              <a:noFill/>
              <a:miter lim="800000"/>
              <a:headEnd/>
              <a:tailEnd/>
            </a:ln>
          </p:spPr>
          <p:txBody>
            <a:bodyPr lIns="0" tIns="0" rIns="0" bIns="0"/>
            <a:lstStyle/>
            <a:p>
              <a:endParaRPr lang="en-US"/>
            </a:p>
          </p:txBody>
        </p:sp>
        <p:sp>
          <p:nvSpPr>
            <p:cNvPr id="33115" name="Rectangle 422"/>
            <p:cNvSpPr>
              <a:spLocks/>
            </p:cNvSpPr>
            <p:nvPr/>
          </p:nvSpPr>
          <p:spPr bwMode="auto">
            <a:xfrm>
              <a:off x="24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16" name="Rectangle 423"/>
            <p:cNvSpPr>
              <a:spLocks/>
            </p:cNvSpPr>
            <p:nvPr/>
          </p:nvSpPr>
          <p:spPr bwMode="auto">
            <a:xfrm>
              <a:off x="242" y="948"/>
              <a:ext cx="56" cy="56"/>
            </a:xfrm>
            <a:prstGeom prst="rect">
              <a:avLst/>
            </a:prstGeom>
            <a:noFill/>
            <a:ln w="12700">
              <a:noFill/>
              <a:miter lim="800000"/>
              <a:headEnd/>
              <a:tailEnd/>
            </a:ln>
          </p:spPr>
          <p:txBody>
            <a:bodyPr lIns="0" tIns="0" rIns="0" bIns="0"/>
            <a:lstStyle/>
            <a:p>
              <a:endParaRPr lang="en-US"/>
            </a:p>
          </p:txBody>
        </p:sp>
        <p:sp>
          <p:nvSpPr>
            <p:cNvPr id="33117" name="Rectangle 424"/>
            <p:cNvSpPr>
              <a:spLocks/>
            </p:cNvSpPr>
            <p:nvPr/>
          </p:nvSpPr>
          <p:spPr bwMode="auto">
            <a:xfrm>
              <a:off x="24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18" name="Rectangle 425"/>
            <p:cNvSpPr>
              <a:spLocks/>
            </p:cNvSpPr>
            <p:nvPr/>
          </p:nvSpPr>
          <p:spPr bwMode="auto">
            <a:xfrm>
              <a:off x="242" y="1020"/>
              <a:ext cx="56" cy="56"/>
            </a:xfrm>
            <a:prstGeom prst="rect">
              <a:avLst/>
            </a:prstGeom>
            <a:noFill/>
            <a:ln w="12700">
              <a:noFill/>
              <a:miter lim="800000"/>
              <a:headEnd/>
              <a:tailEnd/>
            </a:ln>
          </p:spPr>
          <p:txBody>
            <a:bodyPr lIns="0" tIns="0" rIns="0" bIns="0"/>
            <a:lstStyle/>
            <a:p>
              <a:endParaRPr lang="en-US"/>
            </a:p>
          </p:txBody>
        </p:sp>
        <p:sp>
          <p:nvSpPr>
            <p:cNvPr id="33119" name="Rectangle 426"/>
            <p:cNvSpPr>
              <a:spLocks/>
            </p:cNvSpPr>
            <p:nvPr/>
          </p:nvSpPr>
          <p:spPr bwMode="auto">
            <a:xfrm>
              <a:off x="24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20" name="Rectangle 427"/>
            <p:cNvSpPr>
              <a:spLocks/>
            </p:cNvSpPr>
            <p:nvPr/>
          </p:nvSpPr>
          <p:spPr bwMode="auto">
            <a:xfrm>
              <a:off x="242" y="1092"/>
              <a:ext cx="56" cy="56"/>
            </a:xfrm>
            <a:prstGeom prst="rect">
              <a:avLst/>
            </a:prstGeom>
            <a:noFill/>
            <a:ln w="12700">
              <a:noFill/>
              <a:miter lim="800000"/>
              <a:headEnd/>
              <a:tailEnd/>
            </a:ln>
          </p:spPr>
          <p:txBody>
            <a:bodyPr lIns="0" tIns="0" rIns="0" bIns="0"/>
            <a:lstStyle/>
            <a:p>
              <a:endParaRPr lang="en-US"/>
            </a:p>
          </p:txBody>
        </p:sp>
        <p:sp>
          <p:nvSpPr>
            <p:cNvPr id="33121" name="Rectangle 428"/>
            <p:cNvSpPr>
              <a:spLocks/>
            </p:cNvSpPr>
            <p:nvPr/>
          </p:nvSpPr>
          <p:spPr bwMode="auto">
            <a:xfrm>
              <a:off x="24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22" name="Rectangle 429"/>
            <p:cNvSpPr>
              <a:spLocks/>
            </p:cNvSpPr>
            <p:nvPr/>
          </p:nvSpPr>
          <p:spPr bwMode="auto">
            <a:xfrm>
              <a:off x="242" y="1164"/>
              <a:ext cx="56" cy="56"/>
            </a:xfrm>
            <a:prstGeom prst="rect">
              <a:avLst/>
            </a:prstGeom>
            <a:noFill/>
            <a:ln w="12700">
              <a:noFill/>
              <a:miter lim="800000"/>
              <a:headEnd/>
              <a:tailEnd/>
            </a:ln>
          </p:spPr>
          <p:txBody>
            <a:bodyPr lIns="0" tIns="0" rIns="0" bIns="0"/>
            <a:lstStyle/>
            <a:p>
              <a:endParaRPr lang="en-US"/>
            </a:p>
          </p:txBody>
        </p:sp>
        <p:sp>
          <p:nvSpPr>
            <p:cNvPr id="33123" name="Rectangle 430"/>
            <p:cNvSpPr>
              <a:spLocks/>
            </p:cNvSpPr>
            <p:nvPr/>
          </p:nvSpPr>
          <p:spPr bwMode="auto">
            <a:xfrm>
              <a:off x="31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24" name="Rectangle 431"/>
            <p:cNvSpPr>
              <a:spLocks/>
            </p:cNvSpPr>
            <p:nvPr/>
          </p:nvSpPr>
          <p:spPr bwMode="auto">
            <a:xfrm>
              <a:off x="314" y="948"/>
              <a:ext cx="56" cy="56"/>
            </a:xfrm>
            <a:prstGeom prst="rect">
              <a:avLst/>
            </a:prstGeom>
            <a:noFill/>
            <a:ln w="12700">
              <a:noFill/>
              <a:miter lim="800000"/>
              <a:headEnd/>
              <a:tailEnd/>
            </a:ln>
          </p:spPr>
          <p:txBody>
            <a:bodyPr lIns="0" tIns="0" rIns="0" bIns="0"/>
            <a:lstStyle/>
            <a:p>
              <a:endParaRPr lang="en-US"/>
            </a:p>
          </p:txBody>
        </p:sp>
        <p:sp>
          <p:nvSpPr>
            <p:cNvPr id="33125" name="Rectangle 432"/>
            <p:cNvSpPr>
              <a:spLocks/>
            </p:cNvSpPr>
            <p:nvPr/>
          </p:nvSpPr>
          <p:spPr bwMode="auto">
            <a:xfrm>
              <a:off x="31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26" name="Rectangle 433"/>
            <p:cNvSpPr>
              <a:spLocks/>
            </p:cNvSpPr>
            <p:nvPr/>
          </p:nvSpPr>
          <p:spPr bwMode="auto">
            <a:xfrm>
              <a:off x="314" y="1020"/>
              <a:ext cx="56" cy="56"/>
            </a:xfrm>
            <a:prstGeom prst="rect">
              <a:avLst/>
            </a:prstGeom>
            <a:noFill/>
            <a:ln w="12700">
              <a:noFill/>
              <a:miter lim="800000"/>
              <a:headEnd/>
              <a:tailEnd/>
            </a:ln>
          </p:spPr>
          <p:txBody>
            <a:bodyPr lIns="0" tIns="0" rIns="0" bIns="0"/>
            <a:lstStyle/>
            <a:p>
              <a:endParaRPr lang="en-US"/>
            </a:p>
          </p:txBody>
        </p:sp>
        <p:sp>
          <p:nvSpPr>
            <p:cNvPr id="33127" name="Rectangle 434"/>
            <p:cNvSpPr>
              <a:spLocks/>
            </p:cNvSpPr>
            <p:nvPr/>
          </p:nvSpPr>
          <p:spPr bwMode="auto">
            <a:xfrm>
              <a:off x="31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28" name="Rectangle 435"/>
            <p:cNvSpPr>
              <a:spLocks/>
            </p:cNvSpPr>
            <p:nvPr/>
          </p:nvSpPr>
          <p:spPr bwMode="auto">
            <a:xfrm>
              <a:off x="314" y="1092"/>
              <a:ext cx="56" cy="56"/>
            </a:xfrm>
            <a:prstGeom prst="rect">
              <a:avLst/>
            </a:prstGeom>
            <a:noFill/>
            <a:ln w="12700">
              <a:noFill/>
              <a:miter lim="800000"/>
              <a:headEnd/>
              <a:tailEnd/>
            </a:ln>
          </p:spPr>
          <p:txBody>
            <a:bodyPr lIns="0" tIns="0" rIns="0" bIns="0"/>
            <a:lstStyle/>
            <a:p>
              <a:endParaRPr lang="en-US"/>
            </a:p>
          </p:txBody>
        </p:sp>
        <p:sp>
          <p:nvSpPr>
            <p:cNvPr id="33129" name="Rectangle 436"/>
            <p:cNvSpPr>
              <a:spLocks/>
            </p:cNvSpPr>
            <p:nvPr/>
          </p:nvSpPr>
          <p:spPr bwMode="auto">
            <a:xfrm>
              <a:off x="31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30" name="Rectangle 437"/>
            <p:cNvSpPr>
              <a:spLocks/>
            </p:cNvSpPr>
            <p:nvPr/>
          </p:nvSpPr>
          <p:spPr bwMode="auto">
            <a:xfrm>
              <a:off x="314" y="1164"/>
              <a:ext cx="56" cy="56"/>
            </a:xfrm>
            <a:prstGeom prst="rect">
              <a:avLst/>
            </a:prstGeom>
            <a:noFill/>
            <a:ln w="12700">
              <a:noFill/>
              <a:miter lim="800000"/>
              <a:headEnd/>
              <a:tailEnd/>
            </a:ln>
          </p:spPr>
          <p:txBody>
            <a:bodyPr lIns="0" tIns="0" rIns="0" bIns="0"/>
            <a:lstStyle/>
            <a:p>
              <a:endParaRPr lang="en-US"/>
            </a:p>
          </p:txBody>
        </p:sp>
        <p:sp>
          <p:nvSpPr>
            <p:cNvPr id="33131" name="Rectangle 438"/>
            <p:cNvSpPr>
              <a:spLocks/>
            </p:cNvSpPr>
            <p:nvPr/>
          </p:nvSpPr>
          <p:spPr bwMode="auto">
            <a:xfrm>
              <a:off x="24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307" name="Group 439"/>
            <p:cNvGrpSpPr>
              <a:grpSpLocks/>
            </p:cNvGrpSpPr>
            <p:nvPr/>
          </p:nvGrpSpPr>
          <p:grpSpPr bwMode="auto">
            <a:xfrm>
              <a:off x="244" y="1345"/>
              <a:ext cx="128" cy="152"/>
              <a:chOff x="0" y="0"/>
              <a:chExt cx="128" cy="152"/>
            </a:xfrm>
          </p:grpSpPr>
          <p:grpSp>
            <p:nvGrpSpPr>
              <p:cNvPr id="33325" name="Group 440"/>
              <p:cNvGrpSpPr>
                <a:grpSpLocks/>
              </p:cNvGrpSpPr>
              <p:nvPr/>
            </p:nvGrpSpPr>
            <p:grpSpPr bwMode="auto">
              <a:xfrm rot="5400000">
                <a:off x="-12" y="12"/>
                <a:ext cx="152" cy="128"/>
                <a:chOff x="0" y="0"/>
                <a:chExt cx="152" cy="128"/>
              </a:xfrm>
            </p:grpSpPr>
            <p:sp>
              <p:nvSpPr>
                <p:cNvPr id="33470" name="Rectangle 441"/>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71" name="Rectangle 442"/>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69" name="Rectangle 443"/>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326" name="Group 444"/>
            <p:cNvGrpSpPr>
              <a:grpSpLocks/>
            </p:cNvGrpSpPr>
            <p:nvPr/>
          </p:nvGrpSpPr>
          <p:grpSpPr bwMode="auto">
            <a:xfrm>
              <a:off x="420" y="924"/>
              <a:ext cx="176" cy="600"/>
              <a:chOff x="0" y="0"/>
              <a:chExt cx="176" cy="600"/>
            </a:xfrm>
          </p:grpSpPr>
          <p:sp>
            <p:nvSpPr>
              <p:cNvPr id="33466" name="Rectangle 445"/>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67" name="Rectangle 446"/>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134" name="Rectangle 447"/>
            <p:cNvSpPr>
              <a:spLocks/>
            </p:cNvSpPr>
            <p:nvPr/>
          </p:nvSpPr>
          <p:spPr bwMode="auto">
            <a:xfrm>
              <a:off x="44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35" name="Rectangle 448"/>
            <p:cNvSpPr>
              <a:spLocks/>
            </p:cNvSpPr>
            <p:nvPr/>
          </p:nvSpPr>
          <p:spPr bwMode="auto">
            <a:xfrm>
              <a:off x="442" y="948"/>
              <a:ext cx="56" cy="56"/>
            </a:xfrm>
            <a:prstGeom prst="rect">
              <a:avLst/>
            </a:prstGeom>
            <a:noFill/>
            <a:ln w="12700">
              <a:noFill/>
              <a:miter lim="800000"/>
              <a:headEnd/>
              <a:tailEnd/>
            </a:ln>
          </p:spPr>
          <p:txBody>
            <a:bodyPr lIns="0" tIns="0" rIns="0" bIns="0"/>
            <a:lstStyle/>
            <a:p>
              <a:endParaRPr lang="en-US"/>
            </a:p>
          </p:txBody>
        </p:sp>
        <p:sp>
          <p:nvSpPr>
            <p:cNvPr id="33136" name="Rectangle 449"/>
            <p:cNvSpPr>
              <a:spLocks/>
            </p:cNvSpPr>
            <p:nvPr/>
          </p:nvSpPr>
          <p:spPr bwMode="auto">
            <a:xfrm>
              <a:off x="44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37" name="Rectangle 450"/>
            <p:cNvSpPr>
              <a:spLocks/>
            </p:cNvSpPr>
            <p:nvPr/>
          </p:nvSpPr>
          <p:spPr bwMode="auto">
            <a:xfrm>
              <a:off x="442" y="1020"/>
              <a:ext cx="56" cy="56"/>
            </a:xfrm>
            <a:prstGeom prst="rect">
              <a:avLst/>
            </a:prstGeom>
            <a:noFill/>
            <a:ln w="12700">
              <a:noFill/>
              <a:miter lim="800000"/>
              <a:headEnd/>
              <a:tailEnd/>
            </a:ln>
          </p:spPr>
          <p:txBody>
            <a:bodyPr lIns="0" tIns="0" rIns="0" bIns="0"/>
            <a:lstStyle/>
            <a:p>
              <a:endParaRPr lang="en-US"/>
            </a:p>
          </p:txBody>
        </p:sp>
        <p:sp>
          <p:nvSpPr>
            <p:cNvPr id="33138" name="Rectangle 451"/>
            <p:cNvSpPr>
              <a:spLocks/>
            </p:cNvSpPr>
            <p:nvPr/>
          </p:nvSpPr>
          <p:spPr bwMode="auto">
            <a:xfrm>
              <a:off x="44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39" name="Rectangle 452"/>
            <p:cNvSpPr>
              <a:spLocks/>
            </p:cNvSpPr>
            <p:nvPr/>
          </p:nvSpPr>
          <p:spPr bwMode="auto">
            <a:xfrm>
              <a:off x="442" y="1092"/>
              <a:ext cx="56" cy="56"/>
            </a:xfrm>
            <a:prstGeom prst="rect">
              <a:avLst/>
            </a:prstGeom>
            <a:noFill/>
            <a:ln w="12700">
              <a:noFill/>
              <a:miter lim="800000"/>
              <a:headEnd/>
              <a:tailEnd/>
            </a:ln>
          </p:spPr>
          <p:txBody>
            <a:bodyPr lIns="0" tIns="0" rIns="0" bIns="0"/>
            <a:lstStyle/>
            <a:p>
              <a:endParaRPr lang="en-US"/>
            </a:p>
          </p:txBody>
        </p:sp>
        <p:sp>
          <p:nvSpPr>
            <p:cNvPr id="33140" name="Rectangle 453"/>
            <p:cNvSpPr>
              <a:spLocks/>
            </p:cNvSpPr>
            <p:nvPr/>
          </p:nvSpPr>
          <p:spPr bwMode="auto">
            <a:xfrm>
              <a:off x="44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41" name="Rectangle 454"/>
            <p:cNvSpPr>
              <a:spLocks/>
            </p:cNvSpPr>
            <p:nvPr/>
          </p:nvSpPr>
          <p:spPr bwMode="auto">
            <a:xfrm>
              <a:off x="442" y="1164"/>
              <a:ext cx="56" cy="56"/>
            </a:xfrm>
            <a:prstGeom prst="rect">
              <a:avLst/>
            </a:prstGeom>
            <a:noFill/>
            <a:ln w="12700">
              <a:noFill/>
              <a:miter lim="800000"/>
              <a:headEnd/>
              <a:tailEnd/>
            </a:ln>
          </p:spPr>
          <p:txBody>
            <a:bodyPr lIns="0" tIns="0" rIns="0" bIns="0"/>
            <a:lstStyle/>
            <a:p>
              <a:endParaRPr lang="en-US"/>
            </a:p>
          </p:txBody>
        </p:sp>
        <p:sp>
          <p:nvSpPr>
            <p:cNvPr id="33142" name="Rectangle 455"/>
            <p:cNvSpPr>
              <a:spLocks/>
            </p:cNvSpPr>
            <p:nvPr/>
          </p:nvSpPr>
          <p:spPr bwMode="auto">
            <a:xfrm>
              <a:off x="51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43" name="Rectangle 456"/>
            <p:cNvSpPr>
              <a:spLocks/>
            </p:cNvSpPr>
            <p:nvPr/>
          </p:nvSpPr>
          <p:spPr bwMode="auto">
            <a:xfrm>
              <a:off x="514" y="948"/>
              <a:ext cx="56" cy="56"/>
            </a:xfrm>
            <a:prstGeom prst="rect">
              <a:avLst/>
            </a:prstGeom>
            <a:noFill/>
            <a:ln w="12700">
              <a:noFill/>
              <a:miter lim="800000"/>
              <a:headEnd/>
              <a:tailEnd/>
            </a:ln>
          </p:spPr>
          <p:txBody>
            <a:bodyPr lIns="0" tIns="0" rIns="0" bIns="0"/>
            <a:lstStyle/>
            <a:p>
              <a:endParaRPr lang="en-US"/>
            </a:p>
          </p:txBody>
        </p:sp>
        <p:sp>
          <p:nvSpPr>
            <p:cNvPr id="33144" name="Rectangle 457"/>
            <p:cNvSpPr>
              <a:spLocks/>
            </p:cNvSpPr>
            <p:nvPr/>
          </p:nvSpPr>
          <p:spPr bwMode="auto">
            <a:xfrm>
              <a:off x="51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45" name="Rectangle 458"/>
            <p:cNvSpPr>
              <a:spLocks/>
            </p:cNvSpPr>
            <p:nvPr/>
          </p:nvSpPr>
          <p:spPr bwMode="auto">
            <a:xfrm>
              <a:off x="514" y="1020"/>
              <a:ext cx="56" cy="56"/>
            </a:xfrm>
            <a:prstGeom prst="rect">
              <a:avLst/>
            </a:prstGeom>
            <a:noFill/>
            <a:ln w="12700">
              <a:noFill/>
              <a:miter lim="800000"/>
              <a:headEnd/>
              <a:tailEnd/>
            </a:ln>
          </p:spPr>
          <p:txBody>
            <a:bodyPr lIns="0" tIns="0" rIns="0" bIns="0"/>
            <a:lstStyle/>
            <a:p>
              <a:endParaRPr lang="en-US"/>
            </a:p>
          </p:txBody>
        </p:sp>
        <p:sp>
          <p:nvSpPr>
            <p:cNvPr id="33146" name="Rectangle 459"/>
            <p:cNvSpPr>
              <a:spLocks/>
            </p:cNvSpPr>
            <p:nvPr/>
          </p:nvSpPr>
          <p:spPr bwMode="auto">
            <a:xfrm>
              <a:off x="51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47" name="Rectangle 460"/>
            <p:cNvSpPr>
              <a:spLocks/>
            </p:cNvSpPr>
            <p:nvPr/>
          </p:nvSpPr>
          <p:spPr bwMode="auto">
            <a:xfrm>
              <a:off x="514" y="1092"/>
              <a:ext cx="56" cy="56"/>
            </a:xfrm>
            <a:prstGeom prst="rect">
              <a:avLst/>
            </a:prstGeom>
            <a:noFill/>
            <a:ln w="12700">
              <a:noFill/>
              <a:miter lim="800000"/>
              <a:headEnd/>
              <a:tailEnd/>
            </a:ln>
          </p:spPr>
          <p:txBody>
            <a:bodyPr lIns="0" tIns="0" rIns="0" bIns="0"/>
            <a:lstStyle/>
            <a:p>
              <a:endParaRPr lang="en-US"/>
            </a:p>
          </p:txBody>
        </p:sp>
        <p:sp>
          <p:nvSpPr>
            <p:cNvPr id="33148" name="Rectangle 461"/>
            <p:cNvSpPr>
              <a:spLocks/>
            </p:cNvSpPr>
            <p:nvPr/>
          </p:nvSpPr>
          <p:spPr bwMode="auto">
            <a:xfrm>
              <a:off x="51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49" name="Rectangle 462"/>
            <p:cNvSpPr>
              <a:spLocks/>
            </p:cNvSpPr>
            <p:nvPr/>
          </p:nvSpPr>
          <p:spPr bwMode="auto">
            <a:xfrm>
              <a:off x="514" y="1164"/>
              <a:ext cx="56" cy="56"/>
            </a:xfrm>
            <a:prstGeom prst="rect">
              <a:avLst/>
            </a:prstGeom>
            <a:noFill/>
            <a:ln w="12700">
              <a:noFill/>
              <a:miter lim="800000"/>
              <a:headEnd/>
              <a:tailEnd/>
            </a:ln>
          </p:spPr>
          <p:txBody>
            <a:bodyPr lIns="0" tIns="0" rIns="0" bIns="0"/>
            <a:lstStyle/>
            <a:p>
              <a:endParaRPr lang="en-US"/>
            </a:p>
          </p:txBody>
        </p:sp>
        <p:sp>
          <p:nvSpPr>
            <p:cNvPr id="33150" name="Rectangle 463"/>
            <p:cNvSpPr>
              <a:spLocks/>
            </p:cNvSpPr>
            <p:nvPr/>
          </p:nvSpPr>
          <p:spPr bwMode="auto">
            <a:xfrm>
              <a:off x="44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327" name="Group 464"/>
            <p:cNvGrpSpPr>
              <a:grpSpLocks/>
            </p:cNvGrpSpPr>
            <p:nvPr/>
          </p:nvGrpSpPr>
          <p:grpSpPr bwMode="auto">
            <a:xfrm>
              <a:off x="444" y="1345"/>
              <a:ext cx="128" cy="152"/>
              <a:chOff x="0" y="0"/>
              <a:chExt cx="128" cy="152"/>
            </a:xfrm>
          </p:grpSpPr>
          <p:grpSp>
            <p:nvGrpSpPr>
              <p:cNvPr id="33345" name="Group 465"/>
              <p:cNvGrpSpPr>
                <a:grpSpLocks/>
              </p:cNvGrpSpPr>
              <p:nvPr/>
            </p:nvGrpSpPr>
            <p:grpSpPr bwMode="auto">
              <a:xfrm rot="5400000">
                <a:off x="-12" y="12"/>
                <a:ext cx="152" cy="128"/>
                <a:chOff x="0" y="0"/>
                <a:chExt cx="152" cy="128"/>
              </a:xfrm>
            </p:grpSpPr>
            <p:sp>
              <p:nvSpPr>
                <p:cNvPr id="33464" name="Rectangle 466"/>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65" name="Rectangle 467"/>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63" name="Rectangle 468"/>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346" name="Group 469"/>
            <p:cNvGrpSpPr>
              <a:grpSpLocks/>
            </p:cNvGrpSpPr>
            <p:nvPr/>
          </p:nvGrpSpPr>
          <p:grpSpPr bwMode="auto">
            <a:xfrm>
              <a:off x="640" y="799"/>
              <a:ext cx="616" cy="753"/>
              <a:chOff x="0" y="0"/>
              <a:chExt cx="616" cy="752"/>
            </a:xfrm>
          </p:grpSpPr>
          <p:sp>
            <p:nvSpPr>
              <p:cNvPr id="33460" name="Rectangle 470"/>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33461" name="Rectangle 471"/>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33364" name="Group 472"/>
            <p:cNvGrpSpPr>
              <a:grpSpLocks/>
            </p:cNvGrpSpPr>
            <p:nvPr/>
          </p:nvGrpSpPr>
          <p:grpSpPr bwMode="auto">
            <a:xfrm>
              <a:off x="660" y="924"/>
              <a:ext cx="176" cy="600"/>
              <a:chOff x="0" y="0"/>
              <a:chExt cx="176" cy="600"/>
            </a:xfrm>
          </p:grpSpPr>
          <p:sp>
            <p:nvSpPr>
              <p:cNvPr id="33458" name="Rectangle 473"/>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59" name="Rectangle 474"/>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154" name="Rectangle 475"/>
            <p:cNvSpPr>
              <a:spLocks/>
            </p:cNvSpPr>
            <p:nvPr/>
          </p:nvSpPr>
          <p:spPr bwMode="auto">
            <a:xfrm>
              <a:off x="68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55" name="Rectangle 476"/>
            <p:cNvSpPr>
              <a:spLocks/>
            </p:cNvSpPr>
            <p:nvPr/>
          </p:nvSpPr>
          <p:spPr bwMode="auto">
            <a:xfrm>
              <a:off x="682" y="948"/>
              <a:ext cx="56" cy="56"/>
            </a:xfrm>
            <a:prstGeom prst="rect">
              <a:avLst/>
            </a:prstGeom>
            <a:noFill/>
            <a:ln w="12700">
              <a:noFill/>
              <a:miter lim="800000"/>
              <a:headEnd/>
              <a:tailEnd/>
            </a:ln>
          </p:spPr>
          <p:txBody>
            <a:bodyPr lIns="0" tIns="0" rIns="0" bIns="0"/>
            <a:lstStyle/>
            <a:p>
              <a:endParaRPr lang="en-US"/>
            </a:p>
          </p:txBody>
        </p:sp>
        <p:sp>
          <p:nvSpPr>
            <p:cNvPr id="33156" name="Rectangle 477"/>
            <p:cNvSpPr>
              <a:spLocks/>
            </p:cNvSpPr>
            <p:nvPr/>
          </p:nvSpPr>
          <p:spPr bwMode="auto">
            <a:xfrm>
              <a:off x="68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57" name="Rectangle 478"/>
            <p:cNvSpPr>
              <a:spLocks/>
            </p:cNvSpPr>
            <p:nvPr/>
          </p:nvSpPr>
          <p:spPr bwMode="auto">
            <a:xfrm>
              <a:off x="682" y="1020"/>
              <a:ext cx="56" cy="56"/>
            </a:xfrm>
            <a:prstGeom prst="rect">
              <a:avLst/>
            </a:prstGeom>
            <a:noFill/>
            <a:ln w="12700">
              <a:noFill/>
              <a:miter lim="800000"/>
              <a:headEnd/>
              <a:tailEnd/>
            </a:ln>
          </p:spPr>
          <p:txBody>
            <a:bodyPr lIns="0" tIns="0" rIns="0" bIns="0"/>
            <a:lstStyle/>
            <a:p>
              <a:endParaRPr lang="en-US"/>
            </a:p>
          </p:txBody>
        </p:sp>
        <p:sp>
          <p:nvSpPr>
            <p:cNvPr id="33158" name="Rectangle 479"/>
            <p:cNvSpPr>
              <a:spLocks/>
            </p:cNvSpPr>
            <p:nvPr/>
          </p:nvSpPr>
          <p:spPr bwMode="auto">
            <a:xfrm>
              <a:off x="68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59" name="Rectangle 480"/>
            <p:cNvSpPr>
              <a:spLocks/>
            </p:cNvSpPr>
            <p:nvPr/>
          </p:nvSpPr>
          <p:spPr bwMode="auto">
            <a:xfrm>
              <a:off x="682" y="1092"/>
              <a:ext cx="56" cy="56"/>
            </a:xfrm>
            <a:prstGeom prst="rect">
              <a:avLst/>
            </a:prstGeom>
            <a:noFill/>
            <a:ln w="12700">
              <a:noFill/>
              <a:miter lim="800000"/>
              <a:headEnd/>
              <a:tailEnd/>
            </a:ln>
          </p:spPr>
          <p:txBody>
            <a:bodyPr lIns="0" tIns="0" rIns="0" bIns="0"/>
            <a:lstStyle/>
            <a:p>
              <a:endParaRPr lang="en-US"/>
            </a:p>
          </p:txBody>
        </p:sp>
        <p:sp>
          <p:nvSpPr>
            <p:cNvPr id="33160" name="Rectangle 481"/>
            <p:cNvSpPr>
              <a:spLocks/>
            </p:cNvSpPr>
            <p:nvPr/>
          </p:nvSpPr>
          <p:spPr bwMode="auto">
            <a:xfrm>
              <a:off x="68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61" name="Rectangle 482"/>
            <p:cNvSpPr>
              <a:spLocks/>
            </p:cNvSpPr>
            <p:nvPr/>
          </p:nvSpPr>
          <p:spPr bwMode="auto">
            <a:xfrm>
              <a:off x="682" y="1164"/>
              <a:ext cx="56" cy="56"/>
            </a:xfrm>
            <a:prstGeom prst="rect">
              <a:avLst/>
            </a:prstGeom>
            <a:noFill/>
            <a:ln w="12700">
              <a:noFill/>
              <a:miter lim="800000"/>
              <a:headEnd/>
              <a:tailEnd/>
            </a:ln>
          </p:spPr>
          <p:txBody>
            <a:bodyPr lIns="0" tIns="0" rIns="0" bIns="0"/>
            <a:lstStyle/>
            <a:p>
              <a:endParaRPr lang="en-US"/>
            </a:p>
          </p:txBody>
        </p:sp>
        <p:sp>
          <p:nvSpPr>
            <p:cNvPr id="33162" name="Rectangle 483"/>
            <p:cNvSpPr>
              <a:spLocks/>
            </p:cNvSpPr>
            <p:nvPr/>
          </p:nvSpPr>
          <p:spPr bwMode="auto">
            <a:xfrm>
              <a:off x="75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63" name="Rectangle 484"/>
            <p:cNvSpPr>
              <a:spLocks/>
            </p:cNvSpPr>
            <p:nvPr/>
          </p:nvSpPr>
          <p:spPr bwMode="auto">
            <a:xfrm>
              <a:off x="754" y="948"/>
              <a:ext cx="56" cy="56"/>
            </a:xfrm>
            <a:prstGeom prst="rect">
              <a:avLst/>
            </a:prstGeom>
            <a:noFill/>
            <a:ln w="12700">
              <a:noFill/>
              <a:miter lim="800000"/>
              <a:headEnd/>
              <a:tailEnd/>
            </a:ln>
          </p:spPr>
          <p:txBody>
            <a:bodyPr lIns="0" tIns="0" rIns="0" bIns="0"/>
            <a:lstStyle/>
            <a:p>
              <a:endParaRPr lang="en-US"/>
            </a:p>
          </p:txBody>
        </p:sp>
        <p:sp>
          <p:nvSpPr>
            <p:cNvPr id="33164" name="Rectangle 485"/>
            <p:cNvSpPr>
              <a:spLocks/>
            </p:cNvSpPr>
            <p:nvPr/>
          </p:nvSpPr>
          <p:spPr bwMode="auto">
            <a:xfrm>
              <a:off x="75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65" name="Rectangle 486"/>
            <p:cNvSpPr>
              <a:spLocks/>
            </p:cNvSpPr>
            <p:nvPr/>
          </p:nvSpPr>
          <p:spPr bwMode="auto">
            <a:xfrm>
              <a:off x="754" y="1020"/>
              <a:ext cx="56" cy="56"/>
            </a:xfrm>
            <a:prstGeom prst="rect">
              <a:avLst/>
            </a:prstGeom>
            <a:noFill/>
            <a:ln w="12700">
              <a:noFill/>
              <a:miter lim="800000"/>
              <a:headEnd/>
              <a:tailEnd/>
            </a:ln>
          </p:spPr>
          <p:txBody>
            <a:bodyPr lIns="0" tIns="0" rIns="0" bIns="0"/>
            <a:lstStyle/>
            <a:p>
              <a:endParaRPr lang="en-US"/>
            </a:p>
          </p:txBody>
        </p:sp>
        <p:sp>
          <p:nvSpPr>
            <p:cNvPr id="33166" name="Rectangle 487"/>
            <p:cNvSpPr>
              <a:spLocks/>
            </p:cNvSpPr>
            <p:nvPr/>
          </p:nvSpPr>
          <p:spPr bwMode="auto">
            <a:xfrm>
              <a:off x="75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67" name="Rectangle 488"/>
            <p:cNvSpPr>
              <a:spLocks/>
            </p:cNvSpPr>
            <p:nvPr/>
          </p:nvSpPr>
          <p:spPr bwMode="auto">
            <a:xfrm>
              <a:off x="754" y="1092"/>
              <a:ext cx="56" cy="56"/>
            </a:xfrm>
            <a:prstGeom prst="rect">
              <a:avLst/>
            </a:prstGeom>
            <a:noFill/>
            <a:ln w="12700">
              <a:noFill/>
              <a:miter lim="800000"/>
              <a:headEnd/>
              <a:tailEnd/>
            </a:ln>
          </p:spPr>
          <p:txBody>
            <a:bodyPr lIns="0" tIns="0" rIns="0" bIns="0"/>
            <a:lstStyle/>
            <a:p>
              <a:endParaRPr lang="en-US"/>
            </a:p>
          </p:txBody>
        </p:sp>
        <p:sp>
          <p:nvSpPr>
            <p:cNvPr id="33168" name="Rectangle 489"/>
            <p:cNvSpPr>
              <a:spLocks/>
            </p:cNvSpPr>
            <p:nvPr/>
          </p:nvSpPr>
          <p:spPr bwMode="auto">
            <a:xfrm>
              <a:off x="75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69" name="Rectangle 490"/>
            <p:cNvSpPr>
              <a:spLocks/>
            </p:cNvSpPr>
            <p:nvPr/>
          </p:nvSpPr>
          <p:spPr bwMode="auto">
            <a:xfrm>
              <a:off x="754" y="1164"/>
              <a:ext cx="56" cy="56"/>
            </a:xfrm>
            <a:prstGeom prst="rect">
              <a:avLst/>
            </a:prstGeom>
            <a:noFill/>
            <a:ln w="12700">
              <a:noFill/>
              <a:miter lim="800000"/>
              <a:headEnd/>
              <a:tailEnd/>
            </a:ln>
          </p:spPr>
          <p:txBody>
            <a:bodyPr lIns="0" tIns="0" rIns="0" bIns="0"/>
            <a:lstStyle/>
            <a:p>
              <a:endParaRPr lang="en-US"/>
            </a:p>
          </p:txBody>
        </p:sp>
        <p:sp>
          <p:nvSpPr>
            <p:cNvPr id="33170" name="Rectangle 491"/>
            <p:cNvSpPr>
              <a:spLocks/>
            </p:cNvSpPr>
            <p:nvPr/>
          </p:nvSpPr>
          <p:spPr bwMode="auto">
            <a:xfrm>
              <a:off x="68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365" name="Group 492"/>
            <p:cNvGrpSpPr>
              <a:grpSpLocks/>
            </p:cNvGrpSpPr>
            <p:nvPr/>
          </p:nvGrpSpPr>
          <p:grpSpPr bwMode="auto">
            <a:xfrm>
              <a:off x="684" y="1345"/>
              <a:ext cx="128" cy="152"/>
              <a:chOff x="0" y="0"/>
              <a:chExt cx="128" cy="152"/>
            </a:xfrm>
          </p:grpSpPr>
          <p:grpSp>
            <p:nvGrpSpPr>
              <p:cNvPr id="33383" name="Group 493"/>
              <p:cNvGrpSpPr>
                <a:grpSpLocks/>
              </p:cNvGrpSpPr>
              <p:nvPr/>
            </p:nvGrpSpPr>
            <p:grpSpPr bwMode="auto">
              <a:xfrm rot="5400000">
                <a:off x="-12" y="12"/>
                <a:ext cx="152" cy="128"/>
                <a:chOff x="0" y="0"/>
                <a:chExt cx="152" cy="128"/>
              </a:xfrm>
            </p:grpSpPr>
            <p:sp>
              <p:nvSpPr>
                <p:cNvPr id="33456" name="Rectangle 494"/>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57" name="Rectangle 495"/>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55" name="Rectangle 496"/>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388" name="Group 497"/>
            <p:cNvGrpSpPr>
              <a:grpSpLocks/>
            </p:cNvGrpSpPr>
            <p:nvPr/>
          </p:nvGrpSpPr>
          <p:grpSpPr bwMode="auto">
            <a:xfrm>
              <a:off x="860" y="924"/>
              <a:ext cx="176" cy="600"/>
              <a:chOff x="0" y="0"/>
              <a:chExt cx="176" cy="600"/>
            </a:xfrm>
          </p:grpSpPr>
          <p:sp>
            <p:nvSpPr>
              <p:cNvPr id="33452" name="Rectangle 498"/>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53" name="Rectangle 499"/>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173" name="Rectangle 500"/>
            <p:cNvSpPr>
              <a:spLocks/>
            </p:cNvSpPr>
            <p:nvPr/>
          </p:nvSpPr>
          <p:spPr bwMode="auto">
            <a:xfrm>
              <a:off x="88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74" name="Rectangle 501"/>
            <p:cNvSpPr>
              <a:spLocks/>
            </p:cNvSpPr>
            <p:nvPr/>
          </p:nvSpPr>
          <p:spPr bwMode="auto">
            <a:xfrm>
              <a:off x="882" y="948"/>
              <a:ext cx="56" cy="56"/>
            </a:xfrm>
            <a:prstGeom prst="rect">
              <a:avLst/>
            </a:prstGeom>
            <a:noFill/>
            <a:ln w="12700">
              <a:noFill/>
              <a:miter lim="800000"/>
              <a:headEnd/>
              <a:tailEnd/>
            </a:ln>
          </p:spPr>
          <p:txBody>
            <a:bodyPr lIns="0" tIns="0" rIns="0" bIns="0"/>
            <a:lstStyle/>
            <a:p>
              <a:endParaRPr lang="en-US"/>
            </a:p>
          </p:txBody>
        </p:sp>
        <p:sp>
          <p:nvSpPr>
            <p:cNvPr id="33175" name="Rectangle 502"/>
            <p:cNvSpPr>
              <a:spLocks/>
            </p:cNvSpPr>
            <p:nvPr/>
          </p:nvSpPr>
          <p:spPr bwMode="auto">
            <a:xfrm>
              <a:off x="88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76" name="Rectangle 503"/>
            <p:cNvSpPr>
              <a:spLocks/>
            </p:cNvSpPr>
            <p:nvPr/>
          </p:nvSpPr>
          <p:spPr bwMode="auto">
            <a:xfrm>
              <a:off x="882" y="1020"/>
              <a:ext cx="56" cy="56"/>
            </a:xfrm>
            <a:prstGeom prst="rect">
              <a:avLst/>
            </a:prstGeom>
            <a:noFill/>
            <a:ln w="12700">
              <a:noFill/>
              <a:miter lim="800000"/>
              <a:headEnd/>
              <a:tailEnd/>
            </a:ln>
          </p:spPr>
          <p:txBody>
            <a:bodyPr lIns="0" tIns="0" rIns="0" bIns="0"/>
            <a:lstStyle/>
            <a:p>
              <a:endParaRPr lang="en-US"/>
            </a:p>
          </p:txBody>
        </p:sp>
        <p:sp>
          <p:nvSpPr>
            <p:cNvPr id="33177" name="Rectangle 504"/>
            <p:cNvSpPr>
              <a:spLocks/>
            </p:cNvSpPr>
            <p:nvPr/>
          </p:nvSpPr>
          <p:spPr bwMode="auto">
            <a:xfrm>
              <a:off x="88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78" name="Rectangle 505"/>
            <p:cNvSpPr>
              <a:spLocks/>
            </p:cNvSpPr>
            <p:nvPr/>
          </p:nvSpPr>
          <p:spPr bwMode="auto">
            <a:xfrm>
              <a:off x="882" y="1092"/>
              <a:ext cx="56" cy="56"/>
            </a:xfrm>
            <a:prstGeom prst="rect">
              <a:avLst/>
            </a:prstGeom>
            <a:noFill/>
            <a:ln w="12700">
              <a:noFill/>
              <a:miter lim="800000"/>
              <a:headEnd/>
              <a:tailEnd/>
            </a:ln>
          </p:spPr>
          <p:txBody>
            <a:bodyPr lIns="0" tIns="0" rIns="0" bIns="0"/>
            <a:lstStyle/>
            <a:p>
              <a:endParaRPr lang="en-US"/>
            </a:p>
          </p:txBody>
        </p:sp>
        <p:sp>
          <p:nvSpPr>
            <p:cNvPr id="33179" name="Rectangle 506"/>
            <p:cNvSpPr>
              <a:spLocks/>
            </p:cNvSpPr>
            <p:nvPr/>
          </p:nvSpPr>
          <p:spPr bwMode="auto">
            <a:xfrm>
              <a:off x="88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80" name="Rectangle 507"/>
            <p:cNvSpPr>
              <a:spLocks/>
            </p:cNvSpPr>
            <p:nvPr/>
          </p:nvSpPr>
          <p:spPr bwMode="auto">
            <a:xfrm>
              <a:off x="882" y="1164"/>
              <a:ext cx="56" cy="56"/>
            </a:xfrm>
            <a:prstGeom prst="rect">
              <a:avLst/>
            </a:prstGeom>
            <a:noFill/>
            <a:ln w="12700">
              <a:noFill/>
              <a:miter lim="800000"/>
              <a:headEnd/>
              <a:tailEnd/>
            </a:ln>
          </p:spPr>
          <p:txBody>
            <a:bodyPr lIns="0" tIns="0" rIns="0" bIns="0"/>
            <a:lstStyle/>
            <a:p>
              <a:endParaRPr lang="en-US"/>
            </a:p>
          </p:txBody>
        </p:sp>
        <p:sp>
          <p:nvSpPr>
            <p:cNvPr id="33181" name="Rectangle 508"/>
            <p:cNvSpPr>
              <a:spLocks/>
            </p:cNvSpPr>
            <p:nvPr/>
          </p:nvSpPr>
          <p:spPr bwMode="auto">
            <a:xfrm>
              <a:off x="95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82" name="Rectangle 509"/>
            <p:cNvSpPr>
              <a:spLocks/>
            </p:cNvSpPr>
            <p:nvPr/>
          </p:nvSpPr>
          <p:spPr bwMode="auto">
            <a:xfrm>
              <a:off x="954" y="948"/>
              <a:ext cx="56" cy="56"/>
            </a:xfrm>
            <a:prstGeom prst="rect">
              <a:avLst/>
            </a:prstGeom>
            <a:noFill/>
            <a:ln w="12700">
              <a:noFill/>
              <a:miter lim="800000"/>
              <a:headEnd/>
              <a:tailEnd/>
            </a:ln>
          </p:spPr>
          <p:txBody>
            <a:bodyPr lIns="0" tIns="0" rIns="0" bIns="0"/>
            <a:lstStyle/>
            <a:p>
              <a:endParaRPr lang="en-US"/>
            </a:p>
          </p:txBody>
        </p:sp>
        <p:sp>
          <p:nvSpPr>
            <p:cNvPr id="33183" name="Rectangle 510"/>
            <p:cNvSpPr>
              <a:spLocks/>
            </p:cNvSpPr>
            <p:nvPr/>
          </p:nvSpPr>
          <p:spPr bwMode="auto">
            <a:xfrm>
              <a:off x="95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84" name="Rectangle 511"/>
            <p:cNvSpPr>
              <a:spLocks/>
            </p:cNvSpPr>
            <p:nvPr/>
          </p:nvSpPr>
          <p:spPr bwMode="auto">
            <a:xfrm>
              <a:off x="954" y="1020"/>
              <a:ext cx="56" cy="56"/>
            </a:xfrm>
            <a:prstGeom prst="rect">
              <a:avLst/>
            </a:prstGeom>
            <a:noFill/>
            <a:ln w="12700">
              <a:noFill/>
              <a:miter lim="800000"/>
              <a:headEnd/>
              <a:tailEnd/>
            </a:ln>
          </p:spPr>
          <p:txBody>
            <a:bodyPr lIns="0" tIns="0" rIns="0" bIns="0"/>
            <a:lstStyle/>
            <a:p>
              <a:endParaRPr lang="en-US"/>
            </a:p>
          </p:txBody>
        </p:sp>
        <p:sp>
          <p:nvSpPr>
            <p:cNvPr id="33185" name="Rectangle 512"/>
            <p:cNvSpPr>
              <a:spLocks/>
            </p:cNvSpPr>
            <p:nvPr/>
          </p:nvSpPr>
          <p:spPr bwMode="auto">
            <a:xfrm>
              <a:off x="95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86" name="Rectangle 513"/>
            <p:cNvSpPr>
              <a:spLocks/>
            </p:cNvSpPr>
            <p:nvPr/>
          </p:nvSpPr>
          <p:spPr bwMode="auto">
            <a:xfrm>
              <a:off x="954" y="1092"/>
              <a:ext cx="56" cy="56"/>
            </a:xfrm>
            <a:prstGeom prst="rect">
              <a:avLst/>
            </a:prstGeom>
            <a:noFill/>
            <a:ln w="12700">
              <a:noFill/>
              <a:miter lim="800000"/>
              <a:headEnd/>
              <a:tailEnd/>
            </a:ln>
          </p:spPr>
          <p:txBody>
            <a:bodyPr lIns="0" tIns="0" rIns="0" bIns="0"/>
            <a:lstStyle/>
            <a:p>
              <a:endParaRPr lang="en-US"/>
            </a:p>
          </p:txBody>
        </p:sp>
        <p:sp>
          <p:nvSpPr>
            <p:cNvPr id="33187" name="Rectangle 514"/>
            <p:cNvSpPr>
              <a:spLocks/>
            </p:cNvSpPr>
            <p:nvPr/>
          </p:nvSpPr>
          <p:spPr bwMode="auto">
            <a:xfrm>
              <a:off x="95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88" name="Rectangle 515"/>
            <p:cNvSpPr>
              <a:spLocks/>
            </p:cNvSpPr>
            <p:nvPr/>
          </p:nvSpPr>
          <p:spPr bwMode="auto">
            <a:xfrm>
              <a:off x="954" y="1164"/>
              <a:ext cx="56" cy="56"/>
            </a:xfrm>
            <a:prstGeom prst="rect">
              <a:avLst/>
            </a:prstGeom>
            <a:noFill/>
            <a:ln w="12700">
              <a:noFill/>
              <a:miter lim="800000"/>
              <a:headEnd/>
              <a:tailEnd/>
            </a:ln>
          </p:spPr>
          <p:txBody>
            <a:bodyPr lIns="0" tIns="0" rIns="0" bIns="0"/>
            <a:lstStyle/>
            <a:p>
              <a:endParaRPr lang="en-US"/>
            </a:p>
          </p:txBody>
        </p:sp>
        <p:sp>
          <p:nvSpPr>
            <p:cNvPr id="33189" name="Rectangle 516"/>
            <p:cNvSpPr>
              <a:spLocks/>
            </p:cNvSpPr>
            <p:nvPr/>
          </p:nvSpPr>
          <p:spPr bwMode="auto">
            <a:xfrm>
              <a:off x="88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394" name="Group 517"/>
            <p:cNvGrpSpPr>
              <a:grpSpLocks/>
            </p:cNvGrpSpPr>
            <p:nvPr/>
          </p:nvGrpSpPr>
          <p:grpSpPr bwMode="auto">
            <a:xfrm>
              <a:off x="884" y="1345"/>
              <a:ext cx="128" cy="152"/>
              <a:chOff x="0" y="0"/>
              <a:chExt cx="128" cy="152"/>
            </a:xfrm>
          </p:grpSpPr>
          <p:grpSp>
            <p:nvGrpSpPr>
              <p:cNvPr id="33402" name="Group 518"/>
              <p:cNvGrpSpPr>
                <a:grpSpLocks/>
              </p:cNvGrpSpPr>
              <p:nvPr/>
            </p:nvGrpSpPr>
            <p:grpSpPr bwMode="auto">
              <a:xfrm rot="5400000">
                <a:off x="-12" y="12"/>
                <a:ext cx="152" cy="128"/>
                <a:chOff x="0" y="0"/>
                <a:chExt cx="152" cy="128"/>
              </a:xfrm>
            </p:grpSpPr>
            <p:sp>
              <p:nvSpPr>
                <p:cNvPr id="33450" name="Rectangle 519"/>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51" name="Rectangle 520"/>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49" name="Rectangle 521"/>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408" name="Group 522"/>
            <p:cNvGrpSpPr>
              <a:grpSpLocks/>
            </p:cNvGrpSpPr>
            <p:nvPr/>
          </p:nvGrpSpPr>
          <p:grpSpPr bwMode="auto">
            <a:xfrm>
              <a:off x="1060" y="924"/>
              <a:ext cx="176" cy="600"/>
              <a:chOff x="0" y="0"/>
              <a:chExt cx="176" cy="600"/>
            </a:xfrm>
          </p:grpSpPr>
          <p:sp>
            <p:nvSpPr>
              <p:cNvPr id="33446" name="Rectangle 523"/>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47" name="Rectangle 524"/>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192" name="Rectangle 525"/>
            <p:cNvSpPr>
              <a:spLocks/>
            </p:cNvSpPr>
            <p:nvPr/>
          </p:nvSpPr>
          <p:spPr bwMode="auto">
            <a:xfrm>
              <a:off x="108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93" name="Rectangle 526"/>
            <p:cNvSpPr>
              <a:spLocks/>
            </p:cNvSpPr>
            <p:nvPr/>
          </p:nvSpPr>
          <p:spPr bwMode="auto">
            <a:xfrm>
              <a:off x="1082" y="948"/>
              <a:ext cx="56" cy="56"/>
            </a:xfrm>
            <a:prstGeom prst="rect">
              <a:avLst/>
            </a:prstGeom>
            <a:noFill/>
            <a:ln w="12700">
              <a:noFill/>
              <a:miter lim="800000"/>
              <a:headEnd/>
              <a:tailEnd/>
            </a:ln>
          </p:spPr>
          <p:txBody>
            <a:bodyPr lIns="0" tIns="0" rIns="0" bIns="0"/>
            <a:lstStyle/>
            <a:p>
              <a:endParaRPr lang="en-US"/>
            </a:p>
          </p:txBody>
        </p:sp>
        <p:sp>
          <p:nvSpPr>
            <p:cNvPr id="33194" name="Rectangle 527"/>
            <p:cNvSpPr>
              <a:spLocks/>
            </p:cNvSpPr>
            <p:nvPr/>
          </p:nvSpPr>
          <p:spPr bwMode="auto">
            <a:xfrm>
              <a:off x="108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95" name="Rectangle 528"/>
            <p:cNvSpPr>
              <a:spLocks/>
            </p:cNvSpPr>
            <p:nvPr/>
          </p:nvSpPr>
          <p:spPr bwMode="auto">
            <a:xfrm>
              <a:off x="1082" y="1020"/>
              <a:ext cx="56" cy="56"/>
            </a:xfrm>
            <a:prstGeom prst="rect">
              <a:avLst/>
            </a:prstGeom>
            <a:noFill/>
            <a:ln w="12700">
              <a:noFill/>
              <a:miter lim="800000"/>
              <a:headEnd/>
              <a:tailEnd/>
            </a:ln>
          </p:spPr>
          <p:txBody>
            <a:bodyPr lIns="0" tIns="0" rIns="0" bIns="0"/>
            <a:lstStyle/>
            <a:p>
              <a:endParaRPr lang="en-US"/>
            </a:p>
          </p:txBody>
        </p:sp>
        <p:sp>
          <p:nvSpPr>
            <p:cNvPr id="33196" name="Rectangle 529"/>
            <p:cNvSpPr>
              <a:spLocks/>
            </p:cNvSpPr>
            <p:nvPr/>
          </p:nvSpPr>
          <p:spPr bwMode="auto">
            <a:xfrm>
              <a:off x="108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97" name="Rectangle 530"/>
            <p:cNvSpPr>
              <a:spLocks/>
            </p:cNvSpPr>
            <p:nvPr/>
          </p:nvSpPr>
          <p:spPr bwMode="auto">
            <a:xfrm>
              <a:off x="1082" y="1092"/>
              <a:ext cx="56" cy="56"/>
            </a:xfrm>
            <a:prstGeom prst="rect">
              <a:avLst/>
            </a:prstGeom>
            <a:noFill/>
            <a:ln w="12700">
              <a:noFill/>
              <a:miter lim="800000"/>
              <a:headEnd/>
              <a:tailEnd/>
            </a:ln>
          </p:spPr>
          <p:txBody>
            <a:bodyPr lIns="0" tIns="0" rIns="0" bIns="0"/>
            <a:lstStyle/>
            <a:p>
              <a:endParaRPr lang="en-US"/>
            </a:p>
          </p:txBody>
        </p:sp>
        <p:sp>
          <p:nvSpPr>
            <p:cNvPr id="33198" name="Rectangle 531"/>
            <p:cNvSpPr>
              <a:spLocks/>
            </p:cNvSpPr>
            <p:nvPr/>
          </p:nvSpPr>
          <p:spPr bwMode="auto">
            <a:xfrm>
              <a:off x="108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199" name="Rectangle 532"/>
            <p:cNvSpPr>
              <a:spLocks/>
            </p:cNvSpPr>
            <p:nvPr/>
          </p:nvSpPr>
          <p:spPr bwMode="auto">
            <a:xfrm>
              <a:off x="1082" y="1164"/>
              <a:ext cx="56" cy="56"/>
            </a:xfrm>
            <a:prstGeom prst="rect">
              <a:avLst/>
            </a:prstGeom>
            <a:noFill/>
            <a:ln w="12700">
              <a:noFill/>
              <a:miter lim="800000"/>
              <a:headEnd/>
              <a:tailEnd/>
            </a:ln>
          </p:spPr>
          <p:txBody>
            <a:bodyPr lIns="0" tIns="0" rIns="0" bIns="0"/>
            <a:lstStyle/>
            <a:p>
              <a:endParaRPr lang="en-US"/>
            </a:p>
          </p:txBody>
        </p:sp>
        <p:sp>
          <p:nvSpPr>
            <p:cNvPr id="33200" name="Rectangle 533"/>
            <p:cNvSpPr>
              <a:spLocks/>
            </p:cNvSpPr>
            <p:nvPr/>
          </p:nvSpPr>
          <p:spPr bwMode="auto">
            <a:xfrm>
              <a:off x="115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01" name="Rectangle 534"/>
            <p:cNvSpPr>
              <a:spLocks/>
            </p:cNvSpPr>
            <p:nvPr/>
          </p:nvSpPr>
          <p:spPr bwMode="auto">
            <a:xfrm>
              <a:off x="1154" y="948"/>
              <a:ext cx="56" cy="56"/>
            </a:xfrm>
            <a:prstGeom prst="rect">
              <a:avLst/>
            </a:prstGeom>
            <a:noFill/>
            <a:ln w="12700">
              <a:noFill/>
              <a:miter lim="800000"/>
              <a:headEnd/>
              <a:tailEnd/>
            </a:ln>
          </p:spPr>
          <p:txBody>
            <a:bodyPr lIns="0" tIns="0" rIns="0" bIns="0"/>
            <a:lstStyle/>
            <a:p>
              <a:endParaRPr lang="en-US"/>
            </a:p>
          </p:txBody>
        </p:sp>
        <p:sp>
          <p:nvSpPr>
            <p:cNvPr id="33202" name="Rectangle 535"/>
            <p:cNvSpPr>
              <a:spLocks/>
            </p:cNvSpPr>
            <p:nvPr/>
          </p:nvSpPr>
          <p:spPr bwMode="auto">
            <a:xfrm>
              <a:off x="115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03" name="Rectangle 536"/>
            <p:cNvSpPr>
              <a:spLocks/>
            </p:cNvSpPr>
            <p:nvPr/>
          </p:nvSpPr>
          <p:spPr bwMode="auto">
            <a:xfrm>
              <a:off x="1154" y="1020"/>
              <a:ext cx="56" cy="56"/>
            </a:xfrm>
            <a:prstGeom prst="rect">
              <a:avLst/>
            </a:prstGeom>
            <a:noFill/>
            <a:ln w="12700">
              <a:noFill/>
              <a:miter lim="800000"/>
              <a:headEnd/>
              <a:tailEnd/>
            </a:ln>
          </p:spPr>
          <p:txBody>
            <a:bodyPr lIns="0" tIns="0" rIns="0" bIns="0"/>
            <a:lstStyle/>
            <a:p>
              <a:endParaRPr lang="en-US"/>
            </a:p>
          </p:txBody>
        </p:sp>
        <p:sp>
          <p:nvSpPr>
            <p:cNvPr id="33204" name="Rectangle 537"/>
            <p:cNvSpPr>
              <a:spLocks/>
            </p:cNvSpPr>
            <p:nvPr/>
          </p:nvSpPr>
          <p:spPr bwMode="auto">
            <a:xfrm>
              <a:off x="115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05" name="Rectangle 538"/>
            <p:cNvSpPr>
              <a:spLocks/>
            </p:cNvSpPr>
            <p:nvPr/>
          </p:nvSpPr>
          <p:spPr bwMode="auto">
            <a:xfrm>
              <a:off x="1154" y="1092"/>
              <a:ext cx="56" cy="56"/>
            </a:xfrm>
            <a:prstGeom prst="rect">
              <a:avLst/>
            </a:prstGeom>
            <a:noFill/>
            <a:ln w="12700">
              <a:noFill/>
              <a:miter lim="800000"/>
              <a:headEnd/>
              <a:tailEnd/>
            </a:ln>
          </p:spPr>
          <p:txBody>
            <a:bodyPr lIns="0" tIns="0" rIns="0" bIns="0"/>
            <a:lstStyle/>
            <a:p>
              <a:endParaRPr lang="en-US"/>
            </a:p>
          </p:txBody>
        </p:sp>
        <p:sp>
          <p:nvSpPr>
            <p:cNvPr id="33206" name="Rectangle 539"/>
            <p:cNvSpPr>
              <a:spLocks/>
            </p:cNvSpPr>
            <p:nvPr/>
          </p:nvSpPr>
          <p:spPr bwMode="auto">
            <a:xfrm>
              <a:off x="115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07" name="Rectangle 540"/>
            <p:cNvSpPr>
              <a:spLocks/>
            </p:cNvSpPr>
            <p:nvPr/>
          </p:nvSpPr>
          <p:spPr bwMode="auto">
            <a:xfrm>
              <a:off x="1154" y="1164"/>
              <a:ext cx="56" cy="56"/>
            </a:xfrm>
            <a:prstGeom prst="rect">
              <a:avLst/>
            </a:prstGeom>
            <a:noFill/>
            <a:ln w="12700">
              <a:noFill/>
              <a:miter lim="800000"/>
              <a:headEnd/>
              <a:tailEnd/>
            </a:ln>
          </p:spPr>
          <p:txBody>
            <a:bodyPr lIns="0" tIns="0" rIns="0" bIns="0"/>
            <a:lstStyle/>
            <a:p>
              <a:endParaRPr lang="en-US"/>
            </a:p>
          </p:txBody>
        </p:sp>
        <p:sp>
          <p:nvSpPr>
            <p:cNvPr id="33208" name="Rectangle 541"/>
            <p:cNvSpPr>
              <a:spLocks/>
            </p:cNvSpPr>
            <p:nvPr/>
          </p:nvSpPr>
          <p:spPr bwMode="auto">
            <a:xfrm>
              <a:off x="108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414" name="Group 542"/>
            <p:cNvGrpSpPr>
              <a:grpSpLocks/>
            </p:cNvGrpSpPr>
            <p:nvPr/>
          </p:nvGrpSpPr>
          <p:grpSpPr bwMode="auto">
            <a:xfrm>
              <a:off x="1084" y="1345"/>
              <a:ext cx="128" cy="152"/>
              <a:chOff x="0" y="0"/>
              <a:chExt cx="128" cy="152"/>
            </a:xfrm>
          </p:grpSpPr>
          <p:grpSp>
            <p:nvGrpSpPr>
              <p:cNvPr id="33422" name="Group 543"/>
              <p:cNvGrpSpPr>
                <a:grpSpLocks/>
              </p:cNvGrpSpPr>
              <p:nvPr/>
            </p:nvGrpSpPr>
            <p:grpSpPr bwMode="auto">
              <a:xfrm rot="5400000">
                <a:off x="-12" y="12"/>
                <a:ext cx="152" cy="128"/>
                <a:chOff x="0" y="0"/>
                <a:chExt cx="152" cy="128"/>
              </a:xfrm>
            </p:grpSpPr>
            <p:sp>
              <p:nvSpPr>
                <p:cNvPr id="33444" name="Rectangle 544"/>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45" name="Rectangle 545"/>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43" name="Rectangle 546"/>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428" name="Group 547"/>
            <p:cNvGrpSpPr>
              <a:grpSpLocks/>
            </p:cNvGrpSpPr>
            <p:nvPr/>
          </p:nvGrpSpPr>
          <p:grpSpPr bwMode="auto">
            <a:xfrm>
              <a:off x="1280" y="799"/>
              <a:ext cx="616" cy="753"/>
              <a:chOff x="0" y="0"/>
              <a:chExt cx="616" cy="752"/>
            </a:xfrm>
          </p:grpSpPr>
          <p:sp>
            <p:nvSpPr>
              <p:cNvPr id="33440" name="Rectangle 548"/>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33441" name="Rectangle 549"/>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33434" name="Group 550"/>
            <p:cNvGrpSpPr>
              <a:grpSpLocks/>
            </p:cNvGrpSpPr>
            <p:nvPr/>
          </p:nvGrpSpPr>
          <p:grpSpPr bwMode="auto">
            <a:xfrm>
              <a:off x="1300" y="924"/>
              <a:ext cx="176" cy="600"/>
              <a:chOff x="0" y="0"/>
              <a:chExt cx="176" cy="600"/>
            </a:xfrm>
          </p:grpSpPr>
          <p:sp>
            <p:nvSpPr>
              <p:cNvPr id="33438" name="Rectangle 551"/>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39" name="Rectangle 552"/>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212" name="Rectangle 553"/>
            <p:cNvSpPr>
              <a:spLocks/>
            </p:cNvSpPr>
            <p:nvPr/>
          </p:nvSpPr>
          <p:spPr bwMode="auto">
            <a:xfrm>
              <a:off x="132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13" name="Rectangle 554"/>
            <p:cNvSpPr>
              <a:spLocks/>
            </p:cNvSpPr>
            <p:nvPr/>
          </p:nvSpPr>
          <p:spPr bwMode="auto">
            <a:xfrm>
              <a:off x="1322" y="948"/>
              <a:ext cx="56" cy="56"/>
            </a:xfrm>
            <a:prstGeom prst="rect">
              <a:avLst/>
            </a:prstGeom>
            <a:noFill/>
            <a:ln w="12700">
              <a:noFill/>
              <a:miter lim="800000"/>
              <a:headEnd/>
              <a:tailEnd/>
            </a:ln>
          </p:spPr>
          <p:txBody>
            <a:bodyPr lIns="0" tIns="0" rIns="0" bIns="0"/>
            <a:lstStyle/>
            <a:p>
              <a:endParaRPr lang="en-US"/>
            </a:p>
          </p:txBody>
        </p:sp>
        <p:sp>
          <p:nvSpPr>
            <p:cNvPr id="33214" name="Rectangle 555"/>
            <p:cNvSpPr>
              <a:spLocks/>
            </p:cNvSpPr>
            <p:nvPr/>
          </p:nvSpPr>
          <p:spPr bwMode="auto">
            <a:xfrm>
              <a:off x="132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15" name="Rectangle 556"/>
            <p:cNvSpPr>
              <a:spLocks/>
            </p:cNvSpPr>
            <p:nvPr/>
          </p:nvSpPr>
          <p:spPr bwMode="auto">
            <a:xfrm>
              <a:off x="1322" y="1020"/>
              <a:ext cx="56" cy="56"/>
            </a:xfrm>
            <a:prstGeom prst="rect">
              <a:avLst/>
            </a:prstGeom>
            <a:noFill/>
            <a:ln w="12700">
              <a:noFill/>
              <a:miter lim="800000"/>
              <a:headEnd/>
              <a:tailEnd/>
            </a:ln>
          </p:spPr>
          <p:txBody>
            <a:bodyPr lIns="0" tIns="0" rIns="0" bIns="0"/>
            <a:lstStyle/>
            <a:p>
              <a:endParaRPr lang="en-US"/>
            </a:p>
          </p:txBody>
        </p:sp>
        <p:sp>
          <p:nvSpPr>
            <p:cNvPr id="33216" name="Rectangle 557"/>
            <p:cNvSpPr>
              <a:spLocks/>
            </p:cNvSpPr>
            <p:nvPr/>
          </p:nvSpPr>
          <p:spPr bwMode="auto">
            <a:xfrm>
              <a:off x="132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17" name="Rectangle 558"/>
            <p:cNvSpPr>
              <a:spLocks/>
            </p:cNvSpPr>
            <p:nvPr/>
          </p:nvSpPr>
          <p:spPr bwMode="auto">
            <a:xfrm>
              <a:off x="1322" y="1092"/>
              <a:ext cx="56" cy="56"/>
            </a:xfrm>
            <a:prstGeom prst="rect">
              <a:avLst/>
            </a:prstGeom>
            <a:noFill/>
            <a:ln w="12700">
              <a:noFill/>
              <a:miter lim="800000"/>
              <a:headEnd/>
              <a:tailEnd/>
            </a:ln>
          </p:spPr>
          <p:txBody>
            <a:bodyPr lIns="0" tIns="0" rIns="0" bIns="0"/>
            <a:lstStyle/>
            <a:p>
              <a:endParaRPr lang="en-US"/>
            </a:p>
          </p:txBody>
        </p:sp>
        <p:sp>
          <p:nvSpPr>
            <p:cNvPr id="33218" name="Rectangle 559"/>
            <p:cNvSpPr>
              <a:spLocks/>
            </p:cNvSpPr>
            <p:nvPr/>
          </p:nvSpPr>
          <p:spPr bwMode="auto">
            <a:xfrm>
              <a:off x="132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19" name="Rectangle 560"/>
            <p:cNvSpPr>
              <a:spLocks/>
            </p:cNvSpPr>
            <p:nvPr/>
          </p:nvSpPr>
          <p:spPr bwMode="auto">
            <a:xfrm>
              <a:off x="1322" y="1164"/>
              <a:ext cx="56" cy="56"/>
            </a:xfrm>
            <a:prstGeom prst="rect">
              <a:avLst/>
            </a:prstGeom>
            <a:noFill/>
            <a:ln w="12700">
              <a:noFill/>
              <a:miter lim="800000"/>
              <a:headEnd/>
              <a:tailEnd/>
            </a:ln>
          </p:spPr>
          <p:txBody>
            <a:bodyPr lIns="0" tIns="0" rIns="0" bIns="0"/>
            <a:lstStyle/>
            <a:p>
              <a:endParaRPr lang="en-US"/>
            </a:p>
          </p:txBody>
        </p:sp>
        <p:sp>
          <p:nvSpPr>
            <p:cNvPr id="33220" name="Rectangle 561"/>
            <p:cNvSpPr>
              <a:spLocks/>
            </p:cNvSpPr>
            <p:nvPr/>
          </p:nvSpPr>
          <p:spPr bwMode="auto">
            <a:xfrm>
              <a:off x="139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21" name="Rectangle 562"/>
            <p:cNvSpPr>
              <a:spLocks/>
            </p:cNvSpPr>
            <p:nvPr/>
          </p:nvSpPr>
          <p:spPr bwMode="auto">
            <a:xfrm>
              <a:off x="1394" y="948"/>
              <a:ext cx="56" cy="56"/>
            </a:xfrm>
            <a:prstGeom prst="rect">
              <a:avLst/>
            </a:prstGeom>
            <a:noFill/>
            <a:ln w="12700">
              <a:noFill/>
              <a:miter lim="800000"/>
              <a:headEnd/>
              <a:tailEnd/>
            </a:ln>
          </p:spPr>
          <p:txBody>
            <a:bodyPr lIns="0" tIns="0" rIns="0" bIns="0"/>
            <a:lstStyle/>
            <a:p>
              <a:endParaRPr lang="en-US"/>
            </a:p>
          </p:txBody>
        </p:sp>
        <p:sp>
          <p:nvSpPr>
            <p:cNvPr id="33222" name="Rectangle 563"/>
            <p:cNvSpPr>
              <a:spLocks/>
            </p:cNvSpPr>
            <p:nvPr/>
          </p:nvSpPr>
          <p:spPr bwMode="auto">
            <a:xfrm>
              <a:off x="139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23" name="Rectangle 564"/>
            <p:cNvSpPr>
              <a:spLocks/>
            </p:cNvSpPr>
            <p:nvPr/>
          </p:nvSpPr>
          <p:spPr bwMode="auto">
            <a:xfrm>
              <a:off x="1394" y="1020"/>
              <a:ext cx="56" cy="56"/>
            </a:xfrm>
            <a:prstGeom prst="rect">
              <a:avLst/>
            </a:prstGeom>
            <a:noFill/>
            <a:ln w="12700">
              <a:noFill/>
              <a:miter lim="800000"/>
              <a:headEnd/>
              <a:tailEnd/>
            </a:ln>
          </p:spPr>
          <p:txBody>
            <a:bodyPr lIns="0" tIns="0" rIns="0" bIns="0"/>
            <a:lstStyle/>
            <a:p>
              <a:endParaRPr lang="en-US"/>
            </a:p>
          </p:txBody>
        </p:sp>
        <p:sp>
          <p:nvSpPr>
            <p:cNvPr id="33224" name="Rectangle 565"/>
            <p:cNvSpPr>
              <a:spLocks/>
            </p:cNvSpPr>
            <p:nvPr/>
          </p:nvSpPr>
          <p:spPr bwMode="auto">
            <a:xfrm>
              <a:off x="139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25" name="Rectangle 566"/>
            <p:cNvSpPr>
              <a:spLocks/>
            </p:cNvSpPr>
            <p:nvPr/>
          </p:nvSpPr>
          <p:spPr bwMode="auto">
            <a:xfrm>
              <a:off x="1394" y="1092"/>
              <a:ext cx="56" cy="56"/>
            </a:xfrm>
            <a:prstGeom prst="rect">
              <a:avLst/>
            </a:prstGeom>
            <a:noFill/>
            <a:ln w="12700">
              <a:noFill/>
              <a:miter lim="800000"/>
              <a:headEnd/>
              <a:tailEnd/>
            </a:ln>
          </p:spPr>
          <p:txBody>
            <a:bodyPr lIns="0" tIns="0" rIns="0" bIns="0"/>
            <a:lstStyle/>
            <a:p>
              <a:endParaRPr lang="en-US"/>
            </a:p>
          </p:txBody>
        </p:sp>
        <p:sp>
          <p:nvSpPr>
            <p:cNvPr id="33226" name="Rectangle 567"/>
            <p:cNvSpPr>
              <a:spLocks/>
            </p:cNvSpPr>
            <p:nvPr/>
          </p:nvSpPr>
          <p:spPr bwMode="auto">
            <a:xfrm>
              <a:off x="139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27" name="Rectangle 568"/>
            <p:cNvSpPr>
              <a:spLocks/>
            </p:cNvSpPr>
            <p:nvPr/>
          </p:nvSpPr>
          <p:spPr bwMode="auto">
            <a:xfrm>
              <a:off x="1394" y="1164"/>
              <a:ext cx="56" cy="56"/>
            </a:xfrm>
            <a:prstGeom prst="rect">
              <a:avLst/>
            </a:prstGeom>
            <a:noFill/>
            <a:ln w="12700">
              <a:noFill/>
              <a:miter lim="800000"/>
              <a:headEnd/>
              <a:tailEnd/>
            </a:ln>
          </p:spPr>
          <p:txBody>
            <a:bodyPr lIns="0" tIns="0" rIns="0" bIns="0"/>
            <a:lstStyle/>
            <a:p>
              <a:endParaRPr lang="en-US"/>
            </a:p>
          </p:txBody>
        </p:sp>
        <p:sp>
          <p:nvSpPr>
            <p:cNvPr id="33228" name="Rectangle 569"/>
            <p:cNvSpPr>
              <a:spLocks/>
            </p:cNvSpPr>
            <p:nvPr/>
          </p:nvSpPr>
          <p:spPr bwMode="auto">
            <a:xfrm>
              <a:off x="132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442" name="Group 570"/>
            <p:cNvGrpSpPr>
              <a:grpSpLocks/>
            </p:cNvGrpSpPr>
            <p:nvPr/>
          </p:nvGrpSpPr>
          <p:grpSpPr bwMode="auto">
            <a:xfrm>
              <a:off x="1324" y="1345"/>
              <a:ext cx="128" cy="152"/>
              <a:chOff x="0" y="0"/>
              <a:chExt cx="128" cy="152"/>
            </a:xfrm>
          </p:grpSpPr>
          <p:grpSp>
            <p:nvGrpSpPr>
              <p:cNvPr id="33448" name="Group 571"/>
              <p:cNvGrpSpPr>
                <a:grpSpLocks/>
              </p:cNvGrpSpPr>
              <p:nvPr/>
            </p:nvGrpSpPr>
            <p:grpSpPr bwMode="auto">
              <a:xfrm rot="5400000">
                <a:off x="-12" y="12"/>
                <a:ext cx="152" cy="128"/>
                <a:chOff x="0" y="0"/>
                <a:chExt cx="152" cy="128"/>
              </a:xfrm>
            </p:grpSpPr>
            <p:sp>
              <p:nvSpPr>
                <p:cNvPr id="33436" name="Rectangle 572"/>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37" name="Rectangle 573"/>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35" name="Rectangle 574"/>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454" name="Group 575"/>
            <p:cNvGrpSpPr>
              <a:grpSpLocks/>
            </p:cNvGrpSpPr>
            <p:nvPr/>
          </p:nvGrpSpPr>
          <p:grpSpPr bwMode="auto">
            <a:xfrm>
              <a:off x="1500" y="924"/>
              <a:ext cx="176" cy="600"/>
              <a:chOff x="0" y="0"/>
              <a:chExt cx="176" cy="600"/>
            </a:xfrm>
          </p:grpSpPr>
          <p:sp>
            <p:nvSpPr>
              <p:cNvPr id="33432" name="Rectangle 576"/>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33" name="Rectangle 577"/>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231" name="Rectangle 578"/>
            <p:cNvSpPr>
              <a:spLocks/>
            </p:cNvSpPr>
            <p:nvPr/>
          </p:nvSpPr>
          <p:spPr bwMode="auto">
            <a:xfrm>
              <a:off x="152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32" name="Rectangle 579"/>
            <p:cNvSpPr>
              <a:spLocks/>
            </p:cNvSpPr>
            <p:nvPr/>
          </p:nvSpPr>
          <p:spPr bwMode="auto">
            <a:xfrm>
              <a:off x="1522" y="948"/>
              <a:ext cx="56" cy="56"/>
            </a:xfrm>
            <a:prstGeom prst="rect">
              <a:avLst/>
            </a:prstGeom>
            <a:noFill/>
            <a:ln w="12700">
              <a:noFill/>
              <a:miter lim="800000"/>
              <a:headEnd/>
              <a:tailEnd/>
            </a:ln>
          </p:spPr>
          <p:txBody>
            <a:bodyPr lIns="0" tIns="0" rIns="0" bIns="0"/>
            <a:lstStyle/>
            <a:p>
              <a:endParaRPr lang="en-US"/>
            </a:p>
          </p:txBody>
        </p:sp>
        <p:sp>
          <p:nvSpPr>
            <p:cNvPr id="33233" name="Rectangle 580"/>
            <p:cNvSpPr>
              <a:spLocks/>
            </p:cNvSpPr>
            <p:nvPr/>
          </p:nvSpPr>
          <p:spPr bwMode="auto">
            <a:xfrm>
              <a:off x="152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34" name="Rectangle 581"/>
            <p:cNvSpPr>
              <a:spLocks/>
            </p:cNvSpPr>
            <p:nvPr/>
          </p:nvSpPr>
          <p:spPr bwMode="auto">
            <a:xfrm>
              <a:off x="1522" y="1020"/>
              <a:ext cx="56" cy="56"/>
            </a:xfrm>
            <a:prstGeom prst="rect">
              <a:avLst/>
            </a:prstGeom>
            <a:noFill/>
            <a:ln w="12700">
              <a:noFill/>
              <a:miter lim="800000"/>
              <a:headEnd/>
              <a:tailEnd/>
            </a:ln>
          </p:spPr>
          <p:txBody>
            <a:bodyPr lIns="0" tIns="0" rIns="0" bIns="0"/>
            <a:lstStyle/>
            <a:p>
              <a:endParaRPr lang="en-US"/>
            </a:p>
          </p:txBody>
        </p:sp>
        <p:sp>
          <p:nvSpPr>
            <p:cNvPr id="33235" name="Rectangle 582"/>
            <p:cNvSpPr>
              <a:spLocks/>
            </p:cNvSpPr>
            <p:nvPr/>
          </p:nvSpPr>
          <p:spPr bwMode="auto">
            <a:xfrm>
              <a:off x="152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36" name="Rectangle 583"/>
            <p:cNvSpPr>
              <a:spLocks/>
            </p:cNvSpPr>
            <p:nvPr/>
          </p:nvSpPr>
          <p:spPr bwMode="auto">
            <a:xfrm>
              <a:off x="1522" y="1092"/>
              <a:ext cx="56" cy="56"/>
            </a:xfrm>
            <a:prstGeom prst="rect">
              <a:avLst/>
            </a:prstGeom>
            <a:noFill/>
            <a:ln w="12700">
              <a:noFill/>
              <a:miter lim="800000"/>
              <a:headEnd/>
              <a:tailEnd/>
            </a:ln>
          </p:spPr>
          <p:txBody>
            <a:bodyPr lIns="0" tIns="0" rIns="0" bIns="0"/>
            <a:lstStyle/>
            <a:p>
              <a:endParaRPr lang="en-US"/>
            </a:p>
          </p:txBody>
        </p:sp>
        <p:sp>
          <p:nvSpPr>
            <p:cNvPr id="33237" name="Rectangle 584"/>
            <p:cNvSpPr>
              <a:spLocks/>
            </p:cNvSpPr>
            <p:nvPr/>
          </p:nvSpPr>
          <p:spPr bwMode="auto">
            <a:xfrm>
              <a:off x="152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38" name="Rectangle 585"/>
            <p:cNvSpPr>
              <a:spLocks/>
            </p:cNvSpPr>
            <p:nvPr/>
          </p:nvSpPr>
          <p:spPr bwMode="auto">
            <a:xfrm>
              <a:off x="1522" y="1164"/>
              <a:ext cx="56" cy="56"/>
            </a:xfrm>
            <a:prstGeom prst="rect">
              <a:avLst/>
            </a:prstGeom>
            <a:noFill/>
            <a:ln w="12700">
              <a:noFill/>
              <a:miter lim="800000"/>
              <a:headEnd/>
              <a:tailEnd/>
            </a:ln>
          </p:spPr>
          <p:txBody>
            <a:bodyPr lIns="0" tIns="0" rIns="0" bIns="0"/>
            <a:lstStyle/>
            <a:p>
              <a:endParaRPr lang="en-US"/>
            </a:p>
          </p:txBody>
        </p:sp>
        <p:sp>
          <p:nvSpPr>
            <p:cNvPr id="33239" name="Rectangle 586"/>
            <p:cNvSpPr>
              <a:spLocks/>
            </p:cNvSpPr>
            <p:nvPr/>
          </p:nvSpPr>
          <p:spPr bwMode="auto">
            <a:xfrm>
              <a:off x="159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40" name="Rectangle 587"/>
            <p:cNvSpPr>
              <a:spLocks/>
            </p:cNvSpPr>
            <p:nvPr/>
          </p:nvSpPr>
          <p:spPr bwMode="auto">
            <a:xfrm>
              <a:off x="1594" y="948"/>
              <a:ext cx="56" cy="56"/>
            </a:xfrm>
            <a:prstGeom prst="rect">
              <a:avLst/>
            </a:prstGeom>
            <a:noFill/>
            <a:ln w="12700">
              <a:noFill/>
              <a:miter lim="800000"/>
              <a:headEnd/>
              <a:tailEnd/>
            </a:ln>
          </p:spPr>
          <p:txBody>
            <a:bodyPr lIns="0" tIns="0" rIns="0" bIns="0"/>
            <a:lstStyle/>
            <a:p>
              <a:endParaRPr lang="en-US"/>
            </a:p>
          </p:txBody>
        </p:sp>
        <p:sp>
          <p:nvSpPr>
            <p:cNvPr id="33241" name="Rectangle 588"/>
            <p:cNvSpPr>
              <a:spLocks/>
            </p:cNvSpPr>
            <p:nvPr/>
          </p:nvSpPr>
          <p:spPr bwMode="auto">
            <a:xfrm>
              <a:off x="159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42" name="Rectangle 589"/>
            <p:cNvSpPr>
              <a:spLocks/>
            </p:cNvSpPr>
            <p:nvPr/>
          </p:nvSpPr>
          <p:spPr bwMode="auto">
            <a:xfrm>
              <a:off x="1594" y="1020"/>
              <a:ext cx="56" cy="56"/>
            </a:xfrm>
            <a:prstGeom prst="rect">
              <a:avLst/>
            </a:prstGeom>
            <a:noFill/>
            <a:ln w="12700">
              <a:noFill/>
              <a:miter lim="800000"/>
              <a:headEnd/>
              <a:tailEnd/>
            </a:ln>
          </p:spPr>
          <p:txBody>
            <a:bodyPr lIns="0" tIns="0" rIns="0" bIns="0"/>
            <a:lstStyle/>
            <a:p>
              <a:endParaRPr lang="en-US"/>
            </a:p>
          </p:txBody>
        </p:sp>
        <p:sp>
          <p:nvSpPr>
            <p:cNvPr id="33243" name="Rectangle 590"/>
            <p:cNvSpPr>
              <a:spLocks/>
            </p:cNvSpPr>
            <p:nvPr/>
          </p:nvSpPr>
          <p:spPr bwMode="auto">
            <a:xfrm>
              <a:off x="159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44" name="Rectangle 591"/>
            <p:cNvSpPr>
              <a:spLocks/>
            </p:cNvSpPr>
            <p:nvPr/>
          </p:nvSpPr>
          <p:spPr bwMode="auto">
            <a:xfrm>
              <a:off x="1594" y="1092"/>
              <a:ext cx="56" cy="56"/>
            </a:xfrm>
            <a:prstGeom prst="rect">
              <a:avLst/>
            </a:prstGeom>
            <a:noFill/>
            <a:ln w="12700">
              <a:noFill/>
              <a:miter lim="800000"/>
              <a:headEnd/>
              <a:tailEnd/>
            </a:ln>
          </p:spPr>
          <p:txBody>
            <a:bodyPr lIns="0" tIns="0" rIns="0" bIns="0"/>
            <a:lstStyle/>
            <a:p>
              <a:endParaRPr lang="en-US"/>
            </a:p>
          </p:txBody>
        </p:sp>
        <p:sp>
          <p:nvSpPr>
            <p:cNvPr id="33245" name="Rectangle 592"/>
            <p:cNvSpPr>
              <a:spLocks/>
            </p:cNvSpPr>
            <p:nvPr/>
          </p:nvSpPr>
          <p:spPr bwMode="auto">
            <a:xfrm>
              <a:off x="159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46" name="Rectangle 593"/>
            <p:cNvSpPr>
              <a:spLocks/>
            </p:cNvSpPr>
            <p:nvPr/>
          </p:nvSpPr>
          <p:spPr bwMode="auto">
            <a:xfrm>
              <a:off x="1594" y="1164"/>
              <a:ext cx="56" cy="56"/>
            </a:xfrm>
            <a:prstGeom prst="rect">
              <a:avLst/>
            </a:prstGeom>
            <a:noFill/>
            <a:ln w="12700">
              <a:noFill/>
              <a:miter lim="800000"/>
              <a:headEnd/>
              <a:tailEnd/>
            </a:ln>
          </p:spPr>
          <p:txBody>
            <a:bodyPr lIns="0" tIns="0" rIns="0" bIns="0"/>
            <a:lstStyle/>
            <a:p>
              <a:endParaRPr lang="en-US"/>
            </a:p>
          </p:txBody>
        </p:sp>
        <p:sp>
          <p:nvSpPr>
            <p:cNvPr id="33247" name="Rectangle 594"/>
            <p:cNvSpPr>
              <a:spLocks/>
            </p:cNvSpPr>
            <p:nvPr/>
          </p:nvSpPr>
          <p:spPr bwMode="auto">
            <a:xfrm>
              <a:off x="152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462" name="Group 595"/>
            <p:cNvGrpSpPr>
              <a:grpSpLocks/>
            </p:cNvGrpSpPr>
            <p:nvPr/>
          </p:nvGrpSpPr>
          <p:grpSpPr bwMode="auto">
            <a:xfrm>
              <a:off x="1524" y="1345"/>
              <a:ext cx="128" cy="152"/>
              <a:chOff x="0" y="0"/>
              <a:chExt cx="128" cy="152"/>
            </a:xfrm>
          </p:grpSpPr>
          <p:grpSp>
            <p:nvGrpSpPr>
              <p:cNvPr id="33468" name="Group 596"/>
              <p:cNvGrpSpPr>
                <a:grpSpLocks/>
              </p:cNvGrpSpPr>
              <p:nvPr/>
            </p:nvGrpSpPr>
            <p:grpSpPr bwMode="auto">
              <a:xfrm rot="5400000">
                <a:off x="-12" y="12"/>
                <a:ext cx="152" cy="128"/>
                <a:chOff x="0" y="0"/>
                <a:chExt cx="152" cy="128"/>
              </a:xfrm>
            </p:grpSpPr>
            <p:sp>
              <p:nvSpPr>
                <p:cNvPr id="33430" name="Rectangle 597"/>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31" name="Rectangle 598"/>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29" name="Rectangle 599"/>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472" name="Group 600"/>
            <p:cNvGrpSpPr>
              <a:grpSpLocks/>
            </p:cNvGrpSpPr>
            <p:nvPr/>
          </p:nvGrpSpPr>
          <p:grpSpPr bwMode="auto">
            <a:xfrm>
              <a:off x="1700" y="924"/>
              <a:ext cx="176" cy="600"/>
              <a:chOff x="0" y="0"/>
              <a:chExt cx="176" cy="600"/>
            </a:xfrm>
          </p:grpSpPr>
          <p:sp>
            <p:nvSpPr>
              <p:cNvPr id="33426" name="Rectangle 601"/>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27" name="Rectangle 602"/>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250" name="Rectangle 603"/>
            <p:cNvSpPr>
              <a:spLocks/>
            </p:cNvSpPr>
            <p:nvPr/>
          </p:nvSpPr>
          <p:spPr bwMode="auto">
            <a:xfrm>
              <a:off x="172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51" name="Rectangle 604"/>
            <p:cNvSpPr>
              <a:spLocks/>
            </p:cNvSpPr>
            <p:nvPr/>
          </p:nvSpPr>
          <p:spPr bwMode="auto">
            <a:xfrm>
              <a:off x="1722" y="948"/>
              <a:ext cx="56" cy="56"/>
            </a:xfrm>
            <a:prstGeom prst="rect">
              <a:avLst/>
            </a:prstGeom>
            <a:noFill/>
            <a:ln w="12700">
              <a:noFill/>
              <a:miter lim="800000"/>
              <a:headEnd/>
              <a:tailEnd/>
            </a:ln>
          </p:spPr>
          <p:txBody>
            <a:bodyPr lIns="0" tIns="0" rIns="0" bIns="0"/>
            <a:lstStyle/>
            <a:p>
              <a:endParaRPr lang="en-US"/>
            </a:p>
          </p:txBody>
        </p:sp>
        <p:sp>
          <p:nvSpPr>
            <p:cNvPr id="33252" name="Rectangle 605"/>
            <p:cNvSpPr>
              <a:spLocks/>
            </p:cNvSpPr>
            <p:nvPr/>
          </p:nvSpPr>
          <p:spPr bwMode="auto">
            <a:xfrm>
              <a:off x="172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53" name="Rectangle 606"/>
            <p:cNvSpPr>
              <a:spLocks/>
            </p:cNvSpPr>
            <p:nvPr/>
          </p:nvSpPr>
          <p:spPr bwMode="auto">
            <a:xfrm>
              <a:off x="1722" y="1020"/>
              <a:ext cx="56" cy="56"/>
            </a:xfrm>
            <a:prstGeom prst="rect">
              <a:avLst/>
            </a:prstGeom>
            <a:noFill/>
            <a:ln w="12700">
              <a:noFill/>
              <a:miter lim="800000"/>
              <a:headEnd/>
              <a:tailEnd/>
            </a:ln>
          </p:spPr>
          <p:txBody>
            <a:bodyPr lIns="0" tIns="0" rIns="0" bIns="0"/>
            <a:lstStyle/>
            <a:p>
              <a:endParaRPr lang="en-US"/>
            </a:p>
          </p:txBody>
        </p:sp>
        <p:sp>
          <p:nvSpPr>
            <p:cNvPr id="33254" name="Rectangle 607"/>
            <p:cNvSpPr>
              <a:spLocks/>
            </p:cNvSpPr>
            <p:nvPr/>
          </p:nvSpPr>
          <p:spPr bwMode="auto">
            <a:xfrm>
              <a:off x="172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55" name="Rectangle 608"/>
            <p:cNvSpPr>
              <a:spLocks/>
            </p:cNvSpPr>
            <p:nvPr/>
          </p:nvSpPr>
          <p:spPr bwMode="auto">
            <a:xfrm>
              <a:off x="1722" y="1092"/>
              <a:ext cx="56" cy="56"/>
            </a:xfrm>
            <a:prstGeom prst="rect">
              <a:avLst/>
            </a:prstGeom>
            <a:noFill/>
            <a:ln w="12700">
              <a:noFill/>
              <a:miter lim="800000"/>
              <a:headEnd/>
              <a:tailEnd/>
            </a:ln>
          </p:spPr>
          <p:txBody>
            <a:bodyPr lIns="0" tIns="0" rIns="0" bIns="0"/>
            <a:lstStyle/>
            <a:p>
              <a:endParaRPr lang="en-US"/>
            </a:p>
          </p:txBody>
        </p:sp>
        <p:sp>
          <p:nvSpPr>
            <p:cNvPr id="33256" name="Rectangle 609"/>
            <p:cNvSpPr>
              <a:spLocks/>
            </p:cNvSpPr>
            <p:nvPr/>
          </p:nvSpPr>
          <p:spPr bwMode="auto">
            <a:xfrm>
              <a:off x="172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57" name="Rectangle 610"/>
            <p:cNvSpPr>
              <a:spLocks/>
            </p:cNvSpPr>
            <p:nvPr/>
          </p:nvSpPr>
          <p:spPr bwMode="auto">
            <a:xfrm>
              <a:off x="1722" y="1164"/>
              <a:ext cx="56" cy="56"/>
            </a:xfrm>
            <a:prstGeom prst="rect">
              <a:avLst/>
            </a:prstGeom>
            <a:noFill/>
            <a:ln w="12700">
              <a:noFill/>
              <a:miter lim="800000"/>
              <a:headEnd/>
              <a:tailEnd/>
            </a:ln>
          </p:spPr>
          <p:txBody>
            <a:bodyPr lIns="0" tIns="0" rIns="0" bIns="0"/>
            <a:lstStyle/>
            <a:p>
              <a:endParaRPr lang="en-US"/>
            </a:p>
          </p:txBody>
        </p:sp>
        <p:sp>
          <p:nvSpPr>
            <p:cNvPr id="33258" name="Rectangle 611"/>
            <p:cNvSpPr>
              <a:spLocks/>
            </p:cNvSpPr>
            <p:nvPr/>
          </p:nvSpPr>
          <p:spPr bwMode="auto">
            <a:xfrm>
              <a:off x="179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59" name="Rectangle 612"/>
            <p:cNvSpPr>
              <a:spLocks/>
            </p:cNvSpPr>
            <p:nvPr/>
          </p:nvSpPr>
          <p:spPr bwMode="auto">
            <a:xfrm>
              <a:off x="1794" y="948"/>
              <a:ext cx="56" cy="56"/>
            </a:xfrm>
            <a:prstGeom prst="rect">
              <a:avLst/>
            </a:prstGeom>
            <a:noFill/>
            <a:ln w="12700">
              <a:noFill/>
              <a:miter lim="800000"/>
              <a:headEnd/>
              <a:tailEnd/>
            </a:ln>
          </p:spPr>
          <p:txBody>
            <a:bodyPr lIns="0" tIns="0" rIns="0" bIns="0"/>
            <a:lstStyle/>
            <a:p>
              <a:endParaRPr lang="en-US"/>
            </a:p>
          </p:txBody>
        </p:sp>
        <p:sp>
          <p:nvSpPr>
            <p:cNvPr id="33260" name="Rectangle 613"/>
            <p:cNvSpPr>
              <a:spLocks/>
            </p:cNvSpPr>
            <p:nvPr/>
          </p:nvSpPr>
          <p:spPr bwMode="auto">
            <a:xfrm>
              <a:off x="179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61" name="Rectangle 614"/>
            <p:cNvSpPr>
              <a:spLocks/>
            </p:cNvSpPr>
            <p:nvPr/>
          </p:nvSpPr>
          <p:spPr bwMode="auto">
            <a:xfrm>
              <a:off x="1794" y="1020"/>
              <a:ext cx="56" cy="56"/>
            </a:xfrm>
            <a:prstGeom prst="rect">
              <a:avLst/>
            </a:prstGeom>
            <a:noFill/>
            <a:ln w="12700">
              <a:noFill/>
              <a:miter lim="800000"/>
              <a:headEnd/>
              <a:tailEnd/>
            </a:ln>
          </p:spPr>
          <p:txBody>
            <a:bodyPr lIns="0" tIns="0" rIns="0" bIns="0"/>
            <a:lstStyle/>
            <a:p>
              <a:endParaRPr lang="en-US"/>
            </a:p>
          </p:txBody>
        </p:sp>
        <p:sp>
          <p:nvSpPr>
            <p:cNvPr id="33262" name="Rectangle 615"/>
            <p:cNvSpPr>
              <a:spLocks/>
            </p:cNvSpPr>
            <p:nvPr/>
          </p:nvSpPr>
          <p:spPr bwMode="auto">
            <a:xfrm>
              <a:off x="179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63" name="Rectangle 616"/>
            <p:cNvSpPr>
              <a:spLocks/>
            </p:cNvSpPr>
            <p:nvPr/>
          </p:nvSpPr>
          <p:spPr bwMode="auto">
            <a:xfrm>
              <a:off x="1794" y="1092"/>
              <a:ext cx="56" cy="56"/>
            </a:xfrm>
            <a:prstGeom prst="rect">
              <a:avLst/>
            </a:prstGeom>
            <a:noFill/>
            <a:ln w="12700">
              <a:noFill/>
              <a:miter lim="800000"/>
              <a:headEnd/>
              <a:tailEnd/>
            </a:ln>
          </p:spPr>
          <p:txBody>
            <a:bodyPr lIns="0" tIns="0" rIns="0" bIns="0"/>
            <a:lstStyle/>
            <a:p>
              <a:endParaRPr lang="en-US"/>
            </a:p>
          </p:txBody>
        </p:sp>
        <p:sp>
          <p:nvSpPr>
            <p:cNvPr id="33264" name="Rectangle 617"/>
            <p:cNvSpPr>
              <a:spLocks/>
            </p:cNvSpPr>
            <p:nvPr/>
          </p:nvSpPr>
          <p:spPr bwMode="auto">
            <a:xfrm>
              <a:off x="179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65" name="Rectangle 618"/>
            <p:cNvSpPr>
              <a:spLocks/>
            </p:cNvSpPr>
            <p:nvPr/>
          </p:nvSpPr>
          <p:spPr bwMode="auto">
            <a:xfrm>
              <a:off x="1794" y="1164"/>
              <a:ext cx="56" cy="56"/>
            </a:xfrm>
            <a:prstGeom prst="rect">
              <a:avLst/>
            </a:prstGeom>
            <a:noFill/>
            <a:ln w="12700">
              <a:noFill/>
              <a:miter lim="800000"/>
              <a:headEnd/>
              <a:tailEnd/>
            </a:ln>
          </p:spPr>
          <p:txBody>
            <a:bodyPr lIns="0" tIns="0" rIns="0" bIns="0"/>
            <a:lstStyle/>
            <a:p>
              <a:endParaRPr lang="en-US"/>
            </a:p>
          </p:txBody>
        </p:sp>
        <p:sp>
          <p:nvSpPr>
            <p:cNvPr id="33266" name="Rectangle 619"/>
            <p:cNvSpPr>
              <a:spLocks/>
            </p:cNvSpPr>
            <p:nvPr/>
          </p:nvSpPr>
          <p:spPr bwMode="auto">
            <a:xfrm>
              <a:off x="172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480" name="Group 620"/>
            <p:cNvGrpSpPr>
              <a:grpSpLocks/>
            </p:cNvGrpSpPr>
            <p:nvPr/>
          </p:nvGrpSpPr>
          <p:grpSpPr bwMode="auto">
            <a:xfrm>
              <a:off x="1724" y="1345"/>
              <a:ext cx="128" cy="152"/>
              <a:chOff x="0" y="0"/>
              <a:chExt cx="128" cy="152"/>
            </a:xfrm>
          </p:grpSpPr>
          <p:grpSp>
            <p:nvGrpSpPr>
              <p:cNvPr id="33486" name="Group 621"/>
              <p:cNvGrpSpPr>
                <a:grpSpLocks/>
              </p:cNvGrpSpPr>
              <p:nvPr/>
            </p:nvGrpSpPr>
            <p:grpSpPr bwMode="auto">
              <a:xfrm rot="5400000">
                <a:off x="-12" y="12"/>
                <a:ext cx="152" cy="128"/>
                <a:chOff x="0" y="0"/>
                <a:chExt cx="152" cy="128"/>
              </a:xfrm>
            </p:grpSpPr>
            <p:sp>
              <p:nvSpPr>
                <p:cNvPr id="33424" name="Rectangle 622"/>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25" name="Rectangle 623"/>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23" name="Rectangle 624"/>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492" name="Group 625"/>
            <p:cNvGrpSpPr>
              <a:grpSpLocks/>
            </p:cNvGrpSpPr>
            <p:nvPr/>
          </p:nvGrpSpPr>
          <p:grpSpPr bwMode="auto">
            <a:xfrm>
              <a:off x="1920" y="799"/>
              <a:ext cx="616" cy="753"/>
              <a:chOff x="0" y="0"/>
              <a:chExt cx="616" cy="752"/>
            </a:xfrm>
          </p:grpSpPr>
          <p:sp>
            <p:nvSpPr>
              <p:cNvPr id="33420" name="Rectangle 626"/>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33421" name="Rectangle 627"/>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33500" name="Group 628"/>
            <p:cNvGrpSpPr>
              <a:grpSpLocks/>
            </p:cNvGrpSpPr>
            <p:nvPr/>
          </p:nvGrpSpPr>
          <p:grpSpPr bwMode="auto">
            <a:xfrm>
              <a:off x="1940" y="924"/>
              <a:ext cx="176" cy="600"/>
              <a:chOff x="0" y="0"/>
              <a:chExt cx="176" cy="600"/>
            </a:xfrm>
          </p:grpSpPr>
          <p:sp>
            <p:nvSpPr>
              <p:cNvPr id="33418" name="Rectangle 629"/>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19" name="Rectangle 630"/>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270" name="Rectangle 631"/>
            <p:cNvSpPr>
              <a:spLocks/>
            </p:cNvSpPr>
            <p:nvPr/>
          </p:nvSpPr>
          <p:spPr bwMode="auto">
            <a:xfrm>
              <a:off x="196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71" name="Rectangle 632"/>
            <p:cNvSpPr>
              <a:spLocks/>
            </p:cNvSpPr>
            <p:nvPr/>
          </p:nvSpPr>
          <p:spPr bwMode="auto">
            <a:xfrm>
              <a:off x="1962" y="948"/>
              <a:ext cx="56" cy="56"/>
            </a:xfrm>
            <a:prstGeom prst="rect">
              <a:avLst/>
            </a:prstGeom>
            <a:noFill/>
            <a:ln w="12700">
              <a:noFill/>
              <a:miter lim="800000"/>
              <a:headEnd/>
              <a:tailEnd/>
            </a:ln>
          </p:spPr>
          <p:txBody>
            <a:bodyPr lIns="0" tIns="0" rIns="0" bIns="0"/>
            <a:lstStyle/>
            <a:p>
              <a:endParaRPr lang="en-US"/>
            </a:p>
          </p:txBody>
        </p:sp>
        <p:sp>
          <p:nvSpPr>
            <p:cNvPr id="33272" name="Rectangle 633"/>
            <p:cNvSpPr>
              <a:spLocks/>
            </p:cNvSpPr>
            <p:nvPr/>
          </p:nvSpPr>
          <p:spPr bwMode="auto">
            <a:xfrm>
              <a:off x="196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73" name="Rectangle 634"/>
            <p:cNvSpPr>
              <a:spLocks/>
            </p:cNvSpPr>
            <p:nvPr/>
          </p:nvSpPr>
          <p:spPr bwMode="auto">
            <a:xfrm>
              <a:off x="1962" y="1020"/>
              <a:ext cx="56" cy="56"/>
            </a:xfrm>
            <a:prstGeom prst="rect">
              <a:avLst/>
            </a:prstGeom>
            <a:noFill/>
            <a:ln w="12700">
              <a:noFill/>
              <a:miter lim="800000"/>
              <a:headEnd/>
              <a:tailEnd/>
            </a:ln>
          </p:spPr>
          <p:txBody>
            <a:bodyPr lIns="0" tIns="0" rIns="0" bIns="0"/>
            <a:lstStyle/>
            <a:p>
              <a:endParaRPr lang="en-US"/>
            </a:p>
          </p:txBody>
        </p:sp>
        <p:sp>
          <p:nvSpPr>
            <p:cNvPr id="33274" name="Rectangle 635"/>
            <p:cNvSpPr>
              <a:spLocks/>
            </p:cNvSpPr>
            <p:nvPr/>
          </p:nvSpPr>
          <p:spPr bwMode="auto">
            <a:xfrm>
              <a:off x="196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75" name="Rectangle 636"/>
            <p:cNvSpPr>
              <a:spLocks/>
            </p:cNvSpPr>
            <p:nvPr/>
          </p:nvSpPr>
          <p:spPr bwMode="auto">
            <a:xfrm>
              <a:off x="1962" y="1092"/>
              <a:ext cx="56" cy="56"/>
            </a:xfrm>
            <a:prstGeom prst="rect">
              <a:avLst/>
            </a:prstGeom>
            <a:noFill/>
            <a:ln w="12700">
              <a:noFill/>
              <a:miter lim="800000"/>
              <a:headEnd/>
              <a:tailEnd/>
            </a:ln>
          </p:spPr>
          <p:txBody>
            <a:bodyPr lIns="0" tIns="0" rIns="0" bIns="0"/>
            <a:lstStyle/>
            <a:p>
              <a:endParaRPr lang="en-US"/>
            </a:p>
          </p:txBody>
        </p:sp>
        <p:sp>
          <p:nvSpPr>
            <p:cNvPr id="33276" name="Rectangle 637"/>
            <p:cNvSpPr>
              <a:spLocks/>
            </p:cNvSpPr>
            <p:nvPr/>
          </p:nvSpPr>
          <p:spPr bwMode="auto">
            <a:xfrm>
              <a:off x="196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77" name="Rectangle 638"/>
            <p:cNvSpPr>
              <a:spLocks/>
            </p:cNvSpPr>
            <p:nvPr/>
          </p:nvSpPr>
          <p:spPr bwMode="auto">
            <a:xfrm>
              <a:off x="1962" y="1164"/>
              <a:ext cx="56" cy="56"/>
            </a:xfrm>
            <a:prstGeom prst="rect">
              <a:avLst/>
            </a:prstGeom>
            <a:noFill/>
            <a:ln w="12700">
              <a:noFill/>
              <a:miter lim="800000"/>
              <a:headEnd/>
              <a:tailEnd/>
            </a:ln>
          </p:spPr>
          <p:txBody>
            <a:bodyPr lIns="0" tIns="0" rIns="0" bIns="0"/>
            <a:lstStyle/>
            <a:p>
              <a:endParaRPr lang="en-US"/>
            </a:p>
          </p:txBody>
        </p:sp>
        <p:sp>
          <p:nvSpPr>
            <p:cNvPr id="33278" name="Rectangle 639"/>
            <p:cNvSpPr>
              <a:spLocks/>
            </p:cNvSpPr>
            <p:nvPr/>
          </p:nvSpPr>
          <p:spPr bwMode="auto">
            <a:xfrm>
              <a:off x="203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79" name="Rectangle 640"/>
            <p:cNvSpPr>
              <a:spLocks/>
            </p:cNvSpPr>
            <p:nvPr/>
          </p:nvSpPr>
          <p:spPr bwMode="auto">
            <a:xfrm>
              <a:off x="2034" y="948"/>
              <a:ext cx="56" cy="56"/>
            </a:xfrm>
            <a:prstGeom prst="rect">
              <a:avLst/>
            </a:prstGeom>
            <a:noFill/>
            <a:ln w="12700">
              <a:noFill/>
              <a:miter lim="800000"/>
              <a:headEnd/>
              <a:tailEnd/>
            </a:ln>
          </p:spPr>
          <p:txBody>
            <a:bodyPr lIns="0" tIns="0" rIns="0" bIns="0"/>
            <a:lstStyle/>
            <a:p>
              <a:endParaRPr lang="en-US"/>
            </a:p>
          </p:txBody>
        </p:sp>
        <p:sp>
          <p:nvSpPr>
            <p:cNvPr id="33280" name="Rectangle 641"/>
            <p:cNvSpPr>
              <a:spLocks/>
            </p:cNvSpPr>
            <p:nvPr/>
          </p:nvSpPr>
          <p:spPr bwMode="auto">
            <a:xfrm>
              <a:off x="203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81" name="Rectangle 642"/>
            <p:cNvSpPr>
              <a:spLocks/>
            </p:cNvSpPr>
            <p:nvPr/>
          </p:nvSpPr>
          <p:spPr bwMode="auto">
            <a:xfrm>
              <a:off x="2034" y="1020"/>
              <a:ext cx="56" cy="56"/>
            </a:xfrm>
            <a:prstGeom prst="rect">
              <a:avLst/>
            </a:prstGeom>
            <a:noFill/>
            <a:ln w="12700">
              <a:noFill/>
              <a:miter lim="800000"/>
              <a:headEnd/>
              <a:tailEnd/>
            </a:ln>
          </p:spPr>
          <p:txBody>
            <a:bodyPr lIns="0" tIns="0" rIns="0" bIns="0"/>
            <a:lstStyle/>
            <a:p>
              <a:endParaRPr lang="en-US"/>
            </a:p>
          </p:txBody>
        </p:sp>
        <p:sp>
          <p:nvSpPr>
            <p:cNvPr id="33282" name="Rectangle 643"/>
            <p:cNvSpPr>
              <a:spLocks/>
            </p:cNvSpPr>
            <p:nvPr/>
          </p:nvSpPr>
          <p:spPr bwMode="auto">
            <a:xfrm>
              <a:off x="203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83" name="Rectangle 644"/>
            <p:cNvSpPr>
              <a:spLocks/>
            </p:cNvSpPr>
            <p:nvPr/>
          </p:nvSpPr>
          <p:spPr bwMode="auto">
            <a:xfrm>
              <a:off x="2034" y="1092"/>
              <a:ext cx="56" cy="56"/>
            </a:xfrm>
            <a:prstGeom prst="rect">
              <a:avLst/>
            </a:prstGeom>
            <a:noFill/>
            <a:ln w="12700">
              <a:noFill/>
              <a:miter lim="800000"/>
              <a:headEnd/>
              <a:tailEnd/>
            </a:ln>
          </p:spPr>
          <p:txBody>
            <a:bodyPr lIns="0" tIns="0" rIns="0" bIns="0"/>
            <a:lstStyle/>
            <a:p>
              <a:endParaRPr lang="en-US"/>
            </a:p>
          </p:txBody>
        </p:sp>
        <p:sp>
          <p:nvSpPr>
            <p:cNvPr id="33284" name="Rectangle 645"/>
            <p:cNvSpPr>
              <a:spLocks/>
            </p:cNvSpPr>
            <p:nvPr/>
          </p:nvSpPr>
          <p:spPr bwMode="auto">
            <a:xfrm>
              <a:off x="203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85" name="Rectangle 646"/>
            <p:cNvSpPr>
              <a:spLocks/>
            </p:cNvSpPr>
            <p:nvPr/>
          </p:nvSpPr>
          <p:spPr bwMode="auto">
            <a:xfrm>
              <a:off x="2034" y="1164"/>
              <a:ext cx="56" cy="56"/>
            </a:xfrm>
            <a:prstGeom prst="rect">
              <a:avLst/>
            </a:prstGeom>
            <a:noFill/>
            <a:ln w="12700">
              <a:noFill/>
              <a:miter lim="800000"/>
              <a:headEnd/>
              <a:tailEnd/>
            </a:ln>
          </p:spPr>
          <p:txBody>
            <a:bodyPr lIns="0" tIns="0" rIns="0" bIns="0"/>
            <a:lstStyle/>
            <a:p>
              <a:endParaRPr lang="en-US"/>
            </a:p>
          </p:txBody>
        </p:sp>
        <p:sp>
          <p:nvSpPr>
            <p:cNvPr id="33286" name="Rectangle 647"/>
            <p:cNvSpPr>
              <a:spLocks/>
            </p:cNvSpPr>
            <p:nvPr/>
          </p:nvSpPr>
          <p:spPr bwMode="auto">
            <a:xfrm>
              <a:off x="196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2768" name="Group 648"/>
            <p:cNvGrpSpPr>
              <a:grpSpLocks/>
            </p:cNvGrpSpPr>
            <p:nvPr/>
          </p:nvGrpSpPr>
          <p:grpSpPr bwMode="auto">
            <a:xfrm>
              <a:off x="1964" y="1345"/>
              <a:ext cx="128" cy="152"/>
              <a:chOff x="0" y="0"/>
              <a:chExt cx="128" cy="152"/>
            </a:xfrm>
          </p:grpSpPr>
          <p:grpSp>
            <p:nvGrpSpPr>
              <p:cNvPr id="32769" name="Group 649"/>
              <p:cNvGrpSpPr>
                <a:grpSpLocks/>
              </p:cNvGrpSpPr>
              <p:nvPr/>
            </p:nvGrpSpPr>
            <p:grpSpPr bwMode="auto">
              <a:xfrm rot="5400000">
                <a:off x="-12" y="12"/>
                <a:ext cx="152" cy="128"/>
                <a:chOff x="0" y="0"/>
                <a:chExt cx="152" cy="128"/>
              </a:xfrm>
            </p:grpSpPr>
            <p:sp>
              <p:nvSpPr>
                <p:cNvPr id="33416" name="Rectangle 650"/>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17" name="Rectangle 651"/>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15" name="Rectangle 652"/>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2770" name="Group 653"/>
            <p:cNvGrpSpPr>
              <a:grpSpLocks/>
            </p:cNvGrpSpPr>
            <p:nvPr/>
          </p:nvGrpSpPr>
          <p:grpSpPr bwMode="auto">
            <a:xfrm>
              <a:off x="2140" y="924"/>
              <a:ext cx="176" cy="600"/>
              <a:chOff x="0" y="0"/>
              <a:chExt cx="176" cy="600"/>
            </a:xfrm>
          </p:grpSpPr>
          <p:sp>
            <p:nvSpPr>
              <p:cNvPr id="33412" name="Rectangle 654"/>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13" name="Rectangle 655"/>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289" name="Rectangle 656"/>
            <p:cNvSpPr>
              <a:spLocks/>
            </p:cNvSpPr>
            <p:nvPr/>
          </p:nvSpPr>
          <p:spPr bwMode="auto">
            <a:xfrm>
              <a:off x="216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90" name="Rectangle 657"/>
            <p:cNvSpPr>
              <a:spLocks/>
            </p:cNvSpPr>
            <p:nvPr/>
          </p:nvSpPr>
          <p:spPr bwMode="auto">
            <a:xfrm>
              <a:off x="2162" y="948"/>
              <a:ext cx="56" cy="56"/>
            </a:xfrm>
            <a:prstGeom prst="rect">
              <a:avLst/>
            </a:prstGeom>
            <a:noFill/>
            <a:ln w="12700">
              <a:noFill/>
              <a:miter lim="800000"/>
              <a:headEnd/>
              <a:tailEnd/>
            </a:ln>
          </p:spPr>
          <p:txBody>
            <a:bodyPr lIns="0" tIns="0" rIns="0" bIns="0"/>
            <a:lstStyle/>
            <a:p>
              <a:endParaRPr lang="en-US"/>
            </a:p>
          </p:txBody>
        </p:sp>
        <p:sp>
          <p:nvSpPr>
            <p:cNvPr id="33291" name="Rectangle 658"/>
            <p:cNvSpPr>
              <a:spLocks/>
            </p:cNvSpPr>
            <p:nvPr/>
          </p:nvSpPr>
          <p:spPr bwMode="auto">
            <a:xfrm>
              <a:off x="216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92" name="Rectangle 659"/>
            <p:cNvSpPr>
              <a:spLocks/>
            </p:cNvSpPr>
            <p:nvPr/>
          </p:nvSpPr>
          <p:spPr bwMode="auto">
            <a:xfrm>
              <a:off x="2162" y="1020"/>
              <a:ext cx="56" cy="56"/>
            </a:xfrm>
            <a:prstGeom prst="rect">
              <a:avLst/>
            </a:prstGeom>
            <a:noFill/>
            <a:ln w="12700">
              <a:noFill/>
              <a:miter lim="800000"/>
              <a:headEnd/>
              <a:tailEnd/>
            </a:ln>
          </p:spPr>
          <p:txBody>
            <a:bodyPr lIns="0" tIns="0" rIns="0" bIns="0"/>
            <a:lstStyle/>
            <a:p>
              <a:endParaRPr lang="en-US"/>
            </a:p>
          </p:txBody>
        </p:sp>
        <p:sp>
          <p:nvSpPr>
            <p:cNvPr id="33293" name="Rectangle 660"/>
            <p:cNvSpPr>
              <a:spLocks/>
            </p:cNvSpPr>
            <p:nvPr/>
          </p:nvSpPr>
          <p:spPr bwMode="auto">
            <a:xfrm>
              <a:off x="216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94" name="Rectangle 661"/>
            <p:cNvSpPr>
              <a:spLocks/>
            </p:cNvSpPr>
            <p:nvPr/>
          </p:nvSpPr>
          <p:spPr bwMode="auto">
            <a:xfrm>
              <a:off x="2162" y="1092"/>
              <a:ext cx="56" cy="56"/>
            </a:xfrm>
            <a:prstGeom prst="rect">
              <a:avLst/>
            </a:prstGeom>
            <a:noFill/>
            <a:ln w="12700">
              <a:noFill/>
              <a:miter lim="800000"/>
              <a:headEnd/>
              <a:tailEnd/>
            </a:ln>
          </p:spPr>
          <p:txBody>
            <a:bodyPr lIns="0" tIns="0" rIns="0" bIns="0"/>
            <a:lstStyle/>
            <a:p>
              <a:endParaRPr lang="en-US"/>
            </a:p>
          </p:txBody>
        </p:sp>
        <p:sp>
          <p:nvSpPr>
            <p:cNvPr id="33295" name="Rectangle 662"/>
            <p:cNvSpPr>
              <a:spLocks/>
            </p:cNvSpPr>
            <p:nvPr/>
          </p:nvSpPr>
          <p:spPr bwMode="auto">
            <a:xfrm>
              <a:off x="216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96" name="Rectangle 663"/>
            <p:cNvSpPr>
              <a:spLocks/>
            </p:cNvSpPr>
            <p:nvPr/>
          </p:nvSpPr>
          <p:spPr bwMode="auto">
            <a:xfrm>
              <a:off x="2162" y="1164"/>
              <a:ext cx="56" cy="56"/>
            </a:xfrm>
            <a:prstGeom prst="rect">
              <a:avLst/>
            </a:prstGeom>
            <a:noFill/>
            <a:ln w="12700">
              <a:noFill/>
              <a:miter lim="800000"/>
              <a:headEnd/>
              <a:tailEnd/>
            </a:ln>
          </p:spPr>
          <p:txBody>
            <a:bodyPr lIns="0" tIns="0" rIns="0" bIns="0"/>
            <a:lstStyle/>
            <a:p>
              <a:endParaRPr lang="en-US"/>
            </a:p>
          </p:txBody>
        </p:sp>
        <p:sp>
          <p:nvSpPr>
            <p:cNvPr id="33297" name="Rectangle 664"/>
            <p:cNvSpPr>
              <a:spLocks/>
            </p:cNvSpPr>
            <p:nvPr/>
          </p:nvSpPr>
          <p:spPr bwMode="auto">
            <a:xfrm>
              <a:off x="223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298" name="Rectangle 665"/>
            <p:cNvSpPr>
              <a:spLocks/>
            </p:cNvSpPr>
            <p:nvPr/>
          </p:nvSpPr>
          <p:spPr bwMode="auto">
            <a:xfrm>
              <a:off x="2234" y="948"/>
              <a:ext cx="56" cy="56"/>
            </a:xfrm>
            <a:prstGeom prst="rect">
              <a:avLst/>
            </a:prstGeom>
            <a:noFill/>
            <a:ln w="12700">
              <a:noFill/>
              <a:miter lim="800000"/>
              <a:headEnd/>
              <a:tailEnd/>
            </a:ln>
          </p:spPr>
          <p:txBody>
            <a:bodyPr lIns="0" tIns="0" rIns="0" bIns="0"/>
            <a:lstStyle/>
            <a:p>
              <a:endParaRPr lang="en-US"/>
            </a:p>
          </p:txBody>
        </p:sp>
        <p:sp>
          <p:nvSpPr>
            <p:cNvPr id="33299" name="Rectangle 666"/>
            <p:cNvSpPr>
              <a:spLocks/>
            </p:cNvSpPr>
            <p:nvPr/>
          </p:nvSpPr>
          <p:spPr bwMode="auto">
            <a:xfrm>
              <a:off x="223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00" name="Rectangle 667"/>
            <p:cNvSpPr>
              <a:spLocks/>
            </p:cNvSpPr>
            <p:nvPr/>
          </p:nvSpPr>
          <p:spPr bwMode="auto">
            <a:xfrm>
              <a:off x="2234" y="1020"/>
              <a:ext cx="56" cy="56"/>
            </a:xfrm>
            <a:prstGeom prst="rect">
              <a:avLst/>
            </a:prstGeom>
            <a:noFill/>
            <a:ln w="12700">
              <a:noFill/>
              <a:miter lim="800000"/>
              <a:headEnd/>
              <a:tailEnd/>
            </a:ln>
          </p:spPr>
          <p:txBody>
            <a:bodyPr lIns="0" tIns="0" rIns="0" bIns="0"/>
            <a:lstStyle/>
            <a:p>
              <a:endParaRPr lang="en-US"/>
            </a:p>
          </p:txBody>
        </p:sp>
        <p:sp>
          <p:nvSpPr>
            <p:cNvPr id="33301" name="Rectangle 668"/>
            <p:cNvSpPr>
              <a:spLocks/>
            </p:cNvSpPr>
            <p:nvPr/>
          </p:nvSpPr>
          <p:spPr bwMode="auto">
            <a:xfrm>
              <a:off x="223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02" name="Rectangle 669"/>
            <p:cNvSpPr>
              <a:spLocks/>
            </p:cNvSpPr>
            <p:nvPr/>
          </p:nvSpPr>
          <p:spPr bwMode="auto">
            <a:xfrm>
              <a:off x="2234" y="1092"/>
              <a:ext cx="56" cy="56"/>
            </a:xfrm>
            <a:prstGeom prst="rect">
              <a:avLst/>
            </a:prstGeom>
            <a:noFill/>
            <a:ln w="12700">
              <a:noFill/>
              <a:miter lim="800000"/>
              <a:headEnd/>
              <a:tailEnd/>
            </a:ln>
          </p:spPr>
          <p:txBody>
            <a:bodyPr lIns="0" tIns="0" rIns="0" bIns="0"/>
            <a:lstStyle/>
            <a:p>
              <a:endParaRPr lang="en-US"/>
            </a:p>
          </p:txBody>
        </p:sp>
        <p:sp>
          <p:nvSpPr>
            <p:cNvPr id="33303" name="Rectangle 670"/>
            <p:cNvSpPr>
              <a:spLocks/>
            </p:cNvSpPr>
            <p:nvPr/>
          </p:nvSpPr>
          <p:spPr bwMode="auto">
            <a:xfrm>
              <a:off x="223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04" name="Rectangle 671"/>
            <p:cNvSpPr>
              <a:spLocks/>
            </p:cNvSpPr>
            <p:nvPr/>
          </p:nvSpPr>
          <p:spPr bwMode="auto">
            <a:xfrm>
              <a:off x="2234" y="1164"/>
              <a:ext cx="56" cy="56"/>
            </a:xfrm>
            <a:prstGeom prst="rect">
              <a:avLst/>
            </a:prstGeom>
            <a:noFill/>
            <a:ln w="12700">
              <a:noFill/>
              <a:miter lim="800000"/>
              <a:headEnd/>
              <a:tailEnd/>
            </a:ln>
          </p:spPr>
          <p:txBody>
            <a:bodyPr lIns="0" tIns="0" rIns="0" bIns="0"/>
            <a:lstStyle/>
            <a:p>
              <a:endParaRPr lang="en-US"/>
            </a:p>
          </p:txBody>
        </p:sp>
        <p:sp>
          <p:nvSpPr>
            <p:cNvPr id="33305" name="Rectangle 672"/>
            <p:cNvSpPr>
              <a:spLocks/>
            </p:cNvSpPr>
            <p:nvPr/>
          </p:nvSpPr>
          <p:spPr bwMode="auto">
            <a:xfrm>
              <a:off x="216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2771" name="Group 673"/>
            <p:cNvGrpSpPr>
              <a:grpSpLocks/>
            </p:cNvGrpSpPr>
            <p:nvPr/>
          </p:nvGrpSpPr>
          <p:grpSpPr bwMode="auto">
            <a:xfrm>
              <a:off x="2164" y="1345"/>
              <a:ext cx="128" cy="152"/>
              <a:chOff x="0" y="0"/>
              <a:chExt cx="128" cy="152"/>
            </a:xfrm>
          </p:grpSpPr>
          <p:grpSp>
            <p:nvGrpSpPr>
              <p:cNvPr id="32774" name="Group 674"/>
              <p:cNvGrpSpPr>
                <a:grpSpLocks/>
              </p:cNvGrpSpPr>
              <p:nvPr/>
            </p:nvGrpSpPr>
            <p:grpSpPr bwMode="auto">
              <a:xfrm rot="5400000">
                <a:off x="-12" y="12"/>
                <a:ext cx="152" cy="128"/>
                <a:chOff x="0" y="0"/>
                <a:chExt cx="152" cy="128"/>
              </a:xfrm>
            </p:grpSpPr>
            <p:sp>
              <p:nvSpPr>
                <p:cNvPr id="33410" name="Rectangle 675"/>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11" name="Rectangle 676"/>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09" name="Rectangle 677"/>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2781" name="Group 678"/>
            <p:cNvGrpSpPr>
              <a:grpSpLocks/>
            </p:cNvGrpSpPr>
            <p:nvPr/>
          </p:nvGrpSpPr>
          <p:grpSpPr bwMode="auto">
            <a:xfrm>
              <a:off x="2340" y="924"/>
              <a:ext cx="176" cy="600"/>
              <a:chOff x="0" y="0"/>
              <a:chExt cx="176" cy="600"/>
            </a:xfrm>
          </p:grpSpPr>
          <p:sp>
            <p:nvSpPr>
              <p:cNvPr id="33406" name="Rectangle 679"/>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407" name="Rectangle 680"/>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308" name="Rectangle 681"/>
            <p:cNvSpPr>
              <a:spLocks/>
            </p:cNvSpPr>
            <p:nvPr/>
          </p:nvSpPr>
          <p:spPr bwMode="auto">
            <a:xfrm>
              <a:off x="236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09" name="Rectangle 682"/>
            <p:cNvSpPr>
              <a:spLocks/>
            </p:cNvSpPr>
            <p:nvPr/>
          </p:nvSpPr>
          <p:spPr bwMode="auto">
            <a:xfrm>
              <a:off x="2362" y="948"/>
              <a:ext cx="56" cy="56"/>
            </a:xfrm>
            <a:prstGeom prst="rect">
              <a:avLst/>
            </a:prstGeom>
            <a:noFill/>
            <a:ln w="12700">
              <a:noFill/>
              <a:miter lim="800000"/>
              <a:headEnd/>
              <a:tailEnd/>
            </a:ln>
          </p:spPr>
          <p:txBody>
            <a:bodyPr lIns="0" tIns="0" rIns="0" bIns="0"/>
            <a:lstStyle/>
            <a:p>
              <a:endParaRPr lang="en-US"/>
            </a:p>
          </p:txBody>
        </p:sp>
        <p:sp>
          <p:nvSpPr>
            <p:cNvPr id="33310" name="Rectangle 683"/>
            <p:cNvSpPr>
              <a:spLocks/>
            </p:cNvSpPr>
            <p:nvPr/>
          </p:nvSpPr>
          <p:spPr bwMode="auto">
            <a:xfrm>
              <a:off x="236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11" name="Rectangle 684"/>
            <p:cNvSpPr>
              <a:spLocks/>
            </p:cNvSpPr>
            <p:nvPr/>
          </p:nvSpPr>
          <p:spPr bwMode="auto">
            <a:xfrm>
              <a:off x="2362" y="1020"/>
              <a:ext cx="56" cy="56"/>
            </a:xfrm>
            <a:prstGeom prst="rect">
              <a:avLst/>
            </a:prstGeom>
            <a:noFill/>
            <a:ln w="12700">
              <a:noFill/>
              <a:miter lim="800000"/>
              <a:headEnd/>
              <a:tailEnd/>
            </a:ln>
          </p:spPr>
          <p:txBody>
            <a:bodyPr lIns="0" tIns="0" rIns="0" bIns="0"/>
            <a:lstStyle/>
            <a:p>
              <a:endParaRPr lang="en-US"/>
            </a:p>
          </p:txBody>
        </p:sp>
        <p:sp>
          <p:nvSpPr>
            <p:cNvPr id="33312" name="Rectangle 685"/>
            <p:cNvSpPr>
              <a:spLocks/>
            </p:cNvSpPr>
            <p:nvPr/>
          </p:nvSpPr>
          <p:spPr bwMode="auto">
            <a:xfrm>
              <a:off x="236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13" name="Rectangle 686"/>
            <p:cNvSpPr>
              <a:spLocks/>
            </p:cNvSpPr>
            <p:nvPr/>
          </p:nvSpPr>
          <p:spPr bwMode="auto">
            <a:xfrm>
              <a:off x="2362" y="1092"/>
              <a:ext cx="56" cy="56"/>
            </a:xfrm>
            <a:prstGeom prst="rect">
              <a:avLst/>
            </a:prstGeom>
            <a:noFill/>
            <a:ln w="12700">
              <a:noFill/>
              <a:miter lim="800000"/>
              <a:headEnd/>
              <a:tailEnd/>
            </a:ln>
          </p:spPr>
          <p:txBody>
            <a:bodyPr lIns="0" tIns="0" rIns="0" bIns="0"/>
            <a:lstStyle/>
            <a:p>
              <a:endParaRPr lang="en-US"/>
            </a:p>
          </p:txBody>
        </p:sp>
        <p:sp>
          <p:nvSpPr>
            <p:cNvPr id="33314" name="Rectangle 687"/>
            <p:cNvSpPr>
              <a:spLocks/>
            </p:cNvSpPr>
            <p:nvPr/>
          </p:nvSpPr>
          <p:spPr bwMode="auto">
            <a:xfrm>
              <a:off x="236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15" name="Rectangle 688"/>
            <p:cNvSpPr>
              <a:spLocks/>
            </p:cNvSpPr>
            <p:nvPr/>
          </p:nvSpPr>
          <p:spPr bwMode="auto">
            <a:xfrm>
              <a:off x="2362" y="1164"/>
              <a:ext cx="56" cy="56"/>
            </a:xfrm>
            <a:prstGeom prst="rect">
              <a:avLst/>
            </a:prstGeom>
            <a:noFill/>
            <a:ln w="12700">
              <a:noFill/>
              <a:miter lim="800000"/>
              <a:headEnd/>
              <a:tailEnd/>
            </a:ln>
          </p:spPr>
          <p:txBody>
            <a:bodyPr lIns="0" tIns="0" rIns="0" bIns="0"/>
            <a:lstStyle/>
            <a:p>
              <a:endParaRPr lang="en-US"/>
            </a:p>
          </p:txBody>
        </p:sp>
        <p:sp>
          <p:nvSpPr>
            <p:cNvPr id="33316" name="Rectangle 689"/>
            <p:cNvSpPr>
              <a:spLocks/>
            </p:cNvSpPr>
            <p:nvPr/>
          </p:nvSpPr>
          <p:spPr bwMode="auto">
            <a:xfrm>
              <a:off x="243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17" name="Rectangle 690"/>
            <p:cNvSpPr>
              <a:spLocks/>
            </p:cNvSpPr>
            <p:nvPr/>
          </p:nvSpPr>
          <p:spPr bwMode="auto">
            <a:xfrm>
              <a:off x="2434" y="948"/>
              <a:ext cx="56" cy="56"/>
            </a:xfrm>
            <a:prstGeom prst="rect">
              <a:avLst/>
            </a:prstGeom>
            <a:noFill/>
            <a:ln w="12700">
              <a:noFill/>
              <a:miter lim="800000"/>
              <a:headEnd/>
              <a:tailEnd/>
            </a:ln>
          </p:spPr>
          <p:txBody>
            <a:bodyPr lIns="0" tIns="0" rIns="0" bIns="0"/>
            <a:lstStyle/>
            <a:p>
              <a:endParaRPr lang="en-US"/>
            </a:p>
          </p:txBody>
        </p:sp>
        <p:sp>
          <p:nvSpPr>
            <p:cNvPr id="33318" name="Rectangle 691"/>
            <p:cNvSpPr>
              <a:spLocks/>
            </p:cNvSpPr>
            <p:nvPr/>
          </p:nvSpPr>
          <p:spPr bwMode="auto">
            <a:xfrm>
              <a:off x="243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19" name="Rectangle 692"/>
            <p:cNvSpPr>
              <a:spLocks/>
            </p:cNvSpPr>
            <p:nvPr/>
          </p:nvSpPr>
          <p:spPr bwMode="auto">
            <a:xfrm>
              <a:off x="2434" y="1020"/>
              <a:ext cx="56" cy="56"/>
            </a:xfrm>
            <a:prstGeom prst="rect">
              <a:avLst/>
            </a:prstGeom>
            <a:noFill/>
            <a:ln w="12700">
              <a:noFill/>
              <a:miter lim="800000"/>
              <a:headEnd/>
              <a:tailEnd/>
            </a:ln>
          </p:spPr>
          <p:txBody>
            <a:bodyPr lIns="0" tIns="0" rIns="0" bIns="0"/>
            <a:lstStyle/>
            <a:p>
              <a:endParaRPr lang="en-US"/>
            </a:p>
          </p:txBody>
        </p:sp>
        <p:sp>
          <p:nvSpPr>
            <p:cNvPr id="33320" name="Rectangle 693"/>
            <p:cNvSpPr>
              <a:spLocks/>
            </p:cNvSpPr>
            <p:nvPr/>
          </p:nvSpPr>
          <p:spPr bwMode="auto">
            <a:xfrm>
              <a:off x="243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21" name="Rectangle 694"/>
            <p:cNvSpPr>
              <a:spLocks/>
            </p:cNvSpPr>
            <p:nvPr/>
          </p:nvSpPr>
          <p:spPr bwMode="auto">
            <a:xfrm>
              <a:off x="2434" y="1092"/>
              <a:ext cx="56" cy="56"/>
            </a:xfrm>
            <a:prstGeom prst="rect">
              <a:avLst/>
            </a:prstGeom>
            <a:noFill/>
            <a:ln w="12700">
              <a:noFill/>
              <a:miter lim="800000"/>
              <a:headEnd/>
              <a:tailEnd/>
            </a:ln>
          </p:spPr>
          <p:txBody>
            <a:bodyPr lIns="0" tIns="0" rIns="0" bIns="0"/>
            <a:lstStyle/>
            <a:p>
              <a:endParaRPr lang="en-US"/>
            </a:p>
          </p:txBody>
        </p:sp>
        <p:sp>
          <p:nvSpPr>
            <p:cNvPr id="33322" name="Rectangle 695"/>
            <p:cNvSpPr>
              <a:spLocks/>
            </p:cNvSpPr>
            <p:nvPr/>
          </p:nvSpPr>
          <p:spPr bwMode="auto">
            <a:xfrm>
              <a:off x="243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23" name="Rectangle 696"/>
            <p:cNvSpPr>
              <a:spLocks/>
            </p:cNvSpPr>
            <p:nvPr/>
          </p:nvSpPr>
          <p:spPr bwMode="auto">
            <a:xfrm>
              <a:off x="2434" y="1164"/>
              <a:ext cx="56" cy="56"/>
            </a:xfrm>
            <a:prstGeom prst="rect">
              <a:avLst/>
            </a:prstGeom>
            <a:noFill/>
            <a:ln w="12700">
              <a:noFill/>
              <a:miter lim="800000"/>
              <a:headEnd/>
              <a:tailEnd/>
            </a:ln>
          </p:spPr>
          <p:txBody>
            <a:bodyPr lIns="0" tIns="0" rIns="0" bIns="0"/>
            <a:lstStyle/>
            <a:p>
              <a:endParaRPr lang="en-US"/>
            </a:p>
          </p:txBody>
        </p:sp>
        <p:sp>
          <p:nvSpPr>
            <p:cNvPr id="33324" name="Rectangle 697"/>
            <p:cNvSpPr>
              <a:spLocks/>
            </p:cNvSpPr>
            <p:nvPr/>
          </p:nvSpPr>
          <p:spPr bwMode="auto">
            <a:xfrm>
              <a:off x="236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2796" name="Group 698"/>
            <p:cNvGrpSpPr>
              <a:grpSpLocks/>
            </p:cNvGrpSpPr>
            <p:nvPr/>
          </p:nvGrpSpPr>
          <p:grpSpPr bwMode="auto">
            <a:xfrm>
              <a:off x="2364" y="1345"/>
              <a:ext cx="128" cy="152"/>
              <a:chOff x="0" y="0"/>
              <a:chExt cx="128" cy="152"/>
            </a:xfrm>
          </p:grpSpPr>
          <p:grpSp>
            <p:nvGrpSpPr>
              <p:cNvPr id="33506" name="Group 699"/>
              <p:cNvGrpSpPr>
                <a:grpSpLocks/>
              </p:cNvGrpSpPr>
              <p:nvPr/>
            </p:nvGrpSpPr>
            <p:grpSpPr bwMode="auto">
              <a:xfrm rot="5400000">
                <a:off x="-12" y="12"/>
                <a:ext cx="152" cy="128"/>
                <a:chOff x="0" y="0"/>
                <a:chExt cx="152" cy="128"/>
              </a:xfrm>
            </p:grpSpPr>
            <p:sp>
              <p:nvSpPr>
                <p:cNvPr id="33404" name="Rectangle 700"/>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405" name="Rectangle 701"/>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403" name="Rectangle 702"/>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3512" name="Group 703"/>
            <p:cNvGrpSpPr>
              <a:grpSpLocks/>
            </p:cNvGrpSpPr>
            <p:nvPr/>
          </p:nvGrpSpPr>
          <p:grpSpPr bwMode="auto">
            <a:xfrm>
              <a:off x="2560" y="799"/>
              <a:ext cx="616" cy="753"/>
              <a:chOff x="0" y="0"/>
              <a:chExt cx="616" cy="752"/>
            </a:xfrm>
          </p:grpSpPr>
          <p:sp>
            <p:nvSpPr>
              <p:cNvPr id="33400" name="Rectangle 704"/>
              <p:cNvSpPr>
                <a:spLocks/>
              </p:cNvSpPr>
              <p:nvPr/>
            </p:nvSpPr>
            <p:spPr bwMode="auto">
              <a:xfrm>
                <a:off x="0" y="0"/>
                <a:ext cx="616" cy="752"/>
              </a:xfrm>
              <a:prstGeom prst="rect">
                <a:avLst/>
              </a:prstGeom>
              <a:solidFill>
                <a:srgbClr val="808080"/>
              </a:solidFill>
              <a:ln w="12700">
                <a:noFill/>
                <a:miter lim="800000"/>
                <a:headEnd/>
                <a:tailEnd/>
              </a:ln>
            </p:spPr>
            <p:txBody>
              <a:bodyPr lIns="0" tIns="0" rIns="0" bIns="0"/>
              <a:lstStyle/>
              <a:p>
                <a:endParaRPr lang="en-US"/>
              </a:p>
            </p:txBody>
          </p:sp>
          <p:sp>
            <p:nvSpPr>
              <p:cNvPr id="33401" name="Rectangle 705"/>
              <p:cNvSpPr>
                <a:spLocks/>
              </p:cNvSpPr>
              <p:nvPr/>
            </p:nvSpPr>
            <p:spPr bwMode="auto">
              <a:xfrm>
                <a:off x="0" y="0"/>
                <a:ext cx="616" cy="752"/>
              </a:xfrm>
              <a:prstGeom prst="rect">
                <a:avLst/>
              </a:prstGeom>
              <a:noFill/>
              <a:ln w="12700">
                <a:noFill/>
                <a:miter lim="800000"/>
                <a:headEnd/>
                <a:tailEnd/>
              </a:ln>
            </p:spPr>
            <p:txBody>
              <a:bodyPr lIns="0" tIns="0" rIns="0" bIns="0"/>
              <a:lstStyle/>
              <a:p>
                <a:endParaRPr lang="en-US"/>
              </a:p>
            </p:txBody>
          </p:sp>
        </p:grpSp>
        <p:grpSp>
          <p:nvGrpSpPr>
            <p:cNvPr id="33518" name="Group 706"/>
            <p:cNvGrpSpPr>
              <a:grpSpLocks/>
            </p:cNvGrpSpPr>
            <p:nvPr/>
          </p:nvGrpSpPr>
          <p:grpSpPr bwMode="auto">
            <a:xfrm>
              <a:off x="2580" y="924"/>
              <a:ext cx="176" cy="600"/>
              <a:chOff x="0" y="0"/>
              <a:chExt cx="176" cy="600"/>
            </a:xfrm>
          </p:grpSpPr>
          <p:sp>
            <p:nvSpPr>
              <p:cNvPr id="33398" name="Rectangle 707"/>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399" name="Rectangle 708"/>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328" name="Rectangle 709"/>
            <p:cNvSpPr>
              <a:spLocks/>
            </p:cNvSpPr>
            <p:nvPr/>
          </p:nvSpPr>
          <p:spPr bwMode="auto">
            <a:xfrm>
              <a:off x="260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29" name="Rectangle 710"/>
            <p:cNvSpPr>
              <a:spLocks/>
            </p:cNvSpPr>
            <p:nvPr/>
          </p:nvSpPr>
          <p:spPr bwMode="auto">
            <a:xfrm>
              <a:off x="2602" y="948"/>
              <a:ext cx="56" cy="56"/>
            </a:xfrm>
            <a:prstGeom prst="rect">
              <a:avLst/>
            </a:prstGeom>
            <a:noFill/>
            <a:ln w="12700">
              <a:noFill/>
              <a:miter lim="800000"/>
              <a:headEnd/>
              <a:tailEnd/>
            </a:ln>
          </p:spPr>
          <p:txBody>
            <a:bodyPr lIns="0" tIns="0" rIns="0" bIns="0"/>
            <a:lstStyle/>
            <a:p>
              <a:endParaRPr lang="en-US"/>
            </a:p>
          </p:txBody>
        </p:sp>
        <p:sp>
          <p:nvSpPr>
            <p:cNvPr id="33330" name="Rectangle 711"/>
            <p:cNvSpPr>
              <a:spLocks/>
            </p:cNvSpPr>
            <p:nvPr/>
          </p:nvSpPr>
          <p:spPr bwMode="auto">
            <a:xfrm>
              <a:off x="260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31" name="Rectangle 712"/>
            <p:cNvSpPr>
              <a:spLocks/>
            </p:cNvSpPr>
            <p:nvPr/>
          </p:nvSpPr>
          <p:spPr bwMode="auto">
            <a:xfrm>
              <a:off x="2602" y="1020"/>
              <a:ext cx="56" cy="56"/>
            </a:xfrm>
            <a:prstGeom prst="rect">
              <a:avLst/>
            </a:prstGeom>
            <a:noFill/>
            <a:ln w="12700">
              <a:noFill/>
              <a:miter lim="800000"/>
              <a:headEnd/>
              <a:tailEnd/>
            </a:ln>
          </p:spPr>
          <p:txBody>
            <a:bodyPr lIns="0" tIns="0" rIns="0" bIns="0"/>
            <a:lstStyle/>
            <a:p>
              <a:endParaRPr lang="en-US"/>
            </a:p>
          </p:txBody>
        </p:sp>
        <p:sp>
          <p:nvSpPr>
            <p:cNvPr id="33332" name="Rectangle 713"/>
            <p:cNvSpPr>
              <a:spLocks/>
            </p:cNvSpPr>
            <p:nvPr/>
          </p:nvSpPr>
          <p:spPr bwMode="auto">
            <a:xfrm>
              <a:off x="260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33" name="Rectangle 714"/>
            <p:cNvSpPr>
              <a:spLocks/>
            </p:cNvSpPr>
            <p:nvPr/>
          </p:nvSpPr>
          <p:spPr bwMode="auto">
            <a:xfrm>
              <a:off x="2602" y="1092"/>
              <a:ext cx="56" cy="56"/>
            </a:xfrm>
            <a:prstGeom prst="rect">
              <a:avLst/>
            </a:prstGeom>
            <a:noFill/>
            <a:ln w="12700">
              <a:noFill/>
              <a:miter lim="800000"/>
              <a:headEnd/>
              <a:tailEnd/>
            </a:ln>
          </p:spPr>
          <p:txBody>
            <a:bodyPr lIns="0" tIns="0" rIns="0" bIns="0"/>
            <a:lstStyle/>
            <a:p>
              <a:endParaRPr lang="en-US"/>
            </a:p>
          </p:txBody>
        </p:sp>
        <p:sp>
          <p:nvSpPr>
            <p:cNvPr id="33334" name="Rectangle 715"/>
            <p:cNvSpPr>
              <a:spLocks/>
            </p:cNvSpPr>
            <p:nvPr/>
          </p:nvSpPr>
          <p:spPr bwMode="auto">
            <a:xfrm>
              <a:off x="260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35" name="Rectangle 716"/>
            <p:cNvSpPr>
              <a:spLocks/>
            </p:cNvSpPr>
            <p:nvPr/>
          </p:nvSpPr>
          <p:spPr bwMode="auto">
            <a:xfrm>
              <a:off x="2602" y="1164"/>
              <a:ext cx="56" cy="56"/>
            </a:xfrm>
            <a:prstGeom prst="rect">
              <a:avLst/>
            </a:prstGeom>
            <a:noFill/>
            <a:ln w="12700">
              <a:noFill/>
              <a:miter lim="800000"/>
              <a:headEnd/>
              <a:tailEnd/>
            </a:ln>
          </p:spPr>
          <p:txBody>
            <a:bodyPr lIns="0" tIns="0" rIns="0" bIns="0"/>
            <a:lstStyle/>
            <a:p>
              <a:endParaRPr lang="en-US"/>
            </a:p>
          </p:txBody>
        </p:sp>
        <p:sp>
          <p:nvSpPr>
            <p:cNvPr id="33336" name="Rectangle 717"/>
            <p:cNvSpPr>
              <a:spLocks/>
            </p:cNvSpPr>
            <p:nvPr/>
          </p:nvSpPr>
          <p:spPr bwMode="auto">
            <a:xfrm>
              <a:off x="267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37" name="Rectangle 718"/>
            <p:cNvSpPr>
              <a:spLocks/>
            </p:cNvSpPr>
            <p:nvPr/>
          </p:nvSpPr>
          <p:spPr bwMode="auto">
            <a:xfrm>
              <a:off x="2674" y="948"/>
              <a:ext cx="56" cy="56"/>
            </a:xfrm>
            <a:prstGeom prst="rect">
              <a:avLst/>
            </a:prstGeom>
            <a:noFill/>
            <a:ln w="12700">
              <a:noFill/>
              <a:miter lim="800000"/>
              <a:headEnd/>
              <a:tailEnd/>
            </a:ln>
          </p:spPr>
          <p:txBody>
            <a:bodyPr lIns="0" tIns="0" rIns="0" bIns="0"/>
            <a:lstStyle/>
            <a:p>
              <a:endParaRPr lang="en-US"/>
            </a:p>
          </p:txBody>
        </p:sp>
        <p:sp>
          <p:nvSpPr>
            <p:cNvPr id="33338" name="Rectangle 719"/>
            <p:cNvSpPr>
              <a:spLocks/>
            </p:cNvSpPr>
            <p:nvPr/>
          </p:nvSpPr>
          <p:spPr bwMode="auto">
            <a:xfrm>
              <a:off x="267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39" name="Rectangle 720"/>
            <p:cNvSpPr>
              <a:spLocks/>
            </p:cNvSpPr>
            <p:nvPr/>
          </p:nvSpPr>
          <p:spPr bwMode="auto">
            <a:xfrm>
              <a:off x="2674" y="1020"/>
              <a:ext cx="56" cy="56"/>
            </a:xfrm>
            <a:prstGeom prst="rect">
              <a:avLst/>
            </a:prstGeom>
            <a:noFill/>
            <a:ln w="12700">
              <a:noFill/>
              <a:miter lim="800000"/>
              <a:headEnd/>
              <a:tailEnd/>
            </a:ln>
          </p:spPr>
          <p:txBody>
            <a:bodyPr lIns="0" tIns="0" rIns="0" bIns="0"/>
            <a:lstStyle/>
            <a:p>
              <a:endParaRPr lang="en-US"/>
            </a:p>
          </p:txBody>
        </p:sp>
        <p:sp>
          <p:nvSpPr>
            <p:cNvPr id="33340" name="Rectangle 721"/>
            <p:cNvSpPr>
              <a:spLocks/>
            </p:cNvSpPr>
            <p:nvPr/>
          </p:nvSpPr>
          <p:spPr bwMode="auto">
            <a:xfrm>
              <a:off x="267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41" name="Rectangle 722"/>
            <p:cNvSpPr>
              <a:spLocks/>
            </p:cNvSpPr>
            <p:nvPr/>
          </p:nvSpPr>
          <p:spPr bwMode="auto">
            <a:xfrm>
              <a:off x="2674" y="1092"/>
              <a:ext cx="56" cy="56"/>
            </a:xfrm>
            <a:prstGeom prst="rect">
              <a:avLst/>
            </a:prstGeom>
            <a:noFill/>
            <a:ln w="12700">
              <a:noFill/>
              <a:miter lim="800000"/>
              <a:headEnd/>
              <a:tailEnd/>
            </a:ln>
          </p:spPr>
          <p:txBody>
            <a:bodyPr lIns="0" tIns="0" rIns="0" bIns="0"/>
            <a:lstStyle/>
            <a:p>
              <a:endParaRPr lang="en-US"/>
            </a:p>
          </p:txBody>
        </p:sp>
        <p:sp>
          <p:nvSpPr>
            <p:cNvPr id="33342" name="Rectangle 723"/>
            <p:cNvSpPr>
              <a:spLocks/>
            </p:cNvSpPr>
            <p:nvPr/>
          </p:nvSpPr>
          <p:spPr bwMode="auto">
            <a:xfrm>
              <a:off x="267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43" name="Rectangle 724"/>
            <p:cNvSpPr>
              <a:spLocks/>
            </p:cNvSpPr>
            <p:nvPr/>
          </p:nvSpPr>
          <p:spPr bwMode="auto">
            <a:xfrm>
              <a:off x="2674" y="1164"/>
              <a:ext cx="56" cy="56"/>
            </a:xfrm>
            <a:prstGeom prst="rect">
              <a:avLst/>
            </a:prstGeom>
            <a:noFill/>
            <a:ln w="12700">
              <a:noFill/>
              <a:miter lim="800000"/>
              <a:headEnd/>
              <a:tailEnd/>
            </a:ln>
          </p:spPr>
          <p:txBody>
            <a:bodyPr lIns="0" tIns="0" rIns="0" bIns="0"/>
            <a:lstStyle/>
            <a:p>
              <a:endParaRPr lang="en-US"/>
            </a:p>
          </p:txBody>
        </p:sp>
        <p:sp>
          <p:nvSpPr>
            <p:cNvPr id="33344" name="Rectangle 725"/>
            <p:cNvSpPr>
              <a:spLocks/>
            </p:cNvSpPr>
            <p:nvPr/>
          </p:nvSpPr>
          <p:spPr bwMode="auto">
            <a:xfrm>
              <a:off x="260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524" name="Group 726"/>
            <p:cNvGrpSpPr>
              <a:grpSpLocks/>
            </p:cNvGrpSpPr>
            <p:nvPr/>
          </p:nvGrpSpPr>
          <p:grpSpPr bwMode="auto">
            <a:xfrm>
              <a:off x="2604" y="1345"/>
              <a:ext cx="128" cy="152"/>
              <a:chOff x="0" y="0"/>
              <a:chExt cx="128" cy="152"/>
            </a:xfrm>
          </p:grpSpPr>
          <p:grpSp>
            <p:nvGrpSpPr>
              <p:cNvPr id="33530" name="Group 727"/>
              <p:cNvGrpSpPr>
                <a:grpSpLocks/>
              </p:cNvGrpSpPr>
              <p:nvPr/>
            </p:nvGrpSpPr>
            <p:grpSpPr bwMode="auto">
              <a:xfrm rot="5400000">
                <a:off x="-12" y="12"/>
                <a:ext cx="152" cy="128"/>
                <a:chOff x="0" y="0"/>
                <a:chExt cx="152" cy="128"/>
              </a:xfrm>
            </p:grpSpPr>
            <p:sp>
              <p:nvSpPr>
                <p:cNvPr id="33396" name="Rectangle 728"/>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397" name="Rectangle 729"/>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395" name="Rectangle 730"/>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2801" name="Group 731"/>
            <p:cNvGrpSpPr>
              <a:grpSpLocks/>
            </p:cNvGrpSpPr>
            <p:nvPr/>
          </p:nvGrpSpPr>
          <p:grpSpPr bwMode="auto">
            <a:xfrm>
              <a:off x="2780" y="924"/>
              <a:ext cx="176" cy="600"/>
              <a:chOff x="0" y="0"/>
              <a:chExt cx="176" cy="600"/>
            </a:xfrm>
          </p:grpSpPr>
          <p:sp>
            <p:nvSpPr>
              <p:cNvPr id="33392" name="Rectangle 732"/>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393" name="Rectangle 733"/>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347" name="Rectangle 734"/>
            <p:cNvSpPr>
              <a:spLocks/>
            </p:cNvSpPr>
            <p:nvPr/>
          </p:nvSpPr>
          <p:spPr bwMode="auto">
            <a:xfrm>
              <a:off x="280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48" name="Rectangle 735"/>
            <p:cNvSpPr>
              <a:spLocks/>
            </p:cNvSpPr>
            <p:nvPr/>
          </p:nvSpPr>
          <p:spPr bwMode="auto">
            <a:xfrm>
              <a:off x="2802" y="948"/>
              <a:ext cx="56" cy="56"/>
            </a:xfrm>
            <a:prstGeom prst="rect">
              <a:avLst/>
            </a:prstGeom>
            <a:noFill/>
            <a:ln w="12700">
              <a:noFill/>
              <a:miter lim="800000"/>
              <a:headEnd/>
              <a:tailEnd/>
            </a:ln>
          </p:spPr>
          <p:txBody>
            <a:bodyPr lIns="0" tIns="0" rIns="0" bIns="0"/>
            <a:lstStyle/>
            <a:p>
              <a:endParaRPr lang="en-US"/>
            </a:p>
          </p:txBody>
        </p:sp>
        <p:sp>
          <p:nvSpPr>
            <p:cNvPr id="33349" name="Rectangle 736"/>
            <p:cNvSpPr>
              <a:spLocks/>
            </p:cNvSpPr>
            <p:nvPr/>
          </p:nvSpPr>
          <p:spPr bwMode="auto">
            <a:xfrm>
              <a:off x="280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50" name="Rectangle 737"/>
            <p:cNvSpPr>
              <a:spLocks/>
            </p:cNvSpPr>
            <p:nvPr/>
          </p:nvSpPr>
          <p:spPr bwMode="auto">
            <a:xfrm>
              <a:off x="2802" y="1020"/>
              <a:ext cx="56" cy="56"/>
            </a:xfrm>
            <a:prstGeom prst="rect">
              <a:avLst/>
            </a:prstGeom>
            <a:noFill/>
            <a:ln w="12700">
              <a:noFill/>
              <a:miter lim="800000"/>
              <a:headEnd/>
              <a:tailEnd/>
            </a:ln>
          </p:spPr>
          <p:txBody>
            <a:bodyPr lIns="0" tIns="0" rIns="0" bIns="0"/>
            <a:lstStyle/>
            <a:p>
              <a:endParaRPr lang="en-US"/>
            </a:p>
          </p:txBody>
        </p:sp>
        <p:sp>
          <p:nvSpPr>
            <p:cNvPr id="33351" name="Rectangle 738"/>
            <p:cNvSpPr>
              <a:spLocks/>
            </p:cNvSpPr>
            <p:nvPr/>
          </p:nvSpPr>
          <p:spPr bwMode="auto">
            <a:xfrm>
              <a:off x="280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52" name="Rectangle 739"/>
            <p:cNvSpPr>
              <a:spLocks/>
            </p:cNvSpPr>
            <p:nvPr/>
          </p:nvSpPr>
          <p:spPr bwMode="auto">
            <a:xfrm>
              <a:off x="2802" y="1092"/>
              <a:ext cx="56" cy="56"/>
            </a:xfrm>
            <a:prstGeom prst="rect">
              <a:avLst/>
            </a:prstGeom>
            <a:noFill/>
            <a:ln w="12700">
              <a:noFill/>
              <a:miter lim="800000"/>
              <a:headEnd/>
              <a:tailEnd/>
            </a:ln>
          </p:spPr>
          <p:txBody>
            <a:bodyPr lIns="0" tIns="0" rIns="0" bIns="0"/>
            <a:lstStyle/>
            <a:p>
              <a:endParaRPr lang="en-US"/>
            </a:p>
          </p:txBody>
        </p:sp>
        <p:sp>
          <p:nvSpPr>
            <p:cNvPr id="33353" name="Rectangle 740"/>
            <p:cNvSpPr>
              <a:spLocks/>
            </p:cNvSpPr>
            <p:nvPr/>
          </p:nvSpPr>
          <p:spPr bwMode="auto">
            <a:xfrm>
              <a:off x="280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54" name="Rectangle 741"/>
            <p:cNvSpPr>
              <a:spLocks/>
            </p:cNvSpPr>
            <p:nvPr/>
          </p:nvSpPr>
          <p:spPr bwMode="auto">
            <a:xfrm>
              <a:off x="2802" y="1164"/>
              <a:ext cx="56" cy="56"/>
            </a:xfrm>
            <a:prstGeom prst="rect">
              <a:avLst/>
            </a:prstGeom>
            <a:noFill/>
            <a:ln w="12700">
              <a:noFill/>
              <a:miter lim="800000"/>
              <a:headEnd/>
              <a:tailEnd/>
            </a:ln>
          </p:spPr>
          <p:txBody>
            <a:bodyPr lIns="0" tIns="0" rIns="0" bIns="0"/>
            <a:lstStyle/>
            <a:p>
              <a:endParaRPr lang="en-US"/>
            </a:p>
          </p:txBody>
        </p:sp>
        <p:sp>
          <p:nvSpPr>
            <p:cNvPr id="33355" name="Rectangle 742"/>
            <p:cNvSpPr>
              <a:spLocks/>
            </p:cNvSpPr>
            <p:nvPr/>
          </p:nvSpPr>
          <p:spPr bwMode="auto">
            <a:xfrm>
              <a:off x="287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56" name="Rectangle 743"/>
            <p:cNvSpPr>
              <a:spLocks/>
            </p:cNvSpPr>
            <p:nvPr/>
          </p:nvSpPr>
          <p:spPr bwMode="auto">
            <a:xfrm>
              <a:off x="2874" y="948"/>
              <a:ext cx="56" cy="56"/>
            </a:xfrm>
            <a:prstGeom prst="rect">
              <a:avLst/>
            </a:prstGeom>
            <a:noFill/>
            <a:ln w="12700">
              <a:noFill/>
              <a:miter lim="800000"/>
              <a:headEnd/>
              <a:tailEnd/>
            </a:ln>
          </p:spPr>
          <p:txBody>
            <a:bodyPr lIns="0" tIns="0" rIns="0" bIns="0"/>
            <a:lstStyle/>
            <a:p>
              <a:endParaRPr lang="en-US"/>
            </a:p>
          </p:txBody>
        </p:sp>
        <p:sp>
          <p:nvSpPr>
            <p:cNvPr id="33357" name="Rectangle 744"/>
            <p:cNvSpPr>
              <a:spLocks/>
            </p:cNvSpPr>
            <p:nvPr/>
          </p:nvSpPr>
          <p:spPr bwMode="auto">
            <a:xfrm>
              <a:off x="287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58" name="Rectangle 745"/>
            <p:cNvSpPr>
              <a:spLocks/>
            </p:cNvSpPr>
            <p:nvPr/>
          </p:nvSpPr>
          <p:spPr bwMode="auto">
            <a:xfrm>
              <a:off x="2874" y="1020"/>
              <a:ext cx="56" cy="56"/>
            </a:xfrm>
            <a:prstGeom prst="rect">
              <a:avLst/>
            </a:prstGeom>
            <a:noFill/>
            <a:ln w="12700">
              <a:noFill/>
              <a:miter lim="800000"/>
              <a:headEnd/>
              <a:tailEnd/>
            </a:ln>
          </p:spPr>
          <p:txBody>
            <a:bodyPr lIns="0" tIns="0" rIns="0" bIns="0"/>
            <a:lstStyle/>
            <a:p>
              <a:endParaRPr lang="en-US"/>
            </a:p>
          </p:txBody>
        </p:sp>
        <p:sp>
          <p:nvSpPr>
            <p:cNvPr id="33359" name="Rectangle 746"/>
            <p:cNvSpPr>
              <a:spLocks/>
            </p:cNvSpPr>
            <p:nvPr/>
          </p:nvSpPr>
          <p:spPr bwMode="auto">
            <a:xfrm>
              <a:off x="287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60" name="Rectangle 747"/>
            <p:cNvSpPr>
              <a:spLocks/>
            </p:cNvSpPr>
            <p:nvPr/>
          </p:nvSpPr>
          <p:spPr bwMode="auto">
            <a:xfrm>
              <a:off x="2874" y="1092"/>
              <a:ext cx="56" cy="56"/>
            </a:xfrm>
            <a:prstGeom prst="rect">
              <a:avLst/>
            </a:prstGeom>
            <a:noFill/>
            <a:ln w="12700">
              <a:noFill/>
              <a:miter lim="800000"/>
              <a:headEnd/>
              <a:tailEnd/>
            </a:ln>
          </p:spPr>
          <p:txBody>
            <a:bodyPr lIns="0" tIns="0" rIns="0" bIns="0"/>
            <a:lstStyle/>
            <a:p>
              <a:endParaRPr lang="en-US"/>
            </a:p>
          </p:txBody>
        </p:sp>
        <p:sp>
          <p:nvSpPr>
            <p:cNvPr id="33361" name="Rectangle 748"/>
            <p:cNvSpPr>
              <a:spLocks/>
            </p:cNvSpPr>
            <p:nvPr/>
          </p:nvSpPr>
          <p:spPr bwMode="auto">
            <a:xfrm>
              <a:off x="287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62" name="Rectangle 749"/>
            <p:cNvSpPr>
              <a:spLocks/>
            </p:cNvSpPr>
            <p:nvPr/>
          </p:nvSpPr>
          <p:spPr bwMode="auto">
            <a:xfrm>
              <a:off x="2874" y="1164"/>
              <a:ext cx="56" cy="56"/>
            </a:xfrm>
            <a:prstGeom prst="rect">
              <a:avLst/>
            </a:prstGeom>
            <a:noFill/>
            <a:ln w="12700">
              <a:noFill/>
              <a:miter lim="800000"/>
              <a:headEnd/>
              <a:tailEnd/>
            </a:ln>
          </p:spPr>
          <p:txBody>
            <a:bodyPr lIns="0" tIns="0" rIns="0" bIns="0"/>
            <a:lstStyle/>
            <a:p>
              <a:endParaRPr lang="en-US"/>
            </a:p>
          </p:txBody>
        </p:sp>
        <p:sp>
          <p:nvSpPr>
            <p:cNvPr id="33363" name="Rectangle 750"/>
            <p:cNvSpPr>
              <a:spLocks/>
            </p:cNvSpPr>
            <p:nvPr/>
          </p:nvSpPr>
          <p:spPr bwMode="auto">
            <a:xfrm>
              <a:off x="280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2802" name="Group 751"/>
            <p:cNvGrpSpPr>
              <a:grpSpLocks/>
            </p:cNvGrpSpPr>
            <p:nvPr/>
          </p:nvGrpSpPr>
          <p:grpSpPr bwMode="auto">
            <a:xfrm>
              <a:off x="2804" y="1345"/>
              <a:ext cx="128" cy="152"/>
              <a:chOff x="0" y="0"/>
              <a:chExt cx="128" cy="152"/>
            </a:xfrm>
          </p:grpSpPr>
          <p:grpSp>
            <p:nvGrpSpPr>
              <p:cNvPr id="32820" name="Group 752"/>
              <p:cNvGrpSpPr>
                <a:grpSpLocks/>
              </p:cNvGrpSpPr>
              <p:nvPr/>
            </p:nvGrpSpPr>
            <p:grpSpPr bwMode="auto">
              <a:xfrm rot="5400000">
                <a:off x="-12" y="12"/>
                <a:ext cx="152" cy="128"/>
                <a:chOff x="0" y="0"/>
                <a:chExt cx="152" cy="128"/>
              </a:xfrm>
            </p:grpSpPr>
            <p:sp>
              <p:nvSpPr>
                <p:cNvPr id="33390" name="Rectangle 753"/>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391" name="Rectangle 754"/>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sp>
            <p:nvSpPr>
              <p:cNvPr id="33389" name="Rectangle 755"/>
              <p:cNvSpPr>
                <a:spLocks/>
              </p:cNvSpPr>
              <p:nvPr/>
            </p:nvSpPr>
            <p:spPr bwMode="auto">
              <a:xfrm>
                <a:off x="1" y="0"/>
                <a:ext cx="126" cy="87"/>
              </a:xfrm>
              <a:prstGeom prst="rect">
                <a:avLst/>
              </a:prstGeom>
              <a:noFill/>
              <a:ln w="12700">
                <a:noFill/>
                <a:miter lim="800000"/>
                <a:headEnd/>
                <a:tailEnd/>
              </a:ln>
            </p:spPr>
            <p:txBody>
              <a:bodyPr lIns="0" tIns="0" rIns="0" bIns="0"/>
              <a:lstStyle/>
              <a:p>
                <a:endParaRPr lang="en-US"/>
              </a:p>
            </p:txBody>
          </p:sp>
        </p:grpSp>
        <p:grpSp>
          <p:nvGrpSpPr>
            <p:cNvPr id="32821" name="Group 756"/>
            <p:cNvGrpSpPr>
              <a:grpSpLocks/>
            </p:cNvGrpSpPr>
            <p:nvPr/>
          </p:nvGrpSpPr>
          <p:grpSpPr bwMode="auto">
            <a:xfrm>
              <a:off x="2980" y="924"/>
              <a:ext cx="176" cy="600"/>
              <a:chOff x="0" y="0"/>
              <a:chExt cx="176" cy="600"/>
            </a:xfrm>
          </p:grpSpPr>
          <p:sp>
            <p:nvSpPr>
              <p:cNvPr id="33386" name="Rectangle 757"/>
              <p:cNvSpPr>
                <a:spLocks/>
              </p:cNvSpPr>
              <p:nvPr/>
            </p:nvSpPr>
            <p:spPr bwMode="auto">
              <a:xfrm>
                <a:off x="0" y="0"/>
                <a:ext cx="176" cy="60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387" name="Rectangle 758"/>
              <p:cNvSpPr>
                <a:spLocks/>
              </p:cNvSpPr>
              <p:nvPr/>
            </p:nvSpPr>
            <p:spPr bwMode="auto">
              <a:xfrm>
                <a:off x="0" y="0"/>
                <a:ext cx="176" cy="600"/>
              </a:xfrm>
              <a:prstGeom prst="rect">
                <a:avLst/>
              </a:prstGeom>
              <a:noFill/>
              <a:ln w="12700">
                <a:noFill/>
                <a:miter lim="800000"/>
                <a:headEnd/>
                <a:tailEnd/>
              </a:ln>
            </p:spPr>
            <p:txBody>
              <a:bodyPr lIns="0" tIns="0" rIns="0" bIns="0"/>
              <a:lstStyle/>
              <a:p>
                <a:endParaRPr lang="en-US"/>
              </a:p>
            </p:txBody>
          </p:sp>
        </p:grpSp>
        <p:sp>
          <p:nvSpPr>
            <p:cNvPr id="33366" name="Rectangle 759"/>
            <p:cNvSpPr>
              <a:spLocks/>
            </p:cNvSpPr>
            <p:nvPr/>
          </p:nvSpPr>
          <p:spPr bwMode="auto">
            <a:xfrm>
              <a:off x="3002"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67" name="Rectangle 760"/>
            <p:cNvSpPr>
              <a:spLocks/>
            </p:cNvSpPr>
            <p:nvPr/>
          </p:nvSpPr>
          <p:spPr bwMode="auto">
            <a:xfrm>
              <a:off x="3002" y="948"/>
              <a:ext cx="56" cy="56"/>
            </a:xfrm>
            <a:prstGeom prst="rect">
              <a:avLst/>
            </a:prstGeom>
            <a:noFill/>
            <a:ln w="12700">
              <a:noFill/>
              <a:miter lim="800000"/>
              <a:headEnd/>
              <a:tailEnd/>
            </a:ln>
          </p:spPr>
          <p:txBody>
            <a:bodyPr lIns="0" tIns="0" rIns="0" bIns="0"/>
            <a:lstStyle/>
            <a:p>
              <a:endParaRPr lang="en-US"/>
            </a:p>
          </p:txBody>
        </p:sp>
        <p:sp>
          <p:nvSpPr>
            <p:cNvPr id="33368" name="Rectangle 761"/>
            <p:cNvSpPr>
              <a:spLocks/>
            </p:cNvSpPr>
            <p:nvPr/>
          </p:nvSpPr>
          <p:spPr bwMode="auto">
            <a:xfrm>
              <a:off x="3002"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69" name="Rectangle 762"/>
            <p:cNvSpPr>
              <a:spLocks/>
            </p:cNvSpPr>
            <p:nvPr/>
          </p:nvSpPr>
          <p:spPr bwMode="auto">
            <a:xfrm>
              <a:off x="3002" y="1020"/>
              <a:ext cx="56" cy="56"/>
            </a:xfrm>
            <a:prstGeom prst="rect">
              <a:avLst/>
            </a:prstGeom>
            <a:noFill/>
            <a:ln w="12700">
              <a:noFill/>
              <a:miter lim="800000"/>
              <a:headEnd/>
              <a:tailEnd/>
            </a:ln>
          </p:spPr>
          <p:txBody>
            <a:bodyPr lIns="0" tIns="0" rIns="0" bIns="0"/>
            <a:lstStyle/>
            <a:p>
              <a:endParaRPr lang="en-US"/>
            </a:p>
          </p:txBody>
        </p:sp>
        <p:sp>
          <p:nvSpPr>
            <p:cNvPr id="33370" name="Rectangle 763"/>
            <p:cNvSpPr>
              <a:spLocks/>
            </p:cNvSpPr>
            <p:nvPr/>
          </p:nvSpPr>
          <p:spPr bwMode="auto">
            <a:xfrm>
              <a:off x="3002"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71" name="Rectangle 764"/>
            <p:cNvSpPr>
              <a:spLocks/>
            </p:cNvSpPr>
            <p:nvPr/>
          </p:nvSpPr>
          <p:spPr bwMode="auto">
            <a:xfrm>
              <a:off x="3002" y="1092"/>
              <a:ext cx="56" cy="56"/>
            </a:xfrm>
            <a:prstGeom prst="rect">
              <a:avLst/>
            </a:prstGeom>
            <a:noFill/>
            <a:ln w="12700">
              <a:noFill/>
              <a:miter lim="800000"/>
              <a:headEnd/>
              <a:tailEnd/>
            </a:ln>
          </p:spPr>
          <p:txBody>
            <a:bodyPr lIns="0" tIns="0" rIns="0" bIns="0"/>
            <a:lstStyle/>
            <a:p>
              <a:endParaRPr lang="en-US"/>
            </a:p>
          </p:txBody>
        </p:sp>
        <p:sp>
          <p:nvSpPr>
            <p:cNvPr id="33372" name="Rectangle 765"/>
            <p:cNvSpPr>
              <a:spLocks/>
            </p:cNvSpPr>
            <p:nvPr/>
          </p:nvSpPr>
          <p:spPr bwMode="auto">
            <a:xfrm>
              <a:off x="3002"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73" name="Rectangle 766"/>
            <p:cNvSpPr>
              <a:spLocks/>
            </p:cNvSpPr>
            <p:nvPr/>
          </p:nvSpPr>
          <p:spPr bwMode="auto">
            <a:xfrm>
              <a:off x="3002" y="1164"/>
              <a:ext cx="56" cy="56"/>
            </a:xfrm>
            <a:prstGeom prst="rect">
              <a:avLst/>
            </a:prstGeom>
            <a:noFill/>
            <a:ln w="12700">
              <a:noFill/>
              <a:miter lim="800000"/>
              <a:headEnd/>
              <a:tailEnd/>
            </a:ln>
          </p:spPr>
          <p:txBody>
            <a:bodyPr lIns="0" tIns="0" rIns="0" bIns="0"/>
            <a:lstStyle/>
            <a:p>
              <a:endParaRPr lang="en-US"/>
            </a:p>
          </p:txBody>
        </p:sp>
        <p:sp>
          <p:nvSpPr>
            <p:cNvPr id="33374" name="Rectangle 767"/>
            <p:cNvSpPr>
              <a:spLocks/>
            </p:cNvSpPr>
            <p:nvPr/>
          </p:nvSpPr>
          <p:spPr bwMode="auto">
            <a:xfrm>
              <a:off x="3074" y="948"/>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75" name="Rectangle 768"/>
            <p:cNvSpPr>
              <a:spLocks/>
            </p:cNvSpPr>
            <p:nvPr/>
          </p:nvSpPr>
          <p:spPr bwMode="auto">
            <a:xfrm>
              <a:off x="3074" y="948"/>
              <a:ext cx="56" cy="56"/>
            </a:xfrm>
            <a:prstGeom prst="rect">
              <a:avLst/>
            </a:prstGeom>
            <a:noFill/>
            <a:ln w="12700">
              <a:noFill/>
              <a:miter lim="800000"/>
              <a:headEnd/>
              <a:tailEnd/>
            </a:ln>
          </p:spPr>
          <p:txBody>
            <a:bodyPr lIns="0" tIns="0" rIns="0" bIns="0"/>
            <a:lstStyle/>
            <a:p>
              <a:endParaRPr lang="en-US"/>
            </a:p>
          </p:txBody>
        </p:sp>
        <p:sp>
          <p:nvSpPr>
            <p:cNvPr id="33376" name="Rectangle 769"/>
            <p:cNvSpPr>
              <a:spLocks/>
            </p:cNvSpPr>
            <p:nvPr/>
          </p:nvSpPr>
          <p:spPr bwMode="auto">
            <a:xfrm>
              <a:off x="3074" y="1020"/>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77" name="Rectangle 770"/>
            <p:cNvSpPr>
              <a:spLocks/>
            </p:cNvSpPr>
            <p:nvPr/>
          </p:nvSpPr>
          <p:spPr bwMode="auto">
            <a:xfrm>
              <a:off x="3074" y="1020"/>
              <a:ext cx="56" cy="56"/>
            </a:xfrm>
            <a:prstGeom prst="rect">
              <a:avLst/>
            </a:prstGeom>
            <a:noFill/>
            <a:ln w="12700">
              <a:noFill/>
              <a:miter lim="800000"/>
              <a:headEnd/>
              <a:tailEnd/>
            </a:ln>
          </p:spPr>
          <p:txBody>
            <a:bodyPr lIns="0" tIns="0" rIns="0" bIns="0"/>
            <a:lstStyle/>
            <a:p>
              <a:endParaRPr lang="en-US"/>
            </a:p>
          </p:txBody>
        </p:sp>
        <p:sp>
          <p:nvSpPr>
            <p:cNvPr id="33378" name="Rectangle 771"/>
            <p:cNvSpPr>
              <a:spLocks/>
            </p:cNvSpPr>
            <p:nvPr/>
          </p:nvSpPr>
          <p:spPr bwMode="auto">
            <a:xfrm>
              <a:off x="3074" y="1092"/>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79" name="Rectangle 772"/>
            <p:cNvSpPr>
              <a:spLocks/>
            </p:cNvSpPr>
            <p:nvPr/>
          </p:nvSpPr>
          <p:spPr bwMode="auto">
            <a:xfrm>
              <a:off x="3074" y="1092"/>
              <a:ext cx="56" cy="56"/>
            </a:xfrm>
            <a:prstGeom prst="rect">
              <a:avLst/>
            </a:prstGeom>
            <a:noFill/>
            <a:ln w="12700">
              <a:noFill/>
              <a:miter lim="800000"/>
              <a:headEnd/>
              <a:tailEnd/>
            </a:ln>
          </p:spPr>
          <p:txBody>
            <a:bodyPr lIns="0" tIns="0" rIns="0" bIns="0"/>
            <a:lstStyle/>
            <a:p>
              <a:endParaRPr lang="en-US"/>
            </a:p>
          </p:txBody>
        </p:sp>
        <p:sp>
          <p:nvSpPr>
            <p:cNvPr id="33380" name="Rectangle 773"/>
            <p:cNvSpPr>
              <a:spLocks/>
            </p:cNvSpPr>
            <p:nvPr/>
          </p:nvSpPr>
          <p:spPr bwMode="auto">
            <a:xfrm>
              <a:off x="3074" y="1164"/>
              <a:ext cx="56" cy="56"/>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381" name="Rectangle 774"/>
            <p:cNvSpPr>
              <a:spLocks/>
            </p:cNvSpPr>
            <p:nvPr/>
          </p:nvSpPr>
          <p:spPr bwMode="auto">
            <a:xfrm>
              <a:off x="3074" y="1164"/>
              <a:ext cx="56" cy="56"/>
            </a:xfrm>
            <a:prstGeom prst="rect">
              <a:avLst/>
            </a:prstGeom>
            <a:noFill/>
            <a:ln w="12700">
              <a:noFill/>
              <a:miter lim="800000"/>
              <a:headEnd/>
              <a:tailEnd/>
            </a:ln>
          </p:spPr>
          <p:txBody>
            <a:bodyPr lIns="0" tIns="0" rIns="0" bIns="0"/>
            <a:lstStyle/>
            <a:p>
              <a:endParaRPr lang="en-US"/>
            </a:p>
          </p:txBody>
        </p:sp>
        <p:sp>
          <p:nvSpPr>
            <p:cNvPr id="33382" name="Rectangle 775"/>
            <p:cNvSpPr>
              <a:spLocks/>
            </p:cNvSpPr>
            <p:nvPr/>
          </p:nvSpPr>
          <p:spPr bwMode="auto">
            <a:xfrm>
              <a:off x="3002" y="1252"/>
              <a:ext cx="128" cy="56"/>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33538" name="Group 776"/>
            <p:cNvGrpSpPr>
              <a:grpSpLocks/>
            </p:cNvGrpSpPr>
            <p:nvPr/>
          </p:nvGrpSpPr>
          <p:grpSpPr bwMode="auto">
            <a:xfrm rot="5400000">
              <a:off x="2992" y="1357"/>
              <a:ext cx="152" cy="128"/>
              <a:chOff x="0" y="0"/>
              <a:chExt cx="152" cy="128"/>
            </a:xfrm>
          </p:grpSpPr>
          <p:sp>
            <p:nvSpPr>
              <p:cNvPr id="33384" name="Rectangle 777"/>
              <p:cNvSpPr>
                <a:spLocks/>
              </p:cNvSpPr>
              <p:nvPr/>
            </p:nvSpPr>
            <p:spPr bwMode="auto">
              <a:xfrm>
                <a:off x="0" y="0"/>
                <a:ext cx="152" cy="12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385" name="Rectangle 778"/>
              <p:cNvSpPr>
                <a:spLocks/>
              </p:cNvSpPr>
              <p:nvPr/>
            </p:nvSpPr>
            <p:spPr bwMode="auto">
              <a:xfrm>
                <a:off x="0" y="0"/>
                <a:ext cx="152" cy="128"/>
              </a:xfrm>
              <a:prstGeom prst="rect">
                <a:avLst/>
              </a:prstGeom>
              <a:noFill/>
              <a:ln w="12700">
                <a:noFill/>
                <a:miter lim="800000"/>
                <a:headEnd/>
                <a:tailEnd/>
              </a:ln>
            </p:spPr>
            <p:txBody>
              <a:bodyPr lIns="0" tIns="0" rIns="0" bIns="0"/>
              <a:lstStyle/>
              <a:p>
                <a:endParaRPr lang="en-US"/>
              </a:p>
            </p:txBody>
          </p:sp>
        </p:grpSp>
      </p:grpSp>
      <p:sp>
        <p:nvSpPr>
          <p:cNvPr id="32775" name="Line 779"/>
          <p:cNvSpPr>
            <a:spLocks noChangeShapeType="1"/>
          </p:cNvSpPr>
          <p:nvPr/>
        </p:nvSpPr>
        <p:spPr bwMode="auto">
          <a:xfrm>
            <a:off x="6774180" y="3586163"/>
            <a:ext cx="2070736" cy="128588"/>
          </a:xfrm>
          <a:prstGeom prst="line">
            <a:avLst/>
          </a:prstGeom>
          <a:noFill/>
          <a:ln w="12700">
            <a:solidFill>
              <a:schemeClr val="tx1"/>
            </a:solidFill>
            <a:round/>
            <a:headEnd/>
            <a:tailEnd/>
          </a:ln>
        </p:spPr>
        <p:txBody>
          <a:bodyPr/>
          <a:lstStyle/>
          <a:p>
            <a:endParaRPr lang="en-US"/>
          </a:p>
        </p:txBody>
      </p:sp>
      <p:sp>
        <p:nvSpPr>
          <p:cNvPr id="32776" name="Line 780"/>
          <p:cNvSpPr>
            <a:spLocks noChangeShapeType="1"/>
          </p:cNvSpPr>
          <p:nvPr/>
        </p:nvSpPr>
        <p:spPr bwMode="auto">
          <a:xfrm>
            <a:off x="6446520" y="3590449"/>
            <a:ext cx="1409700" cy="147161"/>
          </a:xfrm>
          <a:prstGeom prst="line">
            <a:avLst/>
          </a:prstGeom>
          <a:noFill/>
          <a:ln w="12700">
            <a:solidFill>
              <a:schemeClr val="tx1"/>
            </a:solidFill>
            <a:round/>
            <a:headEnd/>
            <a:tailEnd/>
          </a:ln>
        </p:spPr>
        <p:txBody>
          <a:bodyPr/>
          <a:lstStyle/>
          <a:p>
            <a:endParaRPr lang="en-US"/>
          </a:p>
        </p:txBody>
      </p:sp>
      <p:sp>
        <p:nvSpPr>
          <p:cNvPr id="32777" name="Line 781"/>
          <p:cNvSpPr>
            <a:spLocks noChangeShapeType="1"/>
          </p:cNvSpPr>
          <p:nvPr/>
        </p:nvSpPr>
        <p:spPr bwMode="auto">
          <a:xfrm>
            <a:off x="6438900" y="4444842"/>
            <a:ext cx="1424940" cy="1038701"/>
          </a:xfrm>
          <a:prstGeom prst="line">
            <a:avLst/>
          </a:prstGeom>
          <a:noFill/>
          <a:ln w="12700">
            <a:solidFill>
              <a:schemeClr val="tx1"/>
            </a:solidFill>
            <a:round/>
            <a:headEnd/>
            <a:tailEnd/>
          </a:ln>
        </p:spPr>
        <p:txBody>
          <a:bodyPr/>
          <a:lstStyle/>
          <a:p>
            <a:endParaRPr lang="en-US"/>
          </a:p>
        </p:txBody>
      </p:sp>
      <p:sp>
        <p:nvSpPr>
          <p:cNvPr id="32778" name="Line 782"/>
          <p:cNvSpPr>
            <a:spLocks noChangeShapeType="1"/>
          </p:cNvSpPr>
          <p:nvPr/>
        </p:nvSpPr>
        <p:spPr bwMode="auto">
          <a:xfrm>
            <a:off x="6789420" y="4436270"/>
            <a:ext cx="1988820" cy="1047273"/>
          </a:xfrm>
          <a:prstGeom prst="line">
            <a:avLst/>
          </a:prstGeom>
          <a:noFill/>
          <a:ln w="12700">
            <a:solidFill>
              <a:schemeClr val="tx1"/>
            </a:solidFill>
            <a:round/>
            <a:headEnd/>
            <a:tailEnd/>
          </a:ln>
        </p:spPr>
        <p:txBody>
          <a:bodyPr/>
          <a:lstStyle/>
          <a:p>
            <a:endParaRPr lang="en-US"/>
          </a:p>
        </p:txBody>
      </p:sp>
      <p:sp>
        <p:nvSpPr>
          <p:cNvPr id="32779" name="Rectangle 783"/>
          <p:cNvSpPr>
            <a:spLocks/>
          </p:cNvSpPr>
          <p:nvPr/>
        </p:nvSpPr>
        <p:spPr bwMode="auto">
          <a:xfrm>
            <a:off x="9206866" y="3951923"/>
            <a:ext cx="977510" cy="430887"/>
          </a:xfrm>
          <a:prstGeom prst="rect">
            <a:avLst/>
          </a:prstGeom>
          <a:noFill/>
          <a:ln w="12700">
            <a:noFill/>
            <a:miter lim="800000"/>
            <a:headEnd/>
            <a:tailEnd/>
          </a:ln>
        </p:spPr>
        <p:txBody>
          <a:bodyPr wrap="none" lIns="0" tIns="0" rIns="40639" bIns="0">
            <a:spAutoFit/>
          </a:bodyPr>
          <a:lstStyle/>
          <a:p>
            <a:pPr marL="39688" algn="ctr"/>
            <a:r>
              <a:rPr lang="en-US" sz="1400">
                <a:solidFill>
                  <a:schemeClr val="tx1"/>
                </a:solidFill>
                <a:cs typeface="Arial" charset="0"/>
              </a:rPr>
              <a:t>Scalar</a:t>
            </a:r>
          </a:p>
          <a:p>
            <a:pPr marL="39688" algn="ctr"/>
            <a:r>
              <a:rPr lang="en-US" sz="1400">
                <a:solidFill>
                  <a:schemeClr val="tx1"/>
                </a:solidFill>
                <a:cs typeface="Arial" charset="0"/>
              </a:rPr>
              <a:t>Processors</a:t>
            </a:r>
          </a:p>
        </p:txBody>
      </p:sp>
      <p:sp>
        <p:nvSpPr>
          <p:cNvPr id="32780" name="Rectangle 784"/>
          <p:cNvSpPr>
            <a:spLocks/>
          </p:cNvSpPr>
          <p:nvPr/>
        </p:nvSpPr>
        <p:spPr bwMode="auto">
          <a:xfrm>
            <a:off x="7374256" y="3266123"/>
            <a:ext cx="1581842" cy="276999"/>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Multiprocessor</a:t>
            </a:r>
          </a:p>
        </p:txBody>
      </p:sp>
      <p:grpSp>
        <p:nvGrpSpPr>
          <p:cNvPr id="33544" name="Group 785"/>
          <p:cNvGrpSpPr>
            <a:grpSpLocks/>
          </p:cNvGrpSpPr>
          <p:nvPr/>
        </p:nvGrpSpPr>
        <p:grpSpPr bwMode="auto">
          <a:xfrm>
            <a:off x="7865746" y="3697605"/>
            <a:ext cx="990600" cy="1805940"/>
            <a:chOff x="0" y="0"/>
            <a:chExt cx="520" cy="1264"/>
          </a:xfrm>
        </p:grpSpPr>
        <p:sp>
          <p:nvSpPr>
            <p:cNvPr id="32785" name="Rectangle 786"/>
            <p:cNvSpPr>
              <a:spLocks/>
            </p:cNvSpPr>
            <p:nvPr/>
          </p:nvSpPr>
          <p:spPr bwMode="auto">
            <a:xfrm>
              <a:off x="0" y="0"/>
              <a:ext cx="520" cy="1264"/>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2786" name="Rectangle 787"/>
            <p:cNvSpPr>
              <a:spLocks/>
            </p:cNvSpPr>
            <p:nvPr/>
          </p:nvSpPr>
          <p:spPr bwMode="auto">
            <a:xfrm>
              <a:off x="73" y="50"/>
              <a:ext cx="165"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787" name="Rectangle 788"/>
            <p:cNvSpPr>
              <a:spLocks/>
            </p:cNvSpPr>
            <p:nvPr/>
          </p:nvSpPr>
          <p:spPr bwMode="auto">
            <a:xfrm>
              <a:off x="73" y="202"/>
              <a:ext cx="165"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788" name="Rectangle 789"/>
            <p:cNvSpPr>
              <a:spLocks/>
            </p:cNvSpPr>
            <p:nvPr/>
          </p:nvSpPr>
          <p:spPr bwMode="auto">
            <a:xfrm>
              <a:off x="73" y="353"/>
              <a:ext cx="165"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789" name="Rectangle 790"/>
            <p:cNvSpPr>
              <a:spLocks/>
            </p:cNvSpPr>
            <p:nvPr/>
          </p:nvSpPr>
          <p:spPr bwMode="auto">
            <a:xfrm>
              <a:off x="73" y="505"/>
              <a:ext cx="165"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790" name="Rectangle 791"/>
            <p:cNvSpPr>
              <a:spLocks/>
            </p:cNvSpPr>
            <p:nvPr/>
          </p:nvSpPr>
          <p:spPr bwMode="auto">
            <a:xfrm>
              <a:off x="285" y="50"/>
              <a:ext cx="166"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791" name="Rectangle 792"/>
            <p:cNvSpPr>
              <a:spLocks/>
            </p:cNvSpPr>
            <p:nvPr/>
          </p:nvSpPr>
          <p:spPr bwMode="auto">
            <a:xfrm>
              <a:off x="285" y="202"/>
              <a:ext cx="166"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792" name="Rectangle 793"/>
            <p:cNvSpPr>
              <a:spLocks/>
            </p:cNvSpPr>
            <p:nvPr/>
          </p:nvSpPr>
          <p:spPr bwMode="auto">
            <a:xfrm>
              <a:off x="285" y="353"/>
              <a:ext cx="166"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793" name="Rectangle 794"/>
            <p:cNvSpPr>
              <a:spLocks/>
            </p:cNvSpPr>
            <p:nvPr/>
          </p:nvSpPr>
          <p:spPr bwMode="auto">
            <a:xfrm>
              <a:off x="285" y="505"/>
              <a:ext cx="166" cy="118"/>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2794" name="Rectangle 795"/>
            <p:cNvSpPr>
              <a:spLocks/>
            </p:cNvSpPr>
            <p:nvPr/>
          </p:nvSpPr>
          <p:spPr bwMode="auto">
            <a:xfrm>
              <a:off x="73" y="690"/>
              <a:ext cx="378" cy="118"/>
            </a:xfrm>
            <a:prstGeom prst="rect">
              <a:avLst/>
            </a:prstGeom>
            <a:solidFill>
              <a:srgbClr val="008080"/>
            </a:solidFill>
            <a:ln w="12700">
              <a:solidFill>
                <a:srgbClr val="000000"/>
              </a:solidFill>
              <a:miter lim="800000"/>
              <a:headEnd/>
              <a:tailEnd/>
            </a:ln>
          </p:spPr>
          <p:txBody>
            <a:bodyPr lIns="0" tIns="0" rIns="0" bIns="0"/>
            <a:lstStyle/>
            <a:p>
              <a:endParaRPr lang="en-US"/>
            </a:p>
          </p:txBody>
        </p:sp>
        <p:sp>
          <p:nvSpPr>
            <p:cNvPr id="32795" name="Rectangle 796"/>
            <p:cNvSpPr>
              <a:spLocks/>
            </p:cNvSpPr>
            <p:nvPr/>
          </p:nvSpPr>
          <p:spPr bwMode="auto">
            <a:xfrm>
              <a:off x="83" y="886"/>
              <a:ext cx="372" cy="185"/>
            </a:xfrm>
            <a:prstGeom prst="rect">
              <a:avLst/>
            </a:prstGeom>
            <a:noFill/>
            <a:ln w="12700">
              <a:noFill/>
              <a:miter lim="800000"/>
              <a:headEnd/>
              <a:tailEnd/>
            </a:ln>
          </p:spPr>
          <p:txBody>
            <a:bodyPr lIns="0" tIns="0" rIns="0" bIns="0"/>
            <a:lstStyle/>
            <a:p>
              <a:endParaRPr lang="en-US"/>
            </a:p>
          </p:txBody>
        </p:sp>
        <p:grpSp>
          <p:nvGrpSpPr>
            <p:cNvPr id="33550" name="Group 797"/>
            <p:cNvGrpSpPr>
              <a:grpSpLocks/>
            </p:cNvGrpSpPr>
            <p:nvPr/>
          </p:nvGrpSpPr>
          <p:grpSpPr bwMode="auto">
            <a:xfrm rot="5400000">
              <a:off x="98" y="849"/>
              <a:ext cx="321" cy="378"/>
              <a:chOff x="0" y="0"/>
              <a:chExt cx="320" cy="378"/>
            </a:xfrm>
          </p:grpSpPr>
          <p:sp>
            <p:nvSpPr>
              <p:cNvPr id="32799" name="Rectangle 798"/>
              <p:cNvSpPr>
                <a:spLocks/>
              </p:cNvSpPr>
              <p:nvPr/>
            </p:nvSpPr>
            <p:spPr bwMode="auto">
              <a:xfrm>
                <a:off x="0" y="0"/>
                <a:ext cx="320" cy="378"/>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2800" name="Rectangle 799"/>
              <p:cNvSpPr>
                <a:spLocks/>
              </p:cNvSpPr>
              <p:nvPr/>
            </p:nvSpPr>
            <p:spPr bwMode="auto">
              <a:xfrm>
                <a:off x="0" y="0"/>
                <a:ext cx="320" cy="378"/>
              </a:xfrm>
              <a:prstGeom prst="rect">
                <a:avLst/>
              </a:prstGeom>
              <a:noFill/>
              <a:ln w="12700">
                <a:noFill/>
                <a:miter lim="800000"/>
                <a:headEnd/>
                <a:tailEnd/>
              </a:ln>
            </p:spPr>
            <p:txBody>
              <a:bodyPr lIns="0" tIns="0" rIns="0" bIns="0"/>
              <a:lstStyle/>
              <a:p>
                <a:endParaRPr lang="en-US"/>
              </a:p>
            </p:txBody>
          </p:sp>
        </p:grpSp>
        <p:sp>
          <p:nvSpPr>
            <p:cNvPr id="32797" name="Rectangle 800"/>
            <p:cNvSpPr>
              <a:spLocks/>
            </p:cNvSpPr>
            <p:nvPr/>
          </p:nvSpPr>
          <p:spPr bwMode="auto">
            <a:xfrm>
              <a:off x="66" y="913"/>
              <a:ext cx="300" cy="215"/>
            </a:xfrm>
            <a:prstGeom prst="rect">
              <a:avLst/>
            </a:prstGeom>
            <a:noFill/>
            <a:ln w="12700">
              <a:noFill/>
              <a:miter lim="800000"/>
              <a:headEnd/>
              <a:tailEnd/>
            </a:ln>
          </p:spPr>
          <p:txBody>
            <a:bodyPr wrap="none" lIns="0" tIns="0" rIns="40639" bIns="0">
              <a:spAutoFit/>
            </a:bodyPr>
            <a:lstStyle/>
            <a:p>
              <a:pPr marL="39688" algn="ctr"/>
              <a:r>
                <a:rPr lang="en-US" sz="1000" b="1" dirty="0">
                  <a:solidFill>
                    <a:srgbClr val="000000"/>
                  </a:solidFill>
                  <a:cs typeface="Arial" charset="0"/>
                </a:rPr>
                <a:t>Shared</a:t>
              </a:r>
            </a:p>
            <a:p>
              <a:pPr marL="39688" algn="ctr"/>
              <a:r>
                <a:rPr lang="en-US" sz="1000" b="1" dirty="0">
                  <a:solidFill>
                    <a:srgbClr val="000000"/>
                  </a:solidFill>
                  <a:cs typeface="Arial" charset="0"/>
                </a:rPr>
                <a:t>Memory</a:t>
              </a:r>
            </a:p>
          </p:txBody>
        </p:sp>
        <p:sp>
          <p:nvSpPr>
            <p:cNvPr id="32798" name="Rectangle 801"/>
            <p:cNvSpPr>
              <a:spLocks/>
            </p:cNvSpPr>
            <p:nvPr/>
          </p:nvSpPr>
          <p:spPr bwMode="auto">
            <a:xfrm>
              <a:off x="84" y="673"/>
              <a:ext cx="271" cy="108"/>
            </a:xfrm>
            <a:prstGeom prst="rect">
              <a:avLst/>
            </a:prstGeom>
            <a:noFill/>
            <a:ln w="12700">
              <a:noFill/>
              <a:miter lim="800000"/>
              <a:headEnd/>
              <a:tailEnd/>
            </a:ln>
          </p:spPr>
          <p:txBody>
            <a:bodyPr wrap="none" lIns="0" tIns="0" rIns="40639" bIns="0">
              <a:spAutoFit/>
            </a:bodyPr>
            <a:lstStyle/>
            <a:p>
              <a:pPr marL="39688" algn="ctr"/>
              <a:r>
                <a:rPr lang="en-US" sz="1000" b="1" dirty="0">
                  <a:solidFill>
                    <a:srgbClr val="000000"/>
                  </a:solidFill>
                  <a:cs typeface="Arial" charset="0"/>
                </a:rPr>
                <a:t>Double</a:t>
              </a:r>
            </a:p>
          </p:txBody>
        </p:sp>
      </p:grpSp>
      <p:sp>
        <p:nvSpPr>
          <p:cNvPr id="32782" name="Line 802"/>
          <p:cNvSpPr>
            <a:spLocks noChangeShapeType="1"/>
          </p:cNvSpPr>
          <p:nvPr/>
        </p:nvSpPr>
        <p:spPr bwMode="auto">
          <a:xfrm>
            <a:off x="9145906" y="3786188"/>
            <a:ext cx="0" cy="795814"/>
          </a:xfrm>
          <a:prstGeom prst="line">
            <a:avLst/>
          </a:prstGeom>
          <a:noFill/>
          <a:ln w="12700">
            <a:solidFill>
              <a:schemeClr val="tx1"/>
            </a:solidFill>
            <a:round/>
            <a:headEnd/>
            <a:tailEnd/>
          </a:ln>
        </p:spPr>
        <p:txBody>
          <a:bodyPr/>
          <a:lstStyle/>
          <a:p>
            <a:endParaRPr lang="en-US"/>
          </a:p>
        </p:txBody>
      </p:sp>
      <p:sp>
        <p:nvSpPr>
          <p:cNvPr id="32783" name="Line 803"/>
          <p:cNvSpPr>
            <a:spLocks noChangeShapeType="1"/>
          </p:cNvSpPr>
          <p:nvPr/>
        </p:nvSpPr>
        <p:spPr bwMode="auto">
          <a:xfrm>
            <a:off x="8987791" y="3783330"/>
            <a:ext cx="156210" cy="0"/>
          </a:xfrm>
          <a:prstGeom prst="line">
            <a:avLst/>
          </a:prstGeom>
          <a:noFill/>
          <a:ln w="12700">
            <a:solidFill>
              <a:schemeClr val="tx1"/>
            </a:solidFill>
            <a:round/>
            <a:headEnd/>
            <a:tailEnd/>
          </a:ln>
        </p:spPr>
        <p:txBody>
          <a:bodyPr/>
          <a:lstStyle/>
          <a:p>
            <a:endParaRPr lang="en-US"/>
          </a:p>
        </p:txBody>
      </p:sp>
      <p:sp>
        <p:nvSpPr>
          <p:cNvPr id="32784" name="Line 804"/>
          <p:cNvSpPr>
            <a:spLocks noChangeShapeType="1"/>
          </p:cNvSpPr>
          <p:nvPr/>
        </p:nvSpPr>
        <p:spPr bwMode="auto">
          <a:xfrm>
            <a:off x="9003031" y="4583430"/>
            <a:ext cx="156210" cy="0"/>
          </a:xfrm>
          <a:prstGeom prst="line">
            <a:avLst/>
          </a:prstGeom>
          <a:noFill/>
          <a:ln w="12700">
            <a:solidFill>
              <a:schemeClr val="tx1"/>
            </a:solidFill>
            <a:round/>
            <a:headEnd/>
            <a:tailEn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p:cNvSpPr>
          <p:nvPr/>
        </p:nvSpPr>
        <p:spPr bwMode="auto">
          <a:xfrm>
            <a:off x="548640" y="247174"/>
            <a:ext cx="8869680" cy="1193006"/>
          </a:xfrm>
          <a:prstGeom prst="rect">
            <a:avLst/>
          </a:prstGeom>
          <a:noFill/>
          <a:ln w="12700">
            <a:noFill/>
            <a:miter lim="800000"/>
            <a:headEnd/>
            <a:tailEnd/>
          </a:ln>
        </p:spPr>
        <p:txBody>
          <a:bodyPr lIns="0" tIns="0" rIns="40639" bIns="0"/>
          <a:lstStyle/>
          <a:p>
            <a:pPr marL="39688"/>
            <a:r>
              <a:rPr lang="en-US" sz="3200" b="1">
                <a:solidFill>
                  <a:srgbClr val="73B900"/>
                </a:solidFill>
                <a:latin typeface="Arial Bold" charset="0"/>
                <a:cs typeface="Arial Bold" charset="0"/>
                <a:sym typeface="Arial Bold" charset="0"/>
              </a:rPr>
              <a:t>Execution Model</a:t>
            </a:r>
          </a:p>
        </p:txBody>
      </p:sp>
      <p:sp>
        <p:nvSpPr>
          <p:cNvPr id="33797" name="Rectangle 4"/>
          <p:cNvSpPr>
            <a:spLocks/>
          </p:cNvSpPr>
          <p:nvPr/>
        </p:nvSpPr>
        <p:spPr bwMode="auto">
          <a:xfrm>
            <a:off x="30480" y="2457450"/>
            <a:ext cx="10942320" cy="1794510"/>
          </a:xfrm>
          <a:prstGeom prst="rect">
            <a:avLst/>
          </a:prstGeom>
          <a:solidFill>
            <a:srgbClr val="0F0F0F"/>
          </a:solidFill>
          <a:ln w="12700">
            <a:noFill/>
            <a:miter lim="800000"/>
            <a:headEnd/>
            <a:tailEnd/>
          </a:ln>
        </p:spPr>
        <p:txBody>
          <a:bodyPr lIns="0" tIns="0" rIns="0" bIns="0"/>
          <a:lstStyle/>
          <a:p>
            <a:endParaRPr lang="en-US"/>
          </a:p>
        </p:txBody>
      </p:sp>
      <p:sp>
        <p:nvSpPr>
          <p:cNvPr id="33798" name="Rectangle 5"/>
          <p:cNvSpPr>
            <a:spLocks/>
          </p:cNvSpPr>
          <p:nvPr/>
        </p:nvSpPr>
        <p:spPr bwMode="auto">
          <a:xfrm>
            <a:off x="579121" y="811530"/>
            <a:ext cx="1381468" cy="369332"/>
          </a:xfrm>
          <a:prstGeom prst="rect">
            <a:avLst/>
          </a:prstGeom>
          <a:noFill/>
          <a:ln w="12700">
            <a:noFill/>
            <a:miter lim="800000"/>
            <a:headEnd/>
            <a:tailEnd/>
          </a:ln>
        </p:spPr>
        <p:txBody>
          <a:bodyPr wrap="none" lIns="0" tIns="0" rIns="40640" bIns="0">
            <a:spAutoFit/>
          </a:bodyPr>
          <a:lstStyle/>
          <a:p>
            <a:pPr marL="39688"/>
            <a:r>
              <a:rPr lang="en-US" sz="2400" b="1">
                <a:solidFill>
                  <a:schemeClr val="tx1"/>
                </a:solidFill>
                <a:latin typeface="Arial Bold" charset="0"/>
                <a:cs typeface="Arial Bold" charset="0"/>
                <a:sym typeface="Arial Bold" charset="0"/>
              </a:rPr>
              <a:t>Software</a:t>
            </a:r>
          </a:p>
        </p:txBody>
      </p:sp>
      <p:sp>
        <p:nvSpPr>
          <p:cNvPr id="33799" name="Rectangle 6"/>
          <p:cNvSpPr>
            <a:spLocks/>
          </p:cNvSpPr>
          <p:nvPr/>
        </p:nvSpPr>
        <p:spPr bwMode="auto">
          <a:xfrm>
            <a:off x="4034791" y="1567339"/>
            <a:ext cx="316230" cy="16859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00" name="Rectangle 7"/>
          <p:cNvSpPr>
            <a:spLocks/>
          </p:cNvSpPr>
          <p:nvPr/>
        </p:nvSpPr>
        <p:spPr bwMode="auto">
          <a:xfrm>
            <a:off x="3261360" y="811530"/>
            <a:ext cx="1485663" cy="369332"/>
          </a:xfrm>
          <a:prstGeom prst="rect">
            <a:avLst/>
          </a:prstGeom>
          <a:noFill/>
          <a:ln w="12700">
            <a:noFill/>
            <a:miter lim="800000"/>
            <a:headEnd/>
            <a:tailEnd/>
          </a:ln>
        </p:spPr>
        <p:txBody>
          <a:bodyPr wrap="none" lIns="0" tIns="0" rIns="40640" bIns="0">
            <a:spAutoFit/>
          </a:bodyPr>
          <a:lstStyle/>
          <a:p>
            <a:pPr marL="39688"/>
            <a:r>
              <a:rPr lang="en-US" sz="2400" b="1">
                <a:solidFill>
                  <a:schemeClr val="tx1"/>
                </a:solidFill>
                <a:latin typeface="Arial Bold" charset="0"/>
                <a:cs typeface="Arial Bold" charset="0"/>
                <a:sym typeface="Arial Bold" charset="0"/>
              </a:rPr>
              <a:t>Hardware</a:t>
            </a:r>
          </a:p>
        </p:txBody>
      </p:sp>
      <p:sp>
        <p:nvSpPr>
          <p:cNvPr id="33801" name="AutoShape 8"/>
          <p:cNvSpPr>
            <a:spLocks/>
          </p:cNvSpPr>
          <p:nvPr/>
        </p:nvSpPr>
        <p:spPr bwMode="auto">
          <a:xfrm>
            <a:off x="1344930" y="1405890"/>
            <a:ext cx="213360" cy="702945"/>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chemeClr val="tx1"/>
            </a:solidFill>
            <a:miter lim="800000"/>
            <a:headEnd/>
            <a:tailEnd/>
          </a:ln>
        </p:spPr>
        <p:txBody>
          <a:bodyPr lIns="0" tIns="0" rIns="0" bIns="0"/>
          <a:lstStyle/>
          <a:p>
            <a:endParaRPr lang="en-US"/>
          </a:p>
        </p:txBody>
      </p:sp>
      <p:sp>
        <p:nvSpPr>
          <p:cNvPr id="33802" name="Rectangle 9"/>
          <p:cNvSpPr>
            <a:spLocks/>
          </p:cNvSpPr>
          <p:nvPr/>
        </p:nvSpPr>
        <p:spPr bwMode="auto">
          <a:xfrm>
            <a:off x="5440680" y="1645920"/>
            <a:ext cx="5257800" cy="285750"/>
          </a:xfrm>
          <a:prstGeom prst="rect">
            <a:avLst/>
          </a:prstGeom>
          <a:noFill/>
          <a:ln w="12700">
            <a:noFill/>
            <a:miter lim="800000"/>
            <a:headEnd/>
            <a:tailEnd/>
          </a:ln>
        </p:spPr>
        <p:txBody>
          <a:bodyPr lIns="0" tIns="0" rIns="40640" bIns="0"/>
          <a:lstStyle/>
          <a:p>
            <a:pPr marL="39688"/>
            <a:r>
              <a:rPr lang="en-US" sz="1600">
                <a:solidFill>
                  <a:schemeClr val="tx1"/>
                </a:solidFill>
                <a:cs typeface="Arial" charset="0"/>
              </a:rPr>
              <a:t>Threads are executed by scalar processors</a:t>
            </a:r>
          </a:p>
        </p:txBody>
      </p:sp>
      <p:grpSp>
        <p:nvGrpSpPr>
          <p:cNvPr id="2" name="Group 10"/>
          <p:cNvGrpSpPr>
            <a:grpSpLocks/>
          </p:cNvGrpSpPr>
          <p:nvPr/>
        </p:nvGrpSpPr>
        <p:grpSpPr bwMode="auto">
          <a:xfrm>
            <a:off x="914400" y="2880360"/>
            <a:ext cx="1036320" cy="777240"/>
            <a:chOff x="0" y="0"/>
            <a:chExt cx="544" cy="544"/>
          </a:xfrm>
        </p:grpSpPr>
        <p:sp>
          <p:nvSpPr>
            <p:cNvPr id="34018" name="Rectangle 11"/>
            <p:cNvSpPr>
              <a:spLocks/>
            </p:cNvSpPr>
            <p:nvPr/>
          </p:nvSpPr>
          <p:spPr bwMode="auto">
            <a:xfrm>
              <a:off x="0" y="0"/>
              <a:ext cx="544" cy="544"/>
            </a:xfrm>
            <a:prstGeom prst="rect">
              <a:avLst/>
            </a:prstGeom>
            <a:solidFill>
              <a:srgbClr val="FFCC66"/>
            </a:solidFill>
            <a:ln w="12700">
              <a:solidFill>
                <a:srgbClr val="FFCC66"/>
              </a:solidFill>
              <a:miter lim="800000"/>
              <a:headEnd/>
              <a:tailEnd/>
            </a:ln>
          </p:spPr>
          <p:txBody>
            <a:bodyPr lIns="0" tIns="0" rIns="0" bIns="0"/>
            <a:lstStyle/>
            <a:p>
              <a:endParaRPr lang="en-US"/>
            </a:p>
          </p:txBody>
        </p:sp>
        <p:grpSp>
          <p:nvGrpSpPr>
            <p:cNvPr id="3" name="Group 12"/>
            <p:cNvGrpSpPr>
              <a:grpSpLocks/>
            </p:cNvGrpSpPr>
            <p:nvPr/>
          </p:nvGrpSpPr>
          <p:grpSpPr bwMode="auto">
            <a:xfrm>
              <a:off x="36" y="52"/>
              <a:ext cx="465" cy="432"/>
              <a:chOff x="0" y="0"/>
              <a:chExt cx="465" cy="432"/>
            </a:xfrm>
          </p:grpSpPr>
          <p:sp>
            <p:nvSpPr>
              <p:cNvPr id="34020" name="AutoShape 13"/>
              <p:cNvSpPr>
                <a:spLocks/>
              </p:cNvSpPr>
              <p:nvPr/>
            </p:nvSpPr>
            <p:spPr bwMode="auto">
              <a:xfrm>
                <a:off x="0" y="0"/>
                <a:ext cx="89"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021" name="AutoShape 14"/>
              <p:cNvSpPr>
                <a:spLocks/>
              </p:cNvSpPr>
              <p:nvPr/>
            </p:nvSpPr>
            <p:spPr bwMode="auto">
              <a:xfrm>
                <a:off x="53" y="0"/>
                <a:ext cx="90"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022" name="AutoShape 15"/>
              <p:cNvSpPr>
                <a:spLocks/>
              </p:cNvSpPr>
              <p:nvPr/>
            </p:nvSpPr>
            <p:spPr bwMode="auto">
              <a:xfrm>
                <a:off x="107" y="0"/>
                <a:ext cx="89"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023" name="AutoShape 16"/>
              <p:cNvSpPr>
                <a:spLocks/>
              </p:cNvSpPr>
              <p:nvPr/>
            </p:nvSpPr>
            <p:spPr bwMode="auto">
              <a:xfrm>
                <a:off x="160" y="0"/>
                <a:ext cx="90"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024" name="AutoShape 17"/>
              <p:cNvSpPr>
                <a:spLocks/>
              </p:cNvSpPr>
              <p:nvPr/>
            </p:nvSpPr>
            <p:spPr bwMode="auto">
              <a:xfrm>
                <a:off x="214" y="0"/>
                <a:ext cx="90"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025" name="AutoShape 18"/>
              <p:cNvSpPr>
                <a:spLocks/>
              </p:cNvSpPr>
              <p:nvPr/>
            </p:nvSpPr>
            <p:spPr bwMode="auto">
              <a:xfrm>
                <a:off x="268" y="0"/>
                <a:ext cx="89"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026" name="AutoShape 19"/>
              <p:cNvSpPr>
                <a:spLocks/>
              </p:cNvSpPr>
              <p:nvPr/>
            </p:nvSpPr>
            <p:spPr bwMode="auto">
              <a:xfrm>
                <a:off x="321" y="0"/>
                <a:ext cx="90"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027" name="AutoShape 20"/>
              <p:cNvSpPr>
                <a:spLocks/>
              </p:cNvSpPr>
              <p:nvPr/>
            </p:nvSpPr>
            <p:spPr bwMode="auto">
              <a:xfrm>
                <a:off x="375" y="0"/>
                <a:ext cx="90"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grpSp>
      </p:grpSp>
      <p:grpSp>
        <p:nvGrpSpPr>
          <p:cNvPr id="4" name="Group 21"/>
          <p:cNvGrpSpPr>
            <a:grpSpLocks/>
          </p:cNvGrpSpPr>
          <p:nvPr/>
        </p:nvGrpSpPr>
        <p:grpSpPr bwMode="auto">
          <a:xfrm>
            <a:off x="3872866" y="2740343"/>
            <a:ext cx="609600" cy="1085850"/>
            <a:chOff x="0" y="0"/>
            <a:chExt cx="320" cy="760"/>
          </a:xfrm>
        </p:grpSpPr>
        <p:grpSp>
          <p:nvGrpSpPr>
            <p:cNvPr id="5" name="Group 22"/>
            <p:cNvGrpSpPr>
              <a:grpSpLocks/>
            </p:cNvGrpSpPr>
            <p:nvPr/>
          </p:nvGrpSpPr>
          <p:grpSpPr bwMode="auto">
            <a:xfrm>
              <a:off x="0" y="0"/>
              <a:ext cx="320" cy="760"/>
              <a:chOff x="0" y="0"/>
              <a:chExt cx="320" cy="760"/>
            </a:xfrm>
          </p:grpSpPr>
          <p:sp>
            <p:nvSpPr>
              <p:cNvPr id="34016" name="Rectangle 23"/>
              <p:cNvSpPr>
                <a:spLocks/>
              </p:cNvSpPr>
              <p:nvPr/>
            </p:nvSpPr>
            <p:spPr bwMode="auto">
              <a:xfrm>
                <a:off x="0" y="0"/>
                <a:ext cx="320" cy="76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4017" name="Rectangle 24"/>
              <p:cNvSpPr>
                <a:spLocks/>
              </p:cNvSpPr>
              <p:nvPr/>
            </p:nvSpPr>
            <p:spPr bwMode="auto">
              <a:xfrm>
                <a:off x="0" y="0"/>
                <a:ext cx="320" cy="760"/>
              </a:xfrm>
              <a:prstGeom prst="rect">
                <a:avLst/>
              </a:prstGeom>
              <a:noFill/>
              <a:ln w="12700">
                <a:noFill/>
                <a:miter lim="800000"/>
                <a:headEnd/>
                <a:tailEnd/>
              </a:ln>
            </p:spPr>
            <p:txBody>
              <a:bodyPr lIns="0" tIns="0" rIns="0" bIns="0"/>
              <a:lstStyle/>
              <a:p>
                <a:endParaRPr lang="en-US"/>
              </a:p>
            </p:txBody>
          </p:sp>
        </p:grpSp>
        <p:sp>
          <p:nvSpPr>
            <p:cNvPr id="33994" name="Rectangle 25"/>
            <p:cNvSpPr>
              <a:spLocks/>
            </p:cNvSpPr>
            <p:nvPr/>
          </p:nvSpPr>
          <p:spPr bwMode="auto">
            <a:xfrm>
              <a:off x="40" y="30"/>
              <a:ext cx="101"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95" name="Rectangle 26"/>
            <p:cNvSpPr>
              <a:spLocks/>
            </p:cNvSpPr>
            <p:nvPr/>
          </p:nvSpPr>
          <p:spPr bwMode="auto">
            <a:xfrm>
              <a:off x="40" y="30"/>
              <a:ext cx="101" cy="70"/>
            </a:xfrm>
            <a:prstGeom prst="rect">
              <a:avLst/>
            </a:prstGeom>
            <a:noFill/>
            <a:ln w="12700">
              <a:noFill/>
              <a:miter lim="800000"/>
              <a:headEnd/>
              <a:tailEnd/>
            </a:ln>
          </p:spPr>
          <p:txBody>
            <a:bodyPr lIns="0" tIns="0" rIns="0" bIns="0"/>
            <a:lstStyle/>
            <a:p>
              <a:endParaRPr lang="en-US"/>
            </a:p>
          </p:txBody>
        </p:sp>
        <p:sp>
          <p:nvSpPr>
            <p:cNvPr id="33996" name="Rectangle 27"/>
            <p:cNvSpPr>
              <a:spLocks/>
            </p:cNvSpPr>
            <p:nvPr/>
          </p:nvSpPr>
          <p:spPr bwMode="auto">
            <a:xfrm>
              <a:off x="40" y="120"/>
              <a:ext cx="101"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97" name="Rectangle 28"/>
            <p:cNvSpPr>
              <a:spLocks/>
            </p:cNvSpPr>
            <p:nvPr/>
          </p:nvSpPr>
          <p:spPr bwMode="auto">
            <a:xfrm>
              <a:off x="40" y="120"/>
              <a:ext cx="101" cy="70"/>
            </a:xfrm>
            <a:prstGeom prst="rect">
              <a:avLst/>
            </a:prstGeom>
            <a:noFill/>
            <a:ln w="12700">
              <a:noFill/>
              <a:miter lim="800000"/>
              <a:headEnd/>
              <a:tailEnd/>
            </a:ln>
          </p:spPr>
          <p:txBody>
            <a:bodyPr lIns="0" tIns="0" rIns="0" bIns="0"/>
            <a:lstStyle/>
            <a:p>
              <a:endParaRPr lang="en-US"/>
            </a:p>
          </p:txBody>
        </p:sp>
        <p:sp>
          <p:nvSpPr>
            <p:cNvPr id="33998" name="Rectangle 29"/>
            <p:cNvSpPr>
              <a:spLocks/>
            </p:cNvSpPr>
            <p:nvPr/>
          </p:nvSpPr>
          <p:spPr bwMode="auto">
            <a:xfrm>
              <a:off x="40" y="210"/>
              <a:ext cx="101"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99" name="Rectangle 30"/>
            <p:cNvSpPr>
              <a:spLocks/>
            </p:cNvSpPr>
            <p:nvPr/>
          </p:nvSpPr>
          <p:spPr bwMode="auto">
            <a:xfrm>
              <a:off x="40" y="210"/>
              <a:ext cx="101" cy="70"/>
            </a:xfrm>
            <a:prstGeom prst="rect">
              <a:avLst/>
            </a:prstGeom>
            <a:noFill/>
            <a:ln w="12700">
              <a:noFill/>
              <a:miter lim="800000"/>
              <a:headEnd/>
              <a:tailEnd/>
            </a:ln>
          </p:spPr>
          <p:txBody>
            <a:bodyPr lIns="0" tIns="0" rIns="0" bIns="0"/>
            <a:lstStyle/>
            <a:p>
              <a:endParaRPr lang="en-US"/>
            </a:p>
          </p:txBody>
        </p:sp>
        <p:sp>
          <p:nvSpPr>
            <p:cNvPr id="34000" name="Rectangle 31"/>
            <p:cNvSpPr>
              <a:spLocks/>
            </p:cNvSpPr>
            <p:nvPr/>
          </p:nvSpPr>
          <p:spPr bwMode="auto">
            <a:xfrm>
              <a:off x="40" y="300"/>
              <a:ext cx="101"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001" name="Rectangle 32"/>
            <p:cNvSpPr>
              <a:spLocks/>
            </p:cNvSpPr>
            <p:nvPr/>
          </p:nvSpPr>
          <p:spPr bwMode="auto">
            <a:xfrm>
              <a:off x="40" y="300"/>
              <a:ext cx="101" cy="70"/>
            </a:xfrm>
            <a:prstGeom prst="rect">
              <a:avLst/>
            </a:prstGeom>
            <a:noFill/>
            <a:ln w="12700">
              <a:noFill/>
              <a:miter lim="800000"/>
              <a:headEnd/>
              <a:tailEnd/>
            </a:ln>
          </p:spPr>
          <p:txBody>
            <a:bodyPr lIns="0" tIns="0" rIns="0" bIns="0"/>
            <a:lstStyle/>
            <a:p>
              <a:endParaRPr lang="en-US"/>
            </a:p>
          </p:txBody>
        </p:sp>
        <p:sp>
          <p:nvSpPr>
            <p:cNvPr id="34002" name="Rectangle 33"/>
            <p:cNvSpPr>
              <a:spLocks/>
            </p:cNvSpPr>
            <p:nvPr/>
          </p:nvSpPr>
          <p:spPr bwMode="auto">
            <a:xfrm>
              <a:off x="170" y="30"/>
              <a:ext cx="102"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003" name="Rectangle 34"/>
            <p:cNvSpPr>
              <a:spLocks/>
            </p:cNvSpPr>
            <p:nvPr/>
          </p:nvSpPr>
          <p:spPr bwMode="auto">
            <a:xfrm>
              <a:off x="170" y="30"/>
              <a:ext cx="102" cy="70"/>
            </a:xfrm>
            <a:prstGeom prst="rect">
              <a:avLst/>
            </a:prstGeom>
            <a:noFill/>
            <a:ln w="12700">
              <a:noFill/>
              <a:miter lim="800000"/>
              <a:headEnd/>
              <a:tailEnd/>
            </a:ln>
          </p:spPr>
          <p:txBody>
            <a:bodyPr lIns="0" tIns="0" rIns="0" bIns="0"/>
            <a:lstStyle/>
            <a:p>
              <a:endParaRPr lang="en-US"/>
            </a:p>
          </p:txBody>
        </p:sp>
        <p:sp>
          <p:nvSpPr>
            <p:cNvPr id="34004" name="Rectangle 35"/>
            <p:cNvSpPr>
              <a:spLocks/>
            </p:cNvSpPr>
            <p:nvPr/>
          </p:nvSpPr>
          <p:spPr bwMode="auto">
            <a:xfrm>
              <a:off x="170" y="120"/>
              <a:ext cx="102"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005" name="Rectangle 36"/>
            <p:cNvSpPr>
              <a:spLocks/>
            </p:cNvSpPr>
            <p:nvPr/>
          </p:nvSpPr>
          <p:spPr bwMode="auto">
            <a:xfrm>
              <a:off x="170" y="120"/>
              <a:ext cx="102" cy="70"/>
            </a:xfrm>
            <a:prstGeom prst="rect">
              <a:avLst/>
            </a:prstGeom>
            <a:noFill/>
            <a:ln w="12700">
              <a:noFill/>
              <a:miter lim="800000"/>
              <a:headEnd/>
              <a:tailEnd/>
            </a:ln>
          </p:spPr>
          <p:txBody>
            <a:bodyPr lIns="0" tIns="0" rIns="0" bIns="0"/>
            <a:lstStyle/>
            <a:p>
              <a:endParaRPr lang="en-US"/>
            </a:p>
          </p:txBody>
        </p:sp>
        <p:sp>
          <p:nvSpPr>
            <p:cNvPr id="34006" name="Rectangle 37"/>
            <p:cNvSpPr>
              <a:spLocks/>
            </p:cNvSpPr>
            <p:nvPr/>
          </p:nvSpPr>
          <p:spPr bwMode="auto">
            <a:xfrm>
              <a:off x="170" y="210"/>
              <a:ext cx="102"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007" name="Rectangle 38"/>
            <p:cNvSpPr>
              <a:spLocks/>
            </p:cNvSpPr>
            <p:nvPr/>
          </p:nvSpPr>
          <p:spPr bwMode="auto">
            <a:xfrm>
              <a:off x="170" y="210"/>
              <a:ext cx="102" cy="70"/>
            </a:xfrm>
            <a:prstGeom prst="rect">
              <a:avLst/>
            </a:prstGeom>
            <a:noFill/>
            <a:ln w="12700">
              <a:noFill/>
              <a:miter lim="800000"/>
              <a:headEnd/>
              <a:tailEnd/>
            </a:ln>
          </p:spPr>
          <p:txBody>
            <a:bodyPr lIns="0" tIns="0" rIns="0" bIns="0"/>
            <a:lstStyle/>
            <a:p>
              <a:endParaRPr lang="en-US"/>
            </a:p>
          </p:txBody>
        </p:sp>
        <p:sp>
          <p:nvSpPr>
            <p:cNvPr id="34008" name="Rectangle 39"/>
            <p:cNvSpPr>
              <a:spLocks/>
            </p:cNvSpPr>
            <p:nvPr/>
          </p:nvSpPr>
          <p:spPr bwMode="auto">
            <a:xfrm>
              <a:off x="170" y="300"/>
              <a:ext cx="102"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009" name="Rectangle 40"/>
            <p:cNvSpPr>
              <a:spLocks/>
            </p:cNvSpPr>
            <p:nvPr/>
          </p:nvSpPr>
          <p:spPr bwMode="auto">
            <a:xfrm>
              <a:off x="170" y="300"/>
              <a:ext cx="102" cy="70"/>
            </a:xfrm>
            <a:prstGeom prst="rect">
              <a:avLst/>
            </a:prstGeom>
            <a:noFill/>
            <a:ln w="12700">
              <a:noFill/>
              <a:miter lim="800000"/>
              <a:headEnd/>
              <a:tailEnd/>
            </a:ln>
          </p:spPr>
          <p:txBody>
            <a:bodyPr lIns="0" tIns="0" rIns="0" bIns="0"/>
            <a:lstStyle/>
            <a:p>
              <a:endParaRPr lang="en-US"/>
            </a:p>
          </p:txBody>
        </p:sp>
        <p:sp>
          <p:nvSpPr>
            <p:cNvPr id="34010" name="Rectangle 41"/>
            <p:cNvSpPr>
              <a:spLocks/>
            </p:cNvSpPr>
            <p:nvPr/>
          </p:nvSpPr>
          <p:spPr bwMode="auto">
            <a:xfrm>
              <a:off x="40" y="410"/>
              <a:ext cx="232" cy="70"/>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6" name="Group 42"/>
            <p:cNvGrpSpPr>
              <a:grpSpLocks/>
            </p:cNvGrpSpPr>
            <p:nvPr/>
          </p:nvGrpSpPr>
          <p:grpSpPr bwMode="auto">
            <a:xfrm>
              <a:off x="43" y="525"/>
              <a:ext cx="233" cy="190"/>
              <a:chOff x="0" y="0"/>
              <a:chExt cx="232" cy="190"/>
            </a:xfrm>
          </p:grpSpPr>
          <p:grpSp>
            <p:nvGrpSpPr>
              <p:cNvPr id="7" name="Group 43"/>
              <p:cNvGrpSpPr>
                <a:grpSpLocks/>
              </p:cNvGrpSpPr>
              <p:nvPr/>
            </p:nvGrpSpPr>
            <p:grpSpPr bwMode="auto">
              <a:xfrm rot="5400000">
                <a:off x="21" y="-21"/>
                <a:ext cx="190" cy="232"/>
                <a:chOff x="0" y="0"/>
                <a:chExt cx="190" cy="232"/>
              </a:xfrm>
            </p:grpSpPr>
            <p:sp>
              <p:nvSpPr>
                <p:cNvPr id="34014" name="Rectangle 44"/>
                <p:cNvSpPr>
                  <a:spLocks/>
                </p:cNvSpPr>
                <p:nvPr/>
              </p:nvSpPr>
              <p:spPr bwMode="auto">
                <a:xfrm>
                  <a:off x="0" y="0"/>
                  <a:ext cx="190" cy="232"/>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4015" name="Rectangle 45"/>
                <p:cNvSpPr>
                  <a:spLocks/>
                </p:cNvSpPr>
                <p:nvPr/>
              </p:nvSpPr>
              <p:spPr bwMode="auto">
                <a:xfrm>
                  <a:off x="0" y="0"/>
                  <a:ext cx="190" cy="232"/>
                </a:xfrm>
                <a:prstGeom prst="rect">
                  <a:avLst/>
                </a:prstGeom>
                <a:noFill/>
                <a:ln w="12700">
                  <a:noFill/>
                  <a:miter lim="800000"/>
                  <a:headEnd/>
                  <a:tailEnd/>
                </a:ln>
              </p:spPr>
              <p:txBody>
                <a:bodyPr lIns="0" tIns="0" rIns="0" bIns="0"/>
                <a:lstStyle/>
                <a:p>
                  <a:endParaRPr lang="en-US"/>
                </a:p>
              </p:txBody>
            </p:sp>
          </p:grpSp>
          <p:sp>
            <p:nvSpPr>
              <p:cNvPr id="34013" name="Rectangle 46"/>
              <p:cNvSpPr>
                <a:spLocks/>
              </p:cNvSpPr>
              <p:nvPr/>
            </p:nvSpPr>
            <p:spPr bwMode="auto">
              <a:xfrm>
                <a:off x="2" y="0"/>
                <a:ext cx="229" cy="120"/>
              </a:xfrm>
              <a:prstGeom prst="rect">
                <a:avLst/>
              </a:prstGeom>
              <a:noFill/>
              <a:ln w="12700">
                <a:noFill/>
                <a:miter lim="800000"/>
                <a:headEnd/>
                <a:tailEnd/>
              </a:ln>
            </p:spPr>
            <p:txBody>
              <a:bodyPr lIns="0" tIns="0" rIns="0" bIns="0"/>
              <a:lstStyle/>
              <a:p>
                <a:endParaRPr lang="en-US"/>
              </a:p>
            </p:txBody>
          </p:sp>
        </p:grpSp>
      </p:grpSp>
      <p:sp>
        <p:nvSpPr>
          <p:cNvPr id="33805" name="Rectangle 47"/>
          <p:cNvSpPr>
            <a:spLocks/>
          </p:cNvSpPr>
          <p:nvPr/>
        </p:nvSpPr>
        <p:spPr bwMode="auto">
          <a:xfrm>
            <a:off x="960120" y="2114550"/>
            <a:ext cx="730649" cy="246221"/>
          </a:xfrm>
          <a:prstGeom prst="rect">
            <a:avLst/>
          </a:prstGeom>
          <a:noFill/>
          <a:ln w="12700">
            <a:noFill/>
            <a:miter lim="800000"/>
            <a:headEnd/>
            <a:tailEnd/>
          </a:ln>
        </p:spPr>
        <p:txBody>
          <a:bodyPr wrap="none" lIns="0" tIns="0" rIns="40640" bIns="0">
            <a:spAutoFit/>
          </a:bodyPr>
          <a:lstStyle/>
          <a:p>
            <a:pPr marL="39688"/>
            <a:r>
              <a:rPr lang="en-US" sz="1600">
                <a:solidFill>
                  <a:schemeClr val="tx1"/>
                </a:solidFill>
                <a:cs typeface="Arial" charset="0"/>
              </a:rPr>
              <a:t>Thread</a:t>
            </a:r>
          </a:p>
        </p:txBody>
      </p:sp>
      <p:sp>
        <p:nvSpPr>
          <p:cNvPr id="33806" name="Rectangle 48"/>
          <p:cNvSpPr>
            <a:spLocks/>
          </p:cNvSpPr>
          <p:nvPr/>
        </p:nvSpPr>
        <p:spPr bwMode="auto">
          <a:xfrm>
            <a:off x="3596640" y="1748790"/>
            <a:ext cx="1004762" cy="492443"/>
          </a:xfrm>
          <a:prstGeom prst="rect">
            <a:avLst/>
          </a:prstGeom>
          <a:noFill/>
          <a:ln w="12700">
            <a:noFill/>
            <a:miter lim="800000"/>
            <a:headEnd/>
            <a:tailEnd/>
          </a:ln>
        </p:spPr>
        <p:txBody>
          <a:bodyPr wrap="none" lIns="0" tIns="0" rIns="40640" bIns="0">
            <a:spAutoFit/>
          </a:bodyPr>
          <a:lstStyle/>
          <a:p>
            <a:pPr marL="39688" algn="ctr"/>
            <a:r>
              <a:rPr lang="en-US" sz="1600">
                <a:solidFill>
                  <a:schemeClr val="tx1"/>
                </a:solidFill>
                <a:cs typeface="Arial" charset="0"/>
              </a:rPr>
              <a:t>Scalar </a:t>
            </a:r>
          </a:p>
          <a:p>
            <a:pPr marL="39688" algn="ctr"/>
            <a:r>
              <a:rPr lang="en-US" sz="1600">
                <a:solidFill>
                  <a:schemeClr val="tx1"/>
                </a:solidFill>
                <a:cs typeface="Arial" charset="0"/>
              </a:rPr>
              <a:t>Processor</a:t>
            </a:r>
          </a:p>
        </p:txBody>
      </p:sp>
      <p:sp>
        <p:nvSpPr>
          <p:cNvPr id="33807" name="Rectangle 49"/>
          <p:cNvSpPr>
            <a:spLocks/>
          </p:cNvSpPr>
          <p:nvPr/>
        </p:nvSpPr>
        <p:spPr bwMode="auto">
          <a:xfrm>
            <a:off x="929641" y="3657600"/>
            <a:ext cx="788357" cy="492443"/>
          </a:xfrm>
          <a:prstGeom prst="rect">
            <a:avLst/>
          </a:prstGeom>
          <a:noFill/>
          <a:ln w="12700">
            <a:noFill/>
            <a:miter lim="800000"/>
            <a:headEnd/>
            <a:tailEnd/>
          </a:ln>
        </p:spPr>
        <p:txBody>
          <a:bodyPr wrap="none" lIns="0" tIns="0" rIns="40640" bIns="0">
            <a:spAutoFit/>
          </a:bodyPr>
          <a:lstStyle/>
          <a:p>
            <a:pPr marL="39688" algn="ctr"/>
            <a:r>
              <a:rPr lang="en-US" sz="1600">
                <a:solidFill>
                  <a:schemeClr val="tx1"/>
                </a:solidFill>
                <a:cs typeface="Arial" charset="0"/>
              </a:rPr>
              <a:t>Thread </a:t>
            </a:r>
          </a:p>
          <a:p>
            <a:pPr marL="39688" algn="ctr"/>
            <a:r>
              <a:rPr lang="en-US" sz="1600">
                <a:solidFill>
                  <a:schemeClr val="tx1"/>
                </a:solidFill>
                <a:cs typeface="Arial" charset="0"/>
              </a:rPr>
              <a:t>Block</a:t>
            </a:r>
          </a:p>
        </p:txBody>
      </p:sp>
      <p:sp>
        <p:nvSpPr>
          <p:cNvPr id="33808" name="Rectangle 50"/>
          <p:cNvSpPr>
            <a:spLocks/>
          </p:cNvSpPr>
          <p:nvPr/>
        </p:nvSpPr>
        <p:spPr bwMode="auto">
          <a:xfrm>
            <a:off x="3307080" y="3840480"/>
            <a:ext cx="1415131" cy="246221"/>
          </a:xfrm>
          <a:prstGeom prst="rect">
            <a:avLst/>
          </a:prstGeom>
          <a:noFill/>
          <a:ln w="12700">
            <a:noFill/>
            <a:miter lim="800000"/>
            <a:headEnd/>
            <a:tailEnd/>
          </a:ln>
        </p:spPr>
        <p:txBody>
          <a:bodyPr wrap="none" lIns="0" tIns="0" rIns="40640" bIns="0">
            <a:spAutoFit/>
          </a:bodyPr>
          <a:lstStyle/>
          <a:p>
            <a:pPr marL="39688"/>
            <a:r>
              <a:rPr lang="en-US" sz="1600">
                <a:solidFill>
                  <a:schemeClr val="tx1"/>
                </a:solidFill>
                <a:cs typeface="Arial" charset="0"/>
              </a:rPr>
              <a:t>Multiprocessor</a:t>
            </a:r>
          </a:p>
        </p:txBody>
      </p:sp>
      <p:sp>
        <p:nvSpPr>
          <p:cNvPr id="33809" name="Rectangle 51"/>
          <p:cNvSpPr>
            <a:spLocks/>
          </p:cNvSpPr>
          <p:nvPr/>
        </p:nvSpPr>
        <p:spPr bwMode="auto">
          <a:xfrm>
            <a:off x="5440680" y="2594610"/>
            <a:ext cx="5379720" cy="1520190"/>
          </a:xfrm>
          <a:prstGeom prst="rect">
            <a:avLst/>
          </a:prstGeom>
          <a:noFill/>
          <a:ln w="12700">
            <a:noFill/>
            <a:miter lim="800000"/>
            <a:headEnd/>
            <a:tailEnd/>
          </a:ln>
        </p:spPr>
        <p:txBody>
          <a:bodyPr lIns="0" tIns="0" rIns="40640" bIns="0"/>
          <a:lstStyle/>
          <a:p>
            <a:pPr marL="39688"/>
            <a:r>
              <a:rPr lang="en-US" sz="1600">
                <a:solidFill>
                  <a:schemeClr val="tx1"/>
                </a:solidFill>
                <a:cs typeface="Arial" charset="0"/>
              </a:rPr>
              <a:t>Thread blocks are executed on multiprocessors</a:t>
            </a:r>
          </a:p>
          <a:p>
            <a:pPr marL="39688"/>
            <a:endParaRPr lang="en-US" sz="1600">
              <a:solidFill>
                <a:schemeClr val="tx1"/>
              </a:solidFill>
              <a:cs typeface="Arial" charset="0"/>
            </a:endParaRPr>
          </a:p>
          <a:p>
            <a:pPr marL="39688"/>
            <a:r>
              <a:rPr lang="en-US" sz="1600">
                <a:solidFill>
                  <a:schemeClr val="tx1"/>
                </a:solidFill>
                <a:cs typeface="Arial" charset="0"/>
              </a:rPr>
              <a:t>Thread blocks do not migrate</a:t>
            </a:r>
          </a:p>
          <a:p>
            <a:pPr marL="39688"/>
            <a:endParaRPr lang="en-US" sz="1600">
              <a:solidFill>
                <a:schemeClr val="tx1"/>
              </a:solidFill>
              <a:cs typeface="Arial" charset="0"/>
            </a:endParaRPr>
          </a:p>
          <a:p>
            <a:pPr marL="39688"/>
            <a:r>
              <a:rPr lang="en-US" sz="1600">
                <a:solidFill>
                  <a:schemeClr val="tx1"/>
                </a:solidFill>
                <a:cs typeface="Arial" charset="0"/>
              </a:rPr>
              <a:t>Several concurrent thread blocks can reside on one multiprocessor - limited by multiprocessor resources (shared memory and register file)</a:t>
            </a:r>
          </a:p>
        </p:txBody>
      </p:sp>
      <p:grpSp>
        <p:nvGrpSpPr>
          <p:cNvPr id="8" name="Group 52"/>
          <p:cNvGrpSpPr>
            <a:grpSpLocks/>
          </p:cNvGrpSpPr>
          <p:nvPr/>
        </p:nvGrpSpPr>
        <p:grpSpPr bwMode="auto">
          <a:xfrm>
            <a:off x="3179446" y="4609148"/>
            <a:ext cx="1996440" cy="822960"/>
            <a:chOff x="0" y="0"/>
            <a:chExt cx="1048" cy="576"/>
          </a:xfrm>
        </p:grpSpPr>
        <p:grpSp>
          <p:nvGrpSpPr>
            <p:cNvPr id="9" name="Group 53"/>
            <p:cNvGrpSpPr>
              <a:grpSpLocks/>
            </p:cNvGrpSpPr>
            <p:nvPr/>
          </p:nvGrpSpPr>
          <p:grpSpPr bwMode="auto">
            <a:xfrm>
              <a:off x="0" y="0"/>
              <a:ext cx="513" cy="576"/>
              <a:chOff x="0" y="0"/>
              <a:chExt cx="513" cy="576"/>
            </a:xfrm>
          </p:grpSpPr>
          <p:sp>
            <p:nvSpPr>
              <p:cNvPr id="33991" name="Rectangle 54"/>
              <p:cNvSpPr>
                <a:spLocks/>
              </p:cNvSpPr>
              <p:nvPr/>
            </p:nvSpPr>
            <p:spPr bwMode="auto">
              <a:xfrm>
                <a:off x="0" y="0"/>
                <a:ext cx="513" cy="576"/>
              </a:xfrm>
              <a:prstGeom prst="rect">
                <a:avLst/>
              </a:prstGeom>
              <a:solidFill>
                <a:srgbClr val="808080"/>
              </a:solidFill>
              <a:ln w="12700">
                <a:noFill/>
                <a:miter lim="800000"/>
                <a:headEnd/>
                <a:tailEnd/>
              </a:ln>
            </p:spPr>
            <p:txBody>
              <a:bodyPr lIns="0" tIns="0" rIns="0" bIns="0"/>
              <a:lstStyle/>
              <a:p>
                <a:endParaRPr lang="en-US"/>
              </a:p>
            </p:txBody>
          </p:sp>
          <p:sp>
            <p:nvSpPr>
              <p:cNvPr id="33992" name="Rectangle 55"/>
              <p:cNvSpPr>
                <a:spLocks/>
              </p:cNvSpPr>
              <p:nvPr/>
            </p:nvSpPr>
            <p:spPr bwMode="auto">
              <a:xfrm>
                <a:off x="0" y="0"/>
                <a:ext cx="513" cy="576"/>
              </a:xfrm>
              <a:prstGeom prst="rect">
                <a:avLst/>
              </a:prstGeom>
              <a:noFill/>
              <a:ln w="12700">
                <a:noFill/>
                <a:miter lim="800000"/>
                <a:headEnd/>
                <a:tailEnd/>
              </a:ln>
            </p:spPr>
            <p:txBody>
              <a:bodyPr lIns="0" tIns="0" rIns="0" bIns="0"/>
              <a:lstStyle/>
              <a:p>
                <a:endParaRPr lang="en-US"/>
              </a:p>
            </p:txBody>
          </p:sp>
        </p:grpSp>
        <p:grpSp>
          <p:nvGrpSpPr>
            <p:cNvPr id="10" name="Group 56"/>
            <p:cNvGrpSpPr>
              <a:grpSpLocks/>
            </p:cNvGrpSpPr>
            <p:nvPr/>
          </p:nvGrpSpPr>
          <p:grpSpPr bwMode="auto">
            <a:xfrm>
              <a:off x="16" y="94"/>
              <a:ext cx="147" cy="461"/>
              <a:chOff x="0" y="0"/>
              <a:chExt cx="146" cy="460"/>
            </a:xfrm>
          </p:grpSpPr>
          <p:sp>
            <p:nvSpPr>
              <p:cNvPr id="33989" name="Rectangle 57"/>
              <p:cNvSpPr>
                <a:spLocks/>
              </p:cNvSpPr>
              <p:nvPr/>
            </p:nvSpPr>
            <p:spPr bwMode="auto">
              <a:xfrm>
                <a:off x="0" y="0"/>
                <a:ext cx="146" cy="46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990" name="Rectangle 58"/>
              <p:cNvSpPr>
                <a:spLocks/>
              </p:cNvSpPr>
              <p:nvPr/>
            </p:nvSpPr>
            <p:spPr bwMode="auto">
              <a:xfrm>
                <a:off x="0" y="0"/>
                <a:ext cx="146" cy="460"/>
              </a:xfrm>
              <a:prstGeom prst="rect">
                <a:avLst/>
              </a:prstGeom>
              <a:noFill/>
              <a:ln w="12700">
                <a:noFill/>
                <a:miter lim="800000"/>
                <a:headEnd/>
                <a:tailEnd/>
              </a:ln>
            </p:spPr>
            <p:txBody>
              <a:bodyPr lIns="0" tIns="0" rIns="0" bIns="0"/>
              <a:lstStyle/>
              <a:p>
                <a:endParaRPr lang="en-US"/>
              </a:p>
            </p:txBody>
          </p:sp>
        </p:grpSp>
        <p:sp>
          <p:nvSpPr>
            <p:cNvPr id="33840" name="Rectangle 59"/>
            <p:cNvSpPr>
              <a:spLocks/>
            </p:cNvSpPr>
            <p:nvPr/>
          </p:nvSpPr>
          <p:spPr bwMode="auto">
            <a:xfrm>
              <a:off x="35" y="112"/>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41" name="Rectangle 60"/>
            <p:cNvSpPr>
              <a:spLocks/>
            </p:cNvSpPr>
            <p:nvPr/>
          </p:nvSpPr>
          <p:spPr bwMode="auto">
            <a:xfrm>
              <a:off x="35" y="112"/>
              <a:ext cx="46" cy="42"/>
            </a:xfrm>
            <a:prstGeom prst="rect">
              <a:avLst/>
            </a:prstGeom>
            <a:noFill/>
            <a:ln w="12700">
              <a:noFill/>
              <a:miter lim="800000"/>
              <a:headEnd/>
              <a:tailEnd/>
            </a:ln>
          </p:spPr>
          <p:txBody>
            <a:bodyPr lIns="0" tIns="0" rIns="0" bIns="0"/>
            <a:lstStyle/>
            <a:p>
              <a:endParaRPr lang="en-US"/>
            </a:p>
          </p:txBody>
        </p:sp>
        <p:sp>
          <p:nvSpPr>
            <p:cNvPr id="33842" name="Rectangle 61"/>
            <p:cNvSpPr>
              <a:spLocks/>
            </p:cNvSpPr>
            <p:nvPr/>
          </p:nvSpPr>
          <p:spPr bwMode="auto">
            <a:xfrm>
              <a:off x="35" y="167"/>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43" name="Rectangle 62"/>
            <p:cNvSpPr>
              <a:spLocks/>
            </p:cNvSpPr>
            <p:nvPr/>
          </p:nvSpPr>
          <p:spPr bwMode="auto">
            <a:xfrm>
              <a:off x="35" y="167"/>
              <a:ext cx="46" cy="42"/>
            </a:xfrm>
            <a:prstGeom prst="rect">
              <a:avLst/>
            </a:prstGeom>
            <a:noFill/>
            <a:ln w="12700">
              <a:noFill/>
              <a:miter lim="800000"/>
              <a:headEnd/>
              <a:tailEnd/>
            </a:ln>
          </p:spPr>
          <p:txBody>
            <a:bodyPr lIns="0" tIns="0" rIns="0" bIns="0"/>
            <a:lstStyle/>
            <a:p>
              <a:endParaRPr lang="en-US"/>
            </a:p>
          </p:txBody>
        </p:sp>
        <p:sp>
          <p:nvSpPr>
            <p:cNvPr id="33844" name="Rectangle 63"/>
            <p:cNvSpPr>
              <a:spLocks/>
            </p:cNvSpPr>
            <p:nvPr/>
          </p:nvSpPr>
          <p:spPr bwMode="auto">
            <a:xfrm>
              <a:off x="35" y="221"/>
              <a:ext cx="46"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45" name="Rectangle 64"/>
            <p:cNvSpPr>
              <a:spLocks/>
            </p:cNvSpPr>
            <p:nvPr/>
          </p:nvSpPr>
          <p:spPr bwMode="auto">
            <a:xfrm>
              <a:off x="35" y="221"/>
              <a:ext cx="46" cy="43"/>
            </a:xfrm>
            <a:prstGeom prst="rect">
              <a:avLst/>
            </a:prstGeom>
            <a:noFill/>
            <a:ln w="12700">
              <a:noFill/>
              <a:miter lim="800000"/>
              <a:headEnd/>
              <a:tailEnd/>
            </a:ln>
          </p:spPr>
          <p:txBody>
            <a:bodyPr lIns="0" tIns="0" rIns="0" bIns="0"/>
            <a:lstStyle/>
            <a:p>
              <a:endParaRPr lang="en-US"/>
            </a:p>
          </p:txBody>
        </p:sp>
        <p:sp>
          <p:nvSpPr>
            <p:cNvPr id="33846" name="Rectangle 65"/>
            <p:cNvSpPr>
              <a:spLocks/>
            </p:cNvSpPr>
            <p:nvPr/>
          </p:nvSpPr>
          <p:spPr bwMode="auto">
            <a:xfrm>
              <a:off x="35" y="276"/>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47" name="Rectangle 66"/>
            <p:cNvSpPr>
              <a:spLocks/>
            </p:cNvSpPr>
            <p:nvPr/>
          </p:nvSpPr>
          <p:spPr bwMode="auto">
            <a:xfrm>
              <a:off x="35" y="276"/>
              <a:ext cx="46" cy="42"/>
            </a:xfrm>
            <a:prstGeom prst="rect">
              <a:avLst/>
            </a:prstGeom>
            <a:noFill/>
            <a:ln w="12700">
              <a:noFill/>
              <a:miter lim="800000"/>
              <a:headEnd/>
              <a:tailEnd/>
            </a:ln>
          </p:spPr>
          <p:txBody>
            <a:bodyPr lIns="0" tIns="0" rIns="0" bIns="0"/>
            <a:lstStyle/>
            <a:p>
              <a:endParaRPr lang="en-US"/>
            </a:p>
          </p:txBody>
        </p:sp>
        <p:sp>
          <p:nvSpPr>
            <p:cNvPr id="33848" name="Rectangle 67"/>
            <p:cNvSpPr>
              <a:spLocks/>
            </p:cNvSpPr>
            <p:nvPr/>
          </p:nvSpPr>
          <p:spPr bwMode="auto">
            <a:xfrm>
              <a:off x="95" y="112"/>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49" name="Rectangle 68"/>
            <p:cNvSpPr>
              <a:spLocks/>
            </p:cNvSpPr>
            <p:nvPr/>
          </p:nvSpPr>
          <p:spPr bwMode="auto">
            <a:xfrm>
              <a:off x="95" y="112"/>
              <a:ext cx="46" cy="42"/>
            </a:xfrm>
            <a:prstGeom prst="rect">
              <a:avLst/>
            </a:prstGeom>
            <a:noFill/>
            <a:ln w="12700">
              <a:noFill/>
              <a:miter lim="800000"/>
              <a:headEnd/>
              <a:tailEnd/>
            </a:ln>
          </p:spPr>
          <p:txBody>
            <a:bodyPr lIns="0" tIns="0" rIns="0" bIns="0"/>
            <a:lstStyle/>
            <a:p>
              <a:endParaRPr lang="en-US"/>
            </a:p>
          </p:txBody>
        </p:sp>
        <p:sp>
          <p:nvSpPr>
            <p:cNvPr id="33850" name="Rectangle 69"/>
            <p:cNvSpPr>
              <a:spLocks/>
            </p:cNvSpPr>
            <p:nvPr/>
          </p:nvSpPr>
          <p:spPr bwMode="auto">
            <a:xfrm>
              <a:off x="95" y="167"/>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51" name="Rectangle 70"/>
            <p:cNvSpPr>
              <a:spLocks/>
            </p:cNvSpPr>
            <p:nvPr/>
          </p:nvSpPr>
          <p:spPr bwMode="auto">
            <a:xfrm>
              <a:off x="95" y="167"/>
              <a:ext cx="46" cy="42"/>
            </a:xfrm>
            <a:prstGeom prst="rect">
              <a:avLst/>
            </a:prstGeom>
            <a:noFill/>
            <a:ln w="12700">
              <a:noFill/>
              <a:miter lim="800000"/>
              <a:headEnd/>
              <a:tailEnd/>
            </a:ln>
          </p:spPr>
          <p:txBody>
            <a:bodyPr lIns="0" tIns="0" rIns="0" bIns="0"/>
            <a:lstStyle/>
            <a:p>
              <a:endParaRPr lang="en-US"/>
            </a:p>
          </p:txBody>
        </p:sp>
        <p:sp>
          <p:nvSpPr>
            <p:cNvPr id="33852" name="Rectangle 71"/>
            <p:cNvSpPr>
              <a:spLocks/>
            </p:cNvSpPr>
            <p:nvPr/>
          </p:nvSpPr>
          <p:spPr bwMode="auto">
            <a:xfrm>
              <a:off x="95" y="221"/>
              <a:ext cx="46"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53" name="Rectangle 72"/>
            <p:cNvSpPr>
              <a:spLocks/>
            </p:cNvSpPr>
            <p:nvPr/>
          </p:nvSpPr>
          <p:spPr bwMode="auto">
            <a:xfrm>
              <a:off x="95" y="221"/>
              <a:ext cx="46" cy="43"/>
            </a:xfrm>
            <a:prstGeom prst="rect">
              <a:avLst/>
            </a:prstGeom>
            <a:noFill/>
            <a:ln w="12700">
              <a:noFill/>
              <a:miter lim="800000"/>
              <a:headEnd/>
              <a:tailEnd/>
            </a:ln>
          </p:spPr>
          <p:txBody>
            <a:bodyPr lIns="0" tIns="0" rIns="0" bIns="0"/>
            <a:lstStyle/>
            <a:p>
              <a:endParaRPr lang="en-US"/>
            </a:p>
          </p:txBody>
        </p:sp>
        <p:sp>
          <p:nvSpPr>
            <p:cNvPr id="33854" name="Rectangle 73"/>
            <p:cNvSpPr>
              <a:spLocks/>
            </p:cNvSpPr>
            <p:nvPr/>
          </p:nvSpPr>
          <p:spPr bwMode="auto">
            <a:xfrm>
              <a:off x="95" y="276"/>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55" name="Rectangle 74"/>
            <p:cNvSpPr>
              <a:spLocks/>
            </p:cNvSpPr>
            <p:nvPr/>
          </p:nvSpPr>
          <p:spPr bwMode="auto">
            <a:xfrm>
              <a:off x="95" y="276"/>
              <a:ext cx="46" cy="42"/>
            </a:xfrm>
            <a:prstGeom prst="rect">
              <a:avLst/>
            </a:prstGeom>
            <a:noFill/>
            <a:ln w="12700">
              <a:noFill/>
              <a:miter lim="800000"/>
              <a:headEnd/>
              <a:tailEnd/>
            </a:ln>
          </p:spPr>
          <p:txBody>
            <a:bodyPr lIns="0" tIns="0" rIns="0" bIns="0"/>
            <a:lstStyle/>
            <a:p>
              <a:endParaRPr lang="en-US"/>
            </a:p>
          </p:txBody>
        </p:sp>
        <p:sp>
          <p:nvSpPr>
            <p:cNvPr id="33856" name="Rectangle 75"/>
            <p:cNvSpPr>
              <a:spLocks/>
            </p:cNvSpPr>
            <p:nvPr/>
          </p:nvSpPr>
          <p:spPr bwMode="auto">
            <a:xfrm>
              <a:off x="35" y="342"/>
              <a:ext cx="106" cy="43"/>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1" name="Group 76"/>
            <p:cNvGrpSpPr>
              <a:grpSpLocks/>
            </p:cNvGrpSpPr>
            <p:nvPr/>
          </p:nvGrpSpPr>
          <p:grpSpPr bwMode="auto">
            <a:xfrm>
              <a:off x="36" y="413"/>
              <a:ext cx="107" cy="115"/>
              <a:chOff x="0" y="0"/>
              <a:chExt cx="106" cy="115"/>
            </a:xfrm>
          </p:grpSpPr>
          <p:grpSp>
            <p:nvGrpSpPr>
              <p:cNvPr id="12" name="Group 77"/>
              <p:cNvGrpSpPr>
                <a:grpSpLocks/>
              </p:cNvGrpSpPr>
              <p:nvPr/>
            </p:nvGrpSpPr>
            <p:grpSpPr bwMode="auto">
              <a:xfrm rot="5400000">
                <a:off x="-4" y="4"/>
                <a:ext cx="115" cy="107"/>
                <a:chOff x="0" y="0"/>
                <a:chExt cx="115" cy="106"/>
              </a:xfrm>
            </p:grpSpPr>
            <p:sp>
              <p:nvSpPr>
                <p:cNvPr id="33987" name="Rectangle 78"/>
                <p:cNvSpPr>
                  <a:spLocks/>
                </p:cNvSpPr>
                <p:nvPr/>
              </p:nvSpPr>
              <p:spPr bwMode="auto">
                <a:xfrm>
                  <a:off x="0" y="0"/>
                  <a:ext cx="115" cy="106"/>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988" name="Rectangle 79"/>
                <p:cNvSpPr>
                  <a:spLocks/>
                </p:cNvSpPr>
                <p:nvPr/>
              </p:nvSpPr>
              <p:spPr bwMode="auto">
                <a:xfrm>
                  <a:off x="0" y="0"/>
                  <a:ext cx="115" cy="106"/>
                </a:xfrm>
                <a:prstGeom prst="rect">
                  <a:avLst/>
                </a:prstGeom>
                <a:noFill/>
                <a:ln w="12700">
                  <a:noFill/>
                  <a:miter lim="800000"/>
                  <a:headEnd/>
                  <a:tailEnd/>
                </a:ln>
              </p:spPr>
              <p:txBody>
                <a:bodyPr lIns="0" tIns="0" rIns="0" bIns="0"/>
                <a:lstStyle/>
                <a:p>
                  <a:endParaRPr lang="en-US"/>
                </a:p>
              </p:txBody>
            </p:sp>
          </p:grpSp>
          <p:sp>
            <p:nvSpPr>
              <p:cNvPr id="33986" name="Rectangle 80"/>
              <p:cNvSpPr>
                <a:spLocks/>
              </p:cNvSpPr>
              <p:nvPr/>
            </p:nvSpPr>
            <p:spPr bwMode="auto">
              <a:xfrm>
                <a:off x="1" y="0"/>
                <a:ext cx="105" cy="72"/>
              </a:xfrm>
              <a:prstGeom prst="rect">
                <a:avLst/>
              </a:prstGeom>
              <a:noFill/>
              <a:ln w="12700">
                <a:noFill/>
                <a:miter lim="800000"/>
                <a:headEnd/>
                <a:tailEnd/>
              </a:ln>
            </p:spPr>
            <p:txBody>
              <a:bodyPr lIns="0" tIns="0" rIns="0" bIns="0"/>
              <a:lstStyle/>
              <a:p>
                <a:endParaRPr lang="en-US"/>
              </a:p>
            </p:txBody>
          </p:sp>
        </p:grpSp>
        <p:sp>
          <p:nvSpPr>
            <p:cNvPr id="33858" name="Rectangle 81"/>
            <p:cNvSpPr>
              <a:spLocks/>
            </p:cNvSpPr>
            <p:nvPr/>
          </p:nvSpPr>
          <p:spPr bwMode="auto">
            <a:xfrm>
              <a:off x="183" y="94"/>
              <a:ext cx="147" cy="461"/>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859" name="Rectangle 82"/>
            <p:cNvSpPr>
              <a:spLocks/>
            </p:cNvSpPr>
            <p:nvPr/>
          </p:nvSpPr>
          <p:spPr bwMode="auto">
            <a:xfrm>
              <a:off x="183" y="94"/>
              <a:ext cx="147" cy="461"/>
            </a:xfrm>
            <a:prstGeom prst="rect">
              <a:avLst/>
            </a:prstGeom>
            <a:noFill/>
            <a:ln w="12700">
              <a:noFill/>
              <a:miter lim="800000"/>
              <a:headEnd/>
              <a:tailEnd/>
            </a:ln>
          </p:spPr>
          <p:txBody>
            <a:bodyPr lIns="0" tIns="0" rIns="0" bIns="0"/>
            <a:lstStyle/>
            <a:p>
              <a:endParaRPr lang="en-US"/>
            </a:p>
          </p:txBody>
        </p:sp>
        <p:sp>
          <p:nvSpPr>
            <p:cNvPr id="33860" name="Rectangle 83"/>
            <p:cNvSpPr>
              <a:spLocks/>
            </p:cNvSpPr>
            <p:nvPr/>
          </p:nvSpPr>
          <p:spPr bwMode="auto">
            <a:xfrm>
              <a:off x="201" y="112"/>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61" name="Rectangle 84"/>
            <p:cNvSpPr>
              <a:spLocks/>
            </p:cNvSpPr>
            <p:nvPr/>
          </p:nvSpPr>
          <p:spPr bwMode="auto">
            <a:xfrm>
              <a:off x="201" y="112"/>
              <a:ext cx="47" cy="42"/>
            </a:xfrm>
            <a:prstGeom prst="rect">
              <a:avLst/>
            </a:prstGeom>
            <a:noFill/>
            <a:ln w="12700">
              <a:noFill/>
              <a:miter lim="800000"/>
              <a:headEnd/>
              <a:tailEnd/>
            </a:ln>
          </p:spPr>
          <p:txBody>
            <a:bodyPr lIns="0" tIns="0" rIns="0" bIns="0"/>
            <a:lstStyle/>
            <a:p>
              <a:endParaRPr lang="en-US"/>
            </a:p>
          </p:txBody>
        </p:sp>
        <p:sp>
          <p:nvSpPr>
            <p:cNvPr id="33862" name="Rectangle 85"/>
            <p:cNvSpPr>
              <a:spLocks/>
            </p:cNvSpPr>
            <p:nvPr/>
          </p:nvSpPr>
          <p:spPr bwMode="auto">
            <a:xfrm>
              <a:off x="201" y="167"/>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63" name="Rectangle 86"/>
            <p:cNvSpPr>
              <a:spLocks/>
            </p:cNvSpPr>
            <p:nvPr/>
          </p:nvSpPr>
          <p:spPr bwMode="auto">
            <a:xfrm>
              <a:off x="201" y="167"/>
              <a:ext cx="47" cy="42"/>
            </a:xfrm>
            <a:prstGeom prst="rect">
              <a:avLst/>
            </a:prstGeom>
            <a:noFill/>
            <a:ln w="12700">
              <a:noFill/>
              <a:miter lim="800000"/>
              <a:headEnd/>
              <a:tailEnd/>
            </a:ln>
          </p:spPr>
          <p:txBody>
            <a:bodyPr lIns="0" tIns="0" rIns="0" bIns="0"/>
            <a:lstStyle/>
            <a:p>
              <a:endParaRPr lang="en-US"/>
            </a:p>
          </p:txBody>
        </p:sp>
        <p:sp>
          <p:nvSpPr>
            <p:cNvPr id="33864" name="Rectangle 87"/>
            <p:cNvSpPr>
              <a:spLocks/>
            </p:cNvSpPr>
            <p:nvPr/>
          </p:nvSpPr>
          <p:spPr bwMode="auto">
            <a:xfrm>
              <a:off x="201" y="221"/>
              <a:ext cx="47"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65" name="Rectangle 88"/>
            <p:cNvSpPr>
              <a:spLocks/>
            </p:cNvSpPr>
            <p:nvPr/>
          </p:nvSpPr>
          <p:spPr bwMode="auto">
            <a:xfrm>
              <a:off x="201" y="221"/>
              <a:ext cx="47" cy="43"/>
            </a:xfrm>
            <a:prstGeom prst="rect">
              <a:avLst/>
            </a:prstGeom>
            <a:noFill/>
            <a:ln w="12700">
              <a:noFill/>
              <a:miter lim="800000"/>
              <a:headEnd/>
              <a:tailEnd/>
            </a:ln>
          </p:spPr>
          <p:txBody>
            <a:bodyPr lIns="0" tIns="0" rIns="0" bIns="0"/>
            <a:lstStyle/>
            <a:p>
              <a:endParaRPr lang="en-US"/>
            </a:p>
          </p:txBody>
        </p:sp>
        <p:sp>
          <p:nvSpPr>
            <p:cNvPr id="33866" name="Rectangle 89"/>
            <p:cNvSpPr>
              <a:spLocks/>
            </p:cNvSpPr>
            <p:nvPr/>
          </p:nvSpPr>
          <p:spPr bwMode="auto">
            <a:xfrm>
              <a:off x="201" y="276"/>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67" name="Rectangle 90"/>
            <p:cNvSpPr>
              <a:spLocks/>
            </p:cNvSpPr>
            <p:nvPr/>
          </p:nvSpPr>
          <p:spPr bwMode="auto">
            <a:xfrm>
              <a:off x="201" y="276"/>
              <a:ext cx="47" cy="42"/>
            </a:xfrm>
            <a:prstGeom prst="rect">
              <a:avLst/>
            </a:prstGeom>
            <a:noFill/>
            <a:ln w="12700">
              <a:noFill/>
              <a:miter lim="800000"/>
              <a:headEnd/>
              <a:tailEnd/>
            </a:ln>
          </p:spPr>
          <p:txBody>
            <a:bodyPr lIns="0" tIns="0" rIns="0" bIns="0"/>
            <a:lstStyle/>
            <a:p>
              <a:endParaRPr lang="en-US"/>
            </a:p>
          </p:txBody>
        </p:sp>
        <p:sp>
          <p:nvSpPr>
            <p:cNvPr id="33868" name="Rectangle 91"/>
            <p:cNvSpPr>
              <a:spLocks/>
            </p:cNvSpPr>
            <p:nvPr/>
          </p:nvSpPr>
          <p:spPr bwMode="auto">
            <a:xfrm>
              <a:off x="262" y="112"/>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69" name="Rectangle 92"/>
            <p:cNvSpPr>
              <a:spLocks/>
            </p:cNvSpPr>
            <p:nvPr/>
          </p:nvSpPr>
          <p:spPr bwMode="auto">
            <a:xfrm>
              <a:off x="262" y="112"/>
              <a:ext cx="46" cy="42"/>
            </a:xfrm>
            <a:prstGeom prst="rect">
              <a:avLst/>
            </a:prstGeom>
            <a:noFill/>
            <a:ln w="12700">
              <a:noFill/>
              <a:miter lim="800000"/>
              <a:headEnd/>
              <a:tailEnd/>
            </a:ln>
          </p:spPr>
          <p:txBody>
            <a:bodyPr lIns="0" tIns="0" rIns="0" bIns="0"/>
            <a:lstStyle/>
            <a:p>
              <a:endParaRPr lang="en-US"/>
            </a:p>
          </p:txBody>
        </p:sp>
        <p:sp>
          <p:nvSpPr>
            <p:cNvPr id="33870" name="Rectangle 93"/>
            <p:cNvSpPr>
              <a:spLocks/>
            </p:cNvSpPr>
            <p:nvPr/>
          </p:nvSpPr>
          <p:spPr bwMode="auto">
            <a:xfrm>
              <a:off x="262" y="167"/>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71" name="Rectangle 94"/>
            <p:cNvSpPr>
              <a:spLocks/>
            </p:cNvSpPr>
            <p:nvPr/>
          </p:nvSpPr>
          <p:spPr bwMode="auto">
            <a:xfrm>
              <a:off x="262" y="167"/>
              <a:ext cx="46" cy="42"/>
            </a:xfrm>
            <a:prstGeom prst="rect">
              <a:avLst/>
            </a:prstGeom>
            <a:noFill/>
            <a:ln w="12700">
              <a:noFill/>
              <a:miter lim="800000"/>
              <a:headEnd/>
              <a:tailEnd/>
            </a:ln>
          </p:spPr>
          <p:txBody>
            <a:bodyPr lIns="0" tIns="0" rIns="0" bIns="0"/>
            <a:lstStyle/>
            <a:p>
              <a:endParaRPr lang="en-US"/>
            </a:p>
          </p:txBody>
        </p:sp>
        <p:sp>
          <p:nvSpPr>
            <p:cNvPr id="33872" name="Rectangle 95"/>
            <p:cNvSpPr>
              <a:spLocks/>
            </p:cNvSpPr>
            <p:nvPr/>
          </p:nvSpPr>
          <p:spPr bwMode="auto">
            <a:xfrm>
              <a:off x="262" y="221"/>
              <a:ext cx="46"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73" name="Rectangle 96"/>
            <p:cNvSpPr>
              <a:spLocks/>
            </p:cNvSpPr>
            <p:nvPr/>
          </p:nvSpPr>
          <p:spPr bwMode="auto">
            <a:xfrm>
              <a:off x="262" y="221"/>
              <a:ext cx="46" cy="43"/>
            </a:xfrm>
            <a:prstGeom prst="rect">
              <a:avLst/>
            </a:prstGeom>
            <a:noFill/>
            <a:ln w="12700">
              <a:noFill/>
              <a:miter lim="800000"/>
              <a:headEnd/>
              <a:tailEnd/>
            </a:ln>
          </p:spPr>
          <p:txBody>
            <a:bodyPr lIns="0" tIns="0" rIns="0" bIns="0"/>
            <a:lstStyle/>
            <a:p>
              <a:endParaRPr lang="en-US"/>
            </a:p>
          </p:txBody>
        </p:sp>
        <p:sp>
          <p:nvSpPr>
            <p:cNvPr id="33874" name="Rectangle 97"/>
            <p:cNvSpPr>
              <a:spLocks/>
            </p:cNvSpPr>
            <p:nvPr/>
          </p:nvSpPr>
          <p:spPr bwMode="auto">
            <a:xfrm>
              <a:off x="262" y="276"/>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75" name="Rectangle 98"/>
            <p:cNvSpPr>
              <a:spLocks/>
            </p:cNvSpPr>
            <p:nvPr/>
          </p:nvSpPr>
          <p:spPr bwMode="auto">
            <a:xfrm>
              <a:off x="262" y="276"/>
              <a:ext cx="46" cy="42"/>
            </a:xfrm>
            <a:prstGeom prst="rect">
              <a:avLst/>
            </a:prstGeom>
            <a:noFill/>
            <a:ln w="12700">
              <a:noFill/>
              <a:miter lim="800000"/>
              <a:headEnd/>
              <a:tailEnd/>
            </a:ln>
          </p:spPr>
          <p:txBody>
            <a:bodyPr lIns="0" tIns="0" rIns="0" bIns="0"/>
            <a:lstStyle/>
            <a:p>
              <a:endParaRPr lang="en-US"/>
            </a:p>
          </p:txBody>
        </p:sp>
        <p:sp>
          <p:nvSpPr>
            <p:cNvPr id="33876" name="Rectangle 99"/>
            <p:cNvSpPr>
              <a:spLocks/>
            </p:cNvSpPr>
            <p:nvPr/>
          </p:nvSpPr>
          <p:spPr bwMode="auto">
            <a:xfrm>
              <a:off x="201" y="342"/>
              <a:ext cx="107" cy="43"/>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3" name="Group 100"/>
            <p:cNvGrpSpPr>
              <a:grpSpLocks/>
            </p:cNvGrpSpPr>
            <p:nvPr/>
          </p:nvGrpSpPr>
          <p:grpSpPr bwMode="auto">
            <a:xfrm>
              <a:off x="202" y="413"/>
              <a:ext cx="108" cy="115"/>
              <a:chOff x="0" y="0"/>
              <a:chExt cx="107" cy="115"/>
            </a:xfrm>
          </p:grpSpPr>
          <p:grpSp>
            <p:nvGrpSpPr>
              <p:cNvPr id="14" name="Group 101"/>
              <p:cNvGrpSpPr>
                <a:grpSpLocks/>
              </p:cNvGrpSpPr>
              <p:nvPr/>
            </p:nvGrpSpPr>
            <p:grpSpPr bwMode="auto">
              <a:xfrm rot="5400000">
                <a:off x="-3" y="3"/>
                <a:ext cx="114" cy="107"/>
                <a:chOff x="0" y="0"/>
                <a:chExt cx="115" cy="106"/>
              </a:xfrm>
            </p:grpSpPr>
            <p:sp>
              <p:nvSpPr>
                <p:cNvPr id="33983" name="Rectangle 102"/>
                <p:cNvSpPr>
                  <a:spLocks/>
                </p:cNvSpPr>
                <p:nvPr/>
              </p:nvSpPr>
              <p:spPr bwMode="auto">
                <a:xfrm>
                  <a:off x="0" y="0"/>
                  <a:ext cx="115" cy="106"/>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984" name="Rectangle 103"/>
                <p:cNvSpPr>
                  <a:spLocks/>
                </p:cNvSpPr>
                <p:nvPr/>
              </p:nvSpPr>
              <p:spPr bwMode="auto">
                <a:xfrm>
                  <a:off x="0" y="0"/>
                  <a:ext cx="115" cy="106"/>
                </a:xfrm>
                <a:prstGeom prst="rect">
                  <a:avLst/>
                </a:prstGeom>
                <a:noFill/>
                <a:ln w="12700">
                  <a:noFill/>
                  <a:miter lim="800000"/>
                  <a:headEnd/>
                  <a:tailEnd/>
                </a:ln>
              </p:spPr>
              <p:txBody>
                <a:bodyPr lIns="0" tIns="0" rIns="0" bIns="0"/>
                <a:lstStyle/>
                <a:p>
                  <a:endParaRPr lang="en-US"/>
                </a:p>
              </p:txBody>
            </p:sp>
          </p:grpSp>
          <p:sp>
            <p:nvSpPr>
              <p:cNvPr id="33982" name="Rectangle 104"/>
              <p:cNvSpPr>
                <a:spLocks/>
              </p:cNvSpPr>
              <p:nvPr/>
            </p:nvSpPr>
            <p:spPr bwMode="auto">
              <a:xfrm>
                <a:off x="0" y="0"/>
                <a:ext cx="105" cy="72"/>
              </a:xfrm>
              <a:prstGeom prst="rect">
                <a:avLst/>
              </a:prstGeom>
              <a:noFill/>
              <a:ln w="12700">
                <a:noFill/>
                <a:miter lim="800000"/>
                <a:headEnd/>
                <a:tailEnd/>
              </a:ln>
            </p:spPr>
            <p:txBody>
              <a:bodyPr lIns="0" tIns="0" rIns="0" bIns="0"/>
              <a:lstStyle/>
              <a:p>
                <a:endParaRPr lang="en-US"/>
              </a:p>
            </p:txBody>
          </p:sp>
        </p:grpSp>
        <p:grpSp>
          <p:nvGrpSpPr>
            <p:cNvPr id="15" name="Group 105"/>
            <p:cNvGrpSpPr>
              <a:grpSpLocks/>
            </p:cNvGrpSpPr>
            <p:nvPr/>
          </p:nvGrpSpPr>
          <p:grpSpPr bwMode="auto">
            <a:xfrm>
              <a:off x="350" y="94"/>
              <a:ext cx="147" cy="461"/>
              <a:chOff x="0" y="0"/>
              <a:chExt cx="146" cy="460"/>
            </a:xfrm>
          </p:grpSpPr>
          <p:sp>
            <p:nvSpPr>
              <p:cNvPr id="33979" name="Rectangle 106"/>
              <p:cNvSpPr>
                <a:spLocks/>
              </p:cNvSpPr>
              <p:nvPr/>
            </p:nvSpPr>
            <p:spPr bwMode="auto">
              <a:xfrm>
                <a:off x="0" y="0"/>
                <a:ext cx="146" cy="46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980" name="Rectangle 107"/>
              <p:cNvSpPr>
                <a:spLocks/>
              </p:cNvSpPr>
              <p:nvPr/>
            </p:nvSpPr>
            <p:spPr bwMode="auto">
              <a:xfrm>
                <a:off x="0" y="0"/>
                <a:ext cx="146" cy="460"/>
              </a:xfrm>
              <a:prstGeom prst="rect">
                <a:avLst/>
              </a:prstGeom>
              <a:noFill/>
              <a:ln w="12700">
                <a:noFill/>
                <a:miter lim="800000"/>
                <a:headEnd/>
                <a:tailEnd/>
              </a:ln>
            </p:spPr>
            <p:txBody>
              <a:bodyPr lIns="0" tIns="0" rIns="0" bIns="0"/>
              <a:lstStyle/>
              <a:p>
                <a:endParaRPr lang="en-US"/>
              </a:p>
            </p:txBody>
          </p:sp>
        </p:grpSp>
        <p:sp>
          <p:nvSpPr>
            <p:cNvPr id="33879" name="Rectangle 108"/>
            <p:cNvSpPr>
              <a:spLocks/>
            </p:cNvSpPr>
            <p:nvPr/>
          </p:nvSpPr>
          <p:spPr bwMode="auto">
            <a:xfrm>
              <a:off x="368" y="112"/>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80" name="Rectangle 109"/>
            <p:cNvSpPr>
              <a:spLocks/>
            </p:cNvSpPr>
            <p:nvPr/>
          </p:nvSpPr>
          <p:spPr bwMode="auto">
            <a:xfrm>
              <a:off x="368" y="112"/>
              <a:ext cx="47" cy="42"/>
            </a:xfrm>
            <a:prstGeom prst="rect">
              <a:avLst/>
            </a:prstGeom>
            <a:noFill/>
            <a:ln w="12700">
              <a:noFill/>
              <a:miter lim="800000"/>
              <a:headEnd/>
              <a:tailEnd/>
            </a:ln>
          </p:spPr>
          <p:txBody>
            <a:bodyPr lIns="0" tIns="0" rIns="0" bIns="0"/>
            <a:lstStyle/>
            <a:p>
              <a:endParaRPr lang="en-US"/>
            </a:p>
          </p:txBody>
        </p:sp>
        <p:sp>
          <p:nvSpPr>
            <p:cNvPr id="33881" name="Rectangle 110"/>
            <p:cNvSpPr>
              <a:spLocks/>
            </p:cNvSpPr>
            <p:nvPr/>
          </p:nvSpPr>
          <p:spPr bwMode="auto">
            <a:xfrm>
              <a:off x="368" y="167"/>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82" name="Rectangle 111"/>
            <p:cNvSpPr>
              <a:spLocks/>
            </p:cNvSpPr>
            <p:nvPr/>
          </p:nvSpPr>
          <p:spPr bwMode="auto">
            <a:xfrm>
              <a:off x="368" y="167"/>
              <a:ext cx="47" cy="42"/>
            </a:xfrm>
            <a:prstGeom prst="rect">
              <a:avLst/>
            </a:prstGeom>
            <a:noFill/>
            <a:ln w="12700">
              <a:noFill/>
              <a:miter lim="800000"/>
              <a:headEnd/>
              <a:tailEnd/>
            </a:ln>
          </p:spPr>
          <p:txBody>
            <a:bodyPr lIns="0" tIns="0" rIns="0" bIns="0"/>
            <a:lstStyle/>
            <a:p>
              <a:endParaRPr lang="en-US"/>
            </a:p>
          </p:txBody>
        </p:sp>
        <p:sp>
          <p:nvSpPr>
            <p:cNvPr id="33883" name="Rectangle 112"/>
            <p:cNvSpPr>
              <a:spLocks/>
            </p:cNvSpPr>
            <p:nvPr/>
          </p:nvSpPr>
          <p:spPr bwMode="auto">
            <a:xfrm>
              <a:off x="368" y="221"/>
              <a:ext cx="47"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84" name="Rectangle 113"/>
            <p:cNvSpPr>
              <a:spLocks/>
            </p:cNvSpPr>
            <p:nvPr/>
          </p:nvSpPr>
          <p:spPr bwMode="auto">
            <a:xfrm>
              <a:off x="368" y="221"/>
              <a:ext cx="47" cy="43"/>
            </a:xfrm>
            <a:prstGeom prst="rect">
              <a:avLst/>
            </a:prstGeom>
            <a:noFill/>
            <a:ln w="12700">
              <a:noFill/>
              <a:miter lim="800000"/>
              <a:headEnd/>
              <a:tailEnd/>
            </a:ln>
          </p:spPr>
          <p:txBody>
            <a:bodyPr lIns="0" tIns="0" rIns="0" bIns="0"/>
            <a:lstStyle/>
            <a:p>
              <a:endParaRPr lang="en-US"/>
            </a:p>
          </p:txBody>
        </p:sp>
        <p:sp>
          <p:nvSpPr>
            <p:cNvPr id="33885" name="Rectangle 114"/>
            <p:cNvSpPr>
              <a:spLocks/>
            </p:cNvSpPr>
            <p:nvPr/>
          </p:nvSpPr>
          <p:spPr bwMode="auto">
            <a:xfrm>
              <a:off x="368" y="276"/>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86" name="Rectangle 115"/>
            <p:cNvSpPr>
              <a:spLocks/>
            </p:cNvSpPr>
            <p:nvPr/>
          </p:nvSpPr>
          <p:spPr bwMode="auto">
            <a:xfrm>
              <a:off x="368" y="276"/>
              <a:ext cx="47" cy="42"/>
            </a:xfrm>
            <a:prstGeom prst="rect">
              <a:avLst/>
            </a:prstGeom>
            <a:noFill/>
            <a:ln w="12700">
              <a:noFill/>
              <a:miter lim="800000"/>
              <a:headEnd/>
              <a:tailEnd/>
            </a:ln>
          </p:spPr>
          <p:txBody>
            <a:bodyPr lIns="0" tIns="0" rIns="0" bIns="0"/>
            <a:lstStyle/>
            <a:p>
              <a:endParaRPr lang="en-US"/>
            </a:p>
          </p:txBody>
        </p:sp>
        <p:sp>
          <p:nvSpPr>
            <p:cNvPr id="33887" name="Rectangle 116"/>
            <p:cNvSpPr>
              <a:spLocks/>
            </p:cNvSpPr>
            <p:nvPr/>
          </p:nvSpPr>
          <p:spPr bwMode="auto">
            <a:xfrm>
              <a:off x="428" y="112"/>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88" name="Rectangle 117"/>
            <p:cNvSpPr>
              <a:spLocks/>
            </p:cNvSpPr>
            <p:nvPr/>
          </p:nvSpPr>
          <p:spPr bwMode="auto">
            <a:xfrm>
              <a:off x="428" y="112"/>
              <a:ext cx="47" cy="42"/>
            </a:xfrm>
            <a:prstGeom prst="rect">
              <a:avLst/>
            </a:prstGeom>
            <a:noFill/>
            <a:ln w="12700">
              <a:noFill/>
              <a:miter lim="800000"/>
              <a:headEnd/>
              <a:tailEnd/>
            </a:ln>
          </p:spPr>
          <p:txBody>
            <a:bodyPr lIns="0" tIns="0" rIns="0" bIns="0"/>
            <a:lstStyle/>
            <a:p>
              <a:endParaRPr lang="en-US"/>
            </a:p>
          </p:txBody>
        </p:sp>
        <p:sp>
          <p:nvSpPr>
            <p:cNvPr id="33889" name="Rectangle 118"/>
            <p:cNvSpPr>
              <a:spLocks/>
            </p:cNvSpPr>
            <p:nvPr/>
          </p:nvSpPr>
          <p:spPr bwMode="auto">
            <a:xfrm>
              <a:off x="428" y="167"/>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90" name="Rectangle 119"/>
            <p:cNvSpPr>
              <a:spLocks/>
            </p:cNvSpPr>
            <p:nvPr/>
          </p:nvSpPr>
          <p:spPr bwMode="auto">
            <a:xfrm>
              <a:off x="428" y="167"/>
              <a:ext cx="47" cy="42"/>
            </a:xfrm>
            <a:prstGeom prst="rect">
              <a:avLst/>
            </a:prstGeom>
            <a:noFill/>
            <a:ln w="12700">
              <a:noFill/>
              <a:miter lim="800000"/>
              <a:headEnd/>
              <a:tailEnd/>
            </a:ln>
          </p:spPr>
          <p:txBody>
            <a:bodyPr lIns="0" tIns="0" rIns="0" bIns="0"/>
            <a:lstStyle/>
            <a:p>
              <a:endParaRPr lang="en-US"/>
            </a:p>
          </p:txBody>
        </p:sp>
        <p:sp>
          <p:nvSpPr>
            <p:cNvPr id="33891" name="Rectangle 120"/>
            <p:cNvSpPr>
              <a:spLocks/>
            </p:cNvSpPr>
            <p:nvPr/>
          </p:nvSpPr>
          <p:spPr bwMode="auto">
            <a:xfrm>
              <a:off x="428" y="221"/>
              <a:ext cx="47"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92" name="Rectangle 121"/>
            <p:cNvSpPr>
              <a:spLocks/>
            </p:cNvSpPr>
            <p:nvPr/>
          </p:nvSpPr>
          <p:spPr bwMode="auto">
            <a:xfrm>
              <a:off x="428" y="221"/>
              <a:ext cx="47" cy="43"/>
            </a:xfrm>
            <a:prstGeom prst="rect">
              <a:avLst/>
            </a:prstGeom>
            <a:noFill/>
            <a:ln w="12700">
              <a:noFill/>
              <a:miter lim="800000"/>
              <a:headEnd/>
              <a:tailEnd/>
            </a:ln>
          </p:spPr>
          <p:txBody>
            <a:bodyPr lIns="0" tIns="0" rIns="0" bIns="0"/>
            <a:lstStyle/>
            <a:p>
              <a:endParaRPr lang="en-US"/>
            </a:p>
          </p:txBody>
        </p:sp>
        <p:sp>
          <p:nvSpPr>
            <p:cNvPr id="33893" name="Rectangle 122"/>
            <p:cNvSpPr>
              <a:spLocks/>
            </p:cNvSpPr>
            <p:nvPr/>
          </p:nvSpPr>
          <p:spPr bwMode="auto">
            <a:xfrm>
              <a:off x="428" y="276"/>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894" name="Rectangle 123"/>
            <p:cNvSpPr>
              <a:spLocks/>
            </p:cNvSpPr>
            <p:nvPr/>
          </p:nvSpPr>
          <p:spPr bwMode="auto">
            <a:xfrm>
              <a:off x="428" y="276"/>
              <a:ext cx="47" cy="42"/>
            </a:xfrm>
            <a:prstGeom prst="rect">
              <a:avLst/>
            </a:prstGeom>
            <a:noFill/>
            <a:ln w="12700">
              <a:noFill/>
              <a:miter lim="800000"/>
              <a:headEnd/>
              <a:tailEnd/>
            </a:ln>
          </p:spPr>
          <p:txBody>
            <a:bodyPr lIns="0" tIns="0" rIns="0" bIns="0"/>
            <a:lstStyle/>
            <a:p>
              <a:endParaRPr lang="en-US"/>
            </a:p>
          </p:txBody>
        </p:sp>
        <p:sp>
          <p:nvSpPr>
            <p:cNvPr id="33895" name="Rectangle 124"/>
            <p:cNvSpPr>
              <a:spLocks/>
            </p:cNvSpPr>
            <p:nvPr/>
          </p:nvSpPr>
          <p:spPr bwMode="auto">
            <a:xfrm>
              <a:off x="368" y="342"/>
              <a:ext cx="107" cy="43"/>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16" name="Group 125"/>
            <p:cNvGrpSpPr>
              <a:grpSpLocks/>
            </p:cNvGrpSpPr>
            <p:nvPr/>
          </p:nvGrpSpPr>
          <p:grpSpPr bwMode="auto">
            <a:xfrm>
              <a:off x="370" y="413"/>
              <a:ext cx="107" cy="115"/>
              <a:chOff x="0" y="0"/>
              <a:chExt cx="106" cy="115"/>
            </a:xfrm>
          </p:grpSpPr>
          <p:grpSp>
            <p:nvGrpSpPr>
              <p:cNvPr id="17" name="Group 126"/>
              <p:cNvGrpSpPr>
                <a:grpSpLocks/>
              </p:cNvGrpSpPr>
              <p:nvPr/>
            </p:nvGrpSpPr>
            <p:grpSpPr bwMode="auto">
              <a:xfrm rot="5400000">
                <a:off x="-4" y="4"/>
                <a:ext cx="115" cy="107"/>
                <a:chOff x="0" y="0"/>
                <a:chExt cx="115" cy="106"/>
              </a:xfrm>
            </p:grpSpPr>
            <p:sp>
              <p:nvSpPr>
                <p:cNvPr id="33977" name="Rectangle 127"/>
                <p:cNvSpPr>
                  <a:spLocks/>
                </p:cNvSpPr>
                <p:nvPr/>
              </p:nvSpPr>
              <p:spPr bwMode="auto">
                <a:xfrm>
                  <a:off x="0" y="0"/>
                  <a:ext cx="115" cy="106"/>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978" name="Rectangle 128"/>
                <p:cNvSpPr>
                  <a:spLocks/>
                </p:cNvSpPr>
                <p:nvPr/>
              </p:nvSpPr>
              <p:spPr bwMode="auto">
                <a:xfrm>
                  <a:off x="0" y="0"/>
                  <a:ext cx="115" cy="106"/>
                </a:xfrm>
                <a:prstGeom prst="rect">
                  <a:avLst/>
                </a:prstGeom>
                <a:noFill/>
                <a:ln w="12700">
                  <a:noFill/>
                  <a:miter lim="800000"/>
                  <a:headEnd/>
                  <a:tailEnd/>
                </a:ln>
              </p:spPr>
              <p:txBody>
                <a:bodyPr lIns="0" tIns="0" rIns="0" bIns="0"/>
                <a:lstStyle/>
                <a:p>
                  <a:endParaRPr lang="en-US"/>
                </a:p>
              </p:txBody>
            </p:sp>
          </p:grpSp>
          <p:sp>
            <p:nvSpPr>
              <p:cNvPr id="33976" name="Rectangle 129"/>
              <p:cNvSpPr>
                <a:spLocks/>
              </p:cNvSpPr>
              <p:nvPr/>
            </p:nvSpPr>
            <p:spPr bwMode="auto">
              <a:xfrm>
                <a:off x="1" y="0"/>
                <a:ext cx="105" cy="72"/>
              </a:xfrm>
              <a:prstGeom prst="rect">
                <a:avLst/>
              </a:prstGeom>
              <a:noFill/>
              <a:ln w="12700">
                <a:noFill/>
                <a:miter lim="800000"/>
                <a:headEnd/>
                <a:tailEnd/>
              </a:ln>
            </p:spPr>
            <p:txBody>
              <a:bodyPr lIns="0" tIns="0" rIns="0" bIns="0"/>
              <a:lstStyle/>
              <a:p>
                <a:endParaRPr lang="en-US"/>
              </a:p>
            </p:txBody>
          </p:sp>
        </p:grpSp>
        <p:grpSp>
          <p:nvGrpSpPr>
            <p:cNvPr id="18" name="Group 130"/>
            <p:cNvGrpSpPr>
              <a:grpSpLocks/>
            </p:cNvGrpSpPr>
            <p:nvPr/>
          </p:nvGrpSpPr>
          <p:grpSpPr bwMode="auto">
            <a:xfrm>
              <a:off x="534" y="0"/>
              <a:ext cx="514" cy="576"/>
              <a:chOff x="0" y="0"/>
              <a:chExt cx="513" cy="576"/>
            </a:xfrm>
          </p:grpSpPr>
          <p:sp>
            <p:nvSpPr>
              <p:cNvPr id="33973" name="Rectangle 131"/>
              <p:cNvSpPr>
                <a:spLocks/>
              </p:cNvSpPr>
              <p:nvPr/>
            </p:nvSpPr>
            <p:spPr bwMode="auto">
              <a:xfrm>
                <a:off x="0" y="0"/>
                <a:ext cx="513" cy="576"/>
              </a:xfrm>
              <a:prstGeom prst="rect">
                <a:avLst/>
              </a:prstGeom>
              <a:solidFill>
                <a:srgbClr val="808080"/>
              </a:solidFill>
              <a:ln w="12700">
                <a:noFill/>
                <a:miter lim="800000"/>
                <a:headEnd/>
                <a:tailEnd/>
              </a:ln>
            </p:spPr>
            <p:txBody>
              <a:bodyPr lIns="0" tIns="0" rIns="0" bIns="0"/>
              <a:lstStyle/>
              <a:p>
                <a:endParaRPr lang="en-US"/>
              </a:p>
            </p:txBody>
          </p:sp>
          <p:sp>
            <p:nvSpPr>
              <p:cNvPr id="33974" name="Rectangle 132"/>
              <p:cNvSpPr>
                <a:spLocks/>
              </p:cNvSpPr>
              <p:nvPr/>
            </p:nvSpPr>
            <p:spPr bwMode="auto">
              <a:xfrm>
                <a:off x="0" y="0"/>
                <a:ext cx="513" cy="576"/>
              </a:xfrm>
              <a:prstGeom prst="rect">
                <a:avLst/>
              </a:prstGeom>
              <a:noFill/>
              <a:ln w="12700">
                <a:noFill/>
                <a:miter lim="800000"/>
                <a:headEnd/>
                <a:tailEnd/>
              </a:ln>
            </p:spPr>
            <p:txBody>
              <a:bodyPr lIns="0" tIns="0" rIns="0" bIns="0"/>
              <a:lstStyle/>
              <a:p>
                <a:endParaRPr lang="en-US"/>
              </a:p>
            </p:txBody>
          </p:sp>
        </p:grpSp>
        <p:grpSp>
          <p:nvGrpSpPr>
            <p:cNvPr id="19" name="Group 133"/>
            <p:cNvGrpSpPr>
              <a:grpSpLocks/>
            </p:cNvGrpSpPr>
            <p:nvPr/>
          </p:nvGrpSpPr>
          <p:grpSpPr bwMode="auto">
            <a:xfrm>
              <a:off x="550" y="94"/>
              <a:ext cx="147" cy="461"/>
              <a:chOff x="0" y="0"/>
              <a:chExt cx="146" cy="460"/>
            </a:xfrm>
          </p:grpSpPr>
          <p:sp>
            <p:nvSpPr>
              <p:cNvPr id="33971" name="Rectangle 134"/>
              <p:cNvSpPr>
                <a:spLocks/>
              </p:cNvSpPr>
              <p:nvPr/>
            </p:nvSpPr>
            <p:spPr bwMode="auto">
              <a:xfrm>
                <a:off x="0" y="0"/>
                <a:ext cx="146" cy="46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972" name="Rectangle 135"/>
              <p:cNvSpPr>
                <a:spLocks/>
              </p:cNvSpPr>
              <p:nvPr/>
            </p:nvSpPr>
            <p:spPr bwMode="auto">
              <a:xfrm>
                <a:off x="0" y="0"/>
                <a:ext cx="146" cy="460"/>
              </a:xfrm>
              <a:prstGeom prst="rect">
                <a:avLst/>
              </a:prstGeom>
              <a:noFill/>
              <a:ln w="12700">
                <a:noFill/>
                <a:miter lim="800000"/>
                <a:headEnd/>
                <a:tailEnd/>
              </a:ln>
            </p:spPr>
            <p:txBody>
              <a:bodyPr lIns="0" tIns="0" rIns="0" bIns="0"/>
              <a:lstStyle/>
              <a:p>
                <a:endParaRPr lang="en-US"/>
              </a:p>
            </p:txBody>
          </p:sp>
        </p:grpSp>
        <p:sp>
          <p:nvSpPr>
            <p:cNvPr id="33899" name="Rectangle 136"/>
            <p:cNvSpPr>
              <a:spLocks/>
            </p:cNvSpPr>
            <p:nvPr/>
          </p:nvSpPr>
          <p:spPr bwMode="auto">
            <a:xfrm>
              <a:off x="569" y="112"/>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00" name="Rectangle 137"/>
            <p:cNvSpPr>
              <a:spLocks/>
            </p:cNvSpPr>
            <p:nvPr/>
          </p:nvSpPr>
          <p:spPr bwMode="auto">
            <a:xfrm>
              <a:off x="569" y="112"/>
              <a:ext cx="46" cy="42"/>
            </a:xfrm>
            <a:prstGeom prst="rect">
              <a:avLst/>
            </a:prstGeom>
            <a:noFill/>
            <a:ln w="12700">
              <a:noFill/>
              <a:miter lim="800000"/>
              <a:headEnd/>
              <a:tailEnd/>
            </a:ln>
          </p:spPr>
          <p:txBody>
            <a:bodyPr lIns="0" tIns="0" rIns="0" bIns="0"/>
            <a:lstStyle/>
            <a:p>
              <a:endParaRPr lang="en-US"/>
            </a:p>
          </p:txBody>
        </p:sp>
        <p:sp>
          <p:nvSpPr>
            <p:cNvPr id="33901" name="Rectangle 138"/>
            <p:cNvSpPr>
              <a:spLocks/>
            </p:cNvSpPr>
            <p:nvPr/>
          </p:nvSpPr>
          <p:spPr bwMode="auto">
            <a:xfrm>
              <a:off x="569" y="167"/>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02" name="Rectangle 139"/>
            <p:cNvSpPr>
              <a:spLocks/>
            </p:cNvSpPr>
            <p:nvPr/>
          </p:nvSpPr>
          <p:spPr bwMode="auto">
            <a:xfrm>
              <a:off x="569" y="167"/>
              <a:ext cx="46" cy="42"/>
            </a:xfrm>
            <a:prstGeom prst="rect">
              <a:avLst/>
            </a:prstGeom>
            <a:noFill/>
            <a:ln w="12700">
              <a:noFill/>
              <a:miter lim="800000"/>
              <a:headEnd/>
              <a:tailEnd/>
            </a:ln>
          </p:spPr>
          <p:txBody>
            <a:bodyPr lIns="0" tIns="0" rIns="0" bIns="0"/>
            <a:lstStyle/>
            <a:p>
              <a:endParaRPr lang="en-US"/>
            </a:p>
          </p:txBody>
        </p:sp>
        <p:sp>
          <p:nvSpPr>
            <p:cNvPr id="33903" name="Rectangle 140"/>
            <p:cNvSpPr>
              <a:spLocks/>
            </p:cNvSpPr>
            <p:nvPr/>
          </p:nvSpPr>
          <p:spPr bwMode="auto">
            <a:xfrm>
              <a:off x="569" y="221"/>
              <a:ext cx="46"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04" name="Rectangle 141"/>
            <p:cNvSpPr>
              <a:spLocks/>
            </p:cNvSpPr>
            <p:nvPr/>
          </p:nvSpPr>
          <p:spPr bwMode="auto">
            <a:xfrm>
              <a:off x="569" y="221"/>
              <a:ext cx="46" cy="43"/>
            </a:xfrm>
            <a:prstGeom prst="rect">
              <a:avLst/>
            </a:prstGeom>
            <a:noFill/>
            <a:ln w="12700">
              <a:noFill/>
              <a:miter lim="800000"/>
              <a:headEnd/>
              <a:tailEnd/>
            </a:ln>
          </p:spPr>
          <p:txBody>
            <a:bodyPr lIns="0" tIns="0" rIns="0" bIns="0"/>
            <a:lstStyle/>
            <a:p>
              <a:endParaRPr lang="en-US"/>
            </a:p>
          </p:txBody>
        </p:sp>
        <p:sp>
          <p:nvSpPr>
            <p:cNvPr id="33905" name="Rectangle 142"/>
            <p:cNvSpPr>
              <a:spLocks/>
            </p:cNvSpPr>
            <p:nvPr/>
          </p:nvSpPr>
          <p:spPr bwMode="auto">
            <a:xfrm>
              <a:off x="569" y="276"/>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06" name="Rectangle 143"/>
            <p:cNvSpPr>
              <a:spLocks/>
            </p:cNvSpPr>
            <p:nvPr/>
          </p:nvSpPr>
          <p:spPr bwMode="auto">
            <a:xfrm>
              <a:off x="569" y="276"/>
              <a:ext cx="46" cy="42"/>
            </a:xfrm>
            <a:prstGeom prst="rect">
              <a:avLst/>
            </a:prstGeom>
            <a:noFill/>
            <a:ln w="12700">
              <a:noFill/>
              <a:miter lim="800000"/>
              <a:headEnd/>
              <a:tailEnd/>
            </a:ln>
          </p:spPr>
          <p:txBody>
            <a:bodyPr lIns="0" tIns="0" rIns="0" bIns="0"/>
            <a:lstStyle/>
            <a:p>
              <a:endParaRPr lang="en-US"/>
            </a:p>
          </p:txBody>
        </p:sp>
        <p:sp>
          <p:nvSpPr>
            <p:cNvPr id="33907" name="Rectangle 144"/>
            <p:cNvSpPr>
              <a:spLocks/>
            </p:cNvSpPr>
            <p:nvPr/>
          </p:nvSpPr>
          <p:spPr bwMode="auto">
            <a:xfrm>
              <a:off x="629" y="112"/>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08" name="Rectangle 145"/>
            <p:cNvSpPr>
              <a:spLocks/>
            </p:cNvSpPr>
            <p:nvPr/>
          </p:nvSpPr>
          <p:spPr bwMode="auto">
            <a:xfrm>
              <a:off x="629" y="112"/>
              <a:ext cx="46" cy="42"/>
            </a:xfrm>
            <a:prstGeom prst="rect">
              <a:avLst/>
            </a:prstGeom>
            <a:noFill/>
            <a:ln w="12700">
              <a:noFill/>
              <a:miter lim="800000"/>
              <a:headEnd/>
              <a:tailEnd/>
            </a:ln>
          </p:spPr>
          <p:txBody>
            <a:bodyPr lIns="0" tIns="0" rIns="0" bIns="0"/>
            <a:lstStyle/>
            <a:p>
              <a:endParaRPr lang="en-US"/>
            </a:p>
          </p:txBody>
        </p:sp>
        <p:sp>
          <p:nvSpPr>
            <p:cNvPr id="33909" name="Rectangle 146"/>
            <p:cNvSpPr>
              <a:spLocks/>
            </p:cNvSpPr>
            <p:nvPr/>
          </p:nvSpPr>
          <p:spPr bwMode="auto">
            <a:xfrm>
              <a:off x="629" y="167"/>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10" name="Rectangle 147"/>
            <p:cNvSpPr>
              <a:spLocks/>
            </p:cNvSpPr>
            <p:nvPr/>
          </p:nvSpPr>
          <p:spPr bwMode="auto">
            <a:xfrm>
              <a:off x="629" y="167"/>
              <a:ext cx="46" cy="42"/>
            </a:xfrm>
            <a:prstGeom prst="rect">
              <a:avLst/>
            </a:prstGeom>
            <a:noFill/>
            <a:ln w="12700">
              <a:noFill/>
              <a:miter lim="800000"/>
              <a:headEnd/>
              <a:tailEnd/>
            </a:ln>
          </p:spPr>
          <p:txBody>
            <a:bodyPr lIns="0" tIns="0" rIns="0" bIns="0"/>
            <a:lstStyle/>
            <a:p>
              <a:endParaRPr lang="en-US"/>
            </a:p>
          </p:txBody>
        </p:sp>
        <p:sp>
          <p:nvSpPr>
            <p:cNvPr id="33911" name="Rectangle 148"/>
            <p:cNvSpPr>
              <a:spLocks/>
            </p:cNvSpPr>
            <p:nvPr/>
          </p:nvSpPr>
          <p:spPr bwMode="auto">
            <a:xfrm>
              <a:off x="629" y="221"/>
              <a:ext cx="46"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12" name="Rectangle 149"/>
            <p:cNvSpPr>
              <a:spLocks/>
            </p:cNvSpPr>
            <p:nvPr/>
          </p:nvSpPr>
          <p:spPr bwMode="auto">
            <a:xfrm>
              <a:off x="629" y="221"/>
              <a:ext cx="46" cy="43"/>
            </a:xfrm>
            <a:prstGeom prst="rect">
              <a:avLst/>
            </a:prstGeom>
            <a:noFill/>
            <a:ln w="12700">
              <a:noFill/>
              <a:miter lim="800000"/>
              <a:headEnd/>
              <a:tailEnd/>
            </a:ln>
          </p:spPr>
          <p:txBody>
            <a:bodyPr lIns="0" tIns="0" rIns="0" bIns="0"/>
            <a:lstStyle/>
            <a:p>
              <a:endParaRPr lang="en-US"/>
            </a:p>
          </p:txBody>
        </p:sp>
        <p:sp>
          <p:nvSpPr>
            <p:cNvPr id="33913" name="Rectangle 150"/>
            <p:cNvSpPr>
              <a:spLocks/>
            </p:cNvSpPr>
            <p:nvPr/>
          </p:nvSpPr>
          <p:spPr bwMode="auto">
            <a:xfrm>
              <a:off x="629" y="276"/>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14" name="Rectangle 151"/>
            <p:cNvSpPr>
              <a:spLocks/>
            </p:cNvSpPr>
            <p:nvPr/>
          </p:nvSpPr>
          <p:spPr bwMode="auto">
            <a:xfrm>
              <a:off x="629" y="276"/>
              <a:ext cx="46" cy="42"/>
            </a:xfrm>
            <a:prstGeom prst="rect">
              <a:avLst/>
            </a:prstGeom>
            <a:noFill/>
            <a:ln w="12700">
              <a:noFill/>
              <a:miter lim="800000"/>
              <a:headEnd/>
              <a:tailEnd/>
            </a:ln>
          </p:spPr>
          <p:txBody>
            <a:bodyPr lIns="0" tIns="0" rIns="0" bIns="0"/>
            <a:lstStyle/>
            <a:p>
              <a:endParaRPr lang="en-US"/>
            </a:p>
          </p:txBody>
        </p:sp>
        <p:sp>
          <p:nvSpPr>
            <p:cNvPr id="33915" name="Rectangle 152"/>
            <p:cNvSpPr>
              <a:spLocks/>
            </p:cNvSpPr>
            <p:nvPr/>
          </p:nvSpPr>
          <p:spPr bwMode="auto">
            <a:xfrm>
              <a:off x="569" y="342"/>
              <a:ext cx="106" cy="43"/>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20" name="Group 153"/>
            <p:cNvGrpSpPr>
              <a:grpSpLocks/>
            </p:cNvGrpSpPr>
            <p:nvPr/>
          </p:nvGrpSpPr>
          <p:grpSpPr bwMode="auto">
            <a:xfrm>
              <a:off x="570" y="413"/>
              <a:ext cx="107" cy="115"/>
              <a:chOff x="0" y="0"/>
              <a:chExt cx="106" cy="115"/>
            </a:xfrm>
          </p:grpSpPr>
          <p:grpSp>
            <p:nvGrpSpPr>
              <p:cNvPr id="21" name="Group 154"/>
              <p:cNvGrpSpPr>
                <a:grpSpLocks/>
              </p:cNvGrpSpPr>
              <p:nvPr/>
            </p:nvGrpSpPr>
            <p:grpSpPr bwMode="auto">
              <a:xfrm rot="5400000">
                <a:off x="-4" y="4"/>
                <a:ext cx="115" cy="107"/>
                <a:chOff x="0" y="0"/>
                <a:chExt cx="115" cy="106"/>
              </a:xfrm>
            </p:grpSpPr>
            <p:sp>
              <p:nvSpPr>
                <p:cNvPr id="33969" name="Rectangle 155"/>
                <p:cNvSpPr>
                  <a:spLocks/>
                </p:cNvSpPr>
                <p:nvPr/>
              </p:nvSpPr>
              <p:spPr bwMode="auto">
                <a:xfrm>
                  <a:off x="0" y="0"/>
                  <a:ext cx="115" cy="106"/>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970" name="Rectangle 156"/>
                <p:cNvSpPr>
                  <a:spLocks/>
                </p:cNvSpPr>
                <p:nvPr/>
              </p:nvSpPr>
              <p:spPr bwMode="auto">
                <a:xfrm>
                  <a:off x="0" y="0"/>
                  <a:ext cx="115" cy="106"/>
                </a:xfrm>
                <a:prstGeom prst="rect">
                  <a:avLst/>
                </a:prstGeom>
                <a:noFill/>
                <a:ln w="12700">
                  <a:noFill/>
                  <a:miter lim="800000"/>
                  <a:headEnd/>
                  <a:tailEnd/>
                </a:ln>
              </p:spPr>
              <p:txBody>
                <a:bodyPr lIns="0" tIns="0" rIns="0" bIns="0"/>
                <a:lstStyle/>
                <a:p>
                  <a:endParaRPr lang="en-US"/>
                </a:p>
              </p:txBody>
            </p:sp>
          </p:grpSp>
          <p:sp>
            <p:nvSpPr>
              <p:cNvPr id="33968" name="Rectangle 157"/>
              <p:cNvSpPr>
                <a:spLocks/>
              </p:cNvSpPr>
              <p:nvPr/>
            </p:nvSpPr>
            <p:spPr bwMode="auto">
              <a:xfrm>
                <a:off x="1" y="0"/>
                <a:ext cx="105" cy="72"/>
              </a:xfrm>
              <a:prstGeom prst="rect">
                <a:avLst/>
              </a:prstGeom>
              <a:noFill/>
              <a:ln w="12700">
                <a:noFill/>
                <a:miter lim="800000"/>
                <a:headEnd/>
                <a:tailEnd/>
              </a:ln>
            </p:spPr>
            <p:txBody>
              <a:bodyPr lIns="0" tIns="0" rIns="0" bIns="0"/>
              <a:lstStyle/>
              <a:p>
                <a:endParaRPr lang="en-US"/>
              </a:p>
            </p:txBody>
          </p:sp>
        </p:grpSp>
        <p:grpSp>
          <p:nvGrpSpPr>
            <p:cNvPr id="22" name="Group 158"/>
            <p:cNvGrpSpPr>
              <a:grpSpLocks/>
            </p:cNvGrpSpPr>
            <p:nvPr/>
          </p:nvGrpSpPr>
          <p:grpSpPr bwMode="auto">
            <a:xfrm>
              <a:off x="717" y="94"/>
              <a:ext cx="147" cy="461"/>
              <a:chOff x="0" y="0"/>
              <a:chExt cx="146" cy="460"/>
            </a:xfrm>
          </p:grpSpPr>
          <p:sp>
            <p:nvSpPr>
              <p:cNvPr id="33965" name="Rectangle 159"/>
              <p:cNvSpPr>
                <a:spLocks/>
              </p:cNvSpPr>
              <p:nvPr/>
            </p:nvSpPr>
            <p:spPr bwMode="auto">
              <a:xfrm>
                <a:off x="0" y="0"/>
                <a:ext cx="146" cy="46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966" name="Rectangle 160"/>
              <p:cNvSpPr>
                <a:spLocks/>
              </p:cNvSpPr>
              <p:nvPr/>
            </p:nvSpPr>
            <p:spPr bwMode="auto">
              <a:xfrm>
                <a:off x="0" y="0"/>
                <a:ext cx="146" cy="460"/>
              </a:xfrm>
              <a:prstGeom prst="rect">
                <a:avLst/>
              </a:prstGeom>
              <a:noFill/>
              <a:ln w="12700">
                <a:noFill/>
                <a:miter lim="800000"/>
                <a:headEnd/>
                <a:tailEnd/>
              </a:ln>
            </p:spPr>
            <p:txBody>
              <a:bodyPr lIns="0" tIns="0" rIns="0" bIns="0"/>
              <a:lstStyle/>
              <a:p>
                <a:endParaRPr lang="en-US"/>
              </a:p>
            </p:txBody>
          </p:sp>
        </p:grpSp>
        <p:sp>
          <p:nvSpPr>
            <p:cNvPr id="33918" name="Rectangle 161"/>
            <p:cNvSpPr>
              <a:spLocks/>
            </p:cNvSpPr>
            <p:nvPr/>
          </p:nvSpPr>
          <p:spPr bwMode="auto">
            <a:xfrm>
              <a:off x="735" y="112"/>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19" name="Rectangle 162"/>
            <p:cNvSpPr>
              <a:spLocks/>
            </p:cNvSpPr>
            <p:nvPr/>
          </p:nvSpPr>
          <p:spPr bwMode="auto">
            <a:xfrm>
              <a:off x="735" y="112"/>
              <a:ext cx="47" cy="42"/>
            </a:xfrm>
            <a:prstGeom prst="rect">
              <a:avLst/>
            </a:prstGeom>
            <a:noFill/>
            <a:ln w="12700">
              <a:noFill/>
              <a:miter lim="800000"/>
              <a:headEnd/>
              <a:tailEnd/>
            </a:ln>
          </p:spPr>
          <p:txBody>
            <a:bodyPr lIns="0" tIns="0" rIns="0" bIns="0"/>
            <a:lstStyle/>
            <a:p>
              <a:endParaRPr lang="en-US"/>
            </a:p>
          </p:txBody>
        </p:sp>
        <p:sp>
          <p:nvSpPr>
            <p:cNvPr id="33920" name="Rectangle 163"/>
            <p:cNvSpPr>
              <a:spLocks/>
            </p:cNvSpPr>
            <p:nvPr/>
          </p:nvSpPr>
          <p:spPr bwMode="auto">
            <a:xfrm>
              <a:off x="735" y="167"/>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21" name="Rectangle 164"/>
            <p:cNvSpPr>
              <a:spLocks/>
            </p:cNvSpPr>
            <p:nvPr/>
          </p:nvSpPr>
          <p:spPr bwMode="auto">
            <a:xfrm>
              <a:off x="735" y="167"/>
              <a:ext cx="47" cy="42"/>
            </a:xfrm>
            <a:prstGeom prst="rect">
              <a:avLst/>
            </a:prstGeom>
            <a:noFill/>
            <a:ln w="12700">
              <a:noFill/>
              <a:miter lim="800000"/>
              <a:headEnd/>
              <a:tailEnd/>
            </a:ln>
          </p:spPr>
          <p:txBody>
            <a:bodyPr lIns="0" tIns="0" rIns="0" bIns="0"/>
            <a:lstStyle/>
            <a:p>
              <a:endParaRPr lang="en-US"/>
            </a:p>
          </p:txBody>
        </p:sp>
        <p:sp>
          <p:nvSpPr>
            <p:cNvPr id="33922" name="Rectangle 165"/>
            <p:cNvSpPr>
              <a:spLocks/>
            </p:cNvSpPr>
            <p:nvPr/>
          </p:nvSpPr>
          <p:spPr bwMode="auto">
            <a:xfrm>
              <a:off x="735" y="221"/>
              <a:ext cx="47"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23" name="Rectangle 166"/>
            <p:cNvSpPr>
              <a:spLocks/>
            </p:cNvSpPr>
            <p:nvPr/>
          </p:nvSpPr>
          <p:spPr bwMode="auto">
            <a:xfrm>
              <a:off x="735" y="221"/>
              <a:ext cx="47" cy="43"/>
            </a:xfrm>
            <a:prstGeom prst="rect">
              <a:avLst/>
            </a:prstGeom>
            <a:noFill/>
            <a:ln w="12700">
              <a:noFill/>
              <a:miter lim="800000"/>
              <a:headEnd/>
              <a:tailEnd/>
            </a:ln>
          </p:spPr>
          <p:txBody>
            <a:bodyPr lIns="0" tIns="0" rIns="0" bIns="0"/>
            <a:lstStyle/>
            <a:p>
              <a:endParaRPr lang="en-US"/>
            </a:p>
          </p:txBody>
        </p:sp>
        <p:sp>
          <p:nvSpPr>
            <p:cNvPr id="33924" name="Rectangle 167"/>
            <p:cNvSpPr>
              <a:spLocks/>
            </p:cNvSpPr>
            <p:nvPr/>
          </p:nvSpPr>
          <p:spPr bwMode="auto">
            <a:xfrm>
              <a:off x="735" y="276"/>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25" name="Rectangle 168"/>
            <p:cNvSpPr>
              <a:spLocks/>
            </p:cNvSpPr>
            <p:nvPr/>
          </p:nvSpPr>
          <p:spPr bwMode="auto">
            <a:xfrm>
              <a:off x="735" y="276"/>
              <a:ext cx="47" cy="42"/>
            </a:xfrm>
            <a:prstGeom prst="rect">
              <a:avLst/>
            </a:prstGeom>
            <a:noFill/>
            <a:ln w="12700">
              <a:noFill/>
              <a:miter lim="800000"/>
              <a:headEnd/>
              <a:tailEnd/>
            </a:ln>
          </p:spPr>
          <p:txBody>
            <a:bodyPr lIns="0" tIns="0" rIns="0" bIns="0"/>
            <a:lstStyle/>
            <a:p>
              <a:endParaRPr lang="en-US"/>
            </a:p>
          </p:txBody>
        </p:sp>
        <p:sp>
          <p:nvSpPr>
            <p:cNvPr id="33926" name="Rectangle 169"/>
            <p:cNvSpPr>
              <a:spLocks/>
            </p:cNvSpPr>
            <p:nvPr/>
          </p:nvSpPr>
          <p:spPr bwMode="auto">
            <a:xfrm>
              <a:off x="796" y="112"/>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27" name="Rectangle 170"/>
            <p:cNvSpPr>
              <a:spLocks/>
            </p:cNvSpPr>
            <p:nvPr/>
          </p:nvSpPr>
          <p:spPr bwMode="auto">
            <a:xfrm>
              <a:off x="796" y="112"/>
              <a:ext cx="46" cy="42"/>
            </a:xfrm>
            <a:prstGeom prst="rect">
              <a:avLst/>
            </a:prstGeom>
            <a:noFill/>
            <a:ln w="12700">
              <a:noFill/>
              <a:miter lim="800000"/>
              <a:headEnd/>
              <a:tailEnd/>
            </a:ln>
          </p:spPr>
          <p:txBody>
            <a:bodyPr lIns="0" tIns="0" rIns="0" bIns="0"/>
            <a:lstStyle/>
            <a:p>
              <a:endParaRPr lang="en-US"/>
            </a:p>
          </p:txBody>
        </p:sp>
        <p:sp>
          <p:nvSpPr>
            <p:cNvPr id="33928" name="Rectangle 171"/>
            <p:cNvSpPr>
              <a:spLocks/>
            </p:cNvSpPr>
            <p:nvPr/>
          </p:nvSpPr>
          <p:spPr bwMode="auto">
            <a:xfrm>
              <a:off x="796" y="167"/>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29" name="Rectangle 172"/>
            <p:cNvSpPr>
              <a:spLocks/>
            </p:cNvSpPr>
            <p:nvPr/>
          </p:nvSpPr>
          <p:spPr bwMode="auto">
            <a:xfrm>
              <a:off x="796" y="167"/>
              <a:ext cx="46" cy="42"/>
            </a:xfrm>
            <a:prstGeom prst="rect">
              <a:avLst/>
            </a:prstGeom>
            <a:noFill/>
            <a:ln w="12700">
              <a:noFill/>
              <a:miter lim="800000"/>
              <a:headEnd/>
              <a:tailEnd/>
            </a:ln>
          </p:spPr>
          <p:txBody>
            <a:bodyPr lIns="0" tIns="0" rIns="0" bIns="0"/>
            <a:lstStyle/>
            <a:p>
              <a:endParaRPr lang="en-US"/>
            </a:p>
          </p:txBody>
        </p:sp>
        <p:sp>
          <p:nvSpPr>
            <p:cNvPr id="33930" name="Rectangle 173"/>
            <p:cNvSpPr>
              <a:spLocks/>
            </p:cNvSpPr>
            <p:nvPr/>
          </p:nvSpPr>
          <p:spPr bwMode="auto">
            <a:xfrm>
              <a:off x="796" y="221"/>
              <a:ext cx="46"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31" name="Rectangle 174"/>
            <p:cNvSpPr>
              <a:spLocks/>
            </p:cNvSpPr>
            <p:nvPr/>
          </p:nvSpPr>
          <p:spPr bwMode="auto">
            <a:xfrm>
              <a:off x="796" y="221"/>
              <a:ext cx="46" cy="43"/>
            </a:xfrm>
            <a:prstGeom prst="rect">
              <a:avLst/>
            </a:prstGeom>
            <a:noFill/>
            <a:ln w="12700">
              <a:noFill/>
              <a:miter lim="800000"/>
              <a:headEnd/>
              <a:tailEnd/>
            </a:ln>
          </p:spPr>
          <p:txBody>
            <a:bodyPr lIns="0" tIns="0" rIns="0" bIns="0"/>
            <a:lstStyle/>
            <a:p>
              <a:endParaRPr lang="en-US"/>
            </a:p>
          </p:txBody>
        </p:sp>
        <p:sp>
          <p:nvSpPr>
            <p:cNvPr id="33932" name="Rectangle 175"/>
            <p:cNvSpPr>
              <a:spLocks/>
            </p:cNvSpPr>
            <p:nvPr/>
          </p:nvSpPr>
          <p:spPr bwMode="auto">
            <a:xfrm>
              <a:off x="796" y="276"/>
              <a:ext cx="46"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33" name="Rectangle 176"/>
            <p:cNvSpPr>
              <a:spLocks/>
            </p:cNvSpPr>
            <p:nvPr/>
          </p:nvSpPr>
          <p:spPr bwMode="auto">
            <a:xfrm>
              <a:off x="796" y="276"/>
              <a:ext cx="46" cy="42"/>
            </a:xfrm>
            <a:prstGeom prst="rect">
              <a:avLst/>
            </a:prstGeom>
            <a:noFill/>
            <a:ln w="12700">
              <a:noFill/>
              <a:miter lim="800000"/>
              <a:headEnd/>
              <a:tailEnd/>
            </a:ln>
          </p:spPr>
          <p:txBody>
            <a:bodyPr lIns="0" tIns="0" rIns="0" bIns="0"/>
            <a:lstStyle/>
            <a:p>
              <a:endParaRPr lang="en-US"/>
            </a:p>
          </p:txBody>
        </p:sp>
        <p:sp>
          <p:nvSpPr>
            <p:cNvPr id="33934" name="Rectangle 177"/>
            <p:cNvSpPr>
              <a:spLocks/>
            </p:cNvSpPr>
            <p:nvPr/>
          </p:nvSpPr>
          <p:spPr bwMode="auto">
            <a:xfrm>
              <a:off x="735" y="342"/>
              <a:ext cx="107" cy="43"/>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23" name="Group 178"/>
            <p:cNvGrpSpPr>
              <a:grpSpLocks/>
            </p:cNvGrpSpPr>
            <p:nvPr/>
          </p:nvGrpSpPr>
          <p:grpSpPr bwMode="auto">
            <a:xfrm>
              <a:off x="737" y="413"/>
              <a:ext cx="107" cy="115"/>
              <a:chOff x="0" y="0"/>
              <a:chExt cx="106" cy="115"/>
            </a:xfrm>
          </p:grpSpPr>
          <p:grpSp>
            <p:nvGrpSpPr>
              <p:cNvPr id="24" name="Group 179"/>
              <p:cNvGrpSpPr>
                <a:grpSpLocks/>
              </p:cNvGrpSpPr>
              <p:nvPr/>
            </p:nvGrpSpPr>
            <p:grpSpPr bwMode="auto">
              <a:xfrm rot="5400000">
                <a:off x="-4" y="4"/>
                <a:ext cx="115" cy="107"/>
                <a:chOff x="0" y="0"/>
                <a:chExt cx="115" cy="106"/>
              </a:xfrm>
            </p:grpSpPr>
            <p:sp>
              <p:nvSpPr>
                <p:cNvPr id="33963" name="Rectangle 180"/>
                <p:cNvSpPr>
                  <a:spLocks/>
                </p:cNvSpPr>
                <p:nvPr/>
              </p:nvSpPr>
              <p:spPr bwMode="auto">
                <a:xfrm>
                  <a:off x="0" y="0"/>
                  <a:ext cx="115" cy="106"/>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964" name="Rectangle 181"/>
                <p:cNvSpPr>
                  <a:spLocks/>
                </p:cNvSpPr>
                <p:nvPr/>
              </p:nvSpPr>
              <p:spPr bwMode="auto">
                <a:xfrm>
                  <a:off x="0" y="0"/>
                  <a:ext cx="115" cy="106"/>
                </a:xfrm>
                <a:prstGeom prst="rect">
                  <a:avLst/>
                </a:prstGeom>
                <a:noFill/>
                <a:ln w="12700">
                  <a:noFill/>
                  <a:miter lim="800000"/>
                  <a:headEnd/>
                  <a:tailEnd/>
                </a:ln>
              </p:spPr>
              <p:txBody>
                <a:bodyPr lIns="0" tIns="0" rIns="0" bIns="0"/>
                <a:lstStyle/>
                <a:p>
                  <a:endParaRPr lang="en-US"/>
                </a:p>
              </p:txBody>
            </p:sp>
          </p:grpSp>
          <p:sp>
            <p:nvSpPr>
              <p:cNvPr id="33962" name="Rectangle 182"/>
              <p:cNvSpPr>
                <a:spLocks/>
              </p:cNvSpPr>
              <p:nvPr/>
            </p:nvSpPr>
            <p:spPr bwMode="auto">
              <a:xfrm>
                <a:off x="1" y="0"/>
                <a:ext cx="105" cy="72"/>
              </a:xfrm>
              <a:prstGeom prst="rect">
                <a:avLst/>
              </a:prstGeom>
              <a:noFill/>
              <a:ln w="12700">
                <a:noFill/>
                <a:miter lim="800000"/>
                <a:headEnd/>
                <a:tailEnd/>
              </a:ln>
            </p:spPr>
            <p:txBody>
              <a:bodyPr lIns="0" tIns="0" rIns="0" bIns="0"/>
              <a:lstStyle/>
              <a:p>
                <a:endParaRPr lang="en-US"/>
              </a:p>
            </p:txBody>
          </p:sp>
        </p:grpSp>
        <p:grpSp>
          <p:nvGrpSpPr>
            <p:cNvPr id="25" name="Group 183"/>
            <p:cNvGrpSpPr>
              <a:grpSpLocks/>
            </p:cNvGrpSpPr>
            <p:nvPr/>
          </p:nvGrpSpPr>
          <p:grpSpPr bwMode="auto">
            <a:xfrm>
              <a:off x="884" y="94"/>
              <a:ext cx="147" cy="461"/>
              <a:chOff x="0" y="0"/>
              <a:chExt cx="146" cy="460"/>
            </a:xfrm>
          </p:grpSpPr>
          <p:sp>
            <p:nvSpPr>
              <p:cNvPr id="33959" name="Rectangle 184"/>
              <p:cNvSpPr>
                <a:spLocks/>
              </p:cNvSpPr>
              <p:nvPr/>
            </p:nvSpPr>
            <p:spPr bwMode="auto">
              <a:xfrm>
                <a:off x="0" y="0"/>
                <a:ext cx="146" cy="46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3960" name="Rectangle 185"/>
              <p:cNvSpPr>
                <a:spLocks/>
              </p:cNvSpPr>
              <p:nvPr/>
            </p:nvSpPr>
            <p:spPr bwMode="auto">
              <a:xfrm>
                <a:off x="0" y="0"/>
                <a:ext cx="146" cy="460"/>
              </a:xfrm>
              <a:prstGeom prst="rect">
                <a:avLst/>
              </a:prstGeom>
              <a:noFill/>
              <a:ln w="12700">
                <a:noFill/>
                <a:miter lim="800000"/>
                <a:headEnd/>
                <a:tailEnd/>
              </a:ln>
            </p:spPr>
            <p:txBody>
              <a:bodyPr lIns="0" tIns="0" rIns="0" bIns="0"/>
              <a:lstStyle/>
              <a:p>
                <a:endParaRPr lang="en-US"/>
              </a:p>
            </p:txBody>
          </p:sp>
        </p:grpSp>
        <p:sp>
          <p:nvSpPr>
            <p:cNvPr id="33937" name="Rectangle 186"/>
            <p:cNvSpPr>
              <a:spLocks/>
            </p:cNvSpPr>
            <p:nvPr/>
          </p:nvSpPr>
          <p:spPr bwMode="auto">
            <a:xfrm>
              <a:off x="902" y="112"/>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38" name="Rectangle 187"/>
            <p:cNvSpPr>
              <a:spLocks/>
            </p:cNvSpPr>
            <p:nvPr/>
          </p:nvSpPr>
          <p:spPr bwMode="auto">
            <a:xfrm>
              <a:off x="902" y="112"/>
              <a:ext cx="47" cy="42"/>
            </a:xfrm>
            <a:prstGeom prst="rect">
              <a:avLst/>
            </a:prstGeom>
            <a:noFill/>
            <a:ln w="12700">
              <a:noFill/>
              <a:miter lim="800000"/>
              <a:headEnd/>
              <a:tailEnd/>
            </a:ln>
          </p:spPr>
          <p:txBody>
            <a:bodyPr lIns="0" tIns="0" rIns="0" bIns="0"/>
            <a:lstStyle/>
            <a:p>
              <a:endParaRPr lang="en-US"/>
            </a:p>
          </p:txBody>
        </p:sp>
        <p:sp>
          <p:nvSpPr>
            <p:cNvPr id="33939" name="Rectangle 188"/>
            <p:cNvSpPr>
              <a:spLocks/>
            </p:cNvSpPr>
            <p:nvPr/>
          </p:nvSpPr>
          <p:spPr bwMode="auto">
            <a:xfrm>
              <a:off x="902" y="167"/>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40" name="Rectangle 189"/>
            <p:cNvSpPr>
              <a:spLocks/>
            </p:cNvSpPr>
            <p:nvPr/>
          </p:nvSpPr>
          <p:spPr bwMode="auto">
            <a:xfrm>
              <a:off x="902" y="167"/>
              <a:ext cx="47" cy="42"/>
            </a:xfrm>
            <a:prstGeom prst="rect">
              <a:avLst/>
            </a:prstGeom>
            <a:noFill/>
            <a:ln w="12700">
              <a:noFill/>
              <a:miter lim="800000"/>
              <a:headEnd/>
              <a:tailEnd/>
            </a:ln>
          </p:spPr>
          <p:txBody>
            <a:bodyPr lIns="0" tIns="0" rIns="0" bIns="0"/>
            <a:lstStyle/>
            <a:p>
              <a:endParaRPr lang="en-US"/>
            </a:p>
          </p:txBody>
        </p:sp>
        <p:sp>
          <p:nvSpPr>
            <p:cNvPr id="33941" name="Rectangle 190"/>
            <p:cNvSpPr>
              <a:spLocks/>
            </p:cNvSpPr>
            <p:nvPr/>
          </p:nvSpPr>
          <p:spPr bwMode="auto">
            <a:xfrm>
              <a:off x="902" y="221"/>
              <a:ext cx="47"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42" name="Rectangle 191"/>
            <p:cNvSpPr>
              <a:spLocks/>
            </p:cNvSpPr>
            <p:nvPr/>
          </p:nvSpPr>
          <p:spPr bwMode="auto">
            <a:xfrm>
              <a:off x="902" y="221"/>
              <a:ext cx="47" cy="43"/>
            </a:xfrm>
            <a:prstGeom prst="rect">
              <a:avLst/>
            </a:prstGeom>
            <a:noFill/>
            <a:ln w="12700">
              <a:noFill/>
              <a:miter lim="800000"/>
              <a:headEnd/>
              <a:tailEnd/>
            </a:ln>
          </p:spPr>
          <p:txBody>
            <a:bodyPr lIns="0" tIns="0" rIns="0" bIns="0"/>
            <a:lstStyle/>
            <a:p>
              <a:endParaRPr lang="en-US"/>
            </a:p>
          </p:txBody>
        </p:sp>
        <p:sp>
          <p:nvSpPr>
            <p:cNvPr id="33943" name="Rectangle 192"/>
            <p:cNvSpPr>
              <a:spLocks/>
            </p:cNvSpPr>
            <p:nvPr/>
          </p:nvSpPr>
          <p:spPr bwMode="auto">
            <a:xfrm>
              <a:off x="902" y="276"/>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44" name="Rectangle 193"/>
            <p:cNvSpPr>
              <a:spLocks/>
            </p:cNvSpPr>
            <p:nvPr/>
          </p:nvSpPr>
          <p:spPr bwMode="auto">
            <a:xfrm>
              <a:off x="902" y="276"/>
              <a:ext cx="47" cy="42"/>
            </a:xfrm>
            <a:prstGeom prst="rect">
              <a:avLst/>
            </a:prstGeom>
            <a:noFill/>
            <a:ln w="12700">
              <a:noFill/>
              <a:miter lim="800000"/>
              <a:headEnd/>
              <a:tailEnd/>
            </a:ln>
          </p:spPr>
          <p:txBody>
            <a:bodyPr lIns="0" tIns="0" rIns="0" bIns="0"/>
            <a:lstStyle/>
            <a:p>
              <a:endParaRPr lang="en-US"/>
            </a:p>
          </p:txBody>
        </p:sp>
        <p:sp>
          <p:nvSpPr>
            <p:cNvPr id="33945" name="Rectangle 194"/>
            <p:cNvSpPr>
              <a:spLocks/>
            </p:cNvSpPr>
            <p:nvPr/>
          </p:nvSpPr>
          <p:spPr bwMode="auto">
            <a:xfrm>
              <a:off x="962" y="112"/>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46" name="Rectangle 195"/>
            <p:cNvSpPr>
              <a:spLocks/>
            </p:cNvSpPr>
            <p:nvPr/>
          </p:nvSpPr>
          <p:spPr bwMode="auto">
            <a:xfrm>
              <a:off x="962" y="112"/>
              <a:ext cx="47" cy="42"/>
            </a:xfrm>
            <a:prstGeom prst="rect">
              <a:avLst/>
            </a:prstGeom>
            <a:noFill/>
            <a:ln w="12700">
              <a:noFill/>
              <a:miter lim="800000"/>
              <a:headEnd/>
              <a:tailEnd/>
            </a:ln>
          </p:spPr>
          <p:txBody>
            <a:bodyPr lIns="0" tIns="0" rIns="0" bIns="0"/>
            <a:lstStyle/>
            <a:p>
              <a:endParaRPr lang="en-US"/>
            </a:p>
          </p:txBody>
        </p:sp>
        <p:sp>
          <p:nvSpPr>
            <p:cNvPr id="33947" name="Rectangle 196"/>
            <p:cNvSpPr>
              <a:spLocks/>
            </p:cNvSpPr>
            <p:nvPr/>
          </p:nvSpPr>
          <p:spPr bwMode="auto">
            <a:xfrm>
              <a:off x="962" y="167"/>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48" name="Rectangle 197"/>
            <p:cNvSpPr>
              <a:spLocks/>
            </p:cNvSpPr>
            <p:nvPr/>
          </p:nvSpPr>
          <p:spPr bwMode="auto">
            <a:xfrm>
              <a:off x="962" y="167"/>
              <a:ext cx="47" cy="42"/>
            </a:xfrm>
            <a:prstGeom prst="rect">
              <a:avLst/>
            </a:prstGeom>
            <a:noFill/>
            <a:ln w="12700">
              <a:noFill/>
              <a:miter lim="800000"/>
              <a:headEnd/>
              <a:tailEnd/>
            </a:ln>
          </p:spPr>
          <p:txBody>
            <a:bodyPr lIns="0" tIns="0" rIns="0" bIns="0"/>
            <a:lstStyle/>
            <a:p>
              <a:endParaRPr lang="en-US"/>
            </a:p>
          </p:txBody>
        </p:sp>
        <p:sp>
          <p:nvSpPr>
            <p:cNvPr id="33949" name="Rectangle 198"/>
            <p:cNvSpPr>
              <a:spLocks/>
            </p:cNvSpPr>
            <p:nvPr/>
          </p:nvSpPr>
          <p:spPr bwMode="auto">
            <a:xfrm>
              <a:off x="962" y="221"/>
              <a:ext cx="47" cy="43"/>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50" name="Rectangle 199"/>
            <p:cNvSpPr>
              <a:spLocks/>
            </p:cNvSpPr>
            <p:nvPr/>
          </p:nvSpPr>
          <p:spPr bwMode="auto">
            <a:xfrm>
              <a:off x="962" y="221"/>
              <a:ext cx="47" cy="43"/>
            </a:xfrm>
            <a:prstGeom prst="rect">
              <a:avLst/>
            </a:prstGeom>
            <a:noFill/>
            <a:ln w="12700">
              <a:noFill/>
              <a:miter lim="800000"/>
              <a:headEnd/>
              <a:tailEnd/>
            </a:ln>
          </p:spPr>
          <p:txBody>
            <a:bodyPr lIns="0" tIns="0" rIns="0" bIns="0"/>
            <a:lstStyle/>
            <a:p>
              <a:endParaRPr lang="en-US"/>
            </a:p>
          </p:txBody>
        </p:sp>
        <p:sp>
          <p:nvSpPr>
            <p:cNvPr id="33951" name="Rectangle 200"/>
            <p:cNvSpPr>
              <a:spLocks/>
            </p:cNvSpPr>
            <p:nvPr/>
          </p:nvSpPr>
          <p:spPr bwMode="auto">
            <a:xfrm>
              <a:off x="962" y="276"/>
              <a:ext cx="47" cy="42"/>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3952" name="Rectangle 201"/>
            <p:cNvSpPr>
              <a:spLocks/>
            </p:cNvSpPr>
            <p:nvPr/>
          </p:nvSpPr>
          <p:spPr bwMode="auto">
            <a:xfrm>
              <a:off x="962" y="276"/>
              <a:ext cx="47" cy="42"/>
            </a:xfrm>
            <a:prstGeom prst="rect">
              <a:avLst/>
            </a:prstGeom>
            <a:noFill/>
            <a:ln w="12700">
              <a:noFill/>
              <a:miter lim="800000"/>
              <a:headEnd/>
              <a:tailEnd/>
            </a:ln>
          </p:spPr>
          <p:txBody>
            <a:bodyPr lIns="0" tIns="0" rIns="0" bIns="0"/>
            <a:lstStyle/>
            <a:p>
              <a:endParaRPr lang="en-US"/>
            </a:p>
          </p:txBody>
        </p:sp>
        <p:sp>
          <p:nvSpPr>
            <p:cNvPr id="33953" name="Rectangle 202"/>
            <p:cNvSpPr>
              <a:spLocks/>
            </p:cNvSpPr>
            <p:nvPr/>
          </p:nvSpPr>
          <p:spPr bwMode="auto">
            <a:xfrm>
              <a:off x="902" y="342"/>
              <a:ext cx="107" cy="43"/>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26" name="Group 203"/>
            <p:cNvGrpSpPr>
              <a:grpSpLocks/>
            </p:cNvGrpSpPr>
            <p:nvPr/>
          </p:nvGrpSpPr>
          <p:grpSpPr bwMode="auto">
            <a:xfrm>
              <a:off x="904" y="413"/>
              <a:ext cx="107" cy="115"/>
              <a:chOff x="0" y="0"/>
              <a:chExt cx="106" cy="115"/>
            </a:xfrm>
          </p:grpSpPr>
          <p:grpSp>
            <p:nvGrpSpPr>
              <p:cNvPr id="27" name="Group 204"/>
              <p:cNvGrpSpPr>
                <a:grpSpLocks/>
              </p:cNvGrpSpPr>
              <p:nvPr/>
            </p:nvGrpSpPr>
            <p:grpSpPr bwMode="auto">
              <a:xfrm rot="5400000">
                <a:off x="-4" y="4"/>
                <a:ext cx="115" cy="107"/>
                <a:chOff x="0" y="0"/>
                <a:chExt cx="115" cy="106"/>
              </a:xfrm>
            </p:grpSpPr>
            <p:sp>
              <p:nvSpPr>
                <p:cNvPr id="33957" name="Rectangle 205"/>
                <p:cNvSpPr>
                  <a:spLocks/>
                </p:cNvSpPr>
                <p:nvPr/>
              </p:nvSpPr>
              <p:spPr bwMode="auto">
                <a:xfrm>
                  <a:off x="0" y="0"/>
                  <a:ext cx="115" cy="106"/>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3958" name="Rectangle 206"/>
                <p:cNvSpPr>
                  <a:spLocks/>
                </p:cNvSpPr>
                <p:nvPr/>
              </p:nvSpPr>
              <p:spPr bwMode="auto">
                <a:xfrm>
                  <a:off x="0" y="0"/>
                  <a:ext cx="115" cy="106"/>
                </a:xfrm>
                <a:prstGeom prst="rect">
                  <a:avLst/>
                </a:prstGeom>
                <a:noFill/>
                <a:ln w="12700">
                  <a:noFill/>
                  <a:miter lim="800000"/>
                  <a:headEnd/>
                  <a:tailEnd/>
                </a:ln>
              </p:spPr>
              <p:txBody>
                <a:bodyPr lIns="0" tIns="0" rIns="0" bIns="0"/>
                <a:lstStyle/>
                <a:p>
                  <a:endParaRPr lang="en-US"/>
                </a:p>
              </p:txBody>
            </p:sp>
          </p:grpSp>
          <p:sp>
            <p:nvSpPr>
              <p:cNvPr id="33956" name="Rectangle 207"/>
              <p:cNvSpPr>
                <a:spLocks/>
              </p:cNvSpPr>
              <p:nvPr/>
            </p:nvSpPr>
            <p:spPr bwMode="auto">
              <a:xfrm>
                <a:off x="1" y="0"/>
                <a:ext cx="105" cy="72"/>
              </a:xfrm>
              <a:prstGeom prst="rect">
                <a:avLst/>
              </a:prstGeom>
              <a:noFill/>
              <a:ln w="12700">
                <a:noFill/>
                <a:miter lim="800000"/>
                <a:headEnd/>
                <a:tailEnd/>
              </a:ln>
            </p:spPr>
            <p:txBody>
              <a:bodyPr lIns="0" tIns="0" rIns="0" bIns="0"/>
              <a:lstStyle/>
              <a:p>
                <a:endParaRPr lang="en-US"/>
              </a:p>
            </p:txBody>
          </p:sp>
        </p:grpSp>
      </p:grpSp>
      <p:grpSp>
        <p:nvGrpSpPr>
          <p:cNvPr id="28" name="Group 208"/>
          <p:cNvGrpSpPr>
            <a:grpSpLocks/>
          </p:cNvGrpSpPr>
          <p:nvPr/>
        </p:nvGrpSpPr>
        <p:grpSpPr bwMode="auto">
          <a:xfrm>
            <a:off x="381000" y="4652010"/>
            <a:ext cx="2118360" cy="720090"/>
            <a:chOff x="0" y="0"/>
            <a:chExt cx="1112" cy="504"/>
          </a:xfrm>
        </p:grpSpPr>
        <p:sp>
          <p:nvSpPr>
            <p:cNvPr id="33815" name="Rectangle 209"/>
            <p:cNvSpPr>
              <a:spLocks/>
            </p:cNvSpPr>
            <p:nvPr/>
          </p:nvSpPr>
          <p:spPr bwMode="auto">
            <a:xfrm>
              <a:off x="0" y="0"/>
              <a:ext cx="1112" cy="504"/>
            </a:xfrm>
            <a:prstGeom prst="rect">
              <a:avLst/>
            </a:prstGeom>
            <a:solidFill>
              <a:srgbClr val="66FF66"/>
            </a:solidFill>
            <a:ln w="12700">
              <a:noFill/>
              <a:miter lim="800000"/>
              <a:headEnd/>
              <a:tailEnd/>
            </a:ln>
          </p:spPr>
          <p:txBody>
            <a:bodyPr lIns="0" tIns="0" rIns="0" bIns="0"/>
            <a:lstStyle/>
            <a:p>
              <a:endParaRPr lang="en-US"/>
            </a:p>
          </p:txBody>
        </p:sp>
        <p:grpSp>
          <p:nvGrpSpPr>
            <p:cNvPr id="29" name="Group 210"/>
            <p:cNvGrpSpPr>
              <a:grpSpLocks/>
            </p:cNvGrpSpPr>
            <p:nvPr/>
          </p:nvGrpSpPr>
          <p:grpSpPr bwMode="auto">
            <a:xfrm>
              <a:off x="51" y="44"/>
              <a:ext cx="256" cy="424"/>
              <a:chOff x="0" y="0"/>
              <a:chExt cx="256" cy="424"/>
            </a:xfrm>
          </p:grpSpPr>
          <p:sp>
            <p:nvSpPr>
              <p:cNvPr id="33832" name="Rectangle 211"/>
              <p:cNvSpPr>
                <a:spLocks/>
              </p:cNvSpPr>
              <p:nvPr/>
            </p:nvSpPr>
            <p:spPr bwMode="auto">
              <a:xfrm>
                <a:off x="0" y="0"/>
                <a:ext cx="256" cy="424"/>
              </a:xfrm>
              <a:prstGeom prst="rect">
                <a:avLst/>
              </a:prstGeom>
              <a:solidFill>
                <a:srgbClr val="FFCC66"/>
              </a:solidFill>
              <a:ln w="12700">
                <a:solidFill>
                  <a:srgbClr val="000000"/>
                </a:solidFill>
                <a:miter lim="800000"/>
                <a:headEnd/>
                <a:tailEnd/>
              </a:ln>
            </p:spPr>
            <p:txBody>
              <a:bodyPr lIns="0" tIns="0" rIns="0" bIns="0"/>
              <a:lstStyle/>
              <a:p>
                <a:endParaRPr lang="en-US"/>
              </a:p>
            </p:txBody>
          </p:sp>
          <p:sp>
            <p:nvSpPr>
              <p:cNvPr id="33833" name="AutoShape 212"/>
              <p:cNvSpPr>
                <a:spLocks/>
              </p:cNvSpPr>
              <p:nvPr/>
            </p:nvSpPr>
            <p:spPr bwMode="auto">
              <a:xfrm>
                <a:off x="24"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34" name="AutoShape 213"/>
              <p:cNvSpPr>
                <a:spLocks/>
              </p:cNvSpPr>
              <p:nvPr/>
            </p:nvSpPr>
            <p:spPr bwMode="auto">
              <a:xfrm>
                <a:off x="60"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35" name="AutoShape 214"/>
              <p:cNvSpPr>
                <a:spLocks/>
              </p:cNvSpPr>
              <p:nvPr/>
            </p:nvSpPr>
            <p:spPr bwMode="auto">
              <a:xfrm>
                <a:off x="96"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36" name="AutoShape 215"/>
              <p:cNvSpPr>
                <a:spLocks/>
              </p:cNvSpPr>
              <p:nvPr/>
            </p:nvSpPr>
            <p:spPr bwMode="auto">
              <a:xfrm>
                <a:off x="132"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37" name="AutoShape 216"/>
              <p:cNvSpPr>
                <a:spLocks/>
              </p:cNvSpPr>
              <p:nvPr/>
            </p:nvSpPr>
            <p:spPr bwMode="auto">
              <a:xfrm>
                <a:off x="168"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grpSp>
        <p:grpSp>
          <p:nvGrpSpPr>
            <p:cNvPr id="30" name="Group 217"/>
            <p:cNvGrpSpPr>
              <a:grpSpLocks/>
            </p:cNvGrpSpPr>
            <p:nvPr/>
          </p:nvGrpSpPr>
          <p:grpSpPr bwMode="auto">
            <a:xfrm>
              <a:off x="347" y="44"/>
              <a:ext cx="256" cy="424"/>
              <a:chOff x="0" y="0"/>
              <a:chExt cx="256" cy="424"/>
            </a:xfrm>
          </p:grpSpPr>
          <p:sp>
            <p:nvSpPr>
              <p:cNvPr id="33826" name="Rectangle 218"/>
              <p:cNvSpPr>
                <a:spLocks/>
              </p:cNvSpPr>
              <p:nvPr/>
            </p:nvSpPr>
            <p:spPr bwMode="auto">
              <a:xfrm>
                <a:off x="0" y="0"/>
                <a:ext cx="256" cy="424"/>
              </a:xfrm>
              <a:prstGeom prst="rect">
                <a:avLst/>
              </a:prstGeom>
              <a:solidFill>
                <a:srgbClr val="FFCC66"/>
              </a:solidFill>
              <a:ln w="12700">
                <a:solidFill>
                  <a:srgbClr val="000000"/>
                </a:solidFill>
                <a:miter lim="800000"/>
                <a:headEnd/>
                <a:tailEnd/>
              </a:ln>
            </p:spPr>
            <p:txBody>
              <a:bodyPr lIns="0" tIns="0" rIns="0" bIns="0"/>
              <a:lstStyle/>
              <a:p>
                <a:endParaRPr lang="en-US"/>
              </a:p>
            </p:txBody>
          </p:sp>
          <p:sp>
            <p:nvSpPr>
              <p:cNvPr id="33827" name="AutoShape 219"/>
              <p:cNvSpPr>
                <a:spLocks/>
              </p:cNvSpPr>
              <p:nvPr/>
            </p:nvSpPr>
            <p:spPr bwMode="auto">
              <a:xfrm>
                <a:off x="24"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28" name="AutoShape 220"/>
              <p:cNvSpPr>
                <a:spLocks/>
              </p:cNvSpPr>
              <p:nvPr/>
            </p:nvSpPr>
            <p:spPr bwMode="auto">
              <a:xfrm>
                <a:off x="60"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29" name="AutoShape 221"/>
              <p:cNvSpPr>
                <a:spLocks/>
              </p:cNvSpPr>
              <p:nvPr/>
            </p:nvSpPr>
            <p:spPr bwMode="auto">
              <a:xfrm>
                <a:off x="96"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30" name="AutoShape 222"/>
              <p:cNvSpPr>
                <a:spLocks/>
              </p:cNvSpPr>
              <p:nvPr/>
            </p:nvSpPr>
            <p:spPr bwMode="auto">
              <a:xfrm>
                <a:off x="132"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31" name="AutoShape 223"/>
              <p:cNvSpPr>
                <a:spLocks/>
              </p:cNvSpPr>
              <p:nvPr/>
            </p:nvSpPr>
            <p:spPr bwMode="auto">
              <a:xfrm>
                <a:off x="168"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grpSp>
        <p:grpSp>
          <p:nvGrpSpPr>
            <p:cNvPr id="31" name="Group 224"/>
            <p:cNvGrpSpPr>
              <a:grpSpLocks/>
            </p:cNvGrpSpPr>
            <p:nvPr/>
          </p:nvGrpSpPr>
          <p:grpSpPr bwMode="auto">
            <a:xfrm>
              <a:off x="803" y="44"/>
              <a:ext cx="256" cy="424"/>
              <a:chOff x="0" y="0"/>
              <a:chExt cx="256" cy="424"/>
            </a:xfrm>
          </p:grpSpPr>
          <p:sp>
            <p:nvSpPr>
              <p:cNvPr id="33820" name="Rectangle 225"/>
              <p:cNvSpPr>
                <a:spLocks/>
              </p:cNvSpPr>
              <p:nvPr/>
            </p:nvSpPr>
            <p:spPr bwMode="auto">
              <a:xfrm>
                <a:off x="0" y="0"/>
                <a:ext cx="256" cy="424"/>
              </a:xfrm>
              <a:prstGeom prst="rect">
                <a:avLst/>
              </a:prstGeom>
              <a:solidFill>
                <a:srgbClr val="FFCC66"/>
              </a:solidFill>
              <a:ln w="12700">
                <a:solidFill>
                  <a:srgbClr val="000000"/>
                </a:solidFill>
                <a:miter lim="800000"/>
                <a:headEnd/>
                <a:tailEnd/>
              </a:ln>
            </p:spPr>
            <p:txBody>
              <a:bodyPr lIns="0" tIns="0" rIns="0" bIns="0"/>
              <a:lstStyle/>
              <a:p>
                <a:endParaRPr lang="en-US"/>
              </a:p>
            </p:txBody>
          </p:sp>
          <p:sp>
            <p:nvSpPr>
              <p:cNvPr id="33821" name="AutoShape 226"/>
              <p:cNvSpPr>
                <a:spLocks/>
              </p:cNvSpPr>
              <p:nvPr/>
            </p:nvSpPr>
            <p:spPr bwMode="auto">
              <a:xfrm>
                <a:off x="24"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22" name="AutoShape 227"/>
              <p:cNvSpPr>
                <a:spLocks/>
              </p:cNvSpPr>
              <p:nvPr/>
            </p:nvSpPr>
            <p:spPr bwMode="auto">
              <a:xfrm>
                <a:off x="60"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23" name="AutoShape 228"/>
              <p:cNvSpPr>
                <a:spLocks/>
              </p:cNvSpPr>
              <p:nvPr/>
            </p:nvSpPr>
            <p:spPr bwMode="auto">
              <a:xfrm>
                <a:off x="96"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24" name="AutoShape 229"/>
              <p:cNvSpPr>
                <a:spLocks/>
              </p:cNvSpPr>
              <p:nvPr/>
            </p:nvSpPr>
            <p:spPr bwMode="auto">
              <a:xfrm>
                <a:off x="132"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3825" name="AutoShape 230"/>
              <p:cNvSpPr>
                <a:spLocks/>
              </p:cNvSpPr>
              <p:nvPr/>
            </p:nvSpPr>
            <p:spPr bwMode="auto">
              <a:xfrm>
                <a:off x="168" y="40"/>
                <a:ext cx="60" cy="337"/>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grpSp>
        <p:sp>
          <p:nvSpPr>
            <p:cNvPr id="33819" name="Rectangle 231"/>
            <p:cNvSpPr>
              <a:spLocks/>
            </p:cNvSpPr>
            <p:nvPr/>
          </p:nvSpPr>
          <p:spPr bwMode="auto">
            <a:xfrm>
              <a:off x="584" y="128"/>
              <a:ext cx="144" cy="194"/>
            </a:xfrm>
            <a:prstGeom prst="rect">
              <a:avLst/>
            </a:prstGeom>
            <a:noFill/>
            <a:ln w="12700">
              <a:noFill/>
              <a:miter lim="800000"/>
              <a:headEnd/>
              <a:tailEnd/>
            </a:ln>
          </p:spPr>
          <p:txBody>
            <a:bodyPr wrap="none" lIns="0" tIns="0" rIns="40640" bIns="0">
              <a:spAutoFit/>
            </a:bodyPr>
            <a:lstStyle/>
            <a:p>
              <a:pPr marL="39688"/>
              <a:r>
                <a:rPr lang="en-US">
                  <a:solidFill>
                    <a:srgbClr val="000000"/>
                  </a:solidFill>
                  <a:latin typeface="Arial Bold" charset="0"/>
                  <a:cs typeface="Arial Bold" charset="0"/>
                  <a:sym typeface="Arial Bold" charset="0"/>
                </a:rPr>
                <a:t>...</a:t>
              </a:r>
            </a:p>
          </p:txBody>
        </p:sp>
      </p:grpSp>
      <p:sp>
        <p:nvSpPr>
          <p:cNvPr id="33812" name="Rectangle 232"/>
          <p:cNvSpPr>
            <a:spLocks/>
          </p:cNvSpPr>
          <p:nvPr/>
        </p:nvSpPr>
        <p:spPr bwMode="auto">
          <a:xfrm>
            <a:off x="1118236" y="5394960"/>
            <a:ext cx="469359" cy="246221"/>
          </a:xfrm>
          <a:prstGeom prst="rect">
            <a:avLst/>
          </a:prstGeom>
          <a:noFill/>
          <a:ln w="12700">
            <a:noFill/>
            <a:miter lim="800000"/>
            <a:headEnd/>
            <a:tailEnd/>
          </a:ln>
        </p:spPr>
        <p:txBody>
          <a:bodyPr wrap="none" lIns="0" tIns="0" rIns="40640" bIns="0">
            <a:spAutoFit/>
          </a:bodyPr>
          <a:lstStyle/>
          <a:p>
            <a:pPr marL="39688" algn="ctr"/>
            <a:r>
              <a:rPr lang="en-US" sz="1600">
                <a:solidFill>
                  <a:schemeClr val="tx1"/>
                </a:solidFill>
                <a:cs typeface="Arial" charset="0"/>
              </a:rPr>
              <a:t>Grid</a:t>
            </a:r>
          </a:p>
        </p:txBody>
      </p:sp>
      <p:sp>
        <p:nvSpPr>
          <p:cNvPr id="33813" name="Rectangle 233"/>
          <p:cNvSpPr>
            <a:spLocks/>
          </p:cNvSpPr>
          <p:nvPr/>
        </p:nvSpPr>
        <p:spPr bwMode="auto">
          <a:xfrm>
            <a:off x="3718560" y="5440680"/>
            <a:ext cx="706604" cy="246221"/>
          </a:xfrm>
          <a:prstGeom prst="rect">
            <a:avLst/>
          </a:prstGeom>
          <a:noFill/>
          <a:ln w="12700">
            <a:noFill/>
            <a:miter lim="800000"/>
            <a:headEnd/>
            <a:tailEnd/>
          </a:ln>
        </p:spPr>
        <p:txBody>
          <a:bodyPr wrap="none" lIns="0" tIns="0" rIns="40640" bIns="0">
            <a:spAutoFit/>
          </a:bodyPr>
          <a:lstStyle/>
          <a:p>
            <a:pPr marL="39688" algn="ctr"/>
            <a:r>
              <a:rPr lang="en-US" sz="1600">
                <a:solidFill>
                  <a:schemeClr val="tx1"/>
                </a:solidFill>
                <a:cs typeface="Arial" charset="0"/>
              </a:rPr>
              <a:t>Device</a:t>
            </a:r>
          </a:p>
        </p:txBody>
      </p:sp>
      <p:sp>
        <p:nvSpPr>
          <p:cNvPr id="33814" name="Rectangle 234"/>
          <p:cNvSpPr>
            <a:spLocks/>
          </p:cNvSpPr>
          <p:nvPr/>
        </p:nvSpPr>
        <p:spPr bwMode="auto">
          <a:xfrm>
            <a:off x="5440680" y="4560570"/>
            <a:ext cx="5257800" cy="902970"/>
          </a:xfrm>
          <a:prstGeom prst="rect">
            <a:avLst/>
          </a:prstGeom>
          <a:noFill/>
          <a:ln w="12700">
            <a:noFill/>
            <a:miter lim="800000"/>
            <a:headEnd/>
            <a:tailEnd/>
          </a:ln>
        </p:spPr>
        <p:txBody>
          <a:bodyPr lIns="0" tIns="0" rIns="40640" bIns="0"/>
          <a:lstStyle/>
          <a:p>
            <a:pPr marL="39688"/>
            <a:r>
              <a:rPr lang="en-US" sz="1600">
                <a:solidFill>
                  <a:schemeClr val="tx1"/>
                </a:solidFill>
                <a:cs typeface="Arial" charset="0"/>
              </a:rPr>
              <a:t>A kernel is launched as a grid of thread blocks</a:t>
            </a:r>
          </a:p>
          <a:p>
            <a:pPr marL="39688"/>
            <a:endParaRPr lang="en-US" sz="1600">
              <a:solidFill>
                <a:schemeClr val="tx1"/>
              </a:solidFill>
              <a:cs typeface="Arial" charset="0"/>
            </a:endParaRPr>
          </a:p>
          <a:p>
            <a:pPr marL="39688"/>
            <a:r>
              <a:rPr lang="en-US" sz="1600">
                <a:solidFill>
                  <a:schemeClr val="tx1"/>
                </a:solidFill>
                <a:cs typeface="Arial" charset="0"/>
              </a:rPr>
              <a:t>Only one kernel can execute on a device at one time</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p:cNvSpPr>
          <p:nvPr/>
        </p:nvSpPr>
        <p:spPr bwMode="auto">
          <a:xfrm>
            <a:off x="548640" y="247174"/>
            <a:ext cx="8869680" cy="662940"/>
          </a:xfrm>
          <a:prstGeom prst="rect">
            <a:avLst/>
          </a:prstGeom>
          <a:noFill/>
          <a:ln w="12700">
            <a:noFill/>
            <a:miter lim="800000"/>
            <a:headEnd/>
            <a:tailEnd/>
          </a:ln>
        </p:spPr>
        <p:txBody>
          <a:bodyPr lIns="0" tIns="0" rIns="40639" bIns="0"/>
          <a:lstStyle/>
          <a:p>
            <a:pPr marL="39688"/>
            <a:r>
              <a:rPr lang="en-US" sz="3200" b="1">
                <a:solidFill>
                  <a:srgbClr val="73B900"/>
                </a:solidFill>
                <a:latin typeface="Arial Bold" charset="0"/>
                <a:cs typeface="Arial Bold" charset="0"/>
                <a:sym typeface="Arial Bold" charset="0"/>
              </a:rPr>
              <a:t>Warps and Half Warps</a:t>
            </a:r>
          </a:p>
        </p:txBody>
      </p:sp>
      <p:grpSp>
        <p:nvGrpSpPr>
          <p:cNvPr id="2" name="Group 4"/>
          <p:cNvGrpSpPr>
            <a:grpSpLocks/>
          </p:cNvGrpSpPr>
          <p:nvPr/>
        </p:nvGrpSpPr>
        <p:grpSpPr bwMode="auto">
          <a:xfrm>
            <a:off x="5457826" y="1460182"/>
            <a:ext cx="609600" cy="1085850"/>
            <a:chOff x="0" y="0"/>
            <a:chExt cx="320" cy="760"/>
          </a:xfrm>
        </p:grpSpPr>
        <p:grpSp>
          <p:nvGrpSpPr>
            <p:cNvPr id="3" name="Group 5"/>
            <p:cNvGrpSpPr>
              <a:grpSpLocks/>
            </p:cNvGrpSpPr>
            <p:nvPr/>
          </p:nvGrpSpPr>
          <p:grpSpPr bwMode="auto">
            <a:xfrm>
              <a:off x="0" y="0"/>
              <a:ext cx="320" cy="760"/>
              <a:chOff x="0" y="0"/>
              <a:chExt cx="320" cy="760"/>
            </a:xfrm>
          </p:grpSpPr>
          <p:sp>
            <p:nvSpPr>
              <p:cNvPr id="34872" name="Rectangle 6"/>
              <p:cNvSpPr>
                <a:spLocks/>
              </p:cNvSpPr>
              <p:nvPr/>
            </p:nvSpPr>
            <p:spPr bwMode="auto">
              <a:xfrm>
                <a:off x="0" y="0"/>
                <a:ext cx="320" cy="760"/>
              </a:xfrm>
              <a:prstGeom prst="rect">
                <a:avLst/>
              </a:prstGeom>
              <a:solidFill>
                <a:srgbClr val="C0C0C0"/>
              </a:solidFill>
              <a:ln w="12700">
                <a:solidFill>
                  <a:srgbClr val="000000"/>
                </a:solidFill>
                <a:miter lim="800000"/>
                <a:headEnd/>
                <a:tailEnd/>
              </a:ln>
            </p:spPr>
            <p:txBody>
              <a:bodyPr lIns="0" tIns="0" rIns="0" bIns="0"/>
              <a:lstStyle/>
              <a:p>
                <a:endParaRPr lang="en-US"/>
              </a:p>
            </p:txBody>
          </p:sp>
          <p:sp>
            <p:nvSpPr>
              <p:cNvPr id="34873" name="Rectangle 7"/>
              <p:cNvSpPr>
                <a:spLocks/>
              </p:cNvSpPr>
              <p:nvPr/>
            </p:nvSpPr>
            <p:spPr bwMode="auto">
              <a:xfrm>
                <a:off x="0" y="0"/>
                <a:ext cx="320" cy="760"/>
              </a:xfrm>
              <a:prstGeom prst="rect">
                <a:avLst/>
              </a:prstGeom>
              <a:noFill/>
              <a:ln w="12700">
                <a:noFill/>
                <a:miter lim="800000"/>
                <a:headEnd/>
                <a:tailEnd/>
              </a:ln>
            </p:spPr>
            <p:txBody>
              <a:bodyPr lIns="0" tIns="0" rIns="0" bIns="0"/>
              <a:lstStyle/>
              <a:p>
                <a:endParaRPr lang="en-US"/>
              </a:p>
            </p:txBody>
          </p:sp>
        </p:grpSp>
        <p:sp>
          <p:nvSpPr>
            <p:cNvPr id="34850" name="Rectangle 8"/>
            <p:cNvSpPr>
              <a:spLocks/>
            </p:cNvSpPr>
            <p:nvPr/>
          </p:nvSpPr>
          <p:spPr bwMode="auto">
            <a:xfrm>
              <a:off x="40" y="30"/>
              <a:ext cx="101"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851" name="Rectangle 9"/>
            <p:cNvSpPr>
              <a:spLocks/>
            </p:cNvSpPr>
            <p:nvPr/>
          </p:nvSpPr>
          <p:spPr bwMode="auto">
            <a:xfrm>
              <a:off x="40" y="30"/>
              <a:ext cx="101" cy="70"/>
            </a:xfrm>
            <a:prstGeom prst="rect">
              <a:avLst/>
            </a:prstGeom>
            <a:noFill/>
            <a:ln w="12700">
              <a:noFill/>
              <a:miter lim="800000"/>
              <a:headEnd/>
              <a:tailEnd/>
            </a:ln>
          </p:spPr>
          <p:txBody>
            <a:bodyPr lIns="0" tIns="0" rIns="0" bIns="0"/>
            <a:lstStyle/>
            <a:p>
              <a:endParaRPr lang="en-US"/>
            </a:p>
          </p:txBody>
        </p:sp>
        <p:sp>
          <p:nvSpPr>
            <p:cNvPr id="34852" name="Rectangle 10"/>
            <p:cNvSpPr>
              <a:spLocks/>
            </p:cNvSpPr>
            <p:nvPr/>
          </p:nvSpPr>
          <p:spPr bwMode="auto">
            <a:xfrm>
              <a:off x="40" y="120"/>
              <a:ext cx="101"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853" name="Rectangle 11"/>
            <p:cNvSpPr>
              <a:spLocks/>
            </p:cNvSpPr>
            <p:nvPr/>
          </p:nvSpPr>
          <p:spPr bwMode="auto">
            <a:xfrm>
              <a:off x="40" y="120"/>
              <a:ext cx="101" cy="70"/>
            </a:xfrm>
            <a:prstGeom prst="rect">
              <a:avLst/>
            </a:prstGeom>
            <a:noFill/>
            <a:ln w="12700">
              <a:noFill/>
              <a:miter lim="800000"/>
              <a:headEnd/>
              <a:tailEnd/>
            </a:ln>
          </p:spPr>
          <p:txBody>
            <a:bodyPr lIns="0" tIns="0" rIns="0" bIns="0"/>
            <a:lstStyle/>
            <a:p>
              <a:endParaRPr lang="en-US"/>
            </a:p>
          </p:txBody>
        </p:sp>
        <p:sp>
          <p:nvSpPr>
            <p:cNvPr id="34854" name="Rectangle 12"/>
            <p:cNvSpPr>
              <a:spLocks/>
            </p:cNvSpPr>
            <p:nvPr/>
          </p:nvSpPr>
          <p:spPr bwMode="auto">
            <a:xfrm>
              <a:off x="40" y="210"/>
              <a:ext cx="101"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855" name="Rectangle 13"/>
            <p:cNvSpPr>
              <a:spLocks/>
            </p:cNvSpPr>
            <p:nvPr/>
          </p:nvSpPr>
          <p:spPr bwMode="auto">
            <a:xfrm>
              <a:off x="40" y="210"/>
              <a:ext cx="101" cy="70"/>
            </a:xfrm>
            <a:prstGeom prst="rect">
              <a:avLst/>
            </a:prstGeom>
            <a:noFill/>
            <a:ln w="12700">
              <a:noFill/>
              <a:miter lim="800000"/>
              <a:headEnd/>
              <a:tailEnd/>
            </a:ln>
          </p:spPr>
          <p:txBody>
            <a:bodyPr lIns="0" tIns="0" rIns="0" bIns="0"/>
            <a:lstStyle/>
            <a:p>
              <a:endParaRPr lang="en-US"/>
            </a:p>
          </p:txBody>
        </p:sp>
        <p:sp>
          <p:nvSpPr>
            <p:cNvPr id="34856" name="Rectangle 14"/>
            <p:cNvSpPr>
              <a:spLocks/>
            </p:cNvSpPr>
            <p:nvPr/>
          </p:nvSpPr>
          <p:spPr bwMode="auto">
            <a:xfrm>
              <a:off x="40" y="300"/>
              <a:ext cx="101"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857" name="Rectangle 15"/>
            <p:cNvSpPr>
              <a:spLocks/>
            </p:cNvSpPr>
            <p:nvPr/>
          </p:nvSpPr>
          <p:spPr bwMode="auto">
            <a:xfrm>
              <a:off x="40" y="300"/>
              <a:ext cx="101" cy="70"/>
            </a:xfrm>
            <a:prstGeom prst="rect">
              <a:avLst/>
            </a:prstGeom>
            <a:noFill/>
            <a:ln w="12700">
              <a:noFill/>
              <a:miter lim="800000"/>
              <a:headEnd/>
              <a:tailEnd/>
            </a:ln>
          </p:spPr>
          <p:txBody>
            <a:bodyPr lIns="0" tIns="0" rIns="0" bIns="0"/>
            <a:lstStyle/>
            <a:p>
              <a:endParaRPr lang="en-US"/>
            </a:p>
          </p:txBody>
        </p:sp>
        <p:sp>
          <p:nvSpPr>
            <p:cNvPr id="34858" name="Rectangle 16"/>
            <p:cNvSpPr>
              <a:spLocks/>
            </p:cNvSpPr>
            <p:nvPr/>
          </p:nvSpPr>
          <p:spPr bwMode="auto">
            <a:xfrm>
              <a:off x="170" y="30"/>
              <a:ext cx="102"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859" name="Rectangle 17"/>
            <p:cNvSpPr>
              <a:spLocks/>
            </p:cNvSpPr>
            <p:nvPr/>
          </p:nvSpPr>
          <p:spPr bwMode="auto">
            <a:xfrm>
              <a:off x="170" y="30"/>
              <a:ext cx="102" cy="70"/>
            </a:xfrm>
            <a:prstGeom prst="rect">
              <a:avLst/>
            </a:prstGeom>
            <a:noFill/>
            <a:ln w="12700">
              <a:noFill/>
              <a:miter lim="800000"/>
              <a:headEnd/>
              <a:tailEnd/>
            </a:ln>
          </p:spPr>
          <p:txBody>
            <a:bodyPr lIns="0" tIns="0" rIns="0" bIns="0"/>
            <a:lstStyle/>
            <a:p>
              <a:endParaRPr lang="en-US"/>
            </a:p>
          </p:txBody>
        </p:sp>
        <p:sp>
          <p:nvSpPr>
            <p:cNvPr id="34860" name="Rectangle 18"/>
            <p:cNvSpPr>
              <a:spLocks/>
            </p:cNvSpPr>
            <p:nvPr/>
          </p:nvSpPr>
          <p:spPr bwMode="auto">
            <a:xfrm>
              <a:off x="170" y="120"/>
              <a:ext cx="102"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861" name="Rectangle 19"/>
            <p:cNvSpPr>
              <a:spLocks/>
            </p:cNvSpPr>
            <p:nvPr/>
          </p:nvSpPr>
          <p:spPr bwMode="auto">
            <a:xfrm>
              <a:off x="170" y="120"/>
              <a:ext cx="102" cy="70"/>
            </a:xfrm>
            <a:prstGeom prst="rect">
              <a:avLst/>
            </a:prstGeom>
            <a:noFill/>
            <a:ln w="12700">
              <a:noFill/>
              <a:miter lim="800000"/>
              <a:headEnd/>
              <a:tailEnd/>
            </a:ln>
          </p:spPr>
          <p:txBody>
            <a:bodyPr lIns="0" tIns="0" rIns="0" bIns="0"/>
            <a:lstStyle/>
            <a:p>
              <a:endParaRPr lang="en-US"/>
            </a:p>
          </p:txBody>
        </p:sp>
        <p:sp>
          <p:nvSpPr>
            <p:cNvPr id="34862" name="Rectangle 20"/>
            <p:cNvSpPr>
              <a:spLocks/>
            </p:cNvSpPr>
            <p:nvPr/>
          </p:nvSpPr>
          <p:spPr bwMode="auto">
            <a:xfrm>
              <a:off x="170" y="210"/>
              <a:ext cx="102"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863" name="Rectangle 21"/>
            <p:cNvSpPr>
              <a:spLocks/>
            </p:cNvSpPr>
            <p:nvPr/>
          </p:nvSpPr>
          <p:spPr bwMode="auto">
            <a:xfrm>
              <a:off x="170" y="210"/>
              <a:ext cx="102" cy="70"/>
            </a:xfrm>
            <a:prstGeom prst="rect">
              <a:avLst/>
            </a:prstGeom>
            <a:noFill/>
            <a:ln w="12700">
              <a:noFill/>
              <a:miter lim="800000"/>
              <a:headEnd/>
              <a:tailEnd/>
            </a:ln>
          </p:spPr>
          <p:txBody>
            <a:bodyPr lIns="0" tIns="0" rIns="0" bIns="0"/>
            <a:lstStyle/>
            <a:p>
              <a:endParaRPr lang="en-US"/>
            </a:p>
          </p:txBody>
        </p:sp>
        <p:sp>
          <p:nvSpPr>
            <p:cNvPr id="34864" name="Rectangle 22"/>
            <p:cNvSpPr>
              <a:spLocks/>
            </p:cNvSpPr>
            <p:nvPr/>
          </p:nvSpPr>
          <p:spPr bwMode="auto">
            <a:xfrm>
              <a:off x="170" y="300"/>
              <a:ext cx="102" cy="70"/>
            </a:xfrm>
            <a:prstGeom prst="rect">
              <a:avLst/>
            </a:prstGeom>
            <a:solidFill>
              <a:srgbClr val="FE7F00"/>
            </a:solidFill>
            <a:ln w="12700">
              <a:solidFill>
                <a:srgbClr val="000000"/>
              </a:solidFill>
              <a:miter lim="800000"/>
              <a:headEnd/>
              <a:tailEnd/>
            </a:ln>
          </p:spPr>
          <p:txBody>
            <a:bodyPr lIns="0" tIns="0" rIns="0" bIns="0"/>
            <a:lstStyle/>
            <a:p>
              <a:endParaRPr lang="en-US"/>
            </a:p>
          </p:txBody>
        </p:sp>
        <p:sp>
          <p:nvSpPr>
            <p:cNvPr id="34865" name="Rectangle 23"/>
            <p:cNvSpPr>
              <a:spLocks/>
            </p:cNvSpPr>
            <p:nvPr/>
          </p:nvSpPr>
          <p:spPr bwMode="auto">
            <a:xfrm>
              <a:off x="170" y="300"/>
              <a:ext cx="102" cy="70"/>
            </a:xfrm>
            <a:prstGeom prst="rect">
              <a:avLst/>
            </a:prstGeom>
            <a:noFill/>
            <a:ln w="12700">
              <a:noFill/>
              <a:miter lim="800000"/>
              <a:headEnd/>
              <a:tailEnd/>
            </a:ln>
          </p:spPr>
          <p:txBody>
            <a:bodyPr lIns="0" tIns="0" rIns="0" bIns="0"/>
            <a:lstStyle/>
            <a:p>
              <a:endParaRPr lang="en-US"/>
            </a:p>
          </p:txBody>
        </p:sp>
        <p:sp>
          <p:nvSpPr>
            <p:cNvPr id="34866" name="Rectangle 24"/>
            <p:cNvSpPr>
              <a:spLocks/>
            </p:cNvSpPr>
            <p:nvPr/>
          </p:nvSpPr>
          <p:spPr bwMode="auto">
            <a:xfrm>
              <a:off x="40" y="410"/>
              <a:ext cx="232" cy="70"/>
            </a:xfrm>
            <a:prstGeom prst="rect">
              <a:avLst/>
            </a:prstGeom>
            <a:solidFill>
              <a:srgbClr val="008080"/>
            </a:solidFill>
            <a:ln w="12700">
              <a:solidFill>
                <a:srgbClr val="000000"/>
              </a:solidFill>
              <a:miter lim="800000"/>
              <a:headEnd/>
              <a:tailEnd/>
            </a:ln>
          </p:spPr>
          <p:txBody>
            <a:bodyPr lIns="0" tIns="0" rIns="0" bIns="0"/>
            <a:lstStyle/>
            <a:p>
              <a:endParaRPr lang="en-US"/>
            </a:p>
          </p:txBody>
        </p:sp>
        <p:grpSp>
          <p:nvGrpSpPr>
            <p:cNvPr id="4" name="Group 25"/>
            <p:cNvGrpSpPr>
              <a:grpSpLocks/>
            </p:cNvGrpSpPr>
            <p:nvPr/>
          </p:nvGrpSpPr>
          <p:grpSpPr bwMode="auto">
            <a:xfrm>
              <a:off x="43" y="525"/>
              <a:ext cx="233" cy="190"/>
              <a:chOff x="0" y="0"/>
              <a:chExt cx="232" cy="190"/>
            </a:xfrm>
          </p:grpSpPr>
          <p:grpSp>
            <p:nvGrpSpPr>
              <p:cNvPr id="5" name="Group 26"/>
              <p:cNvGrpSpPr>
                <a:grpSpLocks/>
              </p:cNvGrpSpPr>
              <p:nvPr/>
            </p:nvGrpSpPr>
            <p:grpSpPr bwMode="auto">
              <a:xfrm rot="5400000">
                <a:off x="21" y="-21"/>
                <a:ext cx="190" cy="232"/>
                <a:chOff x="0" y="0"/>
                <a:chExt cx="190" cy="232"/>
              </a:xfrm>
            </p:grpSpPr>
            <p:sp>
              <p:nvSpPr>
                <p:cNvPr id="34870" name="Rectangle 27"/>
                <p:cNvSpPr>
                  <a:spLocks/>
                </p:cNvSpPr>
                <p:nvPr/>
              </p:nvSpPr>
              <p:spPr bwMode="auto">
                <a:xfrm>
                  <a:off x="0" y="0"/>
                  <a:ext cx="190" cy="232"/>
                </a:xfrm>
                <a:prstGeom prst="rect">
                  <a:avLst/>
                </a:prstGeom>
                <a:solidFill>
                  <a:srgbClr val="99CC00"/>
                </a:solidFill>
                <a:ln w="12700">
                  <a:solidFill>
                    <a:srgbClr val="000000"/>
                  </a:solidFill>
                  <a:miter lim="800000"/>
                  <a:headEnd/>
                  <a:tailEnd/>
                </a:ln>
              </p:spPr>
              <p:txBody>
                <a:bodyPr lIns="0" tIns="0" rIns="0" bIns="0"/>
                <a:lstStyle/>
                <a:p>
                  <a:endParaRPr lang="en-US"/>
                </a:p>
              </p:txBody>
            </p:sp>
            <p:sp>
              <p:nvSpPr>
                <p:cNvPr id="34871" name="Rectangle 28"/>
                <p:cNvSpPr>
                  <a:spLocks/>
                </p:cNvSpPr>
                <p:nvPr/>
              </p:nvSpPr>
              <p:spPr bwMode="auto">
                <a:xfrm>
                  <a:off x="0" y="0"/>
                  <a:ext cx="190" cy="232"/>
                </a:xfrm>
                <a:prstGeom prst="rect">
                  <a:avLst/>
                </a:prstGeom>
                <a:noFill/>
                <a:ln w="12700">
                  <a:noFill/>
                  <a:miter lim="800000"/>
                  <a:headEnd/>
                  <a:tailEnd/>
                </a:ln>
              </p:spPr>
              <p:txBody>
                <a:bodyPr lIns="0" tIns="0" rIns="0" bIns="0"/>
                <a:lstStyle/>
                <a:p>
                  <a:endParaRPr lang="en-US"/>
                </a:p>
              </p:txBody>
            </p:sp>
          </p:grpSp>
          <p:sp>
            <p:nvSpPr>
              <p:cNvPr id="34869" name="Rectangle 29"/>
              <p:cNvSpPr>
                <a:spLocks/>
              </p:cNvSpPr>
              <p:nvPr/>
            </p:nvSpPr>
            <p:spPr bwMode="auto">
              <a:xfrm>
                <a:off x="2" y="0"/>
                <a:ext cx="229" cy="120"/>
              </a:xfrm>
              <a:prstGeom prst="rect">
                <a:avLst/>
              </a:prstGeom>
              <a:noFill/>
              <a:ln w="12700">
                <a:noFill/>
                <a:miter lim="800000"/>
                <a:headEnd/>
                <a:tailEnd/>
              </a:ln>
            </p:spPr>
            <p:txBody>
              <a:bodyPr lIns="0" tIns="0" rIns="0" bIns="0"/>
              <a:lstStyle/>
              <a:p>
                <a:endParaRPr lang="en-US"/>
              </a:p>
            </p:txBody>
          </p:sp>
        </p:grpSp>
      </p:grpSp>
      <p:sp>
        <p:nvSpPr>
          <p:cNvPr id="34822" name="Rectangle 30"/>
          <p:cNvSpPr>
            <a:spLocks/>
          </p:cNvSpPr>
          <p:nvPr/>
        </p:nvSpPr>
        <p:spPr bwMode="auto">
          <a:xfrm>
            <a:off x="883921" y="2354580"/>
            <a:ext cx="788357" cy="492443"/>
          </a:xfrm>
          <a:prstGeom prst="rect">
            <a:avLst/>
          </a:prstGeom>
          <a:noFill/>
          <a:ln w="12700">
            <a:noFill/>
            <a:miter lim="800000"/>
            <a:headEnd/>
            <a:tailEnd/>
          </a:ln>
        </p:spPr>
        <p:txBody>
          <a:bodyPr wrap="none" lIns="0" tIns="0" rIns="40640" bIns="0">
            <a:spAutoFit/>
          </a:bodyPr>
          <a:lstStyle/>
          <a:p>
            <a:pPr marL="39688" algn="ctr"/>
            <a:r>
              <a:rPr lang="en-US" sz="1600">
                <a:solidFill>
                  <a:schemeClr val="tx1"/>
                </a:solidFill>
                <a:cs typeface="Arial" charset="0"/>
              </a:rPr>
              <a:t>Thread </a:t>
            </a:r>
          </a:p>
          <a:p>
            <a:pPr marL="39688" algn="ctr"/>
            <a:r>
              <a:rPr lang="en-US" sz="1600">
                <a:solidFill>
                  <a:schemeClr val="tx1"/>
                </a:solidFill>
                <a:cs typeface="Arial" charset="0"/>
              </a:rPr>
              <a:t>Block</a:t>
            </a:r>
          </a:p>
        </p:txBody>
      </p:sp>
      <p:sp>
        <p:nvSpPr>
          <p:cNvPr id="34823" name="Rectangle 31"/>
          <p:cNvSpPr>
            <a:spLocks/>
          </p:cNvSpPr>
          <p:nvPr/>
        </p:nvSpPr>
        <p:spPr bwMode="auto">
          <a:xfrm>
            <a:off x="4892040" y="2560320"/>
            <a:ext cx="1415131" cy="246221"/>
          </a:xfrm>
          <a:prstGeom prst="rect">
            <a:avLst/>
          </a:prstGeom>
          <a:noFill/>
          <a:ln w="12700">
            <a:noFill/>
            <a:miter lim="800000"/>
            <a:headEnd/>
            <a:tailEnd/>
          </a:ln>
        </p:spPr>
        <p:txBody>
          <a:bodyPr wrap="none" lIns="0" tIns="0" rIns="40640" bIns="0">
            <a:spAutoFit/>
          </a:bodyPr>
          <a:lstStyle/>
          <a:p>
            <a:pPr marL="39688"/>
            <a:r>
              <a:rPr lang="en-US" sz="1600">
                <a:solidFill>
                  <a:schemeClr val="tx1"/>
                </a:solidFill>
                <a:cs typeface="Arial" charset="0"/>
              </a:rPr>
              <a:t>Multiprocessor</a:t>
            </a:r>
          </a:p>
        </p:txBody>
      </p:sp>
      <p:sp>
        <p:nvSpPr>
          <p:cNvPr id="34824" name="Rectangle 32"/>
          <p:cNvSpPr>
            <a:spLocks/>
          </p:cNvSpPr>
          <p:nvPr/>
        </p:nvSpPr>
        <p:spPr bwMode="auto">
          <a:xfrm>
            <a:off x="2575560" y="1485900"/>
            <a:ext cx="1524000" cy="297180"/>
          </a:xfrm>
          <a:prstGeom prst="rect">
            <a:avLst/>
          </a:prstGeom>
          <a:solidFill>
            <a:srgbClr val="FFCC66"/>
          </a:solidFill>
          <a:ln w="12700">
            <a:solidFill>
              <a:srgbClr val="000000"/>
            </a:solidFill>
            <a:miter lim="800000"/>
            <a:headEnd/>
            <a:tailEnd/>
          </a:ln>
        </p:spPr>
        <p:txBody>
          <a:bodyPr lIns="0" tIns="0" rIns="40639" bIns="0" anchor="ctr"/>
          <a:lstStyle/>
          <a:p>
            <a:pPr marL="39688" algn="ctr"/>
            <a:r>
              <a:rPr lang="en-US" sz="1400">
                <a:solidFill>
                  <a:srgbClr val="000000"/>
                </a:solidFill>
                <a:cs typeface="Arial" charset="0"/>
              </a:rPr>
              <a:t>32 Threads</a:t>
            </a:r>
          </a:p>
        </p:txBody>
      </p:sp>
      <p:sp>
        <p:nvSpPr>
          <p:cNvPr id="34825" name="Rectangle 33"/>
          <p:cNvSpPr>
            <a:spLocks/>
          </p:cNvSpPr>
          <p:nvPr/>
        </p:nvSpPr>
        <p:spPr bwMode="auto">
          <a:xfrm>
            <a:off x="2575560" y="1851660"/>
            <a:ext cx="1524000" cy="297180"/>
          </a:xfrm>
          <a:prstGeom prst="rect">
            <a:avLst/>
          </a:prstGeom>
          <a:solidFill>
            <a:srgbClr val="FFCC66"/>
          </a:solidFill>
          <a:ln w="12700">
            <a:solidFill>
              <a:srgbClr val="000000"/>
            </a:solidFill>
            <a:miter lim="800000"/>
            <a:headEnd/>
            <a:tailEnd/>
          </a:ln>
        </p:spPr>
        <p:txBody>
          <a:bodyPr lIns="0" tIns="0" rIns="40639" bIns="0" anchor="ctr"/>
          <a:lstStyle/>
          <a:p>
            <a:pPr marL="39688" algn="ctr"/>
            <a:r>
              <a:rPr lang="en-US" sz="1400">
                <a:solidFill>
                  <a:srgbClr val="000000"/>
                </a:solidFill>
                <a:cs typeface="Arial" charset="0"/>
              </a:rPr>
              <a:t>32 Threads</a:t>
            </a:r>
          </a:p>
        </p:txBody>
      </p:sp>
      <p:sp>
        <p:nvSpPr>
          <p:cNvPr id="34826" name="Rectangle 34"/>
          <p:cNvSpPr>
            <a:spLocks/>
          </p:cNvSpPr>
          <p:nvPr/>
        </p:nvSpPr>
        <p:spPr bwMode="auto">
          <a:xfrm>
            <a:off x="2575560" y="2205990"/>
            <a:ext cx="1524000" cy="297180"/>
          </a:xfrm>
          <a:prstGeom prst="rect">
            <a:avLst/>
          </a:prstGeom>
          <a:solidFill>
            <a:srgbClr val="FFCC66"/>
          </a:solidFill>
          <a:ln w="12700">
            <a:solidFill>
              <a:srgbClr val="000000"/>
            </a:solidFill>
            <a:miter lim="800000"/>
            <a:headEnd/>
            <a:tailEnd/>
          </a:ln>
        </p:spPr>
        <p:txBody>
          <a:bodyPr lIns="0" tIns="0" rIns="40639" bIns="0" anchor="ctr"/>
          <a:lstStyle/>
          <a:p>
            <a:pPr marL="39688" algn="ctr"/>
            <a:r>
              <a:rPr lang="en-US" sz="1400">
                <a:solidFill>
                  <a:srgbClr val="000000"/>
                </a:solidFill>
                <a:cs typeface="Arial" charset="0"/>
              </a:rPr>
              <a:t>32 Threads</a:t>
            </a:r>
          </a:p>
        </p:txBody>
      </p:sp>
      <p:grpSp>
        <p:nvGrpSpPr>
          <p:cNvPr id="6" name="Group 35"/>
          <p:cNvGrpSpPr>
            <a:grpSpLocks/>
          </p:cNvGrpSpPr>
          <p:nvPr/>
        </p:nvGrpSpPr>
        <p:grpSpPr bwMode="auto">
          <a:xfrm>
            <a:off x="868680" y="1577340"/>
            <a:ext cx="1036320" cy="777240"/>
            <a:chOff x="0" y="0"/>
            <a:chExt cx="544" cy="544"/>
          </a:xfrm>
        </p:grpSpPr>
        <p:sp>
          <p:nvSpPr>
            <p:cNvPr id="34842" name="Rectangle 36"/>
            <p:cNvSpPr>
              <a:spLocks/>
            </p:cNvSpPr>
            <p:nvPr/>
          </p:nvSpPr>
          <p:spPr bwMode="auto">
            <a:xfrm>
              <a:off x="0" y="0"/>
              <a:ext cx="544" cy="544"/>
            </a:xfrm>
            <a:prstGeom prst="rect">
              <a:avLst/>
            </a:prstGeom>
            <a:solidFill>
              <a:srgbClr val="FFCC66"/>
            </a:solidFill>
            <a:ln w="12700">
              <a:solidFill>
                <a:srgbClr val="FFCC66"/>
              </a:solidFill>
              <a:miter lim="800000"/>
              <a:headEnd/>
              <a:tailEnd/>
            </a:ln>
          </p:spPr>
          <p:txBody>
            <a:bodyPr lIns="0" tIns="0" rIns="0" bIns="0"/>
            <a:lstStyle/>
            <a:p>
              <a:endParaRPr lang="en-US"/>
            </a:p>
          </p:txBody>
        </p:sp>
        <p:sp>
          <p:nvSpPr>
            <p:cNvPr id="34843" name="AutoShape 37"/>
            <p:cNvSpPr>
              <a:spLocks/>
            </p:cNvSpPr>
            <p:nvPr/>
          </p:nvSpPr>
          <p:spPr bwMode="auto">
            <a:xfrm>
              <a:off x="36" y="52"/>
              <a:ext cx="89"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844" name="AutoShape 38"/>
            <p:cNvSpPr>
              <a:spLocks/>
            </p:cNvSpPr>
            <p:nvPr/>
          </p:nvSpPr>
          <p:spPr bwMode="auto">
            <a:xfrm>
              <a:off x="89" y="52"/>
              <a:ext cx="90"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845" name="AutoShape 39"/>
            <p:cNvSpPr>
              <a:spLocks/>
            </p:cNvSpPr>
            <p:nvPr/>
          </p:nvSpPr>
          <p:spPr bwMode="auto">
            <a:xfrm>
              <a:off x="143" y="52"/>
              <a:ext cx="90"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846" name="AutoShape 40"/>
            <p:cNvSpPr>
              <a:spLocks/>
            </p:cNvSpPr>
            <p:nvPr/>
          </p:nvSpPr>
          <p:spPr bwMode="auto">
            <a:xfrm>
              <a:off x="197" y="52"/>
              <a:ext cx="89"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847" name="AutoShape 41"/>
            <p:cNvSpPr>
              <a:spLocks/>
            </p:cNvSpPr>
            <p:nvPr/>
          </p:nvSpPr>
          <p:spPr bwMode="auto">
            <a:xfrm>
              <a:off x="411" y="52"/>
              <a:ext cx="90" cy="432"/>
            </a:xfrm>
            <a:custGeom>
              <a:avLst/>
              <a:gdLst>
                <a:gd name="T0" fmla="*/ 0 w 21374"/>
                <a:gd name="T1" fmla="*/ 0 h 21600"/>
                <a:gd name="T2" fmla="*/ 21374 w 21374"/>
                <a:gd name="T3" fmla="*/ 21600 h 21600"/>
              </a:gdLst>
              <a:ahLst/>
              <a:cxnLst/>
              <a:rect l="T0" t="T1" r="T2" b="T3"/>
              <a:pathLst>
                <a:path w="21374" h="21600">
                  <a:moveTo>
                    <a:pt x="1379" y="0"/>
                  </a:moveTo>
                  <a:cubicBezTo>
                    <a:pt x="11489" y="2208"/>
                    <a:pt x="21600" y="4415"/>
                    <a:pt x="21370" y="6683"/>
                  </a:cubicBezTo>
                  <a:cubicBezTo>
                    <a:pt x="21140" y="8950"/>
                    <a:pt x="0" y="11118"/>
                    <a:pt x="0" y="13604"/>
                  </a:cubicBezTo>
                  <a:cubicBezTo>
                    <a:pt x="0" y="16091"/>
                    <a:pt x="10685" y="18835"/>
                    <a:pt x="21370" y="21600"/>
                  </a:cubicBezTo>
                </a:path>
              </a:pathLst>
            </a:custGeom>
            <a:noFill/>
            <a:ln w="25400">
              <a:solidFill>
                <a:srgbClr val="000000"/>
              </a:solidFill>
              <a:miter lim="800000"/>
              <a:headEnd/>
              <a:tailEnd/>
            </a:ln>
          </p:spPr>
          <p:txBody>
            <a:bodyPr lIns="0" tIns="0" rIns="0" bIns="0"/>
            <a:lstStyle/>
            <a:p>
              <a:endParaRPr lang="en-US"/>
            </a:p>
          </p:txBody>
        </p:sp>
        <p:sp>
          <p:nvSpPr>
            <p:cNvPr id="34848" name="Rectangle 42"/>
            <p:cNvSpPr>
              <a:spLocks/>
            </p:cNvSpPr>
            <p:nvPr/>
          </p:nvSpPr>
          <p:spPr bwMode="auto">
            <a:xfrm>
              <a:off x="191" y="88"/>
              <a:ext cx="177" cy="259"/>
            </a:xfrm>
            <a:prstGeom prst="rect">
              <a:avLst/>
            </a:prstGeom>
            <a:noFill/>
            <a:ln w="12700">
              <a:noFill/>
              <a:miter lim="800000"/>
              <a:headEnd/>
              <a:tailEnd/>
            </a:ln>
          </p:spPr>
          <p:txBody>
            <a:bodyPr wrap="none" lIns="0" tIns="0" rIns="40639" bIns="0">
              <a:spAutoFit/>
            </a:bodyPr>
            <a:lstStyle/>
            <a:p>
              <a:pPr marL="39688"/>
              <a:r>
                <a:rPr lang="en-US" sz="2400">
                  <a:solidFill>
                    <a:srgbClr val="000000"/>
                  </a:solidFill>
                  <a:cs typeface="Arial" charset="0"/>
                </a:rPr>
                <a:t>...</a:t>
              </a:r>
            </a:p>
          </p:txBody>
        </p:sp>
      </p:grpSp>
      <p:sp>
        <p:nvSpPr>
          <p:cNvPr id="34828" name="Rectangle 43"/>
          <p:cNvSpPr>
            <a:spLocks/>
          </p:cNvSpPr>
          <p:nvPr/>
        </p:nvSpPr>
        <p:spPr bwMode="auto">
          <a:xfrm>
            <a:off x="2907031" y="2526030"/>
            <a:ext cx="666913" cy="246221"/>
          </a:xfrm>
          <a:prstGeom prst="rect">
            <a:avLst/>
          </a:prstGeom>
          <a:noFill/>
          <a:ln w="12700">
            <a:noFill/>
            <a:miter lim="800000"/>
            <a:headEnd/>
            <a:tailEnd/>
          </a:ln>
        </p:spPr>
        <p:txBody>
          <a:bodyPr wrap="none" lIns="0" tIns="0" rIns="40640" bIns="0">
            <a:spAutoFit/>
          </a:bodyPr>
          <a:lstStyle/>
          <a:p>
            <a:pPr marL="39688" algn="ctr"/>
            <a:r>
              <a:rPr lang="en-US" sz="1600">
                <a:solidFill>
                  <a:schemeClr val="tx1"/>
                </a:solidFill>
                <a:cs typeface="Arial" charset="0"/>
              </a:rPr>
              <a:t>Warps</a:t>
            </a:r>
          </a:p>
        </p:txBody>
      </p:sp>
      <p:sp>
        <p:nvSpPr>
          <p:cNvPr id="34829" name="Rectangle 44"/>
          <p:cNvSpPr>
            <a:spLocks/>
          </p:cNvSpPr>
          <p:nvPr/>
        </p:nvSpPr>
        <p:spPr bwMode="auto">
          <a:xfrm>
            <a:off x="2636520" y="3989070"/>
            <a:ext cx="731520" cy="308610"/>
          </a:xfrm>
          <a:prstGeom prst="rect">
            <a:avLst/>
          </a:prstGeom>
          <a:solidFill>
            <a:srgbClr val="FFCC66"/>
          </a:solidFill>
          <a:ln w="12700">
            <a:solidFill>
              <a:srgbClr val="000000"/>
            </a:solidFill>
            <a:miter lim="800000"/>
            <a:headEnd/>
            <a:tailEnd/>
          </a:ln>
        </p:spPr>
        <p:txBody>
          <a:bodyPr lIns="0" tIns="0" rIns="40639" bIns="0" anchor="ctr"/>
          <a:lstStyle/>
          <a:p>
            <a:pPr marL="39688" algn="ctr"/>
            <a:r>
              <a:rPr lang="en-US" sz="1400">
                <a:solidFill>
                  <a:srgbClr val="000000"/>
                </a:solidFill>
                <a:cs typeface="Arial" charset="0"/>
              </a:rPr>
              <a:t>16</a:t>
            </a:r>
          </a:p>
        </p:txBody>
      </p:sp>
      <p:sp>
        <p:nvSpPr>
          <p:cNvPr id="34830" name="Rectangle 45"/>
          <p:cNvSpPr>
            <a:spLocks/>
          </p:cNvSpPr>
          <p:nvPr/>
        </p:nvSpPr>
        <p:spPr bwMode="auto">
          <a:xfrm>
            <a:off x="2716531" y="4434840"/>
            <a:ext cx="1088503" cy="246221"/>
          </a:xfrm>
          <a:prstGeom prst="rect">
            <a:avLst/>
          </a:prstGeom>
          <a:noFill/>
          <a:ln w="12700">
            <a:noFill/>
            <a:miter lim="800000"/>
            <a:headEnd/>
            <a:tailEnd/>
          </a:ln>
        </p:spPr>
        <p:txBody>
          <a:bodyPr wrap="none" lIns="0" tIns="0" rIns="40640" bIns="0">
            <a:spAutoFit/>
          </a:bodyPr>
          <a:lstStyle/>
          <a:p>
            <a:pPr marL="39688" algn="ctr"/>
            <a:r>
              <a:rPr lang="en-US" sz="1600">
                <a:solidFill>
                  <a:schemeClr val="tx1"/>
                </a:solidFill>
                <a:cs typeface="Arial" charset="0"/>
              </a:rPr>
              <a:t>Half Warps</a:t>
            </a:r>
          </a:p>
        </p:txBody>
      </p:sp>
      <p:sp>
        <p:nvSpPr>
          <p:cNvPr id="34831" name="Rectangle 46"/>
          <p:cNvSpPr>
            <a:spLocks/>
          </p:cNvSpPr>
          <p:nvPr/>
        </p:nvSpPr>
        <p:spPr bwMode="auto">
          <a:xfrm>
            <a:off x="3413760" y="3989070"/>
            <a:ext cx="731520" cy="308610"/>
          </a:xfrm>
          <a:prstGeom prst="rect">
            <a:avLst/>
          </a:prstGeom>
          <a:solidFill>
            <a:srgbClr val="FFCC66"/>
          </a:solidFill>
          <a:ln w="12700">
            <a:solidFill>
              <a:srgbClr val="000000"/>
            </a:solidFill>
            <a:miter lim="800000"/>
            <a:headEnd/>
            <a:tailEnd/>
          </a:ln>
        </p:spPr>
        <p:txBody>
          <a:bodyPr lIns="0" tIns="0" rIns="40639" bIns="0" anchor="ctr"/>
          <a:lstStyle/>
          <a:p>
            <a:pPr marL="39688" algn="ctr"/>
            <a:r>
              <a:rPr lang="en-US" sz="1400">
                <a:solidFill>
                  <a:srgbClr val="000000"/>
                </a:solidFill>
                <a:cs typeface="Arial" charset="0"/>
              </a:rPr>
              <a:t>16</a:t>
            </a:r>
          </a:p>
        </p:txBody>
      </p:sp>
      <p:grpSp>
        <p:nvGrpSpPr>
          <p:cNvPr id="7" name="Group 47"/>
          <p:cNvGrpSpPr>
            <a:grpSpLocks/>
          </p:cNvGrpSpPr>
          <p:nvPr/>
        </p:nvGrpSpPr>
        <p:grpSpPr bwMode="auto">
          <a:xfrm>
            <a:off x="5090160" y="3611880"/>
            <a:ext cx="1478280" cy="1062990"/>
            <a:chOff x="0" y="0"/>
            <a:chExt cx="776" cy="744"/>
          </a:xfrm>
        </p:grpSpPr>
        <p:sp>
          <p:nvSpPr>
            <p:cNvPr id="34839" name="Rectangle 48"/>
            <p:cNvSpPr>
              <a:spLocks/>
            </p:cNvSpPr>
            <p:nvPr/>
          </p:nvSpPr>
          <p:spPr bwMode="auto">
            <a:xfrm>
              <a:off x="0" y="0"/>
              <a:ext cx="776" cy="744"/>
            </a:xfrm>
            <a:prstGeom prst="rect">
              <a:avLst/>
            </a:prstGeom>
            <a:solidFill>
              <a:srgbClr val="0080FF"/>
            </a:solidFill>
            <a:ln w="12700">
              <a:solidFill>
                <a:srgbClr val="000000"/>
              </a:solidFill>
              <a:miter lim="800000"/>
              <a:headEnd/>
              <a:tailEnd/>
            </a:ln>
          </p:spPr>
          <p:txBody>
            <a:bodyPr lIns="0" tIns="0" rIns="40639" bIns="0"/>
            <a:lstStyle/>
            <a:p>
              <a:pPr marL="39688">
                <a:spcBef>
                  <a:spcPts val="1050"/>
                </a:spcBef>
              </a:pPr>
              <a:r>
                <a:rPr lang="en-US">
                  <a:solidFill>
                    <a:srgbClr val="000000"/>
                  </a:solidFill>
                  <a:cs typeface="Arial" charset="0"/>
                </a:rPr>
                <a:t>DRAM</a:t>
              </a:r>
            </a:p>
            <a:p>
              <a:pPr marL="39688">
                <a:spcBef>
                  <a:spcPts val="1050"/>
                </a:spcBef>
              </a:pPr>
              <a:endParaRPr lang="en-US">
                <a:solidFill>
                  <a:srgbClr val="000000"/>
                </a:solidFill>
                <a:cs typeface="Arial" charset="0"/>
              </a:endParaRPr>
            </a:p>
            <a:p>
              <a:pPr marL="39688">
                <a:spcBef>
                  <a:spcPts val="1050"/>
                </a:spcBef>
              </a:pPr>
              <a:endParaRPr lang="en-US">
                <a:solidFill>
                  <a:srgbClr val="000000"/>
                </a:solidFill>
                <a:cs typeface="Arial" charset="0"/>
              </a:endParaRPr>
            </a:p>
          </p:txBody>
        </p:sp>
        <p:sp>
          <p:nvSpPr>
            <p:cNvPr id="34840" name="Rectangle 49"/>
            <p:cNvSpPr>
              <a:spLocks/>
            </p:cNvSpPr>
            <p:nvPr/>
          </p:nvSpPr>
          <p:spPr bwMode="auto">
            <a:xfrm>
              <a:off x="157" y="272"/>
              <a:ext cx="353" cy="172"/>
            </a:xfrm>
            <a:prstGeom prst="rect">
              <a:avLst/>
            </a:prstGeom>
            <a:noFill/>
            <a:ln w="12700">
              <a:noFill/>
              <a:miter lim="800000"/>
              <a:headEnd/>
              <a:tailEnd/>
            </a:ln>
          </p:spPr>
          <p:txBody>
            <a:bodyPr wrap="none" lIns="0" tIns="0" rIns="40639" bIns="0">
              <a:spAutoFit/>
            </a:bodyPr>
            <a:lstStyle/>
            <a:p>
              <a:pPr marL="39688"/>
              <a:r>
                <a:rPr lang="en-US" sz="1600">
                  <a:solidFill>
                    <a:srgbClr val="000000"/>
                  </a:solidFill>
                  <a:latin typeface="Arial Italic" charset="0"/>
                  <a:cs typeface="Arial Italic" charset="0"/>
                  <a:sym typeface="Arial Italic" charset="0"/>
                </a:rPr>
                <a:t>Global</a:t>
              </a:r>
            </a:p>
          </p:txBody>
        </p:sp>
        <p:sp>
          <p:nvSpPr>
            <p:cNvPr id="34841" name="Rectangle 50"/>
            <p:cNvSpPr>
              <a:spLocks/>
            </p:cNvSpPr>
            <p:nvPr/>
          </p:nvSpPr>
          <p:spPr bwMode="auto">
            <a:xfrm>
              <a:off x="186" y="512"/>
              <a:ext cx="299" cy="172"/>
            </a:xfrm>
            <a:prstGeom prst="rect">
              <a:avLst/>
            </a:prstGeom>
            <a:noFill/>
            <a:ln w="12700">
              <a:noFill/>
              <a:miter lim="800000"/>
              <a:headEnd/>
              <a:tailEnd/>
            </a:ln>
          </p:spPr>
          <p:txBody>
            <a:bodyPr wrap="none" lIns="0" tIns="0" rIns="40639" bIns="0">
              <a:spAutoFit/>
            </a:bodyPr>
            <a:lstStyle/>
            <a:p>
              <a:pPr marL="39688"/>
              <a:r>
                <a:rPr lang="en-US" sz="1600">
                  <a:solidFill>
                    <a:srgbClr val="000000"/>
                  </a:solidFill>
                  <a:latin typeface="Arial Italic" charset="0"/>
                  <a:cs typeface="Arial Italic" charset="0"/>
                  <a:sym typeface="Arial Italic" charset="0"/>
                </a:rPr>
                <a:t>Local</a:t>
              </a:r>
            </a:p>
          </p:txBody>
        </p:sp>
      </p:grpSp>
      <p:sp>
        <p:nvSpPr>
          <p:cNvPr id="34833" name="Rectangle 51"/>
          <p:cNvSpPr>
            <a:spLocks/>
          </p:cNvSpPr>
          <p:nvPr/>
        </p:nvSpPr>
        <p:spPr bwMode="auto">
          <a:xfrm>
            <a:off x="6873240" y="1428750"/>
            <a:ext cx="3840480" cy="1314450"/>
          </a:xfrm>
          <a:prstGeom prst="rect">
            <a:avLst/>
          </a:prstGeom>
          <a:noFill/>
          <a:ln w="12700">
            <a:noFill/>
            <a:miter lim="800000"/>
            <a:headEnd/>
            <a:tailEnd/>
          </a:ln>
        </p:spPr>
        <p:txBody>
          <a:bodyPr lIns="0" tIns="0" rIns="40640" bIns="0"/>
          <a:lstStyle/>
          <a:p>
            <a:pPr marL="39688"/>
            <a:r>
              <a:rPr lang="en-US" sz="1600">
                <a:solidFill>
                  <a:schemeClr val="tx1"/>
                </a:solidFill>
                <a:cs typeface="Arial" charset="0"/>
              </a:rPr>
              <a:t>A thread block consists of 32-thread warps</a:t>
            </a:r>
          </a:p>
          <a:p>
            <a:pPr marL="39688"/>
            <a:endParaRPr lang="en-US" sz="1600">
              <a:solidFill>
                <a:schemeClr val="tx1"/>
              </a:solidFill>
              <a:cs typeface="Arial" charset="0"/>
            </a:endParaRPr>
          </a:p>
          <a:p>
            <a:pPr marL="39688"/>
            <a:r>
              <a:rPr lang="en-US" sz="1600">
                <a:solidFill>
                  <a:schemeClr val="tx1"/>
                </a:solidFill>
                <a:cs typeface="Arial" charset="0"/>
              </a:rPr>
              <a:t>A warp is executed physically in parallel (SIMD) on a multiprocessor</a:t>
            </a:r>
          </a:p>
        </p:txBody>
      </p:sp>
      <p:sp>
        <p:nvSpPr>
          <p:cNvPr id="34834" name="Rectangle 52"/>
          <p:cNvSpPr>
            <a:spLocks/>
          </p:cNvSpPr>
          <p:nvPr/>
        </p:nvSpPr>
        <p:spPr bwMode="auto">
          <a:xfrm>
            <a:off x="5297806" y="4754880"/>
            <a:ext cx="823623" cy="492443"/>
          </a:xfrm>
          <a:prstGeom prst="rect">
            <a:avLst/>
          </a:prstGeom>
          <a:noFill/>
          <a:ln w="12700">
            <a:noFill/>
            <a:miter lim="800000"/>
            <a:headEnd/>
            <a:tailEnd/>
          </a:ln>
        </p:spPr>
        <p:txBody>
          <a:bodyPr wrap="none" lIns="0" tIns="0" rIns="40640" bIns="0">
            <a:spAutoFit/>
          </a:bodyPr>
          <a:lstStyle/>
          <a:p>
            <a:pPr marL="39688" algn="ctr"/>
            <a:r>
              <a:rPr lang="en-US" sz="1600">
                <a:solidFill>
                  <a:schemeClr val="tx1"/>
                </a:solidFill>
                <a:cs typeface="Arial" charset="0"/>
              </a:rPr>
              <a:t>Device </a:t>
            </a:r>
          </a:p>
          <a:p>
            <a:pPr marL="39688" algn="ctr"/>
            <a:r>
              <a:rPr lang="en-US" sz="1600">
                <a:solidFill>
                  <a:schemeClr val="tx1"/>
                </a:solidFill>
                <a:cs typeface="Arial" charset="0"/>
              </a:rPr>
              <a:t>Memory</a:t>
            </a:r>
          </a:p>
        </p:txBody>
      </p:sp>
      <p:sp>
        <p:nvSpPr>
          <p:cNvPr id="34835" name="AutoShape 53"/>
          <p:cNvSpPr>
            <a:spLocks/>
          </p:cNvSpPr>
          <p:nvPr/>
        </p:nvSpPr>
        <p:spPr bwMode="auto">
          <a:xfrm>
            <a:off x="4206240" y="1508760"/>
            <a:ext cx="1097280" cy="262890"/>
          </a:xfrm>
          <a:prstGeom prst="rightArrow">
            <a:avLst>
              <a:gd name="adj1" fmla="val 36843"/>
              <a:gd name="adj2" fmla="val 117391"/>
            </a:avLst>
          </a:prstGeom>
          <a:solidFill>
            <a:srgbClr val="999999"/>
          </a:solidFill>
          <a:ln w="12700">
            <a:solidFill>
              <a:schemeClr val="tx1"/>
            </a:solidFill>
            <a:miter lim="800000"/>
            <a:headEnd/>
            <a:tailEnd/>
          </a:ln>
        </p:spPr>
        <p:txBody>
          <a:bodyPr lIns="0" tIns="0" rIns="0" bIns="0"/>
          <a:lstStyle/>
          <a:p>
            <a:endParaRPr lang="en-US"/>
          </a:p>
        </p:txBody>
      </p:sp>
      <p:sp>
        <p:nvSpPr>
          <p:cNvPr id="34836" name="Rectangle 54"/>
          <p:cNvSpPr>
            <a:spLocks/>
          </p:cNvSpPr>
          <p:nvPr/>
        </p:nvSpPr>
        <p:spPr bwMode="auto">
          <a:xfrm>
            <a:off x="2057400" y="1805940"/>
            <a:ext cx="260968" cy="369332"/>
          </a:xfrm>
          <a:prstGeom prst="rect">
            <a:avLst/>
          </a:prstGeom>
          <a:noFill/>
          <a:ln w="12700">
            <a:noFill/>
            <a:miter lim="800000"/>
            <a:headEnd/>
            <a:tailEnd/>
          </a:ln>
        </p:spPr>
        <p:txBody>
          <a:bodyPr wrap="none" lIns="0" tIns="0" rIns="40639" bIns="0">
            <a:spAutoFit/>
          </a:bodyPr>
          <a:lstStyle/>
          <a:p>
            <a:pPr marL="39688"/>
            <a:r>
              <a:rPr lang="en-US" sz="2400">
                <a:solidFill>
                  <a:schemeClr val="tx1"/>
                </a:solidFill>
                <a:latin typeface="Arial Bold" charset="0"/>
                <a:cs typeface="Arial Bold" charset="0"/>
                <a:sym typeface="Arial Bold" charset="0"/>
              </a:rPr>
              <a:t>=</a:t>
            </a:r>
          </a:p>
        </p:txBody>
      </p:sp>
      <p:sp>
        <p:nvSpPr>
          <p:cNvPr id="34837" name="Rectangle 55"/>
          <p:cNvSpPr>
            <a:spLocks/>
          </p:cNvSpPr>
          <p:nvPr/>
        </p:nvSpPr>
        <p:spPr bwMode="auto">
          <a:xfrm>
            <a:off x="6858000" y="3566160"/>
            <a:ext cx="3840480" cy="902970"/>
          </a:xfrm>
          <a:prstGeom prst="rect">
            <a:avLst/>
          </a:prstGeom>
          <a:noFill/>
          <a:ln w="12700">
            <a:noFill/>
            <a:miter lim="800000"/>
            <a:headEnd/>
            <a:tailEnd/>
          </a:ln>
        </p:spPr>
        <p:txBody>
          <a:bodyPr lIns="0" tIns="0" rIns="40640" bIns="0"/>
          <a:lstStyle/>
          <a:p>
            <a:pPr marL="39688"/>
            <a:r>
              <a:rPr lang="en-US" sz="1600">
                <a:solidFill>
                  <a:schemeClr val="tx1"/>
                </a:solidFill>
                <a:cs typeface="Arial" charset="0"/>
              </a:rPr>
              <a:t>A half-warp of 16 threads can coordinate global memory accesses into a single transaction</a:t>
            </a:r>
          </a:p>
        </p:txBody>
      </p:sp>
      <p:sp>
        <p:nvSpPr>
          <p:cNvPr id="34838" name="AutoShape 56"/>
          <p:cNvSpPr>
            <a:spLocks/>
          </p:cNvSpPr>
          <p:nvPr/>
        </p:nvSpPr>
        <p:spPr bwMode="auto">
          <a:xfrm>
            <a:off x="4267200" y="3989070"/>
            <a:ext cx="746760" cy="308610"/>
          </a:xfrm>
          <a:prstGeom prst="leftRightArrow">
            <a:avLst>
              <a:gd name="adj1" fmla="val 33333"/>
              <a:gd name="adj2" fmla="val 48143"/>
            </a:avLst>
          </a:prstGeom>
          <a:solidFill>
            <a:srgbClr val="999999"/>
          </a:solidFill>
          <a:ln w="12700">
            <a:solidFill>
              <a:schemeClr val="tx1"/>
            </a:solidFill>
            <a:miter lim="800000"/>
            <a:headEnd/>
            <a:tailEnd/>
          </a:ln>
        </p:spPr>
        <p:txBody>
          <a:bodyPr lIns="0" tIns="0" rIns="0" bIns="0"/>
          <a:lstStyle/>
          <a:p>
            <a:endParaRPr 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p:cNvSpPr>
          <p:nvPr/>
        </p:nvSpPr>
        <p:spPr bwMode="auto">
          <a:xfrm>
            <a:off x="548640" y="247174"/>
            <a:ext cx="8869680" cy="1193006"/>
          </a:xfrm>
          <a:prstGeom prst="rect">
            <a:avLst/>
          </a:prstGeom>
          <a:noFill/>
          <a:ln w="12700">
            <a:noFill/>
            <a:miter lim="800000"/>
            <a:headEnd/>
            <a:tailEnd/>
          </a:ln>
        </p:spPr>
        <p:txBody>
          <a:bodyPr lIns="0" tIns="0" rIns="40639" bIns="0"/>
          <a:lstStyle/>
          <a:p>
            <a:pPr marL="39688"/>
            <a:r>
              <a:rPr lang="en-US" sz="3200" b="1">
                <a:solidFill>
                  <a:srgbClr val="73B900"/>
                </a:solidFill>
                <a:latin typeface="Arial Bold" charset="0"/>
                <a:cs typeface="Arial Bold" charset="0"/>
                <a:sym typeface="Arial Bold" charset="0"/>
              </a:rPr>
              <a:t>Memory Architecture</a:t>
            </a:r>
          </a:p>
        </p:txBody>
      </p:sp>
      <p:grpSp>
        <p:nvGrpSpPr>
          <p:cNvPr id="2" name="Group 4"/>
          <p:cNvGrpSpPr>
            <a:grpSpLocks/>
          </p:cNvGrpSpPr>
          <p:nvPr/>
        </p:nvGrpSpPr>
        <p:grpSpPr bwMode="auto">
          <a:xfrm>
            <a:off x="777240" y="1577340"/>
            <a:ext cx="2834640" cy="2400300"/>
            <a:chOff x="0" y="0"/>
            <a:chExt cx="1488" cy="1680"/>
          </a:xfrm>
        </p:grpSpPr>
        <p:sp>
          <p:nvSpPr>
            <p:cNvPr id="35875" name="Rectangle 5"/>
            <p:cNvSpPr>
              <a:spLocks/>
            </p:cNvSpPr>
            <p:nvPr/>
          </p:nvSpPr>
          <p:spPr bwMode="auto">
            <a:xfrm>
              <a:off x="0" y="0"/>
              <a:ext cx="1488" cy="168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0" tIns="0" rIns="0" bIns="0"/>
            <a:lstStyle/>
            <a:p>
              <a:endParaRPr lang="en-US"/>
            </a:p>
          </p:txBody>
        </p:sp>
        <p:sp>
          <p:nvSpPr>
            <p:cNvPr id="35876" name="Rectangle 6"/>
            <p:cNvSpPr>
              <a:spLocks/>
            </p:cNvSpPr>
            <p:nvPr/>
          </p:nvSpPr>
          <p:spPr bwMode="auto">
            <a:xfrm>
              <a:off x="0" y="0"/>
              <a:ext cx="0" cy="194"/>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lIns="0" tIns="0" rIns="0" bIns="0">
              <a:spAutoFit/>
            </a:bodyPr>
            <a:lstStyle/>
            <a:p>
              <a:endParaRPr lang="en-US"/>
            </a:p>
          </p:txBody>
        </p:sp>
      </p:grpSp>
      <p:sp>
        <p:nvSpPr>
          <p:cNvPr id="35846" name="Rectangle 7"/>
          <p:cNvSpPr>
            <a:spLocks/>
          </p:cNvSpPr>
          <p:nvPr/>
        </p:nvSpPr>
        <p:spPr bwMode="auto">
          <a:xfrm>
            <a:off x="731520" y="1577340"/>
            <a:ext cx="914400" cy="320040"/>
          </a:xfrm>
          <a:prstGeom prst="rect">
            <a:avLst/>
          </a:prstGeom>
          <a:noFill/>
          <a:ln w="12700">
            <a:noFill/>
            <a:miter lim="800000"/>
            <a:headEnd/>
            <a:tailEnd/>
          </a:ln>
        </p:spPr>
        <p:txBody>
          <a:bodyPr lIns="0" tIns="0" rIns="40639" bIns="0"/>
          <a:lstStyle/>
          <a:p>
            <a:pPr marL="39688" algn="ctr">
              <a:spcBef>
                <a:spcPts val="1050"/>
              </a:spcBef>
            </a:pPr>
            <a:r>
              <a:rPr lang="en-US">
                <a:solidFill>
                  <a:srgbClr val="000000"/>
                </a:solidFill>
                <a:cs typeface="Arial" charset="0"/>
              </a:rPr>
              <a:t>Host</a:t>
            </a:r>
          </a:p>
        </p:txBody>
      </p:sp>
      <p:sp>
        <p:nvSpPr>
          <p:cNvPr id="35847" name="Rectangle 8"/>
          <p:cNvSpPr>
            <a:spLocks/>
          </p:cNvSpPr>
          <p:nvPr/>
        </p:nvSpPr>
        <p:spPr bwMode="auto">
          <a:xfrm>
            <a:off x="1691640" y="1988820"/>
            <a:ext cx="1005840" cy="341472"/>
          </a:xfrm>
          <a:prstGeom prst="rect">
            <a:avLst/>
          </a:prstGeom>
          <a:solidFill>
            <a:srgbClr val="0070C0">
              <a:shade val="30000"/>
              <a:satMod val="115000"/>
            </a:srgbClr>
          </a:solidFill>
          <a:ln>
            <a:headEnd/>
            <a:tailEnd/>
          </a:ln>
          <a:effectLst/>
        </p:spPr>
        <p:style>
          <a:lnRef idx="1">
            <a:schemeClr val="accent1"/>
          </a:lnRef>
          <a:fillRef idx="3">
            <a:schemeClr val="accent1"/>
          </a:fillRef>
          <a:effectRef idx="2">
            <a:schemeClr val="accent1"/>
          </a:effectRef>
          <a:fontRef idx="minor">
            <a:schemeClr val="lt1"/>
          </a:fontRef>
        </p:style>
        <p:txBody>
          <a:bodyPr lIns="0" tIns="0" rIns="40639" bIns="0"/>
          <a:lstStyle/>
          <a:p>
            <a:pPr marL="39688" algn="ctr">
              <a:spcBef>
                <a:spcPts val="1050"/>
              </a:spcBef>
            </a:pPr>
            <a:r>
              <a:rPr lang="en-US" dirty="0">
                <a:solidFill>
                  <a:schemeClr val="tx1"/>
                </a:solidFill>
                <a:cs typeface="Arial" charset="0"/>
              </a:rPr>
              <a:t>CPU</a:t>
            </a:r>
          </a:p>
        </p:txBody>
      </p:sp>
      <p:sp>
        <p:nvSpPr>
          <p:cNvPr id="35848" name="Rectangle 9"/>
          <p:cNvSpPr>
            <a:spLocks/>
          </p:cNvSpPr>
          <p:nvPr/>
        </p:nvSpPr>
        <p:spPr bwMode="auto">
          <a:xfrm>
            <a:off x="1658775" y="2674620"/>
            <a:ext cx="1071570" cy="276999"/>
          </a:xfrm>
          <a:prstGeom prst="rect">
            <a:avLst/>
          </a:prstGeom>
          <a:solidFill>
            <a:schemeClr val="accent4">
              <a:shade val="51000"/>
              <a:satMod val="130000"/>
            </a:schemeClr>
          </a:solidFill>
          <a:ln>
            <a:headEnd/>
            <a:tailEnd/>
          </a:ln>
          <a:effectLst/>
        </p:spPr>
        <p:style>
          <a:lnRef idx="1">
            <a:schemeClr val="accent4"/>
          </a:lnRef>
          <a:fillRef idx="3">
            <a:schemeClr val="accent4"/>
          </a:fillRef>
          <a:effectRef idx="2">
            <a:schemeClr val="accent4"/>
          </a:effectRef>
          <a:fontRef idx="minor">
            <a:schemeClr val="lt1"/>
          </a:fontRef>
        </p:style>
        <p:txBody>
          <a:bodyPr wrap="square" lIns="0" tIns="0" rIns="40639" bIns="0">
            <a:spAutoFit/>
          </a:bodyPr>
          <a:lstStyle/>
          <a:p>
            <a:pPr marL="39688" algn="ctr"/>
            <a:r>
              <a:rPr lang="en-US" dirty="0">
                <a:solidFill>
                  <a:srgbClr val="000000"/>
                </a:solidFill>
                <a:cs typeface="Arial" charset="0"/>
              </a:rPr>
              <a:t>Chipset</a:t>
            </a:r>
          </a:p>
        </p:txBody>
      </p:sp>
      <p:sp>
        <p:nvSpPr>
          <p:cNvPr id="35849" name="Rectangle 10"/>
          <p:cNvSpPr>
            <a:spLocks/>
          </p:cNvSpPr>
          <p:nvPr/>
        </p:nvSpPr>
        <p:spPr bwMode="auto">
          <a:xfrm>
            <a:off x="1814008" y="3300414"/>
            <a:ext cx="761105" cy="276999"/>
          </a:xfrm>
          <a:prstGeom prst="rect">
            <a:avLst/>
          </a:prstGeom>
          <a:solidFill>
            <a:srgbClr val="FF9933"/>
          </a:solidFill>
          <a:ln w="12700">
            <a:solidFill>
              <a:srgbClr val="000000"/>
            </a:solidFill>
            <a:miter lim="800000"/>
            <a:headEnd/>
            <a:tailEnd/>
          </a:ln>
        </p:spPr>
        <p:txBody>
          <a:bodyPr wrap="none" lIns="0" tIns="0" rIns="40639" bIns="0">
            <a:spAutoFit/>
          </a:bodyPr>
          <a:lstStyle/>
          <a:p>
            <a:pPr marL="39688" algn="ctr"/>
            <a:r>
              <a:rPr lang="en-US" dirty="0">
                <a:solidFill>
                  <a:srgbClr val="000000"/>
                </a:solidFill>
                <a:cs typeface="Arial" charset="0"/>
              </a:rPr>
              <a:t>DRAM</a:t>
            </a:r>
          </a:p>
        </p:txBody>
      </p:sp>
      <p:grpSp>
        <p:nvGrpSpPr>
          <p:cNvPr id="3" name="Group 11"/>
          <p:cNvGrpSpPr>
            <a:grpSpLocks/>
          </p:cNvGrpSpPr>
          <p:nvPr/>
        </p:nvGrpSpPr>
        <p:grpSpPr bwMode="auto">
          <a:xfrm>
            <a:off x="4572000" y="1577340"/>
            <a:ext cx="5669280" cy="3017520"/>
            <a:chOff x="0" y="0"/>
            <a:chExt cx="2976" cy="2112"/>
          </a:xfrm>
        </p:grpSpPr>
        <p:sp>
          <p:nvSpPr>
            <p:cNvPr id="35873" name="Rectangle 12"/>
            <p:cNvSpPr>
              <a:spLocks/>
            </p:cNvSpPr>
            <p:nvPr/>
          </p:nvSpPr>
          <p:spPr bwMode="auto">
            <a:xfrm>
              <a:off x="0" y="0"/>
              <a:ext cx="2976" cy="2112"/>
            </a:xfrm>
            <a:prstGeom prst="rect">
              <a:avLst/>
            </a:prstGeom>
            <a:solidFill>
              <a:srgbClr val="99CCFF"/>
            </a:solidFill>
            <a:ln w="12700">
              <a:solidFill>
                <a:srgbClr val="000000"/>
              </a:solidFill>
              <a:miter lim="800000"/>
              <a:headEnd/>
              <a:tailEnd/>
            </a:ln>
          </p:spPr>
          <p:txBody>
            <a:bodyPr lIns="0" tIns="0" rIns="0" bIns="0"/>
            <a:lstStyle/>
            <a:p>
              <a:endParaRPr lang="en-US"/>
            </a:p>
          </p:txBody>
        </p:sp>
        <p:sp>
          <p:nvSpPr>
            <p:cNvPr id="35874" name="Rectangle 13"/>
            <p:cNvSpPr>
              <a:spLocks/>
            </p:cNvSpPr>
            <p:nvPr/>
          </p:nvSpPr>
          <p:spPr bwMode="auto">
            <a:xfrm>
              <a:off x="0" y="0"/>
              <a:ext cx="0" cy="194"/>
            </a:xfrm>
            <a:prstGeom prst="rect">
              <a:avLst/>
            </a:prstGeom>
            <a:noFill/>
            <a:ln w="12700">
              <a:noFill/>
              <a:miter lim="800000"/>
              <a:headEnd/>
              <a:tailEnd/>
            </a:ln>
          </p:spPr>
          <p:txBody>
            <a:bodyPr wrap="none" lIns="0" tIns="0" rIns="0" bIns="0">
              <a:spAutoFit/>
            </a:bodyPr>
            <a:lstStyle/>
            <a:p>
              <a:endParaRPr lang="en-US"/>
            </a:p>
          </p:txBody>
        </p:sp>
      </p:grpSp>
      <p:sp>
        <p:nvSpPr>
          <p:cNvPr id="35851" name="Rectangle 14"/>
          <p:cNvSpPr>
            <a:spLocks/>
          </p:cNvSpPr>
          <p:nvPr/>
        </p:nvSpPr>
        <p:spPr bwMode="auto">
          <a:xfrm>
            <a:off x="4572000" y="1577340"/>
            <a:ext cx="1097280" cy="320040"/>
          </a:xfrm>
          <a:prstGeom prst="rect">
            <a:avLst/>
          </a:prstGeom>
          <a:noFill/>
          <a:ln w="12700">
            <a:noFill/>
            <a:miter lim="800000"/>
            <a:headEnd/>
            <a:tailEnd/>
          </a:ln>
        </p:spPr>
        <p:txBody>
          <a:bodyPr lIns="0" tIns="0" rIns="40639" bIns="0"/>
          <a:lstStyle/>
          <a:p>
            <a:pPr marL="39688">
              <a:spcBef>
                <a:spcPts val="1050"/>
              </a:spcBef>
            </a:pPr>
            <a:r>
              <a:rPr lang="en-US">
                <a:solidFill>
                  <a:srgbClr val="000000"/>
                </a:solidFill>
                <a:cs typeface="Arial" charset="0"/>
              </a:rPr>
              <a:t>Device</a:t>
            </a:r>
          </a:p>
        </p:txBody>
      </p:sp>
      <p:sp>
        <p:nvSpPr>
          <p:cNvPr id="35852" name="Rectangle 15"/>
          <p:cNvSpPr>
            <a:spLocks/>
          </p:cNvSpPr>
          <p:nvPr/>
        </p:nvSpPr>
        <p:spPr bwMode="auto">
          <a:xfrm>
            <a:off x="4937760" y="1897380"/>
            <a:ext cx="2194560" cy="2503170"/>
          </a:xfrm>
          <a:prstGeom prst="rect">
            <a:avLst/>
          </a:prstGeom>
          <a:solidFill>
            <a:srgbClr val="0080FF"/>
          </a:solidFill>
          <a:ln w="12700">
            <a:solidFill>
              <a:srgbClr val="000000"/>
            </a:solidFill>
            <a:miter lim="800000"/>
            <a:headEnd/>
            <a:tailEnd/>
          </a:ln>
        </p:spPr>
        <p:txBody>
          <a:bodyPr lIns="0" tIns="0" rIns="40639" bIns="0"/>
          <a:lstStyle/>
          <a:p>
            <a:pPr marL="39688">
              <a:spcBef>
                <a:spcPts val="1050"/>
              </a:spcBef>
            </a:pPr>
            <a:r>
              <a:rPr lang="en-US">
                <a:solidFill>
                  <a:srgbClr val="000000"/>
                </a:solidFill>
                <a:cs typeface="Arial" charset="0"/>
              </a:rPr>
              <a:t>DRAM</a:t>
            </a:r>
          </a:p>
          <a:p>
            <a:pPr marL="39688">
              <a:spcBef>
                <a:spcPts val="1050"/>
              </a:spcBef>
            </a:pPr>
            <a:endParaRPr lang="en-US">
              <a:solidFill>
                <a:srgbClr val="000000"/>
              </a:solidFill>
              <a:cs typeface="Arial" charset="0"/>
            </a:endParaRPr>
          </a:p>
          <a:p>
            <a:pPr marL="39688">
              <a:spcBef>
                <a:spcPts val="1050"/>
              </a:spcBef>
            </a:pPr>
            <a:endParaRPr lang="en-US">
              <a:solidFill>
                <a:srgbClr val="000000"/>
              </a:solidFill>
              <a:cs typeface="Arial" charset="0"/>
            </a:endParaRPr>
          </a:p>
          <a:p>
            <a:pPr marL="39688">
              <a:spcBef>
                <a:spcPts val="1050"/>
              </a:spcBef>
            </a:pPr>
            <a:endParaRPr lang="en-US">
              <a:solidFill>
                <a:srgbClr val="000000"/>
              </a:solidFill>
              <a:cs typeface="Arial" charset="0"/>
            </a:endParaRPr>
          </a:p>
          <a:p>
            <a:pPr marL="39688">
              <a:spcBef>
                <a:spcPts val="1050"/>
              </a:spcBef>
            </a:pPr>
            <a:endParaRPr lang="en-US">
              <a:solidFill>
                <a:srgbClr val="000000"/>
              </a:solidFill>
              <a:cs typeface="Arial" charset="0"/>
            </a:endParaRPr>
          </a:p>
          <a:p>
            <a:pPr marL="39688">
              <a:spcBef>
                <a:spcPts val="1050"/>
              </a:spcBef>
            </a:pPr>
            <a:endParaRPr lang="en-US">
              <a:solidFill>
                <a:srgbClr val="000000"/>
              </a:solidFill>
              <a:cs typeface="Arial" charset="0"/>
            </a:endParaRPr>
          </a:p>
          <a:p>
            <a:pPr marL="39688">
              <a:spcBef>
                <a:spcPts val="1050"/>
              </a:spcBef>
            </a:pPr>
            <a:endParaRPr lang="en-US">
              <a:solidFill>
                <a:srgbClr val="000000"/>
              </a:solidFill>
              <a:cs typeface="Arial" charset="0"/>
            </a:endParaRPr>
          </a:p>
        </p:txBody>
      </p:sp>
      <p:sp>
        <p:nvSpPr>
          <p:cNvPr id="35853" name="Line 16"/>
          <p:cNvSpPr>
            <a:spLocks noChangeShapeType="1"/>
          </p:cNvSpPr>
          <p:nvPr/>
        </p:nvSpPr>
        <p:spPr bwMode="auto">
          <a:xfrm>
            <a:off x="2194560" y="2331720"/>
            <a:ext cx="1906" cy="342900"/>
          </a:xfrm>
          <a:prstGeom prst="line">
            <a:avLst/>
          </a:prstGeom>
          <a:noFill/>
          <a:ln w="12700">
            <a:solidFill>
              <a:srgbClr val="000000"/>
            </a:solidFill>
            <a:round/>
            <a:headEnd/>
            <a:tailEnd/>
          </a:ln>
        </p:spPr>
        <p:txBody>
          <a:bodyPr/>
          <a:lstStyle/>
          <a:p>
            <a:endParaRPr lang="en-US"/>
          </a:p>
        </p:txBody>
      </p:sp>
      <p:sp>
        <p:nvSpPr>
          <p:cNvPr id="35854" name="Line 17"/>
          <p:cNvSpPr>
            <a:spLocks noChangeShapeType="1"/>
          </p:cNvSpPr>
          <p:nvPr/>
        </p:nvSpPr>
        <p:spPr bwMode="auto">
          <a:xfrm>
            <a:off x="2194560" y="2943224"/>
            <a:ext cx="1906" cy="342900"/>
          </a:xfrm>
          <a:prstGeom prst="line">
            <a:avLst/>
          </a:prstGeom>
          <a:noFill/>
          <a:ln w="12700">
            <a:solidFill>
              <a:srgbClr val="000000"/>
            </a:solidFill>
            <a:round/>
            <a:headEnd/>
            <a:tailEnd/>
          </a:ln>
        </p:spPr>
        <p:txBody>
          <a:bodyPr/>
          <a:lstStyle/>
          <a:p>
            <a:endParaRPr lang="en-US"/>
          </a:p>
        </p:txBody>
      </p:sp>
      <p:sp>
        <p:nvSpPr>
          <p:cNvPr id="35855" name="Rectangle 18"/>
          <p:cNvSpPr>
            <a:spLocks/>
          </p:cNvSpPr>
          <p:nvPr/>
        </p:nvSpPr>
        <p:spPr bwMode="auto">
          <a:xfrm>
            <a:off x="5467350" y="2880360"/>
            <a:ext cx="672940" cy="246221"/>
          </a:xfrm>
          <a:prstGeom prst="rect">
            <a:avLst/>
          </a:prstGeom>
          <a:noFill/>
          <a:ln w="12700">
            <a:noFill/>
            <a:miter lim="800000"/>
            <a:headEnd/>
            <a:tailEnd/>
          </a:ln>
        </p:spPr>
        <p:txBody>
          <a:bodyPr wrap="none" lIns="0" tIns="0" rIns="40639" bIns="0">
            <a:spAutoFit/>
          </a:bodyPr>
          <a:lstStyle/>
          <a:p>
            <a:pPr marL="39688"/>
            <a:r>
              <a:rPr lang="en-US" sz="1600">
                <a:solidFill>
                  <a:srgbClr val="000000"/>
                </a:solidFill>
                <a:latin typeface="Arial Italic" charset="0"/>
                <a:cs typeface="Arial Italic" charset="0"/>
                <a:sym typeface="Arial Italic" charset="0"/>
              </a:rPr>
              <a:t>Global</a:t>
            </a:r>
          </a:p>
        </p:txBody>
      </p:sp>
      <p:sp>
        <p:nvSpPr>
          <p:cNvPr id="35856" name="Rectangle 19"/>
          <p:cNvSpPr>
            <a:spLocks/>
          </p:cNvSpPr>
          <p:nvPr/>
        </p:nvSpPr>
        <p:spPr bwMode="auto">
          <a:xfrm>
            <a:off x="5486400" y="3360420"/>
            <a:ext cx="902169" cy="246221"/>
          </a:xfrm>
          <a:prstGeom prst="rect">
            <a:avLst/>
          </a:prstGeom>
          <a:noFill/>
          <a:ln w="12700">
            <a:noFill/>
            <a:miter lim="800000"/>
            <a:headEnd/>
            <a:tailEnd/>
          </a:ln>
        </p:spPr>
        <p:txBody>
          <a:bodyPr wrap="none" lIns="0" tIns="0" rIns="40639" bIns="0">
            <a:spAutoFit/>
          </a:bodyPr>
          <a:lstStyle/>
          <a:p>
            <a:pPr marL="39688"/>
            <a:r>
              <a:rPr lang="en-US" sz="1600">
                <a:solidFill>
                  <a:srgbClr val="000000"/>
                </a:solidFill>
                <a:latin typeface="Arial Italic" charset="0"/>
                <a:cs typeface="Arial Italic" charset="0"/>
                <a:sym typeface="Arial Italic" charset="0"/>
              </a:rPr>
              <a:t>Constant</a:t>
            </a:r>
          </a:p>
        </p:txBody>
      </p:sp>
      <p:sp>
        <p:nvSpPr>
          <p:cNvPr id="35857" name="Rectangle 20"/>
          <p:cNvSpPr>
            <a:spLocks/>
          </p:cNvSpPr>
          <p:nvPr/>
        </p:nvSpPr>
        <p:spPr bwMode="auto">
          <a:xfrm>
            <a:off x="5486400" y="3880485"/>
            <a:ext cx="754373" cy="246221"/>
          </a:xfrm>
          <a:prstGeom prst="rect">
            <a:avLst/>
          </a:prstGeom>
          <a:noFill/>
          <a:ln w="12700">
            <a:noFill/>
            <a:miter lim="800000"/>
            <a:headEnd/>
            <a:tailEnd/>
          </a:ln>
        </p:spPr>
        <p:txBody>
          <a:bodyPr wrap="none" lIns="0" tIns="0" rIns="40639" bIns="0">
            <a:spAutoFit/>
          </a:bodyPr>
          <a:lstStyle/>
          <a:p>
            <a:pPr marL="39688"/>
            <a:r>
              <a:rPr lang="en-US" sz="1600">
                <a:solidFill>
                  <a:srgbClr val="000000"/>
                </a:solidFill>
                <a:latin typeface="Arial Italic" charset="0"/>
                <a:cs typeface="Arial Italic" charset="0"/>
                <a:sym typeface="Arial Italic" charset="0"/>
              </a:rPr>
              <a:t>Texture</a:t>
            </a:r>
          </a:p>
        </p:txBody>
      </p:sp>
      <p:sp>
        <p:nvSpPr>
          <p:cNvPr id="35858" name="Rectangle 21"/>
          <p:cNvSpPr>
            <a:spLocks/>
          </p:cNvSpPr>
          <p:nvPr/>
        </p:nvSpPr>
        <p:spPr bwMode="auto">
          <a:xfrm>
            <a:off x="5598796" y="2331720"/>
            <a:ext cx="570348" cy="246221"/>
          </a:xfrm>
          <a:prstGeom prst="rect">
            <a:avLst/>
          </a:prstGeom>
          <a:noFill/>
          <a:ln w="12700">
            <a:noFill/>
            <a:miter lim="800000"/>
            <a:headEnd/>
            <a:tailEnd/>
          </a:ln>
        </p:spPr>
        <p:txBody>
          <a:bodyPr wrap="none" lIns="0" tIns="0" rIns="40639" bIns="0">
            <a:spAutoFit/>
          </a:bodyPr>
          <a:lstStyle/>
          <a:p>
            <a:pPr marL="39688"/>
            <a:r>
              <a:rPr lang="en-US" sz="1600">
                <a:solidFill>
                  <a:srgbClr val="000000"/>
                </a:solidFill>
                <a:latin typeface="Arial Italic" charset="0"/>
                <a:cs typeface="Arial Italic" charset="0"/>
                <a:sym typeface="Arial Italic" charset="0"/>
              </a:rPr>
              <a:t>Local</a:t>
            </a:r>
          </a:p>
        </p:txBody>
      </p:sp>
      <p:sp>
        <p:nvSpPr>
          <p:cNvPr id="35859" name="AutoShape 22"/>
          <p:cNvSpPr>
            <a:spLocks/>
          </p:cNvSpPr>
          <p:nvPr/>
        </p:nvSpPr>
        <p:spPr bwMode="auto">
          <a:xfrm>
            <a:off x="5394960" y="2948940"/>
            <a:ext cx="91440" cy="1165860"/>
          </a:xfrm>
          <a:custGeom>
            <a:avLst/>
            <a:gdLst>
              <a:gd name="T0" fmla="*/ 0 w 21600"/>
              <a:gd name="T1" fmla="*/ 0 h 21600"/>
              <a:gd name="T2" fmla="*/ 21600 w 21600"/>
              <a:gd name="T3" fmla="*/ 21600 h 21600"/>
            </a:gdLst>
            <a:ahLst/>
            <a:cxnLst/>
            <a:rect l="T0" t="T1" r="T2" b="T3"/>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25400">
            <a:solidFill>
              <a:srgbClr val="000000"/>
            </a:solidFill>
            <a:miter lim="800000"/>
            <a:headEnd/>
            <a:tailEnd/>
          </a:ln>
        </p:spPr>
        <p:txBody>
          <a:bodyPr lIns="0" tIns="0" rIns="0" bIns="0"/>
          <a:lstStyle/>
          <a:p>
            <a:endParaRPr lang="en-US"/>
          </a:p>
        </p:txBody>
      </p:sp>
      <p:sp>
        <p:nvSpPr>
          <p:cNvPr id="35860" name="AutoShape 23"/>
          <p:cNvSpPr>
            <a:spLocks/>
          </p:cNvSpPr>
          <p:nvPr/>
        </p:nvSpPr>
        <p:spPr bwMode="auto">
          <a:xfrm>
            <a:off x="6400800" y="2400300"/>
            <a:ext cx="91440" cy="685800"/>
          </a:xfrm>
          <a:custGeom>
            <a:avLst/>
            <a:gdLst>
              <a:gd name="T0" fmla="*/ 0 w 21600"/>
              <a:gd name="T1" fmla="*/ 0 h 21600"/>
              <a:gd name="T2" fmla="*/ 21600 w 21600"/>
              <a:gd name="T3" fmla="*/ 21600 h 21600"/>
            </a:gdLst>
            <a:ahLst/>
            <a:cxnLst/>
            <a:rect l="T0" t="T1" r="T2" b="T3"/>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25400">
            <a:solidFill>
              <a:srgbClr val="000000"/>
            </a:solidFill>
            <a:miter lim="800000"/>
            <a:headEnd/>
            <a:tailEnd/>
          </a:ln>
        </p:spPr>
        <p:txBody>
          <a:bodyPr lIns="0" tIns="0" rIns="0" bIns="0"/>
          <a:lstStyle/>
          <a:p>
            <a:endParaRPr lang="en-US"/>
          </a:p>
        </p:txBody>
      </p:sp>
      <p:sp>
        <p:nvSpPr>
          <p:cNvPr id="35861" name="AutoShape 24"/>
          <p:cNvSpPr>
            <a:spLocks/>
          </p:cNvSpPr>
          <p:nvPr/>
        </p:nvSpPr>
        <p:spPr bwMode="auto">
          <a:xfrm>
            <a:off x="6675120" y="3497580"/>
            <a:ext cx="91440" cy="617220"/>
          </a:xfrm>
          <a:custGeom>
            <a:avLst/>
            <a:gdLst>
              <a:gd name="T0" fmla="*/ 0 w 21600"/>
              <a:gd name="T1" fmla="*/ 0 h 21600"/>
              <a:gd name="T2" fmla="*/ 21600 w 21600"/>
              <a:gd name="T3" fmla="*/ 21600 h 21600"/>
            </a:gdLst>
            <a:ahLst/>
            <a:cxnLst/>
            <a:rect l="T0" t="T1" r="T2" b="T3"/>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25400">
            <a:solidFill>
              <a:srgbClr val="000000"/>
            </a:solidFill>
            <a:miter lim="800000"/>
            <a:headEnd/>
            <a:tailEnd/>
          </a:ln>
        </p:spPr>
        <p:txBody>
          <a:bodyPr lIns="0" tIns="0" rIns="0" bIns="0"/>
          <a:lstStyle/>
          <a:p>
            <a:endParaRPr lang="en-US"/>
          </a:p>
        </p:txBody>
      </p:sp>
      <p:grpSp>
        <p:nvGrpSpPr>
          <p:cNvPr id="4" name="Group 25"/>
          <p:cNvGrpSpPr>
            <a:grpSpLocks/>
          </p:cNvGrpSpPr>
          <p:nvPr/>
        </p:nvGrpSpPr>
        <p:grpSpPr bwMode="auto">
          <a:xfrm>
            <a:off x="7680960" y="1714500"/>
            <a:ext cx="2468880" cy="2468880"/>
            <a:chOff x="0" y="0"/>
            <a:chExt cx="1296" cy="1728"/>
          </a:xfrm>
        </p:grpSpPr>
        <p:sp>
          <p:nvSpPr>
            <p:cNvPr id="35871" name="Rectangle 26"/>
            <p:cNvSpPr>
              <a:spLocks/>
            </p:cNvSpPr>
            <p:nvPr/>
          </p:nvSpPr>
          <p:spPr bwMode="auto">
            <a:xfrm>
              <a:off x="0" y="0"/>
              <a:ext cx="1296" cy="1728"/>
            </a:xfrm>
            <a:prstGeom prst="rect">
              <a:avLst/>
            </a:prstGeom>
            <a:solidFill>
              <a:srgbClr val="66FF66"/>
            </a:solidFill>
            <a:ln w="12700">
              <a:solidFill>
                <a:srgbClr val="000000"/>
              </a:solidFill>
              <a:miter lim="800000"/>
              <a:headEnd/>
              <a:tailEnd/>
            </a:ln>
          </p:spPr>
          <p:txBody>
            <a:bodyPr lIns="0" tIns="0" rIns="0" bIns="0"/>
            <a:lstStyle/>
            <a:p>
              <a:endParaRPr lang="en-US"/>
            </a:p>
          </p:txBody>
        </p:sp>
        <p:sp>
          <p:nvSpPr>
            <p:cNvPr id="35872" name="Rectangle 27"/>
            <p:cNvSpPr>
              <a:spLocks/>
            </p:cNvSpPr>
            <p:nvPr/>
          </p:nvSpPr>
          <p:spPr bwMode="auto">
            <a:xfrm>
              <a:off x="0" y="0"/>
              <a:ext cx="0" cy="194"/>
            </a:xfrm>
            <a:prstGeom prst="rect">
              <a:avLst/>
            </a:prstGeom>
            <a:noFill/>
            <a:ln w="12700">
              <a:noFill/>
              <a:miter lim="800000"/>
              <a:headEnd/>
              <a:tailEnd/>
            </a:ln>
          </p:spPr>
          <p:txBody>
            <a:bodyPr wrap="none" lIns="0" tIns="0" rIns="0" bIns="0">
              <a:spAutoFit/>
            </a:bodyPr>
            <a:lstStyle/>
            <a:p>
              <a:endParaRPr lang="en-US"/>
            </a:p>
          </p:txBody>
        </p:sp>
      </p:grpSp>
      <p:sp>
        <p:nvSpPr>
          <p:cNvPr id="35863" name="AutoShape 28"/>
          <p:cNvSpPr>
            <a:spLocks/>
          </p:cNvSpPr>
          <p:nvPr/>
        </p:nvSpPr>
        <p:spPr bwMode="auto">
          <a:xfrm>
            <a:off x="2912746" y="2844642"/>
            <a:ext cx="2316480" cy="685800"/>
          </a:xfrm>
          <a:custGeom>
            <a:avLst/>
            <a:gdLst>
              <a:gd name="T0" fmla="*/ 0 w 21600"/>
              <a:gd name="T1" fmla="*/ 0 h 21600"/>
              <a:gd name="T2" fmla="*/ 21600 w 21600"/>
              <a:gd name="T3" fmla="*/ 21600 h 21600"/>
            </a:gdLst>
            <a:ahLst/>
            <a:cxnLst/>
            <a:rect l="T0" t="T1" r="T2" b="T3"/>
            <a:pathLst>
              <a:path w="21600" h="21600">
                <a:moveTo>
                  <a:pt x="0" y="0"/>
                </a:moveTo>
                <a:cubicBezTo>
                  <a:pt x="5419" y="0"/>
                  <a:pt x="10839" y="5400"/>
                  <a:pt x="10839" y="10800"/>
                </a:cubicBezTo>
                <a:cubicBezTo>
                  <a:pt x="10839" y="16200"/>
                  <a:pt x="16219" y="21600"/>
                  <a:pt x="21600" y="21600"/>
                </a:cubicBezTo>
              </a:path>
            </a:pathLst>
          </a:custGeom>
          <a:noFill/>
          <a:ln w="38100">
            <a:solidFill>
              <a:srgbClr val="FF3300"/>
            </a:solidFill>
            <a:miter lim="800000"/>
            <a:headEnd type="triangle" w="med" len="med"/>
            <a:tailEnd type="triangle" w="med" len="med"/>
          </a:ln>
        </p:spPr>
        <p:txBody>
          <a:bodyPr lIns="0" tIns="0" rIns="0" bIns="0"/>
          <a:lstStyle/>
          <a:p>
            <a:endParaRPr lang="en-US"/>
          </a:p>
        </p:txBody>
      </p:sp>
      <p:sp>
        <p:nvSpPr>
          <p:cNvPr id="35864" name="AutoShape 29"/>
          <p:cNvSpPr>
            <a:spLocks/>
          </p:cNvSpPr>
          <p:nvPr/>
        </p:nvSpPr>
        <p:spPr bwMode="auto">
          <a:xfrm>
            <a:off x="6598920" y="2640330"/>
            <a:ext cx="1097280" cy="205740"/>
          </a:xfrm>
          <a:prstGeom prst="leftRightArrow">
            <a:avLst>
              <a:gd name="adj1" fmla="val 50000"/>
              <a:gd name="adj2" fmla="val 80000"/>
            </a:avLst>
          </a:prstGeom>
          <a:solidFill>
            <a:schemeClr val="accent1"/>
          </a:solidFill>
          <a:ln w="12700">
            <a:solidFill>
              <a:srgbClr val="000000"/>
            </a:solidFill>
            <a:miter lim="800000"/>
            <a:headEnd/>
            <a:tailEnd/>
          </a:ln>
        </p:spPr>
        <p:txBody>
          <a:bodyPr lIns="0" tIns="0" rIns="0" bIns="0"/>
          <a:lstStyle/>
          <a:p>
            <a:endParaRPr lang="en-US"/>
          </a:p>
        </p:txBody>
      </p:sp>
      <p:sp>
        <p:nvSpPr>
          <p:cNvPr id="35865" name="Rectangle 30"/>
          <p:cNvSpPr>
            <a:spLocks/>
          </p:cNvSpPr>
          <p:nvPr/>
        </p:nvSpPr>
        <p:spPr bwMode="auto">
          <a:xfrm>
            <a:off x="7680960" y="1727359"/>
            <a:ext cx="822960" cy="320040"/>
          </a:xfrm>
          <a:prstGeom prst="rect">
            <a:avLst/>
          </a:prstGeom>
          <a:noFill/>
          <a:ln w="12700">
            <a:noFill/>
            <a:miter lim="800000"/>
            <a:headEnd/>
            <a:tailEnd/>
          </a:ln>
        </p:spPr>
        <p:txBody>
          <a:bodyPr lIns="0" tIns="0" rIns="40639" bIns="0"/>
          <a:lstStyle/>
          <a:p>
            <a:pPr marL="39688">
              <a:spcBef>
                <a:spcPts val="1050"/>
              </a:spcBef>
            </a:pPr>
            <a:r>
              <a:rPr lang="en-US">
                <a:solidFill>
                  <a:srgbClr val="000000"/>
                </a:solidFill>
                <a:cs typeface="Arial" charset="0"/>
              </a:rPr>
              <a:t>GPU</a:t>
            </a:r>
          </a:p>
        </p:txBody>
      </p:sp>
      <p:sp>
        <p:nvSpPr>
          <p:cNvPr id="35866" name="AutoShape 31"/>
          <p:cNvSpPr>
            <a:spLocks/>
          </p:cNvSpPr>
          <p:nvPr/>
        </p:nvSpPr>
        <p:spPr bwMode="auto">
          <a:xfrm>
            <a:off x="6888480" y="3703320"/>
            <a:ext cx="822960" cy="205740"/>
          </a:xfrm>
          <a:prstGeom prst="rightArrow">
            <a:avLst>
              <a:gd name="adj1" fmla="val 50000"/>
              <a:gd name="adj2" fmla="val 75000"/>
            </a:avLst>
          </a:prstGeom>
          <a:solidFill>
            <a:schemeClr val="accent1"/>
          </a:solidFill>
          <a:ln w="12700">
            <a:solidFill>
              <a:srgbClr val="000000"/>
            </a:solidFill>
            <a:miter lim="800000"/>
            <a:headEnd/>
            <a:tailEnd/>
          </a:ln>
        </p:spPr>
        <p:txBody>
          <a:bodyPr lIns="0" tIns="0" rIns="0" bIns="0"/>
          <a:lstStyle/>
          <a:p>
            <a:endParaRPr lang="en-US"/>
          </a:p>
        </p:txBody>
      </p:sp>
      <p:sp>
        <p:nvSpPr>
          <p:cNvPr id="35867" name="Rectangle 32"/>
          <p:cNvSpPr>
            <a:spLocks/>
          </p:cNvSpPr>
          <p:nvPr/>
        </p:nvSpPr>
        <p:spPr bwMode="auto">
          <a:xfrm>
            <a:off x="8138160" y="2057400"/>
            <a:ext cx="1920240" cy="674370"/>
          </a:xfrm>
          <a:prstGeom prst="rect">
            <a:avLst/>
          </a:prstGeom>
          <a:solidFill>
            <a:srgbClr val="FFFF00"/>
          </a:solidFill>
          <a:ln w="12700">
            <a:solidFill>
              <a:srgbClr val="000000"/>
            </a:solidFill>
            <a:miter lim="800000"/>
            <a:headEnd/>
            <a:tailEnd/>
          </a:ln>
        </p:spPr>
        <p:txBody>
          <a:bodyPr lIns="0" tIns="0" rIns="40639" bIns="0"/>
          <a:lstStyle/>
          <a:p>
            <a:pPr marL="39688">
              <a:spcBef>
                <a:spcPts val="800"/>
              </a:spcBef>
            </a:pPr>
            <a:r>
              <a:rPr lang="en-US" sz="1400">
                <a:solidFill>
                  <a:srgbClr val="000000"/>
                </a:solidFill>
                <a:latin typeface="Arial Bold" charset="0"/>
                <a:cs typeface="Arial Bold" charset="0"/>
                <a:sym typeface="Arial Bold" charset="0"/>
              </a:rPr>
              <a:t>Multiprocessor</a:t>
            </a:r>
          </a:p>
          <a:p>
            <a:pPr marL="39688" algn="ctr">
              <a:spcBef>
                <a:spcPts val="550"/>
              </a:spcBef>
            </a:pPr>
            <a:r>
              <a:rPr lang="en-US" sz="1000">
                <a:solidFill>
                  <a:srgbClr val="000000"/>
                </a:solidFill>
                <a:latin typeface="Arial Italic" charset="0"/>
                <a:cs typeface="Arial Italic" charset="0"/>
                <a:sym typeface="Arial Italic" charset="0"/>
              </a:rPr>
              <a:t>Registers</a:t>
            </a:r>
          </a:p>
          <a:p>
            <a:pPr marL="39688" algn="ctr">
              <a:spcBef>
                <a:spcPts val="550"/>
              </a:spcBef>
            </a:pPr>
            <a:r>
              <a:rPr lang="en-US" sz="1000">
                <a:solidFill>
                  <a:srgbClr val="000000"/>
                </a:solidFill>
                <a:latin typeface="Arial Italic" charset="0"/>
                <a:cs typeface="Arial Italic" charset="0"/>
                <a:sym typeface="Arial Italic" charset="0"/>
              </a:rPr>
              <a:t>Shared Memory</a:t>
            </a:r>
          </a:p>
        </p:txBody>
      </p:sp>
      <p:sp>
        <p:nvSpPr>
          <p:cNvPr id="35868" name="Rectangle 33"/>
          <p:cNvSpPr>
            <a:spLocks/>
          </p:cNvSpPr>
          <p:nvPr/>
        </p:nvSpPr>
        <p:spPr bwMode="auto">
          <a:xfrm>
            <a:off x="7955280" y="2331720"/>
            <a:ext cx="1920240" cy="674370"/>
          </a:xfrm>
          <a:prstGeom prst="rect">
            <a:avLst/>
          </a:prstGeom>
          <a:solidFill>
            <a:srgbClr val="FFFF00"/>
          </a:solidFill>
          <a:ln w="12700">
            <a:solidFill>
              <a:srgbClr val="000000"/>
            </a:solidFill>
            <a:miter lim="800000"/>
            <a:headEnd/>
            <a:tailEnd/>
          </a:ln>
        </p:spPr>
        <p:txBody>
          <a:bodyPr lIns="0" tIns="0" rIns="40639" bIns="0"/>
          <a:lstStyle/>
          <a:p>
            <a:pPr marL="39688">
              <a:spcBef>
                <a:spcPts val="800"/>
              </a:spcBef>
            </a:pPr>
            <a:r>
              <a:rPr lang="en-US" sz="1400">
                <a:solidFill>
                  <a:srgbClr val="000000"/>
                </a:solidFill>
                <a:latin typeface="Arial Bold" charset="0"/>
                <a:cs typeface="Arial Bold" charset="0"/>
                <a:sym typeface="Arial Bold" charset="0"/>
              </a:rPr>
              <a:t>Multiprocessor</a:t>
            </a:r>
          </a:p>
          <a:p>
            <a:pPr marL="39688" algn="ctr">
              <a:spcBef>
                <a:spcPts val="550"/>
              </a:spcBef>
            </a:pPr>
            <a:r>
              <a:rPr lang="en-US" sz="1000">
                <a:solidFill>
                  <a:srgbClr val="000000"/>
                </a:solidFill>
                <a:latin typeface="Arial Italic" charset="0"/>
                <a:cs typeface="Arial Italic" charset="0"/>
                <a:sym typeface="Arial Italic" charset="0"/>
              </a:rPr>
              <a:t>Registers</a:t>
            </a:r>
          </a:p>
          <a:p>
            <a:pPr marL="39688" algn="ctr">
              <a:spcBef>
                <a:spcPts val="550"/>
              </a:spcBef>
            </a:pPr>
            <a:r>
              <a:rPr lang="en-US" sz="1000">
                <a:solidFill>
                  <a:srgbClr val="000000"/>
                </a:solidFill>
                <a:latin typeface="Arial Italic" charset="0"/>
                <a:cs typeface="Arial Italic" charset="0"/>
                <a:sym typeface="Arial Italic" charset="0"/>
              </a:rPr>
              <a:t>Shared Memory</a:t>
            </a:r>
          </a:p>
        </p:txBody>
      </p:sp>
      <p:sp>
        <p:nvSpPr>
          <p:cNvPr id="35869" name="Rectangle 34"/>
          <p:cNvSpPr>
            <a:spLocks/>
          </p:cNvSpPr>
          <p:nvPr/>
        </p:nvSpPr>
        <p:spPr bwMode="auto">
          <a:xfrm>
            <a:off x="7772400" y="2606040"/>
            <a:ext cx="1920240" cy="674370"/>
          </a:xfrm>
          <a:prstGeom prst="rect">
            <a:avLst/>
          </a:prstGeom>
          <a:solidFill>
            <a:srgbClr val="FFFF00"/>
          </a:solidFill>
          <a:ln w="12700">
            <a:solidFill>
              <a:srgbClr val="000000"/>
            </a:solidFill>
            <a:miter lim="800000"/>
            <a:headEnd/>
            <a:tailEnd/>
          </a:ln>
        </p:spPr>
        <p:txBody>
          <a:bodyPr lIns="0" tIns="0" rIns="40639" bIns="0"/>
          <a:lstStyle/>
          <a:p>
            <a:pPr marL="39688">
              <a:spcBef>
                <a:spcPts val="800"/>
              </a:spcBef>
            </a:pPr>
            <a:r>
              <a:rPr lang="en-US" sz="1400">
                <a:solidFill>
                  <a:srgbClr val="000000"/>
                </a:solidFill>
                <a:latin typeface="Arial Bold" charset="0"/>
                <a:cs typeface="Arial Bold" charset="0"/>
                <a:sym typeface="Arial Bold" charset="0"/>
              </a:rPr>
              <a:t>Multiprocessor</a:t>
            </a:r>
          </a:p>
          <a:p>
            <a:pPr marL="39688" algn="ctr">
              <a:spcBef>
                <a:spcPts val="550"/>
              </a:spcBef>
            </a:pPr>
            <a:r>
              <a:rPr lang="en-US" sz="1000">
                <a:solidFill>
                  <a:srgbClr val="000000"/>
                </a:solidFill>
                <a:latin typeface="Arial Italic" charset="0"/>
                <a:cs typeface="Arial Italic" charset="0"/>
                <a:sym typeface="Arial Italic" charset="0"/>
              </a:rPr>
              <a:t>Registers</a:t>
            </a:r>
          </a:p>
          <a:p>
            <a:pPr marL="39688" algn="ctr">
              <a:spcBef>
                <a:spcPts val="550"/>
              </a:spcBef>
            </a:pPr>
            <a:r>
              <a:rPr lang="en-US" sz="1000">
                <a:solidFill>
                  <a:srgbClr val="000000"/>
                </a:solidFill>
                <a:latin typeface="Arial Italic" charset="0"/>
                <a:cs typeface="Arial Italic" charset="0"/>
                <a:sym typeface="Arial Italic" charset="0"/>
              </a:rPr>
              <a:t>Shared Memory</a:t>
            </a:r>
          </a:p>
        </p:txBody>
      </p:sp>
      <p:sp>
        <p:nvSpPr>
          <p:cNvPr id="35870" name="Rectangle 35"/>
          <p:cNvSpPr>
            <a:spLocks/>
          </p:cNvSpPr>
          <p:nvPr/>
        </p:nvSpPr>
        <p:spPr bwMode="auto">
          <a:xfrm>
            <a:off x="7772400" y="3566160"/>
            <a:ext cx="2286000" cy="434340"/>
          </a:xfrm>
          <a:prstGeom prst="rect">
            <a:avLst/>
          </a:prstGeom>
          <a:solidFill>
            <a:srgbClr val="969696"/>
          </a:solidFill>
          <a:ln w="12700">
            <a:solidFill>
              <a:srgbClr val="000000"/>
            </a:solidFill>
            <a:miter lim="800000"/>
            <a:headEnd/>
            <a:tailEnd/>
          </a:ln>
        </p:spPr>
        <p:txBody>
          <a:bodyPr lIns="0" tIns="0" rIns="40639" bIns="0"/>
          <a:lstStyle/>
          <a:p>
            <a:pPr marL="39688" algn="ctr"/>
            <a:r>
              <a:rPr lang="en-US" sz="1200">
                <a:solidFill>
                  <a:srgbClr val="000000"/>
                </a:solidFill>
                <a:latin typeface="Arial Italic" charset="0"/>
                <a:cs typeface="Arial Italic" charset="0"/>
                <a:sym typeface="Arial Italic" charset="0"/>
              </a:rPr>
              <a:t>Constant and Texture </a:t>
            </a:r>
          </a:p>
          <a:p>
            <a:pPr marL="39688" algn="ctr"/>
            <a:r>
              <a:rPr lang="en-US" sz="1200">
                <a:solidFill>
                  <a:srgbClr val="000000"/>
                </a:solidFill>
                <a:latin typeface="Arial Italic" charset="0"/>
                <a:cs typeface="Arial Italic" charset="0"/>
                <a:sym typeface="Arial Italic" charset="0"/>
              </a:rPr>
              <a:t>Caches</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66776" y="3966210"/>
            <a:ext cx="9326880" cy="707886"/>
          </a:xfrm>
        </p:spPr>
        <p:txBody>
          <a:bodyPr/>
          <a:lstStyle/>
          <a:p>
            <a:pPr>
              <a:defRPr/>
            </a:pPr>
            <a:r>
              <a:rPr lang="en-GB" dirty="0" smtClean="0"/>
              <a:t>OPTIMIZATION </a:t>
            </a:r>
            <a:r>
              <a:rPr lang="en-GB" dirty="0" err="1" smtClean="0"/>
              <a:t>GuIDELINES</a:t>
            </a:r>
            <a:endParaRPr lang="en-US" dirty="0"/>
          </a:p>
        </p:txBody>
      </p:sp>
      <p:sp>
        <p:nvSpPr>
          <p:cNvPr id="51202" name="Subtitle 8"/>
          <p:cNvSpPr>
            <a:spLocks noGrp="1"/>
          </p:cNvSpPr>
          <p:nvPr>
            <p:ph type="body" idx="1"/>
          </p:nvPr>
        </p:nvSpPr>
        <p:spPr/>
        <p:txBody>
          <a:bodyPr/>
          <a:lstStyle/>
          <a:p>
            <a:r>
              <a:rPr lang="en-GB" dirty="0" smtClean="0"/>
              <a:t>CUDA</a:t>
            </a:r>
            <a:endParaRPr lang="en-US" dirty="0" smtClean="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p:cNvSpPr>
          <p:nvPr/>
        </p:nvSpPr>
        <p:spPr bwMode="auto">
          <a:xfrm>
            <a:off x="548640" y="247174"/>
            <a:ext cx="8869680" cy="1193006"/>
          </a:xfrm>
          <a:prstGeom prst="rect">
            <a:avLst/>
          </a:prstGeom>
          <a:noFill/>
          <a:ln w="12700">
            <a:noFill/>
            <a:miter lim="800000"/>
            <a:headEnd/>
            <a:tailEnd/>
          </a:ln>
        </p:spPr>
        <p:txBody>
          <a:bodyPr lIns="0" tIns="0" rIns="40639" bIns="0"/>
          <a:lstStyle/>
          <a:p>
            <a:pPr marL="39688"/>
            <a:r>
              <a:rPr lang="en-US" sz="3200">
                <a:solidFill>
                  <a:srgbClr val="73B900"/>
                </a:solidFill>
                <a:latin typeface="Arial Bold" charset="0"/>
                <a:cs typeface="Arial Bold" charset="0"/>
                <a:sym typeface="Arial Bold" charset="0"/>
              </a:rPr>
              <a:t>Optimize Algorithms for the GPU</a:t>
            </a:r>
          </a:p>
        </p:txBody>
      </p:sp>
      <p:sp>
        <p:nvSpPr>
          <p:cNvPr id="5124" name="Rectangle 4"/>
          <p:cNvSpPr>
            <a:spLocks/>
          </p:cNvSpPr>
          <p:nvPr/>
        </p:nvSpPr>
        <p:spPr bwMode="auto">
          <a:xfrm>
            <a:off x="548640" y="1440180"/>
            <a:ext cx="9875520" cy="4046220"/>
          </a:xfrm>
          <a:prstGeom prst="rect">
            <a:avLst/>
          </a:prstGeom>
          <a:noFill/>
          <a:ln w="12700">
            <a:noFill/>
            <a:miter lim="800000"/>
            <a:headEnd/>
            <a:tailEnd/>
          </a:ln>
        </p:spPr>
        <p:txBody>
          <a:bodyPr lIns="0" tIns="0" rIns="40639" bIns="0"/>
          <a:lstStyle/>
          <a:p>
            <a:pPr marL="457200" indent="-457200">
              <a:spcBef>
                <a:spcPts val="550"/>
              </a:spcBef>
              <a:buSzPct val="181000"/>
              <a:buFontTx/>
              <a:buBlip>
                <a:blip r:embed="rId2"/>
              </a:buBlip>
            </a:pPr>
            <a:r>
              <a:rPr lang="en-US" sz="2400">
                <a:solidFill>
                  <a:schemeClr val="tx1"/>
                </a:solidFill>
                <a:latin typeface="Arial Bold" charset="0"/>
                <a:cs typeface="Arial Bold" charset="0"/>
                <a:sym typeface="Arial Bold" charset="0"/>
              </a:rPr>
              <a:t>Maximize independent parallelism</a:t>
            </a:r>
          </a:p>
          <a:p>
            <a:pPr marL="457200" indent="-457200">
              <a:spcBef>
                <a:spcPts val="550"/>
              </a:spcBef>
              <a:buSzPct val="181000"/>
              <a:buFontTx/>
              <a:buBlip>
                <a:blip r:embed="rId2"/>
              </a:buBlip>
            </a:pPr>
            <a:endParaRPr lang="en-US" sz="2400">
              <a:solidFill>
                <a:schemeClr val="tx1"/>
              </a:solidFill>
              <a:latin typeface="Arial Bold" charset="0"/>
              <a:cs typeface="Arial Bold" charset="0"/>
              <a:sym typeface="Arial Bold" charset="0"/>
            </a:endParaRPr>
          </a:p>
          <a:p>
            <a:pPr marL="457200" indent="-457200">
              <a:spcBef>
                <a:spcPts val="550"/>
              </a:spcBef>
              <a:buSzPct val="181000"/>
              <a:buFontTx/>
              <a:buBlip>
                <a:blip r:embed="rId2"/>
              </a:buBlip>
            </a:pPr>
            <a:r>
              <a:rPr lang="en-US" sz="2400">
                <a:solidFill>
                  <a:schemeClr val="tx1"/>
                </a:solidFill>
                <a:latin typeface="Arial Bold" charset="0"/>
                <a:cs typeface="Arial Bold" charset="0"/>
                <a:sym typeface="Arial Bold" charset="0"/>
              </a:rPr>
              <a:t>Maximize arithmetic intensity (math/bandwidth)</a:t>
            </a:r>
          </a:p>
          <a:p>
            <a:pPr marL="457200" indent="-457200">
              <a:spcBef>
                <a:spcPts val="550"/>
              </a:spcBef>
              <a:buSzPct val="181000"/>
              <a:buFontTx/>
              <a:buBlip>
                <a:blip r:embed="rId2"/>
              </a:buBlip>
            </a:pPr>
            <a:endParaRPr lang="en-US" sz="2400">
              <a:solidFill>
                <a:schemeClr val="tx1"/>
              </a:solidFill>
              <a:latin typeface="Arial Bold" charset="0"/>
              <a:cs typeface="Arial Bold" charset="0"/>
              <a:sym typeface="Arial Bold" charset="0"/>
            </a:endParaRPr>
          </a:p>
          <a:p>
            <a:pPr marL="457200" indent="-457200">
              <a:spcBef>
                <a:spcPts val="550"/>
              </a:spcBef>
              <a:buSzPct val="181000"/>
              <a:buFontTx/>
              <a:buBlip>
                <a:blip r:embed="rId2"/>
              </a:buBlip>
            </a:pPr>
            <a:r>
              <a:rPr lang="en-US" sz="2400">
                <a:solidFill>
                  <a:schemeClr val="tx1"/>
                </a:solidFill>
                <a:latin typeface="Arial Bold" charset="0"/>
                <a:cs typeface="Arial Bold" charset="0"/>
                <a:sym typeface="Arial Bold" charset="0"/>
              </a:rPr>
              <a:t>Sometimes it’s better to recompute than to cache</a:t>
            </a:r>
          </a:p>
          <a:p>
            <a:pPr marL="798513" lvl="1" indent="-341313">
              <a:spcBef>
                <a:spcPts val="450"/>
              </a:spcBef>
              <a:buSzPct val="181000"/>
              <a:buFontTx/>
              <a:buBlip>
                <a:blip r:embed="rId2"/>
              </a:buBlip>
            </a:pPr>
            <a:r>
              <a:rPr lang="en-US" sz="2000">
                <a:solidFill>
                  <a:schemeClr val="tx1"/>
                </a:solidFill>
                <a:latin typeface="Arial Bold" charset="0"/>
                <a:cs typeface="Arial Bold" charset="0"/>
                <a:sym typeface="Arial Bold" charset="0"/>
              </a:rPr>
              <a:t>GPU spends its transistors on ALUs, not memory</a:t>
            </a:r>
          </a:p>
          <a:p>
            <a:pPr marL="798513" lvl="1" indent="-341313">
              <a:spcBef>
                <a:spcPts val="450"/>
              </a:spcBef>
              <a:buSzPct val="181000"/>
              <a:buFontTx/>
              <a:buBlip>
                <a:blip r:embed="rId2"/>
              </a:buBlip>
            </a:pPr>
            <a:endParaRPr lang="en-US" sz="2000">
              <a:solidFill>
                <a:schemeClr val="tx1"/>
              </a:solidFill>
              <a:latin typeface="Arial Bold" charset="0"/>
              <a:cs typeface="Arial Bold" charset="0"/>
              <a:sym typeface="Arial Bold" charset="0"/>
            </a:endParaRPr>
          </a:p>
          <a:p>
            <a:pPr marL="457200" indent="-457200">
              <a:spcBef>
                <a:spcPts val="450"/>
              </a:spcBef>
              <a:buSzPct val="181000"/>
              <a:buFontTx/>
              <a:buBlip>
                <a:blip r:embed="rId2"/>
              </a:buBlip>
            </a:pPr>
            <a:r>
              <a:rPr lang="en-US" sz="2400">
                <a:solidFill>
                  <a:schemeClr val="tx1"/>
                </a:solidFill>
                <a:latin typeface="Arial Bold" charset="0"/>
                <a:cs typeface="Arial Bold" charset="0"/>
                <a:sym typeface="Arial Bold" charset="0"/>
              </a:rPr>
              <a:t>Do more computation on the GPU to avoid costly data transfers</a:t>
            </a:r>
          </a:p>
          <a:p>
            <a:pPr marL="798513" lvl="1" indent="-341313">
              <a:spcBef>
                <a:spcPts val="450"/>
              </a:spcBef>
              <a:buSzPct val="181000"/>
              <a:buFontTx/>
              <a:buBlip>
                <a:blip r:embed="rId2"/>
              </a:buBlip>
            </a:pPr>
            <a:r>
              <a:rPr lang="en-US" sz="2000">
                <a:solidFill>
                  <a:schemeClr val="tx1"/>
                </a:solidFill>
                <a:latin typeface="Arial Bold" charset="0"/>
                <a:cs typeface="Arial Bold" charset="0"/>
                <a:sym typeface="Arial Bold" charset="0"/>
              </a:rPr>
              <a:t>Even low parallelism computations can sometimes be faster than transferring back and forth to host</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title"/>
          </p:nvPr>
        </p:nvSpPr>
        <p:spPr>
          <a:xfrm>
            <a:off x="548640" y="247174"/>
            <a:ext cx="8869680" cy="584775"/>
          </a:xfrm>
        </p:spPr>
        <p:txBody>
          <a:bodyPr/>
          <a:lstStyle/>
          <a:p>
            <a:r>
              <a:rPr lang="en-US" dirty="0" smtClean="0"/>
              <a:t>CUDA Parallel Computing Architecture</a:t>
            </a:r>
          </a:p>
        </p:txBody>
      </p:sp>
      <p:sp>
        <p:nvSpPr>
          <p:cNvPr id="47106" name="Rectangle 4"/>
          <p:cNvSpPr>
            <a:spLocks noGrp="1" noChangeArrowheads="1"/>
          </p:cNvSpPr>
          <p:nvPr>
            <p:ph idx="1"/>
          </p:nvPr>
        </p:nvSpPr>
        <p:spPr/>
        <p:txBody>
          <a:bodyPr/>
          <a:lstStyle/>
          <a:p>
            <a:r>
              <a:rPr lang="en-GB" dirty="0" smtClean="0"/>
              <a:t>CUDA defines:</a:t>
            </a:r>
          </a:p>
          <a:p>
            <a:pPr lvl="1"/>
            <a:r>
              <a:rPr lang="en-GB" dirty="0" smtClean="0"/>
              <a:t>Programming model</a:t>
            </a:r>
          </a:p>
          <a:p>
            <a:pPr lvl="1"/>
            <a:r>
              <a:rPr lang="en-GB" dirty="0" smtClean="0"/>
              <a:t>Memory model</a:t>
            </a:r>
          </a:p>
          <a:p>
            <a:pPr lvl="1"/>
            <a:r>
              <a:rPr lang="en-GB" dirty="0" smtClean="0"/>
              <a:t>Execution model</a:t>
            </a:r>
          </a:p>
          <a:p>
            <a:pPr lvl="1"/>
            <a:endParaRPr lang="en-GB" dirty="0" smtClean="0"/>
          </a:p>
          <a:p>
            <a:r>
              <a:rPr lang="en-GB" dirty="0" smtClean="0"/>
              <a:t>CUDA uses the GPU, but is for general-purpose computing</a:t>
            </a:r>
          </a:p>
          <a:p>
            <a:pPr lvl="1"/>
            <a:r>
              <a:rPr lang="en-GB" dirty="0" smtClean="0"/>
              <a:t>Facilitate heterogeneous computing: CPU + GPU</a:t>
            </a:r>
          </a:p>
          <a:p>
            <a:endParaRPr lang="en-GB" dirty="0" smtClean="0"/>
          </a:p>
          <a:p>
            <a:r>
              <a:rPr lang="en-GB" dirty="0" smtClean="0"/>
              <a:t>CUDA is scalable</a:t>
            </a:r>
          </a:p>
          <a:p>
            <a:pPr lvl="1"/>
            <a:r>
              <a:rPr lang="en-GB" dirty="0" smtClean="0"/>
              <a:t>Scale to run on 100s of cores/1000s of parallel threads</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p:cNvSpPr>
          <p:nvPr/>
        </p:nvSpPr>
        <p:spPr bwMode="auto">
          <a:xfrm>
            <a:off x="548640" y="247174"/>
            <a:ext cx="8869680" cy="1193006"/>
          </a:xfrm>
          <a:prstGeom prst="rect">
            <a:avLst/>
          </a:prstGeom>
          <a:noFill/>
          <a:ln w="12700">
            <a:noFill/>
            <a:miter lim="800000"/>
            <a:headEnd/>
            <a:tailEnd/>
          </a:ln>
        </p:spPr>
        <p:txBody>
          <a:bodyPr lIns="0" tIns="0" rIns="40639" bIns="0"/>
          <a:lstStyle/>
          <a:p>
            <a:pPr marL="39688"/>
            <a:r>
              <a:rPr lang="en-US" sz="3200">
                <a:solidFill>
                  <a:srgbClr val="73B900"/>
                </a:solidFill>
                <a:latin typeface="Arial Bold" charset="0"/>
                <a:cs typeface="Arial Bold" charset="0"/>
                <a:sym typeface="Arial Bold" charset="0"/>
              </a:rPr>
              <a:t>Optimize Memory Access</a:t>
            </a:r>
          </a:p>
        </p:txBody>
      </p:sp>
      <p:sp>
        <p:nvSpPr>
          <p:cNvPr id="6148" name="Rectangle 4"/>
          <p:cNvSpPr>
            <a:spLocks/>
          </p:cNvSpPr>
          <p:nvPr/>
        </p:nvSpPr>
        <p:spPr bwMode="auto">
          <a:xfrm>
            <a:off x="548640" y="1440180"/>
            <a:ext cx="9875520" cy="4732020"/>
          </a:xfrm>
          <a:prstGeom prst="rect">
            <a:avLst/>
          </a:prstGeom>
          <a:noFill/>
          <a:ln w="12700">
            <a:noFill/>
            <a:miter lim="800000"/>
            <a:headEnd/>
            <a:tailEnd/>
          </a:ln>
        </p:spPr>
        <p:txBody>
          <a:bodyPr lIns="0" tIns="0" rIns="40639" bIns="0"/>
          <a:lstStyle/>
          <a:p>
            <a:pPr marL="457200" indent="-457200">
              <a:spcBef>
                <a:spcPts val="550"/>
              </a:spcBef>
              <a:buSzPct val="181000"/>
              <a:buFontTx/>
              <a:buBlip>
                <a:blip r:embed="rId2"/>
              </a:buBlip>
            </a:pPr>
            <a:r>
              <a:rPr lang="en-US" sz="2400">
                <a:solidFill>
                  <a:schemeClr val="tx1"/>
                </a:solidFill>
                <a:latin typeface="Arial Bold" charset="0"/>
                <a:cs typeface="Arial Bold" charset="0"/>
                <a:sym typeface="Arial Bold" charset="0"/>
              </a:rPr>
              <a:t>Coalesced vs. Non-coalesced = order of magnitude</a:t>
            </a:r>
          </a:p>
          <a:p>
            <a:pPr marL="1014413" lvl="1" indent="-403225">
              <a:spcBef>
                <a:spcPts val="450"/>
              </a:spcBef>
              <a:buSzPct val="181000"/>
              <a:buFontTx/>
              <a:buBlip>
                <a:blip r:embed="rId2"/>
              </a:buBlip>
            </a:pPr>
            <a:r>
              <a:rPr lang="en-US" sz="2000">
                <a:solidFill>
                  <a:schemeClr val="tx1"/>
                </a:solidFill>
                <a:latin typeface="Arial Bold" charset="0"/>
                <a:cs typeface="Arial Bold" charset="0"/>
                <a:sym typeface="Arial Bold" charset="0"/>
              </a:rPr>
              <a:t>Global/Local device memory </a:t>
            </a:r>
          </a:p>
          <a:p>
            <a:pPr marL="457200" indent="-457200">
              <a:spcBef>
                <a:spcPts val="450"/>
              </a:spcBef>
              <a:buSzPct val="181000"/>
              <a:buFontTx/>
              <a:buBlip>
                <a:blip r:embed="rId2"/>
              </a:buBlip>
            </a:pPr>
            <a:endParaRPr lang="en-US" sz="2400">
              <a:solidFill>
                <a:schemeClr val="tx1"/>
              </a:solidFill>
              <a:latin typeface="Arial Bold" charset="0"/>
              <a:cs typeface="Arial Bold" charset="0"/>
              <a:sym typeface="Arial Bold" charset="0"/>
            </a:endParaRPr>
          </a:p>
          <a:p>
            <a:pPr marL="457200" indent="-457200">
              <a:spcBef>
                <a:spcPts val="450"/>
              </a:spcBef>
              <a:buSzPct val="181000"/>
              <a:buFontTx/>
              <a:buBlip>
                <a:blip r:embed="rId2"/>
              </a:buBlip>
            </a:pPr>
            <a:r>
              <a:rPr lang="en-US" sz="2400">
                <a:solidFill>
                  <a:schemeClr val="tx1"/>
                </a:solidFill>
                <a:latin typeface="Arial Bold" charset="0"/>
                <a:cs typeface="Arial Bold" charset="0"/>
                <a:sym typeface="Arial Bold" charset="0"/>
              </a:rPr>
              <a:t>Optimize for spatial locality in cached texture memory</a:t>
            </a:r>
          </a:p>
          <a:p>
            <a:pPr marL="457200" indent="-457200">
              <a:spcBef>
                <a:spcPts val="450"/>
              </a:spcBef>
              <a:buSzPct val="181000"/>
              <a:buFontTx/>
              <a:buBlip>
                <a:blip r:embed="rId2"/>
              </a:buBlip>
            </a:pPr>
            <a:endParaRPr lang="en-US" sz="2400">
              <a:solidFill>
                <a:schemeClr val="tx1"/>
              </a:solidFill>
              <a:latin typeface="Arial Bold" charset="0"/>
              <a:cs typeface="Arial Bold" charset="0"/>
              <a:sym typeface="Arial Bold" charset="0"/>
            </a:endParaRPr>
          </a:p>
          <a:p>
            <a:pPr marL="457200" indent="-457200">
              <a:spcBef>
                <a:spcPts val="450"/>
              </a:spcBef>
              <a:buSzPct val="181000"/>
              <a:buFontTx/>
              <a:buBlip>
                <a:blip r:embed="rId2"/>
              </a:buBlip>
            </a:pPr>
            <a:r>
              <a:rPr lang="en-US" sz="2400">
                <a:solidFill>
                  <a:schemeClr val="tx1"/>
                </a:solidFill>
                <a:latin typeface="Arial Bold" charset="0"/>
                <a:cs typeface="Arial Bold" charset="0"/>
                <a:sym typeface="Arial Bold" charset="0"/>
              </a:rPr>
              <a:t>In shared memory, avoid high-degree bank conflicts</a:t>
            </a:r>
          </a:p>
          <a:p>
            <a:pPr marL="457200" indent="-457200">
              <a:spcBef>
                <a:spcPts val="450"/>
              </a:spcBef>
              <a:buSzPct val="181000"/>
            </a:pPr>
            <a:endParaRPr lang="en-US" sz="2400">
              <a:solidFill>
                <a:schemeClr val="tx1"/>
              </a:solidFill>
              <a:latin typeface="Arial Bold" charset="0"/>
              <a:cs typeface="Arial Bold" charset="0"/>
              <a:sym typeface="Arial Bold" charset="0"/>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p:cNvSpPr>
          <p:nvPr/>
        </p:nvSpPr>
        <p:spPr bwMode="auto">
          <a:xfrm>
            <a:off x="548640" y="247174"/>
            <a:ext cx="8869680" cy="1193006"/>
          </a:xfrm>
          <a:prstGeom prst="rect">
            <a:avLst/>
          </a:prstGeom>
          <a:noFill/>
          <a:ln w="12700">
            <a:noFill/>
            <a:miter lim="800000"/>
            <a:headEnd/>
            <a:tailEnd/>
          </a:ln>
        </p:spPr>
        <p:txBody>
          <a:bodyPr lIns="0" tIns="0" rIns="40639" bIns="0"/>
          <a:lstStyle/>
          <a:p>
            <a:pPr marL="39688"/>
            <a:r>
              <a:rPr lang="en-US" sz="3200">
                <a:solidFill>
                  <a:srgbClr val="73B900"/>
                </a:solidFill>
                <a:latin typeface="Arial Bold" charset="0"/>
                <a:cs typeface="Arial Bold" charset="0"/>
                <a:sym typeface="Arial Bold" charset="0"/>
              </a:rPr>
              <a:t>Take Advantage of Shared Memory</a:t>
            </a:r>
          </a:p>
        </p:txBody>
      </p:sp>
      <p:sp>
        <p:nvSpPr>
          <p:cNvPr id="7172" name="Rectangle 4"/>
          <p:cNvSpPr>
            <a:spLocks/>
          </p:cNvSpPr>
          <p:nvPr/>
        </p:nvSpPr>
        <p:spPr bwMode="auto">
          <a:xfrm>
            <a:off x="548640" y="1440180"/>
            <a:ext cx="9875520" cy="4732020"/>
          </a:xfrm>
          <a:prstGeom prst="rect">
            <a:avLst/>
          </a:prstGeom>
          <a:noFill/>
          <a:ln w="12700">
            <a:noFill/>
            <a:miter lim="800000"/>
            <a:headEnd/>
            <a:tailEnd/>
          </a:ln>
        </p:spPr>
        <p:txBody>
          <a:bodyPr lIns="0" tIns="0" rIns="40639" bIns="0"/>
          <a:lstStyle/>
          <a:p>
            <a:pPr marL="457200" indent="-457200">
              <a:lnSpc>
                <a:spcPct val="90000"/>
              </a:lnSpc>
              <a:spcBef>
                <a:spcPts val="550"/>
              </a:spcBef>
              <a:buSzPct val="181000"/>
              <a:buFontTx/>
              <a:buBlip>
                <a:blip r:embed="rId2"/>
              </a:buBlip>
            </a:pPr>
            <a:r>
              <a:rPr lang="en-US" sz="2400">
                <a:solidFill>
                  <a:schemeClr val="tx1"/>
                </a:solidFill>
                <a:latin typeface="Arial Bold" charset="0"/>
                <a:cs typeface="Arial Bold" charset="0"/>
                <a:sym typeface="Arial Bold" charset="0"/>
              </a:rPr>
              <a:t>Hundreds of times faster than global memory</a:t>
            </a:r>
          </a:p>
          <a:p>
            <a:pPr marL="457200" indent="-457200">
              <a:lnSpc>
                <a:spcPct val="90000"/>
              </a:lnSpc>
              <a:spcBef>
                <a:spcPts val="550"/>
              </a:spcBef>
              <a:buSzPct val="181000"/>
              <a:buFontTx/>
              <a:buBlip>
                <a:blip r:embed="rId2"/>
              </a:buBlip>
            </a:pPr>
            <a:endParaRPr lang="en-US" sz="2400">
              <a:solidFill>
                <a:schemeClr val="tx1"/>
              </a:solidFill>
              <a:latin typeface="Arial Bold" charset="0"/>
              <a:cs typeface="Arial Bold" charset="0"/>
              <a:sym typeface="Arial Bold" charset="0"/>
            </a:endParaRPr>
          </a:p>
          <a:p>
            <a:pPr marL="457200" indent="-457200">
              <a:lnSpc>
                <a:spcPct val="90000"/>
              </a:lnSpc>
              <a:spcBef>
                <a:spcPts val="550"/>
              </a:spcBef>
              <a:buSzPct val="181000"/>
              <a:buFontTx/>
              <a:buBlip>
                <a:blip r:embed="rId2"/>
              </a:buBlip>
            </a:pPr>
            <a:r>
              <a:rPr lang="en-US" sz="2400">
                <a:solidFill>
                  <a:schemeClr val="tx1"/>
                </a:solidFill>
                <a:latin typeface="Arial Bold" charset="0"/>
                <a:cs typeface="Arial Bold" charset="0"/>
                <a:sym typeface="Arial Bold" charset="0"/>
              </a:rPr>
              <a:t>Threads can cooperate via shared memory</a:t>
            </a:r>
          </a:p>
          <a:p>
            <a:pPr marL="457200" indent="-457200">
              <a:lnSpc>
                <a:spcPct val="90000"/>
              </a:lnSpc>
              <a:spcBef>
                <a:spcPts val="550"/>
              </a:spcBef>
              <a:buSzPct val="181000"/>
              <a:buFontTx/>
              <a:buBlip>
                <a:blip r:embed="rId2"/>
              </a:buBlip>
            </a:pPr>
            <a:endParaRPr lang="en-US" sz="2400">
              <a:solidFill>
                <a:schemeClr val="tx1"/>
              </a:solidFill>
              <a:latin typeface="Arial Bold" charset="0"/>
              <a:cs typeface="Arial Bold" charset="0"/>
              <a:sym typeface="Arial Bold" charset="0"/>
            </a:endParaRPr>
          </a:p>
          <a:p>
            <a:pPr marL="457200" indent="-457200">
              <a:lnSpc>
                <a:spcPct val="90000"/>
              </a:lnSpc>
              <a:spcBef>
                <a:spcPts val="550"/>
              </a:spcBef>
              <a:buSzPct val="181000"/>
              <a:buFontTx/>
              <a:buBlip>
                <a:blip r:embed="rId2"/>
              </a:buBlip>
            </a:pPr>
            <a:r>
              <a:rPr lang="en-US" sz="2400">
                <a:solidFill>
                  <a:schemeClr val="tx1"/>
                </a:solidFill>
                <a:latin typeface="Arial Bold" charset="0"/>
                <a:cs typeface="Arial Bold" charset="0"/>
                <a:sym typeface="Arial Bold" charset="0"/>
              </a:rPr>
              <a:t>Use one / a few threads to load / compute data shared by all threads</a:t>
            </a:r>
          </a:p>
          <a:p>
            <a:pPr marL="457200" indent="-457200">
              <a:lnSpc>
                <a:spcPct val="90000"/>
              </a:lnSpc>
              <a:spcBef>
                <a:spcPts val="550"/>
              </a:spcBef>
              <a:buSzPct val="181000"/>
              <a:buFontTx/>
              <a:buBlip>
                <a:blip r:embed="rId2"/>
              </a:buBlip>
            </a:pPr>
            <a:endParaRPr lang="en-US" sz="2400">
              <a:solidFill>
                <a:schemeClr val="tx1"/>
              </a:solidFill>
              <a:latin typeface="Arial Bold" charset="0"/>
              <a:cs typeface="Arial Bold" charset="0"/>
              <a:sym typeface="Arial Bold" charset="0"/>
            </a:endParaRPr>
          </a:p>
          <a:p>
            <a:pPr marL="457200" indent="-457200">
              <a:lnSpc>
                <a:spcPct val="90000"/>
              </a:lnSpc>
              <a:spcBef>
                <a:spcPts val="550"/>
              </a:spcBef>
              <a:buSzPct val="181000"/>
              <a:buFontTx/>
              <a:buBlip>
                <a:blip r:embed="rId2"/>
              </a:buBlip>
            </a:pPr>
            <a:r>
              <a:rPr lang="en-US" sz="2400">
                <a:solidFill>
                  <a:schemeClr val="tx1"/>
                </a:solidFill>
                <a:latin typeface="Arial Bold" charset="0"/>
                <a:cs typeface="Arial Bold" charset="0"/>
                <a:sym typeface="Arial Bold" charset="0"/>
              </a:rPr>
              <a:t>Use it to avoid non-coalesced access</a:t>
            </a:r>
          </a:p>
          <a:p>
            <a:pPr marL="1014413" lvl="1" indent="-403225">
              <a:lnSpc>
                <a:spcPct val="90000"/>
              </a:lnSpc>
              <a:spcBef>
                <a:spcPts val="450"/>
              </a:spcBef>
              <a:buSzPct val="181000"/>
              <a:buFontTx/>
              <a:buBlip>
                <a:blip r:embed="rId2"/>
              </a:buBlip>
            </a:pPr>
            <a:r>
              <a:rPr lang="en-US" sz="2000">
                <a:solidFill>
                  <a:schemeClr val="tx1"/>
                </a:solidFill>
                <a:latin typeface="Arial Bold" charset="0"/>
                <a:cs typeface="Arial Bold" charset="0"/>
                <a:sym typeface="Arial Bold" charset="0"/>
              </a:rPr>
              <a:t>Stage loads and stores in shared memory to re-order non-coalesceable addressing</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p:cNvSpPr>
          <p:nvPr/>
        </p:nvSpPr>
        <p:spPr bwMode="auto">
          <a:xfrm>
            <a:off x="548640" y="247174"/>
            <a:ext cx="8869680" cy="1193006"/>
          </a:xfrm>
          <a:prstGeom prst="rect">
            <a:avLst/>
          </a:prstGeom>
          <a:noFill/>
          <a:ln w="12700">
            <a:noFill/>
            <a:miter lim="800000"/>
            <a:headEnd/>
            <a:tailEnd/>
          </a:ln>
        </p:spPr>
        <p:txBody>
          <a:bodyPr lIns="0" tIns="0" rIns="40639" bIns="0"/>
          <a:lstStyle/>
          <a:p>
            <a:pPr marL="39688"/>
            <a:r>
              <a:rPr lang="en-US" sz="3200">
                <a:solidFill>
                  <a:srgbClr val="73B900"/>
                </a:solidFill>
                <a:latin typeface="Arial Bold" charset="0"/>
                <a:cs typeface="Arial Bold" charset="0"/>
                <a:sym typeface="Arial Bold" charset="0"/>
              </a:rPr>
              <a:t>Use Parallelism Efficiently</a:t>
            </a:r>
          </a:p>
        </p:txBody>
      </p:sp>
      <p:sp>
        <p:nvSpPr>
          <p:cNvPr id="8196" name="Rectangle 4"/>
          <p:cNvSpPr>
            <a:spLocks/>
          </p:cNvSpPr>
          <p:nvPr/>
        </p:nvSpPr>
        <p:spPr bwMode="auto">
          <a:xfrm>
            <a:off x="548640" y="1440180"/>
            <a:ext cx="9875520" cy="4732020"/>
          </a:xfrm>
          <a:prstGeom prst="rect">
            <a:avLst/>
          </a:prstGeom>
          <a:noFill/>
          <a:ln w="12700">
            <a:noFill/>
            <a:miter lim="800000"/>
            <a:headEnd/>
            <a:tailEnd/>
          </a:ln>
        </p:spPr>
        <p:txBody>
          <a:bodyPr lIns="0" tIns="0" rIns="40639" bIns="0"/>
          <a:lstStyle/>
          <a:p>
            <a:pPr marL="457200" indent="-457200">
              <a:spcBef>
                <a:spcPts val="550"/>
              </a:spcBef>
              <a:buSzPct val="181000"/>
              <a:buFontTx/>
              <a:buBlip>
                <a:blip r:embed="rId2"/>
              </a:buBlip>
            </a:pPr>
            <a:r>
              <a:rPr lang="en-US" sz="2400" dirty="0">
                <a:solidFill>
                  <a:schemeClr val="tx1"/>
                </a:solidFill>
                <a:latin typeface="Arial Bold" charset="0"/>
                <a:cs typeface="Arial Bold" charset="0"/>
                <a:sym typeface="Arial Bold" charset="0"/>
              </a:rPr>
              <a:t>Partition </a:t>
            </a:r>
            <a:r>
              <a:rPr lang="en-US" sz="2400" dirty="0" smtClean="0">
                <a:solidFill>
                  <a:schemeClr val="tx1"/>
                </a:solidFill>
                <a:latin typeface="Arial Bold" charset="0"/>
                <a:cs typeface="Arial Bold" charset="0"/>
                <a:sym typeface="Arial Bold" charset="0"/>
              </a:rPr>
              <a:t>computation </a:t>
            </a:r>
            <a:r>
              <a:rPr lang="en-US" sz="2400" dirty="0">
                <a:solidFill>
                  <a:schemeClr val="tx1"/>
                </a:solidFill>
                <a:latin typeface="Arial Bold" charset="0"/>
                <a:cs typeface="Arial Bold" charset="0"/>
                <a:sym typeface="Arial Bold" charset="0"/>
              </a:rPr>
              <a:t>to keep the GPU multiprocessors equally busy</a:t>
            </a:r>
          </a:p>
          <a:p>
            <a:pPr marL="1014413" lvl="1" indent="-403225">
              <a:spcBef>
                <a:spcPts val="450"/>
              </a:spcBef>
              <a:buSzPct val="181000"/>
              <a:buFontTx/>
              <a:buBlip>
                <a:blip r:embed="rId2"/>
              </a:buBlip>
            </a:pPr>
            <a:r>
              <a:rPr lang="en-US" sz="2000" dirty="0">
                <a:solidFill>
                  <a:schemeClr val="tx1"/>
                </a:solidFill>
                <a:latin typeface="Arial Bold" charset="0"/>
                <a:cs typeface="Arial Bold" charset="0"/>
                <a:sym typeface="Arial Bold" charset="0"/>
              </a:rPr>
              <a:t>Many threads, many thread blocks</a:t>
            </a:r>
          </a:p>
          <a:p>
            <a:pPr marL="1014413" lvl="1" indent="-403225">
              <a:spcBef>
                <a:spcPts val="450"/>
              </a:spcBef>
              <a:buSzPct val="181000"/>
              <a:buFontTx/>
              <a:buBlip>
                <a:blip r:embed="rId2"/>
              </a:buBlip>
            </a:pPr>
            <a:endParaRPr lang="en-US" sz="2000" dirty="0">
              <a:solidFill>
                <a:schemeClr val="tx1"/>
              </a:solidFill>
              <a:latin typeface="Arial Bold" charset="0"/>
              <a:cs typeface="Arial Bold" charset="0"/>
              <a:sym typeface="Arial Bold" charset="0"/>
            </a:endParaRPr>
          </a:p>
          <a:p>
            <a:pPr marL="457200" indent="-457200">
              <a:spcBef>
                <a:spcPts val="450"/>
              </a:spcBef>
              <a:buSzPct val="181000"/>
              <a:buFontTx/>
              <a:buBlip>
                <a:blip r:embed="rId2"/>
              </a:buBlip>
            </a:pPr>
            <a:r>
              <a:rPr lang="en-US" sz="2400" dirty="0">
                <a:solidFill>
                  <a:schemeClr val="tx1"/>
                </a:solidFill>
                <a:latin typeface="Arial Bold" charset="0"/>
                <a:cs typeface="Arial Bold" charset="0"/>
                <a:sym typeface="Arial Bold" charset="0"/>
              </a:rPr>
              <a:t>Keep resource usage low enough to support multiple active thread blocks per multiprocessor</a:t>
            </a:r>
          </a:p>
          <a:p>
            <a:pPr marL="1014413" lvl="1" indent="-403225">
              <a:spcBef>
                <a:spcPts val="450"/>
              </a:spcBef>
              <a:buSzPct val="181000"/>
              <a:buFontTx/>
              <a:buBlip>
                <a:blip r:embed="rId2"/>
              </a:buBlip>
            </a:pPr>
            <a:r>
              <a:rPr lang="en-US" sz="2000" dirty="0">
                <a:solidFill>
                  <a:schemeClr val="tx1"/>
                </a:solidFill>
                <a:latin typeface="Arial Bold" charset="0"/>
                <a:cs typeface="Arial Bold" charset="0"/>
                <a:sym typeface="Arial Bold" charset="0"/>
              </a:rPr>
              <a:t>Registers, shared memory</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66776" y="3966210"/>
            <a:ext cx="9326880" cy="707886"/>
          </a:xfrm>
        </p:spPr>
        <p:txBody>
          <a:bodyPr/>
          <a:lstStyle/>
          <a:p>
            <a:pPr>
              <a:defRPr/>
            </a:pPr>
            <a:r>
              <a:rPr lang="en-GB" dirty="0" smtClean="0"/>
              <a:t>Next Generation Architecture</a:t>
            </a:r>
            <a:endParaRPr lang="en-US" dirty="0"/>
          </a:p>
        </p:txBody>
      </p:sp>
      <p:sp>
        <p:nvSpPr>
          <p:cNvPr id="51202" name="Subtitle 8"/>
          <p:cNvSpPr>
            <a:spLocks noGrp="1"/>
          </p:cNvSpPr>
          <p:nvPr>
            <p:ph type="body" idx="1"/>
          </p:nvPr>
        </p:nvSpPr>
        <p:spPr/>
        <p:txBody>
          <a:bodyPr/>
          <a:lstStyle/>
          <a:p>
            <a:r>
              <a:rPr lang="en-GB" dirty="0" smtClean="0"/>
              <a:t>Fermi</a:t>
            </a:r>
            <a:endParaRPr lang="en-US" dirty="0" smtClean="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dirty="0" smtClean="0"/>
              <a:t>Many-Core High Performance Computing</a:t>
            </a:r>
            <a:endParaRPr lang="en-US" dirty="0"/>
          </a:p>
        </p:txBody>
      </p:sp>
      <p:sp>
        <p:nvSpPr>
          <p:cNvPr id="49" name="Content Placeholder 48"/>
          <p:cNvSpPr>
            <a:spLocks noGrp="1"/>
          </p:cNvSpPr>
          <p:nvPr>
            <p:ph sz="half" idx="1"/>
          </p:nvPr>
        </p:nvSpPr>
        <p:spPr>
          <a:xfrm>
            <a:off x="4953000" y="1443026"/>
            <a:ext cx="5847000" cy="4316837"/>
          </a:xfrm>
        </p:spPr>
        <p:txBody>
          <a:bodyPr/>
          <a:lstStyle/>
          <a:p>
            <a:pPr>
              <a:buNone/>
            </a:pPr>
            <a:r>
              <a:rPr lang="en-GB" dirty="0" smtClean="0"/>
              <a:t>Each core has:</a:t>
            </a:r>
          </a:p>
          <a:p>
            <a:pPr lvl="1"/>
            <a:r>
              <a:rPr lang="en-GB" dirty="0" smtClean="0"/>
              <a:t>Floating point &amp; Integer unit</a:t>
            </a:r>
          </a:p>
          <a:p>
            <a:pPr lvl="1"/>
            <a:r>
              <a:rPr lang="en-GB" dirty="0" smtClean="0"/>
              <a:t>Logic unit</a:t>
            </a:r>
          </a:p>
          <a:p>
            <a:pPr lvl="1"/>
            <a:r>
              <a:rPr lang="en-GB" dirty="0" smtClean="0"/>
              <a:t>Move, compare unit</a:t>
            </a:r>
          </a:p>
          <a:p>
            <a:pPr lvl="1"/>
            <a:r>
              <a:rPr lang="en-GB" dirty="0" smtClean="0"/>
              <a:t>Branch unit</a:t>
            </a:r>
          </a:p>
          <a:p>
            <a:pPr>
              <a:buNone/>
            </a:pPr>
            <a:endParaRPr lang="en-GB" dirty="0" smtClean="0"/>
          </a:p>
          <a:p>
            <a:pPr>
              <a:buNone/>
            </a:pPr>
            <a:r>
              <a:rPr lang="en-GB" dirty="0" smtClean="0"/>
              <a:t>Cores managed by thread manager</a:t>
            </a:r>
          </a:p>
          <a:p>
            <a:pPr lvl="1"/>
            <a:r>
              <a:rPr lang="en-GB" dirty="0" smtClean="0"/>
              <a:t>Spawn and manage over 30,000 threads</a:t>
            </a:r>
          </a:p>
          <a:p>
            <a:pPr lvl="1"/>
            <a:r>
              <a:rPr lang="en-GB" dirty="0" smtClean="0"/>
              <a:t>Zero-overhead thread switching</a:t>
            </a:r>
          </a:p>
        </p:txBody>
      </p:sp>
      <p:grpSp>
        <p:nvGrpSpPr>
          <p:cNvPr id="2" name="Group 176"/>
          <p:cNvGrpSpPr>
            <a:grpSpLocks/>
          </p:cNvGrpSpPr>
          <p:nvPr/>
        </p:nvGrpSpPr>
        <p:grpSpPr bwMode="auto">
          <a:xfrm>
            <a:off x="700054" y="952500"/>
            <a:ext cx="3619738" cy="3762256"/>
            <a:chOff x="4175949" y="1109662"/>
            <a:chExt cx="2590800" cy="2886985"/>
          </a:xfrm>
        </p:grpSpPr>
        <p:pic>
          <p:nvPicPr>
            <p:cNvPr id="45" name="Picture 170" descr="chip_glow.png"/>
            <p:cNvPicPr>
              <a:picLocks noChangeAspect="1"/>
            </p:cNvPicPr>
            <p:nvPr/>
          </p:nvPicPr>
          <p:blipFill>
            <a:blip r:embed="rId3" cstate="screen"/>
            <a:srcRect/>
            <a:stretch>
              <a:fillRect/>
            </a:stretch>
          </p:blipFill>
          <p:spPr bwMode="auto">
            <a:xfrm>
              <a:off x="4175949" y="1109662"/>
              <a:ext cx="2590800" cy="2886985"/>
            </a:xfrm>
            <a:prstGeom prst="rect">
              <a:avLst/>
            </a:prstGeom>
            <a:noFill/>
            <a:ln w="9525">
              <a:noFill/>
              <a:miter lim="800000"/>
              <a:headEnd/>
              <a:tailEnd/>
            </a:ln>
          </p:spPr>
        </p:pic>
        <p:pic>
          <p:nvPicPr>
            <p:cNvPr id="46" name="Picture 2" descr="C:\Documents and Settings\jpaul\My Documents\GT200\Photography\GT200 Die Shot.jpg"/>
            <p:cNvPicPr>
              <a:picLocks noChangeAspect="1" noChangeArrowheads="1"/>
            </p:cNvPicPr>
            <p:nvPr/>
          </p:nvPicPr>
          <p:blipFill>
            <a:blip r:embed="rId4" cstate="screen"/>
            <a:srcRect/>
            <a:stretch>
              <a:fillRect/>
            </a:stretch>
          </p:blipFill>
          <p:spPr bwMode="auto">
            <a:xfrm>
              <a:off x="4651375" y="1673225"/>
              <a:ext cx="1655763" cy="1676400"/>
            </a:xfrm>
            <a:prstGeom prst="rect">
              <a:avLst/>
            </a:prstGeom>
            <a:noFill/>
            <a:ln w="9525">
              <a:noFill/>
              <a:miter lim="800000"/>
              <a:headEnd/>
              <a:tailEnd/>
            </a:ln>
          </p:spPr>
        </p:pic>
      </p:grpSp>
      <p:sp>
        <p:nvSpPr>
          <p:cNvPr id="7" name="TextBox 6"/>
          <p:cNvSpPr txBox="1"/>
          <p:nvPr/>
        </p:nvSpPr>
        <p:spPr>
          <a:xfrm>
            <a:off x="914368" y="4238648"/>
            <a:ext cx="3322448" cy="1338828"/>
          </a:xfrm>
          <a:prstGeom prst="rect">
            <a:avLst/>
          </a:prstGeom>
          <a:noFill/>
        </p:spPr>
        <p:txBody>
          <a:bodyPr wrap="square" rtlCol="0">
            <a:spAutoFit/>
          </a:bodyPr>
          <a:lstStyle/>
          <a:p>
            <a:pPr algn="ctr">
              <a:lnSpc>
                <a:spcPct val="150000"/>
              </a:lnSpc>
            </a:pPr>
            <a:r>
              <a:rPr lang="en-GB" dirty="0" smtClean="0"/>
              <a:t>10-series GPU has 240 cores</a:t>
            </a:r>
          </a:p>
          <a:p>
            <a:pPr algn="ctr">
              <a:lnSpc>
                <a:spcPct val="150000"/>
              </a:lnSpc>
            </a:pPr>
            <a:r>
              <a:rPr lang="en-GB" dirty="0" smtClean="0"/>
              <a:t>1.4 billion transistors</a:t>
            </a:r>
          </a:p>
          <a:p>
            <a:pPr algn="ctr">
              <a:lnSpc>
                <a:spcPct val="150000"/>
              </a:lnSpc>
            </a:pPr>
            <a:r>
              <a:rPr lang="en-GB" dirty="0" smtClean="0"/>
              <a:t>1 Teraflop of processing power</a:t>
            </a:r>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Introducing the Fermi Architecture</a:t>
            </a:r>
            <a:endParaRPr lang="en-US" dirty="0"/>
          </a:p>
        </p:txBody>
      </p:sp>
      <p:sp>
        <p:nvSpPr>
          <p:cNvPr id="54" name="Content Placeholder 53"/>
          <p:cNvSpPr>
            <a:spLocks noGrp="1"/>
          </p:cNvSpPr>
          <p:nvPr>
            <p:ph sz="half" idx="2"/>
          </p:nvPr>
        </p:nvSpPr>
        <p:spPr/>
        <p:txBody>
          <a:bodyPr/>
          <a:lstStyle/>
          <a:p>
            <a:pPr>
              <a:spcBef>
                <a:spcPts val="1200"/>
              </a:spcBef>
              <a:spcAft>
                <a:spcPts val="600"/>
              </a:spcAft>
            </a:pPr>
            <a:r>
              <a:rPr lang="en-US" sz="2000" dirty="0" smtClean="0"/>
              <a:t>3 billion transistors</a:t>
            </a:r>
          </a:p>
          <a:p>
            <a:pPr>
              <a:spcBef>
                <a:spcPts val="1200"/>
              </a:spcBef>
              <a:spcAft>
                <a:spcPts val="600"/>
              </a:spcAft>
            </a:pPr>
            <a:r>
              <a:rPr lang="en-US" sz="2000" dirty="0" smtClean="0"/>
              <a:t>512 cores</a:t>
            </a:r>
          </a:p>
          <a:p>
            <a:pPr>
              <a:spcBef>
                <a:spcPts val="1200"/>
              </a:spcBef>
              <a:spcAft>
                <a:spcPts val="600"/>
              </a:spcAft>
            </a:pPr>
            <a:r>
              <a:rPr lang="en-US" sz="2000" dirty="0" smtClean="0"/>
              <a:t>DP performance 50% of </a:t>
            </a:r>
            <a:r>
              <a:rPr lang="en-US" sz="2000" dirty="0" smtClean="0"/>
              <a:t>SP</a:t>
            </a:r>
            <a:endParaRPr lang="en-US" sz="2000" dirty="0" smtClean="0"/>
          </a:p>
          <a:p>
            <a:pPr>
              <a:spcBef>
                <a:spcPts val="1200"/>
              </a:spcBef>
              <a:spcAft>
                <a:spcPts val="600"/>
              </a:spcAft>
            </a:pPr>
            <a:r>
              <a:rPr lang="en-US" sz="2000" dirty="0" smtClean="0"/>
              <a:t>ECC</a:t>
            </a:r>
          </a:p>
          <a:p>
            <a:pPr>
              <a:spcBef>
                <a:spcPts val="1200"/>
              </a:spcBef>
              <a:spcAft>
                <a:spcPts val="600"/>
              </a:spcAft>
            </a:pPr>
            <a:r>
              <a:rPr lang="en-US" sz="2000" dirty="0" smtClean="0"/>
              <a:t>L1 and L2 Caches </a:t>
            </a:r>
          </a:p>
          <a:p>
            <a:pPr>
              <a:spcBef>
                <a:spcPts val="1200"/>
              </a:spcBef>
              <a:spcAft>
                <a:spcPts val="600"/>
              </a:spcAft>
            </a:pPr>
            <a:r>
              <a:rPr lang="en-US" sz="2000" dirty="0" smtClean="0"/>
              <a:t>GDDR5 </a:t>
            </a:r>
            <a:r>
              <a:rPr lang="en-US" sz="2000" dirty="0" smtClean="0"/>
              <a:t>Memory</a:t>
            </a:r>
            <a:endParaRPr lang="en-US" sz="2000" dirty="0" smtClean="0"/>
          </a:p>
          <a:p>
            <a:pPr>
              <a:spcBef>
                <a:spcPts val="1200"/>
              </a:spcBef>
              <a:spcAft>
                <a:spcPts val="600"/>
              </a:spcAft>
            </a:pPr>
            <a:r>
              <a:rPr lang="en-US" sz="2000" dirty="0" smtClean="0"/>
              <a:t>Up to 1 Terabyte of GPU Memory</a:t>
            </a:r>
          </a:p>
          <a:p>
            <a:pPr>
              <a:spcBef>
                <a:spcPts val="1200"/>
              </a:spcBef>
              <a:spcAft>
                <a:spcPts val="600"/>
              </a:spcAft>
            </a:pPr>
            <a:r>
              <a:rPr lang="en-US" sz="2000" dirty="0" smtClean="0"/>
              <a:t>Concurrent Kernels, C++</a:t>
            </a:r>
          </a:p>
        </p:txBody>
      </p:sp>
      <p:pic>
        <p:nvPicPr>
          <p:cNvPr id="51" name="Picture 50" descr="Fermi - chip.png"/>
          <p:cNvPicPr>
            <a:picLocks noChangeAspect="1"/>
          </p:cNvPicPr>
          <p:nvPr/>
        </p:nvPicPr>
        <p:blipFill>
          <a:blip r:embed="rId3" cstate="screen"/>
          <a:stretch>
            <a:fillRect/>
          </a:stretch>
        </p:blipFill>
        <p:spPr>
          <a:xfrm>
            <a:off x="128550" y="1585902"/>
            <a:ext cx="5524117" cy="3597036"/>
          </a:xfrm>
          <a:prstGeom prst="rect">
            <a:avLst/>
          </a:prstGeom>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 SM Architecture</a:t>
            </a:r>
            <a:endParaRPr lang="en-US" dirty="0"/>
          </a:p>
        </p:txBody>
      </p:sp>
      <p:sp>
        <p:nvSpPr>
          <p:cNvPr id="3" name="Content Placeholder 2"/>
          <p:cNvSpPr>
            <a:spLocks noGrp="1"/>
          </p:cNvSpPr>
          <p:nvPr>
            <p:ph sz="half" idx="1"/>
          </p:nvPr>
        </p:nvSpPr>
        <p:spPr/>
        <p:txBody>
          <a:bodyPr/>
          <a:lstStyle/>
          <a:p>
            <a:r>
              <a:rPr lang="en-US" sz="2000" dirty="0" smtClean="0"/>
              <a:t>32 CUDA cores per SM (512 total)</a:t>
            </a:r>
          </a:p>
          <a:p>
            <a:endParaRPr lang="en-US" sz="2000" dirty="0" smtClean="0"/>
          </a:p>
          <a:p>
            <a:r>
              <a:rPr lang="en-US" sz="2000" dirty="0" smtClean="0"/>
              <a:t>Double precision 50% of single precision</a:t>
            </a:r>
          </a:p>
          <a:p>
            <a:pPr lvl="1"/>
            <a:r>
              <a:rPr lang="en-US" sz="1600" dirty="0" smtClean="0"/>
              <a:t>8x over GT200</a:t>
            </a:r>
            <a:endParaRPr lang="en-US" sz="2000" dirty="0" smtClean="0"/>
          </a:p>
          <a:p>
            <a:endParaRPr lang="en-US" sz="2000" dirty="0" smtClean="0"/>
          </a:p>
          <a:p>
            <a:r>
              <a:rPr lang="en-US" sz="2000" dirty="0" smtClean="0"/>
              <a:t>Dual Thread Scheduler</a:t>
            </a:r>
          </a:p>
          <a:p>
            <a:endParaRPr lang="en-US" sz="2000" dirty="0" smtClean="0"/>
          </a:p>
          <a:p>
            <a:r>
              <a:rPr lang="en-US" sz="2000" dirty="0" smtClean="0"/>
              <a:t>64 KB of RAM for shared memory and  L1 cache (configurable)</a:t>
            </a:r>
          </a:p>
        </p:txBody>
      </p:sp>
      <p:pic>
        <p:nvPicPr>
          <p:cNvPr id="56" name="Picture 55" descr="Fermi - sm.png"/>
          <p:cNvPicPr>
            <a:picLocks noChangeAspect="1"/>
          </p:cNvPicPr>
          <p:nvPr/>
        </p:nvPicPr>
        <p:blipFill>
          <a:blip r:embed="rId3" cstate="screen"/>
          <a:stretch>
            <a:fillRect/>
          </a:stretch>
        </p:blipFill>
        <p:spPr>
          <a:xfrm>
            <a:off x="5486400" y="942960"/>
            <a:ext cx="4779796" cy="4943487"/>
          </a:xfrm>
          <a:prstGeom prst="rect">
            <a:avLst/>
          </a:prstGeom>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CUDA Core Architecture</a:t>
            </a:r>
            <a:endParaRPr lang="en-US" dirty="0"/>
          </a:p>
        </p:txBody>
      </p:sp>
      <p:sp>
        <p:nvSpPr>
          <p:cNvPr id="3" name="Content Placeholder 2"/>
          <p:cNvSpPr>
            <a:spLocks noGrp="1"/>
          </p:cNvSpPr>
          <p:nvPr>
            <p:ph idx="1"/>
          </p:nvPr>
        </p:nvSpPr>
        <p:spPr>
          <a:xfrm>
            <a:off x="549275" y="1439863"/>
            <a:ext cx="5080001" cy="4252912"/>
          </a:xfrm>
        </p:spPr>
        <p:txBody>
          <a:bodyPr/>
          <a:lstStyle/>
          <a:p>
            <a:pPr lvl="0"/>
            <a:r>
              <a:rPr lang="en-US" sz="2000" dirty="0" smtClean="0"/>
              <a:t>New IEEE 754-2008 floating-point standard, surpassing even the most advanced CPUs</a:t>
            </a:r>
          </a:p>
          <a:p>
            <a:pPr lvl="0"/>
            <a:endParaRPr lang="en-US" sz="2000" dirty="0" smtClean="0"/>
          </a:p>
          <a:p>
            <a:pPr lvl="0"/>
            <a:r>
              <a:rPr lang="en-US" sz="2000" dirty="0" smtClean="0"/>
              <a:t>Fused multiply-add (FMA) instruction for both single and double precision </a:t>
            </a:r>
          </a:p>
          <a:p>
            <a:pPr lvl="0"/>
            <a:endParaRPr lang="en-US" sz="2000" dirty="0" smtClean="0"/>
          </a:p>
          <a:p>
            <a:pPr lvl="0"/>
            <a:r>
              <a:rPr lang="en-US" sz="2000" dirty="0" smtClean="0"/>
              <a:t>Newly designed integer ALU optimized for 64-bit and extended precision operations</a:t>
            </a:r>
          </a:p>
        </p:txBody>
      </p:sp>
      <p:pic>
        <p:nvPicPr>
          <p:cNvPr id="66" name="Picture 65" descr="Fermi - cores.png"/>
          <p:cNvPicPr>
            <a:picLocks noChangeAspect="1"/>
          </p:cNvPicPr>
          <p:nvPr/>
        </p:nvPicPr>
        <p:blipFill>
          <a:blip r:embed="rId3" cstate="screen"/>
          <a:stretch>
            <a:fillRect/>
          </a:stretch>
        </p:blipFill>
        <p:spPr>
          <a:xfrm>
            <a:off x="6986598" y="514332"/>
            <a:ext cx="2661372" cy="5229240"/>
          </a:xfrm>
          <a:prstGeom prst="rect">
            <a:avLst/>
          </a:prstGeom>
        </p:spPr>
      </p:pic>
      <p:cxnSp>
        <p:nvCxnSpPr>
          <p:cNvPr id="67" name="Straight Connector 66"/>
          <p:cNvCxnSpPr/>
          <p:nvPr/>
        </p:nvCxnSpPr>
        <p:spPr>
          <a:xfrm rot="5400000">
            <a:off x="3726184"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Cached Memory Hierarchy</a:t>
            </a:r>
            <a:endParaRPr lang="en-US" dirty="0"/>
          </a:p>
        </p:txBody>
      </p:sp>
      <p:sp>
        <p:nvSpPr>
          <p:cNvPr id="3" name="Content Placeholder 2"/>
          <p:cNvSpPr>
            <a:spLocks noGrp="1"/>
          </p:cNvSpPr>
          <p:nvPr>
            <p:ph sz="half" idx="1"/>
          </p:nvPr>
        </p:nvSpPr>
        <p:spPr/>
        <p:txBody>
          <a:bodyPr/>
          <a:lstStyle/>
          <a:p>
            <a:pPr lvl="0"/>
            <a:r>
              <a:rPr lang="en-US" sz="2000" dirty="0" smtClean="0"/>
              <a:t>First GPU architecture to support a true cache hierarchy in combination with on-chip shared memory</a:t>
            </a:r>
          </a:p>
          <a:p>
            <a:pPr lvl="0"/>
            <a:endParaRPr lang="en-US" sz="2000" dirty="0" smtClean="0"/>
          </a:p>
          <a:p>
            <a:pPr lvl="0"/>
            <a:r>
              <a:rPr lang="en-US" sz="2000" dirty="0" smtClean="0"/>
              <a:t>L1 Cache per SM (per 32 cores)</a:t>
            </a:r>
          </a:p>
          <a:p>
            <a:pPr lvl="1"/>
            <a:r>
              <a:rPr lang="en-US" sz="1800" dirty="0" smtClean="0"/>
              <a:t>Improves bandwidth and reduces latency</a:t>
            </a:r>
          </a:p>
          <a:p>
            <a:pPr lvl="0"/>
            <a:endParaRPr lang="en-US" sz="2000" dirty="0" smtClean="0"/>
          </a:p>
          <a:p>
            <a:pPr lvl="0"/>
            <a:r>
              <a:rPr lang="en-US" sz="2000" dirty="0" smtClean="0"/>
              <a:t>Unified L2 Cache (768 KB)</a:t>
            </a:r>
          </a:p>
          <a:p>
            <a:pPr lvl="1"/>
            <a:r>
              <a:rPr lang="en-US" sz="1800" dirty="0" smtClean="0"/>
              <a:t>Fast, coherent data sharing across all cores in the GPU</a:t>
            </a:r>
          </a:p>
        </p:txBody>
      </p:sp>
      <p:sp>
        <p:nvSpPr>
          <p:cNvPr id="46" name="Title 1"/>
          <p:cNvSpPr txBox="1">
            <a:spLocks/>
          </p:cNvSpPr>
          <p:nvPr/>
        </p:nvSpPr>
        <p:spPr bwMode="auto">
          <a:xfrm>
            <a:off x="6224442" y="4586298"/>
            <a:ext cx="4619808"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smtClean="0">
                <a:solidFill>
                  <a:srgbClr val="73B900"/>
                </a:solidFill>
                <a:latin typeface="+mj-lt"/>
                <a:ea typeface="+mj-ea"/>
                <a:cs typeface="+mj-cs"/>
              </a:rPr>
              <a:t>Parallel </a:t>
            </a:r>
            <a:r>
              <a:rPr lang="en-US" sz="2400" b="1" dirty="0" err="1" smtClean="0">
                <a:solidFill>
                  <a:srgbClr val="73B900"/>
                </a:solidFill>
                <a:latin typeface="+mj-lt"/>
                <a:ea typeface="+mj-ea"/>
                <a:cs typeface="+mj-cs"/>
              </a:rPr>
              <a:t>DataCache</a:t>
            </a:r>
            <a:r>
              <a:rPr lang="en-US" sz="2400" b="1" dirty="0" smtClean="0">
                <a:solidFill>
                  <a:srgbClr val="73B900"/>
                </a:solidFill>
                <a:latin typeface="+mj-lt"/>
                <a:ea typeface="+mj-ea"/>
                <a:cs typeface="+mj-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smtClean="0">
                <a:solidFill>
                  <a:srgbClr val="73B900"/>
                </a:solidFill>
                <a:latin typeface="+mj-lt"/>
                <a:ea typeface="+mj-ea"/>
                <a:cs typeface="+mj-cs"/>
              </a:rPr>
              <a:t>Memory Hierarchy</a:t>
            </a:r>
            <a:endParaRPr lang="en-US" sz="2400" b="1" dirty="0">
              <a:solidFill>
                <a:srgbClr val="73B900"/>
              </a:solidFill>
              <a:latin typeface="+mj-lt"/>
              <a:ea typeface="+mj-ea"/>
              <a:cs typeface="+mj-cs"/>
            </a:endParaRPr>
          </a:p>
        </p:txBody>
      </p:sp>
      <p:pic>
        <p:nvPicPr>
          <p:cNvPr id="48" name="Picture 47" descr="Fermi - chip.png"/>
          <p:cNvPicPr>
            <a:picLocks noChangeAspect="1"/>
          </p:cNvPicPr>
          <p:nvPr/>
        </p:nvPicPr>
        <p:blipFill>
          <a:blip r:embed="rId3" cstate="screen"/>
          <a:stretch>
            <a:fillRect/>
          </a:stretch>
        </p:blipFill>
        <p:spPr>
          <a:xfrm>
            <a:off x="6700846" y="2157406"/>
            <a:ext cx="3549332" cy="2311152"/>
          </a:xfrm>
          <a:prstGeom prst="rect">
            <a:avLst/>
          </a:prstGeom>
        </p:spPr>
      </p:pic>
      <p:cxnSp>
        <p:nvCxnSpPr>
          <p:cNvPr id="49" name="Straight Connector 48"/>
          <p:cNvCxnSpPr/>
          <p:nvPr/>
        </p:nvCxnSpPr>
        <p:spPr>
          <a:xfrm rot="5400000">
            <a:off x="3726184"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Larger, Faster Memory Interface</a:t>
            </a:r>
            <a:endParaRPr lang="en-US" dirty="0"/>
          </a:p>
        </p:txBody>
      </p:sp>
      <p:sp>
        <p:nvSpPr>
          <p:cNvPr id="3" name="Content Placeholder 2"/>
          <p:cNvSpPr>
            <a:spLocks noGrp="1"/>
          </p:cNvSpPr>
          <p:nvPr>
            <p:ph sz="half" idx="1"/>
          </p:nvPr>
        </p:nvSpPr>
        <p:spPr/>
        <p:txBody>
          <a:bodyPr/>
          <a:lstStyle/>
          <a:p>
            <a:r>
              <a:rPr lang="en-US" dirty="0" smtClean="0"/>
              <a:t>GDDR5 memory interface</a:t>
            </a:r>
          </a:p>
          <a:p>
            <a:pPr lvl="1"/>
            <a:r>
              <a:rPr lang="en-US" dirty="0" smtClean="0"/>
              <a:t>2x speed of GDDR3</a:t>
            </a:r>
          </a:p>
          <a:p>
            <a:endParaRPr lang="en-US" dirty="0" smtClean="0"/>
          </a:p>
          <a:p>
            <a:r>
              <a:rPr lang="en-US" dirty="0" smtClean="0"/>
              <a:t>Up to 1 Terabyte of memory attached to GPU</a:t>
            </a:r>
          </a:p>
          <a:p>
            <a:pPr lvl="1"/>
            <a:r>
              <a:rPr lang="en-US" dirty="0" smtClean="0"/>
              <a:t>Operate on large data sets</a:t>
            </a:r>
          </a:p>
          <a:p>
            <a:pPr lvl="1"/>
            <a:endParaRPr lang="en-US" dirty="0" smtClean="0"/>
          </a:p>
        </p:txBody>
      </p:sp>
      <p:pic>
        <p:nvPicPr>
          <p:cNvPr id="47" name="Picture 46" descr="Fermi - chip.png"/>
          <p:cNvPicPr>
            <a:picLocks noChangeAspect="1"/>
          </p:cNvPicPr>
          <p:nvPr/>
        </p:nvPicPr>
        <p:blipFill>
          <a:blip r:embed="rId3" cstate="screen"/>
          <a:stretch>
            <a:fillRect/>
          </a:stretch>
        </p:blipFill>
        <p:spPr>
          <a:xfrm>
            <a:off x="6700846" y="2157406"/>
            <a:ext cx="3549332" cy="2311152"/>
          </a:xfrm>
          <a:prstGeom prst="rect">
            <a:avLst/>
          </a:prstGeom>
        </p:spPr>
      </p:pic>
      <p:cxnSp>
        <p:nvCxnSpPr>
          <p:cNvPr id="48" name="Straight Connector 47"/>
          <p:cNvCxnSpPr/>
          <p:nvPr/>
        </p:nvCxnSpPr>
        <p:spPr>
          <a:xfrm rot="5400000">
            <a:off x="3726184"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66776" y="3966210"/>
            <a:ext cx="9326880" cy="707886"/>
          </a:xfrm>
        </p:spPr>
        <p:txBody>
          <a:bodyPr/>
          <a:lstStyle/>
          <a:p>
            <a:pPr>
              <a:defRPr/>
            </a:pPr>
            <a:r>
              <a:rPr lang="en-GB" dirty="0" smtClean="0"/>
              <a:t>Programming model</a:t>
            </a:r>
            <a:endParaRPr lang="en-US" dirty="0"/>
          </a:p>
        </p:txBody>
      </p:sp>
      <p:sp>
        <p:nvSpPr>
          <p:cNvPr id="51202" name="Subtitle 8"/>
          <p:cNvSpPr>
            <a:spLocks noGrp="1"/>
          </p:cNvSpPr>
          <p:nvPr>
            <p:ph type="body" idx="1"/>
          </p:nvPr>
        </p:nvSpPr>
        <p:spPr/>
        <p:txBody>
          <a:bodyPr/>
          <a:lstStyle/>
          <a:p>
            <a:r>
              <a:rPr lang="en-GB" dirty="0" smtClean="0"/>
              <a:t>CUDA</a:t>
            </a:r>
            <a:endParaRPr lang="en-US" dirty="0" smtClean="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ECC</a:t>
            </a:r>
            <a:endParaRPr lang="en-US" dirty="0"/>
          </a:p>
        </p:txBody>
      </p:sp>
      <p:sp>
        <p:nvSpPr>
          <p:cNvPr id="3" name="Content Placeholder 2"/>
          <p:cNvSpPr>
            <a:spLocks noGrp="1"/>
          </p:cNvSpPr>
          <p:nvPr>
            <p:ph idx="1"/>
          </p:nvPr>
        </p:nvSpPr>
        <p:spPr/>
        <p:txBody>
          <a:bodyPr/>
          <a:lstStyle/>
          <a:p>
            <a:r>
              <a:rPr lang="en-US" dirty="0" smtClean="0"/>
              <a:t>ECC protection for</a:t>
            </a:r>
          </a:p>
          <a:p>
            <a:pPr lvl="1"/>
            <a:r>
              <a:rPr lang="en-US" dirty="0" smtClean="0"/>
              <a:t>DRAM</a:t>
            </a:r>
          </a:p>
          <a:p>
            <a:pPr lvl="2"/>
            <a:r>
              <a:rPr lang="en-US" dirty="0" smtClean="0"/>
              <a:t>ECC supported for GDDR5 memory</a:t>
            </a:r>
          </a:p>
          <a:p>
            <a:pPr lvl="1"/>
            <a:endParaRPr lang="en-US" dirty="0" smtClean="0"/>
          </a:p>
          <a:p>
            <a:pPr lvl="1"/>
            <a:r>
              <a:rPr lang="en-US" dirty="0" smtClean="0"/>
              <a:t>All major internal memories</a:t>
            </a:r>
          </a:p>
          <a:p>
            <a:pPr lvl="2"/>
            <a:r>
              <a:rPr lang="en-US" dirty="0" smtClean="0"/>
              <a:t>Register file, shared memory, L1 cache, L2 cache</a:t>
            </a:r>
          </a:p>
          <a:p>
            <a:pPr lvl="2"/>
            <a:endParaRPr lang="en-GB" dirty="0" smtClean="0"/>
          </a:p>
          <a:p>
            <a:r>
              <a:rPr lang="en-GB" dirty="0" smtClean="0"/>
              <a:t>Detect 2-bit errors, correct 1-bit errors (per word)</a:t>
            </a:r>
          </a:p>
          <a:p>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GigaThread™ Hardware Thread Scheduler</a:t>
            </a:r>
            <a:endParaRPr lang="en-US" dirty="0"/>
          </a:p>
        </p:txBody>
      </p:sp>
      <p:sp>
        <p:nvSpPr>
          <p:cNvPr id="3" name="Content Placeholder 2"/>
          <p:cNvSpPr>
            <a:spLocks noGrp="1"/>
          </p:cNvSpPr>
          <p:nvPr>
            <p:ph sz="half" idx="1"/>
          </p:nvPr>
        </p:nvSpPr>
        <p:spPr/>
        <p:txBody>
          <a:bodyPr/>
          <a:lstStyle/>
          <a:p>
            <a:r>
              <a:rPr lang="en-US" dirty="0" smtClean="0"/>
              <a:t>Hierarchically manages thousands of simultaneously active threads</a:t>
            </a:r>
          </a:p>
          <a:p>
            <a:endParaRPr lang="en-US" dirty="0" smtClean="0"/>
          </a:p>
          <a:p>
            <a:r>
              <a:rPr lang="en-US" dirty="0" smtClean="0"/>
              <a:t>10x faster application context switching</a:t>
            </a:r>
          </a:p>
          <a:p>
            <a:endParaRPr lang="en-US" dirty="0" smtClean="0"/>
          </a:p>
          <a:p>
            <a:r>
              <a:rPr lang="en-US" dirty="0" smtClean="0"/>
              <a:t>Concurrent kernel execution</a:t>
            </a:r>
          </a:p>
        </p:txBody>
      </p:sp>
      <p:pic>
        <p:nvPicPr>
          <p:cNvPr id="52" name="Picture 51" descr="Fermi - hts.png"/>
          <p:cNvPicPr>
            <a:picLocks noChangeAspect="1"/>
          </p:cNvPicPr>
          <p:nvPr/>
        </p:nvPicPr>
        <p:blipFill>
          <a:blip r:embed="rId3" cstate="screen"/>
          <a:stretch>
            <a:fillRect/>
          </a:stretch>
        </p:blipFill>
        <p:spPr>
          <a:xfrm>
            <a:off x="6561790" y="1803680"/>
            <a:ext cx="3970384" cy="2639742"/>
          </a:xfrm>
          <a:prstGeom prst="rect">
            <a:avLst/>
          </a:prstGeom>
        </p:spPr>
      </p:pic>
      <p:cxnSp>
        <p:nvCxnSpPr>
          <p:cNvPr id="53" name="Straight Connector 52"/>
          <p:cNvCxnSpPr/>
          <p:nvPr/>
        </p:nvCxnSpPr>
        <p:spPr>
          <a:xfrm rot="5400000">
            <a:off x="3726184"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GigaThread</a:t>
            </a:r>
            <a:r>
              <a:rPr lang="en-US" dirty="0" smtClean="0"/>
              <a:t>™ Hardware Thread Scheduler </a:t>
            </a:r>
            <a:endParaRPr lang="en-US" dirty="0"/>
          </a:p>
        </p:txBody>
      </p:sp>
      <p:sp>
        <p:nvSpPr>
          <p:cNvPr id="13" name="TextBox 12"/>
          <p:cNvSpPr txBox="1"/>
          <p:nvPr/>
        </p:nvSpPr>
        <p:spPr>
          <a:xfrm>
            <a:off x="1331649" y="905523"/>
            <a:ext cx="8282867"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rPr>
              <a:t>Concurrent Kernel Execution + Faster Context Switch</a:t>
            </a:r>
            <a:endParaRPr lang="en-US" sz="2200" dirty="0">
              <a:effectLst>
                <a:outerShdw blurRad="38100" dist="38100" dir="2700000" algn="tl">
                  <a:srgbClr val="000000">
                    <a:alpha val="43137"/>
                  </a:srgbClr>
                </a:outerShdw>
              </a:effectLst>
            </a:endParaRPr>
          </a:p>
        </p:txBody>
      </p:sp>
      <p:sp>
        <p:nvSpPr>
          <p:cNvPr id="14" name="TextBox 13"/>
          <p:cNvSpPr txBox="1"/>
          <p:nvPr/>
        </p:nvSpPr>
        <p:spPr>
          <a:xfrm>
            <a:off x="1340528" y="5415380"/>
            <a:ext cx="4030462" cy="369332"/>
          </a:xfrm>
          <a:prstGeom prst="rect">
            <a:avLst/>
          </a:prstGeom>
          <a:noFill/>
          <a:effectLst>
            <a:glow rad="228600">
              <a:schemeClr val="bg1">
                <a:alpha val="40000"/>
              </a:schemeClr>
            </a:glow>
          </a:effectLst>
        </p:spPr>
        <p:txBody>
          <a:bodyPr wrap="square" rtlCol="0">
            <a:spAutoFit/>
          </a:bodyPr>
          <a:lstStyle/>
          <a:p>
            <a:pPr algn="ctr"/>
            <a:r>
              <a:rPr lang="en-US" b="1" dirty="0" smtClean="0">
                <a:effectLst>
                  <a:glow rad="228600">
                    <a:schemeClr val="bg1">
                      <a:alpha val="40000"/>
                    </a:schemeClr>
                  </a:glow>
                  <a:outerShdw blurRad="38100" dist="38100" dir="2700000" algn="tl">
                    <a:srgbClr val="000000">
                      <a:alpha val="43137"/>
                    </a:srgbClr>
                  </a:outerShdw>
                </a:effectLst>
              </a:rPr>
              <a:t>Serial Kernel Execution</a:t>
            </a:r>
            <a:endParaRPr lang="en-US" b="1" dirty="0">
              <a:effectLst>
                <a:glow rad="228600">
                  <a:schemeClr val="bg1">
                    <a:alpha val="40000"/>
                  </a:schemeClr>
                </a:glow>
                <a:outerShdw blurRad="38100" dist="38100" dir="2700000" algn="tl">
                  <a:srgbClr val="000000">
                    <a:alpha val="43137"/>
                  </a:srgbClr>
                </a:outerShdw>
              </a:effectLst>
            </a:endParaRPr>
          </a:p>
        </p:txBody>
      </p:sp>
      <p:sp>
        <p:nvSpPr>
          <p:cNvPr id="15" name="TextBox 14"/>
          <p:cNvSpPr txBox="1"/>
          <p:nvPr/>
        </p:nvSpPr>
        <p:spPr>
          <a:xfrm>
            <a:off x="5840288" y="5415380"/>
            <a:ext cx="4003830" cy="369332"/>
          </a:xfrm>
          <a:prstGeom prst="rect">
            <a:avLst/>
          </a:prstGeom>
          <a:noFill/>
          <a:effectLst>
            <a:glow rad="228600">
              <a:schemeClr val="bg1">
                <a:alpha val="40000"/>
              </a:schemeClr>
            </a:glow>
          </a:effectLst>
        </p:spPr>
        <p:txBody>
          <a:bodyPr wrap="square" rtlCol="0">
            <a:spAutoFit/>
          </a:bodyPr>
          <a:lstStyle/>
          <a:p>
            <a:pPr algn="ctr"/>
            <a:r>
              <a:rPr lang="en-US" b="1" dirty="0" smtClean="0">
                <a:effectLst>
                  <a:glow rad="228600">
                    <a:schemeClr val="bg1">
                      <a:alpha val="40000"/>
                    </a:schemeClr>
                  </a:glow>
                  <a:outerShdw blurRad="38100" dist="38100" dir="2700000" algn="tl">
                    <a:srgbClr val="000000">
                      <a:alpha val="43137"/>
                    </a:srgbClr>
                  </a:outerShdw>
                </a:effectLst>
              </a:rPr>
              <a:t>Parallel Kernel Execution</a:t>
            </a:r>
            <a:endParaRPr lang="en-US" b="1" dirty="0">
              <a:effectLst>
                <a:glow rad="228600">
                  <a:schemeClr val="bg1">
                    <a:alpha val="40000"/>
                  </a:schemeClr>
                </a:glow>
                <a:outerShdw blurRad="38100" dist="38100" dir="2700000" algn="tl">
                  <a:srgbClr val="000000">
                    <a:alpha val="43137"/>
                  </a:srgbClr>
                </a:outerShdw>
              </a:effectLst>
            </a:endParaRPr>
          </a:p>
        </p:txBody>
      </p:sp>
      <p:pic>
        <p:nvPicPr>
          <p:cNvPr id="35" name="Picture 34" descr="Concurrent kernels A.png"/>
          <p:cNvPicPr>
            <a:picLocks noChangeAspect="1"/>
          </p:cNvPicPr>
          <p:nvPr/>
        </p:nvPicPr>
        <p:blipFill>
          <a:blip r:embed="rId3" cstate="screen"/>
          <a:stretch>
            <a:fillRect/>
          </a:stretch>
        </p:blipFill>
        <p:spPr>
          <a:xfrm>
            <a:off x="1128682" y="1514464"/>
            <a:ext cx="3886208" cy="3770383"/>
          </a:xfrm>
          <a:prstGeom prst="rect">
            <a:avLst/>
          </a:prstGeom>
        </p:spPr>
      </p:pic>
      <p:pic>
        <p:nvPicPr>
          <p:cNvPr id="36" name="Picture 35" descr="Concurrent kernels B.png"/>
          <p:cNvPicPr>
            <a:picLocks noChangeAspect="1"/>
          </p:cNvPicPr>
          <p:nvPr/>
        </p:nvPicPr>
        <p:blipFill>
          <a:blip r:embed="rId4" cstate="screen"/>
          <a:stretch>
            <a:fillRect/>
          </a:stretch>
        </p:blipFill>
        <p:spPr>
          <a:xfrm>
            <a:off x="5486400" y="1514464"/>
            <a:ext cx="3886208" cy="2627380"/>
          </a:xfrm>
          <a:prstGeom prst="rect">
            <a:avLst/>
          </a:prstGeom>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GigaThread Streaming Data Transfer Engine</a:t>
            </a:r>
            <a:endParaRPr lang="en-US" dirty="0"/>
          </a:p>
        </p:txBody>
      </p:sp>
      <p:sp>
        <p:nvSpPr>
          <p:cNvPr id="3" name="Content Placeholder 2"/>
          <p:cNvSpPr>
            <a:spLocks noGrp="1"/>
          </p:cNvSpPr>
          <p:nvPr>
            <p:ph idx="1"/>
          </p:nvPr>
        </p:nvSpPr>
        <p:spPr>
          <a:xfrm>
            <a:off x="549275" y="1439863"/>
            <a:ext cx="5722943" cy="4252912"/>
          </a:xfrm>
        </p:spPr>
        <p:txBody>
          <a:bodyPr/>
          <a:lstStyle/>
          <a:p>
            <a:r>
              <a:rPr lang="en-US" sz="2000" dirty="0" smtClean="0"/>
              <a:t>Dual DMA engines</a:t>
            </a:r>
          </a:p>
          <a:p>
            <a:pPr lvl="1"/>
            <a:r>
              <a:rPr lang="en-US" sz="1800" dirty="0" smtClean="0">
                <a:solidFill>
                  <a:srgbClr val="568600"/>
                </a:solidFill>
              </a:rPr>
              <a:t>Simultaneous</a:t>
            </a:r>
            <a:r>
              <a:rPr lang="en-US" sz="1800" dirty="0" smtClean="0"/>
              <a:t> CPU</a:t>
            </a:r>
            <a:r>
              <a:rPr lang="en-US" sz="1400" dirty="0" smtClean="0">
                <a:solidFill>
                  <a:srgbClr val="FFFFFF"/>
                </a:solidFill>
                <a:ea typeface="+mn-ea"/>
                <a:cs typeface="+mn-cs"/>
                <a:sym typeface="Wingdings" pitchFamily="2" charset="2"/>
              </a:rPr>
              <a:t></a:t>
            </a:r>
            <a:r>
              <a:rPr lang="en-US" sz="1800" dirty="0" smtClean="0"/>
              <a:t>GPU and GPU</a:t>
            </a:r>
            <a:r>
              <a:rPr lang="en-US" sz="1400" dirty="0" smtClean="0">
                <a:sym typeface="Wingdings" pitchFamily="2" charset="2"/>
              </a:rPr>
              <a:t></a:t>
            </a:r>
            <a:r>
              <a:rPr lang="en-US" sz="1800" dirty="0" smtClean="0"/>
              <a:t>CPU data transfer</a:t>
            </a:r>
          </a:p>
          <a:p>
            <a:pPr lvl="1"/>
            <a:r>
              <a:rPr lang="en-US" sz="1800" dirty="0" smtClean="0"/>
              <a:t>Fully </a:t>
            </a:r>
            <a:r>
              <a:rPr lang="en-US" sz="1800" dirty="0" smtClean="0">
                <a:solidFill>
                  <a:srgbClr val="568600"/>
                </a:solidFill>
              </a:rPr>
              <a:t>overlapped</a:t>
            </a:r>
            <a:r>
              <a:rPr lang="en-US" sz="1800" dirty="0" smtClean="0"/>
              <a:t> with CPU and GPU processing time</a:t>
            </a:r>
          </a:p>
          <a:p>
            <a:pPr lvl="1"/>
            <a:endParaRPr lang="en-US" sz="1800" dirty="0" smtClean="0"/>
          </a:p>
          <a:p>
            <a:pPr lvl="1"/>
            <a:endParaRPr lang="en-US" sz="1800" dirty="0" smtClean="0"/>
          </a:p>
          <a:p>
            <a:r>
              <a:rPr lang="en-US" sz="2000" dirty="0" smtClean="0"/>
              <a:t>Activity Snapshot:</a:t>
            </a:r>
          </a:p>
        </p:txBody>
      </p:sp>
      <p:pic>
        <p:nvPicPr>
          <p:cNvPr id="83" name="Picture 82" descr="Fermi - hts.png"/>
          <p:cNvPicPr>
            <a:picLocks noChangeAspect="1"/>
          </p:cNvPicPr>
          <p:nvPr/>
        </p:nvPicPr>
        <p:blipFill>
          <a:blip r:embed="rId3" cstate="screen"/>
          <a:stretch>
            <a:fillRect/>
          </a:stretch>
        </p:blipFill>
        <p:spPr>
          <a:xfrm>
            <a:off x="6557970" y="942960"/>
            <a:ext cx="3978024" cy="2639742"/>
          </a:xfrm>
          <a:prstGeom prst="rect">
            <a:avLst/>
          </a:prstGeom>
        </p:spPr>
      </p:pic>
      <p:pic>
        <p:nvPicPr>
          <p:cNvPr id="84" name="Picture 83" descr="Fermi - sdt activity.png"/>
          <p:cNvPicPr>
            <a:picLocks noChangeAspect="1"/>
          </p:cNvPicPr>
          <p:nvPr/>
        </p:nvPicPr>
        <p:blipFill>
          <a:blip r:embed="rId4" cstate="screen"/>
          <a:stretch>
            <a:fillRect/>
          </a:stretch>
        </p:blipFill>
        <p:spPr>
          <a:xfrm>
            <a:off x="3629012" y="3946005"/>
            <a:ext cx="5814063" cy="2069053"/>
          </a:xfrm>
          <a:prstGeom prst="rect">
            <a:avLst/>
          </a:prstGeom>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Enhanced Software Support</a:t>
            </a:r>
            <a:endParaRPr lang="en-US" dirty="0"/>
          </a:p>
        </p:txBody>
      </p:sp>
      <p:sp>
        <p:nvSpPr>
          <p:cNvPr id="3" name="Content Placeholder 2"/>
          <p:cNvSpPr>
            <a:spLocks noGrp="1"/>
          </p:cNvSpPr>
          <p:nvPr>
            <p:ph idx="1"/>
          </p:nvPr>
        </p:nvSpPr>
        <p:spPr/>
        <p:txBody>
          <a:bodyPr/>
          <a:lstStyle/>
          <a:p>
            <a:r>
              <a:rPr lang="en-US" smtClean="0"/>
              <a:t>Full C++ Support</a:t>
            </a:r>
          </a:p>
          <a:p>
            <a:pPr lvl="1"/>
            <a:r>
              <a:rPr lang="en-US" smtClean="0"/>
              <a:t>Virtual functions</a:t>
            </a:r>
          </a:p>
          <a:p>
            <a:pPr lvl="1"/>
            <a:r>
              <a:rPr lang="en-US" smtClean="0"/>
              <a:t>Try/Catch hardware support</a:t>
            </a:r>
          </a:p>
          <a:p>
            <a:endParaRPr lang="en-US" smtClean="0"/>
          </a:p>
          <a:p>
            <a:r>
              <a:rPr lang="en-US" smtClean="0"/>
              <a:t>System call support</a:t>
            </a:r>
          </a:p>
          <a:p>
            <a:pPr lvl="1"/>
            <a:r>
              <a:rPr lang="en-US" smtClean="0"/>
              <a:t>Support for pipes, semaphores, printf, etc</a:t>
            </a:r>
          </a:p>
          <a:p>
            <a:pPr lvl="1"/>
            <a:endParaRPr lang="en-US" smtClean="0"/>
          </a:p>
          <a:p>
            <a:r>
              <a:rPr lang="en-US" smtClean="0"/>
              <a:t>Unified 64-bit memory addressing</a:t>
            </a:r>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6374326" y="1236287"/>
            <a:ext cx="4393195" cy="4134388"/>
          </a:xfrm>
          <a:prstGeom prst="roundRect">
            <a:avLst>
              <a:gd name="adj" fmla="val 4227"/>
            </a:avLst>
          </a:prstGeom>
          <a:gradFill>
            <a:gsLst>
              <a:gs pos="0">
                <a:schemeClr val="bg1">
                  <a:lumMod val="75000"/>
                  <a:lumOff val="25000"/>
                  <a:alpha val="25000"/>
                </a:schemeClr>
              </a:gs>
              <a:gs pos="45000">
                <a:schemeClr val="bg1">
                  <a:lumMod val="75000"/>
                  <a:lumOff val="25000"/>
                  <a:alpha val="0"/>
                </a:schemeClr>
              </a:gs>
            </a:gsLst>
            <a:lin ang="5400000" scaled="1"/>
          </a:gradFill>
          <a:ln w="19050">
            <a:gradFill flip="none" rotWithShape="1">
              <a:gsLst>
                <a:gs pos="0">
                  <a:srgbClr val="76B900"/>
                </a:gs>
                <a:gs pos="73000">
                  <a:srgbClr val="81C800">
                    <a:alpha val="0"/>
                  </a:srgbClr>
                </a:gs>
              </a:gsLst>
              <a:lin ang="4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a:p>
        </p:txBody>
      </p:sp>
      <p:sp>
        <p:nvSpPr>
          <p:cNvPr id="23" name="Rounded Rectangle 22"/>
          <p:cNvSpPr/>
          <p:nvPr/>
        </p:nvSpPr>
        <p:spPr>
          <a:xfrm>
            <a:off x="1924045" y="1237712"/>
            <a:ext cx="4388497" cy="4134388"/>
          </a:xfrm>
          <a:prstGeom prst="roundRect">
            <a:avLst>
              <a:gd name="adj" fmla="val 4227"/>
            </a:avLst>
          </a:prstGeom>
          <a:gradFill>
            <a:gsLst>
              <a:gs pos="0">
                <a:schemeClr val="bg1">
                  <a:lumMod val="75000"/>
                  <a:lumOff val="25000"/>
                  <a:alpha val="25000"/>
                </a:schemeClr>
              </a:gs>
              <a:gs pos="45000">
                <a:schemeClr val="bg1">
                  <a:lumMod val="75000"/>
                  <a:lumOff val="25000"/>
                  <a:alpha val="0"/>
                </a:schemeClr>
              </a:gs>
            </a:gsLst>
            <a:lin ang="5400000" scaled="1"/>
          </a:gradFill>
          <a:ln w="19050">
            <a:gradFill flip="none" rotWithShape="1">
              <a:gsLst>
                <a:gs pos="0">
                  <a:srgbClr val="76B900"/>
                </a:gs>
                <a:gs pos="73000">
                  <a:srgbClr val="81C800">
                    <a:alpha val="0"/>
                  </a:srgbClr>
                </a:gs>
              </a:gsLst>
              <a:lin ang="4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a:p>
        </p:txBody>
      </p:sp>
      <p:pic>
        <p:nvPicPr>
          <p:cNvPr id="6" name="Picture 10" descr="Tesla_S1075_Front_Elevated_No_Cover.png"/>
          <p:cNvPicPr>
            <a:picLocks noChangeAspect="1"/>
          </p:cNvPicPr>
          <p:nvPr/>
        </p:nvPicPr>
        <p:blipFill>
          <a:blip r:embed="rId3" cstate="screen"/>
          <a:srcRect/>
          <a:stretch>
            <a:fillRect/>
          </a:stretch>
        </p:blipFill>
        <p:spPr bwMode="auto">
          <a:xfrm>
            <a:off x="4214318" y="2568545"/>
            <a:ext cx="2004436" cy="847343"/>
          </a:xfrm>
          <a:prstGeom prst="rect">
            <a:avLst/>
          </a:prstGeom>
          <a:noFill/>
          <a:ln w="9525">
            <a:noFill/>
            <a:miter lim="800000"/>
            <a:headEnd/>
            <a:tailEnd/>
          </a:ln>
          <a:effectLst/>
        </p:spPr>
      </p:pic>
      <p:pic>
        <p:nvPicPr>
          <p:cNvPr id="8" name="Picture 97" descr="C1060-boardshot"/>
          <p:cNvPicPr>
            <a:picLocks noChangeAspect="1" noChangeArrowheads="1"/>
          </p:cNvPicPr>
          <p:nvPr/>
        </p:nvPicPr>
        <p:blipFill>
          <a:blip r:embed="rId4" cstate="screen">
            <a:clrChange>
              <a:clrFrom>
                <a:srgbClr val="F2F3F7"/>
              </a:clrFrom>
              <a:clrTo>
                <a:srgbClr val="F2F3F7">
                  <a:alpha val="0"/>
                </a:srgbClr>
              </a:clrTo>
            </a:clrChange>
          </a:blip>
          <a:srcRect/>
          <a:stretch>
            <a:fillRect/>
          </a:stretch>
        </p:blipFill>
        <p:spPr bwMode="auto">
          <a:xfrm>
            <a:off x="6649869" y="2479106"/>
            <a:ext cx="1480421" cy="991283"/>
          </a:xfrm>
          <a:prstGeom prst="rect">
            <a:avLst/>
          </a:prstGeom>
          <a:noFill/>
          <a:ln w="9525">
            <a:noFill/>
            <a:miter lim="800000"/>
            <a:headEnd/>
            <a:tailEnd/>
          </a:ln>
          <a:effectLst/>
        </p:spPr>
      </p:pic>
      <p:pic>
        <p:nvPicPr>
          <p:cNvPr id="20520" name="Picture 1"/>
          <p:cNvPicPr>
            <a:picLocks noChangeAspect="1" noChangeArrowheads="1"/>
          </p:cNvPicPr>
          <p:nvPr/>
        </p:nvPicPr>
        <p:blipFill>
          <a:blip r:embed="rId5" cstate="screen"/>
          <a:srcRect/>
          <a:stretch>
            <a:fillRect/>
          </a:stretch>
        </p:blipFill>
        <p:spPr bwMode="auto">
          <a:xfrm>
            <a:off x="9210812" y="2251458"/>
            <a:ext cx="706816" cy="1628878"/>
          </a:xfrm>
          <a:prstGeom prst="rect">
            <a:avLst/>
          </a:prstGeom>
          <a:noFill/>
          <a:ln w="9525">
            <a:noFill/>
            <a:miter lim="800000"/>
            <a:headEnd/>
            <a:tailEnd/>
          </a:ln>
        </p:spPr>
      </p:pic>
      <p:pic>
        <p:nvPicPr>
          <p:cNvPr id="20521" name="Picture 97" descr="C1060-boardshot"/>
          <p:cNvPicPr>
            <a:picLocks noChangeAspect="1" noChangeArrowheads="1"/>
          </p:cNvPicPr>
          <p:nvPr/>
        </p:nvPicPr>
        <p:blipFill>
          <a:blip r:embed="rId6" cstate="screen"/>
          <a:srcRect/>
          <a:stretch>
            <a:fillRect/>
          </a:stretch>
        </p:blipFill>
        <p:spPr bwMode="auto">
          <a:xfrm>
            <a:off x="8649584" y="2997395"/>
            <a:ext cx="877000" cy="582716"/>
          </a:xfrm>
          <a:prstGeom prst="rect">
            <a:avLst/>
          </a:prstGeom>
          <a:noFill/>
          <a:ln w="9525">
            <a:noFill/>
            <a:miter lim="800000"/>
            <a:headEnd/>
            <a:tailEnd/>
          </a:ln>
        </p:spPr>
      </p:pic>
      <p:pic>
        <p:nvPicPr>
          <p:cNvPr id="20522" name="Picture 97" descr="C1060-boardshot"/>
          <p:cNvPicPr>
            <a:picLocks noChangeAspect="1" noChangeArrowheads="1"/>
          </p:cNvPicPr>
          <p:nvPr/>
        </p:nvPicPr>
        <p:blipFill>
          <a:blip r:embed="rId6" cstate="screen"/>
          <a:srcRect/>
          <a:stretch>
            <a:fillRect/>
          </a:stretch>
        </p:blipFill>
        <p:spPr bwMode="auto">
          <a:xfrm>
            <a:off x="9014187" y="2992961"/>
            <a:ext cx="877000" cy="582716"/>
          </a:xfrm>
          <a:prstGeom prst="rect">
            <a:avLst/>
          </a:prstGeom>
          <a:noFill/>
          <a:ln w="9525">
            <a:noFill/>
            <a:miter lim="800000"/>
            <a:headEnd/>
            <a:tailEnd/>
          </a:ln>
        </p:spPr>
      </p:pic>
      <p:pic>
        <p:nvPicPr>
          <p:cNvPr id="20523" name="Picture 97" descr="C1060-boardshot"/>
          <p:cNvPicPr>
            <a:picLocks noChangeAspect="1" noChangeArrowheads="1"/>
          </p:cNvPicPr>
          <p:nvPr/>
        </p:nvPicPr>
        <p:blipFill>
          <a:blip r:embed="rId6" cstate="screen"/>
          <a:srcRect/>
          <a:stretch>
            <a:fillRect/>
          </a:stretch>
        </p:blipFill>
        <p:spPr bwMode="auto">
          <a:xfrm>
            <a:off x="9333865" y="2992961"/>
            <a:ext cx="877651" cy="582716"/>
          </a:xfrm>
          <a:prstGeom prst="rect">
            <a:avLst/>
          </a:prstGeom>
          <a:noFill/>
          <a:ln w="9525">
            <a:noFill/>
            <a:miter lim="800000"/>
            <a:headEnd/>
            <a:tailEnd/>
          </a:ln>
        </p:spPr>
      </p:pic>
      <p:pic>
        <p:nvPicPr>
          <p:cNvPr id="20524" name="Picture 97" descr="C1060-boardshot"/>
          <p:cNvPicPr>
            <a:picLocks noChangeAspect="1" noChangeArrowheads="1"/>
          </p:cNvPicPr>
          <p:nvPr/>
        </p:nvPicPr>
        <p:blipFill>
          <a:blip r:embed="rId7" cstate="screen"/>
          <a:srcRect/>
          <a:stretch>
            <a:fillRect/>
          </a:stretch>
        </p:blipFill>
        <p:spPr bwMode="auto">
          <a:xfrm>
            <a:off x="9656799" y="2992961"/>
            <a:ext cx="877000" cy="566881"/>
          </a:xfrm>
          <a:prstGeom prst="rect">
            <a:avLst/>
          </a:prstGeom>
          <a:noFill/>
          <a:ln w="9525">
            <a:noFill/>
            <a:miter lim="800000"/>
            <a:headEnd/>
            <a:tailEnd/>
          </a:ln>
        </p:spPr>
      </p:pic>
      <p:sp>
        <p:nvSpPr>
          <p:cNvPr id="20486" name="TextBox 15"/>
          <p:cNvSpPr txBox="1">
            <a:spLocks noChangeArrowheads="1"/>
          </p:cNvSpPr>
          <p:nvPr/>
        </p:nvSpPr>
        <p:spPr bwMode="auto">
          <a:xfrm>
            <a:off x="4425250" y="1661926"/>
            <a:ext cx="1535069" cy="653252"/>
          </a:xfrm>
          <a:prstGeom prst="rect">
            <a:avLst/>
          </a:prstGeom>
          <a:noFill/>
          <a:ln w="9525">
            <a:noFill/>
            <a:miter lim="800000"/>
            <a:headEnd/>
            <a:tailEnd/>
          </a:ln>
        </p:spPr>
        <p:txBody>
          <a:bodyPr wrap="none" lIns="91435" tIns="45718" rIns="91435" bIns="45718">
            <a:spAutoFit/>
          </a:bodyPr>
          <a:lstStyle/>
          <a:p>
            <a:pPr algn="ctr"/>
            <a:r>
              <a:rPr lang="en-US" dirty="0">
                <a:solidFill>
                  <a:srgbClr val="73B900"/>
                </a:solidFill>
              </a:rPr>
              <a:t>Tesla S1070 </a:t>
            </a:r>
            <a:endParaRPr lang="en-US" dirty="0" smtClean="0">
              <a:solidFill>
                <a:srgbClr val="73B900"/>
              </a:solidFill>
            </a:endParaRPr>
          </a:p>
          <a:p>
            <a:pPr algn="ctr"/>
            <a:r>
              <a:rPr lang="en-US" dirty="0" smtClean="0">
                <a:solidFill>
                  <a:srgbClr val="73B900"/>
                </a:solidFill>
              </a:rPr>
              <a:t>1U </a:t>
            </a:r>
            <a:r>
              <a:rPr lang="en-US" dirty="0">
                <a:solidFill>
                  <a:srgbClr val="73B900"/>
                </a:solidFill>
              </a:rPr>
              <a:t>System</a:t>
            </a:r>
          </a:p>
        </p:txBody>
      </p:sp>
      <p:sp>
        <p:nvSpPr>
          <p:cNvPr id="20487" name="TextBox 16"/>
          <p:cNvSpPr txBox="1">
            <a:spLocks noChangeArrowheads="1"/>
          </p:cNvSpPr>
          <p:nvPr/>
        </p:nvSpPr>
        <p:spPr bwMode="auto">
          <a:xfrm>
            <a:off x="6405838" y="1662144"/>
            <a:ext cx="2002461" cy="653252"/>
          </a:xfrm>
          <a:prstGeom prst="rect">
            <a:avLst/>
          </a:prstGeom>
          <a:noFill/>
          <a:ln w="9525">
            <a:noFill/>
            <a:miter lim="800000"/>
            <a:headEnd/>
            <a:tailEnd/>
          </a:ln>
        </p:spPr>
        <p:txBody>
          <a:bodyPr wrap="none" lIns="91435" tIns="45718" rIns="91435" bIns="45718">
            <a:spAutoFit/>
          </a:bodyPr>
          <a:lstStyle/>
          <a:p>
            <a:pPr algn="ctr"/>
            <a:r>
              <a:rPr lang="en-US" dirty="0">
                <a:solidFill>
                  <a:srgbClr val="73B900"/>
                </a:solidFill>
              </a:rPr>
              <a:t>Tesla C1060 </a:t>
            </a:r>
          </a:p>
          <a:p>
            <a:pPr algn="ctr"/>
            <a:r>
              <a:rPr lang="en-US" dirty="0">
                <a:solidFill>
                  <a:srgbClr val="73B900"/>
                </a:solidFill>
              </a:rPr>
              <a:t>Computing Board</a:t>
            </a:r>
          </a:p>
        </p:txBody>
      </p:sp>
      <p:sp>
        <p:nvSpPr>
          <p:cNvPr id="20488" name="TextBox 17"/>
          <p:cNvSpPr txBox="1">
            <a:spLocks noChangeArrowheads="1"/>
          </p:cNvSpPr>
          <p:nvPr/>
        </p:nvSpPr>
        <p:spPr bwMode="auto">
          <a:xfrm>
            <a:off x="8478670" y="1661926"/>
            <a:ext cx="2213360" cy="653252"/>
          </a:xfrm>
          <a:prstGeom prst="rect">
            <a:avLst/>
          </a:prstGeom>
          <a:noFill/>
          <a:ln w="9525">
            <a:noFill/>
            <a:miter lim="800000"/>
            <a:headEnd/>
            <a:tailEnd/>
          </a:ln>
        </p:spPr>
        <p:txBody>
          <a:bodyPr wrap="square" lIns="91435" tIns="45718" rIns="91435" bIns="45718">
            <a:spAutoFit/>
          </a:bodyPr>
          <a:lstStyle/>
          <a:p>
            <a:pPr algn="ctr"/>
            <a:r>
              <a:rPr lang="en-US" dirty="0">
                <a:solidFill>
                  <a:srgbClr val="73B900"/>
                </a:solidFill>
              </a:rPr>
              <a:t>Tesla Personal Supercomputer </a:t>
            </a:r>
          </a:p>
        </p:txBody>
      </p:sp>
      <p:graphicFrame>
        <p:nvGraphicFramePr>
          <p:cNvPr id="18" name="Group 52"/>
          <p:cNvGraphicFramePr>
            <a:graphicFrameLocks noGrp="1"/>
          </p:cNvGraphicFramePr>
          <p:nvPr/>
        </p:nvGraphicFramePr>
        <p:xfrm>
          <a:off x="146520" y="3667004"/>
          <a:ext cx="10626292" cy="1701858"/>
        </p:xfrm>
        <a:graphic>
          <a:graphicData uri="http://schemas.openxmlformats.org/drawingml/2006/table">
            <a:tbl>
              <a:tblPr/>
              <a:tblGrid>
                <a:gridCol w="1734796"/>
                <a:gridCol w="2222874"/>
                <a:gridCol w="2222874"/>
                <a:gridCol w="2222874"/>
                <a:gridCol w="2222874"/>
              </a:tblGrid>
              <a:tr h="33832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GPUs</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2 Tesla GPUs</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4 Tesla GPUs</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 Tesla GPU</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4 Tesla GPUs</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r>
              <a:tr h="5271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Single Precision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Performance</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1.87 Teraflops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4.14 Teraflops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933 Gigaflops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3.7 Teraflops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r>
              <a:tr h="5271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Double Precision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Performance</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156 Gigaflops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346 Gigaflops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78 Gigaflops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312 Gigaflops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r>
              <a:tr h="3092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Memory</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8 GB (4 GB / GPU)</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16 GB (4 GB / GPU)</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 GB</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16 GB (4 GB / GPU)</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r>
            </a:tbl>
          </a:graphicData>
        </a:graphic>
      </p:graphicFrame>
      <p:sp>
        <p:nvSpPr>
          <p:cNvPr id="21" name="TextBox 15"/>
          <p:cNvSpPr txBox="1">
            <a:spLocks noChangeArrowheads="1"/>
          </p:cNvSpPr>
          <p:nvPr/>
        </p:nvSpPr>
        <p:spPr bwMode="auto">
          <a:xfrm>
            <a:off x="2099369" y="1661926"/>
            <a:ext cx="2067383" cy="653252"/>
          </a:xfrm>
          <a:prstGeom prst="rect">
            <a:avLst/>
          </a:prstGeom>
          <a:noFill/>
          <a:ln w="9525">
            <a:noFill/>
            <a:miter lim="800000"/>
            <a:headEnd/>
            <a:tailEnd/>
          </a:ln>
        </p:spPr>
        <p:txBody>
          <a:bodyPr wrap="none" lIns="91435" tIns="45718" rIns="91435" bIns="45718">
            <a:spAutoFit/>
          </a:bodyPr>
          <a:lstStyle/>
          <a:p>
            <a:pPr algn="ctr"/>
            <a:r>
              <a:rPr lang="en-US" dirty="0" err="1" smtClean="0">
                <a:solidFill>
                  <a:srgbClr val="73B900"/>
                </a:solidFill>
              </a:rPr>
              <a:t>SuperMicro</a:t>
            </a:r>
            <a:r>
              <a:rPr lang="en-US" dirty="0" smtClean="0">
                <a:solidFill>
                  <a:srgbClr val="73B900"/>
                </a:solidFill>
              </a:rPr>
              <a:t> 1U</a:t>
            </a:r>
          </a:p>
          <a:p>
            <a:pPr algn="ctr"/>
            <a:r>
              <a:rPr lang="en-US" dirty="0" smtClean="0">
                <a:solidFill>
                  <a:srgbClr val="73B900"/>
                </a:solidFill>
              </a:rPr>
              <a:t>GPU </a:t>
            </a:r>
            <a:r>
              <a:rPr lang="en-US" dirty="0" err="1" smtClean="0">
                <a:solidFill>
                  <a:srgbClr val="73B900"/>
                </a:solidFill>
              </a:rPr>
              <a:t>SuperServer</a:t>
            </a:r>
            <a:endParaRPr lang="en-US" dirty="0">
              <a:solidFill>
                <a:srgbClr val="73B900"/>
              </a:solidFill>
            </a:endParaRPr>
          </a:p>
        </p:txBody>
      </p:sp>
      <p:pic>
        <p:nvPicPr>
          <p:cNvPr id="86018" name="Picture 2" descr="\\Netapp5\prodmktg\Tesla_M1060\Final\Product_shots\Supermicro_1U\Tesla_M1060_1u_Super_Micro_Front_Elevated_no_cover.png"/>
          <p:cNvPicPr>
            <a:picLocks noChangeAspect="1" noChangeArrowheads="1"/>
          </p:cNvPicPr>
          <p:nvPr/>
        </p:nvPicPr>
        <p:blipFill>
          <a:blip r:embed="rId8" cstate="screen"/>
          <a:srcRect/>
          <a:stretch>
            <a:fillRect/>
          </a:stretch>
        </p:blipFill>
        <p:spPr bwMode="auto">
          <a:xfrm>
            <a:off x="2057273" y="2499287"/>
            <a:ext cx="1857942" cy="996634"/>
          </a:xfrm>
          <a:prstGeom prst="rect">
            <a:avLst/>
          </a:prstGeom>
          <a:noFill/>
        </p:spPr>
      </p:pic>
      <p:sp>
        <p:nvSpPr>
          <p:cNvPr id="20" name="Title 19"/>
          <p:cNvSpPr>
            <a:spLocks noGrp="1"/>
          </p:cNvSpPr>
          <p:nvPr>
            <p:ph type="title"/>
          </p:nvPr>
        </p:nvSpPr>
        <p:spPr/>
        <p:txBody>
          <a:bodyPr/>
          <a:lstStyle/>
          <a:p>
            <a:r>
              <a:rPr lang="en-US" dirty="0" smtClean="0"/>
              <a:t>Tesla GPU Computing Products</a:t>
            </a:r>
            <a:endParaRPr lang="en-GB"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6374326" y="1236287"/>
            <a:ext cx="4393195" cy="4134388"/>
          </a:xfrm>
          <a:prstGeom prst="roundRect">
            <a:avLst>
              <a:gd name="adj" fmla="val 4227"/>
            </a:avLst>
          </a:prstGeom>
          <a:gradFill>
            <a:gsLst>
              <a:gs pos="0">
                <a:schemeClr val="bg1">
                  <a:lumMod val="75000"/>
                  <a:lumOff val="25000"/>
                  <a:alpha val="25000"/>
                </a:schemeClr>
              </a:gs>
              <a:gs pos="45000">
                <a:schemeClr val="bg1">
                  <a:lumMod val="75000"/>
                  <a:lumOff val="25000"/>
                  <a:alpha val="0"/>
                </a:schemeClr>
              </a:gs>
            </a:gsLst>
            <a:lin ang="5400000" scaled="1"/>
          </a:gradFill>
          <a:ln w="19050">
            <a:gradFill flip="none" rotWithShape="1">
              <a:gsLst>
                <a:gs pos="0">
                  <a:srgbClr val="76B900"/>
                </a:gs>
                <a:gs pos="73000">
                  <a:srgbClr val="81C800">
                    <a:alpha val="0"/>
                  </a:srgbClr>
                </a:gs>
              </a:gsLst>
              <a:lin ang="4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a:p>
        </p:txBody>
      </p:sp>
      <p:sp>
        <p:nvSpPr>
          <p:cNvPr id="23" name="Rounded Rectangle 22"/>
          <p:cNvSpPr/>
          <p:nvPr/>
        </p:nvSpPr>
        <p:spPr>
          <a:xfrm>
            <a:off x="1924045" y="1237712"/>
            <a:ext cx="4388497" cy="4134388"/>
          </a:xfrm>
          <a:prstGeom prst="roundRect">
            <a:avLst>
              <a:gd name="adj" fmla="val 4227"/>
            </a:avLst>
          </a:prstGeom>
          <a:gradFill>
            <a:gsLst>
              <a:gs pos="0">
                <a:schemeClr val="bg1">
                  <a:lumMod val="75000"/>
                  <a:lumOff val="25000"/>
                  <a:alpha val="25000"/>
                </a:schemeClr>
              </a:gs>
              <a:gs pos="45000">
                <a:schemeClr val="bg1">
                  <a:lumMod val="75000"/>
                  <a:lumOff val="25000"/>
                  <a:alpha val="0"/>
                </a:schemeClr>
              </a:gs>
            </a:gsLst>
            <a:lin ang="5400000" scaled="1"/>
          </a:gradFill>
          <a:ln w="19050">
            <a:gradFill flip="none" rotWithShape="1">
              <a:gsLst>
                <a:gs pos="0">
                  <a:srgbClr val="76B900"/>
                </a:gs>
                <a:gs pos="73000">
                  <a:srgbClr val="81C800">
                    <a:alpha val="0"/>
                  </a:srgbClr>
                </a:gs>
              </a:gsLst>
              <a:lin ang="4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a:p>
        </p:txBody>
      </p:sp>
      <p:pic>
        <p:nvPicPr>
          <p:cNvPr id="6" name="Picture 10" descr="Tesla_S1075_Front_Elevated_No_Cover.png"/>
          <p:cNvPicPr>
            <a:picLocks noChangeAspect="1"/>
          </p:cNvPicPr>
          <p:nvPr/>
        </p:nvPicPr>
        <p:blipFill>
          <a:blip r:embed="rId3" cstate="screen"/>
          <a:stretch>
            <a:fillRect/>
          </a:stretch>
        </p:blipFill>
        <p:spPr bwMode="auto">
          <a:xfrm>
            <a:off x="4282824" y="2619757"/>
            <a:ext cx="1867422" cy="847343"/>
          </a:xfrm>
          <a:prstGeom prst="rect">
            <a:avLst/>
          </a:prstGeom>
          <a:noFill/>
          <a:ln w="9525">
            <a:noFill/>
            <a:miter lim="800000"/>
            <a:headEnd/>
            <a:tailEnd/>
          </a:ln>
          <a:effectLst/>
        </p:spPr>
      </p:pic>
      <p:pic>
        <p:nvPicPr>
          <p:cNvPr id="8" name="Picture 97" descr="C1060-boardshot"/>
          <p:cNvPicPr>
            <a:picLocks noChangeAspect="1" noChangeArrowheads="1"/>
          </p:cNvPicPr>
          <p:nvPr/>
        </p:nvPicPr>
        <p:blipFill>
          <a:blip r:embed="rId4" cstate="screen"/>
          <a:stretch>
            <a:fillRect/>
          </a:stretch>
        </p:blipFill>
        <p:spPr bwMode="auto">
          <a:xfrm>
            <a:off x="6792921" y="2475817"/>
            <a:ext cx="1194316" cy="991283"/>
          </a:xfrm>
          <a:prstGeom prst="rect">
            <a:avLst/>
          </a:prstGeom>
          <a:noFill/>
          <a:ln w="9525">
            <a:noFill/>
            <a:miter lim="800000"/>
            <a:headEnd/>
            <a:tailEnd/>
          </a:ln>
          <a:effectLst/>
        </p:spPr>
      </p:pic>
      <p:sp>
        <p:nvSpPr>
          <p:cNvPr id="20486" name="TextBox 15"/>
          <p:cNvSpPr txBox="1">
            <a:spLocks noChangeArrowheads="1"/>
          </p:cNvSpPr>
          <p:nvPr/>
        </p:nvSpPr>
        <p:spPr bwMode="auto">
          <a:xfrm>
            <a:off x="4465216" y="1661926"/>
            <a:ext cx="1455136" cy="646327"/>
          </a:xfrm>
          <a:prstGeom prst="rect">
            <a:avLst/>
          </a:prstGeom>
          <a:noFill/>
          <a:ln w="9525">
            <a:noFill/>
            <a:miter lim="800000"/>
            <a:headEnd/>
            <a:tailEnd/>
          </a:ln>
        </p:spPr>
        <p:txBody>
          <a:bodyPr wrap="none" lIns="91435" tIns="45718" rIns="91435" bIns="45718">
            <a:spAutoFit/>
          </a:bodyPr>
          <a:lstStyle/>
          <a:p>
            <a:pPr algn="ctr"/>
            <a:r>
              <a:rPr lang="en-US" dirty="0">
                <a:solidFill>
                  <a:srgbClr val="73B900"/>
                </a:solidFill>
              </a:rPr>
              <a:t>Tesla </a:t>
            </a:r>
            <a:r>
              <a:rPr lang="en-US" dirty="0" smtClean="0">
                <a:solidFill>
                  <a:srgbClr val="73B900"/>
                </a:solidFill>
              </a:rPr>
              <a:t>S2070 </a:t>
            </a:r>
          </a:p>
          <a:p>
            <a:pPr algn="ctr"/>
            <a:r>
              <a:rPr lang="en-US" dirty="0" smtClean="0">
                <a:solidFill>
                  <a:srgbClr val="73B900"/>
                </a:solidFill>
              </a:rPr>
              <a:t>1U </a:t>
            </a:r>
            <a:r>
              <a:rPr lang="en-US" dirty="0">
                <a:solidFill>
                  <a:srgbClr val="73B900"/>
                </a:solidFill>
              </a:rPr>
              <a:t>System</a:t>
            </a:r>
          </a:p>
        </p:txBody>
      </p:sp>
      <p:sp>
        <p:nvSpPr>
          <p:cNvPr id="20487" name="TextBox 16"/>
          <p:cNvSpPr txBox="1">
            <a:spLocks noChangeArrowheads="1"/>
          </p:cNvSpPr>
          <p:nvPr/>
        </p:nvSpPr>
        <p:spPr bwMode="auto">
          <a:xfrm>
            <a:off x="6405838" y="1662144"/>
            <a:ext cx="2002461" cy="653252"/>
          </a:xfrm>
          <a:prstGeom prst="rect">
            <a:avLst/>
          </a:prstGeom>
          <a:noFill/>
          <a:ln w="9525">
            <a:noFill/>
            <a:miter lim="800000"/>
            <a:headEnd/>
            <a:tailEnd/>
          </a:ln>
        </p:spPr>
        <p:txBody>
          <a:bodyPr wrap="none" lIns="91435" tIns="45718" rIns="91435" bIns="45718">
            <a:spAutoFit/>
          </a:bodyPr>
          <a:lstStyle/>
          <a:p>
            <a:pPr algn="ctr"/>
            <a:r>
              <a:rPr lang="en-US" dirty="0">
                <a:solidFill>
                  <a:srgbClr val="73B900"/>
                </a:solidFill>
              </a:rPr>
              <a:t>Tesla </a:t>
            </a:r>
            <a:r>
              <a:rPr lang="en-US" dirty="0" smtClean="0">
                <a:solidFill>
                  <a:srgbClr val="73B900"/>
                </a:solidFill>
              </a:rPr>
              <a:t>C2050 </a:t>
            </a:r>
            <a:endParaRPr lang="en-US" dirty="0">
              <a:solidFill>
                <a:srgbClr val="73B900"/>
              </a:solidFill>
            </a:endParaRPr>
          </a:p>
          <a:p>
            <a:pPr algn="ctr"/>
            <a:r>
              <a:rPr lang="en-US" dirty="0">
                <a:solidFill>
                  <a:srgbClr val="73B900"/>
                </a:solidFill>
              </a:rPr>
              <a:t>Computing Board</a:t>
            </a:r>
          </a:p>
        </p:txBody>
      </p:sp>
      <p:sp>
        <p:nvSpPr>
          <p:cNvPr id="20488" name="TextBox 17"/>
          <p:cNvSpPr txBox="1">
            <a:spLocks noChangeArrowheads="1"/>
          </p:cNvSpPr>
          <p:nvPr/>
        </p:nvSpPr>
        <p:spPr bwMode="auto">
          <a:xfrm>
            <a:off x="8478670" y="1661926"/>
            <a:ext cx="2213360" cy="653252"/>
          </a:xfrm>
          <a:prstGeom prst="rect">
            <a:avLst/>
          </a:prstGeom>
          <a:noFill/>
          <a:ln w="9525">
            <a:noFill/>
            <a:miter lim="800000"/>
            <a:headEnd/>
            <a:tailEnd/>
          </a:ln>
        </p:spPr>
        <p:txBody>
          <a:bodyPr wrap="square" lIns="91435" tIns="45718" rIns="91435" bIns="45718">
            <a:spAutoFit/>
          </a:bodyPr>
          <a:lstStyle/>
          <a:p>
            <a:pPr algn="ctr"/>
            <a:r>
              <a:rPr lang="en-US" dirty="0" smtClean="0">
                <a:solidFill>
                  <a:srgbClr val="73B900"/>
                </a:solidFill>
              </a:rPr>
              <a:t>Tesla C2070 </a:t>
            </a:r>
          </a:p>
          <a:p>
            <a:pPr algn="ctr"/>
            <a:r>
              <a:rPr lang="en-US" dirty="0" smtClean="0">
                <a:solidFill>
                  <a:srgbClr val="73B900"/>
                </a:solidFill>
              </a:rPr>
              <a:t>Computing Board</a:t>
            </a:r>
            <a:endParaRPr lang="en-US" dirty="0">
              <a:solidFill>
                <a:srgbClr val="73B900"/>
              </a:solidFill>
            </a:endParaRPr>
          </a:p>
        </p:txBody>
      </p:sp>
      <p:graphicFrame>
        <p:nvGraphicFramePr>
          <p:cNvPr id="18" name="Group 52"/>
          <p:cNvGraphicFramePr>
            <a:graphicFrameLocks noGrp="1"/>
          </p:cNvGraphicFramePr>
          <p:nvPr/>
        </p:nvGraphicFramePr>
        <p:xfrm>
          <a:off x="146520" y="3667004"/>
          <a:ext cx="10626292" cy="1174734"/>
        </p:xfrm>
        <a:graphic>
          <a:graphicData uri="http://schemas.openxmlformats.org/drawingml/2006/table">
            <a:tbl>
              <a:tblPr/>
              <a:tblGrid>
                <a:gridCol w="1734796"/>
                <a:gridCol w="2222874"/>
                <a:gridCol w="2222874"/>
                <a:gridCol w="2222874"/>
                <a:gridCol w="2222874"/>
              </a:tblGrid>
              <a:tr h="33832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GPUs</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4 Tesla </a:t>
                      </a:r>
                      <a:r>
                        <a:rPr kumimoji="0" lang="en-US" sz="1600" b="1" i="0" u="none" strike="noStrike" cap="none" normalizeH="0" baseline="0" dirty="0" err="1" smtClean="0">
                          <a:ln>
                            <a:noFill/>
                          </a:ln>
                          <a:solidFill>
                            <a:schemeClr val="tx1"/>
                          </a:solidFill>
                          <a:effectLst/>
                          <a:latin typeface="Arial" charset="0"/>
                          <a:cs typeface="Arial" charset="0"/>
                        </a:rPr>
                        <a:t>GPUs</a:t>
                      </a:r>
                      <a:endParaRPr kumimoji="0" lang="en-US" sz="16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 Tesla GPU</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r>
              <a:tr h="5271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Double Precision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Performance</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2.1 – 2.5 Teraflops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520 – 630 Gigaflops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r>
              <a:tr h="3092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Memory</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12 GB (3 GB / GPU)</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24 GB (6 GB / GPU)</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 GB</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6 GB</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r>
            </a:tbl>
          </a:graphicData>
        </a:graphic>
      </p:graphicFrame>
      <p:sp>
        <p:nvSpPr>
          <p:cNvPr id="21" name="TextBox 15"/>
          <p:cNvSpPr txBox="1">
            <a:spLocks noChangeArrowheads="1"/>
          </p:cNvSpPr>
          <p:nvPr/>
        </p:nvSpPr>
        <p:spPr bwMode="auto">
          <a:xfrm>
            <a:off x="2278664" y="1661926"/>
            <a:ext cx="1455136" cy="646327"/>
          </a:xfrm>
          <a:prstGeom prst="rect">
            <a:avLst/>
          </a:prstGeom>
          <a:noFill/>
          <a:ln w="9525">
            <a:noFill/>
            <a:miter lim="800000"/>
            <a:headEnd/>
            <a:tailEnd/>
          </a:ln>
        </p:spPr>
        <p:txBody>
          <a:bodyPr wrap="none" lIns="91435" tIns="45718" rIns="91435" bIns="45718">
            <a:spAutoFit/>
          </a:bodyPr>
          <a:lstStyle/>
          <a:p>
            <a:pPr algn="ctr"/>
            <a:r>
              <a:rPr lang="en-US" dirty="0" smtClean="0">
                <a:solidFill>
                  <a:srgbClr val="73B900"/>
                </a:solidFill>
              </a:rPr>
              <a:t>Tesla S2050</a:t>
            </a:r>
          </a:p>
          <a:p>
            <a:pPr algn="ctr"/>
            <a:r>
              <a:rPr lang="en-US" dirty="0" smtClean="0">
                <a:solidFill>
                  <a:srgbClr val="73B900"/>
                </a:solidFill>
              </a:rPr>
              <a:t>1U System</a:t>
            </a:r>
            <a:endParaRPr lang="en-US" dirty="0">
              <a:solidFill>
                <a:srgbClr val="73B900"/>
              </a:solidFill>
            </a:endParaRPr>
          </a:p>
        </p:txBody>
      </p:sp>
      <p:sp>
        <p:nvSpPr>
          <p:cNvPr id="20" name="Title 19"/>
          <p:cNvSpPr>
            <a:spLocks noGrp="1"/>
          </p:cNvSpPr>
          <p:nvPr>
            <p:ph type="title"/>
          </p:nvPr>
        </p:nvSpPr>
        <p:spPr/>
        <p:txBody>
          <a:bodyPr/>
          <a:lstStyle/>
          <a:p>
            <a:r>
              <a:rPr lang="en-US" dirty="0" smtClean="0"/>
              <a:t>Tesla GPU Computing Products: Fermi</a:t>
            </a:r>
            <a:endParaRPr lang="en-GB" dirty="0"/>
          </a:p>
        </p:txBody>
      </p:sp>
      <p:pic>
        <p:nvPicPr>
          <p:cNvPr id="13" name="Picture 10" descr="Tesla_S1075_Front_Elevated_No_Cover.png"/>
          <p:cNvPicPr>
            <a:picLocks noChangeAspect="1"/>
          </p:cNvPicPr>
          <p:nvPr/>
        </p:nvPicPr>
        <p:blipFill>
          <a:blip r:embed="rId3" cstate="screen"/>
          <a:stretch>
            <a:fillRect/>
          </a:stretch>
        </p:blipFill>
        <p:spPr bwMode="auto">
          <a:xfrm>
            <a:off x="2133600" y="2619757"/>
            <a:ext cx="1867422" cy="847343"/>
          </a:xfrm>
          <a:prstGeom prst="rect">
            <a:avLst/>
          </a:prstGeom>
          <a:noFill/>
          <a:ln w="9525">
            <a:noFill/>
            <a:miter lim="800000"/>
            <a:headEnd/>
            <a:tailEnd/>
          </a:ln>
          <a:effectLst/>
        </p:spPr>
      </p:pic>
      <p:pic>
        <p:nvPicPr>
          <p:cNvPr id="14" name="Picture 97" descr="C1060-boardshot"/>
          <p:cNvPicPr>
            <a:picLocks noChangeAspect="1" noChangeArrowheads="1"/>
          </p:cNvPicPr>
          <p:nvPr/>
        </p:nvPicPr>
        <p:blipFill>
          <a:blip r:embed="rId4" cstate="screen"/>
          <a:stretch>
            <a:fillRect/>
          </a:stretch>
        </p:blipFill>
        <p:spPr bwMode="auto">
          <a:xfrm>
            <a:off x="9092684" y="2476500"/>
            <a:ext cx="1194316" cy="99128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7"/>
          <p:cNvSpPr>
            <a:spLocks noGrp="1"/>
          </p:cNvSpPr>
          <p:nvPr>
            <p:ph type="ctrTitle"/>
          </p:nvPr>
        </p:nvSpPr>
        <p:spPr/>
        <p:txBody>
          <a:bodyPr/>
          <a:lstStyle/>
          <a:p>
            <a:r>
              <a:rPr lang="en-GB" sz="3400" dirty="0" smtClean="0">
                <a:latin typeface="Calibri" pitchFamily="34" charset="0"/>
              </a:rPr>
              <a:t>Tesla GPU Computing</a:t>
            </a:r>
            <a:endParaRPr lang="en-US" dirty="0" smtClean="0"/>
          </a:p>
        </p:txBody>
      </p:sp>
      <p:sp>
        <p:nvSpPr>
          <p:cNvPr id="6" name="Subtitle 5"/>
          <p:cNvSpPr>
            <a:spLocks noGrp="1"/>
          </p:cNvSpPr>
          <p:nvPr>
            <p:ph type="subTitle" idx="1"/>
          </p:nvPr>
        </p:nvSpPr>
        <p:spPr/>
        <p:txBody>
          <a:bodyPr/>
          <a:lstStyle/>
          <a:p>
            <a:r>
              <a:rPr lang="en-GB" dirty="0" smtClean="0"/>
              <a:t>Questions?</a:t>
            </a:r>
            <a:endParaRPr lang="en-US"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6" y="3966210"/>
            <a:ext cx="9326880" cy="707886"/>
          </a:xfrm>
        </p:spPr>
        <p:txBody>
          <a:bodyPr/>
          <a:lstStyle/>
          <a:p>
            <a:r>
              <a:rPr lang="en-GB" dirty="0" smtClean="0"/>
              <a:t>Resources</a:t>
            </a:r>
            <a:endParaRPr lang="en-US" dirty="0"/>
          </a:p>
        </p:txBody>
      </p:sp>
      <p:sp>
        <p:nvSpPr>
          <p:cNvPr id="3" name="Text Placeholder 2"/>
          <p:cNvSpPr>
            <a:spLocks noGrp="1"/>
          </p:cNvSpPr>
          <p:nvPr>
            <p:ph type="body" idx="1"/>
          </p:nvPr>
        </p:nvSpPr>
        <p:spPr/>
        <p:txBody>
          <a:bodyPr/>
          <a:lstStyle/>
          <a:p>
            <a:r>
              <a:rPr lang="en-GB" dirty="0" smtClean="0"/>
              <a:t>Getting Started</a:t>
            </a:r>
            <a:endParaRPr lang="en-US"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Getting Started</a:t>
            </a:r>
            <a:endParaRPr lang="en-US" dirty="0"/>
          </a:p>
        </p:txBody>
      </p:sp>
      <p:sp>
        <p:nvSpPr>
          <p:cNvPr id="5" name="Content Placeholder 4"/>
          <p:cNvSpPr>
            <a:spLocks noGrp="1"/>
          </p:cNvSpPr>
          <p:nvPr>
            <p:ph sz="half" idx="1"/>
          </p:nvPr>
        </p:nvSpPr>
        <p:spPr/>
        <p:txBody>
          <a:bodyPr/>
          <a:lstStyle/>
          <a:p>
            <a:r>
              <a:rPr lang="en-GB" dirty="0" smtClean="0"/>
              <a:t>CUDA Zone </a:t>
            </a:r>
            <a:r>
              <a:rPr lang="en-GB" dirty="0" smtClean="0">
                <a:solidFill>
                  <a:srgbClr val="73B900"/>
                </a:solidFill>
              </a:rPr>
              <a:t>www.nvidia.com/cuda</a:t>
            </a:r>
            <a:endParaRPr lang="en-GB" dirty="0" smtClean="0"/>
          </a:p>
          <a:p>
            <a:pPr lvl="1"/>
            <a:r>
              <a:rPr lang="en-GB" dirty="0" smtClean="0"/>
              <a:t>Introductory tutorials/webinars</a:t>
            </a:r>
          </a:p>
          <a:p>
            <a:pPr lvl="1"/>
            <a:r>
              <a:rPr lang="en-GB" dirty="0" smtClean="0"/>
              <a:t>Forums</a:t>
            </a:r>
          </a:p>
          <a:p>
            <a:pPr lvl="1"/>
            <a:endParaRPr lang="en-GB" dirty="0" smtClean="0"/>
          </a:p>
          <a:p>
            <a:r>
              <a:rPr lang="en-GB" dirty="0" smtClean="0"/>
              <a:t>Documentation</a:t>
            </a:r>
          </a:p>
          <a:p>
            <a:pPr lvl="1"/>
            <a:r>
              <a:rPr lang="en-GB" dirty="0" smtClean="0"/>
              <a:t>Programming Guide</a:t>
            </a:r>
          </a:p>
          <a:p>
            <a:pPr lvl="1"/>
            <a:r>
              <a:rPr lang="en-GB" dirty="0" smtClean="0"/>
              <a:t>Best Practices Guide</a:t>
            </a:r>
          </a:p>
          <a:p>
            <a:pPr lvl="1"/>
            <a:endParaRPr lang="en-GB" dirty="0" smtClean="0"/>
          </a:p>
          <a:p>
            <a:r>
              <a:rPr lang="en-GB" dirty="0" smtClean="0"/>
              <a:t>Examples</a:t>
            </a:r>
          </a:p>
          <a:p>
            <a:pPr lvl="1"/>
            <a:r>
              <a:rPr lang="en-GB" dirty="0" smtClean="0"/>
              <a:t>CUDA SDK</a:t>
            </a:r>
            <a:endParaRPr lang="en-US" dirty="0"/>
          </a:p>
        </p:txBody>
      </p:sp>
      <p:pic>
        <p:nvPicPr>
          <p:cNvPr id="8" name="Content Placeholder 7" descr="Screen shot 2009-11-16 at 20.48.09.png"/>
          <p:cNvPicPr>
            <a:picLocks noGrp="1" noChangeAspect="1"/>
          </p:cNvPicPr>
          <p:nvPr>
            <p:ph sz="half" idx="2"/>
          </p:nvPr>
        </p:nvPicPr>
        <p:blipFill>
          <a:blip r:embed="rId2" cstate="screen"/>
          <a:stretch>
            <a:fillRect/>
          </a:stretch>
        </p:blipFill>
        <p:spPr>
          <a:xfrm>
            <a:off x="5629276" y="1514464"/>
            <a:ext cx="5135624" cy="3697866"/>
          </a:xfrm>
        </p:spPr>
      </p:pic>
      <p:cxnSp>
        <p:nvCxnSpPr>
          <p:cNvPr id="7" name="Straight Connector 6"/>
          <p:cNvCxnSpPr/>
          <p:nvPr/>
        </p:nvCxnSpPr>
        <p:spPr>
          <a:xfrm rot="5400000">
            <a:off x="3154680"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CUDA Kernels</a:t>
            </a:r>
            <a:endParaRPr lang="en-US" dirty="0"/>
          </a:p>
        </p:txBody>
      </p:sp>
      <p:sp>
        <p:nvSpPr>
          <p:cNvPr id="4" name="Content Placeholder 3"/>
          <p:cNvSpPr>
            <a:spLocks noGrp="1"/>
          </p:cNvSpPr>
          <p:nvPr>
            <p:ph idx="1"/>
          </p:nvPr>
        </p:nvSpPr>
        <p:spPr/>
        <p:txBody>
          <a:bodyPr/>
          <a:lstStyle/>
          <a:p>
            <a:r>
              <a:rPr lang="en-GB" dirty="0" smtClean="0"/>
              <a:t>Parallel portion of application: execute as a </a:t>
            </a:r>
            <a:r>
              <a:rPr lang="en-GB" dirty="0" smtClean="0">
                <a:solidFill>
                  <a:srgbClr val="73B900"/>
                </a:solidFill>
              </a:rPr>
              <a:t>kernel</a:t>
            </a:r>
          </a:p>
          <a:p>
            <a:pPr lvl="1"/>
            <a:r>
              <a:rPr lang="en-GB" dirty="0" smtClean="0"/>
              <a:t>Entire GPU executes kernel, many threads</a:t>
            </a:r>
            <a:endParaRPr lang="en-US" dirty="0" smtClean="0">
              <a:solidFill>
                <a:srgbClr val="73B900"/>
              </a:solidFill>
            </a:endParaRPr>
          </a:p>
          <a:p>
            <a:endParaRPr lang="en-GB" dirty="0" smtClean="0">
              <a:solidFill>
                <a:srgbClr val="73B900"/>
              </a:solidFill>
            </a:endParaRPr>
          </a:p>
          <a:p>
            <a:r>
              <a:rPr lang="en-GB" dirty="0" smtClean="0"/>
              <a:t>CUDA threads:</a:t>
            </a:r>
          </a:p>
          <a:p>
            <a:pPr lvl="1"/>
            <a:r>
              <a:rPr lang="en-GB" dirty="0" smtClean="0"/>
              <a:t>Lightweight</a:t>
            </a:r>
          </a:p>
          <a:p>
            <a:pPr lvl="1"/>
            <a:r>
              <a:rPr lang="en-GB" dirty="0" smtClean="0"/>
              <a:t>Fast switching</a:t>
            </a:r>
          </a:p>
          <a:p>
            <a:pPr lvl="1"/>
            <a:r>
              <a:rPr lang="en-GB" dirty="0" smtClean="0"/>
              <a:t>1000s execute simultaneously</a:t>
            </a:r>
          </a:p>
        </p:txBody>
      </p:sp>
      <p:graphicFrame>
        <p:nvGraphicFramePr>
          <p:cNvPr id="5" name="Table 4"/>
          <p:cNvGraphicFramePr>
            <a:graphicFrameLocks noGrp="1"/>
          </p:cNvGraphicFramePr>
          <p:nvPr/>
        </p:nvGraphicFramePr>
        <p:xfrm>
          <a:off x="2628880" y="4657736"/>
          <a:ext cx="5429288" cy="741680"/>
        </p:xfrm>
        <a:graphic>
          <a:graphicData uri="http://schemas.openxmlformats.org/drawingml/2006/table">
            <a:tbl>
              <a:tblPr>
                <a:tableStyleId>{D27102A9-8310-4765-A935-A1911B00CA55}</a:tableStyleId>
              </a:tblPr>
              <a:tblGrid>
                <a:gridCol w="1285884"/>
                <a:gridCol w="1428760"/>
                <a:gridCol w="2714644"/>
              </a:tblGrid>
              <a:tr h="370840">
                <a:tc>
                  <a:txBody>
                    <a:bodyPr/>
                    <a:lstStyle/>
                    <a:p>
                      <a:r>
                        <a:rPr lang="en-GB" dirty="0" smtClean="0"/>
                        <a:t>CPU</a:t>
                      </a:r>
                      <a:endParaRPr lang="en-US" dirty="0"/>
                    </a:p>
                  </a:txBody>
                  <a:tcPr/>
                </a:tc>
                <a:tc>
                  <a:txBody>
                    <a:bodyPr/>
                    <a:lstStyle/>
                    <a:p>
                      <a:r>
                        <a:rPr lang="en-GB" dirty="0" smtClean="0"/>
                        <a:t>Host</a:t>
                      </a:r>
                      <a:endParaRPr lang="en-US" dirty="0"/>
                    </a:p>
                  </a:txBody>
                  <a:tcPr/>
                </a:tc>
                <a:tc>
                  <a:txBody>
                    <a:bodyPr/>
                    <a:lstStyle/>
                    <a:p>
                      <a:r>
                        <a:rPr lang="en-GB" dirty="0" smtClean="0"/>
                        <a:t>Executes functions</a:t>
                      </a:r>
                      <a:endParaRPr lang="en-US" dirty="0"/>
                    </a:p>
                  </a:txBody>
                  <a:tcPr/>
                </a:tc>
              </a:tr>
              <a:tr h="370840">
                <a:tc>
                  <a:txBody>
                    <a:bodyPr/>
                    <a:lstStyle/>
                    <a:p>
                      <a:r>
                        <a:rPr lang="en-GB" dirty="0" smtClean="0"/>
                        <a:t>GPU</a:t>
                      </a:r>
                      <a:endParaRPr lang="en-US" dirty="0"/>
                    </a:p>
                  </a:txBody>
                  <a:tcPr/>
                </a:tc>
                <a:tc>
                  <a:txBody>
                    <a:bodyPr/>
                    <a:lstStyle/>
                    <a:p>
                      <a:r>
                        <a:rPr lang="en-GB" dirty="0" smtClean="0"/>
                        <a:t>Device</a:t>
                      </a:r>
                      <a:endParaRPr lang="en-US" dirty="0"/>
                    </a:p>
                  </a:txBody>
                  <a:tcPr/>
                </a:tc>
                <a:tc>
                  <a:txBody>
                    <a:bodyPr/>
                    <a:lstStyle/>
                    <a:p>
                      <a:r>
                        <a:rPr lang="en-GB" dirty="0" smtClean="0"/>
                        <a:t>Executes kernels</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Title 1"/>
          <p:cNvSpPr>
            <a:spLocks noGrp="1"/>
          </p:cNvSpPr>
          <p:nvPr>
            <p:ph type="title"/>
          </p:nvPr>
        </p:nvSpPr>
        <p:spPr/>
        <p:txBody>
          <a:bodyPr/>
          <a:lstStyle/>
          <a:p>
            <a:r>
              <a:rPr lang="en-GB" dirty="0" smtClean="0"/>
              <a:t>Libraries</a:t>
            </a:r>
            <a:endParaRPr lang="en-US" dirty="0" smtClean="0"/>
          </a:p>
        </p:txBody>
      </p:sp>
      <p:sp>
        <p:nvSpPr>
          <p:cNvPr id="428034" name="Content Placeholder 2"/>
          <p:cNvSpPr>
            <a:spLocks noGrp="1"/>
          </p:cNvSpPr>
          <p:nvPr>
            <p:ph idx="1"/>
          </p:nvPr>
        </p:nvSpPr>
        <p:spPr/>
        <p:txBody>
          <a:bodyPr/>
          <a:lstStyle/>
          <a:p>
            <a:pPr>
              <a:tabLst>
                <a:tab pos="2600325" algn="l"/>
                <a:tab pos="3586163" algn="l"/>
              </a:tabLst>
            </a:pPr>
            <a:r>
              <a:rPr lang="en-GB" dirty="0" smtClean="0"/>
              <a:t>NVIDIA</a:t>
            </a:r>
          </a:p>
          <a:p>
            <a:pPr lvl="1">
              <a:tabLst>
                <a:tab pos="2600325" algn="l"/>
                <a:tab pos="3586163" algn="l"/>
              </a:tabLst>
            </a:pPr>
            <a:r>
              <a:rPr lang="en-GB" dirty="0" smtClean="0"/>
              <a:t>CUBLAS	Dense linear algebra (subset of full BLAS suite)</a:t>
            </a:r>
          </a:p>
          <a:p>
            <a:pPr lvl="1">
              <a:tabLst>
                <a:tab pos="2600325" algn="l"/>
                <a:tab pos="3586163" algn="l"/>
              </a:tabLst>
            </a:pPr>
            <a:r>
              <a:rPr lang="en-GB" dirty="0" smtClean="0"/>
              <a:t>CUFFT	1D/2D/3D real and complex</a:t>
            </a:r>
          </a:p>
          <a:p>
            <a:pPr>
              <a:tabLst>
                <a:tab pos="2600325" algn="l"/>
                <a:tab pos="3586163" algn="l"/>
              </a:tabLst>
            </a:pPr>
            <a:r>
              <a:rPr lang="en-GB" dirty="0" smtClean="0"/>
              <a:t>Third party</a:t>
            </a:r>
          </a:p>
          <a:p>
            <a:pPr lvl="1">
              <a:tabLst>
                <a:tab pos="2600325" algn="l"/>
                <a:tab pos="3586163" algn="l"/>
              </a:tabLst>
            </a:pPr>
            <a:r>
              <a:rPr lang="en-GB" dirty="0" smtClean="0"/>
              <a:t>NAG	Numeric libraries e.g. RNGs</a:t>
            </a:r>
          </a:p>
          <a:p>
            <a:pPr lvl="1">
              <a:tabLst>
                <a:tab pos="2600325" algn="l"/>
                <a:tab pos="3586163" algn="l"/>
              </a:tabLst>
            </a:pPr>
            <a:r>
              <a:rPr lang="en-GB" dirty="0" smtClean="0"/>
              <a:t>CULAPACK/MAGMA</a:t>
            </a:r>
          </a:p>
          <a:p>
            <a:pPr>
              <a:tabLst>
                <a:tab pos="2600325" algn="l"/>
                <a:tab pos="3586163" algn="l"/>
              </a:tabLst>
            </a:pPr>
            <a:r>
              <a:rPr lang="en-GB" dirty="0" smtClean="0"/>
              <a:t>Open Source</a:t>
            </a:r>
          </a:p>
          <a:p>
            <a:pPr lvl="1">
              <a:tabLst>
                <a:tab pos="2600325" algn="l"/>
                <a:tab pos="3586163" algn="l"/>
              </a:tabLst>
            </a:pPr>
            <a:r>
              <a:rPr lang="en-GB" dirty="0" smtClean="0"/>
              <a:t>Thrust	STL/Boost style template language</a:t>
            </a:r>
          </a:p>
          <a:p>
            <a:pPr lvl="1">
              <a:tabLst>
                <a:tab pos="2600325" algn="l"/>
                <a:tab pos="3586163" algn="l"/>
              </a:tabLst>
            </a:pPr>
            <a:r>
              <a:rPr lang="en-GB" dirty="0" smtClean="0"/>
              <a:t>CUDPP	Data parallel primitives (e.g. scan, sort and reduction)</a:t>
            </a:r>
          </a:p>
          <a:p>
            <a:pPr lvl="1">
              <a:tabLst>
                <a:tab pos="2600325" algn="l"/>
                <a:tab pos="3586163" algn="l"/>
              </a:tabLst>
            </a:pPr>
            <a:r>
              <a:rPr lang="en-GB" dirty="0" smtClean="0"/>
              <a:t>CUSP	Sparse linear algebra and graph computation</a:t>
            </a:r>
          </a:p>
          <a:p>
            <a:pPr>
              <a:tabLst>
                <a:tab pos="2600325" algn="l"/>
                <a:tab pos="3586163" algn="l"/>
              </a:tabLst>
            </a:pPr>
            <a:r>
              <a:rPr lang="en-GB" dirty="0" smtClean="0"/>
              <a:t>Many more...</a:t>
            </a: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CUDA Kernels: Parallel Threads</a:t>
            </a:r>
            <a:endParaRPr lang="en-US" dirty="0"/>
          </a:p>
        </p:txBody>
      </p:sp>
      <p:sp>
        <p:nvSpPr>
          <p:cNvPr id="3" name="Content Placeholder 2"/>
          <p:cNvSpPr>
            <a:spLocks noGrp="1"/>
          </p:cNvSpPr>
          <p:nvPr>
            <p:ph idx="1"/>
          </p:nvPr>
        </p:nvSpPr>
        <p:spPr>
          <a:xfrm>
            <a:off x="549275" y="1439863"/>
            <a:ext cx="5151439" cy="4252912"/>
          </a:xfrm>
        </p:spPr>
        <p:txBody>
          <a:bodyPr/>
          <a:lstStyle/>
          <a:p>
            <a:r>
              <a:rPr lang="en-GB" dirty="0" smtClean="0"/>
              <a:t>A </a:t>
            </a:r>
            <a:r>
              <a:rPr lang="en-GB" dirty="0" smtClean="0">
                <a:solidFill>
                  <a:srgbClr val="73B900"/>
                </a:solidFill>
              </a:rPr>
              <a:t>kernel</a:t>
            </a:r>
            <a:r>
              <a:rPr lang="en-GB" dirty="0" smtClean="0"/>
              <a:t> is a function executed on the GPU</a:t>
            </a:r>
          </a:p>
          <a:p>
            <a:pPr lvl="1"/>
            <a:r>
              <a:rPr lang="en-GB" dirty="0" smtClean="0"/>
              <a:t>Array of threads, in parallel</a:t>
            </a:r>
          </a:p>
          <a:p>
            <a:endParaRPr lang="en-GB" dirty="0" smtClean="0"/>
          </a:p>
          <a:p>
            <a:r>
              <a:rPr lang="en-GB" dirty="0" smtClean="0"/>
              <a:t>All threads execute the same code, can take different paths</a:t>
            </a:r>
          </a:p>
          <a:p>
            <a:endParaRPr lang="en-GB" dirty="0" smtClean="0"/>
          </a:p>
          <a:p>
            <a:r>
              <a:rPr lang="en-GB" dirty="0" smtClean="0"/>
              <a:t>Each thread has an ID</a:t>
            </a:r>
          </a:p>
          <a:p>
            <a:pPr lvl="1"/>
            <a:r>
              <a:rPr lang="en-GB" dirty="0" smtClean="0"/>
              <a:t>Select input/output data</a:t>
            </a:r>
          </a:p>
          <a:p>
            <a:pPr lvl="1"/>
            <a:r>
              <a:rPr lang="en-GB" dirty="0" smtClean="0"/>
              <a:t>Control decisions</a:t>
            </a:r>
            <a:endParaRPr lang="en-US" dirty="0"/>
          </a:p>
        </p:txBody>
      </p:sp>
      <p:pic>
        <p:nvPicPr>
          <p:cNvPr id="5" name="Picture 5" descr="\\192.168.254.1\USB_Storage\Threada.png"/>
          <p:cNvPicPr>
            <a:picLocks noChangeAspect="1" noChangeArrowheads="1"/>
          </p:cNvPicPr>
          <p:nvPr/>
        </p:nvPicPr>
        <p:blipFill>
          <a:blip r:embed="rId3" cstate="screen"/>
          <a:stretch>
            <a:fillRect/>
          </a:stretch>
        </p:blipFill>
        <p:spPr bwMode="auto">
          <a:xfrm>
            <a:off x="6807934" y="2300282"/>
            <a:ext cx="535854" cy="2703732"/>
          </a:xfrm>
          <a:prstGeom prst="rect">
            <a:avLst/>
          </a:prstGeom>
          <a:noFill/>
        </p:spPr>
      </p:pic>
      <p:pic>
        <p:nvPicPr>
          <p:cNvPr id="136194" name="Picture 2" descr="C:\Users\tbradley\Depot\sw\devrel\Playpen\tbradley\Fermi\MonteCarlo1dim.png"/>
          <p:cNvPicPr>
            <a:picLocks noChangeAspect="1" noChangeArrowheads="1"/>
          </p:cNvPicPr>
          <p:nvPr/>
        </p:nvPicPr>
        <p:blipFill>
          <a:blip r:embed="rId4" cstate="screen"/>
          <a:srcRect/>
          <a:stretch>
            <a:fillRect/>
          </a:stretch>
        </p:blipFill>
        <p:spPr bwMode="auto">
          <a:xfrm>
            <a:off x="6772284" y="1728778"/>
            <a:ext cx="2614613" cy="557213"/>
          </a:xfrm>
          <a:prstGeom prst="rect">
            <a:avLst/>
          </a:prstGeom>
          <a:noFill/>
        </p:spPr>
      </p:pic>
      <p:pic>
        <p:nvPicPr>
          <p:cNvPr id="13" name="Picture 5" descr="\\192.168.254.1\USB_Storage\Threada.png"/>
          <p:cNvPicPr>
            <a:picLocks noChangeAspect="1" noChangeArrowheads="1"/>
          </p:cNvPicPr>
          <p:nvPr/>
        </p:nvPicPr>
        <p:blipFill>
          <a:blip r:embed="rId5" cstate="screen"/>
          <a:stretch>
            <a:fillRect/>
          </a:stretch>
        </p:blipFill>
        <p:spPr bwMode="auto">
          <a:xfrm>
            <a:off x="7147276" y="2300283"/>
            <a:ext cx="535854" cy="2703730"/>
          </a:xfrm>
          <a:prstGeom prst="rect">
            <a:avLst/>
          </a:prstGeom>
          <a:noFill/>
        </p:spPr>
      </p:pic>
      <p:pic>
        <p:nvPicPr>
          <p:cNvPr id="14" name="Picture 5" descr="\\192.168.254.1\USB_Storage\Threada.png"/>
          <p:cNvPicPr>
            <a:picLocks noChangeAspect="1" noChangeArrowheads="1"/>
          </p:cNvPicPr>
          <p:nvPr/>
        </p:nvPicPr>
        <p:blipFill>
          <a:blip r:embed="rId6" cstate="screen"/>
          <a:stretch>
            <a:fillRect/>
          </a:stretch>
        </p:blipFill>
        <p:spPr bwMode="auto">
          <a:xfrm>
            <a:off x="7486618" y="2300283"/>
            <a:ext cx="535854" cy="2703730"/>
          </a:xfrm>
          <a:prstGeom prst="rect">
            <a:avLst/>
          </a:prstGeom>
          <a:noFill/>
        </p:spPr>
      </p:pic>
      <p:pic>
        <p:nvPicPr>
          <p:cNvPr id="15" name="Picture 5" descr="\\192.168.254.1\USB_Storage\Threada.png"/>
          <p:cNvPicPr>
            <a:picLocks noChangeAspect="1" noChangeArrowheads="1"/>
          </p:cNvPicPr>
          <p:nvPr/>
        </p:nvPicPr>
        <p:blipFill>
          <a:blip r:embed="rId7" cstate="screen"/>
          <a:stretch>
            <a:fillRect/>
          </a:stretch>
        </p:blipFill>
        <p:spPr bwMode="auto">
          <a:xfrm>
            <a:off x="8165302" y="2300283"/>
            <a:ext cx="535854" cy="2703730"/>
          </a:xfrm>
          <a:prstGeom prst="rect">
            <a:avLst/>
          </a:prstGeom>
          <a:noFill/>
        </p:spPr>
      </p:pic>
      <p:pic>
        <p:nvPicPr>
          <p:cNvPr id="16" name="Picture 5" descr="\\192.168.254.1\USB_Storage\Threada.png"/>
          <p:cNvPicPr>
            <a:picLocks noChangeAspect="1" noChangeArrowheads="1"/>
          </p:cNvPicPr>
          <p:nvPr/>
        </p:nvPicPr>
        <p:blipFill>
          <a:blip r:embed="rId8" cstate="screen"/>
          <a:stretch>
            <a:fillRect/>
          </a:stretch>
        </p:blipFill>
        <p:spPr bwMode="auto">
          <a:xfrm>
            <a:off x="7825960" y="2300283"/>
            <a:ext cx="535854" cy="2703730"/>
          </a:xfrm>
          <a:prstGeom prst="rect">
            <a:avLst/>
          </a:prstGeom>
          <a:noFill/>
        </p:spPr>
      </p:pic>
      <p:pic>
        <p:nvPicPr>
          <p:cNvPr id="17" name="Picture 5" descr="\\192.168.254.1\USB_Storage\Threada.png"/>
          <p:cNvPicPr>
            <a:picLocks noChangeAspect="1" noChangeArrowheads="1"/>
          </p:cNvPicPr>
          <p:nvPr/>
        </p:nvPicPr>
        <p:blipFill>
          <a:blip r:embed="rId9" cstate="screen"/>
          <a:stretch>
            <a:fillRect/>
          </a:stretch>
        </p:blipFill>
        <p:spPr bwMode="auto">
          <a:xfrm>
            <a:off x="8504644" y="2300283"/>
            <a:ext cx="535854" cy="2703730"/>
          </a:xfrm>
          <a:prstGeom prst="rect">
            <a:avLst/>
          </a:prstGeom>
          <a:noFill/>
        </p:spPr>
      </p:pic>
      <p:pic>
        <p:nvPicPr>
          <p:cNvPr id="18" name="Picture 5" descr="\\192.168.254.1\USB_Storage\Threada.png"/>
          <p:cNvPicPr>
            <a:picLocks noChangeAspect="1" noChangeArrowheads="1"/>
          </p:cNvPicPr>
          <p:nvPr/>
        </p:nvPicPr>
        <p:blipFill>
          <a:blip r:embed="rId10" cstate="screen"/>
          <a:stretch>
            <a:fillRect/>
          </a:stretch>
        </p:blipFill>
        <p:spPr bwMode="auto">
          <a:xfrm>
            <a:off x="8843986" y="2300283"/>
            <a:ext cx="535854" cy="2703730"/>
          </a:xfrm>
          <a:prstGeom prst="rect">
            <a:avLst/>
          </a:prstGeom>
          <a:noFill/>
        </p:spPr>
      </p:pic>
      <p:sp>
        <p:nvSpPr>
          <p:cNvPr id="20" name="Rounded Rectangle 19"/>
          <p:cNvSpPr/>
          <p:nvPr/>
        </p:nvSpPr>
        <p:spPr>
          <a:xfrm>
            <a:off x="6772284" y="2657472"/>
            <a:ext cx="2786082" cy="1285884"/>
          </a:xfrm>
          <a:prstGeom prst="roundRect">
            <a:avLst/>
          </a:prstGeom>
          <a:solidFill>
            <a:schemeClr val="lt1">
              <a:alpha val="80000"/>
            </a:schemeClr>
          </a:solidFill>
          <a:ln>
            <a:solidFill>
              <a:srgbClr val="73B900"/>
            </a:solidFill>
          </a:ln>
        </p:spPr>
        <p:style>
          <a:lnRef idx="2">
            <a:schemeClr val="accent5"/>
          </a:lnRef>
          <a:fillRef idx="1">
            <a:schemeClr val="lt1"/>
          </a:fillRef>
          <a:effectRef idx="0">
            <a:schemeClr val="accent5"/>
          </a:effectRef>
          <a:fontRef idx="minor">
            <a:schemeClr val="dk1"/>
          </a:fontRef>
        </p:style>
        <p:txBody>
          <a:bodyPr rtlCol="0" anchor="ctr"/>
          <a:lstStyle/>
          <a:p>
            <a:r>
              <a:rPr lang="en-GB" dirty="0" smtClean="0">
                <a:solidFill>
                  <a:schemeClr val="bg1"/>
                </a:solidFill>
              </a:rPr>
              <a:t>float x = input[</a:t>
            </a:r>
            <a:r>
              <a:rPr lang="en-GB" dirty="0" err="1" smtClean="0">
                <a:solidFill>
                  <a:schemeClr val="bg1"/>
                </a:solidFill>
              </a:rPr>
              <a:t>threadID</a:t>
            </a:r>
            <a:r>
              <a:rPr lang="en-GB" dirty="0" smtClean="0">
                <a:solidFill>
                  <a:schemeClr val="bg1"/>
                </a:solidFill>
              </a:rPr>
              <a:t>];</a:t>
            </a:r>
          </a:p>
          <a:p>
            <a:r>
              <a:rPr lang="en-GB" dirty="0" smtClean="0">
                <a:solidFill>
                  <a:schemeClr val="bg1"/>
                </a:solidFill>
              </a:rPr>
              <a:t>float y = </a:t>
            </a:r>
            <a:r>
              <a:rPr lang="en-GB" dirty="0" err="1" smtClean="0">
                <a:solidFill>
                  <a:schemeClr val="bg1"/>
                </a:solidFill>
              </a:rPr>
              <a:t>func</a:t>
            </a:r>
            <a:r>
              <a:rPr lang="en-GB" dirty="0" smtClean="0">
                <a:solidFill>
                  <a:schemeClr val="bg1"/>
                </a:solidFill>
              </a:rPr>
              <a:t>(x);</a:t>
            </a:r>
          </a:p>
          <a:p>
            <a:r>
              <a:rPr lang="en-GB" dirty="0" smtClean="0">
                <a:solidFill>
                  <a:schemeClr val="bg1"/>
                </a:solidFill>
              </a:rPr>
              <a:t>output[</a:t>
            </a:r>
            <a:r>
              <a:rPr lang="en-GB" dirty="0" err="1" smtClean="0">
                <a:solidFill>
                  <a:schemeClr val="bg1"/>
                </a:solidFill>
              </a:rPr>
              <a:t>threadID</a:t>
            </a:r>
            <a:r>
              <a:rPr lang="en-GB" dirty="0" smtClean="0">
                <a:solidFill>
                  <a:schemeClr val="bg1"/>
                </a:solidFill>
              </a:rPr>
              <a:t>] = y;</a:t>
            </a:r>
            <a:endParaRPr lang="en-US" dirty="0">
              <a:solidFill>
                <a:schemeClr val="bg1"/>
              </a:solidFill>
            </a:endParaRPr>
          </a:p>
        </p:txBody>
      </p:sp>
      <p:cxnSp>
        <p:nvCxnSpPr>
          <p:cNvPr id="21" name="Straight Connector 20"/>
          <p:cNvCxnSpPr/>
          <p:nvPr/>
        </p:nvCxnSpPr>
        <p:spPr>
          <a:xfrm rot="5400000">
            <a:off x="3511870" y="3271856"/>
            <a:ext cx="4663440" cy="0"/>
          </a:xfrm>
          <a:prstGeom prst="line">
            <a:avLst/>
          </a:prstGeom>
          <a:ln w="15875">
            <a:solidFill>
              <a:schemeClr val="tx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CUDA Kernels: Subdivide into Blocks</a:t>
            </a:r>
            <a:endParaRPr lang="en-US" dirty="0"/>
          </a:p>
        </p:txBody>
      </p:sp>
      <p:grpSp>
        <p:nvGrpSpPr>
          <p:cNvPr id="3" name="Group 10"/>
          <p:cNvGrpSpPr/>
          <p:nvPr/>
        </p:nvGrpSpPr>
        <p:grpSpPr>
          <a:xfrm>
            <a:off x="1628748" y="1300150"/>
            <a:ext cx="2571906" cy="2703732"/>
            <a:chOff x="2378778" y="1728777"/>
            <a:chExt cx="2571906" cy="2703732"/>
          </a:xfrm>
        </p:grpSpPr>
        <p:pic>
          <p:nvPicPr>
            <p:cNvPr id="4"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5"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6" name="Picture 5"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7"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8"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9"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10"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grpSp>
        <p:nvGrpSpPr>
          <p:cNvPr id="11" name="Group 11"/>
          <p:cNvGrpSpPr/>
          <p:nvPr/>
        </p:nvGrpSpPr>
        <p:grpSpPr>
          <a:xfrm>
            <a:off x="4057502" y="1300150"/>
            <a:ext cx="2571906" cy="2703732"/>
            <a:chOff x="2378778" y="1728777"/>
            <a:chExt cx="2571906" cy="2703732"/>
          </a:xfrm>
        </p:grpSpPr>
        <p:pic>
          <p:nvPicPr>
            <p:cNvPr id="13"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14"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15" name="Picture 14"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16"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17"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18"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19"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grpSp>
        <p:nvGrpSpPr>
          <p:cNvPr id="12" name="Group 19"/>
          <p:cNvGrpSpPr/>
          <p:nvPr/>
        </p:nvGrpSpPr>
        <p:grpSpPr>
          <a:xfrm>
            <a:off x="6486532" y="1300150"/>
            <a:ext cx="2571906" cy="2703732"/>
            <a:chOff x="2378778" y="1728777"/>
            <a:chExt cx="2571906" cy="2703732"/>
          </a:xfrm>
        </p:grpSpPr>
        <p:pic>
          <p:nvPicPr>
            <p:cNvPr id="21" name="Picture 5" descr="\\192.168.254.1\USB_Storage\Threada.png"/>
            <p:cNvPicPr>
              <a:picLocks noChangeAspect="1" noChangeArrowheads="1"/>
            </p:cNvPicPr>
            <p:nvPr/>
          </p:nvPicPr>
          <p:blipFill>
            <a:blip r:embed="rId3" cstate="screen"/>
            <a:stretch>
              <a:fillRect/>
            </a:stretch>
          </p:blipFill>
          <p:spPr bwMode="auto">
            <a:xfrm>
              <a:off x="2378778" y="1728777"/>
              <a:ext cx="535854" cy="2703732"/>
            </a:xfrm>
            <a:prstGeom prst="rect">
              <a:avLst/>
            </a:prstGeom>
            <a:noFill/>
          </p:spPr>
        </p:pic>
        <p:pic>
          <p:nvPicPr>
            <p:cNvPr id="22" name="Picture 5" descr="\\192.168.254.1\USB_Storage\Threada.png"/>
            <p:cNvPicPr>
              <a:picLocks noChangeAspect="1" noChangeArrowheads="1"/>
            </p:cNvPicPr>
            <p:nvPr/>
          </p:nvPicPr>
          <p:blipFill>
            <a:blip r:embed="rId4" cstate="screen"/>
            <a:stretch>
              <a:fillRect/>
            </a:stretch>
          </p:blipFill>
          <p:spPr bwMode="auto">
            <a:xfrm>
              <a:off x="2718120" y="1728778"/>
              <a:ext cx="535854" cy="2703730"/>
            </a:xfrm>
            <a:prstGeom prst="rect">
              <a:avLst/>
            </a:prstGeom>
            <a:noFill/>
          </p:spPr>
        </p:pic>
        <p:pic>
          <p:nvPicPr>
            <p:cNvPr id="23" name="Picture 22" descr="\\192.168.254.1\USB_Storage\Threada.png"/>
            <p:cNvPicPr>
              <a:picLocks noChangeAspect="1" noChangeArrowheads="1"/>
            </p:cNvPicPr>
            <p:nvPr/>
          </p:nvPicPr>
          <p:blipFill>
            <a:blip r:embed="rId5" cstate="screen"/>
            <a:stretch>
              <a:fillRect/>
            </a:stretch>
          </p:blipFill>
          <p:spPr bwMode="auto">
            <a:xfrm>
              <a:off x="3057462" y="1728778"/>
              <a:ext cx="535854" cy="2703730"/>
            </a:xfrm>
            <a:prstGeom prst="rect">
              <a:avLst/>
            </a:prstGeom>
            <a:noFill/>
          </p:spPr>
        </p:pic>
        <p:pic>
          <p:nvPicPr>
            <p:cNvPr id="24" name="Picture 5" descr="\\192.168.254.1\USB_Storage\Threada.png"/>
            <p:cNvPicPr>
              <a:picLocks noChangeAspect="1" noChangeArrowheads="1"/>
            </p:cNvPicPr>
            <p:nvPr/>
          </p:nvPicPr>
          <p:blipFill>
            <a:blip r:embed="rId6" cstate="screen"/>
            <a:stretch>
              <a:fillRect/>
            </a:stretch>
          </p:blipFill>
          <p:spPr bwMode="auto">
            <a:xfrm>
              <a:off x="3736146" y="1728778"/>
              <a:ext cx="535854" cy="2703730"/>
            </a:xfrm>
            <a:prstGeom prst="rect">
              <a:avLst/>
            </a:prstGeom>
            <a:noFill/>
          </p:spPr>
        </p:pic>
        <p:pic>
          <p:nvPicPr>
            <p:cNvPr id="25" name="Picture 5" descr="\\192.168.254.1\USB_Storage\Threada.png"/>
            <p:cNvPicPr>
              <a:picLocks noChangeAspect="1" noChangeArrowheads="1"/>
            </p:cNvPicPr>
            <p:nvPr/>
          </p:nvPicPr>
          <p:blipFill>
            <a:blip r:embed="rId7" cstate="screen"/>
            <a:stretch>
              <a:fillRect/>
            </a:stretch>
          </p:blipFill>
          <p:spPr bwMode="auto">
            <a:xfrm>
              <a:off x="3396804" y="1728778"/>
              <a:ext cx="535854" cy="2703730"/>
            </a:xfrm>
            <a:prstGeom prst="rect">
              <a:avLst/>
            </a:prstGeom>
            <a:noFill/>
          </p:spPr>
        </p:pic>
        <p:pic>
          <p:nvPicPr>
            <p:cNvPr id="26" name="Picture 5" descr="\\192.168.254.1\USB_Storage\Threada.png"/>
            <p:cNvPicPr>
              <a:picLocks noChangeAspect="1" noChangeArrowheads="1"/>
            </p:cNvPicPr>
            <p:nvPr/>
          </p:nvPicPr>
          <p:blipFill>
            <a:blip r:embed="rId8" cstate="screen"/>
            <a:stretch>
              <a:fillRect/>
            </a:stretch>
          </p:blipFill>
          <p:spPr bwMode="auto">
            <a:xfrm>
              <a:off x="4075488" y="1728778"/>
              <a:ext cx="535854" cy="2703730"/>
            </a:xfrm>
            <a:prstGeom prst="rect">
              <a:avLst/>
            </a:prstGeom>
            <a:noFill/>
          </p:spPr>
        </p:pic>
        <p:pic>
          <p:nvPicPr>
            <p:cNvPr id="27" name="Picture 5" descr="\\192.168.254.1\USB_Storage\Threada.png"/>
            <p:cNvPicPr>
              <a:picLocks noChangeAspect="1" noChangeArrowheads="1"/>
            </p:cNvPicPr>
            <p:nvPr/>
          </p:nvPicPr>
          <p:blipFill>
            <a:blip r:embed="rId9" cstate="screen"/>
            <a:stretch>
              <a:fillRect/>
            </a:stretch>
          </p:blipFill>
          <p:spPr bwMode="auto">
            <a:xfrm>
              <a:off x="4414830" y="1728778"/>
              <a:ext cx="535854" cy="2703730"/>
            </a:xfrm>
            <a:prstGeom prst="rect">
              <a:avLst/>
            </a:prstGeom>
            <a:noFill/>
          </p:spPr>
        </p:pic>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PT_Temp_Corp_16x9_BLK_2007">
  <a:themeElements>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PPT_Template_Corp_16x9_re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50FAB00A6AB148B3E3318D1A5D9AD1" ma:contentTypeVersion="0" ma:contentTypeDescription="Create a new document." ma:contentTypeScope="" ma:versionID="b5ea4645b227b6809c0897794ae7edc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497DDC-3013-4351-81C4-D28C9779C678}">
  <ds:schemaRefs>
    <ds:schemaRef ds:uri="http://schemas.microsoft.com/office/2006/metadata/properties"/>
  </ds:schemaRefs>
</ds:datastoreItem>
</file>

<file path=customXml/itemProps2.xml><?xml version="1.0" encoding="utf-8"?>
<ds:datastoreItem xmlns:ds="http://schemas.openxmlformats.org/officeDocument/2006/customXml" ds:itemID="{E1448AFD-87C6-47D2-8C68-D4C9A2A050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12C77E7-F083-4DC7-9B14-81DDF3FB18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9271</TotalTime>
  <Words>3383</Words>
  <Application>Microsoft Office PowerPoint</Application>
  <PresentationFormat>Custom</PresentationFormat>
  <Paragraphs>757</Paragraphs>
  <Slides>70</Slides>
  <Notes>45</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PPT_Temp_Corp_16x9_BLK_2007</vt:lpstr>
      <vt:lpstr>Tesla GPU Computing A Revolution in High Performance Computing</vt:lpstr>
      <vt:lpstr>Agenda</vt:lpstr>
      <vt:lpstr>CUDA Architecture</vt:lpstr>
      <vt:lpstr>CUDA Parallel Computing Architecture</vt:lpstr>
      <vt:lpstr>CUDA Parallel Computing Architecture</vt:lpstr>
      <vt:lpstr>Programming model</vt:lpstr>
      <vt:lpstr>CUDA Kernels</vt:lpstr>
      <vt:lpstr>CUDA Kernels: Parallel Threads</vt:lpstr>
      <vt:lpstr>CUDA Kernels: Subdivide into Blocks</vt:lpstr>
      <vt:lpstr>CUDA Kernels: Subdivide into Blocks</vt:lpstr>
      <vt:lpstr>CUDA Kernels: Subdivide into Blocks</vt:lpstr>
      <vt:lpstr>CUDA Kernels: Subdivide into Blocks</vt:lpstr>
      <vt:lpstr>CUDA Kernels: Subdivide into Blocks</vt:lpstr>
      <vt:lpstr>Communication Within a Block</vt:lpstr>
      <vt:lpstr>Transparent Scalability – G84</vt:lpstr>
      <vt:lpstr>Transparent Scalability – G80</vt:lpstr>
      <vt:lpstr>Transparent Scalability – GT200</vt:lpstr>
      <vt:lpstr>CUDA Programming Model - Summary</vt:lpstr>
      <vt:lpstr>Memory Model</vt:lpstr>
      <vt:lpstr>Memory hierarchy</vt:lpstr>
      <vt:lpstr>Memory hierarchy</vt:lpstr>
      <vt:lpstr>Memory hierarchy</vt:lpstr>
      <vt:lpstr>Memory hierarchy</vt:lpstr>
      <vt:lpstr>Memory hierarchy</vt:lpstr>
      <vt:lpstr>Memory hierarchy</vt:lpstr>
      <vt:lpstr>Programming Environment</vt:lpstr>
      <vt:lpstr>CUDA APIs</vt:lpstr>
      <vt:lpstr>CUDA C and OpenCL</vt:lpstr>
      <vt:lpstr>Visual Studio</vt:lpstr>
      <vt:lpstr>NVIDIA Nexus IDE</vt:lpstr>
      <vt:lpstr>NVIDIA Nexus IDE - Debugging</vt:lpstr>
      <vt:lpstr>NVIDIA Nexus IDE - Profiling</vt:lpstr>
      <vt:lpstr>Linux</vt:lpstr>
      <vt:lpstr>CUDA C</vt:lpstr>
      <vt:lpstr>Example: Vector Addition Kernel</vt:lpstr>
      <vt:lpstr>Example: Vector Addition Kernel</vt:lpstr>
      <vt:lpstr>CUDA: Memory Management</vt:lpstr>
      <vt:lpstr>Example: Vector Addition Kernel</vt:lpstr>
      <vt:lpstr>Example: Host code for  vecAdd</vt:lpstr>
      <vt:lpstr>CUDA: Minimal extensions to C/C++</vt:lpstr>
      <vt:lpstr>Synchronization of blocks</vt:lpstr>
      <vt:lpstr>Using per-block shared memory</vt:lpstr>
      <vt:lpstr>GPU Architecture</vt:lpstr>
      <vt:lpstr>Slide 44</vt:lpstr>
      <vt:lpstr>Slide 45</vt:lpstr>
      <vt:lpstr>Slide 46</vt:lpstr>
      <vt:lpstr>Slide 47</vt:lpstr>
      <vt:lpstr>OPTIMIZATION GuIDELINES</vt:lpstr>
      <vt:lpstr>Slide 49</vt:lpstr>
      <vt:lpstr>Slide 50</vt:lpstr>
      <vt:lpstr>Slide 51</vt:lpstr>
      <vt:lpstr>Slide 52</vt:lpstr>
      <vt:lpstr>Next Generation Architecture</vt:lpstr>
      <vt:lpstr>Many-Core High Performance Computing</vt:lpstr>
      <vt:lpstr>Introducing the Fermi Architecture</vt:lpstr>
      <vt:lpstr>Fermi SM Architecture</vt:lpstr>
      <vt:lpstr>CUDA Core Architecture</vt:lpstr>
      <vt:lpstr>Cached Memory Hierarchy</vt:lpstr>
      <vt:lpstr>Larger, Faster Memory Interface</vt:lpstr>
      <vt:lpstr>ECC</vt:lpstr>
      <vt:lpstr>GigaThread™ Hardware Thread Scheduler</vt:lpstr>
      <vt:lpstr>GigaThread™ Hardware Thread Scheduler </vt:lpstr>
      <vt:lpstr>GigaThread Streaming Data Transfer Engine</vt:lpstr>
      <vt:lpstr>Enhanced Software Support</vt:lpstr>
      <vt:lpstr>Tesla GPU Computing Products</vt:lpstr>
      <vt:lpstr>Tesla GPU Computing Products: Fermi</vt:lpstr>
      <vt:lpstr>Tesla GPU Computing</vt:lpstr>
      <vt:lpstr>Resources</vt:lpstr>
      <vt:lpstr>Getting Started</vt:lpstr>
      <vt:lpstr>Libraries</vt:lpstr>
    </vt:vector>
  </TitlesOfParts>
  <Company>NVIDIA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Tesla GPU Computing</dc:title>
  <dc:creator>Thomas Bradley</dc:creator>
  <cp:lastModifiedBy>mharris</cp:lastModifiedBy>
  <cp:revision>240</cp:revision>
  <dcterms:created xsi:type="dcterms:W3CDTF">2009-11-22T19:05:28Z</dcterms:created>
  <dcterms:modified xsi:type="dcterms:W3CDTF">2009-12-09T01:16:09Z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0x0101004450FAB00A6AB148B3E3318D1A5D9AD1</vt:lpwstr>
  </property>
</Properties>
</file>