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71" r:id="rId14"/>
    <p:sldId id="269" r:id="rId15"/>
    <p:sldId id="268" r:id="rId16"/>
    <p:sldId id="272" r:id="rId17"/>
    <p:sldId id="280" r:id="rId18"/>
    <p:sldId id="281" r:id="rId19"/>
    <p:sldId id="270" r:id="rId20"/>
    <p:sldId id="275" r:id="rId21"/>
    <p:sldId id="277" r:id="rId22"/>
    <p:sldId id="276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FF"/>
    <a:srgbClr val="0000CC"/>
    <a:srgbClr val="0000FF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1398EEE-6980-48AE-A81A-522D35A2F252}" type="datetimeFigureOut">
              <a:rPr lang="zh-TW" altLang="en-US" smtClean="0"/>
              <a:pPr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5F01562-2C43-4B38-A9FB-B506688DF20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Principal Component Analysis and</a:t>
            </a:r>
            <a:br>
              <a:rPr lang="en-US" altLang="zh-TW" dirty="0" smtClean="0">
                <a:solidFill>
                  <a:srgbClr val="0000CC"/>
                </a:solidFill>
              </a:rPr>
            </a:br>
            <a:r>
              <a:rPr lang="en-US" altLang="zh-TW" dirty="0" smtClean="0">
                <a:solidFill>
                  <a:srgbClr val="0000CC"/>
                </a:solidFill>
              </a:rPr>
              <a:t>Linear </a:t>
            </a:r>
            <a:r>
              <a:rPr lang="en-US" altLang="zh-TW" dirty="0" err="1" smtClean="0">
                <a:solidFill>
                  <a:srgbClr val="0000CC"/>
                </a:solidFill>
              </a:rPr>
              <a:t>Discriminant</a:t>
            </a:r>
            <a:r>
              <a:rPr lang="en-US" altLang="zh-TW" dirty="0" smtClean="0">
                <a:solidFill>
                  <a:srgbClr val="0000CC"/>
                </a:solidFill>
              </a:rPr>
              <a:t> Analysis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>
            <a:normAutofit fontScale="55000" lnSpcReduction="20000"/>
          </a:bodyPr>
          <a:lstStyle/>
          <a:p>
            <a:endParaRPr lang="en-US" altLang="zh-TW" dirty="0" smtClean="0">
              <a:solidFill>
                <a:srgbClr val="008000"/>
              </a:solidFill>
            </a:endParaRPr>
          </a:p>
          <a:p>
            <a:r>
              <a:rPr lang="en-US" altLang="zh-TW" dirty="0" err="1" smtClean="0">
                <a:solidFill>
                  <a:srgbClr val="006600"/>
                </a:solidFill>
                <a:latin typeface="Lucida Calligraphy" pitchFamily="66" charset="0"/>
              </a:rPr>
              <a:t>Chaur</a:t>
            </a:r>
            <a:r>
              <a:rPr lang="en-US" altLang="zh-TW" dirty="0" smtClean="0">
                <a:solidFill>
                  <a:srgbClr val="006600"/>
                </a:solidFill>
                <a:latin typeface="Lucida Calligraphy" pitchFamily="66" charset="0"/>
              </a:rPr>
              <a:t>-Chin Chen</a:t>
            </a:r>
          </a:p>
          <a:p>
            <a:r>
              <a:rPr lang="en-US" altLang="zh-TW" dirty="0" smtClean="0">
                <a:solidFill>
                  <a:srgbClr val="FF6600"/>
                </a:solidFill>
              </a:rPr>
              <a:t>Institute of Information Systems and Applications</a:t>
            </a:r>
          </a:p>
          <a:p>
            <a:r>
              <a:rPr lang="en-US" altLang="zh-TW" dirty="0" smtClean="0">
                <a:solidFill>
                  <a:srgbClr val="FF6600"/>
                </a:solidFill>
              </a:rPr>
              <a:t>National </a:t>
            </a:r>
            <a:r>
              <a:rPr lang="en-US" altLang="zh-TW" dirty="0" err="1" smtClean="0">
                <a:solidFill>
                  <a:srgbClr val="FF6600"/>
                </a:solidFill>
              </a:rPr>
              <a:t>Tsing</a:t>
            </a:r>
            <a:r>
              <a:rPr lang="en-US" altLang="zh-TW" dirty="0" smtClean="0">
                <a:solidFill>
                  <a:srgbClr val="FF6600"/>
                </a:solidFill>
              </a:rPr>
              <a:t> </a:t>
            </a:r>
            <a:r>
              <a:rPr lang="en-US" altLang="zh-TW" dirty="0" err="1" smtClean="0">
                <a:solidFill>
                  <a:srgbClr val="FF6600"/>
                </a:solidFill>
              </a:rPr>
              <a:t>Hua</a:t>
            </a:r>
            <a:r>
              <a:rPr lang="en-US" altLang="zh-TW" dirty="0" smtClean="0">
                <a:solidFill>
                  <a:srgbClr val="FF6600"/>
                </a:solidFill>
              </a:rPr>
              <a:t> University</a:t>
            </a:r>
          </a:p>
          <a:p>
            <a:r>
              <a:rPr lang="en-US" altLang="zh-TW" dirty="0" err="1" smtClean="0">
                <a:solidFill>
                  <a:srgbClr val="FF6600"/>
                </a:solidFill>
              </a:rPr>
              <a:t>Hsinchu</a:t>
            </a:r>
            <a:r>
              <a:rPr lang="en-US" altLang="zh-TW" dirty="0">
                <a:solidFill>
                  <a:srgbClr val="FF6600"/>
                </a:solidFill>
              </a:rPr>
              <a:t> </a:t>
            </a:r>
            <a:r>
              <a:rPr lang="en-US" altLang="zh-TW" dirty="0" smtClean="0">
                <a:solidFill>
                  <a:srgbClr val="FF6600"/>
                </a:solidFill>
              </a:rPr>
              <a:t>30013, Taiwan</a:t>
            </a:r>
          </a:p>
          <a:p>
            <a:r>
              <a:rPr lang="en-US" altLang="zh-TW" dirty="0" smtClean="0">
                <a:solidFill>
                  <a:srgbClr val="FF6600"/>
                </a:solidFill>
              </a:rPr>
              <a:t>E-mail: cchen@cs.nthu.edu.tw</a:t>
            </a:r>
            <a:endParaRPr lang="zh-TW" alt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char8O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0"/>
            <a:ext cx="6172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First and Second PCP for data8OX</a:t>
            </a:r>
            <a:endParaRPr lang="zh-TW" altLang="en-US" dirty="0">
              <a:solidFill>
                <a:srgbClr val="0000CC"/>
              </a:solidFill>
            </a:endParaRPr>
          </a:p>
        </p:txBody>
      </p:sp>
      <p:pic>
        <p:nvPicPr>
          <p:cNvPr id="4" name="內容版面配置區 3" descr="fig8OX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362" y="1295400"/>
            <a:ext cx="9162362" cy="55625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Third and Fourth PCP for data8OX</a:t>
            </a:r>
            <a:endParaRPr lang="zh-TW" altLang="en-US" dirty="0">
              <a:solidFill>
                <a:srgbClr val="0000CC"/>
              </a:solidFill>
            </a:endParaRPr>
          </a:p>
        </p:txBody>
      </p:sp>
      <p:pic>
        <p:nvPicPr>
          <p:cNvPr id="4" name="內容版面配置區 3" descr="fig8OX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371600"/>
            <a:ext cx="9162362" cy="549631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First and Second PCP for </a:t>
            </a:r>
            <a:r>
              <a:rPr lang="en-US" altLang="zh-TW" dirty="0" err="1" smtClean="0">
                <a:solidFill>
                  <a:srgbClr val="0000CC"/>
                </a:solidFill>
              </a:rPr>
              <a:t>dataIMOX</a:t>
            </a:r>
            <a:endParaRPr lang="zh-TW" altLang="en-US" dirty="0"/>
          </a:p>
        </p:txBody>
      </p:sp>
      <p:pic>
        <p:nvPicPr>
          <p:cNvPr id="4" name="內容版面配置區 3" descr="figimox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362" y="1219200"/>
            <a:ext cx="9162362" cy="563879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Description of </a:t>
            </a:r>
            <a:r>
              <a:rPr lang="en-US" altLang="zh-TW" dirty="0" err="1" smtClean="0">
                <a:solidFill>
                  <a:srgbClr val="0000CC"/>
                </a:solidFill>
              </a:rPr>
              <a:t>datairis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□ </a:t>
            </a:r>
            <a:r>
              <a:rPr lang="en-US" altLang="zh-TW" dirty="0" smtClean="0">
                <a:solidFill>
                  <a:srgbClr val="006600"/>
                </a:solidFill>
              </a:rPr>
              <a:t>The datairis.txt data set contains the  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6600"/>
                </a:solidFill>
              </a:rPr>
              <a:t>      measurements of three species of iris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6600"/>
                </a:solidFill>
              </a:rPr>
              <a:t>      flowers (</a:t>
            </a:r>
            <a:r>
              <a:rPr lang="en-US" altLang="zh-TW" dirty="0" err="1" smtClean="0">
                <a:solidFill>
                  <a:srgbClr val="006600"/>
                </a:solidFill>
              </a:rPr>
              <a:t>setosa</a:t>
            </a:r>
            <a:r>
              <a:rPr lang="en-US" altLang="zh-TW" dirty="0" smtClean="0">
                <a:solidFill>
                  <a:srgbClr val="006600"/>
                </a:solidFill>
              </a:rPr>
              <a:t>, </a:t>
            </a:r>
            <a:r>
              <a:rPr lang="en-US" altLang="zh-TW" smtClean="0">
                <a:solidFill>
                  <a:srgbClr val="006600"/>
                </a:solidFill>
              </a:rPr>
              <a:t>versicolor, virginica</a:t>
            </a:r>
            <a:r>
              <a:rPr lang="en-US" altLang="zh-TW" dirty="0" smtClean="0">
                <a:solidFill>
                  <a:srgbClr val="006600"/>
                </a:solidFill>
              </a:rPr>
              <a:t>). </a:t>
            </a:r>
            <a:endParaRPr lang="en-US" altLang="zh-TW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en-US" altLang="zh-TW" dirty="0" smtClean="0"/>
              <a:t>□ </a:t>
            </a:r>
            <a:r>
              <a:rPr lang="en-US" altLang="zh-TW" dirty="0" smtClean="0">
                <a:solidFill>
                  <a:srgbClr val="FF6600"/>
                </a:solidFill>
              </a:rPr>
              <a:t>It consists of 50 patterns from each species 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6600"/>
                </a:solidFill>
              </a:rPr>
              <a:t>     on each of 4 features (sepal length, sepal   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6600"/>
                </a:solidFill>
              </a:rPr>
              <a:t>     width, petal length, petal width). </a:t>
            </a:r>
          </a:p>
          <a:p>
            <a:pPr>
              <a:buNone/>
            </a:pPr>
            <a:r>
              <a:rPr lang="en-US" altLang="zh-TW" dirty="0" smtClean="0"/>
              <a:t>□ </a:t>
            </a:r>
            <a:r>
              <a:rPr lang="en-US" altLang="zh-TW" dirty="0" smtClean="0">
                <a:solidFill>
                  <a:srgbClr val="C00000"/>
                </a:solidFill>
              </a:rPr>
              <a:t>This data set is frequently used as an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C00000"/>
                </a:solidFill>
              </a:rPr>
              <a:t>     example for clustering and classification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First and Second PCP for </a:t>
            </a:r>
            <a:r>
              <a:rPr lang="en-US" altLang="zh-TW" dirty="0" err="1" smtClean="0">
                <a:solidFill>
                  <a:srgbClr val="0000CC"/>
                </a:solidFill>
              </a:rPr>
              <a:t>datairis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pic>
        <p:nvPicPr>
          <p:cNvPr id="4" name="內容版面配置區 3" descr="figiris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143000"/>
            <a:ext cx="76200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Example that PCP is Not Working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PCP works as expected</a:t>
            </a:r>
            <a:endParaRPr lang="zh-TW" altLang="en-US" dirty="0"/>
          </a:p>
        </p:txBody>
      </p:sp>
      <p:pic>
        <p:nvPicPr>
          <p:cNvPr id="8" name="內容版面配置區 7" descr="pcaY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2635448"/>
            <a:ext cx="4497388" cy="3373041"/>
          </a:xfrm>
        </p:spPr>
      </p:pic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PCP is not working as expected</a:t>
            </a:r>
            <a:endParaRPr lang="zh-TW" altLang="en-US" dirty="0"/>
          </a:p>
        </p:txBody>
      </p:sp>
      <p:pic>
        <p:nvPicPr>
          <p:cNvPr id="9" name="內容版面配置區 8" descr="pcaNo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86289" y="2590801"/>
            <a:ext cx="4557712" cy="341828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Fundamentals of LDA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Given the training patterns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en-US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, . . . , </a:t>
            </a:r>
            <a:r>
              <a:rPr lang="en-US" altLang="zh-TW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from K categories, where n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+ n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+ … +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n   of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m-dimensional</a:t>
            </a:r>
            <a:r>
              <a:rPr lang="en-US" altLang="zh-TW" sz="24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 column vectors. Let the between-class scatter matrix B, the within-class scatter matrix W, and the total scatter matrix T be defined below.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1. The sample mean vector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. . .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altLang="zh-TW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altLang="zh-TW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2. The mean vector of category 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is  denoted as </a:t>
            </a:r>
            <a:r>
              <a:rPr lang="en-US" altLang="zh-TW" sz="24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TW" sz="24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. The between-class scatter matrix B= </a:t>
            </a:r>
            <a:r>
              <a:rPr lang="el-GR" altLang="zh-TW" sz="2400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zh-TW" sz="2400" b="1" i="1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l-GR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zh-TW" sz="2400" b="1" i="1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l-GR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4. The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 within-class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scatter matrix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W= </a:t>
            </a:r>
            <a:r>
              <a:rPr lang="el-GR" altLang="zh-TW" sz="2400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l-GR" altLang="zh-TW" sz="2400" i="1" dirty="0" smtClean="0">
                <a:latin typeface="Times New Roman" pitchFamily="18" charset="0"/>
                <a:cs typeface="Times New Roman" pitchFamily="18" charset="0"/>
              </a:rPr>
              <a:t> Σ</a:t>
            </a:r>
            <a:r>
              <a:rPr lang="en-US" altLang="zh-TW" sz="2400" b="1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l-GR" altLang="zh-TW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zh-TW" sz="2400" b="1" i="1" baseline="-250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zh-TW" sz="24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x-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5. The total scatter matrix T =</a:t>
            </a:r>
            <a:r>
              <a:rPr lang="el-GR" altLang="zh-TW" sz="2400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zh-TW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i="1" baseline="-250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l-GR" altLang="zh-TW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altLang="zh-TW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 - u</a:t>
            </a:r>
            <a:r>
              <a:rPr lang="pl-PL" altLang="zh-TW" sz="2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altLang="zh-TW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400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altLang="zh-TW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Then  </a:t>
            </a:r>
            <a:r>
              <a:rPr lang="en-US" altLang="zh-TW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T= B+W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Fisher’s </a:t>
            </a:r>
            <a:r>
              <a:rPr lang="en-US" altLang="zh-TW" dirty="0" err="1" smtClean="0">
                <a:solidFill>
                  <a:srgbClr val="0000CC"/>
                </a:solidFill>
              </a:rPr>
              <a:t>Discriminant</a:t>
            </a:r>
            <a:r>
              <a:rPr lang="en-US" altLang="zh-TW" dirty="0" smtClean="0">
                <a:solidFill>
                  <a:srgbClr val="0000CC"/>
                </a:solidFill>
              </a:rPr>
              <a:t> Ratio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Linear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discriminant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analysis for a </a:t>
            </a:r>
            <a:r>
              <a:rPr lang="en-US" altLang="zh-TW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dichotomous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problem attempts to find an optimal direction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for projection which maximizes a Fisher’s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discriminant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ratio</a:t>
            </a:r>
          </a:p>
          <a:p>
            <a:pPr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J(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= </a:t>
            </a:r>
          </a:p>
          <a:p>
            <a:pPr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optimization problem is reduced to solving the generalized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eigenvalue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/eigenvector problem  </a:t>
            </a:r>
            <a:r>
              <a:rPr lang="en-US" altLang="zh-TW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altLang="zh-TW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λ </a:t>
            </a:r>
            <a:r>
              <a:rPr lang="en-US" altLang="zh-TW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by letting (n=n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Similarly, for multiclass (more than 2 classes) problems, the objective is to find the first few vectors for discriminating points in different categories which is also based on optimizing 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or solving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TW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altLang="zh-TW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λ </a:t>
            </a:r>
            <a:r>
              <a:rPr lang="en-US" altLang="zh-TW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TW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for the eigenvectors associated with few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largest </a:t>
            </a:r>
            <a:r>
              <a:rPr lang="en-US" altLang="zh-TW" sz="2400" i="1" dirty="0" err="1" smtClean="0">
                <a:latin typeface="Times New Roman" pitchFamily="18" charset="0"/>
                <a:cs typeface="Times New Roman" pitchFamily="18" charset="0"/>
              </a:rPr>
              <a:t>eigenvalues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808340"/>
            <a:ext cx="5105400" cy="773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Fundamentals of LDA</a:t>
            </a:r>
            <a:endParaRPr lang="zh-TW" altLang="en-US" dirty="0">
              <a:solidFill>
                <a:srgbClr val="0000CC"/>
              </a:solidFill>
            </a:endParaRPr>
          </a:p>
        </p:txBody>
      </p:sp>
      <p:pic>
        <p:nvPicPr>
          <p:cNvPr id="6" name="內容版面配置區 5" descr="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142999"/>
            <a:ext cx="5036950" cy="57150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Outline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>
                <a:solidFill>
                  <a:srgbClr val="FF6600"/>
                </a:solidFill>
              </a:rPr>
              <a:t>◇ Motivation for PCA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FF6600"/>
                </a:solidFill>
              </a:rPr>
              <a:t>◇ Problem Statement for PCA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FF6600"/>
                </a:solidFill>
              </a:rPr>
              <a:t>◇ The Solution and Practical Computations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FF6600"/>
                </a:solidFill>
              </a:rPr>
              <a:t>◇ Examples  and Undesired Results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7030A0"/>
                </a:solidFill>
              </a:rPr>
              <a:t>◇ Fundamentals of LDA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7030A0"/>
                </a:solidFill>
              </a:rPr>
              <a:t>◇ </a:t>
            </a:r>
            <a:r>
              <a:rPr lang="en-US" altLang="zh-TW" b="1" dirty="0" err="1" smtClean="0">
                <a:solidFill>
                  <a:srgbClr val="7030A0"/>
                </a:solidFill>
              </a:rPr>
              <a:t>Discriminant</a:t>
            </a:r>
            <a:r>
              <a:rPr lang="en-US" altLang="zh-TW" b="1" dirty="0" smtClean="0">
                <a:solidFill>
                  <a:srgbClr val="7030A0"/>
                </a:solidFill>
              </a:rPr>
              <a:t>  Analysis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7030A0"/>
                </a:solidFill>
              </a:rPr>
              <a:t>◇ Practical Computations </a:t>
            </a:r>
          </a:p>
          <a:p>
            <a:pPr>
              <a:buNone/>
            </a:pPr>
            <a:r>
              <a:rPr lang="en-US" altLang="zh-TW" b="1" dirty="0" smtClean="0">
                <a:solidFill>
                  <a:srgbClr val="7030A0"/>
                </a:solidFill>
              </a:rPr>
              <a:t>◇ Examples  and Comparison with PCA</a:t>
            </a:r>
          </a:p>
          <a:p>
            <a:pPr>
              <a:buNone/>
            </a:pPr>
            <a:endParaRPr lang="en-US" altLang="zh-TW" b="1" dirty="0" smtClean="0">
              <a:solidFill>
                <a:srgbClr val="FF6600"/>
              </a:solidFill>
            </a:endParaRPr>
          </a:p>
          <a:p>
            <a:pPr>
              <a:buNone/>
            </a:pPr>
            <a:endParaRPr lang="en-US" altLang="zh-TW" b="1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LDA and PCA on data8OX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       LDA on data8OX</a:t>
            </a:r>
            <a:endParaRPr lang="zh-TW" altLang="en-US" dirty="0"/>
          </a:p>
        </p:txBody>
      </p:sp>
      <p:pic>
        <p:nvPicPr>
          <p:cNvPr id="9" name="內容版面配置區 8" descr="fig8OX-ld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15081" y="2635448"/>
            <a:ext cx="4512469" cy="3384352"/>
          </a:xfrm>
        </p:spPr>
      </p:pic>
      <p:sp>
        <p:nvSpPr>
          <p:cNvPr id="7" name="文字版面配置區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TW" dirty="0" smtClean="0"/>
              <a:t>          PCA on data8OX</a:t>
            </a:r>
            <a:endParaRPr lang="zh-TW" altLang="en-US" dirty="0"/>
          </a:p>
        </p:txBody>
      </p:sp>
      <p:pic>
        <p:nvPicPr>
          <p:cNvPr id="10" name="內容版面配置區 9" descr="fig8OX-pc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634853"/>
            <a:ext cx="4513263" cy="33849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LDA and PCA on </a:t>
            </a:r>
            <a:r>
              <a:rPr lang="en-US" altLang="zh-TW" dirty="0" err="1" smtClean="0">
                <a:solidFill>
                  <a:srgbClr val="0000CC"/>
                </a:solidFill>
              </a:rPr>
              <a:t>dataimox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       LDA on </a:t>
            </a:r>
            <a:r>
              <a:rPr lang="en-US" altLang="zh-TW" dirty="0" err="1" smtClean="0"/>
              <a:t>dataimox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TW" dirty="0" smtClean="0"/>
              <a:t>       PCA on </a:t>
            </a:r>
            <a:r>
              <a:rPr lang="en-US" altLang="zh-TW" dirty="0" err="1" smtClean="0"/>
              <a:t>dataimox</a:t>
            </a:r>
            <a:endParaRPr lang="zh-TW" altLang="en-US" dirty="0"/>
          </a:p>
        </p:txBody>
      </p:sp>
      <p:pic>
        <p:nvPicPr>
          <p:cNvPr id="8" name="內容版面配置區 7" descr="figimox-pca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2634853"/>
            <a:ext cx="4498975" cy="3374231"/>
          </a:xfrm>
        </p:spPr>
      </p:pic>
      <p:pic>
        <p:nvPicPr>
          <p:cNvPr id="10" name="內容版面配置區 9" descr="figimox-ld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-15081" y="2635448"/>
            <a:ext cx="4512469" cy="3384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LDA and PCA on </a:t>
            </a:r>
            <a:r>
              <a:rPr lang="en-US" altLang="zh-TW" dirty="0" err="1" smtClean="0">
                <a:solidFill>
                  <a:srgbClr val="0000CC"/>
                </a:solidFill>
              </a:rPr>
              <a:t>datairis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       LDA on </a:t>
            </a:r>
            <a:r>
              <a:rPr lang="en-US" altLang="zh-TW" dirty="0" err="1" smtClean="0"/>
              <a:t>datairis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TW" dirty="0" smtClean="0"/>
              <a:t>            PCA on </a:t>
            </a:r>
            <a:r>
              <a:rPr lang="en-US" altLang="zh-TW" dirty="0" err="1" smtClean="0"/>
              <a:t>datairis</a:t>
            </a:r>
            <a:endParaRPr lang="zh-TW" altLang="en-US" dirty="0"/>
          </a:p>
        </p:txBody>
      </p:sp>
      <p:pic>
        <p:nvPicPr>
          <p:cNvPr id="8" name="內容版面配置區 7" descr="figiris-pca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2634853"/>
            <a:ext cx="4513263" cy="3384947"/>
          </a:xfrm>
        </p:spPr>
      </p:pic>
      <p:pic>
        <p:nvPicPr>
          <p:cNvPr id="10" name="內容版面配置區 9" descr="figiris-ld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-15081" y="2635448"/>
            <a:ext cx="4512469" cy="3384352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>
                <a:solidFill>
                  <a:srgbClr val="0000CC"/>
                </a:solidFill>
              </a:rPr>
              <a:t>Projection of First 3 Principal Components for data8OX</a:t>
            </a:r>
            <a:endParaRPr lang="zh-TW" altLang="en-US" smtClean="0">
              <a:solidFill>
                <a:srgbClr val="0000CC"/>
              </a:solidFill>
            </a:endParaRPr>
          </a:p>
        </p:txBody>
      </p:sp>
      <p:pic>
        <p:nvPicPr>
          <p:cNvPr id="19459" name="內容版面配置區 8" descr="8OX3D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2188" y="1428750"/>
            <a:ext cx="7239000" cy="5429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006600"/>
                </a:solidFill>
              </a:rPr>
              <a:t>pca8OX.m</a:t>
            </a:r>
            <a:endParaRPr lang="zh-TW" altLang="en-US" smtClean="0">
              <a:solidFill>
                <a:srgbClr val="006600"/>
              </a:solidFill>
            </a:endParaRPr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000" dirty="0" smtClean="0"/>
              <a:t>fin=</a:t>
            </a:r>
            <a:r>
              <a:rPr lang="en-US" altLang="zh-TW" sz="2000" dirty="0" err="1" smtClean="0"/>
              <a:t>fopen</a:t>
            </a:r>
            <a:r>
              <a:rPr lang="en-US" altLang="zh-TW" sz="2000" dirty="0" smtClean="0"/>
              <a:t>('data8OX.txt','r');</a:t>
            </a:r>
          </a:p>
          <a:p>
            <a:r>
              <a:rPr lang="en-US" altLang="zh-TW" sz="2000" dirty="0" smtClean="0"/>
              <a:t>d=8+1; N=45;                          </a:t>
            </a:r>
            <a:r>
              <a:rPr lang="en-US" altLang="zh-TW" sz="2000" dirty="0" smtClean="0">
                <a:solidFill>
                  <a:srgbClr val="FF0000"/>
                </a:solidFill>
              </a:rPr>
              <a:t>% d features, N patterns</a:t>
            </a:r>
          </a:p>
          <a:p>
            <a:r>
              <a:rPr lang="en-US" altLang="zh-TW" sz="2000" dirty="0" err="1" smtClean="0"/>
              <a:t>fgetl</a:t>
            </a:r>
            <a:r>
              <a:rPr lang="en-US" altLang="zh-TW" sz="2000" dirty="0" smtClean="0"/>
              <a:t>(fin); </a:t>
            </a:r>
            <a:r>
              <a:rPr lang="en-US" altLang="zh-TW" sz="2000" dirty="0" err="1" smtClean="0"/>
              <a:t>fgetl</a:t>
            </a:r>
            <a:r>
              <a:rPr lang="en-US" altLang="zh-TW" sz="2000" dirty="0" smtClean="0"/>
              <a:t>(fin); </a:t>
            </a:r>
            <a:r>
              <a:rPr lang="en-US" altLang="zh-TW" sz="2000" dirty="0" err="1" smtClean="0"/>
              <a:t>fgetl</a:t>
            </a:r>
            <a:r>
              <a:rPr lang="en-US" altLang="zh-TW" sz="2000" dirty="0" smtClean="0"/>
              <a:t>(fin);   </a:t>
            </a:r>
            <a:r>
              <a:rPr lang="en-US" altLang="zh-TW" sz="2000" dirty="0" smtClean="0">
                <a:solidFill>
                  <a:srgbClr val="FF0000"/>
                </a:solidFill>
              </a:rPr>
              <a:t>% skip 3 lines</a:t>
            </a:r>
          </a:p>
          <a:p>
            <a:r>
              <a:rPr lang="en-US" altLang="zh-TW" sz="2000" dirty="0" smtClean="0"/>
              <a:t>A=</a:t>
            </a:r>
            <a:r>
              <a:rPr lang="en-US" altLang="zh-TW" sz="2000" dirty="0" err="1" smtClean="0"/>
              <a:t>fscanf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fin,'%f</a:t>
            </a:r>
            <a:r>
              <a:rPr lang="en-US" altLang="zh-TW" sz="2000" dirty="0" smtClean="0"/>
              <a:t>',[d N]); A=A'; </a:t>
            </a:r>
            <a:r>
              <a:rPr lang="en-US" altLang="zh-TW" sz="2000" dirty="0" smtClean="0">
                <a:solidFill>
                  <a:srgbClr val="FF0000"/>
                </a:solidFill>
              </a:rPr>
              <a:t>% read data </a:t>
            </a:r>
          </a:p>
          <a:p>
            <a:r>
              <a:rPr lang="en-US" altLang="zh-TW" sz="2000" dirty="0" smtClean="0"/>
              <a:t>X=A(:,1:d-1);                           </a:t>
            </a:r>
            <a:r>
              <a:rPr lang="en-US" altLang="zh-TW" sz="2000" dirty="0" smtClean="0">
                <a:solidFill>
                  <a:srgbClr val="FF0000"/>
                </a:solidFill>
              </a:rPr>
              <a:t>% remove the last columns</a:t>
            </a:r>
          </a:p>
          <a:p>
            <a:r>
              <a:rPr lang="en-US" altLang="zh-TW" sz="2000" dirty="0" smtClean="0"/>
              <a:t>k=3;  Y=PCA(</a:t>
            </a:r>
            <a:r>
              <a:rPr lang="en-US" altLang="zh-TW" sz="2000" dirty="0" err="1" smtClean="0"/>
              <a:t>X,k</a:t>
            </a:r>
            <a:r>
              <a:rPr lang="en-US" altLang="zh-TW" sz="2000" dirty="0" smtClean="0"/>
              <a:t>);                  </a:t>
            </a:r>
            <a:r>
              <a:rPr lang="en-US" altLang="zh-TW" sz="2000" dirty="0" smtClean="0">
                <a:solidFill>
                  <a:srgbClr val="FF0000"/>
                </a:solidFill>
              </a:rPr>
              <a:t>% better 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Matlab</a:t>
            </a:r>
            <a:r>
              <a:rPr lang="en-US" altLang="zh-TW" sz="2000" dirty="0" smtClean="0">
                <a:solidFill>
                  <a:srgbClr val="FF0000"/>
                </a:solidFill>
              </a:rPr>
              <a:t> code</a:t>
            </a:r>
          </a:p>
          <a:p>
            <a:r>
              <a:rPr lang="en-US" altLang="zh-TW" sz="2000" dirty="0" smtClean="0"/>
              <a:t>X1=Y(1:15,1);  Y1=Y(1:15,2);    Z1=Y(1:15,3);</a:t>
            </a:r>
          </a:p>
          <a:p>
            <a:r>
              <a:rPr lang="en-US" altLang="zh-TW" sz="2000" dirty="0" smtClean="0"/>
              <a:t>X2=Y(16:30,1); Y2=Y(16:30,2</a:t>
            </a:r>
            <a:r>
              <a:rPr lang="en-US" altLang="zh-TW" sz="2000" smtClean="0"/>
              <a:t>); Z2=Y(16:30,3);</a:t>
            </a:r>
            <a:endParaRPr lang="en-US" altLang="zh-TW" sz="2000" dirty="0" smtClean="0"/>
          </a:p>
          <a:p>
            <a:r>
              <a:rPr lang="en-US" altLang="zh-TW" sz="2000" dirty="0" smtClean="0"/>
              <a:t>X3=Y(31:45,1); Y3=Y(31:45,2); Z3=Y(31:45,3);</a:t>
            </a:r>
          </a:p>
          <a:p>
            <a:r>
              <a:rPr lang="en-US" altLang="zh-TW" sz="2000" dirty="0" smtClean="0"/>
              <a:t>plot3(X1,Y1,Z1,'d',X2,Y2,Z2,'O',X3,Y3,Z3,'X', 'markersize',12); grid </a:t>
            </a:r>
          </a:p>
          <a:p>
            <a:r>
              <a:rPr lang="pt-BR" altLang="zh-TW" sz="2000" dirty="0" smtClean="0"/>
              <a:t>axis([4 24, -2 18, -10,25]);</a:t>
            </a:r>
          </a:p>
          <a:p>
            <a:r>
              <a:rPr lang="en-US" altLang="zh-TW" sz="2000" dirty="0" smtClean="0"/>
              <a:t>legend('8','O','X')</a:t>
            </a:r>
          </a:p>
          <a:p>
            <a:r>
              <a:rPr lang="en-US" altLang="zh-TW" sz="2000" dirty="0" smtClean="0"/>
              <a:t>title('First Three  Principal Component Projection for 8OX Data‘)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r>
              <a:rPr lang="en-US" altLang="zh-TW" smtClean="0">
                <a:solidFill>
                  <a:srgbClr val="0000CC"/>
                </a:solidFill>
              </a:rPr>
              <a:t>PCA.m</a:t>
            </a:r>
            <a:endParaRPr lang="zh-TW" altLang="en-US" smtClean="0">
              <a:solidFill>
                <a:srgbClr val="0000CC"/>
              </a:solidFill>
            </a:endParaRPr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2000" smtClean="0"/>
              <a:t>% Script file: PCA.m</a:t>
            </a:r>
          </a:p>
          <a:p>
            <a:r>
              <a:rPr lang="en-US" altLang="zh-TW" sz="2000" smtClean="0"/>
              <a:t>% Find the first K Principal Components of data X</a:t>
            </a:r>
          </a:p>
          <a:p>
            <a:r>
              <a:rPr lang="en-US" altLang="zh-TW" sz="2000" smtClean="0"/>
              <a:t>% X contains n pattern vectors with d features</a:t>
            </a:r>
          </a:p>
          <a:p>
            <a:r>
              <a:rPr lang="en-US" altLang="zh-TW" sz="2000" smtClean="0">
                <a:solidFill>
                  <a:srgbClr val="0000CC"/>
                </a:solidFill>
              </a:rPr>
              <a:t>function Y=PCA(X,K)</a:t>
            </a:r>
          </a:p>
          <a:p>
            <a:r>
              <a:rPr lang="en-US" altLang="zh-TW" sz="2000" smtClean="0"/>
              <a:t>[n,d]=size(X);</a:t>
            </a:r>
          </a:p>
          <a:p>
            <a:r>
              <a:rPr lang="en-US" altLang="zh-TW" sz="2000" smtClean="0"/>
              <a:t>C=cov(X);</a:t>
            </a:r>
          </a:p>
          <a:p>
            <a:r>
              <a:rPr lang="en-US" altLang="zh-TW" sz="2000" smtClean="0"/>
              <a:t>[U D]=eig(C);</a:t>
            </a:r>
          </a:p>
          <a:p>
            <a:r>
              <a:rPr lang="en-US" altLang="zh-TW" sz="2000" smtClean="0"/>
              <a:t>L=diag(D);</a:t>
            </a:r>
          </a:p>
          <a:p>
            <a:r>
              <a:rPr lang="en-US" altLang="zh-TW" sz="2000" smtClean="0"/>
              <a:t>[sorted index]=sort(L,'descend');</a:t>
            </a:r>
          </a:p>
          <a:p>
            <a:r>
              <a:rPr lang="en-US" altLang="zh-TW" sz="2000" smtClean="0"/>
              <a:t>Xproj=zeros(d,K); </a:t>
            </a:r>
            <a:r>
              <a:rPr lang="en-US" altLang="zh-TW" sz="2000" smtClean="0">
                <a:solidFill>
                  <a:srgbClr val="FF0000"/>
                </a:solidFill>
              </a:rPr>
              <a:t>       % initiate a projection matrix</a:t>
            </a:r>
          </a:p>
          <a:p>
            <a:r>
              <a:rPr lang="en-US" altLang="zh-TW" sz="2000" smtClean="0"/>
              <a:t>for j=1:K</a:t>
            </a:r>
          </a:p>
          <a:p>
            <a:r>
              <a:rPr lang="en-US" altLang="zh-TW" sz="2000" smtClean="0"/>
              <a:t>   Xproj(:,j)=U(:,index(j));</a:t>
            </a:r>
          </a:p>
          <a:p>
            <a:r>
              <a:rPr lang="en-US" altLang="zh-TW" sz="2000" smtClean="0"/>
              <a:t>end</a:t>
            </a:r>
          </a:p>
          <a:p>
            <a:r>
              <a:rPr lang="en-US" altLang="zh-TW" sz="2000" smtClean="0"/>
              <a:t>Y=X*Xproj;                  </a:t>
            </a:r>
            <a:r>
              <a:rPr lang="en-US" altLang="zh-TW" sz="2000" smtClean="0">
                <a:solidFill>
                  <a:srgbClr val="FF0000"/>
                </a:solidFill>
              </a:rPr>
              <a:t>% first K principal components</a:t>
            </a:r>
          </a:p>
          <a:p>
            <a:endParaRPr lang="zh-TW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Motivation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6600"/>
                </a:solidFill>
              </a:rPr>
              <a:t>P</a:t>
            </a:r>
            <a:r>
              <a:rPr lang="en-US" altLang="zh-TW" dirty="0" smtClean="0">
                <a:solidFill>
                  <a:srgbClr val="FF6600"/>
                </a:solidFill>
              </a:rPr>
              <a:t>rincipal</a:t>
            </a:r>
            <a:r>
              <a:rPr lang="en-US" altLang="zh-TW" b="1" dirty="0" smtClean="0">
                <a:solidFill>
                  <a:srgbClr val="FF6600"/>
                </a:solidFill>
              </a:rPr>
              <a:t> </a:t>
            </a:r>
            <a:r>
              <a:rPr lang="en-US" altLang="zh-TW" b="1" dirty="0" smtClean="0">
                <a:solidFill>
                  <a:srgbClr val="006600"/>
                </a:solidFill>
              </a:rPr>
              <a:t>C</a:t>
            </a:r>
            <a:r>
              <a:rPr lang="en-US" altLang="zh-TW" dirty="0" smtClean="0">
                <a:solidFill>
                  <a:srgbClr val="FF6600"/>
                </a:solidFill>
              </a:rPr>
              <a:t>omponent</a:t>
            </a:r>
            <a:r>
              <a:rPr lang="en-US" altLang="zh-TW" b="1" dirty="0" smtClean="0">
                <a:solidFill>
                  <a:srgbClr val="FF6600"/>
                </a:solidFill>
              </a:rPr>
              <a:t> </a:t>
            </a:r>
            <a:r>
              <a:rPr lang="en-US" altLang="zh-TW" b="1" dirty="0" smtClean="0">
                <a:solidFill>
                  <a:srgbClr val="006600"/>
                </a:solidFill>
              </a:rPr>
              <a:t>A</a:t>
            </a:r>
            <a:r>
              <a:rPr lang="en-US" altLang="zh-TW" dirty="0" smtClean="0">
                <a:solidFill>
                  <a:srgbClr val="FF6600"/>
                </a:solidFill>
              </a:rPr>
              <a:t>nalysis</a:t>
            </a:r>
            <a:r>
              <a:rPr lang="en-US" altLang="zh-TW" b="1" dirty="0" smtClean="0">
                <a:solidFill>
                  <a:srgbClr val="FF6600"/>
                </a:solidFill>
              </a:rPr>
              <a:t> (</a:t>
            </a:r>
            <a:r>
              <a:rPr lang="en-US" altLang="zh-TW" b="1" dirty="0" smtClean="0">
                <a:solidFill>
                  <a:srgbClr val="006600"/>
                </a:solidFill>
              </a:rPr>
              <a:t>PCA</a:t>
            </a:r>
            <a:r>
              <a:rPr lang="en-US" altLang="zh-TW" b="1" dirty="0" smtClean="0">
                <a:solidFill>
                  <a:srgbClr val="FF6600"/>
                </a:solidFill>
              </a:rPr>
              <a:t>)  </a:t>
            </a:r>
            <a:r>
              <a:rPr lang="en-US" altLang="zh-TW" dirty="0" smtClean="0"/>
              <a:t>and </a:t>
            </a:r>
            <a:r>
              <a:rPr lang="en-US" altLang="zh-TW" b="1" dirty="0" smtClean="0">
                <a:solidFill>
                  <a:srgbClr val="C00000"/>
                </a:solidFill>
              </a:rPr>
              <a:t>L</a:t>
            </a:r>
            <a:r>
              <a:rPr lang="en-US" altLang="zh-TW" dirty="0" smtClean="0">
                <a:solidFill>
                  <a:srgbClr val="FF00FF"/>
                </a:solidFill>
              </a:rPr>
              <a:t>inear</a:t>
            </a:r>
            <a:r>
              <a:rPr lang="en-US" altLang="zh-TW" b="1" dirty="0" smtClean="0">
                <a:solidFill>
                  <a:srgbClr val="FF6600"/>
                </a:solidFill>
              </a:rPr>
              <a:t> </a:t>
            </a:r>
            <a:r>
              <a:rPr lang="en-US" altLang="zh-TW" b="1" dirty="0" err="1" smtClean="0">
                <a:solidFill>
                  <a:srgbClr val="C00000"/>
                </a:solidFill>
              </a:rPr>
              <a:t>D</a:t>
            </a:r>
            <a:r>
              <a:rPr lang="en-US" altLang="zh-TW" dirty="0" err="1" smtClean="0">
                <a:solidFill>
                  <a:srgbClr val="FF00FF"/>
                </a:solidFill>
              </a:rPr>
              <a:t>iscriminant</a:t>
            </a:r>
            <a:r>
              <a:rPr lang="en-US" altLang="zh-TW" b="1" dirty="0" smtClean="0">
                <a:solidFill>
                  <a:srgbClr val="FF00FF"/>
                </a:solidFill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en-US" altLang="zh-TW" dirty="0" smtClean="0">
                <a:solidFill>
                  <a:srgbClr val="FF00FF"/>
                </a:solidFill>
              </a:rPr>
              <a:t>nalysis (</a:t>
            </a:r>
            <a:r>
              <a:rPr lang="en-US" altLang="zh-TW" dirty="0" smtClean="0">
                <a:solidFill>
                  <a:srgbClr val="C00000"/>
                </a:solidFill>
              </a:rPr>
              <a:t>LDA</a:t>
            </a:r>
            <a:r>
              <a:rPr lang="en-US" altLang="zh-TW" dirty="0" smtClean="0">
                <a:solidFill>
                  <a:srgbClr val="FF00FF"/>
                </a:solidFill>
              </a:rPr>
              <a:t>)</a:t>
            </a:r>
            <a:r>
              <a:rPr lang="en-US" altLang="zh-TW" b="1" dirty="0" smtClean="0">
                <a:solidFill>
                  <a:srgbClr val="FF6600"/>
                </a:solidFill>
              </a:rPr>
              <a:t> </a:t>
            </a:r>
            <a:r>
              <a:rPr lang="en-US" altLang="zh-TW" dirty="0" smtClean="0"/>
              <a:t>are</a:t>
            </a:r>
            <a:r>
              <a:rPr lang="en-US" altLang="zh-TW" b="1" dirty="0" smtClean="0">
                <a:solidFill>
                  <a:srgbClr val="FF6600"/>
                </a:solidFill>
              </a:rPr>
              <a:t> </a:t>
            </a:r>
            <a:r>
              <a:rPr lang="en-US" altLang="zh-TW" dirty="0" smtClean="0"/>
              <a:t>multivariate statistical techniques that are often</a:t>
            </a:r>
          </a:p>
          <a:p>
            <a:r>
              <a:rPr lang="en-US" altLang="zh-TW" dirty="0" smtClean="0"/>
              <a:t>useful in </a:t>
            </a:r>
            <a:r>
              <a:rPr lang="en-US" altLang="zh-TW" i="1" dirty="0" smtClean="0">
                <a:solidFill>
                  <a:srgbClr val="7030A0"/>
                </a:solidFill>
              </a:rPr>
              <a:t>reducing dimensionality </a:t>
            </a:r>
            <a:r>
              <a:rPr lang="en-US" altLang="zh-TW" dirty="0" smtClean="0"/>
              <a:t>of a collection of unstructured random variables for </a:t>
            </a:r>
            <a:r>
              <a:rPr lang="en-US" altLang="zh-TW" i="1" dirty="0" smtClean="0">
                <a:solidFill>
                  <a:srgbClr val="FF6600"/>
                </a:solidFill>
              </a:rPr>
              <a:t>analysis and interpretation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Problem Statement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TW" i="1" dirty="0" smtClean="0"/>
              <a:t>• </a:t>
            </a:r>
            <a:r>
              <a:rPr lang="en-US" altLang="zh-TW" dirty="0" smtClean="0"/>
              <a:t>Let X be an</a:t>
            </a:r>
            <a:r>
              <a:rPr lang="en-US" altLang="zh-TW" dirty="0" smtClean="0">
                <a:solidFill>
                  <a:srgbClr val="FF6600"/>
                </a:solidFill>
              </a:rPr>
              <a:t> </a:t>
            </a:r>
            <a:r>
              <a:rPr lang="en-US" altLang="zh-TW" i="1" dirty="0" smtClean="0">
                <a:solidFill>
                  <a:srgbClr val="006600"/>
                </a:solidFill>
              </a:rPr>
              <a:t>m-dimensional</a:t>
            </a:r>
            <a:r>
              <a:rPr lang="en-US" altLang="zh-TW" i="1" dirty="0" smtClean="0">
                <a:solidFill>
                  <a:srgbClr val="FF6600"/>
                </a:solidFill>
              </a:rPr>
              <a:t> </a:t>
            </a:r>
            <a:r>
              <a:rPr lang="en-US" altLang="zh-TW" i="1" dirty="0" smtClean="0"/>
              <a:t>random vector with the covariance matrix C. The problem is to consecutively find the unit vectors a</a:t>
            </a:r>
            <a:r>
              <a:rPr lang="en-US" altLang="zh-TW" i="1" baseline="-25000" dirty="0" smtClean="0"/>
              <a:t>1</a:t>
            </a:r>
            <a:r>
              <a:rPr lang="en-US" altLang="zh-TW" i="1" dirty="0" smtClean="0"/>
              <a:t>, a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, . . . , a</a:t>
            </a:r>
            <a:r>
              <a:rPr lang="en-US" altLang="zh-TW" i="1" baseline="-25000" dirty="0" smtClean="0"/>
              <a:t>m</a:t>
            </a:r>
            <a:r>
              <a:rPr lang="en-US" altLang="zh-TW" i="1" dirty="0" smtClean="0"/>
              <a:t> such that </a:t>
            </a:r>
            <a:r>
              <a:rPr lang="en-US" altLang="zh-TW" i="1" dirty="0" err="1" smtClean="0"/>
              <a:t>y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= </a:t>
            </a:r>
            <a:r>
              <a:rPr lang="en-US" altLang="zh-TW" i="1" dirty="0" err="1" smtClean="0"/>
              <a:t>x</a:t>
            </a:r>
            <a:r>
              <a:rPr lang="en-US" altLang="zh-TW" i="1" baseline="30000" dirty="0" err="1" smtClean="0"/>
              <a:t>t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a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 with Y</a:t>
            </a:r>
            <a:r>
              <a:rPr lang="en-US" altLang="zh-TW" i="1" baseline="-25000" dirty="0" smtClean="0"/>
              <a:t>i</a:t>
            </a:r>
            <a:r>
              <a:rPr lang="en-US" altLang="zh-TW" i="1" dirty="0" smtClean="0"/>
              <a:t> = </a:t>
            </a:r>
            <a:r>
              <a:rPr lang="en-US" altLang="zh-TW" i="1" dirty="0" err="1" smtClean="0"/>
              <a:t>X</a:t>
            </a:r>
            <a:r>
              <a:rPr lang="en-US" altLang="zh-TW" i="1" baseline="30000" dirty="0" err="1" smtClean="0"/>
              <a:t>t</a:t>
            </a:r>
            <a:r>
              <a:rPr lang="en-US" altLang="zh-TW" i="1" baseline="30000" dirty="0" smtClean="0"/>
              <a:t> </a:t>
            </a:r>
            <a:r>
              <a:rPr lang="en-US" altLang="zh-TW" i="1" dirty="0" err="1" smtClean="0"/>
              <a:t>a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satisfies</a:t>
            </a:r>
          </a:p>
          <a:p>
            <a:pPr>
              <a:buNone/>
            </a:pPr>
            <a:r>
              <a:rPr lang="en-US" altLang="zh-TW" dirty="0" smtClean="0"/>
              <a:t>    1. 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Y</a:t>
            </a:r>
            <a:r>
              <a:rPr lang="en-US" altLang="zh-TW" i="1" baseline="-25000" dirty="0" smtClean="0"/>
              <a:t>1</a:t>
            </a:r>
            <a:r>
              <a:rPr lang="en-US" altLang="zh-TW" i="1" dirty="0" smtClean="0"/>
              <a:t>) is the maximum.</a:t>
            </a:r>
          </a:p>
          <a:p>
            <a:pPr>
              <a:buNone/>
            </a:pPr>
            <a:r>
              <a:rPr lang="en-US" altLang="zh-TW" dirty="0" smtClean="0"/>
              <a:t>    2. 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Y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) is the maximum subject to </a:t>
            </a:r>
            <a:r>
              <a:rPr lang="en-US" altLang="zh-TW" i="1" dirty="0" err="1" smtClean="0"/>
              <a:t>cov</a:t>
            </a:r>
            <a:r>
              <a:rPr lang="en-US" altLang="zh-TW" i="1" dirty="0" smtClean="0"/>
              <a:t>(Y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, Y</a:t>
            </a:r>
            <a:r>
              <a:rPr lang="en-US" altLang="zh-TW" i="1" baseline="-25000" dirty="0" smtClean="0"/>
              <a:t>1</a:t>
            </a:r>
            <a:r>
              <a:rPr lang="en-US" altLang="zh-TW" i="1" dirty="0" smtClean="0"/>
              <a:t>)=0.</a:t>
            </a:r>
          </a:p>
          <a:p>
            <a:pPr>
              <a:buNone/>
            </a:pPr>
            <a:r>
              <a:rPr lang="en-US" altLang="zh-TW" dirty="0" smtClean="0"/>
              <a:t>    3. 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(</a:t>
            </a:r>
            <a:r>
              <a:rPr lang="en-US" altLang="zh-TW" i="1" dirty="0" err="1" smtClean="0"/>
              <a:t>Y</a:t>
            </a:r>
            <a:r>
              <a:rPr lang="en-US" altLang="zh-TW" i="1" baseline="-25000" dirty="0" err="1" smtClean="0"/>
              <a:t>k</a:t>
            </a:r>
            <a:r>
              <a:rPr lang="en-US" altLang="zh-TW" i="1" dirty="0" smtClean="0"/>
              <a:t>) is the maximum subject to </a:t>
            </a:r>
            <a:r>
              <a:rPr lang="en-US" altLang="zh-TW" i="1" dirty="0" err="1" smtClean="0"/>
              <a:t>cov</a:t>
            </a:r>
            <a:r>
              <a:rPr lang="en-US" altLang="zh-TW" i="1" dirty="0" smtClean="0"/>
              <a:t>(</a:t>
            </a:r>
            <a:r>
              <a:rPr lang="en-US" altLang="zh-TW" i="1" dirty="0" err="1" smtClean="0"/>
              <a:t>Y</a:t>
            </a:r>
            <a:r>
              <a:rPr lang="en-US" altLang="zh-TW" i="1" baseline="-25000" dirty="0" err="1" smtClean="0"/>
              <a:t>k</a:t>
            </a:r>
            <a:r>
              <a:rPr lang="en-US" altLang="zh-TW" i="1" dirty="0" smtClean="0"/>
              <a:t>, Y</a:t>
            </a:r>
            <a:r>
              <a:rPr lang="en-US" altLang="zh-TW" i="1" baseline="-25000" dirty="0" smtClean="0"/>
              <a:t>i</a:t>
            </a:r>
            <a:r>
              <a:rPr lang="en-US" altLang="zh-TW" i="1" dirty="0" smtClean="0"/>
              <a:t>)=0,   </a:t>
            </a:r>
          </a:p>
          <a:p>
            <a:pPr>
              <a:buNone/>
            </a:pPr>
            <a:r>
              <a:rPr lang="en-US" altLang="zh-TW" i="1" dirty="0" smtClean="0"/>
              <a:t>        where k = 3, 4, · · ·,m and k &gt;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.</a:t>
            </a:r>
          </a:p>
          <a:p>
            <a:pPr>
              <a:buNone/>
            </a:pPr>
            <a:r>
              <a:rPr lang="en-US" altLang="zh-TW" i="1" dirty="0" smtClean="0"/>
              <a:t>• </a:t>
            </a:r>
            <a:r>
              <a:rPr lang="en-US" altLang="zh-TW" i="1" dirty="0" smtClean="0">
                <a:solidFill>
                  <a:srgbClr val="FF6600"/>
                </a:solidFill>
              </a:rPr>
              <a:t>Y</a:t>
            </a:r>
            <a:r>
              <a:rPr lang="en-US" altLang="zh-TW" i="1" baseline="-25000" dirty="0" smtClean="0">
                <a:solidFill>
                  <a:srgbClr val="FF6600"/>
                </a:solidFill>
              </a:rPr>
              <a:t>i</a:t>
            </a:r>
            <a:r>
              <a:rPr lang="en-US" altLang="zh-TW" i="1" dirty="0" smtClean="0">
                <a:solidFill>
                  <a:srgbClr val="FF6600"/>
                </a:solidFill>
              </a:rPr>
              <a:t> is called the </a:t>
            </a:r>
            <a:r>
              <a:rPr lang="en-US" altLang="zh-TW" i="1" dirty="0" err="1" smtClean="0">
                <a:solidFill>
                  <a:srgbClr val="FF6600"/>
                </a:solidFill>
              </a:rPr>
              <a:t>i-th</a:t>
            </a:r>
            <a:r>
              <a:rPr lang="en-US" altLang="zh-TW" i="1" dirty="0" smtClean="0">
                <a:solidFill>
                  <a:srgbClr val="FF6600"/>
                </a:solidFill>
              </a:rPr>
              <a:t> principal component</a:t>
            </a:r>
          </a:p>
          <a:p>
            <a:pPr>
              <a:buNone/>
            </a:pPr>
            <a:r>
              <a:rPr lang="en-US" altLang="zh-TW" i="1" dirty="0" smtClean="0"/>
              <a:t>• </a:t>
            </a:r>
            <a:r>
              <a:rPr lang="en-US" altLang="zh-TW" i="1" dirty="0" smtClean="0">
                <a:solidFill>
                  <a:srgbClr val="FF6600"/>
                </a:solidFill>
              </a:rPr>
              <a:t>Feature extraction by PCA is called PCP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The Solutions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 (</a:t>
            </a:r>
            <a:r>
              <a:rPr lang="en-US" altLang="zh-TW" i="1" dirty="0" err="1" smtClean="0"/>
              <a:t>λ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, </a:t>
            </a:r>
            <a:r>
              <a:rPr lang="en-US" altLang="zh-TW" b="1" i="1" dirty="0" err="1" smtClean="0"/>
              <a:t>u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) be the pairs of </a:t>
            </a:r>
            <a:r>
              <a:rPr lang="en-US" altLang="zh-TW" i="1" dirty="0" err="1" smtClean="0"/>
              <a:t>eigenvalues</a:t>
            </a:r>
            <a:r>
              <a:rPr lang="en-US" altLang="zh-TW" i="1" dirty="0" smtClean="0"/>
              <a:t> and eigenvectors of the covariance matrix  C such that </a:t>
            </a:r>
          </a:p>
          <a:p>
            <a:r>
              <a:rPr lang="en-US" altLang="zh-TW" i="1" dirty="0" smtClean="0"/>
              <a:t> λ</a:t>
            </a:r>
            <a:r>
              <a:rPr lang="en-US" altLang="zh-TW" i="1" baseline="-25000" dirty="0" smtClean="0"/>
              <a:t>1</a:t>
            </a:r>
            <a:r>
              <a:rPr lang="en-US" altLang="zh-TW" i="1" dirty="0" smtClean="0"/>
              <a:t> ≥ λ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 ≥ . . . ≥ </a:t>
            </a:r>
            <a:r>
              <a:rPr lang="en-US" altLang="zh-TW" i="1" dirty="0" err="1" smtClean="0"/>
              <a:t>λ</a:t>
            </a:r>
            <a:r>
              <a:rPr lang="en-US" altLang="zh-TW" i="1" baseline="-25000" dirty="0" err="1" smtClean="0"/>
              <a:t>m</a:t>
            </a:r>
            <a:r>
              <a:rPr lang="en-US" altLang="zh-TW" i="1" baseline="-25000" dirty="0" smtClean="0"/>
              <a:t>  </a:t>
            </a:r>
            <a:r>
              <a:rPr lang="en-US" altLang="zh-TW" i="1" dirty="0" smtClean="0"/>
              <a:t> ( ≥0 )</a:t>
            </a:r>
          </a:p>
          <a:p>
            <a:pPr>
              <a:buNone/>
            </a:pPr>
            <a:r>
              <a:rPr lang="en-US" altLang="zh-TW" i="1" dirty="0" smtClean="0"/>
              <a:t>    and</a:t>
            </a:r>
          </a:p>
          <a:p>
            <a:r>
              <a:rPr lang="en-US" altLang="zh-TW" b="1" dirty="0" smtClean="0"/>
              <a:t>∥</a:t>
            </a:r>
            <a:r>
              <a:rPr lang="en-US" altLang="zh-TW" b="1" dirty="0" err="1" smtClean="0"/>
              <a:t>u</a:t>
            </a:r>
            <a:r>
              <a:rPr lang="en-US" altLang="zh-TW" b="1" baseline="-25000" dirty="0" err="1" smtClean="0"/>
              <a:t>i</a:t>
            </a:r>
            <a:r>
              <a:rPr lang="en-US" altLang="zh-TW" b="1" baseline="-25000" dirty="0" smtClean="0"/>
              <a:t> </a:t>
            </a:r>
            <a:r>
              <a:rPr lang="en-US" altLang="zh-TW" b="1" dirty="0" smtClean="0"/>
              <a:t>∥</a:t>
            </a:r>
            <a:r>
              <a:rPr lang="en-US" altLang="zh-TW" b="1" baseline="-25000" dirty="0" smtClean="0"/>
              <a:t>2 </a:t>
            </a:r>
            <a:r>
              <a:rPr lang="en-US" altLang="zh-TW" b="1" i="1" dirty="0" smtClean="0"/>
              <a:t>= </a:t>
            </a:r>
            <a:r>
              <a:rPr lang="en-US" altLang="zh-TW" dirty="0" smtClean="0"/>
              <a:t>1</a:t>
            </a:r>
            <a:r>
              <a:rPr lang="en-US" altLang="zh-TW" b="1" i="1" dirty="0" smtClean="0"/>
              <a:t>, </a:t>
            </a:r>
            <a:r>
              <a:rPr lang="en-US" altLang="zh-TW" i="1" dirty="0" smtClean="0"/>
              <a:t>∀ 1 ≤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≤ m</a:t>
            </a:r>
            <a:r>
              <a:rPr lang="en-US" altLang="zh-TW" b="1" i="1" dirty="0" smtClean="0"/>
              <a:t>. </a:t>
            </a:r>
          </a:p>
          <a:p>
            <a:pPr>
              <a:buNone/>
            </a:pPr>
            <a:r>
              <a:rPr lang="en-US" altLang="zh-TW" b="1" i="1" dirty="0" smtClean="0"/>
              <a:t>    </a:t>
            </a:r>
            <a:r>
              <a:rPr lang="en-US" altLang="zh-TW" dirty="0" smtClean="0"/>
              <a:t>Then </a:t>
            </a:r>
          </a:p>
          <a:p>
            <a:pPr>
              <a:buNone/>
            </a:pPr>
            <a:r>
              <a:rPr lang="en-US" altLang="zh-TW" b="1" dirty="0" smtClean="0"/>
              <a:t>    </a:t>
            </a:r>
            <a:r>
              <a:rPr lang="en-US" altLang="zh-TW" b="1" dirty="0" err="1" smtClean="0"/>
              <a:t>a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= </a:t>
            </a:r>
            <a:r>
              <a:rPr lang="en-US" altLang="zh-TW" b="1" dirty="0" err="1" smtClean="0"/>
              <a:t>u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(Y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)=</a:t>
            </a:r>
            <a:r>
              <a:rPr lang="el-GR" altLang="zh-TW" dirty="0" smtClean="0"/>
              <a:t>λ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 for 1 ≤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≤ 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Computations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Given n observations </a:t>
            </a:r>
            <a:r>
              <a:rPr lang="en-US" altLang="zh-TW" b="1" dirty="0" smtClean="0"/>
              <a:t>x</a:t>
            </a:r>
            <a:r>
              <a:rPr lang="en-US" altLang="zh-TW" baseline="-25000" dirty="0" smtClean="0"/>
              <a:t>1</a:t>
            </a:r>
            <a:r>
              <a:rPr lang="en-US" altLang="zh-TW" b="1" i="1" dirty="0" smtClean="0"/>
              <a:t>, x</a:t>
            </a:r>
            <a:r>
              <a:rPr lang="en-US" altLang="zh-TW" i="1" baseline="-25000" dirty="0" smtClean="0"/>
              <a:t>2</a:t>
            </a:r>
            <a:r>
              <a:rPr lang="en-US" altLang="zh-TW" b="1" i="1" dirty="0" smtClean="0"/>
              <a:t>, . . . , </a:t>
            </a:r>
            <a:r>
              <a:rPr lang="en-US" altLang="zh-TW" b="1" i="1" dirty="0" err="1" smtClean="0"/>
              <a:t>x</a:t>
            </a:r>
            <a:r>
              <a:rPr lang="en-US" altLang="zh-TW" i="1" baseline="-25000" dirty="0" err="1" smtClean="0"/>
              <a:t>n</a:t>
            </a:r>
            <a:r>
              <a:rPr lang="en-US" altLang="zh-TW" b="1" i="1" dirty="0" smtClean="0"/>
              <a:t> </a:t>
            </a:r>
            <a:r>
              <a:rPr lang="en-US" altLang="zh-TW" i="1" dirty="0" smtClean="0"/>
              <a:t>of </a:t>
            </a:r>
            <a:r>
              <a:rPr lang="en-US" altLang="zh-TW" i="1" dirty="0" smtClean="0">
                <a:solidFill>
                  <a:srgbClr val="C00000"/>
                </a:solidFill>
              </a:rPr>
              <a:t>m</a:t>
            </a:r>
            <a:r>
              <a:rPr lang="en-US" altLang="zh-TW" i="1" dirty="0" smtClean="0">
                <a:solidFill>
                  <a:srgbClr val="006600"/>
                </a:solidFill>
              </a:rPr>
              <a:t>-dimensional</a:t>
            </a:r>
            <a:r>
              <a:rPr lang="en-US" altLang="zh-TW" i="1" dirty="0" smtClean="0">
                <a:solidFill>
                  <a:srgbClr val="FF6600"/>
                </a:solidFill>
              </a:rPr>
              <a:t> </a:t>
            </a:r>
            <a:r>
              <a:rPr lang="en-US" altLang="zh-TW" i="1" dirty="0" smtClean="0"/>
              <a:t> column vectors</a:t>
            </a:r>
          </a:p>
          <a:p>
            <a:pPr>
              <a:buNone/>
            </a:pPr>
            <a:r>
              <a:rPr lang="en-US" altLang="zh-TW" dirty="0" smtClean="0"/>
              <a:t>1. Compute  the mean vector </a:t>
            </a:r>
            <a:r>
              <a:rPr lang="el-GR" altLang="zh-TW" b="1" dirty="0" smtClean="0"/>
              <a:t>μ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=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b="1" dirty="0" smtClean="0"/>
              <a:t>x</a:t>
            </a:r>
            <a:r>
              <a:rPr lang="en-US" altLang="zh-TW" baseline="-25000" dirty="0" smtClean="0"/>
              <a:t>1</a:t>
            </a:r>
            <a:r>
              <a:rPr lang="en-US" altLang="zh-TW" i="1" dirty="0" smtClean="0"/>
              <a:t>+</a:t>
            </a:r>
            <a:r>
              <a:rPr lang="en-US" altLang="zh-TW" b="1" i="1" dirty="0" smtClean="0"/>
              <a:t>x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+</a:t>
            </a:r>
            <a:r>
              <a:rPr lang="en-US" altLang="zh-TW" b="1" i="1" dirty="0" smtClean="0"/>
              <a:t>. . .</a:t>
            </a:r>
            <a:r>
              <a:rPr lang="en-US" altLang="zh-TW" i="1" dirty="0" smtClean="0"/>
              <a:t> +</a:t>
            </a:r>
            <a:r>
              <a:rPr lang="en-US" altLang="zh-TW" b="1" i="1" dirty="0" err="1" smtClean="0"/>
              <a:t>x</a:t>
            </a:r>
            <a:r>
              <a:rPr lang="en-US" altLang="zh-TW" i="1" baseline="-25000" dirty="0" err="1" smtClean="0"/>
              <a:t>n</a:t>
            </a:r>
            <a:r>
              <a:rPr lang="en-US" altLang="zh-TW" b="1" i="1" dirty="0" smtClean="0"/>
              <a:t> </a:t>
            </a:r>
            <a:r>
              <a:rPr lang="en-US" altLang="zh-TW" i="1" dirty="0" smtClean="0"/>
              <a:t>)</a:t>
            </a:r>
            <a:r>
              <a:rPr lang="en-US" altLang="zh-TW" b="1" i="1" dirty="0" smtClean="0"/>
              <a:t>/</a:t>
            </a:r>
            <a:r>
              <a:rPr lang="en-US" altLang="zh-TW" i="1" dirty="0" smtClean="0"/>
              <a:t>n</a:t>
            </a:r>
            <a:endParaRPr lang="en-US" altLang="zh-TW" b="1" i="1" dirty="0" smtClean="0"/>
          </a:p>
          <a:p>
            <a:pPr>
              <a:buNone/>
            </a:pPr>
            <a:r>
              <a:rPr lang="en-US" altLang="zh-TW" dirty="0" smtClean="0"/>
              <a:t>2. Compute the covariance matrix </a:t>
            </a:r>
            <a:r>
              <a:rPr lang="en-US" altLang="zh-TW" i="1" dirty="0" smtClean="0"/>
              <a:t>by </a:t>
            </a:r>
            <a:r>
              <a:rPr lang="en-US" altLang="zh-TW" dirty="0" smtClean="0"/>
              <a:t>MLE</a:t>
            </a:r>
          </a:p>
          <a:p>
            <a:pPr>
              <a:buNone/>
            </a:pPr>
            <a:r>
              <a:rPr lang="en-US" altLang="zh-TW" i="1" dirty="0" smtClean="0"/>
              <a:t>     C = (1/n) </a:t>
            </a:r>
            <a:r>
              <a:rPr lang="el-GR" altLang="zh-TW" i="1" dirty="0" smtClean="0"/>
              <a:t>Σ</a:t>
            </a:r>
            <a:r>
              <a:rPr lang="en-US" altLang="zh-TW" i="1" baseline="-25000" dirty="0" err="1" smtClean="0"/>
              <a:t>i</a:t>
            </a:r>
            <a:r>
              <a:rPr lang="en-US" altLang="zh-TW" i="1" baseline="-25000" dirty="0" smtClean="0"/>
              <a:t>=1</a:t>
            </a:r>
            <a:r>
              <a:rPr lang="en-US" altLang="zh-TW" i="1" baseline="30000" dirty="0" smtClean="0"/>
              <a:t>n</a:t>
            </a:r>
            <a:r>
              <a:rPr lang="en-US" altLang="zh-TW" i="1" dirty="0" smtClean="0"/>
              <a:t> </a:t>
            </a:r>
            <a:r>
              <a:rPr lang="pl-PL" altLang="zh-TW" i="1" dirty="0" smtClean="0"/>
              <a:t>(</a:t>
            </a:r>
            <a:r>
              <a:rPr lang="pl-PL" altLang="zh-TW" b="1" i="1" dirty="0" smtClean="0"/>
              <a:t>x</a:t>
            </a:r>
            <a:r>
              <a:rPr lang="pl-PL" altLang="zh-TW" i="1" baseline="-25000" dirty="0" smtClean="0"/>
              <a:t>i </a:t>
            </a:r>
            <a:r>
              <a:rPr lang="pl-PL" altLang="zh-TW" b="1" i="1" dirty="0" smtClean="0"/>
              <a:t>−</a:t>
            </a:r>
            <a:r>
              <a:rPr lang="el-GR" altLang="zh-TW" b="1" dirty="0" smtClean="0"/>
              <a:t> μ</a:t>
            </a:r>
            <a:r>
              <a:rPr lang="pl-PL" altLang="zh-TW" i="1" dirty="0" smtClean="0"/>
              <a:t>)(</a:t>
            </a:r>
            <a:r>
              <a:rPr lang="pl-PL" altLang="zh-TW" b="1" i="1" dirty="0" smtClean="0"/>
              <a:t>x</a:t>
            </a:r>
            <a:r>
              <a:rPr lang="pl-PL" altLang="zh-TW" i="1" baseline="-25000" dirty="0" smtClean="0"/>
              <a:t>i </a:t>
            </a:r>
            <a:r>
              <a:rPr lang="pl-PL" altLang="zh-TW" b="1" i="1" dirty="0" smtClean="0"/>
              <a:t>−</a:t>
            </a:r>
            <a:r>
              <a:rPr lang="el-GR" altLang="zh-TW" b="1" dirty="0" smtClean="0"/>
              <a:t> μ</a:t>
            </a:r>
            <a:r>
              <a:rPr lang="pl-PL" altLang="zh-TW" i="1" dirty="0" smtClean="0"/>
              <a:t>)</a:t>
            </a:r>
            <a:r>
              <a:rPr lang="en-US" altLang="zh-TW" i="1" baseline="30000" dirty="0" smtClean="0"/>
              <a:t>t</a:t>
            </a:r>
            <a:r>
              <a:rPr lang="pl-PL" altLang="zh-TW" b="1" i="1" dirty="0" smtClean="0"/>
              <a:t> </a:t>
            </a:r>
            <a:endParaRPr lang="pl-PL" altLang="zh-TW" dirty="0" smtClean="0"/>
          </a:p>
          <a:p>
            <a:pPr>
              <a:buNone/>
            </a:pPr>
            <a:r>
              <a:rPr lang="en-US" altLang="zh-TW" dirty="0" smtClean="0"/>
              <a:t>3. Compute the </a:t>
            </a:r>
            <a:r>
              <a:rPr lang="en-US" altLang="zh-TW" dirty="0" err="1" smtClean="0"/>
              <a:t>eigenvalue</a:t>
            </a:r>
            <a:r>
              <a:rPr lang="en-US" altLang="zh-TW" dirty="0" smtClean="0"/>
              <a:t>/eigenvector pairs (</a:t>
            </a:r>
            <a:r>
              <a:rPr lang="en-US" altLang="zh-TW" i="1" dirty="0" err="1" smtClean="0"/>
              <a:t>λ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, </a:t>
            </a:r>
            <a:r>
              <a:rPr lang="en-US" altLang="zh-TW" b="1" i="1" dirty="0" err="1" smtClean="0"/>
              <a:t>u</a:t>
            </a:r>
            <a:r>
              <a:rPr lang="en-US" altLang="zh-TW" i="1" baseline="-25000" dirty="0" err="1" smtClean="0"/>
              <a:t>i</a:t>
            </a:r>
            <a:r>
              <a:rPr lang="en-US" altLang="zh-TW" i="1" dirty="0" smtClean="0"/>
              <a:t>)</a:t>
            </a:r>
            <a:r>
              <a:rPr lang="en-US" altLang="zh-TW" b="1" i="1" dirty="0" smtClean="0"/>
              <a:t> </a:t>
            </a:r>
            <a:r>
              <a:rPr lang="en-US" altLang="zh-TW" i="1" dirty="0" smtClean="0"/>
              <a:t>of C</a:t>
            </a:r>
          </a:p>
          <a:p>
            <a:pPr>
              <a:buNone/>
            </a:pPr>
            <a:r>
              <a:rPr lang="en-US" altLang="zh-TW" i="1" dirty="0" smtClean="0"/>
              <a:t>     with λ</a:t>
            </a:r>
            <a:r>
              <a:rPr lang="en-US" altLang="zh-TW" i="1" baseline="-25000" dirty="0" smtClean="0"/>
              <a:t>1</a:t>
            </a:r>
            <a:r>
              <a:rPr lang="en-US" altLang="zh-TW" i="1" dirty="0" smtClean="0"/>
              <a:t> ≥ λ</a:t>
            </a:r>
            <a:r>
              <a:rPr lang="en-US" altLang="zh-TW" i="1" baseline="-25000" dirty="0" smtClean="0"/>
              <a:t>2</a:t>
            </a:r>
            <a:r>
              <a:rPr lang="en-US" altLang="zh-TW" i="1" dirty="0" smtClean="0"/>
              <a:t> ≥ . . . ≥ </a:t>
            </a:r>
            <a:r>
              <a:rPr lang="en-US" altLang="zh-TW" i="1" dirty="0" err="1" smtClean="0"/>
              <a:t>λ</a:t>
            </a:r>
            <a:r>
              <a:rPr lang="en-US" altLang="zh-TW" i="1" baseline="-25000" dirty="0" err="1" smtClean="0">
                <a:solidFill>
                  <a:srgbClr val="C00000"/>
                </a:solidFill>
              </a:rPr>
              <a:t>m</a:t>
            </a:r>
            <a:r>
              <a:rPr lang="en-US" altLang="zh-TW" i="1" baseline="-25000" dirty="0" smtClean="0"/>
              <a:t>  </a:t>
            </a:r>
            <a:r>
              <a:rPr lang="en-US" altLang="zh-TW" i="1" dirty="0" smtClean="0"/>
              <a:t> ( ≥0 )</a:t>
            </a:r>
          </a:p>
          <a:p>
            <a:pPr>
              <a:buNone/>
            </a:pPr>
            <a:r>
              <a:rPr lang="en-US" altLang="zh-TW" dirty="0" smtClean="0"/>
              <a:t>4. Compute the first </a:t>
            </a:r>
            <a:r>
              <a:rPr lang="en-US" altLang="zh-TW" i="1" dirty="0" smtClean="0">
                <a:solidFill>
                  <a:srgbClr val="006600"/>
                </a:solidFill>
              </a:rPr>
              <a:t>d</a:t>
            </a:r>
            <a:r>
              <a:rPr lang="en-US" altLang="zh-TW" i="1" dirty="0" smtClean="0"/>
              <a:t> principal components </a:t>
            </a:r>
            <a:r>
              <a:rPr lang="en-US" altLang="zh-TW" b="1" i="1" dirty="0" err="1" smtClean="0"/>
              <a:t>y</a:t>
            </a:r>
            <a:r>
              <a:rPr lang="en-US" altLang="zh-TW" i="1" baseline="-25000" dirty="0" err="1" smtClean="0"/>
              <a:t>i</a:t>
            </a:r>
            <a:r>
              <a:rPr lang="en-US" altLang="zh-TW" b="1" i="1" baseline="30000" dirty="0" smtClean="0"/>
              <a:t>(</a:t>
            </a:r>
            <a:r>
              <a:rPr lang="en-US" altLang="zh-TW" i="1" baseline="30000" dirty="0" smtClean="0"/>
              <a:t>j</a:t>
            </a:r>
            <a:r>
              <a:rPr lang="en-US" altLang="zh-TW" b="1" i="1" baseline="30000" dirty="0" smtClean="0"/>
              <a:t>) </a:t>
            </a:r>
            <a:r>
              <a:rPr lang="en-US" altLang="zh-TW" b="1" i="1" dirty="0" smtClean="0"/>
              <a:t> = </a:t>
            </a:r>
            <a:r>
              <a:rPr lang="en-US" altLang="zh-TW" b="1" i="1" dirty="0" err="1" smtClean="0"/>
              <a:t>x</a:t>
            </a:r>
            <a:r>
              <a:rPr lang="en-US" altLang="zh-TW" i="1" baseline="-25000" dirty="0" err="1" smtClean="0"/>
              <a:t>i</a:t>
            </a:r>
            <a:r>
              <a:rPr lang="en-US" altLang="zh-TW" i="1" baseline="30000" dirty="0" err="1" smtClean="0"/>
              <a:t>t</a:t>
            </a:r>
            <a:r>
              <a:rPr lang="en-US" altLang="zh-TW" i="1" baseline="30000" dirty="0" smtClean="0"/>
              <a:t> </a:t>
            </a:r>
            <a:r>
              <a:rPr lang="en-US" altLang="zh-TW" b="1" i="1" dirty="0" err="1" smtClean="0"/>
              <a:t>u</a:t>
            </a:r>
            <a:r>
              <a:rPr lang="en-US" altLang="zh-TW" i="1" baseline="-25000" dirty="0" err="1" smtClean="0"/>
              <a:t>j</a:t>
            </a:r>
            <a:r>
              <a:rPr lang="en-US" altLang="zh-TW" i="1" dirty="0" smtClean="0"/>
              <a:t>,</a:t>
            </a:r>
            <a:r>
              <a:rPr lang="en-US" altLang="zh-TW" b="1" i="1" dirty="0" smtClean="0"/>
              <a:t> </a:t>
            </a:r>
            <a:r>
              <a:rPr lang="en-US" altLang="zh-TW" i="1" dirty="0" smtClean="0"/>
              <a:t>for each observation </a:t>
            </a:r>
            <a:r>
              <a:rPr lang="en-US" altLang="zh-TW" b="1" i="1" dirty="0" smtClean="0"/>
              <a:t>x</a:t>
            </a:r>
            <a:r>
              <a:rPr lang="en-US" altLang="zh-TW" i="1" baseline="-25000" dirty="0" smtClean="0"/>
              <a:t>i</a:t>
            </a:r>
            <a:r>
              <a:rPr lang="en-US" altLang="zh-TW" i="1" dirty="0" smtClean="0"/>
              <a:t>, 1 ≤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≤ n,  along the direction </a:t>
            </a:r>
            <a:r>
              <a:rPr lang="en-US" altLang="zh-TW" b="1" i="1" dirty="0" err="1" smtClean="0"/>
              <a:t>u</a:t>
            </a:r>
            <a:r>
              <a:rPr lang="en-US" altLang="zh-TW" i="1" baseline="-25000" dirty="0" err="1" smtClean="0"/>
              <a:t>j</a:t>
            </a:r>
            <a:r>
              <a:rPr lang="en-US" altLang="zh-TW" i="1" baseline="-25000" dirty="0" smtClean="0"/>
              <a:t> </a:t>
            </a:r>
            <a:r>
              <a:rPr lang="en-US" altLang="zh-TW" i="1" dirty="0" smtClean="0"/>
              <a:t>,</a:t>
            </a:r>
            <a:r>
              <a:rPr lang="en-US" altLang="zh-TW" b="1" i="1" dirty="0" smtClean="0"/>
              <a:t> </a:t>
            </a:r>
            <a:r>
              <a:rPr lang="en-US" altLang="zh-TW" i="1" dirty="0" smtClean="0"/>
              <a:t>j = 1, 2, · · · , </a:t>
            </a:r>
            <a:r>
              <a:rPr lang="en-US" altLang="zh-TW" i="1" dirty="0" smtClean="0">
                <a:solidFill>
                  <a:srgbClr val="006600"/>
                </a:solidFill>
              </a:rPr>
              <a:t>d</a:t>
            </a:r>
            <a:r>
              <a:rPr lang="en-US" altLang="zh-TW" b="1" i="1" dirty="0" smtClean="0"/>
              <a:t>.</a:t>
            </a:r>
          </a:p>
          <a:p>
            <a:pPr>
              <a:buNone/>
            </a:pPr>
            <a:r>
              <a:rPr lang="en-US" altLang="zh-TW" b="1" i="1" dirty="0" smtClean="0"/>
              <a:t>5. </a:t>
            </a:r>
            <a:r>
              <a:rPr lang="en-US" altLang="zh-TW" dirty="0" smtClean="0"/>
              <a:t>(λ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+λ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. . . + </a:t>
            </a:r>
            <a:r>
              <a:rPr lang="en-US" altLang="zh-TW" dirty="0" err="1" smtClean="0"/>
              <a:t>λ</a:t>
            </a:r>
            <a:r>
              <a:rPr lang="en-US" altLang="zh-TW" baseline="-25000" dirty="0" err="1" smtClean="0">
                <a:solidFill>
                  <a:srgbClr val="006600"/>
                </a:solidFill>
              </a:rPr>
              <a:t>d</a:t>
            </a:r>
            <a:r>
              <a:rPr lang="en-US" altLang="zh-TW" dirty="0" smtClean="0"/>
              <a:t>)/ (λ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+λ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. . .+ </a:t>
            </a:r>
            <a:r>
              <a:rPr lang="en-US" altLang="zh-TW" dirty="0" err="1" smtClean="0"/>
              <a:t>λ</a:t>
            </a:r>
            <a:r>
              <a:rPr lang="en-US" altLang="zh-TW" baseline="-25000" dirty="0" err="1" smtClean="0">
                <a:solidFill>
                  <a:srgbClr val="006600"/>
                </a:solidFill>
              </a:rPr>
              <a:t>d</a:t>
            </a:r>
            <a:r>
              <a:rPr lang="en-US" altLang="zh-TW" baseline="-25000" dirty="0" smtClean="0">
                <a:solidFill>
                  <a:srgbClr val="006600"/>
                </a:solidFill>
              </a:rPr>
              <a:t> </a:t>
            </a:r>
            <a:r>
              <a:rPr lang="en-US" altLang="zh-TW" dirty="0" smtClean="0"/>
              <a:t>+ . . .+  </a:t>
            </a:r>
            <a:r>
              <a:rPr lang="en-US" altLang="zh-TW" dirty="0" err="1" smtClean="0"/>
              <a:t>λ</a:t>
            </a:r>
            <a:r>
              <a:rPr lang="en-US" altLang="zh-TW" baseline="-25000" dirty="0" err="1" smtClean="0">
                <a:solidFill>
                  <a:srgbClr val="C00000"/>
                </a:solidFill>
              </a:rPr>
              <a:t>m</a:t>
            </a:r>
            <a:r>
              <a:rPr lang="en-US" altLang="zh-TW" dirty="0" smtClean="0"/>
              <a:t>) &gt; </a:t>
            </a:r>
            <a:r>
              <a:rPr lang="en-US" altLang="zh-TW" dirty="0" smtClean="0">
                <a:solidFill>
                  <a:srgbClr val="C00000"/>
                </a:solidFill>
              </a:rPr>
              <a:t>85%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An Example for Computations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dirty="0" smtClean="0">
                <a:solidFill>
                  <a:srgbClr val="FF00FF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FF"/>
                </a:solidFill>
              </a:rPr>
              <a:t>1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=[3.03,  2.82]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FF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FF"/>
                </a:solidFill>
              </a:rPr>
              <a:t>2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=[0.88,  3.49]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FF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FF"/>
                </a:solidFill>
              </a:rPr>
              <a:t>3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=[3.26,  2.46]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FF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FF"/>
                </a:solidFill>
              </a:rPr>
              <a:t>4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=[2.66,  2.79]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FF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FF"/>
                </a:solidFill>
              </a:rPr>
              <a:t>5 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=[1.93,  2.62]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x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6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=[4.80,  2.18]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x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7</a:t>
            </a:r>
            <a:r>
              <a:rPr lang="en-US" altLang="zh-TW" baseline="-25000" dirty="0" smtClean="0"/>
              <a:t>  </a:t>
            </a:r>
            <a:r>
              <a:rPr lang="en-US" altLang="zh-TW" dirty="0" smtClean="0"/>
              <a:t>=[4.78,  0.97]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X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8</a:t>
            </a:r>
            <a:r>
              <a:rPr lang="en-US" altLang="zh-TW" dirty="0" smtClean="0"/>
              <a:t> =[4.69,  2.94]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X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9</a:t>
            </a:r>
            <a:r>
              <a:rPr lang="en-US" altLang="zh-TW" dirty="0" smtClean="0"/>
              <a:t> =[5.02,  2.30]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x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10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=[5.05,  2.13]</a:t>
            </a:r>
            <a:r>
              <a:rPr lang="en-US" altLang="zh-TW" baseline="30000" dirty="0" smtClean="0"/>
              <a:t>t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b="1" dirty="0" smtClean="0"/>
              <a:t>  </a:t>
            </a:r>
            <a:r>
              <a:rPr lang="el-GR" altLang="zh-TW" b="1" dirty="0" smtClean="0">
                <a:solidFill>
                  <a:srgbClr val="7030A0"/>
                </a:solidFill>
              </a:rPr>
              <a:t>μ</a:t>
            </a:r>
            <a:r>
              <a:rPr lang="en-US" altLang="zh-TW" b="1" dirty="0" smtClean="0">
                <a:solidFill>
                  <a:srgbClr val="7030A0"/>
                </a:solidFill>
              </a:rPr>
              <a:t> </a:t>
            </a:r>
            <a:r>
              <a:rPr lang="en-US" altLang="zh-TW" dirty="0" smtClean="0">
                <a:solidFill>
                  <a:srgbClr val="7030A0"/>
                </a:solidFill>
              </a:rPr>
              <a:t>=[3.61,  2.37]</a:t>
            </a:r>
            <a:r>
              <a:rPr lang="en-US" altLang="zh-TW" baseline="30000" dirty="0" smtClean="0">
                <a:solidFill>
                  <a:srgbClr val="7030A0"/>
                </a:solidFill>
              </a:rPr>
              <a:t>t</a:t>
            </a:r>
          </a:p>
          <a:p>
            <a:pPr>
              <a:buNone/>
            </a:pPr>
            <a:endParaRPr lang="en-US" altLang="zh-TW" baseline="300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altLang="zh-TW" baseline="30000" dirty="0" smtClean="0">
                <a:solidFill>
                  <a:srgbClr val="7030A0"/>
                </a:solidFill>
              </a:rPr>
              <a:t>   </a:t>
            </a:r>
            <a:r>
              <a:rPr lang="en-US" altLang="zh-TW" dirty="0" smtClean="0">
                <a:solidFill>
                  <a:srgbClr val="7030A0"/>
                </a:solidFill>
              </a:rPr>
              <a:t>C = 1.9650   -0.4912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        -0.4912    0.4247</a:t>
            </a:r>
          </a:p>
          <a:p>
            <a:pPr>
              <a:buNone/>
            </a:pPr>
            <a:endParaRPr lang="en-US" altLang="zh-TW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   </a:t>
            </a:r>
            <a:r>
              <a:rPr lang="el-GR" altLang="zh-TW" dirty="0" smtClean="0">
                <a:solidFill>
                  <a:srgbClr val="0000CC"/>
                </a:solidFill>
              </a:rPr>
              <a:t>λ</a:t>
            </a:r>
            <a:r>
              <a:rPr lang="en-US" altLang="zh-TW" baseline="-25000" dirty="0" smtClean="0">
                <a:solidFill>
                  <a:srgbClr val="0000CC"/>
                </a:solidFill>
              </a:rPr>
              <a:t>1 </a:t>
            </a:r>
            <a:r>
              <a:rPr lang="en-US" altLang="zh-TW" dirty="0" smtClean="0">
                <a:solidFill>
                  <a:srgbClr val="0000CC"/>
                </a:solidFill>
              </a:rPr>
              <a:t>=2.1083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   </a:t>
            </a:r>
            <a:r>
              <a:rPr lang="el-GR" altLang="zh-TW" dirty="0" smtClean="0">
                <a:solidFill>
                  <a:srgbClr val="7030A0"/>
                </a:solidFill>
              </a:rPr>
              <a:t>λ</a:t>
            </a:r>
            <a:r>
              <a:rPr lang="en-US" altLang="zh-TW" baseline="-25000" dirty="0" smtClean="0">
                <a:solidFill>
                  <a:srgbClr val="7030A0"/>
                </a:solidFill>
              </a:rPr>
              <a:t>2 </a:t>
            </a:r>
            <a:r>
              <a:rPr lang="en-US" altLang="zh-TW" dirty="0" smtClean="0">
                <a:solidFill>
                  <a:srgbClr val="7030A0"/>
                </a:solidFill>
              </a:rPr>
              <a:t>=0.2814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   </a:t>
            </a:r>
            <a:r>
              <a:rPr lang="en-US" altLang="zh-TW" b="1" dirty="0" smtClean="0">
                <a:solidFill>
                  <a:srgbClr val="0000CC"/>
                </a:solidFill>
              </a:rPr>
              <a:t>u</a:t>
            </a:r>
            <a:r>
              <a:rPr lang="en-US" altLang="zh-TW" baseline="-25000" dirty="0" smtClean="0">
                <a:solidFill>
                  <a:srgbClr val="0000CC"/>
                </a:solidFill>
              </a:rPr>
              <a:t>1 </a:t>
            </a:r>
            <a:r>
              <a:rPr lang="en-US" altLang="zh-TW" dirty="0" smtClean="0">
                <a:solidFill>
                  <a:srgbClr val="0000CC"/>
                </a:solidFill>
              </a:rPr>
              <a:t>=[0.9600, -0.2801]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t  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002060"/>
                </a:solidFill>
              </a:rPr>
              <a:t>   </a:t>
            </a:r>
            <a:r>
              <a:rPr lang="en-US" altLang="zh-TW" b="1" dirty="0" smtClean="0">
                <a:solidFill>
                  <a:srgbClr val="7030A0"/>
                </a:solidFill>
              </a:rPr>
              <a:t>u</a:t>
            </a:r>
            <a:r>
              <a:rPr lang="en-US" altLang="zh-TW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zh-TW" dirty="0" smtClean="0">
                <a:solidFill>
                  <a:srgbClr val="7030A0"/>
                </a:solidFill>
              </a:rPr>
              <a:t>=[0.2801,   0.9600]</a:t>
            </a:r>
            <a:r>
              <a:rPr lang="en-US" altLang="zh-TW" baseline="30000" dirty="0" smtClean="0">
                <a:solidFill>
                  <a:srgbClr val="7030A0"/>
                </a:solidFill>
              </a:rPr>
              <a:t>t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of Principal Projection</a:t>
            </a:r>
            <a:endParaRPr lang="zh-TW" altLang="en-US" dirty="0"/>
          </a:p>
        </p:txBody>
      </p:sp>
      <p:pic>
        <p:nvPicPr>
          <p:cNvPr id="9" name="內容版面配置區 8" descr="fig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362" y="1295400"/>
            <a:ext cx="9162362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Examples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17" name="文字版面配置區 1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6600"/>
                </a:solidFill>
              </a:rPr>
              <a:t>     1.    8OX data set</a:t>
            </a:r>
            <a:endParaRPr lang="zh-TW" altLang="en-US" dirty="0">
              <a:solidFill>
                <a:srgbClr val="FF6600"/>
              </a:solidFill>
            </a:endParaRPr>
          </a:p>
        </p:txBody>
      </p:sp>
      <p:sp>
        <p:nvSpPr>
          <p:cNvPr id="18" name="內容版面配置區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>
                <a:solidFill>
                  <a:srgbClr val="7030A0"/>
                </a:solidFill>
              </a:rPr>
              <a:t>8</a:t>
            </a:r>
            <a:r>
              <a:rPr lang="en-US" altLang="zh-TW" dirty="0" smtClean="0">
                <a:solidFill>
                  <a:srgbClr val="7030A0"/>
                </a:solidFill>
              </a:rPr>
              <a:t>: [11, 3, 2, 3, 10, 3, 2, 4]</a:t>
            </a:r>
          </a:p>
          <a:p>
            <a:pPr>
              <a:buNone/>
            </a:pPr>
            <a:r>
              <a:rPr lang="en-US" altLang="zh-TW" dirty="0" smtClean="0"/>
              <a:t>    The 8OX data set is derived from the Munson’s hand printed Fortran character set. Included are 15 patterns from each of the characters ‘8’, ‘O’, ‘X’. Each pattern consists of 8 feature measurements.</a:t>
            </a:r>
            <a:endParaRPr lang="zh-TW" altLang="en-US" dirty="0"/>
          </a:p>
        </p:txBody>
      </p:sp>
      <p:sp>
        <p:nvSpPr>
          <p:cNvPr id="19" name="文字版面配置區 1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6600"/>
                </a:solidFill>
              </a:rPr>
              <a:t>     2.   IMOX data set</a:t>
            </a:r>
            <a:endParaRPr lang="zh-TW" altLang="en-US" dirty="0">
              <a:solidFill>
                <a:srgbClr val="FF6600"/>
              </a:solidFill>
            </a:endParaRP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>
                <a:solidFill>
                  <a:srgbClr val="006600"/>
                </a:solidFill>
              </a:rPr>
              <a:t>O</a:t>
            </a:r>
            <a:r>
              <a:rPr lang="en-US" altLang="zh-TW" dirty="0" smtClean="0">
                <a:solidFill>
                  <a:srgbClr val="006600"/>
                </a:solidFill>
              </a:rPr>
              <a:t>: [4, 5, 2, 3, 4, 6, 3, 6]</a:t>
            </a:r>
          </a:p>
          <a:p>
            <a:pPr>
              <a:buNone/>
            </a:pPr>
            <a:r>
              <a:rPr lang="en-US" altLang="zh-TW" dirty="0" smtClean="0"/>
              <a:t>    The IMOX data set contains 8 feature measurements on each character of ‘I’, ‘M’, ‘O’, ‘X’. It contains 192 patterns, 48 in each character. This data set is also derived from the Munson’s database.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408</TotalTime>
  <Words>1301</Words>
  <Application>Microsoft Office PowerPoint</Application>
  <PresentationFormat>如螢幕大小 (4:3)</PresentationFormat>
  <Paragraphs>143</Paragraphs>
  <Slides>25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7" baseType="lpstr">
      <vt:lpstr>暗香撲面</vt:lpstr>
      <vt:lpstr>Equation</vt:lpstr>
      <vt:lpstr>Principal Component Analysis and Linear Discriminant Analysis</vt:lpstr>
      <vt:lpstr>Outline</vt:lpstr>
      <vt:lpstr>Motivation</vt:lpstr>
      <vt:lpstr>Problem Statement</vt:lpstr>
      <vt:lpstr>The Solutions</vt:lpstr>
      <vt:lpstr>Computations</vt:lpstr>
      <vt:lpstr>An Example for Computations</vt:lpstr>
      <vt:lpstr>Results of Principal Projection</vt:lpstr>
      <vt:lpstr>Examples</vt:lpstr>
      <vt:lpstr>PowerPoint 簡報</vt:lpstr>
      <vt:lpstr>First and Second PCP for data8OX</vt:lpstr>
      <vt:lpstr>Third and Fourth PCP for data8OX</vt:lpstr>
      <vt:lpstr>First and Second PCP for dataIMOX</vt:lpstr>
      <vt:lpstr>Description of datairis</vt:lpstr>
      <vt:lpstr>First and Second PCP for datairis</vt:lpstr>
      <vt:lpstr>Example that PCP is Not Working</vt:lpstr>
      <vt:lpstr>Fundamentals of LDA</vt:lpstr>
      <vt:lpstr>Fisher’s Discriminant Ratio</vt:lpstr>
      <vt:lpstr>Fundamentals of LDA</vt:lpstr>
      <vt:lpstr>LDA and PCA on data8OX</vt:lpstr>
      <vt:lpstr>LDA and PCA on dataimox</vt:lpstr>
      <vt:lpstr>LDA and PCA on datairis</vt:lpstr>
      <vt:lpstr>Projection of First 3 Principal Components for data8OX</vt:lpstr>
      <vt:lpstr>pca8OX.m</vt:lpstr>
      <vt:lpstr>PCA.m</vt:lpstr>
    </vt:vector>
  </TitlesOfParts>
  <Company>NTHU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Component Analysis and Linear Discriminant Analysis</dc:title>
  <dc:creator>CChen</dc:creator>
  <cp:lastModifiedBy>CChen</cp:lastModifiedBy>
  <cp:revision>54</cp:revision>
  <dcterms:created xsi:type="dcterms:W3CDTF">2012-06-19T03:16:02Z</dcterms:created>
  <dcterms:modified xsi:type="dcterms:W3CDTF">2016-03-22T08:43:04Z</dcterms:modified>
</cp:coreProperties>
</file>