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4" r:id="rId17"/>
    <p:sldId id="273" r:id="rId18"/>
    <p:sldId id="270" r:id="rId19"/>
    <p:sldId id="271" r:id="rId20"/>
    <p:sldId id="272" r:id="rId2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12D9248-3B76-4910-A2DB-BAC36D03ACD2}" type="datetimeFigureOut">
              <a:rPr lang="zh-TW" altLang="en-US" smtClean="0"/>
              <a:t>2019/5/14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ADBA5E0-81F9-4BB7-8881-563E6017B648}" type="slidenum">
              <a:rPr lang="zh-TW" altLang="en-US" smtClean="0"/>
              <a:t>‹#›</a:t>
            </a:fld>
            <a:endParaRPr lang="zh-TW" altLang="en-US"/>
          </a:p>
        </p:txBody>
      </p:sp>
    </p:spTree>
    <p:extLst>
      <p:ext uri="{BB962C8B-B14F-4D97-AF65-F5344CB8AC3E}">
        <p14:creationId xmlns:p14="http://schemas.microsoft.com/office/powerpoint/2010/main" val="4088395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12D9248-3B76-4910-A2DB-BAC36D03ACD2}" type="datetimeFigureOut">
              <a:rPr lang="zh-TW" altLang="en-US" smtClean="0"/>
              <a:t>2019/5/14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ADBA5E0-81F9-4BB7-8881-563E6017B648}" type="slidenum">
              <a:rPr lang="zh-TW" altLang="en-US" smtClean="0"/>
              <a:t>‹#›</a:t>
            </a:fld>
            <a:endParaRPr lang="zh-TW" altLang="en-US"/>
          </a:p>
        </p:txBody>
      </p:sp>
    </p:spTree>
    <p:extLst>
      <p:ext uri="{BB962C8B-B14F-4D97-AF65-F5344CB8AC3E}">
        <p14:creationId xmlns:p14="http://schemas.microsoft.com/office/powerpoint/2010/main" val="214189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12D9248-3B76-4910-A2DB-BAC36D03ACD2}" type="datetimeFigureOut">
              <a:rPr lang="zh-TW" altLang="en-US" smtClean="0"/>
              <a:t>2019/5/14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ADBA5E0-81F9-4BB7-8881-563E6017B648}" type="slidenum">
              <a:rPr lang="zh-TW" altLang="en-US" smtClean="0"/>
              <a:t>‹#›</a:t>
            </a:fld>
            <a:endParaRPr lang="zh-TW" altLang="en-US"/>
          </a:p>
        </p:txBody>
      </p:sp>
    </p:spTree>
    <p:extLst>
      <p:ext uri="{BB962C8B-B14F-4D97-AF65-F5344CB8AC3E}">
        <p14:creationId xmlns:p14="http://schemas.microsoft.com/office/powerpoint/2010/main" val="233190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12D9248-3B76-4910-A2DB-BAC36D03ACD2}" type="datetimeFigureOut">
              <a:rPr lang="zh-TW" altLang="en-US" smtClean="0"/>
              <a:t>2019/5/14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ADBA5E0-81F9-4BB7-8881-563E6017B648}" type="slidenum">
              <a:rPr lang="zh-TW" altLang="en-US" smtClean="0"/>
              <a:t>‹#›</a:t>
            </a:fld>
            <a:endParaRPr lang="zh-TW" altLang="en-US"/>
          </a:p>
        </p:txBody>
      </p:sp>
    </p:spTree>
    <p:extLst>
      <p:ext uri="{BB962C8B-B14F-4D97-AF65-F5344CB8AC3E}">
        <p14:creationId xmlns:p14="http://schemas.microsoft.com/office/powerpoint/2010/main" val="3940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612D9248-3B76-4910-A2DB-BAC36D03ACD2}" type="datetimeFigureOut">
              <a:rPr lang="zh-TW" altLang="en-US" smtClean="0"/>
              <a:t>2019/5/14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ADBA5E0-81F9-4BB7-8881-563E6017B648}" type="slidenum">
              <a:rPr lang="zh-TW" altLang="en-US" smtClean="0"/>
              <a:t>‹#›</a:t>
            </a:fld>
            <a:endParaRPr lang="zh-TW" altLang="en-US"/>
          </a:p>
        </p:txBody>
      </p:sp>
    </p:spTree>
    <p:extLst>
      <p:ext uri="{BB962C8B-B14F-4D97-AF65-F5344CB8AC3E}">
        <p14:creationId xmlns:p14="http://schemas.microsoft.com/office/powerpoint/2010/main" val="3420594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12D9248-3B76-4910-A2DB-BAC36D03ACD2}" type="datetimeFigureOut">
              <a:rPr lang="zh-TW" altLang="en-US" smtClean="0"/>
              <a:t>2019/5/14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ADBA5E0-81F9-4BB7-8881-563E6017B648}" type="slidenum">
              <a:rPr lang="zh-TW" altLang="en-US" smtClean="0"/>
              <a:t>‹#›</a:t>
            </a:fld>
            <a:endParaRPr lang="zh-TW" altLang="en-US"/>
          </a:p>
        </p:txBody>
      </p:sp>
    </p:spTree>
    <p:extLst>
      <p:ext uri="{BB962C8B-B14F-4D97-AF65-F5344CB8AC3E}">
        <p14:creationId xmlns:p14="http://schemas.microsoft.com/office/powerpoint/2010/main" val="3102223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612D9248-3B76-4910-A2DB-BAC36D03ACD2}" type="datetimeFigureOut">
              <a:rPr lang="zh-TW" altLang="en-US" smtClean="0"/>
              <a:t>2019/5/14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ADBA5E0-81F9-4BB7-8881-563E6017B648}" type="slidenum">
              <a:rPr lang="zh-TW" altLang="en-US" smtClean="0"/>
              <a:t>‹#›</a:t>
            </a:fld>
            <a:endParaRPr lang="zh-TW" altLang="en-US"/>
          </a:p>
        </p:txBody>
      </p:sp>
    </p:spTree>
    <p:extLst>
      <p:ext uri="{BB962C8B-B14F-4D97-AF65-F5344CB8AC3E}">
        <p14:creationId xmlns:p14="http://schemas.microsoft.com/office/powerpoint/2010/main" val="1389985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612D9248-3B76-4910-A2DB-BAC36D03ACD2}" type="datetimeFigureOut">
              <a:rPr lang="zh-TW" altLang="en-US" smtClean="0"/>
              <a:t>2019/5/14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ADBA5E0-81F9-4BB7-8881-563E6017B648}" type="slidenum">
              <a:rPr lang="zh-TW" altLang="en-US" smtClean="0"/>
              <a:t>‹#›</a:t>
            </a:fld>
            <a:endParaRPr lang="zh-TW" altLang="en-US"/>
          </a:p>
        </p:txBody>
      </p:sp>
    </p:spTree>
    <p:extLst>
      <p:ext uri="{BB962C8B-B14F-4D97-AF65-F5344CB8AC3E}">
        <p14:creationId xmlns:p14="http://schemas.microsoft.com/office/powerpoint/2010/main" val="358079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612D9248-3B76-4910-A2DB-BAC36D03ACD2}" type="datetimeFigureOut">
              <a:rPr lang="zh-TW" altLang="en-US" smtClean="0"/>
              <a:t>2019/5/14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ADBA5E0-81F9-4BB7-8881-563E6017B648}" type="slidenum">
              <a:rPr lang="zh-TW" altLang="en-US" smtClean="0"/>
              <a:t>‹#›</a:t>
            </a:fld>
            <a:endParaRPr lang="zh-TW" altLang="en-US"/>
          </a:p>
        </p:txBody>
      </p:sp>
    </p:spTree>
    <p:extLst>
      <p:ext uri="{BB962C8B-B14F-4D97-AF65-F5344CB8AC3E}">
        <p14:creationId xmlns:p14="http://schemas.microsoft.com/office/powerpoint/2010/main" val="1497837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12D9248-3B76-4910-A2DB-BAC36D03ACD2}" type="datetimeFigureOut">
              <a:rPr lang="zh-TW" altLang="en-US" smtClean="0"/>
              <a:t>2019/5/14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ADBA5E0-81F9-4BB7-8881-563E6017B648}" type="slidenum">
              <a:rPr lang="zh-TW" altLang="en-US" smtClean="0"/>
              <a:t>‹#›</a:t>
            </a:fld>
            <a:endParaRPr lang="zh-TW" altLang="en-US"/>
          </a:p>
        </p:txBody>
      </p:sp>
    </p:spTree>
    <p:extLst>
      <p:ext uri="{BB962C8B-B14F-4D97-AF65-F5344CB8AC3E}">
        <p14:creationId xmlns:p14="http://schemas.microsoft.com/office/powerpoint/2010/main" val="3479506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612D9248-3B76-4910-A2DB-BAC36D03ACD2}" type="datetimeFigureOut">
              <a:rPr lang="zh-TW" altLang="en-US" smtClean="0"/>
              <a:t>2019/5/14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ADBA5E0-81F9-4BB7-8881-563E6017B648}" type="slidenum">
              <a:rPr lang="zh-TW" altLang="en-US" smtClean="0"/>
              <a:t>‹#›</a:t>
            </a:fld>
            <a:endParaRPr lang="zh-TW" altLang="en-US"/>
          </a:p>
        </p:txBody>
      </p:sp>
    </p:spTree>
    <p:extLst>
      <p:ext uri="{BB962C8B-B14F-4D97-AF65-F5344CB8AC3E}">
        <p14:creationId xmlns:p14="http://schemas.microsoft.com/office/powerpoint/2010/main" val="221717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2D9248-3B76-4910-A2DB-BAC36D03ACD2}" type="datetimeFigureOut">
              <a:rPr lang="zh-TW" altLang="en-US" smtClean="0"/>
              <a:t>2019/5/14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BA5E0-81F9-4BB7-8881-563E6017B648}" type="slidenum">
              <a:rPr lang="zh-TW" altLang="en-US" smtClean="0"/>
              <a:t>‹#›</a:t>
            </a:fld>
            <a:endParaRPr lang="zh-TW" altLang="en-US"/>
          </a:p>
        </p:txBody>
      </p:sp>
    </p:spTree>
    <p:extLst>
      <p:ext uri="{BB962C8B-B14F-4D97-AF65-F5344CB8AC3E}">
        <p14:creationId xmlns:p14="http://schemas.microsoft.com/office/powerpoint/2010/main" val="179903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dirty="0" smtClean="0">
                <a:solidFill>
                  <a:srgbClr val="0000CC"/>
                </a:solidFill>
              </a:rPr>
              <a:t>Secret image sharing</a:t>
            </a:r>
            <a:br>
              <a:rPr lang="en-US" altLang="zh-TW" dirty="0" smtClean="0">
                <a:solidFill>
                  <a:srgbClr val="0000CC"/>
                </a:solidFill>
              </a:rPr>
            </a:br>
            <a:r>
              <a:rPr lang="en-US" altLang="zh-TW" sz="3600" dirty="0" smtClean="0">
                <a:solidFill>
                  <a:srgbClr val="0000CC"/>
                </a:solidFill>
                <a:latin typeface="Traditional Arabic" panose="02020603050405020304" pitchFamily="18" charset="-78"/>
                <a:cs typeface="Traditional Arabic" panose="02020603050405020304" pitchFamily="18" charset="-78"/>
              </a:rPr>
              <a:t>Computer &amp; Graphics, 26, 765-770, 2002</a:t>
            </a:r>
            <a:endParaRPr lang="zh-TW" altLang="en-US" sz="3600" dirty="0">
              <a:solidFill>
                <a:srgbClr val="0000CC"/>
              </a:solidFill>
              <a:latin typeface="Traditional Arabic" panose="02020603050405020304" pitchFamily="18" charset="-78"/>
              <a:cs typeface="Traditional Arabic" panose="02020603050405020304" pitchFamily="18" charset="-78"/>
            </a:endParaRPr>
          </a:p>
        </p:txBody>
      </p:sp>
      <p:sp>
        <p:nvSpPr>
          <p:cNvPr id="3" name="副標題 2"/>
          <p:cNvSpPr>
            <a:spLocks noGrp="1"/>
          </p:cNvSpPr>
          <p:nvPr>
            <p:ph type="subTitle" idx="1"/>
          </p:nvPr>
        </p:nvSpPr>
        <p:spPr/>
        <p:txBody>
          <a:bodyPr/>
          <a:lstStyle/>
          <a:p>
            <a:r>
              <a:rPr lang="en-US" altLang="zh-TW" dirty="0" err="1" smtClean="0"/>
              <a:t>Chih-Ching</a:t>
            </a:r>
            <a:r>
              <a:rPr lang="en-US" altLang="zh-TW" dirty="0" smtClean="0"/>
              <a:t> </a:t>
            </a:r>
            <a:r>
              <a:rPr lang="en-US" altLang="zh-TW" dirty="0" err="1" smtClean="0"/>
              <a:t>Thien</a:t>
            </a:r>
            <a:r>
              <a:rPr lang="en-US" altLang="zh-TW" dirty="0" smtClean="0"/>
              <a:t> and </a:t>
            </a:r>
            <a:r>
              <a:rPr lang="en-US" altLang="zh-TW" dirty="0" err="1" smtClean="0"/>
              <a:t>Ja</a:t>
            </a:r>
            <a:r>
              <a:rPr lang="en-US" altLang="zh-TW" dirty="0" smtClean="0"/>
              <a:t>-Chen Lin</a:t>
            </a:r>
          </a:p>
          <a:p>
            <a:r>
              <a:rPr lang="en-US" altLang="zh-TW" dirty="0" smtClean="0"/>
              <a:t>Department of Computer and Information Science, National </a:t>
            </a:r>
            <a:r>
              <a:rPr lang="en-US" altLang="zh-TW" dirty="0" err="1" smtClean="0"/>
              <a:t>Chiao</a:t>
            </a:r>
            <a:r>
              <a:rPr lang="en-US" altLang="zh-TW" dirty="0" smtClean="0"/>
              <a:t> Tung University, </a:t>
            </a:r>
            <a:r>
              <a:rPr lang="en-US" altLang="zh-TW" dirty="0" err="1" smtClean="0"/>
              <a:t>Hsinchu</a:t>
            </a:r>
            <a:r>
              <a:rPr lang="en-US" altLang="zh-TW" dirty="0" smtClean="0"/>
              <a:t> 300, Taiwan, ROC</a:t>
            </a:r>
            <a:endParaRPr lang="zh-TW" altLang="en-US" dirty="0"/>
          </a:p>
        </p:txBody>
      </p:sp>
    </p:spTree>
    <p:extLst>
      <p:ext uri="{BB962C8B-B14F-4D97-AF65-F5344CB8AC3E}">
        <p14:creationId xmlns:p14="http://schemas.microsoft.com/office/powerpoint/2010/main" val="1993187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solidFill>
                  <a:srgbClr val="0000CC"/>
                </a:solidFill>
              </a:rPr>
              <a:t>3.1. The sharing phase</a:t>
            </a:r>
            <a:endParaRPr lang="zh-TW" altLang="en-US" dirty="0">
              <a:solidFill>
                <a:srgbClr val="0000CC"/>
              </a:solidFill>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92500" lnSpcReduction="10000"/>
              </a:bodyPr>
              <a:lstStyle/>
              <a:p>
                <a:r>
                  <a:rPr lang="en-US" altLang="zh-TW" dirty="0" smtClean="0"/>
                  <a:t>The image is divided into several sections. Each section has r pixels, and each pixel of the image belongs to one and only one section. For each section </a:t>
                </a:r>
                <a:r>
                  <a:rPr lang="en-US" altLang="zh-TW" i="1" dirty="0" smtClean="0"/>
                  <a:t>j</a:t>
                </a:r>
                <a:r>
                  <a:rPr lang="en-US" altLang="zh-TW" dirty="0" smtClean="0"/>
                  <a:t>; we define the following r-1 degree polynomial </a:t>
                </a:r>
              </a:p>
              <a:p>
                <a14:m>
                  <m:oMath xmlns:m="http://schemas.openxmlformats.org/officeDocument/2006/math">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𝑞</m:t>
                        </m:r>
                      </m:e>
                      <m:sub>
                        <m:r>
                          <a:rPr lang="en-US" altLang="zh-TW" b="0" i="1" smtClean="0">
                            <a:latin typeface="Cambria Math" panose="02040503050406030204" pitchFamily="18" charset="0"/>
                            <a:cs typeface="Times New Roman" panose="02020603050405020304" pitchFamily="18" charset="0"/>
                          </a:rPr>
                          <m:t>𝑗</m:t>
                        </m:r>
                      </m:sub>
                    </m:sSub>
                    <m:d>
                      <m:dPr>
                        <m:ctrlPr>
                          <a:rPr lang="en-US" altLang="zh-TW" b="0" i="1" smtClean="0">
                            <a:latin typeface="Cambria Math" panose="02040503050406030204" pitchFamily="18" charset="0"/>
                            <a:cs typeface="Times New Roman" panose="02020603050405020304" pitchFamily="18" charset="0"/>
                          </a:rPr>
                        </m:ctrlPr>
                      </m:dPr>
                      <m:e>
                        <m:r>
                          <a:rPr lang="en-US" altLang="zh-TW" b="0" i="1" smtClean="0">
                            <a:latin typeface="Cambria Math" panose="02040503050406030204" pitchFamily="18" charset="0"/>
                            <a:cs typeface="Times New Roman" panose="02020603050405020304" pitchFamily="18" charset="0"/>
                          </a:rPr>
                          <m:t>𝑥</m:t>
                        </m:r>
                      </m:e>
                    </m:d>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0</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1</m:t>
                        </m:r>
                      </m:sub>
                    </m:sSub>
                    <m:r>
                      <a:rPr lang="en-US" altLang="zh-TW" b="0" i="1" smtClean="0">
                        <a:latin typeface="Cambria Math" panose="02040503050406030204" pitchFamily="18" charset="0"/>
                        <a:cs typeface="Times New Roman" panose="02020603050405020304" pitchFamily="18" charset="0"/>
                      </a:rPr>
                      <m:t>𝑥</m:t>
                    </m:r>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2</m:t>
                        </m:r>
                      </m:sub>
                    </m:sSub>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𝑥</m:t>
                        </m:r>
                      </m:e>
                      <m:sup>
                        <m:r>
                          <a:rPr lang="en-US" altLang="zh-TW" b="0" i="1" smtClean="0">
                            <a:latin typeface="Cambria Math" panose="02040503050406030204" pitchFamily="18" charset="0"/>
                            <a:cs typeface="Times New Roman" panose="02020603050405020304" pitchFamily="18" charset="0"/>
                          </a:rPr>
                          <m:t>2</m:t>
                        </m:r>
                      </m:sup>
                    </m:sSup>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𝑟</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−1</m:t>
                        </m:r>
                      </m:sub>
                    </m:sSub>
                    <m:sSup>
                      <m:sSupPr>
                        <m:ctrlP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𝑥</m:t>
                        </m:r>
                      </m:e>
                      <m:sup>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𝑟</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−1</m:t>
                        </m:r>
                      </m:sup>
                    </m:sSup>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𝑚𝑜𝑑</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 251                      (3)</m:t>
                    </m:r>
                  </m:oMath>
                </a14:m>
                <a:endPar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endParaRPr>
              </a:p>
              <a:p>
                <a:r>
                  <a:rPr lang="en-US" altLang="zh-TW" dirty="0"/>
                  <a:t>w</a:t>
                </a:r>
                <a:r>
                  <a:rPr lang="en-US" altLang="zh-TW" dirty="0" smtClean="0"/>
                  <a:t>here  </a:t>
                </a:r>
                <a14:m>
                  <m:oMath xmlns:m="http://schemas.openxmlformats.org/officeDocument/2006/math">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0</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1</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2</m:t>
                        </m:r>
                      </m:sub>
                    </m:sSub>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𝑟</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−1</m:t>
                        </m:r>
                      </m:sub>
                    </m:sSub>
                  </m:oMath>
                </a14:m>
                <a:r>
                  <a:rPr lang="en-US" altLang="zh-TW" dirty="0" smtClean="0"/>
                  <a:t>} are the r pixels of the section, and then evaluate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m:t>
                        </m:r>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𝑗</m:t>
                        </m:r>
                      </m:sub>
                    </m:sSub>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e>
                    </m:d>
                    <m:r>
                      <a:rPr lang="en-US" altLang="zh-TW" b="0" i="1" smtClean="0">
                        <a:latin typeface="Cambria Math" panose="02040503050406030204" pitchFamily="18" charset="0"/>
                      </a:rPr>
                      <m:t>, </m:t>
                    </m:r>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𝑗</m:t>
                        </m:r>
                      </m:sub>
                    </m:sSub>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2</m:t>
                            </m:r>
                          </m:sub>
                        </m:sSub>
                      </m:e>
                    </m:d>
                  </m:oMath>
                </a14:m>
                <a:r>
                  <a:rPr lang="en-US" altLang="zh-TW" dirty="0" smtClean="0"/>
                  <a:t>,</a:t>
                </a:r>
                <a14:m>
                  <m:oMath xmlns:m="http://schemas.openxmlformats.org/officeDocument/2006/math">
                    <m:r>
                      <a:rPr lang="en-US" altLang="zh-TW" i="1" dirty="0" smtClean="0">
                        <a:latin typeface="Cambria Math" panose="02040503050406030204" pitchFamily="18" charset="0"/>
                        <a:ea typeface="Cambria Math" panose="02040503050406030204" pitchFamily="18" charset="0"/>
                      </a:rPr>
                      <m:t>⋯</m:t>
                    </m:r>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m:t>
                        </m:r>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𝑗</m:t>
                        </m:r>
                      </m:sub>
                    </m:sSub>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𝑛</m:t>
                            </m:r>
                          </m:sub>
                        </m:sSub>
                      </m:e>
                    </m:d>
                    <m:r>
                      <a:rPr lang="en-US" altLang="zh-TW" b="0" i="0" smtClean="0">
                        <a:latin typeface="Cambria Math" panose="02040503050406030204" pitchFamily="18" charset="0"/>
                      </a:rPr>
                      <m:t>}                                                      (4)</m:t>
                    </m:r>
                  </m:oMath>
                </a14:m>
                <a:endParaRPr lang="en-US" altLang="zh-TW" dirty="0" smtClean="0"/>
              </a:p>
              <a:p>
                <a:r>
                  <a:rPr lang="en-US" altLang="zh-TW" dirty="0" smtClean="0"/>
                  <a:t>The n output pixels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m:t>
                        </m:r>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𝑗</m:t>
                        </m:r>
                      </m:sub>
                    </m:sSub>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e>
                    </m:d>
                    <m:r>
                      <a:rPr lang="en-US" altLang="zh-TW" b="0" i="1" smtClean="0">
                        <a:latin typeface="Cambria Math" panose="02040503050406030204" pitchFamily="18" charset="0"/>
                      </a:rPr>
                      <m:t>, </m:t>
                    </m:r>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𝑗</m:t>
                        </m:r>
                      </m:sub>
                    </m:sSub>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2</m:t>
                            </m:r>
                          </m:sub>
                        </m:sSub>
                      </m:e>
                    </m:d>
                  </m:oMath>
                </a14:m>
                <a:r>
                  <a:rPr lang="en-US" altLang="zh-TW" dirty="0" smtClean="0"/>
                  <a:t>,</a:t>
                </a:r>
                <a14:m>
                  <m:oMath xmlns:m="http://schemas.openxmlformats.org/officeDocument/2006/math">
                    <m:r>
                      <a:rPr lang="en-US" altLang="zh-TW" i="1" dirty="0" smtClean="0">
                        <a:latin typeface="Cambria Math" panose="02040503050406030204" pitchFamily="18" charset="0"/>
                        <a:ea typeface="Cambria Math" panose="02040503050406030204" pitchFamily="18" charset="0"/>
                      </a:rPr>
                      <m:t>⋯</m:t>
                    </m:r>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m:t>
                        </m:r>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𝑗</m:t>
                        </m:r>
                      </m:sub>
                    </m:sSub>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𝑛</m:t>
                            </m:r>
                          </m:sub>
                        </m:sSub>
                      </m:e>
                    </m:d>
                    <m:r>
                      <a:rPr lang="en-US" altLang="zh-TW" b="0" i="0" smtClean="0">
                        <a:latin typeface="Cambria Math" panose="02040503050406030204" pitchFamily="18" charset="0"/>
                      </a:rPr>
                      <m:t>}</m:t>
                    </m:r>
                  </m:oMath>
                </a14:m>
                <a:r>
                  <a:rPr lang="en-US" altLang="zh-TW" dirty="0" smtClean="0"/>
                  <a:t> of this section</a:t>
                </a:r>
                <a:r>
                  <a:rPr lang="en-US" altLang="zh-TW" i="1" dirty="0" smtClean="0"/>
                  <a:t> j </a:t>
                </a:r>
                <a:r>
                  <a:rPr lang="en-US" altLang="zh-TW" dirty="0" smtClean="0"/>
                  <a:t>are sequentially assigned to the n shadow images.</a:t>
                </a:r>
              </a:p>
              <a:p>
                <a:r>
                  <a:rPr lang="en-US" altLang="zh-TW" dirty="0" smtClean="0"/>
                  <a:t>Since for each given section (of r pixels, each shadow image receives one of the generated pixels; the size of each shadow image is 1/r of the secret image. The following steps are the proposed secret image sharing method:</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928" t="-2801" r="-1391" b="-7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26355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solidFill>
                  <a:srgbClr val="0000CC"/>
                </a:solidFill>
              </a:rPr>
              <a:t>Algorithm for the sharing phase</a:t>
            </a:r>
            <a:endParaRPr lang="zh-TW" altLang="en-US" dirty="0">
              <a:solidFill>
                <a:srgbClr val="0000CC"/>
              </a:solidFill>
            </a:endParaRPr>
          </a:p>
        </p:txBody>
      </p:sp>
      <p:sp>
        <p:nvSpPr>
          <p:cNvPr id="3" name="內容版面配置區 2"/>
          <p:cNvSpPr>
            <a:spLocks noGrp="1"/>
          </p:cNvSpPr>
          <p:nvPr>
            <p:ph idx="1"/>
          </p:nvPr>
        </p:nvSpPr>
        <p:spPr/>
        <p:txBody>
          <a:bodyPr/>
          <a:lstStyle/>
          <a:p>
            <a:r>
              <a:rPr lang="en-US" altLang="zh-TW" dirty="0" smtClean="0"/>
              <a:t>1. Truncate all gray values larger than 250 to 250 so that the gray values of the secret image are in the range 0–250. </a:t>
            </a:r>
          </a:p>
          <a:p>
            <a:r>
              <a:rPr lang="en-US" altLang="zh-TW" dirty="0" smtClean="0"/>
              <a:t>2. </a:t>
            </a:r>
            <a:r>
              <a:rPr lang="en-US" altLang="zh-TW" dirty="0" smtClean="0">
                <a:solidFill>
                  <a:srgbClr val="7030A0"/>
                </a:solidFill>
              </a:rPr>
              <a:t>Use a key to generate a permutation sequence to permute the pixels of the secret image. </a:t>
            </a:r>
          </a:p>
          <a:p>
            <a:r>
              <a:rPr lang="en-US" altLang="zh-TW" dirty="0" smtClean="0"/>
              <a:t>3. Sequentially take r not-shared-yet pixels of the permuted image to form a section. </a:t>
            </a:r>
          </a:p>
          <a:p>
            <a:r>
              <a:rPr lang="en-US" altLang="zh-TW" dirty="0" smtClean="0"/>
              <a:t>4. Use the section in Step 3 and </a:t>
            </a:r>
            <a:r>
              <a:rPr lang="en-US" altLang="zh-TW" dirty="0" err="1" smtClean="0"/>
              <a:t>Eqs</a:t>
            </a:r>
            <a:r>
              <a:rPr lang="en-US" altLang="zh-TW" dirty="0" smtClean="0"/>
              <a:t>. (3) and (4) to generate n pixels for the n shadow images. 5. Repeat Steps 3 and 4 until all pixels of the permuted image are processed.</a:t>
            </a:r>
            <a:endParaRPr lang="zh-TW" altLang="en-US" dirty="0"/>
          </a:p>
        </p:txBody>
      </p:sp>
    </p:spTree>
    <p:extLst>
      <p:ext uri="{BB962C8B-B14F-4D97-AF65-F5344CB8AC3E}">
        <p14:creationId xmlns:p14="http://schemas.microsoft.com/office/powerpoint/2010/main" val="842461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solidFill>
                  <a:srgbClr val="0000CC"/>
                </a:solidFill>
              </a:rPr>
              <a:t>3.2. The reveal phase</a:t>
            </a:r>
            <a:endParaRPr lang="zh-TW" altLang="en-US" dirty="0">
              <a:solidFill>
                <a:srgbClr val="0000CC"/>
              </a:solidFill>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lnSpcReduction="10000"/>
              </a:bodyPr>
              <a:lstStyle/>
              <a:p>
                <a:r>
                  <a:rPr lang="en-US" altLang="zh-TW" dirty="0" smtClean="0"/>
                  <a:t>The following steps are the reveal phase using any r/n shadow images: </a:t>
                </a:r>
              </a:p>
              <a:p>
                <a:r>
                  <a:rPr lang="en-US" altLang="zh-TW" dirty="0" smtClean="0"/>
                  <a:t>1. Take the first non-used pixel from each of the r shadow images. </a:t>
                </a:r>
              </a:p>
              <a:p>
                <a:r>
                  <a:rPr lang="en-US" altLang="zh-TW" dirty="0" smtClean="0"/>
                  <a:t>2. Use these r pixels (a subset of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m:t>
                        </m:r>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𝑗</m:t>
                        </m:r>
                      </m:sub>
                    </m:sSub>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e>
                    </m:d>
                    <m:r>
                      <a:rPr lang="en-US" altLang="zh-TW" b="0" i="1" smtClean="0">
                        <a:latin typeface="Cambria Math" panose="02040503050406030204" pitchFamily="18" charset="0"/>
                      </a:rPr>
                      <m:t>, </m:t>
                    </m:r>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𝑗</m:t>
                        </m:r>
                      </m:sub>
                    </m:sSub>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2</m:t>
                            </m:r>
                          </m:sub>
                        </m:sSub>
                      </m:e>
                    </m:d>
                  </m:oMath>
                </a14:m>
                <a:r>
                  <a:rPr lang="en-US" altLang="zh-TW" dirty="0" smtClean="0"/>
                  <a:t>,</a:t>
                </a:r>
                <a14:m>
                  <m:oMath xmlns:m="http://schemas.openxmlformats.org/officeDocument/2006/math">
                    <m:r>
                      <a:rPr lang="en-US" altLang="zh-TW" i="1" dirty="0" smtClean="0">
                        <a:latin typeface="Cambria Math" panose="02040503050406030204" pitchFamily="18" charset="0"/>
                        <a:ea typeface="Cambria Math" panose="02040503050406030204" pitchFamily="18" charset="0"/>
                      </a:rPr>
                      <m:t>⋯</m:t>
                    </m:r>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m:t>
                        </m:r>
                        <m:r>
                          <a:rPr lang="en-US" altLang="zh-TW" b="0" i="1" smtClean="0">
                            <a:latin typeface="Cambria Math" panose="02040503050406030204" pitchFamily="18" charset="0"/>
                          </a:rPr>
                          <m:t>𝑞</m:t>
                        </m:r>
                      </m:e>
                      <m:sub>
                        <m:r>
                          <a:rPr lang="en-US" altLang="zh-TW" b="0" i="1" smtClean="0">
                            <a:latin typeface="Cambria Math" panose="02040503050406030204" pitchFamily="18" charset="0"/>
                          </a:rPr>
                          <m:t>𝑗</m:t>
                        </m:r>
                      </m:sub>
                    </m:sSub>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𝑛</m:t>
                            </m:r>
                          </m:sub>
                        </m:sSub>
                      </m:e>
                    </m:d>
                    <m:r>
                      <a:rPr lang="en-US" altLang="zh-TW" b="0" i="0" smtClean="0">
                        <a:latin typeface="Cambria Math" panose="02040503050406030204" pitchFamily="18" charset="0"/>
                      </a:rPr>
                      <m:t>}</m:t>
                    </m:r>
                  </m:oMath>
                </a14:m>
                <a:r>
                  <a:rPr lang="en-US" altLang="zh-TW" dirty="0" smtClean="0"/>
                  <a:t> ) and the Lagrange’s interpolation to solve for the coefficients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0</m:t>
                        </m:r>
                      </m:sub>
                    </m:sSub>
                    <m:r>
                      <a:rPr lang="en-US" altLang="zh-TW" i="1" smtClean="0">
                        <a:latin typeface="Cambria Math" panose="02040503050406030204" pitchFamily="18" charset="0"/>
                        <a:ea typeface="Cambria Math" panose="02040503050406030204" pitchFamily="18" charset="0"/>
                      </a:rPr>
                      <m:t>~</m:t>
                    </m:r>
                    <m:sSub>
                      <m:sSubPr>
                        <m:ctrlPr>
                          <a:rPr lang="en-US" altLang="zh-TW"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𝑎</m:t>
                        </m:r>
                      </m:e>
                      <m:sub>
                        <m:r>
                          <a:rPr lang="en-US" altLang="zh-TW" b="0" i="1" smtClean="0">
                            <a:latin typeface="Cambria Math" panose="02040503050406030204" pitchFamily="18" charset="0"/>
                            <a:ea typeface="Cambria Math" panose="02040503050406030204" pitchFamily="18" charset="0"/>
                          </a:rPr>
                          <m:t>𝑟</m:t>
                        </m:r>
                        <m:r>
                          <a:rPr lang="en-US" altLang="zh-TW" b="0" i="1" smtClean="0">
                            <a:latin typeface="Cambria Math" panose="02040503050406030204" pitchFamily="18" charset="0"/>
                            <a:ea typeface="Cambria Math" panose="02040503050406030204" pitchFamily="18" charset="0"/>
                          </a:rPr>
                          <m:t>−1</m:t>
                        </m:r>
                      </m:sub>
                    </m:sSub>
                  </m:oMath>
                </a14:m>
                <a:r>
                  <a:rPr lang="en-US" altLang="zh-TW" dirty="0" smtClean="0"/>
                  <a:t> in Eq. (3). The coefficients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0</m:t>
                        </m:r>
                      </m:sub>
                    </m:sSub>
                    <m:r>
                      <a:rPr lang="en-US" altLang="zh-TW" i="1" smtClean="0">
                        <a:latin typeface="Cambria Math" panose="02040503050406030204" pitchFamily="18" charset="0"/>
                        <a:ea typeface="Cambria Math" panose="02040503050406030204" pitchFamily="18" charset="0"/>
                      </a:rPr>
                      <m:t>~</m:t>
                    </m:r>
                    <m:sSub>
                      <m:sSubPr>
                        <m:ctrlPr>
                          <a:rPr lang="en-US" altLang="zh-TW"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𝑎</m:t>
                        </m:r>
                      </m:e>
                      <m:sub>
                        <m:r>
                          <a:rPr lang="en-US" altLang="zh-TW" b="0" i="1" smtClean="0">
                            <a:latin typeface="Cambria Math" panose="02040503050406030204" pitchFamily="18" charset="0"/>
                            <a:ea typeface="Cambria Math" panose="02040503050406030204" pitchFamily="18" charset="0"/>
                          </a:rPr>
                          <m:t>𝑟</m:t>
                        </m:r>
                        <m:r>
                          <a:rPr lang="en-US" altLang="zh-TW" b="0" i="1" smtClean="0">
                            <a:latin typeface="Cambria Math" panose="02040503050406030204" pitchFamily="18" charset="0"/>
                            <a:ea typeface="Cambria Math" panose="02040503050406030204" pitchFamily="18" charset="0"/>
                          </a:rPr>
                          <m:t>−1 </m:t>
                        </m:r>
                      </m:sub>
                    </m:sSub>
                  </m:oMath>
                </a14:m>
                <a:r>
                  <a:rPr lang="en-US" altLang="zh-TW" dirty="0" smtClean="0"/>
                  <a:t>are then the corresponding r pixel values of the permuted image. </a:t>
                </a:r>
              </a:p>
              <a:p>
                <a:r>
                  <a:rPr lang="en-US" altLang="zh-TW" dirty="0" smtClean="0"/>
                  <a:t>3. Repeat Steps 1 and 2 until all pixels of the r shadow images are processed. </a:t>
                </a:r>
              </a:p>
              <a:p>
                <a:r>
                  <a:rPr lang="en-US" altLang="zh-TW" dirty="0" smtClean="0">
                    <a:solidFill>
                      <a:srgbClr val="7030A0"/>
                    </a:solidFill>
                  </a:rPr>
                  <a:t>4. Applying the inverse-permutation operation to the permuted image to get the secret image.</a:t>
                </a:r>
                <a:endParaRPr lang="zh-TW" altLang="en-US" dirty="0">
                  <a:solidFill>
                    <a:srgbClr val="7030A0"/>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043" t="-3081" r="-237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5709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solidFill>
                  <a:srgbClr val="0000CC"/>
                </a:solidFill>
              </a:rPr>
              <a:t>3.3. The lossless secret image sharing method</a:t>
            </a:r>
            <a:endParaRPr lang="zh-TW" altLang="en-US" dirty="0"/>
          </a:p>
        </p:txBody>
      </p:sp>
      <p:sp>
        <p:nvSpPr>
          <p:cNvPr id="3" name="內容版面配置區 2"/>
          <p:cNvSpPr>
            <a:spLocks noGrp="1"/>
          </p:cNvSpPr>
          <p:nvPr>
            <p:ph idx="1"/>
          </p:nvPr>
        </p:nvSpPr>
        <p:spPr/>
        <p:txBody>
          <a:bodyPr/>
          <a:lstStyle/>
          <a:p>
            <a:r>
              <a:rPr lang="en-US" altLang="zh-TW" dirty="0" smtClean="0"/>
              <a:t>The method discussed in Section 3.1 is a </a:t>
            </a:r>
            <a:r>
              <a:rPr lang="en-US" altLang="zh-TW" dirty="0" err="1" smtClean="0"/>
              <a:t>lossy</a:t>
            </a:r>
            <a:r>
              <a:rPr lang="en-US" altLang="zh-TW" dirty="0" smtClean="0"/>
              <a:t> method because we must limit the gray value to the range 0–250 (see Step 1). To get a lossless image, we introduce below a special process to handle the gray values larger than 250. The processes will slightly increase the size of the shadow image. However, the increase is usually small because quite often there are only a few pixels whose gray values are 251–255.</a:t>
            </a:r>
            <a:endParaRPr lang="zh-TW" altLang="en-US" dirty="0"/>
          </a:p>
        </p:txBody>
      </p:sp>
    </p:spTree>
    <p:extLst>
      <p:ext uri="{BB962C8B-B14F-4D97-AF65-F5344CB8AC3E}">
        <p14:creationId xmlns:p14="http://schemas.microsoft.com/office/powerpoint/2010/main" val="860418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solidFill>
                  <a:srgbClr val="0000CC"/>
                </a:solidFill>
              </a:rPr>
              <a:t>4. The experimental result (Shadows)</a:t>
            </a:r>
            <a:endParaRPr lang="zh-TW" altLang="en-US" dirty="0">
              <a:solidFill>
                <a:srgbClr val="0000CC"/>
              </a:solidFill>
            </a:endParaRPr>
          </a:p>
        </p:txBody>
      </p:sp>
      <p:pic>
        <p:nvPicPr>
          <p:cNvPr id="7" name="內容版面配置區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5167" y="1284234"/>
            <a:ext cx="7304442" cy="5479852"/>
          </a:xfrm>
        </p:spPr>
      </p:pic>
    </p:spTree>
    <p:extLst>
      <p:ext uri="{BB962C8B-B14F-4D97-AF65-F5344CB8AC3E}">
        <p14:creationId xmlns:p14="http://schemas.microsoft.com/office/powerpoint/2010/main" val="236049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solidFill>
                  <a:srgbClr val="0000CC"/>
                </a:solidFill>
              </a:rPr>
              <a:t>4. The experimental </a:t>
            </a:r>
            <a:r>
              <a:rPr lang="en-US" altLang="zh-TW" dirty="0" smtClean="0">
                <a:solidFill>
                  <a:srgbClr val="0000CC"/>
                </a:solidFill>
              </a:rPr>
              <a:t>result (4-6 Reconstruction)</a:t>
            </a:r>
            <a:endParaRPr lang="zh-TW" altLang="en-US" dirty="0"/>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1991" y="1825625"/>
            <a:ext cx="8008017" cy="4351338"/>
          </a:xfrm>
        </p:spPr>
      </p:pic>
    </p:spTree>
    <p:extLst>
      <p:ext uri="{BB962C8B-B14F-4D97-AF65-F5344CB8AC3E}">
        <p14:creationId xmlns:p14="http://schemas.microsoft.com/office/powerpoint/2010/main" val="161159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solidFill>
                  <a:srgbClr val="0000CC"/>
                </a:solidFill>
              </a:rPr>
              <a:t>4. Experiment (4-6): Sharing and Revealing</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2394" y="1570615"/>
            <a:ext cx="7096608" cy="5312969"/>
          </a:xfrm>
        </p:spPr>
      </p:pic>
    </p:spTree>
    <p:extLst>
      <p:ext uri="{BB962C8B-B14F-4D97-AF65-F5344CB8AC3E}">
        <p14:creationId xmlns:p14="http://schemas.microsoft.com/office/powerpoint/2010/main" val="1828284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solidFill>
                  <a:srgbClr val="0000CC"/>
                </a:solidFill>
              </a:rPr>
              <a:t>4. </a:t>
            </a:r>
            <a:r>
              <a:rPr lang="en-US" altLang="zh-TW" dirty="0" smtClean="0">
                <a:solidFill>
                  <a:srgbClr val="0000CC"/>
                </a:solidFill>
              </a:rPr>
              <a:t>Experiment (4-6): Sharing and Revealing</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6521" y="1825625"/>
            <a:ext cx="8438958" cy="4351338"/>
          </a:xfrm>
        </p:spPr>
      </p:pic>
    </p:spTree>
    <p:extLst>
      <p:ext uri="{BB962C8B-B14F-4D97-AF65-F5344CB8AC3E}">
        <p14:creationId xmlns:p14="http://schemas.microsoft.com/office/powerpoint/2010/main" val="3875816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solidFill>
                  <a:srgbClr val="0000CC"/>
                </a:solidFill>
              </a:rPr>
              <a:t>5. Security analysis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fontScale="92500" lnSpcReduction="10000"/>
              </a:bodyPr>
              <a:lstStyle/>
              <a:p>
                <a:pPr marL="0" indent="0">
                  <a:buNone/>
                </a:pPr>
                <a:r>
                  <a:rPr lang="en-US" altLang="zh-TW" dirty="0" smtClean="0"/>
                  <a:t>To solve for r unknowns using these r-1 equations</a:t>
                </a:r>
                <a:r>
                  <a:rPr lang="en-US" altLang="zh-TW" dirty="0"/>
                  <a:t> </a:t>
                </a:r>
                <a:r>
                  <a:rPr lang="en-US" altLang="zh-TW" dirty="0" smtClean="0"/>
                  <a:t>like Eq.(1),</a:t>
                </a:r>
                <a:endParaRPr lang="en-US" altLang="zh-TW" dirty="0"/>
              </a:p>
              <a:p>
                <a:pPr marL="0" indent="0">
                  <a:buNone/>
                </a:pPr>
                <a:r>
                  <a:rPr lang="en-US" altLang="zh-TW" dirty="0"/>
                  <a:t>there are 251 possible solution sets </a:t>
                </a:r>
                <a14:m>
                  <m:oMath xmlns:m="http://schemas.openxmlformats.org/officeDocument/2006/math">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0</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1</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2</m:t>
                        </m:r>
                      </m:sub>
                    </m:sSub>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𝑟</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−1</m:t>
                        </m:r>
                      </m:sub>
                    </m:sSub>
                    <m:sSup>
                      <m:sSupPr>
                        <m:ctrlP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m:t>
                        </m:r>
                      </m:e>
                      <m:sup>
                        <m:d>
                          <m:dPr>
                            <m:ctrlP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𝑘</m:t>
                            </m:r>
                          </m:e>
                        </m:d>
                      </m:sup>
                    </m:sSup>
                    <m:sSubSup>
                      <m:sSubSupPr>
                        <m:ctrlP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m:t>
                        </m:r>
                      </m:e>
                      <m:sub>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𝑘</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=1</m:t>
                        </m:r>
                      </m:sub>
                      <m:sup>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251</m:t>
                        </m:r>
                      </m:sup>
                    </m:sSubSup>
                  </m:oMath>
                </a14:m>
                <a:r>
                  <a:rPr lang="en-US" altLang="zh-TW" dirty="0" smtClean="0"/>
                  <a:t>,</a:t>
                </a:r>
                <a:endParaRPr lang="en-US" altLang="zh-TW" dirty="0"/>
              </a:p>
              <a:p>
                <a:pPr marL="0" indent="0">
                  <a:buNone/>
                </a:pPr>
                <a:r>
                  <a:rPr lang="en-US" altLang="zh-TW" dirty="0"/>
                  <a:t>the </a:t>
                </a:r>
                <a:r>
                  <a:rPr lang="en-US" altLang="zh-TW" dirty="0" smtClean="0"/>
                  <a:t>first, second,…, 251th </a:t>
                </a:r>
                <a:r>
                  <a:rPr lang="en-US" altLang="zh-TW" dirty="0"/>
                  <a:t>set corresponds to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0</m:t>
                        </m:r>
                      </m:sub>
                    </m:sSub>
                    <m:r>
                      <a:rPr lang="en-US" altLang="zh-TW" b="0" i="1" smtClean="0">
                        <a:latin typeface="Cambria Math" panose="02040503050406030204" pitchFamily="18" charset="0"/>
                      </a:rPr>
                      <m:t>=0</m:t>
                    </m:r>
                    <m:r>
                      <a:rPr lang="en-US" altLang="zh-TW" b="0" i="0" smtClean="0">
                        <a:latin typeface="Cambria Math" panose="02040503050406030204" pitchFamily="18" charset="0"/>
                      </a:rPr>
                      <m:t>;</m:t>
                    </m:r>
                  </m:oMath>
                </a14:m>
                <a:r>
                  <a:rPr lang="en-US" altLang="zh-TW" dirty="0" smtClean="0"/>
                  <a: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0</m:t>
                        </m:r>
                      </m:sub>
                    </m:sSub>
                    <m:r>
                      <a:rPr lang="en-US" altLang="zh-TW" b="0" i="1" smtClean="0">
                        <a:latin typeface="Cambria Math" panose="02040503050406030204" pitchFamily="18" charset="0"/>
                      </a:rPr>
                      <m:t>=</m:t>
                    </m:r>
                    <m:r>
                      <a:rPr lang="en-US" altLang="zh-TW" b="0" i="0" smtClean="0">
                        <a:latin typeface="Cambria Math" panose="02040503050406030204" pitchFamily="18" charset="0"/>
                      </a:rPr>
                      <m:t>1;</m:t>
                    </m:r>
                  </m:oMath>
                </a14:m>
                <a:r>
                  <a:rPr lang="en-US" altLang="zh-TW" dirty="0" smtClean="0"/>
                  <a:t> …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𝑎</m:t>
                        </m:r>
                      </m:e>
                      <m:sub>
                        <m:r>
                          <a:rPr lang="en-US" altLang="zh-TW" b="0" i="1" smtClean="0">
                            <a:latin typeface="Cambria Math" panose="02040503050406030204" pitchFamily="18" charset="0"/>
                          </a:rPr>
                          <m:t>0</m:t>
                        </m:r>
                      </m:sub>
                    </m:sSub>
                    <m:r>
                      <a:rPr lang="en-US" altLang="zh-TW" b="0" i="1" smtClean="0">
                        <a:latin typeface="Cambria Math" panose="02040503050406030204" pitchFamily="18" charset="0"/>
                      </a:rPr>
                      <m:t>=</m:t>
                    </m:r>
                    <m:r>
                      <a:rPr lang="en-US" altLang="zh-TW" b="0" i="0" smtClean="0">
                        <a:latin typeface="Cambria Math" panose="02040503050406030204" pitchFamily="18" charset="0"/>
                      </a:rPr>
                      <m:t>250;</m:t>
                    </m:r>
                  </m:oMath>
                </a14:m>
                <a:r>
                  <a:rPr lang="en-US" altLang="zh-TW" dirty="0" smtClean="0"/>
                  <a:t> The </a:t>
                </a:r>
                <a:r>
                  <a:rPr lang="en-US" altLang="zh-TW" dirty="0"/>
                  <a:t>possibility of guessing the </a:t>
                </a:r>
                <a:r>
                  <a:rPr lang="en-US" altLang="zh-TW" dirty="0" smtClean="0"/>
                  <a:t>right solution </a:t>
                </a:r>
                <a:r>
                  <a:rPr lang="en-US" altLang="zh-TW" dirty="0"/>
                  <a:t>is only 1/251. </a:t>
                </a:r>
                <a:endParaRPr lang="en-US" altLang="zh-TW" dirty="0" smtClean="0"/>
              </a:p>
              <a:p>
                <a:pPr marL="0" indent="0">
                  <a:buNone/>
                </a:pPr>
                <a:endParaRPr lang="en-US" altLang="zh-TW" dirty="0" smtClean="0"/>
              </a:p>
              <a:p>
                <a:pPr marL="0" indent="0">
                  <a:buNone/>
                </a:pPr>
                <a:r>
                  <a:rPr lang="en-US" altLang="zh-TW" dirty="0" smtClean="0"/>
                  <a:t>Now</a:t>
                </a:r>
                <a:r>
                  <a:rPr lang="en-US" altLang="zh-TW" dirty="0"/>
                  <a:t>, there are </a:t>
                </a:r>
                <a:r>
                  <a:rPr lang="en-US" altLang="zh-TW" dirty="0" smtClean="0"/>
                  <a:t>512x512/r polynomials (512x512/2=131,072 if r=2).</a:t>
                </a:r>
              </a:p>
              <a:p>
                <a:pPr marL="0" indent="0">
                  <a:buNone/>
                </a:pPr>
                <a:r>
                  <a:rPr lang="en-US" altLang="zh-TW" dirty="0" smtClean="0"/>
                  <a:t>The </a:t>
                </a:r>
                <a:r>
                  <a:rPr lang="en-US" altLang="zh-TW" dirty="0"/>
                  <a:t>possibility </a:t>
                </a:r>
                <a:r>
                  <a:rPr lang="en-US" altLang="zh-TW" dirty="0" smtClean="0"/>
                  <a:t>of obtaining </a:t>
                </a:r>
                <a:r>
                  <a:rPr lang="en-US" altLang="zh-TW" dirty="0"/>
                  <a:t>the right image is </a:t>
                </a:r>
                <a:r>
                  <a:rPr lang="en-US" altLang="zh-TW" dirty="0" smtClean="0"/>
                  <a:t>only</a:t>
                </a:r>
              </a:p>
              <a:p>
                <a:pPr marL="0" indent="0">
                  <a:buNone/>
                </a:pPr>
                <a:endParaRPr lang="en-US" altLang="zh-TW" dirty="0"/>
              </a:p>
              <a:p>
                <a:pPr marL="0" indent="0">
                  <a:buNone/>
                </a:pPr>
                <a14:m>
                  <m:oMathPara xmlns:m="http://schemas.openxmlformats.org/officeDocument/2006/math">
                    <m:oMathParaPr>
                      <m:jc m:val="centerGroup"/>
                    </m:oMathParaPr>
                    <m:oMath xmlns:m="http://schemas.openxmlformats.org/officeDocument/2006/math">
                      <m:sSup>
                        <m:sSupPr>
                          <m:ctrlPr>
                            <a:rPr lang="en-US" altLang="zh-TW" i="1" smtClean="0">
                              <a:latin typeface="Cambria Math" panose="02040503050406030204" pitchFamily="18" charset="0"/>
                            </a:rPr>
                          </m:ctrlPr>
                        </m:sSupPr>
                        <m:e>
                          <m:d>
                            <m:dPr>
                              <m:ctrlPr>
                                <a:rPr lang="en-US" altLang="zh-TW" i="1" smtClean="0">
                                  <a:latin typeface="Cambria Math" panose="02040503050406030204" pitchFamily="18" charset="0"/>
                                </a:rPr>
                              </m:ctrlPr>
                            </m:dPr>
                            <m:e>
                              <m:f>
                                <m:fPr>
                                  <m:ctrlPr>
                                    <a:rPr lang="en-US" altLang="zh-TW" i="1" smtClean="0">
                                      <a:latin typeface="Cambria Math" panose="02040503050406030204" pitchFamily="18" charset="0"/>
                                    </a:rPr>
                                  </m:ctrlPr>
                                </m:fPr>
                                <m:num>
                                  <m:r>
                                    <a:rPr lang="en-US" altLang="zh-TW" b="0" i="1" smtClean="0">
                                      <a:latin typeface="Cambria Math" panose="02040503050406030204" pitchFamily="18" charset="0"/>
                                    </a:rPr>
                                    <m:t>1</m:t>
                                  </m:r>
                                </m:num>
                                <m:den>
                                  <m:r>
                                    <a:rPr lang="en-US" altLang="zh-TW" b="0" i="1" smtClean="0">
                                      <a:latin typeface="Cambria Math" panose="02040503050406030204" pitchFamily="18" charset="0"/>
                                    </a:rPr>
                                    <m:t>251</m:t>
                                  </m:r>
                                </m:den>
                              </m:f>
                            </m:e>
                          </m:d>
                        </m:e>
                        <m:sup>
                          <m:r>
                            <a:rPr lang="en-US" altLang="zh-TW" b="0" i="1" smtClean="0">
                              <a:latin typeface="Cambria Math" panose="02040503050406030204" pitchFamily="18" charset="0"/>
                            </a:rPr>
                            <m:t>512</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rPr>
                            <m:t>512/</m:t>
                          </m:r>
                          <m:r>
                            <a:rPr lang="en-US" altLang="zh-TW" b="0" i="1" smtClean="0">
                              <a:latin typeface="Cambria Math" panose="02040503050406030204" pitchFamily="18" charset="0"/>
                            </a:rPr>
                            <m:t>𝑟</m:t>
                          </m:r>
                        </m:sup>
                      </m:sSup>
                    </m:oMath>
                  </m:oMathPara>
                </a14:m>
                <a:endParaRPr lang="en-US" altLang="zh-TW"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043" t="-280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79100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solidFill>
                  <a:srgbClr val="0000CC"/>
                </a:solidFill>
              </a:rPr>
              <a:t>6. The benefits of the size reduction property of shadow images</a:t>
            </a: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marL="0" indent="0">
                  <a:buNone/>
                </a:pPr>
                <a:r>
                  <a:rPr lang="en-US" altLang="zh-TW" dirty="0" smtClean="0">
                    <a:latin typeface="Times New Roman" panose="02020603050405020304" pitchFamily="18" charset="0"/>
                    <a:cs typeface="Times New Roman" panose="02020603050405020304" pitchFamily="18" charset="0"/>
                  </a:rPr>
                  <a:t>(1) One of the reasons to use secret sharing is to protect the </a:t>
                </a:r>
                <a:r>
                  <a:rPr lang="en-US" altLang="zh-TW" dirty="0">
                    <a:latin typeface="Times New Roman" panose="02020603050405020304" pitchFamily="18" charset="0"/>
                    <a:cs typeface="Times New Roman" panose="02020603050405020304" pitchFamily="18" charset="0"/>
                  </a:rPr>
                  <a:t>secret from being lost or destroyed. We may </a:t>
                </a:r>
                <a:r>
                  <a:rPr lang="en-US" altLang="zh-TW" dirty="0" smtClean="0">
                    <a:latin typeface="Times New Roman" panose="02020603050405020304" pitchFamily="18" charset="0"/>
                    <a:cs typeface="Times New Roman" panose="02020603050405020304" pitchFamily="18" charset="0"/>
                  </a:rPr>
                  <a:t>apply the </a:t>
                </a:r>
                <a:r>
                  <a:rPr lang="en-US" altLang="zh-TW" dirty="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r, </a:t>
                </a:r>
                <a:r>
                  <a:rPr lang="en-US" altLang="zh-TW" dirty="0">
                    <a:latin typeface="Times New Roman" panose="02020603050405020304" pitchFamily="18" charset="0"/>
                    <a:cs typeface="Times New Roman" panose="02020603050405020304" pitchFamily="18" charset="0"/>
                  </a:rPr>
                  <a:t>n) threshold scheme directly to the secret </a:t>
                </a:r>
                <a:r>
                  <a:rPr lang="en-US" altLang="zh-TW" dirty="0" smtClean="0">
                    <a:latin typeface="Times New Roman" panose="02020603050405020304" pitchFamily="18" charset="0"/>
                    <a:cs typeface="Times New Roman" panose="02020603050405020304" pitchFamily="18" charset="0"/>
                  </a:rPr>
                  <a:t>image, but </a:t>
                </a:r>
                <a:r>
                  <a:rPr lang="en-US" altLang="zh-TW" dirty="0">
                    <a:latin typeface="Times New Roman" panose="02020603050405020304" pitchFamily="18" charset="0"/>
                    <a:cs typeface="Times New Roman" panose="02020603050405020304" pitchFamily="18" charset="0"/>
                  </a:rPr>
                  <a:t>the size of each shadow image would be the same </a:t>
                </a:r>
                <a:r>
                  <a:rPr lang="en-US" altLang="zh-TW" dirty="0" smtClean="0">
                    <a:latin typeface="Times New Roman" panose="02020603050405020304" pitchFamily="18" charset="0"/>
                    <a:cs typeface="Times New Roman" panose="02020603050405020304" pitchFamily="18" charset="0"/>
                  </a:rPr>
                  <a:t>as the </a:t>
                </a:r>
                <a:r>
                  <a:rPr lang="en-US" altLang="zh-TW" dirty="0">
                    <a:latin typeface="Times New Roman" panose="02020603050405020304" pitchFamily="18" charset="0"/>
                    <a:cs typeface="Times New Roman" panose="02020603050405020304" pitchFamily="18" charset="0"/>
                  </a:rPr>
                  <a:t>secret image. </a:t>
                </a:r>
                <a:endParaRPr lang="en-US" altLang="zh-TW" dirty="0" smtClean="0">
                  <a:latin typeface="Times New Roman" panose="02020603050405020304" pitchFamily="18" charset="0"/>
                  <a:cs typeface="Times New Roman" panose="02020603050405020304" pitchFamily="18" charset="0"/>
                </a:endParaRPr>
              </a:p>
              <a:p>
                <a:pPr marL="0" indent="0">
                  <a:buNone/>
                </a:pPr>
                <a:r>
                  <a:rPr lang="en-US" altLang="zh-TW" dirty="0" smtClean="0">
                    <a:latin typeface="Times New Roman" panose="02020603050405020304" pitchFamily="18" charset="0"/>
                    <a:cs typeface="Times New Roman" panose="02020603050405020304" pitchFamily="18" charset="0"/>
                  </a:rPr>
                  <a:t>(2) On </a:t>
                </a:r>
                <a:r>
                  <a:rPr lang="en-US" altLang="zh-TW" dirty="0">
                    <a:latin typeface="Times New Roman" panose="02020603050405020304" pitchFamily="18" charset="0"/>
                    <a:cs typeface="Times New Roman" panose="02020603050405020304" pitchFamily="18" charset="0"/>
                  </a:rPr>
                  <a:t>the other hand, our method </a:t>
                </a:r>
                <a:r>
                  <a:rPr lang="en-US" altLang="zh-TW" dirty="0" smtClean="0">
                    <a:latin typeface="Times New Roman" panose="02020603050405020304" pitchFamily="18" charset="0"/>
                    <a:cs typeface="Times New Roman" panose="02020603050405020304" pitchFamily="18" charset="0"/>
                  </a:rPr>
                  <a:t>can reduce </a:t>
                </a:r>
                <a:r>
                  <a:rPr lang="en-US" altLang="zh-TW" dirty="0">
                    <a:latin typeface="Times New Roman" panose="02020603050405020304" pitchFamily="18" charset="0"/>
                    <a:cs typeface="Times New Roman" panose="02020603050405020304" pitchFamily="18" charset="0"/>
                  </a:rPr>
                  <a:t>the size of each shadow image to </a:t>
                </a:r>
                <a:r>
                  <a:rPr lang="en-US" altLang="zh-TW" dirty="0" smtClean="0">
                    <a:latin typeface="Times New Roman" panose="02020603050405020304" pitchFamily="18" charset="0"/>
                    <a:cs typeface="Times New Roman" panose="02020603050405020304" pitchFamily="18" charset="0"/>
                  </a:rPr>
                  <a:t>1/r </a:t>
                </a:r>
                <a:r>
                  <a:rPr lang="en-US" altLang="zh-TW" dirty="0">
                    <a:latin typeface="Times New Roman" panose="02020603050405020304" pitchFamily="18" charset="0"/>
                    <a:cs typeface="Times New Roman" panose="02020603050405020304" pitchFamily="18" charset="0"/>
                  </a:rPr>
                  <a:t>of the </a:t>
                </a:r>
                <a:r>
                  <a:rPr lang="en-US" altLang="zh-TW" dirty="0" smtClean="0">
                    <a:latin typeface="Times New Roman" panose="02020603050405020304" pitchFamily="18" charset="0"/>
                    <a:cs typeface="Times New Roman" panose="02020603050405020304" pitchFamily="18" charset="0"/>
                  </a:rPr>
                  <a:t>secret image’s </a:t>
                </a:r>
                <a:r>
                  <a:rPr lang="en-US" altLang="zh-TW" dirty="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r=2, 3, </a:t>
                </a:r>
                <a14:m>
                  <m:oMath xmlns:m="http://schemas.openxmlformats.org/officeDocument/2006/math">
                    <m:r>
                      <a:rPr lang="en-US" altLang="zh-TW"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n). The small size of each </a:t>
                </a:r>
                <a:r>
                  <a:rPr lang="en-US" altLang="zh-TW" dirty="0" smtClean="0">
                    <a:latin typeface="Times New Roman" panose="02020603050405020304" pitchFamily="18" charset="0"/>
                    <a:cs typeface="Times New Roman" panose="02020603050405020304" pitchFamily="18" charset="0"/>
                  </a:rPr>
                  <a:t>shadow image </a:t>
                </a:r>
                <a:r>
                  <a:rPr lang="en-US" altLang="zh-TW" dirty="0">
                    <a:latin typeface="Times New Roman" panose="02020603050405020304" pitchFamily="18" charset="0"/>
                    <a:cs typeface="Times New Roman" panose="02020603050405020304" pitchFamily="18" charset="0"/>
                  </a:rPr>
                  <a:t>is a good property in practice. </a:t>
                </a:r>
                <a:endParaRPr lang="en-US" altLang="zh-TW" dirty="0" smtClean="0">
                  <a:latin typeface="Times New Roman" panose="02020603050405020304" pitchFamily="18" charset="0"/>
                  <a:cs typeface="Times New Roman" panose="02020603050405020304" pitchFamily="18" charset="0"/>
                </a:endParaRPr>
              </a:p>
              <a:p>
                <a:pPr marL="0" indent="0">
                  <a:buNone/>
                </a:pPr>
                <a:r>
                  <a:rPr lang="en-US" altLang="zh-TW" dirty="0" smtClean="0">
                    <a:latin typeface="Times New Roman" panose="02020603050405020304" pitchFamily="18" charset="0"/>
                    <a:cs typeface="Times New Roman" panose="02020603050405020304" pitchFamily="18" charset="0"/>
                  </a:rPr>
                  <a:t>(3) Besides </a:t>
                </a:r>
                <a:r>
                  <a:rPr lang="en-US" altLang="zh-TW" dirty="0">
                    <a:latin typeface="Times New Roman" panose="02020603050405020304" pitchFamily="18" charset="0"/>
                    <a:cs typeface="Times New Roman" panose="02020603050405020304" pitchFamily="18" charset="0"/>
                  </a:rPr>
                  <a:t>the </a:t>
                </a:r>
                <a:r>
                  <a:rPr lang="en-US" altLang="zh-TW" dirty="0" smtClean="0">
                    <a:latin typeface="Times New Roman" panose="02020603050405020304" pitchFamily="18" charset="0"/>
                    <a:cs typeface="Times New Roman" panose="02020603050405020304" pitchFamily="18" charset="0"/>
                  </a:rPr>
                  <a:t>saving of </a:t>
                </a:r>
                <a:r>
                  <a:rPr lang="en-US" altLang="zh-TW" dirty="0">
                    <a:latin typeface="Times New Roman" panose="02020603050405020304" pitchFamily="18" charset="0"/>
                    <a:cs typeface="Times New Roman" panose="02020603050405020304" pitchFamily="18" charset="0"/>
                  </a:rPr>
                  <a:t>storage space or transmission time, some </a:t>
                </a:r>
                <a:r>
                  <a:rPr lang="en-US" altLang="zh-TW" dirty="0" smtClean="0">
                    <a:latin typeface="Times New Roman" panose="02020603050405020304" pitchFamily="18" charset="0"/>
                    <a:cs typeface="Times New Roman" panose="02020603050405020304" pitchFamily="18" charset="0"/>
                  </a:rPr>
                  <a:t>other benefits </a:t>
                </a:r>
                <a:r>
                  <a:rPr lang="en-US" altLang="zh-TW" dirty="0">
                    <a:latin typeface="Times New Roman" panose="02020603050405020304" pitchFamily="18" charset="0"/>
                    <a:cs typeface="Times New Roman" panose="02020603050405020304" pitchFamily="18" charset="0"/>
                  </a:rPr>
                  <a:t>also exist. For example, we can easily use </a:t>
                </a:r>
                <a:r>
                  <a:rPr lang="en-US" altLang="zh-TW" dirty="0" smtClean="0">
                    <a:latin typeface="Times New Roman" panose="02020603050405020304" pitchFamily="18" charset="0"/>
                    <a:cs typeface="Times New Roman" panose="02020603050405020304" pitchFamily="18" charset="0"/>
                  </a:rPr>
                  <a:t>data hiding </a:t>
                </a:r>
                <a:r>
                  <a:rPr lang="en-US" altLang="zh-TW" dirty="0">
                    <a:latin typeface="Times New Roman" panose="02020603050405020304" pitchFamily="18" charset="0"/>
                    <a:cs typeface="Times New Roman" panose="02020603050405020304" pitchFamily="18" charset="0"/>
                  </a:rPr>
                  <a:t>technique to hide each shadow image in </a:t>
                </a:r>
                <a:r>
                  <a:rPr lang="en-US" altLang="zh-TW" dirty="0" smtClean="0">
                    <a:latin typeface="Times New Roman" panose="02020603050405020304" pitchFamily="18" charset="0"/>
                    <a:cs typeface="Times New Roman" panose="02020603050405020304" pitchFamily="18" charset="0"/>
                  </a:rPr>
                  <a:t>some other </a:t>
                </a:r>
                <a:r>
                  <a:rPr lang="en-US" altLang="zh-TW" dirty="0">
                    <a:latin typeface="Times New Roman" panose="02020603050405020304" pitchFamily="18" charset="0"/>
                    <a:cs typeface="Times New Roman" panose="02020603050405020304" pitchFamily="18" charset="0"/>
                  </a:rPr>
                  <a:t>images called host </a:t>
                </a:r>
                <a:r>
                  <a:rPr lang="en-US" altLang="zh-TW" dirty="0" smtClean="0">
                    <a:latin typeface="Times New Roman" panose="02020603050405020304" pitchFamily="18" charset="0"/>
                    <a:cs typeface="Times New Roman" panose="02020603050405020304" pitchFamily="18" charset="0"/>
                  </a:rPr>
                  <a:t>images.</a:t>
                </a:r>
                <a:endParaRPr lang="zh-TW" altLang="en-US"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217" t="-2381" r="-1739" b="-14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34526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solidFill>
                  <a:srgbClr val="0000CC"/>
                </a:solidFill>
              </a:rPr>
              <a:t>ABSTRACT</a:t>
            </a:r>
            <a:endParaRPr lang="zh-TW" altLang="en-US" dirty="0">
              <a:solidFill>
                <a:srgbClr val="0000CC"/>
              </a:solidFill>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a:bodyPr>
              <a:lstStyle/>
              <a:p>
                <a:pPr marL="0" indent="0">
                  <a:buNone/>
                </a:pPr>
                <a:r>
                  <a:rPr lang="en-US" altLang="zh-TW" sz="3200" dirty="0" smtClean="0"/>
                  <a:t>In this paper, we propose a method such that a secret image is shared by n shadow images, and any r shadow images (r</a:t>
                </a:r>
                <a14:m>
                  <m:oMath xmlns:m="http://schemas.openxmlformats.org/officeDocument/2006/math">
                    <m:r>
                      <a:rPr lang="en-US" altLang="zh-TW" sz="3200" i="1" smtClean="0">
                        <a:latin typeface="Cambria Math" panose="02040503050406030204" pitchFamily="18" charset="0"/>
                        <a:ea typeface="Cambria Math" panose="02040503050406030204" pitchFamily="18" charset="0"/>
                      </a:rPr>
                      <m:t>≤</m:t>
                    </m:r>
                  </m:oMath>
                </a14:m>
                <a:r>
                  <a:rPr lang="en-US" altLang="zh-TW" sz="3200" dirty="0" smtClean="0"/>
                  <a:t>n) of them can be used to restore the whole secret image. The size of each shadow image is smaller than the secret image in our method. This property gives the benefit in further process of the shadow images, such as storage, transmission, or image hiding</a:t>
                </a:r>
                <a:endParaRPr lang="zh-TW" altLang="en-US" sz="3200"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507" t="-2941" r="-197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987169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solidFill>
                  <a:srgbClr val="0000CC"/>
                </a:solidFill>
              </a:rPr>
              <a:t>7. Conclusions</a:t>
            </a:r>
            <a:endParaRPr lang="zh-TW" altLang="en-US" dirty="0"/>
          </a:p>
        </p:txBody>
      </p:sp>
      <p:sp>
        <p:nvSpPr>
          <p:cNvPr id="3" name="內容版面配置區 2"/>
          <p:cNvSpPr>
            <a:spLocks noGrp="1"/>
          </p:cNvSpPr>
          <p:nvPr>
            <p:ph idx="1"/>
          </p:nvPr>
        </p:nvSpPr>
        <p:spPr/>
        <p:txBody>
          <a:bodyPr>
            <a:noAutofit/>
          </a:bodyPr>
          <a:lstStyle/>
          <a:p>
            <a:pPr marL="0" indent="0">
              <a:buNone/>
            </a:pPr>
            <a:r>
              <a:rPr lang="en-US" altLang="zh-TW" sz="2400" dirty="0">
                <a:latin typeface="Times New Roman" panose="02020603050405020304" pitchFamily="18" charset="0"/>
                <a:cs typeface="Times New Roman" panose="02020603050405020304" pitchFamily="18" charset="0"/>
              </a:rPr>
              <a:t>We proposed a method such that secret </a:t>
            </a:r>
            <a:r>
              <a:rPr lang="en-US" altLang="zh-TW" sz="2400" dirty="0" smtClean="0">
                <a:latin typeface="Times New Roman" panose="02020603050405020304" pitchFamily="18" charset="0"/>
                <a:cs typeface="Times New Roman" panose="02020603050405020304" pitchFamily="18" charset="0"/>
              </a:rPr>
              <a:t>image can </a:t>
            </a:r>
            <a:r>
              <a:rPr lang="en-US" altLang="zh-TW" sz="2400" dirty="0">
                <a:latin typeface="Times New Roman" panose="02020603050405020304" pitchFamily="18" charset="0"/>
                <a:cs typeface="Times New Roman" panose="02020603050405020304" pitchFamily="18" charset="0"/>
              </a:rPr>
              <a:t>be shared by several shadow images. The size </a:t>
            </a:r>
            <a:r>
              <a:rPr lang="en-US" altLang="zh-TW" sz="2400" dirty="0" smtClean="0">
                <a:latin typeface="Times New Roman" panose="02020603050405020304" pitchFamily="18" charset="0"/>
                <a:cs typeface="Times New Roman" panose="02020603050405020304" pitchFamily="18" charset="0"/>
              </a:rPr>
              <a:t>of each </a:t>
            </a:r>
            <a:r>
              <a:rPr lang="en-US" altLang="zh-TW" sz="2400" dirty="0">
                <a:latin typeface="Times New Roman" panose="02020603050405020304" pitchFamily="18" charset="0"/>
                <a:cs typeface="Times New Roman" panose="02020603050405020304" pitchFamily="18" charset="0"/>
              </a:rPr>
              <a:t>shadow image is </a:t>
            </a:r>
            <a:r>
              <a:rPr lang="en-US" altLang="zh-TW" sz="2400" dirty="0" smtClean="0">
                <a:latin typeface="Times New Roman" panose="02020603050405020304" pitchFamily="18" charset="0"/>
                <a:cs typeface="Times New Roman" panose="02020603050405020304" pitchFamily="18" charset="0"/>
              </a:rPr>
              <a:t>1/r </a:t>
            </a:r>
            <a:r>
              <a:rPr lang="en-US" altLang="zh-TW" sz="2400" dirty="0">
                <a:latin typeface="Times New Roman" panose="02020603050405020304" pitchFamily="18" charset="0"/>
                <a:cs typeface="Times New Roman" panose="02020603050405020304" pitchFamily="18" charset="0"/>
              </a:rPr>
              <a:t>of the secret </a:t>
            </a:r>
            <a:r>
              <a:rPr lang="en-US" altLang="zh-TW" sz="2400" dirty="0" smtClean="0">
                <a:latin typeface="Times New Roman" panose="02020603050405020304" pitchFamily="18" charset="0"/>
                <a:cs typeface="Times New Roman" panose="02020603050405020304" pitchFamily="18" charset="0"/>
              </a:rPr>
              <a:t>image’s in </a:t>
            </a:r>
            <a:r>
              <a:rPr lang="en-US" altLang="zh-TW" sz="2400" dirty="0">
                <a:latin typeface="Times New Roman" panose="02020603050405020304" pitchFamily="18" charset="0"/>
                <a:cs typeface="Times New Roman" panose="02020603050405020304" pitchFamily="18" charset="0"/>
              </a:rPr>
              <a:t>our method, and this small size property </a:t>
            </a:r>
            <a:r>
              <a:rPr lang="en-US" altLang="zh-TW" sz="2400" dirty="0" smtClean="0">
                <a:latin typeface="Times New Roman" panose="02020603050405020304" pitchFamily="18" charset="0"/>
                <a:cs typeface="Times New Roman" panose="02020603050405020304" pitchFamily="18" charset="0"/>
              </a:rPr>
              <a:t>gives our </a:t>
            </a:r>
            <a:r>
              <a:rPr lang="en-US" altLang="zh-TW" sz="2400" dirty="0">
                <a:latin typeface="Times New Roman" panose="02020603050405020304" pitchFamily="18" charset="0"/>
                <a:cs typeface="Times New Roman" panose="02020603050405020304" pitchFamily="18" charset="0"/>
              </a:rPr>
              <a:t>method certain benefits including </a:t>
            </a:r>
            <a:r>
              <a:rPr lang="en-US" altLang="zh-TW" sz="2400" dirty="0" smtClean="0">
                <a:latin typeface="Times New Roman" panose="02020603050405020304" pitchFamily="18" charset="0"/>
                <a:cs typeface="Times New Roman" panose="02020603050405020304" pitchFamily="18" charset="0"/>
              </a:rPr>
              <a:t>easier process </a:t>
            </a:r>
            <a:r>
              <a:rPr lang="en-US" altLang="zh-TW" sz="2400" dirty="0">
                <a:latin typeface="Times New Roman" panose="02020603050405020304" pitchFamily="18" charset="0"/>
                <a:cs typeface="Times New Roman" panose="02020603050405020304" pitchFamily="18" charset="0"/>
              </a:rPr>
              <a:t>for storage, transmission, and hiding. </a:t>
            </a:r>
            <a:r>
              <a:rPr lang="en-US" altLang="zh-TW" sz="2400" dirty="0" smtClean="0">
                <a:latin typeface="Times New Roman" panose="02020603050405020304" pitchFamily="18" charset="0"/>
                <a:cs typeface="Times New Roman" panose="02020603050405020304" pitchFamily="18" charset="0"/>
              </a:rPr>
              <a:t>Two versions </a:t>
            </a:r>
            <a:r>
              <a:rPr lang="en-US" altLang="zh-TW" sz="2400" dirty="0">
                <a:latin typeface="Times New Roman" panose="02020603050405020304" pitchFamily="18" charset="0"/>
                <a:cs typeface="Times New Roman" panose="02020603050405020304" pitchFamily="18" charset="0"/>
              </a:rPr>
              <a:t>are provided to overcome the problem </a:t>
            </a:r>
            <a:r>
              <a:rPr lang="en-US" altLang="zh-TW" sz="2400" dirty="0" smtClean="0">
                <a:latin typeface="Times New Roman" panose="02020603050405020304" pitchFamily="18" charset="0"/>
                <a:cs typeface="Times New Roman" panose="02020603050405020304" pitchFamily="18" charset="0"/>
              </a:rPr>
              <a:t>that some </a:t>
            </a:r>
            <a:r>
              <a:rPr lang="en-US" altLang="zh-TW" sz="2400" dirty="0">
                <a:latin typeface="Times New Roman" panose="02020603050405020304" pitchFamily="18" charset="0"/>
                <a:cs typeface="Times New Roman" panose="02020603050405020304" pitchFamily="18" charset="0"/>
              </a:rPr>
              <a:t>pixels of the secret image might have gray </a:t>
            </a:r>
            <a:r>
              <a:rPr lang="en-US" altLang="zh-TW" sz="2400" dirty="0" smtClean="0">
                <a:latin typeface="Times New Roman" panose="02020603050405020304" pitchFamily="18" charset="0"/>
                <a:cs typeface="Times New Roman" panose="02020603050405020304" pitchFamily="18" charset="0"/>
              </a:rPr>
              <a:t>values not </a:t>
            </a:r>
            <a:r>
              <a:rPr lang="en-US" altLang="zh-TW" sz="2400" dirty="0">
                <a:latin typeface="Times New Roman" panose="02020603050405020304" pitchFamily="18" charset="0"/>
                <a:cs typeface="Times New Roman" panose="02020603050405020304" pitchFamily="18" charset="0"/>
              </a:rPr>
              <a:t>less than </a:t>
            </a:r>
            <a:r>
              <a:rPr lang="en-US" altLang="zh-TW" sz="2400" dirty="0" smtClean="0">
                <a:latin typeface="Times New Roman" panose="02020603050405020304" pitchFamily="18" charset="0"/>
                <a:cs typeface="Times New Roman" panose="02020603050405020304" pitchFamily="18" charset="0"/>
              </a:rPr>
              <a:t>250. </a:t>
            </a:r>
          </a:p>
          <a:p>
            <a:pPr marL="0" indent="0">
              <a:buNone/>
            </a:pPr>
            <a:r>
              <a:rPr lang="en-US" altLang="zh-TW" sz="2400" dirty="0" smtClean="0">
                <a:latin typeface="Times New Roman" panose="02020603050405020304" pitchFamily="18" charset="0"/>
                <a:cs typeface="Times New Roman" panose="02020603050405020304" pitchFamily="18" charset="0"/>
              </a:rPr>
              <a:t>As </a:t>
            </a:r>
            <a:r>
              <a:rPr lang="en-US" altLang="zh-TW" sz="2400" dirty="0">
                <a:latin typeface="Times New Roman" panose="02020603050405020304" pitchFamily="18" charset="0"/>
                <a:cs typeface="Times New Roman" panose="02020603050405020304" pitchFamily="18" charset="0"/>
              </a:rPr>
              <a:t>a final remark, some dot-com </a:t>
            </a:r>
            <a:r>
              <a:rPr lang="en-US" altLang="zh-TW" sz="2400" dirty="0" smtClean="0">
                <a:latin typeface="Times New Roman" panose="02020603050405020304" pitchFamily="18" charset="0"/>
                <a:cs typeface="Times New Roman" panose="02020603050405020304" pitchFamily="18" charset="0"/>
              </a:rPr>
              <a:t>companies recently </a:t>
            </a:r>
            <a:r>
              <a:rPr lang="en-US" altLang="zh-TW" sz="2400" dirty="0">
                <a:latin typeface="Times New Roman" panose="02020603050405020304" pitchFamily="18" charset="0"/>
                <a:cs typeface="Times New Roman" panose="02020603050405020304" pitchFamily="18" charset="0"/>
              </a:rPr>
              <a:t>have provided free ‘‘network hard disk</a:t>
            </a:r>
            <a:r>
              <a:rPr lang="en-US" altLang="zh-TW" sz="2400" dirty="0" smtClean="0">
                <a:latin typeface="Times New Roman" panose="02020603050405020304" pitchFamily="18" charset="0"/>
                <a:cs typeface="Times New Roman" panose="02020603050405020304" pitchFamily="18" charset="0"/>
              </a:rPr>
              <a:t>’’ with </a:t>
            </a:r>
            <a:r>
              <a:rPr lang="en-US" altLang="zh-TW" sz="2400" dirty="0">
                <a:latin typeface="Times New Roman" panose="02020603050405020304" pitchFamily="18" charset="0"/>
                <a:cs typeface="Times New Roman" panose="02020603050405020304" pitchFamily="18" charset="0"/>
              </a:rPr>
              <a:t>limited storage space for general </a:t>
            </a:r>
            <a:r>
              <a:rPr lang="en-US" altLang="zh-TW" sz="2400" dirty="0" smtClean="0">
                <a:latin typeface="Times New Roman" panose="02020603050405020304" pitchFamily="18" charset="0"/>
                <a:cs typeface="Times New Roman" panose="02020603050405020304" pitchFamily="18" charset="0"/>
              </a:rPr>
              <a:t>users. Therefore</a:t>
            </a:r>
            <a:r>
              <a:rPr lang="en-US" altLang="zh-TW" sz="2400" dirty="0">
                <a:latin typeface="Times New Roman" panose="02020603050405020304" pitchFamily="18" charset="0"/>
                <a:cs typeface="Times New Roman" panose="02020603050405020304" pitchFamily="18" charset="0"/>
              </a:rPr>
              <a:t>, a user may have several network </a:t>
            </a:r>
            <a:r>
              <a:rPr lang="en-US" altLang="zh-TW" sz="2400" dirty="0" smtClean="0">
                <a:latin typeface="Times New Roman" panose="02020603050405020304" pitchFamily="18" charset="0"/>
                <a:cs typeface="Times New Roman" panose="02020603050405020304" pitchFamily="18" charset="0"/>
              </a:rPr>
              <a:t>hard disks </a:t>
            </a:r>
            <a:r>
              <a:rPr lang="en-US" altLang="zh-TW" sz="2400" dirty="0">
                <a:latin typeface="Times New Roman" panose="02020603050405020304" pitchFamily="18" charset="0"/>
                <a:cs typeface="Times New Roman" panose="02020603050405020304" pitchFamily="18" charset="0"/>
              </a:rPr>
              <a:t>for storage. These network hard </a:t>
            </a:r>
            <a:r>
              <a:rPr lang="en-US" altLang="zh-TW" sz="2400" dirty="0" smtClean="0">
                <a:latin typeface="Times New Roman" panose="02020603050405020304" pitchFamily="18" charset="0"/>
                <a:cs typeface="Times New Roman" panose="02020603050405020304" pitchFamily="18" charset="0"/>
              </a:rPr>
              <a:t>disks could </a:t>
            </a:r>
            <a:r>
              <a:rPr lang="en-US" altLang="zh-TW" sz="2400" dirty="0">
                <a:latin typeface="Times New Roman" panose="02020603050405020304" pitchFamily="18" charset="0"/>
                <a:cs typeface="Times New Roman" panose="02020603050405020304" pitchFamily="18" charset="0"/>
              </a:rPr>
              <a:t>be treated as the distributed storage, </a:t>
            </a:r>
            <a:r>
              <a:rPr lang="en-US" altLang="zh-TW" sz="2400" dirty="0" smtClean="0">
                <a:latin typeface="Times New Roman" panose="02020603050405020304" pitchFamily="18" charset="0"/>
                <a:cs typeface="Times New Roman" panose="02020603050405020304" pitchFamily="18" charset="0"/>
              </a:rPr>
              <a:t>and each </a:t>
            </a:r>
            <a:r>
              <a:rPr lang="en-US" altLang="zh-TW" sz="2400" dirty="0">
                <a:latin typeface="Times New Roman" panose="02020603050405020304" pitchFamily="18" charset="0"/>
                <a:cs typeface="Times New Roman" panose="02020603050405020304" pitchFamily="18" charset="0"/>
              </a:rPr>
              <a:t>network hard disk just store one of </a:t>
            </a:r>
            <a:r>
              <a:rPr lang="en-US" altLang="zh-TW" sz="2400" dirty="0" smtClean="0">
                <a:latin typeface="Times New Roman" panose="02020603050405020304" pitchFamily="18" charset="0"/>
                <a:cs typeface="Times New Roman" panose="02020603050405020304" pitchFamily="18" charset="0"/>
              </a:rPr>
              <a:t>the (smaller </a:t>
            </a:r>
            <a:r>
              <a:rPr lang="en-US" altLang="zh-TW" sz="2400" dirty="0">
                <a:latin typeface="Times New Roman" panose="02020603050405020304" pitchFamily="18" charset="0"/>
                <a:cs typeface="Times New Roman" panose="02020603050405020304" pitchFamily="18" charset="0"/>
              </a:rPr>
              <a:t>size) shadows. The proposed method </a:t>
            </a:r>
            <a:r>
              <a:rPr lang="en-US" altLang="zh-TW" sz="2400" dirty="0" smtClean="0">
                <a:latin typeface="Times New Roman" panose="02020603050405020304" pitchFamily="18" charset="0"/>
                <a:cs typeface="Times New Roman" panose="02020603050405020304" pitchFamily="18" charset="0"/>
              </a:rPr>
              <a:t>is especially </a:t>
            </a:r>
            <a:r>
              <a:rPr lang="en-US" altLang="zh-TW" sz="2400" dirty="0">
                <a:latin typeface="Times New Roman" panose="02020603050405020304" pitchFamily="18" charset="0"/>
                <a:cs typeface="Times New Roman" panose="02020603050405020304" pitchFamily="18" charset="0"/>
              </a:rPr>
              <a:t>valuable here when the storage space of </a:t>
            </a:r>
            <a:r>
              <a:rPr lang="en-US" altLang="zh-TW" sz="2400" dirty="0" smtClean="0">
                <a:latin typeface="Times New Roman" panose="02020603050405020304" pitchFamily="18" charset="0"/>
                <a:cs typeface="Times New Roman" panose="02020603050405020304" pitchFamily="18" charset="0"/>
              </a:rPr>
              <a:t>a single </a:t>
            </a:r>
            <a:r>
              <a:rPr lang="en-US" altLang="zh-TW" sz="2400" dirty="0">
                <a:latin typeface="Times New Roman" panose="02020603050405020304" pitchFamily="18" charset="0"/>
                <a:cs typeface="Times New Roman" panose="02020603050405020304" pitchFamily="18" charset="0"/>
              </a:rPr>
              <a:t>dot-com account is not enough to store </a:t>
            </a:r>
            <a:r>
              <a:rPr lang="en-US" altLang="zh-TW" sz="2400" dirty="0" smtClean="0">
                <a:latin typeface="Times New Roman" panose="02020603050405020304" pitchFamily="18" charset="0"/>
                <a:cs typeface="Times New Roman" panose="02020603050405020304" pitchFamily="18" charset="0"/>
              </a:rPr>
              <a:t>the whole </a:t>
            </a:r>
            <a:r>
              <a:rPr lang="en-US" altLang="zh-TW" sz="2400" dirty="0">
                <a:latin typeface="Times New Roman" panose="02020603050405020304" pitchFamily="18" charset="0"/>
                <a:cs typeface="Times New Roman" panose="02020603050405020304" pitchFamily="18" charset="0"/>
              </a:rPr>
              <a:t>image.</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42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mtClean="0">
                <a:solidFill>
                  <a:srgbClr val="0000CC"/>
                </a:solidFill>
              </a:rPr>
              <a:t>An Illustration </a:t>
            </a:r>
            <a:r>
              <a:rPr lang="en-US" altLang="zh-TW" dirty="0" smtClean="0">
                <a:solidFill>
                  <a:srgbClr val="0000CC"/>
                </a:solidFill>
              </a:rPr>
              <a:t>of Sharing </a:t>
            </a:r>
            <a:r>
              <a:rPr lang="en-US" altLang="zh-TW" dirty="0" smtClean="0">
                <a:solidFill>
                  <a:srgbClr val="0000CC"/>
                </a:solidFill>
              </a:rPr>
              <a:t>and Revealing</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6521" y="1825625"/>
            <a:ext cx="8438958" cy="4351338"/>
          </a:xfrm>
        </p:spPr>
      </p:pic>
    </p:spTree>
    <p:extLst>
      <p:ext uri="{BB962C8B-B14F-4D97-AF65-F5344CB8AC3E}">
        <p14:creationId xmlns:p14="http://schemas.microsoft.com/office/powerpoint/2010/main" val="250608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solidFill>
                  <a:srgbClr val="0000CC"/>
                </a:solidFill>
              </a:rPr>
              <a:t>Outline</a:t>
            </a:r>
            <a:endParaRPr lang="zh-TW" altLang="en-US" dirty="0">
              <a:solidFill>
                <a:srgbClr val="0000CC"/>
              </a:solidFill>
            </a:endParaRPr>
          </a:p>
        </p:txBody>
      </p:sp>
      <p:sp>
        <p:nvSpPr>
          <p:cNvPr id="3" name="內容版面配置區 2"/>
          <p:cNvSpPr>
            <a:spLocks noGrp="1"/>
          </p:cNvSpPr>
          <p:nvPr>
            <p:ph idx="1"/>
          </p:nvPr>
        </p:nvSpPr>
        <p:spPr/>
        <p:txBody>
          <a:bodyPr>
            <a:normAutofit fontScale="92500" lnSpcReduction="20000"/>
          </a:bodyPr>
          <a:lstStyle/>
          <a:p>
            <a:r>
              <a:rPr lang="en-US" altLang="zh-TW" dirty="0" smtClean="0"/>
              <a:t>1. Introduction</a:t>
            </a:r>
          </a:p>
          <a:p>
            <a:r>
              <a:rPr lang="en-US" altLang="zh-TW" dirty="0" smtClean="0"/>
              <a:t>2. The (</a:t>
            </a:r>
            <a:r>
              <a:rPr lang="en-US" altLang="zh-TW" dirty="0" err="1" smtClean="0"/>
              <a:t>r,n</a:t>
            </a:r>
            <a:r>
              <a:rPr lang="en-US" altLang="zh-TW" dirty="0" smtClean="0"/>
              <a:t>) threshold scheme: a review</a:t>
            </a:r>
          </a:p>
          <a:p>
            <a:r>
              <a:rPr lang="en-US" altLang="zh-TW" dirty="0" smtClean="0"/>
              <a:t>3. The proposed secret image sharing method</a:t>
            </a:r>
          </a:p>
          <a:p>
            <a:r>
              <a:rPr lang="en-US" altLang="zh-TW" dirty="0" smtClean="0"/>
              <a:t>     3.1. The sharing phase</a:t>
            </a:r>
          </a:p>
          <a:p>
            <a:r>
              <a:rPr lang="en-US" altLang="zh-TW" dirty="0" smtClean="0"/>
              <a:t>     3.2. The reveal phase</a:t>
            </a:r>
          </a:p>
          <a:p>
            <a:r>
              <a:rPr lang="en-US" altLang="zh-TW" dirty="0" smtClean="0"/>
              <a:t>     3.3. The lossless secret image sharing method</a:t>
            </a:r>
          </a:p>
          <a:p>
            <a:r>
              <a:rPr lang="en-US" altLang="zh-TW" dirty="0" smtClean="0"/>
              <a:t>4. The experimental result</a:t>
            </a:r>
          </a:p>
          <a:p>
            <a:r>
              <a:rPr lang="en-US" altLang="zh-TW" dirty="0" smtClean="0"/>
              <a:t>5. Security analysis</a:t>
            </a:r>
          </a:p>
          <a:p>
            <a:r>
              <a:rPr lang="en-US" altLang="zh-TW" dirty="0" smtClean="0"/>
              <a:t>6. The benefits of the size reduction property of shadow images</a:t>
            </a:r>
          </a:p>
          <a:p>
            <a:r>
              <a:rPr lang="en-US" altLang="zh-TW" dirty="0" smtClean="0"/>
              <a:t>7. Conclusions</a:t>
            </a:r>
            <a:endParaRPr lang="zh-TW" altLang="en-US" dirty="0"/>
          </a:p>
        </p:txBody>
      </p:sp>
    </p:spTree>
    <p:extLst>
      <p:ext uri="{BB962C8B-B14F-4D97-AF65-F5344CB8AC3E}">
        <p14:creationId xmlns:p14="http://schemas.microsoft.com/office/powerpoint/2010/main" val="318936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solidFill>
                  <a:srgbClr val="0000CC"/>
                </a:solidFill>
              </a:rPr>
              <a:t>1. Introduction (Review and Motivation)</a:t>
            </a:r>
            <a:endParaRPr lang="zh-TW" altLang="en-US" dirty="0">
              <a:solidFill>
                <a:srgbClr val="0000CC"/>
              </a:solidFill>
            </a:endParaRPr>
          </a:p>
        </p:txBody>
      </p:sp>
      <p:sp>
        <p:nvSpPr>
          <p:cNvPr id="3" name="內容版面配置區 2"/>
          <p:cNvSpPr>
            <a:spLocks noGrp="1"/>
          </p:cNvSpPr>
          <p:nvPr>
            <p:ph idx="1"/>
          </p:nvPr>
        </p:nvSpPr>
        <p:spPr/>
        <p:txBody>
          <a:bodyPr>
            <a:normAutofit/>
          </a:bodyPr>
          <a:lstStyle/>
          <a:p>
            <a:pPr marL="0" indent="0">
              <a:buNone/>
            </a:pPr>
            <a:r>
              <a:rPr lang="en-US" altLang="zh-TW" dirty="0" smtClean="0">
                <a:solidFill>
                  <a:srgbClr val="0000CC"/>
                </a:solidFill>
              </a:rPr>
              <a:t>Review:</a:t>
            </a:r>
          </a:p>
          <a:p>
            <a:pPr marL="0" indent="0">
              <a:buNone/>
            </a:pPr>
            <a:r>
              <a:rPr lang="en-US" altLang="zh-TW" dirty="0" err="1" smtClean="0"/>
              <a:t>Blakley</a:t>
            </a:r>
            <a:r>
              <a:rPr lang="en-US" altLang="zh-TW" dirty="0" smtClean="0"/>
              <a:t> [1] and Shamir [2] first independently proposed the concept of secret sharing. It was called the (r, n) threshold </a:t>
            </a:r>
            <a:r>
              <a:rPr lang="en-US" altLang="zh-TW" dirty="0" err="1" smtClean="0"/>
              <a:t>scheme.The</a:t>
            </a:r>
            <a:r>
              <a:rPr lang="en-US" altLang="zh-TW" dirty="0" smtClean="0"/>
              <a:t> succeeding studies were mainly related to the security of the keys [3–6]. </a:t>
            </a:r>
          </a:p>
          <a:p>
            <a:pPr marL="0" indent="0">
              <a:buNone/>
            </a:pPr>
            <a:r>
              <a:rPr lang="en-US" altLang="zh-TW" dirty="0" smtClean="0">
                <a:solidFill>
                  <a:srgbClr val="0000CC"/>
                </a:solidFill>
              </a:rPr>
              <a:t>Motivation: </a:t>
            </a:r>
          </a:p>
          <a:p>
            <a:pPr marL="0" indent="0">
              <a:buNone/>
            </a:pPr>
            <a:r>
              <a:rPr lang="en-US" altLang="zh-TW" dirty="0" smtClean="0"/>
              <a:t>When the secret data are in fact secret images, because the number of bytes used in a digital image is usually very large (for example, 512 x 512) and the gray value is bounded (0– 255), using the (r, n) threshold scheme directly will waste a lot of memory space; we should therefore develop a specific method for secret image sharing</a:t>
            </a:r>
            <a:endParaRPr lang="zh-TW" altLang="en-US" dirty="0"/>
          </a:p>
        </p:txBody>
      </p:sp>
    </p:spTree>
    <p:extLst>
      <p:ext uri="{BB962C8B-B14F-4D97-AF65-F5344CB8AC3E}">
        <p14:creationId xmlns:p14="http://schemas.microsoft.com/office/powerpoint/2010/main" val="473475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solidFill>
                  <a:srgbClr val="0000CC"/>
                </a:solidFill>
              </a:rPr>
              <a:t>1. Introduction (Proposed Method)</a:t>
            </a:r>
            <a:endParaRPr lang="zh-TW" altLang="en-US" dirty="0"/>
          </a:p>
        </p:txBody>
      </p:sp>
      <p:sp>
        <p:nvSpPr>
          <p:cNvPr id="3" name="內容版面配置區 2"/>
          <p:cNvSpPr>
            <a:spLocks noGrp="1"/>
          </p:cNvSpPr>
          <p:nvPr>
            <p:ph idx="1"/>
          </p:nvPr>
        </p:nvSpPr>
        <p:spPr/>
        <p:txBody>
          <a:bodyPr/>
          <a:lstStyle/>
          <a:p>
            <a:r>
              <a:rPr lang="en-US" altLang="zh-TW" dirty="0" smtClean="0"/>
              <a:t>In this paper, we propose a secret image sharing method derived from the (r, n) threshold scheme. In our method, the size of each shadow image will be smaller than that of the secret image, as will be seen later. We will require that:</a:t>
            </a:r>
          </a:p>
          <a:p>
            <a:r>
              <a:rPr lang="en-US" altLang="zh-TW" dirty="0" smtClean="0"/>
              <a:t> 1. The secret image is used to generate n shadow images. </a:t>
            </a:r>
          </a:p>
          <a:p>
            <a:r>
              <a:rPr lang="en-US" altLang="zh-TW" dirty="0" smtClean="0"/>
              <a:t>2. Any r or more shadow images can be used to reconstruct the secret  </a:t>
            </a:r>
          </a:p>
          <a:p>
            <a:pPr marL="0" indent="0">
              <a:buNone/>
            </a:pPr>
            <a:r>
              <a:rPr lang="en-US" altLang="zh-TW" dirty="0"/>
              <a:t> </a:t>
            </a:r>
            <a:r>
              <a:rPr lang="en-US" altLang="zh-TW" dirty="0" smtClean="0"/>
              <a:t>      image. </a:t>
            </a:r>
          </a:p>
          <a:p>
            <a:r>
              <a:rPr lang="en-US" altLang="zh-TW" dirty="0" smtClean="0"/>
              <a:t>3. Any r-1 or less shadow images cannot get sufficient information to </a:t>
            </a:r>
          </a:p>
          <a:p>
            <a:pPr marL="0" indent="0">
              <a:buNone/>
            </a:pPr>
            <a:r>
              <a:rPr lang="en-US" altLang="zh-TW" dirty="0" smtClean="0"/>
              <a:t>       reveal the secret image.</a:t>
            </a:r>
            <a:endParaRPr lang="zh-TW" altLang="en-US" dirty="0"/>
          </a:p>
        </p:txBody>
      </p:sp>
    </p:spTree>
    <p:extLst>
      <p:ext uri="{BB962C8B-B14F-4D97-AF65-F5344CB8AC3E}">
        <p14:creationId xmlns:p14="http://schemas.microsoft.com/office/powerpoint/2010/main" val="234770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solidFill>
                  <a:srgbClr val="0000CC"/>
                </a:solidFill>
              </a:rPr>
              <a:t>2. The (</a:t>
            </a:r>
            <a:r>
              <a:rPr lang="en-US" altLang="zh-TW" dirty="0" err="1" smtClean="0">
                <a:solidFill>
                  <a:srgbClr val="0000CC"/>
                </a:solidFill>
              </a:rPr>
              <a:t>r,n</a:t>
            </a:r>
            <a:r>
              <a:rPr lang="en-US" altLang="zh-TW" dirty="0" smtClean="0">
                <a:solidFill>
                  <a:srgbClr val="0000CC"/>
                </a:solidFill>
              </a:rPr>
              <a:t>) threshold scheme: a review</a:t>
            </a:r>
            <a:endParaRPr lang="zh-TW" altLang="en-US" dirty="0">
              <a:solidFill>
                <a:srgbClr val="0000CC"/>
              </a:solidFill>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Suppose that we want to divide the secret data D (an integer) into n shadows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 </m:t>
                    </m:r>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𝐷</m:t>
                        </m:r>
                      </m:e>
                      <m:sub>
                        <m:r>
                          <a:rPr lang="en-US" altLang="zh-TW" b="0" i="1" smtClean="0">
                            <a:latin typeface="Cambria Math" panose="02040503050406030204" pitchFamily="18" charset="0"/>
                            <a:ea typeface="Cambria Math" panose="02040503050406030204" pitchFamily="18" charset="0"/>
                          </a:rPr>
                          <m:t>𝑛</m:t>
                        </m:r>
                      </m:sub>
                    </m:sSub>
                  </m:oMath>
                </a14:m>
                <a:r>
                  <a:rPr lang="en-US" altLang="zh-TW" dirty="0" smtClean="0"/>
                  <a:t>), and we wish that the secret data D cannot be revealed without r or more shadows. To split D into n shadows, we randomly pick a prime number p and an r -1 degree polynomial</a:t>
                </a:r>
              </a:p>
              <a:p>
                <a14:m>
                  <m:oMath xmlns:m="http://schemas.openxmlformats.org/officeDocument/2006/math">
                    <m:r>
                      <a:rPr lang="en-US" altLang="zh-TW" b="0" i="1" smtClean="0">
                        <a:latin typeface="Cambria Math" panose="02040503050406030204" pitchFamily="18" charset="0"/>
                        <a:cs typeface="Times New Roman" panose="02020603050405020304" pitchFamily="18" charset="0"/>
                      </a:rPr>
                      <m:t>𝑞</m:t>
                    </m:r>
                    <m:d>
                      <m:dPr>
                        <m:ctrlPr>
                          <a:rPr lang="en-US" altLang="zh-TW" b="0" i="1" smtClean="0">
                            <a:latin typeface="Cambria Math" panose="02040503050406030204" pitchFamily="18" charset="0"/>
                            <a:cs typeface="Times New Roman" panose="02020603050405020304" pitchFamily="18" charset="0"/>
                          </a:rPr>
                        </m:ctrlPr>
                      </m:dPr>
                      <m:e>
                        <m:r>
                          <a:rPr lang="en-US" altLang="zh-TW" b="0" i="1" smtClean="0">
                            <a:latin typeface="Cambria Math" panose="02040503050406030204" pitchFamily="18" charset="0"/>
                            <a:cs typeface="Times New Roman" panose="02020603050405020304" pitchFamily="18" charset="0"/>
                          </a:rPr>
                          <m:t>𝑥</m:t>
                        </m:r>
                      </m:e>
                    </m:d>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0</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1</m:t>
                        </m:r>
                      </m:sub>
                    </m:sSub>
                    <m:r>
                      <a:rPr lang="en-US" altLang="zh-TW" b="0" i="1" smtClean="0">
                        <a:latin typeface="Cambria Math" panose="02040503050406030204" pitchFamily="18" charset="0"/>
                        <a:cs typeface="Times New Roman" panose="02020603050405020304" pitchFamily="18" charset="0"/>
                      </a:rPr>
                      <m:t>𝑥</m:t>
                    </m:r>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2</m:t>
                        </m:r>
                      </m:sub>
                    </m:sSub>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𝑥</m:t>
                        </m:r>
                      </m:e>
                      <m:sup>
                        <m:r>
                          <a:rPr lang="en-US" altLang="zh-TW" b="0" i="1" smtClean="0">
                            <a:latin typeface="Cambria Math" panose="02040503050406030204" pitchFamily="18" charset="0"/>
                            <a:cs typeface="Times New Roman" panose="02020603050405020304" pitchFamily="18" charset="0"/>
                          </a:rPr>
                          <m:t>2</m:t>
                        </m:r>
                      </m:sup>
                    </m:sSup>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𝑟</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−1</m:t>
                        </m:r>
                      </m:sub>
                    </m:sSub>
                    <m:sSup>
                      <m:sSupPr>
                        <m:ctrlP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𝑥</m:t>
                        </m:r>
                      </m:e>
                      <m:sup>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𝑟</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−1</m:t>
                        </m:r>
                      </m:sup>
                    </m:sSup>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 </m:t>
                    </m:r>
                    <m:d>
                      <m:dPr>
                        <m:ctrlP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𝑚𝑜𝑑</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𝑝</m:t>
                        </m:r>
                      </m:e>
                    </m:d>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                       (1)</m:t>
                    </m:r>
                  </m:oMath>
                </a14:m>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In which, </a:t>
                </a:r>
                <a14:m>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0</m:t>
                        </m:r>
                      </m:sub>
                    </m:sSub>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cs typeface="Times New Roman" panose="02020603050405020304" pitchFamily="18" charset="0"/>
                      </a:rPr>
                      <m:t>𝐷</m:t>
                    </m:r>
                    <m:r>
                      <a:rPr lang="en-US" altLang="zh-TW" b="0" i="1" smtClean="0">
                        <a:latin typeface="Cambria Math" panose="02040503050406030204" pitchFamily="18" charset="0"/>
                        <a:cs typeface="Times New Roman" panose="02020603050405020304" pitchFamily="18" charset="0"/>
                      </a:rPr>
                      <m:t>, </m:t>
                    </m:r>
                    <m:r>
                      <a:rPr lang="en-US" altLang="zh-TW" b="0" i="1" smtClean="0">
                        <a:latin typeface="Cambria Math" panose="02040503050406030204" pitchFamily="18" charset="0"/>
                        <a:cs typeface="Times New Roman" panose="02020603050405020304" pitchFamily="18" charset="0"/>
                      </a:rPr>
                      <m:t>𝑎𝑛𝑑</m:t>
                    </m:r>
                    <m:r>
                      <a:rPr lang="en-US" altLang="zh-TW" b="0" i="1" smtClean="0">
                        <a:latin typeface="Cambria Math" panose="02040503050406030204" pitchFamily="18" charset="0"/>
                        <a:cs typeface="Times New Roman" panose="02020603050405020304" pitchFamily="18" charset="0"/>
                      </a:rPr>
                      <m:t> </m:t>
                    </m:r>
                    <m:r>
                      <a:rPr lang="en-US" altLang="zh-TW" b="0" i="1" smtClean="0">
                        <a:latin typeface="Cambria Math" panose="02040503050406030204" pitchFamily="18" charset="0"/>
                        <a:cs typeface="Times New Roman" panose="02020603050405020304" pitchFamily="18" charset="0"/>
                      </a:rPr>
                      <m:t>𝑒𝑣𝑎𝑙𝑢𝑎𝑡𝑒</m:t>
                    </m:r>
                    <m:r>
                      <a:rPr lang="en-US" altLang="zh-TW" b="0" i="1" smtClean="0">
                        <a:latin typeface="Cambria Math" panose="02040503050406030204" pitchFamily="18" charset="0"/>
                        <a:cs typeface="Times New Roman" panose="02020603050405020304" pitchFamily="18" charset="0"/>
                      </a:rPr>
                      <m:t>, </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𝐷</m:t>
                        </m:r>
                      </m:e>
                      <m:sub>
                        <m:r>
                          <a:rPr lang="en-US" altLang="zh-TW" b="0" i="1" smtClean="0">
                            <a:latin typeface="Cambria Math" panose="02040503050406030204" pitchFamily="18" charset="0"/>
                            <a:cs typeface="Times New Roman" panose="02020603050405020304" pitchFamily="18" charset="0"/>
                          </a:rPr>
                          <m:t>𝑖</m:t>
                        </m:r>
                      </m:sub>
                    </m:sSub>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cs typeface="Times New Roman" panose="02020603050405020304" pitchFamily="18" charset="0"/>
                      </a:rPr>
                      <m:t>𝑞</m:t>
                    </m:r>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𝑥</m:t>
                        </m:r>
                      </m:e>
                      <m:sub>
                        <m:r>
                          <a:rPr lang="en-US" altLang="zh-TW" b="0" i="1" smtClean="0">
                            <a:latin typeface="Cambria Math" panose="02040503050406030204" pitchFamily="18" charset="0"/>
                            <a:cs typeface="Times New Roman" panose="02020603050405020304" pitchFamily="18" charset="0"/>
                          </a:rPr>
                          <m:t>𝑖</m:t>
                        </m:r>
                      </m:sub>
                    </m:sSub>
                    <m:r>
                      <a:rPr lang="en-US" altLang="zh-TW" b="0" i="1" smtClean="0">
                        <a:latin typeface="Cambria Math" panose="02040503050406030204" pitchFamily="18" charset="0"/>
                        <a:cs typeface="Times New Roman" panose="02020603050405020304" pitchFamily="18" charset="0"/>
                      </a:rPr>
                      <m:t>)</m:t>
                    </m:r>
                  </m:oMath>
                </a14:m>
                <a:r>
                  <a:rPr lang="en-US" altLang="zh-TW" dirty="0" smtClean="0">
                    <a:latin typeface="Times New Roman" panose="02020603050405020304" pitchFamily="18" charset="0"/>
                    <a:cs typeface="Times New Roman" panose="02020603050405020304" pitchFamily="18" charset="0"/>
                  </a:rPr>
                  <a:t>, </a:t>
                </a:r>
                <a14:m>
                  <m:oMath xmlns:m="http://schemas.openxmlformats.org/officeDocument/2006/math">
                    <m:r>
                      <a:rPr lang="en-US" altLang="zh-TW" b="0" i="1" dirty="0" smtClean="0">
                        <a:latin typeface="Cambria Math" panose="02040503050406030204" pitchFamily="18" charset="0"/>
                        <a:cs typeface="Times New Roman" panose="02020603050405020304" pitchFamily="18" charset="0"/>
                      </a:rPr>
                      <m:t>1</m:t>
                    </m:r>
                    <m:r>
                      <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rPr>
                      <m:t>𝑖</m:t>
                    </m:r>
                    <m:r>
                      <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rPr>
                      <m:t>𝑛</m:t>
                    </m:r>
                    <m:r>
                      <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Note that {</a:t>
                </a:r>
                <a14:m>
                  <m:oMath xmlns:m="http://schemas.openxmlformats.org/officeDocument/2006/math">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𝐷</m:t>
                        </m:r>
                      </m:e>
                      <m:sub>
                        <m:r>
                          <a:rPr lang="en-US" altLang="zh-TW" b="0" i="1" smtClean="0">
                            <a:latin typeface="Cambria Math" panose="02040503050406030204" pitchFamily="18" charset="0"/>
                            <a:cs typeface="Times New Roman" panose="02020603050405020304" pitchFamily="18" charset="0"/>
                          </a:rPr>
                          <m:t>𝑖</m:t>
                        </m:r>
                      </m:sub>
                    </m:sSub>
                  </m:oMath>
                </a14:m>
                <a:r>
                  <a:rPr lang="en-US" altLang="zh-TW" dirty="0" smtClean="0">
                    <a:latin typeface="Times New Roman" panose="02020603050405020304" pitchFamily="18" charset="0"/>
                    <a:cs typeface="Times New Roman" panose="02020603050405020304" pitchFamily="18" charset="0"/>
                  </a:rPr>
                  <a:t>; </a:t>
                </a:r>
                <a14:m>
                  <m:oMath xmlns:m="http://schemas.openxmlformats.org/officeDocument/2006/math">
                    <m:r>
                      <a:rPr lang="en-US" altLang="zh-TW" b="0" i="1" dirty="0" smtClean="0">
                        <a:latin typeface="Cambria Math" panose="02040503050406030204" pitchFamily="18" charset="0"/>
                        <a:cs typeface="Times New Roman" panose="02020603050405020304" pitchFamily="18" charset="0"/>
                      </a:rPr>
                      <m:t>1</m:t>
                    </m:r>
                    <m:r>
                      <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rPr>
                      <m:t>𝑖</m:t>
                    </m:r>
                    <m:r>
                      <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rPr>
                      <m:t>𝑛</m:t>
                    </m:r>
                    <m:r>
                      <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rPr>
                      <m:t>𝑎𝑟𝑒</m:t>
                    </m:r>
                    <m:r>
                      <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rPr>
                      <m:t>𝑡h𝑒</m:t>
                    </m:r>
                    <m:r>
                      <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rPr>
                      <m:t>𝑠h𝑎𝑑𝑜𝑤𝑠</m:t>
                    </m:r>
                    <m:r>
                      <a:rPr lang="en-US" altLang="zh-TW"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TW" dirty="0" smtClean="0">
                    <a:latin typeface="Times New Roman" panose="02020603050405020304" pitchFamily="18" charset="0"/>
                    <a:cs typeface="Times New Roman" panose="02020603050405020304" pitchFamily="18" charset="0"/>
                  </a:rPr>
                  <a:t> each </a:t>
                </a:r>
                <a14:m>
                  <m:oMath xmlns:m="http://schemas.openxmlformats.org/officeDocument/2006/math">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𝐷</m:t>
                        </m:r>
                      </m:e>
                      <m:sub>
                        <m:r>
                          <a:rPr lang="en-US" altLang="zh-TW" b="0" i="1" smtClean="0">
                            <a:latin typeface="Cambria Math" panose="02040503050406030204" pitchFamily="18" charset="0"/>
                            <a:cs typeface="Times New Roman" panose="02020603050405020304" pitchFamily="18" charset="0"/>
                          </a:rPr>
                          <m:t>𝑖</m:t>
                        </m:r>
                      </m:sub>
                    </m:sSub>
                    <m:r>
                      <a:rPr lang="en-US" altLang="zh-TW" b="0" i="1" smtClean="0">
                        <a:latin typeface="Cambria Math" panose="02040503050406030204" pitchFamily="18" charset="0"/>
                        <a:cs typeface="Times New Roman" panose="02020603050405020304" pitchFamily="18" charset="0"/>
                      </a:rPr>
                      <m:t> </m:t>
                    </m:r>
                  </m:oMath>
                </a14:m>
                <a:r>
                  <a:rPr lang="en-US" altLang="zh-TW" dirty="0" smtClean="0">
                    <a:latin typeface="Times New Roman" panose="02020603050405020304" pitchFamily="18" charset="0"/>
                    <a:cs typeface="Times New Roman" panose="02020603050405020304" pitchFamily="18" charset="0"/>
                  </a:rPr>
                  <a:t>is a shadow.</a:t>
                </a:r>
              </a:p>
              <a:p>
                <a:r>
                  <a:rPr lang="en-US" altLang="zh-TW" dirty="0" smtClean="0">
                    <a:latin typeface="Times New Roman" panose="02020603050405020304" pitchFamily="18" charset="0"/>
                    <a:cs typeface="Times New Roman" panose="02020603050405020304" pitchFamily="18" charset="0"/>
                  </a:rPr>
                  <a:t>Given the r pairs out of n pairs {(</a:t>
                </a:r>
                <a14:m>
                  <m:oMath xmlns:m="http://schemas.openxmlformats.org/officeDocument/2006/math">
                    <m:sSub>
                      <m:sSubPr>
                        <m:ctrlPr>
                          <a:rPr lang="en-US" altLang="zh-TW"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𝑥</m:t>
                        </m:r>
                      </m:e>
                      <m:sub>
                        <m:r>
                          <a:rPr lang="en-US" altLang="zh-TW" b="0" i="1" smtClean="0">
                            <a:latin typeface="Cambria Math" panose="02040503050406030204" pitchFamily="18" charset="0"/>
                            <a:cs typeface="Times New Roman" panose="02020603050405020304" pitchFamily="18" charset="0"/>
                          </a:rPr>
                          <m:t>𝑖</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𝐷</m:t>
                        </m:r>
                      </m:e>
                      <m:sub>
                        <m:r>
                          <a:rPr lang="en-US" altLang="zh-TW" b="0" i="1" smtClean="0">
                            <a:latin typeface="Cambria Math" panose="02040503050406030204" pitchFamily="18" charset="0"/>
                            <a:cs typeface="Times New Roman" panose="02020603050405020304" pitchFamily="18" charset="0"/>
                          </a:rPr>
                          <m:t>𝑖</m:t>
                        </m:r>
                      </m:sub>
                    </m:sSub>
                    <m:r>
                      <a:rPr lang="en-US" altLang="zh-TW" b="0" i="1" smtClean="0">
                        <a:latin typeface="Cambria Math" panose="02040503050406030204" pitchFamily="18" charset="0"/>
                        <a:cs typeface="Times New Roman" panose="02020603050405020304" pitchFamily="18" charset="0"/>
                      </a:rPr>
                      <m:t>);1</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𝑖</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TW" dirty="0" smtClean="0">
                    <a:latin typeface="Times New Roman" panose="02020603050405020304" pitchFamily="18" charset="0"/>
                    <a:cs typeface="Times New Roman" panose="02020603050405020304" pitchFamily="18" charset="0"/>
                  </a:rPr>
                  <a:t>, the coefficients  </a:t>
                </a:r>
                <a14:m>
                  <m:oMath xmlns:m="http://schemas.openxmlformats.org/officeDocument/2006/math">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0</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1</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2</m:t>
                        </m:r>
                      </m:sub>
                    </m:sSub>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𝑟</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−1</m:t>
                        </m:r>
                      </m:sub>
                    </m:sSub>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TW" dirty="0" smtClean="0">
                    <a:latin typeface="Times New Roman" panose="02020603050405020304" pitchFamily="18" charset="0"/>
                    <a:cs typeface="Times New Roman" panose="02020603050405020304" pitchFamily="18" charset="0"/>
                  </a:rPr>
                  <a:t> of </a:t>
                </a:r>
                <a14:m>
                  <m:oMath xmlns:m="http://schemas.openxmlformats.org/officeDocument/2006/math">
                    <m:r>
                      <a:rPr lang="en-US" altLang="zh-TW" b="0" i="1" smtClean="0">
                        <a:latin typeface="Cambria Math" panose="02040503050406030204" pitchFamily="18" charset="0"/>
                        <a:cs typeface="Times New Roman" panose="02020603050405020304" pitchFamily="18" charset="0"/>
                      </a:rPr>
                      <m:t>𝑞</m:t>
                    </m:r>
                    <m:d>
                      <m:dPr>
                        <m:ctrlPr>
                          <a:rPr lang="en-US" altLang="zh-TW" b="0" i="1" smtClean="0">
                            <a:latin typeface="Cambria Math" panose="02040503050406030204" pitchFamily="18" charset="0"/>
                            <a:cs typeface="Times New Roman" panose="02020603050405020304" pitchFamily="18" charset="0"/>
                          </a:rPr>
                        </m:ctrlPr>
                      </m:dPr>
                      <m:e>
                        <m:r>
                          <a:rPr lang="en-US" altLang="zh-TW" b="0" i="1" smtClean="0">
                            <a:latin typeface="Cambria Math" panose="02040503050406030204" pitchFamily="18" charset="0"/>
                            <a:cs typeface="Times New Roman" panose="02020603050405020304" pitchFamily="18" charset="0"/>
                          </a:rPr>
                          <m:t>𝑥</m:t>
                        </m:r>
                      </m:e>
                    </m:d>
                  </m:oMath>
                </a14:m>
                <a:r>
                  <a:rPr lang="en-US" altLang="zh-TW" dirty="0" smtClean="0">
                    <a:latin typeface="Times New Roman" panose="02020603050405020304" pitchFamily="18" charset="0"/>
                    <a:cs typeface="Times New Roman" panose="02020603050405020304" pitchFamily="18" charset="0"/>
                  </a:rPr>
                  <a:t> will be obtained, so is D=</a:t>
                </a:r>
                <a14:m>
                  <m:oMath xmlns:m="http://schemas.openxmlformats.org/officeDocument/2006/math">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0</m:t>
                        </m:r>
                      </m:sub>
                    </m:sSub>
                  </m:oMath>
                </a14:m>
                <a:r>
                  <a:rPr lang="en-US" altLang="zh-TW" dirty="0" smtClean="0">
                    <a:latin typeface="Times New Roman" panose="02020603050405020304" pitchFamily="18" charset="0"/>
                    <a:cs typeface="Times New Roman" panose="02020603050405020304" pitchFamily="18" charset="0"/>
                  </a:rPr>
                  <a:t> revealed.</a:t>
                </a:r>
              </a:p>
              <a:p>
                <a:endParaRPr lang="zh-TW" altLang="en-US" dirty="0">
                  <a:latin typeface="Times New Roman" panose="02020603050405020304" pitchFamily="18" charset="0"/>
                  <a:cs typeface="Times New Roman" panose="02020603050405020304" pitchFamily="18" charset="0"/>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043" t="-2241" r="-127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953673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solidFill>
                  <a:srgbClr val="0000CC"/>
                </a:solidFill>
              </a:rPr>
              <a:t>2. The (</a:t>
            </a:r>
            <a:r>
              <a:rPr lang="en-US" altLang="zh-TW" dirty="0" err="1" smtClean="0">
                <a:solidFill>
                  <a:srgbClr val="0000CC"/>
                </a:solidFill>
              </a:rPr>
              <a:t>r,n</a:t>
            </a:r>
            <a:r>
              <a:rPr lang="en-US" altLang="zh-TW" dirty="0" smtClean="0">
                <a:solidFill>
                  <a:srgbClr val="0000CC"/>
                </a:solidFill>
              </a:rPr>
              <a:t>) threshold scheme: a review</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In image sharing, to use Shamir’s (r, n) threshold scheme directly, </a:t>
                </a:r>
                <a14:m>
                  <m:oMath xmlns:m="http://schemas.openxmlformats.org/officeDocument/2006/math">
                    <m:sSub>
                      <m:sSubPr>
                        <m:ctrlPr>
                          <a:rPr lang="en-US" altLang="zh-TW" b="0" i="1" smtClean="0">
                            <a:solidFill>
                              <a:srgbClr val="C00000"/>
                            </a:solidFill>
                            <a:latin typeface="Cambria Math" panose="02040503050406030204" pitchFamily="18" charset="0"/>
                            <a:cs typeface="Times New Roman" panose="02020603050405020304" pitchFamily="18" charset="0"/>
                          </a:rPr>
                        </m:ctrlPr>
                      </m:sSubPr>
                      <m:e>
                        <m:r>
                          <a:rPr lang="en-US" altLang="zh-TW" b="0" i="1" smtClean="0">
                            <a:solidFill>
                              <a:srgbClr val="C00000"/>
                            </a:solidFill>
                            <a:latin typeface="Cambria Math" panose="02040503050406030204" pitchFamily="18" charset="0"/>
                            <a:cs typeface="Times New Roman" panose="02020603050405020304" pitchFamily="18" charset="0"/>
                          </a:rPr>
                          <m:t>𝑎</m:t>
                        </m:r>
                      </m:e>
                      <m:sub>
                        <m:r>
                          <a:rPr lang="en-US" altLang="zh-TW" b="0" i="1" smtClean="0">
                            <a:solidFill>
                              <a:srgbClr val="C00000"/>
                            </a:solidFill>
                            <a:latin typeface="Cambria Math" panose="02040503050406030204" pitchFamily="18" charset="0"/>
                            <a:cs typeface="Times New Roman" panose="02020603050405020304" pitchFamily="18" charset="0"/>
                          </a:rPr>
                          <m:t>0</m:t>
                        </m:r>
                      </m:sub>
                    </m:sSub>
                  </m:oMath>
                </a14:m>
                <a:r>
                  <a:rPr lang="en-US" altLang="zh-TW" dirty="0" smtClean="0"/>
                  <a:t> is taken as the gray value of the first pixel, then we obtain the corresponding output </a:t>
                </a:r>
                <a14:m>
                  <m:oMath xmlns:m="http://schemas.openxmlformats.org/officeDocument/2006/math">
                    <m:r>
                      <a:rPr lang="en-US" altLang="zh-TW" b="0" i="1" smtClean="0">
                        <a:latin typeface="Cambria Math" panose="02040503050406030204" pitchFamily="18" charset="0"/>
                      </a:rPr>
                      <m:t>𝑞</m:t>
                    </m:r>
                    <m:d>
                      <m:dPr>
                        <m:ctrlPr>
                          <a:rPr lang="en-US" altLang="zh-TW" b="0" i="1" smtClean="0">
                            <a:latin typeface="Cambria Math" panose="02040503050406030204" pitchFamily="18" charset="0"/>
                          </a:rPr>
                        </m:ctrlPr>
                      </m:dPr>
                      <m:e>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𝑥</m:t>
                            </m:r>
                          </m:e>
                          <m:sub>
                            <m:r>
                              <a:rPr lang="en-US" altLang="zh-TW" b="0" i="1" smtClean="0">
                                <a:latin typeface="Cambria Math" panose="02040503050406030204" pitchFamily="18" charset="0"/>
                              </a:rPr>
                              <m:t>1</m:t>
                            </m:r>
                          </m:sub>
                        </m:sSub>
                      </m:e>
                    </m:d>
                    <m:r>
                      <a:rPr lang="en-US" altLang="zh-TW" i="1">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𝑞</m:t>
                    </m:r>
                    <m:d>
                      <m:dPr>
                        <m:ctrlPr>
                          <a:rPr lang="en-US" altLang="zh-TW" b="0" i="1" smtClean="0">
                            <a:latin typeface="Cambria Math" panose="02040503050406030204" pitchFamily="18" charset="0"/>
                            <a:ea typeface="Cambria Math" panose="02040503050406030204" pitchFamily="18" charset="0"/>
                          </a:rPr>
                        </m:ctrlPr>
                      </m:dPr>
                      <m:e>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𝑥</m:t>
                            </m:r>
                          </m:e>
                          <m:sub>
                            <m:r>
                              <a:rPr lang="en-US" altLang="zh-TW" b="0" i="1" smtClean="0">
                                <a:latin typeface="Cambria Math" panose="02040503050406030204" pitchFamily="18" charset="0"/>
                                <a:ea typeface="Cambria Math" panose="02040503050406030204" pitchFamily="18" charset="0"/>
                              </a:rPr>
                              <m:t>𝑛</m:t>
                            </m:r>
                          </m:sub>
                        </m:sSub>
                      </m:e>
                    </m:d>
                    <m:r>
                      <a:rPr lang="en-US" altLang="zh-TW" b="0" i="1" smtClean="0">
                        <a:latin typeface="Cambria Math" panose="02040503050406030204" pitchFamily="18" charset="0"/>
                        <a:ea typeface="Cambria Math" panose="02040503050406030204" pitchFamily="18" charset="0"/>
                      </a:rPr>
                      <m:t>;</m:t>
                    </m:r>
                  </m:oMath>
                </a14:m>
                <a:r>
                  <a:rPr lang="en-US" altLang="zh-TW" dirty="0" smtClean="0"/>
                  <a:t> after that, </a:t>
                </a:r>
                <a14:m>
                  <m:oMath xmlns:m="http://schemas.openxmlformats.org/officeDocument/2006/math">
                    <m:sSub>
                      <m:sSubPr>
                        <m:ctrlPr>
                          <a:rPr lang="en-US" altLang="zh-TW" b="0" i="1" smtClean="0">
                            <a:solidFill>
                              <a:srgbClr val="C00000"/>
                            </a:solidFill>
                            <a:latin typeface="Cambria Math" panose="02040503050406030204" pitchFamily="18" charset="0"/>
                            <a:cs typeface="Times New Roman" panose="02020603050405020304" pitchFamily="18" charset="0"/>
                          </a:rPr>
                        </m:ctrlPr>
                      </m:sSubPr>
                      <m:e>
                        <m:r>
                          <a:rPr lang="en-US" altLang="zh-TW" b="0" i="1" smtClean="0">
                            <a:solidFill>
                              <a:srgbClr val="C00000"/>
                            </a:solidFill>
                            <a:latin typeface="Cambria Math" panose="02040503050406030204" pitchFamily="18" charset="0"/>
                            <a:cs typeface="Times New Roman" panose="02020603050405020304" pitchFamily="18" charset="0"/>
                          </a:rPr>
                          <m:t>𝑎</m:t>
                        </m:r>
                      </m:e>
                      <m:sub>
                        <m:r>
                          <a:rPr lang="en-US" altLang="zh-TW" b="0" i="1" smtClean="0">
                            <a:solidFill>
                              <a:srgbClr val="C00000"/>
                            </a:solidFill>
                            <a:latin typeface="Cambria Math" panose="02040503050406030204" pitchFamily="18" charset="0"/>
                            <a:cs typeface="Times New Roman" panose="02020603050405020304" pitchFamily="18" charset="0"/>
                          </a:rPr>
                          <m:t>0</m:t>
                        </m:r>
                      </m:sub>
                    </m:sSub>
                  </m:oMath>
                </a14:m>
                <a:r>
                  <a:rPr lang="en-US" altLang="zh-TW" dirty="0" smtClean="0"/>
                  <a:t> is replaced by the gray value of the second pixel, and the process repeats until all pixels of the secret image are processed. Hence, each shadow image is also of size 512 x 512 if the secret image is 512 x 512.</a:t>
                </a:r>
              </a:p>
              <a:p>
                <a:endParaRPr lang="en-US" altLang="zh-TW" dirty="0"/>
              </a:p>
              <a:p>
                <a:endParaRPr lang="en-US" altLang="zh-TW" dirty="0" smtClean="0"/>
              </a:p>
              <a:p>
                <a14:m>
                  <m:oMath xmlns:m="http://schemas.openxmlformats.org/officeDocument/2006/math">
                    <m:r>
                      <a:rPr lang="en-US" altLang="zh-TW" b="0" i="1" smtClean="0">
                        <a:latin typeface="Cambria Math" panose="02040503050406030204" pitchFamily="18" charset="0"/>
                        <a:cs typeface="Times New Roman" panose="02020603050405020304" pitchFamily="18" charset="0"/>
                      </a:rPr>
                      <m:t>𝑞</m:t>
                    </m:r>
                    <m:d>
                      <m:dPr>
                        <m:ctrlPr>
                          <a:rPr lang="en-US" altLang="zh-TW" b="0" i="1" smtClean="0">
                            <a:latin typeface="Cambria Math" panose="02040503050406030204" pitchFamily="18" charset="0"/>
                            <a:cs typeface="Times New Roman" panose="02020603050405020304" pitchFamily="18" charset="0"/>
                          </a:rPr>
                        </m:ctrlPr>
                      </m:dPr>
                      <m:e>
                        <m:r>
                          <a:rPr lang="en-US" altLang="zh-TW" b="0" i="1" smtClean="0">
                            <a:latin typeface="Cambria Math" panose="02040503050406030204" pitchFamily="18" charset="0"/>
                            <a:cs typeface="Times New Roman" panose="02020603050405020304" pitchFamily="18" charset="0"/>
                          </a:rPr>
                          <m:t>𝑥</m:t>
                        </m:r>
                      </m:e>
                    </m:d>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0</m:t>
                        </m:r>
                      </m:sub>
                    </m:sSub>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1</m:t>
                        </m:r>
                      </m:sub>
                    </m:sSub>
                    <m:r>
                      <a:rPr lang="en-US" altLang="zh-TW" b="0" i="1" smtClean="0">
                        <a:latin typeface="Cambria Math" panose="02040503050406030204" pitchFamily="18" charset="0"/>
                        <a:cs typeface="Times New Roman" panose="02020603050405020304" pitchFamily="18" charset="0"/>
                      </a:rPr>
                      <m:t>𝑥</m:t>
                    </m:r>
                    <m:r>
                      <a:rPr lang="en-US" altLang="zh-TW" b="0" i="1" smtClean="0">
                        <a:latin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cs typeface="Times New Roman" panose="02020603050405020304" pitchFamily="18" charset="0"/>
                          </a:rPr>
                          <m:t>2</m:t>
                        </m:r>
                      </m:sub>
                    </m:sSub>
                    <m:sSup>
                      <m:sSupPr>
                        <m:ctrlPr>
                          <a:rPr lang="en-US" altLang="zh-TW" b="0" i="1" smtClean="0">
                            <a:latin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cs typeface="Times New Roman" panose="02020603050405020304" pitchFamily="18" charset="0"/>
                          </a:rPr>
                          <m:t>𝑥</m:t>
                        </m:r>
                      </m:e>
                      <m:sup>
                        <m:r>
                          <a:rPr lang="en-US" altLang="zh-TW" b="0" i="1" smtClean="0">
                            <a:latin typeface="Cambria Math" panose="02040503050406030204" pitchFamily="18" charset="0"/>
                            <a:cs typeface="Times New Roman" panose="02020603050405020304" pitchFamily="18" charset="0"/>
                          </a:rPr>
                          <m:t>2</m:t>
                        </m:r>
                      </m:sup>
                    </m:sSup>
                    <m:r>
                      <a:rPr lang="en-US" altLang="zh-TW" b="0" i="1" smtClean="0">
                        <a:latin typeface="Cambria Math" panose="02040503050406030204" pitchFamily="18" charset="0"/>
                        <a:cs typeface="Times New Roman" panose="02020603050405020304" pitchFamily="18" charset="0"/>
                      </a:rPr>
                      <m:t>+</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𝑎</m:t>
                        </m:r>
                      </m:e>
                      <m:sub>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𝑟</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−1</m:t>
                        </m:r>
                      </m:sub>
                    </m:sSub>
                    <m:sSup>
                      <m:sSupPr>
                        <m:ctrlP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𝑥</m:t>
                        </m:r>
                      </m:e>
                      <m:sup>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𝑟</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−1</m:t>
                        </m:r>
                      </m:sup>
                    </m:sSup>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 </m:t>
                    </m:r>
                    <m:d>
                      <m:dPr>
                        <m:ctrlP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𝑚𝑜𝑑</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𝑝</m:t>
                        </m:r>
                      </m:e>
                    </m:d>
                    <m:r>
                      <a:rPr lang="en-US" altLang="zh-TW" b="0" i="1" smtClean="0">
                        <a:latin typeface="Cambria Math" panose="02040503050406030204" pitchFamily="18" charset="0"/>
                        <a:ea typeface="Cambria Math" panose="02040503050406030204" pitchFamily="18" charset="0"/>
                        <a:cs typeface="Times New Roman" panose="02020603050405020304" pitchFamily="18" charset="0"/>
                      </a:rPr>
                      <m:t>                       (1)</m:t>
                    </m:r>
                  </m:oMath>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043" t="-2241" r="-23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99916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0000CC"/>
                </a:solidFill>
              </a:rPr>
              <a:t>3. The proposed secret image sharing method</a:t>
            </a:r>
            <a:endParaRPr lang="zh-TW" altLang="en-US" dirty="0">
              <a:solidFill>
                <a:srgbClr val="0000CC"/>
              </a:solidFill>
            </a:endParaRPr>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normAutofit lnSpcReduction="10000"/>
              </a:bodyPr>
              <a:lstStyle/>
              <a:p>
                <a:r>
                  <a:rPr lang="en-US" altLang="zh-TW" dirty="0" smtClean="0"/>
                  <a:t>Suppose that we want to divide the secret image D into n shadow images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𝐷</m:t>
                        </m:r>
                      </m:e>
                      <m:sub>
                        <m:r>
                          <a:rPr lang="en-US" altLang="zh-TW" b="0" i="1" smtClean="0">
                            <a:latin typeface="Cambria Math" panose="02040503050406030204" pitchFamily="18" charset="0"/>
                          </a:rPr>
                          <m:t>1</m:t>
                        </m:r>
                      </m:sub>
                    </m:sSub>
                    <m:r>
                      <a:rPr lang="en-US" altLang="zh-TW" b="0" i="1" smtClean="0">
                        <a:latin typeface="Cambria Math" panose="02040503050406030204" pitchFamily="18" charset="0"/>
                      </a:rPr>
                      <m:t>, </m:t>
                    </m:r>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𝐷</m:t>
                        </m:r>
                      </m:e>
                      <m:sub>
                        <m:r>
                          <a:rPr lang="en-US" altLang="zh-TW" b="0" i="1" smtClean="0">
                            <a:latin typeface="Cambria Math" panose="02040503050406030204" pitchFamily="18" charset="0"/>
                            <a:ea typeface="Cambria Math" panose="02040503050406030204" pitchFamily="18" charset="0"/>
                          </a:rPr>
                          <m:t>𝑛</m:t>
                        </m:r>
                      </m:sub>
                    </m:sSub>
                  </m:oMath>
                </a14:m>
                <a:r>
                  <a:rPr lang="en-US" altLang="zh-TW" dirty="0" smtClean="0"/>
                  <a:t>), and the secret image D cannot be revealed without r or more shadow images. In the proposed method, we generate the r -1 degree polynomial, by letting the r coefficients be the gray values of r pixels. Therefore, the major difference between our method and Shamir’s is that we use no random coefficient.</a:t>
                </a:r>
              </a:p>
              <a:p>
                <a:r>
                  <a:rPr lang="en-US" altLang="zh-TW" dirty="0" smtClean="0"/>
                  <a:t>Because the gray value of a pixel is between 0 and 255, we let the prime number p be 251 which is the greatest prime number not larger than 255. To apply the method, we must truncate all the gray values 251–255 of the secret image to 250 so that all gray values are in the range 0–250.</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043" t="-308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306958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1176</Words>
  <Application>Microsoft Office PowerPoint</Application>
  <PresentationFormat>寬螢幕</PresentationFormat>
  <Paragraphs>82</Paragraphs>
  <Slides>20</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20</vt:i4>
      </vt:variant>
    </vt:vector>
  </HeadingPairs>
  <TitlesOfParts>
    <vt:vector size="28" baseType="lpstr">
      <vt:lpstr>新細明體</vt:lpstr>
      <vt:lpstr>Arial</vt:lpstr>
      <vt:lpstr>Calibri</vt:lpstr>
      <vt:lpstr>Calibri Light</vt:lpstr>
      <vt:lpstr>Cambria Math</vt:lpstr>
      <vt:lpstr>Times New Roman</vt:lpstr>
      <vt:lpstr>Traditional Arabic</vt:lpstr>
      <vt:lpstr>Office 佈景主題</vt:lpstr>
      <vt:lpstr>Secret image sharing Computer &amp; Graphics, 26, 765-770, 2002</vt:lpstr>
      <vt:lpstr>ABSTRACT</vt:lpstr>
      <vt:lpstr>An Illustration of Sharing and Revealing</vt:lpstr>
      <vt:lpstr>Outline</vt:lpstr>
      <vt:lpstr>1. Introduction (Review and Motivation)</vt:lpstr>
      <vt:lpstr>1. Introduction (Proposed Method)</vt:lpstr>
      <vt:lpstr>2. The (r,n) threshold scheme: a review</vt:lpstr>
      <vt:lpstr>2. The (r,n) threshold scheme: a review</vt:lpstr>
      <vt:lpstr>3. The proposed secret image sharing method</vt:lpstr>
      <vt:lpstr>3.1. The sharing phase</vt:lpstr>
      <vt:lpstr>Algorithm for the sharing phase</vt:lpstr>
      <vt:lpstr>3.2. The reveal phase</vt:lpstr>
      <vt:lpstr>3.3. The lossless secret image sharing method</vt:lpstr>
      <vt:lpstr>4. The experimental result (Shadows)</vt:lpstr>
      <vt:lpstr>4. The experimental result (4-6 Reconstruction)</vt:lpstr>
      <vt:lpstr>4. Experiment (4-6): Sharing and Revealing</vt:lpstr>
      <vt:lpstr>4. Experiment (4-6): Sharing and Revealing</vt:lpstr>
      <vt:lpstr>5. Security analysis</vt:lpstr>
      <vt:lpstr>6. The benefits of the size reduction property of shadow images</vt:lpstr>
      <vt:lpstr>7. Conclusions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Secret image sharing Computer &amp; Graphics, 26, 765-770, 2002</dc:title>
  <dc:creator>Daniel</dc:creator>
  <cp:lastModifiedBy>Daniel</cp:lastModifiedBy>
  <cp:revision>17</cp:revision>
  <dcterms:created xsi:type="dcterms:W3CDTF">2019-05-14T06:41:05Z</dcterms:created>
  <dcterms:modified xsi:type="dcterms:W3CDTF">2019-05-14T11:00:37Z</dcterms:modified>
</cp:coreProperties>
</file>