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2" r:id="rId2"/>
    <p:sldId id="274" r:id="rId3"/>
    <p:sldId id="264" r:id="rId4"/>
    <p:sldId id="269" r:id="rId5"/>
    <p:sldId id="270" r:id="rId6"/>
    <p:sldId id="275" r:id="rId7"/>
    <p:sldId id="265" r:id="rId8"/>
    <p:sldId id="266" r:id="rId9"/>
    <p:sldId id="268" r:id="rId10"/>
    <p:sldId id="271" r:id="rId11"/>
    <p:sldId id="276" r:id="rId12"/>
    <p:sldId id="277" r:id="rId13"/>
    <p:sldId id="278" r:id="rId14"/>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8ADCE3-8599-41D6-9C9F-93D352F21B54}" type="datetimeFigureOut">
              <a:rPr lang="zh-TW" altLang="en-US" smtClean="0"/>
              <a:pPr/>
              <a:t>2019/2/20</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EF5AAD-AED5-49B8-864B-021B38A12CA3}" type="slidenum">
              <a:rPr lang="zh-TW" altLang="en-US" smtClean="0"/>
              <a:pPr/>
              <a:t>‹#›</a:t>
            </a:fld>
            <a:endParaRPr lang="zh-TW" altLang="en-US"/>
          </a:p>
        </p:txBody>
      </p:sp>
    </p:spTree>
    <p:extLst>
      <p:ext uri="{BB962C8B-B14F-4D97-AF65-F5344CB8AC3E}">
        <p14:creationId xmlns:p14="http://schemas.microsoft.com/office/powerpoint/2010/main" val="1237667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6BA44CA-1335-4969-8882-7F45186E5665}" type="datetimeFigureOut">
              <a:rPr lang="zh-TW" altLang="en-US" smtClean="0"/>
              <a:pPr/>
              <a:t>2019/2/20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BA44CA-1335-4969-8882-7F45186E5665}" type="datetimeFigureOut">
              <a:rPr lang="zh-TW" altLang="en-US" smtClean="0"/>
              <a:pPr/>
              <a:t>2019/2/20</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99449D-1AA8-4660-907C-56BF64C893B8}"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solidFill>
                  <a:srgbClr val="006600"/>
                </a:solidFill>
              </a:rPr>
              <a:t>EECS3030(02) Course Description</a:t>
            </a:r>
            <a:endParaRPr lang="zh-TW" altLang="en-US" dirty="0">
              <a:solidFill>
                <a:srgbClr val="006600"/>
              </a:solidFill>
            </a:endParaRPr>
          </a:p>
        </p:txBody>
      </p:sp>
      <p:sp>
        <p:nvSpPr>
          <p:cNvPr id="3" name="內容版面配置區 2"/>
          <p:cNvSpPr>
            <a:spLocks noGrp="1"/>
          </p:cNvSpPr>
          <p:nvPr>
            <p:ph idx="1"/>
          </p:nvPr>
        </p:nvSpPr>
        <p:spPr/>
        <p:txBody>
          <a:bodyPr>
            <a:normAutofit lnSpcReduction="10000"/>
          </a:bodyPr>
          <a:lstStyle/>
          <a:p>
            <a:r>
              <a:rPr lang="en-US" dirty="0" smtClean="0">
                <a:solidFill>
                  <a:srgbClr val="0000CC"/>
                </a:solidFill>
              </a:rPr>
              <a:t>Probability theory is a powerful tool that helps Computer Science and Electrical Engineering students explain, model, analyze, and design the technology they develop. This course introduces the basic concepts and illustrates the applications of probability. We suggest that students be familiar with C or C++ programming, Data Structure, and College Calculus (I,II) before taking this course. Lecture notes will be provided in my website.</a:t>
            </a:r>
            <a:endParaRPr lang="zh-TW" altLang="en-US" dirty="0">
              <a:solidFill>
                <a:srgbClr val="0000CC"/>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6600"/>
                </a:solidFill>
              </a:rPr>
              <a:t>Summary of Statistics</a:t>
            </a:r>
            <a:endParaRPr lang="zh-TW" altLang="en-US" dirty="0">
              <a:solidFill>
                <a:srgbClr val="006600"/>
              </a:solidFill>
            </a:endParaRPr>
          </a:p>
        </p:txBody>
      </p:sp>
      <p:sp>
        <p:nvSpPr>
          <p:cNvPr id="3" name="內容版面配置區 2"/>
          <p:cNvSpPr>
            <a:spLocks noGrp="1"/>
          </p:cNvSpPr>
          <p:nvPr>
            <p:ph sz="half" idx="1"/>
          </p:nvPr>
        </p:nvSpPr>
        <p:spPr>
          <a:xfrm>
            <a:off x="457200" y="1600200"/>
            <a:ext cx="4038600" cy="4267199"/>
          </a:xfrm>
        </p:spPr>
        <p:txBody>
          <a:bodyPr/>
          <a:lstStyle/>
          <a:p>
            <a:endParaRPr lang="en-US" altLang="zh-TW" dirty="0" smtClean="0"/>
          </a:p>
          <a:p>
            <a:endParaRPr lang="en-US" altLang="zh-TW" dirty="0" smtClean="0"/>
          </a:p>
          <a:p>
            <a:r>
              <a:rPr lang="en-US" altLang="zh-TW" dirty="0" smtClean="0"/>
              <a:t>[Min, q1, med, q3, Max]</a:t>
            </a:r>
          </a:p>
          <a:p>
            <a:r>
              <a:rPr lang="en-US" altLang="zh-TW" dirty="0" smtClean="0"/>
              <a:t> [</a:t>
            </a:r>
            <a:r>
              <a:rPr lang="en-US" altLang="zh-TW" dirty="0" smtClean="0">
                <a:solidFill>
                  <a:srgbClr val="0000CC"/>
                </a:solidFill>
              </a:rPr>
              <a:t>29,   55,   </a:t>
            </a:r>
            <a:r>
              <a:rPr lang="en-US" altLang="zh-TW" dirty="0" smtClean="0">
                <a:solidFill>
                  <a:srgbClr val="C00000"/>
                </a:solidFill>
              </a:rPr>
              <a:t>67</a:t>
            </a:r>
            <a:r>
              <a:rPr lang="en-US" altLang="zh-TW" dirty="0" smtClean="0">
                <a:solidFill>
                  <a:srgbClr val="0000CC"/>
                </a:solidFill>
              </a:rPr>
              <a:t>,   76,  99</a:t>
            </a:r>
            <a:r>
              <a:rPr lang="en-US" altLang="zh-TW" dirty="0" smtClean="0"/>
              <a:t>]</a:t>
            </a:r>
          </a:p>
          <a:p>
            <a:endParaRPr lang="zh-TW" altLang="en-US" dirty="0"/>
          </a:p>
        </p:txBody>
      </p:sp>
      <p:pic>
        <p:nvPicPr>
          <p:cNvPr id="9" name="Picture 2" descr="H:\boxplot.jpg"/>
          <p:cNvPicPr>
            <a:picLocks noGrp="1" noChangeAspect="1" noChangeArrowheads="1"/>
          </p:cNvPicPr>
          <p:nvPr>
            <p:ph sz="half" idx="2"/>
          </p:nvPr>
        </p:nvPicPr>
        <p:blipFill>
          <a:blip r:embed="rId2"/>
          <a:srcRect/>
          <a:stretch>
            <a:fillRect/>
          </a:stretch>
        </p:blipFill>
        <p:spPr bwMode="auto">
          <a:xfrm>
            <a:off x="4495800" y="2057400"/>
            <a:ext cx="4579408" cy="343455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00CC"/>
                </a:solidFill>
              </a:rPr>
              <a:t>Summary Statistics of Exam 1, 2015</a:t>
            </a:r>
            <a:endParaRPr lang="zh-TW" altLang="en-US" dirty="0">
              <a:solidFill>
                <a:srgbClr val="0000CC"/>
              </a:solidFill>
            </a:endParaRPr>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417638"/>
            <a:ext cx="7442200" cy="5581650"/>
          </a:xfrm>
        </p:spPr>
      </p:pic>
    </p:spTree>
    <p:extLst>
      <p:ext uri="{BB962C8B-B14F-4D97-AF65-F5344CB8AC3E}">
        <p14:creationId xmlns:p14="http://schemas.microsoft.com/office/powerpoint/2010/main" val="1420797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00CC"/>
                </a:solidFill>
              </a:rPr>
              <a:t>Summary Statistics of Exam 2, 2015</a:t>
            </a:r>
            <a:endParaRPr lang="zh-TW" altLang="en-US" dirty="0">
              <a:solidFill>
                <a:srgbClr val="0000CC"/>
              </a:solidFill>
            </a:endParaRPr>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462881"/>
            <a:ext cx="7467600" cy="5600700"/>
          </a:xfrm>
        </p:spPr>
      </p:pic>
    </p:spTree>
    <p:extLst>
      <p:ext uri="{BB962C8B-B14F-4D97-AF65-F5344CB8AC3E}">
        <p14:creationId xmlns:p14="http://schemas.microsoft.com/office/powerpoint/2010/main" val="4077017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00CC"/>
                </a:solidFill>
              </a:rPr>
              <a:t>Summary of Final Grades, 2015</a:t>
            </a:r>
            <a:endParaRPr lang="zh-TW" altLang="en-US" dirty="0">
              <a:solidFill>
                <a:srgbClr val="0000CC"/>
              </a:solidFill>
            </a:endParaRPr>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1120856"/>
            <a:ext cx="10890758" cy="5921849"/>
          </a:xfrm>
        </p:spPr>
      </p:pic>
    </p:spTree>
    <p:extLst>
      <p:ext uri="{BB962C8B-B14F-4D97-AF65-F5344CB8AC3E}">
        <p14:creationId xmlns:p14="http://schemas.microsoft.com/office/powerpoint/2010/main" val="4086782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fontScale="90000"/>
          </a:bodyPr>
          <a:lstStyle/>
          <a:p>
            <a:r>
              <a:rPr lang="en-US" altLang="zh-TW" dirty="0" smtClean="0">
                <a:solidFill>
                  <a:srgbClr val="006600"/>
                </a:solidFill>
              </a:rPr>
              <a:t>Fundamentals of Probability and Statistics</a:t>
            </a:r>
            <a:endParaRPr lang="zh-TW" altLang="en-US" dirty="0">
              <a:solidFill>
                <a:srgbClr val="006600"/>
              </a:solidFill>
            </a:endParaRPr>
          </a:p>
        </p:txBody>
      </p:sp>
      <p:sp>
        <p:nvSpPr>
          <p:cNvPr id="5" name="內容版面配置區 4"/>
          <p:cNvSpPr>
            <a:spLocks noGrp="1"/>
          </p:cNvSpPr>
          <p:nvPr>
            <p:ph idx="1"/>
          </p:nvPr>
        </p:nvSpPr>
        <p:spPr/>
        <p:txBody>
          <a:bodyPr>
            <a:normAutofit fontScale="77500" lnSpcReduction="20000"/>
          </a:bodyPr>
          <a:lstStyle/>
          <a:p>
            <a:pPr>
              <a:buNone/>
            </a:pPr>
            <a:r>
              <a:rPr lang="en-US" altLang="zh-TW" dirty="0" smtClean="0">
                <a:solidFill>
                  <a:srgbClr val="C00000"/>
                </a:solidFill>
              </a:rPr>
              <a:t>Basic Concepts</a:t>
            </a:r>
          </a:p>
          <a:p>
            <a:pPr>
              <a:buNone/>
            </a:pPr>
            <a:r>
              <a:rPr lang="en-US" altLang="zh-TW" dirty="0"/>
              <a:t> </a:t>
            </a:r>
            <a:r>
              <a:rPr lang="en-US" altLang="zh-TW" dirty="0" smtClean="0"/>
              <a:t>   </a:t>
            </a:r>
            <a:r>
              <a:rPr lang="en-US" altLang="zh-TW" dirty="0" smtClean="0">
                <a:solidFill>
                  <a:srgbClr val="0000CC"/>
                </a:solidFill>
              </a:rPr>
              <a:t>The </a:t>
            </a:r>
            <a:r>
              <a:rPr lang="en-US" altLang="zh-TW" dirty="0">
                <a:solidFill>
                  <a:srgbClr val="0000CC"/>
                </a:solidFill>
              </a:rPr>
              <a:t>discipline of statistics deals with the collection </a:t>
            </a:r>
            <a:r>
              <a:rPr lang="en-US" altLang="zh-TW" dirty="0" smtClean="0">
                <a:solidFill>
                  <a:srgbClr val="0000CC"/>
                </a:solidFill>
              </a:rPr>
              <a:t>and analysis </a:t>
            </a:r>
            <a:r>
              <a:rPr lang="en-US" altLang="zh-TW" dirty="0">
                <a:solidFill>
                  <a:srgbClr val="0000CC"/>
                </a:solidFill>
              </a:rPr>
              <a:t>of data which is based</a:t>
            </a:r>
          </a:p>
          <a:p>
            <a:pPr>
              <a:buNone/>
            </a:pPr>
            <a:r>
              <a:rPr lang="en-US" altLang="zh-TW" dirty="0" smtClean="0">
                <a:solidFill>
                  <a:srgbClr val="0000CC"/>
                </a:solidFill>
              </a:rPr>
              <a:t>    on </a:t>
            </a:r>
            <a:r>
              <a:rPr lang="en-US" altLang="zh-TW" dirty="0">
                <a:solidFill>
                  <a:srgbClr val="0000CC"/>
                </a:solidFill>
              </a:rPr>
              <a:t>the probability theory</a:t>
            </a:r>
            <a:r>
              <a:rPr lang="en-US" altLang="zh-TW" dirty="0" smtClean="0">
                <a:solidFill>
                  <a:srgbClr val="0000CC"/>
                </a:solidFill>
              </a:rPr>
              <a:t>.</a:t>
            </a:r>
          </a:p>
          <a:p>
            <a:r>
              <a:rPr lang="en-US" altLang="zh-TW" dirty="0"/>
              <a:t>Consider </a:t>
            </a:r>
            <a:r>
              <a:rPr lang="en-US" altLang="zh-TW" i="1" dirty="0"/>
              <a:t>Experiments for which the outcome cannot be predicted with </a:t>
            </a:r>
            <a:r>
              <a:rPr lang="en-US" altLang="zh-TW" i="1" dirty="0" smtClean="0"/>
              <a:t>certainty, two definitions are given</a:t>
            </a:r>
            <a:endParaRPr lang="en-US" altLang="zh-TW" i="1" dirty="0"/>
          </a:p>
          <a:p>
            <a:r>
              <a:rPr lang="en-US" altLang="zh-TW" i="1" dirty="0" smtClean="0"/>
              <a:t>S:  Sample </a:t>
            </a:r>
            <a:r>
              <a:rPr lang="en-US" altLang="zh-TW" i="1" dirty="0"/>
              <a:t>space (Outcome space</a:t>
            </a:r>
            <a:r>
              <a:rPr lang="en-US" altLang="zh-TW" i="1" dirty="0" smtClean="0"/>
              <a:t>) </a:t>
            </a:r>
            <a:endParaRPr lang="en-US" altLang="zh-TW" i="1" dirty="0"/>
          </a:p>
          <a:p>
            <a:r>
              <a:rPr lang="en-US" altLang="zh-TW" i="1" dirty="0" smtClean="0"/>
              <a:t>E:  An </a:t>
            </a:r>
            <a:r>
              <a:rPr lang="en-US" altLang="zh-TW" i="1" dirty="0"/>
              <a:t>Event (a subset of outcome space</a:t>
            </a:r>
            <a:r>
              <a:rPr lang="en-US" altLang="zh-TW" i="1" dirty="0" smtClean="0"/>
              <a:t>)</a:t>
            </a:r>
          </a:p>
          <a:p>
            <a:endParaRPr lang="en-US" altLang="zh-TW" i="1" dirty="0"/>
          </a:p>
          <a:p>
            <a:r>
              <a:rPr lang="en-US" altLang="zh-TW" dirty="0"/>
              <a:t>Example 1: Flipping a fair </a:t>
            </a:r>
            <a:r>
              <a:rPr lang="en-US" altLang="zh-TW" dirty="0" smtClean="0"/>
              <a:t>coin S={h, t}, E={h}</a:t>
            </a:r>
            <a:endParaRPr lang="en-US" altLang="zh-TW" dirty="0"/>
          </a:p>
          <a:p>
            <a:r>
              <a:rPr lang="en-US" altLang="zh-TW" dirty="0"/>
              <a:t>Example 2: Sum of two numbers observed from rolling a pair of two </a:t>
            </a:r>
            <a:r>
              <a:rPr lang="en-US" altLang="zh-TW" dirty="0" smtClean="0"/>
              <a:t>dice S={2, 3, 4, 5, 6, 7, 8, 9, 10, 11, 12}, E={2,3,4}</a:t>
            </a: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dirty="0" smtClean="0">
                <a:solidFill>
                  <a:srgbClr val="006600"/>
                </a:solidFill>
              </a:rPr>
              <a:t>Some Terminologies</a:t>
            </a:r>
            <a:endParaRPr lang="zh-TW" altLang="en-US" dirty="0">
              <a:solidFill>
                <a:srgbClr val="006600"/>
              </a:solidFill>
            </a:endParaRPr>
          </a:p>
        </p:txBody>
      </p:sp>
      <p:sp>
        <p:nvSpPr>
          <p:cNvPr id="5" name="內容版面配置區 4"/>
          <p:cNvSpPr>
            <a:spLocks noGrp="1"/>
          </p:cNvSpPr>
          <p:nvPr>
            <p:ph idx="1"/>
          </p:nvPr>
        </p:nvSpPr>
        <p:spPr/>
        <p:txBody>
          <a:bodyPr>
            <a:normAutofit fontScale="77500" lnSpcReduction="20000"/>
          </a:bodyPr>
          <a:lstStyle/>
          <a:p>
            <a:r>
              <a:rPr lang="en-US" altLang="zh-TW" dirty="0" smtClean="0">
                <a:solidFill>
                  <a:srgbClr val="0000CC"/>
                </a:solidFill>
              </a:rPr>
              <a:t>frequency</a:t>
            </a:r>
            <a:r>
              <a:rPr lang="en-US" altLang="zh-TW" dirty="0">
                <a:solidFill>
                  <a:srgbClr val="0000CC"/>
                </a:solidFill>
              </a:rPr>
              <a:t>, relative frequency, histogram, and mode</a:t>
            </a:r>
          </a:p>
          <a:p>
            <a:r>
              <a:rPr lang="en-US" altLang="zh-TW" i="1" dirty="0" smtClean="0">
                <a:solidFill>
                  <a:srgbClr val="0000CC"/>
                </a:solidFill>
              </a:rPr>
              <a:t>probability </a:t>
            </a:r>
            <a:r>
              <a:rPr lang="en-US" altLang="zh-TW" i="1" dirty="0">
                <a:solidFill>
                  <a:srgbClr val="0000CC"/>
                </a:solidFill>
              </a:rPr>
              <a:t>mass function, </a:t>
            </a:r>
            <a:r>
              <a:rPr lang="en-US" altLang="zh-TW" i="1" dirty="0" smtClean="0">
                <a:solidFill>
                  <a:srgbClr val="0000CC"/>
                </a:solidFill>
              </a:rPr>
              <a:t>histogram</a:t>
            </a:r>
          </a:p>
          <a:p>
            <a:r>
              <a:rPr lang="en-US" altLang="zh-TW" dirty="0" smtClean="0"/>
              <a:t>Example: The </a:t>
            </a:r>
            <a:r>
              <a:rPr lang="en-US" altLang="zh-TW" dirty="0"/>
              <a:t>number of children in each family of 100 students is recorded as follows.</a:t>
            </a:r>
          </a:p>
          <a:p>
            <a:pPr>
              <a:buNone/>
            </a:pPr>
            <a:r>
              <a:rPr lang="en-US" altLang="zh-TW" dirty="0" smtClean="0"/>
              <a:t>     2 </a:t>
            </a:r>
            <a:r>
              <a:rPr lang="en-US" altLang="zh-TW" dirty="0"/>
              <a:t>2 5 3 </a:t>
            </a:r>
            <a:r>
              <a:rPr lang="en-US" altLang="zh-TW" dirty="0" smtClean="0"/>
              <a:t>4    </a:t>
            </a:r>
            <a:r>
              <a:rPr lang="en-US" altLang="zh-TW" dirty="0"/>
              <a:t>4 3 3 6 </a:t>
            </a:r>
            <a:r>
              <a:rPr lang="en-US" altLang="zh-TW" dirty="0" smtClean="0"/>
              <a:t>4    3 </a:t>
            </a:r>
            <a:r>
              <a:rPr lang="en-US" altLang="zh-TW" dirty="0"/>
              <a:t>4 4 4 4 </a:t>
            </a:r>
            <a:r>
              <a:rPr lang="en-US" altLang="zh-TW" dirty="0" smtClean="0"/>
              <a:t>   2 </a:t>
            </a:r>
            <a:r>
              <a:rPr lang="en-US" altLang="zh-TW" dirty="0"/>
              <a:t>5 9 2 3</a:t>
            </a:r>
          </a:p>
          <a:p>
            <a:pPr>
              <a:buNone/>
            </a:pPr>
            <a:r>
              <a:rPr lang="en-US" altLang="zh-TW" dirty="0" smtClean="0"/>
              <a:t>     1 </a:t>
            </a:r>
            <a:r>
              <a:rPr lang="en-US" altLang="zh-TW" dirty="0"/>
              <a:t>3 5 2 4 </a:t>
            </a:r>
            <a:r>
              <a:rPr lang="en-US" altLang="zh-TW" dirty="0" smtClean="0"/>
              <a:t>   4 </a:t>
            </a:r>
            <a:r>
              <a:rPr lang="en-US" altLang="zh-TW" dirty="0"/>
              <a:t>4 3 3 2 </a:t>
            </a:r>
            <a:r>
              <a:rPr lang="en-US" altLang="zh-TW" dirty="0" smtClean="0"/>
              <a:t>   2 </a:t>
            </a:r>
            <a:r>
              <a:rPr lang="en-US" altLang="zh-TW" dirty="0"/>
              <a:t>4 2 2 6 </a:t>
            </a:r>
            <a:r>
              <a:rPr lang="en-US" altLang="zh-TW" dirty="0" smtClean="0"/>
              <a:t>   6 </a:t>
            </a:r>
            <a:r>
              <a:rPr lang="en-US" altLang="zh-TW" dirty="0"/>
              <a:t>1 3 3 3</a:t>
            </a:r>
          </a:p>
          <a:p>
            <a:pPr>
              <a:buNone/>
            </a:pPr>
            <a:r>
              <a:rPr lang="en-US" altLang="zh-TW" dirty="0" smtClean="0"/>
              <a:t>     3 </a:t>
            </a:r>
            <a:r>
              <a:rPr lang="en-US" altLang="zh-TW" dirty="0"/>
              <a:t>2 3 4 7 </a:t>
            </a:r>
            <a:r>
              <a:rPr lang="en-US" altLang="zh-TW" dirty="0" smtClean="0"/>
              <a:t>   3 </a:t>
            </a:r>
            <a:r>
              <a:rPr lang="en-US" altLang="zh-TW" dirty="0"/>
              <a:t>3 3 2 2 </a:t>
            </a:r>
            <a:r>
              <a:rPr lang="en-US" altLang="zh-TW" dirty="0" smtClean="0"/>
              <a:t>   2 </a:t>
            </a:r>
            <a:r>
              <a:rPr lang="en-US" altLang="zh-TW" dirty="0"/>
              <a:t>2 3 2 3 </a:t>
            </a:r>
            <a:r>
              <a:rPr lang="en-US" altLang="zh-TW" dirty="0" smtClean="0"/>
              <a:t>   2 </a:t>
            </a:r>
            <a:r>
              <a:rPr lang="en-US" altLang="zh-TW" dirty="0"/>
              <a:t>3 2 5 2</a:t>
            </a:r>
          </a:p>
          <a:p>
            <a:pPr>
              <a:buNone/>
            </a:pPr>
            <a:r>
              <a:rPr lang="en-US" altLang="zh-TW" dirty="0" smtClean="0"/>
              <a:t>     3 </a:t>
            </a:r>
            <a:r>
              <a:rPr lang="en-US" altLang="zh-TW" dirty="0"/>
              <a:t>2 2 2 4 </a:t>
            </a:r>
            <a:r>
              <a:rPr lang="en-US" altLang="zh-TW" dirty="0" smtClean="0"/>
              <a:t>   3 </a:t>
            </a:r>
            <a:r>
              <a:rPr lang="en-US" altLang="zh-TW" dirty="0"/>
              <a:t>3 2 3 2 </a:t>
            </a:r>
            <a:r>
              <a:rPr lang="en-US" altLang="zh-TW" dirty="0" smtClean="0"/>
              <a:t>   4 </a:t>
            </a:r>
            <a:r>
              <a:rPr lang="en-US" altLang="zh-TW" dirty="0"/>
              <a:t>3 3 3 4 </a:t>
            </a:r>
            <a:r>
              <a:rPr lang="en-US" altLang="zh-TW" dirty="0" smtClean="0"/>
              <a:t>   2 </a:t>
            </a:r>
            <a:r>
              <a:rPr lang="en-US" altLang="zh-TW" dirty="0"/>
              <a:t>4 1 2 2</a:t>
            </a:r>
          </a:p>
          <a:p>
            <a:pPr>
              <a:buNone/>
            </a:pPr>
            <a:r>
              <a:rPr lang="en-US" altLang="zh-TW" dirty="0" smtClean="0"/>
              <a:t>     2 </a:t>
            </a:r>
            <a:r>
              <a:rPr lang="en-US" altLang="zh-TW" dirty="0"/>
              <a:t>4 3 3 3 </a:t>
            </a:r>
            <a:r>
              <a:rPr lang="en-US" altLang="zh-TW" dirty="0" smtClean="0"/>
              <a:t>   5 </a:t>
            </a:r>
            <a:r>
              <a:rPr lang="en-US" altLang="zh-TW" dirty="0"/>
              <a:t>2 3 3 2 </a:t>
            </a:r>
            <a:r>
              <a:rPr lang="en-US" altLang="zh-TW" dirty="0" smtClean="0"/>
              <a:t>   2 </a:t>
            </a:r>
            <a:r>
              <a:rPr lang="en-US" altLang="zh-TW" dirty="0"/>
              <a:t>3 3 4 2 </a:t>
            </a:r>
            <a:r>
              <a:rPr lang="en-US" altLang="zh-TW" dirty="0" smtClean="0"/>
              <a:t>   2 </a:t>
            </a:r>
            <a:r>
              <a:rPr lang="en-US" altLang="zh-TW" dirty="0"/>
              <a:t>2 7 </a:t>
            </a:r>
            <a:r>
              <a:rPr lang="en-US" altLang="zh-TW"/>
              <a:t>2 </a:t>
            </a:r>
            <a:r>
              <a:rPr lang="en-US" altLang="zh-TW" smtClean="0"/>
              <a:t>3</a:t>
            </a:r>
          </a:p>
          <a:p>
            <a:pPr>
              <a:buNone/>
            </a:pPr>
            <a:endParaRPr lang="en-US" altLang="zh-TW" dirty="0"/>
          </a:p>
          <a:p>
            <a:pPr>
              <a:buNone/>
            </a:pPr>
            <a:r>
              <a:rPr lang="en-US" altLang="zh-TW" dirty="0" smtClean="0"/>
              <a:t>     (</a:t>
            </a:r>
            <a:r>
              <a:rPr lang="en-US" altLang="zh-TW" dirty="0"/>
              <a:t>a) Find the tabulation, frequency, and relative frequency.</a:t>
            </a:r>
          </a:p>
          <a:p>
            <a:pPr>
              <a:buNone/>
            </a:pPr>
            <a:r>
              <a:rPr lang="en-US" altLang="zh-TW" dirty="0" smtClean="0"/>
              <a:t>     (</a:t>
            </a:r>
            <a:r>
              <a:rPr lang="en-US" altLang="zh-TW" dirty="0"/>
              <a:t>b) Construct the </a:t>
            </a:r>
            <a:r>
              <a:rPr lang="en-US" altLang="zh-TW" i="1" dirty="0"/>
              <a:t>histogram of (relative) frequency.</a:t>
            </a:r>
          </a:p>
          <a:p>
            <a:pPr>
              <a:buNone/>
            </a:pP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t>Frequency and Relative Frequency</a:t>
            </a:r>
            <a:endParaRPr lang="zh-TW" altLang="en-US" dirty="0"/>
          </a:p>
        </p:txBody>
      </p:sp>
      <p:graphicFrame>
        <p:nvGraphicFramePr>
          <p:cNvPr id="7" name="內容版面配置區 6"/>
          <p:cNvGraphicFramePr>
            <a:graphicFrameLocks noGrp="1"/>
          </p:cNvGraphicFramePr>
          <p:nvPr>
            <p:ph idx="1"/>
          </p:nvPr>
        </p:nvGraphicFramePr>
        <p:xfrm>
          <a:off x="457200" y="1600200"/>
          <a:ext cx="8229600" cy="37084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altLang="zh-TW" dirty="0" smtClean="0"/>
                        <a:t>Number</a:t>
                      </a:r>
                      <a:r>
                        <a:rPr lang="en-US" altLang="zh-TW" baseline="0" dirty="0" smtClean="0"/>
                        <a:t> of Kids</a:t>
                      </a:r>
                      <a:endParaRPr lang="zh-TW" altLang="en-US" dirty="0"/>
                    </a:p>
                  </a:txBody>
                  <a:tcPr/>
                </a:tc>
                <a:tc>
                  <a:txBody>
                    <a:bodyPr/>
                    <a:lstStyle/>
                    <a:p>
                      <a:r>
                        <a:rPr lang="en-US" altLang="zh-TW" dirty="0" smtClean="0"/>
                        <a:t>Frequency</a:t>
                      </a:r>
                      <a:endParaRPr lang="zh-TW" altLang="en-US" dirty="0"/>
                    </a:p>
                  </a:txBody>
                  <a:tcPr/>
                </a:tc>
                <a:tc>
                  <a:txBody>
                    <a:bodyPr/>
                    <a:lstStyle/>
                    <a:p>
                      <a:r>
                        <a:rPr lang="en-US" altLang="zh-TW" dirty="0" smtClean="0"/>
                        <a:t>Relative </a:t>
                      </a:r>
                      <a:r>
                        <a:rPr lang="en-US" altLang="zh-TW" baseline="0" dirty="0" smtClean="0"/>
                        <a:t> Frequency</a:t>
                      </a:r>
                      <a:endParaRPr lang="zh-TW" altLang="en-US" dirty="0"/>
                    </a:p>
                  </a:txBody>
                  <a:tcPr/>
                </a:tc>
                <a:tc>
                  <a:txBody>
                    <a:bodyPr/>
                    <a:lstStyle/>
                    <a:p>
                      <a:endParaRPr lang="zh-TW" altLang="en-US"/>
                    </a:p>
                  </a:txBody>
                  <a:tcPr/>
                </a:tc>
              </a:tr>
              <a:tr h="370840">
                <a:tc>
                  <a:txBody>
                    <a:bodyPr/>
                    <a:lstStyle/>
                    <a:p>
                      <a:r>
                        <a:rPr lang="en-US" altLang="zh-TW" dirty="0" smtClean="0"/>
                        <a:t>1</a:t>
                      </a:r>
                      <a:endParaRPr lang="zh-TW" altLang="en-US" dirty="0"/>
                    </a:p>
                  </a:txBody>
                  <a:tcPr/>
                </a:tc>
                <a:tc>
                  <a:txBody>
                    <a:bodyPr/>
                    <a:lstStyle/>
                    <a:p>
                      <a:r>
                        <a:rPr lang="en-US" altLang="zh-TW" dirty="0" smtClean="0"/>
                        <a:t>  3</a:t>
                      </a:r>
                      <a:endParaRPr lang="zh-TW" altLang="en-US" dirty="0"/>
                    </a:p>
                  </a:txBody>
                  <a:tcPr/>
                </a:tc>
                <a:tc>
                  <a:txBody>
                    <a:bodyPr/>
                    <a:lstStyle/>
                    <a:p>
                      <a:r>
                        <a:rPr lang="en-US" altLang="zh-TW" dirty="0" smtClean="0"/>
                        <a:t>0.03</a:t>
                      </a:r>
                      <a:endParaRPr lang="zh-TW" altLang="en-US" dirty="0"/>
                    </a:p>
                  </a:txBody>
                  <a:tcPr/>
                </a:tc>
                <a:tc>
                  <a:txBody>
                    <a:bodyPr/>
                    <a:lstStyle/>
                    <a:p>
                      <a:endParaRPr lang="zh-TW" altLang="en-US"/>
                    </a:p>
                  </a:txBody>
                  <a:tcPr/>
                </a:tc>
              </a:tr>
              <a:tr h="370840">
                <a:tc>
                  <a:txBody>
                    <a:bodyPr/>
                    <a:lstStyle/>
                    <a:p>
                      <a:r>
                        <a:rPr lang="en-US" altLang="zh-TW" dirty="0" smtClean="0"/>
                        <a:t>2</a:t>
                      </a:r>
                      <a:endParaRPr lang="zh-TW" altLang="en-US" dirty="0"/>
                    </a:p>
                  </a:txBody>
                  <a:tcPr/>
                </a:tc>
                <a:tc>
                  <a:txBody>
                    <a:bodyPr/>
                    <a:lstStyle/>
                    <a:p>
                      <a:r>
                        <a:rPr lang="en-US" altLang="zh-TW" dirty="0" smtClean="0"/>
                        <a:t>34</a:t>
                      </a:r>
                      <a:endParaRPr lang="zh-TW" altLang="en-US" dirty="0"/>
                    </a:p>
                  </a:txBody>
                  <a:tcPr/>
                </a:tc>
                <a:tc>
                  <a:txBody>
                    <a:bodyPr/>
                    <a:lstStyle/>
                    <a:p>
                      <a:r>
                        <a:rPr lang="en-US" altLang="zh-TW" dirty="0" smtClean="0"/>
                        <a:t>0.34</a:t>
                      </a:r>
                      <a:endParaRPr lang="zh-TW" altLang="en-US" dirty="0"/>
                    </a:p>
                  </a:txBody>
                  <a:tcPr/>
                </a:tc>
                <a:tc>
                  <a:txBody>
                    <a:bodyPr/>
                    <a:lstStyle/>
                    <a:p>
                      <a:endParaRPr lang="zh-TW" altLang="en-US"/>
                    </a:p>
                  </a:txBody>
                  <a:tcPr/>
                </a:tc>
              </a:tr>
              <a:tr h="370840">
                <a:tc>
                  <a:txBody>
                    <a:bodyPr/>
                    <a:lstStyle/>
                    <a:p>
                      <a:r>
                        <a:rPr lang="en-US" altLang="zh-TW" dirty="0" smtClean="0"/>
                        <a:t>3</a:t>
                      </a:r>
                      <a:endParaRPr lang="zh-TW" altLang="en-US" dirty="0"/>
                    </a:p>
                  </a:txBody>
                  <a:tcPr/>
                </a:tc>
                <a:tc>
                  <a:txBody>
                    <a:bodyPr/>
                    <a:lstStyle/>
                    <a:p>
                      <a:r>
                        <a:rPr lang="en-US" altLang="zh-TW" dirty="0" smtClean="0"/>
                        <a:t>34</a:t>
                      </a:r>
                      <a:endParaRPr lang="zh-TW" altLang="en-US" dirty="0"/>
                    </a:p>
                  </a:txBody>
                  <a:tcPr/>
                </a:tc>
                <a:tc>
                  <a:txBody>
                    <a:bodyPr/>
                    <a:lstStyle/>
                    <a:p>
                      <a:r>
                        <a:rPr lang="en-US" altLang="zh-TW" dirty="0" smtClean="0"/>
                        <a:t>0.34</a:t>
                      </a:r>
                      <a:endParaRPr lang="zh-TW" altLang="en-US" dirty="0"/>
                    </a:p>
                  </a:txBody>
                  <a:tcPr/>
                </a:tc>
                <a:tc>
                  <a:txBody>
                    <a:bodyPr/>
                    <a:lstStyle/>
                    <a:p>
                      <a:endParaRPr lang="zh-TW" altLang="en-US"/>
                    </a:p>
                  </a:txBody>
                  <a:tcPr/>
                </a:tc>
              </a:tr>
              <a:tr h="370840">
                <a:tc>
                  <a:txBody>
                    <a:bodyPr/>
                    <a:lstStyle/>
                    <a:p>
                      <a:r>
                        <a:rPr lang="en-US" altLang="zh-TW" dirty="0" smtClean="0"/>
                        <a:t>4</a:t>
                      </a:r>
                      <a:endParaRPr lang="zh-TW" altLang="en-US" dirty="0"/>
                    </a:p>
                  </a:txBody>
                  <a:tcPr/>
                </a:tc>
                <a:tc>
                  <a:txBody>
                    <a:bodyPr/>
                    <a:lstStyle/>
                    <a:p>
                      <a:r>
                        <a:rPr lang="en-US" altLang="zh-TW" dirty="0" smtClean="0"/>
                        <a:t>18</a:t>
                      </a:r>
                      <a:endParaRPr lang="zh-TW" altLang="en-US" dirty="0"/>
                    </a:p>
                  </a:txBody>
                  <a:tcPr/>
                </a:tc>
                <a:tc>
                  <a:txBody>
                    <a:bodyPr/>
                    <a:lstStyle/>
                    <a:p>
                      <a:r>
                        <a:rPr lang="en-US" altLang="zh-TW" dirty="0" smtClean="0"/>
                        <a:t>0.18</a:t>
                      </a:r>
                      <a:endParaRPr lang="zh-TW" altLang="en-US" dirty="0"/>
                    </a:p>
                  </a:txBody>
                  <a:tcPr/>
                </a:tc>
                <a:tc>
                  <a:txBody>
                    <a:bodyPr/>
                    <a:lstStyle/>
                    <a:p>
                      <a:endParaRPr lang="zh-TW" altLang="en-US"/>
                    </a:p>
                  </a:txBody>
                  <a:tcPr/>
                </a:tc>
              </a:tr>
              <a:tr h="370840">
                <a:tc>
                  <a:txBody>
                    <a:bodyPr/>
                    <a:lstStyle/>
                    <a:p>
                      <a:r>
                        <a:rPr lang="en-US" altLang="zh-TW" dirty="0" smtClean="0"/>
                        <a:t>5</a:t>
                      </a:r>
                      <a:endParaRPr lang="zh-TW" altLang="en-US" dirty="0"/>
                    </a:p>
                  </a:txBody>
                  <a:tcPr/>
                </a:tc>
                <a:tc>
                  <a:txBody>
                    <a:bodyPr/>
                    <a:lstStyle/>
                    <a:p>
                      <a:r>
                        <a:rPr lang="en-US" altLang="zh-TW" dirty="0" smtClean="0"/>
                        <a:t>  5</a:t>
                      </a:r>
                      <a:endParaRPr lang="zh-TW" altLang="en-US" dirty="0"/>
                    </a:p>
                  </a:txBody>
                  <a:tcPr/>
                </a:tc>
                <a:tc>
                  <a:txBody>
                    <a:bodyPr/>
                    <a:lstStyle/>
                    <a:p>
                      <a:r>
                        <a:rPr lang="en-US" altLang="zh-TW" dirty="0" smtClean="0"/>
                        <a:t>0.05</a:t>
                      </a:r>
                      <a:endParaRPr lang="zh-TW" altLang="en-US" dirty="0"/>
                    </a:p>
                  </a:txBody>
                  <a:tcPr/>
                </a:tc>
                <a:tc>
                  <a:txBody>
                    <a:bodyPr/>
                    <a:lstStyle/>
                    <a:p>
                      <a:endParaRPr lang="zh-TW" altLang="en-US"/>
                    </a:p>
                  </a:txBody>
                  <a:tcPr/>
                </a:tc>
              </a:tr>
              <a:tr h="370840">
                <a:tc>
                  <a:txBody>
                    <a:bodyPr/>
                    <a:lstStyle/>
                    <a:p>
                      <a:r>
                        <a:rPr lang="en-US" altLang="zh-TW" dirty="0" smtClean="0"/>
                        <a:t>6</a:t>
                      </a:r>
                      <a:endParaRPr lang="zh-TW" altLang="en-US" dirty="0"/>
                    </a:p>
                  </a:txBody>
                  <a:tcPr/>
                </a:tc>
                <a:tc>
                  <a:txBody>
                    <a:bodyPr/>
                    <a:lstStyle/>
                    <a:p>
                      <a:r>
                        <a:rPr lang="en-US" altLang="zh-TW" dirty="0" smtClean="0"/>
                        <a:t>  3</a:t>
                      </a:r>
                      <a:endParaRPr lang="zh-TW" altLang="en-US" dirty="0"/>
                    </a:p>
                  </a:txBody>
                  <a:tcPr/>
                </a:tc>
                <a:tc>
                  <a:txBody>
                    <a:bodyPr/>
                    <a:lstStyle/>
                    <a:p>
                      <a:r>
                        <a:rPr lang="en-US" altLang="zh-TW" dirty="0" smtClean="0"/>
                        <a:t>0.03</a:t>
                      </a:r>
                      <a:endParaRPr lang="zh-TW" altLang="en-US" dirty="0"/>
                    </a:p>
                  </a:txBody>
                  <a:tcPr/>
                </a:tc>
                <a:tc>
                  <a:txBody>
                    <a:bodyPr/>
                    <a:lstStyle/>
                    <a:p>
                      <a:endParaRPr lang="zh-TW" altLang="en-US"/>
                    </a:p>
                  </a:txBody>
                  <a:tcPr/>
                </a:tc>
              </a:tr>
              <a:tr h="370840">
                <a:tc>
                  <a:txBody>
                    <a:bodyPr/>
                    <a:lstStyle/>
                    <a:p>
                      <a:r>
                        <a:rPr lang="en-US" altLang="zh-TW" dirty="0" smtClean="0"/>
                        <a:t>7</a:t>
                      </a:r>
                      <a:endParaRPr lang="zh-TW" altLang="en-US" dirty="0"/>
                    </a:p>
                  </a:txBody>
                  <a:tcPr/>
                </a:tc>
                <a:tc>
                  <a:txBody>
                    <a:bodyPr/>
                    <a:lstStyle/>
                    <a:p>
                      <a:r>
                        <a:rPr lang="en-US" altLang="zh-TW" dirty="0" smtClean="0"/>
                        <a:t>  2</a:t>
                      </a:r>
                      <a:endParaRPr lang="zh-TW" altLang="en-US" dirty="0"/>
                    </a:p>
                  </a:txBody>
                  <a:tcPr/>
                </a:tc>
                <a:tc>
                  <a:txBody>
                    <a:bodyPr/>
                    <a:lstStyle/>
                    <a:p>
                      <a:r>
                        <a:rPr lang="en-US" altLang="zh-TW" dirty="0" smtClean="0"/>
                        <a:t>0.02</a:t>
                      </a:r>
                      <a:endParaRPr lang="zh-TW" altLang="en-US" dirty="0"/>
                    </a:p>
                  </a:txBody>
                  <a:tcPr/>
                </a:tc>
                <a:tc>
                  <a:txBody>
                    <a:bodyPr/>
                    <a:lstStyle/>
                    <a:p>
                      <a:endParaRPr lang="zh-TW" altLang="en-US"/>
                    </a:p>
                  </a:txBody>
                  <a:tcPr/>
                </a:tc>
              </a:tr>
              <a:tr h="370840">
                <a:tc>
                  <a:txBody>
                    <a:bodyPr/>
                    <a:lstStyle/>
                    <a:p>
                      <a:r>
                        <a:rPr lang="en-US" altLang="zh-TW" dirty="0" smtClean="0"/>
                        <a:t>8</a:t>
                      </a:r>
                      <a:endParaRPr lang="zh-TW" altLang="en-US" dirty="0"/>
                    </a:p>
                  </a:txBody>
                  <a:tcPr/>
                </a:tc>
                <a:tc>
                  <a:txBody>
                    <a:bodyPr/>
                    <a:lstStyle/>
                    <a:p>
                      <a:r>
                        <a:rPr lang="en-US" altLang="zh-TW" dirty="0" smtClean="0"/>
                        <a:t>  0</a:t>
                      </a:r>
                      <a:endParaRPr lang="zh-TW" altLang="en-US" dirty="0"/>
                    </a:p>
                  </a:txBody>
                  <a:tcPr/>
                </a:tc>
                <a:tc>
                  <a:txBody>
                    <a:bodyPr/>
                    <a:lstStyle/>
                    <a:p>
                      <a:r>
                        <a:rPr lang="en-US" altLang="zh-TW" dirty="0" smtClean="0"/>
                        <a:t>0.00</a:t>
                      </a:r>
                      <a:endParaRPr lang="zh-TW" altLang="en-US" dirty="0"/>
                    </a:p>
                  </a:txBody>
                  <a:tcPr/>
                </a:tc>
                <a:tc>
                  <a:txBody>
                    <a:bodyPr/>
                    <a:lstStyle/>
                    <a:p>
                      <a:endParaRPr lang="zh-TW" altLang="en-US"/>
                    </a:p>
                  </a:txBody>
                  <a:tcPr/>
                </a:tc>
              </a:tr>
              <a:tr h="370840">
                <a:tc>
                  <a:txBody>
                    <a:bodyPr/>
                    <a:lstStyle/>
                    <a:p>
                      <a:r>
                        <a:rPr lang="en-US" altLang="zh-TW" dirty="0" smtClean="0"/>
                        <a:t>9</a:t>
                      </a:r>
                      <a:endParaRPr lang="zh-TW" altLang="en-US" dirty="0"/>
                    </a:p>
                  </a:txBody>
                  <a:tcPr/>
                </a:tc>
                <a:tc>
                  <a:txBody>
                    <a:bodyPr/>
                    <a:lstStyle/>
                    <a:p>
                      <a:r>
                        <a:rPr lang="en-US" altLang="zh-TW" dirty="0" smtClean="0"/>
                        <a:t>  1</a:t>
                      </a:r>
                      <a:endParaRPr lang="zh-TW" altLang="en-US" dirty="0"/>
                    </a:p>
                  </a:txBody>
                  <a:tcPr/>
                </a:tc>
                <a:tc>
                  <a:txBody>
                    <a:bodyPr/>
                    <a:lstStyle/>
                    <a:p>
                      <a:r>
                        <a:rPr lang="en-US" altLang="zh-TW" dirty="0" smtClean="0"/>
                        <a:t>0.01</a:t>
                      </a:r>
                      <a:endParaRPr lang="zh-TW" altLang="en-US" dirty="0"/>
                    </a:p>
                  </a:txBody>
                  <a:tcPr/>
                </a:tc>
                <a:tc>
                  <a:txBody>
                    <a:bodyPr/>
                    <a:lstStyle/>
                    <a:p>
                      <a:endParaRPr lang="zh-TW" altLang="en-U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Histogram</a:t>
            </a:r>
            <a:endParaRPr lang="zh-TW" altLang="en-US" dirty="0"/>
          </a:p>
        </p:txBody>
      </p:sp>
      <p:pic>
        <p:nvPicPr>
          <p:cNvPr id="2050" name="Picture 2" descr="H:\freq.jpg"/>
          <p:cNvPicPr>
            <a:picLocks noGrp="1" noChangeAspect="1" noChangeArrowheads="1"/>
          </p:cNvPicPr>
          <p:nvPr>
            <p:ph idx="1"/>
          </p:nvPr>
        </p:nvPicPr>
        <p:blipFill>
          <a:blip r:embed="rId2"/>
          <a:srcRect/>
          <a:stretch>
            <a:fillRect/>
          </a:stretch>
        </p:blipFill>
        <p:spPr bwMode="auto">
          <a:xfrm>
            <a:off x="985308" y="1119980"/>
            <a:ext cx="7244292" cy="543321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00CC"/>
                </a:solidFill>
              </a:rPr>
              <a:t>Demographic Data Analysis (2015)</a:t>
            </a:r>
            <a:endParaRPr lang="zh-TW" altLang="en-US" dirty="0">
              <a:solidFill>
                <a:srgbClr val="0000CC"/>
              </a:solidFill>
            </a:endParaRPr>
          </a:p>
        </p:txBody>
      </p:sp>
      <p:pic>
        <p:nvPicPr>
          <p:cNvPr id="4" name="內容版面配置區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741487"/>
            <a:ext cx="9144001" cy="4714875"/>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dirty="0" smtClean="0">
                <a:solidFill>
                  <a:srgbClr val="006600"/>
                </a:solidFill>
              </a:rPr>
              <a:t>Exploratory Data Analysis</a:t>
            </a:r>
            <a:endParaRPr lang="zh-TW" altLang="en-US" dirty="0">
              <a:solidFill>
                <a:srgbClr val="006600"/>
              </a:solidFill>
            </a:endParaRPr>
          </a:p>
        </p:txBody>
      </p:sp>
      <p:sp>
        <p:nvSpPr>
          <p:cNvPr id="5" name="內容版面配置區 4"/>
          <p:cNvSpPr>
            <a:spLocks noGrp="1"/>
          </p:cNvSpPr>
          <p:nvPr>
            <p:ph idx="1"/>
          </p:nvPr>
        </p:nvSpPr>
        <p:spPr/>
        <p:txBody>
          <a:bodyPr>
            <a:normAutofit fontScale="92500" lnSpcReduction="20000"/>
          </a:bodyPr>
          <a:lstStyle/>
          <a:p>
            <a:pPr>
              <a:buNone/>
            </a:pPr>
            <a:endParaRPr lang="en-US" altLang="zh-TW" b="1" dirty="0"/>
          </a:p>
          <a:p>
            <a:r>
              <a:rPr lang="en-US" altLang="zh-TW" i="1" dirty="0" smtClean="0"/>
              <a:t>stem-and-leaf </a:t>
            </a:r>
            <a:r>
              <a:rPr lang="en-US" altLang="zh-TW" i="1" dirty="0"/>
              <a:t>display</a:t>
            </a:r>
          </a:p>
          <a:p>
            <a:r>
              <a:rPr lang="en-US" altLang="zh-TW" i="1" dirty="0" smtClean="0"/>
              <a:t>order </a:t>
            </a:r>
            <a:r>
              <a:rPr lang="en-US" altLang="zh-TW" i="1" dirty="0"/>
              <a:t>statistics (of the sample)</a:t>
            </a:r>
          </a:p>
          <a:p>
            <a:r>
              <a:rPr lang="en-US" altLang="zh-TW" i="1" dirty="0" smtClean="0"/>
              <a:t>25th </a:t>
            </a:r>
            <a:r>
              <a:rPr lang="en-US" altLang="zh-TW" i="1" dirty="0"/>
              <a:t>percentile, 0.25 </a:t>
            </a:r>
            <a:r>
              <a:rPr lang="en-US" altLang="zh-TW" i="1" dirty="0" err="1"/>
              <a:t>quantile</a:t>
            </a:r>
            <a:r>
              <a:rPr lang="en-US" altLang="zh-TW" i="1" dirty="0"/>
              <a:t>, 1st quartile</a:t>
            </a:r>
          </a:p>
          <a:p>
            <a:r>
              <a:rPr lang="en-US" altLang="zh-TW" i="1" dirty="0" smtClean="0"/>
              <a:t>minimum </a:t>
            </a:r>
            <a:r>
              <a:rPr lang="en-US" altLang="zh-TW" i="1" dirty="0"/>
              <a:t>(Min), mean, median, maximum (Max), range</a:t>
            </a:r>
          </a:p>
          <a:p>
            <a:r>
              <a:rPr lang="en-US" altLang="zh-TW" i="1" smtClean="0"/>
              <a:t>1st quartile (q1), </a:t>
            </a:r>
            <a:r>
              <a:rPr lang="en-US" altLang="zh-TW" i="1" dirty="0"/>
              <a:t>2nd quartile (median), 3rd quartile (q3)</a:t>
            </a:r>
          </a:p>
          <a:p>
            <a:r>
              <a:rPr lang="en-US" altLang="zh-TW" i="1" dirty="0" smtClean="0"/>
              <a:t>five-number </a:t>
            </a:r>
            <a:r>
              <a:rPr lang="en-US" altLang="zh-TW" i="1" dirty="0"/>
              <a:t>summary (Min, q1, q2, q3, Max)</a:t>
            </a:r>
          </a:p>
          <a:p>
            <a:r>
              <a:rPr lang="en-US" altLang="zh-TW" i="1" dirty="0" smtClean="0"/>
              <a:t>box-and-whisker </a:t>
            </a:r>
            <a:r>
              <a:rPr lang="en-US" altLang="zh-TW" i="1" dirty="0"/>
              <a:t>diagram, outliers</a:t>
            </a:r>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dirty="0" smtClean="0">
                <a:solidFill>
                  <a:srgbClr val="006600"/>
                </a:solidFill>
              </a:rPr>
              <a:t>Scores of </a:t>
            </a:r>
            <a:r>
              <a:rPr lang="en-US" i="1" dirty="0" smtClean="0">
                <a:solidFill>
                  <a:srgbClr val="006600"/>
                </a:solidFill>
              </a:rPr>
              <a:t>CS3332 S</a:t>
            </a:r>
            <a:r>
              <a:rPr lang="en-US" dirty="0" smtClean="0">
                <a:solidFill>
                  <a:srgbClr val="006600"/>
                </a:solidFill>
              </a:rPr>
              <a:t>tudents in Fall/1999</a:t>
            </a:r>
            <a:endParaRPr lang="zh-TW" altLang="en-US" dirty="0"/>
          </a:p>
        </p:txBody>
      </p:sp>
      <p:sp>
        <p:nvSpPr>
          <p:cNvPr id="3" name="內容版面配置區 2"/>
          <p:cNvSpPr>
            <a:spLocks noGrp="1"/>
          </p:cNvSpPr>
          <p:nvPr>
            <p:ph sz="half" idx="1"/>
          </p:nvPr>
        </p:nvSpPr>
        <p:spPr/>
        <p:txBody>
          <a:bodyPr>
            <a:normAutofit fontScale="85000" lnSpcReduction="10000"/>
          </a:bodyPr>
          <a:lstStyle/>
          <a:p>
            <a:pPr marL="514350" indent="-514350">
              <a:buAutoNum type="arabicPlain" startAt="61"/>
            </a:pPr>
            <a:r>
              <a:rPr lang="en-US" dirty="0" smtClean="0">
                <a:solidFill>
                  <a:srgbClr val="0000CC"/>
                </a:solidFill>
              </a:rPr>
              <a:t>72  77  58  67  70  76  70</a:t>
            </a:r>
          </a:p>
          <a:p>
            <a:pPr marL="514350" indent="-514350">
              <a:buAutoNum type="arabicPlain" startAt="76"/>
            </a:pPr>
            <a:r>
              <a:rPr lang="en-US" dirty="0" smtClean="0">
                <a:solidFill>
                  <a:srgbClr val="0000CC"/>
                </a:solidFill>
              </a:rPr>
              <a:t>83 </a:t>
            </a:r>
            <a:r>
              <a:rPr lang="zh-TW" altLang="en-US" dirty="0" smtClean="0">
                <a:solidFill>
                  <a:srgbClr val="0000CC"/>
                </a:solidFill>
              </a:rPr>
              <a:t> </a:t>
            </a:r>
            <a:r>
              <a:rPr lang="en-US" dirty="0" smtClean="0">
                <a:solidFill>
                  <a:srgbClr val="0000CC"/>
                </a:solidFill>
              </a:rPr>
              <a:t>42  58  49  74  65  55</a:t>
            </a:r>
          </a:p>
          <a:p>
            <a:pPr marL="514350" indent="-514350">
              <a:buAutoNum type="arabicPlain" startAt="90"/>
            </a:pPr>
            <a:r>
              <a:rPr lang="en-US" dirty="0" smtClean="0">
                <a:solidFill>
                  <a:srgbClr val="0000CC"/>
                </a:solidFill>
              </a:rPr>
              <a:t>80  31  61</a:t>
            </a:r>
            <a:r>
              <a:rPr lang="zh-TW" altLang="en-US" dirty="0" smtClean="0">
                <a:solidFill>
                  <a:srgbClr val="0000CC"/>
                </a:solidFill>
              </a:rPr>
              <a:t>  </a:t>
            </a:r>
            <a:r>
              <a:rPr lang="en-US" dirty="0" smtClean="0">
                <a:solidFill>
                  <a:srgbClr val="0000CC"/>
                </a:solidFill>
              </a:rPr>
              <a:t>53  82  90  51</a:t>
            </a:r>
          </a:p>
          <a:p>
            <a:pPr marL="514350" indent="-514350">
              <a:buAutoNum type="arabicPlain" startAt="48"/>
            </a:pPr>
            <a:r>
              <a:rPr lang="en-US" dirty="0" smtClean="0">
                <a:solidFill>
                  <a:srgbClr val="0000CC"/>
                </a:solidFill>
              </a:rPr>
              <a:t>55  84  70  48  76  61  76</a:t>
            </a:r>
          </a:p>
          <a:p>
            <a:pPr marL="514350" indent="-514350">
              <a:buNone/>
            </a:pPr>
            <a:r>
              <a:rPr lang="en-US" dirty="0" smtClean="0">
                <a:solidFill>
                  <a:srgbClr val="0000CC"/>
                </a:solidFill>
              </a:rPr>
              <a:t>70   70  66  50  80  73  77  43</a:t>
            </a:r>
          </a:p>
          <a:p>
            <a:pPr marL="514350" indent="-514350">
              <a:buNone/>
            </a:pPr>
            <a:r>
              <a:rPr lang="en-US" dirty="0" smtClean="0">
                <a:solidFill>
                  <a:srgbClr val="0000CC"/>
                </a:solidFill>
              </a:rPr>
              <a:t>71  99  66  63  63  52  54  80</a:t>
            </a:r>
          </a:p>
          <a:p>
            <a:pPr marL="514350" indent="-514350">
              <a:buAutoNum type="arabicPlain" startAt="67"/>
            </a:pPr>
            <a:r>
              <a:rPr lang="en-US" dirty="0" smtClean="0">
                <a:solidFill>
                  <a:srgbClr val="0000CC"/>
                </a:solidFill>
              </a:rPr>
              <a:t>29  52  83  62  60  61  86 </a:t>
            </a:r>
          </a:p>
          <a:p>
            <a:pPr marL="514350" indent="-514350">
              <a:buNone/>
            </a:pPr>
            <a:r>
              <a:rPr lang="en-US" dirty="0" smtClean="0">
                <a:solidFill>
                  <a:srgbClr val="0000CC"/>
                </a:solidFill>
              </a:rPr>
              <a:t>61  70  73 </a:t>
            </a:r>
          </a:p>
          <a:p>
            <a:pPr>
              <a:buNone/>
            </a:pPr>
            <a:endParaRPr lang="zh-TW" altLang="en-US" dirty="0"/>
          </a:p>
        </p:txBody>
      </p:sp>
      <p:sp>
        <p:nvSpPr>
          <p:cNvPr id="4" name="內容版面配置區 3"/>
          <p:cNvSpPr>
            <a:spLocks noGrp="1"/>
          </p:cNvSpPr>
          <p:nvPr>
            <p:ph sz="half" idx="2"/>
          </p:nvPr>
        </p:nvSpPr>
        <p:spPr>
          <a:xfrm>
            <a:off x="4419600" y="1600200"/>
            <a:ext cx="4267200" cy="4572000"/>
          </a:xfrm>
        </p:spPr>
        <p:txBody>
          <a:bodyPr>
            <a:normAutofit fontScale="85000" lnSpcReduction="10000"/>
          </a:bodyPr>
          <a:lstStyle/>
          <a:p>
            <a:pPr>
              <a:buNone/>
            </a:pPr>
            <a:r>
              <a:rPr lang="en-US" dirty="0" smtClean="0"/>
              <a:t>(a) List the order statistics of the 59 scores.</a:t>
            </a:r>
            <a:endParaRPr lang="zh-TW" altLang="en-US" dirty="0" smtClean="0"/>
          </a:p>
          <a:p>
            <a:pPr>
              <a:buNone/>
            </a:pPr>
            <a:r>
              <a:rPr lang="en-US" dirty="0" smtClean="0"/>
              <a:t>(b) Find sample mean and variance for these scores.</a:t>
            </a:r>
            <a:endParaRPr lang="zh-TW" altLang="en-US" dirty="0" smtClean="0"/>
          </a:p>
          <a:p>
            <a:pPr>
              <a:buNone/>
            </a:pPr>
            <a:r>
              <a:rPr lang="en-US" dirty="0" smtClean="0"/>
              <a:t>(c) Find the 25th, 75th percentiles, and the median.</a:t>
            </a:r>
            <a:endParaRPr lang="zh-TW" altLang="en-US" dirty="0" smtClean="0"/>
          </a:p>
          <a:p>
            <a:pPr>
              <a:buNone/>
            </a:pPr>
            <a:r>
              <a:rPr lang="en-US" dirty="0" smtClean="0"/>
              <a:t>(d) Draw a box-and-whisker diagram.</a:t>
            </a:r>
            <a:endParaRPr lang="zh-TW" altLang="en-US" dirty="0" smtClean="0"/>
          </a:p>
          <a:p>
            <a:pPr>
              <a:buNone/>
            </a:pPr>
            <a:r>
              <a:rPr lang="en-US" dirty="0" smtClean="0"/>
              <a:t>(e) Give the five-number summary of data.</a:t>
            </a:r>
            <a:endParaRPr lang="zh-TW" altLang="en-US" dirty="0" smtClean="0"/>
          </a:p>
          <a:p>
            <a:pPr>
              <a:buNone/>
            </a:pPr>
            <a:r>
              <a:rPr lang="en-US" dirty="0" smtClean="0"/>
              <a:t>(f) Are there outliers? Explain it.</a:t>
            </a:r>
            <a:endParaRPr lang="zh-TW" altLang="en-US" dirty="0" smtClean="0"/>
          </a:p>
          <a:p>
            <a:pPr>
              <a:buNone/>
            </a:pPr>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en-US" dirty="0" smtClean="0">
                <a:solidFill>
                  <a:srgbClr val="006600"/>
                </a:solidFill>
              </a:rPr>
              <a:t>Scores of </a:t>
            </a:r>
            <a:r>
              <a:rPr lang="en-US" i="1" dirty="0" smtClean="0">
                <a:solidFill>
                  <a:srgbClr val="006600"/>
                </a:solidFill>
              </a:rPr>
              <a:t>CS3332 S</a:t>
            </a:r>
            <a:r>
              <a:rPr lang="en-US" dirty="0" smtClean="0">
                <a:solidFill>
                  <a:srgbClr val="006600"/>
                </a:solidFill>
              </a:rPr>
              <a:t>tudents in Fall/1999</a:t>
            </a:r>
            <a:endParaRPr lang="zh-TW" altLang="en-US" dirty="0">
              <a:solidFill>
                <a:srgbClr val="006600"/>
              </a:solidFill>
            </a:endParaRPr>
          </a:p>
        </p:txBody>
      </p:sp>
      <p:sp>
        <p:nvSpPr>
          <p:cNvPr id="6" name="內容版面配置區 5"/>
          <p:cNvSpPr>
            <a:spLocks noGrp="1"/>
          </p:cNvSpPr>
          <p:nvPr>
            <p:ph sz="half" idx="1"/>
          </p:nvPr>
        </p:nvSpPr>
        <p:spPr/>
        <p:txBody>
          <a:bodyPr>
            <a:normAutofit fontScale="92500"/>
          </a:bodyPr>
          <a:lstStyle/>
          <a:p>
            <a:pPr marL="514350" indent="-514350">
              <a:buAutoNum type="arabicPlain" startAt="61"/>
            </a:pPr>
            <a:r>
              <a:rPr lang="en-US" dirty="0" smtClean="0">
                <a:solidFill>
                  <a:srgbClr val="0000CC"/>
                </a:solidFill>
              </a:rPr>
              <a:t>72  77  58  67  70  76  70</a:t>
            </a:r>
          </a:p>
          <a:p>
            <a:pPr marL="514350" indent="-514350">
              <a:buAutoNum type="arabicPlain" startAt="76"/>
            </a:pPr>
            <a:r>
              <a:rPr lang="en-US" dirty="0" smtClean="0">
                <a:solidFill>
                  <a:srgbClr val="0000CC"/>
                </a:solidFill>
              </a:rPr>
              <a:t>83 </a:t>
            </a:r>
            <a:r>
              <a:rPr lang="zh-TW" altLang="en-US" dirty="0" smtClean="0">
                <a:solidFill>
                  <a:srgbClr val="0000CC"/>
                </a:solidFill>
              </a:rPr>
              <a:t> </a:t>
            </a:r>
            <a:r>
              <a:rPr lang="en-US" dirty="0" smtClean="0">
                <a:solidFill>
                  <a:srgbClr val="0000CC"/>
                </a:solidFill>
              </a:rPr>
              <a:t>42  58  49  74  65  55</a:t>
            </a:r>
          </a:p>
          <a:p>
            <a:pPr marL="514350" indent="-514350">
              <a:buAutoNum type="arabicPlain" startAt="90"/>
            </a:pPr>
            <a:r>
              <a:rPr lang="en-US" dirty="0" smtClean="0">
                <a:solidFill>
                  <a:srgbClr val="0000CC"/>
                </a:solidFill>
              </a:rPr>
              <a:t>80  31  61</a:t>
            </a:r>
            <a:r>
              <a:rPr lang="zh-TW" altLang="en-US" dirty="0" smtClean="0">
                <a:solidFill>
                  <a:srgbClr val="0000CC"/>
                </a:solidFill>
              </a:rPr>
              <a:t>  </a:t>
            </a:r>
            <a:r>
              <a:rPr lang="en-US" dirty="0" smtClean="0">
                <a:solidFill>
                  <a:srgbClr val="0000CC"/>
                </a:solidFill>
              </a:rPr>
              <a:t>53  82  90  51</a:t>
            </a:r>
          </a:p>
          <a:p>
            <a:pPr marL="514350" indent="-514350">
              <a:buAutoNum type="arabicPlain" startAt="48"/>
            </a:pPr>
            <a:r>
              <a:rPr lang="en-US" dirty="0" smtClean="0">
                <a:solidFill>
                  <a:srgbClr val="0000CC"/>
                </a:solidFill>
              </a:rPr>
              <a:t>55  84  70  48  76  61  76</a:t>
            </a:r>
          </a:p>
          <a:p>
            <a:pPr marL="514350" indent="-514350">
              <a:buNone/>
            </a:pPr>
            <a:r>
              <a:rPr lang="en-US" dirty="0" smtClean="0">
                <a:solidFill>
                  <a:srgbClr val="0000CC"/>
                </a:solidFill>
              </a:rPr>
              <a:t>70   70  66  50  80  73  77  43</a:t>
            </a:r>
          </a:p>
          <a:p>
            <a:pPr marL="514350" indent="-514350">
              <a:buNone/>
            </a:pPr>
            <a:r>
              <a:rPr lang="en-US" dirty="0" smtClean="0">
                <a:solidFill>
                  <a:srgbClr val="0000CC"/>
                </a:solidFill>
              </a:rPr>
              <a:t>71  99  66  63  63  52  54  80</a:t>
            </a:r>
          </a:p>
          <a:p>
            <a:pPr marL="514350" indent="-514350">
              <a:buAutoNum type="arabicPlain" startAt="67"/>
            </a:pPr>
            <a:r>
              <a:rPr lang="en-US" dirty="0" smtClean="0">
                <a:solidFill>
                  <a:srgbClr val="0000CC"/>
                </a:solidFill>
              </a:rPr>
              <a:t>29  52  83  62  60  61  86 </a:t>
            </a:r>
          </a:p>
          <a:p>
            <a:pPr marL="514350" indent="-514350">
              <a:buNone/>
            </a:pPr>
            <a:r>
              <a:rPr lang="en-US" dirty="0" smtClean="0">
                <a:solidFill>
                  <a:srgbClr val="0000CC"/>
                </a:solidFill>
              </a:rPr>
              <a:t>61  70  73 </a:t>
            </a:r>
          </a:p>
          <a:p>
            <a:pPr>
              <a:buNone/>
            </a:pPr>
            <a:endParaRPr lang="zh-TW" altLang="en-US" dirty="0" smtClean="0"/>
          </a:p>
          <a:p>
            <a:endParaRPr lang="zh-TW" altLang="en-US" dirty="0"/>
          </a:p>
        </p:txBody>
      </p:sp>
      <p:sp>
        <p:nvSpPr>
          <p:cNvPr id="7" name="內容版面配置區 6"/>
          <p:cNvSpPr>
            <a:spLocks noGrp="1"/>
          </p:cNvSpPr>
          <p:nvPr>
            <p:ph sz="half" idx="2"/>
          </p:nvPr>
        </p:nvSpPr>
        <p:spPr/>
        <p:txBody>
          <a:bodyPr>
            <a:normAutofit fontScale="92500"/>
          </a:bodyPr>
          <a:lstStyle/>
          <a:p>
            <a:pPr marL="514350" indent="-514350">
              <a:buAutoNum type="arabicPlain" startAt="29"/>
            </a:pPr>
            <a:r>
              <a:rPr lang="en-US" dirty="0" smtClean="0">
                <a:solidFill>
                  <a:srgbClr val="C00000"/>
                </a:solidFill>
              </a:rPr>
              <a:t>31  42  43  48  48  49  50 </a:t>
            </a:r>
          </a:p>
          <a:p>
            <a:pPr marL="514350" indent="-514350">
              <a:buAutoNum type="arabicPlain" startAt="51"/>
            </a:pPr>
            <a:r>
              <a:rPr lang="en-US" dirty="0" smtClean="0">
                <a:solidFill>
                  <a:srgbClr val="C00000"/>
                </a:solidFill>
              </a:rPr>
              <a:t>52</a:t>
            </a:r>
            <a:r>
              <a:rPr lang="zh-TW" altLang="en-US" dirty="0" smtClean="0">
                <a:solidFill>
                  <a:srgbClr val="C00000"/>
                </a:solidFill>
              </a:rPr>
              <a:t>  </a:t>
            </a:r>
            <a:r>
              <a:rPr lang="en-US" dirty="0" smtClean="0">
                <a:solidFill>
                  <a:srgbClr val="C00000"/>
                </a:solidFill>
              </a:rPr>
              <a:t>52  53  54  55  </a:t>
            </a:r>
            <a:r>
              <a:rPr lang="en-US" b="1" dirty="0" smtClean="0">
                <a:solidFill>
                  <a:srgbClr val="006600"/>
                </a:solidFill>
              </a:rPr>
              <a:t>55</a:t>
            </a:r>
            <a:r>
              <a:rPr lang="en-US" dirty="0" smtClean="0">
                <a:solidFill>
                  <a:srgbClr val="C00000"/>
                </a:solidFill>
              </a:rPr>
              <a:t>  58</a:t>
            </a:r>
          </a:p>
          <a:p>
            <a:pPr marL="514350" indent="-514350">
              <a:buNone/>
            </a:pPr>
            <a:r>
              <a:rPr lang="en-US" dirty="0" smtClean="0">
                <a:solidFill>
                  <a:srgbClr val="C00000"/>
                </a:solidFill>
              </a:rPr>
              <a:t> 58  60  61  61</a:t>
            </a:r>
            <a:r>
              <a:rPr lang="zh-TW" altLang="en-US" dirty="0" smtClean="0">
                <a:solidFill>
                  <a:srgbClr val="C00000"/>
                </a:solidFill>
              </a:rPr>
              <a:t>  </a:t>
            </a:r>
            <a:r>
              <a:rPr lang="en-US" dirty="0" smtClean="0">
                <a:solidFill>
                  <a:srgbClr val="C00000"/>
                </a:solidFill>
              </a:rPr>
              <a:t>61  61  61  62</a:t>
            </a:r>
          </a:p>
          <a:p>
            <a:pPr marL="514350" indent="-514350">
              <a:buNone/>
            </a:pPr>
            <a:r>
              <a:rPr lang="en-US" dirty="0" smtClean="0">
                <a:solidFill>
                  <a:srgbClr val="C00000"/>
                </a:solidFill>
              </a:rPr>
              <a:t> 63  63  65  66  66  </a:t>
            </a:r>
            <a:r>
              <a:rPr lang="en-US" b="1" dirty="0" smtClean="0">
                <a:solidFill>
                  <a:srgbClr val="006600"/>
                </a:solidFill>
              </a:rPr>
              <a:t>67</a:t>
            </a:r>
            <a:r>
              <a:rPr lang="en-US" dirty="0" smtClean="0">
                <a:solidFill>
                  <a:srgbClr val="C00000"/>
                </a:solidFill>
              </a:rPr>
              <a:t> </a:t>
            </a:r>
            <a:r>
              <a:rPr lang="zh-TW" altLang="en-US" dirty="0" smtClean="0">
                <a:solidFill>
                  <a:srgbClr val="C00000"/>
                </a:solidFill>
              </a:rPr>
              <a:t> </a:t>
            </a:r>
            <a:r>
              <a:rPr lang="en-US" dirty="0" smtClean="0">
                <a:solidFill>
                  <a:srgbClr val="C00000"/>
                </a:solidFill>
              </a:rPr>
              <a:t>67  70</a:t>
            </a:r>
          </a:p>
          <a:p>
            <a:pPr marL="514350" indent="-514350">
              <a:buNone/>
            </a:pPr>
            <a:r>
              <a:rPr lang="en-US" dirty="0" smtClean="0">
                <a:solidFill>
                  <a:srgbClr val="C00000"/>
                </a:solidFill>
              </a:rPr>
              <a:t> 70  70  70  70  70  71  72  73</a:t>
            </a:r>
            <a:r>
              <a:rPr lang="zh-TW" altLang="en-US" dirty="0" smtClean="0">
                <a:solidFill>
                  <a:srgbClr val="C00000"/>
                </a:solidFill>
              </a:rPr>
              <a:t> </a:t>
            </a:r>
            <a:endParaRPr lang="en-US" altLang="zh-TW" dirty="0" smtClean="0">
              <a:solidFill>
                <a:srgbClr val="C00000"/>
              </a:solidFill>
            </a:endParaRPr>
          </a:p>
          <a:p>
            <a:pPr marL="514350" indent="-514350">
              <a:buNone/>
            </a:pPr>
            <a:r>
              <a:rPr lang="en-US" dirty="0" smtClean="0">
                <a:solidFill>
                  <a:srgbClr val="C00000"/>
                </a:solidFill>
              </a:rPr>
              <a:t> 73  74  76  76  </a:t>
            </a:r>
            <a:r>
              <a:rPr lang="en-US" b="1" dirty="0" smtClean="0">
                <a:solidFill>
                  <a:srgbClr val="006600"/>
                </a:solidFill>
              </a:rPr>
              <a:t>76</a:t>
            </a:r>
            <a:r>
              <a:rPr lang="en-US" dirty="0" smtClean="0">
                <a:solidFill>
                  <a:srgbClr val="C00000"/>
                </a:solidFill>
              </a:rPr>
              <a:t>  76  77  77</a:t>
            </a:r>
          </a:p>
          <a:p>
            <a:pPr marL="514350" indent="-514350">
              <a:buNone/>
            </a:pPr>
            <a:r>
              <a:rPr lang="en-US" dirty="0" smtClean="0">
                <a:solidFill>
                  <a:srgbClr val="C00000"/>
                </a:solidFill>
              </a:rPr>
              <a:t> 80  80</a:t>
            </a:r>
            <a:r>
              <a:rPr lang="zh-TW" altLang="en-US" dirty="0" smtClean="0">
                <a:solidFill>
                  <a:srgbClr val="C00000"/>
                </a:solidFill>
              </a:rPr>
              <a:t>  </a:t>
            </a:r>
            <a:r>
              <a:rPr lang="en-US" dirty="0" smtClean="0">
                <a:solidFill>
                  <a:srgbClr val="C00000"/>
                </a:solidFill>
              </a:rPr>
              <a:t>80  82  83  83  84  86</a:t>
            </a:r>
          </a:p>
          <a:p>
            <a:pPr marL="514350" indent="-514350">
              <a:buNone/>
            </a:pPr>
            <a:r>
              <a:rPr lang="en-US" dirty="0" smtClean="0">
                <a:solidFill>
                  <a:srgbClr val="C00000"/>
                </a:solidFill>
              </a:rPr>
              <a:t> 90  90  </a:t>
            </a:r>
            <a:r>
              <a:rPr lang="en-US" b="1" dirty="0" smtClean="0">
                <a:solidFill>
                  <a:srgbClr val="9933FF"/>
                </a:solidFill>
              </a:rPr>
              <a:t>99</a:t>
            </a:r>
            <a:endParaRPr lang="zh-TW" altLang="en-US" b="1" dirty="0">
              <a:solidFill>
                <a:srgbClr val="9933FF"/>
              </a:solidFill>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715</Words>
  <Application>Microsoft Office PowerPoint</Application>
  <PresentationFormat>如螢幕大小 (4:3)</PresentationFormat>
  <Paragraphs>106</Paragraphs>
  <Slides>13</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13</vt:i4>
      </vt:variant>
    </vt:vector>
  </HeadingPairs>
  <TitlesOfParts>
    <vt:vector size="17" baseType="lpstr">
      <vt:lpstr>新細明體</vt:lpstr>
      <vt:lpstr>Arial</vt:lpstr>
      <vt:lpstr>Calibri</vt:lpstr>
      <vt:lpstr>Office 佈景主題</vt:lpstr>
      <vt:lpstr>EECS3030(02) Course Description</vt:lpstr>
      <vt:lpstr>Fundamentals of Probability and Statistics</vt:lpstr>
      <vt:lpstr>Some Terminologies</vt:lpstr>
      <vt:lpstr>Frequency and Relative Frequency</vt:lpstr>
      <vt:lpstr>Histogram</vt:lpstr>
      <vt:lpstr>Demographic Data Analysis (2015)</vt:lpstr>
      <vt:lpstr>Exploratory Data Analysis</vt:lpstr>
      <vt:lpstr>Scores of CS3332 Students in Fall/1999</vt:lpstr>
      <vt:lpstr>Scores of CS3332 Students in Fall/1999</vt:lpstr>
      <vt:lpstr>Summary of Statistics</vt:lpstr>
      <vt:lpstr>Summary Statistics of Exam 1, 2015</vt:lpstr>
      <vt:lpstr>Summary Statistics of Exam 2, 2015</vt:lpstr>
      <vt:lpstr>Summary of Final Grades, 2015</vt:lpstr>
    </vt:vector>
  </TitlesOfParts>
  <Company>NTHU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Probability and Statistics</dc:title>
  <dc:creator>CChen</dc:creator>
  <cp:lastModifiedBy>Daniel</cp:lastModifiedBy>
  <cp:revision>20</cp:revision>
  <dcterms:created xsi:type="dcterms:W3CDTF">2011-11-11T05:06:11Z</dcterms:created>
  <dcterms:modified xsi:type="dcterms:W3CDTF">2019-02-20T06:53:49Z</dcterms:modified>
</cp:coreProperties>
</file>