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</p:sldMasterIdLst>
  <p:notesMasterIdLst>
    <p:notesMasterId r:id="rId52"/>
  </p:notesMasterIdLst>
  <p:sldIdLst>
    <p:sldId id="30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4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F4A7B-8284-4E61-88F9-84C6CA6E31E8}" type="datetimeFigureOut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D5518-E2B7-47D3-A483-775D399824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7007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5866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077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355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0652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6243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9511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5430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3439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4020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6791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99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60991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08432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7114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66189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60443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14372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68210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91929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73012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64533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6225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25608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24364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51204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19568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49973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76212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91511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68394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19889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50246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1097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73455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81300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38281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05680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66363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11785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6397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78234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8228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7154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5824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2383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2503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5827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3287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667">
                <a:latin typeface="Calibri" pitchFamily="34" charset="0"/>
                <a:ea typeface="標楷體" pitchFamily="65" charset="-120"/>
                <a:cs typeface="Calibri" pitchFamily="34" charset="0"/>
              </a:defRPr>
            </a:lvl3pPr>
            <a:lvl4pPr>
              <a:defRPr sz="2400">
                <a:latin typeface="Calibri" pitchFamily="34" charset="0"/>
                <a:ea typeface="標楷體" pitchFamily="65" charset="-120"/>
                <a:cs typeface="Calibri" pitchFamily="34" charset="0"/>
              </a:defRPr>
            </a:lvl4pPr>
            <a:lvl5pPr>
              <a:defRPr sz="2133">
                <a:latin typeface="Calibri" pitchFamily="34" charset="0"/>
                <a:ea typeface="標楷體" pitchFamily="65" charset="-120"/>
                <a:cs typeface="Calibri" pitchFamily="34" charset="0"/>
              </a:defRPr>
            </a:lvl5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4839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304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09600" y="73028"/>
            <a:ext cx="10972800" cy="1700213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860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125542"/>
            <a:ext cx="10972800" cy="647700"/>
          </a:xfrm>
        </p:spPr>
        <p:txBody>
          <a:bodyPr/>
          <a:lstStyle/>
          <a:p>
            <a:pPr lvl="0"/>
            <a:r>
              <a:rPr lang="en-US" altLang="zh-TW" noProof="0"/>
              <a:t>Click icon to add table</a:t>
            </a:r>
            <a:endParaRPr lang="zh-TW" altLang="en-US" noProof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221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>
            <a:lvl1pPr algn="ctr">
              <a:defRPr sz="5333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4" indent="0" algn="ctr">
              <a:buNone/>
              <a:defRPr/>
            </a:lvl3pPr>
            <a:lvl4pPr marL="1371531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3" indent="0" algn="ctr">
              <a:buNone/>
              <a:defRPr/>
            </a:lvl7pPr>
            <a:lvl8pPr marL="3200240" indent="0" algn="ctr">
              <a:buNone/>
              <a:defRPr/>
            </a:lvl8pPr>
            <a:lvl9pPr marL="3657417" indent="0" algn="ctr">
              <a:buNone/>
              <a:defRPr/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9947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9865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8393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3436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3783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5555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8438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267" b="1" cap="all"/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733"/>
            </a:lvl1pPr>
            <a:lvl2pPr marL="457177" indent="0">
              <a:buNone/>
              <a:defRPr sz="1801"/>
            </a:lvl2pPr>
            <a:lvl3pPr marL="914354" indent="0">
              <a:buNone/>
              <a:defRPr sz="1600"/>
            </a:lvl3pPr>
            <a:lvl4pPr marL="1371531" indent="0">
              <a:buNone/>
              <a:defRPr sz="1401"/>
            </a:lvl4pPr>
            <a:lvl5pPr marL="1828709" indent="0">
              <a:buNone/>
              <a:defRPr sz="1401"/>
            </a:lvl5pPr>
            <a:lvl6pPr marL="2285886" indent="0">
              <a:buNone/>
              <a:defRPr sz="1401"/>
            </a:lvl6pPr>
            <a:lvl7pPr marL="2743063" indent="0">
              <a:buNone/>
              <a:defRPr sz="1401"/>
            </a:lvl7pPr>
            <a:lvl8pPr marL="3200240" indent="0">
              <a:buNone/>
              <a:defRPr sz="1401"/>
            </a:lvl8pPr>
            <a:lvl9pPr marL="3657417" indent="0">
              <a:buNone/>
              <a:defRPr sz="140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60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8862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8537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7962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278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736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125536"/>
            <a:ext cx="5384800" cy="4227699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125536"/>
            <a:ext cx="5384800" cy="4227699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4985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2" y="1268773"/>
            <a:ext cx="5386917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2" y="1908535"/>
            <a:ext cx="5386917" cy="3951288"/>
          </a:xfr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3" y="1268773"/>
            <a:ext cx="5389033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3" y="1908535"/>
            <a:ext cx="5389033" cy="3951288"/>
          </a:xfr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624421" y="144466"/>
            <a:ext cx="10943167" cy="692151"/>
          </a:xfrm>
        </p:spPr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94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070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3319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4" y="273056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048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r>
              <a:rPr lang="en-US" altLang="zh-TW" noProof="0"/>
              <a:t>Click icon to add picture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5657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3676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049867" y="144466"/>
            <a:ext cx="10517721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25537"/>
            <a:ext cx="10972800" cy="48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按一下以編輯母片</a:t>
            </a:r>
          </a:p>
          <a:p>
            <a:pPr lvl="1"/>
            <a:endParaRPr lang="zh-TW" altLang="en-US" dirty="0"/>
          </a:p>
          <a:p>
            <a:pPr lvl="0"/>
            <a:endParaRPr lang="en-US" altLang="zh-TW" dirty="0"/>
          </a:p>
        </p:txBody>
      </p:sp>
      <p:pic>
        <p:nvPicPr>
          <p:cNvPr id="1029" name="Picture 25" descr="nam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" y="6357940"/>
            <a:ext cx="5111751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92808" y="6581777"/>
            <a:ext cx="35748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National Tsing Hua University ® copyright OIA</a:t>
            </a:r>
            <a:endParaRPr lang="zh-TW" altLang="en-US" sz="1200" b="1" dirty="0">
              <a:solidFill>
                <a:schemeClr val="bg1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908055"/>
            <a:ext cx="12192000" cy="144463"/>
          </a:xfrm>
          <a:prstGeom prst="rect">
            <a:avLst/>
          </a:prstGeom>
          <a:solidFill>
            <a:srgbClr val="990099"/>
          </a:solidFill>
          <a:ln w="15875">
            <a:noFill/>
            <a:miter lim="800000"/>
            <a:headEnd/>
            <a:tailEnd/>
          </a:ln>
          <a:effectLst>
            <a:prstShdw prst="shdw18" dist="17961" dir="13500000">
              <a:srgbClr val="9900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TW" altLang="en-US" sz="1801">
              <a:ea typeface="新細明體" pitchFamily="18" charset="-120"/>
            </a:endParaRPr>
          </a:p>
        </p:txBody>
      </p:sp>
      <p:sp>
        <p:nvSpPr>
          <p:cNvPr id="4106" name="Rectangle 10"/>
          <p:cNvSpPr>
            <a:spLocks noChangeArrowheads="1"/>
          </p:cNvSpPr>
          <p:nvPr userDrawn="1"/>
        </p:nvSpPr>
        <p:spPr bwMode="auto">
          <a:xfrm>
            <a:off x="0" y="6165849"/>
            <a:ext cx="12192000" cy="719139"/>
          </a:xfrm>
          <a:prstGeom prst="rect">
            <a:avLst/>
          </a:prstGeom>
          <a:solidFill>
            <a:srgbClr val="990099"/>
          </a:solidFill>
          <a:ln w="15875">
            <a:noFill/>
            <a:miter lim="800000"/>
            <a:headEnd/>
            <a:tailEnd/>
          </a:ln>
          <a:effectLst>
            <a:prstShdw prst="shdw18" dist="17961" dir="13500000">
              <a:srgbClr val="9900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TW" altLang="en-US" sz="180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8017" y="6524628"/>
            <a:ext cx="2844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0" y="124614"/>
            <a:ext cx="916587" cy="672311"/>
          </a:xfrm>
          <a:prstGeom prst="rect">
            <a:avLst/>
          </a:prstGeom>
        </p:spPr>
      </p:pic>
      <p:grpSp>
        <p:nvGrpSpPr>
          <p:cNvPr id="2" name="群組 1"/>
          <p:cNvGrpSpPr/>
          <p:nvPr userDrawn="1"/>
        </p:nvGrpSpPr>
        <p:grpSpPr>
          <a:xfrm>
            <a:off x="86980" y="6239920"/>
            <a:ext cx="3223375" cy="569415"/>
            <a:chOff x="86980" y="6239920"/>
            <a:chExt cx="3223375" cy="569415"/>
          </a:xfrm>
        </p:grpSpPr>
        <p:pic>
          <p:nvPicPr>
            <p:cNvPr id="12" name="圖片 11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80" y="6239920"/>
              <a:ext cx="817930" cy="56941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 userDrawn="1"/>
          </p:nvSpPr>
          <p:spPr>
            <a:xfrm>
              <a:off x="829837" y="6347770"/>
              <a:ext cx="248051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zh-TW" sz="1200" kern="1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rPr>
                <a:t>香港中文大学（深圳）数据科学院</a:t>
              </a:r>
              <a:endParaRPr lang="zh-TW" altLang="zh-TW" sz="1200" kern="1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altLang="zh-TW" sz="10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CUHK</a:t>
              </a:r>
              <a:r>
                <a:rPr lang="en-US" altLang="zh-TW" sz="10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DengXian"/>
                  <a:cs typeface="Times New Roman" panose="02020603050405020304" pitchFamily="18" charset="0"/>
                </a:rPr>
                <a:t>-SZ Sc</a:t>
              </a:r>
              <a:r>
                <a:rPr lang="en-US" altLang="zh-TW" sz="10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hool of Data Science</a:t>
              </a:r>
              <a:endParaRPr lang="zh-TW" altLang="zh-TW" sz="1000" kern="100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623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Calibri" pitchFamily="34" charset="0"/>
          <a:ea typeface="標楷體" pitchFamily="65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5pPr>
      <a:lvl6pPr marL="457177" algn="l" rtl="0" eaLnBrk="1" fontAlgn="base" hangingPunct="1">
        <a:spcBef>
          <a:spcPct val="0"/>
        </a:spcBef>
        <a:spcAft>
          <a:spcPct val="0"/>
        </a:spcAft>
        <a:defRPr kumimoji="1" sz="3001" b="1">
          <a:solidFill>
            <a:schemeClr val="tx2"/>
          </a:solidFill>
          <a:latin typeface="MS Sans Serif"/>
          <a:ea typeface="MS Sans Serif"/>
          <a:cs typeface="MS Sans Serif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kumimoji="1" sz="3001" b="1">
          <a:solidFill>
            <a:schemeClr val="tx2"/>
          </a:solidFill>
          <a:latin typeface="MS Sans Serif"/>
          <a:ea typeface="MS Sans Serif"/>
          <a:cs typeface="MS Sans Serif"/>
        </a:defRPr>
      </a:lvl7pPr>
      <a:lvl8pPr marL="1371531" algn="l" rtl="0" eaLnBrk="1" fontAlgn="base" hangingPunct="1">
        <a:spcBef>
          <a:spcPct val="0"/>
        </a:spcBef>
        <a:spcAft>
          <a:spcPct val="0"/>
        </a:spcAft>
        <a:defRPr kumimoji="1" sz="3001" b="1">
          <a:solidFill>
            <a:schemeClr val="tx2"/>
          </a:solidFill>
          <a:latin typeface="MS Sans Serif"/>
          <a:ea typeface="MS Sans Serif"/>
          <a:cs typeface="MS Sans Serif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kumimoji="1" sz="3001" b="1">
          <a:solidFill>
            <a:schemeClr val="tx2"/>
          </a:solidFill>
          <a:latin typeface="MS Sans Serif"/>
          <a:ea typeface="MS Sans Serif"/>
          <a:cs typeface="MS Sans Serif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l"/>
        <a:defRPr kumimoji="1" sz="3733">
          <a:solidFill>
            <a:schemeClr val="tx1"/>
          </a:solidFill>
          <a:latin typeface="Calibri" pitchFamily="34" charset="0"/>
          <a:ea typeface="標楷體" pitchFamily="65" charset="-120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90000"/>
        <a:buFont typeface="Arial" charset="0"/>
        <a:buChar char="–"/>
        <a:defRPr kumimoji="1" sz="3200">
          <a:solidFill>
            <a:schemeClr val="tx1"/>
          </a:solidFill>
          <a:latin typeface="Calibri" pitchFamily="34" charset="0"/>
          <a:ea typeface="標楷體" pitchFamily="65" charset="-120"/>
        </a:defRPr>
      </a:lvl2pPr>
      <a:lvl3pPr marL="1142943" indent="-228589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121" indent="-228589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476" indent="-22858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007" indent="-22858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687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2562" y="1402916"/>
            <a:ext cx="9890343" cy="1628384"/>
          </a:xfrm>
        </p:spPr>
        <p:txBody>
          <a:bodyPr/>
          <a:lstStyle/>
          <a:p>
            <a:pPr algn="ctr"/>
            <a:r>
              <a:rPr lang="en-US" alt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CSC4005 – </a:t>
            </a:r>
            <a:r>
              <a:rPr lang="en-US" altLang="zh-TW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Distributed </a:t>
            </a:r>
            <a:r>
              <a:rPr lang="en-US" alt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Parallel Computing</a:t>
            </a:r>
            <a:endParaRPr lang="zh-TW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3986" y="3518808"/>
            <a:ext cx="7667494" cy="2468633"/>
          </a:xfrm>
        </p:spPr>
        <p:txBody>
          <a:bodyPr/>
          <a:lstStyle/>
          <a:p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</a:t>
            </a:r>
            <a:r>
              <a:rPr lang="en-US" altLang="zh-TW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Yeh-Ching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Chung</a:t>
            </a:r>
          </a:p>
          <a:p>
            <a:endParaRPr lang="en-US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3200" dirty="0"/>
              <a:t>School of </a:t>
            </a:r>
            <a:r>
              <a:rPr lang="en-US" altLang="zh-CN" sz="3200" dirty="0" smtClean="0"/>
              <a:t>Data </a:t>
            </a:r>
            <a:r>
              <a:rPr lang="en-US" altLang="zh-TW" sz="3200" dirty="0" smtClean="0"/>
              <a:t>Science</a:t>
            </a:r>
            <a:endParaRPr lang="en-US" altLang="zh-TW" sz="3200" dirty="0"/>
          </a:p>
          <a:p>
            <a:r>
              <a:rPr lang="en-US" altLang="zh-TW" sz="3200" dirty="0"/>
              <a:t>Chinese University of Hong Kong, Shenzhen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640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532" y="1150191"/>
            <a:ext cx="8608073" cy="4844981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142678" y="179750"/>
            <a:ext cx="10409242" cy="597391"/>
          </a:xfrm>
        </p:spPr>
        <p:txBody>
          <a:bodyPr/>
          <a:lstStyle/>
          <a:p>
            <a:r>
              <a:rPr lang="en-US" altLang="zh-TW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Programming Shared Memory Multiprocessor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46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320" y="1134807"/>
            <a:ext cx="9464039" cy="4979237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84704" y="187792"/>
            <a:ext cx="9684916" cy="597391"/>
          </a:xfrm>
        </p:spPr>
        <p:txBody>
          <a:bodyPr/>
          <a:lstStyle/>
          <a:p>
            <a:r>
              <a:rPr lang="en-US" altLang="zh-TW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Message Passing Multiprocessor Systems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75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12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478" y="1204248"/>
            <a:ext cx="9989870" cy="4858086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66478" y="179750"/>
            <a:ext cx="9684916" cy="597391"/>
          </a:xfrm>
        </p:spPr>
        <p:txBody>
          <a:bodyPr/>
          <a:lstStyle/>
          <a:p>
            <a:r>
              <a:rPr lang="en-US" altLang="zh-TW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Programming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235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0" y="1110074"/>
            <a:ext cx="9585960" cy="5002783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69272" y="192352"/>
            <a:ext cx="9684916" cy="597391"/>
          </a:xfrm>
        </p:spPr>
        <p:txBody>
          <a:bodyPr/>
          <a:lstStyle/>
          <a:p>
            <a:r>
              <a:rPr lang="en-US" altLang="zh-TW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Distributed Shared Memory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246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14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640" y="1094118"/>
            <a:ext cx="9784080" cy="5025977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165541" y="203020"/>
            <a:ext cx="9684916" cy="597391"/>
          </a:xfrm>
        </p:spPr>
        <p:txBody>
          <a:bodyPr/>
          <a:lstStyle/>
          <a:p>
            <a:r>
              <a:rPr lang="en-US" altLang="zh-TW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MIMD and SIMD Classifications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706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15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46" y="1482232"/>
            <a:ext cx="10532800" cy="3501248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66477" y="180817"/>
            <a:ext cx="10775003" cy="597391"/>
          </a:xfrm>
        </p:spPr>
        <p:txBody>
          <a:bodyPr/>
          <a:lstStyle/>
          <a:p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Instruction Streaming-Multiple Data Streaming (SIMD) Computers</a:t>
            </a:r>
            <a:endParaRPr lang="zh-TW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700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16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399" y="1144136"/>
            <a:ext cx="9707881" cy="4951861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71134" y="194314"/>
            <a:ext cx="10775003" cy="597391"/>
          </a:xfrm>
        </p:spPr>
        <p:txBody>
          <a:bodyPr/>
          <a:lstStyle/>
          <a:p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Program Multiple Data Streaming (MPMD) Structure</a:t>
            </a:r>
            <a:endParaRPr lang="zh-TW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908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80" y="1350802"/>
            <a:ext cx="11084111" cy="2611598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177814" y="185278"/>
            <a:ext cx="10775003" cy="597391"/>
          </a:xfrm>
        </p:spPr>
        <p:txBody>
          <a:bodyPr/>
          <a:lstStyle/>
          <a:p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Program Multiple Data (SPMD) Structure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060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18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4436" t="4012" b="7985"/>
          <a:stretch/>
        </p:blipFill>
        <p:spPr>
          <a:xfrm>
            <a:off x="3108960" y="1691640"/>
            <a:ext cx="5792636" cy="4373880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58596" y="139558"/>
            <a:ext cx="9443694" cy="652922"/>
          </a:xfrm>
        </p:spPr>
        <p:txBody>
          <a:bodyPr/>
          <a:lstStyle/>
          <a:p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Message-Passing </a:t>
            </a:r>
            <a:r>
              <a:rPr lang="en-US" altLang="zh-TW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Multicomputers</a:t>
            </a: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1134796" y="1095985"/>
            <a:ext cx="9471821" cy="42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5pPr>
            <a:lvl6pPr marL="457177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531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pPr marL="342900" indent="-342900">
              <a:buClr>
                <a:srgbClr val="002060"/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zh-TW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Static network message-passing </a:t>
            </a:r>
            <a:r>
              <a:rPr lang="en-US" altLang="zh-TW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multicomputers</a:t>
            </a:r>
            <a:endParaRPr lang="zh-TW" alt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708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19</a:t>
            </a:fld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497" y="1131377"/>
            <a:ext cx="7968412" cy="499953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2520" y="139558"/>
            <a:ext cx="9389770" cy="652922"/>
          </a:xfrm>
        </p:spPr>
        <p:txBody>
          <a:bodyPr/>
          <a:lstStyle/>
          <a:p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Message-Passing </a:t>
            </a:r>
            <a:r>
              <a:rPr lang="en-US" altLang="zh-TW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Multicomputers</a:t>
            </a: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342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89973" y="187890"/>
            <a:ext cx="9125220" cy="597391"/>
          </a:xfrm>
        </p:spPr>
        <p:txBody>
          <a:bodyPr/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55013" y="6559134"/>
            <a:ext cx="21336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83977" y="1120588"/>
            <a:ext cx="9547123" cy="4796118"/>
          </a:xfrm>
        </p:spPr>
        <p:txBody>
          <a:bodyPr/>
          <a:lstStyle/>
          <a:p>
            <a:r>
              <a:rPr lang="en-US" altLang="zh-TW" sz="2400" b="1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Introduction to Parallel </a:t>
            </a:r>
            <a:r>
              <a:rPr lang="en-US" altLang="zh-TW" sz="2400" b="1" dirty="0" smtClean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Computers</a:t>
            </a:r>
          </a:p>
          <a:p>
            <a:r>
              <a:rPr lang="en-US" sz="24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Message Passing Computing and Programming</a:t>
            </a:r>
          </a:p>
          <a:p>
            <a:r>
              <a:rPr lang="en-US" sz="24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Multithreaded </a:t>
            </a:r>
            <a:r>
              <a:rPr lang="en-US" sz="24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Programming</a:t>
            </a:r>
          </a:p>
          <a:p>
            <a:r>
              <a:rPr lang="en-US" sz="24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CUDA Programming</a:t>
            </a:r>
            <a:endParaRPr lang="en-US" sz="2400" b="1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2400" b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OpenMP</a:t>
            </a:r>
            <a:r>
              <a:rPr lang="en-US" sz="24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Programming</a:t>
            </a:r>
          </a:p>
          <a:p>
            <a:r>
              <a:rPr lang="en-US" altLang="zh-TW" sz="24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Embarrassingly Parallel </a:t>
            </a:r>
            <a:r>
              <a:rPr lang="en-US" altLang="zh-TW" sz="24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Computations</a:t>
            </a:r>
          </a:p>
          <a:p>
            <a:r>
              <a:rPr lang="en-US" altLang="zh-TW" sz="24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Partitioning and Divide-and-Conquer </a:t>
            </a:r>
            <a:r>
              <a:rPr lang="en-US" altLang="zh-TW" sz="24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Strategies</a:t>
            </a:r>
          </a:p>
          <a:p>
            <a:r>
              <a:rPr lang="en-US" altLang="zh-TW" sz="24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Pipelined </a:t>
            </a:r>
            <a:r>
              <a:rPr lang="en-US" altLang="zh-TW" sz="24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Computations</a:t>
            </a:r>
          </a:p>
          <a:p>
            <a:r>
              <a:rPr lang="en-US" altLang="zh-TW" sz="24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Synchronous </a:t>
            </a:r>
            <a:r>
              <a:rPr lang="en-US" altLang="zh-TW" sz="24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Computations</a:t>
            </a:r>
          </a:p>
          <a:p>
            <a:r>
              <a:rPr lang="en-US" altLang="zh-TW" sz="24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Load Balancing and Termination </a:t>
            </a:r>
            <a:r>
              <a:rPr lang="en-US" altLang="zh-TW" sz="24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Detection</a:t>
            </a:r>
          </a:p>
          <a:p>
            <a:r>
              <a:rPr lang="en-US" altLang="zh-TW" sz="24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Sorting Algorithms</a:t>
            </a:r>
            <a:endParaRPr lang="en-US" sz="2400" b="1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0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20</a:t>
            </a:fld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050" y="1835150"/>
            <a:ext cx="8343900" cy="31877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8240" y="139558"/>
            <a:ext cx="9344050" cy="652922"/>
          </a:xfrm>
        </p:spPr>
        <p:txBody>
          <a:bodyPr/>
          <a:lstStyle/>
          <a:p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Message-Passing </a:t>
            </a:r>
            <a:r>
              <a:rPr lang="en-US" altLang="zh-TW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Multicomputers</a:t>
            </a: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178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21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0" y="1141427"/>
            <a:ext cx="9646920" cy="4938336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58596" y="154798"/>
            <a:ext cx="9471821" cy="652922"/>
          </a:xfrm>
        </p:spPr>
        <p:txBody>
          <a:bodyPr/>
          <a:lstStyle/>
          <a:p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 Criteria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99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22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369" y="1110531"/>
            <a:ext cx="6156864" cy="142861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157" y="2950455"/>
            <a:ext cx="2994625" cy="30950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1434" y="2980032"/>
            <a:ext cx="3205031" cy="3035921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79490" y="142312"/>
            <a:ext cx="9471821" cy="652922"/>
          </a:xfrm>
        </p:spPr>
        <p:txBody>
          <a:bodyPr/>
          <a:lstStyle/>
          <a:p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Interconnection Networks (1)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203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23</a:t>
            </a:fld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530" y="2289024"/>
            <a:ext cx="2821676" cy="245310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359" y="2120972"/>
            <a:ext cx="5683387" cy="2789208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79490" y="142312"/>
            <a:ext cx="9471821" cy="652922"/>
          </a:xfrm>
        </p:spPr>
        <p:txBody>
          <a:bodyPr/>
          <a:lstStyle/>
          <a:p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Interconnection Networks (2)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027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24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114486"/>
            <a:ext cx="9631680" cy="70232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555" y="2135166"/>
            <a:ext cx="3451645" cy="376698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163" y="1980943"/>
            <a:ext cx="3677701" cy="3921203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055289" y="150323"/>
            <a:ext cx="9471821" cy="652922"/>
          </a:xfrm>
        </p:spPr>
        <p:txBody>
          <a:bodyPr/>
          <a:lstStyle/>
          <a:p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Embedding (1)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135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25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137543"/>
            <a:ext cx="9875520" cy="4923948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55289" y="150323"/>
            <a:ext cx="9471821" cy="652922"/>
          </a:xfrm>
        </p:spPr>
        <p:txBody>
          <a:bodyPr/>
          <a:lstStyle/>
          <a:p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Embedding (2)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787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26</a:t>
            </a:fld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375" y="1115684"/>
            <a:ext cx="4602491" cy="4998304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55289" y="150323"/>
            <a:ext cx="9471821" cy="652922"/>
          </a:xfrm>
        </p:spPr>
        <p:txBody>
          <a:bodyPr/>
          <a:lstStyle/>
          <a:p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Embedding (3)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280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27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t="14075"/>
          <a:stretch/>
        </p:blipFill>
        <p:spPr>
          <a:xfrm>
            <a:off x="1173479" y="1173480"/>
            <a:ext cx="9808839" cy="4876800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58596" y="134821"/>
            <a:ext cx="9471821" cy="652922"/>
          </a:xfrm>
        </p:spPr>
        <p:txBody>
          <a:bodyPr/>
          <a:lstStyle/>
          <a:p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Methods – Circuit Switching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261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28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t="9894"/>
          <a:stretch/>
        </p:blipFill>
        <p:spPr>
          <a:xfrm>
            <a:off x="1219200" y="1143000"/>
            <a:ext cx="9799320" cy="4876800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58596" y="134821"/>
            <a:ext cx="9471821" cy="652922"/>
          </a:xfrm>
        </p:spPr>
        <p:txBody>
          <a:bodyPr/>
          <a:lstStyle/>
          <a:p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Methods – Packing Switching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4448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29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t="28835"/>
          <a:stretch/>
        </p:blipFill>
        <p:spPr>
          <a:xfrm>
            <a:off x="1269505" y="1417320"/>
            <a:ext cx="9908691" cy="2941320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58596" y="134821"/>
            <a:ext cx="10330510" cy="652922"/>
          </a:xfrm>
        </p:spPr>
        <p:txBody>
          <a:bodyPr/>
          <a:lstStyle/>
          <a:p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Methods – Virtual Cut-Through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447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655" y="1103699"/>
            <a:ext cx="9707671" cy="4978600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189973" y="187890"/>
            <a:ext cx="9125220" cy="597391"/>
          </a:xfrm>
        </p:spPr>
        <p:txBody>
          <a:bodyPr/>
          <a:lstStyle/>
          <a:p>
            <a:r>
              <a:rPr lang="en-US" altLang="zh-TW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Parallel Computers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08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30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t="10786"/>
          <a:stretch/>
        </p:blipFill>
        <p:spPr>
          <a:xfrm>
            <a:off x="1514901" y="1082040"/>
            <a:ext cx="8985459" cy="5044440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58596" y="134821"/>
            <a:ext cx="10142804" cy="652922"/>
          </a:xfrm>
        </p:spPr>
        <p:txBody>
          <a:bodyPr/>
          <a:lstStyle/>
          <a:p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Methods –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ormhole Routing (1)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866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31</a:t>
            </a:fld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746" y="1086011"/>
            <a:ext cx="6681068" cy="5024528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58596" y="134821"/>
            <a:ext cx="10142804" cy="652922"/>
          </a:xfrm>
        </p:spPr>
        <p:txBody>
          <a:bodyPr/>
          <a:lstStyle/>
          <a:p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Methods –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ormhole Routing (2)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6659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32</a:t>
            </a:fld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290" y="1155552"/>
            <a:ext cx="6657524" cy="4882937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58596" y="134821"/>
            <a:ext cx="10142804" cy="652922"/>
          </a:xfrm>
        </p:spPr>
        <p:txBody>
          <a:bodyPr/>
          <a:lstStyle/>
          <a:p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Methods –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ormhole Routing (3)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1424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33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0" y="1104181"/>
            <a:ext cx="9570720" cy="5037827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77783" y="156053"/>
            <a:ext cx="10142804" cy="652922"/>
          </a:xfrm>
        </p:spPr>
        <p:txBody>
          <a:bodyPr/>
          <a:lstStyle/>
          <a:p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Deadlock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303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34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240" y="1112975"/>
            <a:ext cx="9189720" cy="4994527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79732" y="149607"/>
            <a:ext cx="10142804" cy="652922"/>
          </a:xfrm>
        </p:spPr>
        <p:txBody>
          <a:bodyPr/>
          <a:lstStyle/>
          <a:p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Channel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335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35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" y="1109331"/>
            <a:ext cx="11147773" cy="4849509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134796" y="158940"/>
            <a:ext cx="10142804" cy="652922"/>
          </a:xfrm>
        </p:spPr>
        <p:txBody>
          <a:bodyPr/>
          <a:lstStyle/>
          <a:p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 Computers as a Multicomputer Platform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2487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36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080" y="1120780"/>
            <a:ext cx="9570720" cy="5009725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71438" y="134695"/>
            <a:ext cx="10142804" cy="652922"/>
          </a:xfrm>
        </p:spPr>
        <p:txBody>
          <a:bodyPr/>
          <a:lstStyle/>
          <a:p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Ring Structures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144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37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680" y="1090448"/>
            <a:ext cx="9784080" cy="5037531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74821" y="162797"/>
            <a:ext cx="10142804" cy="652922"/>
          </a:xfrm>
        </p:spPr>
        <p:txBody>
          <a:bodyPr/>
          <a:lstStyle/>
          <a:p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Point-to-Point Communication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3629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38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396" y="1248023"/>
            <a:ext cx="9920123" cy="4507951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98397" y="137668"/>
            <a:ext cx="10142804" cy="652922"/>
          </a:xfrm>
        </p:spPr>
        <p:txBody>
          <a:bodyPr/>
          <a:lstStyle/>
          <a:p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Overlapping Connectivity Networks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1813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39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" y="1134292"/>
            <a:ext cx="10814905" cy="4971009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43356" y="140344"/>
            <a:ext cx="10142804" cy="652922"/>
          </a:xfrm>
        </p:spPr>
        <p:txBody>
          <a:bodyPr/>
          <a:lstStyle/>
          <a:p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Speedup Factor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028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286" y="1152637"/>
            <a:ext cx="9419572" cy="4922192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189973" y="187890"/>
            <a:ext cx="9125220" cy="597391"/>
          </a:xfrm>
        </p:spPr>
        <p:txBody>
          <a:bodyPr/>
          <a:lstStyle/>
          <a:p>
            <a:r>
              <a:rPr lang="en-US" altLang="zh-TW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Weather Forecast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09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40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96" y="1359496"/>
            <a:ext cx="10866522" cy="4126904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43356" y="140344"/>
            <a:ext cx="10142804" cy="652922"/>
          </a:xfrm>
        </p:spPr>
        <p:txBody>
          <a:bodyPr/>
          <a:lstStyle/>
          <a:p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Super-linear Speedup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2631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41</a:t>
            </a:fld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073" y="1265208"/>
            <a:ext cx="8284399" cy="443601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356" y="140344"/>
            <a:ext cx="10142804" cy="652922"/>
          </a:xfrm>
        </p:spPr>
        <p:txBody>
          <a:bodyPr/>
          <a:lstStyle/>
          <a:p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Space-Time Diagram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7621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42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138" y="1092679"/>
            <a:ext cx="7637249" cy="5027435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43356" y="140344"/>
            <a:ext cx="10142804" cy="652922"/>
          </a:xfrm>
        </p:spPr>
        <p:txBody>
          <a:bodyPr/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Amdahl’s Law (1)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2474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43</a:t>
            </a:fld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629" y="1445260"/>
            <a:ext cx="9372303" cy="3721100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82040" y="161028"/>
            <a:ext cx="7676647" cy="598097"/>
          </a:xfrm>
        </p:spPr>
        <p:txBody>
          <a:bodyPr/>
          <a:lstStyle/>
          <a:p>
            <a:pPr eaLnBrk="1" hangingPunct="1"/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Amdahl’s Law </a:t>
            </a:r>
            <a:r>
              <a:rPr lang="en-US" altLang="zh-TW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TW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0048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44</a:t>
            </a:fld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0" y="1114002"/>
            <a:ext cx="9845040" cy="4999129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7280" y="161028"/>
            <a:ext cx="7661407" cy="598097"/>
          </a:xfrm>
        </p:spPr>
        <p:txBody>
          <a:bodyPr/>
          <a:lstStyle/>
          <a:p>
            <a:pPr eaLnBrk="1" hangingPunct="1"/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Amdahl’s Law </a:t>
            </a:r>
            <a:r>
              <a:rPr lang="en-US" altLang="zh-TW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en-US" altLang="zh-TW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2952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45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356" y="1118607"/>
            <a:ext cx="9898964" cy="5003800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43356" y="140344"/>
            <a:ext cx="10142804" cy="652922"/>
          </a:xfrm>
        </p:spPr>
        <p:txBody>
          <a:bodyPr/>
          <a:lstStyle/>
          <a:p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1289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46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357" y="1169125"/>
            <a:ext cx="10020884" cy="4903873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43356" y="140344"/>
            <a:ext cx="10142804" cy="652922"/>
          </a:xfrm>
        </p:spPr>
        <p:txBody>
          <a:bodyPr/>
          <a:lstStyle/>
          <a:p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8621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47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49" y="1341120"/>
            <a:ext cx="11171412" cy="3764280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43356" y="140344"/>
            <a:ext cx="10142804" cy="652922"/>
          </a:xfrm>
        </p:spPr>
        <p:txBody>
          <a:bodyPr/>
          <a:lstStyle/>
          <a:p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Scalability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329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48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40228"/>
            <a:ext cx="10302239" cy="4945997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43356" y="140344"/>
            <a:ext cx="10142804" cy="652922"/>
          </a:xfrm>
        </p:spPr>
        <p:txBody>
          <a:bodyPr/>
          <a:lstStyle/>
          <a:p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 Size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0464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49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480" y="1097838"/>
            <a:ext cx="9753600" cy="5024161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43356" y="140344"/>
            <a:ext cx="10142804" cy="652922"/>
          </a:xfrm>
        </p:spPr>
        <p:txBody>
          <a:bodyPr/>
          <a:lstStyle/>
          <a:p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Gustafson’s Law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675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880" y="1129433"/>
            <a:ext cx="9570720" cy="4968576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89764" y="205998"/>
            <a:ext cx="9684916" cy="597391"/>
          </a:xfrm>
        </p:spPr>
        <p:txBody>
          <a:bodyPr/>
          <a:lstStyle/>
          <a:p>
            <a:r>
              <a:rPr lang="en-US" altLang="zh-TW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Modeling Motion of Astronomical Bodies (1)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04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269" y="1173193"/>
            <a:ext cx="6212012" cy="4943880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089764" y="205998"/>
            <a:ext cx="9684916" cy="597391"/>
          </a:xfrm>
        </p:spPr>
        <p:txBody>
          <a:bodyPr/>
          <a:lstStyle/>
          <a:p>
            <a:r>
              <a:rPr lang="en-US" altLang="zh-TW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Modeling Motion of Astronomical Bodies (2)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76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144230"/>
            <a:ext cx="9784079" cy="4929703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89764" y="205998"/>
            <a:ext cx="9684916" cy="597391"/>
          </a:xfrm>
        </p:spPr>
        <p:txBody>
          <a:bodyPr/>
          <a:lstStyle/>
          <a:p>
            <a:r>
              <a:rPr lang="en-US" altLang="zh-TW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Parallel Computers and Programming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9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320" y="1123322"/>
            <a:ext cx="9357360" cy="4985863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89764" y="205998"/>
            <a:ext cx="9684916" cy="597391"/>
          </a:xfrm>
        </p:spPr>
        <p:txBody>
          <a:bodyPr/>
          <a:lstStyle/>
          <a:p>
            <a:r>
              <a:rPr lang="en-US" altLang="zh-TW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Parallel Computers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63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360" y="1104182"/>
            <a:ext cx="9395034" cy="5010204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66478" y="179750"/>
            <a:ext cx="9684916" cy="597391"/>
          </a:xfrm>
        </p:spPr>
        <p:txBody>
          <a:bodyPr/>
          <a:lstStyle/>
          <a:p>
            <a:r>
              <a:rPr lang="en-US" altLang="zh-TW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Shared Memory Multiprocessor Systems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81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THU UniCl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MS Sans Serif"/>
        <a:ea typeface="MS Sans Serif"/>
        <a:cs typeface="MS Sans Serif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  <a:txDef>
      <a:spPr>
        <a:noFill/>
      </a:spPr>
      <a:bodyPr wrap="none" rtlCol="0" anchor="ctr" anchorCtr="1">
        <a:spAutoFit/>
      </a:bodyPr>
      <a:lstStyle>
        <a:defPPr>
          <a:defRPr dirty="0" smtClean="0">
            <a:ea typeface="標楷體" pitchFamily="65" charset="-120"/>
            <a:cs typeface="Calibri" pitchFamily="34" charset="0"/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THU UniCloud" id="{771810AA-CEBD-463A-B947-7C0DFAF8BB54}" vid="{30CF6CD1-9989-4B2E-8702-709C1DF65D80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352</Words>
  <Application>Microsoft Office PowerPoint</Application>
  <PresentationFormat>Widescreen</PresentationFormat>
  <Paragraphs>162</Paragraphs>
  <Slides>49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62" baseType="lpstr">
      <vt:lpstr>標楷體</vt:lpstr>
      <vt:lpstr>MS Sans Serif</vt:lpstr>
      <vt:lpstr>新細明體</vt:lpstr>
      <vt:lpstr>华文楷体</vt:lpstr>
      <vt:lpstr>DengXian</vt:lpstr>
      <vt:lpstr>Adobe Devanagari</vt:lpstr>
      <vt:lpstr>Arial</vt:lpstr>
      <vt:lpstr>Calibri</vt:lpstr>
      <vt:lpstr>Calibri Light</vt:lpstr>
      <vt:lpstr>Times New Roman</vt:lpstr>
      <vt:lpstr>Wingdings</vt:lpstr>
      <vt:lpstr>NTHU UniCloud</vt:lpstr>
      <vt:lpstr>自訂設計</vt:lpstr>
      <vt:lpstr>CSC4005 – Distributed and Parallel Computing</vt:lpstr>
      <vt:lpstr>Outline</vt:lpstr>
      <vt:lpstr>Parallel Computers</vt:lpstr>
      <vt:lpstr>Weather Forecast</vt:lpstr>
      <vt:lpstr>Modeling Motion of Astronomical Bodies (1)</vt:lpstr>
      <vt:lpstr>Modeling Motion of Astronomical Bodies (2)</vt:lpstr>
      <vt:lpstr>Parallel Computers and Programming</vt:lpstr>
      <vt:lpstr>Types of Parallel Computers</vt:lpstr>
      <vt:lpstr>Shared Memory Multiprocessor Systems</vt:lpstr>
      <vt:lpstr>Programming Shared Memory Multiprocessor</vt:lpstr>
      <vt:lpstr>Message Passing Multiprocessor Systems</vt:lpstr>
      <vt:lpstr>Programming</vt:lpstr>
      <vt:lpstr>Distributed Shared Memory</vt:lpstr>
      <vt:lpstr>MIMD and SIMD Classifications</vt:lpstr>
      <vt:lpstr>Single Instruction Streaming-Multiple Data Streaming (SIMD) Computers</vt:lpstr>
      <vt:lpstr>Multiple Program Multiple Data Streaming (MPMD) Structure</vt:lpstr>
      <vt:lpstr>Single Program Multiple Data (SPMD) Structure</vt:lpstr>
      <vt:lpstr>Message-Passing Multicomputers (1)</vt:lpstr>
      <vt:lpstr>Message-Passing Multicomputers (2)</vt:lpstr>
      <vt:lpstr>Message-Passing Multicomputers (3)</vt:lpstr>
      <vt:lpstr>Network Criteria</vt:lpstr>
      <vt:lpstr>Interconnection Networks (1)</vt:lpstr>
      <vt:lpstr>Interconnection Networks (2)</vt:lpstr>
      <vt:lpstr>Embedding (1)</vt:lpstr>
      <vt:lpstr>Embedding (2)</vt:lpstr>
      <vt:lpstr>Embedding (3)</vt:lpstr>
      <vt:lpstr>Communication Methods – Circuit Switching</vt:lpstr>
      <vt:lpstr>Communication Methods – Packing Switching</vt:lpstr>
      <vt:lpstr>Communication Methods – Virtual Cut-Through</vt:lpstr>
      <vt:lpstr>Communication Methods – Wormhole Routing (1)</vt:lpstr>
      <vt:lpstr>Communication Methods – Wormhole Routing (2)</vt:lpstr>
      <vt:lpstr>Communication Methods – Wormhole Routing (3)</vt:lpstr>
      <vt:lpstr>Deadlock</vt:lpstr>
      <vt:lpstr>Virtual Channel</vt:lpstr>
      <vt:lpstr>Network Computers as a Multicomputer Platform</vt:lpstr>
      <vt:lpstr>Ring Structures</vt:lpstr>
      <vt:lpstr>Point-to-Point Communication</vt:lpstr>
      <vt:lpstr>Overlapping Connectivity Networks</vt:lpstr>
      <vt:lpstr>Speedup Factor</vt:lpstr>
      <vt:lpstr>Super-linear Speedup</vt:lpstr>
      <vt:lpstr>Space-Time Diagram</vt:lpstr>
      <vt:lpstr>Amdahl’s Law (1)</vt:lpstr>
      <vt:lpstr>Amdahl’s Law (2)</vt:lpstr>
      <vt:lpstr>Amdahl’s Law (3)</vt:lpstr>
      <vt:lpstr>Efficiency</vt:lpstr>
      <vt:lpstr>Cost</vt:lpstr>
      <vt:lpstr>Scalability</vt:lpstr>
      <vt:lpstr>Problem Size</vt:lpstr>
      <vt:lpstr>Gustafson’s Law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香港中文大学(深圳)数据科学院 School of Data Science</dc:title>
  <dc:creator>Windows 使用者</dc:creator>
  <cp:lastModifiedBy>Prof. Chung Yehching (SDS)</cp:lastModifiedBy>
  <cp:revision>23</cp:revision>
  <dcterms:created xsi:type="dcterms:W3CDTF">2020-07-15T11:13:39Z</dcterms:created>
  <dcterms:modified xsi:type="dcterms:W3CDTF">2021-09-16T06:32:22Z</dcterms:modified>
</cp:coreProperties>
</file>