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3225" autoAdjust="0"/>
  </p:normalViewPr>
  <p:slideViewPr>
    <p:cSldViewPr snapToGrid="0">
      <p:cViewPr varScale="1">
        <p:scale>
          <a:sx n="59" d="100"/>
          <a:sy n="59" d="100"/>
        </p:scale>
        <p:origin x="9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F4A7B-8284-4E61-88F9-84C6CA6E31E8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518-E2B7-47D3-A483-775D39982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00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67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2133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83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4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73028"/>
            <a:ext cx="10972800" cy="170021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6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1125542"/>
            <a:ext cx="10972800" cy="647700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22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 algn="ctr">
              <a:defRPr sz="5333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94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865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39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43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78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555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3733"/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03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862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53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962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278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3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2" y="126877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2" y="190853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26877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190853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4421" y="144466"/>
            <a:ext cx="10943167" cy="692151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70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3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6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6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049867" y="144466"/>
            <a:ext cx="10517721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25537"/>
            <a:ext cx="10972800" cy="48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" y="6357940"/>
            <a:ext cx="5111751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2808" y="6581777"/>
            <a:ext cx="35748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12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055"/>
            <a:ext cx="12192000" cy="144463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65849"/>
            <a:ext cx="12192000" cy="719139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8017" y="6524628"/>
            <a:ext cx="2844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0" y="124614"/>
            <a:ext cx="916587" cy="672311"/>
          </a:xfrm>
          <a:prstGeom prst="rect">
            <a:avLst/>
          </a:prstGeom>
        </p:spPr>
      </p:pic>
      <p:grpSp>
        <p:nvGrpSpPr>
          <p:cNvPr id="2" name="群組 1"/>
          <p:cNvGrpSpPr/>
          <p:nvPr userDrawn="1"/>
        </p:nvGrpSpPr>
        <p:grpSpPr>
          <a:xfrm>
            <a:off x="86980" y="6239920"/>
            <a:ext cx="3223375" cy="569415"/>
            <a:chOff x="86980" y="6239920"/>
            <a:chExt cx="3223375" cy="569415"/>
          </a:xfrm>
        </p:grpSpPr>
        <p:pic>
          <p:nvPicPr>
            <p:cNvPr id="12" name="圖片 1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80" y="6239920"/>
              <a:ext cx="817930" cy="56941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 userDrawn="1"/>
          </p:nvSpPr>
          <p:spPr>
            <a:xfrm>
              <a:off x="829837" y="6347770"/>
              <a:ext cx="24805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zh-TW" sz="1200" kern="100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香港中文大学（深圳）数据科学院</a:t>
              </a:r>
              <a:endParaRPr lang="zh-TW" altLang="zh-TW" sz="12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CUHK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DengXian"/>
                  <a:cs typeface="Times New Roman" panose="02020603050405020304" pitchFamily="18" charset="0"/>
                </a:rPr>
                <a:t>-SZ Sc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hool of Data Science</a:t>
              </a:r>
              <a:endParaRPr lang="zh-TW" altLang="zh-TW" sz="1000" kern="100" dirty="0">
                <a:solidFill>
                  <a:schemeClr val="bg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2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457177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371531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3733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32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1142943" indent="-22858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21" indent="-22858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76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07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../syllabus/CSC3150-2023-Fall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568" y="1239698"/>
            <a:ext cx="10363200" cy="1470025"/>
          </a:xfrm>
        </p:spPr>
        <p:txBody>
          <a:bodyPr/>
          <a:lstStyle/>
          <a:p>
            <a:pPr algn="ctr"/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3150</a:t>
            </a:r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Systems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486923"/>
            <a:ext cx="8534400" cy="2402395"/>
          </a:xfrm>
        </p:spPr>
        <p:txBody>
          <a:bodyPr/>
          <a:lstStyle/>
          <a:p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3200" dirty="0"/>
              <a:t>School of Data Science</a:t>
            </a:r>
          </a:p>
          <a:p>
            <a:r>
              <a:rPr lang="en-US" altLang="zh-TW" sz="32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1E74415-30E6-4BE5-9E20-77352570E8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854" y="1090603"/>
            <a:ext cx="9673087" cy="504894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Yeh-Ching Chung (ychung@cuhk.edu.cn)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T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马浩天、洪世豪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、李乐乐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Lectures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	 	 10:30 – 11:50	  TB 201                    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sday	 10:30 – 11:50	  TB 201	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Tutorials                                                                                                                                             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announced by TAs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Homepage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http://www.cs.nthu.edu.tw/~ychung/syllabus/CSC3150-2023-Fall.htm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22718" y="144466"/>
            <a:ext cx="10244869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sz="4267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Information</a:t>
            </a:r>
          </a:p>
        </p:txBody>
      </p:sp>
    </p:spTree>
    <p:extLst>
      <p:ext uri="{BB962C8B-B14F-4D97-AF65-F5344CB8AC3E}">
        <p14:creationId xmlns:p14="http://schemas.microsoft.com/office/powerpoint/2010/main" val="373257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718" y="144466"/>
            <a:ext cx="10244869" cy="692151"/>
          </a:xfrm>
        </p:spPr>
        <p:txBody>
          <a:bodyPr/>
          <a:lstStyle/>
          <a:p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Textbook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528003" y="2015614"/>
            <a:ext cx="6133055" cy="252688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(Textbook)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dirty="0"/>
              <a:t>Operating System Concepts, 9th Edition (International Student Version), John Wiley &amp; Sons, Inc., 2014.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dirty="0" err="1"/>
              <a:t>Silberschatz</a:t>
            </a:r>
            <a:r>
              <a:rPr lang="en-US" altLang="zh-CN" dirty="0"/>
              <a:t>, P. Galvin, and G. </a:t>
            </a:r>
            <a:r>
              <a:rPr lang="en-US" altLang="zh-CN" dirty="0" err="1"/>
              <a:t>Gangne</a:t>
            </a:r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30EF60F-42D4-425C-B633-337B0FF8C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259" y="1329813"/>
            <a:ext cx="3200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9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231" y="144466"/>
            <a:ext cx="10164356" cy="692151"/>
          </a:xfrm>
        </p:spPr>
        <p:txBody>
          <a:bodyPr/>
          <a:lstStyle/>
          <a:p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341" y="1109273"/>
            <a:ext cx="9547123" cy="3667593"/>
          </a:xfrm>
        </p:spPr>
        <p:txBody>
          <a:bodyPr/>
          <a:lstStyle/>
          <a:p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the major components of an operating system</a:t>
            </a:r>
          </a:p>
          <a:p>
            <a:pPr lvl="1"/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Management</a:t>
            </a:r>
          </a:p>
          <a:p>
            <a:pPr lvl="1"/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management</a:t>
            </a:r>
          </a:p>
          <a:p>
            <a:pPr lvl="1"/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management</a:t>
            </a:r>
          </a:p>
          <a:p>
            <a:pPr lvl="1"/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management</a:t>
            </a:r>
          </a:p>
          <a:p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multi-threaded programming</a:t>
            </a:r>
          </a:p>
          <a:p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kernel programming</a:t>
            </a:r>
          </a:p>
          <a:p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multiprocessor architecture</a:t>
            </a:r>
          </a:p>
        </p:txBody>
      </p:sp>
    </p:spTree>
    <p:extLst>
      <p:ext uri="{BB962C8B-B14F-4D97-AF65-F5344CB8AC3E}">
        <p14:creationId xmlns:p14="http://schemas.microsoft.com/office/powerpoint/2010/main" val="261926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722" y="144466"/>
            <a:ext cx="10221865" cy="692151"/>
          </a:xfrm>
        </p:spPr>
        <p:txBody>
          <a:bodyPr/>
          <a:lstStyle/>
          <a:p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657" y="1075570"/>
            <a:ext cx="10097729" cy="4970463"/>
          </a:xfrm>
        </p:spPr>
        <p:txBody>
          <a:bodyPr>
            <a:noAutofit/>
          </a:bodyPr>
          <a:lstStyle/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and Threads 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Multithreaded Programming  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Scheduling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Synchronization  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 Locks 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Management Strategies 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Virtual-Memory Management  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Systems  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File Systems 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Mass-Storage Structure </a:t>
            </a:r>
          </a:p>
          <a:p>
            <a:r>
              <a:rPr lang="en-US" altLang="zh-CN" sz="2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Systems </a:t>
            </a:r>
          </a:p>
        </p:txBody>
      </p:sp>
    </p:spTree>
    <p:extLst>
      <p:ext uri="{BB962C8B-B14F-4D97-AF65-F5344CB8AC3E}">
        <p14:creationId xmlns:p14="http://schemas.microsoft.com/office/powerpoint/2010/main" val="232247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02" y="144466"/>
            <a:ext cx="10336885" cy="692151"/>
          </a:xfrm>
        </p:spPr>
        <p:txBody>
          <a:bodyPr/>
          <a:lstStyle/>
          <a:p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864" y="1140542"/>
            <a:ext cx="10520517" cy="4802188"/>
          </a:xfrm>
        </p:spPr>
        <p:txBody>
          <a:bodyPr>
            <a:noAutofit/>
          </a:bodyPr>
          <a:lstStyle/>
          <a:p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zh-TW" alt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</a:t>
            </a:r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(5%)</a:t>
            </a:r>
          </a:p>
          <a:p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Projects (70%)</a:t>
            </a:r>
          </a:p>
          <a:p>
            <a:pPr lvl="1"/>
            <a:r>
              <a:rPr lang="en-US" altLang="zh-CN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Kernel-Mode Multi-Process Programming</a:t>
            </a:r>
          </a:p>
          <a:p>
            <a:pPr lvl="1"/>
            <a:r>
              <a:rPr lang="en-US" altLang="zh-CN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Multi-Thread Programming</a:t>
            </a:r>
          </a:p>
          <a:p>
            <a:pPr lvl="1"/>
            <a:r>
              <a:rPr lang="en-US" altLang="zh-CN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Memory Management</a:t>
            </a:r>
          </a:p>
          <a:p>
            <a:pPr lvl="1"/>
            <a:r>
              <a:rPr lang="en-US" altLang="zh-CN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File-Systems</a:t>
            </a:r>
          </a:p>
          <a:p>
            <a:pPr lvl="1"/>
            <a:r>
              <a:rPr lang="en-US" altLang="zh-CN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Systems</a:t>
            </a:r>
            <a:endParaRPr lang="en-US"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Exam (25%)</a:t>
            </a:r>
          </a:p>
          <a:p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need to apply for a leave for final exam, send email to me with supporting document beforehand</a:t>
            </a:r>
          </a:p>
        </p:txBody>
      </p:sp>
    </p:spTree>
    <p:extLst>
      <p:ext uri="{BB962C8B-B14F-4D97-AF65-F5344CB8AC3E}">
        <p14:creationId xmlns:p14="http://schemas.microsoft.com/office/powerpoint/2010/main" val="155772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736" y="144466"/>
            <a:ext cx="10129851" cy="692151"/>
          </a:xfrm>
        </p:spPr>
        <p:txBody>
          <a:bodyPr/>
          <a:lstStyle/>
          <a:p>
            <a:r>
              <a:rPr lang="en-US" altLang="zh-TW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2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683" y="1160209"/>
            <a:ext cx="10215716" cy="3031782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completing this course, students will be able to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 Kernel of OS</a:t>
            </a:r>
          </a:p>
          <a:p>
            <a:pPr lvl="1"/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multi-thread programs</a:t>
            </a:r>
          </a:p>
          <a:p>
            <a:pPr lvl="1"/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memory management on GPU</a:t>
            </a:r>
          </a:p>
          <a:p>
            <a:pPr lvl="1"/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file management on GPU</a:t>
            </a:r>
          </a:p>
          <a:p>
            <a:pPr lvl="1"/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I/O operations on GPU</a:t>
            </a:r>
          </a:p>
        </p:txBody>
      </p:sp>
    </p:spTree>
    <p:extLst>
      <p:ext uri="{BB962C8B-B14F-4D97-AF65-F5344CB8AC3E}">
        <p14:creationId xmlns:p14="http://schemas.microsoft.com/office/powerpoint/2010/main" val="130384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718" y="144466"/>
            <a:ext cx="10244869" cy="692151"/>
          </a:xfrm>
        </p:spPr>
        <p:txBody>
          <a:bodyPr/>
          <a:lstStyle/>
          <a:p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470" y="1045589"/>
            <a:ext cx="10323871" cy="4895851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 Tolerance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Plagiarism, cheating, misconduct in test/exam will be reported to the School for handing.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Consequences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marks for the concerned assignments/test/exam/whole course, reviewable demerits, non-reviewable demerits, suspension of study, dismissal from University.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Policy to Academic Honesty</a:t>
            </a:r>
          </a:p>
          <a:p>
            <a:pPr marL="609570" lvl="1" indent="0">
              <a:buNone/>
            </a:pPr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http://www.cuhk.edu.cn/departsite/ar/en/Academic.html</a:t>
            </a:r>
          </a:p>
        </p:txBody>
      </p:sp>
    </p:spTree>
    <p:extLst>
      <p:ext uri="{BB962C8B-B14F-4D97-AF65-F5344CB8AC3E}">
        <p14:creationId xmlns:p14="http://schemas.microsoft.com/office/powerpoint/2010/main" val="3795938556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353</Words>
  <Application>Microsoft Office PowerPoint</Application>
  <PresentationFormat>宽屏</PresentationFormat>
  <Paragraphs>68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MS Sans Serif</vt:lpstr>
      <vt:lpstr>华文楷体</vt:lpstr>
      <vt:lpstr>楷体</vt:lpstr>
      <vt:lpstr>Arial</vt:lpstr>
      <vt:lpstr>Calibri</vt:lpstr>
      <vt:lpstr>Calibri Light</vt:lpstr>
      <vt:lpstr>Times New Roman</vt:lpstr>
      <vt:lpstr>Wingdings</vt:lpstr>
      <vt:lpstr>NTHU UniCloud</vt:lpstr>
      <vt:lpstr>自訂設計</vt:lpstr>
      <vt:lpstr>CSC3150 – Operating Systems</vt:lpstr>
      <vt:lpstr>PowerPoint 演示文稿</vt:lpstr>
      <vt:lpstr>Textbook</vt:lpstr>
      <vt:lpstr>Course Syllabus</vt:lpstr>
      <vt:lpstr>Course Topics</vt:lpstr>
      <vt:lpstr>Course Assessment</vt:lpstr>
      <vt:lpstr>Learning Outcomes</vt:lpstr>
      <vt:lpstr>Academic Honesty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香港中文大学(深圳)数据科学院 School of Data Science</dc:title>
  <dc:creator>Windows 使用者</dc:creator>
  <cp:lastModifiedBy>Prof. Chung Yehching (SDS)</cp:lastModifiedBy>
  <cp:revision>58</cp:revision>
  <dcterms:created xsi:type="dcterms:W3CDTF">2020-07-15T11:13:39Z</dcterms:created>
  <dcterms:modified xsi:type="dcterms:W3CDTF">2023-09-03T23:33:19Z</dcterms:modified>
</cp:coreProperties>
</file>