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69"/>
  </p:notesMasterIdLst>
  <p:handoutMasterIdLst>
    <p:handoutMasterId r:id="rId70"/>
  </p:handoutMasterIdLst>
  <p:sldIdLst>
    <p:sldId id="288" r:id="rId2"/>
    <p:sldId id="656" r:id="rId3"/>
    <p:sldId id="633" r:id="rId4"/>
    <p:sldId id="635" r:id="rId5"/>
    <p:sldId id="636" r:id="rId6"/>
    <p:sldId id="638" r:id="rId7"/>
    <p:sldId id="616" r:id="rId8"/>
    <p:sldId id="696" r:id="rId9"/>
    <p:sldId id="601" r:id="rId10"/>
    <p:sldId id="639" r:id="rId11"/>
    <p:sldId id="637" r:id="rId12"/>
    <p:sldId id="602" r:id="rId13"/>
    <p:sldId id="631" r:id="rId14"/>
    <p:sldId id="647" r:id="rId15"/>
    <p:sldId id="648" r:id="rId16"/>
    <p:sldId id="649" r:id="rId17"/>
    <p:sldId id="650" r:id="rId18"/>
    <p:sldId id="640" r:id="rId19"/>
    <p:sldId id="651" r:id="rId20"/>
    <p:sldId id="652" r:id="rId21"/>
    <p:sldId id="603" r:id="rId22"/>
    <p:sldId id="655" r:id="rId23"/>
    <p:sldId id="644" r:id="rId24"/>
    <p:sldId id="646" r:id="rId25"/>
    <p:sldId id="641" r:id="rId26"/>
    <p:sldId id="642" r:id="rId27"/>
    <p:sldId id="604" r:id="rId28"/>
    <p:sldId id="645" r:id="rId29"/>
    <p:sldId id="657" r:id="rId30"/>
    <p:sldId id="658" r:id="rId31"/>
    <p:sldId id="659" r:id="rId32"/>
    <p:sldId id="660" r:id="rId33"/>
    <p:sldId id="661" r:id="rId34"/>
    <p:sldId id="662" r:id="rId35"/>
    <p:sldId id="663" r:id="rId36"/>
    <p:sldId id="664" r:id="rId37"/>
    <p:sldId id="665" r:id="rId38"/>
    <p:sldId id="666" r:id="rId39"/>
    <p:sldId id="667" r:id="rId40"/>
    <p:sldId id="668" r:id="rId41"/>
    <p:sldId id="669" r:id="rId42"/>
    <p:sldId id="670" r:id="rId43"/>
    <p:sldId id="671" r:id="rId44"/>
    <p:sldId id="672" r:id="rId45"/>
    <p:sldId id="673" r:id="rId46"/>
    <p:sldId id="674" r:id="rId47"/>
    <p:sldId id="675" r:id="rId48"/>
    <p:sldId id="676" r:id="rId49"/>
    <p:sldId id="677" r:id="rId50"/>
    <p:sldId id="678" r:id="rId51"/>
    <p:sldId id="679" r:id="rId52"/>
    <p:sldId id="680" r:id="rId53"/>
    <p:sldId id="681" r:id="rId54"/>
    <p:sldId id="682" r:id="rId55"/>
    <p:sldId id="683" r:id="rId56"/>
    <p:sldId id="684" r:id="rId57"/>
    <p:sldId id="685" r:id="rId58"/>
    <p:sldId id="686" r:id="rId59"/>
    <p:sldId id="687" r:id="rId60"/>
    <p:sldId id="688" r:id="rId61"/>
    <p:sldId id="689" r:id="rId62"/>
    <p:sldId id="690" r:id="rId63"/>
    <p:sldId id="691" r:id="rId64"/>
    <p:sldId id="692" r:id="rId65"/>
    <p:sldId id="693" r:id="rId66"/>
    <p:sldId id="694" r:id="rId67"/>
    <p:sldId id="695" r:id="rId68"/>
  </p:sldIdLst>
  <p:sldSz cx="9144000" cy="6858000" type="screen4x3"/>
  <p:notesSz cx="10234613" cy="7099300"/>
  <p:defaultTextStyle>
    <a:defPPr>
      <a:defRPr lang="en-US"/>
    </a:defPPr>
    <a:lvl1pPr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00FF"/>
    <a:srgbClr val="33CC33"/>
    <a:srgbClr val="339933"/>
    <a:srgbClr val="99CCFF"/>
    <a:srgbClr val="FFCC99"/>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5" autoAdjust="0"/>
    <p:restoredTop sz="87363" autoAdjust="0"/>
  </p:normalViewPr>
  <p:slideViewPr>
    <p:cSldViewPr>
      <p:cViewPr varScale="1">
        <p:scale>
          <a:sx n="56" d="100"/>
          <a:sy n="56" d="100"/>
        </p:scale>
        <p:origin x="1183" y="17"/>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586"/>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algn="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algn="r" defTabSz="915988" eaLnBrk="0" hangingPunct="0">
              <a:defRPr kumimoji="0" sz="1200">
                <a:latin typeface="Times New Roman" panose="02020603050405020304" pitchFamily="18" charset="0"/>
              </a:defRPr>
            </a:lvl1pPr>
          </a:lstStyle>
          <a:p>
            <a:fld id="{A0BE11CB-2C9D-418D-AA88-8D8F8A0C7AC1}" type="slidenum">
              <a:rPr lang="zh-TW" altLang="en-US"/>
              <a:pPr/>
              <a:t>‹#›</a:t>
            </a:fld>
            <a:endParaRPr lang="zh-TW" altLang="zh-TW"/>
          </a:p>
        </p:txBody>
      </p:sp>
    </p:spTree>
    <p:extLst>
      <p:ext uri="{BB962C8B-B14F-4D97-AF65-F5344CB8AC3E}">
        <p14:creationId xmlns:p14="http://schemas.microsoft.com/office/powerpoint/2010/main" val="34842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3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p:spPr>
        <p:txBody>
          <a:bodyPr vert="horz" wrap="square" lIns="99040" tIns="49520" rIns="99040" bIns="495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algn="r" defTabSz="990600">
              <a:defRPr sz="1300">
                <a:latin typeface="Times New Roman" panose="02020603050405020304" pitchFamily="18" charset="0"/>
              </a:defRPr>
            </a:lvl1pPr>
          </a:lstStyle>
          <a:p>
            <a:fld id="{EF6EEB13-CE12-4FF4-956E-CED59E762266}" type="slidenum">
              <a:rPr lang="zh-TW" altLang="en-US"/>
              <a:pPr/>
              <a:t>‹#›</a:t>
            </a:fld>
            <a:endParaRPr lang="zh-TW" altLang="zh-TW"/>
          </a:p>
        </p:txBody>
      </p:sp>
    </p:spTree>
    <p:extLst>
      <p:ext uri="{BB962C8B-B14F-4D97-AF65-F5344CB8AC3E}">
        <p14:creationId xmlns:p14="http://schemas.microsoft.com/office/powerpoint/2010/main" val="2067835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Passive_cooling#cite_note-santamouris-1"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en.wikipedia.org/wiki/Passive_cooling#cite_note-niles-3" TargetMode="External"/><Relationship Id="rId5" Type="http://schemas.openxmlformats.org/officeDocument/2006/relationships/hyperlink" Target="https://en.wikipedia.org/wiki/Building_envelope" TargetMode="External"/><Relationship Id="rId4" Type="http://schemas.openxmlformats.org/officeDocument/2006/relationships/hyperlink" Target="https://en.wikipedia.org/wiki/Passive_cooling#cite_note-samuel-2"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0</a:t>
            </a:fld>
            <a:endParaRPr lang="zh-TW" altLang="zh-TW"/>
          </a:p>
        </p:txBody>
      </p:sp>
    </p:spTree>
    <p:extLst>
      <p:ext uri="{BB962C8B-B14F-4D97-AF65-F5344CB8AC3E}">
        <p14:creationId xmlns:p14="http://schemas.microsoft.com/office/powerpoint/2010/main" val="2336523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819436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AU" dirty="0" smtClean="0"/>
              <a:t>Calculate the number of occurrences of every </a:t>
            </a:r>
            <a:r>
              <a:rPr lang="en-US" dirty="0" smtClean="0"/>
              <a:t>English</a:t>
            </a:r>
            <a:r>
              <a:rPr lang="en-US" baseline="0" dirty="0" smtClean="0"/>
              <a:t> word in a large collection of documents</a:t>
            </a:r>
            <a:endParaRPr lang="en-AU" dirty="0" smtClean="0"/>
          </a:p>
          <a:p>
            <a:r>
              <a:rPr lang="en-AU" dirty="0" smtClean="0"/>
              <a:t>Show</a:t>
            </a:r>
            <a:r>
              <a:rPr lang="en-AU" baseline="0" dirty="0" smtClean="0"/>
              <a:t> o</a:t>
            </a:r>
            <a:r>
              <a:rPr lang="en-AU" dirty="0" smtClean="0"/>
              <a:t>nly the inner loop and assume just one occurrence</a:t>
            </a:r>
            <a:r>
              <a:rPr lang="en-AU" baseline="0" dirty="0" smtClean="0"/>
              <a:t> of all English words found in a document</a:t>
            </a:r>
          </a:p>
          <a:p>
            <a:r>
              <a:rPr lang="en-AU" dirty="0" err="1" smtClean="0"/>
              <a:t>ParseInt</a:t>
            </a:r>
            <a:r>
              <a:rPr lang="en-AU" dirty="0" smtClean="0"/>
              <a:t>():</a:t>
            </a:r>
            <a:r>
              <a:rPr lang="en-AU" baseline="0" dirty="0" smtClean="0"/>
              <a:t> gets the number of occurrences per word for each document</a:t>
            </a:r>
            <a:endParaRPr lang="en-AU" dirty="0"/>
          </a:p>
        </p:txBody>
      </p:sp>
    </p:spTree>
    <p:extLst>
      <p:ext uri="{BB962C8B-B14F-4D97-AF65-F5344CB8AC3E}">
        <p14:creationId xmlns:p14="http://schemas.microsoft.com/office/powerpoint/2010/main" val="240068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0" y="0"/>
            <a:ext cx="360" cy="360"/>
          </a:xfrm>
          <a:prstGeom prst="rect">
            <a:avLst/>
          </a:prstGeom>
        </p:spPr>
        <p:txBody>
          <a:bodyPr lIns="90000" tIns="45000" rIns="90000" bIns="45000"/>
          <a:lstStyle/>
          <a:p>
            <a:fld id="{41212171-11C1-4121-B1F1-2151817181A1}" type="slidenum">
              <a:rPr lang="en-US">
                <a:solidFill>
                  <a:srgbClr val="000000"/>
                </a:solidFill>
                <a:latin typeface="Times New Roman"/>
                <a:ea typeface="+mn-ea"/>
              </a:rPr>
              <a:t>29</a:t>
            </a:fld>
            <a:endParaRPr/>
          </a:p>
        </p:txBody>
      </p:sp>
      <p:sp>
        <p:nvSpPr>
          <p:cNvPr id="319" name="CustomShape 2"/>
          <p:cNvSpPr/>
          <p:nvPr/>
        </p:nvSpPr>
        <p:spPr>
          <a:xfrm>
            <a:off x="3884400" y="8686440"/>
            <a:ext cx="2973240" cy="457200"/>
          </a:xfrm>
          <a:prstGeom prst="rect">
            <a:avLst/>
          </a:prstGeom>
        </p:spPr>
        <p:txBody>
          <a:bodyPr lIns="83520" tIns="41760" rIns="83520" bIns="41760" anchor="b"/>
          <a:lstStyle/>
          <a:p>
            <a:pPr algn="r">
              <a:lnSpc>
                <a:spcPct val="93000"/>
              </a:lnSpc>
            </a:pPr>
            <a:fld id="{11715191-5181-4181-B1F1-51712151D1B1}" type="slidenum">
              <a:rPr lang="en-US" sz="1100">
                <a:solidFill>
                  <a:srgbClr val="000000"/>
                </a:solidFill>
                <a:latin typeface="Times New Roman"/>
                <a:ea typeface="+mn-ea"/>
              </a:rPr>
              <a:t>29</a:t>
            </a:fld>
            <a:endParaRPr/>
          </a:p>
        </p:txBody>
      </p:sp>
      <p:sp>
        <p:nvSpPr>
          <p:cNvPr id="320" name="CustomShape 3"/>
          <p:cNvSpPr/>
          <p:nvPr/>
        </p:nvSpPr>
        <p:spPr>
          <a:xfrm>
            <a:off x="1155600" y="685440"/>
            <a:ext cx="4547880" cy="3430080"/>
          </a:xfrm>
          <a:prstGeom prst="rect">
            <a:avLst/>
          </a:prstGeom>
          <a:solidFill>
            <a:srgbClr val="FFFFFF"/>
          </a:solidFill>
          <a:ln w="9360">
            <a:solidFill>
              <a:srgbClr val="000000"/>
            </a:solidFill>
            <a:miter/>
          </a:ln>
        </p:spPr>
      </p:sp>
      <p:sp>
        <p:nvSpPr>
          <p:cNvPr id="321" name="PlaceHolder 4"/>
          <p:cNvSpPr>
            <a:spLocks noGrp="1"/>
          </p:cNvSpPr>
          <p:nvPr>
            <p:ph type="body"/>
          </p:nvPr>
        </p:nvSpPr>
        <p:spPr>
          <a:xfrm>
            <a:off x="686520" y="4344120"/>
            <a:ext cx="5486400" cy="4115520"/>
          </a:xfrm>
          <a:prstGeom prst="rect">
            <a:avLst/>
          </a:prstGeom>
        </p:spPr>
      </p:sp>
    </p:spTree>
    <p:extLst>
      <p:ext uri="{BB962C8B-B14F-4D97-AF65-F5344CB8AC3E}">
        <p14:creationId xmlns:p14="http://schemas.microsoft.com/office/powerpoint/2010/main" val="363652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30</a:t>
            </a:fld>
            <a:endParaRPr lang="zh-TW" altLang="zh-TW"/>
          </a:p>
        </p:txBody>
      </p:sp>
    </p:spTree>
    <p:extLst>
      <p:ext uri="{BB962C8B-B14F-4D97-AF65-F5344CB8AC3E}">
        <p14:creationId xmlns:p14="http://schemas.microsoft.com/office/powerpoint/2010/main" val="236048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33</a:t>
            </a:fld>
            <a:endParaRPr lang="zh-TW" altLang="zh-TW"/>
          </a:p>
        </p:txBody>
      </p:sp>
    </p:spTree>
    <p:extLst>
      <p:ext uri="{BB962C8B-B14F-4D97-AF65-F5344CB8AC3E}">
        <p14:creationId xmlns:p14="http://schemas.microsoft.com/office/powerpoint/2010/main" val="413837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power supply is on the left and the two disks are on the top.</a:t>
            </a:r>
            <a:r>
              <a:rPr lang="en-US" baseline="0" dirty="0" smtClean="0"/>
              <a:t> The two fans below cover the two sockets of the AMD microprocessor, each with two cores, running at 2.2 GHz. The 8 DIMMs in the lower right each hold 1 GB, giving a total of 8 GB. There is no extra sheet metal, as the servers are plugged into the battery and a separate plenum is in the rack for each server to help control the airflow. In part because of the height of the batteries, 20 servers fit in a rack.</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a:t>
            </a:r>
            <a:r>
              <a:rPr lang="en-US" dirty="0" err="1" smtClean="0"/>
              <a:t>news.cnet.com</a:t>
            </a:r>
            <a:r>
              <a:rPr lang="en-US" dirty="0" smtClean="0"/>
              <a:t>/8301-1001_3-10209580-92.html#ixzz0yo8bhTOH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Topic 7</a:t>
            </a:r>
            <a:endParaRPr lang="en-US"/>
          </a:p>
        </p:txBody>
      </p:sp>
    </p:spTree>
    <p:extLst>
      <p:ext uri="{BB962C8B-B14F-4D97-AF65-F5344CB8AC3E}">
        <p14:creationId xmlns:p14="http://schemas.microsoft.com/office/powerpoint/2010/main" val="5252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24148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Software</a:t>
            </a:r>
            <a:r>
              <a:rPr lang="en-US" altLang="zh-TW" baseline="0" dirty="0" smtClean="0"/>
              <a:t> approach to data reliability</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37</a:t>
            </a:fld>
            <a:endParaRPr lang="zh-TW" altLang="zh-TW"/>
          </a:p>
        </p:txBody>
      </p:sp>
    </p:spTree>
    <p:extLst>
      <p:ext uri="{BB962C8B-B14F-4D97-AF65-F5344CB8AC3E}">
        <p14:creationId xmlns:p14="http://schemas.microsoft.com/office/powerpoint/2010/main" val="3061801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F9FB1-9F84-4B2F-8A8F-FAA07BD9018A}" type="slidenum">
              <a:rPr lang="en-US" altLang="zh-TW"/>
              <a:pPr/>
              <a:t>39</a:t>
            </a:fld>
            <a:endParaRPr lang="en-US" altLang="zh-TW"/>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1529635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AU" dirty="0" smtClean="0"/>
              <a:t>Assumptions:</a:t>
            </a:r>
          </a:p>
          <a:p>
            <a:pPr marL="171450" indent="-171450">
              <a:buFontTx/>
              <a:buChar char="-"/>
            </a:pPr>
            <a:r>
              <a:rPr lang="en-AU" baseline="0" dirty="0" smtClean="0"/>
              <a:t>A server contains (1) 16 GB of memory with a 100-ns access time and transfers at 20 GB/sec and (2) 2 TB of disk that offers a 10 </a:t>
            </a:r>
            <a:r>
              <a:rPr lang="en-AU" baseline="0" dirty="0" err="1" smtClean="0"/>
              <a:t>ms</a:t>
            </a:r>
            <a:r>
              <a:rPr lang="en-AU" baseline="0" dirty="0" smtClean="0"/>
              <a:t> access time and transfers at 200 MB/sec. There are two sockets per board and they share one 1 Gb/sec Ethernet port.</a:t>
            </a:r>
          </a:p>
          <a:p>
            <a:pPr marL="171450" indent="-171450">
              <a:buFontTx/>
              <a:buChar char="-"/>
            </a:pPr>
            <a:r>
              <a:rPr lang="en-AU" baseline="0" dirty="0" smtClean="0"/>
              <a:t>Every pair of racks includes one rack switch and holds 80 2U servers. Networking software plus switch overhead increases the latency to DRAM to 100 </a:t>
            </a:r>
            <a:r>
              <a:rPr lang="en-AU" baseline="0" dirty="0" err="1" smtClean="0"/>
              <a:t>ms</a:t>
            </a:r>
            <a:r>
              <a:rPr lang="en-AU" baseline="0" dirty="0" smtClean="0"/>
              <a:t> and disk access latency to 11 </a:t>
            </a:r>
            <a:r>
              <a:rPr lang="en-AU" baseline="0" dirty="0" err="1" smtClean="0"/>
              <a:t>ms</a:t>
            </a:r>
            <a:r>
              <a:rPr lang="en-AU" baseline="0" dirty="0" smtClean="0"/>
              <a:t>. The total storage capacity of a rack is roughly 1 TB of DRAM and 160 TB of disk. The 1 Gb/sec Ethernet limits the remote BW to DRAM or disk within the rack to 100 MB/sec.</a:t>
            </a:r>
          </a:p>
          <a:p>
            <a:pPr marL="171450" indent="-171450">
              <a:buFontTx/>
              <a:buChar char="-"/>
            </a:pPr>
            <a:r>
              <a:rPr lang="en-AU" baseline="0" dirty="0" smtClean="0"/>
              <a:t>The array switch can handle 30 racks, so storage capacity of an array goes up to a factor of 30: 30 TB of DRAM and 4.8 PB of disk.  The array switch HW and SW increases latency to DRAM within an array to 500 </a:t>
            </a:r>
            <a:r>
              <a:rPr lang="en-AU" baseline="0" dirty="0" err="1" smtClean="0"/>
              <a:t>ms</a:t>
            </a:r>
            <a:r>
              <a:rPr lang="en-AU" baseline="0" dirty="0" smtClean="0"/>
              <a:t> and disk latency to 12 </a:t>
            </a:r>
            <a:r>
              <a:rPr lang="en-AU" baseline="0" dirty="0" err="1" smtClean="0"/>
              <a:t>ms</a:t>
            </a:r>
            <a:r>
              <a:rPr lang="en-AU" baseline="0" dirty="0" smtClean="0"/>
              <a:t>. The BW of the array switch limits the remote BW to array DRAM or disk to 10 MB/sec.</a:t>
            </a:r>
            <a:endParaRPr lang="en-AU" dirty="0"/>
          </a:p>
        </p:txBody>
      </p:sp>
    </p:spTree>
    <p:extLst>
      <p:ext uri="{BB962C8B-B14F-4D97-AF65-F5344CB8AC3E}">
        <p14:creationId xmlns:p14="http://schemas.microsoft.com/office/powerpoint/2010/main" val="302771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It is not like supercomputing or high-performance computing that one large</a:t>
            </a:r>
            <a:r>
              <a:rPr lang="en-US" altLang="zh-TW" baseline="0" dirty="0" smtClean="0"/>
              <a:t>-scale application solves one problem for one person/team</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a:t>
            </a:fld>
            <a:endParaRPr lang="zh-TW" altLang="zh-TW"/>
          </a:p>
        </p:txBody>
      </p:sp>
    </p:spTree>
    <p:extLst>
      <p:ext uri="{BB962C8B-B14F-4D97-AF65-F5344CB8AC3E}">
        <p14:creationId xmlns:p14="http://schemas.microsoft.com/office/powerpoint/2010/main" val="994784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First, sophisticated thermal management have allowed CPUs to run closer to their maximum power envelope, resulting in higher energy consumption per CPU socket.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Second, memory technology shifted away from power hungry FBDIMMs to DDR3 systems with better energy management.</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Third, DRAM voltage has dropped from 1.8 V down to 1.5 V and below. </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Finally, today’s systems have a higher ratio of CPU performance per gigabyte of DRAM, possibly a result of a more challenging technology scaling roadmap for main memory.</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47</a:t>
            </a:fld>
            <a:endParaRPr lang="zh-TW" altLang="zh-TW"/>
          </a:p>
        </p:txBody>
      </p:sp>
    </p:spTree>
    <p:extLst>
      <p:ext uri="{BB962C8B-B14F-4D97-AF65-F5344CB8AC3E}">
        <p14:creationId xmlns:p14="http://schemas.microsoft.com/office/powerpoint/2010/main" val="372380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Power enters first at a utility substation (not shown) which transforms high voltage (typically 110 kV and above) to medium</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voltage (typically less than 50 kV). Medium voltage is used for site-level distribution to the primary distribution centers (also known as unit substations) which include the primary switchgear and medium-to-low voltage transformers (typically below 1000 V).</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From here, the power enters the building with the low-voltage lines going to the uninterruptible power supply (UPS) systems. The UPS switchgear will also take a second feed (at the same voltage) from a set of diesel generators that will cut in when utility power fails. In any case, the output lines from the UPS system are finally routed to the datacenter floor where they are connected to Power Distribution Units (PDUs). PDUs are the last layer in the transformation/distribution architecture and route individual circuits to the computer cabinets.</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50</a:t>
            </a:fld>
            <a:endParaRPr lang="zh-TW" altLang="zh-TW"/>
          </a:p>
        </p:txBody>
      </p:sp>
    </p:spTree>
    <p:extLst>
      <p:ext uri="{BB962C8B-B14F-4D97-AF65-F5344CB8AC3E}">
        <p14:creationId xmlns:p14="http://schemas.microsoft.com/office/powerpoint/2010/main" val="248247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ea typeface="MS PGothic" panose="020B0600070205080204" pitchFamily="34" charset="-128"/>
              </a:defRPr>
            </a:lvl1pPr>
            <a:lvl2pPr marL="37931725" indent="-37474525" eaLnBrk="0" hangingPunct="0">
              <a:defRPr sz="3600">
                <a:solidFill>
                  <a:schemeClr val="tx1"/>
                </a:solidFill>
                <a:latin typeface="Arial" panose="020B0604020202020204" pitchFamily="34" charset="0"/>
                <a:ea typeface="MS PGothic" panose="020B0600070205080204" pitchFamily="34" charset="-128"/>
              </a:defRPr>
            </a:lvl2pPr>
            <a:lvl3pPr eaLnBrk="0" hangingPunct="0">
              <a:defRPr sz="3600">
                <a:solidFill>
                  <a:schemeClr val="tx1"/>
                </a:solidFill>
                <a:latin typeface="Arial" panose="020B0604020202020204" pitchFamily="34" charset="0"/>
                <a:ea typeface="MS PGothic" panose="020B0600070205080204" pitchFamily="34" charset="-128"/>
              </a:defRPr>
            </a:lvl3pPr>
            <a:lvl4pPr eaLnBrk="0" hangingPunct="0">
              <a:defRPr sz="3600">
                <a:solidFill>
                  <a:schemeClr val="tx1"/>
                </a:solidFill>
                <a:latin typeface="Arial" panose="020B0604020202020204" pitchFamily="34" charset="0"/>
                <a:ea typeface="MS PGothic" panose="020B0600070205080204" pitchFamily="34" charset="-128"/>
              </a:defRPr>
            </a:lvl4pPr>
            <a:lvl5pPr eaLnBrk="0" hangingPunct="0">
              <a:defRPr sz="36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9pPr>
          </a:lstStyle>
          <a:p>
            <a:pPr eaLnBrk="1" hangingPunct="1"/>
            <a:fld id="{EB3C4937-848C-43B2-BAB9-641ECDE1C226}" type="slidenum">
              <a:rPr lang="en-US" altLang="zh-TW" sz="1200"/>
              <a:pPr eaLnBrk="1" hangingPunct="1"/>
              <a:t>51</a:t>
            </a:fld>
            <a:endParaRPr lang="en-US" altLang="zh-TW"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TW" altLang="zh-TW" smtClean="0"/>
          </a:p>
        </p:txBody>
      </p:sp>
    </p:spTree>
    <p:extLst>
      <p:ext uri="{BB962C8B-B14F-4D97-AF65-F5344CB8AC3E}">
        <p14:creationId xmlns:p14="http://schemas.microsoft.com/office/powerpoint/2010/main" val="2147076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AU" dirty="0" smtClean="0"/>
              <a:t>CWS: circulating water system</a:t>
            </a:r>
            <a:endParaRPr lang="en-AU" dirty="0"/>
          </a:p>
        </p:txBody>
      </p:sp>
    </p:spTree>
    <p:extLst>
      <p:ext uri="{BB962C8B-B14F-4D97-AF65-F5344CB8AC3E}">
        <p14:creationId xmlns:p14="http://schemas.microsoft.com/office/powerpoint/2010/main" val="3095623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Careful separation of cold and hot air helps with energy efficiency</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Do not allow front of the server to face the back of another server</a:t>
            </a:r>
            <a:endParaRPr lang="en-AU" dirty="0"/>
          </a:p>
        </p:txBody>
      </p:sp>
    </p:spTree>
    <p:extLst>
      <p:ext uri="{BB962C8B-B14F-4D97-AF65-F5344CB8AC3E}">
        <p14:creationId xmlns:p14="http://schemas.microsoft.com/office/powerpoint/2010/main" val="550301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ea typeface="MS PGothic" panose="020B0600070205080204" pitchFamily="34" charset="-128"/>
              </a:defRPr>
            </a:lvl1pPr>
            <a:lvl2pPr marL="37931725" indent="-37474525" eaLnBrk="0" hangingPunct="0">
              <a:defRPr sz="3600">
                <a:solidFill>
                  <a:schemeClr val="tx1"/>
                </a:solidFill>
                <a:latin typeface="Arial" panose="020B0604020202020204" pitchFamily="34" charset="0"/>
                <a:ea typeface="MS PGothic" panose="020B0600070205080204" pitchFamily="34" charset="-128"/>
              </a:defRPr>
            </a:lvl2pPr>
            <a:lvl3pPr eaLnBrk="0" hangingPunct="0">
              <a:defRPr sz="3600">
                <a:solidFill>
                  <a:schemeClr val="tx1"/>
                </a:solidFill>
                <a:latin typeface="Arial" panose="020B0604020202020204" pitchFamily="34" charset="0"/>
                <a:ea typeface="MS PGothic" panose="020B0600070205080204" pitchFamily="34" charset="-128"/>
              </a:defRPr>
            </a:lvl3pPr>
            <a:lvl4pPr eaLnBrk="0" hangingPunct="0">
              <a:defRPr sz="3600">
                <a:solidFill>
                  <a:schemeClr val="tx1"/>
                </a:solidFill>
                <a:latin typeface="Arial" panose="020B0604020202020204" pitchFamily="34" charset="0"/>
                <a:ea typeface="MS PGothic" panose="020B0600070205080204" pitchFamily="34" charset="-128"/>
              </a:defRPr>
            </a:lvl4pPr>
            <a:lvl5pPr eaLnBrk="0" hangingPunct="0">
              <a:defRPr sz="36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9pPr>
          </a:lstStyle>
          <a:p>
            <a:pPr eaLnBrk="1" hangingPunct="1"/>
            <a:fld id="{66336824-0690-45A9-9190-D2EF8748B5B3}" type="slidenum">
              <a:rPr lang="en-US" altLang="zh-TW" sz="1200"/>
              <a:pPr eaLnBrk="1" hangingPunct="1"/>
              <a:t>56</a:t>
            </a:fld>
            <a:endParaRPr lang="en-US" altLang="zh-TW"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1" dirty="0" smtClean="0">
                <a:latin typeface="Times New Roman" panose="02020603050405020304" pitchFamily="18" charset="0"/>
              </a:rPr>
              <a:t>Average CPU utilization of more than 5000 servers during a 6-month period at Google. </a:t>
            </a:r>
            <a:r>
              <a:rPr lang="en-US" altLang="zh-TW" sz="1200" dirty="0" smtClean="0">
                <a:latin typeface="Times New Roman" panose="02020603050405020304" pitchFamily="18" charset="0"/>
              </a:rPr>
              <a:t>Servers are rarely completely idle or fully utilized, instead operating most of the time at between 10% and 50% of their maximum utilization. (From Figure 1 in Barroso and </a:t>
            </a:r>
            <a:r>
              <a:rPr lang="en-US" altLang="zh-TW" sz="1200" dirty="0" err="1" smtClean="0">
                <a:latin typeface="Times New Roman" panose="02020603050405020304" pitchFamily="18" charset="0"/>
              </a:rPr>
              <a:t>Hölzle</a:t>
            </a:r>
            <a:r>
              <a:rPr lang="en-US" altLang="zh-TW" sz="1200" dirty="0" smtClean="0">
                <a:latin typeface="Times New Roman" panose="02020603050405020304" pitchFamily="18" charset="0"/>
              </a:rPr>
              <a:t> [2007].) The column the third from the right in Figure 6.4 calculates percentages plus or minus 5% to come up with the weightings; thus, 1.2% for the 90% row means that 1.2% of servers were between 85% and 95% utilized.</a:t>
            </a:r>
          </a:p>
        </p:txBody>
      </p:sp>
    </p:spTree>
    <p:extLst>
      <p:ext uri="{BB962C8B-B14F-4D97-AF65-F5344CB8AC3E}">
        <p14:creationId xmlns:p14="http://schemas.microsoft.com/office/powerpoint/2010/main" val="2497363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157579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145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Passive cooling</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is a building design approach that focuses on heat gain control and heat dissipation in a building in order to improve the indoor thermal comfort with low or nil energy consumption.</a:t>
            </a:r>
            <a:r>
              <a:rPr kumimoji="1" lang="en-US" altLang="zh-TW" sz="1200" b="0" i="0" u="none" strike="noStrike" kern="1200" baseline="30000" dirty="0" smtClean="0">
                <a:solidFill>
                  <a:schemeClr val="tx1"/>
                </a:solidFill>
                <a:effectLst/>
                <a:latin typeface="Times New Roman" panose="02020603050405020304" pitchFamily="18" charset="0"/>
                <a:ea typeface="新細明體" panose="02020500000000000000" pitchFamily="18" charset="-120"/>
                <a:cs typeface="+mn-cs"/>
                <a:hlinkClick r:id="rId3"/>
              </a:rPr>
              <a:t>[1]</a:t>
            </a:r>
            <a:r>
              <a:rPr kumimoji="1" lang="en-US" altLang="zh-TW" sz="1200" b="0" i="0" u="none" strike="noStrike" kern="1200" baseline="30000" dirty="0" smtClean="0">
                <a:solidFill>
                  <a:schemeClr val="tx1"/>
                </a:solidFill>
                <a:effectLst/>
                <a:latin typeface="Times New Roman" panose="02020603050405020304" pitchFamily="18" charset="0"/>
                <a:ea typeface="新細明體" panose="02020500000000000000" pitchFamily="18" charset="-120"/>
                <a:cs typeface="+mn-cs"/>
                <a:hlinkClick r:id="rId4"/>
              </a:rPr>
              <a:t>[2]</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This approach works either by preventing heat from entering the interior (heat gain prevention) or by removing heat from the building (natural cooling). Natural cooling utilizes on-site energy, available from the natural environment, combined with the architectural design of building components (e.g.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hlinkClick r:id="rId5" tooltip="Building envelope"/>
              </a:rPr>
              <a:t>building envelope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rather than mechanical systems to dissipate heat.</a:t>
            </a:r>
            <a:r>
              <a:rPr kumimoji="1" lang="en-US" altLang="zh-TW" sz="1200" b="0" i="0" u="none" strike="noStrike" kern="1200" baseline="30000" dirty="0" smtClean="0">
                <a:solidFill>
                  <a:schemeClr val="tx1"/>
                </a:solidFill>
                <a:effectLst/>
                <a:latin typeface="Times New Roman" panose="02020603050405020304" pitchFamily="18" charset="0"/>
                <a:ea typeface="新細明體" panose="02020500000000000000" pitchFamily="18" charset="-120"/>
                <a:cs typeface="+mn-cs"/>
                <a:hlinkClick r:id="rId6"/>
              </a:rPr>
              <a:t>[3]</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Therefore, natural cooling depends not only on the architectural design of the building but how it uses the local site natural resources as heat sinks (i.e. everything that absorbs or dissipates heat). Examples of on-site heat sinks are the upper atmosphere (night sky), the outdoor air (wind), and the earth/soil.</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59</a:t>
            </a:fld>
            <a:endParaRPr lang="zh-TW" altLang="zh-TW"/>
          </a:p>
        </p:txBody>
      </p:sp>
    </p:spTree>
    <p:extLst>
      <p:ext uri="{BB962C8B-B14F-4D97-AF65-F5344CB8AC3E}">
        <p14:creationId xmlns:p14="http://schemas.microsoft.com/office/powerpoint/2010/main" val="503425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89335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6</a:t>
            </a:fld>
            <a:endParaRPr lang="zh-TW" altLang="zh-TW"/>
          </a:p>
        </p:txBody>
      </p:sp>
    </p:spTree>
    <p:extLst>
      <p:ext uri="{BB962C8B-B14F-4D97-AF65-F5344CB8AC3E}">
        <p14:creationId xmlns:p14="http://schemas.microsoft.com/office/powerpoint/2010/main" val="2282764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Dynamo</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is the name given to a set of techniques that when taken together can form a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highly available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key-value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structured storage </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system or a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distributed data store.</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It has properties of both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databases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and </a:t>
            </a:r>
            <a:r>
              <a:rPr kumimoji="1" lang="en-US" altLang="zh-TW" sz="1200" b="0" i="0" u="none" strike="noStrike" kern="1200" dirty="0" smtClean="0">
                <a:solidFill>
                  <a:schemeClr val="tx1"/>
                </a:solidFill>
                <a:effectLst/>
                <a:latin typeface="Times New Roman" panose="02020603050405020304" pitchFamily="18" charset="0"/>
                <a:ea typeface="新細明體" panose="02020500000000000000" pitchFamily="18" charset="-120"/>
                <a:cs typeface="+mn-cs"/>
              </a:rPr>
              <a:t>distributed hash tables</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(DHTs).</a:t>
            </a:r>
            <a:endParaRPr lang="en-AU" dirty="0"/>
          </a:p>
        </p:txBody>
      </p:sp>
    </p:spTree>
    <p:extLst>
      <p:ext uri="{BB962C8B-B14F-4D97-AF65-F5344CB8AC3E}">
        <p14:creationId xmlns:p14="http://schemas.microsoft.com/office/powerpoint/2010/main" val="4131164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ea typeface="MS PGothic" panose="020B0600070205080204" pitchFamily="34" charset="-128"/>
              </a:defRPr>
            </a:lvl1pPr>
            <a:lvl2pPr marL="37931725" indent="-37474525" eaLnBrk="0" hangingPunct="0">
              <a:defRPr sz="3600">
                <a:solidFill>
                  <a:schemeClr val="tx1"/>
                </a:solidFill>
                <a:latin typeface="Arial" panose="020B0604020202020204" pitchFamily="34" charset="0"/>
                <a:ea typeface="MS PGothic" panose="020B0600070205080204" pitchFamily="34" charset="-128"/>
              </a:defRPr>
            </a:lvl2pPr>
            <a:lvl3pPr eaLnBrk="0" hangingPunct="0">
              <a:defRPr sz="3600">
                <a:solidFill>
                  <a:schemeClr val="tx1"/>
                </a:solidFill>
                <a:latin typeface="Arial" panose="020B0604020202020204" pitchFamily="34" charset="0"/>
                <a:ea typeface="MS PGothic" panose="020B0600070205080204" pitchFamily="34" charset="-128"/>
              </a:defRPr>
            </a:lvl3pPr>
            <a:lvl4pPr eaLnBrk="0" hangingPunct="0">
              <a:defRPr sz="3600">
                <a:solidFill>
                  <a:schemeClr val="tx1"/>
                </a:solidFill>
                <a:latin typeface="Arial" panose="020B0604020202020204" pitchFamily="34" charset="0"/>
                <a:ea typeface="MS PGothic" panose="020B0600070205080204" pitchFamily="34" charset="-128"/>
              </a:defRPr>
            </a:lvl4pPr>
            <a:lvl5pPr eaLnBrk="0" hangingPunct="0">
              <a:defRPr sz="36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9pPr>
          </a:lstStyle>
          <a:p>
            <a:pPr eaLnBrk="1" hangingPunct="1"/>
            <a:fld id="{CF788878-9CD7-4DDC-8F72-2346A43DD9A0}" type="slidenum">
              <a:rPr lang="en-US" altLang="zh-TW" sz="1200"/>
              <a:pPr eaLnBrk="1" hangingPunct="1"/>
              <a:t>62</a:t>
            </a:fld>
            <a:endParaRPr lang="en-US" altLang="zh-TW"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TW" altLang="zh-TW" smtClean="0"/>
          </a:p>
        </p:txBody>
      </p:sp>
    </p:spTree>
    <p:extLst>
      <p:ext uri="{BB962C8B-B14F-4D97-AF65-F5344CB8AC3E}">
        <p14:creationId xmlns:p14="http://schemas.microsoft.com/office/powerpoint/2010/main" val="3844827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(Cluster upgrades</a:t>
            </a:r>
            <a:r>
              <a:rPr lang="en-US" altLang="zh-TW" baseline="0" dirty="0" smtClean="0"/>
              <a:t>:4 x Hard-drive failures:250 x  Bad memories: 250 x Misconfigured machines: 250) x 1 </a:t>
            </a:r>
            <a:r>
              <a:rPr lang="en-US" altLang="zh-TW" baseline="0" dirty="0" err="1" smtClean="0"/>
              <a:t>hr</a:t>
            </a:r>
            <a:r>
              <a:rPr lang="en-US" altLang="zh-TW" baseline="0" dirty="0" smtClean="0"/>
              <a:t> + </a:t>
            </a:r>
          </a:p>
          <a:p>
            <a:r>
              <a:rPr lang="en-US" altLang="zh-TW" baseline="0" dirty="0" smtClean="0"/>
              <a:t>(Flaky machines: 250 + Machine reboots:250) x 5 min</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64</a:t>
            </a:fld>
            <a:endParaRPr lang="zh-TW" altLang="zh-TW"/>
          </a:p>
        </p:txBody>
      </p:sp>
    </p:spTree>
    <p:extLst>
      <p:ext uri="{BB962C8B-B14F-4D97-AF65-F5344CB8AC3E}">
        <p14:creationId xmlns:p14="http://schemas.microsoft.com/office/powerpoint/2010/main" val="684073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AU" dirty="0" smtClean="0"/>
              <a:t>(monthly cost of power and cooling infrastructure: $765K + monthly</a:t>
            </a:r>
            <a:r>
              <a:rPr lang="en-AU" baseline="0" dirty="0" smtClean="0"/>
              <a:t> cost of power use:$475K) / (facility size in watts: 8M) x 12</a:t>
            </a:r>
          </a:p>
          <a:p>
            <a:r>
              <a:rPr lang="en-AU" baseline="0" dirty="0" smtClean="0"/>
              <a:t>= $1.86 </a:t>
            </a:r>
            <a:r>
              <a:rPr lang="en-AU" baseline="0" dirty="0" smtClean="0">
                <a:sym typeface="Wingdings" panose="05000000000000000000" pitchFamily="2" charset="2"/>
              </a:rPr>
              <a:t> To reduce costs by saving energy, you should not spend more than $2 per watt-year!</a:t>
            </a:r>
            <a:endParaRPr lang="en-AU" dirty="0"/>
          </a:p>
        </p:txBody>
      </p:sp>
    </p:spTree>
    <p:extLst>
      <p:ext uri="{BB962C8B-B14F-4D97-AF65-F5344CB8AC3E}">
        <p14:creationId xmlns:p14="http://schemas.microsoft.com/office/powerpoint/2010/main" val="159098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ea typeface="MS PGothic" panose="020B0600070205080204" pitchFamily="34" charset="-128"/>
              </a:defRPr>
            </a:lvl1pPr>
            <a:lvl2pPr marL="37931725" indent="-37474525" eaLnBrk="0" hangingPunct="0">
              <a:defRPr sz="3600">
                <a:solidFill>
                  <a:schemeClr val="tx1"/>
                </a:solidFill>
                <a:latin typeface="Arial" panose="020B0604020202020204" pitchFamily="34" charset="0"/>
                <a:ea typeface="MS PGothic" panose="020B0600070205080204" pitchFamily="34" charset="-128"/>
              </a:defRPr>
            </a:lvl2pPr>
            <a:lvl3pPr eaLnBrk="0" hangingPunct="0">
              <a:defRPr sz="3600">
                <a:solidFill>
                  <a:schemeClr val="tx1"/>
                </a:solidFill>
                <a:latin typeface="Arial" panose="020B0604020202020204" pitchFamily="34" charset="0"/>
                <a:ea typeface="MS PGothic" panose="020B0600070205080204" pitchFamily="34" charset="-128"/>
              </a:defRPr>
            </a:lvl3pPr>
            <a:lvl4pPr eaLnBrk="0" hangingPunct="0">
              <a:defRPr sz="3600">
                <a:solidFill>
                  <a:schemeClr val="tx1"/>
                </a:solidFill>
                <a:latin typeface="Arial" panose="020B0604020202020204" pitchFamily="34" charset="0"/>
                <a:ea typeface="MS PGothic" panose="020B0600070205080204" pitchFamily="34" charset="-128"/>
              </a:defRPr>
            </a:lvl4pPr>
            <a:lvl5pPr eaLnBrk="0" hangingPunct="0">
              <a:defRPr sz="36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9pPr>
          </a:lstStyle>
          <a:p>
            <a:pPr eaLnBrk="1" hangingPunct="1"/>
            <a:fld id="{DE5319FC-DDB4-4759-9B64-8AA6BEBB241F}" type="slidenum">
              <a:rPr lang="en-US" altLang="zh-TW" sz="1200"/>
              <a:pPr eaLnBrk="1" hangingPunct="1"/>
              <a:t>66</a:t>
            </a:fld>
            <a:endParaRPr lang="en-US" altLang="zh-TW" sz="120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TW" altLang="zh-TW" smtClean="0"/>
          </a:p>
        </p:txBody>
      </p:sp>
    </p:spTree>
    <p:extLst>
      <p:ext uri="{BB962C8B-B14F-4D97-AF65-F5344CB8AC3E}">
        <p14:creationId xmlns:p14="http://schemas.microsoft.com/office/powerpoint/2010/main" val="24193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Power enters first at a utility substation (not shown) which transforms high voltage (typically 110 kV and above) to medium</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voltage (typically less than 50 kV). Medium voltage is used for site-level distribution to the primary distribution centers (also known as unit substations) which include the primary switchgear and medium-to-low voltage transformers (typically below 1000 V).</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From here, the power enters the building with the low-voltage lines going to the uninterruptible power supply (UPS) systems. The UPS switchgear will also take a second feed (at the same voltage) from a set of diesel generators that will cut in when utility power fails. In any case, the output lines from the UPS system are finally routed to the datacenter floor where they are connected to Power Distribution Units (PDUs). PDUs are the last layer in the transformation/distribution architecture and route individual circuits to the computer cabinets.</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7</a:t>
            </a:fld>
            <a:endParaRPr lang="zh-TW" altLang="zh-TW"/>
          </a:p>
        </p:txBody>
      </p:sp>
    </p:spTree>
    <p:extLst>
      <p:ext uri="{BB962C8B-B14F-4D97-AF65-F5344CB8AC3E}">
        <p14:creationId xmlns:p14="http://schemas.microsoft.com/office/powerpoint/2010/main" val="158643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880561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Networking is needed to keep data consistent</a:t>
            </a:r>
            <a:r>
              <a:rPr lang="en-US" baseline="0" dirty="0" smtClean="0"/>
              <a:t> between multiple WSCs and to interface to the public</a:t>
            </a:r>
            <a:endParaRPr 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10</a:t>
            </a:fld>
            <a:endParaRPr lang="zh-TW" altLang="zh-TW"/>
          </a:p>
        </p:txBody>
      </p:sp>
    </p:spTree>
    <p:extLst>
      <p:ext uri="{BB962C8B-B14F-4D97-AF65-F5344CB8AC3E}">
        <p14:creationId xmlns:p14="http://schemas.microsoft.com/office/powerpoint/2010/main" val="12309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11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AU" dirty="0" smtClean="0"/>
              <a:t>Servers are designed for peak performance within a cost budget and power is</a:t>
            </a:r>
            <a:r>
              <a:rPr lang="en-AU" baseline="0" dirty="0" smtClean="0"/>
              <a:t> considered to not exceed the cooling capacity of the enclosure</a:t>
            </a:r>
            <a:endParaRPr lang="en-AU" dirty="0"/>
          </a:p>
        </p:txBody>
      </p:sp>
    </p:spTree>
    <p:extLst>
      <p:ext uri="{BB962C8B-B14F-4D97-AF65-F5344CB8AC3E}">
        <p14:creationId xmlns:p14="http://schemas.microsoft.com/office/powerpoint/2010/main" val="58311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These very large data sets often require significant computation for each parallel (sub) task, which in turn helps hide or tolerate communication and synchronization overheads</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computation can be easily partitioned both within a request and across different requests.</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13</a:t>
            </a:fld>
            <a:endParaRPr lang="zh-TW" altLang="zh-TW"/>
          </a:p>
        </p:txBody>
      </p:sp>
    </p:spTree>
    <p:extLst>
      <p:ext uri="{BB962C8B-B14F-4D97-AF65-F5344CB8AC3E}">
        <p14:creationId xmlns:p14="http://schemas.microsoft.com/office/powerpoint/2010/main" val="241968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6 June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20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62701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5"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9" name="Rectangle 4"/>
          <p:cNvSpPr>
            <a:spLocks noGrp="1" noChangeArrowheads="1"/>
          </p:cNvSpPr>
          <p:nvPr>
            <p:ph type="dt" sz="half" idx="10"/>
          </p:nvPr>
        </p:nvSpPr>
        <p:spPr bwMode="auto">
          <a:xfrm>
            <a:off x="711200" y="6229350"/>
            <a:ext cx="1930400" cy="514350"/>
          </a:xfrm>
          <a:prstGeom prst="rect">
            <a:avLst/>
          </a:prstGeom>
          <a:extLst/>
        </p:spPr>
        <p:txBody>
          <a:bodyPr vert="horz" wrap="square" lIns="91440" tIns="45720" rIns="91440" bIns="45720" numCol="1" anchor="b" anchorCtr="0" compatLnSpc="1">
            <a:prstTxWarp prst="textNoShape">
              <a:avLst/>
            </a:prstTxWarp>
          </a:bodyPr>
          <a:lstStyle>
            <a:lvl1pPr eaLnBrk="0" hangingPunct="0">
              <a:spcBef>
                <a:spcPct val="50000"/>
              </a:spcBef>
              <a:defRPr kumimoji="0" sz="1400">
                <a:solidFill>
                  <a:srgbClr val="5E574E"/>
                </a:solidFill>
                <a:latin typeface="Arial" panose="020B0604020202020204" pitchFamily="34" charset="0"/>
              </a:defRPr>
            </a:lvl1pPr>
          </a:lstStyle>
          <a:p>
            <a:fld id="{9FE7993C-20F2-47B6-BF44-C3A752F508AC}" type="datetime1">
              <a:rPr lang="zh-TW" altLang="en-US"/>
              <a:pPr/>
              <a:t>2017/6/6</a:t>
            </a:fld>
            <a:endParaRPr lang="zh-TW" altLang="zh-TW"/>
          </a:p>
        </p:txBody>
      </p:sp>
      <p:sp>
        <p:nvSpPr>
          <p:cNvPr id="10"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endParaRPr lang="zh-TW" altLang="zh-TW"/>
          </a:p>
        </p:txBody>
      </p:sp>
      <p:sp>
        <p:nvSpPr>
          <p:cNvPr id="11" name="Rectangle 6"/>
          <p:cNvSpPr>
            <a:spLocks noGrp="1" noChangeArrowheads="1"/>
          </p:cNvSpPr>
          <p:nvPr>
            <p:ph type="sldNum" sz="quarter" idx="12"/>
          </p:nvPr>
        </p:nvSpPr>
        <p:spPr>
          <a:xfrm>
            <a:off x="6604000" y="6229350"/>
            <a:ext cx="1828800" cy="514350"/>
          </a:xfrm>
        </p:spPr>
        <p:txBody>
          <a:bodyPr/>
          <a:lstStyle>
            <a:lvl1pPr>
              <a:defRPr/>
            </a:lvl1pPr>
          </a:lstStyle>
          <a:p>
            <a:fld id="{ADA494F0-93F2-4833-8642-70EAF76E9F3E}" type="slidenum">
              <a:rPr lang="zh-TW" altLang="en-US"/>
              <a:pPr/>
              <a:t>‹#›</a:t>
            </a:fld>
            <a:endParaRPr lang="zh-TW" altLang="zh-TW"/>
          </a:p>
        </p:txBody>
      </p:sp>
    </p:spTree>
    <p:extLst>
      <p:ext uri="{BB962C8B-B14F-4D97-AF65-F5344CB8AC3E}">
        <p14:creationId xmlns:p14="http://schemas.microsoft.com/office/powerpoint/2010/main" val="79088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2EF23B9D-1627-428B-9DE5-1BBC89274CF2}" type="slidenum">
              <a:rPr lang="zh-TW" altLang="en-US"/>
              <a:pPr/>
              <a:t>‹#›</a:t>
            </a:fld>
            <a:endParaRPr lang="zh-TW" altLang="zh-TW"/>
          </a:p>
        </p:txBody>
      </p:sp>
    </p:spTree>
    <p:extLst>
      <p:ext uri="{BB962C8B-B14F-4D97-AF65-F5344CB8AC3E}">
        <p14:creationId xmlns:p14="http://schemas.microsoft.com/office/powerpoint/2010/main" val="96095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FFD4166B-52E3-401C-8D9E-3D7DDDD0DC22}" type="slidenum">
              <a:rPr lang="zh-TW" altLang="en-US"/>
              <a:pPr/>
              <a:t>‹#›</a:t>
            </a:fld>
            <a:endParaRPr lang="zh-TW" altLang="zh-TW"/>
          </a:p>
        </p:txBody>
      </p:sp>
    </p:spTree>
    <p:extLst>
      <p:ext uri="{BB962C8B-B14F-4D97-AF65-F5344CB8AC3E}">
        <p14:creationId xmlns:p14="http://schemas.microsoft.com/office/powerpoint/2010/main" val="25016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885825" y="381000"/>
            <a:ext cx="7953375" cy="9620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93763" y="1638300"/>
            <a:ext cx="3892550" cy="46291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線上圖像版面配置區 3"/>
          <p:cNvSpPr>
            <a:spLocks noGrp="1"/>
          </p:cNvSpPr>
          <p:nvPr>
            <p:ph type="clipArt" sz="half" idx="2"/>
          </p:nvPr>
        </p:nvSpPr>
        <p:spPr>
          <a:xfrm>
            <a:off x="4938713" y="1638300"/>
            <a:ext cx="3892550" cy="4629150"/>
          </a:xfrm>
        </p:spPr>
        <p:txBody>
          <a:bodyPr/>
          <a:lstStyle/>
          <a:p>
            <a:pPr lvl="0"/>
            <a:endParaRPr lang="zh-TW" altLang="en-US" noProof="0"/>
          </a:p>
        </p:txBody>
      </p:sp>
      <p:sp>
        <p:nvSpPr>
          <p:cNvPr id="5" name="日期版面配置區 4"/>
          <p:cNvSpPr>
            <a:spLocks noGrp="1"/>
          </p:cNvSpPr>
          <p:nvPr>
            <p:ph type="dt" sz="half" idx="10"/>
          </p:nvPr>
        </p:nvSpPr>
        <p:spPr>
          <a:xfrm>
            <a:off x="838200" y="64008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kumimoji="0">
                <a:ea typeface="標楷體" panose="03000509000000000000" pitchFamily="65" charset="-120"/>
              </a:defRPr>
            </a:lvl1pPr>
          </a:lstStyle>
          <a:p>
            <a:fld id="{FD215782-C2A4-4679-8E64-19D568C6D59D}" type="datetime1">
              <a:rPr lang="zh-TW" altLang="en-US"/>
              <a:pPr/>
              <a:t>2017/6/6</a:t>
            </a:fld>
            <a:endParaRPr lang="en-US" altLang="zh-TW"/>
          </a:p>
        </p:txBody>
      </p:sp>
      <p:sp>
        <p:nvSpPr>
          <p:cNvPr id="6" name="頁尾版面配置區 5"/>
          <p:cNvSpPr>
            <a:spLocks noGrp="1"/>
          </p:cNvSpPr>
          <p:nvPr>
            <p:ph type="ftr" sz="quarter" idx="11"/>
          </p:nvPr>
        </p:nvSpPr>
        <p:spPr>
          <a:xfrm>
            <a:off x="3429000" y="64008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7010400" y="6400800"/>
            <a:ext cx="1905000" cy="457200"/>
          </a:xfrm>
        </p:spPr>
        <p:txBody>
          <a:bodyPr/>
          <a:lstStyle>
            <a:lvl1pPr>
              <a:defRPr/>
            </a:lvl1pPr>
          </a:lstStyle>
          <a:p>
            <a:fld id="{EED10BB3-AF5C-43AB-A1E2-93EE963D6810}" type="slidenum">
              <a:rPr lang="zh-TW" altLang="en-US"/>
              <a:pPr/>
              <a:t>‹#›</a:t>
            </a:fld>
            <a:endParaRPr lang="en-US" altLang="zh-TW"/>
          </a:p>
        </p:txBody>
      </p:sp>
    </p:spTree>
    <p:extLst>
      <p:ext uri="{BB962C8B-B14F-4D97-AF65-F5344CB8AC3E}">
        <p14:creationId xmlns:p14="http://schemas.microsoft.com/office/powerpoint/2010/main" val="202830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smtClean="0"/>
              <a:t>Click to edit Master 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pPr>
                <a:defRPr/>
              </a:pPr>
              <a:t>‹#›</a:t>
            </a:fld>
            <a:endParaRPr lang="en-US"/>
          </a:p>
        </p:txBody>
      </p:sp>
    </p:spTree>
    <p:extLst>
      <p:ext uri="{BB962C8B-B14F-4D97-AF65-F5344CB8AC3E}">
        <p14:creationId xmlns:p14="http://schemas.microsoft.com/office/powerpoint/2010/main" val="556553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64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5"/>
          <p:cNvSpPr>
            <a:spLocks noGrp="1" noChangeArrowheads="1"/>
          </p:cNvSpPr>
          <p:nvPr>
            <p:ph type="ftr" sz="quarter" idx="10"/>
          </p:nvPr>
        </p:nvSpPr>
        <p:spPr>
          <a:ln/>
        </p:spPr>
        <p:txBody>
          <a:bodyPr/>
          <a:lstStyle>
            <a:lvl1pPr>
              <a:defRPr/>
            </a:lvl1pPr>
          </a:lstStyle>
          <a:p>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0EF8A0A4-1A2F-4B89-B3C7-02C31CE3A532}" type="slidenum">
              <a:rPr lang="zh-TW" altLang="en-US"/>
              <a:pPr/>
              <a:t>‹#›</a:t>
            </a:fld>
            <a:endParaRPr lang="zh-TW" altLang="zh-TW"/>
          </a:p>
        </p:txBody>
      </p:sp>
    </p:spTree>
    <p:extLst>
      <p:ext uri="{BB962C8B-B14F-4D97-AF65-F5344CB8AC3E}">
        <p14:creationId xmlns:p14="http://schemas.microsoft.com/office/powerpoint/2010/main" val="213817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C218C6F5-E875-4294-983F-0C98D29C71E2}" type="slidenum">
              <a:rPr lang="zh-TW" altLang="en-US"/>
              <a:pPr/>
              <a:t>‹#›</a:t>
            </a:fld>
            <a:endParaRPr lang="zh-TW" altLang="zh-TW"/>
          </a:p>
        </p:txBody>
      </p:sp>
    </p:spTree>
    <p:extLst>
      <p:ext uri="{BB962C8B-B14F-4D97-AF65-F5344CB8AC3E}">
        <p14:creationId xmlns:p14="http://schemas.microsoft.com/office/powerpoint/2010/main" val="88855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717B092A-BDAC-4842-B150-2BA3BE831A2E}" type="slidenum">
              <a:rPr lang="zh-TW" altLang="en-US"/>
              <a:pPr/>
              <a:t>‹#›</a:t>
            </a:fld>
            <a:endParaRPr lang="zh-TW" altLang="zh-TW"/>
          </a:p>
        </p:txBody>
      </p:sp>
    </p:spTree>
    <p:extLst>
      <p:ext uri="{BB962C8B-B14F-4D97-AF65-F5344CB8AC3E}">
        <p14:creationId xmlns:p14="http://schemas.microsoft.com/office/powerpoint/2010/main" val="191114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endParaRPr lang="en-US" altLang="zh-TW"/>
          </a:p>
        </p:txBody>
      </p:sp>
      <p:sp>
        <p:nvSpPr>
          <p:cNvPr id="8" name="Rectangle 6"/>
          <p:cNvSpPr>
            <a:spLocks noGrp="1" noChangeArrowheads="1"/>
          </p:cNvSpPr>
          <p:nvPr>
            <p:ph type="sldNum" sz="quarter" idx="11"/>
          </p:nvPr>
        </p:nvSpPr>
        <p:spPr>
          <a:ln/>
        </p:spPr>
        <p:txBody>
          <a:bodyPr/>
          <a:lstStyle>
            <a:lvl1pPr>
              <a:defRPr/>
            </a:lvl1pPr>
          </a:lstStyle>
          <a:p>
            <a:fld id="{02F206AD-E6B4-4380-9510-9262C6BAD3AB}" type="slidenum">
              <a:rPr lang="zh-TW" altLang="en-US"/>
              <a:pPr/>
              <a:t>‹#›</a:t>
            </a:fld>
            <a:endParaRPr lang="zh-TW" altLang="zh-TW"/>
          </a:p>
        </p:txBody>
      </p:sp>
    </p:spTree>
    <p:extLst>
      <p:ext uri="{BB962C8B-B14F-4D97-AF65-F5344CB8AC3E}">
        <p14:creationId xmlns:p14="http://schemas.microsoft.com/office/powerpoint/2010/main" val="40444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endParaRPr lang="en-US" altLang="zh-TW"/>
          </a:p>
        </p:txBody>
      </p:sp>
      <p:sp>
        <p:nvSpPr>
          <p:cNvPr id="4" name="Rectangle 6"/>
          <p:cNvSpPr>
            <a:spLocks noGrp="1" noChangeArrowheads="1"/>
          </p:cNvSpPr>
          <p:nvPr>
            <p:ph type="sldNum" sz="quarter" idx="11"/>
          </p:nvPr>
        </p:nvSpPr>
        <p:spPr>
          <a:ln/>
        </p:spPr>
        <p:txBody>
          <a:bodyPr/>
          <a:lstStyle>
            <a:lvl1pPr>
              <a:defRPr/>
            </a:lvl1pPr>
          </a:lstStyle>
          <a:p>
            <a:fld id="{27E26518-2301-4288-8958-BDA5B1B754F8}" type="slidenum">
              <a:rPr lang="zh-TW" altLang="en-US"/>
              <a:pPr/>
              <a:t>‹#›</a:t>
            </a:fld>
            <a:endParaRPr lang="zh-TW" altLang="zh-TW"/>
          </a:p>
        </p:txBody>
      </p:sp>
    </p:spTree>
    <p:extLst>
      <p:ext uri="{BB962C8B-B14F-4D97-AF65-F5344CB8AC3E}">
        <p14:creationId xmlns:p14="http://schemas.microsoft.com/office/powerpoint/2010/main" val="81958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ltLang="zh-TW"/>
          </a:p>
        </p:txBody>
      </p:sp>
      <p:sp>
        <p:nvSpPr>
          <p:cNvPr id="3" name="Rectangle 6"/>
          <p:cNvSpPr>
            <a:spLocks noGrp="1" noChangeArrowheads="1"/>
          </p:cNvSpPr>
          <p:nvPr>
            <p:ph type="sldNum" sz="quarter" idx="11"/>
          </p:nvPr>
        </p:nvSpPr>
        <p:spPr>
          <a:ln/>
        </p:spPr>
        <p:txBody>
          <a:bodyPr/>
          <a:lstStyle>
            <a:lvl1pPr>
              <a:defRPr/>
            </a:lvl1pPr>
          </a:lstStyle>
          <a:p>
            <a:fld id="{A28F8FC3-5E9A-4038-B5A8-66BD6BC00F38}" type="slidenum">
              <a:rPr lang="zh-TW" altLang="en-US"/>
              <a:pPr/>
              <a:t>‹#›</a:t>
            </a:fld>
            <a:endParaRPr lang="zh-TW" altLang="zh-TW"/>
          </a:p>
        </p:txBody>
      </p:sp>
    </p:spTree>
    <p:extLst>
      <p:ext uri="{BB962C8B-B14F-4D97-AF65-F5344CB8AC3E}">
        <p14:creationId xmlns:p14="http://schemas.microsoft.com/office/powerpoint/2010/main" val="368272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BDCD4846-DA3B-40DF-B5CF-8C74617F3C43}" type="slidenum">
              <a:rPr lang="zh-TW" altLang="en-US"/>
              <a:pPr/>
              <a:t>‹#›</a:t>
            </a:fld>
            <a:endParaRPr lang="zh-TW" altLang="zh-TW"/>
          </a:p>
        </p:txBody>
      </p:sp>
    </p:spTree>
    <p:extLst>
      <p:ext uri="{BB962C8B-B14F-4D97-AF65-F5344CB8AC3E}">
        <p14:creationId xmlns:p14="http://schemas.microsoft.com/office/powerpoint/2010/main" val="364158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228FEB29-1780-42CD-B804-8F89355597EA}" type="slidenum">
              <a:rPr lang="zh-TW" altLang="en-US"/>
              <a:pPr/>
              <a:t>‹#›</a:t>
            </a:fld>
            <a:endParaRPr lang="zh-TW" altLang="zh-TW"/>
          </a:p>
        </p:txBody>
      </p:sp>
    </p:spTree>
    <p:extLst>
      <p:ext uri="{BB962C8B-B14F-4D97-AF65-F5344CB8AC3E}">
        <p14:creationId xmlns:p14="http://schemas.microsoft.com/office/powerpoint/2010/main" val="300221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1" name="Picture 11" descr="清大LOGO(鳥)"/>
          <p:cNvPicPr>
            <a:picLocks noChangeAspect="1" noChangeArrowheads="1"/>
          </p:cNvPicPr>
          <p:nvPr userDrawn="1"/>
        </p:nvPicPr>
        <p:blipFill>
          <a:blip r:embed="rId16"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2"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24933" name="Rectangle 3"/>
          <p:cNvSpPr>
            <a:spLocks noGrp="1" noChangeArrowheads="1"/>
          </p:cNvSpPr>
          <p:nvPr>
            <p:ph type="body" idx="1"/>
          </p:nvPr>
        </p:nvSpPr>
        <p:spPr bwMode="auto">
          <a:xfrm>
            <a:off x="425450" y="1035050"/>
            <a:ext cx="8178800" cy="505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a:solidFill>
                  <a:schemeClr val="bg2"/>
                </a:solidFill>
                <a:latin typeface="Arial" panose="020B0604020202020204" pitchFamily="34" charset="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a:solidFill>
                  <a:schemeClr val="bg1"/>
                </a:solidFill>
                <a:latin typeface="Arial" panose="020B0604020202020204" pitchFamily="34" charset="0"/>
              </a:defRPr>
            </a:lvl1pPr>
          </a:lstStyle>
          <a:p>
            <a:fld id="{00019357-62ED-46DA-9758-0BDF6BF309D1}"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7" name="Picture 14" descr="清大書法字 "/>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124939" name="Picture 13" descr="清大LOGO(圓)"/>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7" r:id="rId12"/>
    <p:sldLayoutId id="2147483668" r:id="rId13"/>
    <p:sldLayoutId id="2147483669" r:id="rId14"/>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a:xfrm>
            <a:off x="685800" y="1628800"/>
            <a:ext cx="7772400" cy="1470025"/>
          </a:xfrm>
        </p:spPr>
        <p:txBody>
          <a:bodyPr/>
          <a:lstStyle/>
          <a:p>
            <a:pPr>
              <a:defRPr/>
            </a:pPr>
            <a:r>
              <a:rPr lang="en-US" altLang="zh-TW" sz="3200" dirty="0">
                <a:solidFill>
                  <a:srgbClr val="0000FF"/>
                </a:solidFill>
              </a:rPr>
              <a:t>CS5102 High Performance Computer </a:t>
            </a:r>
            <a:r>
              <a:rPr lang="en-US" altLang="zh-TW" sz="3200" dirty="0" smtClean="0">
                <a:solidFill>
                  <a:srgbClr val="0000FF"/>
                </a:solidFill>
              </a:rPr>
              <a:t>Systems</a:t>
            </a:r>
            <a:r>
              <a:rPr lang="en-US" altLang="zh-TW" sz="3200" dirty="0" smtClean="0">
                <a:solidFill>
                  <a:schemeClr val="accent1"/>
                </a:solidFill>
                <a:latin typeface="+mn-lt"/>
              </a:rPr>
              <a:t/>
            </a:r>
            <a:br>
              <a:rPr lang="en-US" altLang="zh-TW" sz="3200" dirty="0" smtClean="0">
                <a:solidFill>
                  <a:schemeClr val="accent1"/>
                </a:solidFill>
                <a:latin typeface="+mn-lt"/>
              </a:rPr>
            </a:br>
            <a:r>
              <a:rPr lang="zh-TW" altLang="en-US" dirty="0" smtClean="0"/>
              <a:t/>
            </a:r>
            <a:br>
              <a:rPr lang="zh-TW" altLang="en-US" dirty="0" smtClean="0"/>
            </a:br>
            <a:r>
              <a:rPr lang="en-US" altLang="zh-TW" dirty="0" smtClean="0">
                <a:solidFill>
                  <a:srgbClr val="C00000"/>
                </a:solidFill>
              </a:rPr>
              <a:t>Warehouse-Scale Computers</a:t>
            </a:r>
            <a:endParaRPr lang="en-US" altLang="zh-TW" dirty="0">
              <a:solidFill>
                <a:srgbClr val="C00000"/>
              </a:solidFill>
            </a:endParaRPr>
          </a:p>
        </p:txBody>
      </p:sp>
      <p:sp>
        <p:nvSpPr>
          <p:cNvPr id="18434" name="Rectangle 11"/>
          <p:cNvSpPr>
            <a:spLocks noGrp="1" noChangeArrowheads="1"/>
          </p:cNvSpPr>
          <p:nvPr>
            <p:ph type="subTitle" idx="1"/>
          </p:nvPr>
        </p:nvSpPr>
        <p:spPr>
          <a:xfrm>
            <a:off x="1371600" y="3886200"/>
            <a:ext cx="6400800" cy="1752600"/>
          </a:xfrm>
        </p:spPr>
        <p:txBody>
          <a:bodyPr/>
          <a:lstStyle/>
          <a:p>
            <a:r>
              <a:rPr lang="en-US" altLang="zh-TW" sz="2800" smtClean="0"/>
              <a:t>Prof. Chung-Ta King</a:t>
            </a:r>
          </a:p>
          <a:p>
            <a:r>
              <a:rPr lang="en-US" altLang="zh-TW" sz="2400" smtClean="0"/>
              <a:t>Department of Computer Science</a:t>
            </a:r>
          </a:p>
          <a:p>
            <a:r>
              <a:rPr lang="en-US" altLang="zh-TW" sz="2400" smtClean="0"/>
              <a:t>National Tsing Hua University, Taiwan</a:t>
            </a:r>
            <a:endParaRPr lang="zh-TW" altLang="en-US" sz="2400" smtClean="0"/>
          </a:p>
        </p:txBody>
      </p:sp>
      <p:sp>
        <p:nvSpPr>
          <p:cNvPr id="5" name="文字方塊 4"/>
          <p:cNvSpPr txBox="1"/>
          <p:nvPr/>
        </p:nvSpPr>
        <p:spPr>
          <a:xfrm>
            <a:off x="1491228" y="5496326"/>
            <a:ext cx="6426246" cy="338554"/>
          </a:xfrm>
          <a:prstGeom prst="rect">
            <a:avLst/>
          </a:prstGeom>
          <a:noFill/>
        </p:spPr>
        <p:txBody>
          <a:bodyPr wrap="none" rtlCol="0" anchor="ctr" anchorCtr="1">
            <a:spAutoFit/>
          </a:bodyPr>
          <a:lstStyle/>
          <a:p>
            <a:pPr algn="ctr"/>
            <a:r>
              <a:rPr lang="en-US" altLang="zh-TW" sz="1600" dirty="0" smtClean="0">
                <a:latin typeface="+mn-lt"/>
                <a:ea typeface="標楷體" pitchFamily="65" charset="-120"/>
                <a:cs typeface="Calibri" pitchFamily="34" charset="0"/>
              </a:rPr>
              <a:t>(Slides are from textbook, Prof. A.W. Moore, </a:t>
            </a:r>
            <a:r>
              <a:rPr lang="en-US" altLang="zh-TW" sz="1600" dirty="0">
                <a:latin typeface="+mn-lt"/>
                <a:ea typeface="標楷體" pitchFamily="65" charset="-120"/>
                <a:cs typeface="Calibri" pitchFamily="34" charset="0"/>
              </a:rPr>
              <a:t>Prof. J. </a:t>
            </a:r>
            <a:r>
              <a:rPr lang="en-US" altLang="zh-TW" sz="1600" dirty="0" err="1">
                <a:latin typeface="+mn-lt"/>
                <a:ea typeface="標楷體" pitchFamily="65" charset="-120"/>
                <a:cs typeface="Calibri" pitchFamily="34" charset="0"/>
              </a:rPr>
              <a:t>Urbain</a:t>
            </a:r>
            <a:r>
              <a:rPr lang="en-US" altLang="zh-TW" sz="1600" dirty="0">
                <a:latin typeface="+mn-lt"/>
                <a:ea typeface="標楷體" pitchFamily="65" charset="-120"/>
                <a:cs typeface="Calibri" pitchFamily="34" charset="0"/>
              </a:rPr>
              <a:t>, Dr. A.E. </a:t>
            </a:r>
            <a:r>
              <a:rPr lang="en-US" altLang="zh-TW" sz="1600" dirty="0" err="1">
                <a:latin typeface="+mn-lt"/>
                <a:ea typeface="標楷體" pitchFamily="65" charset="-120"/>
                <a:cs typeface="Calibri" pitchFamily="34" charset="0"/>
              </a:rPr>
              <a:t>Evrard</a:t>
            </a:r>
            <a:r>
              <a:rPr lang="en-US" altLang="zh-TW" sz="1600" dirty="0" smtClean="0">
                <a:latin typeface="+mn-lt"/>
                <a:ea typeface="標楷體" pitchFamily="65" charset="-120"/>
                <a:cs typeface="Calibri" pitchFamily="34" charset="0"/>
              </a:rPr>
              <a:t>) </a:t>
            </a:r>
            <a:endParaRPr lang="zh-TW" altLang="en-US" sz="1600" dirty="0" smtClean="0">
              <a:latin typeface="+mn-lt"/>
              <a:ea typeface="標楷體" pitchFamily="65" charset="-12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06400" y="228600"/>
            <a:ext cx="8737600" cy="679450"/>
          </a:xfrm>
        </p:spPr>
        <p:txBody>
          <a:bodyPr/>
          <a:lstStyle/>
          <a:p>
            <a:r>
              <a:rPr lang="en-US" altLang="zh-TW" dirty="0" smtClean="0"/>
              <a:t>WSC vs Data Center vs HPC Cluster vs Server</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9</a:t>
            </a:fld>
            <a:endParaRPr lang="zh-TW" altLang="zh-TW"/>
          </a:p>
        </p:txBody>
      </p:sp>
      <p:sp>
        <p:nvSpPr>
          <p:cNvPr id="2" name="矩形 1"/>
          <p:cNvSpPr/>
          <p:nvPr/>
        </p:nvSpPr>
        <p:spPr bwMode="auto">
          <a:xfrm>
            <a:off x="899592" y="1524854"/>
            <a:ext cx="1152128" cy="72008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dirty="0" smtClean="0">
                <a:latin typeface="+mn-lt"/>
              </a:rPr>
              <a:t>WSC</a:t>
            </a:r>
            <a:endParaRPr lang="en-US" dirty="0">
              <a:latin typeface="+mn-lt"/>
            </a:endParaRPr>
          </a:p>
        </p:txBody>
      </p:sp>
      <p:sp>
        <p:nvSpPr>
          <p:cNvPr id="7" name="矩形 6"/>
          <p:cNvSpPr/>
          <p:nvPr/>
        </p:nvSpPr>
        <p:spPr bwMode="auto">
          <a:xfrm>
            <a:off x="899592" y="5197262"/>
            <a:ext cx="1152128" cy="72008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dirty="0" smtClean="0">
                <a:latin typeface="+mn-lt"/>
              </a:rPr>
              <a:t>Server</a:t>
            </a:r>
            <a:endParaRPr lang="en-US" dirty="0">
              <a:latin typeface="+mn-lt"/>
            </a:endParaRPr>
          </a:p>
        </p:txBody>
      </p:sp>
      <p:sp>
        <p:nvSpPr>
          <p:cNvPr id="8" name="矩形 7"/>
          <p:cNvSpPr/>
          <p:nvPr/>
        </p:nvSpPr>
        <p:spPr bwMode="auto">
          <a:xfrm>
            <a:off x="6876256" y="1524854"/>
            <a:ext cx="1152128" cy="72008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dirty="0" smtClean="0">
                <a:latin typeface="+mn-lt"/>
              </a:rPr>
              <a:t>Data</a:t>
            </a:r>
          </a:p>
          <a:p>
            <a:pPr algn="ctr"/>
            <a:r>
              <a:rPr lang="en-US" dirty="0" smtClean="0">
                <a:latin typeface="+mn-lt"/>
              </a:rPr>
              <a:t>Center</a:t>
            </a:r>
            <a:endParaRPr lang="en-US" dirty="0">
              <a:latin typeface="+mn-lt"/>
            </a:endParaRPr>
          </a:p>
        </p:txBody>
      </p:sp>
      <p:sp>
        <p:nvSpPr>
          <p:cNvPr id="9" name="矩形 8"/>
          <p:cNvSpPr/>
          <p:nvPr/>
        </p:nvSpPr>
        <p:spPr bwMode="auto">
          <a:xfrm>
            <a:off x="6876256" y="5197262"/>
            <a:ext cx="1152128" cy="720080"/>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r>
              <a:rPr lang="en-US" dirty="0" smtClean="0">
                <a:latin typeface="+mn-lt"/>
              </a:rPr>
              <a:t>HPC</a:t>
            </a:r>
          </a:p>
          <a:p>
            <a:pPr algn="ctr"/>
            <a:r>
              <a:rPr lang="en-US" dirty="0" smtClean="0">
                <a:latin typeface="+mn-lt"/>
              </a:rPr>
              <a:t>Cluster</a:t>
            </a:r>
            <a:endParaRPr lang="en-US" dirty="0">
              <a:latin typeface="+mn-lt"/>
            </a:endParaRPr>
          </a:p>
        </p:txBody>
      </p:sp>
      <p:sp>
        <p:nvSpPr>
          <p:cNvPr id="3" name="左-右雙向箭號 2"/>
          <p:cNvSpPr/>
          <p:nvPr/>
        </p:nvSpPr>
        <p:spPr bwMode="auto">
          <a:xfrm>
            <a:off x="2289837" y="1668870"/>
            <a:ext cx="4154371" cy="475104"/>
          </a:xfrm>
          <a:prstGeom prst="leftRightArrow">
            <a:avLst/>
          </a:prstGeom>
          <a:solidFill>
            <a:srgbClr val="99FF99"/>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dirty="0" smtClean="0">
              <a:latin typeface="+mn-lt"/>
            </a:endParaRPr>
          </a:p>
        </p:txBody>
      </p:sp>
      <p:sp>
        <p:nvSpPr>
          <p:cNvPr id="10" name="左-右雙向箭號 9"/>
          <p:cNvSpPr/>
          <p:nvPr/>
        </p:nvSpPr>
        <p:spPr bwMode="auto">
          <a:xfrm rot="5400000">
            <a:off x="251520" y="3469070"/>
            <a:ext cx="2520280" cy="504056"/>
          </a:xfrm>
          <a:prstGeom prst="leftRightArrow">
            <a:avLst/>
          </a:prstGeom>
          <a:solidFill>
            <a:srgbClr val="99FF99"/>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dirty="0" smtClean="0">
              <a:latin typeface="+mn-lt"/>
            </a:endParaRPr>
          </a:p>
        </p:txBody>
      </p:sp>
      <p:sp>
        <p:nvSpPr>
          <p:cNvPr id="11" name="左-右雙向箭號 10"/>
          <p:cNvSpPr/>
          <p:nvPr/>
        </p:nvSpPr>
        <p:spPr bwMode="auto">
          <a:xfrm rot="1970880">
            <a:off x="1725708" y="3468765"/>
            <a:ext cx="5311774" cy="547722"/>
          </a:xfrm>
          <a:prstGeom prst="leftRightArrow">
            <a:avLst/>
          </a:prstGeom>
          <a:solidFill>
            <a:srgbClr val="99FF99"/>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lang="en-US" dirty="0" smtClean="0">
              <a:latin typeface="+mn-lt"/>
            </a:endParaRPr>
          </a:p>
        </p:txBody>
      </p:sp>
      <p:sp>
        <p:nvSpPr>
          <p:cNvPr id="12" name="文字方塊 11"/>
          <p:cNvSpPr txBox="1"/>
          <p:nvPr/>
        </p:nvSpPr>
        <p:spPr>
          <a:xfrm>
            <a:off x="2234301" y="1268760"/>
            <a:ext cx="1698991" cy="400110"/>
          </a:xfrm>
          <a:prstGeom prst="rect">
            <a:avLst/>
          </a:prstGeom>
          <a:noFill/>
        </p:spPr>
        <p:txBody>
          <a:bodyPr wrap="none" rtlCol="0">
            <a:spAutoFit/>
          </a:bodyPr>
          <a:lstStyle/>
          <a:p>
            <a:r>
              <a:rPr lang="en-US" sz="2000" dirty="0" smtClean="0">
                <a:latin typeface="+mn-lt"/>
              </a:rPr>
              <a:t>Homogeneous</a:t>
            </a:r>
            <a:endParaRPr lang="en-US" sz="2000" dirty="0">
              <a:latin typeface="+mn-lt"/>
            </a:endParaRPr>
          </a:p>
        </p:txBody>
      </p:sp>
      <p:sp>
        <p:nvSpPr>
          <p:cNvPr id="13" name="文字方塊 12"/>
          <p:cNvSpPr txBox="1"/>
          <p:nvPr/>
        </p:nvSpPr>
        <p:spPr>
          <a:xfrm>
            <a:off x="4932040" y="1268760"/>
            <a:ext cx="1783758" cy="400110"/>
          </a:xfrm>
          <a:prstGeom prst="rect">
            <a:avLst/>
          </a:prstGeom>
          <a:noFill/>
        </p:spPr>
        <p:txBody>
          <a:bodyPr wrap="none" rtlCol="0">
            <a:spAutoFit/>
          </a:bodyPr>
          <a:lstStyle/>
          <a:p>
            <a:r>
              <a:rPr lang="en-US" sz="2000" dirty="0" smtClean="0">
                <a:latin typeface="+mn-lt"/>
              </a:rPr>
              <a:t>Heterogeneous</a:t>
            </a:r>
            <a:endParaRPr lang="en-US" sz="2000" dirty="0">
              <a:latin typeface="+mn-lt"/>
            </a:endParaRPr>
          </a:p>
        </p:txBody>
      </p:sp>
      <p:sp>
        <p:nvSpPr>
          <p:cNvPr id="14" name="文字方塊 13"/>
          <p:cNvSpPr txBox="1"/>
          <p:nvPr/>
        </p:nvSpPr>
        <p:spPr>
          <a:xfrm>
            <a:off x="2852556" y="2028910"/>
            <a:ext cx="1791452" cy="707886"/>
          </a:xfrm>
          <a:prstGeom prst="rect">
            <a:avLst/>
          </a:prstGeom>
          <a:noFill/>
        </p:spPr>
        <p:txBody>
          <a:bodyPr wrap="none" rtlCol="0">
            <a:spAutoFit/>
          </a:bodyPr>
          <a:lstStyle/>
          <a:p>
            <a:r>
              <a:rPr lang="en-US" sz="2000" dirty="0" smtClean="0">
                <a:latin typeface="+mn-lt"/>
              </a:rPr>
              <a:t>High latency</a:t>
            </a:r>
          </a:p>
          <a:p>
            <a:r>
              <a:rPr lang="en-US" sz="2000" dirty="0" smtClean="0">
                <a:latin typeface="+mn-lt"/>
              </a:rPr>
              <a:t>Low bandwidth</a:t>
            </a:r>
            <a:endParaRPr lang="en-US" sz="2000" dirty="0">
              <a:latin typeface="+mn-lt"/>
            </a:endParaRPr>
          </a:p>
        </p:txBody>
      </p:sp>
      <p:sp>
        <p:nvSpPr>
          <p:cNvPr id="15" name="文字方塊 14"/>
          <p:cNvSpPr txBox="1"/>
          <p:nvPr/>
        </p:nvSpPr>
        <p:spPr>
          <a:xfrm>
            <a:off x="6103776" y="3929527"/>
            <a:ext cx="1842171" cy="707886"/>
          </a:xfrm>
          <a:prstGeom prst="rect">
            <a:avLst/>
          </a:prstGeom>
          <a:noFill/>
        </p:spPr>
        <p:txBody>
          <a:bodyPr wrap="none" rtlCol="0">
            <a:spAutoFit/>
          </a:bodyPr>
          <a:lstStyle/>
          <a:p>
            <a:r>
              <a:rPr lang="en-US" sz="2000" dirty="0" smtClean="0">
                <a:latin typeface="+mn-lt"/>
              </a:rPr>
              <a:t>Low latency</a:t>
            </a:r>
          </a:p>
          <a:p>
            <a:r>
              <a:rPr lang="en-US" sz="2000" dirty="0" smtClean="0">
                <a:latin typeface="+mn-lt"/>
              </a:rPr>
              <a:t>High bandwidth</a:t>
            </a:r>
            <a:endParaRPr lang="en-US" sz="2000" dirty="0">
              <a:latin typeface="+mn-lt"/>
            </a:endParaRPr>
          </a:p>
        </p:txBody>
      </p:sp>
      <p:sp>
        <p:nvSpPr>
          <p:cNvPr id="16" name="文字方塊 15"/>
          <p:cNvSpPr txBox="1"/>
          <p:nvPr/>
        </p:nvSpPr>
        <p:spPr>
          <a:xfrm>
            <a:off x="1956830" y="4245392"/>
            <a:ext cx="2575770" cy="707886"/>
          </a:xfrm>
          <a:prstGeom prst="rect">
            <a:avLst/>
          </a:prstGeom>
          <a:noFill/>
        </p:spPr>
        <p:txBody>
          <a:bodyPr wrap="none" rtlCol="0">
            <a:spAutoFit/>
          </a:bodyPr>
          <a:lstStyle/>
          <a:p>
            <a:r>
              <a:rPr lang="en-US" sz="2000" dirty="0" smtClean="0">
                <a:latin typeface="+mn-lt"/>
              </a:rPr>
              <a:t>High quality</a:t>
            </a:r>
          </a:p>
          <a:p>
            <a:r>
              <a:rPr lang="en-US" sz="2000" dirty="0" smtClean="0">
                <a:latin typeface="+mn-lt"/>
              </a:rPr>
              <a:t>Expensive components</a:t>
            </a:r>
            <a:endParaRPr lang="en-US" sz="2000" dirty="0">
              <a:latin typeface="+mn-lt"/>
            </a:endParaRPr>
          </a:p>
        </p:txBody>
      </p:sp>
    </p:spTree>
    <p:extLst>
      <p:ext uri="{BB962C8B-B14F-4D97-AF65-F5344CB8AC3E}">
        <p14:creationId xmlns:p14="http://schemas.microsoft.com/office/powerpoint/2010/main" val="1269111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Design Factors for WSC</a:t>
            </a:r>
            <a:endParaRPr lang="zh-TW" altLang="en-US" dirty="0"/>
          </a:p>
        </p:txBody>
      </p:sp>
      <p:sp>
        <p:nvSpPr>
          <p:cNvPr id="3" name="內容版面配置區 2"/>
          <p:cNvSpPr>
            <a:spLocks noGrp="1"/>
          </p:cNvSpPr>
          <p:nvPr>
            <p:ph idx="1"/>
          </p:nvPr>
        </p:nvSpPr>
        <p:spPr/>
        <p:txBody>
          <a:bodyPr/>
          <a:lstStyle/>
          <a:p>
            <a:r>
              <a:rPr lang="en-US" altLang="zh-TW" dirty="0"/>
              <a:t>Cost-performance (i.e., work done/$)</a:t>
            </a:r>
          </a:p>
          <a:p>
            <a:pPr lvl="1"/>
            <a:r>
              <a:rPr lang="en-US" altLang="zh-TW" dirty="0" smtClean="0"/>
              <a:t>A </a:t>
            </a:r>
            <a:r>
              <a:rPr lang="en-US" altLang="zh-TW" dirty="0"/>
              <a:t>WSC infrastructure can cost $150 </a:t>
            </a:r>
            <a:r>
              <a:rPr lang="en-US" altLang="zh-TW" dirty="0" smtClean="0"/>
              <a:t>M, a 10</a:t>
            </a:r>
            <a:r>
              <a:rPr lang="en-US" altLang="zh-TW" dirty="0"/>
              <a:t>% reduction in capital cost saves $15 </a:t>
            </a:r>
            <a:r>
              <a:rPr lang="en-US" altLang="zh-TW" dirty="0" smtClean="0"/>
              <a:t>M </a:t>
            </a:r>
            <a:r>
              <a:rPr lang="en-US" altLang="zh-TW" dirty="0" smtClean="0">
                <a:sym typeface="Wingdings" panose="05000000000000000000" pitchFamily="2" charset="2"/>
              </a:rPr>
              <a:t> s</a:t>
            </a:r>
            <a:r>
              <a:rPr lang="en-US" altLang="zh-TW" dirty="0" smtClean="0"/>
              <a:t>mall </a:t>
            </a:r>
            <a:r>
              <a:rPr lang="en-US" altLang="zh-TW" dirty="0"/>
              <a:t>savings add </a:t>
            </a:r>
            <a:r>
              <a:rPr lang="en-US" altLang="zh-TW" dirty="0" smtClean="0"/>
              <a:t>up</a:t>
            </a:r>
            <a:endParaRPr lang="en-US" altLang="zh-TW" dirty="0"/>
          </a:p>
          <a:p>
            <a:r>
              <a:rPr lang="en-US" altLang="zh-TW" dirty="0" smtClean="0"/>
              <a:t>Energy </a:t>
            </a:r>
            <a:r>
              <a:rPr lang="en-US" altLang="zh-TW" dirty="0"/>
              <a:t>efficiency</a:t>
            </a:r>
          </a:p>
          <a:p>
            <a:pPr lvl="1"/>
            <a:r>
              <a:rPr lang="en-US" altLang="zh-TW" dirty="0" smtClean="0"/>
              <a:t>Power </a:t>
            </a:r>
            <a:r>
              <a:rPr lang="en-US" altLang="zh-TW" dirty="0"/>
              <a:t>distribution and </a:t>
            </a:r>
            <a:r>
              <a:rPr lang="en-US" altLang="zh-TW" dirty="0" smtClean="0"/>
              <a:t>cooling are critical</a:t>
            </a:r>
            <a:endParaRPr lang="en-US" altLang="zh-TW" dirty="0"/>
          </a:p>
          <a:p>
            <a:pPr lvl="1"/>
            <a:r>
              <a:rPr lang="en-US" altLang="zh-TW" dirty="0" smtClean="0"/>
              <a:t>Work </a:t>
            </a:r>
            <a:r>
              <a:rPr lang="en-US" altLang="zh-TW" dirty="0"/>
              <a:t>done per </a:t>
            </a:r>
            <a:r>
              <a:rPr lang="en-US" altLang="zh-TW" dirty="0" smtClean="0"/>
              <a:t>joule has to be maximized due to scaling</a:t>
            </a:r>
            <a:endParaRPr lang="en-US" altLang="zh-TW" dirty="0"/>
          </a:p>
          <a:p>
            <a:r>
              <a:rPr lang="en-US" altLang="zh-TW" dirty="0" smtClean="0"/>
              <a:t>Dependability </a:t>
            </a:r>
            <a:r>
              <a:rPr lang="en-US" altLang="zh-TW" dirty="0"/>
              <a:t>via redundancy:</a:t>
            </a:r>
          </a:p>
          <a:p>
            <a:pPr lvl="1"/>
            <a:r>
              <a:rPr lang="en-US" altLang="zh-TW" dirty="0" smtClean="0"/>
              <a:t>At </a:t>
            </a:r>
            <a:r>
              <a:rPr lang="en-US" altLang="zh-TW" dirty="0"/>
              <a:t>least 99.99% availability: down less than one hour/year</a:t>
            </a:r>
          </a:p>
          <a:p>
            <a:pPr lvl="1"/>
            <a:r>
              <a:rPr lang="en-US" altLang="zh-TW" dirty="0" smtClean="0"/>
              <a:t>Multiple servers and WSCs for redundancy</a:t>
            </a:r>
            <a:endParaRPr lang="en-US" altLang="zh-TW" dirty="0"/>
          </a:p>
          <a:p>
            <a:r>
              <a:rPr lang="en-US" altLang="zh-TW" dirty="0" smtClean="0"/>
              <a:t>Network </a:t>
            </a:r>
            <a:r>
              <a:rPr lang="en-US" altLang="zh-TW" dirty="0"/>
              <a:t>I/O: </a:t>
            </a:r>
            <a:r>
              <a:rPr lang="en-US" altLang="zh-TW" dirty="0" smtClean="0"/>
              <a:t>inter </a:t>
            </a:r>
            <a:r>
              <a:rPr lang="en-US" altLang="zh-TW" dirty="0"/>
              <a:t>and intra WSC</a:t>
            </a:r>
          </a:p>
          <a:p>
            <a:r>
              <a:rPr lang="en-US" altLang="zh-TW" dirty="0" smtClean="0"/>
              <a:t>Interactive (search, social) and batch </a:t>
            </a:r>
            <a:br>
              <a:rPr lang="en-US" altLang="zh-TW" dirty="0" smtClean="0"/>
            </a:br>
            <a:r>
              <a:rPr lang="en-US" altLang="zh-TW" dirty="0" smtClean="0"/>
              <a:t>processing (indexing) workloads</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10</a:t>
            </a:fld>
            <a:endParaRPr lang="zh-TW" altLang="zh-TW"/>
          </a:p>
        </p:txBody>
      </p:sp>
      <p:sp>
        <p:nvSpPr>
          <p:cNvPr id="9" name="圓角矩形 8"/>
          <p:cNvSpPr/>
          <p:nvPr/>
        </p:nvSpPr>
        <p:spPr bwMode="auto">
          <a:xfrm>
            <a:off x="6517456" y="4941168"/>
            <a:ext cx="2086992" cy="936104"/>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TW" dirty="0">
                <a:latin typeface="+mn-lt"/>
              </a:rPr>
              <a:t>Just like server</a:t>
            </a:r>
          </a:p>
          <a:p>
            <a:r>
              <a:rPr lang="en-US" altLang="zh-TW" dirty="0">
                <a:latin typeface="+mn-lt"/>
              </a:rPr>
              <a:t>architecture</a:t>
            </a:r>
            <a:endParaRPr lang="zh-TW" altLang="en-US" dirty="0">
              <a:latin typeface="+mn-lt"/>
            </a:endParaRPr>
          </a:p>
        </p:txBody>
      </p:sp>
    </p:spTree>
    <p:extLst>
      <p:ext uri="{BB962C8B-B14F-4D97-AF65-F5344CB8AC3E}">
        <p14:creationId xmlns:p14="http://schemas.microsoft.com/office/powerpoint/2010/main" val="546938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ltLang="zh-TW" dirty="0" smtClean="0"/>
              <a:t>Design Factors </a:t>
            </a:r>
            <a:r>
              <a:rPr lang="en-US" altLang="zh-TW" dirty="0"/>
              <a:t>for WSC</a:t>
            </a:r>
            <a:endParaRPr lang="en-AU" dirty="0"/>
          </a:p>
        </p:txBody>
      </p:sp>
      <p:sp>
        <p:nvSpPr>
          <p:cNvPr id="242691" name="Rectangle 3"/>
          <p:cNvSpPr>
            <a:spLocks noGrp="1" noChangeArrowheads="1"/>
          </p:cNvSpPr>
          <p:nvPr>
            <p:ph type="body" idx="1"/>
          </p:nvPr>
        </p:nvSpPr>
        <p:spPr/>
        <p:txBody>
          <a:bodyPr/>
          <a:lstStyle/>
          <a:p>
            <a:pPr>
              <a:spcBef>
                <a:spcPts val="0"/>
              </a:spcBef>
            </a:pPr>
            <a:r>
              <a:rPr lang="en-US" altLang="zh-TW" dirty="0"/>
              <a:t>Ample </a:t>
            </a:r>
            <a:r>
              <a:rPr lang="en-US" altLang="zh-TW" dirty="0" smtClean="0"/>
              <a:t>parallelism: finding parallelism </a:t>
            </a:r>
            <a:r>
              <a:rPr lang="en-US" altLang="zh-TW" dirty="0"/>
              <a:t>is </a:t>
            </a:r>
            <a:r>
              <a:rPr lang="en-US" altLang="zh-TW" dirty="0" smtClean="0"/>
              <a:t>non-issue</a:t>
            </a:r>
            <a:endParaRPr lang="en-US" altLang="zh-TW" dirty="0"/>
          </a:p>
          <a:p>
            <a:pPr lvl="1">
              <a:spcBef>
                <a:spcPts val="0"/>
              </a:spcBef>
            </a:pPr>
            <a:r>
              <a:rPr lang="en-US" altLang="zh-TW" dirty="0" smtClean="0"/>
              <a:t>Data-level parallelism: independent processing on data</a:t>
            </a:r>
            <a:endParaRPr lang="en-US" altLang="zh-TW" dirty="0"/>
          </a:p>
          <a:p>
            <a:pPr lvl="1">
              <a:spcBef>
                <a:spcPts val="0"/>
              </a:spcBef>
            </a:pPr>
            <a:r>
              <a:rPr lang="en-US" altLang="zh-TW" dirty="0" smtClean="0"/>
              <a:t>Software </a:t>
            </a:r>
            <a:r>
              <a:rPr lang="en-US" altLang="zh-TW" dirty="0"/>
              <a:t>as a Service: millions of independent </a:t>
            </a:r>
            <a:r>
              <a:rPr lang="en-US" altLang="zh-TW" dirty="0" smtClean="0"/>
              <a:t>users</a:t>
            </a:r>
            <a:br>
              <a:rPr lang="en-US" altLang="zh-TW" dirty="0" smtClean="0"/>
            </a:br>
            <a:r>
              <a:rPr lang="en-US" altLang="zh-TW" dirty="0" smtClean="0">
                <a:sym typeface="Wingdings" panose="05000000000000000000" pitchFamily="2" charset="2"/>
              </a:rPr>
              <a:t> </a:t>
            </a:r>
            <a:r>
              <a:rPr lang="en-US" altLang="zh-TW" i="1" dirty="0" smtClean="0"/>
              <a:t>request-level parallelism</a:t>
            </a:r>
            <a:r>
              <a:rPr lang="en-US" altLang="zh-TW" dirty="0" smtClean="0"/>
              <a:t>: no coordinate or synchronize</a:t>
            </a:r>
            <a:endParaRPr lang="en-US" altLang="zh-TW" dirty="0"/>
          </a:p>
          <a:p>
            <a:pPr>
              <a:spcBef>
                <a:spcPts val="0"/>
              </a:spcBef>
            </a:pPr>
            <a:r>
              <a:rPr lang="en-US" altLang="zh-TW" dirty="0" smtClean="0"/>
              <a:t>Operational </a:t>
            </a:r>
            <a:r>
              <a:rPr lang="en-US" altLang="zh-TW" dirty="0"/>
              <a:t>costs count</a:t>
            </a:r>
          </a:p>
          <a:p>
            <a:pPr lvl="1">
              <a:spcBef>
                <a:spcPts val="0"/>
              </a:spcBef>
            </a:pPr>
            <a:r>
              <a:rPr lang="en-US" altLang="zh-TW" dirty="0" smtClean="0"/>
              <a:t>WSCs have longer lifetimes: building, electrical/cooling are amortized over 10 or more years </a:t>
            </a:r>
            <a:r>
              <a:rPr lang="en-US" altLang="zh-TW" dirty="0" smtClean="0">
                <a:sym typeface="Wingdings" panose="05000000000000000000" pitchFamily="2" charset="2"/>
              </a:rPr>
              <a:t> op. costs add up, e.g., e</a:t>
            </a:r>
            <a:r>
              <a:rPr lang="en-US" altLang="zh-TW" dirty="0" smtClean="0"/>
              <a:t>nergy</a:t>
            </a:r>
            <a:r>
              <a:rPr lang="en-US" altLang="zh-TW" dirty="0"/>
              <a:t>, power distribution, </a:t>
            </a:r>
            <a:r>
              <a:rPr lang="en-US" altLang="zh-TW" dirty="0" smtClean="0"/>
              <a:t>cooling &gt; 30</a:t>
            </a:r>
            <a:r>
              <a:rPr lang="en-US" altLang="zh-TW" dirty="0"/>
              <a:t>% </a:t>
            </a:r>
            <a:r>
              <a:rPr lang="en-US" altLang="zh-TW" dirty="0" smtClean="0"/>
              <a:t>cost </a:t>
            </a:r>
            <a:r>
              <a:rPr lang="en-US" altLang="zh-TW" dirty="0"/>
              <a:t>over 10 </a:t>
            </a:r>
            <a:r>
              <a:rPr lang="en-US" altLang="zh-TW" dirty="0" err="1" smtClean="0"/>
              <a:t>yr</a:t>
            </a:r>
            <a:endParaRPr lang="en-US" altLang="zh-TW" dirty="0"/>
          </a:p>
          <a:p>
            <a:pPr>
              <a:spcBef>
                <a:spcPts val="0"/>
              </a:spcBef>
            </a:pPr>
            <a:r>
              <a:rPr lang="en-US" altLang="zh-TW" dirty="0" smtClean="0"/>
              <a:t>Scale </a:t>
            </a:r>
            <a:r>
              <a:rPr lang="en-US" altLang="zh-TW" dirty="0"/>
              <a:t>and its opportunities and problems</a:t>
            </a:r>
          </a:p>
          <a:p>
            <a:pPr lvl="1">
              <a:spcBef>
                <a:spcPts val="0"/>
              </a:spcBef>
            </a:pPr>
            <a:r>
              <a:rPr lang="en-US" altLang="zh-TW" dirty="0" smtClean="0"/>
              <a:t>Can </a:t>
            </a:r>
            <a:r>
              <a:rPr lang="en-US" altLang="zh-TW" dirty="0"/>
              <a:t>afford to build customized systems since </a:t>
            </a:r>
            <a:r>
              <a:rPr lang="en-US" altLang="zh-TW" dirty="0" smtClean="0"/>
              <a:t>WSC require </a:t>
            </a:r>
            <a:r>
              <a:rPr lang="en-US" altLang="zh-TW" dirty="0"/>
              <a:t>volume </a:t>
            </a:r>
            <a:r>
              <a:rPr lang="en-US" altLang="zh-TW" dirty="0" smtClean="0"/>
              <a:t>purchase</a:t>
            </a:r>
          </a:p>
          <a:p>
            <a:pPr lvl="1">
              <a:spcBef>
                <a:spcPts val="0"/>
              </a:spcBef>
            </a:pPr>
            <a:r>
              <a:rPr lang="en-US" altLang="zh-TW" dirty="0" smtClean="0"/>
              <a:t>Flipside</a:t>
            </a:r>
            <a:r>
              <a:rPr lang="en-US" altLang="zh-TW" dirty="0"/>
              <a:t>: </a:t>
            </a:r>
            <a:r>
              <a:rPr lang="en-US" altLang="zh-TW" dirty="0" smtClean="0"/>
              <a:t>failures</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11</a:t>
            </a:fld>
            <a:endParaRPr lang="zh-TW" altLang="zh-TW"/>
          </a:p>
        </p:txBody>
      </p:sp>
      <p:sp>
        <p:nvSpPr>
          <p:cNvPr id="3" name="圓角矩形 2"/>
          <p:cNvSpPr/>
          <p:nvPr/>
        </p:nvSpPr>
        <p:spPr bwMode="auto">
          <a:xfrm>
            <a:off x="5758892" y="5085184"/>
            <a:ext cx="1944216" cy="864096"/>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TW" dirty="0">
                <a:latin typeface="+mn-lt"/>
              </a:rPr>
              <a:t>Unlike server</a:t>
            </a:r>
          </a:p>
          <a:p>
            <a:r>
              <a:rPr lang="en-US" altLang="zh-TW" dirty="0">
                <a:latin typeface="+mn-lt"/>
              </a:rPr>
              <a:t>architecture</a:t>
            </a:r>
            <a:endParaRPr lang="zh-TW" altLang="en-US" dirty="0">
              <a:latin typeface="+mn-lt"/>
            </a:endParaRPr>
          </a:p>
        </p:txBody>
      </p:sp>
    </p:spTree>
    <p:extLst>
      <p:ext uri="{BB962C8B-B14F-4D97-AF65-F5344CB8AC3E}">
        <p14:creationId xmlns:p14="http://schemas.microsoft.com/office/powerpoint/2010/main" val="1858690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Outline</a:t>
            </a:r>
            <a:endParaRPr lang="en-US" dirty="0"/>
          </a:p>
        </p:txBody>
      </p:sp>
      <p:sp>
        <p:nvSpPr>
          <p:cNvPr id="3" name="內容版面配置區 2"/>
          <p:cNvSpPr>
            <a:spLocks noGrp="1"/>
          </p:cNvSpPr>
          <p:nvPr>
            <p:ph idx="1"/>
          </p:nvPr>
        </p:nvSpPr>
        <p:spPr/>
        <p:txBody>
          <a:bodyPr/>
          <a:lstStyle/>
          <a:p>
            <a:r>
              <a:rPr lang="en-US" dirty="0" smtClean="0">
                <a:solidFill>
                  <a:srgbClr val="FF0000"/>
                </a:solidFill>
              </a:rPr>
              <a:t>Programming models and workloads for warehouse-scale computers (Sec. 6.2)</a:t>
            </a:r>
          </a:p>
          <a:p>
            <a:r>
              <a:rPr lang="en-US" dirty="0" smtClean="0"/>
              <a:t>Computer architecture of warehouse-scale computers (Sec. 6.3)</a:t>
            </a:r>
          </a:p>
          <a:p>
            <a:r>
              <a:rPr lang="en-US" dirty="0" smtClean="0"/>
              <a:t>Physical infrastructure and costs of warehouse-scale computers (Sec. 6.4)</a:t>
            </a:r>
          </a:p>
          <a:p>
            <a:r>
              <a:rPr lang="en-US" dirty="0" smtClean="0"/>
              <a:t>Could computing: the return of utility computing (Sec. 6.5)</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12</a:t>
            </a:fld>
            <a:endParaRPr lang="zh-TW" altLang="zh-TW"/>
          </a:p>
        </p:txBody>
      </p:sp>
    </p:spTree>
    <p:extLst>
      <p:ext uri="{BB962C8B-B14F-4D97-AF65-F5344CB8AC3E}">
        <p14:creationId xmlns:p14="http://schemas.microsoft.com/office/powerpoint/2010/main" val="1569388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smtClean="0"/>
              <a:t>Characteristics of Internet Services</a:t>
            </a:r>
            <a:endParaRPr lang="en-US" dirty="0"/>
          </a:p>
        </p:txBody>
      </p:sp>
      <p:sp>
        <p:nvSpPr>
          <p:cNvPr id="3" name="內容版面配置區 2"/>
          <p:cNvSpPr>
            <a:spLocks noGrp="1"/>
          </p:cNvSpPr>
          <p:nvPr>
            <p:ph idx="1"/>
          </p:nvPr>
        </p:nvSpPr>
        <p:spPr/>
        <p:txBody>
          <a:bodyPr/>
          <a:lstStyle/>
          <a:p>
            <a:r>
              <a:rPr lang="en-US" altLang="zh-TW" dirty="0" smtClean="0"/>
              <a:t>Ample parallelism: </a:t>
            </a:r>
          </a:p>
          <a:p>
            <a:pPr lvl="1"/>
            <a:r>
              <a:rPr lang="en-US" altLang="zh-TW" dirty="0" smtClean="0"/>
              <a:t>Internet services often have large amount of parallelism stemming from both data- and request-level parallelism</a:t>
            </a:r>
          </a:p>
          <a:p>
            <a:pPr lvl="2"/>
            <a:r>
              <a:rPr lang="en-US" altLang="zh-TW" dirty="0" smtClean="0"/>
              <a:t>The problem is not to find parallelism but to manage and efficiently harness the explicit parallelism</a:t>
            </a:r>
            <a:endParaRPr lang="en-US" dirty="0"/>
          </a:p>
          <a:p>
            <a:pPr lvl="1"/>
            <a:r>
              <a:rPr lang="en-US" altLang="zh-TW" i="1" dirty="0"/>
              <a:t>Data </a:t>
            </a:r>
            <a:r>
              <a:rPr lang="en-US" altLang="zh-TW" i="1" dirty="0" smtClean="0"/>
              <a:t>parallelism</a:t>
            </a:r>
            <a:r>
              <a:rPr lang="en-US" altLang="zh-TW" dirty="0" smtClean="0"/>
              <a:t>: from </a:t>
            </a:r>
            <a:r>
              <a:rPr lang="en-US" altLang="zh-TW" dirty="0"/>
              <a:t>the large data sets of relatively </a:t>
            </a:r>
            <a:r>
              <a:rPr lang="en-US" altLang="zh-TW" dirty="0" smtClean="0"/>
              <a:t>independent records </a:t>
            </a:r>
            <a:r>
              <a:rPr lang="en-US" altLang="zh-TW" dirty="0"/>
              <a:t>that </a:t>
            </a:r>
            <a:r>
              <a:rPr lang="en-US" altLang="zh-TW" dirty="0" smtClean="0"/>
              <a:t>need substantial processing</a:t>
            </a:r>
            <a:br>
              <a:rPr lang="en-US" altLang="zh-TW" dirty="0" smtClean="0"/>
            </a:br>
            <a:r>
              <a:rPr lang="en-US" altLang="zh-TW" dirty="0" smtClean="0">
                <a:sym typeface="Wingdings" panose="05000000000000000000" pitchFamily="2" charset="2"/>
              </a:rPr>
              <a:t> can </a:t>
            </a:r>
            <a:r>
              <a:rPr lang="en-US" altLang="zh-TW" dirty="0" smtClean="0"/>
              <a:t>hide or tolerate comm. and synch. overheads</a:t>
            </a:r>
          </a:p>
          <a:p>
            <a:pPr lvl="1"/>
            <a:r>
              <a:rPr lang="en-US" altLang="zh-TW" i="1" dirty="0" smtClean="0"/>
              <a:t>Request-level parallelism</a:t>
            </a:r>
            <a:r>
              <a:rPr lang="en-US" altLang="zh-TW" dirty="0" smtClean="0"/>
              <a:t>: from huge amount of requests per second received, which rarely involve read–write sharing of data or synchronization across requests</a:t>
            </a:r>
            <a:br>
              <a:rPr lang="en-US" altLang="zh-TW" dirty="0" smtClean="0"/>
            </a:br>
            <a:r>
              <a:rPr lang="en-US" altLang="zh-TW" dirty="0">
                <a:sym typeface="Wingdings" panose="05000000000000000000" pitchFamily="2" charset="2"/>
              </a:rPr>
              <a:t> computation can be easily partitioned both within a request and across different requests</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13</a:t>
            </a:fld>
            <a:endParaRPr lang="zh-TW" altLang="zh-TW"/>
          </a:p>
        </p:txBody>
      </p:sp>
    </p:spTree>
    <p:extLst>
      <p:ext uri="{BB962C8B-B14F-4D97-AF65-F5344CB8AC3E}">
        <p14:creationId xmlns:p14="http://schemas.microsoft.com/office/powerpoint/2010/main" val="17180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Characteristics of Internet Services</a:t>
            </a:r>
            <a:endParaRPr lang="en-US" dirty="0"/>
          </a:p>
        </p:txBody>
      </p:sp>
      <p:sp>
        <p:nvSpPr>
          <p:cNvPr id="3" name="內容版面配置區 2"/>
          <p:cNvSpPr>
            <a:spLocks noGrp="1"/>
          </p:cNvSpPr>
          <p:nvPr>
            <p:ph idx="1"/>
          </p:nvPr>
        </p:nvSpPr>
        <p:spPr/>
        <p:txBody>
          <a:bodyPr/>
          <a:lstStyle/>
          <a:p>
            <a:r>
              <a:rPr lang="en-US" altLang="zh-TW" dirty="0" smtClean="0"/>
              <a:t>Workload churn: </a:t>
            </a:r>
          </a:p>
          <a:p>
            <a:pPr lvl="1"/>
            <a:r>
              <a:rPr lang="en-US" altLang="zh-TW" dirty="0" smtClean="0"/>
              <a:t>Users of Internet services are isolated from the service’s implementation details by relatively well-defined and stable high-level APIs (e.g., simple URLs)</a:t>
            </a:r>
          </a:p>
          <a:p>
            <a:pPr lvl="2"/>
            <a:r>
              <a:rPr lang="en-US" altLang="zh-TW" dirty="0" smtClean="0"/>
              <a:t>Easier to deploy new software quickly, e.g., weekly cycle</a:t>
            </a:r>
          </a:p>
          <a:p>
            <a:pPr lvl="2"/>
            <a:r>
              <a:rPr lang="en-US" altLang="zh-TW" dirty="0" smtClean="0"/>
              <a:t>By </a:t>
            </a:r>
            <a:r>
              <a:rPr lang="en-US" altLang="zh-TW" dirty="0"/>
              <a:t>hundreds of </a:t>
            </a:r>
            <a:r>
              <a:rPr lang="en-US" altLang="zh-TW" dirty="0" smtClean="0"/>
              <a:t>developers making thousands of independent code changes per week</a:t>
            </a:r>
          </a:p>
          <a:p>
            <a:pPr lvl="1"/>
            <a:r>
              <a:rPr lang="en-US" altLang="zh-TW" dirty="0" smtClean="0"/>
              <a:t>Good for rapid product innovation but hard for system designers to extract useful benchmarks and workload mix </a:t>
            </a:r>
            <a:r>
              <a:rPr lang="en-US" altLang="zh-TW" dirty="0" smtClean="0">
                <a:sym typeface="Wingdings" panose="05000000000000000000" pitchFamily="2" charset="2"/>
              </a:rPr>
              <a:t></a:t>
            </a:r>
            <a:r>
              <a:rPr lang="en-US" altLang="zh-TW" dirty="0" smtClean="0"/>
              <a:t> potentially affecting the optimal design point of WSCs</a:t>
            </a:r>
          </a:p>
          <a:p>
            <a:pPr lvl="1"/>
            <a:r>
              <a:rPr lang="en-US" altLang="zh-TW" dirty="0" smtClean="0"/>
              <a:t>Hardware need not strive for good performance for immutable pieces of code, but consider software rewrites to take advantage of new hardware capabilities or devices</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14</a:t>
            </a:fld>
            <a:endParaRPr lang="zh-TW" altLang="zh-TW"/>
          </a:p>
        </p:txBody>
      </p:sp>
    </p:spTree>
    <p:extLst>
      <p:ext uri="{BB962C8B-B14F-4D97-AF65-F5344CB8AC3E}">
        <p14:creationId xmlns:p14="http://schemas.microsoft.com/office/powerpoint/2010/main" val="2923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Characteristics of Internet Services</a:t>
            </a:r>
            <a:endParaRPr lang="en-US" dirty="0"/>
          </a:p>
        </p:txBody>
      </p:sp>
      <p:sp>
        <p:nvSpPr>
          <p:cNvPr id="3" name="內容版面配置區 2"/>
          <p:cNvSpPr>
            <a:spLocks noGrp="1"/>
          </p:cNvSpPr>
          <p:nvPr>
            <p:ph idx="1"/>
          </p:nvPr>
        </p:nvSpPr>
        <p:spPr/>
        <p:txBody>
          <a:bodyPr/>
          <a:lstStyle/>
          <a:p>
            <a:r>
              <a:rPr lang="en-US" altLang="zh-TW" dirty="0" smtClean="0"/>
              <a:t>Platform homogeneity: </a:t>
            </a:r>
          </a:p>
          <a:p>
            <a:pPr lvl="1"/>
            <a:r>
              <a:rPr lang="en-US" altLang="zh-TW" dirty="0" smtClean="0"/>
              <a:t>Internet </a:t>
            </a:r>
            <a:r>
              <a:rPr lang="en-US" altLang="zh-TW" dirty="0"/>
              <a:t>services </a:t>
            </a:r>
            <a:r>
              <a:rPr lang="en-US" altLang="zh-TW" dirty="0" smtClean="0"/>
              <a:t>typically require a </a:t>
            </a:r>
            <a:r>
              <a:rPr lang="en-US" altLang="zh-TW" dirty="0"/>
              <a:t>small number of hardware and system software </a:t>
            </a:r>
            <a:r>
              <a:rPr lang="en-US" altLang="zh-TW" dirty="0" smtClean="0"/>
              <a:t>configurations</a:t>
            </a:r>
            <a:br>
              <a:rPr lang="en-US" altLang="zh-TW" dirty="0" smtClean="0"/>
            </a:br>
            <a:r>
              <a:rPr lang="en-US" altLang="zh-TW" dirty="0" smtClean="0">
                <a:sym typeface="Wingdings" panose="05000000000000000000" pitchFamily="2" charset="2"/>
              </a:rPr>
              <a:t> </a:t>
            </a:r>
            <a:r>
              <a:rPr lang="en-US" altLang="zh-TW" dirty="0" smtClean="0"/>
              <a:t>a more homogeneous target for software development </a:t>
            </a:r>
          </a:p>
          <a:p>
            <a:pPr lvl="1"/>
            <a:r>
              <a:rPr lang="en-US" altLang="zh-TW" dirty="0" smtClean="0"/>
              <a:t>Homogeneity simplifies cluster-level scheduling and load balancing and reduces maintenance burden for platforms software (kernels, drivers, etc.)</a:t>
            </a:r>
          </a:p>
          <a:p>
            <a:pPr lvl="1"/>
            <a:r>
              <a:rPr lang="en-US" altLang="zh-TW" dirty="0" smtClean="0"/>
              <a:t>Homogeneity allows more efficient supply chains and repair processes (e.g., having more experience with fewer types of systems)</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15</a:t>
            </a:fld>
            <a:endParaRPr lang="zh-TW" altLang="zh-TW"/>
          </a:p>
        </p:txBody>
      </p:sp>
    </p:spTree>
    <p:extLst>
      <p:ext uri="{BB962C8B-B14F-4D97-AF65-F5344CB8AC3E}">
        <p14:creationId xmlns:p14="http://schemas.microsoft.com/office/powerpoint/2010/main" val="173651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Characteristics of Internet Services</a:t>
            </a:r>
            <a:endParaRPr lang="en-US" dirty="0"/>
          </a:p>
        </p:txBody>
      </p:sp>
      <p:sp>
        <p:nvSpPr>
          <p:cNvPr id="3" name="內容版面配置區 2"/>
          <p:cNvSpPr>
            <a:spLocks noGrp="1"/>
          </p:cNvSpPr>
          <p:nvPr>
            <p:ph idx="1"/>
          </p:nvPr>
        </p:nvSpPr>
        <p:spPr/>
        <p:txBody>
          <a:bodyPr/>
          <a:lstStyle/>
          <a:p>
            <a:r>
              <a:rPr lang="en-US" altLang="zh-TW" dirty="0" smtClean="0"/>
              <a:t>Fault-free operation:</a:t>
            </a:r>
          </a:p>
          <a:p>
            <a:pPr lvl="1"/>
            <a:r>
              <a:rPr lang="en-US" altLang="zh-TW" dirty="0" smtClean="0"/>
              <a:t>Internet services run on clusters of thousands of machines </a:t>
            </a:r>
            <a:r>
              <a:rPr lang="en-US" altLang="zh-TW" dirty="0" smtClean="0">
                <a:sym typeface="Wingdings" panose="05000000000000000000" pitchFamily="2" charset="2"/>
              </a:rPr>
              <a:t> </a:t>
            </a:r>
            <a:r>
              <a:rPr lang="en-US" altLang="zh-TW" dirty="0" smtClean="0"/>
              <a:t>fault is expected every few hours or less</a:t>
            </a:r>
          </a:p>
          <a:p>
            <a:pPr lvl="1"/>
            <a:r>
              <a:rPr lang="en-US" altLang="zh-TW" dirty="0" smtClean="0"/>
              <a:t>Internet services need to work in an environment where faults are part of daily life</a:t>
            </a:r>
          </a:p>
          <a:p>
            <a:pPr lvl="1"/>
            <a:r>
              <a:rPr lang="en-US" altLang="zh-TW" dirty="0" smtClean="0"/>
              <a:t>Ideally, system software should provide a layer that hides most of fault complexity from application-level software</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16</a:t>
            </a:fld>
            <a:endParaRPr lang="zh-TW" altLang="zh-TW"/>
          </a:p>
        </p:txBody>
      </p:sp>
    </p:spTree>
    <p:extLst>
      <p:ext uri="{BB962C8B-B14F-4D97-AF65-F5344CB8AC3E}">
        <p14:creationId xmlns:p14="http://schemas.microsoft.com/office/powerpoint/2010/main" val="2150379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Software Layers of WSC</a:t>
            </a:r>
            <a:endParaRPr lang="en-US" dirty="0"/>
          </a:p>
        </p:txBody>
      </p:sp>
      <p:sp>
        <p:nvSpPr>
          <p:cNvPr id="3" name="內容版面配置區 2"/>
          <p:cNvSpPr>
            <a:spLocks noGrp="1"/>
          </p:cNvSpPr>
          <p:nvPr>
            <p:ph idx="1"/>
          </p:nvPr>
        </p:nvSpPr>
        <p:spPr/>
        <p:txBody>
          <a:bodyPr/>
          <a:lstStyle/>
          <a:p>
            <a:r>
              <a:rPr lang="en-US" altLang="zh-TW" dirty="0" smtClean="0"/>
              <a:t>Platform-level software:</a:t>
            </a:r>
          </a:p>
          <a:p>
            <a:pPr lvl="1"/>
            <a:r>
              <a:rPr lang="en-US" altLang="zh-TW" dirty="0" smtClean="0"/>
              <a:t>Common firmware, kernel, OS distribution, libraries that are present in individual servers to abstract the hardware of a single machine and provide basic server-level services</a:t>
            </a:r>
          </a:p>
          <a:p>
            <a:r>
              <a:rPr lang="en-US" altLang="zh-TW" dirty="0" smtClean="0"/>
              <a:t>Cluster-level infrastructure: </a:t>
            </a:r>
          </a:p>
          <a:p>
            <a:pPr lvl="1"/>
            <a:r>
              <a:rPr lang="en-US" altLang="zh-TW" dirty="0" smtClean="0"/>
              <a:t>Software that manages resources and provides services at cluster level, e.g.,</a:t>
            </a:r>
            <a:r>
              <a:rPr lang="en-US" altLang="zh-TW" dirty="0"/>
              <a:t> distributed file systems, </a:t>
            </a:r>
            <a:r>
              <a:rPr lang="en-US" altLang="zh-TW" dirty="0" smtClean="0"/>
              <a:t>RPC </a:t>
            </a:r>
            <a:r>
              <a:rPr lang="en-US" altLang="zh-TW" dirty="0"/>
              <a:t>libraries, </a:t>
            </a:r>
            <a:r>
              <a:rPr lang="en-US" altLang="zh-TW" dirty="0" smtClean="0"/>
              <a:t>programming </a:t>
            </a:r>
            <a:r>
              <a:rPr lang="en-US" altLang="zh-TW" dirty="0"/>
              <a:t>models </a:t>
            </a:r>
            <a:r>
              <a:rPr lang="en-US" altLang="zh-TW" dirty="0" smtClean="0"/>
              <a:t>(</a:t>
            </a:r>
            <a:r>
              <a:rPr lang="en-US" altLang="zh-TW" dirty="0" err="1" smtClean="0"/>
              <a:t>MapReduce</a:t>
            </a:r>
            <a:r>
              <a:rPr lang="en-US" altLang="zh-TW" dirty="0"/>
              <a:t>, Hadoop, </a:t>
            </a:r>
            <a:r>
              <a:rPr lang="en-US" altLang="zh-TW" dirty="0" err="1" smtClean="0"/>
              <a:t>BigTable</a:t>
            </a:r>
            <a:r>
              <a:rPr lang="en-US" altLang="zh-TW" dirty="0" smtClean="0"/>
              <a:t>, …)</a:t>
            </a:r>
            <a:br>
              <a:rPr lang="en-US" altLang="zh-TW" dirty="0" smtClean="0"/>
            </a:br>
            <a:r>
              <a:rPr lang="en-US" altLang="zh-TW" dirty="0" smtClean="0">
                <a:sym typeface="Wingdings" panose="05000000000000000000" pitchFamily="2" charset="2"/>
              </a:rPr>
              <a:t> OS of the datacenter</a:t>
            </a:r>
            <a:endParaRPr lang="en-US" altLang="zh-TW" dirty="0" smtClean="0"/>
          </a:p>
          <a:p>
            <a:r>
              <a:rPr lang="en-US" altLang="zh-TW" dirty="0" smtClean="0"/>
              <a:t>Application-level software: </a:t>
            </a:r>
          </a:p>
          <a:p>
            <a:pPr lvl="1"/>
            <a:r>
              <a:rPr lang="en-US" altLang="zh-TW" dirty="0" smtClean="0"/>
              <a:t>Software that implements a specific service: online services (search, mail), offline computations (build index)</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17</a:t>
            </a:fld>
            <a:endParaRPr lang="zh-TW" altLang="zh-TW"/>
          </a:p>
        </p:txBody>
      </p:sp>
    </p:spTree>
    <p:extLst>
      <p:ext uri="{BB962C8B-B14F-4D97-AF65-F5344CB8AC3E}">
        <p14:creationId xmlns:p14="http://schemas.microsoft.com/office/powerpoint/2010/main" val="22435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Platform-Level Software</a:t>
            </a:r>
            <a:endParaRPr lang="en-US" dirty="0"/>
          </a:p>
        </p:txBody>
      </p:sp>
      <p:sp>
        <p:nvSpPr>
          <p:cNvPr id="3" name="內容版面配置區 2"/>
          <p:cNvSpPr>
            <a:spLocks noGrp="1"/>
          </p:cNvSpPr>
          <p:nvPr>
            <p:ph idx="1"/>
          </p:nvPr>
        </p:nvSpPr>
        <p:spPr/>
        <p:txBody>
          <a:bodyPr/>
          <a:lstStyle/>
          <a:p>
            <a:r>
              <a:rPr lang="en-US" altLang="zh-TW" dirty="0" smtClean="0"/>
              <a:t>Similar to that on </a:t>
            </a:r>
            <a:r>
              <a:rPr lang="en-US" altLang="zh-TW" dirty="0"/>
              <a:t>a regular </a:t>
            </a:r>
            <a:r>
              <a:rPr lang="en-US" altLang="zh-TW" dirty="0" smtClean="0"/>
              <a:t>server platform</a:t>
            </a:r>
          </a:p>
          <a:p>
            <a:r>
              <a:rPr lang="en-US" altLang="zh-TW" dirty="0" smtClean="0"/>
              <a:t>But, firmware</a:t>
            </a:r>
            <a:r>
              <a:rPr lang="en-US" altLang="zh-TW" dirty="0"/>
              <a:t>, </a:t>
            </a:r>
            <a:r>
              <a:rPr lang="en-US" altLang="zh-TW" dirty="0" smtClean="0"/>
              <a:t>drivers</a:t>
            </a:r>
            <a:r>
              <a:rPr lang="en-US" altLang="zh-TW" dirty="0"/>
              <a:t>, or </a:t>
            </a:r>
            <a:r>
              <a:rPr lang="en-US" altLang="zh-TW" dirty="0" smtClean="0"/>
              <a:t>OS can </a:t>
            </a:r>
            <a:r>
              <a:rPr lang="en-US" altLang="zh-TW" dirty="0"/>
              <a:t>be simplified </a:t>
            </a:r>
            <a:endParaRPr lang="en-US" altLang="zh-TW" dirty="0" smtClean="0"/>
          </a:p>
          <a:p>
            <a:pPr lvl="1"/>
            <a:r>
              <a:rPr lang="en-US" altLang="zh-TW" dirty="0" smtClean="0"/>
              <a:t>HW homogeneity with </a:t>
            </a:r>
            <a:r>
              <a:rPr lang="en-US" altLang="zh-TW" dirty="0"/>
              <a:t>fewer combinations of devices</a:t>
            </a:r>
            <a:r>
              <a:rPr lang="en-US" altLang="zh-TW" dirty="0" smtClean="0"/>
              <a:t> allows </a:t>
            </a:r>
            <a:r>
              <a:rPr lang="en-US" altLang="zh-TW" dirty="0"/>
              <a:t>streamline firmware and </a:t>
            </a:r>
            <a:r>
              <a:rPr lang="en-US" altLang="zh-TW" dirty="0" smtClean="0"/>
              <a:t>driver and testing</a:t>
            </a:r>
          </a:p>
          <a:p>
            <a:pPr lvl="1"/>
            <a:r>
              <a:rPr lang="en-US" altLang="zh-TW" dirty="0" smtClean="0"/>
              <a:t>WSC server is deployed </a:t>
            </a:r>
            <a:r>
              <a:rPr lang="en-US" altLang="zh-TW" dirty="0"/>
              <a:t>in a relatively well-known environment, leading to </a:t>
            </a:r>
            <a:r>
              <a:rPr lang="en-US" altLang="zh-TW" dirty="0" smtClean="0"/>
              <a:t>further optimizations, e.g., </a:t>
            </a:r>
            <a:r>
              <a:rPr lang="en-US" altLang="zh-TW" dirty="0"/>
              <a:t>networking </a:t>
            </a:r>
            <a:r>
              <a:rPr lang="en-US" altLang="zh-TW" dirty="0" smtClean="0"/>
              <a:t>is within same building </a:t>
            </a:r>
            <a:r>
              <a:rPr lang="en-US" altLang="zh-TW" dirty="0"/>
              <a:t>and incur </a:t>
            </a:r>
            <a:r>
              <a:rPr lang="en-US" altLang="zh-TW" dirty="0" smtClean="0"/>
              <a:t>low </a:t>
            </a:r>
            <a:r>
              <a:rPr lang="en-US" altLang="zh-TW" dirty="0"/>
              <a:t>losses </a:t>
            </a:r>
          </a:p>
          <a:p>
            <a:r>
              <a:rPr lang="en-US" altLang="zh-TW" dirty="0" smtClean="0"/>
              <a:t>Virtualization is now popular </a:t>
            </a:r>
            <a:r>
              <a:rPr lang="en-US" altLang="zh-TW" dirty="0"/>
              <a:t>in </a:t>
            </a:r>
            <a:r>
              <a:rPr lang="en-US" altLang="zh-TW" dirty="0" smtClean="0"/>
              <a:t>WSCs</a:t>
            </a:r>
          </a:p>
          <a:p>
            <a:pPr lvl="1"/>
            <a:r>
              <a:rPr lang="en-US" altLang="zh-TW" dirty="0" smtClean="0"/>
              <a:t>Provides portable </a:t>
            </a:r>
            <a:r>
              <a:rPr lang="en-US" altLang="zh-TW" dirty="0"/>
              <a:t>interface to manage </a:t>
            </a:r>
            <a:r>
              <a:rPr lang="en-US" altLang="zh-TW" dirty="0" smtClean="0"/>
              <a:t>security </a:t>
            </a:r>
            <a:r>
              <a:rPr lang="en-US" altLang="zh-TW" dirty="0"/>
              <a:t>and performance </a:t>
            </a:r>
            <a:r>
              <a:rPr lang="en-US" altLang="zh-TW" dirty="0" smtClean="0"/>
              <a:t>isolation and to perform live migration, e.g., </a:t>
            </a:r>
            <a:r>
              <a:rPr lang="en-US" altLang="zh-TW" dirty="0"/>
              <a:t>allowing </a:t>
            </a:r>
            <a:r>
              <a:rPr lang="en-US" altLang="zh-TW" dirty="0" smtClean="0"/>
              <a:t>infrastructure </a:t>
            </a:r>
            <a:r>
              <a:rPr lang="en-US" altLang="zh-TW" dirty="0"/>
              <a:t>to </a:t>
            </a:r>
            <a:r>
              <a:rPr lang="en-US" altLang="zh-TW" dirty="0" smtClean="0"/>
              <a:t>be upgraded </a:t>
            </a:r>
            <a:r>
              <a:rPr lang="en-US" altLang="zh-TW" dirty="0"/>
              <a:t>or repaired without impacting a user’s </a:t>
            </a:r>
            <a:r>
              <a:rPr lang="en-US" altLang="zh-TW" dirty="0" smtClean="0"/>
              <a:t>computation</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18</a:t>
            </a:fld>
            <a:endParaRPr lang="zh-TW" altLang="zh-TW"/>
          </a:p>
        </p:txBody>
      </p:sp>
    </p:spTree>
    <p:extLst>
      <p:ext uri="{BB962C8B-B14F-4D97-AF65-F5344CB8AC3E}">
        <p14:creationId xmlns:p14="http://schemas.microsoft.com/office/powerpoint/2010/main" val="34223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Main Reference</a:t>
            </a:r>
            <a:endParaRPr lang="zh-TW" altLang="en-US" dirty="0"/>
          </a:p>
        </p:txBody>
      </p:sp>
      <p:sp>
        <p:nvSpPr>
          <p:cNvPr id="3" name="內容版面配置區 2"/>
          <p:cNvSpPr>
            <a:spLocks noGrp="1"/>
          </p:cNvSpPr>
          <p:nvPr>
            <p:ph idx="1"/>
          </p:nvPr>
        </p:nvSpPr>
        <p:spPr>
          <a:xfrm>
            <a:off x="425450" y="1035050"/>
            <a:ext cx="4722614" cy="5057775"/>
          </a:xfrm>
        </p:spPr>
        <p:txBody>
          <a:bodyPr/>
          <a:lstStyle/>
          <a:p>
            <a:r>
              <a:rPr lang="en-US" altLang="zh-TW" i="1" dirty="0"/>
              <a:t>The Datacenter as a Computer: An Introduction to the Design of Warehouse-Scale </a:t>
            </a:r>
            <a:r>
              <a:rPr lang="en-US" altLang="zh-TW" i="1" dirty="0" smtClean="0"/>
              <a:t>Machines</a:t>
            </a:r>
            <a:r>
              <a:rPr lang="en-US" altLang="zh-TW" dirty="0" smtClean="0"/>
              <a:t>, 2</a:t>
            </a:r>
            <a:r>
              <a:rPr lang="en-US" altLang="zh-TW" baseline="30000" dirty="0" smtClean="0"/>
              <a:t>nd</a:t>
            </a:r>
            <a:r>
              <a:rPr lang="en-US" altLang="zh-TW" dirty="0" smtClean="0"/>
              <a:t> Ed., </a:t>
            </a:r>
            <a:r>
              <a:rPr lang="pt-BR" altLang="zh-TW" dirty="0" smtClean="0"/>
              <a:t>Luiz </a:t>
            </a:r>
            <a:r>
              <a:rPr lang="pt-BR" altLang="zh-TW" dirty="0"/>
              <a:t>André </a:t>
            </a:r>
            <a:r>
              <a:rPr lang="pt-BR" altLang="zh-TW" dirty="0" smtClean="0"/>
              <a:t>Barroso, Jimmy Clidaras, Urs Hölzle</a:t>
            </a:r>
            <a:r>
              <a:rPr lang="pt-BR" altLang="zh-TW" dirty="0"/>
              <a:t>, </a:t>
            </a:r>
            <a:r>
              <a:rPr lang="pt-BR" altLang="zh-TW" dirty="0" smtClean="0"/>
              <a:t>Morgan &amp; </a:t>
            </a:r>
            <a:r>
              <a:rPr lang="pt-BR" altLang="zh-TW" dirty="0"/>
              <a:t>Claypool </a:t>
            </a:r>
            <a:r>
              <a:rPr lang="pt-BR" altLang="zh-TW" dirty="0" smtClean="0"/>
              <a:t>Publishers, 2013</a:t>
            </a:r>
            <a:r>
              <a:rPr lang="pt-BR" altLang="zh-TW" dirty="0"/>
              <a:t>.</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a:t>
            </a:fld>
            <a:endParaRPr lang="zh-TW" altLang="zh-TW"/>
          </a:p>
        </p:txBody>
      </p:sp>
      <p:pic>
        <p:nvPicPr>
          <p:cNvPr id="5" name="圖片 4"/>
          <p:cNvPicPr>
            <a:picLocks noChangeAspect="1"/>
          </p:cNvPicPr>
          <p:nvPr/>
        </p:nvPicPr>
        <p:blipFill>
          <a:blip r:embed="rId2"/>
          <a:stretch>
            <a:fillRect/>
          </a:stretch>
        </p:blipFill>
        <p:spPr>
          <a:xfrm>
            <a:off x="5148064" y="1259632"/>
            <a:ext cx="3750072" cy="4685704"/>
          </a:xfrm>
          <a:prstGeom prst="rect">
            <a:avLst/>
          </a:prstGeom>
        </p:spPr>
      </p:pic>
    </p:spTree>
    <p:extLst>
      <p:ext uri="{BB962C8B-B14F-4D97-AF65-F5344CB8AC3E}">
        <p14:creationId xmlns:p14="http://schemas.microsoft.com/office/powerpoint/2010/main" val="548608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dirty="0" smtClean="0"/>
              <a:t>Cluster-Level Infrastructure Software</a:t>
            </a:r>
            <a:endParaRPr lang="en-US" dirty="0"/>
          </a:p>
        </p:txBody>
      </p:sp>
      <p:sp>
        <p:nvSpPr>
          <p:cNvPr id="3" name="內容版面配置區 2"/>
          <p:cNvSpPr>
            <a:spLocks noGrp="1"/>
          </p:cNvSpPr>
          <p:nvPr>
            <p:ph idx="1"/>
          </p:nvPr>
        </p:nvSpPr>
        <p:spPr/>
        <p:txBody>
          <a:bodyPr/>
          <a:lstStyle/>
          <a:p>
            <a:r>
              <a:rPr lang="en-US" dirty="0" smtClean="0"/>
              <a:t>OS of a WSC</a:t>
            </a:r>
          </a:p>
          <a:p>
            <a:pPr lvl="1"/>
            <a:r>
              <a:rPr lang="en-US" u="sng" dirty="0" smtClean="0"/>
              <a:t>Resource management</a:t>
            </a:r>
            <a:r>
              <a:rPr lang="en-US" dirty="0" smtClean="0"/>
              <a:t>: c</a:t>
            </a:r>
            <a:r>
              <a:rPr lang="en-US" altLang="zh-TW" dirty="0" smtClean="0"/>
              <a:t>ontrols mapping </a:t>
            </a:r>
            <a:r>
              <a:rPr lang="en-US" altLang="zh-TW" dirty="0"/>
              <a:t>of user tasks to </a:t>
            </a:r>
            <a:r>
              <a:rPr lang="en-US" altLang="zh-TW" dirty="0" smtClean="0"/>
              <a:t>HW resources</a:t>
            </a:r>
            <a:r>
              <a:rPr lang="en-US" altLang="zh-TW" dirty="0"/>
              <a:t>, enforces priorities and quotas</a:t>
            </a:r>
            <a:r>
              <a:rPr lang="en-US" altLang="zh-TW" dirty="0" smtClean="0"/>
              <a:t>, considers </a:t>
            </a:r>
            <a:r>
              <a:rPr lang="en-US" altLang="zh-TW" dirty="0"/>
              <a:t>power limitations and energy usage </a:t>
            </a:r>
            <a:r>
              <a:rPr lang="en-US" altLang="zh-TW" dirty="0" smtClean="0"/>
              <a:t>optimization</a:t>
            </a:r>
          </a:p>
          <a:p>
            <a:pPr lvl="1"/>
            <a:r>
              <a:rPr lang="en-US" altLang="zh-TW" u="sng" dirty="0" smtClean="0"/>
              <a:t>Hardware abstraction and basic services</a:t>
            </a:r>
            <a:r>
              <a:rPr lang="en-US" altLang="zh-TW" dirty="0" smtClean="0"/>
              <a:t>: e.g., reliable </a:t>
            </a:r>
            <a:r>
              <a:rPr lang="en-US" altLang="zh-TW" dirty="0"/>
              <a:t>distributed storage, message passing, and cluster-level </a:t>
            </a:r>
            <a:r>
              <a:rPr lang="en-US" altLang="zh-TW" dirty="0" smtClean="0"/>
              <a:t>synchronization</a:t>
            </a:r>
            <a:r>
              <a:rPr lang="en-US" altLang="zh-TW" dirty="0"/>
              <a:t> </a:t>
            </a:r>
            <a:r>
              <a:rPr lang="en-US" altLang="zh-TW" dirty="0" smtClean="0"/>
              <a:t>as reusable modules or services</a:t>
            </a:r>
            <a:endParaRPr lang="en-US" altLang="zh-TW" dirty="0"/>
          </a:p>
          <a:p>
            <a:pPr lvl="1"/>
            <a:r>
              <a:rPr lang="en-US" altLang="zh-TW" u="sng" dirty="0" smtClean="0"/>
              <a:t>Deployment and maintenance</a:t>
            </a:r>
            <a:r>
              <a:rPr lang="en-US" altLang="zh-TW" dirty="0" smtClean="0"/>
              <a:t>: e.g., software image distribution, </a:t>
            </a:r>
            <a:r>
              <a:rPr lang="en-US" altLang="zh-TW" dirty="0"/>
              <a:t>configuration management, </a:t>
            </a:r>
            <a:r>
              <a:rPr lang="en-US" altLang="zh-TW" dirty="0" smtClean="0"/>
              <a:t>monitoring and debugging </a:t>
            </a:r>
            <a:r>
              <a:rPr lang="en-US" altLang="zh-TW" dirty="0"/>
              <a:t>and </a:t>
            </a:r>
            <a:r>
              <a:rPr lang="en-US" altLang="zh-TW" dirty="0" smtClean="0"/>
              <a:t>optimization</a:t>
            </a:r>
          </a:p>
          <a:p>
            <a:pPr lvl="1"/>
            <a:r>
              <a:rPr lang="en-US" altLang="zh-TW" u="sng" dirty="0" smtClean="0"/>
              <a:t>Programming frameworks</a:t>
            </a:r>
            <a:r>
              <a:rPr lang="en-US" altLang="zh-TW" dirty="0" smtClean="0"/>
              <a:t>: e.g., </a:t>
            </a:r>
            <a:r>
              <a:rPr lang="en-US" altLang="zh-TW" dirty="0" err="1" smtClean="0"/>
              <a:t>MapReduce</a:t>
            </a:r>
            <a:r>
              <a:rPr lang="en-US" altLang="zh-TW" dirty="0" smtClean="0"/>
              <a:t> and </a:t>
            </a:r>
            <a:r>
              <a:rPr lang="en-US" altLang="zh-TW" dirty="0" err="1" smtClean="0"/>
              <a:t>BigTable</a:t>
            </a:r>
            <a:r>
              <a:rPr lang="en-US" altLang="zh-TW" dirty="0" smtClean="0"/>
              <a:t> improve programmability </a:t>
            </a:r>
            <a:r>
              <a:rPr lang="en-US" altLang="zh-TW" dirty="0"/>
              <a:t>by automatically handling data partitioning</a:t>
            </a:r>
            <a:r>
              <a:rPr lang="en-US" altLang="zh-TW" dirty="0" smtClean="0"/>
              <a:t>, distribution</a:t>
            </a:r>
            <a:r>
              <a:rPr lang="en-US" altLang="zh-TW" dirty="0"/>
              <a:t>, </a:t>
            </a:r>
            <a:r>
              <a:rPr lang="en-US" altLang="zh-TW" dirty="0" smtClean="0"/>
              <a:t>fault tolerance</a:t>
            </a:r>
            <a:endParaRPr lang="en-US" altLang="zh-TW"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19</a:t>
            </a:fld>
            <a:endParaRPr lang="zh-TW" altLang="zh-TW"/>
          </a:p>
        </p:txBody>
      </p:sp>
    </p:spTree>
    <p:extLst>
      <p:ext uri="{BB962C8B-B14F-4D97-AF65-F5344CB8AC3E}">
        <p14:creationId xmlns:p14="http://schemas.microsoft.com/office/powerpoint/2010/main" val="111684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Programming Models</a:t>
            </a:r>
            <a:endParaRPr lang="en-AU" dirty="0"/>
          </a:p>
        </p:txBody>
      </p:sp>
      <p:sp>
        <p:nvSpPr>
          <p:cNvPr id="242691" name="Rectangle 3"/>
          <p:cNvSpPr>
            <a:spLocks noGrp="1" noChangeArrowheads="1"/>
          </p:cNvSpPr>
          <p:nvPr>
            <p:ph type="body" idx="1"/>
          </p:nvPr>
        </p:nvSpPr>
        <p:spPr/>
        <p:txBody>
          <a:bodyPr/>
          <a:lstStyle/>
          <a:p>
            <a:r>
              <a:rPr lang="en-US" dirty="0" smtClean="0"/>
              <a:t>Most p</a:t>
            </a:r>
            <a:r>
              <a:rPr lang="en-US" altLang="zh-TW" dirty="0" smtClean="0"/>
              <a:t>revalent programming model: </a:t>
            </a:r>
            <a:r>
              <a:rPr lang="en-US" altLang="zh-TW" dirty="0" err="1" smtClean="0"/>
              <a:t>MapReduce</a:t>
            </a:r>
            <a:r>
              <a:rPr lang="en-US" altLang="zh-TW" dirty="0" smtClean="0"/>
              <a:t> </a:t>
            </a:r>
            <a:endParaRPr lang="en-US" altLang="zh-TW" dirty="0"/>
          </a:p>
          <a:p>
            <a:pPr lvl="1"/>
            <a:r>
              <a:rPr lang="en-US" altLang="zh-TW" dirty="0" smtClean="0"/>
              <a:t>Embarrassingly </a:t>
            </a:r>
            <a:r>
              <a:rPr lang="en-US" altLang="zh-TW" dirty="0"/>
              <a:t>parallel operations performed on very large datasets, e.g., search on a keyword, aggregate a count over several </a:t>
            </a:r>
            <a:r>
              <a:rPr lang="en-US" altLang="zh-TW" dirty="0" smtClean="0"/>
              <a:t>documents</a:t>
            </a:r>
          </a:p>
          <a:p>
            <a:pPr lvl="1"/>
            <a:r>
              <a:rPr lang="en-US" altLang="zh-TW" dirty="0" smtClean="0"/>
              <a:t>Application writer </a:t>
            </a:r>
            <a:r>
              <a:rPr lang="en-US" altLang="zh-TW" dirty="0"/>
              <a:t>provides Map and Reduce functions that operate on key-value pairs</a:t>
            </a:r>
          </a:p>
          <a:p>
            <a:r>
              <a:rPr lang="en-US" altLang="zh-TW" dirty="0"/>
              <a:t>Hadoop:</a:t>
            </a:r>
          </a:p>
          <a:p>
            <a:pPr lvl="1"/>
            <a:r>
              <a:rPr lang="en-US" altLang="zh-TW" dirty="0" smtClean="0"/>
              <a:t>An </a:t>
            </a:r>
            <a:r>
              <a:rPr lang="en-US" altLang="zh-TW" dirty="0"/>
              <a:t>open-source implementation of the </a:t>
            </a:r>
            <a:r>
              <a:rPr lang="en-US" altLang="zh-TW" dirty="0" err="1"/>
              <a:t>MapReduce</a:t>
            </a:r>
            <a:r>
              <a:rPr lang="en-US" altLang="zh-TW" dirty="0"/>
              <a:t> framework; makes it easy for users to write </a:t>
            </a:r>
            <a:r>
              <a:rPr lang="en-US" altLang="zh-TW" dirty="0" err="1"/>
              <a:t>MapReduce</a:t>
            </a:r>
            <a:r>
              <a:rPr lang="en-US" altLang="zh-TW" dirty="0"/>
              <a:t> programs without worrying about low-level task/data management </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20</a:t>
            </a:fld>
            <a:endParaRPr lang="zh-TW" altLang="zh-TW"/>
          </a:p>
        </p:txBody>
      </p:sp>
    </p:spTree>
    <p:extLst>
      <p:ext uri="{BB962C8B-B14F-4D97-AF65-F5344CB8AC3E}">
        <p14:creationId xmlns:p14="http://schemas.microsoft.com/office/powerpoint/2010/main" val="4192762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Programming Models</a:t>
            </a:r>
            <a:endParaRPr lang="en-AU" dirty="0"/>
          </a:p>
        </p:txBody>
      </p:sp>
      <p:sp>
        <p:nvSpPr>
          <p:cNvPr id="242691" name="Rectangle 3"/>
          <p:cNvSpPr>
            <a:spLocks noGrp="1" noChangeArrowheads="1"/>
          </p:cNvSpPr>
          <p:nvPr>
            <p:ph type="body" idx="1"/>
          </p:nvPr>
        </p:nvSpPr>
        <p:spPr/>
        <p:txBody>
          <a:bodyPr/>
          <a:lstStyle/>
          <a:p>
            <a:r>
              <a:rPr lang="en-US" u="sng" dirty="0" smtClean="0"/>
              <a:t>Map</a:t>
            </a:r>
            <a:r>
              <a:rPr lang="en-US" dirty="0" smtClean="0"/>
              <a:t>: </a:t>
            </a:r>
            <a:r>
              <a:rPr lang="en-US" altLang="zh-TW" dirty="0" smtClean="0"/>
              <a:t>operates </a:t>
            </a:r>
            <a:r>
              <a:rPr lang="en-US" altLang="zh-TW" dirty="0"/>
              <a:t>on a collection of </a:t>
            </a:r>
            <a:r>
              <a:rPr lang="en-US" altLang="zh-TW" dirty="0" smtClean="0"/>
              <a:t>records</a:t>
            </a:r>
          </a:p>
          <a:p>
            <a:pPr lvl="1"/>
            <a:r>
              <a:rPr lang="en-US" altLang="zh-TW" dirty="0" smtClean="0"/>
              <a:t>A </a:t>
            </a:r>
            <a:r>
              <a:rPr lang="en-US" altLang="zh-TW" dirty="0"/>
              <a:t>record is (say) a webpage or a </a:t>
            </a:r>
            <a:r>
              <a:rPr lang="en-US" altLang="zh-TW" dirty="0" err="1"/>
              <a:t>facebook</a:t>
            </a:r>
            <a:r>
              <a:rPr lang="en-US" altLang="zh-TW" dirty="0"/>
              <a:t> user </a:t>
            </a:r>
            <a:r>
              <a:rPr lang="en-US" altLang="zh-TW" dirty="0" smtClean="0"/>
              <a:t>profile</a:t>
            </a:r>
            <a:endParaRPr lang="en-US" dirty="0" smtClean="0"/>
          </a:p>
          <a:p>
            <a:pPr lvl="1"/>
            <a:r>
              <a:rPr lang="en-US" altLang="zh-TW" dirty="0" smtClean="0"/>
              <a:t>The records are in the file system and scattered across several servers</a:t>
            </a:r>
          </a:p>
          <a:p>
            <a:pPr lvl="1"/>
            <a:r>
              <a:rPr lang="en-US" altLang="zh-TW" dirty="0" smtClean="0"/>
              <a:t>Thousands of map functions are spawned </a:t>
            </a:r>
            <a:r>
              <a:rPr lang="en-US" altLang="zh-TW" dirty="0"/>
              <a:t>on thousands of </a:t>
            </a:r>
            <a:r>
              <a:rPr lang="en-US" altLang="zh-TW" dirty="0" smtClean="0"/>
              <a:t>computers to work on all records in parallel</a:t>
            </a:r>
            <a:endParaRPr lang="en-US" dirty="0" smtClean="0"/>
          </a:p>
          <a:p>
            <a:pPr lvl="1"/>
            <a:r>
              <a:rPr lang="en-US" dirty="0" smtClean="0"/>
              <a:t>Provides new set of key-value pairs as intermediate values</a:t>
            </a:r>
          </a:p>
          <a:p>
            <a:r>
              <a:rPr lang="en-US" u="sng" dirty="0" smtClean="0"/>
              <a:t>Reduce</a:t>
            </a:r>
            <a:r>
              <a:rPr lang="en-US" dirty="0" smtClean="0"/>
              <a:t>: </a:t>
            </a:r>
            <a:r>
              <a:rPr lang="en-US" altLang="zh-TW" dirty="0" smtClean="0"/>
              <a:t>aggregates </a:t>
            </a:r>
            <a:r>
              <a:rPr lang="en-US" altLang="zh-TW" dirty="0"/>
              <a:t>and sorts the results produced by the Mappers, also performed in parallel</a:t>
            </a:r>
          </a:p>
          <a:p>
            <a:endParaRPr lang="en-US" altLang="zh-TW" dirty="0"/>
          </a:p>
          <a:p>
            <a:endParaRPr lang="en-US"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21</a:t>
            </a:fld>
            <a:endParaRPr lang="zh-TW" altLang="zh-TW"/>
          </a:p>
        </p:txBody>
      </p:sp>
    </p:spTree>
    <p:extLst>
      <p:ext uri="{BB962C8B-B14F-4D97-AF65-F5344CB8AC3E}">
        <p14:creationId xmlns:p14="http://schemas.microsoft.com/office/powerpoint/2010/main" val="3468166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Hadoop: </a:t>
            </a:r>
            <a:r>
              <a:rPr lang="en-US" altLang="zh-TW" dirty="0" err="1"/>
              <a:t>MapReduce</a:t>
            </a:r>
            <a:r>
              <a:rPr lang="en-US" altLang="zh-TW" dirty="0"/>
              <a:t> Open </a:t>
            </a:r>
            <a:r>
              <a:rPr lang="en-US" altLang="zh-TW" dirty="0" smtClean="0"/>
              <a:t>Source</a:t>
            </a:r>
            <a:endParaRPr lang="en-US" dirty="0"/>
          </a:p>
        </p:txBody>
      </p:sp>
      <p:sp>
        <p:nvSpPr>
          <p:cNvPr id="3" name="內容版面配置區 2"/>
          <p:cNvSpPr>
            <a:spLocks noGrp="1"/>
          </p:cNvSpPr>
          <p:nvPr>
            <p:ph idx="1"/>
          </p:nvPr>
        </p:nvSpPr>
        <p:spPr/>
        <p:txBody>
          <a:bodyPr/>
          <a:lstStyle/>
          <a:p>
            <a:r>
              <a:rPr lang="en-US" altLang="zh-TW" dirty="0" smtClean="0"/>
              <a:t>Hadoop </a:t>
            </a:r>
            <a:r>
              <a:rPr lang="en-US" altLang="zh-TW" dirty="0"/>
              <a:t>jobs consist of two types of tasks:</a:t>
            </a:r>
          </a:p>
          <a:p>
            <a:pPr lvl="1"/>
            <a:r>
              <a:rPr lang="en-US" altLang="zh-TW" dirty="0" smtClean="0"/>
              <a:t>Map </a:t>
            </a:r>
            <a:r>
              <a:rPr lang="en-US" altLang="zh-TW" dirty="0"/>
              <a:t>and Reduce </a:t>
            </a:r>
            <a:r>
              <a:rPr lang="en-US" altLang="zh-TW" dirty="0" smtClean="0"/>
              <a:t>tasks</a:t>
            </a:r>
            <a:endParaRPr lang="en-US" altLang="zh-TW" dirty="0"/>
          </a:p>
          <a:p>
            <a:pPr lvl="1"/>
            <a:r>
              <a:rPr lang="en-US" altLang="zh-TW" dirty="0" smtClean="0"/>
              <a:t>Reduce </a:t>
            </a:r>
            <a:r>
              <a:rPr lang="en-US" altLang="zh-TW" dirty="0"/>
              <a:t>tasks can only start when all map tasks </a:t>
            </a:r>
            <a:r>
              <a:rPr lang="en-US" altLang="zh-TW" dirty="0" smtClean="0"/>
              <a:t>have finished</a:t>
            </a:r>
            <a:endParaRPr lang="en-US" altLang="zh-TW" dirty="0"/>
          </a:p>
          <a:p>
            <a:endParaRPr lang="en-US" altLang="zh-TW" dirty="0" smtClean="0"/>
          </a:p>
          <a:p>
            <a:r>
              <a:rPr lang="en-US" altLang="zh-TW" dirty="0" smtClean="0"/>
              <a:t>Hadoop </a:t>
            </a:r>
            <a:r>
              <a:rPr lang="en-US" altLang="zh-TW" dirty="0"/>
              <a:t>cluster:</a:t>
            </a:r>
          </a:p>
          <a:p>
            <a:pPr lvl="1"/>
            <a:r>
              <a:rPr lang="en-US" altLang="zh-TW" dirty="0" smtClean="0"/>
              <a:t>Compute </a:t>
            </a:r>
            <a:r>
              <a:rPr lang="en-US" altLang="zh-TW" dirty="0"/>
              <a:t>nodes: where map and reduce </a:t>
            </a:r>
            <a:r>
              <a:rPr lang="en-US" altLang="zh-TW" dirty="0" smtClean="0"/>
              <a:t>tasks execute</a:t>
            </a:r>
          </a:p>
          <a:p>
            <a:pPr lvl="1"/>
            <a:r>
              <a:rPr lang="en-US" altLang="zh-TW" dirty="0" smtClean="0"/>
              <a:t>Each </a:t>
            </a:r>
            <a:r>
              <a:rPr lang="en-US" altLang="zh-TW" dirty="0"/>
              <a:t>compute node has a number of </a:t>
            </a:r>
            <a:r>
              <a:rPr lang="en-US" altLang="zh-TW" i="1" dirty="0"/>
              <a:t>slots</a:t>
            </a:r>
            <a:r>
              <a:rPr lang="en-US" altLang="zh-TW" dirty="0"/>
              <a:t> for </a:t>
            </a:r>
            <a:r>
              <a:rPr lang="en-US" altLang="zh-TW" dirty="0" smtClean="0"/>
              <a:t>the execution </a:t>
            </a:r>
            <a:r>
              <a:rPr lang="en-US" altLang="zh-TW" dirty="0"/>
              <a:t>of map and reduce </a:t>
            </a:r>
            <a:r>
              <a:rPr lang="en-US" altLang="zh-TW" dirty="0" smtClean="0"/>
              <a:t>tasks</a:t>
            </a:r>
            <a:endParaRPr lang="en-US" altLang="zh-TW" dirty="0"/>
          </a:p>
          <a:p>
            <a:pPr lvl="1"/>
            <a:r>
              <a:rPr lang="en-US" altLang="zh-TW" dirty="0" smtClean="0"/>
              <a:t>Each </a:t>
            </a:r>
            <a:r>
              <a:rPr lang="en-US" altLang="zh-TW" dirty="0"/>
              <a:t>compute node has a </a:t>
            </a:r>
            <a:r>
              <a:rPr lang="en-US" altLang="zh-TW" dirty="0" err="1"/>
              <a:t>TaskTracker</a:t>
            </a:r>
            <a:r>
              <a:rPr lang="en-US" altLang="zh-TW" dirty="0"/>
              <a:t> daemon </a:t>
            </a:r>
            <a:r>
              <a:rPr lang="en-US" altLang="zh-TW" dirty="0" smtClean="0"/>
              <a:t>that monitors </a:t>
            </a:r>
            <a:r>
              <a:rPr lang="en-US" altLang="zh-TW" dirty="0"/>
              <a:t>the execution of map and reduce </a:t>
            </a:r>
            <a:r>
              <a:rPr lang="en-US" altLang="zh-TW" dirty="0" smtClean="0"/>
              <a:t>tasks</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22</a:t>
            </a:fld>
            <a:endParaRPr lang="zh-TW" altLang="zh-TW"/>
          </a:p>
        </p:txBody>
      </p:sp>
    </p:spTree>
    <p:extLst>
      <p:ext uri="{BB962C8B-B14F-4D97-AF65-F5344CB8AC3E}">
        <p14:creationId xmlns:p14="http://schemas.microsoft.com/office/powerpoint/2010/main" val="2998961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MapReduce</a:t>
            </a:r>
            <a:r>
              <a:rPr lang="en-US" altLang="zh-TW" dirty="0"/>
              <a:t> </a:t>
            </a:r>
            <a:r>
              <a:rPr lang="en-US" altLang="zh-TW" dirty="0" smtClean="0"/>
              <a:t>Model</a:t>
            </a:r>
            <a:endParaRPr lang="en-US" dirty="0"/>
          </a:p>
        </p:txBody>
      </p:sp>
      <p:sp>
        <p:nvSpPr>
          <p:cNvPr id="3" name="內容版面配置區 2"/>
          <p:cNvSpPr>
            <a:spLocks noGrp="1"/>
          </p:cNvSpPr>
          <p:nvPr>
            <p:ph idx="1"/>
          </p:nvPr>
        </p:nvSpPr>
        <p:spPr/>
        <p:txBody>
          <a:bodyPr/>
          <a:lstStyle/>
          <a:p>
            <a:r>
              <a:rPr lang="en-US" altLang="zh-TW" i="1" dirty="0" smtClean="0"/>
              <a:t>M</a:t>
            </a:r>
            <a:r>
              <a:rPr lang="en-US" altLang="zh-TW" dirty="0"/>
              <a:t>: number of map tasks of a job</a:t>
            </a:r>
          </a:p>
          <a:p>
            <a:r>
              <a:rPr lang="en-US" altLang="zh-TW" i="1" dirty="0" smtClean="0"/>
              <a:t>k</a:t>
            </a:r>
            <a:r>
              <a:rPr lang="en-US" altLang="zh-TW" dirty="0" smtClean="0"/>
              <a:t>: number </a:t>
            </a:r>
            <a:r>
              <a:rPr lang="en-US" altLang="zh-TW" dirty="0"/>
              <a:t>of map slots </a:t>
            </a:r>
            <a:r>
              <a:rPr lang="en-US" altLang="zh-TW" dirty="0" smtClean="0"/>
              <a:t>per worker node</a:t>
            </a:r>
            <a:endParaRPr lang="en-US" altLang="zh-TW" dirty="0"/>
          </a:p>
          <a:p>
            <a:r>
              <a:rPr lang="en-US" altLang="zh-TW" i="1" dirty="0" smtClean="0"/>
              <a:t>c</a:t>
            </a:r>
            <a:r>
              <a:rPr lang="en-US" altLang="zh-TW" dirty="0"/>
              <a:t>: number of compute </a:t>
            </a:r>
            <a:r>
              <a:rPr lang="en-US" altLang="zh-TW" dirty="0" smtClean="0"/>
              <a:t>nodes</a:t>
            </a:r>
            <a:endParaRPr lang="en-US" altLang="zh-TW"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23</a:t>
            </a:fld>
            <a:endParaRPr lang="zh-TW" altLang="zh-TW"/>
          </a:p>
        </p:txBody>
      </p:sp>
      <p:pic>
        <p:nvPicPr>
          <p:cNvPr id="5" name="圖片 4"/>
          <p:cNvPicPr>
            <a:picLocks noChangeAspect="1"/>
          </p:cNvPicPr>
          <p:nvPr/>
        </p:nvPicPr>
        <p:blipFill>
          <a:blip r:embed="rId2"/>
          <a:stretch>
            <a:fillRect/>
          </a:stretch>
        </p:blipFill>
        <p:spPr>
          <a:xfrm>
            <a:off x="1127519" y="2708920"/>
            <a:ext cx="6756849" cy="1564184"/>
          </a:xfrm>
          <a:prstGeom prst="rect">
            <a:avLst/>
          </a:prstGeom>
        </p:spPr>
      </p:pic>
      <p:sp>
        <p:nvSpPr>
          <p:cNvPr id="6" name="文字方塊 5"/>
          <p:cNvSpPr txBox="1"/>
          <p:nvPr/>
        </p:nvSpPr>
        <p:spPr>
          <a:xfrm>
            <a:off x="2024912" y="4365104"/>
            <a:ext cx="3843232" cy="523220"/>
          </a:xfrm>
          <a:prstGeom prst="rect">
            <a:avLst/>
          </a:prstGeom>
          <a:noFill/>
        </p:spPr>
        <p:txBody>
          <a:bodyPr wrap="none" rtlCol="0">
            <a:spAutoFit/>
          </a:bodyPr>
          <a:lstStyle/>
          <a:p>
            <a:r>
              <a:rPr lang="en-US" altLang="zh-TW" sz="2800" i="1" dirty="0">
                <a:latin typeface="+mn-lt"/>
              </a:rPr>
              <a:t>n</a:t>
            </a:r>
            <a:r>
              <a:rPr lang="en-US" altLang="zh-TW" sz="2800" dirty="0">
                <a:latin typeface="+mn-lt"/>
              </a:rPr>
              <a:t> = </a:t>
            </a:r>
            <a:r>
              <a:rPr lang="en-US" altLang="zh-TW" sz="2800" i="1" dirty="0">
                <a:latin typeface="+mn-lt"/>
              </a:rPr>
              <a:t>k</a:t>
            </a:r>
            <a:r>
              <a:rPr lang="en-US" altLang="zh-TW" sz="2800" dirty="0">
                <a:latin typeface="+mn-lt"/>
              </a:rPr>
              <a:t> x </a:t>
            </a:r>
            <a:r>
              <a:rPr lang="en-US" altLang="zh-TW" sz="2800" i="1" dirty="0">
                <a:latin typeface="+mn-lt"/>
              </a:rPr>
              <a:t>c</a:t>
            </a:r>
            <a:r>
              <a:rPr lang="en-US" altLang="zh-TW" sz="2800" dirty="0">
                <a:latin typeface="+mn-lt"/>
              </a:rPr>
              <a:t> concurrent tasks</a:t>
            </a:r>
            <a:endParaRPr lang="en-US" sz="2800" dirty="0">
              <a:latin typeface="+mn-lt"/>
            </a:endParaRPr>
          </a:p>
        </p:txBody>
      </p:sp>
    </p:spTree>
    <p:extLst>
      <p:ext uri="{BB962C8B-B14F-4D97-AF65-F5344CB8AC3E}">
        <p14:creationId xmlns:p14="http://schemas.microsoft.com/office/powerpoint/2010/main" val="898757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WordCount</a:t>
            </a:r>
            <a:r>
              <a:rPr lang="en-US" altLang="zh-TW" dirty="0"/>
              <a:t> </a:t>
            </a:r>
            <a:r>
              <a:rPr lang="en-US" altLang="zh-TW" dirty="0" smtClean="0"/>
              <a:t>Example</a:t>
            </a:r>
            <a:endParaRPr lang="en-US" dirty="0"/>
          </a:p>
        </p:txBody>
      </p:sp>
      <p:sp>
        <p:nvSpPr>
          <p:cNvPr id="3" name="內容版面配置區 2"/>
          <p:cNvSpPr>
            <a:spLocks noGrp="1"/>
          </p:cNvSpPr>
          <p:nvPr>
            <p:ph idx="1"/>
          </p:nvPr>
        </p:nvSpPr>
        <p:spPr/>
        <p:txBody>
          <a:bodyPr/>
          <a:lstStyle/>
          <a:p>
            <a:r>
              <a:rPr lang="en-US" altLang="zh-TW" dirty="0" smtClean="0"/>
              <a:t>Goal</a:t>
            </a:r>
            <a:r>
              <a:rPr lang="en-US" altLang="zh-TW" dirty="0"/>
              <a:t>: count the number of occurrences </a:t>
            </a:r>
            <a:r>
              <a:rPr lang="en-US" altLang="zh-TW" dirty="0" smtClean="0"/>
              <a:t>of each </a:t>
            </a:r>
            <a:r>
              <a:rPr lang="en-US" altLang="zh-TW" dirty="0"/>
              <a:t>word in a large </a:t>
            </a:r>
            <a:r>
              <a:rPr lang="en-US" altLang="zh-TW" dirty="0" smtClean="0"/>
              <a:t>file</a:t>
            </a:r>
            <a:endParaRPr lang="en-US" altLang="zh-TW" dirty="0"/>
          </a:p>
          <a:p>
            <a:r>
              <a:rPr lang="en-US" altLang="zh-TW" dirty="0" smtClean="0"/>
              <a:t>Approach</a:t>
            </a:r>
            <a:r>
              <a:rPr lang="en-US" altLang="zh-TW" dirty="0"/>
              <a:t>:</a:t>
            </a:r>
          </a:p>
          <a:p>
            <a:pPr lvl="1"/>
            <a:r>
              <a:rPr lang="en-US" altLang="zh-TW" dirty="0" smtClean="0"/>
              <a:t>File </a:t>
            </a:r>
            <a:r>
              <a:rPr lang="en-US" altLang="zh-TW" dirty="0"/>
              <a:t>is broken down into a large number of </a:t>
            </a:r>
            <a:r>
              <a:rPr lang="en-US" altLang="zh-TW" dirty="0" smtClean="0"/>
              <a:t>chunks</a:t>
            </a:r>
          </a:p>
          <a:p>
            <a:pPr lvl="1"/>
            <a:r>
              <a:rPr lang="en-US" altLang="zh-TW" dirty="0" smtClean="0"/>
              <a:t>Each </a:t>
            </a:r>
            <a:r>
              <a:rPr lang="en-US" altLang="zh-TW" dirty="0"/>
              <a:t>map task takes </a:t>
            </a:r>
            <a:r>
              <a:rPr lang="en-US" altLang="zh-TW" dirty="0" smtClean="0"/>
              <a:t>a chunk from </a:t>
            </a:r>
            <a:r>
              <a:rPr lang="en-US" altLang="zh-TW" dirty="0"/>
              <a:t>the file </a:t>
            </a:r>
            <a:r>
              <a:rPr lang="en-US" altLang="zh-TW" dirty="0" smtClean="0"/>
              <a:t>and breaks </a:t>
            </a:r>
            <a:r>
              <a:rPr lang="en-US" altLang="zh-TW" dirty="0"/>
              <a:t>it into words and emits a (key, value) </a:t>
            </a:r>
            <a:r>
              <a:rPr lang="en-US" altLang="zh-TW" dirty="0" smtClean="0"/>
              <a:t>pair consisting </a:t>
            </a:r>
            <a:r>
              <a:rPr lang="en-US" altLang="zh-TW" dirty="0"/>
              <a:t>of the word and a value of “1</a:t>
            </a:r>
            <a:r>
              <a:rPr lang="en-US" altLang="zh-TW" dirty="0" smtClean="0"/>
              <a:t>”</a:t>
            </a:r>
            <a:endParaRPr lang="en-US" altLang="zh-TW" dirty="0"/>
          </a:p>
          <a:p>
            <a:pPr lvl="1"/>
            <a:r>
              <a:rPr lang="en-US" altLang="zh-TW" dirty="0" smtClean="0"/>
              <a:t>The </a:t>
            </a:r>
            <a:r>
              <a:rPr lang="en-US" altLang="zh-TW" dirty="0"/>
              <a:t>reduce tasks add the number of “1”s for each </a:t>
            </a:r>
            <a:r>
              <a:rPr lang="en-US" altLang="zh-TW" dirty="0" smtClean="0"/>
              <a:t>word and </a:t>
            </a:r>
            <a:r>
              <a:rPr lang="en-US" altLang="zh-TW" dirty="0"/>
              <a:t>output the word and the </a:t>
            </a:r>
            <a:r>
              <a:rPr lang="en-US" altLang="zh-TW" dirty="0" smtClean="0"/>
              <a:t>sum</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24</a:t>
            </a:fld>
            <a:endParaRPr lang="zh-TW" altLang="zh-TW"/>
          </a:p>
        </p:txBody>
      </p:sp>
    </p:spTree>
    <p:extLst>
      <p:ext uri="{BB962C8B-B14F-4D97-AF65-F5344CB8AC3E}">
        <p14:creationId xmlns:p14="http://schemas.microsoft.com/office/powerpoint/2010/main" val="3161502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dirty="0" err="1" smtClean="0"/>
              <a:t>WordCount</a:t>
            </a:r>
            <a:r>
              <a:rPr lang="en-US" dirty="0" smtClean="0"/>
              <a:t>: Data Flow</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25</a:t>
            </a:fld>
            <a:endParaRPr lang="zh-TW" altLang="zh-TW"/>
          </a:p>
        </p:txBody>
      </p:sp>
      <p:pic>
        <p:nvPicPr>
          <p:cNvPr id="6" name="圖片 5"/>
          <p:cNvPicPr>
            <a:picLocks noChangeAspect="1"/>
          </p:cNvPicPr>
          <p:nvPr/>
        </p:nvPicPr>
        <p:blipFill>
          <a:blip r:embed="rId2"/>
          <a:stretch>
            <a:fillRect/>
          </a:stretch>
        </p:blipFill>
        <p:spPr>
          <a:xfrm>
            <a:off x="868040" y="1124744"/>
            <a:ext cx="7448376" cy="4933651"/>
          </a:xfrm>
          <a:prstGeom prst="rect">
            <a:avLst/>
          </a:prstGeom>
        </p:spPr>
      </p:pic>
    </p:spTree>
    <p:extLst>
      <p:ext uri="{BB962C8B-B14F-4D97-AF65-F5344CB8AC3E}">
        <p14:creationId xmlns:p14="http://schemas.microsoft.com/office/powerpoint/2010/main" val="2792987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ltLang="zh-TW" dirty="0" err="1" smtClean="0"/>
              <a:t>WordCount</a:t>
            </a:r>
            <a:r>
              <a:rPr lang="en-US" altLang="zh-TW" dirty="0" smtClean="0"/>
              <a:t>: Simplified Code</a:t>
            </a:r>
            <a:endParaRPr lang="en-AU" dirty="0"/>
          </a:p>
        </p:txBody>
      </p:sp>
      <p:sp>
        <p:nvSpPr>
          <p:cNvPr id="242691" name="Rectangle 3"/>
          <p:cNvSpPr>
            <a:spLocks noGrp="1" noChangeArrowheads="1"/>
          </p:cNvSpPr>
          <p:nvPr>
            <p:ph type="body" idx="1"/>
          </p:nvPr>
        </p:nvSpPr>
        <p:spPr/>
        <p:txBody>
          <a:bodyPr/>
          <a:lstStyle/>
          <a:p>
            <a:pPr marL="0" indent="0">
              <a:buNone/>
            </a:pPr>
            <a:r>
              <a:rPr lang="en-US" sz="2400" b="1" dirty="0" smtClean="0">
                <a:latin typeface="Courier New" panose="02070309020205020404" pitchFamily="49" charset="0"/>
                <a:cs typeface="Courier New" panose="02070309020205020404" pitchFamily="49" charset="0"/>
              </a:rPr>
              <a:t>map(String key, String value):</a:t>
            </a:r>
          </a:p>
          <a:p>
            <a:pPr marL="0" indent="0">
              <a:buNone/>
            </a:pPr>
            <a:r>
              <a:rPr lang="en-US" sz="2400" b="1" dirty="0" smtClean="0">
                <a:latin typeface="Courier New" panose="02070309020205020404" pitchFamily="49" charset="0"/>
                <a:cs typeface="Courier New" panose="02070309020205020404" pitchFamily="49" charset="0"/>
              </a:rPr>
              <a:t>  // key: doc name; value: doc contents</a:t>
            </a:r>
          </a:p>
          <a:p>
            <a:pPr marL="0" indent="0">
              <a:buNone/>
            </a:pPr>
            <a:r>
              <a:rPr lang="en-US" sz="2400" b="1" dirty="0" smtClean="0">
                <a:latin typeface="Courier New" panose="02070309020205020404" pitchFamily="49" charset="0"/>
                <a:cs typeface="Courier New" panose="02070309020205020404" pitchFamily="49" charset="0"/>
              </a:rPr>
              <a:t>  for each word w in value</a:t>
            </a:r>
          </a:p>
          <a:p>
            <a:pPr marL="0" indent="0">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EmitIntermediate</a:t>
            </a:r>
            <a:r>
              <a:rPr lang="en-US" sz="2400" b="1" dirty="0" smtClean="0">
                <a:latin typeface="Courier New" panose="02070309020205020404" pitchFamily="49" charset="0"/>
                <a:cs typeface="Courier New" panose="02070309020205020404" pitchFamily="49" charset="0"/>
              </a:rPr>
              <a:t>(w,”1”); </a:t>
            </a:r>
          </a:p>
          <a:p>
            <a:pPr marL="0" indent="0">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 Produce list of all words</a:t>
            </a:r>
          </a:p>
          <a:p>
            <a:endParaRPr lang="en-US" dirty="0" smtClean="0"/>
          </a:p>
          <a:p>
            <a:pPr marL="0" indent="0">
              <a:buNone/>
            </a:pPr>
            <a:r>
              <a:rPr lang="en-US" sz="2400" b="1" dirty="0" smtClean="0">
                <a:latin typeface="Courier New" panose="02070309020205020404" pitchFamily="49" charset="0"/>
                <a:cs typeface="Courier New" panose="02070309020205020404" pitchFamily="49" charset="0"/>
              </a:rPr>
              <a:t>reduce(String key, Iterator values):</a:t>
            </a:r>
          </a:p>
          <a:p>
            <a:pPr marL="0" indent="0">
              <a:buNone/>
            </a:pPr>
            <a:r>
              <a:rPr lang="en-US" sz="2400" b="1" dirty="0" smtClean="0">
                <a:latin typeface="Courier New" panose="02070309020205020404" pitchFamily="49" charset="0"/>
                <a:cs typeface="Courier New" panose="02070309020205020404" pitchFamily="49" charset="0"/>
              </a:rPr>
              <a:t>  // key: a word; value: list of counts</a:t>
            </a:r>
          </a:p>
          <a:p>
            <a:pPr marL="0" indent="0">
              <a:buNone/>
            </a:pP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int</a:t>
            </a:r>
            <a:r>
              <a:rPr lang="en-US" sz="2400" b="1" dirty="0" smtClean="0">
                <a:latin typeface="Courier New" panose="02070309020205020404" pitchFamily="49" charset="0"/>
                <a:cs typeface="Courier New" panose="02070309020205020404" pitchFamily="49" charset="0"/>
              </a:rPr>
              <a:t> result = 0;</a:t>
            </a:r>
          </a:p>
          <a:p>
            <a:pPr marL="0" indent="0">
              <a:buNone/>
            </a:pPr>
            <a:r>
              <a:rPr lang="en-US" sz="2400" b="1" dirty="0" smtClean="0">
                <a:latin typeface="Courier New" panose="02070309020205020404" pitchFamily="49" charset="0"/>
                <a:cs typeface="Courier New" panose="02070309020205020404" pitchFamily="49" charset="0"/>
              </a:rPr>
              <a:t>  for each v in values:</a:t>
            </a:r>
          </a:p>
          <a:p>
            <a:pPr marL="0" indent="0">
              <a:buNone/>
            </a:pPr>
            <a:r>
              <a:rPr lang="en-US" sz="2400" b="1" dirty="0" smtClean="0">
                <a:latin typeface="Courier New" panose="02070309020205020404" pitchFamily="49" charset="0"/>
                <a:cs typeface="Courier New" panose="02070309020205020404" pitchFamily="49" charset="0"/>
              </a:rPr>
              <a:t>    result += </a:t>
            </a:r>
            <a:r>
              <a:rPr lang="en-US" sz="2400" b="1" dirty="0" err="1" smtClean="0">
                <a:latin typeface="Courier New" panose="02070309020205020404" pitchFamily="49" charset="0"/>
                <a:cs typeface="Courier New" panose="02070309020205020404" pitchFamily="49" charset="0"/>
              </a:rPr>
              <a:t>ParseInt</a:t>
            </a:r>
            <a:r>
              <a:rPr lang="en-US" sz="2400" b="1" dirty="0" smtClean="0">
                <a:latin typeface="Courier New" panose="02070309020205020404" pitchFamily="49" charset="0"/>
                <a:cs typeface="Courier New" panose="02070309020205020404" pitchFamily="49" charset="0"/>
              </a:rPr>
              <a:t>(v);</a:t>
            </a:r>
          </a:p>
          <a:p>
            <a:pPr marL="0" indent="0">
              <a:buNone/>
            </a:pPr>
            <a:r>
              <a:rPr lang="en-US" sz="2400" b="1" dirty="0" smtClean="0">
                <a:latin typeface="Courier New" panose="02070309020205020404" pitchFamily="49" charset="0"/>
                <a:cs typeface="Courier New" panose="02070309020205020404" pitchFamily="49" charset="0"/>
              </a:rPr>
              <a:t>  Emit(</a:t>
            </a:r>
            <a:r>
              <a:rPr lang="en-US" sz="2400" b="1" dirty="0" err="1" smtClean="0">
                <a:latin typeface="Courier New" panose="02070309020205020404" pitchFamily="49" charset="0"/>
                <a:cs typeface="Courier New" panose="02070309020205020404" pitchFamily="49" charset="0"/>
              </a:rPr>
              <a:t>AsString</a:t>
            </a:r>
            <a:r>
              <a:rPr lang="en-US" sz="2400" b="1" dirty="0" smtClean="0">
                <a:latin typeface="Courier New" panose="02070309020205020404" pitchFamily="49" charset="0"/>
                <a:cs typeface="Courier New" panose="02070309020205020404" pitchFamily="49" charset="0"/>
              </a:rPr>
              <a:t>(result));</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26</a:t>
            </a:fld>
            <a:endParaRPr lang="zh-TW" altLang="zh-TW"/>
          </a:p>
        </p:txBody>
      </p:sp>
    </p:spTree>
    <p:extLst>
      <p:ext uri="{BB962C8B-B14F-4D97-AF65-F5344CB8AC3E}">
        <p14:creationId xmlns:p14="http://schemas.microsoft.com/office/powerpoint/2010/main" val="1757519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MapReduce Execution</a:t>
            </a:r>
            <a:endParaRPr lang="en-US" dirty="0"/>
          </a:p>
        </p:txBody>
      </p:sp>
      <p:sp>
        <p:nvSpPr>
          <p:cNvPr id="3" name="內容版面配置區 2"/>
          <p:cNvSpPr>
            <a:spLocks noGrp="1"/>
          </p:cNvSpPr>
          <p:nvPr>
            <p:ph idx="1"/>
          </p:nvPr>
        </p:nvSpPr>
        <p:spPr/>
        <p:txBody>
          <a:bodyPr/>
          <a:lstStyle/>
          <a:p>
            <a:r>
              <a:rPr lang="en-US" altLang="zh-TW" smtClean="0"/>
              <a:t>MapReduce runtime manages MapReduce jobs</a:t>
            </a:r>
          </a:p>
          <a:p>
            <a:pPr lvl="1"/>
            <a:r>
              <a:rPr lang="en-US" altLang="zh-TW" smtClean="0"/>
              <a:t>Assigns MAP tasks to nodes based on how fast the nodes execute </a:t>
            </a:r>
            <a:r>
              <a:rPr lang="en-US" altLang="zh-TW" smtClean="0">
                <a:sym typeface="Wingdings" panose="05000000000000000000" pitchFamily="2" charset="2"/>
              </a:rPr>
              <a:t> </a:t>
            </a:r>
            <a:r>
              <a:rPr lang="en-US" altLang="zh-TW" smtClean="0"/>
              <a:t>balances the load</a:t>
            </a:r>
          </a:p>
          <a:p>
            <a:pPr lvl="1"/>
            <a:r>
              <a:rPr lang="en-US" altLang="zh-TW" smtClean="0"/>
              <a:t>Replicates execution of tasks and lets the nodes race</a:t>
            </a:r>
          </a:p>
          <a:p>
            <a:pPr lvl="2"/>
            <a:r>
              <a:rPr lang="en-US" altLang="zh-TW" smtClean="0"/>
              <a:t>Improves completion time but (somewhat) waists resources</a:t>
            </a:r>
          </a:p>
          <a:p>
            <a:pPr lvl="1"/>
            <a:r>
              <a:rPr lang="en-US" altLang="zh-TW" smtClean="0"/>
              <a:t>Counteracts hardware failures by rerunning failed tasks</a:t>
            </a:r>
          </a:p>
          <a:p>
            <a:pPr lvl="1"/>
            <a:r>
              <a:rPr lang="en-US" altLang="zh-TW" smtClean="0"/>
              <a:t>Provides stable storage</a:t>
            </a:r>
          </a:p>
          <a:p>
            <a:pPr lvl="2"/>
            <a:r>
              <a:rPr lang="en-US" altLang="zh-TW" smtClean="0"/>
              <a:t>e.g., Google File System, Dynamo (Amazon), Big Table</a:t>
            </a:r>
          </a:p>
          <a:p>
            <a:pPr lvl="1"/>
            <a:r>
              <a:rPr lang="en-US" altLang="zh-TW" smtClean="0"/>
              <a:t>Replicates data</a:t>
            </a:r>
          </a:p>
          <a:p>
            <a:pPr lvl="2"/>
            <a:r>
              <a:rPr lang="en-US" altLang="zh-TW" smtClean="0"/>
              <a:t>Using erasure coding for more efficient storage</a:t>
            </a:r>
          </a:p>
          <a:p>
            <a:pPr lvl="2"/>
            <a:r>
              <a:rPr lang="en-US" altLang="zh-TW" smtClean="0"/>
              <a:t>Improves resilience and performance</a:t>
            </a:r>
          </a:p>
          <a:p>
            <a:pPr lvl="1"/>
            <a:r>
              <a:rPr lang="en-US" altLang="zh-TW" smtClean="0"/>
              <a:t>Delivers storage consistency</a:t>
            </a:r>
          </a:p>
          <a:p>
            <a:pPr lvl="1"/>
            <a:r>
              <a:rPr lang="en-US" altLang="zh-TW" smtClean="0"/>
              <a:t>Deals with variability in utilization (maybe 100% change)</a:t>
            </a:r>
            <a:endParaRPr lang="en-US" altLang="zh-TW" dirty="0" smtClean="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27</a:t>
            </a:fld>
            <a:endParaRPr lang="zh-TW" altLang="zh-TW"/>
          </a:p>
        </p:txBody>
      </p:sp>
    </p:spTree>
    <p:extLst>
      <p:ext uri="{BB962C8B-B14F-4D97-AF65-F5344CB8AC3E}">
        <p14:creationId xmlns:p14="http://schemas.microsoft.com/office/powerpoint/2010/main" val="174395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Outline</a:t>
            </a:r>
            <a:endParaRPr lang="en-US" dirty="0"/>
          </a:p>
        </p:txBody>
      </p:sp>
      <p:sp>
        <p:nvSpPr>
          <p:cNvPr id="3" name="內容版面配置區 2"/>
          <p:cNvSpPr>
            <a:spLocks noGrp="1"/>
          </p:cNvSpPr>
          <p:nvPr>
            <p:ph idx="1"/>
          </p:nvPr>
        </p:nvSpPr>
        <p:spPr/>
        <p:txBody>
          <a:bodyPr/>
          <a:lstStyle/>
          <a:p>
            <a:r>
              <a:rPr lang="en-US" dirty="0" smtClean="0"/>
              <a:t>Programming models and workloads for warehouse-scale computers (Sec. 6.2)</a:t>
            </a:r>
          </a:p>
          <a:p>
            <a:r>
              <a:rPr lang="en-US" dirty="0" smtClean="0">
                <a:solidFill>
                  <a:srgbClr val="FF0000"/>
                </a:solidFill>
              </a:rPr>
              <a:t>Computer architecture of warehouse-scale computers (Sec. 6.3)</a:t>
            </a:r>
          </a:p>
          <a:p>
            <a:r>
              <a:rPr lang="en-US" dirty="0" smtClean="0"/>
              <a:t>Physical infrastructure and costs of warehouse-scale computers (Sec. 6.4)</a:t>
            </a:r>
          </a:p>
          <a:p>
            <a:r>
              <a:rPr lang="en-US" dirty="0" smtClean="0"/>
              <a:t>Could computing: the return of utility computing (Sec. 6.5)</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28</a:t>
            </a:fld>
            <a:endParaRPr lang="zh-TW" altLang="zh-TW"/>
          </a:p>
        </p:txBody>
      </p:sp>
    </p:spTree>
    <p:extLst>
      <p:ext uri="{BB962C8B-B14F-4D97-AF65-F5344CB8AC3E}">
        <p14:creationId xmlns:p14="http://schemas.microsoft.com/office/powerpoint/2010/main" val="2980691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dirty="0" smtClean="0"/>
              <a:t>Internet Services Becoming Prevalent</a:t>
            </a:r>
            <a:endParaRPr lang="en-US" dirty="0"/>
          </a:p>
        </p:txBody>
      </p:sp>
      <p:sp>
        <p:nvSpPr>
          <p:cNvPr id="10" name="內容版面配置區 9"/>
          <p:cNvSpPr>
            <a:spLocks noGrp="1"/>
          </p:cNvSpPr>
          <p:nvPr>
            <p:ph idx="1"/>
          </p:nvPr>
        </p:nvSpPr>
        <p:spPr/>
        <p:txBody>
          <a:bodyPr/>
          <a:lstStyle/>
          <a:p>
            <a:r>
              <a:rPr lang="en-US" altLang="zh-TW" dirty="0" smtClean="0"/>
              <a:t>Internet services:</a:t>
            </a:r>
          </a:p>
          <a:p>
            <a:pPr lvl="1"/>
            <a:r>
              <a:rPr lang="en-US" altLang="zh-TW" dirty="0" smtClean="0"/>
              <a:t>Webmail</a:t>
            </a:r>
            <a:r>
              <a:rPr lang="en-US" altLang="zh-TW" dirty="0"/>
              <a:t>, </a:t>
            </a:r>
            <a:r>
              <a:rPr lang="en-US" altLang="zh-TW" dirty="0" smtClean="0"/>
              <a:t>search, </a:t>
            </a:r>
            <a:r>
              <a:rPr lang="en-US" altLang="zh-TW" dirty="0"/>
              <a:t>social </a:t>
            </a:r>
            <a:r>
              <a:rPr lang="en-US" altLang="zh-TW" dirty="0" smtClean="0"/>
              <a:t>network, maps</a:t>
            </a:r>
            <a:r>
              <a:rPr lang="en-US" altLang="zh-TW" dirty="0"/>
              <a:t>, </a:t>
            </a:r>
            <a:r>
              <a:rPr lang="en-US" altLang="zh-TW" dirty="0" smtClean="0"/>
              <a:t>video/picture </a:t>
            </a:r>
            <a:r>
              <a:rPr lang="en-US" altLang="zh-TW" dirty="0"/>
              <a:t>sharing, </a:t>
            </a:r>
            <a:r>
              <a:rPr lang="en-US" altLang="zh-TW" dirty="0" smtClean="0"/>
              <a:t>storage, video streaming, language translation, ...</a:t>
            </a:r>
            <a:endParaRPr lang="en-US" altLang="zh-TW" dirty="0"/>
          </a:p>
          <a:p>
            <a:r>
              <a:rPr lang="en-US" altLang="zh-TW" dirty="0" smtClean="0"/>
              <a:t>The trend toward server-side </a:t>
            </a:r>
            <a:r>
              <a:rPr lang="en-US" altLang="zh-TW" dirty="0"/>
              <a:t>or “cloud” </a:t>
            </a:r>
            <a:r>
              <a:rPr lang="en-US" altLang="zh-TW" dirty="0" smtClean="0"/>
              <a:t>computing</a:t>
            </a:r>
            <a:endParaRPr lang="en-US" altLang="zh-TW" dirty="0"/>
          </a:p>
          <a:p>
            <a:pPr lvl="1"/>
            <a:r>
              <a:rPr lang="en-US" altLang="zh-TW" dirty="0" smtClean="0"/>
              <a:t>Moving away from </a:t>
            </a:r>
            <a:r>
              <a:rPr lang="en-US" altLang="zh-TW" dirty="0"/>
              <a:t>PC-like clients to smaller, often </a:t>
            </a:r>
            <a:r>
              <a:rPr lang="en-US" altLang="zh-TW" dirty="0" smtClean="0"/>
              <a:t>mobile, devices </a:t>
            </a:r>
            <a:r>
              <a:rPr lang="en-US" altLang="zh-TW" dirty="0"/>
              <a:t>combined with large-scaled </a:t>
            </a:r>
            <a:r>
              <a:rPr lang="en-US" altLang="zh-TW" dirty="0" smtClean="0"/>
              <a:t>internet services</a:t>
            </a:r>
          </a:p>
          <a:p>
            <a:pPr lvl="1"/>
            <a:r>
              <a:rPr lang="en-US" altLang="zh-TW" dirty="0" smtClean="0"/>
              <a:t>Many Internet services were </a:t>
            </a:r>
            <a:r>
              <a:rPr lang="en-US" altLang="zh-TW" dirty="0"/>
              <a:t>previously resided in </a:t>
            </a:r>
            <a:r>
              <a:rPr lang="en-US" altLang="zh-TW" dirty="0" smtClean="0"/>
              <a:t>the client, but now are moved to the cloud</a:t>
            </a:r>
          </a:p>
          <a:p>
            <a:r>
              <a:rPr lang="en-US" dirty="0" smtClean="0"/>
              <a:t>Characteristics of internet services</a:t>
            </a:r>
          </a:p>
          <a:p>
            <a:pPr lvl="1"/>
            <a:r>
              <a:rPr lang="en-US" altLang="zh-TW" dirty="0" smtClean="0"/>
              <a:t>Tens or more individual programs that interact to implement complex services to serve a massive amount of end users </a:t>
            </a:r>
            <a:r>
              <a:rPr lang="en-US" altLang="zh-TW" dirty="0" smtClean="0">
                <a:sym typeface="Wingdings" panose="05000000000000000000" pitchFamily="2" charset="2"/>
              </a:rPr>
              <a:t> one service for many</a:t>
            </a:r>
            <a:endParaRPr lang="en-US" dirty="0" smtClean="0"/>
          </a:p>
        </p:txBody>
      </p:sp>
      <p:sp>
        <p:nvSpPr>
          <p:cNvPr id="5" name="投影片編號版面配置區 4"/>
          <p:cNvSpPr>
            <a:spLocks noGrp="1"/>
          </p:cNvSpPr>
          <p:nvPr>
            <p:ph type="sldNum" sz="quarter" idx="11"/>
          </p:nvPr>
        </p:nvSpPr>
        <p:spPr/>
        <p:txBody>
          <a:bodyPr/>
          <a:lstStyle/>
          <a:p>
            <a:fld id="{717B092A-BDAC-4842-B150-2BA3BE831A2E}" type="slidenum">
              <a:rPr lang="zh-TW" altLang="en-US" smtClean="0"/>
              <a:pPr/>
              <a:t>2</a:t>
            </a:fld>
            <a:endParaRPr lang="zh-TW" altLang="zh-TW"/>
          </a:p>
        </p:txBody>
      </p:sp>
    </p:spTree>
    <p:extLst>
      <p:ext uri="{BB962C8B-B14F-4D97-AF65-F5344CB8AC3E}">
        <p14:creationId xmlns:p14="http://schemas.microsoft.com/office/powerpoint/2010/main" val="36047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p:txBody>
          <a:bodyPr/>
          <a:lstStyle/>
          <a:p>
            <a:r>
              <a:rPr lang="en-US" altLang="zh-TW" dirty="0" smtClean="0"/>
              <a:t>A datacenter contains one or more </a:t>
            </a:r>
            <a:r>
              <a:rPr lang="en-US" altLang="zh-TW" i="1" dirty="0" smtClean="0"/>
              <a:t>clusters</a:t>
            </a:r>
            <a:r>
              <a:rPr lang="en-US" altLang="zh-TW" dirty="0" smtClean="0"/>
              <a:t>, and has a network and a power topology</a:t>
            </a:r>
            <a:endParaRPr lang="en-US" altLang="zh-TW" dirty="0"/>
          </a:p>
        </p:txBody>
      </p:sp>
      <p:sp>
        <p:nvSpPr>
          <p:cNvPr id="96" name="CustomShape 1"/>
          <p:cNvSpPr/>
          <p:nvPr/>
        </p:nvSpPr>
        <p:spPr>
          <a:xfrm>
            <a:off x="335504" y="5080731"/>
            <a:ext cx="7695000" cy="109080"/>
          </a:xfrm>
          <a:prstGeom prst="rect">
            <a:avLst/>
          </a:prstGeom>
          <a:solidFill>
            <a:srgbClr val="FFFFFF"/>
          </a:solidFill>
        </p:spPr>
      </p:sp>
      <p:sp>
        <p:nvSpPr>
          <p:cNvPr id="12" name="Title 1"/>
          <p:cNvSpPr txBox="1">
            <a:spLocks/>
          </p:cNvSpPr>
          <p:nvPr/>
        </p:nvSpPr>
        <p:spPr>
          <a:xfrm>
            <a:off x="457200" y="274638"/>
            <a:ext cx="8229600" cy="1143000"/>
          </a:xfrm>
          <a:prstGeom prst="rect">
            <a:avLst/>
          </a:prstGeom>
        </p:spPr>
        <p:txBody>
          <a:bodyPr/>
          <a:lstStyle/>
          <a:p>
            <a:endParaRPr lang="en-US" dirty="0"/>
          </a:p>
        </p:txBody>
      </p:sp>
      <p:pic>
        <p:nvPicPr>
          <p:cNvPr id="15" name="Picture 7" descr="rackmodel"/>
          <p:cNvPicPr>
            <a:picLocks noChangeAspect="1" noChangeArrowheads="1"/>
          </p:cNvPicPr>
          <p:nvPr/>
        </p:nvPicPr>
        <p:blipFill>
          <a:blip r:embed="rId3"/>
          <a:srcRect/>
          <a:stretch>
            <a:fillRect/>
          </a:stretch>
        </p:blipFill>
        <p:spPr bwMode="auto">
          <a:xfrm>
            <a:off x="2913249" y="2013189"/>
            <a:ext cx="1385298" cy="3432035"/>
          </a:xfrm>
          <a:prstGeom prst="rect">
            <a:avLst/>
          </a:prstGeom>
          <a:noFill/>
          <a:ln w="9525">
            <a:noFill/>
            <a:miter lim="800000"/>
            <a:headEnd/>
            <a:tailEnd/>
          </a:ln>
        </p:spPr>
      </p:pic>
      <p:pic>
        <p:nvPicPr>
          <p:cNvPr id="16" name="Picture 8" descr="1userver"/>
          <p:cNvPicPr>
            <a:picLocks noChangeAspect="1" noChangeArrowheads="1"/>
          </p:cNvPicPr>
          <p:nvPr/>
        </p:nvPicPr>
        <p:blipFill>
          <a:blip r:embed="rId4"/>
          <a:srcRect/>
          <a:stretch>
            <a:fillRect/>
          </a:stretch>
        </p:blipFill>
        <p:spPr bwMode="auto">
          <a:xfrm>
            <a:off x="107504" y="2706540"/>
            <a:ext cx="2160651" cy="1255342"/>
          </a:xfrm>
          <a:prstGeom prst="rect">
            <a:avLst/>
          </a:prstGeom>
          <a:noFill/>
          <a:ln w="9525">
            <a:noFill/>
            <a:miter lim="800000"/>
            <a:headEnd/>
            <a:tailEnd/>
          </a:ln>
        </p:spPr>
      </p:pic>
      <p:sp>
        <p:nvSpPr>
          <p:cNvPr id="17" name="Right Arrow 16"/>
          <p:cNvSpPr/>
          <p:nvPr/>
        </p:nvSpPr>
        <p:spPr bwMode="auto">
          <a:xfrm>
            <a:off x="2241104" y="2947154"/>
            <a:ext cx="762000" cy="844550"/>
          </a:xfrm>
          <a:prstGeom prst="rightArrow">
            <a:avLst>
              <a:gd name="adj1" fmla="val 42253"/>
              <a:gd name="adj2" fmla="val 39670"/>
            </a:avLst>
          </a:prstGeom>
          <a:solidFill>
            <a:schemeClr val="accent2"/>
          </a:solidFill>
          <a:ln w="19050" cap="flat" cmpd="sng" algn="ctr">
            <a:solidFill>
              <a:schemeClr val="tx2">
                <a:lumMod val="60000"/>
                <a:lumOff val="40000"/>
              </a:schemeClr>
            </a:solidFill>
            <a:prstDash val="solid"/>
            <a:round/>
            <a:headEnd type="none" w="med" len="med"/>
            <a:tailEnd type="triangle" w="med" len="med"/>
          </a:ln>
          <a:effectLst/>
        </p:spPr>
        <p:txBody>
          <a:bodyPr tIns="182880" bIns="91440" anchorCtr="1">
            <a:prstTxWarp prst="textNoShape">
              <a:avLst/>
            </a:prstTxWarp>
            <a:spAutoFit/>
          </a:bodyPr>
          <a:lstStyle/>
          <a:p>
            <a:pPr>
              <a:lnSpc>
                <a:spcPct val="30000"/>
              </a:lnSpc>
            </a:pPr>
            <a:endParaRPr lang="en-US"/>
          </a:p>
        </p:txBody>
      </p:sp>
      <p:sp>
        <p:nvSpPr>
          <p:cNvPr id="18" name="Right Arrow 17"/>
          <p:cNvSpPr/>
          <p:nvPr/>
        </p:nvSpPr>
        <p:spPr bwMode="auto">
          <a:xfrm>
            <a:off x="4173092" y="2947154"/>
            <a:ext cx="762000" cy="844550"/>
          </a:xfrm>
          <a:prstGeom prst="rightArrow">
            <a:avLst>
              <a:gd name="adj1" fmla="val 42253"/>
              <a:gd name="adj2" fmla="val 39670"/>
            </a:avLst>
          </a:prstGeom>
          <a:solidFill>
            <a:schemeClr val="accent2"/>
          </a:solidFill>
          <a:ln w="19050" cap="flat" cmpd="sng" algn="ctr">
            <a:solidFill>
              <a:schemeClr val="tx2">
                <a:lumMod val="60000"/>
                <a:lumOff val="40000"/>
              </a:schemeClr>
            </a:solidFill>
            <a:prstDash val="solid"/>
            <a:round/>
            <a:headEnd type="none" w="med" len="med"/>
            <a:tailEnd type="triangle" w="med" len="med"/>
          </a:ln>
          <a:effectLst/>
        </p:spPr>
        <p:txBody>
          <a:bodyPr tIns="182880" bIns="91440" anchorCtr="1">
            <a:prstTxWarp prst="textNoShape">
              <a:avLst/>
            </a:prstTxWarp>
            <a:spAutoFit/>
          </a:bodyPr>
          <a:lstStyle/>
          <a:p>
            <a:pPr>
              <a:lnSpc>
                <a:spcPct val="30000"/>
              </a:lnSpc>
            </a:pPr>
            <a:endParaRPr lang="en-US"/>
          </a:p>
        </p:txBody>
      </p:sp>
      <p:sp>
        <p:nvSpPr>
          <p:cNvPr id="20" name="TextBox 19"/>
          <p:cNvSpPr txBox="1"/>
          <p:nvPr/>
        </p:nvSpPr>
        <p:spPr>
          <a:xfrm>
            <a:off x="2051720" y="5190291"/>
            <a:ext cx="3384376" cy="707886"/>
          </a:xfrm>
          <a:prstGeom prst="rect">
            <a:avLst/>
          </a:prstGeom>
          <a:noFill/>
        </p:spPr>
        <p:txBody>
          <a:bodyPr wrap="square" rtlCol="0">
            <a:spAutoFit/>
          </a:bodyPr>
          <a:lstStyle/>
          <a:p>
            <a:r>
              <a:rPr lang="en-US" sz="2000" dirty="0">
                <a:solidFill>
                  <a:srgbClr val="0070C0"/>
                </a:solidFill>
                <a:latin typeface="+mn-lt"/>
              </a:rPr>
              <a:t>R</a:t>
            </a:r>
            <a:r>
              <a:rPr lang="en-US" sz="2000" dirty="0" smtClean="0">
                <a:solidFill>
                  <a:srgbClr val="0070C0"/>
                </a:solidFill>
                <a:latin typeface="+mn-lt"/>
              </a:rPr>
              <a:t>ack</a:t>
            </a:r>
            <a:r>
              <a:rPr lang="en-US" sz="2000" dirty="0" smtClean="0">
                <a:latin typeface="+mn-lt"/>
              </a:rPr>
              <a:t>: 40-80 servers + Ethernet switch (“rack switch”)</a:t>
            </a:r>
            <a:endParaRPr lang="en-US" sz="2000" dirty="0">
              <a:latin typeface="+mn-lt"/>
            </a:endParaRPr>
          </a:p>
        </p:txBody>
      </p:sp>
      <p:sp>
        <p:nvSpPr>
          <p:cNvPr id="21" name="TextBox 20"/>
          <p:cNvSpPr txBox="1"/>
          <p:nvPr/>
        </p:nvSpPr>
        <p:spPr>
          <a:xfrm>
            <a:off x="4932040" y="4553083"/>
            <a:ext cx="3595055" cy="707886"/>
          </a:xfrm>
          <a:prstGeom prst="rect">
            <a:avLst/>
          </a:prstGeom>
          <a:noFill/>
        </p:spPr>
        <p:txBody>
          <a:bodyPr wrap="square" rtlCol="0">
            <a:spAutoFit/>
          </a:bodyPr>
          <a:lstStyle/>
          <a:p>
            <a:r>
              <a:rPr lang="en-US" altLang="zh-TW" sz="2000" dirty="0" smtClean="0">
                <a:solidFill>
                  <a:srgbClr val="0000FF"/>
                </a:solidFill>
                <a:latin typeface="+mn-lt"/>
              </a:rPr>
              <a:t>Cluster</a:t>
            </a:r>
            <a:r>
              <a:rPr lang="en-US" altLang="zh-TW" sz="2000" dirty="0" smtClean="0">
                <a:latin typeface="+mn-lt"/>
              </a:rPr>
              <a:t>:  </a:t>
            </a:r>
            <a:r>
              <a:rPr lang="en-US" altLang="zh-TW" sz="2000" dirty="0">
                <a:latin typeface="+mn-lt"/>
              </a:rPr>
              <a:t>16-32 server racks + larger LAN switch (“array switch”)</a:t>
            </a:r>
            <a:endParaRPr lang="en-US" sz="2000" dirty="0">
              <a:latin typeface="+mn-lt"/>
            </a:endParaRPr>
          </a:p>
        </p:txBody>
      </p:sp>
      <p:sp>
        <p:nvSpPr>
          <p:cNvPr id="7" name="標題 6"/>
          <p:cNvSpPr>
            <a:spLocks noGrp="1"/>
          </p:cNvSpPr>
          <p:nvPr>
            <p:ph type="title"/>
          </p:nvPr>
        </p:nvSpPr>
        <p:spPr/>
        <p:txBody>
          <a:bodyPr/>
          <a:lstStyle/>
          <a:p>
            <a:r>
              <a:rPr lang="en-US" altLang="zh-TW" dirty="0" smtClean="0"/>
              <a:t>WSC Building Blocks</a:t>
            </a:r>
            <a:endParaRPr lang="en-US" dirty="0"/>
          </a:p>
        </p:txBody>
      </p:sp>
      <p:sp>
        <p:nvSpPr>
          <p:cNvPr id="23" name="投影片編號版面配置區 22"/>
          <p:cNvSpPr>
            <a:spLocks noGrp="1"/>
          </p:cNvSpPr>
          <p:nvPr>
            <p:ph type="sldNum" sz="quarter" idx="11"/>
          </p:nvPr>
        </p:nvSpPr>
        <p:spPr/>
        <p:txBody>
          <a:bodyPr/>
          <a:lstStyle/>
          <a:p>
            <a:fld id="{0EF8A0A4-1A2F-4B89-B3C7-02C31CE3A532}" type="slidenum">
              <a:rPr lang="zh-TW" altLang="en-US" smtClean="0"/>
              <a:pPr/>
              <a:t>29</a:t>
            </a:fld>
            <a:endParaRPr lang="zh-TW" altLang="zh-TW"/>
          </a:p>
        </p:txBody>
      </p:sp>
      <p:pic>
        <p:nvPicPr>
          <p:cNvPr id="24" name="圖片 23"/>
          <p:cNvPicPr>
            <a:picLocks noChangeAspect="1"/>
          </p:cNvPicPr>
          <p:nvPr/>
        </p:nvPicPr>
        <p:blipFill>
          <a:blip r:embed="rId5"/>
          <a:stretch>
            <a:fillRect/>
          </a:stretch>
        </p:blipFill>
        <p:spPr>
          <a:xfrm>
            <a:off x="5004048" y="2073287"/>
            <a:ext cx="3967547" cy="2535650"/>
          </a:xfrm>
          <a:prstGeom prst="rect">
            <a:avLst/>
          </a:prstGeom>
        </p:spPr>
      </p:pic>
      <p:sp>
        <p:nvSpPr>
          <p:cNvPr id="27" name="TextBox 9"/>
          <p:cNvSpPr txBox="1"/>
          <p:nvPr/>
        </p:nvSpPr>
        <p:spPr>
          <a:xfrm>
            <a:off x="100773" y="3742000"/>
            <a:ext cx="3175083" cy="1015663"/>
          </a:xfrm>
          <a:prstGeom prst="rect">
            <a:avLst/>
          </a:prstGeom>
          <a:noFill/>
        </p:spPr>
        <p:txBody>
          <a:bodyPr wrap="square" rtlCol="0">
            <a:spAutoFit/>
          </a:bodyPr>
          <a:lstStyle/>
          <a:p>
            <a:r>
              <a:rPr lang="en-US" sz="2000" dirty="0" smtClean="0">
                <a:solidFill>
                  <a:srgbClr val="0000FF"/>
                </a:solidFill>
                <a:latin typeface="+mn-lt"/>
              </a:rPr>
              <a:t>Server</a:t>
            </a:r>
            <a:r>
              <a:rPr lang="en-US" sz="2000" dirty="0" smtClean="0">
                <a:latin typeface="+mn-lt"/>
              </a:rPr>
              <a:t>: 1¾“ high (1U) x 19” wide x 16-20” (e.g., 8 cores, 16 GB DRAM, 4x1 TB disk)</a:t>
            </a:r>
            <a:endParaRPr lang="en-US" sz="2000" dirty="0">
              <a:latin typeface="+mn-lt"/>
            </a:endParaRPr>
          </a:p>
        </p:txBody>
      </p:sp>
    </p:spTree>
    <p:extLst>
      <p:ext uri="{BB962C8B-B14F-4D97-AF65-F5344CB8AC3E}">
        <p14:creationId xmlns:p14="http://schemas.microsoft.com/office/powerpoint/2010/main" val="4016878580"/>
      </p:ext>
    </p:extLst>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WSC Building Blocks</a:t>
            </a:r>
            <a:endParaRPr lang="en-US" dirty="0"/>
          </a:p>
        </p:txBody>
      </p:sp>
      <p:pic>
        <p:nvPicPr>
          <p:cNvPr id="9" name="Picture 8" descr="rack2.jpg"/>
          <p:cNvPicPr>
            <a:picLocks noChangeAspect="1"/>
          </p:cNvPicPr>
          <p:nvPr/>
        </p:nvPicPr>
        <p:blipFill>
          <a:blip r:embed="rId3"/>
          <a:stretch>
            <a:fillRect/>
          </a:stretch>
        </p:blipFill>
        <p:spPr>
          <a:xfrm>
            <a:off x="2144483" y="1196752"/>
            <a:ext cx="2211493" cy="4334933"/>
          </a:xfrm>
          <a:prstGeom prst="rect">
            <a:avLst/>
          </a:prstGeom>
        </p:spPr>
      </p:pic>
      <p:pic>
        <p:nvPicPr>
          <p:cNvPr id="12" name="Picture 11" descr="server.jpg"/>
          <p:cNvPicPr>
            <a:picLocks noChangeAspect="1"/>
          </p:cNvPicPr>
          <p:nvPr/>
        </p:nvPicPr>
        <p:blipFill>
          <a:blip r:embed="rId4"/>
          <a:stretch>
            <a:fillRect/>
          </a:stretch>
        </p:blipFill>
        <p:spPr>
          <a:xfrm>
            <a:off x="167705" y="3212976"/>
            <a:ext cx="1812411" cy="460565"/>
          </a:xfrm>
          <a:prstGeom prst="rect">
            <a:avLst/>
          </a:prstGeom>
        </p:spPr>
      </p:pic>
      <p:pic>
        <p:nvPicPr>
          <p:cNvPr id="8" name="Picture 7" descr="Data Center Informatio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2319" y="1329361"/>
            <a:ext cx="4050772" cy="2703890"/>
          </a:xfrm>
          <a:prstGeom prst="rect">
            <a:avLst/>
          </a:prstGeom>
        </p:spPr>
      </p:pic>
      <p:sp>
        <p:nvSpPr>
          <p:cNvPr id="3" name="投影片編號版面配置區 2"/>
          <p:cNvSpPr>
            <a:spLocks noGrp="1"/>
          </p:cNvSpPr>
          <p:nvPr>
            <p:ph type="sldNum" sz="quarter" idx="11"/>
          </p:nvPr>
        </p:nvSpPr>
        <p:spPr/>
        <p:txBody>
          <a:bodyPr/>
          <a:lstStyle/>
          <a:p>
            <a:fld id="{27E26518-2301-4288-8958-BDA5B1B754F8}" type="slidenum">
              <a:rPr lang="zh-TW" altLang="en-US" smtClean="0"/>
              <a:pPr/>
              <a:t>30</a:t>
            </a:fld>
            <a:endParaRPr lang="zh-TW" altLang="zh-TW"/>
          </a:p>
        </p:txBody>
      </p:sp>
      <p:sp>
        <p:nvSpPr>
          <p:cNvPr id="5" name="文字方塊 4"/>
          <p:cNvSpPr txBox="1"/>
          <p:nvPr/>
        </p:nvSpPr>
        <p:spPr>
          <a:xfrm>
            <a:off x="539552" y="3573016"/>
            <a:ext cx="987643" cy="461665"/>
          </a:xfrm>
          <a:prstGeom prst="rect">
            <a:avLst/>
          </a:prstGeom>
          <a:noFill/>
        </p:spPr>
        <p:txBody>
          <a:bodyPr wrap="none" rtlCol="0">
            <a:spAutoFit/>
          </a:bodyPr>
          <a:lstStyle/>
          <a:p>
            <a:r>
              <a:rPr lang="en-US" altLang="zh-TW" dirty="0" smtClean="0">
                <a:latin typeface="+mn-lt"/>
              </a:rPr>
              <a:t>Server</a:t>
            </a:r>
            <a:endParaRPr lang="zh-TW" altLang="en-US" dirty="0">
              <a:latin typeface="+mn-lt"/>
            </a:endParaRPr>
          </a:p>
        </p:txBody>
      </p:sp>
      <p:sp>
        <p:nvSpPr>
          <p:cNvPr id="6" name="文字方塊 5"/>
          <p:cNvSpPr txBox="1"/>
          <p:nvPr/>
        </p:nvSpPr>
        <p:spPr>
          <a:xfrm>
            <a:off x="2866149" y="5531685"/>
            <a:ext cx="768159" cy="461665"/>
          </a:xfrm>
          <a:prstGeom prst="rect">
            <a:avLst/>
          </a:prstGeom>
          <a:noFill/>
        </p:spPr>
        <p:txBody>
          <a:bodyPr wrap="none" rtlCol="0">
            <a:spAutoFit/>
          </a:bodyPr>
          <a:lstStyle/>
          <a:p>
            <a:r>
              <a:rPr lang="en-US" altLang="zh-TW" dirty="0" smtClean="0">
                <a:latin typeface="+mn-lt"/>
              </a:rPr>
              <a:t>Rack</a:t>
            </a:r>
            <a:endParaRPr lang="zh-TW" altLang="en-US" dirty="0">
              <a:latin typeface="+mn-lt"/>
            </a:endParaRPr>
          </a:p>
        </p:txBody>
      </p:sp>
      <p:sp>
        <p:nvSpPr>
          <p:cNvPr id="7" name="文字方塊 6"/>
          <p:cNvSpPr txBox="1"/>
          <p:nvPr/>
        </p:nvSpPr>
        <p:spPr>
          <a:xfrm>
            <a:off x="6202041" y="3970822"/>
            <a:ext cx="1057918" cy="461665"/>
          </a:xfrm>
          <a:prstGeom prst="rect">
            <a:avLst/>
          </a:prstGeom>
          <a:noFill/>
        </p:spPr>
        <p:txBody>
          <a:bodyPr wrap="none" rtlCol="0">
            <a:spAutoFit/>
          </a:bodyPr>
          <a:lstStyle/>
          <a:p>
            <a:r>
              <a:rPr lang="en-US" altLang="zh-TW" dirty="0" smtClean="0">
                <a:latin typeface="+mn-lt"/>
              </a:rPr>
              <a:t>Cluster</a:t>
            </a:r>
            <a:endParaRPr lang="zh-TW" altLang="en-US" dirty="0">
              <a:latin typeface="+mn-lt"/>
            </a:endParaRPr>
          </a:p>
        </p:txBody>
      </p:sp>
      <p:pic>
        <p:nvPicPr>
          <p:cNvPr id="4" name="Picture 3"/>
          <p:cNvPicPr>
            <a:picLocks noChangeAspect="1"/>
          </p:cNvPicPr>
          <p:nvPr/>
        </p:nvPicPr>
        <p:blipFill>
          <a:blip r:embed="rId6"/>
          <a:stretch>
            <a:fillRect/>
          </a:stretch>
        </p:blipFill>
        <p:spPr>
          <a:xfrm>
            <a:off x="5148064" y="3081824"/>
            <a:ext cx="3799803" cy="2849852"/>
          </a:xfrm>
          <a:prstGeom prst="rect">
            <a:avLst/>
          </a:prstGeom>
        </p:spPr>
      </p:pic>
    </p:spTree>
    <p:extLst>
      <p:ext uri="{BB962C8B-B14F-4D97-AF65-F5344CB8AC3E}">
        <p14:creationId xmlns:p14="http://schemas.microsoft.com/office/powerpoint/2010/main" val="353336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smtClean="0"/>
              <a:t>WSC Building Blocks</a:t>
            </a:r>
            <a:endParaRPr lang="en-US" dirty="0"/>
          </a:p>
        </p:txBody>
      </p:sp>
      <p:sp>
        <p:nvSpPr>
          <p:cNvPr id="3" name="內容版面配置區 2"/>
          <p:cNvSpPr>
            <a:spLocks noGrp="1"/>
          </p:cNvSpPr>
          <p:nvPr>
            <p:ph idx="1"/>
          </p:nvPr>
        </p:nvSpPr>
        <p:spPr/>
        <p:txBody>
          <a:bodyPr/>
          <a:lstStyle/>
          <a:p>
            <a:r>
              <a:rPr lang="en-US" altLang="zh-TW" dirty="0" smtClean="0"/>
              <a:t>Low-end servers:</a:t>
            </a:r>
          </a:p>
          <a:p>
            <a:pPr lvl="1"/>
            <a:r>
              <a:rPr lang="en-US" altLang="zh-TW" dirty="0" smtClean="0"/>
              <a:t>Typically in 1U (1¾“ </a:t>
            </a:r>
            <a:r>
              <a:rPr lang="en-US" altLang="zh-TW" dirty="0"/>
              <a:t>high </a:t>
            </a:r>
            <a:r>
              <a:rPr lang="en-US" altLang="zh-TW" dirty="0" smtClean="0"/>
              <a:t>x 19” wide) or blade format </a:t>
            </a:r>
          </a:p>
          <a:p>
            <a:r>
              <a:rPr lang="en-US" altLang="zh-TW" dirty="0" smtClean="0"/>
              <a:t>Rack:</a:t>
            </a:r>
          </a:p>
          <a:p>
            <a:pPr lvl="1"/>
            <a:r>
              <a:rPr lang="en-US" altLang="zh-TW" dirty="0" smtClean="0"/>
              <a:t>Servers are mounted within a rack (typically 19” wide with 48 </a:t>
            </a:r>
            <a:r>
              <a:rPr lang="en-US" altLang="zh-TW" dirty="0"/>
              <a:t>1U </a:t>
            </a:r>
            <a:r>
              <a:rPr lang="en-US" altLang="zh-TW" dirty="0" smtClean="0"/>
              <a:t>servers), interconnected with an Ethernet switch</a:t>
            </a:r>
          </a:p>
          <a:p>
            <a:pPr lvl="1"/>
            <a:r>
              <a:rPr lang="en-US" altLang="zh-TW" dirty="0" smtClean="0"/>
              <a:t>Rack-level switches (1- or 10-Gbps links) have a number of uplink connections to one or more cluster-level (or datacenter-level) Ethernet switches </a:t>
            </a:r>
          </a:p>
          <a:p>
            <a:r>
              <a:rPr lang="en-US" altLang="zh-TW" dirty="0" smtClean="0"/>
              <a:t>Cluster (or array):</a:t>
            </a:r>
          </a:p>
          <a:p>
            <a:pPr lvl="1"/>
            <a:r>
              <a:rPr lang="en-US" altLang="zh-TW" dirty="0" smtClean="0"/>
              <a:t>A collection of server racks</a:t>
            </a:r>
          </a:p>
          <a:p>
            <a:pPr lvl="1"/>
            <a:r>
              <a:rPr lang="en-US" altLang="zh-TW" dirty="0" smtClean="0"/>
              <a:t>The second-level, cluster-level switching domain can span more than ten thousand individual servers</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31</a:t>
            </a:fld>
            <a:endParaRPr lang="zh-TW" altLang="zh-TW"/>
          </a:p>
        </p:txBody>
      </p:sp>
    </p:spTree>
    <p:extLst>
      <p:ext uri="{BB962C8B-B14F-4D97-AF65-F5344CB8AC3E}">
        <p14:creationId xmlns:p14="http://schemas.microsoft.com/office/powerpoint/2010/main" val="2512513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A</a:t>
            </a:r>
            <a:r>
              <a:rPr lang="en-US" altLang="zh-TW" dirty="0" smtClean="0"/>
              <a:t> Row of Servers in a Google WSC (2012)</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32</a:t>
            </a:fld>
            <a:endParaRPr lang="zh-TW" altLang="zh-TW"/>
          </a:p>
        </p:txBody>
      </p:sp>
      <p:pic>
        <p:nvPicPr>
          <p:cNvPr id="8" name="圖片 7"/>
          <p:cNvPicPr>
            <a:picLocks noChangeAspect="1"/>
          </p:cNvPicPr>
          <p:nvPr/>
        </p:nvPicPr>
        <p:blipFill>
          <a:blip r:embed="rId2"/>
          <a:stretch>
            <a:fillRect/>
          </a:stretch>
        </p:blipFill>
        <p:spPr>
          <a:xfrm>
            <a:off x="539552" y="1124744"/>
            <a:ext cx="7832486" cy="4966664"/>
          </a:xfrm>
          <a:prstGeom prst="rect">
            <a:avLst/>
          </a:prstGeom>
        </p:spPr>
      </p:pic>
    </p:spTree>
    <p:extLst>
      <p:ext uri="{BB962C8B-B14F-4D97-AF65-F5344CB8AC3E}">
        <p14:creationId xmlns:p14="http://schemas.microsoft.com/office/powerpoint/2010/main" val="1508061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Typical System Parameters</a:t>
            </a:r>
            <a:endParaRPr lang="en-US" dirty="0"/>
          </a:p>
        </p:txBody>
      </p:sp>
      <p:sp>
        <p:nvSpPr>
          <p:cNvPr id="5" name="投影片編號版面配置區 4"/>
          <p:cNvSpPr>
            <a:spLocks noGrp="1"/>
          </p:cNvSpPr>
          <p:nvPr>
            <p:ph type="sldNum" sz="quarter" idx="11"/>
          </p:nvPr>
        </p:nvSpPr>
        <p:spPr/>
        <p:txBody>
          <a:bodyPr/>
          <a:lstStyle/>
          <a:p>
            <a:fld id="{0EF8A0A4-1A2F-4B89-B3C7-02C31CE3A532}" type="slidenum">
              <a:rPr lang="zh-TW" altLang="en-US" smtClean="0"/>
              <a:pPr/>
              <a:t>33</a:t>
            </a:fld>
            <a:endParaRPr lang="zh-TW" altLang="zh-TW"/>
          </a:p>
        </p:txBody>
      </p:sp>
      <p:graphicFrame>
        <p:nvGraphicFramePr>
          <p:cNvPr id="12" name="Content Placeholder 11"/>
          <p:cNvGraphicFramePr>
            <a:graphicFrameLocks noGrp="1"/>
          </p:cNvGraphicFramePr>
          <p:nvPr>
            <p:ph idx="4294967295"/>
            <p:extLst/>
          </p:nvPr>
        </p:nvGraphicFramePr>
        <p:xfrm>
          <a:off x="548456" y="1588756"/>
          <a:ext cx="8128000" cy="4504540"/>
        </p:xfrm>
        <a:graphic>
          <a:graphicData uri="http://schemas.openxmlformats.org/drawingml/2006/table">
            <a:tbl>
              <a:tblPr firstRow="1" bandRow="1">
                <a:tableStyleId>{21E4AEA4-8DFA-4A89-87EB-49C32662AFE0}</a:tableStyleId>
              </a:tblPr>
              <a:tblGrid>
                <a:gridCol w="4201430">
                  <a:extLst>
                    <a:ext uri="{9D8B030D-6E8A-4147-A177-3AD203B41FA5}">
                      <a16:colId xmlns:a16="http://schemas.microsoft.com/office/drawing/2014/main" val="20000"/>
                    </a:ext>
                  </a:extLst>
                </a:gridCol>
                <a:gridCol w="1166437">
                  <a:extLst>
                    <a:ext uri="{9D8B030D-6E8A-4147-A177-3AD203B41FA5}">
                      <a16:colId xmlns:a16="http://schemas.microsoft.com/office/drawing/2014/main" val="20001"/>
                    </a:ext>
                  </a:extLst>
                </a:gridCol>
                <a:gridCol w="1353364">
                  <a:extLst>
                    <a:ext uri="{9D8B030D-6E8A-4147-A177-3AD203B41FA5}">
                      <a16:colId xmlns:a16="http://schemas.microsoft.com/office/drawing/2014/main" val="20002"/>
                    </a:ext>
                  </a:extLst>
                </a:gridCol>
                <a:gridCol w="1406769">
                  <a:extLst>
                    <a:ext uri="{9D8B030D-6E8A-4147-A177-3AD203B41FA5}">
                      <a16:colId xmlns:a16="http://schemas.microsoft.com/office/drawing/2014/main" val="20003"/>
                    </a:ext>
                  </a:extLst>
                </a:gridCol>
              </a:tblGrid>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 </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t>Local</a:t>
                      </a:r>
                      <a:endParaRPr lang="en-US" sz="2400">
                        <a:solidFill>
                          <a:srgbClr val="000000"/>
                        </a:solidFill>
                        <a:latin typeface="+mn-lt"/>
                        <a:ea typeface="Times New Roman"/>
                        <a:cs typeface="Times"/>
                      </a:endParaRP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Rack</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Array</a:t>
                      </a:r>
                      <a:endParaRPr lang="en-US" sz="2400" dirty="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0"/>
                  </a:ext>
                </a:extLst>
              </a:tr>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Racks</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1</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30</a:t>
                      </a:r>
                      <a:endParaRPr lang="en-US" sz="2400" dirty="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1"/>
                  </a:ext>
                </a:extLst>
              </a:tr>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Servers</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1</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80</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2400</a:t>
                      </a:r>
                      <a:endParaRPr lang="en-US" sz="2400" dirty="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2"/>
                  </a:ext>
                </a:extLst>
              </a:tr>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Cores (Processors)</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 8</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 640</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 19,200 </a:t>
                      </a:r>
                      <a:endParaRPr lang="en-US" sz="2400" dirty="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3"/>
                  </a:ext>
                </a:extLst>
              </a:tr>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DRAM Capacity (GB)</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 16 </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 </a:t>
                      </a:r>
                      <a:r>
                        <a:rPr lang="en-US" sz="2400" dirty="0" smtClean="0"/>
                        <a:t>1,280 </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 38,400 </a:t>
                      </a:r>
                      <a:endParaRPr lang="en-US" sz="2400" dirty="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4"/>
                  </a:ext>
                </a:extLst>
              </a:tr>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Disk Capacity (GB)</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 4,000 </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 320,000 </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t> 9,600,000 </a:t>
                      </a:r>
                      <a:endParaRPr lang="en-US" sz="2400" dirty="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5"/>
                  </a:ext>
                </a:extLst>
              </a:tr>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DRAM Latency (microseconds)</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0.1</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t> 100 </a:t>
                      </a:r>
                      <a:endParaRPr lang="en-US" sz="240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 300 </a:t>
                      </a:r>
                      <a:endParaRPr lang="en-US" sz="2400" dirty="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6"/>
                  </a:ext>
                </a:extLst>
              </a:tr>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t>Disk Latency (microseconds)</a:t>
                      </a:r>
                      <a:endParaRPr lang="en-US" sz="240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 10,000 </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 11,000 </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t> 12,000 </a:t>
                      </a:r>
                      <a:endParaRPr lang="en-US" sz="240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7"/>
                  </a:ext>
                </a:extLst>
              </a:tr>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t>DRAM Bandwidth (MB/sec)</a:t>
                      </a:r>
                      <a:endParaRPr lang="en-US" sz="240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t> 20,000 </a:t>
                      </a:r>
                      <a:endParaRPr lang="en-US" sz="240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 100 </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 10 </a:t>
                      </a:r>
                      <a:endParaRPr lang="en-US" sz="2400" dirty="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8"/>
                  </a:ext>
                </a:extLst>
              </a:tr>
              <a:tr h="45045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Disk Bandwidth (MB/sec)</a:t>
                      </a:r>
                      <a:endParaRPr lang="en-US" sz="2400" dirty="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t> 200 </a:t>
                      </a:r>
                      <a:endParaRPr lang="en-US" sz="240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t> 100 </a:t>
                      </a:r>
                      <a:endParaRPr lang="en-US" sz="2400">
                        <a:solidFill>
                          <a:srgbClr val="000000"/>
                        </a:solidFill>
                        <a:latin typeface="+mn-lt"/>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t> 10 </a:t>
                      </a:r>
                      <a:endParaRPr lang="en-US" sz="2400" dirty="0">
                        <a:solidFill>
                          <a:srgbClr val="000000"/>
                        </a:solidFill>
                        <a:latin typeface="+mn-lt"/>
                        <a:ea typeface="Times New Roman"/>
                        <a:cs typeface="Times"/>
                      </a:endParaRPr>
                    </a:p>
                  </a:txBody>
                  <a:tcPr marL="0" marR="76200" marT="50800" marB="12700" anchor="ctr"/>
                </a:tc>
                <a:extLst>
                  <a:ext uri="{0D108BD9-81ED-4DB2-BD59-A6C34878D82A}">
                    <a16:rowId xmlns:a16="http://schemas.microsoft.com/office/drawing/2014/main" val="10009"/>
                  </a:ext>
                </a:extLst>
              </a:tr>
            </a:tbl>
          </a:graphicData>
        </a:graphic>
      </p:graphicFrame>
      <p:grpSp>
        <p:nvGrpSpPr>
          <p:cNvPr id="2" name="Group 25"/>
          <p:cNvGrpSpPr/>
          <p:nvPr/>
        </p:nvGrpSpPr>
        <p:grpSpPr>
          <a:xfrm>
            <a:off x="658109" y="940658"/>
            <a:ext cx="8045624" cy="4216534"/>
            <a:chOff x="658109" y="940658"/>
            <a:chExt cx="8045624" cy="4216534"/>
          </a:xfrm>
        </p:grpSpPr>
        <p:grpSp>
          <p:nvGrpSpPr>
            <p:cNvPr id="3" name="Group 15"/>
            <p:cNvGrpSpPr/>
            <p:nvPr/>
          </p:nvGrpSpPr>
          <p:grpSpPr>
            <a:xfrm>
              <a:off x="4622799" y="4251011"/>
              <a:ext cx="4080934" cy="906181"/>
              <a:chOff x="4622799" y="4047811"/>
              <a:chExt cx="4080934" cy="906181"/>
            </a:xfrm>
          </p:grpSpPr>
          <p:sp>
            <p:nvSpPr>
              <p:cNvPr id="14" name="Frame 13"/>
              <p:cNvSpPr/>
              <p:nvPr/>
            </p:nvSpPr>
            <p:spPr>
              <a:xfrm>
                <a:off x="7213600" y="4047811"/>
                <a:ext cx="1490133"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4622799" y="4479859"/>
                <a:ext cx="1337734"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658109" y="940658"/>
              <a:ext cx="7298267" cy="400110"/>
            </a:xfrm>
            <a:prstGeom prst="rect">
              <a:avLst/>
            </a:prstGeom>
            <a:noFill/>
          </p:spPr>
          <p:txBody>
            <a:bodyPr wrap="square" rtlCol="0">
              <a:spAutoFit/>
            </a:bodyPr>
            <a:lstStyle/>
            <a:p>
              <a:r>
                <a:rPr lang="en-US" sz="2000" dirty="0" smtClean="0">
                  <a:latin typeface="+mn-lt"/>
                </a:rPr>
                <a:t>Lower latency to DRAM in another server than local disk</a:t>
              </a:r>
              <a:endParaRPr lang="en-US" sz="2000" dirty="0">
                <a:latin typeface="+mn-lt"/>
              </a:endParaRPr>
            </a:p>
          </p:txBody>
        </p:sp>
      </p:grpSp>
      <p:grpSp>
        <p:nvGrpSpPr>
          <p:cNvPr id="7" name="Group 26"/>
          <p:cNvGrpSpPr/>
          <p:nvPr/>
        </p:nvGrpSpPr>
        <p:grpSpPr>
          <a:xfrm>
            <a:off x="641672" y="1228690"/>
            <a:ext cx="8178800" cy="4834683"/>
            <a:chOff x="641672" y="1228690"/>
            <a:chExt cx="8178800" cy="4834683"/>
          </a:xfrm>
        </p:grpSpPr>
        <p:grpSp>
          <p:nvGrpSpPr>
            <p:cNvPr id="8" name="Group 22"/>
            <p:cNvGrpSpPr/>
            <p:nvPr/>
          </p:nvGrpSpPr>
          <p:grpSpPr>
            <a:xfrm>
              <a:off x="4673600" y="5157192"/>
              <a:ext cx="2658532" cy="906181"/>
              <a:chOff x="4673601" y="4987859"/>
              <a:chExt cx="2658532" cy="906181"/>
            </a:xfrm>
          </p:grpSpPr>
          <p:sp>
            <p:nvSpPr>
              <p:cNvPr id="18" name="Frame 17"/>
              <p:cNvSpPr/>
              <p:nvPr/>
            </p:nvSpPr>
            <p:spPr>
              <a:xfrm>
                <a:off x="4673601" y="5419907"/>
                <a:ext cx="1270000"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5875866" y="4987859"/>
                <a:ext cx="1456267"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TextBox 24"/>
            <p:cNvSpPr txBox="1"/>
            <p:nvPr/>
          </p:nvSpPr>
          <p:spPr>
            <a:xfrm>
              <a:off x="641672" y="1228690"/>
              <a:ext cx="8178800" cy="400110"/>
            </a:xfrm>
            <a:prstGeom prst="rect">
              <a:avLst/>
            </a:prstGeom>
            <a:noFill/>
          </p:spPr>
          <p:txBody>
            <a:bodyPr wrap="square" rtlCol="0">
              <a:spAutoFit/>
            </a:bodyPr>
            <a:lstStyle/>
            <a:p>
              <a:r>
                <a:rPr lang="en-US" sz="2000" dirty="0" smtClean="0">
                  <a:latin typeface="+mn-lt"/>
                </a:rPr>
                <a:t>Higher bandwidth to local disk than to DRAM in another server</a:t>
              </a:r>
              <a:endParaRPr lang="en-US" sz="2000" dirty="0">
                <a:latin typeface="+mn-lt"/>
              </a:endParaRPr>
            </a:p>
          </p:txBody>
        </p:sp>
      </p:grpSp>
    </p:spTree>
    <p:extLst>
      <p:ext uri="{BB962C8B-B14F-4D97-AF65-F5344CB8AC3E}">
        <p14:creationId xmlns:p14="http://schemas.microsoft.com/office/powerpoint/2010/main" val="7074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smtClean="0"/>
              <a:t>WSC Building Blocks</a:t>
            </a:r>
            <a:endParaRPr lang="en-US" dirty="0"/>
          </a:p>
        </p:txBody>
      </p:sp>
      <p:sp>
        <p:nvSpPr>
          <p:cNvPr id="3" name="內容版面配置區 2"/>
          <p:cNvSpPr>
            <a:spLocks noGrp="1"/>
          </p:cNvSpPr>
          <p:nvPr>
            <p:ph idx="1"/>
          </p:nvPr>
        </p:nvSpPr>
        <p:spPr/>
        <p:txBody>
          <a:bodyPr/>
          <a:lstStyle/>
          <a:p>
            <a:r>
              <a:rPr lang="en-US" altLang="zh-TW" dirty="0" smtClean="0"/>
              <a:t>A </a:t>
            </a:r>
            <a:r>
              <a:rPr lang="en-US" altLang="zh-TW" u="sng" dirty="0" smtClean="0"/>
              <a:t>rack switch </a:t>
            </a:r>
            <a:r>
              <a:rPr lang="en-US" altLang="zh-TW" dirty="0" smtClean="0"/>
              <a:t>is used for communication within and out of a rack</a:t>
            </a:r>
          </a:p>
          <a:p>
            <a:r>
              <a:rPr lang="en-US" altLang="zh-TW" dirty="0" smtClean="0"/>
              <a:t>A </a:t>
            </a:r>
            <a:r>
              <a:rPr lang="en-US" altLang="zh-TW" u="sng" dirty="0" smtClean="0"/>
              <a:t>cluster switch </a:t>
            </a:r>
            <a:r>
              <a:rPr lang="en-US" altLang="zh-TW" dirty="0" smtClean="0"/>
              <a:t>connects a cluster of racks </a:t>
            </a:r>
          </a:p>
          <a:p>
            <a:r>
              <a:rPr lang="en-US" altLang="zh-TW" dirty="0" smtClean="0"/>
              <a:t>Latency grows if data is fetched from remote DRAM or disk </a:t>
            </a:r>
          </a:p>
          <a:p>
            <a:r>
              <a:rPr lang="en-US" altLang="zh-TW" dirty="0" smtClean="0"/>
              <a:t>Bandwidth within a rack is much higher than between racks</a:t>
            </a:r>
          </a:p>
          <a:p>
            <a:r>
              <a:rPr lang="en-US" altLang="zh-TW" dirty="0" smtClean="0"/>
              <a:t>Hence, software must be aware of data placement and locality  </a:t>
            </a:r>
            <a:endParaRPr lang="en-US" altLang="zh-TW"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34</a:t>
            </a:fld>
            <a:endParaRPr lang="zh-TW" altLang="zh-TW"/>
          </a:p>
        </p:txBody>
      </p:sp>
    </p:spTree>
    <p:extLst>
      <p:ext uri="{BB962C8B-B14F-4D97-AF65-F5344CB8AC3E}">
        <p14:creationId xmlns:p14="http://schemas.microsoft.com/office/powerpoint/2010/main" val="1161178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23528" y="5157192"/>
            <a:ext cx="1229824" cy="461665"/>
          </a:xfrm>
          <a:prstGeom prst="rect">
            <a:avLst/>
          </a:prstGeom>
          <a:noFill/>
        </p:spPr>
        <p:txBody>
          <a:bodyPr wrap="none" rtlCol="0">
            <a:spAutoFit/>
          </a:bodyPr>
          <a:lstStyle/>
          <a:p>
            <a:pPr marL="0" indent="0">
              <a:buNone/>
            </a:pPr>
            <a:r>
              <a:rPr lang="en-US" dirty="0" smtClean="0">
                <a:latin typeface="+mn-lt"/>
              </a:rPr>
              <a:t>Fig. 6.21</a:t>
            </a:r>
            <a:endParaRPr lang="en-US" dirty="0">
              <a:latin typeface="+mn-lt"/>
            </a:endParaRPr>
          </a:p>
        </p:txBody>
      </p:sp>
      <p:sp>
        <p:nvSpPr>
          <p:cNvPr id="2" name="Title 1"/>
          <p:cNvSpPr>
            <a:spLocks noGrp="1"/>
          </p:cNvSpPr>
          <p:nvPr>
            <p:ph type="title"/>
          </p:nvPr>
        </p:nvSpPr>
        <p:spPr/>
        <p:txBody>
          <a:bodyPr/>
          <a:lstStyle/>
          <a:p>
            <a:r>
              <a:rPr lang="en-US" dirty="0" smtClean="0"/>
              <a:t>Google Has Its Own Way: Server (2009)</a:t>
            </a:r>
            <a:endParaRPr lang="en-US" dirty="0"/>
          </a:p>
        </p:txBody>
      </p:sp>
      <p:sp>
        <p:nvSpPr>
          <p:cNvPr id="6" name="Slide Number Placeholder 5"/>
          <p:cNvSpPr>
            <a:spLocks noGrp="1"/>
          </p:cNvSpPr>
          <p:nvPr>
            <p:ph type="sldNum" sz="quarter" idx="11"/>
          </p:nvPr>
        </p:nvSpPr>
        <p:spPr/>
        <p:txBody>
          <a:bodyPr/>
          <a:lstStyle/>
          <a:p>
            <a:fld id="{3CC63E4C-4642-794D-A2FD-70F6B81535F5}" type="slidenum">
              <a:rPr lang="en-US" smtClean="0"/>
              <a:pPr/>
              <a:t>35</a:t>
            </a:fld>
            <a:endParaRPr lang="en-US"/>
          </a:p>
        </p:txBody>
      </p:sp>
      <p:pic>
        <p:nvPicPr>
          <p:cNvPr id="110594" name="Picture 2"/>
          <p:cNvPicPr>
            <a:picLocks noChangeAspect="1" noChangeArrowheads="1"/>
          </p:cNvPicPr>
          <p:nvPr/>
        </p:nvPicPr>
        <p:blipFill>
          <a:blip r:embed="rId3"/>
          <a:srcRect/>
          <a:stretch>
            <a:fillRect/>
          </a:stretch>
        </p:blipFill>
        <p:spPr bwMode="auto">
          <a:xfrm>
            <a:off x="179512" y="1052736"/>
            <a:ext cx="7198320" cy="3988119"/>
          </a:xfrm>
          <a:prstGeom prst="rect">
            <a:avLst/>
          </a:prstGeom>
          <a:noFill/>
          <a:ln w="9525">
            <a:noFill/>
            <a:miter lim="800000"/>
            <a:headEnd/>
            <a:tailEnd/>
          </a:ln>
          <a:effectLst/>
        </p:spPr>
      </p:pic>
      <p:pic>
        <p:nvPicPr>
          <p:cNvPr id="110595" name="Picture 3"/>
          <p:cNvPicPr>
            <a:picLocks noChangeAspect="1" noChangeArrowheads="1"/>
          </p:cNvPicPr>
          <p:nvPr/>
        </p:nvPicPr>
        <p:blipFill>
          <a:blip r:embed="rId4"/>
          <a:srcRect/>
          <a:stretch>
            <a:fillRect/>
          </a:stretch>
        </p:blipFill>
        <p:spPr bwMode="auto">
          <a:xfrm>
            <a:off x="1547664" y="1556792"/>
            <a:ext cx="7429326" cy="4232403"/>
          </a:xfrm>
          <a:prstGeom prst="rect">
            <a:avLst/>
          </a:prstGeom>
          <a:noFill/>
          <a:ln w="9525">
            <a:noFill/>
            <a:miter lim="800000"/>
            <a:headEnd/>
            <a:tailEnd/>
          </a:ln>
          <a:effectLst/>
        </p:spPr>
      </p:pic>
      <p:sp>
        <p:nvSpPr>
          <p:cNvPr id="7" name="文字方塊 6"/>
          <p:cNvSpPr txBox="1"/>
          <p:nvPr/>
        </p:nvSpPr>
        <p:spPr>
          <a:xfrm>
            <a:off x="683568" y="5805264"/>
            <a:ext cx="6293902" cy="338554"/>
          </a:xfrm>
          <a:prstGeom prst="rect">
            <a:avLst/>
          </a:prstGeom>
          <a:noFill/>
        </p:spPr>
        <p:txBody>
          <a:bodyPr wrap="none" rtlCol="0">
            <a:spAutoFit/>
          </a:bodyPr>
          <a:lstStyle/>
          <a:p>
            <a:r>
              <a:rPr lang="en-US" altLang="zh-TW" sz="1600" dirty="0" smtClean="0">
                <a:latin typeface="+mn-lt"/>
              </a:rPr>
              <a:t>(http</a:t>
            </a:r>
            <a:r>
              <a:rPr lang="en-US" altLang="zh-TW" sz="1600" dirty="0">
                <a:latin typeface="+mn-lt"/>
              </a:rPr>
              <a:t>://</a:t>
            </a:r>
            <a:r>
              <a:rPr lang="en-US" altLang="zh-TW" sz="1600" dirty="0" smtClean="0">
                <a:latin typeface="+mn-lt"/>
              </a:rPr>
              <a:t>news.cnet.com/8301-1001_3-10209580-92.html#ixzz0yo8bhTOH)</a:t>
            </a:r>
            <a:endParaRPr lang="en-US" sz="1600" dirty="0">
              <a:latin typeface="+mn-lt"/>
            </a:endParaRPr>
          </a:p>
        </p:txBody>
      </p:sp>
    </p:spTree>
    <p:extLst>
      <p:ext uri="{BB962C8B-B14F-4D97-AF65-F5344CB8AC3E}">
        <p14:creationId xmlns:p14="http://schemas.microsoft.com/office/powerpoint/2010/main" val="13682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Storage Options</a:t>
            </a:r>
            <a:endParaRPr lang="en-AU" dirty="0"/>
          </a:p>
        </p:txBody>
      </p:sp>
      <p:sp>
        <p:nvSpPr>
          <p:cNvPr id="242691" name="Rectangle 3"/>
          <p:cNvSpPr>
            <a:spLocks noGrp="1" noChangeArrowheads="1"/>
          </p:cNvSpPr>
          <p:nvPr>
            <p:ph type="body" idx="1"/>
          </p:nvPr>
        </p:nvSpPr>
        <p:spPr/>
        <p:txBody>
          <a:bodyPr/>
          <a:lstStyle/>
          <a:p>
            <a:pPr marL="514350" indent="-514350">
              <a:spcBef>
                <a:spcPts val="0"/>
              </a:spcBef>
              <a:buFont typeface="+mj-lt"/>
              <a:buAutoNum type="arabicPeriod"/>
            </a:pPr>
            <a:r>
              <a:rPr lang="en-US" altLang="zh-TW" dirty="0" smtClean="0"/>
              <a:t>Connect disk/flash devices directly to each server</a:t>
            </a:r>
          </a:p>
          <a:p>
            <a:pPr lvl="1">
              <a:spcBef>
                <a:spcPts val="0"/>
              </a:spcBef>
            </a:pPr>
            <a:r>
              <a:rPr lang="en-US" altLang="zh-TW" dirty="0" smtClean="0"/>
              <a:t>Managed by a global distributed file system, e.g., GFS,</a:t>
            </a:r>
            <a:r>
              <a:rPr lang="en-US" dirty="0" smtClean="0"/>
              <a:t> or</a:t>
            </a:r>
          </a:p>
          <a:p>
            <a:pPr marL="514350" indent="-514350">
              <a:spcBef>
                <a:spcPts val="0"/>
              </a:spcBef>
              <a:buFont typeface="+mj-lt"/>
              <a:buAutoNum type="arabicPeriod"/>
            </a:pPr>
            <a:r>
              <a:rPr lang="en-US" dirty="0" smtClean="0"/>
              <a:t>Use Network Attached Storage (NAS) </a:t>
            </a:r>
            <a:r>
              <a:rPr lang="en-US" altLang="zh-TW" dirty="0" smtClean="0"/>
              <a:t>devices directly connected to cluster-level switching fabric</a:t>
            </a:r>
          </a:p>
          <a:p>
            <a:pPr>
              <a:spcBef>
                <a:spcPts val="0"/>
              </a:spcBef>
            </a:pPr>
            <a:r>
              <a:rPr lang="en-US" altLang="zh-TW" dirty="0" smtClean="0"/>
              <a:t>Comparisons:</a:t>
            </a:r>
          </a:p>
          <a:p>
            <a:pPr lvl="1">
              <a:spcBef>
                <a:spcPts val="0"/>
              </a:spcBef>
            </a:pPr>
            <a:r>
              <a:rPr lang="en-US" altLang="zh-TW" dirty="0" smtClean="0"/>
              <a:t>NAS may be simpler to </a:t>
            </a:r>
            <a:r>
              <a:rPr lang="en-US" altLang="zh-TW" dirty="0"/>
              <a:t>deploy </a:t>
            </a:r>
            <a:r>
              <a:rPr lang="en-US" altLang="zh-TW" dirty="0" smtClean="0"/>
              <a:t>by outsourcing </a:t>
            </a:r>
            <a:r>
              <a:rPr lang="en-US" altLang="zh-TW" dirty="0"/>
              <a:t>to </a:t>
            </a:r>
            <a:r>
              <a:rPr lang="en-US" altLang="zh-TW" dirty="0" smtClean="0"/>
              <a:t>vendor</a:t>
            </a:r>
          </a:p>
          <a:p>
            <a:pPr lvl="1">
              <a:spcBef>
                <a:spcPts val="0"/>
              </a:spcBef>
            </a:pPr>
            <a:r>
              <a:rPr lang="en-US" altLang="zh-TW" dirty="0" smtClean="0"/>
              <a:t>NAS is easier </a:t>
            </a:r>
            <a:r>
              <a:rPr lang="en-US" altLang="zh-TW" dirty="0"/>
              <a:t>to enforce </a:t>
            </a:r>
            <a:r>
              <a:rPr lang="en-US" altLang="zh-TW" dirty="0" err="1" smtClean="0"/>
              <a:t>QoS</a:t>
            </a:r>
            <a:r>
              <a:rPr lang="en-US" altLang="zh-TW" dirty="0" smtClean="0"/>
              <a:t> since it runs </a:t>
            </a:r>
            <a:r>
              <a:rPr lang="en-US" altLang="zh-TW" dirty="0"/>
              <a:t>no compute jobs </a:t>
            </a:r>
            <a:r>
              <a:rPr lang="en-US" altLang="zh-TW" dirty="0" smtClean="0"/>
              <a:t>besides storage server </a:t>
            </a:r>
          </a:p>
          <a:p>
            <a:pPr lvl="1">
              <a:spcBef>
                <a:spcPts val="0"/>
              </a:spcBef>
            </a:pPr>
            <a:r>
              <a:rPr lang="en-US" altLang="zh-TW" dirty="0" smtClean="0"/>
              <a:t>Direct disks </a:t>
            </a:r>
            <a:r>
              <a:rPr lang="en-US" altLang="zh-TW" dirty="0"/>
              <a:t>reduce </a:t>
            </a:r>
            <a:r>
              <a:rPr lang="en-US" altLang="zh-TW" dirty="0" smtClean="0"/>
              <a:t>hardware costs (leveraging </a:t>
            </a:r>
            <a:r>
              <a:rPr lang="en-US" altLang="zh-TW" dirty="0"/>
              <a:t>existing server enclosure</a:t>
            </a:r>
            <a:r>
              <a:rPr lang="en-US" altLang="zh-TW" dirty="0" smtClean="0"/>
              <a:t>)</a:t>
            </a:r>
          </a:p>
          <a:p>
            <a:pPr lvl="1">
              <a:spcBef>
                <a:spcPts val="0"/>
              </a:spcBef>
            </a:pPr>
            <a:r>
              <a:rPr lang="en-US" altLang="zh-TW" dirty="0" smtClean="0"/>
              <a:t>Direct disks </a:t>
            </a:r>
            <a:r>
              <a:rPr lang="en-US" altLang="zh-TW" dirty="0"/>
              <a:t>improve networking fabric </a:t>
            </a:r>
            <a:r>
              <a:rPr lang="en-US" altLang="zh-TW" dirty="0" smtClean="0"/>
              <a:t>utilization (</a:t>
            </a:r>
            <a:r>
              <a:rPr lang="en-US" altLang="zh-TW" dirty="0"/>
              <a:t>each </a:t>
            </a:r>
            <a:r>
              <a:rPr lang="en-US" altLang="zh-TW" dirty="0" smtClean="0"/>
              <a:t>network </a:t>
            </a:r>
            <a:r>
              <a:rPr lang="en-US" altLang="zh-TW" dirty="0"/>
              <a:t>port is </a:t>
            </a:r>
            <a:r>
              <a:rPr lang="en-US" altLang="zh-TW" dirty="0" smtClean="0"/>
              <a:t>dynamically </a:t>
            </a:r>
            <a:r>
              <a:rPr lang="en-US" altLang="zh-TW" dirty="0"/>
              <a:t>shared between </a:t>
            </a:r>
            <a:r>
              <a:rPr lang="en-US" altLang="zh-TW" dirty="0" smtClean="0"/>
              <a:t>computing </a:t>
            </a:r>
            <a:r>
              <a:rPr lang="en-US" altLang="zh-TW" dirty="0"/>
              <a:t>tasks and </a:t>
            </a:r>
            <a:r>
              <a:rPr lang="en-US" altLang="zh-TW" dirty="0" smtClean="0"/>
              <a:t>the file </a:t>
            </a:r>
            <a:r>
              <a:rPr lang="en-US" altLang="zh-TW" dirty="0"/>
              <a:t>system</a:t>
            </a:r>
            <a:r>
              <a:rPr lang="en-US" altLang="zh-TW" dirty="0" smtClean="0"/>
              <a:t>)</a:t>
            </a:r>
            <a:endParaRPr lang="en-US"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36</a:t>
            </a:fld>
            <a:endParaRPr lang="zh-TW" altLang="zh-TW"/>
          </a:p>
        </p:txBody>
      </p:sp>
    </p:spTree>
    <p:extLst>
      <p:ext uri="{BB962C8B-B14F-4D97-AF65-F5344CB8AC3E}">
        <p14:creationId xmlns:p14="http://schemas.microsoft.com/office/powerpoint/2010/main" val="371416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6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6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Storage</a:t>
            </a:r>
            <a:endParaRPr lang="en-US" dirty="0"/>
          </a:p>
        </p:txBody>
      </p:sp>
      <p:sp>
        <p:nvSpPr>
          <p:cNvPr id="3" name="內容版面配置區 2"/>
          <p:cNvSpPr>
            <a:spLocks noGrp="1"/>
          </p:cNvSpPr>
          <p:nvPr>
            <p:ph idx="1"/>
          </p:nvPr>
        </p:nvSpPr>
        <p:spPr/>
        <p:txBody>
          <a:bodyPr/>
          <a:lstStyle/>
          <a:p>
            <a:r>
              <a:rPr lang="en-US" altLang="zh-TW" dirty="0" smtClean="0"/>
              <a:t>Replication model between attached disks and NAS</a:t>
            </a:r>
          </a:p>
          <a:p>
            <a:pPr lvl="1"/>
            <a:r>
              <a:rPr lang="en-US" altLang="zh-TW" dirty="0" smtClean="0"/>
              <a:t>NAS provides extra reliability through replication or error correction capabilities within each appliance</a:t>
            </a:r>
          </a:p>
          <a:p>
            <a:pPr lvl="1"/>
            <a:r>
              <a:rPr lang="en-US" altLang="zh-TW" dirty="0" smtClean="0"/>
              <a:t>Desktop-class attached disk drives with GFS:</a:t>
            </a:r>
          </a:p>
          <a:p>
            <a:pPr lvl="2"/>
            <a:r>
              <a:rPr lang="en-US" altLang="zh-TW" dirty="0" smtClean="0"/>
              <a:t>Low cost, but may not be designed for continuous operation</a:t>
            </a:r>
          </a:p>
          <a:p>
            <a:pPr lvl="2"/>
            <a:r>
              <a:rPr lang="en-US" altLang="zh-TW" dirty="0" smtClean="0"/>
              <a:t>Replica across different machines (at least 3 replica), thus use more network bandwidth to complete write operations</a:t>
            </a:r>
          </a:p>
          <a:p>
            <a:pPr lvl="2"/>
            <a:r>
              <a:rPr lang="en-US" altLang="zh-TW" dirty="0" smtClean="0"/>
              <a:t>Can keep data available even after the loss of an entire server enclosure or rack</a:t>
            </a:r>
          </a:p>
          <a:p>
            <a:pPr lvl="2"/>
            <a:r>
              <a:rPr lang="en-US" altLang="zh-TW" dirty="0"/>
              <a:t>A</a:t>
            </a:r>
            <a:r>
              <a:rPr lang="en-US" altLang="zh-TW" dirty="0" smtClean="0"/>
              <a:t>llow higher aggregate read BW because same data can be sourced from multiple replicas</a:t>
            </a:r>
          </a:p>
          <a:p>
            <a:r>
              <a:rPr lang="en-US" altLang="zh-TW" dirty="0"/>
              <a:t>Solid State Drives (SSDs) </a:t>
            </a:r>
            <a:r>
              <a:rPr lang="en-US" altLang="zh-TW" dirty="0" smtClean="0"/>
              <a:t>is becoming popular for </a:t>
            </a:r>
            <a:r>
              <a:rPr lang="en-US" altLang="zh-TW" dirty="0"/>
              <a:t>databases in Web </a:t>
            </a:r>
            <a:r>
              <a:rPr lang="en-US" altLang="zh-TW" dirty="0" smtClean="0"/>
              <a:t>services for their very high </a:t>
            </a:r>
            <a:r>
              <a:rPr lang="en-US" altLang="zh-TW" dirty="0"/>
              <a:t>IO </a:t>
            </a:r>
            <a:r>
              <a:rPr lang="en-US" altLang="zh-TW" dirty="0" smtClean="0"/>
              <a:t>rates</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37</a:t>
            </a:fld>
            <a:endParaRPr lang="zh-TW" altLang="zh-TW"/>
          </a:p>
        </p:txBody>
      </p:sp>
    </p:spTree>
    <p:extLst>
      <p:ext uri="{BB962C8B-B14F-4D97-AF65-F5344CB8AC3E}">
        <p14:creationId xmlns:p14="http://schemas.microsoft.com/office/powerpoint/2010/main" val="92901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Networking Fabric</a:t>
            </a:r>
            <a:endParaRPr lang="zh-TW" altLang="en-US" dirty="0"/>
          </a:p>
        </p:txBody>
      </p:sp>
      <p:sp>
        <p:nvSpPr>
          <p:cNvPr id="3" name="內容版面配置區 2"/>
          <p:cNvSpPr>
            <a:spLocks noGrp="1"/>
          </p:cNvSpPr>
          <p:nvPr>
            <p:ph idx="1"/>
          </p:nvPr>
        </p:nvSpPr>
        <p:spPr/>
        <p:txBody>
          <a:bodyPr/>
          <a:lstStyle/>
          <a:p>
            <a:r>
              <a:rPr lang="en-US" altLang="zh-TW" dirty="0" smtClean="0"/>
              <a:t>Trade-off </a:t>
            </a:r>
            <a:r>
              <a:rPr lang="en-US" altLang="zh-TW" dirty="0"/>
              <a:t>between speed</a:t>
            </a:r>
            <a:r>
              <a:rPr lang="en-US" altLang="zh-TW" dirty="0" smtClean="0"/>
              <a:t>, scale</a:t>
            </a:r>
            <a:r>
              <a:rPr lang="en-US" altLang="zh-TW" dirty="0"/>
              <a:t>, and </a:t>
            </a:r>
            <a:r>
              <a:rPr lang="en-US" altLang="zh-TW" dirty="0" smtClean="0"/>
              <a:t>cost</a:t>
            </a:r>
            <a:endParaRPr lang="en-US" altLang="zh-TW" dirty="0"/>
          </a:p>
          <a:p>
            <a:pPr lvl="1"/>
            <a:r>
              <a:rPr lang="en-US" altLang="zh-TW" dirty="0" smtClean="0"/>
              <a:t>1-Gbps </a:t>
            </a:r>
            <a:r>
              <a:rPr lang="en-US" altLang="zh-TW" dirty="0"/>
              <a:t>Ethernet switches </a:t>
            </a:r>
            <a:r>
              <a:rPr lang="en-US" altLang="zh-TW" dirty="0" smtClean="0"/>
              <a:t>with </a:t>
            </a:r>
            <a:r>
              <a:rPr lang="en-US" altLang="zh-TW" dirty="0"/>
              <a:t>48 ports are </a:t>
            </a:r>
            <a:r>
              <a:rPr lang="en-US" altLang="zh-TW" dirty="0" smtClean="0"/>
              <a:t>commodity, less </a:t>
            </a:r>
            <a:r>
              <a:rPr lang="en-US" altLang="zh-TW" dirty="0"/>
              <a:t>than $30/</a:t>
            </a:r>
            <a:r>
              <a:rPr lang="en-US" altLang="zh-TW" dirty="0" err="1"/>
              <a:t>Gbps</a:t>
            </a:r>
            <a:r>
              <a:rPr lang="en-US" altLang="zh-TW" dirty="0"/>
              <a:t> per server to connect a </a:t>
            </a:r>
            <a:r>
              <a:rPr lang="en-US" altLang="zh-TW" dirty="0" smtClean="0"/>
              <a:t>single rack</a:t>
            </a:r>
          </a:p>
          <a:p>
            <a:pPr lvl="2"/>
            <a:r>
              <a:rPr lang="en-US" altLang="zh-TW" dirty="0" smtClean="0"/>
              <a:t>Uplink </a:t>
            </a:r>
            <a:r>
              <a:rPr lang="en-US" altLang="zh-TW" dirty="0"/>
              <a:t>count varies (2-8) which gives </a:t>
            </a:r>
            <a:r>
              <a:rPr lang="en-US" altLang="zh-TW" u="sng" dirty="0"/>
              <a:t>oversubscription</a:t>
            </a:r>
            <a:r>
              <a:rPr lang="en-US" altLang="zh-TW" dirty="0"/>
              <a:t> in terms </a:t>
            </a:r>
            <a:r>
              <a:rPr lang="en-US" altLang="zh-TW" dirty="0" smtClean="0"/>
              <a:t>of bandwidth </a:t>
            </a:r>
            <a:r>
              <a:rPr lang="en-US" altLang="zh-TW" dirty="0"/>
              <a:t>(48/2 to </a:t>
            </a:r>
            <a:r>
              <a:rPr lang="en-US" altLang="zh-TW" dirty="0" smtClean="0"/>
              <a:t>48/8)</a:t>
            </a:r>
          </a:p>
          <a:p>
            <a:pPr lvl="2"/>
            <a:r>
              <a:rPr lang="en-US" altLang="zh-TW" dirty="0" smtClean="0"/>
              <a:t>Software </a:t>
            </a:r>
            <a:r>
              <a:rPr lang="en-US" altLang="zh-TW" dirty="0"/>
              <a:t>scheduler should </a:t>
            </a:r>
            <a:r>
              <a:rPr lang="en-US" altLang="zh-TW" dirty="0" smtClean="0"/>
              <a:t>be aware of the difference and aim </a:t>
            </a:r>
            <a:r>
              <a:rPr lang="en-US" altLang="zh-TW" dirty="0"/>
              <a:t>at mapping sender and receiver to </a:t>
            </a:r>
            <a:r>
              <a:rPr lang="en-US" altLang="zh-TW" dirty="0" smtClean="0"/>
              <a:t>the same rack</a:t>
            </a:r>
            <a:endParaRPr lang="en-US" altLang="zh-TW" dirty="0"/>
          </a:p>
          <a:p>
            <a:pPr lvl="1"/>
            <a:r>
              <a:rPr lang="en-US" altLang="zh-TW" dirty="0" smtClean="0"/>
              <a:t>Switches </a:t>
            </a:r>
            <a:r>
              <a:rPr lang="en-US" altLang="zh-TW" dirty="0"/>
              <a:t>with high port counts </a:t>
            </a:r>
            <a:r>
              <a:rPr lang="en-US" altLang="zh-TW" dirty="0" smtClean="0"/>
              <a:t>to connect WSC clusters are 10 </a:t>
            </a:r>
            <a:r>
              <a:rPr lang="en-US" altLang="zh-TW" dirty="0"/>
              <a:t>times more </a:t>
            </a:r>
            <a:r>
              <a:rPr lang="en-US" altLang="zh-TW" dirty="0" smtClean="0"/>
              <a:t>expensive than </a:t>
            </a:r>
            <a:r>
              <a:rPr lang="en-US" altLang="zh-TW" dirty="0"/>
              <a:t>commodity </a:t>
            </a:r>
            <a:r>
              <a:rPr lang="en-US" altLang="zh-TW" dirty="0" smtClean="0"/>
              <a:t>switches</a:t>
            </a:r>
            <a:endParaRPr lang="en-US" altLang="zh-TW" dirty="0"/>
          </a:p>
          <a:p>
            <a:pPr lvl="1"/>
            <a:r>
              <a:rPr lang="en-US" altLang="zh-TW" dirty="0" smtClean="0"/>
              <a:t>Therefore </a:t>
            </a:r>
            <a:r>
              <a:rPr lang="en-US" altLang="zh-TW" dirty="0"/>
              <a:t>the networking of WSCs is often organized as </a:t>
            </a:r>
            <a:r>
              <a:rPr lang="en-US" altLang="zh-TW" dirty="0" smtClean="0"/>
              <a:t>a two-level hierarchy</a:t>
            </a:r>
          </a:p>
          <a:p>
            <a:r>
              <a:rPr lang="en-US" altLang="zh-TW" dirty="0" smtClean="0"/>
              <a:t>Also need to trade off between spending </a:t>
            </a:r>
            <a:r>
              <a:rPr lang="en-US" altLang="zh-TW" dirty="0"/>
              <a:t>on networking vs. </a:t>
            </a:r>
            <a:r>
              <a:rPr lang="en-US" altLang="zh-TW" dirty="0" smtClean="0"/>
              <a:t>on </a:t>
            </a:r>
            <a:r>
              <a:rPr lang="en-US" altLang="zh-TW" dirty="0"/>
              <a:t>buying </a:t>
            </a:r>
            <a:r>
              <a:rPr lang="en-US" altLang="zh-TW" dirty="0" smtClean="0"/>
              <a:t>more servers </a:t>
            </a:r>
            <a:r>
              <a:rPr lang="en-US" altLang="zh-TW" dirty="0"/>
              <a:t>or storage</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38</a:t>
            </a:fld>
            <a:endParaRPr lang="zh-TW" altLang="zh-TW"/>
          </a:p>
        </p:txBody>
      </p:sp>
      <p:pic>
        <p:nvPicPr>
          <p:cNvPr id="1026" name="Picture 2" descr="http://d3jhs9rsch2au1.cloudfront.net/media/catalog/product/cache/1/small_image/350x350/9df78eab33525d08d6e5fb8d27136e95/W/S/WS-C3750E-48PD-E.jpg"/>
          <p:cNvPicPr>
            <a:picLocks noChangeAspect="1" noChangeArrowheads="1"/>
          </p:cNvPicPr>
          <p:nvPr/>
        </p:nvPicPr>
        <p:blipFill rotWithShape="1">
          <a:blip r:embed="rId2">
            <a:extLst>
              <a:ext uri="{28A0092B-C50C-407E-A947-70E740481C1C}">
                <a14:useLocalDpi xmlns:a14="http://schemas.microsoft.com/office/drawing/2010/main" val="0"/>
              </a:ext>
            </a:extLst>
          </a:blip>
          <a:srcRect t="40699" b="39861"/>
          <a:stretch/>
        </p:blipFill>
        <p:spPr bwMode="auto">
          <a:xfrm>
            <a:off x="5436096" y="195165"/>
            <a:ext cx="3333750"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8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Computers for Internet Services?</a:t>
            </a:r>
            <a:endParaRPr lang="zh-TW" altLang="en-US" dirty="0"/>
          </a:p>
        </p:txBody>
      </p:sp>
      <p:sp>
        <p:nvSpPr>
          <p:cNvPr id="4" name="內容版面配置區 3"/>
          <p:cNvSpPr>
            <a:spLocks noGrp="1"/>
          </p:cNvSpPr>
          <p:nvPr>
            <p:ph idx="1"/>
          </p:nvPr>
        </p:nvSpPr>
        <p:spPr/>
        <p:txBody>
          <a:bodyPr/>
          <a:lstStyle/>
          <a:p>
            <a:r>
              <a:rPr lang="en-US" altLang="zh-TW" dirty="0" smtClean="0"/>
              <a:t>WSC: </a:t>
            </a:r>
            <a:r>
              <a:rPr lang="en-US" altLang="zh-TW" i="1" dirty="0" smtClean="0">
                <a:solidFill>
                  <a:srgbClr val="FF0000"/>
                </a:solidFill>
              </a:rPr>
              <a:t>warehouse-scale computer</a:t>
            </a:r>
          </a:p>
          <a:p>
            <a:pPr lvl="1"/>
            <a:r>
              <a:rPr lang="en-US" altLang="zh-TW" dirty="0" smtClean="0"/>
              <a:t>Large-scaled internet services require a computing power that can only be provided by </a:t>
            </a:r>
            <a:r>
              <a:rPr lang="en-US" altLang="zh-TW" dirty="0"/>
              <a:t>clusters of 100s or 1000s of </a:t>
            </a:r>
            <a:r>
              <a:rPr lang="en-US" altLang="zh-TW" dirty="0" smtClean="0"/>
              <a:t>machines, i.e. a warehouse full of computers</a:t>
            </a:r>
          </a:p>
          <a:p>
            <a:pPr lvl="1"/>
            <a:r>
              <a:rPr lang="en-US" altLang="zh-TW" dirty="0" smtClean="0"/>
              <a:t>Hardware and software resources in such a facility must work in concert as would </a:t>
            </a:r>
            <a:br>
              <a:rPr lang="en-US" altLang="zh-TW" dirty="0" smtClean="0"/>
            </a:br>
            <a:r>
              <a:rPr lang="en-US" altLang="zh-TW" dirty="0" smtClean="0"/>
              <a:t>a single computer</a:t>
            </a:r>
          </a:p>
          <a:p>
            <a:pPr marL="457200" lvl="1" indent="0">
              <a:buNone/>
            </a:pPr>
            <a:r>
              <a:rPr lang="en-US" altLang="zh-TW" b="1" dirty="0" smtClean="0">
                <a:solidFill>
                  <a:srgbClr val="FF0000"/>
                </a:solidFill>
                <a:sym typeface="Wingdings" panose="05000000000000000000" pitchFamily="2" charset="2"/>
              </a:rPr>
              <a:t> d</a:t>
            </a:r>
            <a:r>
              <a:rPr lang="en-US" altLang="zh-TW" b="1" dirty="0" smtClean="0">
                <a:solidFill>
                  <a:srgbClr val="FF0000"/>
                </a:solidFill>
              </a:rPr>
              <a:t>atacenter is the computer</a:t>
            </a:r>
          </a:p>
          <a:p>
            <a:endParaRPr lang="zh-TW" altLang="en-US" dirty="0"/>
          </a:p>
        </p:txBody>
      </p:sp>
      <p:sp>
        <p:nvSpPr>
          <p:cNvPr id="3" name="投影片編號版面配置區 2"/>
          <p:cNvSpPr>
            <a:spLocks noGrp="1"/>
          </p:cNvSpPr>
          <p:nvPr>
            <p:ph type="sldNum" sz="quarter" idx="11"/>
          </p:nvPr>
        </p:nvSpPr>
        <p:spPr/>
        <p:txBody>
          <a:bodyPr/>
          <a:lstStyle/>
          <a:p>
            <a:fld id="{27E26518-2301-4288-8958-BDA5B1B754F8}" type="slidenum">
              <a:rPr lang="zh-TW" altLang="en-US" smtClean="0"/>
              <a:pPr/>
              <a:t>3</a:t>
            </a:fld>
            <a:endParaRPr lang="zh-TW" altLang="zh-TW"/>
          </a:p>
        </p:txBody>
      </p:sp>
      <p:grpSp>
        <p:nvGrpSpPr>
          <p:cNvPr id="9" name="群組 8"/>
          <p:cNvGrpSpPr/>
          <p:nvPr/>
        </p:nvGrpSpPr>
        <p:grpSpPr>
          <a:xfrm>
            <a:off x="4891980" y="3068960"/>
            <a:ext cx="4144516" cy="2989254"/>
            <a:chOff x="454991" y="1023504"/>
            <a:chExt cx="4348489" cy="3123720"/>
          </a:xfrm>
        </p:grpSpPr>
        <p:pic>
          <p:nvPicPr>
            <p:cNvPr id="10" name="Picture 2"/>
            <p:cNvPicPr/>
            <p:nvPr/>
          </p:nvPicPr>
          <p:blipFill>
            <a:blip r:embed="rId2"/>
            <a:stretch>
              <a:fillRect/>
            </a:stretch>
          </p:blipFill>
          <p:spPr>
            <a:xfrm>
              <a:off x="460440" y="1023504"/>
              <a:ext cx="4343040" cy="3123720"/>
            </a:xfrm>
            <a:prstGeom prst="rect">
              <a:avLst/>
            </a:prstGeom>
          </p:spPr>
        </p:pic>
        <p:sp>
          <p:nvSpPr>
            <p:cNvPr id="11" name="CustomShape 2"/>
            <p:cNvSpPr/>
            <p:nvPr/>
          </p:nvSpPr>
          <p:spPr>
            <a:xfrm>
              <a:off x="3717857" y="3232824"/>
              <a:ext cx="968039" cy="380520"/>
            </a:xfrm>
            <a:prstGeom prst="wedgeRectCallout">
              <a:avLst>
                <a:gd name="adj1" fmla="val 0"/>
                <a:gd name="adj2" fmla="val 0"/>
              </a:avLst>
            </a:prstGeom>
            <a:solidFill>
              <a:srgbClr val="EEECE1"/>
            </a:solidFill>
            <a:ln w="9360">
              <a:solidFill>
                <a:srgbClr val="000000"/>
              </a:solidFill>
              <a:round/>
            </a:ln>
          </p:spPr>
          <p:txBody>
            <a:bodyPr lIns="0" tIns="0" rIns="0" bIns="0" anchor="ctr"/>
            <a:lstStyle/>
            <a:p>
              <a:pPr algn="ctr">
                <a:lnSpc>
                  <a:spcPts val="1200"/>
                </a:lnSpc>
              </a:pPr>
              <a:r>
                <a:rPr lang="en-US" sz="1400" b="1" dirty="0">
                  <a:solidFill>
                    <a:srgbClr val="0070C0"/>
                  </a:solidFill>
                  <a:latin typeface="+mn-lt"/>
                </a:rPr>
                <a:t>Cooling 
towers</a:t>
              </a:r>
              <a:endParaRPr dirty="0">
                <a:latin typeface="+mn-lt"/>
              </a:endParaRPr>
            </a:p>
          </p:txBody>
        </p:sp>
        <p:sp>
          <p:nvSpPr>
            <p:cNvPr id="12" name="CustomShape 3"/>
            <p:cNvSpPr/>
            <p:nvPr/>
          </p:nvSpPr>
          <p:spPr>
            <a:xfrm>
              <a:off x="3138480" y="3807648"/>
              <a:ext cx="1341000" cy="304560"/>
            </a:xfrm>
            <a:prstGeom prst="wedgeRectCallout">
              <a:avLst>
                <a:gd name="adj1" fmla="val 0"/>
                <a:gd name="adj2" fmla="val 0"/>
              </a:avLst>
            </a:prstGeom>
            <a:solidFill>
              <a:srgbClr val="EEECE1"/>
            </a:solidFill>
            <a:ln w="9360">
              <a:solidFill>
                <a:srgbClr val="000000"/>
              </a:solidFill>
              <a:round/>
            </a:ln>
          </p:spPr>
          <p:txBody>
            <a:bodyPr lIns="0" tIns="0" rIns="0" bIns="0" anchor="ctr"/>
            <a:lstStyle/>
            <a:p>
              <a:pPr algn="ctr"/>
              <a:r>
                <a:rPr lang="en-US" sz="1400" b="1" dirty="0">
                  <a:solidFill>
                    <a:srgbClr val="0070C0"/>
                  </a:solidFill>
                  <a:latin typeface="+mn-lt"/>
                </a:rPr>
                <a:t>MW substation</a:t>
              </a:r>
              <a:endParaRPr dirty="0">
                <a:latin typeface="+mn-lt"/>
              </a:endParaRPr>
            </a:p>
          </p:txBody>
        </p:sp>
        <p:sp>
          <p:nvSpPr>
            <p:cNvPr id="13" name="CustomShape 4"/>
            <p:cNvSpPr/>
            <p:nvPr/>
          </p:nvSpPr>
          <p:spPr>
            <a:xfrm>
              <a:off x="454991" y="3807648"/>
              <a:ext cx="1044360" cy="304560"/>
            </a:xfrm>
            <a:prstGeom prst="wedgeRectCallout">
              <a:avLst>
                <a:gd name="adj1" fmla="val 0"/>
                <a:gd name="adj2" fmla="val 0"/>
              </a:avLst>
            </a:prstGeom>
            <a:solidFill>
              <a:srgbClr val="EEECE1"/>
            </a:solidFill>
            <a:ln w="9360">
              <a:solidFill>
                <a:srgbClr val="000000"/>
              </a:solidFill>
              <a:round/>
            </a:ln>
          </p:spPr>
          <p:txBody>
            <a:bodyPr lIns="0" tIns="0" rIns="0" bIns="0" anchor="ctr"/>
            <a:lstStyle/>
            <a:p>
              <a:pPr algn="ctr"/>
              <a:r>
                <a:rPr lang="en-US" sz="1400" b="1" dirty="0">
                  <a:solidFill>
                    <a:srgbClr val="0070C0"/>
                  </a:solidFill>
                  <a:latin typeface="+mn-lt"/>
                </a:rPr>
                <a:t>Generators</a:t>
              </a:r>
              <a:endParaRPr dirty="0">
                <a:latin typeface="+mn-lt"/>
              </a:endParaRPr>
            </a:p>
          </p:txBody>
        </p:sp>
        <p:sp>
          <p:nvSpPr>
            <p:cNvPr id="14" name="CustomShape 5"/>
            <p:cNvSpPr/>
            <p:nvPr/>
          </p:nvSpPr>
          <p:spPr>
            <a:xfrm>
              <a:off x="2093760" y="1099464"/>
              <a:ext cx="1417320" cy="685440"/>
            </a:xfrm>
            <a:prstGeom prst="wedgeRectCallout">
              <a:avLst>
                <a:gd name="adj1" fmla="val 0"/>
                <a:gd name="adj2" fmla="val 0"/>
              </a:avLst>
            </a:prstGeom>
            <a:solidFill>
              <a:srgbClr val="EEECE1"/>
            </a:solidFill>
            <a:ln w="9360">
              <a:solidFill>
                <a:srgbClr val="000000"/>
              </a:solidFill>
              <a:round/>
            </a:ln>
          </p:spPr>
          <p:txBody>
            <a:bodyPr lIns="0" tIns="0" rIns="0" bIns="0" anchor="ctr"/>
            <a:lstStyle/>
            <a:p>
              <a:pPr algn="ctr">
                <a:lnSpc>
                  <a:spcPts val="1200"/>
                </a:lnSpc>
              </a:pPr>
              <a:r>
                <a:rPr lang="en-US" sz="1400" b="1" dirty="0">
                  <a:solidFill>
                    <a:srgbClr val="0070C0"/>
                  </a:solidFill>
                  <a:latin typeface="+mn-lt"/>
                </a:rPr>
                <a:t>Server and networking equipment</a:t>
              </a:r>
              <a:endParaRPr dirty="0">
                <a:latin typeface="+mn-lt"/>
              </a:endParaRPr>
            </a:p>
          </p:txBody>
        </p:sp>
      </p:grpSp>
      <p:sp>
        <p:nvSpPr>
          <p:cNvPr id="15" name="文字方塊 14"/>
          <p:cNvSpPr txBox="1"/>
          <p:nvPr/>
        </p:nvSpPr>
        <p:spPr>
          <a:xfrm>
            <a:off x="2621206" y="5775647"/>
            <a:ext cx="1734770" cy="338554"/>
          </a:xfrm>
          <a:prstGeom prst="rect">
            <a:avLst/>
          </a:prstGeom>
          <a:noFill/>
        </p:spPr>
        <p:txBody>
          <a:bodyPr wrap="none" rtlCol="0">
            <a:spAutoFit/>
          </a:bodyPr>
          <a:lstStyle/>
          <a:p>
            <a:r>
              <a:rPr lang="en-US" altLang="zh-TW" sz="1600" dirty="0" smtClean="0">
                <a:latin typeface="Calibri"/>
              </a:rPr>
              <a:t>(Ana </a:t>
            </a:r>
            <a:r>
              <a:rPr lang="en-US" altLang="zh-TW" sz="1600" dirty="0" err="1" smtClean="0">
                <a:latin typeface="Calibri"/>
              </a:rPr>
              <a:t>Radovanovic</a:t>
            </a:r>
            <a:r>
              <a:rPr lang="en-US" altLang="zh-TW" sz="1600" dirty="0" smtClean="0">
                <a:latin typeface="Calibri"/>
              </a:rPr>
              <a:t>)</a:t>
            </a:r>
            <a:endParaRPr lang="en-US" sz="1600" dirty="0">
              <a:latin typeface="+mn-lt"/>
            </a:endParaRPr>
          </a:p>
        </p:txBody>
      </p:sp>
    </p:spTree>
    <p:extLst>
      <p:ext uri="{BB962C8B-B14F-4D97-AF65-F5344CB8AC3E}">
        <p14:creationId xmlns:p14="http://schemas.microsoft.com/office/powerpoint/2010/main" val="21641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06-05-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78522"/>
            <a:ext cx="4320480" cy="478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p:txBody>
          <a:bodyPr/>
          <a:lstStyle/>
          <a:p>
            <a:r>
              <a:rPr lang="en-US" altLang="zh-TW" dirty="0" smtClean="0"/>
              <a:t>Two-Level Hierarchy of </a:t>
            </a:r>
            <a:r>
              <a:rPr lang="en-US" altLang="zh-TW" dirty="0"/>
              <a:t>S</a:t>
            </a:r>
            <a:r>
              <a:rPr lang="en-US" altLang="zh-TW" dirty="0" smtClean="0"/>
              <a:t>witches in a WSC</a:t>
            </a:r>
            <a:endParaRPr lang="en-US" dirty="0"/>
          </a:p>
        </p:txBody>
      </p:sp>
      <p:sp>
        <p:nvSpPr>
          <p:cNvPr id="4" name="投影片編號版面配置區 3"/>
          <p:cNvSpPr>
            <a:spLocks noGrp="1"/>
          </p:cNvSpPr>
          <p:nvPr>
            <p:ph type="sldNum" sz="quarter" idx="11"/>
          </p:nvPr>
        </p:nvSpPr>
        <p:spPr/>
        <p:txBody>
          <a:bodyPr/>
          <a:lstStyle/>
          <a:p>
            <a:fld id="{27E26518-2301-4288-8958-BDA5B1B754F8}" type="slidenum">
              <a:rPr lang="zh-TW" altLang="en-US" smtClean="0"/>
              <a:pPr/>
              <a:t>39</a:t>
            </a:fld>
            <a:endParaRPr lang="zh-TW" altLang="zh-TW"/>
          </a:p>
        </p:txBody>
      </p:sp>
      <p:sp>
        <p:nvSpPr>
          <p:cNvPr id="6" name="文字方塊 5"/>
          <p:cNvSpPr txBox="1"/>
          <p:nvPr/>
        </p:nvSpPr>
        <p:spPr>
          <a:xfrm>
            <a:off x="1115616" y="5373216"/>
            <a:ext cx="1074333" cy="461665"/>
          </a:xfrm>
          <a:prstGeom prst="rect">
            <a:avLst/>
          </a:prstGeom>
          <a:noFill/>
        </p:spPr>
        <p:txBody>
          <a:bodyPr wrap="none" rtlCol="0">
            <a:spAutoFit/>
          </a:bodyPr>
          <a:lstStyle/>
          <a:p>
            <a:r>
              <a:rPr lang="en-US" dirty="0" smtClean="0">
                <a:latin typeface="+mn-lt"/>
              </a:rPr>
              <a:t>Fig. 6.5</a:t>
            </a:r>
            <a:endParaRPr lang="en-US" dirty="0">
              <a:latin typeface="+mn-lt"/>
            </a:endParaRPr>
          </a:p>
        </p:txBody>
      </p:sp>
      <p:sp>
        <p:nvSpPr>
          <p:cNvPr id="3" name="文字方塊 2"/>
          <p:cNvSpPr txBox="1"/>
          <p:nvPr/>
        </p:nvSpPr>
        <p:spPr>
          <a:xfrm>
            <a:off x="5868144" y="1844824"/>
            <a:ext cx="3168352" cy="1569660"/>
          </a:xfrm>
          <a:prstGeom prst="rect">
            <a:avLst/>
          </a:prstGeom>
          <a:noFill/>
        </p:spPr>
        <p:txBody>
          <a:bodyPr wrap="square" rtlCol="0">
            <a:spAutoFit/>
          </a:bodyPr>
          <a:lstStyle/>
          <a:p>
            <a:r>
              <a:rPr lang="en-US" altLang="zh-TW" dirty="0" smtClean="0">
                <a:latin typeface="+mn-lt"/>
              </a:rPr>
              <a:t>Such a hierarchical structure in turn affects programmers’ view of memory and storage</a:t>
            </a:r>
            <a:endParaRPr lang="zh-TW" altLang="en-US" dirty="0">
              <a:latin typeface="+mn-lt"/>
            </a:endParaRPr>
          </a:p>
        </p:txBody>
      </p:sp>
    </p:spTree>
    <p:extLst>
      <p:ext uri="{BB962C8B-B14F-4D97-AF65-F5344CB8AC3E}">
        <p14:creationId xmlns:p14="http://schemas.microsoft.com/office/powerpoint/2010/main" val="3732199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Programmers’ View of Memory</a:t>
            </a:r>
            <a:endParaRPr lang="zh-TW" altLang="en-US" dirty="0"/>
          </a:p>
        </p:txBody>
      </p:sp>
      <p:sp>
        <p:nvSpPr>
          <p:cNvPr id="5" name="內容版面配置區 4"/>
          <p:cNvSpPr>
            <a:spLocks noGrp="1"/>
          </p:cNvSpPr>
          <p:nvPr>
            <p:ph idx="1"/>
          </p:nvPr>
        </p:nvSpPr>
        <p:spPr/>
        <p:txBody>
          <a:bodyPr/>
          <a:lstStyle/>
          <a:p>
            <a:r>
              <a:rPr lang="en-US" altLang="zh-TW" dirty="0"/>
              <a:t>A server consists of a number of processor sockets, each </a:t>
            </a:r>
            <a:r>
              <a:rPr lang="en-US" altLang="zh-TW" dirty="0" smtClean="0"/>
              <a:t>with a </a:t>
            </a:r>
            <a:r>
              <a:rPr lang="en-US" altLang="zh-TW" dirty="0"/>
              <a:t>multicore CPU and its internal cache hierarchy, local </a:t>
            </a:r>
            <a:r>
              <a:rPr lang="en-US" altLang="zh-TW" dirty="0" smtClean="0"/>
              <a:t>shared DRAM</a:t>
            </a:r>
            <a:r>
              <a:rPr lang="en-US" altLang="zh-TW" dirty="0"/>
              <a:t>, and a number of directly attached disk </a:t>
            </a:r>
            <a:r>
              <a:rPr lang="en-US" altLang="zh-TW" dirty="0" smtClean="0"/>
              <a:t>drives</a:t>
            </a:r>
            <a:endParaRPr lang="en-US" altLang="zh-TW" dirty="0"/>
          </a:p>
          <a:p>
            <a:r>
              <a:rPr lang="en-US" altLang="zh-TW" dirty="0" smtClean="0"/>
              <a:t>A rack has DRAM </a:t>
            </a:r>
            <a:r>
              <a:rPr lang="en-US" altLang="zh-TW" dirty="0"/>
              <a:t>and disk </a:t>
            </a:r>
            <a:r>
              <a:rPr lang="en-US" altLang="zh-TW" dirty="0" smtClean="0"/>
              <a:t>resources, accessible through the first-level </a:t>
            </a:r>
            <a:r>
              <a:rPr lang="en-US" altLang="zh-TW" dirty="0"/>
              <a:t>rack switches (assuming some sort </a:t>
            </a:r>
            <a:r>
              <a:rPr lang="en-US" altLang="zh-TW" dirty="0" smtClean="0"/>
              <a:t>of remote </a:t>
            </a:r>
            <a:r>
              <a:rPr lang="en-US" altLang="zh-TW" dirty="0"/>
              <a:t>procedure call API to them</a:t>
            </a:r>
            <a:r>
              <a:rPr lang="en-US" altLang="zh-TW" dirty="0" smtClean="0"/>
              <a:t>)</a:t>
            </a:r>
          </a:p>
          <a:p>
            <a:r>
              <a:rPr lang="en-US" altLang="zh-TW" dirty="0" smtClean="0"/>
              <a:t>A cluster has accesses to all </a:t>
            </a:r>
            <a:r>
              <a:rPr lang="en-US" altLang="zh-TW" dirty="0"/>
              <a:t>resources in </a:t>
            </a:r>
            <a:r>
              <a:rPr lang="en-US" altLang="zh-TW" dirty="0" smtClean="0"/>
              <a:t>all racks via </a:t>
            </a:r>
            <a:r>
              <a:rPr lang="en-US" altLang="zh-TW" dirty="0"/>
              <a:t>the cluster-level </a:t>
            </a:r>
            <a:r>
              <a:rPr lang="en-US" altLang="zh-TW" dirty="0" smtClean="0"/>
              <a:t>switch</a:t>
            </a:r>
          </a:p>
          <a:p>
            <a:r>
              <a:rPr lang="en-US" altLang="zh-TW" dirty="0"/>
              <a:t>The relative balance of various </a:t>
            </a:r>
            <a:r>
              <a:rPr lang="en-US" altLang="zh-TW" dirty="0" smtClean="0"/>
              <a:t>resources depends </a:t>
            </a:r>
            <a:r>
              <a:rPr lang="en-US" altLang="zh-TW" dirty="0"/>
              <a:t>on the needs of target </a:t>
            </a:r>
            <a:r>
              <a:rPr lang="en-US" altLang="zh-TW" dirty="0" smtClean="0"/>
              <a:t>applications</a:t>
            </a:r>
            <a:endParaRPr lang="zh-TW" altLang="en-US" dirty="0"/>
          </a:p>
        </p:txBody>
      </p:sp>
      <p:sp>
        <p:nvSpPr>
          <p:cNvPr id="3" name="投影片編號版面配置區 2"/>
          <p:cNvSpPr>
            <a:spLocks noGrp="1"/>
          </p:cNvSpPr>
          <p:nvPr>
            <p:ph type="sldNum" sz="quarter" idx="11"/>
          </p:nvPr>
        </p:nvSpPr>
        <p:spPr/>
        <p:txBody>
          <a:bodyPr/>
          <a:lstStyle/>
          <a:p>
            <a:fld id="{27E26518-2301-4288-8958-BDA5B1B754F8}" type="slidenum">
              <a:rPr lang="zh-TW" altLang="en-US" smtClean="0"/>
              <a:pPr/>
              <a:t>40</a:t>
            </a:fld>
            <a:endParaRPr lang="zh-TW" altLang="zh-TW"/>
          </a:p>
        </p:txBody>
      </p:sp>
    </p:spTree>
    <p:extLst>
      <p:ext uri="{BB962C8B-B14F-4D97-AF65-F5344CB8AC3E}">
        <p14:creationId xmlns:p14="http://schemas.microsoft.com/office/powerpoint/2010/main" val="719947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Storage Hierarchy</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41</a:t>
            </a:fld>
            <a:endParaRPr lang="zh-TW" altLang="zh-TW"/>
          </a:p>
        </p:txBody>
      </p:sp>
      <p:pic>
        <p:nvPicPr>
          <p:cNvPr id="6" name="圖片 5"/>
          <p:cNvPicPr>
            <a:picLocks noChangeAspect="1"/>
          </p:cNvPicPr>
          <p:nvPr/>
        </p:nvPicPr>
        <p:blipFill>
          <a:blip r:embed="rId2"/>
          <a:stretch>
            <a:fillRect/>
          </a:stretch>
        </p:blipFill>
        <p:spPr>
          <a:xfrm>
            <a:off x="694128" y="1090737"/>
            <a:ext cx="7838312" cy="4930551"/>
          </a:xfrm>
          <a:prstGeom prst="rect">
            <a:avLst/>
          </a:prstGeom>
        </p:spPr>
      </p:pic>
    </p:spTree>
    <p:extLst>
      <p:ext uri="{BB962C8B-B14F-4D97-AF65-F5344CB8AC3E}">
        <p14:creationId xmlns:p14="http://schemas.microsoft.com/office/powerpoint/2010/main" val="3584242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WSC Memory Hierarchy</a:t>
            </a:r>
            <a:endParaRPr lang="en-AU" dirty="0"/>
          </a:p>
        </p:txBody>
      </p:sp>
      <p:sp>
        <p:nvSpPr>
          <p:cNvPr id="242691" name="Rectangle 3"/>
          <p:cNvSpPr>
            <a:spLocks noGrp="1" noChangeArrowheads="1"/>
          </p:cNvSpPr>
          <p:nvPr>
            <p:ph type="body" idx="1"/>
          </p:nvPr>
        </p:nvSpPr>
        <p:spPr/>
        <p:txBody>
          <a:bodyPr/>
          <a:lstStyle/>
          <a:p>
            <a:r>
              <a:rPr lang="en-US" smtClean="0"/>
              <a:t>Servers can access DRAM and disks on other servers using a NUMA-style interface</a:t>
            </a:r>
            <a:endParaRPr lang="en-US" dirty="0" smtClean="0"/>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42</a:t>
            </a:fld>
            <a:endParaRPr lang="zh-TW" altLang="zh-TW"/>
          </a:p>
        </p:txBody>
      </p:sp>
      <p:pic>
        <p:nvPicPr>
          <p:cNvPr id="2" name="Picture 2"/>
          <p:cNvPicPr>
            <a:picLocks noChangeAspect="1" noChangeArrowheads="1"/>
          </p:cNvPicPr>
          <p:nvPr/>
        </p:nvPicPr>
        <p:blipFill rotWithShape="1">
          <a:blip r:embed="rId3" cstate="print"/>
          <a:srcRect r="5186"/>
          <a:stretch/>
        </p:blipFill>
        <p:spPr bwMode="auto">
          <a:xfrm>
            <a:off x="137025" y="2171700"/>
            <a:ext cx="8899471" cy="3201516"/>
          </a:xfrm>
          <a:prstGeom prst="rect">
            <a:avLst/>
          </a:prstGeom>
          <a:noFill/>
          <a:ln w="9525">
            <a:noFill/>
            <a:miter lim="800000"/>
            <a:headEnd/>
            <a:tailEnd/>
          </a:ln>
        </p:spPr>
      </p:pic>
      <p:sp>
        <p:nvSpPr>
          <p:cNvPr id="4" name="文字方塊 3"/>
          <p:cNvSpPr txBox="1"/>
          <p:nvPr/>
        </p:nvSpPr>
        <p:spPr>
          <a:xfrm>
            <a:off x="1331640" y="5517232"/>
            <a:ext cx="1074333" cy="461665"/>
          </a:xfrm>
          <a:prstGeom prst="rect">
            <a:avLst/>
          </a:prstGeom>
          <a:noFill/>
        </p:spPr>
        <p:txBody>
          <a:bodyPr wrap="none" rtlCol="0">
            <a:spAutoFit/>
          </a:bodyPr>
          <a:lstStyle/>
          <a:p>
            <a:pPr marL="0" indent="0">
              <a:buNone/>
            </a:pPr>
            <a:r>
              <a:rPr lang="en-US" altLang="zh-TW" dirty="0" smtClean="0">
                <a:latin typeface="+mn-lt"/>
              </a:rPr>
              <a:t>Fig. 6.6</a:t>
            </a:r>
            <a:endParaRPr lang="zh-TW" altLang="en-US" dirty="0">
              <a:latin typeface="+mn-lt"/>
            </a:endParaRPr>
          </a:p>
        </p:txBody>
      </p:sp>
    </p:spTree>
    <p:extLst>
      <p:ext uri="{BB962C8B-B14F-4D97-AF65-F5344CB8AC3E}">
        <p14:creationId xmlns:p14="http://schemas.microsoft.com/office/powerpoint/2010/main" val="2756757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a:t>WSC Memory Hierarchy – Example </a:t>
            </a:r>
            <a:r>
              <a:rPr lang="en-US" altLang="zh-TW" dirty="0" smtClean="0"/>
              <a:t>I</a:t>
            </a:r>
            <a:endParaRPr lang="zh-TW" altLang="en-US" dirty="0"/>
          </a:p>
        </p:txBody>
      </p:sp>
      <p:sp>
        <p:nvSpPr>
          <p:cNvPr id="3" name="內容版面配置區 2"/>
          <p:cNvSpPr>
            <a:spLocks noGrp="1"/>
          </p:cNvSpPr>
          <p:nvPr>
            <p:ph idx="1"/>
          </p:nvPr>
        </p:nvSpPr>
        <p:spPr/>
        <p:txBody>
          <a:bodyPr/>
          <a:lstStyle/>
          <a:p>
            <a:r>
              <a:rPr lang="en-US" altLang="zh-TW" dirty="0" smtClean="0"/>
              <a:t>What is the average latency assuming that 90% of accesses are local to the server, 9% are outside the server but local to the rack , and 1% are outside the rack but within the array (cluster)?</a:t>
            </a:r>
          </a:p>
          <a:p>
            <a:pPr marL="0" indent="0">
              <a:buNone/>
            </a:pPr>
            <a:r>
              <a:rPr lang="en-US" altLang="zh-TW" dirty="0" smtClean="0"/>
              <a:t>	(90%x0.1)+(9%x100)+(1%x300)=12.09 </a:t>
            </a:r>
            <a:r>
              <a:rPr lang="en-US" altLang="zh-TW" dirty="0" err="1" smtClean="0"/>
              <a:t>msec</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43</a:t>
            </a:fld>
            <a:endParaRPr lang="zh-TW" altLang="zh-TW"/>
          </a:p>
        </p:txBody>
      </p:sp>
      <p:pic>
        <p:nvPicPr>
          <p:cNvPr id="8" name="Picture 2"/>
          <p:cNvPicPr>
            <a:picLocks noChangeAspect="1" noChangeArrowheads="1"/>
          </p:cNvPicPr>
          <p:nvPr/>
        </p:nvPicPr>
        <p:blipFill rotWithShape="1">
          <a:blip r:embed="rId2" cstate="print"/>
          <a:srcRect r="5186"/>
          <a:stretch/>
        </p:blipFill>
        <p:spPr bwMode="auto">
          <a:xfrm>
            <a:off x="590414" y="3269254"/>
            <a:ext cx="7848872" cy="2823571"/>
          </a:xfrm>
          <a:prstGeom prst="rect">
            <a:avLst/>
          </a:prstGeom>
          <a:noFill/>
          <a:ln w="9525">
            <a:noFill/>
            <a:miter lim="800000"/>
            <a:headEnd/>
            <a:tailEnd/>
          </a:ln>
        </p:spPr>
      </p:pic>
    </p:spTree>
    <p:extLst>
      <p:ext uri="{BB962C8B-B14F-4D97-AF65-F5344CB8AC3E}">
        <p14:creationId xmlns:p14="http://schemas.microsoft.com/office/powerpoint/2010/main" val="3349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WSC Memory Hierarchy – Example II</a:t>
            </a:r>
            <a:endParaRPr lang="zh-TW" altLang="en-US" dirty="0"/>
          </a:p>
        </p:txBody>
      </p:sp>
      <p:sp>
        <p:nvSpPr>
          <p:cNvPr id="3" name="內容版面配置區 2"/>
          <p:cNvSpPr>
            <a:spLocks noGrp="1"/>
          </p:cNvSpPr>
          <p:nvPr>
            <p:ph idx="1"/>
          </p:nvPr>
        </p:nvSpPr>
        <p:spPr/>
        <p:txBody>
          <a:bodyPr/>
          <a:lstStyle/>
          <a:p>
            <a:r>
              <a:rPr lang="en-US" altLang="zh-TW" dirty="0" smtClean="0"/>
              <a:t>How long does it take to transfer 1000MB between disks within the server, between servers in the rack, and between servers in different racks of an array?</a:t>
            </a:r>
          </a:p>
          <a:p>
            <a:pPr lvl="1"/>
            <a:r>
              <a:rPr lang="en-US" altLang="zh-TW" dirty="0" smtClean="0"/>
              <a:t>Within server: 1000/200=5 sec</a:t>
            </a:r>
          </a:p>
          <a:p>
            <a:pPr lvl="1"/>
            <a:r>
              <a:rPr lang="en-US" altLang="zh-TW" dirty="0" smtClean="0"/>
              <a:t>Within rack: 1000/100=10 sec</a:t>
            </a:r>
          </a:p>
          <a:p>
            <a:pPr lvl="1"/>
            <a:r>
              <a:rPr lang="en-US" altLang="zh-TW" dirty="0" smtClean="0"/>
              <a:t>Within array: 1000/10= 100 sec</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44</a:t>
            </a:fld>
            <a:endParaRPr lang="zh-TW" altLang="zh-TW"/>
          </a:p>
        </p:txBody>
      </p:sp>
      <p:pic>
        <p:nvPicPr>
          <p:cNvPr id="8" name="Picture 2"/>
          <p:cNvPicPr>
            <a:picLocks noChangeAspect="1" noChangeArrowheads="1"/>
          </p:cNvPicPr>
          <p:nvPr/>
        </p:nvPicPr>
        <p:blipFill rotWithShape="1">
          <a:blip r:embed="rId2" cstate="print"/>
          <a:srcRect r="5186"/>
          <a:stretch/>
        </p:blipFill>
        <p:spPr bwMode="auto">
          <a:xfrm>
            <a:off x="1403648" y="3561809"/>
            <a:ext cx="7035638" cy="2531016"/>
          </a:xfrm>
          <a:prstGeom prst="rect">
            <a:avLst/>
          </a:prstGeom>
          <a:noFill/>
          <a:ln w="9525">
            <a:noFill/>
            <a:miter lim="800000"/>
            <a:headEnd/>
            <a:tailEnd/>
          </a:ln>
        </p:spPr>
      </p:pic>
    </p:spTree>
    <p:extLst>
      <p:ext uri="{BB962C8B-B14F-4D97-AF65-F5344CB8AC3E}">
        <p14:creationId xmlns:p14="http://schemas.microsoft.com/office/powerpoint/2010/main" val="27392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 Layer 3 Network for Linking Clusters</a:t>
            </a:r>
            <a:endParaRPr lang="zh-TW" altLang="en-US" dirty="0"/>
          </a:p>
        </p:txBody>
      </p:sp>
      <p:sp>
        <p:nvSpPr>
          <p:cNvPr id="3" name="內容版面配置區 2"/>
          <p:cNvSpPr>
            <a:spLocks noGrp="1"/>
          </p:cNvSpPr>
          <p:nvPr>
            <p:ph idx="1"/>
          </p:nvPr>
        </p:nvSpPr>
        <p:spPr/>
        <p:txBody>
          <a:bodyPr/>
          <a:lstStyle/>
          <a:p>
            <a:r>
              <a:rPr lang="en-US" altLang="zh-TW" dirty="0" smtClean="0"/>
              <a:t>To connect 50,000 servers, the WSC needs 20 clusters </a:t>
            </a:r>
            <a:r>
              <a:rPr lang="en-US" altLang="zh-TW" dirty="0" smtClean="0">
                <a:sym typeface="Wingdings" panose="05000000000000000000" pitchFamily="2" charset="2"/>
              </a:rPr>
              <a:t> one more level of networking hierarchy</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45</a:t>
            </a:fld>
            <a:endParaRPr lang="zh-TW" altLang="zh-TW"/>
          </a:p>
        </p:txBody>
      </p:sp>
      <p:pic>
        <p:nvPicPr>
          <p:cNvPr id="5" name="Picture 4" descr="f06-08-9780123838728"/>
          <p:cNvPicPr>
            <a:picLocks noChangeAspect="1" noChangeArrowheads="1"/>
          </p:cNvPicPr>
          <p:nvPr/>
        </p:nvPicPr>
        <p:blipFill rotWithShape="1">
          <a:blip r:embed="rId2">
            <a:extLst>
              <a:ext uri="{28A0092B-C50C-407E-A947-70E740481C1C}">
                <a14:useLocalDpi xmlns:a14="http://schemas.microsoft.com/office/drawing/2010/main" val="0"/>
              </a:ext>
            </a:extLst>
          </a:blip>
          <a:srcRect l="615" t="3083" r="1794" b="10113"/>
          <a:stretch/>
        </p:blipFill>
        <p:spPr bwMode="auto">
          <a:xfrm>
            <a:off x="302381" y="2132856"/>
            <a:ext cx="859013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302381" y="5445224"/>
            <a:ext cx="1074333" cy="461665"/>
          </a:xfrm>
          <a:prstGeom prst="rect">
            <a:avLst/>
          </a:prstGeom>
          <a:noFill/>
        </p:spPr>
        <p:txBody>
          <a:bodyPr wrap="none" rtlCol="0">
            <a:spAutoFit/>
          </a:bodyPr>
          <a:lstStyle/>
          <a:p>
            <a:pPr marL="0" indent="0">
              <a:buNone/>
            </a:pPr>
            <a:r>
              <a:rPr lang="en-US" altLang="zh-TW" dirty="0" smtClean="0">
                <a:latin typeface="+mn-lt"/>
              </a:rPr>
              <a:t>Fig. 6.8</a:t>
            </a:r>
            <a:endParaRPr lang="zh-TW" altLang="en-US" dirty="0">
              <a:latin typeface="+mn-lt"/>
            </a:endParaRPr>
          </a:p>
        </p:txBody>
      </p:sp>
    </p:spTree>
    <p:extLst>
      <p:ext uri="{BB962C8B-B14F-4D97-AF65-F5344CB8AC3E}">
        <p14:creationId xmlns:p14="http://schemas.microsoft.com/office/powerpoint/2010/main" val="14842662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Implications of Memory Hierarchy</a:t>
            </a:r>
            <a:endParaRPr lang="zh-TW" altLang="en-US" dirty="0"/>
          </a:p>
        </p:txBody>
      </p:sp>
      <p:sp>
        <p:nvSpPr>
          <p:cNvPr id="3" name="內容版面配置區 2"/>
          <p:cNvSpPr>
            <a:spLocks noGrp="1"/>
          </p:cNvSpPr>
          <p:nvPr>
            <p:ph idx="1"/>
          </p:nvPr>
        </p:nvSpPr>
        <p:spPr/>
        <p:txBody>
          <a:bodyPr/>
          <a:lstStyle/>
          <a:p>
            <a:r>
              <a:rPr lang="en-US" altLang="zh-TW" dirty="0" smtClean="0"/>
              <a:t>Applications must deal effectively </a:t>
            </a:r>
            <a:r>
              <a:rPr lang="en-US" altLang="zh-TW" dirty="0"/>
              <a:t>with </a:t>
            </a:r>
            <a:r>
              <a:rPr lang="en-US" altLang="zh-TW" dirty="0" smtClean="0"/>
              <a:t>the </a:t>
            </a:r>
            <a:r>
              <a:rPr lang="en-US" altLang="zh-TW" dirty="0"/>
              <a:t>large discrepancies in latency, bandwidth, and </a:t>
            </a:r>
            <a:r>
              <a:rPr lang="en-US" altLang="zh-TW" dirty="0" smtClean="0"/>
              <a:t>capacity </a:t>
            </a:r>
            <a:br>
              <a:rPr lang="en-US" altLang="zh-TW" dirty="0" smtClean="0"/>
            </a:br>
            <a:r>
              <a:rPr lang="en-US" altLang="zh-TW" dirty="0" smtClean="0">
                <a:sym typeface="Wingdings" panose="05000000000000000000" pitchFamily="2" charset="2"/>
              </a:rPr>
              <a:t> making it </a:t>
            </a:r>
            <a:r>
              <a:rPr lang="en-US" altLang="zh-TW" dirty="0" smtClean="0"/>
              <a:t>difficult </a:t>
            </a:r>
            <a:r>
              <a:rPr lang="en-US" altLang="zh-TW" dirty="0"/>
              <a:t>to program a </a:t>
            </a:r>
            <a:r>
              <a:rPr lang="en-US" altLang="zh-TW" dirty="0" smtClean="0"/>
              <a:t>WSC</a:t>
            </a:r>
            <a:endParaRPr lang="en-US" altLang="zh-TW" dirty="0"/>
          </a:p>
          <a:p>
            <a:r>
              <a:rPr lang="en-US" altLang="zh-TW" dirty="0"/>
              <a:t>A </a:t>
            </a:r>
            <a:r>
              <a:rPr lang="en-US" altLang="zh-TW" dirty="0" smtClean="0"/>
              <a:t>challenge </a:t>
            </a:r>
            <a:r>
              <a:rPr lang="en-US" altLang="zh-TW" dirty="0"/>
              <a:t>for architects of WSCs is to smooth out these discrepancies in a </a:t>
            </a:r>
            <a:r>
              <a:rPr lang="en-US" altLang="zh-TW" dirty="0" smtClean="0"/>
              <a:t>cost-efficient manner</a:t>
            </a:r>
          </a:p>
          <a:p>
            <a:r>
              <a:rPr lang="en-US" altLang="zh-TW" dirty="0" smtClean="0"/>
              <a:t>Another </a:t>
            </a:r>
            <a:r>
              <a:rPr lang="en-US" altLang="zh-TW" dirty="0"/>
              <a:t>challenge </a:t>
            </a:r>
            <a:r>
              <a:rPr lang="en-US" altLang="zh-TW" dirty="0" smtClean="0"/>
              <a:t>is </a:t>
            </a:r>
            <a:r>
              <a:rPr lang="en-US" altLang="zh-TW" dirty="0"/>
              <a:t>to build cluster </a:t>
            </a:r>
            <a:r>
              <a:rPr lang="en-US" altLang="zh-TW" dirty="0" smtClean="0"/>
              <a:t>infrastructure and </a:t>
            </a:r>
            <a:r>
              <a:rPr lang="en-US" altLang="zh-TW" dirty="0"/>
              <a:t>services that hide most of this complexity from application </a:t>
            </a:r>
            <a:r>
              <a:rPr lang="en-US" altLang="zh-TW" dirty="0" smtClean="0"/>
              <a:t>developers</a:t>
            </a:r>
          </a:p>
          <a:p>
            <a:r>
              <a:rPr lang="en-US" altLang="zh-TW" dirty="0" smtClean="0"/>
              <a:t>Flash offers </a:t>
            </a:r>
            <a:r>
              <a:rPr lang="en-US" altLang="zh-TW" dirty="0"/>
              <a:t>a viable option for bridging the cost and performance gap between DRAM </a:t>
            </a:r>
            <a:r>
              <a:rPr lang="en-US" altLang="zh-TW" dirty="0" smtClean="0"/>
              <a:t>and disks, especially for random reads (3 </a:t>
            </a:r>
            <a:r>
              <a:rPr lang="en-US" altLang="zh-TW" dirty="0"/>
              <a:t>orders of </a:t>
            </a:r>
            <a:r>
              <a:rPr lang="en-US" altLang="zh-TW" dirty="0" smtClean="0"/>
              <a:t>magnitude)</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46</a:t>
            </a:fld>
            <a:endParaRPr lang="zh-TW" altLang="zh-TW"/>
          </a:p>
        </p:txBody>
      </p:sp>
    </p:spTree>
    <p:extLst>
      <p:ext uri="{BB962C8B-B14F-4D97-AF65-F5344CB8AC3E}">
        <p14:creationId xmlns:p14="http://schemas.microsoft.com/office/powerpoint/2010/main" val="4263413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Power Usage</a:t>
            </a:r>
            <a:endParaRPr lang="zh-TW" altLang="en-US" dirty="0"/>
          </a:p>
        </p:txBody>
      </p:sp>
      <p:sp>
        <p:nvSpPr>
          <p:cNvPr id="3" name="內容版面配置區 2"/>
          <p:cNvSpPr>
            <a:spLocks noGrp="1"/>
          </p:cNvSpPr>
          <p:nvPr>
            <p:ph idx="1"/>
          </p:nvPr>
        </p:nvSpPr>
        <p:spPr/>
        <p:txBody>
          <a:bodyPr/>
          <a:lstStyle/>
          <a:p>
            <a:r>
              <a:rPr lang="en-US" altLang="zh-TW" dirty="0" smtClean="0"/>
              <a:t>Example breakdown of peak </a:t>
            </a:r>
            <a:r>
              <a:rPr lang="en-US" altLang="zh-TW" dirty="0"/>
              <a:t>power usage of </a:t>
            </a:r>
            <a:r>
              <a:rPr lang="en-US" altLang="zh-TW" dirty="0" smtClean="0"/>
              <a:t>a datacenter using 2012 </a:t>
            </a:r>
            <a:r>
              <a:rPr lang="en-US" altLang="zh-TW" dirty="0"/>
              <a:t>generation </a:t>
            </a:r>
            <a:r>
              <a:rPr lang="en-US" altLang="zh-TW" dirty="0" smtClean="0"/>
              <a:t>servers</a:t>
            </a:r>
          </a:p>
          <a:p>
            <a:pPr lvl="1"/>
            <a:r>
              <a:rPr lang="en-US" altLang="zh-TW" dirty="0" smtClean="0"/>
              <a:t>Assumes two-socket </a:t>
            </a:r>
            <a:r>
              <a:rPr lang="en-US" altLang="zh-TW" dirty="0"/>
              <a:t>x86 servers, 16 DIMMs and 8 disk drives per server, and an average utilization of 80</a:t>
            </a:r>
            <a:r>
              <a:rPr lang="en-US" altLang="zh-TW" dirty="0" smtClean="0"/>
              <a:t>%</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47</a:t>
            </a:fld>
            <a:endParaRPr lang="zh-TW" altLang="zh-TW"/>
          </a:p>
        </p:txBody>
      </p:sp>
      <p:pic>
        <p:nvPicPr>
          <p:cNvPr id="5" name="圖片 4"/>
          <p:cNvPicPr>
            <a:picLocks noChangeAspect="1"/>
          </p:cNvPicPr>
          <p:nvPr/>
        </p:nvPicPr>
        <p:blipFill>
          <a:blip r:embed="rId3"/>
          <a:stretch>
            <a:fillRect/>
          </a:stretch>
        </p:blipFill>
        <p:spPr>
          <a:xfrm>
            <a:off x="1979712" y="2719406"/>
            <a:ext cx="5702052" cy="3373419"/>
          </a:xfrm>
          <a:prstGeom prst="rect">
            <a:avLst/>
          </a:prstGeom>
        </p:spPr>
      </p:pic>
    </p:spTree>
    <p:extLst>
      <p:ext uri="{BB962C8B-B14F-4D97-AF65-F5344CB8AC3E}">
        <p14:creationId xmlns:p14="http://schemas.microsoft.com/office/powerpoint/2010/main" val="2213455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Outline</a:t>
            </a:r>
            <a:endParaRPr lang="en-US" dirty="0"/>
          </a:p>
        </p:txBody>
      </p:sp>
      <p:sp>
        <p:nvSpPr>
          <p:cNvPr id="3" name="內容版面配置區 2"/>
          <p:cNvSpPr>
            <a:spLocks noGrp="1"/>
          </p:cNvSpPr>
          <p:nvPr>
            <p:ph idx="1"/>
          </p:nvPr>
        </p:nvSpPr>
        <p:spPr/>
        <p:txBody>
          <a:bodyPr/>
          <a:lstStyle/>
          <a:p>
            <a:r>
              <a:rPr lang="en-US" dirty="0" smtClean="0"/>
              <a:t>Programming models and workloads for warehouse-scale computers (Sec. 6.2)</a:t>
            </a:r>
          </a:p>
          <a:p>
            <a:r>
              <a:rPr lang="en-US" dirty="0" smtClean="0"/>
              <a:t>Computer architecture of warehouse-scale computers (Sec. 6.3)</a:t>
            </a:r>
          </a:p>
          <a:p>
            <a:r>
              <a:rPr lang="en-US" dirty="0" smtClean="0">
                <a:solidFill>
                  <a:srgbClr val="FF0000"/>
                </a:solidFill>
              </a:rPr>
              <a:t>Physical infrastructure and costs of warehouse-scale computers (Sec. 6.4)</a:t>
            </a:r>
          </a:p>
          <a:p>
            <a:r>
              <a:rPr lang="en-US" dirty="0" smtClean="0"/>
              <a:t>Could computing: the return of utility computing (Sec. 6.5)</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48</a:t>
            </a:fld>
            <a:endParaRPr lang="zh-TW" altLang="zh-TW"/>
          </a:p>
        </p:txBody>
      </p:sp>
    </p:spTree>
    <p:extLst>
      <p:ext uri="{BB962C8B-B14F-4D97-AF65-F5344CB8AC3E}">
        <p14:creationId xmlns:p14="http://schemas.microsoft.com/office/powerpoint/2010/main" val="1486966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Warehouse-Scale Computer </a:t>
            </a:r>
            <a:r>
              <a:rPr lang="en-US" altLang="zh-TW" dirty="0"/>
              <a:t>(</a:t>
            </a:r>
            <a:r>
              <a:rPr lang="en-US" altLang="zh-TW" dirty="0" smtClean="0"/>
              <a:t>WSC)</a:t>
            </a:r>
            <a:endParaRPr lang="zh-TW" altLang="en-US" dirty="0"/>
          </a:p>
        </p:txBody>
      </p:sp>
      <p:sp>
        <p:nvSpPr>
          <p:cNvPr id="3" name="內容版面配置區 2"/>
          <p:cNvSpPr>
            <a:spLocks noGrp="1"/>
          </p:cNvSpPr>
          <p:nvPr>
            <p:ph idx="1"/>
          </p:nvPr>
        </p:nvSpPr>
        <p:spPr/>
        <p:txBody>
          <a:bodyPr/>
          <a:lstStyle/>
          <a:p>
            <a:r>
              <a:rPr lang="en-US" altLang="zh-TW" dirty="0" smtClean="0"/>
              <a:t>Program </a:t>
            </a:r>
            <a:r>
              <a:rPr lang="en-US" altLang="zh-TW" dirty="0"/>
              <a:t>is an Internet </a:t>
            </a:r>
            <a:r>
              <a:rPr lang="en-US" altLang="zh-TW" dirty="0" smtClean="0"/>
              <a:t>service</a:t>
            </a:r>
            <a:endParaRPr lang="en-US" altLang="zh-TW" dirty="0"/>
          </a:p>
          <a:p>
            <a:pPr lvl="1"/>
            <a:r>
              <a:rPr lang="en-US" altLang="zh-TW" dirty="0" smtClean="0"/>
              <a:t>May </a:t>
            </a:r>
            <a:r>
              <a:rPr lang="en-US" altLang="zh-TW" dirty="0"/>
              <a:t>consist of tens or more individual programs that interact </a:t>
            </a:r>
            <a:r>
              <a:rPr lang="en-US" altLang="zh-TW" dirty="0" smtClean="0"/>
              <a:t>to implement </a:t>
            </a:r>
            <a:r>
              <a:rPr lang="en-US" altLang="zh-TW" dirty="0"/>
              <a:t>complex end-user services such as email, search, or </a:t>
            </a:r>
            <a:r>
              <a:rPr lang="en-US" altLang="zh-TW" dirty="0" smtClean="0"/>
              <a:t>maps</a:t>
            </a:r>
          </a:p>
          <a:p>
            <a:r>
              <a:rPr lang="en-US" altLang="zh-TW" dirty="0" smtClean="0"/>
              <a:t>Software runs on hardware consisting </a:t>
            </a:r>
            <a:r>
              <a:rPr lang="en-US" altLang="zh-TW" dirty="0"/>
              <a:t>of thousands of individual </a:t>
            </a:r>
            <a:r>
              <a:rPr lang="en-US" altLang="zh-TW" dirty="0" smtClean="0"/>
              <a:t>computing nodes </a:t>
            </a:r>
            <a:r>
              <a:rPr lang="en-US" altLang="zh-TW" dirty="0"/>
              <a:t>with:</a:t>
            </a:r>
          </a:p>
          <a:p>
            <a:pPr lvl="1"/>
            <a:r>
              <a:rPr lang="en-US" altLang="zh-TW" dirty="0" smtClean="0"/>
              <a:t>Networking </a:t>
            </a:r>
            <a:r>
              <a:rPr lang="en-US" altLang="zh-TW" dirty="0"/>
              <a:t>and storage subsystems</a:t>
            </a:r>
          </a:p>
          <a:p>
            <a:pPr lvl="1"/>
            <a:r>
              <a:rPr lang="en-US" altLang="zh-TW" dirty="0" smtClean="0"/>
              <a:t>Power </a:t>
            </a:r>
            <a:r>
              <a:rPr lang="en-US" altLang="zh-TW" dirty="0"/>
              <a:t>distribution and conditioning equipment</a:t>
            </a:r>
          </a:p>
          <a:p>
            <a:pPr lvl="1"/>
            <a:r>
              <a:rPr lang="en-US" altLang="zh-TW" dirty="0" smtClean="0"/>
              <a:t>Extensive </a:t>
            </a:r>
            <a:r>
              <a:rPr lang="en-US" altLang="zh-TW" dirty="0"/>
              <a:t>cooling </a:t>
            </a:r>
            <a:r>
              <a:rPr lang="en-US" altLang="zh-TW" dirty="0" smtClean="0"/>
              <a:t>systems</a:t>
            </a:r>
            <a:endParaRPr lang="en-US" altLang="zh-TW" dirty="0"/>
          </a:p>
          <a:p>
            <a:r>
              <a:rPr lang="en-US" altLang="zh-TW" dirty="0" smtClean="0"/>
              <a:t>The </a:t>
            </a:r>
            <a:r>
              <a:rPr lang="en-US" altLang="zh-TW" dirty="0"/>
              <a:t>enclosure for these systems is in fact a building </a:t>
            </a:r>
            <a:r>
              <a:rPr lang="en-US" altLang="zh-TW" dirty="0" smtClean="0"/>
              <a:t>structure and </a:t>
            </a:r>
            <a:r>
              <a:rPr lang="en-US" altLang="zh-TW" dirty="0"/>
              <a:t>often indistinguishable from a large </a:t>
            </a:r>
            <a:r>
              <a:rPr lang="en-US" altLang="zh-TW" dirty="0" smtClean="0"/>
              <a:t>warehouse</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4</a:t>
            </a:fld>
            <a:endParaRPr lang="zh-TW" altLang="zh-TW"/>
          </a:p>
        </p:txBody>
      </p:sp>
    </p:spTree>
    <p:extLst>
      <p:ext uri="{BB962C8B-B14F-4D97-AF65-F5344CB8AC3E}">
        <p14:creationId xmlns:p14="http://schemas.microsoft.com/office/powerpoint/2010/main" val="65069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Warehouse for WSCs</a:t>
            </a:r>
            <a:endParaRPr lang="zh-TW" altLang="en-US" dirty="0"/>
          </a:p>
        </p:txBody>
      </p:sp>
      <p:sp>
        <p:nvSpPr>
          <p:cNvPr id="3" name="內容版面配置區 2"/>
          <p:cNvSpPr>
            <a:spLocks noGrp="1"/>
          </p:cNvSpPr>
          <p:nvPr>
            <p:ph idx="1"/>
          </p:nvPr>
        </p:nvSpPr>
        <p:spPr/>
        <p:txBody>
          <a:bodyPr/>
          <a:lstStyle/>
          <a:p>
            <a:r>
              <a:rPr lang="en-US" altLang="zh-TW" u="sng" dirty="0" smtClean="0"/>
              <a:t>Building(s</a:t>
            </a:r>
            <a:r>
              <a:rPr lang="en-US" altLang="zh-TW" dirty="0"/>
              <a:t>) </a:t>
            </a:r>
            <a:r>
              <a:rPr lang="en-US" altLang="zh-TW" dirty="0" smtClean="0"/>
              <a:t>to </a:t>
            </a:r>
            <a:r>
              <a:rPr lang="en-US" altLang="zh-TW" dirty="0"/>
              <a:t>house </a:t>
            </a:r>
            <a:r>
              <a:rPr lang="en-US" altLang="zh-TW" dirty="0" smtClean="0"/>
              <a:t>computing </a:t>
            </a:r>
            <a:r>
              <a:rPr lang="en-US" altLang="zh-TW" dirty="0"/>
              <a:t>and storage </a:t>
            </a:r>
            <a:r>
              <a:rPr lang="en-US" altLang="zh-TW" dirty="0" smtClean="0"/>
              <a:t>infrastructure in </a:t>
            </a:r>
            <a:r>
              <a:rPr lang="en-US" altLang="zh-TW" dirty="0"/>
              <a:t>a variety of networked </a:t>
            </a:r>
            <a:r>
              <a:rPr lang="en-US" altLang="zh-TW" dirty="0" smtClean="0"/>
              <a:t>formats</a:t>
            </a:r>
          </a:p>
          <a:p>
            <a:pPr lvl="1"/>
            <a:r>
              <a:rPr lang="en-US" altLang="zh-TW" dirty="0" smtClean="0"/>
              <a:t>Deliver </a:t>
            </a:r>
            <a:r>
              <a:rPr lang="en-US" altLang="zh-TW" dirty="0"/>
              <a:t>the utilities needed by </a:t>
            </a:r>
            <a:r>
              <a:rPr lang="en-US" altLang="zh-TW" dirty="0" smtClean="0"/>
              <a:t>housed equipment </a:t>
            </a:r>
            <a:r>
              <a:rPr lang="en-US" altLang="zh-TW" dirty="0"/>
              <a:t>and </a:t>
            </a:r>
            <a:r>
              <a:rPr lang="en-US" altLang="zh-TW" dirty="0" smtClean="0"/>
              <a:t>personnel, e.g., power</a:t>
            </a:r>
            <a:r>
              <a:rPr lang="en-US" altLang="zh-TW" dirty="0"/>
              <a:t>, cooling, shelter, and </a:t>
            </a:r>
            <a:r>
              <a:rPr lang="en-US" altLang="zh-TW" dirty="0" smtClean="0"/>
              <a:t>security</a:t>
            </a:r>
          </a:p>
          <a:p>
            <a:r>
              <a:rPr lang="en-US" altLang="zh-TW" dirty="0" smtClean="0"/>
              <a:t>Location considerations: proximity </a:t>
            </a:r>
            <a:r>
              <a:rPr lang="en-US" altLang="zh-TW" dirty="0"/>
              <a:t>to ...</a:t>
            </a:r>
          </a:p>
          <a:p>
            <a:pPr lvl="1"/>
            <a:r>
              <a:rPr lang="en-US" altLang="zh-TW" dirty="0"/>
              <a:t>Internet backbone optical </a:t>
            </a:r>
            <a:r>
              <a:rPr lang="en-US" altLang="zh-TW" dirty="0" smtClean="0"/>
              <a:t>fibers, low </a:t>
            </a:r>
            <a:r>
              <a:rPr lang="en-US" altLang="zh-TW" dirty="0"/>
              <a:t>cost </a:t>
            </a:r>
            <a:r>
              <a:rPr lang="en-US" altLang="zh-TW" dirty="0" smtClean="0"/>
              <a:t>electricity, low </a:t>
            </a:r>
            <a:r>
              <a:rPr lang="en-US" altLang="zh-TW" dirty="0"/>
              <a:t>risk of environment disasters (earthquakes, floods, hurricanes, </a:t>
            </a:r>
            <a:r>
              <a:rPr lang="en-US" altLang="zh-TW" dirty="0" smtClean="0"/>
              <a:t>…), geographical </a:t>
            </a:r>
            <a:r>
              <a:rPr lang="en-US" altLang="zh-TW" dirty="0"/>
              <a:t>vicinity of large population of </a:t>
            </a:r>
            <a:r>
              <a:rPr lang="en-US" altLang="zh-TW" dirty="0" smtClean="0"/>
              <a:t>users, real </a:t>
            </a:r>
            <a:r>
              <a:rPr lang="en-US" altLang="zh-TW" dirty="0"/>
              <a:t>estate deals and low property </a:t>
            </a:r>
            <a:r>
              <a:rPr lang="en-US" altLang="zh-TW" dirty="0" smtClean="0"/>
              <a:t>taxes</a:t>
            </a:r>
          </a:p>
          <a:p>
            <a:r>
              <a:rPr lang="en-US" altLang="zh-TW" dirty="0" smtClean="0"/>
              <a:t>Main design challenge and costs: delivery </a:t>
            </a:r>
            <a:r>
              <a:rPr lang="en-US" altLang="zh-TW" dirty="0"/>
              <a:t>of input energy </a:t>
            </a:r>
            <a:r>
              <a:rPr lang="en-US" altLang="zh-TW" dirty="0" smtClean="0"/>
              <a:t>(</a:t>
            </a:r>
            <a:r>
              <a:rPr lang="en-US" altLang="zh-TW" u="sng" dirty="0" smtClean="0"/>
              <a:t>power distribution</a:t>
            </a:r>
            <a:r>
              <a:rPr lang="en-US" altLang="zh-TW" dirty="0" smtClean="0"/>
              <a:t>) and removal of waste heat (</a:t>
            </a:r>
            <a:r>
              <a:rPr lang="en-US" altLang="zh-TW" u="sng" dirty="0" smtClean="0"/>
              <a:t>cooling</a:t>
            </a:r>
            <a:r>
              <a:rPr lang="en-US" altLang="zh-TW" dirty="0" smtClean="0"/>
              <a:t>)</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49</a:t>
            </a:fld>
            <a:endParaRPr lang="zh-TW" altLang="zh-TW"/>
          </a:p>
        </p:txBody>
      </p:sp>
    </p:spTree>
    <p:extLst>
      <p:ext uri="{BB962C8B-B14F-4D97-AF65-F5344CB8AC3E}">
        <p14:creationId xmlns:p14="http://schemas.microsoft.com/office/powerpoint/2010/main" val="31559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lstStyle/>
          <a:p>
            <a:r>
              <a:rPr lang="en-US" altLang="zh-TW" dirty="0" smtClean="0"/>
              <a:t>Datacenter Power and Cooling System</a:t>
            </a:r>
            <a:endParaRPr lang="en-US"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50</a:t>
            </a:fld>
            <a:endParaRPr lang="zh-TW" altLang="zh-TW"/>
          </a:p>
        </p:txBody>
      </p:sp>
      <p:pic>
        <p:nvPicPr>
          <p:cNvPr id="4710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81" b="7639"/>
          <a:stretch/>
        </p:blipFill>
        <p:spPr bwMode="auto">
          <a:xfrm>
            <a:off x="372539" y="1124744"/>
            <a:ext cx="8268925"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954072107"/>
      </p:ext>
    </p:extLst>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4" descr="f06-09-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41" y="1078114"/>
            <a:ext cx="7954591" cy="49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ChangeArrowheads="1"/>
          </p:cNvSpPr>
          <p:nvPr/>
        </p:nvSpPr>
        <p:spPr bwMode="auto">
          <a:xfrm>
            <a:off x="7972196" y="5522168"/>
            <a:ext cx="1074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a:solidFill>
                  <a:schemeClr val="tx1"/>
                </a:solidFill>
                <a:latin typeface="Arial" panose="020B0604020202020204" pitchFamily="34" charset="0"/>
                <a:ea typeface="MS PGothic" panose="020B0600070205080204" pitchFamily="34" charset="-128"/>
              </a:defRPr>
            </a:lvl1pPr>
            <a:lvl2pPr marL="37931725" indent="-37474525" eaLnBrk="0" hangingPunct="0">
              <a:defRPr sz="3600">
                <a:solidFill>
                  <a:schemeClr val="tx1"/>
                </a:solidFill>
                <a:latin typeface="Arial" panose="020B0604020202020204" pitchFamily="34" charset="0"/>
                <a:ea typeface="MS PGothic" panose="020B0600070205080204" pitchFamily="34" charset="-128"/>
              </a:defRPr>
            </a:lvl2pPr>
            <a:lvl3pPr eaLnBrk="0" hangingPunct="0">
              <a:defRPr sz="3600">
                <a:solidFill>
                  <a:schemeClr val="tx1"/>
                </a:solidFill>
                <a:latin typeface="Arial" panose="020B0604020202020204" pitchFamily="34" charset="0"/>
                <a:ea typeface="MS PGothic" panose="020B0600070205080204" pitchFamily="34" charset="-128"/>
              </a:defRPr>
            </a:lvl3pPr>
            <a:lvl4pPr eaLnBrk="0" hangingPunct="0">
              <a:defRPr sz="3600">
                <a:solidFill>
                  <a:schemeClr val="tx1"/>
                </a:solidFill>
                <a:latin typeface="Arial" panose="020B0604020202020204" pitchFamily="34" charset="0"/>
                <a:ea typeface="MS PGothic" panose="020B0600070205080204" pitchFamily="34" charset="-128"/>
              </a:defRPr>
            </a:lvl4pPr>
            <a:lvl5pPr eaLnBrk="0" hangingPunct="0">
              <a:defRPr sz="36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9pPr>
          </a:lstStyle>
          <a:p>
            <a:pPr eaLnBrk="1" hangingPunct="1"/>
            <a:r>
              <a:rPr lang="en-US" altLang="zh-TW" sz="2400" dirty="0" smtClean="0">
                <a:latin typeface="+mn-lt"/>
              </a:rPr>
              <a:t>Fig. 6.9</a:t>
            </a:r>
            <a:endParaRPr lang="en-US" altLang="zh-TW" sz="2400" dirty="0">
              <a:latin typeface="+mn-lt"/>
            </a:endParaRPr>
          </a:p>
        </p:txBody>
      </p:sp>
      <p:sp>
        <p:nvSpPr>
          <p:cNvPr id="3" name="標題 2"/>
          <p:cNvSpPr>
            <a:spLocks noGrp="1"/>
          </p:cNvSpPr>
          <p:nvPr>
            <p:ph type="title"/>
          </p:nvPr>
        </p:nvSpPr>
        <p:spPr/>
        <p:txBody>
          <a:bodyPr/>
          <a:lstStyle/>
          <a:p>
            <a:r>
              <a:rPr lang="en-US" altLang="zh-TW" dirty="0" smtClean="0"/>
              <a:t>Power Distribution</a:t>
            </a:r>
            <a:endParaRPr lang="zh-TW" altLang="en-US" dirty="0"/>
          </a:p>
        </p:txBody>
      </p:sp>
      <p:sp>
        <p:nvSpPr>
          <p:cNvPr id="2" name="投影片編號版面配置區 1"/>
          <p:cNvSpPr>
            <a:spLocks noGrp="1"/>
          </p:cNvSpPr>
          <p:nvPr>
            <p:ph type="sldNum" sz="quarter" idx="11"/>
          </p:nvPr>
        </p:nvSpPr>
        <p:spPr/>
        <p:txBody>
          <a:bodyPr/>
          <a:lstStyle/>
          <a:p>
            <a:fld id="{A28F8FC3-5E9A-4038-B5A8-66BD6BC00F38}" type="slidenum">
              <a:rPr lang="zh-TW" altLang="en-US" smtClean="0"/>
              <a:pPr/>
              <a:t>51</a:t>
            </a:fld>
            <a:endParaRPr lang="zh-TW" altLang="zh-TW"/>
          </a:p>
        </p:txBody>
      </p:sp>
      <p:sp>
        <p:nvSpPr>
          <p:cNvPr id="4" name="文字方塊 3"/>
          <p:cNvSpPr txBox="1"/>
          <p:nvPr/>
        </p:nvSpPr>
        <p:spPr>
          <a:xfrm>
            <a:off x="4121731" y="1196752"/>
            <a:ext cx="3960443" cy="461665"/>
          </a:xfrm>
          <a:prstGeom prst="rect">
            <a:avLst/>
          </a:prstGeom>
          <a:noFill/>
        </p:spPr>
        <p:txBody>
          <a:bodyPr wrap="none" rtlCol="0">
            <a:spAutoFit/>
          </a:bodyPr>
          <a:lstStyle/>
          <a:p>
            <a:r>
              <a:rPr lang="en-US" altLang="zh-TW" dirty="0" smtClean="0">
                <a:latin typeface="+mn-lt"/>
              </a:rPr>
              <a:t>Room for improvement </a:t>
            </a:r>
            <a:r>
              <a:rPr lang="en-US" altLang="zh-TW" dirty="0">
                <a:latin typeface="+mn-lt"/>
              </a:rPr>
              <a:t>is 11</a:t>
            </a:r>
            <a:r>
              <a:rPr lang="en-US" altLang="zh-TW" dirty="0" smtClean="0">
                <a:latin typeface="+mn-lt"/>
              </a:rPr>
              <a:t>%</a:t>
            </a:r>
            <a:endParaRPr lang="zh-TW" altLang="en-US" dirty="0">
              <a:latin typeface="+mn-lt"/>
            </a:endParaRPr>
          </a:p>
        </p:txBody>
      </p:sp>
    </p:spTree>
    <p:extLst>
      <p:ext uri="{BB962C8B-B14F-4D97-AF65-F5344CB8AC3E}">
        <p14:creationId xmlns:p14="http://schemas.microsoft.com/office/powerpoint/2010/main" val="41445426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dirty="0" smtClean="0"/>
              <a:t>Power Distribution</a:t>
            </a:r>
            <a:endParaRPr lang="en-US" dirty="0"/>
          </a:p>
        </p:txBody>
      </p:sp>
      <p:sp>
        <p:nvSpPr>
          <p:cNvPr id="5" name="內容版面配置區 4"/>
          <p:cNvSpPr>
            <a:spLocks noGrp="1"/>
          </p:cNvSpPr>
          <p:nvPr>
            <p:ph idx="1"/>
          </p:nvPr>
        </p:nvSpPr>
        <p:spPr/>
        <p:txBody>
          <a:bodyPr/>
          <a:lstStyle/>
          <a:p>
            <a:r>
              <a:rPr lang="en-US" dirty="0" smtClean="0"/>
              <a:t>High voltage lines at utility tower: 115 </a:t>
            </a:r>
            <a:r>
              <a:rPr lang="en-US" dirty="0" err="1" smtClean="0"/>
              <a:t>kv</a:t>
            </a:r>
            <a:endParaRPr lang="en-US" dirty="0" smtClean="0"/>
          </a:p>
          <a:p>
            <a:r>
              <a:rPr lang="en-US" dirty="0" smtClean="0"/>
              <a:t>Substation switches 115 </a:t>
            </a:r>
            <a:r>
              <a:rPr lang="en-US" dirty="0" err="1" smtClean="0"/>
              <a:t>kv</a:t>
            </a:r>
            <a:r>
              <a:rPr lang="en-US" dirty="0" smtClean="0"/>
              <a:t> to 13.2 </a:t>
            </a:r>
            <a:r>
              <a:rPr lang="en-US" dirty="0" err="1" smtClean="0"/>
              <a:t>kv</a:t>
            </a:r>
            <a:endParaRPr lang="en-US" dirty="0" smtClean="0"/>
          </a:p>
          <a:p>
            <a:r>
              <a:rPr lang="en-US" dirty="0" smtClean="0"/>
              <a:t>UPS (</a:t>
            </a:r>
            <a:r>
              <a:rPr lang="en-US" i="1" dirty="0" smtClean="0"/>
              <a:t>Uninterruptable Power Supply</a:t>
            </a:r>
            <a:r>
              <a:rPr lang="en-US" dirty="0" smtClean="0"/>
              <a:t>) with generators</a:t>
            </a:r>
          </a:p>
          <a:p>
            <a:pPr lvl="1"/>
            <a:r>
              <a:rPr lang="en-US" dirty="0" smtClean="0"/>
              <a:t>Power conditioning, holding electrical load while generators start and come on line, and switching back to the electrical utility</a:t>
            </a:r>
          </a:p>
          <a:p>
            <a:pPr lvl="1"/>
            <a:r>
              <a:rPr lang="en-US" dirty="0" smtClean="0"/>
              <a:t>Take a large space and account for 7% to 12% IT cost</a:t>
            </a:r>
          </a:p>
          <a:p>
            <a:r>
              <a:rPr lang="en-US" dirty="0" smtClean="0"/>
              <a:t>PDU (power distribution unit): convert to 480 v</a:t>
            </a:r>
          </a:p>
          <a:p>
            <a:pPr lvl="1"/>
            <a:r>
              <a:rPr lang="en-US" dirty="0" smtClean="0"/>
              <a:t>One PDU unit handles around 10 racks</a:t>
            </a:r>
          </a:p>
          <a:p>
            <a:r>
              <a:rPr lang="en-US" dirty="0" smtClean="0"/>
              <a:t>One more level conversion to 208 v for servers</a:t>
            </a:r>
          </a:p>
          <a:p>
            <a:r>
              <a:rPr lang="en-US" dirty="0" smtClean="0"/>
              <a:t>Total efficiency:</a:t>
            </a:r>
          </a:p>
          <a:p>
            <a:pPr lvl="1"/>
            <a:r>
              <a:rPr lang="en-US" dirty="0" smtClean="0"/>
              <a:t>99.7% x 94% x 98% x 98% x 99% = 89%</a:t>
            </a:r>
            <a:endParaRPr lang="en-US" dirty="0"/>
          </a:p>
        </p:txBody>
      </p:sp>
      <p:sp>
        <p:nvSpPr>
          <p:cNvPr id="3" name="投影片編號版面配置區 2"/>
          <p:cNvSpPr>
            <a:spLocks noGrp="1"/>
          </p:cNvSpPr>
          <p:nvPr>
            <p:ph type="sldNum" sz="quarter" idx="11"/>
          </p:nvPr>
        </p:nvSpPr>
        <p:spPr/>
        <p:txBody>
          <a:bodyPr/>
          <a:lstStyle/>
          <a:p>
            <a:fld id="{27E26518-2301-4288-8958-BDA5B1B754F8}" type="slidenum">
              <a:rPr lang="zh-TW" altLang="en-US" smtClean="0"/>
              <a:pPr/>
              <a:t>52</a:t>
            </a:fld>
            <a:endParaRPr lang="zh-TW" altLang="zh-TW"/>
          </a:p>
        </p:txBody>
      </p:sp>
    </p:spTree>
    <p:extLst>
      <p:ext uri="{BB962C8B-B14F-4D97-AF65-F5344CB8AC3E}">
        <p14:creationId xmlns:p14="http://schemas.microsoft.com/office/powerpoint/2010/main" val="30889768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Cooling System</a:t>
            </a:r>
            <a:endParaRPr lang="en-AU" dirty="0"/>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53</a:t>
            </a:fld>
            <a:endParaRPr lang="zh-TW" altLang="zh-TW"/>
          </a:p>
        </p:txBody>
      </p:sp>
      <p:pic>
        <p:nvPicPr>
          <p:cNvPr id="2" name="Picture 2"/>
          <p:cNvPicPr>
            <a:picLocks noChangeAspect="1" noChangeArrowheads="1"/>
          </p:cNvPicPr>
          <p:nvPr/>
        </p:nvPicPr>
        <p:blipFill>
          <a:blip r:embed="rId3" cstate="print"/>
          <a:srcRect/>
          <a:stretch>
            <a:fillRect/>
          </a:stretch>
        </p:blipFill>
        <p:spPr bwMode="auto">
          <a:xfrm>
            <a:off x="899592" y="1124744"/>
            <a:ext cx="7416824" cy="4863663"/>
          </a:xfrm>
          <a:prstGeom prst="rect">
            <a:avLst/>
          </a:prstGeom>
          <a:noFill/>
          <a:ln w="9525">
            <a:noFill/>
            <a:miter lim="800000"/>
            <a:headEnd/>
            <a:tailEnd/>
          </a:ln>
        </p:spPr>
      </p:pic>
    </p:spTree>
    <p:extLst>
      <p:ext uri="{BB962C8B-B14F-4D97-AF65-F5344CB8AC3E}">
        <p14:creationId xmlns:p14="http://schemas.microsoft.com/office/powerpoint/2010/main" val="13971137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Cooling System</a:t>
            </a:r>
            <a:endParaRPr lang="en-AU" dirty="0"/>
          </a:p>
        </p:txBody>
      </p:sp>
      <p:sp>
        <p:nvSpPr>
          <p:cNvPr id="242691" name="Rectangle 3"/>
          <p:cNvSpPr>
            <a:spLocks noGrp="1" noChangeArrowheads="1"/>
          </p:cNvSpPr>
          <p:nvPr>
            <p:ph type="body" idx="1"/>
          </p:nvPr>
        </p:nvSpPr>
        <p:spPr/>
        <p:txBody>
          <a:bodyPr/>
          <a:lstStyle/>
          <a:p>
            <a:pPr>
              <a:spcBef>
                <a:spcPts val="0"/>
              </a:spcBef>
            </a:pPr>
            <a:r>
              <a:rPr lang="en-US" i="1" dirty="0" smtClean="0"/>
              <a:t>Computer room air-conditioning </a:t>
            </a:r>
            <a:r>
              <a:rPr lang="en-US" dirty="0" smtClean="0"/>
              <a:t>(CRAC) units</a:t>
            </a:r>
          </a:p>
          <a:p>
            <a:pPr lvl="1">
              <a:spcBef>
                <a:spcPts val="0"/>
              </a:spcBef>
            </a:pPr>
            <a:r>
              <a:rPr lang="en-US" dirty="0" smtClean="0"/>
              <a:t>Cools the air using chilled water</a:t>
            </a:r>
          </a:p>
          <a:p>
            <a:pPr lvl="1">
              <a:spcBef>
                <a:spcPts val="0"/>
              </a:spcBef>
            </a:pPr>
            <a:r>
              <a:rPr lang="en-US" dirty="0" smtClean="0"/>
              <a:t>Fans push warm air past a set of coils filled with cold water, and a pump moves the warmed water to external chillers to be cooled down</a:t>
            </a:r>
          </a:p>
          <a:p>
            <a:pPr lvl="2">
              <a:spcBef>
                <a:spcPts val="0"/>
              </a:spcBef>
            </a:pPr>
            <a:r>
              <a:rPr lang="en-US" altLang="zh-TW" dirty="0" smtClean="0"/>
              <a:t>e.g. 70,000 to 200,000 gallons per day for an 8 MW facility</a:t>
            </a:r>
          </a:p>
          <a:p>
            <a:pPr lvl="1">
              <a:spcBef>
                <a:spcPts val="0"/>
              </a:spcBef>
            </a:pPr>
            <a:r>
              <a:rPr lang="en-US" dirty="0" smtClean="0"/>
              <a:t>Cool air typically between 18°C ~ 22°C</a:t>
            </a:r>
          </a:p>
          <a:p>
            <a:pPr>
              <a:spcBef>
                <a:spcPts val="0"/>
              </a:spcBef>
            </a:pPr>
            <a:r>
              <a:rPr lang="en-US" dirty="0" smtClean="0"/>
              <a:t>Improving energy efficiency</a:t>
            </a:r>
          </a:p>
          <a:p>
            <a:pPr lvl="1">
              <a:spcBef>
                <a:spcPts val="0"/>
              </a:spcBef>
            </a:pPr>
            <a:r>
              <a:rPr lang="en-US" dirty="0" smtClean="0"/>
              <a:t>Keep temperature of IT equipment higher (closer to </a:t>
            </a:r>
            <a:r>
              <a:rPr lang="en-US" altLang="zh-TW" dirty="0" smtClean="0"/>
              <a:t>22°C</a:t>
            </a:r>
            <a:r>
              <a:rPr lang="en-US" dirty="0" smtClean="0"/>
              <a:t>)</a:t>
            </a:r>
          </a:p>
          <a:p>
            <a:pPr lvl="2">
              <a:spcBef>
                <a:spcPts val="0"/>
              </a:spcBef>
            </a:pPr>
            <a:r>
              <a:rPr lang="en-US" altLang="zh-TW" dirty="0" smtClean="0"/>
              <a:t>But increases failure rate and wear of components</a:t>
            </a:r>
            <a:endParaRPr lang="en-US" dirty="0" smtClean="0"/>
          </a:p>
          <a:p>
            <a:pPr lvl="1">
              <a:spcBef>
                <a:spcPts val="0"/>
              </a:spcBef>
            </a:pPr>
            <a:r>
              <a:rPr lang="en-US" dirty="0" smtClean="0"/>
              <a:t>Cooling tower </a:t>
            </a:r>
            <a:r>
              <a:rPr lang="en-AU" dirty="0" smtClean="0"/>
              <a:t>can use </a:t>
            </a:r>
            <a:r>
              <a:rPr lang="en-AU" altLang="zh-TW" dirty="0" smtClean="0"/>
              <a:t>the colder outside air to cool the water before it is sent to the chillers</a:t>
            </a:r>
          </a:p>
          <a:p>
            <a:pPr lvl="1">
              <a:spcBef>
                <a:spcPts val="0"/>
              </a:spcBef>
            </a:pPr>
            <a:r>
              <a:rPr lang="en-US" altLang="zh-TW" dirty="0" smtClean="0"/>
              <a:t>Careful separation of cold and hot: alternating aisles</a:t>
            </a:r>
            <a:endParaRPr lang="en-AU" altLang="zh-TW" dirty="0" smtClean="0"/>
          </a:p>
          <a:p>
            <a:pPr lvl="2">
              <a:spcBef>
                <a:spcPts val="0"/>
              </a:spcBef>
            </a:pPr>
            <a:endParaRPr lang="en-US" dirty="0" smtClean="0"/>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54</a:t>
            </a:fld>
            <a:endParaRPr lang="zh-TW" altLang="zh-TW"/>
          </a:p>
        </p:txBody>
      </p:sp>
    </p:spTree>
    <p:extLst>
      <p:ext uri="{BB962C8B-B14F-4D97-AF65-F5344CB8AC3E}">
        <p14:creationId xmlns:p14="http://schemas.microsoft.com/office/powerpoint/2010/main" val="17404982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p:txBody>
          <a:bodyPr/>
          <a:lstStyle/>
          <a:p>
            <a:r>
              <a:rPr lang="en-US" dirty="0"/>
              <a:t>T</a:t>
            </a:r>
            <a:r>
              <a:rPr lang="en-US" dirty="0" smtClean="0"/>
              <a:t>ypical Heat Management</a:t>
            </a:r>
            <a:endParaRPr lang="en-US"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55</a:t>
            </a:fld>
            <a:endParaRPr lang="zh-TW" altLang="zh-TW"/>
          </a:p>
        </p:txBody>
      </p:sp>
      <p:grpSp>
        <p:nvGrpSpPr>
          <p:cNvPr id="48131" name="Group 35"/>
          <p:cNvGrpSpPr>
            <a:grpSpLocks/>
          </p:cNvGrpSpPr>
          <p:nvPr/>
        </p:nvGrpSpPr>
        <p:grpSpPr bwMode="auto">
          <a:xfrm>
            <a:off x="107156" y="1714500"/>
            <a:ext cx="9036844" cy="4294405"/>
            <a:chOff x="0" y="2028940"/>
            <a:chExt cx="9038848" cy="3201297"/>
          </a:xfrm>
        </p:grpSpPr>
        <p:sp>
          <p:nvSpPr>
            <p:cNvPr id="37" name="Rectangle 36"/>
            <p:cNvSpPr>
              <a:spLocks noChangeArrowheads="1"/>
            </p:cNvSpPr>
            <p:nvPr/>
          </p:nvSpPr>
          <p:spPr bwMode="auto">
            <a:xfrm>
              <a:off x="1979481" y="2436663"/>
              <a:ext cx="890934" cy="2061913"/>
            </a:xfrm>
            <a:prstGeom prst="rect">
              <a:avLst/>
            </a:prstGeom>
            <a:solidFill>
              <a:srgbClr val="7F7F7F"/>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266" kern="0" dirty="0">
                  <a:solidFill>
                    <a:sysClr val="window" lastClr="FFFFFF"/>
                  </a:solidFill>
                  <a:latin typeface="Calibri"/>
                  <a:ea typeface="+mn-ea"/>
                </a:rPr>
                <a:t>rack</a:t>
              </a:r>
            </a:p>
          </p:txBody>
        </p:sp>
        <p:sp>
          <p:nvSpPr>
            <p:cNvPr id="38" name="Rectangle 37"/>
            <p:cNvSpPr>
              <a:spLocks noChangeArrowheads="1"/>
            </p:cNvSpPr>
            <p:nvPr/>
          </p:nvSpPr>
          <p:spPr bwMode="auto">
            <a:xfrm>
              <a:off x="3450974" y="2420021"/>
              <a:ext cx="890934" cy="2061913"/>
            </a:xfrm>
            <a:prstGeom prst="rect">
              <a:avLst/>
            </a:prstGeom>
            <a:solidFill>
              <a:srgbClr val="7F7F7F"/>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266" kern="0" dirty="0">
                  <a:solidFill>
                    <a:sysClr val="window" lastClr="FFFFFF"/>
                  </a:solidFill>
                  <a:latin typeface="Calibri"/>
                  <a:ea typeface="+mn-ea"/>
                </a:rPr>
                <a:t>rack</a:t>
              </a:r>
            </a:p>
          </p:txBody>
        </p:sp>
        <p:sp>
          <p:nvSpPr>
            <p:cNvPr id="39" name="Rectangle 38"/>
            <p:cNvSpPr>
              <a:spLocks noChangeArrowheads="1"/>
            </p:cNvSpPr>
            <p:nvPr/>
          </p:nvSpPr>
          <p:spPr bwMode="auto">
            <a:xfrm>
              <a:off x="4807470" y="2420021"/>
              <a:ext cx="890934" cy="2061913"/>
            </a:xfrm>
            <a:prstGeom prst="rect">
              <a:avLst/>
            </a:prstGeom>
            <a:solidFill>
              <a:srgbClr val="7F7F7F"/>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266" kern="0" dirty="0">
                  <a:solidFill>
                    <a:sysClr val="window" lastClr="FFFFFF"/>
                  </a:solidFill>
                  <a:latin typeface="Calibri"/>
                  <a:ea typeface="+mn-ea"/>
                </a:rPr>
                <a:t>rack</a:t>
              </a:r>
            </a:p>
          </p:txBody>
        </p:sp>
        <p:sp>
          <p:nvSpPr>
            <p:cNvPr id="40" name="Rectangle 39"/>
            <p:cNvSpPr>
              <a:spLocks noChangeArrowheads="1"/>
            </p:cNvSpPr>
            <p:nvPr/>
          </p:nvSpPr>
          <p:spPr bwMode="auto">
            <a:xfrm>
              <a:off x="6263332" y="2420021"/>
              <a:ext cx="890934" cy="2061913"/>
            </a:xfrm>
            <a:prstGeom prst="rect">
              <a:avLst/>
            </a:prstGeom>
            <a:solidFill>
              <a:srgbClr val="7F7F7F"/>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266" kern="0" dirty="0">
                  <a:solidFill>
                    <a:sysClr val="window" lastClr="FFFFFF"/>
                  </a:solidFill>
                  <a:latin typeface="Calibri"/>
                  <a:ea typeface="+mn-ea"/>
                </a:rPr>
                <a:t>rack</a:t>
              </a:r>
            </a:p>
          </p:txBody>
        </p:sp>
        <p:sp>
          <p:nvSpPr>
            <p:cNvPr id="41" name="Rectangle 40"/>
            <p:cNvSpPr>
              <a:spLocks noChangeArrowheads="1"/>
            </p:cNvSpPr>
            <p:nvPr/>
          </p:nvSpPr>
          <p:spPr bwMode="auto">
            <a:xfrm>
              <a:off x="218826" y="2420021"/>
              <a:ext cx="889818" cy="2061913"/>
            </a:xfrm>
            <a:prstGeom prst="rect">
              <a:avLst/>
            </a:prstGeom>
            <a:solidFill>
              <a:srgbClr val="93CDDD"/>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266" kern="0" dirty="0">
                  <a:solidFill>
                    <a:sysClr val="window" lastClr="FFFFFF"/>
                  </a:solidFill>
                  <a:latin typeface="Calibri"/>
                  <a:ea typeface="+mn-ea"/>
                </a:rPr>
                <a:t>CRAC unit</a:t>
              </a:r>
            </a:p>
          </p:txBody>
        </p:sp>
        <p:sp>
          <p:nvSpPr>
            <p:cNvPr id="42" name="Rectangle 41"/>
            <p:cNvSpPr>
              <a:spLocks noChangeArrowheads="1"/>
            </p:cNvSpPr>
            <p:nvPr/>
          </p:nvSpPr>
          <p:spPr bwMode="auto">
            <a:xfrm>
              <a:off x="7958116" y="2420021"/>
              <a:ext cx="890934" cy="2061913"/>
            </a:xfrm>
            <a:prstGeom prst="rect">
              <a:avLst/>
            </a:prstGeom>
            <a:solidFill>
              <a:srgbClr val="93CDDD"/>
            </a:solidFill>
            <a:ln w="9525">
              <a:solidFill>
                <a:srgbClr val="7F7F7F"/>
              </a:solidFill>
              <a:miter lim="800000"/>
              <a:headEnd/>
              <a:tailEnd/>
            </a:ln>
            <a:effectLst>
              <a:outerShdw blurRad="40000" dist="23000" dir="5400000" rotWithShape="0">
                <a:srgbClr val="808080">
                  <a:alpha val="34999"/>
                </a:srgbClr>
              </a:outerShdw>
            </a:effectLst>
          </p:spPr>
          <p:txBody>
            <a:bodyPr anchor="ctr"/>
            <a:lstStyle/>
            <a:p>
              <a:pPr fontAlgn="auto">
                <a:spcBef>
                  <a:spcPts val="0"/>
                </a:spcBef>
                <a:spcAft>
                  <a:spcPts val="0"/>
                </a:spcAft>
                <a:defRPr/>
              </a:pPr>
              <a:r>
                <a:rPr lang="en-US" sz="1266" kern="0" dirty="0">
                  <a:solidFill>
                    <a:sysClr val="window" lastClr="FFFFFF"/>
                  </a:solidFill>
                  <a:latin typeface="Calibri"/>
                  <a:ea typeface="+mn-ea"/>
                </a:rPr>
                <a:t>CRAC unit</a:t>
              </a:r>
            </a:p>
          </p:txBody>
        </p:sp>
        <p:cxnSp>
          <p:nvCxnSpPr>
            <p:cNvPr id="43" name="Straight Connector 42"/>
            <p:cNvCxnSpPr>
              <a:cxnSpLocks noChangeShapeType="1"/>
            </p:cNvCxnSpPr>
            <p:nvPr/>
          </p:nvCxnSpPr>
          <p:spPr bwMode="auto">
            <a:xfrm flipV="1">
              <a:off x="218826" y="4498576"/>
              <a:ext cx="8630224" cy="16642"/>
            </a:xfrm>
            <a:prstGeom prst="line">
              <a:avLst/>
            </a:prstGeom>
            <a:noFill/>
            <a:ln w="762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 name="TextBox 43"/>
            <p:cNvSpPr txBox="1"/>
            <p:nvPr/>
          </p:nvSpPr>
          <p:spPr>
            <a:xfrm>
              <a:off x="7619830" y="4515218"/>
              <a:ext cx="975163" cy="252378"/>
            </a:xfrm>
            <a:prstGeom prst="rect">
              <a:avLst/>
            </a:prstGeom>
            <a:noFill/>
          </p:spPr>
          <p:txBody>
            <a:bodyPr wrap="none">
              <a:spAutoFit/>
            </a:bodyPr>
            <a:lstStyle/>
            <a:p>
              <a:pPr fontAlgn="auto">
                <a:spcBef>
                  <a:spcPts val="0"/>
                </a:spcBef>
                <a:spcAft>
                  <a:spcPts val="0"/>
                </a:spcAft>
                <a:defRPr/>
              </a:pPr>
              <a:r>
                <a:rPr lang="en-US" sz="1600" kern="0" dirty="0">
                  <a:solidFill>
                    <a:sysClr val="windowText" lastClr="000000"/>
                  </a:solidFill>
                  <a:latin typeface="+mn-lt"/>
                  <a:ea typeface="ヒラギノ角ゴ ProN W3" charset="0"/>
                </a:rPr>
                <a:t>floor tiles</a:t>
              </a:r>
            </a:p>
          </p:txBody>
        </p:sp>
        <p:cxnSp>
          <p:nvCxnSpPr>
            <p:cNvPr id="45" name="Straight Connector 44"/>
            <p:cNvCxnSpPr>
              <a:cxnSpLocks noChangeShapeType="1"/>
            </p:cNvCxnSpPr>
            <p:nvPr/>
          </p:nvCxnSpPr>
          <p:spPr bwMode="auto">
            <a:xfrm flipH="1">
              <a:off x="0" y="4156589"/>
              <a:ext cx="218826" cy="792148"/>
            </a:xfrm>
            <a:prstGeom prst="line">
              <a:avLst/>
            </a:prstGeom>
            <a:noFill/>
            <a:ln w="28575">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flipH="1">
              <a:off x="36843" y="4308860"/>
              <a:ext cx="218826" cy="792148"/>
            </a:xfrm>
            <a:prstGeom prst="line">
              <a:avLst/>
            </a:prstGeom>
            <a:noFill/>
            <a:ln w="28575">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46"/>
            <p:cNvCxnSpPr>
              <a:cxnSpLocks noChangeShapeType="1"/>
            </p:cNvCxnSpPr>
            <p:nvPr/>
          </p:nvCxnSpPr>
          <p:spPr bwMode="auto">
            <a:xfrm>
              <a:off x="8861331" y="4156589"/>
              <a:ext cx="177517" cy="792148"/>
            </a:xfrm>
            <a:prstGeom prst="line">
              <a:avLst/>
            </a:prstGeom>
            <a:noFill/>
            <a:ln w="28575">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a:off x="8849050" y="4263928"/>
              <a:ext cx="140674" cy="791316"/>
            </a:xfrm>
            <a:prstGeom prst="line">
              <a:avLst/>
            </a:prstGeom>
            <a:noFill/>
            <a:ln w="28575">
              <a:solidFill>
                <a:srgbClr val="00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 name="TextBox 48"/>
            <p:cNvSpPr txBox="1"/>
            <p:nvPr/>
          </p:nvSpPr>
          <p:spPr>
            <a:xfrm>
              <a:off x="0" y="4977859"/>
              <a:ext cx="1274991" cy="252378"/>
            </a:xfrm>
            <a:prstGeom prst="rect">
              <a:avLst/>
            </a:prstGeom>
            <a:noFill/>
          </p:spPr>
          <p:txBody>
            <a:bodyPr wrap="none">
              <a:spAutoFit/>
            </a:bodyPr>
            <a:lstStyle/>
            <a:p>
              <a:pPr fontAlgn="auto">
                <a:spcBef>
                  <a:spcPts val="0"/>
                </a:spcBef>
                <a:spcAft>
                  <a:spcPts val="0"/>
                </a:spcAft>
                <a:defRPr/>
              </a:pPr>
              <a:r>
                <a:rPr lang="en-US" sz="1600" kern="0" dirty="0">
                  <a:solidFill>
                    <a:sysClr val="windowText" lastClr="000000"/>
                  </a:solidFill>
                  <a:latin typeface="+mn-lt"/>
                  <a:ea typeface="ヒラギノ角ゴ ProN W3" charset="0"/>
                </a:rPr>
                <a:t>Liquid supply</a:t>
              </a:r>
            </a:p>
          </p:txBody>
        </p:sp>
        <p:sp>
          <p:nvSpPr>
            <p:cNvPr id="50" name="Curved Up Arrow 49"/>
            <p:cNvSpPr>
              <a:spLocks noChangeArrowheads="1"/>
            </p:cNvSpPr>
            <p:nvPr/>
          </p:nvSpPr>
          <p:spPr bwMode="auto">
            <a:xfrm>
              <a:off x="1093013" y="4694949"/>
              <a:ext cx="2106757" cy="294559"/>
            </a:xfrm>
            <a:prstGeom prst="curvedUpArrow">
              <a:avLst>
                <a:gd name="adj1" fmla="val 25033"/>
                <a:gd name="adj2" fmla="val 49999"/>
                <a:gd name="adj3" fmla="val 25000"/>
              </a:avLst>
            </a:prstGeom>
            <a:solidFill>
              <a:srgbClr val="0000F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zh-TW" altLang="zh-TW" sz="1266">
                <a:latin typeface="Calibri" panose="020F0502020204030204" pitchFamily="34" charset="0"/>
              </a:endParaRPr>
            </a:p>
          </p:txBody>
        </p:sp>
        <p:sp>
          <p:nvSpPr>
            <p:cNvPr id="51" name="Curved Up Arrow 50"/>
            <p:cNvSpPr>
              <a:spLocks noChangeArrowheads="1"/>
            </p:cNvSpPr>
            <p:nvPr/>
          </p:nvSpPr>
          <p:spPr bwMode="auto">
            <a:xfrm flipH="1">
              <a:off x="6136056" y="4709927"/>
              <a:ext cx="2126854" cy="267932"/>
            </a:xfrm>
            <a:prstGeom prst="curvedUpArrow">
              <a:avLst>
                <a:gd name="adj1" fmla="val 25027"/>
                <a:gd name="adj2" fmla="val 50017"/>
                <a:gd name="adj3" fmla="val 25000"/>
              </a:avLst>
            </a:prstGeom>
            <a:solidFill>
              <a:srgbClr val="0000F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zh-TW" altLang="zh-TW" sz="1266">
                <a:latin typeface="Calibri" panose="020F0502020204030204" pitchFamily="34" charset="0"/>
              </a:endParaRPr>
            </a:p>
          </p:txBody>
        </p:sp>
        <p:sp>
          <p:nvSpPr>
            <p:cNvPr id="52" name="Bent Arrow 51"/>
            <p:cNvSpPr>
              <a:spLocks/>
            </p:cNvSpPr>
            <p:nvPr/>
          </p:nvSpPr>
          <p:spPr bwMode="auto">
            <a:xfrm>
              <a:off x="3216517" y="3645687"/>
              <a:ext cx="251203" cy="659845"/>
            </a:xfrm>
            <a:custGeom>
              <a:avLst/>
              <a:gdLst>
                <a:gd name="T0" fmla="*/ 0 w 251203"/>
                <a:gd name="T1" fmla="*/ 659845 h 659845"/>
                <a:gd name="T2" fmla="*/ 0 w 251203"/>
                <a:gd name="T3" fmla="*/ 141302 h 659845"/>
                <a:gd name="T4" fmla="*/ 109901 w 251203"/>
                <a:gd name="T5" fmla="*/ 31401 h 659845"/>
                <a:gd name="T6" fmla="*/ 188402 w 251203"/>
                <a:gd name="T7" fmla="*/ 31400 h 659845"/>
                <a:gd name="T8" fmla="*/ 188402 w 251203"/>
                <a:gd name="T9" fmla="*/ 0 h 659845"/>
                <a:gd name="T10" fmla="*/ 251203 w 251203"/>
                <a:gd name="T11" fmla="*/ 62801 h 659845"/>
                <a:gd name="T12" fmla="*/ 188402 w 251203"/>
                <a:gd name="T13" fmla="*/ 125602 h 659845"/>
                <a:gd name="T14" fmla="*/ 188402 w 251203"/>
                <a:gd name="T15" fmla="*/ 94201 h 659845"/>
                <a:gd name="T16" fmla="*/ 109901 w 251203"/>
                <a:gd name="T17" fmla="*/ 94201 h 659845"/>
                <a:gd name="T18" fmla="*/ 62800 w 251203"/>
                <a:gd name="T19" fmla="*/ 141302 h 659845"/>
                <a:gd name="T20" fmla="*/ 62801 w 251203"/>
                <a:gd name="T21" fmla="*/ 659845 h 659845"/>
                <a:gd name="T22" fmla="*/ 0 w 251203"/>
                <a:gd name="T23" fmla="*/ 659845 h 659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1203" h="659845">
                  <a:moveTo>
                    <a:pt x="0" y="659845"/>
                  </a:moveTo>
                  <a:lnTo>
                    <a:pt x="0" y="141302"/>
                  </a:lnTo>
                  <a:cubicBezTo>
                    <a:pt x="0" y="80605"/>
                    <a:pt x="49204" y="31401"/>
                    <a:pt x="109901" y="31401"/>
                  </a:cubicBezTo>
                  <a:lnTo>
                    <a:pt x="188402" y="31400"/>
                  </a:lnTo>
                  <a:lnTo>
                    <a:pt x="188402" y="0"/>
                  </a:lnTo>
                  <a:lnTo>
                    <a:pt x="251203" y="62801"/>
                  </a:lnTo>
                  <a:lnTo>
                    <a:pt x="188402" y="125602"/>
                  </a:lnTo>
                  <a:lnTo>
                    <a:pt x="188402" y="94201"/>
                  </a:lnTo>
                  <a:lnTo>
                    <a:pt x="109901" y="94201"/>
                  </a:lnTo>
                  <a:cubicBezTo>
                    <a:pt x="83888" y="94201"/>
                    <a:pt x="62800" y="115289"/>
                    <a:pt x="62800" y="141302"/>
                  </a:cubicBezTo>
                  <a:cubicBezTo>
                    <a:pt x="62800" y="314150"/>
                    <a:pt x="62801" y="486997"/>
                    <a:pt x="62801" y="659845"/>
                  </a:cubicBezTo>
                  <a:lnTo>
                    <a:pt x="0" y="659845"/>
                  </a:lnTo>
                  <a:close/>
                </a:path>
              </a:pathLst>
            </a:custGeom>
            <a:solidFill>
              <a:srgbClr val="0000FF"/>
            </a:solidFill>
            <a:ln w="9525" cap="flat" cmpd="sng">
              <a:solidFill>
                <a:srgbClr val="4A7EBB"/>
              </a:solidFill>
              <a:prstDash val="solid"/>
              <a:round/>
              <a:headEnd/>
              <a:tailEnd/>
            </a:ln>
            <a:effectLst>
              <a:outerShdw blurRad="40000" dist="23000" dir="5400000" rotWithShape="0">
                <a:srgbClr val="000000">
                  <a:alpha val="34999"/>
                </a:srgbClr>
              </a:outerShdw>
            </a:effectLst>
          </p:spPr>
          <p:txBody>
            <a:bodyPr anchor="ctr"/>
            <a:lstStyle/>
            <a:p>
              <a:endParaRPr lang="zh-TW" altLang="en-US" sz="1687"/>
            </a:p>
          </p:txBody>
        </p:sp>
        <p:sp>
          <p:nvSpPr>
            <p:cNvPr id="53" name="Bent Arrow 52"/>
            <p:cNvSpPr>
              <a:spLocks/>
            </p:cNvSpPr>
            <p:nvPr/>
          </p:nvSpPr>
          <p:spPr bwMode="auto">
            <a:xfrm flipH="1">
              <a:off x="2902792" y="3138113"/>
              <a:ext cx="204312" cy="659845"/>
            </a:xfrm>
            <a:custGeom>
              <a:avLst/>
              <a:gdLst>
                <a:gd name="T0" fmla="*/ 0 w 204312"/>
                <a:gd name="T1" fmla="*/ 659845 h 659845"/>
                <a:gd name="T2" fmla="*/ 0 w 204312"/>
                <a:gd name="T3" fmla="*/ 114926 h 659845"/>
                <a:gd name="T4" fmla="*/ 89387 w 204312"/>
                <a:gd name="T5" fmla="*/ 25539 h 659845"/>
                <a:gd name="T6" fmla="*/ 153234 w 204312"/>
                <a:gd name="T7" fmla="*/ 25539 h 659845"/>
                <a:gd name="T8" fmla="*/ 153234 w 204312"/>
                <a:gd name="T9" fmla="*/ 0 h 659845"/>
                <a:gd name="T10" fmla="*/ 204312 w 204312"/>
                <a:gd name="T11" fmla="*/ 51078 h 659845"/>
                <a:gd name="T12" fmla="*/ 153234 w 204312"/>
                <a:gd name="T13" fmla="*/ 102156 h 659845"/>
                <a:gd name="T14" fmla="*/ 153234 w 204312"/>
                <a:gd name="T15" fmla="*/ 76617 h 659845"/>
                <a:gd name="T16" fmla="*/ 89387 w 204312"/>
                <a:gd name="T17" fmla="*/ 76617 h 659845"/>
                <a:gd name="T18" fmla="*/ 51078 w 204312"/>
                <a:gd name="T19" fmla="*/ 114926 h 659845"/>
                <a:gd name="T20" fmla="*/ 51078 w 204312"/>
                <a:gd name="T21" fmla="*/ 659845 h 659845"/>
                <a:gd name="T22" fmla="*/ 0 w 204312"/>
                <a:gd name="T23" fmla="*/ 659845 h 659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312" h="659845">
                  <a:moveTo>
                    <a:pt x="0" y="659845"/>
                  </a:moveTo>
                  <a:lnTo>
                    <a:pt x="0" y="114926"/>
                  </a:lnTo>
                  <a:cubicBezTo>
                    <a:pt x="0" y="65559"/>
                    <a:pt x="40020" y="25539"/>
                    <a:pt x="89387" y="25539"/>
                  </a:cubicBezTo>
                  <a:lnTo>
                    <a:pt x="153234" y="25539"/>
                  </a:lnTo>
                  <a:lnTo>
                    <a:pt x="153234" y="0"/>
                  </a:lnTo>
                  <a:lnTo>
                    <a:pt x="204312" y="51078"/>
                  </a:lnTo>
                  <a:lnTo>
                    <a:pt x="153234" y="102156"/>
                  </a:lnTo>
                  <a:lnTo>
                    <a:pt x="153234" y="76617"/>
                  </a:lnTo>
                  <a:lnTo>
                    <a:pt x="89387" y="76617"/>
                  </a:lnTo>
                  <a:cubicBezTo>
                    <a:pt x="68230" y="76617"/>
                    <a:pt x="51078" y="93769"/>
                    <a:pt x="51078" y="114926"/>
                  </a:cubicBezTo>
                  <a:lnTo>
                    <a:pt x="51078" y="659845"/>
                  </a:lnTo>
                  <a:lnTo>
                    <a:pt x="0" y="659845"/>
                  </a:lnTo>
                  <a:close/>
                </a:path>
              </a:pathLst>
            </a:custGeom>
            <a:solidFill>
              <a:srgbClr val="0000FF"/>
            </a:solidFill>
            <a:ln w="9525" cap="flat" cmpd="sng">
              <a:solidFill>
                <a:srgbClr val="4A7EBB"/>
              </a:solidFill>
              <a:prstDash val="solid"/>
              <a:round/>
              <a:headEnd/>
              <a:tailEnd/>
            </a:ln>
            <a:effectLst>
              <a:outerShdw blurRad="40000" dist="23000" dir="5400000" rotWithShape="0">
                <a:srgbClr val="000000">
                  <a:alpha val="34999"/>
                </a:srgbClr>
              </a:outerShdw>
            </a:effectLst>
          </p:spPr>
          <p:txBody>
            <a:bodyPr anchor="ctr"/>
            <a:lstStyle/>
            <a:p>
              <a:endParaRPr lang="zh-TW" altLang="en-US" sz="1687"/>
            </a:p>
          </p:txBody>
        </p:sp>
        <p:sp>
          <p:nvSpPr>
            <p:cNvPr id="54" name="Bent Arrow 53"/>
            <p:cNvSpPr>
              <a:spLocks/>
            </p:cNvSpPr>
            <p:nvPr/>
          </p:nvSpPr>
          <p:spPr bwMode="auto">
            <a:xfrm>
              <a:off x="6009896" y="3649015"/>
              <a:ext cx="251203" cy="659845"/>
            </a:xfrm>
            <a:custGeom>
              <a:avLst/>
              <a:gdLst>
                <a:gd name="T0" fmla="*/ 0 w 251203"/>
                <a:gd name="T1" fmla="*/ 659845 h 659845"/>
                <a:gd name="T2" fmla="*/ 0 w 251203"/>
                <a:gd name="T3" fmla="*/ 141302 h 659845"/>
                <a:gd name="T4" fmla="*/ 109901 w 251203"/>
                <a:gd name="T5" fmla="*/ 31401 h 659845"/>
                <a:gd name="T6" fmla="*/ 188402 w 251203"/>
                <a:gd name="T7" fmla="*/ 31400 h 659845"/>
                <a:gd name="T8" fmla="*/ 188402 w 251203"/>
                <a:gd name="T9" fmla="*/ 0 h 659845"/>
                <a:gd name="T10" fmla="*/ 251203 w 251203"/>
                <a:gd name="T11" fmla="*/ 62801 h 659845"/>
                <a:gd name="T12" fmla="*/ 188402 w 251203"/>
                <a:gd name="T13" fmla="*/ 125602 h 659845"/>
                <a:gd name="T14" fmla="*/ 188402 w 251203"/>
                <a:gd name="T15" fmla="*/ 94201 h 659845"/>
                <a:gd name="T16" fmla="*/ 109901 w 251203"/>
                <a:gd name="T17" fmla="*/ 94201 h 659845"/>
                <a:gd name="T18" fmla="*/ 62800 w 251203"/>
                <a:gd name="T19" fmla="*/ 141302 h 659845"/>
                <a:gd name="T20" fmla="*/ 62801 w 251203"/>
                <a:gd name="T21" fmla="*/ 659845 h 659845"/>
                <a:gd name="T22" fmla="*/ 0 w 251203"/>
                <a:gd name="T23" fmla="*/ 659845 h 659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1203" h="659845">
                  <a:moveTo>
                    <a:pt x="0" y="659845"/>
                  </a:moveTo>
                  <a:lnTo>
                    <a:pt x="0" y="141302"/>
                  </a:lnTo>
                  <a:cubicBezTo>
                    <a:pt x="0" y="80605"/>
                    <a:pt x="49204" y="31401"/>
                    <a:pt x="109901" y="31401"/>
                  </a:cubicBezTo>
                  <a:lnTo>
                    <a:pt x="188402" y="31400"/>
                  </a:lnTo>
                  <a:lnTo>
                    <a:pt x="188402" y="0"/>
                  </a:lnTo>
                  <a:lnTo>
                    <a:pt x="251203" y="62801"/>
                  </a:lnTo>
                  <a:lnTo>
                    <a:pt x="188402" y="125602"/>
                  </a:lnTo>
                  <a:lnTo>
                    <a:pt x="188402" y="94201"/>
                  </a:lnTo>
                  <a:lnTo>
                    <a:pt x="109901" y="94201"/>
                  </a:lnTo>
                  <a:cubicBezTo>
                    <a:pt x="83888" y="94201"/>
                    <a:pt x="62800" y="115289"/>
                    <a:pt x="62800" y="141302"/>
                  </a:cubicBezTo>
                  <a:cubicBezTo>
                    <a:pt x="62800" y="314150"/>
                    <a:pt x="62801" y="486997"/>
                    <a:pt x="62801" y="659845"/>
                  </a:cubicBezTo>
                  <a:lnTo>
                    <a:pt x="0" y="659845"/>
                  </a:lnTo>
                  <a:close/>
                </a:path>
              </a:pathLst>
            </a:custGeom>
            <a:solidFill>
              <a:srgbClr val="0000FF"/>
            </a:solidFill>
            <a:ln w="9525" cap="flat" cmpd="sng">
              <a:solidFill>
                <a:srgbClr val="4A7EBB"/>
              </a:solidFill>
              <a:prstDash val="solid"/>
              <a:round/>
              <a:headEnd/>
              <a:tailEnd/>
            </a:ln>
            <a:effectLst>
              <a:outerShdw blurRad="40000" dist="23000" dir="5400000" rotWithShape="0">
                <a:srgbClr val="000000">
                  <a:alpha val="34999"/>
                </a:srgbClr>
              </a:outerShdw>
            </a:effectLst>
          </p:spPr>
          <p:txBody>
            <a:bodyPr anchor="ctr"/>
            <a:lstStyle/>
            <a:p>
              <a:endParaRPr lang="zh-TW" altLang="en-US" sz="1687"/>
            </a:p>
          </p:txBody>
        </p:sp>
        <p:sp>
          <p:nvSpPr>
            <p:cNvPr id="55" name="Bent Arrow 54"/>
            <p:cNvSpPr>
              <a:spLocks/>
            </p:cNvSpPr>
            <p:nvPr/>
          </p:nvSpPr>
          <p:spPr bwMode="auto">
            <a:xfrm flipH="1">
              <a:off x="5697288" y="3142273"/>
              <a:ext cx="204312" cy="659846"/>
            </a:xfrm>
            <a:custGeom>
              <a:avLst/>
              <a:gdLst>
                <a:gd name="T0" fmla="*/ 0 w 204312"/>
                <a:gd name="T1" fmla="*/ 659846 h 659846"/>
                <a:gd name="T2" fmla="*/ 0 w 204312"/>
                <a:gd name="T3" fmla="*/ 114926 h 659846"/>
                <a:gd name="T4" fmla="*/ 89387 w 204312"/>
                <a:gd name="T5" fmla="*/ 25539 h 659846"/>
                <a:gd name="T6" fmla="*/ 153234 w 204312"/>
                <a:gd name="T7" fmla="*/ 25539 h 659846"/>
                <a:gd name="T8" fmla="*/ 153234 w 204312"/>
                <a:gd name="T9" fmla="*/ 0 h 659846"/>
                <a:gd name="T10" fmla="*/ 204312 w 204312"/>
                <a:gd name="T11" fmla="*/ 51078 h 659846"/>
                <a:gd name="T12" fmla="*/ 153234 w 204312"/>
                <a:gd name="T13" fmla="*/ 102156 h 659846"/>
                <a:gd name="T14" fmla="*/ 153234 w 204312"/>
                <a:gd name="T15" fmla="*/ 76617 h 659846"/>
                <a:gd name="T16" fmla="*/ 89387 w 204312"/>
                <a:gd name="T17" fmla="*/ 76617 h 659846"/>
                <a:gd name="T18" fmla="*/ 51078 w 204312"/>
                <a:gd name="T19" fmla="*/ 114926 h 659846"/>
                <a:gd name="T20" fmla="*/ 51078 w 204312"/>
                <a:gd name="T21" fmla="*/ 659846 h 659846"/>
                <a:gd name="T22" fmla="*/ 0 w 204312"/>
                <a:gd name="T23" fmla="*/ 659846 h 6598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312" h="659846">
                  <a:moveTo>
                    <a:pt x="0" y="659846"/>
                  </a:moveTo>
                  <a:lnTo>
                    <a:pt x="0" y="114926"/>
                  </a:lnTo>
                  <a:cubicBezTo>
                    <a:pt x="0" y="65559"/>
                    <a:pt x="40020" y="25539"/>
                    <a:pt x="89387" y="25539"/>
                  </a:cubicBezTo>
                  <a:lnTo>
                    <a:pt x="153234" y="25539"/>
                  </a:lnTo>
                  <a:lnTo>
                    <a:pt x="153234" y="0"/>
                  </a:lnTo>
                  <a:lnTo>
                    <a:pt x="204312" y="51078"/>
                  </a:lnTo>
                  <a:lnTo>
                    <a:pt x="153234" y="102156"/>
                  </a:lnTo>
                  <a:lnTo>
                    <a:pt x="153234" y="76617"/>
                  </a:lnTo>
                  <a:lnTo>
                    <a:pt x="89387" y="76617"/>
                  </a:lnTo>
                  <a:cubicBezTo>
                    <a:pt x="68230" y="76617"/>
                    <a:pt x="51078" y="93769"/>
                    <a:pt x="51078" y="114926"/>
                  </a:cubicBezTo>
                  <a:lnTo>
                    <a:pt x="51078" y="659846"/>
                  </a:lnTo>
                  <a:lnTo>
                    <a:pt x="0" y="659846"/>
                  </a:lnTo>
                  <a:close/>
                </a:path>
              </a:pathLst>
            </a:custGeom>
            <a:solidFill>
              <a:srgbClr val="0000FF"/>
            </a:solidFill>
            <a:ln w="9525" cap="flat" cmpd="sng">
              <a:solidFill>
                <a:srgbClr val="4A7EBB"/>
              </a:solidFill>
              <a:prstDash val="solid"/>
              <a:round/>
              <a:headEnd/>
              <a:tailEnd/>
            </a:ln>
            <a:effectLst>
              <a:outerShdw blurRad="40000" dist="23000" dir="5400000" rotWithShape="0">
                <a:srgbClr val="000000">
                  <a:alpha val="34999"/>
                </a:srgbClr>
              </a:outerShdw>
            </a:effectLst>
          </p:spPr>
          <p:txBody>
            <a:bodyPr anchor="ctr"/>
            <a:lstStyle/>
            <a:p>
              <a:endParaRPr lang="zh-TW" altLang="en-US" sz="1687"/>
            </a:p>
          </p:txBody>
        </p:sp>
        <p:sp>
          <p:nvSpPr>
            <p:cNvPr id="56" name="Bent Arrow 55"/>
            <p:cNvSpPr>
              <a:spLocks/>
            </p:cNvSpPr>
            <p:nvPr/>
          </p:nvSpPr>
          <p:spPr bwMode="auto">
            <a:xfrm>
              <a:off x="3121618" y="2482428"/>
              <a:ext cx="251204" cy="659845"/>
            </a:xfrm>
            <a:custGeom>
              <a:avLst/>
              <a:gdLst>
                <a:gd name="T0" fmla="*/ 0 w 251204"/>
                <a:gd name="T1" fmla="*/ 659845 h 659845"/>
                <a:gd name="T2" fmla="*/ 0 w 251204"/>
                <a:gd name="T3" fmla="*/ 141302 h 659845"/>
                <a:gd name="T4" fmla="*/ 109902 w 251204"/>
                <a:gd name="T5" fmla="*/ 31400 h 659845"/>
                <a:gd name="T6" fmla="*/ 188403 w 251204"/>
                <a:gd name="T7" fmla="*/ 31401 h 659845"/>
                <a:gd name="T8" fmla="*/ 188403 w 251204"/>
                <a:gd name="T9" fmla="*/ 0 h 659845"/>
                <a:gd name="T10" fmla="*/ 251204 w 251204"/>
                <a:gd name="T11" fmla="*/ 62801 h 659845"/>
                <a:gd name="T12" fmla="*/ 188403 w 251204"/>
                <a:gd name="T13" fmla="*/ 125602 h 659845"/>
                <a:gd name="T14" fmla="*/ 188403 w 251204"/>
                <a:gd name="T15" fmla="*/ 94202 h 659845"/>
                <a:gd name="T16" fmla="*/ 109902 w 251204"/>
                <a:gd name="T17" fmla="*/ 94202 h 659845"/>
                <a:gd name="T18" fmla="*/ 62801 w 251204"/>
                <a:gd name="T19" fmla="*/ 141303 h 659845"/>
                <a:gd name="T20" fmla="*/ 62801 w 251204"/>
                <a:gd name="T21" fmla="*/ 659845 h 659845"/>
                <a:gd name="T22" fmla="*/ 0 w 251204"/>
                <a:gd name="T23" fmla="*/ 659845 h 659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1204" h="659845">
                  <a:moveTo>
                    <a:pt x="0" y="659845"/>
                  </a:moveTo>
                  <a:lnTo>
                    <a:pt x="0" y="141302"/>
                  </a:lnTo>
                  <a:cubicBezTo>
                    <a:pt x="0" y="80605"/>
                    <a:pt x="49205" y="31400"/>
                    <a:pt x="109902" y="31400"/>
                  </a:cubicBezTo>
                  <a:lnTo>
                    <a:pt x="188403" y="31401"/>
                  </a:lnTo>
                  <a:lnTo>
                    <a:pt x="188403" y="0"/>
                  </a:lnTo>
                  <a:lnTo>
                    <a:pt x="251204" y="62801"/>
                  </a:lnTo>
                  <a:lnTo>
                    <a:pt x="188403" y="125602"/>
                  </a:lnTo>
                  <a:lnTo>
                    <a:pt x="188403" y="94202"/>
                  </a:lnTo>
                  <a:lnTo>
                    <a:pt x="109902" y="94202"/>
                  </a:lnTo>
                  <a:cubicBezTo>
                    <a:pt x="83889" y="94202"/>
                    <a:pt x="62801" y="115290"/>
                    <a:pt x="62801" y="141303"/>
                  </a:cubicBezTo>
                  <a:lnTo>
                    <a:pt x="62801" y="659845"/>
                  </a:lnTo>
                  <a:lnTo>
                    <a:pt x="0" y="659845"/>
                  </a:lnTo>
                  <a:close/>
                </a:path>
              </a:pathLst>
            </a:custGeom>
            <a:solidFill>
              <a:srgbClr val="0000FF"/>
            </a:solidFill>
            <a:ln w="9525" cap="flat" cmpd="sng">
              <a:solidFill>
                <a:srgbClr val="4A7EBB"/>
              </a:solidFill>
              <a:prstDash val="solid"/>
              <a:round/>
              <a:headEnd/>
              <a:tailEnd/>
            </a:ln>
            <a:effectLst>
              <a:outerShdw blurRad="40000" dist="23000" dir="5400000" rotWithShape="0">
                <a:srgbClr val="000000">
                  <a:alpha val="34999"/>
                </a:srgbClr>
              </a:outerShdw>
            </a:effectLst>
          </p:spPr>
          <p:txBody>
            <a:bodyPr anchor="ctr"/>
            <a:lstStyle/>
            <a:p>
              <a:endParaRPr lang="zh-TW" altLang="en-US" sz="1687"/>
            </a:p>
          </p:txBody>
        </p:sp>
        <p:sp>
          <p:nvSpPr>
            <p:cNvPr id="57" name="Bent Arrow 56"/>
            <p:cNvSpPr>
              <a:spLocks/>
            </p:cNvSpPr>
            <p:nvPr/>
          </p:nvSpPr>
          <p:spPr bwMode="auto">
            <a:xfrm>
              <a:off x="5986450" y="2482428"/>
              <a:ext cx="251204" cy="659845"/>
            </a:xfrm>
            <a:custGeom>
              <a:avLst/>
              <a:gdLst>
                <a:gd name="T0" fmla="*/ 0 w 251204"/>
                <a:gd name="T1" fmla="*/ 659845 h 659845"/>
                <a:gd name="T2" fmla="*/ 0 w 251204"/>
                <a:gd name="T3" fmla="*/ 141302 h 659845"/>
                <a:gd name="T4" fmla="*/ 109902 w 251204"/>
                <a:gd name="T5" fmla="*/ 31400 h 659845"/>
                <a:gd name="T6" fmla="*/ 188403 w 251204"/>
                <a:gd name="T7" fmla="*/ 31401 h 659845"/>
                <a:gd name="T8" fmla="*/ 188403 w 251204"/>
                <a:gd name="T9" fmla="*/ 0 h 659845"/>
                <a:gd name="T10" fmla="*/ 251204 w 251204"/>
                <a:gd name="T11" fmla="*/ 62801 h 659845"/>
                <a:gd name="T12" fmla="*/ 188403 w 251204"/>
                <a:gd name="T13" fmla="*/ 125602 h 659845"/>
                <a:gd name="T14" fmla="*/ 188403 w 251204"/>
                <a:gd name="T15" fmla="*/ 94202 h 659845"/>
                <a:gd name="T16" fmla="*/ 109902 w 251204"/>
                <a:gd name="T17" fmla="*/ 94202 h 659845"/>
                <a:gd name="T18" fmla="*/ 62801 w 251204"/>
                <a:gd name="T19" fmla="*/ 141303 h 659845"/>
                <a:gd name="T20" fmla="*/ 62801 w 251204"/>
                <a:gd name="T21" fmla="*/ 659845 h 659845"/>
                <a:gd name="T22" fmla="*/ 0 w 251204"/>
                <a:gd name="T23" fmla="*/ 659845 h 659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1204" h="659845">
                  <a:moveTo>
                    <a:pt x="0" y="659845"/>
                  </a:moveTo>
                  <a:lnTo>
                    <a:pt x="0" y="141302"/>
                  </a:lnTo>
                  <a:cubicBezTo>
                    <a:pt x="0" y="80605"/>
                    <a:pt x="49205" y="31400"/>
                    <a:pt x="109902" y="31400"/>
                  </a:cubicBezTo>
                  <a:lnTo>
                    <a:pt x="188403" y="31401"/>
                  </a:lnTo>
                  <a:lnTo>
                    <a:pt x="188403" y="0"/>
                  </a:lnTo>
                  <a:lnTo>
                    <a:pt x="251204" y="62801"/>
                  </a:lnTo>
                  <a:lnTo>
                    <a:pt x="188403" y="125602"/>
                  </a:lnTo>
                  <a:lnTo>
                    <a:pt x="188403" y="94202"/>
                  </a:lnTo>
                  <a:lnTo>
                    <a:pt x="109902" y="94202"/>
                  </a:lnTo>
                  <a:cubicBezTo>
                    <a:pt x="83889" y="94202"/>
                    <a:pt x="62801" y="115290"/>
                    <a:pt x="62801" y="141303"/>
                  </a:cubicBezTo>
                  <a:lnTo>
                    <a:pt x="62801" y="659845"/>
                  </a:lnTo>
                  <a:lnTo>
                    <a:pt x="0" y="659845"/>
                  </a:lnTo>
                  <a:close/>
                </a:path>
              </a:pathLst>
            </a:custGeom>
            <a:solidFill>
              <a:srgbClr val="0000FF"/>
            </a:solidFill>
            <a:ln w="9525" cap="flat" cmpd="sng">
              <a:solidFill>
                <a:srgbClr val="4A7EBB"/>
              </a:solidFill>
              <a:prstDash val="solid"/>
              <a:round/>
              <a:headEnd/>
              <a:tailEnd/>
            </a:ln>
            <a:effectLst>
              <a:outerShdw blurRad="40000" dist="23000" dir="5400000" rotWithShape="0">
                <a:srgbClr val="000000">
                  <a:alpha val="34999"/>
                </a:srgbClr>
              </a:outerShdw>
            </a:effectLst>
          </p:spPr>
          <p:txBody>
            <a:bodyPr anchor="ctr"/>
            <a:lstStyle/>
            <a:p>
              <a:endParaRPr lang="zh-TW" altLang="en-US" sz="1687"/>
            </a:p>
          </p:txBody>
        </p:sp>
        <p:sp>
          <p:nvSpPr>
            <p:cNvPr id="58" name="Curved Down Arrow 57"/>
            <p:cNvSpPr>
              <a:spLocks noChangeArrowheads="1"/>
            </p:cNvSpPr>
            <p:nvPr/>
          </p:nvSpPr>
          <p:spPr bwMode="auto">
            <a:xfrm>
              <a:off x="4750531" y="2045582"/>
              <a:ext cx="3430877" cy="230489"/>
            </a:xfrm>
            <a:prstGeom prst="curvedDownArrow">
              <a:avLst>
                <a:gd name="adj1" fmla="val 24947"/>
                <a:gd name="adj2" fmla="val 50031"/>
                <a:gd name="adj3" fmla="val 25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zh-TW" altLang="zh-TW" sz="1266">
                <a:latin typeface="Calibri" panose="020F0502020204030204" pitchFamily="34" charset="0"/>
              </a:endParaRPr>
            </a:p>
          </p:txBody>
        </p:sp>
        <p:sp>
          <p:nvSpPr>
            <p:cNvPr id="59" name="Curved Down Arrow 58"/>
            <p:cNvSpPr>
              <a:spLocks noChangeArrowheads="1"/>
            </p:cNvSpPr>
            <p:nvPr/>
          </p:nvSpPr>
          <p:spPr bwMode="auto">
            <a:xfrm flipH="1">
              <a:off x="1002580" y="2028940"/>
              <a:ext cx="3339328" cy="231320"/>
            </a:xfrm>
            <a:prstGeom prst="curvedDownArrow">
              <a:avLst>
                <a:gd name="adj1" fmla="val 24996"/>
                <a:gd name="adj2" fmla="val 49991"/>
                <a:gd name="adj3" fmla="val 25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zh-TW" altLang="zh-TW" sz="1266">
                <a:latin typeface="Calibri" panose="020F0502020204030204" pitchFamily="34" charset="0"/>
              </a:endParaRPr>
            </a:p>
          </p:txBody>
        </p:sp>
        <p:sp>
          <p:nvSpPr>
            <p:cNvPr id="60" name="Curved Down Arrow 59"/>
            <p:cNvSpPr>
              <a:spLocks noChangeArrowheads="1"/>
            </p:cNvSpPr>
            <p:nvPr/>
          </p:nvSpPr>
          <p:spPr bwMode="auto">
            <a:xfrm flipH="1">
              <a:off x="989182" y="2700435"/>
              <a:ext cx="941175" cy="186388"/>
            </a:xfrm>
            <a:prstGeom prst="curvedDownArrow">
              <a:avLst>
                <a:gd name="adj1" fmla="val 24991"/>
                <a:gd name="adj2" fmla="val 50005"/>
                <a:gd name="adj3" fmla="val 25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zh-TW" altLang="zh-TW" sz="1266">
                <a:latin typeface="Calibri" panose="020F0502020204030204" pitchFamily="34" charset="0"/>
              </a:endParaRPr>
            </a:p>
          </p:txBody>
        </p:sp>
        <p:sp>
          <p:nvSpPr>
            <p:cNvPr id="61" name="Curved Down Arrow 60"/>
            <p:cNvSpPr>
              <a:spLocks noChangeArrowheads="1"/>
            </p:cNvSpPr>
            <p:nvPr/>
          </p:nvSpPr>
          <p:spPr bwMode="auto">
            <a:xfrm flipH="1">
              <a:off x="989182" y="3552493"/>
              <a:ext cx="941175" cy="186388"/>
            </a:xfrm>
            <a:prstGeom prst="curvedDownArrow">
              <a:avLst>
                <a:gd name="adj1" fmla="val 24991"/>
                <a:gd name="adj2" fmla="val 50005"/>
                <a:gd name="adj3" fmla="val 25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zh-TW" altLang="zh-TW" sz="1266">
                <a:latin typeface="Calibri" panose="020F0502020204030204" pitchFamily="34" charset="0"/>
              </a:endParaRPr>
            </a:p>
          </p:txBody>
        </p:sp>
        <p:sp>
          <p:nvSpPr>
            <p:cNvPr id="62" name="Curved Down Arrow 61"/>
            <p:cNvSpPr>
              <a:spLocks noChangeArrowheads="1"/>
            </p:cNvSpPr>
            <p:nvPr/>
          </p:nvSpPr>
          <p:spPr bwMode="auto">
            <a:xfrm>
              <a:off x="7244700" y="2700435"/>
              <a:ext cx="670991" cy="186388"/>
            </a:xfrm>
            <a:prstGeom prst="curvedDownArrow">
              <a:avLst>
                <a:gd name="adj1" fmla="val 25000"/>
                <a:gd name="adj2" fmla="val 50000"/>
                <a:gd name="adj3" fmla="val 25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zh-TW" altLang="zh-TW" sz="1266">
                <a:latin typeface="Calibri" panose="020F0502020204030204" pitchFamily="34" charset="0"/>
              </a:endParaRPr>
            </a:p>
          </p:txBody>
        </p:sp>
        <p:sp>
          <p:nvSpPr>
            <p:cNvPr id="63" name="Curved Down Arrow 62"/>
            <p:cNvSpPr>
              <a:spLocks noChangeArrowheads="1"/>
            </p:cNvSpPr>
            <p:nvPr/>
          </p:nvSpPr>
          <p:spPr bwMode="auto">
            <a:xfrm>
              <a:off x="7244700" y="3584944"/>
              <a:ext cx="672108" cy="185556"/>
            </a:xfrm>
            <a:prstGeom prst="curvedDownArrow">
              <a:avLst>
                <a:gd name="adj1" fmla="val 24986"/>
                <a:gd name="adj2" fmla="val 50006"/>
                <a:gd name="adj3" fmla="val 2500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zh-TW" altLang="zh-TW" sz="1266">
                <a:latin typeface="Calibri" panose="020F0502020204030204" pitchFamily="34" charset="0"/>
              </a:endParaRPr>
            </a:p>
          </p:txBody>
        </p:sp>
        <p:sp>
          <p:nvSpPr>
            <p:cNvPr id="64" name="Bent Arrow 63"/>
            <p:cNvSpPr>
              <a:spLocks/>
            </p:cNvSpPr>
            <p:nvPr/>
          </p:nvSpPr>
          <p:spPr bwMode="auto">
            <a:xfrm rot="16200000" flipV="1">
              <a:off x="4127648" y="2775735"/>
              <a:ext cx="650693" cy="222175"/>
            </a:xfrm>
            <a:custGeom>
              <a:avLst/>
              <a:gdLst>
                <a:gd name="T0" fmla="*/ 0 w 650693"/>
                <a:gd name="T1" fmla="*/ 222175 h 222175"/>
                <a:gd name="T2" fmla="*/ 0 w 650693"/>
                <a:gd name="T3" fmla="*/ 124973 h 222175"/>
                <a:gd name="T4" fmla="*/ 97202 w 650693"/>
                <a:gd name="T5" fmla="*/ 27771 h 222175"/>
                <a:gd name="T6" fmla="*/ 595149 w 650693"/>
                <a:gd name="T7" fmla="*/ 27772 h 222175"/>
                <a:gd name="T8" fmla="*/ 595149 w 650693"/>
                <a:gd name="T9" fmla="*/ 0 h 222175"/>
                <a:gd name="T10" fmla="*/ 650693 w 650693"/>
                <a:gd name="T11" fmla="*/ 55544 h 222175"/>
                <a:gd name="T12" fmla="*/ 595149 w 650693"/>
                <a:gd name="T13" fmla="*/ 111088 h 222175"/>
                <a:gd name="T14" fmla="*/ 595149 w 650693"/>
                <a:gd name="T15" fmla="*/ 83316 h 222175"/>
                <a:gd name="T16" fmla="*/ 97202 w 650693"/>
                <a:gd name="T17" fmla="*/ 83316 h 222175"/>
                <a:gd name="T18" fmla="*/ 55544 w 650693"/>
                <a:gd name="T19" fmla="*/ 124974 h 222175"/>
                <a:gd name="T20" fmla="*/ 55544 w 650693"/>
                <a:gd name="T21" fmla="*/ 222175 h 222175"/>
                <a:gd name="T22" fmla="*/ 0 w 650693"/>
                <a:gd name="T23" fmla="*/ 222175 h 222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0693" h="222175">
                  <a:moveTo>
                    <a:pt x="0" y="222175"/>
                  </a:moveTo>
                  <a:lnTo>
                    <a:pt x="0" y="124973"/>
                  </a:lnTo>
                  <a:cubicBezTo>
                    <a:pt x="0" y="71290"/>
                    <a:pt x="43519" y="27771"/>
                    <a:pt x="97202" y="27771"/>
                  </a:cubicBezTo>
                  <a:lnTo>
                    <a:pt x="595149" y="27772"/>
                  </a:lnTo>
                  <a:lnTo>
                    <a:pt x="595149" y="0"/>
                  </a:lnTo>
                  <a:lnTo>
                    <a:pt x="650693" y="55544"/>
                  </a:lnTo>
                  <a:lnTo>
                    <a:pt x="595149" y="111088"/>
                  </a:lnTo>
                  <a:lnTo>
                    <a:pt x="595149" y="83316"/>
                  </a:lnTo>
                  <a:lnTo>
                    <a:pt x="97202" y="83316"/>
                  </a:lnTo>
                  <a:cubicBezTo>
                    <a:pt x="74195" y="83316"/>
                    <a:pt x="55544" y="101967"/>
                    <a:pt x="55544" y="124974"/>
                  </a:cubicBezTo>
                  <a:lnTo>
                    <a:pt x="55544" y="222175"/>
                  </a:lnTo>
                  <a:lnTo>
                    <a:pt x="0" y="222175"/>
                  </a:ln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zh-TW" altLang="en-US" sz="1687"/>
            </a:p>
          </p:txBody>
        </p:sp>
        <p:sp>
          <p:nvSpPr>
            <p:cNvPr id="65" name="Bent Arrow 64"/>
            <p:cNvSpPr>
              <a:spLocks/>
            </p:cNvSpPr>
            <p:nvPr/>
          </p:nvSpPr>
          <p:spPr bwMode="auto">
            <a:xfrm rot="-5400000">
              <a:off x="4374528" y="3583023"/>
              <a:ext cx="651524" cy="214360"/>
            </a:xfrm>
            <a:custGeom>
              <a:avLst/>
              <a:gdLst>
                <a:gd name="T0" fmla="*/ 0 w 651524"/>
                <a:gd name="T1" fmla="*/ 214360 h 214360"/>
                <a:gd name="T2" fmla="*/ 0 w 651524"/>
                <a:gd name="T3" fmla="*/ 120578 h 214360"/>
                <a:gd name="T4" fmla="*/ 93783 w 651524"/>
                <a:gd name="T5" fmla="*/ 26795 h 214360"/>
                <a:gd name="T6" fmla="*/ 597934 w 651524"/>
                <a:gd name="T7" fmla="*/ 26795 h 214360"/>
                <a:gd name="T8" fmla="*/ 597934 w 651524"/>
                <a:gd name="T9" fmla="*/ 0 h 214360"/>
                <a:gd name="T10" fmla="*/ 651524 w 651524"/>
                <a:gd name="T11" fmla="*/ 53590 h 214360"/>
                <a:gd name="T12" fmla="*/ 597934 w 651524"/>
                <a:gd name="T13" fmla="*/ 107180 h 214360"/>
                <a:gd name="T14" fmla="*/ 597934 w 651524"/>
                <a:gd name="T15" fmla="*/ 80385 h 214360"/>
                <a:gd name="T16" fmla="*/ 93783 w 651524"/>
                <a:gd name="T17" fmla="*/ 80385 h 214360"/>
                <a:gd name="T18" fmla="*/ 53590 w 651524"/>
                <a:gd name="T19" fmla="*/ 120578 h 214360"/>
                <a:gd name="T20" fmla="*/ 53590 w 651524"/>
                <a:gd name="T21" fmla="*/ 214360 h 214360"/>
                <a:gd name="T22" fmla="*/ 0 w 651524"/>
                <a:gd name="T23" fmla="*/ 214360 h 214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1524" h="214360">
                  <a:moveTo>
                    <a:pt x="0" y="214360"/>
                  </a:moveTo>
                  <a:lnTo>
                    <a:pt x="0" y="120578"/>
                  </a:lnTo>
                  <a:cubicBezTo>
                    <a:pt x="0" y="68783"/>
                    <a:pt x="41988" y="26795"/>
                    <a:pt x="93783" y="26795"/>
                  </a:cubicBezTo>
                  <a:lnTo>
                    <a:pt x="597934" y="26795"/>
                  </a:lnTo>
                  <a:lnTo>
                    <a:pt x="597934" y="0"/>
                  </a:lnTo>
                  <a:lnTo>
                    <a:pt x="651524" y="53590"/>
                  </a:lnTo>
                  <a:lnTo>
                    <a:pt x="597934" y="107180"/>
                  </a:lnTo>
                  <a:lnTo>
                    <a:pt x="597934" y="80385"/>
                  </a:lnTo>
                  <a:lnTo>
                    <a:pt x="93783" y="80385"/>
                  </a:lnTo>
                  <a:cubicBezTo>
                    <a:pt x="71585" y="80385"/>
                    <a:pt x="53590" y="98380"/>
                    <a:pt x="53590" y="120578"/>
                  </a:cubicBezTo>
                  <a:lnTo>
                    <a:pt x="53590" y="214360"/>
                  </a:lnTo>
                  <a:lnTo>
                    <a:pt x="0" y="214360"/>
                  </a:ln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endParaRPr lang="zh-TW" altLang="en-US" sz="1687"/>
            </a:p>
          </p:txBody>
        </p:sp>
      </p:grpSp>
    </p:spTree>
    <p:extLst>
      <p:ext uri="{BB962C8B-B14F-4D97-AF65-F5344CB8AC3E}">
        <p14:creationId xmlns:p14="http://schemas.microsoft.com/office/powerpoint/2010/main" val="4278536745"/>
      </p:ext>
    </p:extLst>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mtClean="0"/>
              <a:t>Improving Energy Efficiency</a:t>
            </a:r>
            <a:endParaRPr lang="zh-TW" altLang="en-US" dirty="0"/>
          </a:p>
        </p:txBody>
      </p:sp>
      <p:sp>
        <p:nvSpPr>
          <p:cNvPr id="4" name="內容版面配置區 3"/>
          <p:cNvSpPr>
            <a:spLocks noGrp="1"/>
          </p:cNvSpPr>
          <p:nvPr>
            <p:ph idx="1"/>
          </p:nvPr>
        </p:nvSpPr>
        <p:spPr/>
        <p:txBody>
          <a:bodyPr/>
          <a:lstStyle/>
          <a:p>
            <a:r>
              <a:rPr lang="en-US" altLang="zh-TW" dirty="0"/>
              <a:t>U</a:t>
            </a:r>
            <a:r>
              <a:rPr lang="en-US" altLang="zh-TW" dirty="0" smtClean="0"/>
              <a:t>nloaded servers dissipate large amount of power</a:t>
            </a:r>
          </a:p>
          <a:p>
            <a:pPr lvl="1"/>
            <a:r>
              <a:rPr lang="en-US" altLang="zh-TW" dirty="0" smtClean="0"/>
              <a:t>Can approach energy-proportionality by turning on a few servers that are heavily utilized</a:t>
            </a:r>
          </a:p>
          <a:p>
            <a:endParaRPr lang="en-US" altLang="zh-TW" dirty="0" smtClean="0"/>
          </a:p>
          <a:p>
            <a:endParaRPr lang="zh-TW" altLang="en-US" dirty="0"/>
          </a:p>
        </p:txBody>
      </p:sp>
      <p:sp>
        <p:nvSpPr>
          <p:cNvPr id="2" name="投影片編號版面配置區 1"/>
          <p:cNvSpPr>
            <a:spLocks noGrp="1"/>
          </p:cNvSpPr>
          <p:nvPr>
            <p:ph type="sldNum" sz="quarter" idx="11"/>
          </p:nvPr>
        </p:nvSpPr>
        <p:spPr/>
        <p:txBody>
          <a:bodyPr/>
          <a:lstStyle/>
          <a:p>
            <a:fld id="{A28F8FC3-5E9A-4038-B5A8-66BD6BC00F38}" type="slidenum">
              <a:rPr lang="zh-TW" altLang="en-US" smtClean="0"/>
              <a:pPr/>
              <a:t>56</a:t>
            </a:fld>
            <a:endParaRPr lang="zh-TW" altLang="zh-TW"/>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90" t="4138" r="2032" b="11370"/>
          <a:stretch/>
        </p:blipFill>
        <p:spPr bwMode="auto">
          <a:xfrm>
            <a:off x="1979712" y="2288123"/>
            <a:ext cx="6408712" cy="380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Rectangle 5"/>
          <p:cNvSpPr>
            <a:spLocks noChangeArrowheads="1"/>
          </p:cNvSpPr>
          <p:nvPr/>
        </p:nvSpPr>
        <p:spPr bwMode="auto">
          <a:xfrm>
            <a:off x="1043608" y="5229200"/>
            <a:ext cx="1080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3600">
                <a:solidFill>
                  <a:schemeClr val="tx1"/>
                </a:solidFill>
                <a:latin typeface="Arial" panose="020B0604020202020204" pitchFamily="34" charset="0"/>
                <a:ea typeface="MS PGothic" panose="020B0600070205080204" pitchFamily="34" charset="-128"/>
              </a:defRPr>
            </a:lvl1pPr>
            <a:lvl2pPr marL="37931725" indent="-37474525" eaLnBrk="0" hangingPunct="0">
              <a:defRPr sz="3600">
                <a:solidFill>
                  <a:schemeClr val="tx1"/>
                </a:solidFill>
                <a:latin typeface="Arial" panose="020B0604020202020204" pitchFamily="34" charset="0"/>
                <a:ea typeface="MS PGothic" panose="020B0600070205080204" pitchFamily="34" charset="-128"/>
              </a:defRPr>
            </a:lvl2pPr>
            <a:lvl3pPr eaLnBrk="0" hangingPunct="0">
              <a:defRPr sz="3600">
                <a:solidFill>
                  <a:schemeClr val="tx1"/>
                </a:solidFill>
                <a:latin typeface="Arial" panose="020B0604020202020204" pitchFamily="34" charset="0"/>
                <a:ea typeface="MS PGothic" panose="020B0600070205080204" pitchFamily="34" charset="-128"/>
              </a:defRPr>
            </a:lvl3pPr>
            <a:lvl4pPr eaLnBrk="0" hangingPunct="0">
              <a:defRPr sz="3600">
                <a:solidFill>
                  <a:schemeClr val="tx1"/>
                </a:solidFill>
                <a:latin typeface="Arial" panose="020B0604020202020204" pitchFamily="34" charset="0"/>
                <a:ea typeface="MS PGothic" panose="020B0600070205080204" pitchFamily="34" charset="-128"/>
              </a:defRPr>
            </a:lvl4pPr>
            <a:lvl5pPr eaLnBrk="0" hangingPunct="0">
              <a:defRPr sz="36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9pPr>
          </a:lstStyle>
          <a:p>
            <a:pPr eaLnBrk="1" hangingPunct="1"/>
            <a:r>
              <a:rPr lang="en-US" altLang="zh-TW" sz="2400" dirty="0" smtClean="0">
                <a:latin typeface="+mn-lt"/>
              </a:rPr>
              <a:t>Fig. </a:t>
            </a:r>
            <a:r>
              <a:rPr lang="en-US" altLang="zh-TW" sz="2400" dirty="0">
                <a:latin typeface="+mn-lt"/>
              </a:rPr>
              <a:t>6.3 </a:t>
            </a:r>
          </a:p>
        </p:txBody>
      </p:sp>
    </p:spTree>
    <p:extLst>
      <p:ext uri="{BB962C8B-B14F-4D97-AF65-F5344CB8AC3E}">
        <p14:creationId xmlns:p14="http://schemas.microsoft.com/office/powerpoint/2010/main" val="3684857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Costs of Cooling System</a:t>
            </a:r>
            <a:endParaRPr lang="en-AU" dirty="0"/>
          </a:p>
        </p:txBody>
      </p:sp>
      <p:sp>
        <p:nvSpPr>
          <p:cNvPr id="242691" name="Rectangle 3"/>
          <p:cNvSpPr>
            <a:spLocks noGrp="1" noChangeArrowheads="1"/>
          </p:cNvSpPr>
          <p:nvPr>
            <p:ph type="body" idx="1"/>
          </p:nvPr>
        </p:nvSpPr>
        <p:spPr/>
        <p:txBody>
          <a:bodyPr/>
          <a:lstStyle/>
          <a:p>
            <a:r>
              <a:rPr lang="en-US" dirty="0" smtClean="0"/>
              <a:t>Power cost breakdown relative to IT equipment:</a:t>
            </a:r>
          </a:p>
          <a:p>
            <a:pPr lvl="1"/>
            <a:r>
              <a:rPr lang="en-US" dirty="0" smtClean="0"/>
              <a:t>Chillers: 30-50% of the power used by the IT equipment</a:t>
            </a:r>
          </a:p>
          <a:p>
            <a:pPr lvl="1"/>
            <a:r>
              <a:rPr lang="en-US" dirty="0" smtClean="0"/>
              <a:t>Air conditioning: 10-20% of IT power, mostly due to fans</a:t>
            </a:r>
          </a:p>
          <a:p>
            <a:r>
              <a:rPr lang="en-US" dirty="0" smtClean="0"/>
              <a:t>How many servers can a WSC support?</a:t>
            </a:r>
          </a:p>
          <a:p>
            <a:pPr lvl="1"/>
            <a:r>
              <a:rPr lang="en-US" dirty="0" smtClean="0"/>
              <a:t>Can get this number based on required power </a:t>
            </a:r>
          </a:p>
          <a:p>
            <a:pPr marL="914400" lvl="1" indent="-457200">
              <a:buFont typeface="+mj-lt"/>
              <a:buAutoNum type="arabicPeriod"/>
            </a:pPr>
            <a:r>
              <a:rPr lang="en-US" dirty="0" smtClean="0"/>
              <a:t>Measure a single server under a variety of workloads</a:t>
            </a:r>
          </a:p>
          <a:p>
            <a:pPr marL="914400" lvl="1" indent="-457200">
              <a:buFont typeface="+mj-lt"/>
              <a:buAutoNum type="arabicPeriod"/>
            </a:pPr>
            <a:r>
              <a:rPr lang="en-US" dirty="0" smtClean="0"/>
              <a:t>Divide available IT power by measured server power</a:t>
            </a:r>
          </a:p>
          <a:p>
            <a:pPr lvl="1"/>
            <a:endParaRPr lang="en-US" dirty="0" smtClean="0"/>
          </a:p>
          <a:p>
            <a:pPr lvl="1"/>
            <a:r>
              <a:rPr lang="en-US" dirty="0" smtClean="0"/>
              <a:t>Can oversubscribe cumulative server power by 40%, because not all servers running at peak at the same time</a:t>
            </a:r>
          </a:p>
          <a:p>
            <a:pPr lvl="1"/>
            <a:r>
              <a:rPr lang="en-US" dirty="0" smtClean="0"/>
              <a:t>But need to monitor power closely</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57</a:t>
            </a:fld>
            <a:endParaRPr lang="zh-TW" altLang="zh-TW"/>
          </a:p>
        </p:txBody>
      </p:sp>
    </p:spTree>
    <p:extLst>
      <p:ext uri="{BB962C8B-B14F-4D97-AF65-F5344CB8AC3E}">
        <p14:creationId xmlns:p14="http://schemas.microsoft.com/office/powerpoint/2010/main" val="271666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269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69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2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32" r="1159" b="10666"/>
          <a:stretch/>
        </p:blipFill>
        <p:spPr bwMode="auto">
          <a:xfrm>
            <a:off x="4476219" y="2276872"/>
            <a:ext cx="4509561" cy="378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42690" name="Rectangle 2"/>
          <p:cNvSpPr>
            <a:spLocks noGrp="1" noChangeArrowheads="1"/>
          </p:cNvSpPr>
          <p:nvPr>
            <p:ph type="title"/>
          </p:nvPr>
        </p:nvSpPr>
        <p:spPr/>
        <p:txBody>
          <a:bodyPr/>
          <a:lstStyle/>
          <a:p>
            <a:r>
              <a:rPr lang="en-US" dirty="0" smtClean="0"/>
              <a:t>Measuring Energy Efficiency of a WSC</a:t>
            </a:r>
            <a:endParaRPr lang="en-AU" dirty="0"/>
          </a:p>
        </p:txBody>
      </p:sp>
      <p:sp>
        <p:nvSpPr>
          <p:cNvPr id="242691" name="Rectangle 3"/>
          <p:cNvSpPr>
            <a:spLocks noGrp="1" noChangeArrowheads="1"/>
          </p:cNvSpPr>
          <p:nvPr>
            <p:ph type="body" idx="1"/>
          </p:nvPr>
        </p:nvSpPr>
        <p:spPr/>
        <p:txBody>
          <a:bodyPr/>
          <a:lstStyle/>
          <a:p>
            <a:r>
              <a:rPr lang="en-US" i="1" dirty="0" smtClean="0"/>
              <a:t>Power Utilization Effectiveness </a:t>
            </a:r>
            <a:r>
              <a:rPr lang="en-US" dirty="0" smtClean="0"/>
              <a:t>(PEU)</a:t>
            </a:r>
            <a:br>
              <a:rPr lang="en-US" dirty="0" smtClean="0"/>
            </a:br>
            <a:r>
              <a:rPr lang="en-US" dirty="0" smtClean="0"/>
              <a:t>= Total facility power / IT equipment power</a:t>
            </a:r>
          </a:p>
          <a:p>
            <a:pPr lvl="1"/>
            <a:r>
              <a:rPr lang="en-US" altLang="zh-TW" dirty="0" smtClean="0"/>
              <a:t>PEU </a:t>
            </a:r>
            <a:r>
              <a:rPr lang="en-US" altLang="zh-TW" dirty="0" smtClean="0">
                <a:sym typeface="Symbol" panose="05050102010706020507" pitchFamily="18" charset="2"/>
              </a:rPr>
              <a:t> </a:t>
            </a:r>
            <a:r>
              <a:rPr lang="en-US" altLang="zh-TW" dirty="0" smtClean="0">
                <a:sym typeface="Wingdings" panose="05000000000000000000" pitchFamily="2" charset="2"/>
              </a:rPr>
              <a:t> less efficient</a:t>
            </a:r>
            <a:endParaRPr lang="en-US" dirty="0" smtClean="0"/>
          </a:p>
          <a:p>
            <a:pPr lvl="1"/>
            <a:r>
              <a:rPr lang="en-US" altLang="zh-TW" dirty="0" smtClean="0"/>
              <a:t>PEU &gt; 1</a:t>
            </a:r>
            <a:r>
              <a:rPr lang="en-US" altLang="zh-TW" dirty="0"/>
              <a:t> </a:t>
            </a:r>
            <a:r>
              <a:rPr lang="en-US" altLang="zh-TW" dirty="0" smtClean="0"/>
              <a:t>(1.33 </a:t>
            </a:r>
            <a:r>
              <a:rPr lang="en-US" altLang="zh-TW" dirty="0"/>
              <a:t>to </a:t>
            </a:r>
            <a:r>
              <a:rPr lang="en-US" altLang="zh-TW" dirty="0" smtClean="0"/>
              <a:t>3.03 in 2006)</a:t>
            </a:r>
          </a:p>
          <a:p>
            <a:pPr lvl="1"/>
            <a:r>
              <a:rPr lang="en-US" dirty="0" smtClean="0"/>
              <a:t>Median PUE: 1.69 </a:t>
            </a:r>
            <a:r>
              <a:rPr lang="en-US" dirty="0" smtClean="0">
                <a:sym typeface="Wingdings" panose="05000000000000000000" pitchFamily="2" charset="2"/>
              </a:rPr>
              <a:t> c</a:t>
            </a:r>
            <a:r>
              <a:rPr lang="en-US" altLang="zh-TW" dirty="0" smtClean="0"/>
              <a:t>ooling </a:t>
            </a:r>
            <a:r>
              <a:rPr lang="en-US" altLang="zh-TW" dirty="0"/>
              <a:t>power </a:t>
            </a:r>
            <a:r>
              <a:rPr lang="en-US" altLang="zh-TW" dirty="0" smtClean="0"/>
              <a:t/>
            </a:r>
            <a:br>
              <a:rPr lang="en-US" altLang="zh-TW" dirty="0" smtClean="0"/>
            </a:br>
            <a:r>
              <a:rPr lang="en-US" altLang="zh-TW" dirty="0" smtClean="0"/>
              <a:t>is </a:t>
            </a:r>
            <a:r>
              <a:rPr lang="en-US" altLang="zh-TW" dirty="0"/>
              <a:t>roughly half the power used by </a:t>
            </a:r>
            <a:r>
              <a:rPr lang="en-US" altLang="zh-TW" dirty="0" smtClean="0"/>
              <a:t/>
            </a:r>
            <a:br>
              <a:rPr lang="en-US" altLang="zh-TW" dirty="0" smtClean="0"/>
            </a:br>
            <a:r>
              <a:rPr lang="en-US" altLang="zh-TW" dirty="0" smtClean="0"/>
              <a:t>servers</a:t>
            </a:r>
            <a:endParaRPr lang="en-US"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58</a:t>
            </a:fld>
            <a:endParaRPr lang="zh-TW" altLang="zh-TW"/>
          </a:p>
        </p:txBody>
      </p:sp>
    </p:spTree>
    <p:extLst>
      <p:ext uri="{BB962C8B-B14F-4D97-AF65-F5344CB8AC3E}">
        <p14:creationId xmlns:p14="http://schemas.microsoft.com/office/powerpoint/2010/main" val="1886699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dirty="0" smtClean="0"/>
              <a:t>Google Oregon WSC</a:t>
            </a:r>
          </a:p>
        </p:txBody>
      </p:sp>
      <p:sp>
        <p:nvSpPr>
          <p:cNvPr id="28675" name="Slide Number Placeholder 2"/>
          <p:cNvSpPr>
            <a:spLocks noGrp="1"/>
          </p:cNvSpPr>
          <p:nvPr>
            <p:ph type="sldNum" sz="quarter" idx="11"/>
          </p:nvPr>
        </p:nvSpPr>
        <p:spPr>
          <a:prstGeom prst="rect">
            <a:avLst/>
          </a:prstGeom>
        </p:spPr>
        <p:txBody>
          <a:bodyPr/>
          <a:lstStyle/>
          <a:p>
            <a:fld id="{D15BC594-4544-5148-94B8-8AC833ADF43A}" type="slidenum">
              <a:rPr lang="en-US" smtClean="0"/>
              <a:pPr/>
              <a:t>5</a:t>
            </a:fld>
            <a:endParaRPr lang="en-US" smtClean="0"/>
          </a:p>
        </p:txBody>
      </p:sp>
      <p:pic>
        <p:nvPicPr>
          <p:cNvPr id="28676" name="Picture 3"/>
          <p:cNvPicPr>
            <a:picLocks noChangeAspect="1"/>
          </p:cNvPicPr>
          <p:nvPr/>
        </p:nvPicPr>
        <p:blipFill>
          <a:blip r:embed="rId2"/>
          <a:srcRect/>
          <a:stretch>
            <a:fillRect/>
          </a:stretch>
        </p:blipFill>
        <p:spPr bwMode="auto">
          <a:xfrm>
            <a:off x="776007" y="1115995"/>
            <a:ext cx="7612417" cy="4908568"/>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3743225"/>
            <a:ext cx="5791200" cy="2278063"/>
          </a:xfrm>
          <a:prstGeom prst="rect">
            <a:avLst/>
          </a:prstGeom>
          <a:noFill/>
          <a:ln w="9525">
            <a:noFill/>
            <a:miter lim="800000"/>
            <a:headEnd/>
            <a:tailEnd/>
          </a:ln>
        </p:spPr>
      </p:pic>
      <p:grpSp>
        <p:nvGrpSpPr>
          <p:cNvPr id="2" name="Group 10"/>
          <p:cNvGrpSpPr>
            <a:grpSpLocks/>
          </p:cNvGrpSpPr>
          <p:nvPr/>
        </p:nvGrpSpPr>
        <p:grpSpPr bwMode="auto">
          <a:xfrm>
            <a:off x="76200" y="3645024"/>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3877867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a:lstStyle/>
          <a:p>
            <a:r>
              <a:rPr lang="en-US" dirty="0"/>
              <a:t>H</a:t>
            </a:r>
            <a:r>
              <a:rPr lang="en-US" dirty="0" smtClean="0"/>
              <a:t>ow to Improve Energy Efficiency?</a:t>
            </a:r>
            <a:endParaRPr lang="en-US" dirty="0"/>
          </a:p>
        </p:txBody>
      </p:sp>
      <p:sp>
        <p:nvSpPr>
          <p:cNvPr id="6" name="內容版面配置區 5"/>
          <p:cNvSpPr>
            <a:spLocks noGrp="1"/>
          </p:cNvSpPr>
          <p:nvPr>
            <p:ph idx="1"/>
          </p:nvPr>
        </p:nvSpPr>
        <p:spPr/>
        <p:txBody>
          <a:bodyPr/>
          <a:lstStyle/>
          <a:p>
            <a:r>
              <a:rPr lang="en-US" altLang="zh-TW" dirty="0" smtClean="0"/>
              <a:t>Datacenter-level (PUE)</a:t>
            </a:r>
          </a:p>
          <a:p>
            <a:pPr lvl="1"/>
            <a:r>
              <a:rPr lang="en-US" altLang="zh-TW" dirty="0" smtClean="0"/>
              <a:t>Use </a:t>
            </a:r>
            <a:r>
              <a:rPr lang="en-US" altLang="zh-TW" i="1" dirty="0" smtClean="0"/>
              <a:t>passive cooling </a:t>
            </a:r>
            <a:r>
              <a:rPr lang="en-US" altLang="zh-TW" dirty="0" smtClean="0"/>
              <a:t>(NCSA Blue Waters, UC Berkeley CRTF)</a:t>
            </a:r>
          </a:p>
          <a:p>
            <a:pPr lvl="1"/>
            <a:r>
              <a:rPr lang="en-US" altLang="zh-TW" dirty="0" smtClean="0"/>
              <a:t>Avoid UPS devices (lower Tier level)</a:t>
            </a:r>
          </a:p>
          <a:p>
            <a:pPr lvl="1"/>
            <a:r>
              <a:rPr lang="en-US" altLang="zh-TW" dirty="0" smtClean="0"/>
              <a:t>Avoid AC/DC conversion</a:t>
            </a:r>
          </a:p>
          <a:p>
            <a:pPr lvl="1"/>
            <a:r>
              <a:rPr lang="en-US" altLang="zh-TW" dirty="0" smtClean="0"/>
              <a:t>Use green power (Icelandic model)</a:t>
            </a:r>
          </a:p>
          <a:p>
            <a:r>
              <a:rPr lang="en-US" altLang="zh-TW" dirty="0"/>
              <a:t>R</a:t>
            </a:r>
            <a:r>
              <a:rPr lang="en-US" altLang="zh-TW" dirty="0" smtClean="0"/>
              <a:t>ack-level (SPUE)</a:t>
            </a:r>
          </a:p>
          <a:p>
            <a:pPr lvl="1"/>
            <a:r>
              <a:rPr lang="en-US" altLang="zh-TW" dirty="0" smtClean="0"/>
              <a:t>Avoid local power supplies</a:t>
            </a:r>
          </a:p>
          <a:p>
            <a:pPr lvl="1"/>
            <a:r>
              <a:rPr lang="en-US" altLang="zh-TW" dirty="0"/>
              <a:t>M</a:t>
            </a:r>
            <a:r>
              <a:rPr lang="en-US" altLang="zh-TW" dirty="0" smtClean="0"/>
              <a:t>ore efficient voltage regulation</a:t>
            </a:r>
          </a:p>
          <a:p>
            <a:r>
              <a:rPr lang="en-US" altLang="zh-TW" dirty="0" smtClean="0"/>
              <a:t>Processor/process-level</a:t>
            </a:r>
          </a:p>
          <a:p>
            <a:pPr lvl="1"/>
            <a:r>
              <a:rPr lang="en-US" altLang="zh-TW" dirty="0" smtClean="0"/>
              <a:t>Speed-variable processors</a:t>
            </a:r>
          </a:p>
          <a:p>
            <a:pPr lvl="1"/>
            <a:r>
              <a:rPr lang="en-US" altLang="zh-TW" dirty="0" smtClean="0"/>
              <a:t>Embedded, low-power processors</a:t>
            </a:r>
          </a:p>
          <a:p>
            <a:pPr lvl="1"/>
            <a:r>
              <a:rPr lang="en-US" altLang="zh-TW" dirty="0" smtClean="0"/>
              <a:t>Smarter parallelization/distribution of works</a:t>
            </a:r>
          </a:p>
          <a:p>
            <a:endParaRPr lang="zh-TW" altLang="en-US"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59</a:t>
            </a:fld>
            <a:endParaRPr lang="zh-TW" altLang="zh-TW"/>
          </a:p>
        </p:txBody>
      </p:sp>
    </p:spTree>
    <p:extLst>
      <p:ext uri="{BB962C8B-B14F-4D97-AF65-F5344CB8AC3E}">
        <p14:creationId xmlns:p14="http://schemas.microsoft.com/office/powerpoint/2010/main" val="2723057960"/>
      </p:ext>
    </p:extLst>
  </p:cSld>
  <p:clrMapOvr>
    <a:masterClrMapping/>
  </p:clrMapOvr>
  <p:transition spd="med">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Measuring Performance of a WSC</a:t>
            </a:r>
            <a:endParaRPr lang="en-AU" dirty="0"/>
          </a:p>
        </p:txBody>
      </p:sp>
      <p:sp>
        <p:nvSpPr>
          <p:cNvPr id="242691" name="Rectangle 3"/>
          <p:cNvSpPr>
            <a:spLocks noGrp="1" noChangeArrowheads="1"/>
          </p:cNvSpPr>
          <p:nvPr>
            <p:ph type="body" idx="1"/>
          </p:nvPr>
        </p:nvSpPr>
        <p:spPr/>
        <p:txBody>
          <a:bodyPr/>
          <a:lstStyle/>
          <a:p>
            <a:r>
              <a:rPr lang="en-US" i="1" dirty="0" smtClean="0"/>
              <a:t>Latency</a:t>
            </a:r>
            <a:r>
              <a:rPr lang="en-US" dirty="0" smtClean="0"/>
              <a:t> is important metric because users concern</a:t>
            </a:r>
          </a:p>
          <a:p>
            <a:r>
              <a:rPr lang="en-US" dirty="0" smtClean="0"/>
              <a:t>Users’ </a:t>
            </a:r>
            <a:r>
              <a:rPr lang="en-US" i="1" dirty="0" smtClean="0"/>
              <a:t>satisfaction</a:t>
            </a:r>
            <a:r>
              <a:rPr lang="en-US" dirty="0" smtClean="0"/>
              <a:t> and </a:t>
            </a:r>
            <a:r>
              <a:rPr lang="en-US" i="1" dirty="0" smtClean="0"/>
              <a:t>productivity</a:t>
            </a:r>
            <a:r>
              <a:rPr lang="en-US" dirty="0" smtClean="0"/>
              <a:t> are tied to response time of a service</a:t>
            </a:r>
          </a:p>
          <a:p>
            <a:pPr lvl="1"/>
            <a:r>
              <a:rPr lang="en-US" altLang="zh-TW" dirty="0" smtClean="0"/>
              <a:t>User productivity = 1 / time of interaction</a:t>
            </a:r>
            <a:br>
              <a:rPr lang="en-US" altLang="zh-TW" dirty="0" smtClean="0"/>
            </a:br>
            <a:r>
              <a:rPr lang="en-US" altLang="zh-TW" dirty="0" smtClean="0"/>
              <a:t>t(interaction) = t(human entry) + t(system response) </a:t>
            </a:r>
            <a:br>
              <a:rPr lang="en-US" altLang="zh-TW" dirty="0" smtClean="0"/>
            </a:br>
            <a:r>
              <a:rPr lang="en-US" altLang="zh-TW" dirty="0" smtClean="0"/>
              <a:t>                            + t(analysis of response)</a:t>
            </a:r>
          </a:p>
          <a:p>
            <a:pPr lvl="1"/>
            <a:r>
              <a:rPr lang="en-US" altLang="zh-TW" dirty="0" smtClean="0"/>
              <a:t>t(response) reduced by 30% → 70% less t(interaction), because people think continuously when not interrupted by a long delay</a:t>
            </a:r>
            <a:endParaRPr lang="en-US" dirty="0" smtClean="0"/>
          </a:p>
          <a:p>
            <a:pPr lvl="1"/>
            <a:r>
              <a:rPr lang="en-US" dirty="0" smtClean="0"/>
              <a:t>Bing study:  users use search </a:t>
            </a:r>
            <a:r>
              <a:rPr lang="en-US" dirty="0" smtClean="0">
                <a:sym typeface="Symbol" panose="05050102010706020507" pitchFamily="18" charset="2"/>
              </a:rPr>
              <a:t></a:t>
            </a:r>
            <a:r>
              <a:rPr lang="en-US" dirty="0" smtClean="0"/>
              <a:t> as response time </a:t>
            </a:r>
            <a:r>
              <a:rPr lang="en-US" dirty="0" smtClean="0">
                <a:sym typeface="Symbol" panose="05050102010706020507" pitchFamily="18" charset="2"/>
              </a:rPr>
              <a:t></a:t>
            </a:r>
            <a:endParaRPr lang="en-US" dirty="0" smtClean="0"/>
          </a:p>
          <a:p>
            <a:pPr lvl="2"/>
            <a:r>
              <a:rPr lang="en-US" altLang="zh-TW" dirty="0" smtClean="0"/>
              <a:t>200 </a:t>
            </a:r>
            <a:r>
              <a:rPr lang="en-US" altLang="zh-TW" dirty="0" err="1" smtClean="0"/>
              <a:t>ms</a:t>
            </a:r>
            <a:r>
              <a:rPr lang="en-US" altLang="zh-TW" dirty="0" smtClean="0"/>
              <a:t> longer delay → 500 </a:t>
            </a:r>
            <a:r>
              <a:rPr lang="en-US" altLang="zh-TW" dirty="0" err="1" smtClean="0"/>
              <a:t>ms</a:t>
            </a:r>
            <a:r>
              <a:rPr lang="en-US" altLang="zh-TW" dirty="0" smtClean="0"/>
              <a:t> longer time to next click</a:t>
            </a:r>
          </a:p>
          <a:p>
            <a:pPr lvl="2"/>
            <a:r>
              <a:rPr lang="en-US" altLang="zh-TW" dirty="0" smtClean="0"/>
              <a:t>Revenue and user satisfaction drops linearly with increasing delay</a:t>
            </a:r>
            <a:endParaRPr lang="en-US"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60</a:t>
            </a:fld>
            <a:endParaRPr lang="zh-TW" altLang="zh-TW" dirty="0"/>
          </a:p>
        </p:txBody>
      </p:sp>
    </p:spTree>
    <p:extLst>
      <p:ext uri="{BB962C8B-B14F-4D97-AF65-F5344CB8AC3E}">
        <p14:creationId xmlns:p14="http://schemas.microsoft.com/office/powerpoint/2010/main" val="16645514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ltLang="zh-TW" dirty="0"/>
              <a:t>Primary Concern: User </a:t>
            </a:r>
            <a:r>
              <a:rPr lang="en-US" altLang="zh-TW" dirty="0" smtClean="0"/>
              <a:t>Satisfaction</a:t>
            </a:r>
            <a:endParaRPr lang="en-AU" dirty="0"/>
          </a:p>
        </p:txBody>
      </p:sp>
      <p:sp>
        <p:nvSpPr>
          <p:cNvPr id="242691" name="Rectangle 3"/>
          <p:cNvSpPr>
            <a:spLocks noGrp="1" noChangeArrowheads="1"/>
          </p:cNvSpPr>
          <p:nvPr>
            <p:ph type="body" idx="1"/>
          </p:nvPr>
        </p:nvSpPr>
        <p:spPr/>
        <p:txBody>
          <a:bodyPr/>
          <a:lstStyle/>
          <a:p>
            <a:r>
              <a:rPr lang="en-US" altLang="zh-TW" dirty="0" smtClean="0"/>
              <a:t>Based on Internet studies...</a:t>
            </a:r>
          </a:p>
          <a:p>
            <a:pPr lvl="1"/>
            <a:r>
              <a:rPr lang="en-US" altLang="zh-TW" dirty="0" smtClean="0"/>
              <a:t>Page load above few tens of milliseconds cause user to switch to another task</a:t>
            </a:r>
          </a:p>
          <a:p>
            <a:pPr lvl="1"/>
            <a:r>
              <a:rPr lang="en-US" altLang="zh-TW" dirty="0" smtClean="0"/>
              <a:t>Page load time must be below 1s or it is deemed broken</a:t>
            </a:r>
          </a:p>
          <a:p>
            <a:pPr lvl="2"/>
            <a:r>
              <a:rPr lang="en-US" altLang="zh-TW" dirty="0" smtClean="0"/>
              <a:t>Users do not come back</a:t>
            </a:r>
          </a:p>
          <a:p>
            <a:r>
              <a:rPr lang="en-US" altLang="zh-TW" dirty="0" smtClean="0"/>
              <a:t>Quantifying influence of response delays</a:t>
            </a:r>
          </a:p>
          <a:p>
            <a:pPr lvl="1"/>
            <a:r>
              <a:rPr lang="en-US" altLang="zh-TW" dirty="0" smtClean="0"/>
              <a:t>Use % </a:t>
            </a:r>
            <a:r>
              <a:rPr lang="en-US" altLang="zh-TW" dirty="0"/>
              <a:t>requests below a latency threshold instead of </a:t>
            </a:r>
            <a:r>
              <a:rPr lang="en-US" altLang="zh-TW" dirty="0" smtClean="0"/>
              <a:t>avg.</a:t>
            </a:r>
            <a:endParaRPr lang="en-US" altLang="zh-TW" dirty="0"/>
          </a:p>
          <a:p>
            <a:pPr lvl="1"/>
            <a:r>
              <a:rPr lang="en-US" altLang="zh-TW" dirty="0" smtClean="0"/>
              <a:t>SLO (</a:t>
            </a:r>
            <a:r>
              <a:rPr lang="en-US" altLang="zh-TW" i="1" dirty="0" smtClean="0"/>
              <a:t>Server Level Objective</a:t>
            </a:r>
            <a:r>
              <a:rPr lang="en-US" altLang="zh-TW" dirty="0" smtClean="0"/>
              <a:t>), SLA (</a:t>
            </a:r>
            <a:r>
              <a:rPr lang="en-US" altLang="zh-TW" i="1" dirty="0" smtClean="0"/>
              <a:t>Server Level Agreement</a:t>
            </a:r>
            <a:r>
              <a:rPr lang="en-US" altLang="zh-TW" dirty="0" smtClean="0"/>
              <a:t>)</a:t>
            </a:r>
          </a:p>
          <a:p>
            <a:pPr lvl="2"/>
            <a:r>
              <a:rPr lang="en-US" altLang="zh-TW" dirty="0" smtClean="0"/>
              <a:t>Example: 99% of requests must be below 100 </a:t>
            </a:r>
            <a:r>
              <a:rPr lang="en-US" altLang="zh-TW" dirty="0" err="1" smtClean="0"/>
              <a:t>ms</a:t>
            </a:r>
            <a:r>
              <a:rPr lang="en-US" altLang="zh-TW" dirty="0" smtClean="0"/>
              <a:t> delay</a:t>
            </a:r>
          </a:p>
          <a:p>
            <a:pPr lvl="1"/>
            <a:r>
              <a:rPr lang="en-US" altLang="zh-TW" dirty="0" smtClean="0"/>
              <a:t>Amazon's Dynamo: 99.9% of key-value request must be below a threshold</a:t>
            </a:r>
          </a:p>
          <a:p>
            <a:pPr lvl="2"/>
            <a:r>
              <a:rPr lang="en-US" altLang="zh-TW" dirty="0" smtClean="0"/>
              <a:t>Which is more important: average case or the tail (diminishing return)?</a:t>
            </a:r>
            <a:endParaRPr lang="en-US"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61</a:t>
            </a:fld>
            <a:endParaRPr lang="zh-TW" altLang="zh-TW"/>
          </a:p>
        </p:txBody>
      </p:sp>
    </p:spTree>
    <p:extLst>
      <p:ext uri="{BB962C8B-B14F-4D97-AF65-F5344CB8AC3E}">
        <p14:creationId xmlns:p14="http://schemas.microsoft.com/office/powerpoint/2010/main" val="266542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6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26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269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269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2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Reliability and Availability</a:t>
            </a:r>
            <a:endParaRPr lang="zh-TW" altLang="en-US" dirty="0"/>
          </a:p>
        </p:txBody>
      </p:sp>
      <p:sp>
        <p:nvSpPr>
          <p:cNvPr id="4" name="內容版面配置區 3"/>
          <p:cNvSpPr>
            <a:spLocks noGrp="1"/>
          </p:cNvSpPr>
          <p:nvPr>
            <p:ph idx="1"/>
          </p:nvPr>
        </p:nvSpPr>
        <p:spPr/>
        <p:txBody>
          <a:bodyPr/>
          <a:lstStyle/>
          <a:p>
            <a:r>
              <a:rPr lang="en-US" altLang="zh-TW" dirty="0" smtClean="0"/>
              <a:t>Reliability (MTTF) &amp; Availability (MTTF/MTTF+MTTR) are very important, given the large scale</a:t>
            </a:r>
          </a:p>
          <a:p>
            <a:pPr lvl="1"/>
            <a:r>
              <a:rPr lang="en-US" altLang="zh-TW" dirty="0" smtClean="0"/>
              <a:t>MTTF: mean time to failure</a:t>
            </a:r>
          </a:p>
          <a:p>
            <a:pPr lvl="1"/>
            <a:r>
              <a:rPr lang="en-US" altLang="zh-TW" dirty="0" smtClean="0"/>
              <a:t>MTTR: mean time to repair</a:t>
            </a:r>
          </a:p>
          <a:p>
            <a:pPr lvl="1"/>
            <a:r>
              <a:rPr lang="en-US" altLang="zh-TW" dirty="0" smtClean="0"/>
              <a:t>A server with MTTF of 25 years </a:t>
            </a:r>
            <a:r>
              <a:rPr lang="en-US" altLang="zh-TW" dirty="0" smtClean="0">
                <a:sym typeface="Wingdings" panose="05000000000000000000" pitchFamily="2" charset="2"/>
              </a:rPr>
              <a:t></a:t>
            </a:r>
            <a:r>
              <a:rPr lang="en-US" altLang="zh-TW" dirty="0" smtClean="0"/>
              <a:t> 50K servers would lead to 5 server failures a day</a:t>
            </a:r>
          </a:p>
          <a:p>
            <a:pPr lvl="1"/>
            <a:r>
              <a:rPr lang="en-US" altLang="zh-TW" dirty="0" smtClean="0"/>
              <a:t>Annual disk failure rate of 2-10% </a:t>
            </a:r>
            <a:r>
              <a:rPr lang="en-US" altLang="zh-TW" dirty="0" smtClean="0">
                <a:sym typeface="Wingdings" panose="05000000000000000000" pitchFamily="2" charset="2"/>
              </a:rPr>
              <a:t> 1 disk failure per hour</a:t>
            </a:r>
            <a:endParaRPr lang="en-US" altLang="zh-TW" dirty="0" smtClean="0"/>
          </a:p>
          <a:p>
            <a:endParaRPr lang="zh-TW" altLang="en-US" dirty="0"/>
          </a:p>
        </p:txBody>
      </p:sp>
      <p:sp>
        <p:nvSpPr>
          <p:cNvPr id="2" name="投影片編號版面配置區 1"/>
          <p:cNvSpPr>
            <a:spLocks noGrp="1"/>
          </p:cNvSpPr>
          <p:nvPr>
            <p:ph type="sldNum" sz="quarter" idx="11"/>
          </p:nvPr>
        </p:nvSpPr>
        <p:spPr/>
        <p:txBody>
          <a:bodyPr/>
          <a:lstStyle/>
          <a:p>
            <a:fld id="{A28F8FC3-5E9A-4038-B5A8-66BD6BC00F38}" type="slidenum">
              <a:rPr lang="zh-TW" altLang="en-US" smtClean="0"/>
              <a:pPr/>
              <a:t>62</a:t>
            </a:fld>
            <a:endParaRPr lang="zh-TW" altLang="zh-TW"/>
          </a:p>
        </p:txBody>
      </p:sp>
    </p:spTree>
    <p:extLst>
      <p:ext uri="{BB962C8B-B14F-4D97-AF65-F5344CB8AC3E}">
        <p14:creationId xmlns:p14="http://schemas.microsoft.com/office/powerpoint/2010/main" val="3186192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Outages and Anomalies</a:t>
            </a:r>
            <a:endParaRPr lang="en-US" dirty="0"/>
          </a:p>
        </p:txBody>
      </p:sp>
      <p:sp>
        <p:nvSpPr>
          <p:cNvPr id="6" name="內容版面配置區 5"/>
          <p:cNvSpPr>
            <a:spLocks noGrp="1"/>
          </p:cNvSpPr>
          <p:nvPr>
            <p:ph idx="1"/>
          </p:nvPr>
        </p:nvSpPr>
        <p:spPr/>
        <p:txBody>
          <a:bodyPr/>
          <a:lstStyle/>
          <a:p>
            <a:r>
              <a:rPr lang="en-US" dirty="0" smtClean="0"/>
              <a:t>Approximate frequencies of outages and anomalies in the first year of a new cluster of 2400 servers</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63</a:t>
            </a:fld>
            <a:endParaRPr lang="zh-TW" altLang="zh-TW"/>
          </a:p>
        </p:txBody>
      </p:sp>
      <p:pic>
        <p:nvPicPr>
          <p:cNvPr id="5" name="圖片 4"/>
          <p:cNvPicPr>
            <a:picLocks noChangeAspect="1"/>
          </p:cNvPicPr>
          <p:nvPr/>
        </p:nvPicPr>
        <p:blipFill>
          <a:blip r:embed="rId2"/>
          <a:stretch>
            <a:fillRect/>
          </a:stretch>
        </p:blipFill>
        <p:spPr>
          <a:xfrm>
            <a:off x="281445" y="1916832"/>
            <a:ext cx="8611035" cy="3821612"/>
          </a:xfrm>
          <a:prstGeom prst="rect">
            <a:avLst/>
          </a:prstGeom>
        </p:spPr>
      </p:pic>
      <p:sp>
        <p:nvSpPr>
          <p:cNvPr id="7" name="文字方塊 6"/>
          <p:cNvSpPr txBox="1"/>
          <p:nvPr/>
        </p:nvSpPr>
        <p:spPr>
          <a:xfrm>
            <a:off x="2915816" y="5661248"/>
            <a:ext cx="1074333" cy="461665"/>
          </a:xfrm>
          <a:prstGeom prst="rect">
            <a:avLst/>
          </a:prstGeom>
          <a:noFill/>
        </p:spPr>
        <p:txBody>
          <a:bodyPr wrap="none" rtlCol="0">
            <a:spAutoFit/>
          </a:bodyPr>
          <a:lstStyle/>
          <a:p>
            <a:pPr marL="0" indent="0">
              <a:buNone/>
            </a:pPr>
            <a:r>
              <a:rPr lang="en-US" dirty="0" smtClean="0">
                <a:latin typeface="+mn-lt"/>
              </a:rPr>
              <a:t>Fig. 6.1</a:t>
            </a:r>
            <a:endParaRPr lang="en-US" dirty="0">
              <a:latin typeface="+mn-lt"/>
            </a:endParaRPr>
          </a:p>
        </p:txBody>
      </p:sp>
    </p:spTree>
    <p:extLst>
      <p:ext uri="{BB962C8B-B14F-4D97-AF65-F5344CB8AC3E}">
        <p14:creationId xmlns:p14="http://schemas.microsoft.com/office/powerpoint/2010/main" val="38018685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Outages and Anomalies Example</a:t>
            </a:r>
            <a:endParaRPr lang="en-US" dirty="0"/>
          </a:p>
        </p:txBody>
      </p:sp>
      <p:sp>
        <p:nvSpPr>
          <p:cNvPr id="3" name="內容版面配置區 2"/>
          <p:cNvSpPr>
            <a:spLocks noGrp="1"/>
          </p:cNvSpPr>
          <p:nvPr>
            <p:ph idx="1"/>
          </p:nvPr>
        </p:nvSpPr>
        <p:spPr/>
        <p:txBody>
          <a:bodyPr/>
          <a:lstStyle/>
          <a:p>
            <a:r>
              <a:rPr lang="en-US" altLang="zh-TW" dirty="0" smtClean="0"/>
              <a:t>Calculate the availability of a service running the 2400 servers in Fig. 6.1, assuming</a:t>
            </a:r>
          </a:p>
          <a:p>
            <a:pPr lvl="1"/>
            <a:r>
              <a:rPr lang="en-US" altLang="zh-TW" dirty="0" smtClean="0"/>
              <a:t>Service cannot tolerate software or hardware failures</a:t>
            </a:r>
          </a:p>
          <a:p>
            <a:pPr lvl="1"/>
            <a:r>
              <a:rPr lang="en-US" altLang="zh-TW" dirty="0" smtClean="0"/>
              <a:t>Reboot time= 5 minutes</a:t>
            </a:r>
          </a:p>
          <a:p>
            <a:pPr lvl="1"/>
            <a:r>
              <a:rPr lang="en-US" altLang="zh-TW" dirty="0" smtClean="0"/>
              <a:t>Hardware repair time= 1 hour</a:t>
            </a:r>
          </a:p>
          <a:p>
            <a:pPr lvl="1"/>
            <a:r>
              <a:rPr lang="en-US" altLang="zh-TW" dirty="0" smtClean="0"/>
              <a:t>Ignore slow disks and power utility failures</a:t>
            </a:r>
          </a:p>
          <a:p>
            <a:pPr lvl="1"/>
            <a:r>
              <a:rPr lang="en-US" altLang="zh-TW" dirty="0" smtClean="0"/>
              <a:t>All events have equal probability</a:t>
            </a:r>
          </a:p>
          <a:p>
            <a:r>
              <a:rPr lang="en-US" altLang="zh-TW" dirty="0" smtClean="0"/>
              <a:t>Hours outage = 1192 hours = </a:t>
            </a:r>
            <a:br>
              <a:rPr lang="en-US" altLang="zh-TW" dirty="0" smtClean="0"/>
            </a:br>
            <a:r>
              <a:rPr lang="en-US" altLang="zh-TW" dirty="0" smtClean="0"/>
              <a:t>           (4+250+250+250) x 1hr + (250+5000) x 5min</a:t>
            </a:r>
          </a:p>
          <a:p>
            <a:r>
              <a:rPr lang="en-US" altLang="zh-TW" dirty="0" smtClean="0"/>
              <a:t>Availability = (365x24-1192)/8760 = 86%</a:t>
            </a:r>
            <a:br>
              <a:rPr lang="en-US" altLang="zh-TW" dirty="0" smtClean="0"/>
            </a:br>
            <a:r>
              <a:rPr lang="en-US" altLang="zh-TW" dirty="0" smtClean="0">
                <a:sym typeface="Wingdings" panose="05000000000000000000" pitchFamily="2" charset="2"/>
              </a:rPr>
              <a:t> service down average 1 day per week</a:t>
            </a:r>
            <a:endParaRPr 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64</a:t>
            </a:fld>
            <a:endParaRPr lang="zh-TW" altLang="zh-TW"/>
          </a:p>
        </p:txBody>
      </p:sp>
    </p:spTree>
    <p:extLst>
      <p:ext uri="{BB962C8B-B14F-4D97-AF65-F5344CB8AC3E}">
        <p14:creationId xmlns:p14="http://schemas.microsoft.com/office/powerpoint/2010/main" val="33076156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Cost of a WSC</a:t>
            </a:r>
            <a:endParaRPr lang="en-AU" dirty="0"/>
          </a:p>
        </p:txBody>
      </p:sp>
      <p:sp>
        <p:nvSpPr>
          <p:cNvPr id="242691" name="Rectangle 3"/>
          <p:cNvSpPr>
            <a:spLocks noGrp="1" noChangeArrowheads="1"/>
          </p:cNvSpPr>
          <p:nvPr>
            <p:ph type="body" idx="1"/>
          </p:nvPr>
        </p:nvSpPr>
        <p:spPr/>
        <p:txBody>
          <a:bodyPr/>
          <a:lstStyle/>
          <a:p>
            <a:r>
              <a:rPr lang="en-US" dirty="0" smtClean="0"/>
              <a:t>Capital expenditures (</a:t>
            </a:r>
            <a:r>
              <a:rPr lang="en-US" dirty="0" err="1" smtClean="0"/>
              <a:t>CapEx</a:t>
            </a:r>
            <a:r>
              <a:rPr lang="en-US" dirty="0" smtClean="0"/>
              <a:t>)</a:t>
            </a:r>
          </a:p>
          <a:p>
            <a:pPr lvl="1"/>
            <a:r>
              <a:rPr lang="en-US" altLang="zh-TW" dirty="0"/>
              <a:t>I</a:t>
            </a:r>
            <a:r>
              <a:rPr lang="en-US" altLang="zh-TW" dirty="0" smtClean="0"/>
              <a:t>nfrastructure </a:t>
            </a:r>
            <a:r>
              <a:rPr lang="en-US" altLang="zh-TW" dirty="0"/>
              <a:t>costs for the building, power delivery, cooling, and </a:t>
            </a:r>
            <a:r>
              <a:rPr lang="en-US" altLang="zh-TW" dirty="0" smtClean="0"/>
              <a:t>servers, i.e., cost </a:t>
            </a:r>
            <a:r>
              <a:rPr lang="en-US" altLang="zh-TW" dirty="0"/>
              <a:t>to build a </a:t>
            </a:r>
            <a:r>
              <a:rPr lang="en-US" altLang="zh-TW" dirty="0" smtClean="0"/>
              <a:t>WSC</a:t>
            </a:r>
            <a:endParaRPr lang="en-US" dirty="0" smtClean="0"/>
          </a:p>
          <a:p>
            <a:r>
              <a:rPr lang="en-US" dirty="0" smtClean="0"/>
              <a:t>Operational expenditures (</a:t>
            </a:r>
            <a:r>
              <a:rPr lang="en-US" dirty="0" err="1" smtClean="0"/>
              <a:t>OpEx</a:t>
            </a:r>
            <a:r>
              <a:rPr lang="en-US" dirty="0" smtClean="0"/>
              <a:t>)</a:t>
            </a:r>
          </a:p>
          <a:p>
            <a:pPr lvl="1"/>
            <a:r>
              <a:rPr lang="en-US" dirty="0" smtClean="0"/>
              <a:t>Cost to operate a WSC, e.g., </a:t>
            </a:r>
            <a:r>
              <a:rPr lang="en-US" altLang="zh-TW" dirty="0" smtClean="0"/>
              <a:t>monthly </a:t>
            </a:r>
            <a:r>
              <a:rPr lang="en-US" altLang="zh-TW" dirty="0"/>
              <a:t>bill for energy, failures, personnel, etc.</a:t>
            </a:r>
            <a:endParaRPr lang="en-US" dirty="0" smtClean="0"/>
          </a:p>
          <a:p>
            <a:r>
              <a:rPr lang="en-US" altLang="zh-TW" dirty="0" err="1" smtClean="0"/>
              <a:t>CapEx</a:t>
            </a:r>
            <a:r>
              <a:rPr lang="en-US" altLang="zh-TW" dirty="0" smtClean="0"/>
              <a:t> </a:t>
            </a:r>
            <a:r>
              <a:rPr lang="en-US" altLang="zh-TW" dirty="0"/>
              <a:t>can be amortized into a monthly </a:t>
            </a:r>
            <a:r>
              <a:rPr lang="en-US" altLang="zh-TW" dirty="0" smtClean="0"/>
              <a:t>estimate</a:t>
            </a:r>
          </a:p>
          <a:p>
            <a:pPr lvl="1"/>
            <a:r>
              <a:rPr lang="en-US" altLang="zh-TW" dirty="0" smtClean="0"/>
              <a:t>E.g., assume facilities </a:t>
            </a:r>
            <a:r>
              <a:rPr lang="en-US" altLang="zh-TW" dirty="0"/>
              <a:t>will last 10 years, server </a:t>
            </a:r>
            <a:r>
              <a:rPr lang="en-US" altLang="zh-TW" dirty="0" smtClean="0"/>
              <a:t>parts </a:t>
            </a:r>
            <a:r>
              <a:rPr lang="en-US" altLang="zh-TW" dirty="0"/>
              <a:t>will last 3 years, and networking parts will last 4 years</a:t>
            </a:r>
          </a:p>
          <a:p>
            <a:r>
              <a:rPr lang="en-US" altLang="zh-TW" dirty="0"/>
              <a:t>Estimates of </a:t>
            </a:r>
            <a:r>
              <a:rPr lang="en-US" altLang="zh-TW" dirty="0" err="1" smtClean="0"/>
              <a:t>CapEx</a:t>
            </a:r>
            <a:r>
              <a:rPr lang="en-US" altLang="zh-TW" dirty="0" smtClean="0"/>
              <a:t> and </a:t>
            </a:r>
            <a:r>
              <a:rPr lang="en-US" altLang="zh-TW" dirty="0" err="1" smtClean="0"/>
              <a:t>OpEx</a:t>
            </a:r>
            <a:r>
              <a:rPr lang="en-US" altLang="zh-TW" dirty="0" smtClean="0"/>
              <a:t> </a:t>
            </a:r>
            <a:r>
              <a:rPr lang="en-US" altLang="zh-TW" dirty="0"/>
              <a:t>give an idea of where to invest to cut costs: software, hardware, infrastructure</a:t>
            </a:r>
          </a:p>
          <a:p>
            <a:pPr lvl="1"/>
            <a:endParaRPr lang="en-US" dirty="0" smtClean="0"/>
          </a:p>
          <a:p>
            <a:pPr lvl="1"/>
            <a:endParaRPr lang="en-US"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65</a:t>
            </a:fld>
            <a:endParaRPr lang="zh-TW" altLang="zh-TW"/>
          </a:p>
        </p:txBody>
      </p:sp>
    </p:spTree>
    <p:extLst>
      <p:ext uri="{BB962C8B-B14F-4D97-AF65-F5344CB8AC3E}">
        <p14:creationId xmlns:p14="http://schemas.microsoft.com/office/powerpoint/2010/main" val="9083238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mtClean="0"/>
              <a:t>CapEx/OpEx Case Study</a:t>
            </a:r>
            <a:endParaRPr lang="zh-TW" altLang="en-US" dirty="0"/>
          </a:p>
        </p:txBody>
      </p:sp>
      <p:sp>
        <p:nvSpPr>
          <p:cNvPr id="4" name="內容版面配置區 3"/>
          <p:cNvSpPr>
            <a:spLocks noGrp="1"/>
          </p:cNvSpPr>
          <p:nvPr>
            <p:ph idx="1"/>
          </p:nvPr>
        </p:nvSpPr>
        <p:spPr/>
        <p:txBody>
          <a:bodyPr/>
          <a:lstStyle/>
          <a:p>
            <a:r>
              <a:rPr lang="en-US" altLang="zh-TW" dirty="0" smtClean="0"/>
              <a:t>8 MW facility </a:t>
            </a:r>
            <a:r>
              <a:rPr lang="en-US" altLang="zh-TW" dirty="0" smtClean="0">
                <a:sym typeface="Wingdings" panose="05000000000000000000" pitchFamily="2" charset="2"/>
              </a:rPr>
              <a:t></a:t>
            </a:r>
            <a:r>
              <a:rPr lang="en-US" altLang="zh-TW" dirty="0" smtClean="0"/>
              <a:t> cost $88M</a:t>
            </a:r>
            <a:br>
              <a:rPr lang="en-US" altLang="zh-TW" dirty="0" smtClean="0"/>
            </a:br>
            <a:r>
              <a:rPr lang="en-US" altLang="zh-TW" dirty="0" smtClean="0"/>
              <a:t>46,000 </a:t>
            </a:r>
            <a:r>
              <a:rPr lang="en-US" altLang="zh-TW" dirty="0"/>
              <a:t>servers </a:t>
            </a:r>
            <a:r>
              <a:rPr lang="en-US" altLang="zh-TW" dirty="0">
                <a:sym typeface="Wingdings" panose="05000000000000000000" pitchFamily="2" charset="2"/>
              </a:rPr>
              <a:t></a:t>
            </a:r>
            <a:r>
              <a:rPr lang="en-US" altLang="zh-TW" dirty="0"/>
              <a:t> </a:t>
            </a:r>
            <a:r>
              <a:rPr lang="en-US" altLang="zh-TW" dirty="0" smtClean="0"/>
              <a:t>cost $67M</a:t>
            </a:r>
            <a:br>
              <a:rPr lang="en-US" altLang="zh-TW" dirty="0" smtClean="0"/>
            </a:br>
            <a:r>
              <a:rPr lang="en-US" altLang="zh-TW" dirty="0" smtClean="0"/>
              <a:t>$13M </a:t>
            </a:r>
            <a:r>
              <a:rPr lang="en-US" altLang="zh-TW" dirty="0"/>
              <a:t>for networking </a:t>
            </a:r>
            <a:r>
              <a:rPr lang="en-US" altLang="zh-TW" dirty="0" smtClean="0"/>
              <a:t>equipment</a:t>
            </a:r>
            <a:br>
              <a:rPr lang="en-US" altLang="zh-TW" dirty="0" smtClean="0"/>
            </a:br>
            <a:r>
              <a:rPr lang="en-US" altLang="zh-TW" dirty="0" smtClean="0"/>
              <a:t>PUE</a:t>
            </a:r>
            <a:r>
              <a:rPr lang="en-US" altLang="zh-TW" dirty="0"/>
              <a:t>: </a:t>
            </a:r>
            <a:r>
              <a:rPr lang="en-US" altLang="zh-TW" dirty="0" smtClean="0"/>
              <a:t>1.45</a:t>
            </a:r>
          </a:p>
          <a:p>
            <a:r>
              <a:rPr lang="en-US" altLang="zh-TW" dirty="0" smtClean="0"/>
              <a:t>Monthly expense: $3.8M</a:t>
            </a:r>
          </a:p>
          <a:p>
            <a:pPr lvl="1"/>
            <a:r>
              <a:rPr lang="en-US" altLang="zh-TW" dirty="0" smtClean="0"/>
              <a:t>Servers 53%  (amortized </a:t>
            </a:r>
            <a:r>
              <a:rPr lang="en-US" altLang="zh-TW" dirty="0" err="1" smtClean="0"/>
              <a:t>CapEx</a:t>
            </a:r>
            <a:r>
              <a:rPr lang="en-US" altLang="zh-TW" dirty="0" smtClean="0"/>
              <a:t>)</a:t>
            </a:r>
          </a:p>
          <a:p>
            <a:pPr lvl="1"/>
            <a:r>
              <a:rPr lang="en-US" altLang="zh-TW" dirty="0" smtClean="0"/>
              <a:t>Networking 8% (amortized </a:t>
            </a:r>
            <a:r>
              <a:rPr lang="en-US" altLang="zh-TW" dirty="0" err="1" smtClean="0"/>
              <a:t>CapEx</a:t>
            </a:r>
            <a:r>
              <a:rPr lang="en-US" altLang="zh-TW" dirty="0" smtClean="0"/>
              <a:t>)</a:t>
            </a:r>
          </a:p>
          <a:p>
            <a:pPr lvl="1"/>
            <a:r>
              <a:rPr lang="en-US" altLang="zh-TW" dirty="0" smtClean="0"/>
              <a:t>Power/cooling infrastructure 20% (amortized </a:t>
            </a:r>
            <a:r>
              <a:rPr lang="en-US" altLang="zh-TW" dirty="0" err="1" smtClean="0"/>
              <a:t>CapEx</a:t>
            </a:r>
            <a:r>
              <a:rPr lang="en-US" altLang="zh-TW" dirty="0" smtClean="0"/>
              <a:t>)</a:t>
            </a:r>
          </a:p>
          <a:p>
            <a:pPr lvl="1"/>
            <a:r>
              <a:rPr lang="en-US" altLang="zh-TW" dirty="0" smtClean="0"/>
              <a:t>Other infrastructure 4% (amortized </a:t>
            </a:r>
            <a:r>
              <a:rPr lang="en-US" altLang="zh-TW" dirty="0" err="1" smtClean="0"/>
              <a:t>CapEx</a:t>
            </a:r>
            <a:r>
              <a:rPr lang="en-US" altLang="zh-TW" dirty="0" smtClean="0"/>
              <a:t>)</a:t>
            </a:r>
          </a:p>
          <a:p>
            <a:pPr lvl="1"/>
            <a:r>
              <a:rPr lang="en-US" altLang="zh-TW" dirty="0" smtClean="0"/>
              <a:t>Monthly power bill 13% (true </a:t>
            </a:r>
            <a:r>
              <a:rPr lang="en-US" altLang="zh-TW" dirty="0" err="1" smtClean="0"/>
              <a:t>OpEx</a:t>
            </a:r>
            <a:r>
              <a:rPr lang="en-US" altLang="zh-TW" dirty="0" smtClean="0"/>
              <a:t>)</a:t>
            </a:r>
          </a:p>
          <a:p>
            <a:pPr lvl="1"/>
            <a:r>
              <a:rPr lang="en-US" altLang="zh-TW" dirty="0" smtClean="0"/>
              <a:t>Monthly personnel salaries 2% (true </a:t>
            </a:r>
            <a:r>
              <a:rPr lang="en-US" altLang="zh-TW" dirty="0" err="1" smtClean="0"/>
              <a:t>OpEx</a:t>
            </a:r>
            <a:r>
              <a:rPr lang="en-US" altLang="zh-TW" dirty="0" smtClean="0"/>
              <a:t>)</a:t>
            </a:r>
          </a:p>
          <a:p>
            <a:endParaRPr lang="zh-TW" altLang="en-US" dirty="0"/>
          </a:p>
        </p:txBody>
      </p:sp>
      <p:sp>
        <p:nvSpPr>
          <p:cNvPr id="2" name="投影片編號版面配置區 1"/>
          <p:cNvSpPr>
            <a:spLocks noGrp="1"/>
          </p:cNvSpPr>
          <p:nvPr>
            <p:ph type="sldNum" sz="quarter" idx="11"/>
          </p:nvPr>
        </p:nvSpPr>
        <p:spPr/>
        <p:txBody>
          <a:bodyPr/>
          <a:lstStyle/>
          <a:p>
            <a:fld id="{A28F8FC3-5E9A-4038-B5A8-66BD6BC00F38}" type="slidenum">
              <a:rPr lang="zh-TW" altLang="en-US" smtClean="0"/>
              <a:pPr/>
              <a:t>66</a:t>
            </a:fld>
            <a:endParaRPr lang="zh-TW" altLang="zh-TW"/>
          </a:p>
        </p:txBody>
      </p:sp>
      <p:sp>
        <p:nvSpPr>
          <p:cNvPr id="5" name="文字方塊 4"/>
          <p:cNvSpPr txBox="1"/>
          <p:nvPr/>
        </p:nvSpPr>
        <p:spPr>
          <a:xfrm>
            <a:off x="6516216" y="1700808"/>
            <a:ext cx="1415772" cy="461665"/>
          </a:xfrm>
          <a:prstGeom prst="rect">
            <a:avLst/>
          </a:prstGeom>
          <a:noFill/>
        </p:spPr>
        <p:txBody>
          <a:bodyPr wrap="none" rtlCol="0">
            <a:spAutoFit/>
          </a:bodyPr>
          <a:lstStyle/>
          <a:p>
            <a:pPr marL="0" indent="0">
              <a:buNone/>
            </a:pPr>
            <a:r>
              <a:rPr lang="en-US" altLang="zh-TW" dirty="0" smtClean="0">
                <a:latin typeface="+mn-lt"/>
              </a:rPr>
              <a:t>(Fig. 6.13)</a:t>
            </a:r>
            <a:endParaRPr lang="zh-TW" altLang="en-US" dirty="0">
              <a:latin typeface="+mn-lt"/>
            </a:endParaRPr>
          </a:p>
        </p:txBody>
      </p:sp>
      <p:sp>
        <p:nvSpPr>
          <p:cNvPr id="6" name="文字方塊 5"/>
          <p:cNvSpPr txBox="1"/>
          <p:nvPr/>
        </p:nvSpPr>
        <p:spPr>
          <a:xfrm>
            <a:off x="6540604" y="3356992"/>
            <a:ext cx="1415772" cy="461665"/>
          </a:xfrm>
          <a:prstGeom prst="rect">
            <a:avLst/>
          </a:prstGeom>
          <a:noFill/>
        </p:spPr>
        <p:txBody>
          <a:bodyPr wrap="none" rtlCol="0">
            <a:spAutoFit/>
          </a:bodyPr>
          <a:lstStyle/>
          <a:p>
            <a:pPr marL="0" indent="0">
              <a:buNone/>
            </a:pPr>
            <a:r>
              <a:rPr lang="en-US" altLang="zh-TW" dirty="0" smtClean="0">
                <a:latin typeface="+mn-lt"/>
              </a:rPr>
              <a:t>(Fig. 6.14)</a:t>
            </a:r>
            <a:endParaRPr lang="zh-TW" altLang="en-US" dirty="0">
              <a:latin typeface="+mn-lt"/>
            </a:endParaRPr>
          </a:p>
        </p:txBody>
      </p:sp>
    </p:spTree>
    <p:extLst>
      <p:ext uri="{BB962C8B-B14F-4D97-AF65-F5344CB8AC3E}">
        <p14:creationId xmlns:p14="http://schemas.microsoft.com/office/powerpoint/2010/main" val="2032369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p:txBody>
          <a:bodyPr/>
          <a:lstStyle/>
          <a:p>
            <a:r>
              <a:rPr lang="en-US" altLang="zh-TW" smtClean="0"/>
              <a:t>Warehouse-Scale Computer (WSC)</a:t>
            </a:r>
            <a:endParaRPr lang="en-US" dirty="0"/>
          </a:p>
        </p:txBody>
      </p:sp>
      <p:sp>
        <p:nvSpPr>
          <p:cNvPr id="6" name="內容版面配置區 5"/>
          <p:cNvSpPr>
            <a:spLocks noGrp="1"/>
          </p:cNvSpPr>
          <p:nvPr>
            <p:ph idx="1"/>
          </p:nvPr>
        </p:nvSpPr>
        <p:spPr/>
        <p:txBody>
          <a:bodyPr/>
          <a:lstStyle/>
          <a:p>
            <a:r>
              <a:rPr lang="en-US" altLang="zh-TW" dirty="0" smtClean="0"/>
              <a:t>Single facility for a single organization </a:t>
            </a:r>
          </a:p>
          <a:p>
            <a:r>
              <a:rPr lang="en-US" altLang="zh-TW" dirty="0" smtClean="0"/>
              <a:t>Designed for narrower set of needs, fewer requirements</a:t>
            </a:r>
          </a:p>
          <a:p>
            <a:r>
              <a:rPr lang="en-US" altLang="zh-TW" dirty="0" smtClean="0"/>
              <a:t>Use a relatively homogeneous hardware and system software platform, often customized OS &amp; software</a:t>
            </a:r>
          </a:p>
          <a:p>
            <a:pPr lvl="1"/>
            <a:r>
              <a:rPr lang="en-US" altLang="zh-TW" dirty="0" smtClean="0"/>
              <a:t>Easier to maximize efficiency</a:t>
            </a:r>
          </a:p>
          <a:p>
            <a:r>
              <a:rPr lang="en-US" altLang="zh-TW" dirty="0" smtClean="0"/>
              <a:t>Share </a:t>
            </a:r>
            <a:r>
              <a:rPr lang="en-US" altLang="zh-TW" dirty="0"/>
              <a:t>a common systems management </a:t>
            </a:r>
            <a:r>
              <a:rPr lang="en-US" altLang="zh-TW" dirty="0" smtClean="0"/>
              <a:t>layer</a:t>
            </a:r>
            <a:endParaRPr lang="en-US" altLang="zh-TW" dirty="0"/>
          </a:p>
          <a:p>
            <a:r>
              <a:rPr lang="en-US" altLang="zh-TW" dirty="0" smtClean="0"/>
              <a:t>Internet </a:t>
            </a:r>
            <a:r>
              <a:rPr lang="en-US" altLang="zh-TW" dirty="0"/>
              <a:t>services must achieve high availability, </a:t>
            </a:r>
            <a:r>
              <a:rPr lang="en-US" altLang="zh-TW" dirty="0" smtClean="0"/>
              <a:t>typically aiming </a:t>
            </a:r>
            <a:r>
              <a:rPr lang="en-US" altLang="zh-TW" dirty="0"/>
              <a:t>for at least 99.99% uptime (about an hour </a:t>
            </a:r>
            <a:r>
              <a:rPr lang="en-US" altLang="zh-TW" dirty="0" smtClean="0"/>
              <a:t>of downtime </a:t>
            </a:r>
            <a:r>
              <a:rPr lang="en-US" altLang="zh-TW" dirty="0"/>
              <a:t>per year</a:t>
            </a:r>
            <a:r>
              <a:rPr lang="en-US" altLang="zh-TW" dirty="0" smtClean="0"/>
              <a:t>)</a:t>
            </a:r>
            <a:endParaRPr lang="en-US"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6</a:t>
            </a:fld>
            <a:endParaRPr lang="zh-TW" altLang="zh-TW"/>
          </a:p>
        </p:txBody>
      </p:sp>
    </p:spTree>
    <p:extLst>
      <p:ext uri="{BB962C8B-B14F-4D97-AF65-F5344CB8AC3E}">
        <p14:creationId xmlns:p14="http://schemas.microsoft.com/office/powerpoint/2010/main" val="2218984122"/>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lstStyle/>
          <a:p>
            <a:r>
              <a:rPr lang="en-US" altLang="zh-TW" dirty="0" smtClean="0"/>
              <a:t>Datacenter </a:t>
            </a:r>
            <a:r>
              <a:rPr lang="en-US" altLang="zh-TW" dirty="0" smtClean="0"/>
              <a:t>as a Computer</a:t>
            </a:r>
            <a:endParaRPr lang="en-US"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7</a:t>
            </a:fld>
            <a:endParaRPr lang="zh-TW" altLang="zh-TW"/>
          </a:p>
        </p:txBody>
      </p:sp>
      <p:pic>
        <p:nvPicPr>
          <p:cNvPr id="4710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81" b="7639"/>
          <a:stretch/>
        </p:blipFill>
        <p:spPr bwMode="auto">
          <a:xfrm>
            <a:off x="372539" y="1124744"/>
            <a:ext cx="8268925"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78957785"/>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ltLang="zh-TW" dirty="0" smtClean="0"/>
              <a:t>Warehouse-Scale Computer </a:t>
            </a:r>
            <a:r>
              <a:rPr lang="en-US" altLang="zh-TW" dirty="0"/>
              <a:t>(WSC</a:t>
            </a:r>
            <a:r>
              <a:rPr lang="en-US" altLang="zh-TW" dirty="0" smtClean="0"/>
              <a:t>)</a:t>
            </a:r>
            <a:endParaRPr lang="en-AU" dirty="0"/>
          </a:p>
        </p:txBody>
      </p:sp>
      <p:sp>
        <p:nvSpPr>
          <p:cNvPr id="242691" name="Rectangle 3"/>
          <p:cNvSpPr>
            <a:spLocks noGrp="1" noChangeArrowheads="1"/>
          </p:cNvSpPr>
          <p:nvPr>
            <p:ph type="body" idx="1"/>
          </p:nvPr>
        </p:nvSpPr>
        <p:spPr>
          <a:xfrm>
            <a:off x="425450" y="1035050"/>
            <a:ext cx="8178800" cy="5057775"/>
          </a:xfrm>
        </p:spPr>
        <p:txBody>
          <a:bodyPr/>
          <a:lstStyle/>
          <a:p>
            <a:pPr>
              <a:spcBef>
                <a:spcPts val="0"/>
              </a:spcBef>
            </a:pPr>
            <a:r>
              <a:rPr lang="en-US" dirty="0" smtClean="0"/>
              <a:t>Different from HPC “clusters” (e.g., Top 500):</a:t>
            </a:r>
          </a:p>
          <a:p>
            <a:pPr lvl="1">
              <a:spcBef>
                <a:spcPts val="0"/>
              </a:spcBef>
            </a:pPr>
            <a:r>
              <a:rPr lang="en-US" dirty="0" smtClean="0"/>
              <a:t>Clusters have higher performance processors and network</a:t>
            </a:r>
          </a:p>
          <a:p>
            <a:pPr lvl="1">
              <a:spcBef>
                <a:spcPts val="0"/>
              </a:spcBef>
            </a:pPr>
            <a:r>
              <a:rPr lang="en-US" dirty="0" smtClean="0"/>
              <a:t>Clusters solve one problem for a small team</a:t>
            </a:r>
          </a:p>
          <a:p>
            <a:pPr lvl="1">
              <a:spcBef>
                <a:spcPts val="0"/>
              </a:spcBef>
            </a:pPr>
            <a:r>
              <a:rPr lang="en-US" dirty="0" smtClean="0"/>
              <a:t>Clusters emphasize thread-level parallelism, while WSCs emphasize </a:t>
            </a:r>
            <a:r>
              <a:rPr lang="en-US" i="1" dirty="0" smtClean="0"/>
              <a:t>request-level parallelism</a:t>
            </a:r>
          </a:p>
          <a:p>
            <a:pPr>
              <a:spcBef>
                <a:spcPts val="0"/>
              </a:spcBef>
            </a:pPr>
            <a:r>
              <a:rPr lang="en-US" dirty="0" smtClean="0"/>
              <a:t>Different from traditional datacenters:</a:t>
            </a:r>
          </a:p>
          <a:p>
            <a:pPr lvl="1">
              <a:spcBef>
                <a:spcPts val="0"/>
              </a:spcBef>
            </a:pPr>
            <a:r>
              <a:rPr lang="en-US" dirty="0" smtClean="0"/>
              <a:t>Datacenters consolidate different machines and software into one location </a:t>
            </a:r>
            <a:r>
              <a:rPr lang="en-US" dirty="0" smtClean="0">
                <a:sym typeface="Wingdings" panose="05000000000000000000" pitchFamily="2" charset="2"/>
              </a:rPr>
              <a:t> </a:t>
            </a:r>
            <a:r>
              <a:rPr lang="en-US" altLang="zh-TW" dirty="0" smtClean="0"/>
              <a:t>a </a:t>
            </a:r>
            <a:r>
              <a:rPr lang="en-US" altLang="zh-TW" dirty="0"/>
              <a:t>co-location </a:t>
            </a:r>
            <a:r>
              <a:rPr lang="en-US" altLang="zh-TW" dirty="0" smtClean="0"/>
              <a:t>facility</a:t>
            </a:r>
            <a:endParaRPr lang="en-US" dirty="0" smtClean="0"/>
          </a:p>
          <a:p>
            <a:pPr lvl="1">
              <a:spcBef>
                <a:spcPts val="0"/>
              </a:spcBef>
            </a:pPr>
            <a:r>
              <a:rPr lang="en-US" dirty="0" smtClean="0"/>
              <a:t>Datacenters emphasize virtual machines and hardware heterogeneity in order to serve varied customers</a:t>
            </a:r>
          </a:p>
          <a:p>
            <a:pPr lvl="1">
              <a:spcBef>
                <a:spcPts val="0"/>
              </a:spcBef>
            </a:pPr>
            <a:r>
              <a:rPr lang="en-US" altLang="zh-TW" dirty="0" smtClean="0"/>
              <a:t>Datacenters are often singly </a:t>
            </a:r>
            <a:r>
              <a:rPr lang="en-US" altLang="zh-TW" dirty="0"/>
              <a:t>managed for many </a:t>
            </a:r>
            <a:r>
              <a:rPr lang="en-US" altLang="zh-TW" dirty="0" smtClean="0"/>
              <a:t>clients with specialized </a:t>
            </a:r>
            <a:r>
              <a:rPr lang="en-US" altLang="zh-TW" dirty="0"/>
              <a:t>needs, different (specific) requirements</a:t>
            </a:r>
          </a:p>
          <a:p>
            <a:pPr lvl="1">
              <a:spcBef>
                <a:spcPts val="0"/>
              </a:spcBef>
            </a:pPr>
            <a:r>
              <a:rPr lang="en-US" altLang="zh-TW" dirty="0" smtClean="0"/>
              <a:t>Broad </a:t>
            </a:r>
            <a:r>
              <a:rPr lang="en-US" altLang="zh-TW" dirty="0"/>
              <a:t>scope: multiple, standard OS</a:t>
            </a:r>
            <a:r>
              <a:rPr lang="en-US" altLang="ja-JP" dirty="0"/>
              <a:t>s and application </a:t>
            </a:r>
            <a:r>
              <a:rPr lang="en-US" altLang="ja-JP" dirty="0" smtClean="0"/>
              <a:t>suites</a:t>
            </a:r>
            <a:endParaRPr lang="en-US" altLang="zh-TW" dirty="0"/>
          </a:p>
          <a:p>
            <a:pPr lvl="1">
              <a:spcBef>
                <a:spcPts val="0"/>
              </a:spcBef>
            </a:pPr>
            <a:endParaRPr lang="en-US"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8</a:t>
            </a:fld>
            <a:endParaRPr lang="zh-TW" altLang="zh-TW"/>
          </a:p>
        </p:txBody>
      </p:sp>
    </p:spTree>
    <p:extLst>
      <p:ext uri="{BB962C8B-B14F-4D97-AF65-F5344CB8AC3E}">
        <p14:creationId xmlns:p14="http://schemas.microsoft.com/office/powerpoint/2010/main" val="154895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6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26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269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defPPr algn="ctr">
          <a:defRPr dirty="0" smtClean="0">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a:defRPr dirty="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10313</TotalTime>
  <Words>5439</Words>
  <Application>Microsoft Office PowerPoint</Application>
  <PresentationFormat>如螢幕大小 (4:3)</PresentationFormat>
  <Paragraphs>653</Paragraphs>
  <Slides>67</Slides>
  <Notes>34</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67</vt:i4>
      </vt:variant>
    </vt:vector>
  </HeadingPairs>
  <TitlesOfParts>
    <vt:vector size="81" baseType="lpstr">
      <vt:lpstr>Gill Sans</vt:lpstr>
      <vt:lpstr>MS PGothic</vt:lpstr>
      <vt:lpstr>ヒラギノ角ゴ ProN W3</vt:lpstr>
      <vt:lpstr>新細明體</vt:lpstr>
      <vt:lpstr>標楷體</vt:lpstr>
      <vt:lpstr>Arial</vt:lpstr>
      <vt:lpstr>Calibri</vt:lpstr>
      <vt:lpstr>Courier New</vt:lpstr>
      <vt:lpstr>Symbol</vt:lpstr>
      <vt:lpstr>Tahoma</vt:lpstr>
      <vt:lpstr>Times</vt:lpstr>
      <vt:lpstr>Times New Roman</vt:lpstr>
      <vt:lpstr>Wingdings</vt:lpstr>
      <vt:lpstr>Contemporary Portrait</vt:lpstr>
      <vt:lpstr>CS5102 High Performance Computer Systems  Warehouse-Scale Computers</vt:lpstr>
      <vt:lpstr>Main Reference</vt:lpstr>
      <vt:lpstr>Internet Services Becoming Prevalent</vt:lpstr>
      <vt:lpstr>What Computers for Internet Services?</vt:lpstr>
      <vt:lpstr>Warehouse-Scale Computer (WSC)</vt:lpstr>
      <vt:lpstr>Google Oregon WSC</vt:lpstr>
      <vt:lpstr>Warehouse-Scale Computer (WSC)</vt:lpstr>
      <vt:lpstr>Datacenter as a Computer</vt:lpstr>
      <vt:lpstr>Warehouse-Scale Computer (WSC)</vt:lpstr>
      <vt:lpstr>WSC vs Data Center vs HPC Cluster vs Server</vt:lpstr>
      <vt:lpstr>Design Factors for WSC</vt:lpstr>
      <vt:lpstr>Design Factors for WSC</vt:lpstr>
      <vt:lpstr>Outline</vt:lpstr>
      <vt:lpstr>Characteristics of Internet Services</vt:lpstr>
      <vt:lpstr>Characteristics of Internet Services</vt:lpstr>
      <vt:lpstr>Characteristics of Internet Services</vt:lpstr>
      <vt:lpstr>Characteristics of Internet Services</vt:lpstr>
      <vt:lpstr>Software Layers of WSC</vt:lpstr>
      <vt:lpstr>Platform-Level Software</vt:lpstr>
      <vt:lpstr>Cluster-Level Infrastructure Software</vt:lpstr>
      <vt:lpstr>Programming Models</vt:lpstr>
      <vt:lpstr>Programming Models</vt:lpstr>
      <vt:lpstr>Hadoop: MapReduce Open Source</vt:lpstr>
      <vt:lpstr>MapReduce Model</vt:lpstr>
      <vt:lpstr>WordCount Example</vt:lpstr>
      <vt:lpstr>WordCount: Data Flow</vt:lpstr>
      <vt:lpstr>WordCount: Simplified Code</vt:lpstr>
      <vt:lpstr>MapReduce Execution</vt:lpstr>
      <vt:lpstr>Outline</vt:lpstr>
      <vt:lpstr>WSC Building Blocks</vt:lpstr>
      <vt:lpstr>WSC Building Blocks</vt:lpstr>
      <vt:lpstr>WSC Building Blocks</vt:lpstr>
      <vt:lpstr>A Row of Servers in a Google WSC (2012)</vt:lpstr>
      <vt:lpstr>Typical System Parameters</vt:lpstr>
      <vt:lpstr>WSC Building Blocks</vt:lpstr>
      <vt:lpstr>Google Has Its Own Way: Server (2009)</vt:lpstr>
      <vt:lpstr>Storage Options</vt:lpstr>
      <vt:lpstr>Storage</vt:lpstr>
      <vt:lpstr>Networking Fabric</vt:lpstr>
      <vt:lpstr>Two-Level Hierarchy of Switches in a WSC</vt:lpstr>
      <vt:lpstr>Programmers’ View of Memory</vt:lpstr>
      <vt:lpstr>Storage Hierarchy</vt:lpstr>
      <vt:lpstr>WSC Memory Hierarchy</vt:lpstr>
      <vt:lpstr>WSC Memory Hierarchy – Example I</vt:lpstr>
      <vt:lpstr>WSC Memory Hierarchy – Example II</vt:lpstr>
      <vt:lpstr>A Layer 3 Network for Linking Clusters</vt:lpstr>
      <vt:lpstr>Implications of Memory Hierarchy</vt:lpstr>
      <vt:lpstr>Power Usage</vt:lpstr>
      <vt:lpstr>Outline</vt:lpstr>
      <vt:lpstr>Warehouse for WSCs</vt:lpstr>
      <vt:lpstr>Datacenter Power and Cooling System</vt:lpstr>
      <vt:lpstr>Power Distribution</vt:lpstr>
      <vt:lpstr>Power Distribution</vt:lpstr>
      <vt:lpstr>Cooling System</vt:lpstr>
      <vt:lpstr>Cooling System</vt:lpstr>
      <vt:lpstr>Typical Heat Management</vt:lpstr>
      <vt:lpstr>Improving Energy Efficiency</vt:lpstr>
      <vt:lpstr>Costs of Cooling System</vt:lpstr>
      <vt:lpstr>Measuring Energy Efficiency of a WSC</vt:lpstr>
      <vt:lpstr>How to Improve Energy Efficiency?</vt:lpstr>
      <vt:lpstr>Measuring Performance of a WSC</vt:lpstr>
      <vt:lpstr>Primary Concern: User Satisfaction</vt:lpstr>
      <vt:lpstr>Reliability and Availability</vt:lpstr>
      <vt:lpstr>Outages and Anomalies</vt:lpstr>
      <vt:lpstr>Outages and Anomalies Example</vt:lpstr>
      <vt:lpstr>Cost of a WSC</vt:lpstr>
      <vt:lpstr>CapEx/OpEx Case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CS5102 High Performance Computer Systems  Warehouse-Scale Computers</dc:title>
  <dc:creator>Chung-Ta King</dc:creator>
  <cp:lastModifiedBy>Chung-Ta King</cp:lastModifiedBy>
  <cp:revision>1119</cp:revision>
  <dcterms:created xsi:type="dcterms:W3CDTF">2000-02-07T23:54:30Z</dcterms:created>
  <dcterms:modified xsi:type="dcterms:W3CDTF">2017-06-06T07:31:41Z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