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88" r:id="rId2"/>
    <p:sldId id="627" r:id="rId3"/>
    <p:sldId id="667" r:id="rId4"/>
    <p:sldId id="669" r:id="rId5"/>
    <p:sldId id="670" r:id="rId6"/>
    <p:sldId id="668" r:id="rId7"/>
    <p:sldId id="671" r:id="rId8"/>
    <p:sldId id="673" r:id="rId9"/>
    <p:sldId id="674" r:id="rId10"/>
    <p:sldId id="625" r:id="rId11"/>
    <p:sldId id="672" r:id="rId12"/>
    <p:sldId id="680" r:id="rId13"/>
    <p:sldId id="694" r:id="rId14"/>
    <p:sldId id="693" r:id="rId15"/>
    <p:sldId id="677" r:id="rId16"/>
    <p:sldId id="665" r:id="rId17"/>
    <p:sldId id="645" r:id="rId18"/>
    <p:sldId id="708" r:id="rId19"/>
    <p:sldId id="648" r:id="rId20"/>
    <p:sldId id="726" r:id="rId21"/>
    <p:sldId id="707" r:id="rId22"/>
    <p:sldId id="712" r:id="rId23"/>
    <p:sldId id="695" r:id="rId24"/>
    <p:sldId id="714" r:id="rId25"/>
    <p:sldId id="715" r:id="rId26"/>
    <p:sldId id="716" r:id="rId27"/>
    <p:sldId id="717" r:id="rId28"/>
    <p:sldId id="652" r:id="rId29"/>
    <p:sldId id="700" r:id="rId30"/>
    <p:sldId id="725" r:id="rId31"/>
    <p:sldId id="718" r:id="rId32"/>
    <p:sldId id="719" r:id="rId33"/>
    <p:sldId id="721" r:id="rId34"/>
    <p:sldId id="701" r:id="rId35"/>
    <p:sldId id="703" r:id="rId36"/>
    <p:sldId id="704" r:id="rId37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99CCFF"/>
    <a:srgbClr val="339933"/>
    <a:srgbClr val="0000FF"/>
    <a:srgbClr val="33CC33"/>
    <a:srgbClr val="FFCC99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5" autoAdjust="0"/>
    <p:restoredTop sz="87363" autoAdjust="0"/>
  </p:normalViewPr>
  <p:slideViewPr>
    <p:cSldViewPr>
      <p:cViewPr varScale="1">
        <p:scale>
          <a:sx n="44" d="100"/>
          <a:sy n="44" d="100"/>
        </p:scale>
        <p:origin x="1522" y="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17664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3.xml"/><Relationship Id="rId1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A0BE11CB-2C9D-418D-AA88-8D8F8A0C7A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842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fld id="{EF6EEB13-CE12-4FF4-956E-CED59E76226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78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36523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Both P1</a:t>
            </a:r>
            <a:r>
              <a:rPr lang="en-US" altLang="zh-CN" baseline="0" dirty="0" smtClean="0"/>
              <a:t> and P2 see the same load/store sequence to x as well as y, but not when a store will be see, e.g., when x=1 should be see!</a:t>
            </a:r>
            <a:endParaRPr lang="en-US" altLang="zh-CN" dirty="0" smtClean="0"/>
          </a:p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A machine to generate the execution sequence: (1) read and write to different data can be reordered, and (2) read</a:t>
            </a:r>
            <a:r>
              <a:rPr lang="en-US" altLang="zh-CN" baseline="0" dirty="0" smtClean="0"/>
              <a:t> takes more time than write</a:t>
            </a:r>
            <a:endParaRPr lang="en-US" altLang="zh-CN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AA269E4-59B9-47EB-A8C8-D56DB8B37F1D}" type="slidenum">
              <a:rPr lang="en-US" altLang="zh-CN"/>
              <a:pPr eaLnBrk="1" hangingPunct="1"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3131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FECAC-99E1-4966-A6BA-9CF1B54D998F}" type="slidenum">
              <a:rPr lang="en-US" altLang="en-US">
                <a:solidFill>
                  <a:prstClr val="black"/>
                </a:solidFill>
              </a:rPr>
              <a:pPr/>
              <a:t>22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0115" name="Rectangle 2"/>
          <p:cNvSpPr>
            <a:spLocks noChangeArrowheads="1"/>
          </p:cNvSpPr>
          <p:nvPr/>
        </p:nvSpPr>
        <p:spPr bwMode="auto">
          <a:xfrm>
            <a:off x="3885903" y="1"/>
            <a:ext cx="2972097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lIns="19046" tIns="0" rIns="19046" bIns="0" anchor="b"/>
          <a:lstStyle/>
          <a:p>
            <a:pPr algn="r" defTabSz="91448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>
                <a:solidFill>
                  <a:prstClr val="black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90117" name="Rectangle 4"/>
          <p:cNvSpPr>
            <a:spLocks noChangeArrowheads="1"/>
          </p:cNvSpPr>
          <p:nvPr/>
        </p:nvSpPr>
        <p:spPr bwMode="auto">
          <a:xfrm>
            <a:off x="0" y="8687405"/>
            <a:ext cx="2972098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0118" name="Rectangle 5"/>
          <p:cNvSpPr>
            <a:spLocks noChangeArrowheads="1"/>
          </p:cNvSpPr>
          <p:nvPr/>
        </p:nvSpPr>
        <p:spPr bwMode="auto">
          <a:xfrm>
            <a:off x="0" y="1"/>
            <a:ext cx="2972098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01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0563"/>
            <a:ext cx="4554538" cy="3417887"/>
          </a:xfrm>
          <a:ln w="12700" cap="flat">
            <a:solidFill>
              <a:schemeClr val="tx1"/>
            </a:solidFill>
            <a:prstDash val="sysDot"/>
          </a:ln>
        </p:spPr>
      </p:sp>
      <p:sp>
        <p:nvSpPr>
          <p:cNvPr id="901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6917"/>
          </a:xfrm>
          <a:noFill/>
          <a:ln/>
        </p:spPr>
        <p:txBody>
          <a:bodyPr lIns="90469" tIns="44441" rIns="90469" bIns="44441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527873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FENCE forces the write ordering of p and flag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24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04378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C2DD54-6AC4-415A-AC34-6CB2808FF856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109628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5ECECD05-A2E4-4456-B382-A225DEC26FB1}" type="slidenum">
              <a:rPr lang="he-IL" altLang="zh-TW" sz="1200"/>
              <a:pPr eaLnBrk="1" hangingPunct="1"/>
              <a:t>30</a:t>
            </a:fld>
            <a:endParaRPr lang="en-US" altLang="zh-TW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 dirty="0" smtClean="0">
                <a:cs typeface="Arial" panose="020B0604020202020204" pitchFamily="34" charset="0"/>
              </a:rPr>
              <a:t>Note the programmer is sure that the read after </a:t>
            </a:r>
            <a:r>
              <a:rPr lang="en-US" altLang="zh-TW" dirty="0" err="1" smtClean="0">
                <a:cs typeface="Arial" panose="020B0604020202020204" pitchFamily="34" charset="0"/>
              </a:rPr>
              <a:t>ack</a:t>
            </a:r>
            <a:r>
              <a:rPr lang="en-US" altLang="zh-TW" dirty="0" smtClean="0">
                <a:cs typeface="Arial" panose="020B0604020202020204" pitchFamily="34" charset="0"/>
              </a:rPr>
              <a:t>(L) returns 1 because release and acquire were of the same lock. If they belonged to different locks, the programmer would not be able to assume that acquire happens after the release.</a:t>
            </a:r>
          </a:p>
        </p:txBody>
      </p:sp>
    </p:spTree>
    <p:extLst>
      <p:ext uri="{BB962C8B-B14F-4D97-AF65-F5344CB8AC3E}">
        <p14:creationId xmlns:p14="http://schemas.microsoft.com/office/powerpoint/2010/main" val="563911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6E0699A6-6834-465F-A5F9-12FEA58C2624}" type="slidenum">
              <a:rPr lang="he-IL" altLang="zh-TW" sz="1200"/>
              <a:pPr eaLnBrk="1" hangingPunct="1"/>
              <a:t>31</a:t>
            </a:fld>
            <a:endParaRPr lang="en-US" altLang="zh-TW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 smtClean="0">
                <a:cs typeface="Arial" panose="020B0604020202020204" pitchFamily="34" charset="0"/>
              </a:rPr>
              <a:t>Removed:</a:t>
            </a:r>
          </a:p>
          <a:p>
            <a:r>
              <a:rPr lang="en-US" altLang="zh-TW" sz="1000" smtClean="0">
                <a:latin typeface="Courier New" panose="02070309020205020404" pitchFamily="49" charset="0"/>
                <a:cs typeface="Courier New" panose="02070309020205020404" pitchFamily="49" charset="0"/>
              </a:rPr>
              <a:t>“acquire </a:t>
            </a:r>
            <a:r>
              <a:rPr lang="en-US" altLang="zh-TW" sz="1000" smtClean="0">
                <a:cs typeface="Arial" panose="020B0604020202020204" pitchFamily="34" charset="0"/>
              </a:rPr>
              <a:t>of lock </a:t>
            </a:r>
            <a:r>
              <a:rPr lang="en-US" altLang="zh-TW" sz="1000" i="1" smtClean="0">
                <a:cs typeface="Arial" panose="020B0604020202020204" pitchFamily="34" charset="0"/>
              </a:rPr>
              <a:t>L </a:t>
            </a:r>
            <a:r>
              <a:rPr lang="en-US" altLang="zh-TW" sz="1000" smtClean="0">
                <a:cs typeface="Arial" panose="020B0604020202020204" pitchFamily="34" charset="0"/>
              </a:rPr>
              <a:t>serves as a </a:t>
            </a:r>
            <a:r>
              <a:rPr lang="en-US" altLang="zh-TW" sz="1000" i="1" smtClean="0">
                <a:cs typeface="Arial" panose="020B0604020202020204" pitchFamily="34" charset="0"/>
              </a:rPr>
              <a:t>memory-barrier</a:t>
            </a:r>
            <a:r>
              <a:rPr lang="en-US" altLang="zh-TW" sz="1000" smtClean="0">
                <a:cs typeface="Arial" panose="020B0604020202020204" pitchFamily="34" charset="0"/>
              </a:rPr>
              <a:t>, or a </a:t>
            </a:r>
            <a:r>
              <a:rPr lang="en-US" altLang="zh-TW" sz="1000" i="1" smtClean="0">
                <a:cs typeface="Arial" panose="020B0604020202020204" pitchFamily="34" charset="0"/>
              </a:rPr>
              <a:t>gather</a:t>
            </a:r>
            <a:r>
              <a:rPr lang="en-US" altLang="zh-TW" sz="1000" smtClean="0">
                <a:cs typeface="Arial" panose="020B0604020202020204" pitchFamily="34" charset="0"/>
              </a:rPr>
              <a:t> of all modifications that were published by </a:t>
            </a:r>
            <a:r>
              <a:rPr lang="en-US" altLang="zh-TW" sz="1000" smtClean="0">
                <a:latin typeface="Courier New" panose="02070309020205020404" pitchFamily="49" charset="0"/>
                <a:cs typeface="Courier New" panose="02070309020205020404" pitchFamily="49" charset="0"/>
              </a:rPr>
              <a:t>release(L)</a:t>
            </a:r>
            <a:r>
              <a:rPr lang="en-US" altLang="zh-TW" sz="1000" smtClean="0">
                <a:cs typeface="Arial" panose="020B0604020202020204" pitchFamily="34" charset="0"/>
              </a:rPr>
              <a:t> operation.”</a:t>
            </a:r>
          </a:p>
          <a:p>
            <a:endParaRPr lang="en-US" altLang="zh-TW" sz="100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20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74D3730-A8A1-4E40-8CB9-EE8D1D50F124}" type="slidenum">
              <a:rPr lang="he-IL" altLang="zh-TW" sz="1200"/>
              <a:pPr eaLnBrk="1" hangingPunct="1"/>
              <a:t>32</a:t>
            </a:fld>
            <a:endParaRPr lang="en-US" altLang="zh-TW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zh-TW" smtClean="0">
                <a:cs typeface="Arial" panose="020B0604020202020204" pitchFamily="34" charset="0"/>
              </a:rPr>
              <a:t>There is no direct dependency between release and acquire of different locks. Example: 1</a:t>
            </a:r>
            <a:r>
              <a:rPr lang="en-US" altLang="zh-TW" baseline="30000" smtClean="0">
                <a:cs typeface="Arial" panose="020B0604020202020204" pitchFamily="34" charset="0"/>
              </a:rPr>
              <a:t>st</a:t>
            </a:r>
            <a:r>
              <a:rPr lang="en-US" altLang="zh-TW" smtClean="0">
                <a:cs typeface="Arial" panose="020B0604020202020204" pitchFamily="34" charset="0"/>
              </a:rPr>
              <a:t> rel in A and 1</a:t>
            </a:r>
            <a:r>
              <a:rPr lang="en-US" altLang="zh-TW" baseline="30000" smtClean="0">
                <a:cs typeface="Arial" panose="020B0604020202020204" pitchFamily="34" charset="0"/>
              </a:rPr>
              <a:t>st</a:t>
            </a:r>
            <a:r>
              <a:rPr lang="en-US" altLang="zh-TW" smtClean="0">
                <a:cs typeface="Arial" panose="020B0604020202020204" pitchFamily="34" charset="0"/>
              </a:rPr>
              <a:t> acq in C.</a:t>
            </a:r>
          </a:p>
        </p:txBody>
      </p:sp>
    </p:spTree>
    <p:extLst>
      <p:ext uri="{BB962C8B-B14F-4D97-AF65-F5344CB8AC3E}">
        <p14:creationId xmlns:p14="http://schemas.microsoft.com/office/powerpoint/2010/main" val="94852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7519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06490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 Most people would say that P2 will read 1 as the value of Flag1.</a:t>
            </a:r>
          </a:p>
          <a:p>
            <a:r>
              <a:rPr lang="en-US" altLang="zh-TW" dirty="0" smtClean="0"/>
              <a:t> Since P1 reads 0 as the value of Flag2, P1’s read of Flag2 must happen before P2 writes to Flag2. Intuitively, we would expect P1’s write of Flag1 to happen before P2’s read of Flag1.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21979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B91F2B-A029-4804-A603-BBA55FE79895}" type="slidenum">
              <a:rPr lang="en-US" altLang="en-US">
                <a:solidFill>
                  <a:prstClr val="black"/>
                </a:solidFill>
              </a:rPr>
              <a:pPr/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43427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Or,</a:t>
            </a:r>
            <a:r>
              <a:rPr lang="en-US" altLang="zh-TW" baseline="0" dirty="0" smtClean="0"/>
              <a:t> all processors share a common cache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58650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The equivalence</a:t>
            </a:r>
            <a:r>
              <a:rPr lang="en-US" altLang="zh-CN" baseline="0" dirty="0" smtClean="0"/>
              <a:t> can be understood using the memory switch analogy: memory switch stays at P1 for a1 and a2; no other processor in the middle</a:t>
            </a:r>
            <a:endParaRPr lang="en-US" altLang="zh-CN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AA269E4-59B9-47EB-A8C8-D56DB8B37F1D}" type="slidenum">
              <a:rPr lang="en-US" altLang="zh-CN"/>
              <a:pPr eaLnBrk="1" hangingPunct="1"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6339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sequential consistency has nothing to do with </a:t>
            </a:r>
            <a:r>
              <a:rPr lang="en-US" altLang="zh-TW" dirty="0" smtClean="0">
                <a:solidFill>
                  <a:srgbClr val="FF6600"/>
                </a:solidFill>
                <a:ea typeface="新細明體" panose="02020500000000000000" pitchFamily="18" charset="-120"/>
              </a:rPr>
              <a:t>atomicity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799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FECAC-99E1-4966-A6BA-9CF1B54D998F}" type="slidenum">
              <a:rPr lang="en-US" altLang="en-US">
                <a:solidFill>
                  <a:prstClr val="black"/>
                </a:solidFill>
              </a:rPr>
              <a:pPr/>
              <a:t>20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0115" name="Rectangle 2"/>
          <p:cNvSpPr>
            <a:spLocks noChangeArrowheads="1"/>
          </p:cNvSpPr>
          <p:nvPr/>
        </p:nvSpPr>
        <p:spPr bwMode="auto">
          <a:xfrm>
            <a:off x="3885903" y="1"/>
            <a:ext cx="2972097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3885903" y="8687405"/>
            <a:ext cx="2972097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lIns="19046" tIns="0" rIns="19046" bIns="0" anchor="b"/>
          <a:lstStyle/>
          <a:p>
            <a:pPr algn="r" defTabSz="91448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>
                <a:solidFill>
                  <a:prstClr val="black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90117" name="Rectangle 4"/>
          <p:cNvSpPr>
            <a:spLocks noChangeArrowheads="1"/>
          </p:cNvSpPr>
          <p:nvPr/>
        </p:nvSpPr>
        <p:spPr bwMode="auto">
          <a:xfrm>
            <a:off x="0" y="8687405"/>
            <a:ext cx="2972098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0118" name="Rectangle 5"/>
          <p:cNvSpPr>
            <a:spLocks noChangeArrowheads="1"/>
          </p:cNvSpPr>
          <p:nvPr/>
        </p:nvSpPr>
        <p:spPr bwMode="auto">
          <a:xfrm>
            <a:off x="0" y="1"/>
            <a:ext cx="2972098" cy="45659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01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0563"/>
            <a:ext cx="4554538" cy="3417887"/>
          </a:xfrm>
          <a:ln w="12700" cap="flat">
            <a:solidFill>
              <a:schemeClr val="tx1"/>
            </a:solidFill>
            <a:prstDash val="sysDot"/>
          </a:ln>
        </p:spPr>
      </p:sp>
      <p:sp>
        <p:nvSpPr>
          <p:cNvPr id="901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6917"/>
          </a:xfrm>
          <a:noFill/>
          <a:ln/>
        </p:spPr>
        <p:txBody>
          <a:bodyPr lIns="90469" tIns="44441" rIns="90469" bIns="44441"/>
          <a:lstStyle/>
          <a:p>
            <a:r>
              <a:rPr lang="en-US" dirty="0" smtClean="0"/>
              <a:t>Serialization: assume a shared bus or directory</a:t>
            </a:r>
          </a:p>
          <a:p>
            <a:r>
              <a:rPr lang="en-US" dirty="0" smtClean="0"/>
              <a:t>Last store: who decide which one</a:t>
            </a:r>
            <a:r>
              <a:rPr lang="en-US" baseline="0" dirty="0" smtClean="0"/>
              <a:t> is “last store”? </a:t>
            </a:r>
          </a:p>
          <a:p>
            <a:r>
              <a:rPr lang="en-US" baseline="0" dirty="0" smtClean="0"/>
              <a:t>Does sequential consistence also imply coherence?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Coherence is to make caches in multicore systems functionally invisible as caches in single-core system. Once caches are invisible, what behavior remains is defined by consistency 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Consistency model can be defined separately without coherence</a:t>
            </a:r>
          </a:p>
        </p:txBody>
      </p:sp>
    </p:spTree>
    <p:extLst>
      <p:ext uri="{BB962C8B-B14F-4D97-AF65-F5344CB8AC3E}">
        <p14:creationId xmlns:p14="http://schemas.microsoft.com/office/powerpoint/2010/main" val="3386012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</a:defRPr>
            </a:lvl1pPr>
          </a:lstStyle>
          <a:p>
            <a:fld id="{9FE7993C-20F2-47B6-BF44-C3A752F508AC}" type="datetime1">
              <a:rPr lang="zh-TW" altLang="en-US"/>
              <a:pPr/>
              <a:t>2017/6/7</a:t>
            </a:fld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ADA494F0-93F2-4833-8642-70EAF76E9F3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088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23B9D-1627-428B-9DE5-1BBC89274CF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095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4166B-52E3-401C-8D9E-3D7DDDD0DC2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01603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fld id="{FD215782-C2A4-4679-8E64-19D568C6D59D}" type="datetime1">
              <a:rPr lang="zh-TW" altLang="en-US"/>
              <a:pPr/>
              <a:t>2017/6/7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ED10BB3-AF5C-43AB-A1E2-93EE963D681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8307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標題，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AAB6D5C-AA4A-4318-921E-60AEEDE76A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1391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8A0A4-1A2F-4B89-B3C7-02C31CE3A5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817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8C6F5-E875-4294-983F-0C98D29C71E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855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B092A-BDAC-4842-B150-2BA3BE831A2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114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206AD-E6B4-4380-9510-9262C6BAD3A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4442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26518-2301-4288-8958-BDA5B1B754F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195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F8FC3-5E9A-4038-B5A8-66BD6BC00F3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272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D4846-DA3B-40DF-B5CF-8C74617F3C4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158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FEB29-1780-42CD-B804-8F89355597EA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0221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1" name="Picture 11" descr="清大LOGO(鳥)"/>
          <p:cNvPicPr>
            <a:picLocks noChangeAspect="1" noChangeArrowheads="1"/>
          </p:cNvPicPr>
          <p:nvPr userDrawn="1"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35050"/>
            <a:ext cx="8178800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00019357-62ED-46DA-9758-0BDF6BF309D1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7" name="Picture 14" descr="清大書法字 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124939" name="Picture 13" descr="清大LOGO(圓)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7" r:id="rId12"/>
    <p:sldLayoutId id="2147483668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>
                <a:solidFill>
                  <a:srgbClr val="0000FF"/>
                </a:solidFill>
              </a:rPr>
              <a:t>CS5102 High Performance Computer </a:t>
            </a:r>
            <a:r>
              <a:rPr lang="en-US" altLang="zh-TW" sz="3200" dirty="0" smtClean="0">
                <a:solidFill>
                  <a:srgbClr val="0000FF"/>
                </a:solidFill>
              </a:rPr>
              <a:t>Systems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Memory Consistency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1675288" y="5373216"/>
            <a:ext cx="6058132" cy="58477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(Slides are from textbook, 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Prof.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O.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Mutlu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, Prof.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S.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Adve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, Prof. K.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Pingali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,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/>
            </a:r>
            <a:b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</a:b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Prof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A. 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Schuster,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Prof. R. Gupta) </a:t>
            </a:r>
            <a:endParaRPr lang="zh-TW" altLang="en-US" sz="1600" dirty="0" smtClean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Mutex Exclusion with Write Buffer</a:t>
            </a:r>
            <a:endParaRPr lang="en-US" dirty="0" smtClean="0"/>
          </a:p>
        </p:txBody>
      </p:sp>
      <p:sp>
        <p:nvSpPr>
          <p:cNvPr id="39" name="內容版面配置區 3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Note: we have not yet considered optimizations such as caching, prefetching, speculative execution, …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1264253" y="3356802"/>
            <a:ext cx="6936920" cy="50989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Shared Bus</a:t>
            </a:r>
          </a:p>
        </p:txBody>
      </p:sp>
      <p:sp>
        <p:nvSpPr>
          <p:cNvPr id="40978" name="Rectangle 6"/>
          <p:cNvSpPr>
            <a:spLocks noChangeArrowheads="1"/>
          </p:cNvSpPr>
          <p:nvPr/>
        </p:nvSpPr>
        <p:spPr bwMode="auto">
          <a:xfrm>
            <a:off x="1900469" y="1235478"/>
            <a:ext cx="728395" cy="77882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P1</a:t>
            </a:r>
          </a:p>
        </p:txBody>
      </p:sp>
      <p:sp>
        <p:nvSpPr>
          <p:cNvPr id="40980" name="Line 8"/>
          <p:cNvSpPr>
            <a:spLocks noChangeShapeType="1"/>
          </p:cNvSpPr>
          <p:nvPr/>
        </p:nvSpPr>
        <p:spPr bwMode="auto">
          <a:xfrm>
            <a:off x="2030603" y="2020756"/>
            <a:ext cx="0" cy="1357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40981" name="AutoShape 9"/>
          <p:cNvCxnSpPr>
            <a:cxnSpLocks noChangeShapeType="1"/>
            <a:stCxn id="40978" idx="2"/>
            <a:endCxn id="40979" idx="0"/>
          </p:cNvCxnSpPr>
          <p:nvPr/>
        </p:nvCxnSpPr>
        <p:spPr bwMode="auto">
          <a:xfrm rot="16200000" flipH="1">
            <a:off x="2351731" y="1927234"/>
            <a:ext cx="499136" cy="673266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med" len="med"/>
          </a:ln>
        </p:spPr>
      </p:cxnSp>
      <p:sp>
        <p:nvSpPr>
          <p:cNvPr id="40982" name="Line 10"/>
          <p:cNvSpPr>
            <a:spLocks noChangeShapeType="1"/>
          </p:cNvSpPr>
          <p:nvPr/>
        </p:nvSpPr>
        <p:spPr bwMode="auto">
          <a:xfrm>
            <a:off x="2946971" y="2823243"/>
            <a:ext cx="0" cy="5120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83" name="Text Box 11"/>
          <p:cNvSpPr txBox="1">
            <a:spLocks noChangeArrowheads="1"/>
          </p:cNvSpPr>
          <p:nvPr/>
        </p:nvSpPr>
        <p:spPr bwMode="auto">
          <a:xfrm>
            <a:off x="432300" y="2007846"/>
            <a:ext cx="1475404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alibri" pitchFamily="34" charset="0"/>
              </a:rPr>
              <a:t>l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d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 Flag2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(WB bypass)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71" name="Rectangle 14"/>
          <p:cNvSpPr>
            <a:spLocks noChangeArrowheads="1"/>
          </p:cNvSpPr>
          <p:nvPr/>
        </p:nvSpPr>
        <p:spPr bwMode="auto">
          <a:xfrm>
            <a:off x="5755719" y="1196752"/>
            <a:ext cx="728395" cy="77882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P2</a:t>
            </a:r>
          </a:p>
        </p:txBody>
      </p:sp>
      <p:sp>
        <p:nvSpPr>
          <p:cNvPr id="40973" name="Line 16"/>
          <p:cNvSpPr>
            <a:spLocks noChangeShapeType="1"/>
          </p:cNvSpPr>
          <p:nvPr/>
        </p:nvSpPr>
        <p:spPr bwMode="auto">
          <a:xfrm>
            <a:off x="5885853" y="1982030"/>
            <a:ext cx="0" cy="1357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40974" name="AutoShape 17"/>
          <p:cNvCxnSpPr>
            <a:cxnSpLocks noChangeShapeType="1"/>
            <a:stCxn id="40971" idx="2"/>
            <a:endCxn id="40972" idx="0"/>
          </p:cNvCxnSpPr>
          <p:nvPr/>
        </p:nvCxnSpPr>
        <p:spPr bwMode="auto">
          <a:xfrm rot="16200000" flipH="1">
            <a:off x="6206981" y="1888508"/>
            <a:ext cx="499136" cy="673266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med" len="med"/>
          </a:ln>
        </p:spPr>
      </p:cxnSp>
      <p:sp>
        <p:nvSpPr>
          <p:cNvPr id="40975" name="Line 18"/>
          <p:cNvSpPr>
            <a:spLocks noChangeShapeType="1"/>
          </p:cNvSpPr>
          <p:nvPr/>
        </p:nvSpPr>
        <p:spPr bwMode="auto">
          <a:xfrm>
            <a:off x="6802221" y="2784517"/>
            <a:ext cx="0" cy="5120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76" name="Text Box 19"/>
          <p:cNvSpPr txBox="1">
            <a:spLocks noChangeArrowheads="1"/>
          </p:cNvSpPr>
          <p:nvPr/>
        </p:nvSpPr>
        <p:spPr bwMode="auto">
          <a:xfrm>
            <a:off x="4380154" y="2007846"/>
            <a:ext cx="1475405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alibri" pitchFamily="34" charset="0"/>
              </a:rPr>
              <a:t>l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d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 flag1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(WB bypass)</a:t>
            </a:r>
          </a:p>
        </p:txBody>
      </p:sp>
      <p:sp>
        <p:nvSpPr>
          <p:cNvPr id="40968" name="Rectangle 21"/>
          <p:cNvSpPr>
            <a:spLocks noChangeArrowheads="1"/>
          </p:cNvSpPr>
          <p:nvPr/>
        </p:nvSpPr>
        <p:spPr bwMode="auto">
          <a:xfrm>
            <a:off x="3732301" y="4233212"/>
            <a:ext cx="2000826" cy="423835"/>
          </a:xfrm>
          <a:prstGeom prst="rect">
            <a:avLst/>
          </a:prstGeom>
          <a:solidFill>
            <a:srgbClr val="99FF99"/>
          </a:solidFill>
          <a:ln>
            <a:solidFill>
              <a:srgbClr val="339933"/>
            </a:solidFill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Flag1: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9" name="Rectangle 22"/>
          <p:cNvSpPr>
            <a:spLocks noChangeArrowheads="1"/>
          </p:cNvSpPr>
          <p:nvPr/>
        </p:nvSpPr>
        <p:spPr bwMode="auto">
          <a:xfrm>
            <a:off x="3732301" y="4661349"/>
            <a:ext cx="2000826" cy="423835"/>
          </a:xfrm>
          <a:prstGeom prst="rect">
            <a:avLst/>
          </a:prstGeom>
          <a:solidFill>
            <a:srgbClr val="99FF99"/>
          </a:solidFill>
          <a:ln>
            <a:solidFill>
              <a:srgbClr val="339933"/>
            </a:solidFill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Flag2: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70" name="Line 23"/>
          <p:cNvSpPr>
            <a:spLocks noChangeShapeType="1"/>
          </p:cNvSpPr>
          <p:nvPr/>
        </p:nvSpPr>
        <p:spPr bwMode="auto">
          <a:xfrm>
            <a:off x="4732713" y="3866694"/>
            <a:ext cx="0" cy="36651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79" name="Rectangle 7"/>
          <p:cNvSpPr>
            <a:spLocks noChangeArrowheads="1"/>
          </p:cNvSpPr>
          <p:nvPr/>
        </p:nvSpPr>
        <p:spPr bwMode="auto">
          <a:xfrm>
            <a:off x="2292681" y="2513436"/>
            <a:ext cx="1290505" cy="432441"/>
          </a:xfrm>
          <a:prstGeom prst="rect">
            <a:avLst/>
          </a:prstGeom>
          <a:solidFill>
            <a:srgbClr val="99FF99"/>
          </a:solidFill>
          <a:ln>
            <a:solidFill>
              <a:srgbClr val="339933"/>
            </a:solidFill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72" name="Rectangle 15"/>
          <p:cNvSpPr>
            <a:spLocks noChangeArrowheads="1"/>
          </p:cNvSpPr>
          <p:nvPr/>
        </p:nvSpPr>
        <p:spPr bwMode="auto">
          <a:xfrm>
            <a:off x="6147931" y="2474710"/>
            <a:ext cx="1290505" cy="432441"/>
          </a:xfrm>
          <a:prstGeom prst="rect">
            <a:avLst/>
          </a:prstGeom>
          <a:solidFill>
            <a:srgbClr val="99FF99"/>
          </a:solidFill>
          <a:ln>
            <a:solidFill>
              <a:srgbClr val="339933"/>
            </a:solidFill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987824" y="2132856"/>
            <a:ext cx="625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WB</a:t>
            </a:r>
            <a:endParaRPr lang="zh-TW" altLang="en-US" dirty="0">
              <a:latin typeface="+mn-lt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6826828" y="2132856"/>
            <a:ext cx="625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WB</a:t>
            </a:r>
            <a:endParaRPr lang="zh-TW" altLang="en-US" dirty="0">
              <a:latin typeface="+mn-lt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395969" y="2551174"/>
            <a:ext cx="117243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st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 Flag1,1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6192519" y="2496382"/>
            <a:ext cx="117243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st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 Flag2,1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31" name="AutoShape 9"/>
          <p:cNvCxnSpPr>
            <a:cxnSpLocks noChangeShapeType="1"/>
          </p:cNvCxnSpPr>
          <p:nvPr/>
        </p:nvCxnSpPr>
        <p:spPr bwMode="auto">
          <a:xfrm rot="16200000" flipH="1">
            <a:off x="2376677" y="1927232"/>
            <a:ext cx="499136" cy="67326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33" name="AutoShape 9"/>
          <p:cNvCxnSpPr>
            <a:cxnSpLocks noChangeShapeType="1"/>
            <a:stCxn id="40980" idx="0"/>
            <a:endCxn id="40968" idx="2"/>
          </p:cNvCxnSpPr>
          <p:nvPr/>
        </p:nvCxnSpPr>
        <p:spPr bwMode="auto">
          <a:xfrm rot="16200000" flipH="1">
            <a:off x="2063513" y="1987845"/>
            <a:ext cx="2636291" cy="2702111"/>
          </a:xfrm>
          <a:prstGeom prst="bentConnector3">
            <a:avLst>
              <a:gd name="adj1" fmla="val 62424"/>
            </a:avLst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20" name="肘形接點 19"/>
          <p:cNvCxnSpPr/>
          <p:nvPr/>
        </p:nvCxnSpPr>
        <p:spPr bwMode="auto">
          <a:xfrm rot="16200000" flipV="1">
            <a:off x="1496130" y="2157239"/>
            <a:ext cx="2675016" cy="2324597"/>
          </a:xfrm>
          <a:prstGeom prst="bentConnector3">
            <a:avLst>
              <a:gd name="adj1" fmla="val 34174"/>
            </a:avLst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文字方塊 21"/>
          <p:cNvSpPr txBox="1"/>
          <p:nvPr/>
        </p:nvSpPr>
        <p:spPr>
          <a:xfrm>
            <a:off x="1495538" y="16288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  <a:latin typeface="+mn-lt"/>
              </a:rPr>
              <a:t>0</a:t>
            </a:r>
            <a:endParaRPr lang="zh-TW" altLang="en-US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2771800" y="1412776"/>
            <a:ext cx="1729704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P1 enters CS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51" name="AutoShape 9"/>
          <p:cNvCxnSpPr>
            <a:cxnSpLocks noChangeShapeType="1"/>
          </p:cNvCxnSpPr>
          <p:nvPr/>
        </p:nvCxnSpPr>
        <p:spPr bwMode="auto">
          <a:xfrm rot="16200000" flipH="1">
            <a:off x="6217375" y="1894964"/>
            <a:ext cx="499136" cy="67326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25" name="肘形接點 24"/>
          <p:cNvCxnSpPr>
            <a:stCxn id="40973" idx="0"/>
          </p:cNvCxnSpPr>
          <p:nvPr/>
        </p:nvCxnSpPr>
        <p:spPr bwMode="auto">
          <a:xfrm rot="5400000">
            <a:off x="4319360" y="2666719"/>
            <a:ext cx="2251182" cy="881805"/>
          </a:xfrm>
          <a:prstGeom prst="bentConnector3">
            <a:avLst>
              <a:gd name="adj1" fmla="val 68805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直線單箭頭接點 36"/>
          <p:cNvCxnSpPr/>
          <p:nvPr/>
        </p:nvCxnSpPr>
        <p:spPr bwMode="auto">
          <a:xfrm flipV="1">
            <a:off x="5444951" y="2090465"/>
            <a:ext cx="0" cy="21427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文字方塊 59"/>
          <p:cNvSpPr txBox="1"/>
          <p:nvPr/>
        </p:nvSpPr>
        <p:spPr>
          <a:xfrm>
            <a:off x="5292080" y="168546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  <a:latin typeface="+mn-lt"/>
              </a:rPr>
              <a:t>0</a:t>
            </a:r>
            <a:endParaRPr lang="zh-TW" altLang="en-US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6788173" y="1455167"/>
            <a:ext cx="1729704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P2 enters CS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215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3" grpId="0"/>
      <p:bldP spid="40976" grpId="0"/>
      <p:bldP spid="29" grpId="0"/>
      <p:bldP spid="30" grpId="0"/>
      <p:bldP spid="22" grpId="0"/>
      <p:bldP spid="23" grpId="0" animBg="1"/>
      <p:bldP spid="60" grpId="0"/>
      <p:bldP spid="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en-US" altLang="zh-TW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Uniprocessors can reorder instructions subject only to control and data dependence constraints</a:t>
            </a:r>
          </a:p>
          <a:p>
            <a:r>
              <a:rPr lang="en-US" altLang="zh-TW" dirty="0" smtClean="0"/>
              <a:t>However, these constraints are not sufficient in shared-memory multiprocessors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May give counter-intuitive results for parallel </a:t>
            </a:r>
            <a:r>
              <a:rPr lang="en-US" altLang="zh-TW" dirty="0">
                <a:ea typeface="新細明體" panose="02020500000000000000" pitchFamily="18" charset="-120"/>
              </a:rPr>
              <a:t>programs 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r>
              <a:rPr lang="en-US" altLang="zh-TW" dirty="0" smtClean="0"/>
              <a:t>Question: </a:t>
            </a:r>
            <a:br>
              <a:rPr lang="en-US" altLang="zh-TW" dirty="0" smtClean="0"/>
            </a:br>
            <a:r>
              <a:rPr lang="en-US" altLang="zh-TW" dirty="0" smtClean="0"/>
              <a:t>What constraints must we put on instruction reordering so that parallel programs are executed according to the expectation of the programmers?</a:t>
            </a:r>
          </a:p>
          <a:p>
            <a:r>
              <a:rPr lang="en-US" altLang="zh-TW" dirty="0" smtClean="0"/>
              <a:t>One important aspect of the constraints is </a:t>
            </a:r>
            <a:r>
              <a:rPr lang="en-US" altLang="zh-TW" i="1" dirty="0" smtClean="0">
                <a:solidFill>
                  <a:srgbClr val="FF0000"/>
                </a:solidFill>
              </a:rPr>
              <a:t>memory (consistency) model </a:t>
            </a:r>
            <a:r>
              <a:rPr lang="en-US" altLang="zh-TW" dirty="0" smtClean="0"/>
              <a:t>supported by the processor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1560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Memory Consistency Models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contract between HW/compiler and programmer</a:t>
            </a:r>
          </a:p>
          <a:p>
            <a:pPr lvl="1"/>
            <a:r>
              <a:rPr lang="en-US" altLang="zh-CN" dirty="0" smtClean="0"/>
              <a:t>Hardware and compiler optimizations will not violate the ordering specified in the model</a:t>
            </a:r>
          </a:p>
          <a:p>
            <a:pPr lvl="1"/>
            <a:r>
              <a:rPr lang="en-US" altLang="zh-CN" dirty="0" smtClean="0"/>
              <a:t>Programmer should obey rules specified by the model</a:t>
            </a:r>
          </a:p>
          <a:p>
            <a:r>
              <a:rPr lang="en-US" altLang="zh-TW" dirty="0" smtClean="0"/>
              <a:t>Example: if programmers demand getting 23 at P2</a:t>
            </a:r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en-US" altLang="zh-TW" u="sng" dirty="0"/>
              <a:t>P1</a:t>
            </a:r>
            <a:r>
              <a:rPr lang="en-US" altLang="zh-TW" dirty="0"/>
              <a:t> 				</a:t>
            </a:r>
            <a:r>
              <a:rPr lang="en-US" altLang="zh-TW" u="sng" dirty="0"/>
              <a:t>P2 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23; 			while (Flag != 1) {}; 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Flag = 1; 			... = A; </a:t>
            </a:r>
            <a:r>
              <a:rPr lang="en-US" altLang="zh-TW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get 23</a:t>
            </a:r>
            <a:endParaRPr lang="en-US" altLang="zh-TW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altLang="zh-TW" dirty="0" smtClean="0"/>
              <a:t>To satisfy the required memory access ordering, hardware or compiler must not perform certain optimizations, e.g. write buffer with load bypassing, to the program, even if many </a:t>
            </a:r>
            <a:r>
              <a:rPr lang="en-US" altLang="zh-TW" dirty="0" err="1" smtClean="0"/>
              <a:t>reorderings</a:t>
            </a:r>
            <a:r>
              <a:rPr lang="en-US" altLang="zh-TW" dirty="0" smtClean="0"/>
              <a:t> look safe </a:t>
            </a:r>
            <a:r>
              <a:rPr lang="en-US" altLang="zh-TW" dirty="0" smtClean="0">
                <a:sym typeface="Wingdings" panose="05000000000000000000" pitchFamily="2" charset="2"/>
              </a:rPr>
              <a:t>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may miss opt. chances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11</a:t>
            </a:fld>
            <a:endParaRPr lang="zh-TW" altLang="zh-TW"/>
          </a:p>
        </p:txBody>
      </p:sp>
      <p:cxnSp>
        <p:nvCxnSpPr>
          <p:cNvPr id="5" name="直線單箭頭接點 4"/>
          <p:cNvCxnSpPr/>
          <p:nvPr/>
        </p:nvCxnSpPr>
        <p:spPr bwMode="auto">
          <a:xfrm flipV="1">
            <a:off x="2195736" y="3933056"/>
            <a:ext cx="1872208" cy="3600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直線單箭頭接點 6"/>
          <p:cNvCxnSpPr/>
          <p:nvPr/>
        </p:nvCxnSpPr>
        <p:spPr bwMode="auto">
          <a:xfrm>
            <a:off x="1907704" y="3789040"/>
            <a:ext cx="0" cy="32403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直線單箭頭接點 8"/>
          <p:cNvCxnSpPr/>
          <p:nvPr/>
        </p:nvCxnSpPr>
        <p:spPr bwMode="auto">
          <a:xfrm>
            <a:off x="8100392" y="3800000"/>
            <a:ext cx="0" cy="32403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9471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Memory Consistency Models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</a:t>
            </a:r>
            <a:r>
              <a:rPr lang="en-US" altLang="zh-TW" dirty="0" smtClean="0"/>
              <a:t>n the other hand, if programmers acknowledge such coding may get wrong results</a:t>
            </a:r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en-US" altLang="zh-TW" u="sng" dirty="0"/>
              <a:t>P1</a:t>
            </a:r>
            <a:r>
              <a:rPr lang="en-US" altLang="zh-TW" dirty="0"/>
              <a:t> 				</a:t>
            </a:r>
            <a:r>
              <a:rPr lang="en-US" altLang="zh-TW" u="sng" dirty="0"/>
              <a:t>P2 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23; 			while (Flag != 1) {}; 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Flag = 1; 			... = A; </a:t>
            </a:r>
            <a:r>
              <a:rPr lang="en-US" altLang="zh-TW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get ??</a:t>
            </a:r>
            <a:endParaRPr lang="en-US" altLang="zh-TW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dirty="0" smtClean="0"/>
              <a:t>And are willing to let their intentions explicit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  <a:r>
              <a:rPr lang="en-US" altLang="zh-TW" dirty="0"/>
              <a:t>	</a:t>
            </a:r>
            <a:r>
              <a:rPr lang="en-US" altLang="zh-TW" u="sng" dirty="0"/>
              <a:t>P1</a:t>
            </a:r>
            <a:r>
              <a:rPr lang="en-US" altLang="zh-TW" dirty="0"/>
              <a:t> 				</a:t>
            </a:r>
            <a:r>
              <a:rPr lang="en-US" altLang="zh-TW" u="sng" dirty="0"/>
              <a:t>P2 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23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V(S);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P(S);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...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A; </a:t>
            </a:r>
            <a:r>
              <a:rPr lang="en-US" altLang="zh-TW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get </a:t>
            </a:r>
            <a:r>
              <a:rPr lang="en-US" altLang="zh-TW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Under such a relaxed memory model, hardware or compiler can perform optimizations on those unprotected code sequences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12</a:t>
            </a:fld>
            <a:endParaRPr lang="zh-TW" altLang="zh-TW"/>
          </a:p>
        </p:txBody>
      </p:sp>
      <p:cxnSp>
        <p:nvCxnSpPr>
          <p:cNvPr id="8" name="直線單箭頭接點 7"/>
          <p:cNvCxnSpPr/>
          <p:nvPr/>
        </p:nvCxnSpPr>
        <p:spPr bwMode="auto">
          <a:xfrm flipV="1">
            <a:off x="2483768" y="4437112"/>
            <a:ext cx="1584176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647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Memory Consistency Models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Memory consistency model is a contract </a:t>
            </a:r>
          </a:p>
          <a:p>
            <a:r>
              <a:rPr lang="en-US" altLang="zh-TW" dirty="0" smtClean="0"/>
              <a:t>Drafting a “good” contract requires careful </a:t>
            </a:r>
            <a:r>
              <a:rPr lang="en-US" altLang="zh-TW" dirty="0" smtClean="0">
                <a:solidFill>
                  <a:srgbClr val="FF0000"/>
                </a:solidFill>
              </a:rPr>
              <a:t>tradeoffs</a:t>
            </a:r>
            <a:r>
              <a:rPr lang="en-US" altLang="zh-TW" dirty="0" smtClean="0"/>
              <a:t> between programmability and machine performance </a:t>
            </a:r>
            <a:endParaRPr lang="en-US" altLang="zh-TW" dirty="0"/>
          </a:p>
          <a:p>
            <a:r>
              <a:rPr lang="en-US" altLang="zh-TW" dirty="0" smtClean="0"/>
              <a:t>Preserving </a:t>
            </a:r>
            <a:r>
              <a:rPr lang="en-US" altLang="zh-TW" dirty="0"/>
              <a:t>an </a:t>
            </a:r>
            <a:r>
              <a:rPr lang="en-US" altLang="en-US" dirty="0"/>
              <a:t>“</a:t>
            </a:r>
            <a:r>
              <a:rPr lang="en-US" altLang="zh-TW" dirty="0"/>
              <a:t>expected</a:t>
            </a:r>
            <a:r>
              <a:rPr lang="en-US" altLang="en-US" dirty="0"/>
              <a:t>”</a:t>
            </a:r>
            <a:r>
              <a:rPr lang="en-US" altLang="zh-TW" dirty="0"/>
              <a:t> (more accurately, </a:t>
            </a:r>
            <a:r>
              <a:rPr lang="en-US" altLang="en-US" dirty="0"/>
              <a:t>“</a:t>
            </a:r>
            <a:r>
              <a:rPr lang="en-US" altLang="zh-TW" dirty="0"/>
              <a:t>agreed upon</a:t>
            </a:r>
            <a:r>
              <a:rPr lang="en-US" altLang="en-US" dirty="0"/>
              <a:t>”</a:t>
            </a:r>
            <a:r>
              <a:rPr lang="en-US" altLang="zh-TW" dirty="0"/>
              <a:t>) order </a:t>
            </a:r>
            <a:r>
              <a:rPr lang="en-US" altLang="zh-TW" dirty="0" smtClean="0"/>
              <a:t>usually simplifies </a:t>
            </a:r>
            <a:r>
              <a:rPr lang="en-US" altLang="zh-TW" dirty="0"/>
              <a:t>programmer</a:t>
            </a:r>
            <a:r>
              <a:rPr lang="en-US" altLang="en-US" dirty="0"/>
              <a:t>’</a:t>
            </a:r>
            <a:r>
              <a:rPr lang="en-US" altLang="zh-TW" dirty="0"/>
              <a:t>s life</a:t>
            </a:r>
          </a:p>
          <a:p>
            <a:pPr lvl="1"/>
            <a:r>
              <a:rPr lang="en-US" altLang="zh-TW" dirty="0"/>
              <a:t>Ease of debugging, state recovery, exception handling</a:t>
            </a:r>
          </a:p>
          <a:p>
            <a:r>
              <a:rPr lang="en-US" altLang="zh-TW" dirty="0"/>
              <a:t>Preserving an </a:t>
            </a:r>
            <a:r>
              <a:rPr lang="en-US" altLang="en-US" dirty="0"/>
              <a:t>“</a:t>
            </a:r>
            <a:r>
              <a:rPr lang="en-US" altLang="zh-TW" dirty="0"/>
              <a:t>expected</a:t>
            </a:r>
            <a:r>
              <a:rPr lang="en-US" altLang="en-US" dirty="0"/>
              <a:t>”</a:t>
            </a:r>
            <a:r>
              <a:rPr lang="en-US" altLang="zh-TW" dirty="0"/>
              <a:t> order </a:t>
            </a:r>
            <a:r>
              <a:rPr lang="en-US" altLang="zh-TW" dirty="0" smtClean="0"/>
              <a:t>often makes </a:t>
            </a:r>
            <a:r>
              <a:rPr lang="en-US" altLang="zh-TW" dirty="0"/>
              <a:t>the hardware designer</a:t>
            </a:r>
            <a:r>
              <a:rPr lang="en-US" altLang="en-US" dirty="0"/>
              <a:t>’</a:t>
            </a:r>
            <a:r>
              <a:rPr lang="en-US" altLang="zh-TW" dirty="0"/>
              <a:t>s life </a:t>
            </a:r>
            <a:r>
              <a:rPr lang="en-US" altLang="zh-TW" dirty="0" smtClean="0"/>
              <a:t>difficult for optimizations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13</a:t>
            </a:fld>
            <a:endParaRPr lang="zh-TW" altLang="zh-TW"/>
          </a:p>
        </p:txBody>
      </p: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611560" y="4615409"/>
            <a:ext cx="8177212" cy="1445221"/>
            <a:chOff x="457200" y="5184238"/>
            <a:chExt cx="8177150" cy="1445163"/>
          </a:xfrm>
        </p:grpSpPr>
        <p:sp>
          <p:nvSpPr>
            <p:cNvPr id="6" name="Rounded Rectangle 38"/>
            <p:cNvSpPr/>
            <p:nvPr/>
          </p:nvSpPr>
          <p:spPr>
            <a:xfrm>
              <a:off x="6500766" y="5943628"/>
              <a:ext cx="2133584" cy="685773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altLang="zh-CN" dirty="0">
                  <a:solidFill>
                    <a:schemeClr val="tx1"/>
                  </a:solidFill>
                </a:rPr>
                <a:t>Lower </a:t>
              </a:r>
              <a:r>
                <a:rPr lang="en-US" altLang="zh-CN" dirty="0" smtClean="0">
                  <a:solidFill>
                    <a:schemeClr val="tx1"/>
                  </a:solidFill>
                </a:rPr>
                <a:t>performance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39"/>
            <p:cNvSpPr/>
            <p:nvPr/>
          </p:nvSpPr>
          <p:spPr>
            <a:xfrm>
              <a:off x="6476954" y="5184238"/>
              <a:ext cx="2133584" cy="685773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altLang="zh-CN" dirty="0">
                  <a:solidFill>
                    <a:schemeClr val="tx1"/>
                  </a:solidFill>
                </a:rPr>
                <a:t>Easier to </a:t>
              </a:r>
              <a:r>
                <a:rPr lang="en-US" altLang="zh-CN" dirty="0" smtClean="0">
                  <a:solidFill>
                    <a:schemeClr val="tx1"/>
                  </a:solidFill>
                </a:rPr>
                <a:t>reason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40"/>
            <p:cNvSpPr/>
            <p:nvPr/>
          </p:nvSpPr>
          <p:spPr>
            <a:xfrm>
              <a:off x="3805212" y="5205470"/>
              <a:ext cx="1681150" cy="1295349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/>
              <a:r>
                <a:rPr lang="en-US" altLang="zh-CN" dirty="0">
                  <a:solidFill>
                    <a:schemeClr val="tx1"/>
                  </a:solidFill>
                </a:rPr>
                <a:t>Fewer </a:t>
              </a:r>
            </a:p>
            <a:p>
              <a:pPr algn="ctr" eaLnBrk="1" hangingPunct="1"/>
              <a:r>
                <a:rPr lang="en-US" altLang="zh-CN" dirty="0">
                  <a:solidFill>
                    <a:schemeClr val="tx1"/>
                  </a:solidFill>
                </a:rPr>
                <a:t>memory </a:t>
              </a:r>
            </a:p>
            <a:p>
              <a:pPr algn="ctr" eaLnBrk="1" hangingPunct="1"/>
              <a:r>
                <a:rPr lang="en-US" altLang="zh-CN" dirty="0" err="1">
                  <a:solidFill>
                    <a:schemeClr val="tx1"/>
                  </a:solidFill>
                </a:rPr>
                <a:t>reorderings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41"/>
            <p:cNvSpPr/>
            <p:nvPr/>
          </p:nvSpPr>
          <p:spPr>
            <a:xfrm>
              <a:off x="457200" y="5242202"/>
              <a:ext cx="2514581" cy="1131844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/>
              <a:r>
                <a:rPr lang="en-US" altLang="zh-CN" dirty="0">
                  <a:solidFill>
                    <a:schemeClr val="tx1"/>
                  </a:solidFill>
                </a:rPr>
                <a:t>Stronger models</a:t>
              </a:r>
            </a:p>
            <a:p>
              <a:pPr algn="ctr" eaLnBrk="1" hangingPunct="1"/>
              <a:r>
                <a:rPr lang="en-US" altLang="zh-CN" dirty="0">
                  <a:solidFill>
                    <a:schemeClr val="tx1"/>
                  </a:solidFill>
                </a:rPr>
                <a:t>Stronger </a:t>
              </a:r>
              <a:r>
                <a:rPr lang="en-US" altLang="zh-CN" dirty="0" smtClean="0">
                  <a:solidFill>
                    <a:schemeClr val="tx1"/>
                  </a:solidFill>
                </a:rPr>
                <a:t>constraints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Arrow Connector 47"/>
            <p:cNvCxnSpPr/>
            <p:nvPr/>
          </p:nvCxnSpPr>
          <p:spPr>
            <a:xfrm>
              <a:off x="3082905" y="5826158"/>
              <a:ext cx="609595" cy="0"/>
            </a:xfrm>
            <a:prstGeom prst="straightConnector1">
              <a:avLst/>
            </a:prstGeom>
            <a:ln w="127000">
              <a:solidFill>
                <a:srgbClr val="FF7C80"/>
              </a:solidFill>
              <a:tailEnd type="stealth" w="sm" len="sm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" name="Straight Arrow Connector 48"/>
            <p:cNvCxnSpPr/>
            <p:nvPr/>
          </p:nvCxnSpPr>
          <p:spPr>
            <a:xfrm flipV="1">
              <a:off x="5714960" y="5527124"/>
              <a:ext cx="533396" cy="183151"/>
            </a:xfrm>
            <a:prstGeom prst="straightConnector1">
              <a:avLst/>
            </a:prstGeom>
            <a:ln w="127000">
              <a:solidFill>
                <a:srgbClr val="FF7C80"/>
              </a:solidFill>
              <a:tailEnd type="stealth" w="sm" len="sm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" name="Straight Arrow Connector 49"/>
            <p:cNvCxnSpPr/>
            <p:nvPr/>
          </p:nvCxnSpPr>
          <p:spPr>
            <a:xfrm>
              <a:off x="5714960" y="6019825"/>
              <a:ext cx="533396" cy="228591"/>
            </a:xfrm>
            <a:prstGeom prst="straightConnector1">
              <a:avLst/>
            </a:prstGeom>
            <a:ln w="127000">
              <a:solidFill>
                <a:srgbClr val="FF7C80"/>
              </a:solidFill>
              <a:tailEnd type="stealth" w="sm" len="sm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42535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Start with Uniprocessor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Sequential programs running on uniprocessors expect </a:t>
            </a:r>
            <a:r>
              <a:rPr lang="en-US" altLang="zh-TW" u="sng" dirty="0" smtClean="0"/>
              <a:t>sequential order</a:t>
            </a:r>
          </a:p>
          <a:p>
            <a:pPr lvl="1"/>
            <a:r>
              <a:rPr lang="en-US" altLang="zh-TW" dirty="0" smtClean="0"/>
              <a:t>Hardware executes the load and store operations in the order specified by the sequential program</a:t>
            </a:r>
          </a:p>
          <a:p>
            <a:r>
              <a:rPr lang="en-US" altLang="zh-TW" dirty="0" smtClean="0"/>
              <a:t>Out-of-order execution does not change semantics</a:t>
            </a:r>
          </a:p>
          <a:p>
            <a:pPr lvl="1"/>
            <a:r>
              <a:rPr lang="en-US" altLang="zh-TW" dirty="0" smtClean="0"/>
              <a:t>Hardware retires (reports to software the results of) loads and stores in the order specified by sequential program</a:t>
            </a:r>
          </a:p>
          <a:p>
            <a:r>
              <a:rPr lang="en-US" altLang="zh-TW" dirty="0" smtClean="0"/>
              <a:t>Advantages: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Architectural state </a:t>
            </a:r>
            <a:r>
              <a:rPr lang="en-US" altLang="zh-TW" dirty="0" smtClean="0"/>
              <a:t>is precise within an execution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Architectural state </a:t>
            </a:r>
            <a:r>
              <a:rPr lang="en-US" altLang="zh-TW" dirty="0" smtClean="0"/>
              <a:t>is consistent across different runs of the program </a:t>
            </a:r>
            <a:r>
              <a:rPr lang="en-US" altLang="zh-TW" dirty="0" smtClean="0">
                <a:sym typeface="Wingdings" panose="05000000000000000000" pitchFamily="2" charset="2"/>
              </a:rPr>
              <a:t> easier to debug programs</a:t>
            </a:r>
            <a:endParaRPr lang="en-US" altLang="zh-TW" dirty="0" smtClean="0"/>
          </a:p>
          <a:p>
            <a:r>
              <a:rPr lang="en-US" altLang="zh-TW" dirty="0"/>
              <a:t>Disadvantage</a:t>
            </a:r>
            <a:r>
              <a:rPr lang="en-US" altLang="zh-TW" dirty="0" smtClean="0"/>
              <a:t>: overhead for preserving order (ROB?)</a:t>
            </a:r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727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about Multiprocessors?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Intuitive view from </a:t>
            </a:r>
            <a:r>
              <a:rPr lang="en-US" altLang="zh-TW" dirty="0" smtClean="0"/>
              <a:t>the programmers:</a:t>
            </a:r>
          </a:p>
          <a:p>
            <a:pPr lvl="1"/>
            <a:r>
              <a:rPr lang="en-US" altLang="zh-TW" dirty="0"/>
              <a:t>O</a:t>
            </a:r>
            <a:r>
              <a:rPr lang="en-US" altLang="zh-TW" dirty="0" smtClean="0"/>
              <a:t>perations from a given processor are executed in program order</a:t>
            </a:r>
          </a:p>
          <a:p>
            <a:pPr lvl="1"/>
            <a:r>
              <a:rPr lang="en-US" altLang="zh-TW" dirty="0"/>
              <a:t>M</a:t>
            </a:r>
            <a:r>
              <a:rPr lang="en-US" altLang="zh-TW" dirty="0" smtClean="0"/>
              <a:t>emory operations from different processors appear to be interleaved in </a:t>
            </a:r>
            <a:r>
              <a:rPr lang="en-US" altLang="zh-TW" i="1" u="sng" dirty="0" smtClean="0"/>
              <a:t>some</a:t>
            </a:r>
            <a:r>
              <a:rPr lang="en-US" altLang="zh-TW" dirty="0" smtClean="0"/>
              <a:t> order at the </a:t>
            </a:r>
            <a:r>
              <a:rPr lang="en-US" altLang="zh-TW" dirty="0" smtClean="0"/>
              <a:t>memory</a:t>
            </a:r>
          </a:p>
          <a:p>
            <a:r>
              <a:rPr lang="en-US" altLang="zh-TW" dirty="0" smtClean="0"/>
              <a:t>Memory switch analogy:</a:t>
            </a:r>
          </a:p>
          <a:p>
            <a:pPr lvl="1"/>
            <a:r>
              <a:rPr lang="en-US" altLang="zh-TW" dirty="0" smtClean="0"/>
              <a:t>Switch services </a:t>
            </a:r>
            <a:r>
              <a:rPr lang="en-US" altLang="zh-TW" dirty="0"/>
              <a:t>one load or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store </a:t>
            </a:r>
            <a:r>
              <a:rPr lang="en-US" altLang="zh-TW" dirty="0"/>
              <a:t>at </a:t>
            </a:r>
            <a:r>
              <a:rPr lang="en-US" altLang="zh-TW" dirty="0" smtClean="0"/>
              <a:t>a </a:t>
            </a:r>
            <a:r>
              <a:rPr lang="en-US" altLang="zh-TW" dirty="0"/>
              <a:t>time from any </a:t>
            </a:r>
            <a:r>
              <a:rPr lang="en-US" altLang="zh-TW" dirty="0" smtClean="0"/>
              <a:t>proc.</a:t>
            </a:r>
            <a:endParaRPr lang="en-US" altLang="zh-TW" dirty="0"/>
          </a:p>
          <a:p>
            <a:pPr lvl="1"/>
            <a:r>
              <a:rPr lang="en-US" altLang="zh-TW" dirty="0"/>
              <a:t>All processors see </a:t>
            </a:r>
            <a:r>
              <a:rPr lang="en-US" altLang="zh-TW" dirty="0" smtClean="0"/>
              <a:t>currently </a:t>
            </a:r>
            <a:br>
              <a:rPr lang="en-US" altLang="zh-TW" dirty="0" smtClean="0"/>
            </a:br>
            <a:r>
              <a:rPr lang="en-US" altLang="zh-TW" dirty="0" smtClean="0"/>
              <a:t>serviced load/store </a:t>
            </a:r>
            <a:r>
              <a:rPr lang="en-US" altLang="zh-TW" dirty="0"/>
              <a:t>at </a:t>
            </a:r>
            <a:r>
              <a:rPr lang="en-US" altLang="zh-TW" dirty="0" smtClean="0"/>
              <a:t>same time</a:t>
            </a:r>
            <a:endParaRPr lang="en-US" altLang="zh-TW" dirty="0"/>
          </a:p>
          <a:p>
            <a:pPr lvl="1"/>
            <a:r>
              <a:rPr lang="en-US" altLang="zh-TW" dirty="0"/>
              <a:t>Each processor</a:t>
            </a:r>
            <a:r>
              <a:rPr lang="en-US" altLang="en-US" dirty="0"/>
              <a:t>’</a:t>
            </a:r>
            <a:r>
              <a:rPr lang="en-US" altLang="zh-TW" dirty="0"/>
              <a:t>s operations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are serviced </a:t>
            </a:r>
            <a:r>
              <a:rPr lang="en-US" altLang="zh-TW" dirty="0"/>
              <a:t>in program order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15</a:t>
            </a:fld>
            <a:endParaRPr lang="zh-TW" altLang="zh-TW" dirty="0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5028976" y="3218656"/>
            <a:ext cx="3863504" cy="2370584"/>
            <a:chOff x="720" y="912"/>
            <a:chExt cx="4560" cy="2688"/>
          </a:xfrm>
        </p:grpSpPr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2256" y="2880"/>
              <a:ext cx="1344" cy="72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zh-TW" sz="2000" dirty="0" smtClean="0">
                  <a:latin typeface="+mn-lt"/>
                </a:rPr>
                <a:t>Memory</a:t>
              </a:r>
              <a:endParaRPr lang="zh-TW" altLang="en-US" sz="2000" dirty="0">
                <a:latin typeface="+mn-lt"/>
              </a:endParaRPr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864" y="912"/>
              <a:ext cx="672" cy="624"/>
            </a:xfrm>
            <a:prstGeom prst="flowChartConnector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zh-TW" sz="2000" dirty="0" smtClean="0">
                  <a:latin typeface="+mn-lt"/>
                </a:rPr>
                <a:t>P1</a:t>
              </a:r>
              <a:endParaRPr lang="zh-TW" altLang="en-US" sz="2000" dirty="0">
                <a:latin typeface="+mn-lt"/>
              </a:endParaRPr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2016" y="912"/>
              <a:ext cx="672" cy="624"/>
            </a:xfrm>
            <a:prstGeom prst="flowChartConnector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zh-TW" sz="2000" dirty="0" smtClean="0">
                  <a:latin typeface="+mn-lt"/>
                </a:rPr>
                <a:t>P2</a:t>
              </a:r>
              <a:endParaRPr lang="zh-TW" altLang="en-US" sz="2000" dirty="0">
                <a:latin typeface="+mn-lt"/>
              </a:endParaRPr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3168" y="912"/>
              <a:ext cx="672" cy="624"/>
            </a:xfrm>
            <a:prstGeom prst="flowChartConnector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zh-TW" sz="2000" dirty="0" smtClean="0">
                  <a:latin typeface="+mn-lt"/>
                </a:rPr>
                <a:t>P3</a:t>
              </a:r>
              <a:endParaRPr lang="zh-TW" altLang="en-US" sz="2000" dirty="0">
                <a:latin typeface="+mn-lt"/>
              </a:endParaRPr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4320" y="912"/>
              <a:ext cx="672" cy="624"/>
            </a:xfrm>
            <a:prstGeom prst="flowChartConnector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zh-TW" sz="2000" dirty="0" err="1" smtClean="0">
                  <a:latin typeface="+mn-lt"/>
                </a:rPr>
                <a:t>Pn</a:t>
              </a:r>
              <a:endParaRPr lang="zh-TW" altLang="en-US" sz="2000" dirty="0">
                <a:latin typeface="+mn-lt"/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720" y="2112"/>
              <a:ext cx="4560" cy="480"/>
            </a:xfrm>
            <a:custGeom>
              <a:avLst/>
              <a:gdLst>
                <a:gd name="T0" fmla="*/ 0 w 4560"/>
                <a:gd name="T1" fmla="*/ 480 h 480"/>
                <a:gd name="T2" fmla="*/ 2208 w 4560"/>
                <a:gd name="T3" fmla="*/ 0 h 480"/>
                <a:gd name="T4" fmla="*/ 4560 w 4560"/>
                <a:gd name="T5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60" h="480">
                  <a:moveTo>
                    <a:pt x="0" y="480"/>
                  </a:moveTo>
                  <a:cubicBezTo>
                    <a:pt x="724" y="240"/>
                    <a:pt x="1448" y="0"/>
                    <a:pt x="2208" y="0"/>
                  </a:cubicBezTo>
                  <a:cubicBezTo>
                    <a:pt x="2968" y="0"/>
                    <a:pt x="3764" y="240"/>
                    <a:pt x="4560" y="48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cxnSp>
          <p:nvCxnSpPr>
            <p:cNvPr id="16" name="AutoShape 12"/>
            <p:cNvCxnSpPr>
              <a:cxnSpLocks noChangeShapeType="1"/>
              <a:stCxn id="11" idx="4"/>
            </p:cNvCxnSpPr>
            <p:nvPr/>
          </p:nvCxnSpPr>
          <p:spPr bwMode="auto">
            <a:xfrm>
              <a:off x="1200" y="1536"/>
              <a:ext cx="0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3"/>
            <p:cNvCxnSpPr>
              <a:cxnSpLocks noChangeShapeType="1"/>
              <a:stCxn id="14" idx="4"/>
            </p:cNvCxnSpPr>
            <p:nvPr/>
          </p:nvCxnSpPr>
          <p:spPr bwMode="auto">
            <a:xfrm>
              <a:off x="4656" y="1536"/>
              <a:ext cx="1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1200" y="1968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H="1">
              <a:off x="4416" y="1968"/>
              <a:ext cx="24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2352" y="153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3504" y="153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 flipV="1">
              <a:off x="2352" y="2160"/>
              <a:ext cx="57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2928" y="26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28" name="Oval 24"/>
            <p:cNvSpPr>
              <a:spLocks noChangeArrowheads="1"/>
            </p:cNvSpPr>
            <p:nvPr/>
          </p:nvSpPr>
          <p:spPr bwMode="auto">
            <a:xfrm>
              <a:off x="3936" y="1200"/>
              <a:ext cx="48" cy="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4224" y="1200"/>
              <a:ext cx="48" cy="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4080" y="1200"/>
              <a:ext cx="48" cy="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 rot="5331729">
              <a:off x="2752" y="2192"/>
              <a:ext cx="112" cy="240"/>
            </a:xfrm>
            <a:custGeom>
              <a:avLst/>
              <a:gdLst>
                <a:gd name="T0" fmla="*/ 112 w 112"/>
                <a:gd name="T1" fmla="*/ 0 h 240"/>
                <a:gd name="T2" fmla="*/ 16 w 112"/>
                <a:gd name="T3" fmla="*/ 96 h 240"/>
                <a:gd name="T4" fmla="*/ 16 w 112"/>
                <a:gd name="T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240">
                  <a:moveTo>
                    <a:pt x="112" y="0"/>
                  </a:moveTo>
                  <a:cubicBezTo>
                    <a:pt x="72" y="28"/>
                    <a:pt x="32" y="56"/>
                    <a:pt x="16" y="96"/>
                  </a:cubicBezTo>
                  <a:cubicBezTo>
                    <a:pt x="0" y="136"/>
                    <a:pt x="8" y="188"/>
                    <a:pt x="16" y="24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 rot="13491826" flipH="1">
              <a:off x="2368" y="2384"/>
              <a:ext cx="112" cy="240"/>
            </a:xfrm>
            <a:custGeom>
              <a:avLst/>
              <a:gdLst>
                <a:gd name="T0" fmla="*/ 112 w 112"/>
                <a:gd name="T1" fmla="*/ 0 h 240"/>
                <a:gd name="T2" fmla="*/ 16 w 112"/>
                <a:gd name="T3" fmla="*/ 96 h 240"/>
                <a:gd name="T4" fmla="*/ 16 w 112"/>
                <a:gd name="T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240">
                  <a:moveTo>
                    <a:pt x="112" y="0"/>
                  </a:moveTo>
                  <a:cubicBezTo>
                    <a:pt x="72" y="28"/>
                    <a:pt x="32" y="56"/>
                    <a:pt x="16" y="96"/>
                  </a:cubicBezTo>
                  <a:cubicBezTo>
                    <a:pt x="0" y="136"/>
                    <a:pt x="8" y="188"/>
                    <a:pt x="16" y="24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zh-TW" altLang="en-US" sz="2000">
                <a:latin typeface="+mn-lt"/>
              </a:endParaRPr>
            </a:p>
          </p:txBody>
        </p:sp>
      </p:grpSp>
      <p:sp>
        <p:nvSpPr>
          <p:cNvPr id="25" name="文字方塊 24"/>
          <p:cNvSpPr txBox="1"/>
          <p:nvPr/>
        </p:nvSpPr>
        <p:spPr>
          <a:xfrm>
            <a:off x="7668344" y="4941168"/>
            <a:ext cx="13478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No cache</a:t>
            </a:r>
          </a:p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No </a:t>
            </a:r>
            <a:r>
              <a:rPr lang="en-US" altLang="zh-TW" sz="2000" dirty="0" err="1" smtClean="0">
                <a:solidFill>
                  <a:srgbClr val="FF0000"/>
                </a:solidFill>
                <a:latin typeface="+mn-lt"/>
              </a:rPr>
              <a:t>Wr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. </a:t>
            </a:r>
            <a:r>
              <a:rPr lang="en-US" altLang="zh-TW" sz="2000" dirty="0" err="1" smtClean="0">
                <a:solidFill>
                  <a:srgbClr val="FF0000"/>
                </a:solidFill>
                <a:latin typeface="+mn-lt"/>
              </a:rPr>
              <a:t>Buf</a:t>
            </a:r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.</a:t>
            </a:r>
            <a:endParaRPr lang="zh-TW" altLang="en-US" sz="2000" dirty="0" err="1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62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Sequential Consistency Memory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A </a:t>
            </a:r>
            <a:r>
              <a:rPr lang="en-US" altLang="zh-TW" i="1" dirty="0" smtClean="0"/>
              <a:t>multiprocessor system is </a:t>
            </a:r>
            <a:r>
              <a:rPr lang="en-US" altLang="zh-TW" i="1" dirty="0" smtClean="0">
                <a:solidFill>
                  <a:srgbClr val="FF0000"/>
                </a:solidFill>
              </a:rPr>
              <a:t>sequentially consistent (SC) </a:t>
            </a:r>
            <a:r>
              <a:rPr lang="en-US" altLang="zh-TW" dirty="0" smtClean="0"/>
              <a:t>if the result of any execution is the same </a:t>
            </a:r>
            <a:r>
              <a:rPr lang="en-US" altLang="zh-TW" i="1" u="sng" dirty="0" smtClean="0"/>
              <a:t>as if 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the operations of all the processors were executed in some sequential order, AND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the operations of each individual processor appear in this sequence in the order specified by its program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This is a memory ordering model, or </a:t>
            </a:r>
            <a:r>
              <a:rPr lang="en-US" altLang="zh-TW" i="1" dirty="0" smtClean="0"/>
              <a:t>memory model</a:t>
            </a:r>
          </a:p>
          <a:p>
            <a:pPr lvl="1">
              <a:spcBef>
                <a:spcPts val="0"/>
              </a:spcBef>
            </a:pPr>
            <a:r>
              <a:rPr lang="en-US" altLang="zh-TW" dirty="0"/>
              <a:t>All processors see the same order of </a:t>
            </a:r>
            <a:r>
              <a:rPr lang="en-US" altLang="zh-TW" dirty="0" smtClean="0"/>
              <a:t>memory ops, i.e</a:t>
            </a:r>
            <a:r>
              <a:rPr lang="en-US" altLang="zh-TW" dirty="0"/>
              <a:t>., all memory </a:t>
            </a:r>
            <a:r>
              <a:rPr lang="en-US" altLang="zh-TW" dirty="0" smtClean="0"/>
              <a:t>ops happen </a:t>
            </a:r>
            <a:r>
              <a:rPr lang="en-US" altLang="zh-TW" dirty="0"/>
              <a:t>in an order (called the </a:t>
            </a:r>
            <a:r>
              <a:rPr lang="en-US" altLang="zh-TW" i="1" u="sng" dirty="0"/>
              <a:t>global total order</a:t>
            </a:r>
            <a:r>
              <a:rPr lang="en-US" altLang="zh-TW" dirty="0"/>
              <a:t>) that is consistent across all </a:t>
            </a:r>
            <a:r>
              <a:rPr lang="en-US" altLang="zh-TW" dirty="0" smtClean="0"/>
              <a:t>processors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Within </a:t>
            </a:r>
            <a:r>
              <a:rPr lang="en-US" altLang="zh-TW" dirty="0"/>
              <a:t>this global order, each processor</a:t>
            </a:r>
            <a:r>
              <a:rPr lang="en-US" altLang="en-US" dirty="0"/>
              <a:t>’</a:t>
            </a:r>
            <a:r>
              <a:rPr lang="en-US" altLang="zh-TW" dirty="0"/>
              <a:t>s operations appear in sequential </a:t>
            </a:r>
            <a:r>
              <a:rPr lang="en-US" altLang="zh-TW" dirty="0" smtClean="0"/>
              <a:t>order</a:t>
            </a:r>
            <a:endParaRPr lang="en-US" altLang="zh-TW" dirty="0"/>
          </a:p>
          <a:p>
            <a:pPr>
              <a:spcBef>
                <a:spcPts val="0"/>
              </a:spcBef>
            </a:pPr>
            <a:endParaRPr lang="en-US" altLang="zh-TW" i="1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16</a:t>
            </a:fld>
            <a:endParaRPr lang="zh-TW" altLang="zh-TW"/>
          </a:p>
        </p:txBody>
      </p:sp>
      <p:sp>
        <p:nvSpPr>
          <p:cNvPr id="4" name="文字方塊 3"/>
          <p:cNvSpPr txBox="1"/>
          <p:nvPr/>
        </p:nvSpPr>
        <p:spPr>
          <a:xfrm>
            <a:off x="4788024" y="5445224"/>
            <a:ext cx="41044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err="1">
                <a:latin typeface="+mn-lt"/>
              </a:rPr>
              <a:t>Lamport</a:t>
            </a:r>
            <a:r>
              <a:rPr lang="en-US" altLang="zh-TW" sz="1400" dirty="0">
                <a:latin typeface="+mn-lt"/>
              </a:rPr>
              <a:t>, </a:t>
            </a:r>
            <a:r>
              <a:rPr lang="en-US" altLang="en-US" sz="1400" dirty="0">
                <a:latin typeface="+mn-lt"/>
              </a:rPr>
              <a:t>“</a:t>
            </a:r>
            <a:r>
              <a:rPr lang="en-US" altLang="ja-JP" sz="1400" dirty="0">
                <a:latin typeface="+mn-lt"/>
              </a:rPr>
              <a:t>How to Make a Multiprocessor Computer That Correctly Executes </a:t>
            </a:r>
            <a:r>
              <a:rPr lang="en-US" altLang="ja-JP" sz="1400" dirty="0" err="1">
                <a:latin typeface="+mn-lt"/>
              </a:rPr>
              <a:t>Multiprocess</a:t>
            </a:r>
            <a:r>
              <a:rPr lang="en-US" altLang="ja-JP" sz="1400" dirty="0">
                <a:latin typeface="+mn-lt"/>
              </a:rPr>
              <a:t> Programs,</a:t>
            </a:r>
            <a:r>
              <a:rPr lang="en-US" altLang="en-US" sz="1400" dirty="0">
                <a:latin typeface="+mn-lt"/>
              </a:rPr>
              <a:t>”</a:t>
            </a:r>
            <a:r>
              <a:rPr lang="en-US" altLang="ja-JP" sz="1400" dirty="0">
                <a:latin typeface="+mn-lt"/>
              </a:rPr>
              <a:t> </a:t>
            </a:r>
            <a:r>
              <a:rPr lang="en-US" altLang="ja-JP" sz="1400" i="1" dirty="0">
                <a:latin typeface="+mn-lt"/>
              </a:rPr>
              <a:t>IEEE Transactions on Computers</a:t>
            </a:r>
            <a:r>
              <a:rPr lang="en-US" altLang="ja-JP" sz="1400" dirty="0">
                <a:latin typeface="+mn-lt"/>
              </a:rPr>
              <a:t>, </a:t>
            </a:r>
            <a:r>
              <a:rPr lang="en-US" altLang="ja-JP" sz="1400" dirty="0" smtClean="0">
                <a:latin typeface="+mn-lt"/>
              </a:rPr>
              <a:t>1979</a:t>
            </a:r>
            <a:endParaRPr lang="en-US" altLang="zh-TW" sz="1400" dirty="0">
              <a:latin typeface="+mn-lt"/>
            </a:endParaRPr>
          </a:p>
        </p:txBody>
      </p:sp>
      <p:sp>
        <p:nvSpPr>
          <p:cNvPr id="5" name="圓角矩形 4"/>
          <p:cNvSpPr/>
          <p:nvPr/>
        </p:nvSpPr>
        <p:spPr bwMode="auto">
          <a:xfrm>
            <a:off x="683567" y="5652000"/>
            <a:ext cx="4104457" cy="432000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Consider the memory switch analogy 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248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609600" y="1136104"/>
            <a:ext cx="3810000" cy="1828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grpSp>
        <p:nvGrpSpPr>
          <p:cNvPr id="13317" name="Group 31"/>
          <p:cNvGrpSpPr>
            <a:grpSpLocks/>
          </p:cNvGrpSpPr>
          <p:nvPr/>
        </p:nvGrpSpPr>
        <p:grpSpPr bwMode="auto">
          <a:xfrm>
            <a:off x="4800600" y="1281336"/>
            <a:ext cx="1752600" cy="2209800"/>
            <a:chOff x="5029200" y="2755075"/>
            <a:chExt cx="1752600" cy="2209800"/>
          </a:xfrm>
        </p:grpSpPr>
        <p:sp>
          <p:nvSpPr>
            <p:cNvPr id="22" name="Rounded Rectangle 21"/>
            <p:cNvSpPr/>
            <p:nvPr/>
          </p:nvSpPr>
          <p:spPr>
            <a:xfrm>
              <a:off x="5029200" y="2755075"/>
              <a:ext cx="1752600" cy="220980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352" name="TextBox 22"/>
            <p:cNvSpPr txBox="1">
              <a:spLocks noChangeArrowheads="1"/>
            </p:cNvSpPr>
            <p:nvPr/>
          </p:nvSpPr>
          <p:spPr bwMode="auto">
            <a:xfrm>
              <a:off x="5105400" y="2900366"/>
              <a:ext cx="1676400" cy="99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800"/>
                </a:spcAft>
              </a:pPr>
              <a:r>
                <a:rPr lang="en-US" altLang="zh-CN" sz="2000" dirty="0">
                  <a:latin typeface="+mn-lt"/>
                </a:rPr>
                <a:t>b1</a:t>
              </a:r>
              <a:r>
                <a:rPr lang="en-US" altLang="zh-CN" sz="2400" dirty="0">
                  <a:latin typeface="+mn-lt"/>
                </a:rPr>
                <a:t>: R</a:t>
              </a:r>
              <a:r>
                <a:rPr lang="en-US" altLang="zh-CN" sz="2400" baseline="-25000" dirty="0">
                  <a:latin typeface="+mn-lt"/>
                </a:rPr>
                <a:t>y</a:t>
              </a:r>
              <a:r>
                <a:rPr lang="en-US" altLang="zh-CN" sz="2400" dirty="0">
                  <a:latin typeface="+mn-lt"/>
                </a:rPr>
                <a:t> = y;</a:t>
              </a:r>
            </a:p>
            <a:p>
              <a:pPr eaLnBrk="1" hangingPunct="1">
                <a:spcBef>
                  <a:spcPts val="500"/>
                </a:spcBef>
              </a:pPr>
              <a:r>
                <a:rPr lang="en-US" altLang="zh-CN" sz="2000" dirty="0">
                  <a:latin typeface="+mn-lt"/>
                </a:rPr>
                <a:t>b2</a:t>
              </a:r>
              <a:r>
                <a:rPr lang="en-US" altLang="zh-CN" sz="2400" dirty="0">
                  <a:latin typeface="+mn-lt"/>
                </a:rPr>
                <a:t>: R</a:t>
              </a:r>
              <a:r>
                <a:rPr lang="en-US" altLang="zh-CN" sz="2400" baseline="-25000" dirty="0">
                  <a:latin typeface="+mn-lt"/>
                </a:rPr>
                <a:t>x</a:t>
              </a:r>
              <a:r>
                <a:rPr lang="en-US" altLang="zh-CN" sz="2400" dirty="0">
                  <a:latin typeface="+mn-lt"/>
                </a:rPr>
                <a:t> = x;</a:t>
              </a:r>
              <a:endParaRPr lang="zh-CN" altLang="en-US" sz="2400" b="1" dirty="0">
                <a:latin typeface="+mn-lt"/>
              </a:endParaRPr>
            </a:p>
          </p:txBody>
        </p:sp>
        <p:sp>
          <p:nvSpPr>
            <p:cNvPr id="13353" name="TextBox 24"/>
            <p:cNvSpPr txBox="1">
              <a:spLocks noChangeArrowheads="1"/>
            </p:cNvSpPr>
            <p:nvPr/>
          </p:nvSpPr>
          <p:spPr bwMode="auto">
            <a:xfrm>
              <a:off x="5105400" y="3909950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>
                  <a:latin typeface="+mn-lt"/>
                </a:rPr>
                <a:t>a1</a:t>
              </a:r>
              <a:r>
                <a:rPr lang="en-US" altLang="zh-CN" sz="2400">
                  <a:latin typeface="+mn-lt"/>
                </a:rPr>
                <a:t>:  x  = 1;</a:t>
              </a:r>
            </a:p>
          </p:txBody>
        </p:sp>
        <p:sp>
          <p:nvSpPr>
            <p:cNvPr id="13354" name="TextBox 25"/>
            <p:cNvSpPr txBox="1">
              <a:spLocks noChangeArrowheads="1"/>
            </p:cNvSpPr>
            <p:nvPr/>
          </p:nvSpPr>
          <p:spPr bwMode="auto">
            <a:xfrm>
              <a:off x="5105400" y="4359740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>
                  <a:latin typeface="+mn-lt"/>
                </a:rPr>
                <a:t>a2</a:t>
              </a:r>
              <a:r>
                <a:rPr lang="en-US" altLang="zh-CN" sz="2400">
                  <a:latin typeface="+mn-lt"/>
                </a:rPr>
                <a:t>:  y  = 1;</a:t>
              </a:r>
              <a:endParaRPr lang="zh-CN" altLang="en-US" sz="2400" b="1">
                <a:latin typeface="+mn-lt"/>
              </a:endParaRPr>
            </a:p>
          </p:txBody>
        </p:sp>
      </p:grpSp>
      <p:grpSp>
        <p:nvGrpSpPr>
          <p:cNvPr id="13318" name="Group 32"/>
          <p:cNvGrpSpPr>
            <a:grpSpLocks/>
          </p:cNvGrpSpPr>
          <p:nvPr/>
        </p:nvGrpSpPr>
        <p:grpSpPr bwMode="auto">
          <a:xfrm>
            <a:off x="6781800" y="1270224"/>
            <a:ext cx="1752600" cy="2209800"/>
            <a:chOff x="7086600" y="2743200"/>
            <a:chExt cx="1752600" cy="2209800"/>
          </a:xfrm>
        </p:grpSpPr>
        <p:sp>
          <p:nvSpPr>
            <p:cNvPr id="27" name="Rounded Rectangle 26"/>
            <p:cNvSpPr/>
            <p:nvPr/>
          </p:nvSpPr>
          <p:spPr>
            <a:xfrm>
              <a:off x="7086600" y="2743200"/>
              <a:ext cx="1752600" cy="220980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347" name="TextBox 27"/>
            <p:cNvSpPr txBox="1">
              <a:spLocks noChangeArrowheads="1"/>
            </p:cNvSpPr>
            <p:nvPr/>
          </p:nvSpPr>
          <p:spPr bwMode="auto">
            <a:xfrm>
              <a:off x="7162800" y="3910435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500"/>
                </a:spcBef>
              </a:pPr>
              <a:r>
                <a:rPr lang="en-US" altLang="zh-CN" sz="2000" dirty="0">
                  <a:latin typeface="+mn-lt"/>
                </a:rPr>
                <a:t>b2</a:t>
              </a:r>
              <a:r>
                <a:rPr lang="en-US" altLang="zh-CN" sz="2400" dirty="0">
                  <a:latin typeface="+mn-lt"/>
                </a:rPr>
                <a:t>: R</a:t>
              </a:r>
              <a:r>
                <a:rPr lang="en-US" altLang="zh-CN" sz="2400" baseline="-25000" dirty="0">
                  <a:latin typeface="+mn-lt"/>
                </a:rPr>
                <a:t>x</a:t>
              </a:r>
              <a:r>
                <a:rPr lang="en-US" altLang="zh-CN" sz="2400" dirty="0">
                  <a:latin typeface="+mn-lt"/>
                </a:rPr>
                <a:t> = x;</a:t>
              </a:r>
              <a:endParaRPr lang="zh-CN" altLang="en-US" sz="2400" b="1" dirty="0">
                <a:latin typeface="+mn-lt"/>
              </a:endParaRPr>
            </a:p>
          </p:txBody>
        </p:sp>
        <p:sp>
          <p:nvSpPr>
            <p:cNvPr id="13348" name="TextBox 28"/>
            <p:cNvSpPr txBox="1">
              <a:spLocks noChangeArrowheads="1"/>
            </p:cNvSpPr>
            <p:nvPr/>
          </p:nvSpPr>
          <p:spPr bwMode="auto">
            <a:xfrm>
              <a:off x="7162800" y="3431945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>
                  <a:latin typeface="+mn-lt"/>
                </a:rPr>
                <a:t>a1</a:t>
              </a:r>
              <a:r>
                <a:rPr lang="en-US" altLang="zh-CN" sz="2400">
                  <a:latin typeface="+mn-lt"/>
                </a:rPr>
                <a:t>:  x  = 1;</a:t>
              </a:r>
            </a:p>
          </p:txBody>
        </p:sp>
        <p:sp>
          <p:nvSpPr>
            <p:cNvPr id="13349" name="TextBox 29"/>
            <p:cNvSpPr txBox="1">
              <a:spLocks noChangeArrowheads="1"/>
            </p:cNvSpPr>
            <p:nvPr/>
          </p:nvSpPr>
          <p:spPr bwMode="auto">
            <a:xfrm>
              <a:off x="7162800" y="4343400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>
                  <a:latin typeface="+mn-lt"/>
                </a:rPr>
                <a:t>a2</a:t>
              </a:r>
              <a:r>
                <a:rPr lang="en-US" altLang="zh-CN" sz="2400">
                  <a:latin typeface="+mn-lt"/>
                </a:rPr>
                <a:t>:  y  = 1;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50" name="TextBox 30"/>
            <p:cNvSpPr txBox="1">
              <a:spLocks noChangeArrowheads="1"/>
            </p:cNvSpPr>
            <p:nvPr/>
          </p:nvSpPr>
          <p:spPr bwMode="auto">
            <a:xfrm>
              <a:off x="7162800" y="2919350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800"/>
                </a:spcAft>
              </a:pPr>
              <a:r>
                <a:rPr lang="en-US" altLang="zh-CN" sz="2000">
                  <a:latin typeface="+mn-lt"/>
                </a:rPr>
                <a:t>b1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y</a:t>
              </a:r>
              <a:r>
                <a:rPr lang="en-US" altLang="zh-CN" sz="2400">
                  <a:latin typeface="+mn-lt"/>
                </a:rPr>
                <a:t> = y;</a:t>
              </a:r>
            </a:p>
          </p:txBody>
        </p:sp>
      </p:grpSp>
      <p:sp>
        <p:nvSpPr>
          <p:cNvPr id="13319" name="TextBox 48"/>
          <p:cNvSpPr txBox="1">
            <a:spLocks noChangeArrowheads="1"/>
          </p:cNvSpPr>
          <p:nvPr/>
        </p:nvSpPr>
        <p:spPr bwMode="auto">
          <a:xfrm>
            <a:off x="2667000" y="1726654"/>
            <a:ext cx="16764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Aft>
                <a:spcPts val="800"/>
              </a:spcAft>
            </a:pPr>
            <a:r>
              <a:rPr lang="en-US" altLang="zh-CN" dirty="0">
                <a:latin typeface="+mn-lt"/>
              </a:rPr>
              <a:t>b1: R</a:t>
            </a:r>
            <a:r>
              <a:rPr lang="en-US" altLang="zh-CN" baseline="-25000" dirty="0">
                <a:latin typeface="+mn-lt"/>
              </a:rPr>
              <a:t>y</a:t>
            </a:r>
            <a:r>
              <a:rPr lang="en-US" altLang="zh-CN" dirty="0">
                <a:latin typeface="+mn-lt"/>
              </a:rPr>
              <a:t> = y;</a:t>
            </a:r>
          </a:p>
          <a:p>
            <a:pPr eaLnBrk="1" hangingPunct="1">
              <a:spcBef>
                <a:spcPts val="500"/>
              </a:spcBef>
            </a:pPr>
            <a:r>
              <a:rPr lang="en-US" altLang="zh-CN" dirty="0">
                <a:latin typeface="+mn-lt"/>
              </a:rPr>
              <a:t>b2: R</a:t>
            </a:r>
            <a:r>
              <a:rPr lang="en-US" altLang="zh-CN" baseline="-25000" dirty="0">
                <a:latin typeface="+mn-lt"/>
              </a:rPr>
              <a:t>x</a:t>
            </a:r>
            <a:r>
              <a:rPr lang="en-US" altLang="zh-CN" dirty="0">
                <a:latin typeface="+mn-lt"/>
              </a:rPr>
              <a:t> = x;</a:t>
            </a:r>
            <a:endParaRPr lang="zh-CN" altLang="en-US" b="1" dirty="0">
              <a:latin typeface="+mn-lt"/>
            </a:endParaRPr>
          </a:p>
        </p:txBody>
      </p:sp>
      <p:sp>
        <p:nvSpPr>
          <p:cNvPr id="13320" name="TextBox 49"/>
          <p:cNvSpPr txBox="1">
            <a:spLocks noChangeArrowheads="1"/>
          </p:cNvSpPr>
          <p:nvPr/>
        </p:nvSpPr>
        <p:spPr bwMode="auto">
          <a:xfrm>
            <a:off x="1981200" y="5765254"/>
            <a:ext cx="182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dirty="0">
                <a:latin typeface="+mn-lt"/>
              </a:rPr>
              <a:t>(R</a:t>
            </a:r>
            <a:r>
              <a:rPr lang="en-US" altLang="zh-CN" sz="2000" baseline="-25000" dirty="0">
                <a:latin typeface="+mn-lt"/>
              </a:rPr>
              <a:t>x</a:t>
            </a:r>
            <a:r>
              <a:rPr lang="en-US" altLang="zh-CN" sz="2000" dirty="0">
                <a:latin typeface="+mn-lt"/>
              </a:rPr>
              <a:t>=0, R</a:t>
            </a:r>
            <a:r>
              <a:rPr lang="en-US" altLang="zh-CN" sz="2000" baseline="-25000" dirty="0">
                <a:latin typeface="+mn-lt"/>
              </a:rPr>
              <a:t>y</a:t>
            </a:r>
            <a:r>
              <a:rPr lang="en-US" altLang="zh-CN" sz="2000" dirty="0">
                <a:latin typeface="+mn-lt"/>
              </a:rPr>
              <a:t> =0)</a:t>
            </a:r>
          </a:p>
        </p:txBody>
      </p:sp>
      <p:sp>
        <p:nvSpPr>
          <p:cNvPr id="13321" name="TextBox 13"/>
          <p:cNvSpPr txBox="1">
            <a:spLocks noChangeArrowheads="1"/>
          </p:cNvSpPr>
          <p:nvPr/>
        </p:nvSpPr>
        <p:spPr bwMode="auto">
          <a:xfrm>
            <a:off x="838200" y="1734592"/>
            <a:ext cx="1524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dirty="0">
                <a:latin typeface="+mn-lt"/>
              </a:rPr>
              <a:t>a1: x = 1;</a:t>
            </a:r>
          </a:p>
        </p:txBody>
      </p:sp>
      <p:sp>
        <p:nvSpPr>
          <p:cNvPr id="13323" name="TextBox 16"/>
          <p:cNvSpPr txBox="1">
            <a:spLocks noChangeArrowheads="1"/>
          </p:cNvSpPr>
          <p:nvPr/>
        </p:nvSpPr>
        <p:spPr bwMode="auto">
          <a:xfrm>
            <a:off x="838200" y="2267992"/>
            <a:ext cx="1447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latin typeface="+mn-lt"/>
              </a:rPr>
              <a:t>a2: y = 1;</a:t>
            </a:r>
            <a:endParaRPr lang="zh-CN" altLang="en-US" b="1" dirty="0">
              <a:latin typeface="+mn-lt"/>
            </a:endParaRPr>
          </a:p>
        </p:txBody>
      </p:sp>
      <p:sp>
        <p:nvSpPr>
          <p:cNvPr id="18" name="Content Placeholder 1"/>
          <p:cNvSpPr txBox="1">
            <a:spLocks/>
          </p:cNvSpPr>
          <p:nvPr/>
        </p:nvSpPr>
        <p:spPr bwMode="auto">
          <a:xfrm>
            <a:off x="1219200" y="1336129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9100" indent="-4191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altLang="zh-CN" sz="2400" u="sng" kern="0" dirty="0">
                <a:solidFill>
                  <a:schemeClr val="tx2"/>
                </a:solidFill>
                <a:latin typeface="+mn-lt"/>
                <a:ea typeface="宋体" charset="-122"/>
              </a:rPr>
              <a:t>P1</a:t>
            </a:r>
            <a:r>
              <a:rPr lang="en-US" altLang="zh-CN" sz="2400" kern="0" dirty="0">
                <a:latin typeface="+mn-lt"/>
                <a:ea typeface="宋体" charset="-122"/>
              </a:rPr>
              <a:t> 	         </a:t>
            </a:r>
            <a:r>
              <a:rPr lang="en-US" altLang="zh-CN" sz="2400" kern="0" dirty="0" smtClean="0">
                <a:latin typeface="+mn-lt"/>
                <a:ea typeface="宋体" charset="-122"/>
              </a:rPr>
              <a:t>          </a:t>
            </a:r>
            <a:r>
              <a:rPr lang="en-US" altLang="zh-CN" sz="2400" u="sng" kern="0" dirty="0">
                <a:solidFill>
                  <a:schemeClr val="tx2"/>
                </a:solidFill>
                <a:latin typeface="+mn-lt"/>
                <a:ea typeface="宋体" charset="-122"/>
              </a:rPr>
              <a:t>P2</a:t>
            </a:r>
            <a:r>
              <a:rPr lang="en-US" altLang="zh-CN" sz="2400" u="sng" kern="0" dirty="0">
                <a:latin typeface="+mn-lt"/>
                <a:ea typeface="宋体" charset="-122"/>
              </a:rPr>
              <a:t> </a:t>
            </a:r>
          </a:p>
        </p:txBody>
      </p:sp>
      <p:pic>
        <p:nvPicPr>
          <p:cNvPr id="13326" name="Picture 30" descr="C:\Users\linc\Desktop\20090204_845682aa92221a984601cPafxQxIgou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05273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30" descr="C:\Users\linc\Desktop\20090204_845682aa92221a984601cPafxQxIgou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05273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1" name="TextBox 45"/>
          <p:cNvSpPr txBox="1">
            <a:spLocks noChangeArrowheads="1"/>
          </p:cNvSpPr>
          <p:nvPr/>
        </p:nvSpPr>
        <p:spPr bwMode="auto">
          <a:xfrm>
            <a:off x="2555875" y="4276179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dirty="0">
                <a:solidFill>
                  <a:srgbClr val="FF0000"/>
                </a:solidFill>
                <a:latin typeface="+mn-lt"/>
              </a:rPr>
              <a:t>≡</a:t>
            </a:r>
          </a:p>
        </p:txBody>
      </p:sp>
      <p:grpSp>
        <p:nvGrpSpPr>
          <p:cNvPr id="13332" name="Group 31"/>
          <p:cNvGrpSpPr>
            <a:grpSpLocks/>
          </p:cNvGrpSpPr>
          <p:nvPr/>
        </p:nvGrpSpPr>
        <p:grpSpPr bwMode="auto">
          <a:xfrm>
            <a:off x="3100388" y="3509417"/>
            <a:ext cx="1776412" cy="2209800"/>
            <a:chOff x="5005450" y="2766950"/>
            <a:chExt cx="1776350" cy="2209800"/>
          </a:xfrm>
        </p:grpSpPr>
        <p:sp>
          <p:nvSpPr>
            <p:cNvPr id="48" name="Rounded Rectangle 47"/>
            <p:cNvSpPr/>
            <p:nvPr/>
          </p:nvSpPr>
          <p:spPr>
            <a:xfrm>
              <a:off x="5005450" y="2766950"/>
              <a:ext cx="1752539" cy="220980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341" name="TextBox 22"/>
            <p:cNvSpPr txBox="1">
              <a:spLocks noChangeArrowheads="1"/>
            </p:cNvSpPr>
            <p:nvPr/>
          </p:nvSpPr>
          <p:spPr bwMode="auto">
            <a:xfrm>
              <a:off x="5105400" y="2900366"/>
              <a:ext cx="1676400" cy="997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800"/>
                </a:spcAft>
              </a:pPr>
              <a:r>
                <a:rPr lang="en-US" altLang="zh-CN" sz="2000">
                  <a:latin typeface="+mn-lt"/>
                </a:rPr>
                <a:t>b1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y</a:t>
              </a:r>
              <a:r>
                <a:rPr lang="en-US" altLang="zh-CN" sz="2400">
                  <a:latin typeface="+mn-lt"/>
                </a:rPr>
                <a:t> = y;</a:t>
              </a:r>
            </a:p>
            <a:p>
              <a:pPr eaLnBrk="1" hangingPunct="1">
                <a:spcBef>
                  <a:spcPts val="500"/>
                </a:spcBef>
              </a:pPr>
              <a:r>
                <a:rPr lang="en-US" altLang="zh-CN" sz="2000">
                  <a:latin typeface="+mn-lt"/>
                </a:rPr>
                <a:t>b2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x</a:t>
              </a:r>
              <a:r>
                <a:rPr lang="en-US" altLang="zh-CN" sz="2400">
                  <a:latin typeface="+mn-lt"/>
                </a:rPr>
                <a:t> = x;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42" name="TextBox 24"/>
            <p:cNvSpPr txBox="1">
              <a:spLocks noChangeArrowheads="1"/>
            </p:cNvSpPr>
            <p:nvPr/>
          </p:nvSpPr>
          <p:spPr bwMode="auto">
            <a:xfrm>
              <a:off x="5105400" y="3909950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>
                  <a:latin typeface="+mn-lt"/>
                </a:rPr>
                <a:t>a1</a:t>
              </a:r>
              <a:r>
                <a:rPr lang="en-US" altLang="zh-CN" sz="2400">
                  <a:latin typeface="+mn-lt"/>
                </a:rPr>
                <a:t>:  x  = 1;</a:t>
              </a:r>
            </a:p>
          </p:txBody>
        </p:sp>
        <p:sp>
          <p:nvSpPr>
            <p:cNvPr id="13343" name="TextBox 25"/>
            <p:cNvSpPr txBox="1">
              <a:spLocks noChangeArrowheads="1"/>
            </p:cNvSpPr>
            <p:nvPr/>
          </p:nvSpPr>
          <p:spPr bwMode="auto">
            <a:xfrm>
              <a:off x="5105400" y="4359740"/>
              <a:ext cx="167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>
                  <a:latin typeface="+mn-lt"/>
                </a:rPr>
                <a:t>a2</a:t>
              </a:r>
              <a:r>
                <a:rPr lang="en-US" altLang="zh-CN" sz="2400">
                  <a:latin typeface="+mn-lt"/>
                </a:rPr>
                <a:t>:  y  = 1;</a:t>
              </a:r>
              <a:endParaRPr lang="zh-CN" altLang="en-US" sz="2400" b="1">
                <a:latin typeface="+mn-lt"/>
              </a:endParaRPr>
            </a:p>
          </p:txBody>
        </p:sp>
      </p:grpSp>
      <p:grpSp>
        <p:nvGrpSpPr>
          <p:cNvPr id="8" name="群組 7"/>
          <p:cNvGrpSpPr/>
          <p:nvPr/>
        </p:nvGrpSpPr>
        <p:grpSpPr>
          <a:xfrm>
            <a:off x="6096000" y="3872136"/>
            <a:ext cx="1787525" cy="2209800"/>
            <a:chOff x="6096000" y="3872136"/>
            <a:chExt cx="1787525" cy="2209800"/>
          </a:xfrm>
        </p:grpSpPr>
        <p:sp>
          <p:nvSpPr>
            <p:cNvPr id="55" name="Rounded Rectangle 54"/>
            <p:cNvSpPr/>
            <p:nvPr/>
          </p:nvSpPr>
          <p:spPr bwMode="auto">
            <a:xfrm>
              <a:off x="6096000" y="3872136"/>
              <a:ext cx="1752600" cy="220980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335" name="TextBox 25"/>
            <p:cNvSpPr txBox="1">
              <a:spLocks noChangeArrowheads="1"/>
            </p:cNvSpPr>
            <p:nvPr/>
          </p:nvSpPr>
          <p:spPr bwMode="auto">
            <a:xfrm>
              <a:off x="6172200" y="3984849"/>
              <a:ext cx="1676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>
                  <a:latin typeface="+mn-lt"/>
                </a:rPr>
                <a:t>a2</a:t>
              </a:r>
              <a:r>
                <a:rPr lang="en-US" altLang="zh-CN" sz="2400">
                  <a:latin typeface="+mn-lt"/>
                </a:rPr>
                <a:t>:  y  = 1;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36" name="TextBox 22"/>
            <p:cNvSpPr txBox="1">
              <a:spLocks noChangeArrowheads="1"/>
            </p:cNvSpPr>
            <p:nvPr/>
          </p:nvSpPr>
          <p:spPr bwMode="auto">
            <a:xfrm>
              <a:off x="6183313" y="4462686"/>
              <a:ext cx="1676400" cy="998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800"/>
                </a:spcAft>
              </a:pPr>
              <a:r>
                <a:rPr lang="en-US" altLang="zh-CN" sz="2000">
                  <a:latin typeface="+mn-lt"/>
                </a:rPr>
                <a:t>b1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y</a:t>
              </a:r>
              <a:r>
                <a:rPr lang="en-US" altLang="zh-CN" sz="2400">
                  <a:latin typeface="+mn-lt"/>
                </a:rPr>
                <a:t> = y;</a:t>
              </a:r>
            </a:p>
            <a:p>
              <a:pPr eaLnBrk="1" hangingPunct="1">
                <a:spcBef>
                  <a:spcPts val="500"/>
                </a:spcBef>
              </a:pPr>
              <a:r>
                <a:rPr lang="en-US" altLang="zh-CN" sz="2000">
                  <a:latin typeface="+mn-lt"/>
                </a:rPr>
                <a:t>b2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x</a:t>
              </a:r>
              <a:r>
                <a:rPr lang="en-US" altLang="zh-CN" sz="2400">
                  <a:latin typeface="+mn-lt"/>
                </a:rPr>
                <a:t> = x;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37" name="TextBox 24"/>
            <p:cNvSpPr txBox="1">
              <a:spLocks noChangeArrowheads="1"/>
            </p:cNvSpPr>
            <p:nvPr/>
          </p:nvSpPr>
          <p:spPr bwMode="auto">
            <a:xfrm>
              <a:off x="6207125" y="5438999"/>
              <a:ext cx="1676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>
                  <a:latin typeface="+mn-lt"/>
                </a:rPr>
                <a:t>a1</a:t>
              </a:r>
              <a:r>
                <a:rPr lang="en-US" altLang="zh-CN" sz="2400">
                  <a:latin typeface="+mn-lt"/>
                </a:rPr>
                <a:t>:  x  = 1;</a:t>
              </a:r>
            </a:p>
          </p:txBody>
        </p:sp>
      </p:grpSp>
      <p:pic>
        <p:nvPicPr>
          <p:cNvPr id="13338" name="Picture 4" descr="C:\Users\linc\Desktop\53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643536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群組 8"/>
          <p:cNvGrpSpPr/>
          <p:nvPr/>
        </p:nvGrpSpPr>
        <p:grpSpPr>
          <a:xfrm>
            <a:off x="674688" y="3487192"/>
            <a:ext cx="1798637" cy="2209800"/>
            <a:chOff x="674688" y="3487192"/>
            <a:chExt cx="1798637" cy="2209800"/>
          </a:xfrm>
        </p:grpSpPr>
        <p:sp>
          <p:nvSpPr>
            <p:cNvPr id="44" name="Rounded Rectangle 43"/>
            <p:cNvSpPr/>
            <p:nvPr/>
          </p:nvSpPr>
          <p:spPr>
            <a:xfrm>
              <a:off x="674688" y="3487192"/>
              <a:ext cx="1752600" cy="220980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328" name="TextBox 22"/>
            <p:cNvSpPr txBox="1">
              <a:spLocks noChangeArrowheads="1"/>
            </p:cNvSpPr>
            <p:nvPr/>
          </p:nvSpPr>
          <p:spPr bwMode="auto">
            <a:xfrm>
              <a:off x="796925" y="3668167"/>
              <a:ext cx="1676400" cy="996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800"/>
                </a:spcAft>
              </a:pPr>
              <a:r>
                <a:rPr lang="en-US" altLang="zh-CN" sz="2000">
                  <a:latin typeface="+mn-lt"/>
                </a:rPr>
                <a:t>b1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y</a:t>
              </a:r>
              <a:r>
                <a:rPr lang="en-US" altLang="zh-CN" sz="2400">
                  <a:latin typeface="+mn-lt"/>
                </a:rPr>
                <a:t> = y;</a:t>
              </a:r>
            </a:p>
            <a:p>
              <a:pPr eaLnBrk="1" hangingPunct="1">
                <a:spcBef>
                  <a:spcPts val="500"/>
                </a:spcBef>
              </a:pPr>
              <a:r>
                <a:rPr lang="en-US" altLang="zh-CN" sz="2000">
                  <a:latin typeface="+mn-lt"/>
                </a:rPr>
                <a:t>b2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x</a:t>
              </a:r>
              <a:r>
                <a:rPr lang="en-US" altLang="zh-CN" sz="2400">
                  <a:latin typeface="+mn-lt"/>
                </a:rPr>
                <a:t> = x;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29" name="TextBox 24"/>
            <p:cNvSpPr txBox="1">
              <a:spLocks noChangeArrowheads="1"/>
            </p:cNvSpPr>
            <p:nvPr/>
          </p:nvSpPr>
          <p:spPr bwMode="auto">
            <a:xfrm>
              <a:off x="796925" y="5122317"/>
              <a:ext cx="1676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>
                  <a:latin typeface="+mn-lt"/>
                </a:rPr>
                <a:t>a1</a:t>
              </a:r>
              <a:r>
                <a:rPr lang="en-US" altLang="zh-CN" sz="2400">
                  <a:latin typeface="+mn-lt"/>
                </a:rPr>
                <a:t>:  x  = 1;</a:t>
              </a:r>
            </a:p>
          </p:txBody>
        </p:sp>
        <p:sp>
          <p:nvSpPr>
            <p:cNvPr id="13330" name="TextBox 25"/>
            <p:cNvSpPr txBox="1">
              <a:spLocks noChangeArrowheads="1"/>
            </p:cNvSpPr>
            <p:nvPr/>
          </p:nvSpPr>
          <p:spPr bwMode="auto">
            <a:xfrm>
              <a:off x="796925" y="4677817"/>
              <a:ext cx="1676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dirty="0">
                  <a:latin typeface="+mn-lt"/>
                </a:rPr>
                <a:t>a2</a:t>
              </a:r>
              <a:r>
                <a:rPr lang="en-US" altLang="zh-CN" sz="2400" dirty="0">
                  <a:latin typeface="+mn-lt"/>
                </a:rPr>
                <a:t>:  y  = 1;</a:t>
              </a:r>
              <a:endParaRPr lang="zh-CN" altLang="en-US" sz="2400" b="1" dirty="0">
                <a:latin typeface="+mn-lt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814388" y="4741317"/>
              <a:ext cx="457200" cy="838200"/>
            </a:xfrm>
            <a:prstGeom prst="round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Sequential Consistency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  <p:pic>
        <p:nvPicPr>
          <p:cNvPr id="13333" name="Picture 30" descr="C:\Users\linc\Desktop\20090204_845682aa92221a984601cPafxQxIgou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26970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59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  <p:bldP spid="133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Consequences of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Simple and intuitive </a:t>
            </a:r>
          </a:p>
          <a:p>
            <a:pPr lvl="1"/>
            <a:r>
              <a:rPr lang="en-US" altLang="zh-CN" dirty="0"/>
              <a:t>consistent with programmers’ intuition </a:t>
            </a:r>
          </a:p>
          <a:p>
            <a:pPr lvl="1"/>
            <a:r>
              <a:rPr lang="en-US" altLang="zh-CN" dirty="0"/>
              <a:t>easy to reason program </a:t>
            </a:r>
            <a:r>
              <a:rPr lang="en-US" altLang="zh-CN" dirty="0" smtClean="0"/>
              <a:t>behavior</a:t>
            </a:r>
            <a:endParaRPr lang="en-US" altLang="zh-TW" dirty="0" smtClean="0"/>
          </a:p>
          <a:p>
            <a:r>
              <a:rPr lang="en-US" altLang="zh-TW" dirty="0" smtClean="0"/>
              <a:t>Within the same execution, all processors see the same global order of operations to memory</a:t>
            </a:r>
          </a:p>
          <a:p>
            <a:pPr lvl="1" indent="-342900"/>
            <a:r>
              <a:rPr lang="en-US" altLang="zh-TW" dirty="0" smtClean="0"/>
              <a:t>No correctness issue</a:t>
            </a:r>
          </a:p>
          <a:p>
            <a:pPr lvl="1" indent="-342900"/>
            <a:r>
              <a:rPr lang="en-US" altLang="zh-TW" dirty="0" smtClean="0">
                <a:sym typeface="Wingdings" panose="05000000000000000000" pitchFamily="2" charset="2"/>
              </a:rPr>
              <a:t>Satisfies the </a:t>
            </a:r>
            <a:r>
              <a:rPr lang="en-US" altLang="en-US" dirty="0" smtClean="0">
                <a:sym typeface="Wingdings" panose="05000000000000000000" pitchFamily="2" charset="2"/>
              </a:rPr>
              <a:t>“</a:t>
            </a:r>
            <a:r>
              <a:rPr lang="en-US" altLang="zh-TW" dirty="0" smtClean="0">
                <a:sym typeface="Wingdings" panose="05000000000000000000" pitchFamily="2" charset="2"/>
              </a:rPr>
              <a:t>happened before</a:t>
            </a:r>
            <a:r>
              <a:rPr lang="en-US" altLang="en-US" dirty="0" smtClean="0">
                <a:sym typeface="Wingdings" panose="05000000000000000000" pitchFamily="2" charset="2"/>
              </a:rPr>
              <a:t>”</a:t>
            </a:r>
            <a:r>
              <a:rPr lang="en-US" altLang="zh-TW" dirty="0" smtClean="0">
                <a:sym typeface="Wingdings" panose="05000000000000000000" pitchFamily="2" charset="2"/>
              </a:rPr>
              <a:t> intuition</a:t>
            </a:r>
            <a:endParaRPr lang="en-US" altLang="zh-TW" dirty="0" smtClean="0"/>
          </a:p>
          <a:p>
            <a:r>
              <a:rPr lang="en-US" altLang="zh-TW" dirty="0" smtClean="0"/>
              <a:t>Across different executions, different global orders can be observed (each of which is sequentially consistent)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Debugging is still difficult (as order changes across runs)</a:t>
            </a:r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2562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Centralized shared-memory architectures (Sec. 5.2)</a:t>
            </a:r>
          </a:p>
          <a:p>
            <a:r>
              <a:rPr lang="en-US" altLang="zh-TW" dirty="0" smtClean="0"/>
              <a:t>Distributed shared-memory and directory-based coherence (Sec. 5.4)</a:t>
            </a:r>
          </a:p>
          <a:p>
            <a:r>
              <a:rPr lang="en-US" altLang="zh-TW" dirty="0" smtClean="0"/>
              <a:t>Synchronization: the basics (Sec. 5.5)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Models of memory consistency (Sec. 5.6)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6029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Understanding Program Order</a:t>
            </a:r>
            <a:endParaRPr lang="en-US" altLang="zh-TW" dirty="0"/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Initially X = 2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Possible execution sequences: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pPr marL="0" indent="0">
              <a:buNone/>
            </a:pPr>
            <a:r>
              <a:rPr lang="en-US" altLang="zh-TW" smtClean="0"/>
              <a:t>   	X=3			    		X=4</a:t>
            </a:r>
            <a:endParaRPr lang="en-US" altLang="zh-TW" dirty="0"/>
          </a:p>
        </p:txBody>
      </p:sp>
      <p:sp>
        <p:nvSpPr>
          <p:cNvPr id="4" name="文字方塊 3"/>
          <p:cNvSpPr txBox="1"/>
          <p:nvPr/>
        </p:nvSpPr>
        <p:spPr>
          <a:xfrm>
            <a:off x="827584" y="191683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/>
            <a:endParaRPr lang="zh-TW" altLang="en-US" dirty="0">
              <a:latin typeface="+mn-lt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827584" y="1484784"/>
            <a:ext cx="7488832" cy="19389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zh-TW" sz="2000" u="sng" dirty="0">
                <a:solidFill>
                  <a:srgbClr val="FF6600"/>
                </a:solidFill>
                <a:latin typeface="+mn-lt"/>
              </a:rPr>
              <a:t>P1</a:t>
            </a:r>
            <a:r>
              <a:rPr lang="en-US" altLang="zh-TW" sz="2000" dirty="0">
                <a:latin typeface="+mn-lt"/>
              </a:rPr>
              <a:t>					</a:t>
            </a:r>
            <a:r>
              <a:rPr lang="en-US" altLang="zh-TW" sz="2000" u="sng" dirty="0">
                <a:latin typeface="+mn-lt"/>
              </a:rPr>
              <a:t>P2</a:t>
            </a:r>
            <a:r>
              <a:rPr lang="en-US" altLang="zh-TW" sz="2000" dirty="0">
                <a:latin typeface="+mn-lt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altLang="zh-TW" sz="2000" dirty="0">
                <a:solidFill>
                  <a:schemeClr val="accent1"/>
                </a:solidFill>
                <a:latin typeface="+mn-lt"/>
              </a:rPr>
              <a:t>…..</a:t>
            </a:r>
            <a:r>
              <a:rPr lang="en-US" altLang="zh-TW" sz="2000" dirty="0">
                <a:latin typeface="+mn-lt"/>
              </a:rPr>
              <a:t>					…..</a:t>
            </a:r>
          </a:p>
          <a:p>
            <a:pPr>
              <a:spcBef>
                <a:spcPts val="0"/>
              </a:spcBef>
            </a:pPr>
            <a:r>
              <a:rPr lang="en-US" altLang="zh-TW" sz="2000" dirty="0" smtClean="0">
                <a:solidFill>
                  <a:srgbClr val="FF6600"/>
                </a:solidFill>
                <a:latin typeface="+mn-lt"/>
              </a:rPr>
              <a:t>LD	r0,X</a:t>
            </a:r>
            <a:r>
              <a:rPr lang="en-US" altLang="zh-TW" sz="2000" dirty="0">
                <a:latin typeface="+mn-lt"/>
              </a:rPr>
              <a:t>				</a:t>
            </a:r>
            <a:r>
              <a:rPr lang="en-US" altLang="zh-TW" sz="2000" dirty="0" smtClean="0">
                <a:latin typeface="+mn-lt"/>
              </a:rPr>
              <a:t>LD	r1,X</a:t>
            </a:r>
            <a:endParaRPr lang="en-US" altLang="zh-TW" sz="200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altLang="zh-TW" sz="2000" dirty="0" smtClean="0">
                <a:solidFill>
                  <a:srgbClr val="FF6600"/>
                </a:solidFill>
                <a:latin typeface="+mn-lt"/>
              </a:rPr>
              <a:t>ADD	r0,r0,#1</a:t>
            </a:r>
            <a:r>
              <a:rPr lang="en-US" altLang="zh-TW" sz="2000" dirty="0">
                <a:latin typeface="+mn-lt"/>
              </a:rPr>
              <a:t>			</a:t>
            </a:r>
            <a:r>
              <a:rPr lang="en-US" altLang="zh-TW" sz="2000" dirty="0" smtClean="0">
                <a:latin typeface="+mn-lt"/>
              </a:rPr>
              <a:t>	ADD	r1,r1,#1</a:t>
            </a:r>
            <a:endParaRPr lang="en-US" altLang="zh-TW" sz="200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altLang="zh-TW" sz="2000" dirty="0" smtClean="0">
                <a:solidFill>
                  <a:srgbClr val="FF6600"/>
                </a:solidFill>
                <a:latin typeface="+mn-lt"/>
              </a:rPr>
              <a:t>ST	r0,X</a:t>
            </a:r>
            <a:r>
              <a:rPr lang="en-US" altLang="zh-TW" sz="2000" dirty="0">
                <a:latin typeface="+mn-lt"/>
              </a:rPr>
              <a:t>				</a:t>
            </a:r>
            <a:r>
              <a:rPr lang="en-US" altLang="zh-TW" sz="2000" dirty="0" smtClean="0">
                <a:latin typeface="+mn-lt"/>
              </a:rPr>
              <a:t>ST	r1,X</a:t>
            </a:r>
            <a:r>
              <a:rPr lang="en-US" altLang="zh-TW" sz="2000" dirty="0">
                <a:latin typeface="+mn-lt"/>
              </a:rPr>
              <a:t>	</a:t>
            </a:r>
          </a:p>
          <a:p>
            <a:pPr>
              <a:spcBef>
                <a:spcPts val="0"/>
              </a:spcBef>
            </a:pPr>
            <a:r>
              <a:rPr lang="en-US" altLang="zh-TW" sz="2000" dirty="0">
                <a:solidFill>
                  <a:schemeClr val="accent1"/>
                </a:solidFill>
                <a:latin typeface="+mn-lt"/>
              </a:rPr>
              <a:t>…..</a:t>
            </a:r>
            <a:r>
              <a:rPr lang="en-US" altLang="zh-TW" sz="2000" dirty="0">
                <a:latin typeface="+mn-lt"/>
              </a:rPr>
              <a:t>					……	</a:t>
            </a:r>
            <a:endParaRPr lang="zh-TW" altLang="en-US" sz="2000" dirty="0"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843608" y="3789040"/>
            <a:ext cx="2556792" cy="19389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chemeClr val="accent1"/>
                </a:solidFill>
                <a:latin typeface="+mn-lt"/>
              </a:rPr>
              <a:t>P1</a:t>
            </a:r>
            <a:r>
              <a:rPr lang="en-US" altLang="zh-TW" sz="2000" dirty="0" smtClean="0">
                <a:solidFill>
                  <a:schemeClr val="accent1"/>
                </a:solidFill>
                <a:latin typeface="+mn-lt"/>
              </a:rPr>
              <a:t>: LD     r0,X</a:t>
            </a:r>
          </a:p>
          <a:p>
            <a:r>
              <a:rPr lang="en-US" altLang="zh-TW" sz="2000" dirty="0" smtClean="0">
                <a:latin typeface="+mn-lt"/>
              </a:rPr>
              <a:t>P2: LD     r1,X</a:t>
            </a:r>
          </a:p>
          <a:p>
            <a:r>
              <a:rPr lang="en-US" altLang="zh-TW" sz="2000" dirty="0" smtClean="0">
                <a:solidFill>
                  <a:schemeClr val="accent1"/>
                </a:solidFill>
                <a:latin typeface="+mn-lt"/>
              </a:rPr>
              <a:t>P1: ADD  r0,r0,#1</a:t>
            </a:r>
          </a:p>
          <a:p>
            <a:r>
              <a:rPr lang="en-US" altLang="zh-TW" sz="2000" dirty="0" smtClean="0">
                <a:solidFill>
                  <a:schemeClr val="accent1"/>
                </a:solidFill>
                <a:latin typeface="+mn-lt"/>
              </a:rPr>
              <a:t>P1: ST     r0,X</a:t>
            </a:r>
            <a:endParaRPr lang="en-US" altLang="zh-TW" sz="2000" dirty="0">
              <a:solidFill>
                <a:schemeClr val="accent1"/>
              </a:solidFill>
              <a:latin typeface="+mn-lt"/>
            </a:endParaRPr>
          </a:p>
          <a:p>
            <a:r>
              <a:rPr lang="en-US" altLang="zh-TW" sz="2000" dirty="0">
                <a:latin typeface="+mn-lt"/>
              </a:rPr>
              <a:t>P2</a:t>
            </a:r>
            <a:r>
              <a:rPr lang="en-US" altLang="zh-TW" sz="2000" dirty="0" smtClean="0">
                <a:latin typeface="+mn-lt"/>
              </a:rPr>
              <a:t>: ADD r1,r1,#1</a:t>
            </a:r>
            <a:endParaRPr lang="en-US" altLang="zh-TW" sz="2000" dirty="0">
              <a:latin typeface="+mn-lt"/>
            </a:endParaRPr>
          </a:p>
          <a:p>
            <a:r>
              <a:rPr lang="en-US" altLang="zh-TW" sz="2000" dirty="0">
                <a:latin typeface="+mn-lt"/>
              </a:rPr>
              <a:t>P2</a:t>
            </a:r>
            <a:r>
              <a:rPr lang="en-US" altLang="zh-TW" sz="2000" dirty="0" smtClean="0">
                <a:latin typeface="+mn-lt"/>
              </a:rPr>
              <a:t>: ST     r1,X</a:t>
            </a:r>
            <a:endParaRPr lang="en-US" altLang="zh-TW" sz="2000" dirty="0">
              <a:latin typeface="+mn-lt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148064" y="3797152"/>
            <a:ext cx="2556792" cy="19389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P2: LD     r1,X</a:t>
            </a:r>
          </a:p>
          <a:p>
            <a:r>
              <a:rPr lang="en-US" altLang="zh-TW" sz="2000" dirty="0" smtClean="0">
                <a:latin typeface="+mn-lt"/>
              </a:rPr>
              <a:t>P2: ADD  r1,r1,#1</a:t>
            </a:r>
          </a:p>
          <a:p>
            <a:r>
              <a:rPr lang="en-US" altLang="zh-TW" sz="2000" dirty="0" smtClean="0">
                <a:latin typeface="+mn-lt"/>
              </a:rPr>
              <a:t>P2: ST     r1,X</a:t>
            </a:r>
          </a:p>
          <a:p>
            <a:r>
              <a:rPr lang="en-US" altLang="zh-TW" sz="2000" dirty="0" smtClean="0">
                <a:solidFill>
                  <a:schemeClr val="accent1"/>
                </a:solidFill>
                <a:latin typeface="+mn-lt"/>
              </a:rPr>
              <a:t>P1: LD     r0,X</a:t>
            </a:r>
            <a:endParaRPr lang="en-US" altLang="zh-TW" sz="2000" dirty="0">
              <a:solidFill>
                <a:schemeClr val="accent1"/>
              </a:solidFill>
              <a:latin typeface="+mn-lt"/>
            </a:endParaRPr>
          </a:p>
          <a:p>
            <a:r>
              <a:rPr lang="en-US" altLang="zh-TW" sz="2000" dirty="0" smtClean="0">
                <a:solidFill>
                  <a:schemeClr val="accent1"/>
                </a:solidFill>
                <a:latin typeface="+mn-lt"/>
              </a:rPr>
              <a:t>P1: ADD r0,r0,#1</a:t>
            </a:r>
            <a:endParaRPr lang="en-US" altLang="zh-TW" sz="2000" dirty="0">
              <a:solidFill>
                <a:schemeClr val="accent1"/>
              </a:solidFill>
              <a:latin typeface="+mn-lt"/>
            </a:endParaRPr>
          </a:p>
          <a:p>
            <a:r>
              <a:rPr lang="en-US" altLang="zh-TW" sz="2000" dirty="0" smtClean="0">
                <a:solidFill>
                  <a:schemeClr val="accent1"/>
                </a:solidFill>
                <a:latin typeface="+mn-lt"/>
              </a:rPr>
              <a:t>P1: ST     r0,X</a:t>
            </a:r>
            <a:endParaRPr lang="en-US" altLang="zh-TW" sz="2000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726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Coherence vs. Consistency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Coherence concerns only one memory location</a:t>
            </a:r>
          </a:p>
          <a:p>
            <a:r>
              <a:rPr lang="en-US" dirty="0" smtClean="0"/>
              <a:t>Consistency concerns ordering for all locations</a:t>
            </a:r>
          </a:p>
          <a:p>
            <a:r>
              <a:rPr lang="en-US" dirty="0" smtClean="0"/>
              <a:t>A memory system is </a:t>
            </a:r>
            <a:r>
              <a:rPr lang="en-US" i="1" dirty="0" smtClean="0"/>
              <a:t>coherent</a:t>
            </a:r>
            <a:r>
              <a:rPr lang="en-US" dirty="0" smtClean="0"/>
              <a:t> if</a:t>
            </a:r>
          </a:p>
          <a:p>
            <a:pPr lvl="1"/>
            <a:r>
              <a:rPr lang="en-US" dirty="0" smtClean="0"/>
              <a:t>Can serialize all operations to that location</a:t>
            </a:r>
          </a:p>
          <a:p>
            <a:pPr lvl="2"/>
            <a:r>
              <a:rPr lang="en-US" dirty="0" smtClean="0"/>
              <a:t>Operations by any processor appear in program order</a:t>
            </a:r>
          </a:p>
          <a:p>
            <a:pPr lvl="1"/>
            <a:r>
              <a:rPr lang="en-US" dirty="0" smtClean="0"/>
              <a:t>Read returns value written by </a:t>
            </a:r>
            <a:r>
              <a:rPr lang="en-US" u="sng" dirty="0" smtClean="0"/>
              <a:t>last store </a:t>
            </a:r>
            <a:r>
              <a:rPr lang="en-US" dirty="0" smtClean="0"/>
              <a:t>to that location</a:t>
            </a:r>
          </a:p>
          <a:p>
            <a:pPr lvl="1"/>
            <a:r>
              <a:rPr lang="en-US" altLang="zh-CN" dirty="0">
                <a:sym typeface="Symbol" pitchFamily="18" charset="2"/>
              </a:rPr>
              <a:t>NO guarantees on </a:t>
            </a:r>
            <a:r>
              <a:rPr lang="en-US" altLang="zh-CN" dirty="0">
                <a:solidFill>
                  <a:srgbClr val="FF0000"/>
                </a:solidFill>
                <a:sym typeface="Symbol" pitchFamily="18" charset="2"/>
              </a:rPr>
              <a:t>when</a:t>
            </a:r>
            <a:r>
              <a:rPr lang="en-US" altLang="zh-CN" dirty="0">
                <a:sym typeface="Symbol" pitchFamily="18" charset="2"/>
              </a:rPr>
              <a:t> an update should be seen</a:t>
            </a:r>
          </a:p>
          <a:p>
            <a:pPr lvl="1"/>
            <a:r>
              <a:rPr lang="en-US" altLang="zh-CN" dirty="0"/>
              <a:t>NO guarantees on </a:t>
            </a:r>
            <a:r>
              <a:rPr lang="en-US" altLang="zh-CN" dirty="0">
                <a:solidFill>
                  <a:srgbClr val="FF0000"/>
                </a:solidFill>
                <a:sym typeface="Symbol" pitchFamily="18" charset="2"/>
              </a:rPr>
              <a:t>what </a:t>
            </a:r>
            <a:r>
              <a:rPr lang="en-US" altLang="zh-CN" dirty="0">
                <a:solidFill>
                  <a:srgbClr val="FF0000"/>
                </a:solidFill>
              </a:rPr>
              <a:t>order </a:t>
            </a:r>
            <a:r>
              <a:rPr lang="en-US" altLang="zh-CN" dirty="0"/>
              <a:t>of updates should be seen 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memory system is </a:t>
            </a:r>
            <a:r>
              <a:rPr lang="en-US" i="1" dirty="0" smtClean="0"/>
              <a:t>consistent</a:t>
            </a:r>
            <a:r>
              <a:rPr lang="en-US" dirty="0" smtClean="0"/>
              <a:t> if</a:t>
            </a:r>
          </a:p>
          <a:p>
            <a:pPr lvl="1"/>
            <a:r>
              <a:rPr lang="en-US" dirty="0" smtClean="0"/>
              <a:t>It follows the rules of its </a:t>
            </a:r>
            <a:r>
              <a:rPr lang="en-US" i="1" u="sng" dirty="0" smtClean="0"/>
              <a:t>Memory Model</a:t>
            </a:r>
          </a:p>
          <a:p>
            <a:pPr lvl="2"/>
            <a:r>
              <a:rPr lang="en-US" dirty="0" smtClean="0"/>
              <a:t>Operations on memory locations appear in </a:t>
            </a:r>
            <a:r>
              <a:rPr lang="en-US" b="1" i="1" dirty="0" smtClean="0"/>
              <a:t>some</a:t>
            </a:r>
            <a:r>
              <a:rPr lang="en-US" dirty="0" smtClean="0"/>
              <a:t> defined order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70851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Is this execution sequence possible on SC MP?</a:t>
            </a:r>
          </a:p>
          <a:p>
            <a:r>
              <a:rPr lang="en-US" altLang="zh-TW" dirty="0" smtClean="0"/>
              <a:t>Can this sequence happen on coherent MP?</a:t>
            </a:r>
          </a:p>
          <a:p>
            <a:pPr lvl="1"/>
            <a:r>
              <a:rPr lang="en-US" altLang="zh-TW" dirty="0" smtClean="0"/>
              <a:t>How to build a machine to make this sequence happen?</a:t>
            </a:r>
          </a:p>
          <a:p>
            <a:r>
              <a:rPr lang="en-US" altLang="zh-TW" dirty="0" smtClean="0"/>
              <a:t>We thus say that sequential consistency is a stronger or stricter model than coherence</a:t>
            </a:r>
            <a:endParaRPr lang="zh-TW" alt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875283" y="1592561"/>
            <a:ext cx="3810000" cy="1828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13319" name="TextBox 48"/>
          <p:cNvSpPr txBox="1">
            <a:spLocks noChangeArrowheads="1"/>
          </p:cNvSpPr>
          <p:nvPr/>
        </p:nvSpPr>
        <p:spPr bwMode="auto">
          <a:xfrm>
            <a:off x="2932683" y="2183111"/>
            <a:ext cx="167640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Aft>
                <a:spcPts val="800"/>
              </a:spcAft>
            </a:pPr>
            <a:r>
              <a:rPr lang="en-US" altLang="zh-CN" sz="2000">
                <a:latin typeface="+mn-lt"/>
              </a:rPr>
              <a:t>b1</a:t>
            </a:r>
            <a:r>
              <a:rPr lang="en-US" altLang="zh-CN" sz="2400">
                <a:latin typeface="+mn-lt"/>
              </a:rPr>
              <a:t>: R</a:t>
            </a:r>
            <a:r>
              <a:rPr lang="en-US" altLang="zh-CN" sz="2400" baseline="-25000">
                <a:latin typeface="+mn-lt"/>
              </a:rPr>
              <a:t>y</a:t>
            </a:r>
            <a:r>
              <a:rPr lang="en-US" altLang="zh-CN" sz="2400">
                <a:latin typeface="+mn-lt"/>
              </a:rPr>
              <a:t> = y;</a:t>
            </a:r>
          </a:p>
          <a:p>
            <a:pPr eaLnBrk="1" hangingPunct="1">
              <a:spcBef>
                <a:spcPts val="500"/>
              </a:spcBef>
            </a:pPr>
            <a:r>
              <a:rPr lang="en-US" altLang="zh-CN" sz="2000">
                <a:latin typeface="+mn-lt"/>
              </a:rPr>
              <a:t>b2</a:t>
            </a:r>
            <a:r>
              <a:rPr lang="en-US" altLang="zh-CN" sz="2400">
                <a:latin typeface="+mn-lt"/>
              </a:rPr>
              <a:t>: R</a:t>
            </a:r>
            <a:r>
              <a:rPr lang="en-US" altLang="zh-CN" sz="2400" baseline="-25000">
                <a:latin typeface="+mn-lt"/>
              </a:rPr>
              <a:t>x</a:t>
            </a:r>
            <a:r>
              <a:rPr lang="en-US" altLang="zh-CN" sz="2400">
                <a:latin typeface="+mn-lt"/>
              </a:rPr>
              <a:t> = x;</a:t>
            </a:r>
            <a:endParaRPr lang="zh-CN" altLang="en-US" sz="2400" b="1">
              <a:latin typeface="+mn-lt"/>
            </a:endParaRPr>
          </a:p>
        </p:txBody>
      </p:sp>
      <p:sp>
        <p:nvSpPr>
          <p:cNvPr id="13321" name="TextBox 13"/>
          <p:cNvSpPr txBox="1">
            <a:spLocks noChangeArrowheads="1"/>
          </p:cNvSpPr>
          <p:nvPr/>
        </p:nvSpPr>
        <p:spPr bwMode="auto">
          <a:xfrm>
            <a:off x="1103883" y="2191049"/>
            <a:ext cx="1524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dirty="0">
                <a:latin typeface="+mn-lt"/>
              </a:rPr>
              <a:t>a1: x = 1;</a:t>
            </a:r>
          </a:p>
        </p:txBody>
      </p:sp>
      <p:sp>
        <p:nvSpPr>
          <p:cNvPr id="13323" name="TextBox 16"/>
          <p:cNvSpPr txBox="1">
            <a:spLocks noChangeArrowheads="1"/>
          </p:cNvSpPr>
          <p:nvPr/>
        </p:nvSpPr>
        <p:spPr bwMode="auto">
          <a:xfrm>
            <a:off x="1103883" y="2724449"/>
            <a:ext cx="1447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latin typeface="+mn-lt"/>
              </a:rPr>
              <a:t>a2: y = 1;</a:t>
            </a:r>
            <a:endParaRPr lang="zh-CN" altLang="en-US" b="1" dirty="0">
              <a:latin typeface="+mn-lt"/>
            </a:endParaRPr>
          </a:p>
        </p:txBody>
      </p:sp>
      <p:sp>
        <p:nvSpPr>
          <p:cNvPr id="18" name="Content Placeholder 1"/>
          <p:cNvSpPr txBox="1">
            <a:spLocks/>
          </p:cNvSpPr>
          <p:nvPr/>
        </p:nvSpPr>
        <p:spPr bwMode="auto">
          <a:xfrm>
            <a:off x="1484883" y="1792586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9100" indent="-4191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altLang="zh-CN" sz="2400" u="sng" kern="0" dirty="0">
                <a:solidFill>
                  <a:schemeClr val="tx2"/>
                </a:solidFill>
                <a:latin typeface="+mn-lt"/>
                <a:ea typeface="宋体" charset="-122"/>
              </a:rPr>
              <a:t>P1</a:t>
            </a:r>
            <a:r>
              <a:rPr lang="en-US" altLang="zh-CN" sz="2400" kern="0" dirty="0">
                <a:latin typeface="+mn-lt"/>
                <a:ea typeface="宋体" charset="-122"/>
              </a:rPr>
              <a:t> 	         </a:t>
            </a:r>
            <a:r>
              <a:rPr lang="en-US" altLang="zh-CN" sz="2400" kern="0" dirty="0" smtClean="0">
                <a:latin typeface="+mn-lt"/>
                <a:ea typeface="宋体" charset="-122"/>
              </a:rPr>
              <a:t>          </a:t>
            </a:r>
            <a:r>
              <a:rPr lang="en-US" altLang="zh-CN" sz="2400" u="sng" kern="0" dirty="0">
                <a:solidFill>
                  <a:schemeClr val="tx2"/>
                </a:solidFill>
                <a:latin typeface="+mn-lt"/>
                <a:ea typeface="宋体" charset="-122"/>
              </a:rPr>
              <a:t>P2</a:t>
            </a:r>
            <a:r>
              <a:rPr lang="en-US" altLang="zh-CN" sz="2400" u="sng" kern="0" dirty="0">
                <a:latin typeface="+mn-lt"/>
                <a:ea typeface="宋体" charset="-122"/>
              </a:rPr>
              <a:t> </a:t>
            </a:r>
          </a:p>
        </p:txBody>
      </p:sp>
      <p:grpSp>
        <p:nvGrpSpPr>
          <p:cNvPr id="8" name="群組 7"/>
          <p:cNvGrpSpPr/>
          <p:nvPr/>
        </p:nvGrpSpPr>
        <p:grpSpPr>
          <a:xfrm>
            <a:off x="5592787" y="1571601"/>
            <a:ext cx="1787525" cy="2209800"/>
            <a:chOff x="6096000" y="3872136"/>
            <a:chExt cx="1787525" cy="2209800"/>
          </a:xfrm>
        </p:grpSpPr>
        <p:sp>
          <p:nvSpPr>
            <p:cNvPr id="55" name="Rounded Rectangle 54"/>
            <p:cNvSpPr/>
            <p:nvPr/>
          </p:nvSpPr>
          <p:spPr bwMode="auto">
            <a:xfrm>
              <a:off x="6096000" y="3872136"/>
              <a:ext cx="1752600" cy="220980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335" name="TextBox 25"/>
            <p:cNvSpPr txBox="1">
              <a:spLocks noChangeArrowheads="1"/>
            </p:cNvSpPr>
            <p:nvPr/>
          </p:nvSpPr>
          <p:spPr bwMode="auto">
            <a:xfrm>
              <a:off x="6172200" y="3984849"/>
              <a:ext cx="1676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>
                  <a:latin typeface="+mn-lt"/>
                </a:rPr>
                <a:t>a2</a:t>
              </a:r>
              <a:r>
                <a:rPr lang="en-US" altLang="zh-CN" sz="2400">
                  <a:latin typeface="+mn-lt"/>
                </a:rPr>
                <a:t>:  y  = 1;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36" name="TextBox 22"/>
            <p:cNvSpPr txBox="1">
              <a:spLocks noChangeArrowheads="1"/>
            </p:cNvSpPr>
            <p:nvPr/>
          </p:nvSpPr>
          <p:spPr bwMode="auto">
            <a:xfrm>
              <a:off x="6183313" y="4462686"/>
              <a:ext cx="1676400" cy="998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800"/>
                </a:spcAft>
              </a:pPr>
              <a:r>
                <a:rPr lang="en-US" altLang="zh-CN" sz="2000">
                  <a:latin typeface="+mn-lt"/>
                </a:rPr>
                <a:t>b1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y</a:t>
              </a:r>
              <a:r>
                <a:rPr lang="en-US" altLang="zh-CN" sz="2400">
                  <a:latin typeface="+mn-lt"/>
                </a:rPr>
                <a:t> = y;</a:t>
              </a:r>
            </a:p>
            <a:p>
              <a:pPr eaLnBrk="1" hangingPunct="1">
                <a:spcBef>
                  <a:spcPts val="500"/>
                </a:spcBef>
              </a:pPr>
              <a:r>
                <a:rPr lang="en-US" altLang="zh-CN" sz="2000">
                  <a:latin typeface="+mn-lt"/>
                </a:rPr>
                <a:t>b2</a:t>
              </a:r>
              <a:r>
                <a:rPr lang="en-US" altLang="zh-CN" sz="2400">
                  <a:latin typeface="+mn-lt"/>
                </a:rPr>
                <a:t>: R</a:t>
              </a:r>
              <a:r>
                <a:rPr lang="en-US" altLang="zh-CN" sz="2400" baseline="-25000">
                  <a:latin typeface="+mn-lt"/>
                </a:rPr>
                <a:t>x</a:t>
              </a:r>
              <a:r>
                <a:rPr lang="en-US" altLang="zh-CN" sz="2400">
                  <a:latin typeface="+mn-lt"/>
                </a:rPr>
                <a:t> = x;</a:t>
              </a:r>
              <a:endParaRPr lang="zh-CN" altLang="en-US" sz="2400" b="1">
                <a:latin typeface="+mn-lt"/>
              </a:endParaRPr>
            </a:p>
          </p:txBody>
        </p:sp>
        <p:sp>
          <p:nvSpPr>
            <p:cNvPr id="13337" name="TextBox 24"/>
            <p:cNvSpPr txBox="1">
              <a:spLocks noChangeArrowheads="1"/>
            </p:cNvSpPr>
            <p:nvPr/>
          </p:nvSpPr>
          <p:spPr bwMode="auto">
            <a:xfrm>
              <a:off x="6207125" y="5438999"/>
              <a:ext cx="16764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en-US" altLang="zh-CN" sz="2000">
                  <a:latin typeface="+mn-lt"/>
                </a:rPr>
                <a:t>a1</a:t>
              </a:r>
              <a:r>
                <a:rPr lang="en-US" altLang="zh-CN" sz="2400">
                  <a:latin typeface="+mn-lt"/>
                </a:rPr>
                <a:t>:  x  = 1;</a:t>
              </a:r>
            </a:p>
          </p:txBody>
        </p:sp>
      </p:grp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Coherence vs. Consistency: </a:t>
            </a:r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21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1664464" y="1156432"/>
            <a:ext cx="2231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Parallel program</a:t>
            </a:r>
            <a:endParaRPr lang="zh-TW" altLang="en-US" dirty="0" err="1">
              <a:latin typeface="+mn-lt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207516" y="1124744"/>
            <a:ext cx="2669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Execution sequence</a:t>
            </a:r>
            <a:endParaRPr lang="zh-TW" altLang="en-US" dirty="0" err="1">
              <a:latin typeface="+mn-lt"/>
            </a:endParaRPr>
          </a:p>
        </p:txBody>
      </p:sp>
      <p:cxnSp>
        <p:nvCxnSpPr>
          <p:cNvPr id="10" name="直線單箭頭接點 9"/>
          <p:cNvCxnSpPr/>
          <p:nvPr/>
        </p:nvCxnSpPr>
        <p:spPr bwMode="auto">
          <a:xfrm flipV="1">
            <a:off x="2339752" y="2492896"/>
            <a:ext cx="592931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直線單箭頭接點 11"/>
          <p:cNvCxnSpPr/>
          <p:nvPr/>
        </p:nvCxnSpPr>
        <p:spPr bwMode="auto">
          <a:xfrm>
            <a:off x="2932683" y="2492896"/>
            <a:ext cx="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線單箭頭接點 13"/>
          <p:cNvCxnSpPr/>
          <p:nvPr/>
        </p:nvCxnSpPr>
        <p:spPr bwMode="auto">
          <a:xfrm flipH="1" flipV="1">
            <a:off x="2339752" y="2492896"/>
            <a:ext cx="592931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直線單箭頭接點 8"/>
          <p:cNvCxnSpPr/>
          <p:nvPr/>
        </p:nvCxnSpPr>
        <p:spPr bwMode="auto">
          <a:xfrm>
            <a:off x="1043608" y="2348880"/>
            <a:ext cx="0" cy="67515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直線單箭頭接點 22"/>
          <p:cNvCxnSpPr/>
          <p:nvPr/>
        </p:nvCxnSpPr>
        <p:spPr bwMode="auto">
          <a:xfrm>
            <a:off x="4355976" y="2348880"/>
            <a:ext cx="0" cy="67515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0697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with SC Memory Model</a:t>
            </a:r>
            <a:endParaRPr lang="en-US" dirty="0" smtClean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 to implement efficiently in hardware</a:t>
            </a:r>
          </a:p>
          <a:p>
            <a:pPr lvl="1"/>
            <a:r>
              <a:rPr lang="en-US" dirty="0" smtClean="0"/>
              <a:t>Straightforward implementations:</a:t>
            </a:r>
          </a:p>
          <a:p>
            <a:pPr lvl="2"/>
            <a:r>
              <a:rPr lang="en-US" dirty="0" smtClean="0"/>
              <a:t>No concurrency among memory accesses</a:t>
            </a:r>
          </a:p>
          <a:p>
            <a:pPr lvl="2"/>
            <a:r>
              <a:rPr lang="en-US" dirty="0" smtClean="0"/>
              <a:t>Strict ordering of memory accesses at each node</a:t>
            </a:r>
          </a:p>
          <a:p>
            <a:pPr lvl="2"/>
            <a:r>
              <a:rPr lang="en-US" dirty="0" smtClean="0"/>
              <a:t>Essentially precludes out-of-order processors</a:t>
            </a:r>
          </a:p>
          <a:p>
            <a:r>
              <a:rPr lang="en-US" dirty="0" smtClean="0"/>
              <a:t>Unnecessarily restrictive</a:t>
            </a:r>
          </a:p>
          <a:p>
            <a:pPr lvl="1"/>
            <a:r>
              <a:rPr lang="en-US" dirty="0" smtClean="0"/>
              <a:t>Many code sequences in a parallel program can actually be reordered </a:t>
            </a:r>
            <a:r>
              <a:rPr lang="en-US" altLang="zh-TW" dirty="0" smtClean="0"/>
              <a:t>safely</a:t>
            </a:r>
            <a:r>
              <a:rPr lang="en-US" dirty="0" smtClean="0"/>
              <a:t>, but are prohibited due to SC model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can we do about it?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Ask the programmer to do more, e.g. give explicit hints, so that hardware/compiler can optimize </a:t>
            </a:r>
            <a:r>
              <a:rPr lang="en-US" altLang="zh-TW" dirty="0" smtClean="0">
                <a:solidFill>
                  <a:srgbClr val="FF0000"/>
                </a:solidFill>
              </a:rPr>
              <a:t>more freely</a:t>
            </a:r>
          </a:p>
          <a:p>
            <a:pPr marL="457200" lvl="1" indent="0">
              <a:buNone/>
            </a:pP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</a:rPr>
              <a:t>Weaken or relax the memory consistence model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870624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Weaker Memory Consistence Models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Programmers take more burden to explicitly tell the machine which sequences of code cannot be reordered and which sequences can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 multiprocessor must provide programmers some means, e.g. instructions or libraries, to make such specifications</a:t>
            </a:r>
            <a:endParaRPr lang="en-US" altLang="zh-TW" dirty="0"/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It is now the responsibility of programmers to give proper specifications for parallel programs to execute correctly</a:t>
            </a: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 smtClean="0">
                <a:sym typeface="Wingdings" panose="05000000000000000000" pitchFamily="2" charset="2"/>
              </a:rPr>
              <a:t>What is the simplest thing that programmers can do in order to relax SC?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7876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Relaxed Model: Weak Consistency</a:t>
            </a:r>
            <a:endParaRPr lang="en-US" altLang="zh-TW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Programmers insert </a:t>
            </a:r>
            <a:r>
              <a:rPr lang="en-US" altLang="zh-TW" i="1" dirty="0" smtClean="0">
                <a:solidFill>
                  <a:srgbClr val="FF0000"/>
                </a:solidFill>
              </a:rPr>
              <a:t>fence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instructions in programs:</a:t>
            </a:r>
          </a:p>
          <a:p>
            <a:pPr lvl="1"/>
            <a:r>
              <a:rPr lang="en-US" altLang="zh-CN" dirty="0" smtClean="0">
                <a:ea typeface="ＭＳ Ｐゴシック" pitchFamily="34" charset="-128"/>
              </a:rPr>
              <a:t>Order memory operations </a:t>
            </a:r>
            <a:r>
              <a:rPr lang="en-US" altLang="zh-CN" i="1" dirty="0" smtClean="0">
                <a:solidFill>
                  <a:srgbClr val="0000FF"/>
                </a:solidFill>
                <a:ea typeface="ＭＳ Ｐゴシック" pitchFamily="34" charset="-128"/>
              </a:rPr>
              <a:t>before</a:t>
            </a:r>
            <a:r>
              <a:rPr lang="en-US" altLang="zh-CN" dirty="0" smtClean="0">
                <a:ea typeface="ＭＳ Ｐゴシック" pitchFamily="34" charset="-128"/>
              </a:rPr>
              <a:t> and </a:t>
            </a:r>
            <a:r>
              <a:rPr lang="en-US" altLang="zh-CN" i="1" dirty="0" smtClean="0">
                <a:solidFill>
                  <a:srgbClr val="0000FF"/>
                </a:solidFill>
                <a:ea typeface="ＭＳ Ｐゴシック" pitchFamily="34" charset="-128"/>
              </a:rPr>
              <a:t>after</a:t>
            </a:r>
            <a:r>
              <a:rPr lang="en-US" altLang="zh-CN" dirty="0" smtClean="0">
                <a:ea typeface="ＭＳ Ｐゴシック" pitchFamily="34" charset="-128"/>
              </a:rPr>
              <a:t> the fence</a:t>
            </a:r>
          </a:p>
          <a:p>
            <a:pPr lvl="1"/>
            <a:r>
              <a:rPr lang="en-US" altLang="zh-TW" dirty="0" smtClean="0"/>
              <a:t>All data operations before fence in program order must complete before fence is executed</a:t>
            </a:r>
          </a:p>
          <a:p>
            <a:pPr lvl="1"/>
            <a:r>
              <a:rPr lang="en-US" altLang="zh-TW" dirty="0" smtClean="0"/>
              <a:t>All data operations after fence in program order must wait for fence to complete</a:t>
            </a:r>
          </a:p>
          <a:p>
            <a:pPr lvl="1"/>
            <a:r>
              <a:rPr lang="en-US" altLang="zh-TW" dirty="0" smtClean="0"/>
              <a:t>Fences are performed in program order</a:t>
            </a:r>
          </a:p>
          <a:p>
            <a:r>
              <a:rPr lang="en-US" altLang="zh-TW" dirty="0" smtClean="0"/>
              <a:t>Synchronization primitives, such as</a:t>
            </a:r>
            <a:br>
              <a:rPr lang="en-US" altLang="zh-TW" dirty="0" smtClean="0"/>
            </a:br>
            <a:r>
              <a:rPr lang="en-US" altLang="zh-TW" dirty="0" smtClean="0"/>
              <a:t>barrier can serve as fences</a:t>
            </a:r>
          </a:p>
          <a:p>
            <a:pPr lvl="1"/>
            <a:r>
              <a:rPr lang="en-US" altLang="zh-TW" dirty="0" smtClean="0"/>
              <a:t>Fence propagates </a:t>
            </a:r>
            <a:r>
              <a:rPr lang="en-US" altLang="zh-TW" dirty="0"/>
              <a:t>writes to and from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a </a:t>
            </a:r>
            <a:r>
              <a:rPr lang="en-US" altLang="zh-TW" dirty="0"/>
              <a:t>machine at appropriate </a:t>
            </a:r>
            <a:r>
              <a:rPr lang="en-US" altLang="zh-TW" dirty="0" smtClean="0"/>
              <a:t>points, similar </a:t>
            </a:r>
            <a:br>
              <a:rPr lang="en-US" altLang="zh-TW" dirty="0" smtClean="0"/>
            </a:br>
            <a:r>
              <a:rPr lang="en-US" altLang="zh-TW" dirty="0" smtClean="0"/>
              <a:t>to flushing the memory operations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24</a:t>
            </a:fld>
            <a:endParaRPr lang="zh-TW" altLang="zh-TW" dirty="0"/>
          </a:p>
        </p:txBody>
      </p:sp>
      <p:sp>
        <p:nvSpPr>
          <p:cNvPr id="5" name="Rounded Rectangle 15"/>
          <p:cNvSpPr/>
          <p:nvPr/>
        </p:nvSpPr>
        <p:spPr>
          <a:xfrm>
            <a:off x="6372200" y="3356992"/>
            <a:ext cx="2516088" cy="1752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6602288" y="3814192"/>
            <a:ext cx="228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CN" sz="2400" dirty="0">
                <a:latin typeface="+mn-lt"/>
              </a:rPr>
              <a:t>p = </a:t>
            </a:r>
            <a:r>
              <a:rPr lang="en-US" altLang="zh-CN" sz="2400" b="1" dirty="0">
                <a:latin typeface="+mn-lt"/>
              </a:rPr>
              <a:t>new A(…)</a:t>
            </a:r>
            <a:endParaRPr lang="en-US" altLang="zh-CN" sz="2400" dirty="0">
              <a:latin typeface="+mn-lt"/>
            </a:endParaRP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6602288" y="4499992"/>
            <a:ext cx="228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dirty="0">
                <a:latin typeface="+mn-lt"/>
              </a:rPr>
              <a:t>flag = </a:t>
            </a:r>
            <a:r>
              <a:rPr lang="en-US" altLang="zh-CN" sz="2400" b="1" dirty="0">
                <a:latin typeface="+mn-lt"/>
              </a:rPr>
              <a:t>true</a:t>
            </a:r>
            <a:r>
              <a:rPr lang="en-US" altLang="zh-CN" sz="2400" dirty="0">
                <a:latin typeface="+mn-lt"/>
              </a:rPr>
              <a:t>;</a:t>
            </a:r>
            <a:endParaRPr lang="zh-CN" altLang="en-US" sz="2400" b="1" dirty="0">
              <a:latin typeface="+mn-lt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7288088" y="3433192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9100" indent="-4191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altLang="zh-CN" sz="2400" u="sng" kern="0" dirty="0" smtClean="0">
                <a:solidFill>
                  <a:schemeClr val="tx2"/>
                </a:solidFill>
                <a:latin typeface="+mn-lt"/>
                <a:ea typeface="宋体" charset="-122"/>
              </a:rPr>
              <a:t>P1</a:t>
            </a:r>
            <a:r>
              <a:rPr lang="en-US" altLang="zh-CN" sz="2400" u="sng" kern="0" dirty="0" smtClean="0">
                <a:latin typeface="+mn-lt"/>
                <a:ea typeface="宋体" charset="-122"/>
              </a:rPr>
              <a:t> </a:t>
            </a:r>
            <a:r>
              <a:rPr lang="en-US" altLang="zh-CN" sz="2400" kern="0" dirty="0" smtClean="0">
                <a:latin typeface="+mn-lt"/>
                <a:ea typeface="宋体" charset="-122"/>
              </a:rPr>
              <a:t>        </a:t>
            </a:r>
            <a:endParaRPr lang="en-US" altLang="zh-CN" sz="2400" kern="0" dirty="0">
              <a:latin typeface="+mn-lt"/>
              <a:ea typeface="宋体" charset="-122"/>
            </a:endParaRPr>
          </a:p>
        </p:txBody>
      </p:sp>
      <p:grpSp>
        <p:nvGrpSpPr>
          <p:cNvPr id="9" name="Group 51"/>
          <p:cNvGrpSpPr>
            <a:grpSpLocks/>
          </p:cNvGrpSpPr>
          <p:nvPr/>
        </p:nvGrpSpPr>
        <p:grpSpPr bwMode="auto">
          <a:xfrm>
            <a:off x="6907088" y="4236466"/>
            <a:ext cx="1982688" cy="338554"/>
            <a:chOff x="5334000" y="5476897"/>
            <a:chExt cx="1982688" cy="833916"/>
          </a:xfrm>
        </p:grpSpPr>
        <p:cxnSp>
          <p:nvCxnSpPr>
            <p:cNvPr id="10" name="Straight Connector 20"/>
            <p:cNvCxnSpPr/>
            <p:nvPr/>
          </p:nvCxnSpPr>
          <p:spPr>
            <a:xfrm>
              <a:off x="5334000" y="5867925"/>
              <a:ext cx="914400" cy="0"/>
            </a:xfrm>
            <a:prstGeom prst="line">
              <a:avLst/>
            </a:prstGeom>
            <a:ln w="50800">
              <a:solidFill>
                <a:schemeClr val="tx1"/>
              </a:solidFill>
              <a:tailEnd type="none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11" name="TextBox 53"/>
            <p:cNvSpPr txBox="1">
              <a:spLocks noChangeArrowheads="1"/>
            </p:cNvSpPr>
            <p:nvPr/>
          </p:nvSpPr>
          <p:spPr bwMode="auto">
            <a:xfrm>
              <a:off x="6326088" y="5476897"/>
              <a:ext cx="990600" cy="83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600" b="1" dirty="0">
                  <a:solidFill>
                    <a:srgbClr val="FF0000"/>
                  </a:solidFill>
                  <a:latin typeface="+mn-lt"/>
                </a:rPr>
                <a:t>FENCE</a:t>
              </a:r>
              <a:endParaRPr lang="zh-CN" altLang="en-US" sz="1600" b="1" dirty="0">
                <a:solidFill>
                  <a:srgbClr val="FF00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132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Weak Ordering</a:t>
            </a:r>
            <a:endParaRPr lang="en-US" altLang="zh-TW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Implementation of fence: </a:t>
            </a:r>
          </a:p>
          <a:p>
            <a:pPr lvl="1"/>
            <a:r>
              <a:rPr lang="en-US" altLang="zh-TW" dirty="0" smtClean="0"/>
              <a:t>Processor has counter that is incremented when data op is issued, and decremented when data op is completed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25</a:t>
            </a:fld>
            <a:endParaRPr lang="zh-TW" altLang="zh-TW"/>
          </a:p>
        </p:txBody>
      </p:sp>
      <p:sp>
        <p:nvSpPr>
          <p:cNvPr id="108548" name="Line 4"/>
          <p:cNvSpPr>
            <a:spLocks noChangeShapeType="1"/>
          </p:cNvSpPr>
          <p:nvPr/>
        </p:nvSpPr>
        <p:spPr bwMode="auto">
          <a:xfrm>
            <a:off x="2267373" y="166563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>
              <a:latin typeface="+mn-lt"/>
            </a:endParaRPr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2267373" y="273243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>
              <a:latin typeface="+mn-lt"/>
            </a:endParaRPr>
          </a:p>
        </p:txBody>
      </p:sp>
      <p:sp>
        <p:nvSpPr>
          <p:cNvPr id="108551" name="Line 7"/>
          <p:cNvSpPr>
            <a:spLocks noChangeShapeType="1"/>
          </p:cNvSpPr>
          <p:nvPr/>
        </p:nvSpPr>
        <p:spPr bwMode="auto">
          <a:xfrm>
            <a:off x="2267373" y="387543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>
              <a:latin typeface="+mn-lt"/>
            </a:endParaRP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3334173" y="1421160"/>
            <a:ext cx="8710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fence</a:t>
            </a: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3334173" y="2503835"/>
            <a:ext cx="8710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fence</a:t>
            </a:r>
          </a:p>
        </p:txBody>
      </p:sp>
      <p:sp>
        <p:nvSpPr>
          <p:cNvPr id="108554" name="Text Box 10"/>
          <p:cNvSpPr txBox="1">
            <a:spLocks noChangeArrowheads="1"/>
          </p:cNvSpPr>
          <p:nvPr/>
        </p:nvSpPr>
        <p:spPr bwMode="auto">
          <a:xfrm>
            <a:off x="3334173" y="3630960"/>
            <a:ext cx="8710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fence</a:t>
            </a:r>
          </a:p>
        </p:txBody>
      </p:sp>
      <p:sp>
        <p:nvSpPr>
          <p:cNvPr id="108555" name="Line 11"/>
          <p:cNvSpPr>
            <a:spLocks noChangeShapeType="1"/>
          </p:cNvSpPr>
          <p:nvPr/>
        </p:nvSpPr>
        <p:spPr bwMode="auto">
          <a:xfrm>
            <a:off x="1820045" y="126876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>
              <a:latin typeface="+mn-lt"/>
            </a:endParaRP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323157" y="2270473"/>
            <a:ext cx="14013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dirty="0">
                <a:latin typeface="+mn-lt"/>
                <a:ea typeface="新細明體" panose="02020500000000000000" pitchFamily="18" charset="-120"/>
              </a:rPr>
              <a:t>program</a:t>
            </a:r>
          </a:p>
          <a:p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execution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5219701" y="1794972"/>
            <a:ext cx="35287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Memory operations within </a:t>
            </a:r>
            <a:r>
              <a:rPr lang="en-US" altLang="zh-TW" dirty="0" smtClean="0">
                <a:latin typeface="+mn-lt"/>
                <a:ea typeface="新細明體" panose="02020500000000000000" pitchFamily="18" charset="-120"/>
              </a:rPr>
              <a:t>these regions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can be </a:t>
            </a:r>
            <a:r>
              <a:rPr lang="en-US" altLang="zh-TW" dirty="0" smtClean="0">
                <a:latin typeface="+mn-lt"/>
                <a:ea typeface="新細明體" panose="02020500000000000000" pitchFamily="18" charset="-120"/>
              </a:rPr>
              <a:t>reordered by hardware or compiler optimizations</a:t>
            </a:r>
            <a:endParaRPr lang="en-US" altLang="zh-TW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108560" name="Line 16"/>
          <p:cNvSpPr>
            <a:spLocks noChangeShapeType="1"/>
          </p:cNvSpPr>
          <p:nvPr/>
        </p:nvSpPr>
        <p:spPr bwMode="auto">
          <a:xfrm flipH="1" flipV="1">
            <a:off x="3791373" y="210696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>
              <a:latin typeface="+mn-lt"/>
            </a:endParaRPr>
          </a:p>
        </p:txBody>
      </p:sp>
      <p:sp>
        <p:nvSpPr>
          <p:cNvPr id="108561" name="Line 17"/>
          <p:cNvSpPr>
            <a:spLocks noChangeShapeType="1"/>
          </p:cNvSpPr>
          <p:nvPr/>
        </p:nvSpPr>
        <p:spPr bwMode="auto">
          <a:xfrm flipH="1">
            <a:off x="3943773" y="286896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930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Fence</a:t>
            </a:r>
            <a:endParaRPr lang="en-US" altLang="zh-TW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Initially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 Flag = 0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 smtClean="0"/>
              <a:t>	    </a:t>
            </a:r>
            <a:r>
              <a:rPr lang="en-US" altLang="zh-TW" u="sng" dirty="0" smtClean="0"/>
              <a:t>P1</a:t>
            </a:r>
            <a:r>
              <a:rPr lang="en-US" altLang="zh-TW" dirty="0" smtClean="0"/>
              <a:t> 				    </a:t>
            </a:r>
            <a:r>
              <a:rPr lang="en-US" altLang="zh-TW" u="sng" dirty="0" smtClean="0"/>
              <a:t>P2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 = 23;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fence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		while(Flag != 1){};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 = 1; 		... = A; </a:t>
            </a:r>
          </a:p>
          <a:p>
            <a:r>
              <a:rPr lang="en-US" altLang="zh-TW" dirty="0" smtClean="0"/>
              <a:t>Execution: </a:t>
            </a:r>
          </a:p>
          <a:p>
            <a:pPr lvl="1"/>
            <a:r>
              <a:rPr lang="en-US" altLang="zh-TW" dirty="0" smtClean="0"/>
              <a:t>P1 writes data into A</a:t>
            </a:r>
          </a:p>
          <a:p>
            <a:pPr lvl="1"/>
            <a:r>
              <a:rPr lang="en-US" altLang="zh-TW" dirty="0" smtClean="0"/>
              <a:t>Fence waits till write to A is completed</a:t>
            </a:r>
          </a:p>
          <a:p>
            <a:pPr lvl="1"/>
            <a:r>
              <a:rPr lang="en-US" altLang="zh-TW" dirty="0" smtClean="0"/>
              <a:t>P1 then writes data to Flag</a:t>
            </a:r>
          </a:p>
          <a:p>
            <a:pPr lvl="1"/>
            <a:r>
              <a:rPr lang="en-US" altLang="zh-TW" dirty="0" smtClean="0"/>
              <a:t>If P2 sees Flag == 1, it is guaranteed that it will read 23 from A even if memory operations in P1 before and after fence are reordered by HW or compiler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6263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Tradeoffs: Weak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Advantage</a:t>
            </a:r>
          </a:p>
          <a:p>
            <a:pPr lvl="1"/>
            <a:r>
              <a:rPr lang="en-US" altLang="zh-TW" dirty="0" smtClean="0"/>
              <a:t>No need to guarantee a very strict order of memory operations</a:t>
            </a:r>
          </a:p>
          <a:p>
            <a:pPr lvl="2"/>
            <a:r>
              <a:rPr lang="en-US" altLang="zh-TW" dirty="0" smtClean="0"/>
              <a:t>Enables the hardware implementation of performance	  enhancement techniques to be simpler</a:t>
            </a:r>
          </a:p>
          <a:p>
            <a:pPr lvl="2"/>
            <a:r>
              <a:rPr lang="en-US" altLang="zh-TW" dirty="0" smtClean="0"/>
              <a:t>Can have higher performance than stricter ordering</a:t>
            </a:r>
          </a:p>
          <a:p>
            <a:r>
              <a:rPr lang="en-US" altLang="zh-TW" dirty="0" smtClean="0"/>
              <a:t>Disadvantage</a:t>
            </a:r>
          </a:p>
          <a:p>
            <a:pPr lvl="1"/>
            <a:r>
              <a:rPr lang="en-US" altLang="zh-TW" dirty="0" smtClean="0"/>
              <a:t>More burden on the programmer or software (need to get the </a:t>
            </a:r>
            <a:r>
              <a:rPr lang="en-US" altLang="en-US" dirty="0" smtClean="0"/>
              <a:t>“</a:t>
            </a:r>
            <a:r>
              <a:rPr lang="en-US" altLang="zh-TW" dirty="0" smtClean="0"/>
              <a:t>fences</a:t>
            </a:r>
            <a:r>
              <a:rPr lang="en-US" altLang="en-US" dirty="0" smtClean="0"/>
              <a:t>”</a:t>
            </a:r>
            <a:r>
              <a:rPr lang="en-US" altLang="zh-TW" dirty="0" smtClean="0"/>
              <a:t> correct)</a:t>
            </a:r>
          </a:p>
          <a:p>
            <a:r>
              <a:rPr lang="en-US" altLang="zh-TW" dirty="0" smtClean="0"/>
              <a:t>Another example of the programmer-</a:t>
            </a:r>
            <a:r>
              <a:rPr lang="en-US" altLang="zh-TW" dirty="0" err="1" smtClean="0"/>
              <a:t>microarchitect</a:t>
            </a:r>
            <a:r>
              <a:rPr lang="en-US" altLang="zh-TW" dirty="0" smtClean="0"/>
              <a:t> tradeoff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34746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More Relaxed Model: Release Consistency</a:t>
            </a:r>
            <a:endParaRPr lang="en-US" altLang="zh-TW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Divide fence into two: one guard against </a:t>
            </a:r>
            <a:r>
              <a:rPr lang="en-US" altLang="zh-TW" i="1" dirty="0" smtClean="0"/>
              <a:t>before</a:t>
            </a:r>
            <a:r>
              <a:rPr lang="en-US" altLang="zh-TW" dirty="0" smtClean="0"/>
              <a:t> and the other against </a:t>
            </a:r>
            <a:r>
              <a:rPr lang="en-US" altLang="zh-TW" i="1" dirty="0" smtClean="0"/>
              <a:t>after</a:t>
            </a:r>
          </a:p>
          <a:p>
            <a:pPr lvl="1"/>
            <a:r>
              <a:rPr lang="en-US" altLang="zh-TW" i="1" dirty="0" smtClean="0"/>
              <a:t>Acquire</a:t>
            </a:r>
            <a:r>
              <a:rPr lang="en-US" altLang="zh-TW" dirty="0" smtClean="0"/>
              <a:t>: </a:t>
            </a:r>
            <a:r>
              <a:rPr lang="en-US" altLang="zh-TW" dirty="0"/>
              <a:t>must </a:t>
            </a:r>
            <a:r>
              <a:rPr lang="en-US" altLang="zh-TW" dirty="0" smtClean="0"/>
              <a:t>complete (acquired) </a:t>
            </a:r>
            <a:r>
              <a:rPr lang="en-US" altLang="zh-TW" dirty="0">
                <a:solidFill>
                  <a:srgbClr val="FF0000"/>
                </a:solidFill>
              </a:rPr>
              <a:t>before</a:t>
            </a:r>
            <a:r>
              <a:rPr lang="en-US" altLang="zh-TW" dirty="0"/>
              <a:t> all following memory </a:t>
            </a:r>
            <a:r>
              <a:rPr lang="en-US" altLang="zh-TW" dirty="0" smtClean="0"/>
              <a:t>accesses, e.g. operations like lock</a:t>
            </a:r>
          </a:p>
          <a:p>
            <a:pPr lvl="1"/>
            <a:r>
              <a:rPr lang="en-US" altLang="zh-TW" i="1" dirty="0" smtClean="0"/>
              <a:t>Release</a:t>
            </a:r>
            <a:r>
              <a:rPr lang="en-US" altLang="zh-TW" dirty="0" smtClean="0"/>
              <a:t>: can proceed only </a:t>
            </a:r>
            <a:r>
              <a:rPr lang="en-US" altLang="zh-TW" dirty="0" smtClean="0">
                <a:solidFill>
                  <a:srgbClr val="FF0000"/>
                </a:solidFill>
              </a:rPr>
              <a:t>after</a:t>
            </a:r>
            <a:r>
              <a:rPr lang="en-US" altLang="zh-TW" dirty="0" smtClean="0"/>
              <a:t> all </a:t>
            </a:r>
            <a:r>
              <a:rPr lang="en-US" altLang="zh-TW" dirty="0"/>
              <a:t>memory operations before </a:t>
            </a:r>
            <a:r>
              <a:rPr lang="en-US" altLang="zh-TW" dirty="0" smtClean="0"/>
              <a:t>release are completed (released), e.g. operations like unlock</a:t>
            </a:r>
          </a:p>
          <a:p>
            <a:r>
              <a:rPr lang="en-US" altLang="zh-TW" dirty="0" smtClean="0"/>
              <a:t>However,</a:t>
            </a:r>
          </a:p>
          <a:p>
            <a:pPr lvl="1"/>
            <a:r>
              <a:rPr lang="en-US" altLang="zh-TW" dirty="0"/>
              <a:t>A</a:t>
            </a:r>
            <a:r>
              <a:rPr lang="en-US" altLang="zh-TW" dirty="0" smtClean="0"/>
              <a:t>cquire does not wait for memory accesses preceding it</a:t>
            </a:r>
          </a:p>
          <a:p>
            <a:pPr lvl="1"/>
            <a:r>
              <a:rPr lang="en-US" altLang="zh-TW" dirty="0" smtClean="0"/>
              <a:t>Memory accesses after release in program order do not have to wait for release</a:t>
            </a:r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28</a:t>
            </a:fld>
            <a:endParaRPr lang="zh-TW" altLang="zh-TW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99592" y="5518973"/>
            <a:ext cx="7823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altLang="zh-TW" sz="1200" b="1" dirty="0">
                <a:solidFill>
                  <a:schemeClr val="bg2"/>
                </a:solidFill>
                <a:latin typeface="Arial" panose="020B0604020202020204" pitchFamily="34" charset="0"/>
              </a:rPr>
              <a:t>K. </a:t>
            </a:r>
            <a:r>
              <a:rPr lang="en-US" altLang="zh-TW" sz="1200" b="1" dirty="0" err="1">
                <a:solidFill>
                  <a:schemeClr val="bg2"/>
                </a:solidFill>
                <a:latin typeface="Arial" panose="020B0604020202020204" pitchFamily="34" charset="0"/>
              </a:rPr>
              <a:t>Gharachorloo</a:t>
            </a:r>
            <a:r>
              <a:rPr lang="en-US" altLang="zh-TW" sz="1200" b="1" dirty="0">
                <a:solidFill>
                  <a:schemeClr val="bg2"/>
                </a:solidFill>
                <a:latin typeface="Arial" panose="020B0604020202020204" pitchFamily="34" charset="0"/>
              </a:rPr>
              <a:t>, D. </a:t>
            </a:r>
            <a:r>
              <a:rPr lang="en-US" altLang="zh-TW" sz="1200" b="1" dirty="0" err="1">
                <a:solidFill>
                  <a:schemeClr val="bg2"/>
                </a:solidFill>
                <a:latin typeface="Arial" panose="020B0604020202020204" pitchFamily="34" charset="0"/>
              </a:rPr>
              <a:t>Lenoski</a:t>
            </a:r>
            <a:r>
              <a:rPr lang="en-US" altLang="zh-TW" sz="1200" b="1" dirty="0">
                <a:solidFill>
                  <a:schemeClr val="bg2"/>
                </a:solidFill>
                <a:latin typeface="Arial" panose="020B0604020202020204" pitchFamily="34" charset="0"/>
              </a:rPr>
              <a:t>, J. Laudon, P. Gibbons, A. Gupta, and J.L. Hennessy. </a:t>
            </a:r>
            <a:r>
              <a:rPr lang="en-US" altLang="zh-TW" sz="1200" b="1" i="1" dirty="0">
                <a:solidFill>
                  <a:schemeClr val="bg2"/>
                </a:solidFill>
                <a:latin typeface="Arial" panose="020B0604020202020204" pitchFamily="34" charset="0"/>
              </a:rPr>
              <a:t>Memory consistency and event ordering in scalable shared-memory multiprocessors</a:t>
            </a:r>
            <a:r>
              <a:rPr lang="en-US" altLang="zh-TW" sz="1200" b="1" dirty="0">
                <a:solidFill>
                  <a:schemeClr val="bg2"/>
                </a:solidFill>
                <a:latin typeface="Arial" panose="020B0604020202020204" pitchFamily="34" charset="0"/>
              </a:rPr>
              <a:t>. In Proceedings of the 17th Annual International Symposium on Computer Architecture, pages 15--26</a:t>
            </a:r>
            <a:r>
              <a:rPr lang="en-US" altLang="zh-TW" sz="12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  <a:r>
              <a:rPr lang="en-US" altLang="zh-TW" sz="1200" b="1" dirty="0">
                <a:solidFill>
                  <a:schemeClr val="bg2"/>
                </a:solidFill>
                <a:latin typeface="Arial" panose="020B0604020202020204" pitchFamily="34" charset="0"/>
              </a:rPr>
              <a:t>May 1990</a:t>
            </a:r>
            <a:r>
              <a:rPr lang="en-US" altLang="zh-TW" sz="12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.</a:t>
            </a:r>
            <a:endParaRPr lang="en-US" altLang="zh-TW" sz="12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20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As a Programmer, You Expect ...</a:t>
            </a:r>
            <a:endParaRPr lang="en-US" altLang="zh-TW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Threads/processors P1 and P2 see the same memory</a:t>
            </a:r>
          </a:p>
          <a:p>
            <a:pPr marL="0" indent="0">
              <a:buNone/>
            </a:pPr>
            <a:r>
              <a:rPr lang="en-US" altLang="zh-TW" dirty="0" smtClean="0"/>
              <a:t>	Initially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 Flag = 0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en-US" altLang="zh-TW" u="sng" dirty="0" smtClean="0"/>
              <a:t>P1</a:t>
            </a:r>
            <a:r>
              <a:rPr lang="en-US" altLang="zh-TW" dirty="0" smtClean="0"/>
              <a:t> 					</a:t>
            </a:r>
            <a:r>
              <a:rPr lang="en-US" altLang="zh-TW" u="sng" dirty="0" smtClean="0"/>
              <a:t>P2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 23; 			while (Flag != 1) {};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 = 1; 			... = A;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P1 writes data into variable A and then sets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</a:t>
            </a:r>
            <a:r>
              <a:rPr lang="en-US" altLang="zh-TW" dirty="0" smtClean="0"/>
              <a:t> to tell P2 that data value can be read from A </a:t>
            </a:r>
          </a:p>
          <a:p>
            <a:r>
              <a:rPr lang="en-US" altLang="zh-TW" dirty="0" smtClean="0"/>
              <a:t>P2 waits till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</a:t>
            </a:r>
            <a:r>
              <a:rPr lang="en-US" altLang="zh-TW" dirty="0" smtClean="0"/>
              <a:t> is set and then reads data from A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</a:t>
            </a:fld>
            <a:endParaRPr lang="zh-TW" altLang="zh-TW"/>
          </a:p>
        </p:txBody>
      </p:sp>
      <p:cxnSp>
        <p:nvCxnSpPr>
          <p:cNvPr id="7" name="直線單箭頭接點 6"/>
          <p:cNvCxnSpPr/>
          <p:nvPr/>
        </p:nvCxnSpPr>
        <p:spPr bwMode="auto">
          <a:xfrm flipV="1">
            <a:off x="2195736" y="3203897"/>
            <a:ext cx="1872208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3581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Release Consistency</a:t>
            </a:r>
            <a:endParaRPr lang="en-US" altLang="zh-TW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Doing an </a:t>
            </a:r>
            <a:r>
              <a:rPr lang="en-US" altLang="zh-TW" i="1" dirty="0" smtClean="0"/>
              <a:t>acquire</a:t>
            </a:r>
            <a:r>
              <a:rPr lang="en-US" altLang="zh-TW" dirty="0" smtClean="0"/>
              <a:t> means that writes on other processors to protected variables will be known</a:t>
            </a:r>
          </a:p>
          <a:p>
            <a:r>
              <a:rPr lang="en-US" altLang="zh-TW" dirty="0" smtClean="0"/>
              <a:t>Doing an </a:t>
            </a:r>
            <a:r>
              <a:rPr lang="en-US" altLang="zh-TW" i="1" dirty="0" smtClean="0"/>
              <a:t>release</a:t>
            </a:r>
            <a:r>
              <a:rPr lang="en-US" altLang="zh-TW" dirty="0" smtClean="0"/>
              <a:t> means that writes to protected variables are exported and will be seen by other processors when they do an acquire (lazy release consistency) or immediately (eager release consistency)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945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Line 2"/>
          <p:cNvSpPr>
            <a:spLocks noChangeShapeType="1"/>
          </p:cNvSpPr>
          <p:nvPr/>
        </p:nvSpPr>
        <p:spPr bwMode="auto">
          <a:xfrm flipV="1">
            <a:off x="1587500" y="3362573"/>
            <a:ext cx="0" cy="15240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9900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21508" name="Group 3"/>
          <p:cNvGrpSpPr>
            <a:grpSpLocks/>
          </p:cNvGrpSpPr>
          <p:nvPr/>
        </p:nvGrpSpPr>
        <p:grpSpPr bwMode="auto">
          <a:xfrm>
            <a:off x="1219200" y="1910010"/>
            <a:ext cx="6311900" cy="1693863"/>
            <a:chOff x="742" y="1287"/>
            <a:chExt cx="3976" cy="1067"/>
          </a:xfrm>
        </p:grpSpPr>
        <p:sp>
          <p:nvSpPr>
            <p:cNvPr id="21514" name="Line 4"/>
            <p:cNvSpPr>
              <a:spLocks noChangeShapeType="1"/>
            </p:cNvSpPr>
            <p:nvPr/>
          </p:nvSpPr>
          <p:spPr bwMode="auto">
            <a:xfrm>
              <a:off x="1022" y="1531"/>
              <a:ext cx="36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15" name="Line 5"/>
            <p:cNvSpPr>
              <a:spLocks noChangeShapeType="1"/>
            </p:cNvSpPr>
            <p:nvPr/>
          </p:nvSpPr>
          <p:spPr bwMode="auto">
            <a:xfrm>
              <a:off x="1022" y="2019"/>
              <a:ext cx="36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1516" name="Text Box 6"/>
            <p:cNvSpPr txBox="1">
              <a:spLocks noChangeArrowheads="1"/>
            </p:cNvSpPr>
            <p:nvPr/>
          </p:nvSpPr>
          <p:spPr bwMode="auto">
            <a:xfrm>
              <a:off x="742" y="1380"/>
              <a:ext cx="2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r>
                <a:rPr lang="en-US" altLang="zh-TW" sz="1800" dirty="0" smtClean="0">
                  <a:latin typeface="+mn-lt"/>
                </a:rPr>
                <a:t>P1</a:t>
              </a:r>
              <a:endParaRPr lang="en-US" altLang="zh-TW" sz="1800" dirty="0">
                <a:latin typeface="+mn-lt"/>
              </a:endParaRPr>
            </a:p>
          </p:txBody>
        </p:sp>
        <p:sp>
          <p:nvSpPr>
            <p:cNvPr id="21517" name="Text Box 7"/>
            <p:cNvSpPr txBox="1">
              <a:spLocks noChangeArrowheads="1"/>
            </p:cNvSpPr>
            <p:nvPr/>
          </p:nvSpPr>
          <p:spPr bwMode="auto">
            <a:xfrm>
              <a:off x="742" y="1884"/>
              <a:ext cx="2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r>
                <a:rPr lang="en-US" altLang="zh-TW" sz="1800" dirty="0" smtClean="0">
                  <a:latin typeface="+mn-lt"/>
                </a:rPr>
                <a:t>P2</a:t>
              </a:r>
              <a:endParaRPr lang="en-US" altLang="zh-TW" sz="1800" dirty="0">
                <a:latin typeface="+mn-lt"/>
              </a:endParaRPr>
            </a:p>
          </p:txBody>
        </p:sp>
        <p:grpSp>
          <p:nvGrpSpPr>
            <p:cNvPr id="21518" name="Group 8"/>
            <p:cNvGrpSpPr>
              <a:grpSpLocks/>
            </p:cNvGrpSpPr>
            <p:nvPr/>
          </p:nvGrpSpPr>
          <p:grpSpPr bwMode="auto">
            <a:xfrm>
              <a:off x="1748" y="1287"/>
              <a:ext cx="720" cy="268"/>
              <a:chOff x="2289" y="1761"/>
              <a:chExt cx="720" cy="268"/>
            </a:xfrm>
          </p:grpSpPr>
          <p:sp>
            <p:nvSpPr>
              <p:cNvPr id="21540" name="Text Box 9"/>
              <p:cNvSpPr txBox="1">
                <a:spLocks noChangeArrowheads="1"/>
              </p:cNvSpPr>
              <p:nvPr/>
            </p:nvSpPr>
            <p:spPr bwMode="auto">
              <a:xfrm>
                <a:off x="2289" y="1761"/>
                <a:ext cx="72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>
                    <a:solidFill>
                      <a:srgbClr val="FF0033"/>
                    </a:solidFill>
                    <a:latin typeface="+mn-lt"/>
                  </a:rPr>
                  <a:t>rel(L</a:t>
                </a:r>
                <a:r>
                  <a:rPr lang="en-US" altLang="zh-TW" sz="1800" baseline="-25000">
                    <a:solidFill>
                      <a:srgbClr val="FF0033"/>
                    </a:solidFill>
                    <a:latin typeface="+mn-lt"/>
                  </a:rPr>
                  <a:t>1</a:t>
                </a:r>
                <a:r>
                  <a:rPr lang="en-US" altLang="zh-TW" sz="1800">
                    <a:solidFill>
                      <a:srgbClr val="FF0033"/>
                    </a:solidFill>
                    <a:latin typeface="+mn-lt"/>
                  </a:rPr>
                  <a:t>)</a:t>
                </a:r>
              </a:p>
            </p:txBody>
          </p:sp>
          <p:sp>
            <p:nvSpPr>
              <p:cNvPr id="21541" name="Oval 10"/>
              <p:cNvSpPr>
                <a:spLocks noChangeArrowheads="1"/>
              </p:cNvSpPr>
              <p:nvPr/>
            </p:nvSpPr>
            <p:spPr bwMode="auto">
              <a:xfrm>
                <a:off x="2541" y="1981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  <p:grpSp>
          <p:nvGrpSpPr>
            <p:cNvPr id="21519" name="Group 11"/>
            <p:cNvGrpSpPr>
              <a:grpSpLocks/>
            </p:cNvGrpSpPr>
            <p:nvPr/>
          </p:nvGrpSpPr>
          <p:grpSpPr bwMode="auto">
            <a:xfrm>
              <a:off x="1316" y="1292"/>
              <a:ext cx="475" cy="273"/>
              <a:chOff x="1082" y="1285"/>
              <a:chExt cx="475" cy="273"/>
            </a:xfrm>
          </p:grpSpPr>
          <p:sp>
            <p:nvSpPr>
              <p:cNvPr id="21538" name="Text Box 12"/>
              <p:cNvSpPr txBox="1">
                <a:spLocks noChangeArrowheads="1"/>
              </p:cNvSpPr>
              <p:nvPr/>
            </p:nvSpPr>
            <p:spPr bwMode="auto">
              <a:xfrm>
                <a:off x="1082" y="1285"/>
                <a:ext cx="47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 dirty="0" smtClean="0">
                    <a:latin typeface="+mn-lt"/>
                  </a:rPr>
                  <a:t>X </a:t>
                </a:r>
                <a:r>
                  <a:rPr lang="en-US" altLang="zh-TW" sz="1800" dirty="0" smtClean="0">
                    <a:latin typeface="+mn-lt"/>
                    <a:sym typeface="Wingdings" panose="05000000000000000000" pitchFamily="2" charset="2"/>
                  </a:rPr>
                  <a:t> </a:t>
                </a:r>
                <a:r>
                  <a:rPr lang="en-US" altLang="zh-TW" sz="1800" dirty="0" smtClean="0">
                    <a:latin typeface="+mn-lt"/>
                  </a:rPr>
                  <a:t>1</a:t>
                </a:r>
                <a:endParaRPr lang="en-US" altLang="zh-TW" sz="1800" dirty="0">
                  <a:latin typeface="+mn-lt"/>
                </a:endParaRPr>
              </a:p>
            </p:txBody>
          </p:sp>
          <p:sp>
            <p:nvSpPr>
              <p:cNvPr id="21539" name="Oval 13"/>
              <p:cNvSpPr>
                <a:spLocks noChangeArrowheads="1"/>
              </p:cNvSpPr>
              <p:nvPr/>
            </p:nvSpPr>
            <p:spPr bwMode="auto">
              <a:xfrm>
                <a:off x="1260" y="151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  <p:grpSp>
          <p:nvGrpSpPr>
            <p:cNvPr id="21520" name="Group 14"/>
            <p:cNvGrpSpPr>
              <a:grpSpLocks/>
            </p:cNvGrpSpPr>
            <p:nvPr/>
          </p:nvGrpSpPr>
          <p:grpSpPr bwMode="auto">
            <a:xfrm>
              <a:off x="4368" y="2160"/>
              <a:ext cx="275" cy="194"/>
              <a:chOff x="4190" y="3055"/>
              <a:chExt cx="275" cy="194"/>
            </a:xfrm>
          </p:grpSpPr>
          <p:sp>
            <p:nvSpPr>
              <p:cNvPr id="21536" name="Line 15"/>
              <p:cNvSpPr>
                <a:spLocks noChangeShapeType="1"/>
              </p:cNvSpPr>
              <p:nvPr/>
            </p:nvSpPr>
            <p:spPr bwMode="auto">
              <a:xfrm>
                <a:off x="4190" y="3083"/>
                <a:ext cx="27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1537" name="Text Box 16"/>
              <p:cNvSpPr txBox="1">
                <a:spLocks noChangeArrowheads="1"/>
              </p:cNvSpPr>
              <p:nvPr/>
            </p:nvSpPr>
            <p:spPr bwMode="auto">
              <a:xfrm>
                <a:off x="4230" y="3055"/>
                <a:ext cx="15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400" b="1">
                    <a:latin typeface="+mn-lt"/>
                  </a:rPr>
                  <a:t>t</a:t>
                </a:r>
              </a:p>
            </p:txBody>
          </p:sp>
        </p:grpSp>
        <p:grpSp>
          <p:nvGrpSpPr>
            <p:cNvPr id="21521" name="Group 17"/>
            <p:cNvGrpSpPr>
              <a:grpSpLocks/>
            </p:cNvGrpSpPr>
            <p:nvPr/>
          </p:nvGrpSpPr>
          <p:grpSpPr bwMode="auto">
            <a:xfrm>
              <a:off x="999" y="1771"/>
              <a:ext cx="405" cy="273"/>
              <a:chOff x="1082" y="1285"/>
              <a:chExt cx="405" cy="273"/>
            </a:xfrm>
          </p:grpSpPr>
          <p:sp>
            <p:nvSpPr>
              <p:cNvPr id="21534" name="Text Box 18"/>
              <p:cNvSpPr txBox="1">
                <a:spLocks noChangeArrowheads="1"/>
              </p:cNvSpPr>
              <p:nvPr/>
            </p:nvSpPr>
            <p:spPr bwMode="auto">
              <a:xfrm>
                <a:off x="1082" y="1285"/>
                <a:ext cx="4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 dirty="0" smtClean="0">
                    <a:latin typeface="+mn-lt"/>
                  </a:rPr>
                  <a:t>X = 0</a:t>
                </a:r>
                <a:endParaRPr lang="en-US" altLang="zh-TW" sz="1800" dirty="0">
                  <a:latin typeface="+mn-lt"/>
                </a:endParaRPr>
              </a:p>
            </p:txBody>
          </p:sp>
          <p:sp>
            <p:nvSpPr>
              <p:cNvPr id="21535" name="Oval 19"/>
              <p:cNvSpPr>
                <a:spLocks noChangeArrowheads="1"/>
              </p:cNvSpPr>
              <p:nvPr/>
            </p:nvSpPr>
            <p:spPr bwMode="auto">
              <a:xfrm>
                <a:off x="1260" y="151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  <p:grpSp>
          <p:nvGrpSpPr>
            <p:cNvPr id="21522" name="Group 20"/>
            <p:cNvGrpSpPr>
              <a:grpSpLocks/>
            </p:cNvGrpSpPr>
            <p:nvPr/>
          </p:nvGrpSpPr>
          <p:grpSpPr bwMode="auto">
            <a:xfrm>
              <a:off x="1591" y="1763"/>
              <a:ext cx="399" cy="273"/>
              <a:chOff x="1082" y="1285"/>
              <a:chExt cx="399" cy="273"/>
            </a:xfrm>
          </p:grpSpPr>
          <p:sp>
            <p:nvSpPr>
              <p:cNvPr id="21532" name="Text Box 21"/>
              <p:cNvSpPr txBox="1">
                <a:spLocks noChangeArrowheads="1"/>
              </p:cNvSpPr>
              <p:nvPr/>
            </p:nvSpPr>
            <p:spPr bwMode="auto">
              <a:xfrm>
                <a:off x="1082" y="1285"/>
                <a:ext cx="39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 dirty="0" smtClean="0">
                    <a:latin typeface="+mn-lt"/>
                  </a:rPr>
                  <a:t>X = ?</a:t>
                </a:r>
                <a:endParaRPr lang="en-US" altLang="zh-TW" sz="1800" dirty="0">
                  <a:latin typeface="+mn-lt"/>
                </a:endParaRPr>
              </a:p>
            </p:txBody>
          </p:sp>
          <p:sp>
            <p:nvSpPr>
              <p:cNvPr id="21533" name="Oval 22"/>
              <p:cNvSpPr>
                <a:spLocks noChangeArrowheads="1"/>
              </p:cNvSpPr>
              <p:nvPr/>
            </p:nvSpPr>
            <p:spPr bwMode="auto">
              <a:xfrm>
                <a:off x="1260" y="151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  <p:grpSp>
          <p:nvGrpSpPr>
            <p:cNvPr id="21523" name="Group 23"/>
            <p:cNvGrpSpPr>
              <a:grpSpLocks/>
            </p:cNvGrpSpPr>
            <p:nvPr/>
          </p:nvGrpSpPr>
          <p:grpSpPr bwMode="auto">
            <a:xfrm>
              <a:off x="2544" y="1765"/>
              <a:ext cx="720" cy="268"/>
              <a:chOff x="2289" y="1761"/>
              <a:chExt cx="720" cy="268"/>
            </a:xfrm>
          </p:grpSpPr>
          <p:sp>
            <p:nvSpPr>
              <p:cNvPr id="21530" name="Text Box 24"/>
              <p:cNvSpPr txBox="1">
                <a:spLocks noChangeArrowheads="1"/>
              </p:cNvSpPr>
              <p:nvPr/>
            </p:nvSpPr>
            <p:spPr bwMode="auto">
              <a:xfrm>
                <a:off x="2289" y="1761"/>
                <a:ext cx="72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>
                    <a:solidFill>
                      <a:srgbClr val="FF0033"/>
                    </a:solidFill>
                    <a:latin typeface="+mn-lt"/>
                  </a:rPr>
                  <a:t>acq(L</a:t>
                </a:r>
                <a:r>
                  <a:rPr lang="en-US" altLang="zh-TW" sz="1800" baseline="-25000">
                    <a:solidFill>
                      <a:srgbClr val="FF0033"/>
                    </a:solidFill>
                    <a:latin typeface="+mn-lt"/>
                  </a:rPr>
                  <a:t>1</a:t>
                </a:r>
                <a:r>
                  <a:rPr lang="en-US" altLang="zh-TW" sz="1800">
                    <a:solidFill>
                      <a:srgbClr val="FF0033"/>
                    </a:solidFill>
                    <a:latin typeface="+mn-lt"/>
                  </a:rPr>
                  <a:t>)</a:t>
                </a:r>
              </a:p>
            </p:txBody>
          </p:sp>
          <p:sp>
            <p:nvSpPr>
              <p:cNvPr id="21531" name="Oval 25"/>
              <p:cNvSpPr>
                <a:spLocks noChangeArrowheads="1"/>
              </p:cNvSpPr>
              <p:nvPr/>
            </p:nvSpPr>
            <p:spPr bwMode="auto">
              <a:xfrm>
                <a:off x="2541" y="1981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  <p:grpSp>
          <p:nvGrpSpPr>
            <p:cNvPr id="21524" name="Group 26"/>
            <p:cNvGrpSpPr>
              <a:grpSpLocks/>
            </p:cNvGrpSpPr>
            <p:nvPr/>
          </p:nvGrpSpPr>
          <p:grpSpPr bwMode="auto">
            <a:xfrm>
              <a:off x="2111" y="1763"/>
              <a:ext cx="405" cy="273"/>
              <a:chOff x="1082" y="1285"/>
              <a:chExt cx="405" cy="273"/>
            </a:xfrm>
          </p:grpSpPr>
          <p:sp>
            <p:nvSpPr>
              <p:cNvPr id="21528" name="Text Box 27"/>
              <p:cNvSpPr txBox="1">
                <a:spLocks noChangeArrowheads="1"/>
              </p:cNvSpPr>
              <p:nvPr/>
            </p:nvSpPr>
            <p:spPr bwMode="auto">
              <a:xfrm>
                <a:off x="1082" y="1285"/>
                <a:ext cx="4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 dirty="0" smtClean="0">
                    <a:solidFill>
                      <a:srgbClr val="FF0000"/>
                    </a:solidFill>
                    <a:latin typeface="+mn-lt"/>
                  </a:rPr>
                  <a:t>X = 1</a:t>
                </a:r>
                <a:endParaRPr lang="en-US" altLang="zh-TW" sz="1800" dirty="0">
                  <a:solidFill>
                    <a:srgbClr val="FF0000"/>
                  </a:solidFill>
                  <a:latin typeface="+mn-lt"/>
                </a:endParaRPr>
              </a:p>
            </p:txBody>
          </p:sp>
          <p:sp>
            <p:nvSpPr>
              <p:cNvPr id="21529" name="Oval 28"/>
              <p:cNvSpPr>
                <a:spLocks noChangeArrowheads="1"/>
              </p:cNvSpPr>
              <p:nvPr/>
            </p:nvSpPr>
            <p:spPr bwMode="auto">
              <a:xfrm>
                <a:off x="1260" y="151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  <p:grpSp>
          <p:nvGrpSpPr>
            <p:cNvPr id="21525" name="Group 29"/>
            <p:cNvGrpSpPr>
              <a:grpSpLocks/>
            </p:cNvGrpSpPr>
            <p:nvPr/>
          </p:nvGrpSpPr>
          <p:grpSpPr bwMode="auto">
            <a:xfrm>
              <a:off x="3279" y="1763"/>
              <a:ext cx="405" cy="273"/>
              <a:chOff x="1082" y="1285"/>
              <a:chExt cx="405" cy="273"/>
            </a:xfrm>
          </p:grpSpPr>
          <p:sp>
            <p:nvSpPr>
              <p:cNvPr id="21526" name="Text Box 30"/>
              <p:cNvSpPr txBox="1">
                <a:spLocks noChangeArrowheads="1"/>
              </p:cNvSpPr>
              <p:nvPr/>
            </p:nvSpPr>
            <p:spPr bwMode="auto">
              <a:xfrm>
                <a:off x="1082" y="1285"/>
                <a:ext cx="4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zh-TW" sz="1800" dirty="0" smtClean="0">
                    <a:latin typeface="+mn-lt"/>
                  </a:rPr>
                  <a:t>X = 1</a:t>
                </a:r>
                <a:endParaRPr lang="en-US" altLang="zh-TW" sz="1800" dirty="0">
                  <a:latin typeface="+mn-lt"/>
                </a:endParaRPr>
              </a:p>
            </p:txBody>
          </p:sp>
          <p:sp>
            <p:nvSpPr>
              <p:cNvPr id="21527" name="Oval 31"/>
              <p:cNvSpPr>
                <a:spLocks noChangeArrowheads="1"/>
              </p:cNvSpPr>
              <p:nvPr/>
            </p:nvSpPr>
            <p:spPr bwMode="auto">
              <a:xfrm>
                <a:off x="1260" y="151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zh-TW">
                  <a:latin typeface="+mn-lt"/>
                </a:endParaRPr>
              </a:p>
            </p:txBody>
          </p:sp>
        </p:grpSp>
      </p:grpSp>
      <p:sp>
        <p:nvSpPr>
          <p:cNvPr id="21509" name="Rectangle 3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TW" sz="4000" dirty="0" smtClean="0"/>
              <a:t>Understanding Release Consistency</a:t>
            </a:r>
            <a:endParaRPr lang="en-US" altLang="zh-TW" sz="32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30</a:t>
            </a:fld>
            <a:endParaRPr lang="zh-TW" altLang="zh-TW"/>
          </a:p>
        </p:txBody>
      </p:sp>
      <p:sp>
        <p:nvSpPr>
          <p:cNvPr id="127009" name="AutoShape 33"/>
          <p:cNvSpPr>
            <a:spLocks noChangeArrowheads="1"/>
          </p:cNvSpPr>
          <p:nvPr/>
        </p:nvSpPr>
        <p:spPr bwMode="auto">
          <a:xfrm>
            <a:off x="3352800" y="1148010"/>
            <a:ext cx="5683250" cy="762000"/>
          </a:xfrm>
          <a:prstGeom prst="wedgeEllipseCallout">
            <a:avLst>
              <a:gd name="adj1" fmla="val -51731"/>
              <a:gd name="adj2" fmla="val 99847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altLang="zh-TW" sz="2000" dirty="0">
                <a:latin typeface="+mn-lt"/>
              </a:rPr>
              <a:t>From this point in this execution all </a:t>
            </a:r>
            <a:r>
              <a:rPr lang="en-US" altLang="zh-TW" sz="2000" dirty="0" smtClean="0">
                <a:latin typeface="+mn-lt"/>
              </a:rPr>
              <a:t>processors </a:t>
            </a:r>
            <a:r>
              <a:rPr lang="en-US" altLang="zh-TW" sz="2000" dirty="0">
                <a:latin typeface="+mn-lt"/>
              </a:rPr>
              <a:t>must see the value 1 in X</a:t>
            </a:r>
          </a:p>
        </p:txBody>
      </p:sp>
      <p:sp>
        <p:nvSpPr>
          <p:cNvPr id="127010" name="AutoShape 34"/>
          <p:cNvSpPr>
            <a:spLocks noChangeArrowheads="1"/>
          </p:cNvSpPr>
          <p:nvPr/>
        </p:nvSpPr>
        <p:spPr bwMode="auto">
          <a:xfrm>
            <a:off x="152400" y="3573934"/>
            <a:ext cx="3429000" cy="1993676"/>
          </a:xfrm>
          <a:prstGeom prst="wedgeEllipseCallout">
            <a:avLst>
              <a:gd name="adj1" fmla="val 28042"/>
              <a:gd name="adj2" fmla="val -72527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altLang="zh-TW" sz="2000" dirty="0">
                <a:latin typeface="+mn-lt"/>
              </a:rPr>
              <a:t>It is undefined what value is read here. It can be any value written by some </a:t>
            </a:r>
            <a:r>
              <a:rPr lang="en-US" altLang="zh-TW" sz="2000" dirty="0" smtClean="0">
                <a:latin typeface="+mn-lt"/>
              </a:rPr>
              <a:t>processors</a:t>
            </a:r>
            <a:endParaRPr lang="en-US" altLang="zh-TW" sz="2000" dirty="0">
              <a:latin typeface="+mn-lt"/>
            </a:endParaRPr>
          </a:p>
        </p:txBody>
      </p:sp>
      <p:sp>
        <p:nvSpPr>
          <p:cNvPr id="127011" name="AutoShape 35"/>
          <p:cNvSpPr>
            <a:spLocks noChangeArrowheads="1"/>
          </p:cNvSpPr>
          <p:nvPr/>
        </p:nvSpPr>
        <p:spPr bwMode="auto">
          <a:xfrm>
            <a:off x="2879725" y="3967410"/>
            <a:ext cx="3314700" cy="2062386"/>
          </a:xfrm>
          <a:prstGeom prst="wedgeEllipseCallout">
            <a:avLst>
              <a:gd name="adj1" fmla="val -23736"/>
              <a:gd name="adj2" fmla="val -86111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altLang="zh-TW" sz="2000" dirty="0" smtClean="0">
                <a:latin typeface="+mn-lt"/>
              </a:rPr>
              <a:t>1 </a:t>
            </a:r>
            <a:r>
              <a:rPr lang="en-US" altLang="zh-TW" sz="2000" dirty="0">
                <a:latin typeface="+mn-lt"/>
              </a:rPr>
              <a:t>is read in the current execution. However, </a:t>
            </a:r>
            <a:r>
              <a:rPr lang="en-US" altLang="zh-TW" sz="2000" dirty="0" smtClean="0">
                <a:latin typeface="+mn-lt"/>
              </a:rPr>
              <a:t>programmer </a:t>
            </a:r>
            <a:r>
              <a:rPr lang="en-US" altLang="zh-TW" sz="2000" dirty="0">
                <a:latin typeface="+mn-lt"/>
              </a:rPr>
              <a:t>cannot be sure 1 will be read in all executions.</a:t>
            </a:r>
          </a:p>
        </p:txBody>
      </p:sp>
      <p:sp>
        <p:nvSpPr>
          <p:cNvPr id="127012" name="AutoShape 36"/>
          <p:cNvSpPr>
            <a:spLocks noChangeArrowheads="1"/>
          </p:cNvSpPr>
          <p:nvPr/>
        </p:nvSpPr>
        <p:spPr bwMode="auto">
          <a:xfrm>
            <a:off x="5889627" y="3967410"/>
            <a:ext cx="3032124" cy="1825402"/>
          </a:xfrm>
          <a:prstGeom prst="wedgeEllipseCallout">
            <a:avLst>
              <a:gd name="adj1" fmla="val -58690"/>
              <a:gd name="adj2" fmla="val -96081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altLang="zh-TW" sz="2000" dirty="0" smtClean="0">
                <a:latin typeface="+mn-lt"/>
              </a:rPr>
              <a:t>Programmer </a:t>
            </a:r>
            <a:r>
              <a:rPr lang="en-US" altLang="zh-TW" sz="2000" dirty="0">
                <a:latin typeface="+mn-lt"/>
              </a:rPr>
              <a:t>knows that in all executions this read returns 1.</a:t>
            </a:r>
          </a:p>
        </p:txBody>
      </p:sp>
    </p:spTree>
    <p:extLst>
      <p:ext uri="{BB962C8B-B14F-4D97-AF65-F5344CB8AC3E}">
        <p14:creationId xmlns:p14="http://schemas.microsoft.com/office/powerpoint/2010/main" val="42256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7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09" grpId="0" animBg="1" autoUpdateAnimBg="0"/>
      <p:bldP spid="127010" grpId="0" animBg="1" autoUpdateAnimBg="0"/>
      <p:bldP spid="127011" grpId="0" animBg="1" autoUpdateAnimBg="0"/>
      <p:bldP spid="127012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Acquire and Release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Acquire and release are not only used for synchronization of execution, but also for synchronization of memory, i.e. for propagation of writes from/to other processors</a:t>
            </a:r>
          </a:p>
          <a:p>
            <a:pPr lvl="1"/>
            <a:r>
              <a:rPr lang="en-US" altLang="zh-TW" dirty="0"/>
              <a:t>Release serves as a memory-synch operation, or a </a:t>
            </a:r>
            <a:r>
              <a:rPr lang="en-US" altLang="zh-TW" i="1" dirty="0"/>
              <a:t>flush</a:t>
            </a:r>
            <a:r>
              <a:rPr lang="en-US" altLang="zh-TW" dirty="0"/>
              <a:t> of local modifications to all other processors</a:t>
            </a:r>
          </a:p>
          <a:p>
            <a:pPr lvl="1"/>
            <a:r>
              <a:rPr lang="en-US" altLang="zh-TW" dirty="0"/>
              <a:t>A release followed by an acquire of the same lock guarantees to the programmer that all writes previous to the release will be seen by all reads following the </a:t>
            </a:r>
            <a:r>
              <a:rPr lang="en-US" altLang="zh-TW" dirty="0" smtClean="0"/>
              <a:t>acquire</a:t>
            </a:r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4350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1777727" y="2547193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>
            <a:off x="1777727" y="3321893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1331640" y="2307481"/>
            <a:ext cx="466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zh-TW" sz="1800" dirty="0" smtClean="0">
                <a:latin typeface="Arial" panose="020B0604020202020204" pitchFamily="34" charset="0"/>
              </a:rPr>
              <a:t>P1</a:t>
            </a:r>
            <a:endParaRPr lang="en-US" altLang="zh-TW" sz="1800" dirty="0">
              <a:latin typeface="Arial" panose="020B0604020202020204" pitchFamily="34" charset="0"/>
            </a:endParaRP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1331640" y="3107581"/>
            <a:ext cx="466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zh-TW" sz="1800" dirty="0" smtClean="0">
                <a:latin typeface="Arial" panose="020B0604020202020204" pitchFamily="34" charset="0"/>
              </a:rPr>
              <a:t>P2</a:t>
            </a:r>
            <a:endParaRPr lang="en-US" altLang="zh-TW" sz="1800" dirty="0">
              <a:latin typeface="Arial" panose="020B0604020202020204" pitchFamily="34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130527" y="4147393"/>
            <a:ext cx="1143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zh-TW" sz="1800">
                <a:solidFill>
                  <a:srgbClr val="FF0033"/>
                </a:solidFill>
                <a:latin typeface="Arial" panose="020B0604020202020204" pitchFamily="34" charset="0"/>
              </a:rPr>
              <a:t>rel(L</a:t>
            </a:r>
            <a:r>
              <a:rPr lang="en-US" altLang="zh-TW" sz="1800" baseline="-25000">
                <a:solidFill>
                  <a:srgbClr val="FF0033"/>
                </a:solidFill>
                <a:latin typeface="Arial" panose="020B0604020202020204" pitchFamily="34" charset="0"/>
              </a:rPr>
              <a:t>2</a:t>
            </a:r>
            <a:r>
              <a:rPr lang="en-US" altLang="zh-TW" sz="1800">
                <a:solidFill>
                  <a:srgbClr val="FF0033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5525815" y="4026743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zh-TW"/>
          </a:p>
        </p:txBody>
      </p:sp>
      <p:grpSp>
        <p:nvGrpSpPr>
          <p:cNvPr id="26634" name="Group 10"/>
          <p:cNvGrpSpPr>
            <a:grpSpLocks/>
          </p:cNvGrpSpPr>
          <p:nvPr/>
        </p:nvGrpSpPr>
        <p:grpSpPr bwMode="auto">
          <a:xfrm>
            <a:off x="1936477" y="2155081"/>
            <a:ext cx="620713" cy="433387"/>
            <a:chOff x="1083" y="1285"/>
            <a:chExt cx="391" cy="273"/>
          </a:xfrm>
        </p:grpSpPr>
        <p:sp>
          <p:nvSpPr>
            <p:cNvPr id="26680" name="Text Box 11"/>
            <p:cNvSpPr txBox="1">
              <a:spLocks noChangeArrowheads="1"/>
            </p:cNvSpPr>
            <p:nvPr/>
          </p:nvSpPr>
          <p:spPr bwMode="auto">
            <a:xfrm>
              <a:off x="1083" y="1285"/>
              <a:ext cx="391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w(x)</a:t>
              </a:r>
            </a:p>
          </p:txBody>
        </p:sp>
        <p:sp>
          <p:nvSpPr>
            <p:cNvPr id="26681" name="Oval 12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35" name="Group 13"/>
          <p:cNvGrpSpPr>
            <a:grpSpLocks/>
          </p:cNvGrpSpPr>
          <p:nvPr/>
        </p:nvGrpSpPr>
        <p:grpSpPr bwMode="auto">
          <a:xfrm>
            <a:off x="7581627" y="4598243"/>
            <a:ext cx="436563" cy="285750"/>
            <a:chOff x="4190" y="3055"/>
            <a:chExt cx="275" cy="180"/>
          </a:xfrm>
        </p:grpSpPr>
        <p:sp>
          <p:nvSpPr>
            <p:cNvPr id="26678" name="Line 14"/>
            <p:cNvSpPr>
              <a:spLocks noChangeShapeType="1"/>
            </p:cNvSpPr>
            <p:nvPr/>
          </p:nvSpPr>
          <p:spPr bwMode="auto">
            <a:xfrm>
              <a:off x="4190" y="3083"/>
              <a:ext cx="2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79" name="Text Box 15"/>
            <p:cNvSpPr txBox="1">
              <a:spLocks noChangeArrowheads="1"/>
            </p:cNvSpPr>
            <p:nvPr/>
          </p:nvSpPr>
          <p:spPr bwMode="auto">
            <a:xfrm>
              <a:off x="4230" y="3055"/>
              <a:ext cx="154" cy="1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400" b="1">
                  <a:latin typeface="Arial" panose="020B0604020202020204" pitchFamily="34" charset="0"/>
                </a:rPr>
                <a:t>t</a:t>
              </a:r>
            </a:p>
          </p:txBody>
        </p:sp>
      </p:grpSp>
      <p:sp>
        <p:nvSpPr>
          <p:cNvPr id="26636" name="Text Box 17"/>
          <p:cNvSpPr txBox="1">
            <a:spLocks noChangeArrowheads="1"/>
          </p:cNvSpPr>
          <p:nvPr/>
        </p:nvSpPr>
        <p:spPr bwMode="auto">
          <a:xfrm>
            <a:off x="3263627" y="3359993"/>
            <a:ext cx="1143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zh-TW" sz="1800">
                <a:solidFill>
                  <a:srgbClr val="FF0033"/>
                </a:solidFill>
                <a:latin typeface="Arial" panose="020B0604020202020204" pitchFamily="34" charset="0"/>
              </a:rPr>
              <a:t>acq(L</a:t>
            </a:r>
            <a:r>
              <a:rPr lang="en-US" altLang="zh-TW" sz="1800" baseline="-25000">
                <a:solidFill>
                  <a:srgbClr val="FF0033"/>
                </a:solidFill>
                <a:latin typeface="Arial" panose="020B0604020202020204" pitchFamily="34" charset="0"/>
              </a:rPr>
              <a:t>1</a:t>
            </a:r>
            <a:r>
              <a:rPr lang="en-US" altLang="zh-TW" sz="1800">
                <a:solidFill>
                  <a:srgbClr val="FF0033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6637" name="Oval 18"/>
          <p:cNvSpPr>
            <a:spLocks noChangeArrowheads="1"/>
          </p:cNvSpPr>
          <p:nvPr/>
        </p:nvSpPr>
        <p:spPr bwMode="auto">
          <a:xfrm>
            <a:off x="3697015" y="3264743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zh-TW"/>
          </a:p>
        </p:txBody>
      </p:sp>
      <p:sp>
        <p:nvSpPr>
          <p:cNvPr id="26638" name="Line 19"/>
          <p:cNvSpPr>
            <a:spLocks noChangeShapeType="1"/>
          </p:cNvSpPr>
          <p:nvPr/>
        </p:nvSpPr>
        <p:spPr bwMode="auto">
          <a:xfrm>
            <a:off x="1790427" y="4064843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9" name="Line 20"/>
          <p:cNvSpPr>
            <a:spLocks noChangeShapeType="1"/>
          </p:cNvSpPr>
          <p:nvPr/>
        </p:nvSpPr>
        <p:spPr bwMode="auto">
          <a:xfrm>
            <a:off x="2984227" y="2575768"/>
            <a:ext cx="722313" cy="679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26640" name="Group 21"/>
          <p:cNvGrpSpPr>
            <a:grpSpLocks/>
          </p:cNvGrpSpPr>
          <p:nvPr/>
        </p:nvGrpSpPr>
        <p:grpSpPr bwMode="auto">
          <a:xfrm>
            <a:off x="4366940" y="2928193"/>
            <a:ext cx="530225" cy="433388"/>
            <a:chOff x="1083" y="1285"/>
            <a:chExt cx="334" cy="273"/>
          </a:xfrm>
        </p:grpSpPr>
        <p:sp>
          <p:nvSpPr>
            <p:cNvPr id="26676" name="Text Box 22"/>
            <p:cNvSpPr txBox="1">
              <a:spLocks noChangeArrowheads="1"/>
            </p:cNvSpPr>
            <p:nvPr/>
          </p:nvSpPr>
          <p:spPr bwMode="auto">
            <a:xfrm>
              <a:off x="1083" y="1285"/>
              <a:ext cx="334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r(x)</a:t>
              </a:r>
            </a:p>
          </p:txBody>
        </p:sp>
        <p:sp>
          <p:nvSpPr>
            <p:cNvPr id="26677" name="Oval 23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sp>
        <p:nvSpPr>
          <p:cNvPr id="26641" name="Text Box 25"/>
          <p:cNvSpPr txBox="1">
            <a:spLocks noChangeArrowheads="1"/>
          </p:cNvSpPr>
          <p:nvPr/>
        </p:nvSpPr>
        <p:spPr bwMode="auto">
          <a:xfrm>
            <a:off x="3150915" y="4212481"/>
            <a:ext cx="11430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zh-TW" sz="1800">
                <a:solidFill>
                  <a:srgbClr val="FF0033"/>
                </a:solidFill>
                <a:latin typeface="Arial" panose="020B0604020202020204" pitchFamily="34" charset="0"/>
              </a:rPr>
              <a:t>acq(L</a:t>
            </a:r>
            <a:r>
              <a:rPr lang="en-US" altLang="zh-TW" sz="1800" baseline="-25000">
                <a:solidFill>
                  <a:srgbClr val="FF0033"/>
                </a:solidFill>
                <a:latin typeface="Arial" panose="020B0604020202020204" pitchFamily="34" charset="0"/>
              </a:rPr>
              <a:t>2</a:t>
            </a:r>
            <a:r>
              <a:rPr lang="en-US" altLang="zh-TW" sz="1800">
                <a:solidFill>
                  <a:srgbClr val="FF0033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6642" name="Oval 26"/>
          <p:cNvSpPr>
            <a:spLocks noChangeArrowheads="1"/>
          </p:cNvSpPr>
          <p:nvPr/>
        </p:nvSpPr>
        <p:spPr bwMode="auto">
          <a:xfrm>
            <a:off x="3538265" y="4002931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zh-TW"/>
          </a:p>
        </p:txBody>
      </p:sp>
      <p:grpSp>
        <p:nvGrpSpPr>
          <p:cNvPr id="26643" name="Group 27"/>
          <p:cNvGrpSpPr>
            <a:grpSpLocks/>
          </p:cNvGrpSpPr>
          <p:nvPr/>
        </p:nvGrpSpPr>
        <p:grpSpPr bwMode="auto">
          <a:xfrm>
            <a:off x="2511152" y="2132856"/>
            <a:ext cx="1143000" cy="425450"/>
            <a:chOff x="2289" y="1761"/>
            <a:chExt cx="720" cy="268"/>
          </a:xfrm>
        </p:grpSpPr>
        <p:sp>
          <p:nvSpPr>
            <p:cNvPr id="26674" name="Text Box 28"/>
            <p:cNvSpPr txBox="1">
              <a:spLocks noChangeArrowheads="1"/>
            </p:cNvSpPr>
            <p:nvPr/>
          </p:nvSpPr>
          <p:spPr bwMode="auto">
            <a:xfrm>
              <a:off x="2289" y="1761"/>
              <a:ext cx="72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rel(L</a:t>
              </a:r>
              <a:r>
                <a:rPr lang="en-US" altLang="zh-TW" sz="1800" baseline="-25000">
                  <a:solidFill>
                    <a:srgbClr val="FF0033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26675" name="Oval 29"/>
            <p:cNvSpPr>
              <a:spLocks noChangeArrowheads="1"/>
            </p:cNvSpPr>
            <p:nvPr/>
          </p:nvSpPr>
          <p:spPr bwMode="auto">
            <a:xfrm>
              <a:off x="2541" y="1981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44" name="Group 30"/>
          <p:cNvGrpSpPr>
            <a:grpSpLocks/>
          </p:cNvGrpSpPr>
          <p:nvPr/>
        </p:nvGrpSpPr>
        <p:grpSpPr bwMode="auto">
          <a:xfrm>
            <a:off x="5667102" y="2132856"/>
            <a:ext cx="1143000" cy="425450"/>
            <a:chOff x="2289" y="1761"/>
            <a:chExt cx="720" cy="268"/>
          </a:xfrm>
        </p:grpSpPr>
        <p:sp>
          <p:nvSpPr>
            <p:cNvPr id="26672" name="Text Box 31"/>
            <p:cNvSpPr txBox="1">
              <a:spLocks noChangeArrowheads="1"/>
            </p:cNvSpPr>
            <p:nvPr/>
          </p:nvSpPr>
          <p:spPr bwMode="auto">
            <a:xfrm>
              <a:off x="2289" y="1761"/>
              <a:ext cx="72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acq(L</a:t>
              </a:r>
              <a:r>
                <a:rPr lang="en-US" altLang="zh-TW" sz="1800" baseline="-25000">
                  <a:solidFill>
                    <a:srgbClr val="FF0033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26673" name="Oval 32"/>
            <p:cNvSpPr>
              <a:spLocks noChangeArrowheads="1"/>
            </p:cNvSpPr>
            <p:nvPr/>
          </p:nvSpPr>
          <p:spPr bwMode="auto">
            <a:xfrm>
              <a:off x="2541" y="1981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sp>
        <p:nvSpPr>
          <p:cNvPr id="26645" name="Line 33"/>
          <p:cNvSpPr>
            <a:spLocks noChangeShapeType="1"/>
          </p:cNvSpPr>
          <p:nvPr/>
        </p:nvSpPr>
        <p:spPr bwMode="auto">
          <a:xfrm flipV="1">
            <a:off x="5590902" y="2567831"/>
            <a:ext cx="508000" cy="145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26646" name="Group 34"/>
          <p:cNvGrpSpPr>
            <a:grpSpLocks/>
          </p:cNvGrpSpPr>
          <p:nvPr/>
        </p:nvGrpSpPr>
        <p:grpSpPr bwMode="auto">
          <a:xfrm>
            <a:off x="4706665" y="3666381"/>
            <a:ext cx="620712" cy="433387"/>
            <a:chOff x="1083" y="1285"/>
            <a:chExt cx="391" cy="273"/>
          </a:xfrm>
        </p:grpSpPr>
        <p:sp>
          <p:nvSpPr>
            <p:cNvPr id="26670" name="Text Box 35"/>
            <p:cNvSpPr txBox="1">
              <a:spLocks noChangeArrowheads="1"/>
            </p:cNvSpPr>
            <p:nvPr/>
          </p:nvSpPr>
          <p:spPr bwMode="auto">
            <a:xfrm>
              <a:off x="1083" y="1285"/>
              <a:ext cx="391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w(y)</a:t>
              </a:r>
            </a:p>
          </p:txBody>
        </p:sp>
        <p:sp>
          <p:nvSpPr>
            <p:cNvPr id="26671" name="Oval 36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47" name="Group 37"/>
          <p:cNvGrpSpPr>
            <a:grpSpLocks/>
          </p:cNvGrpSpPr>
          <p:nvPr/>
        </p:nvGrpSpPr>
        <p:grpSpPr bwMode="auto">
          <a:xfrm>
            <a:off x="6767240" y="2134443"/>
            <a:ext cx="530225" cy="433388"/>
            <a:chOff x="1083" y="1285"/>
            <a:chExt cx="334" cy="273"/>
          </a:xfrm>
        </p:grpSpPr>
        <p:sp>
          <p:nvSpPr>
            <p:cNvPr id="26668" name="Text Box 38"/>
            <p:cNvSpPr txBox="1">
              <a:spLocks noChangeArrowheads="1"/>
            </p:cNvSpPr>
            <p:nvPr/>
          </p:nvSpPr>
          <p:spPr bwMode="auto">
            <a:xfrm>
              <a:off x="1083" y="1285"/>
              <a:ext cx="334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r(y)</a:t>
              </a:r>
            </a:p>
          </p:txBody>
        </p:sp>
        <p:sp>
          <p:nvSpPr>
            <p:cNvPr id="26669" name="Oval 39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48" name="Group 40"/>
          <p:cNvGrpSpPr>
            <a:grpSpLocks/>
          </p:cNvGrpSpPr>
          <p:nvPr/>
        </p:nvGrpSpPr>
        <p:grpSpPr bwMode="auto">
          <a:xfrm>
            <a:off x="2330177" y="2917081"/>
            <a:ext cx="1143000" cy="425450"/>
            <a:chOff x="2289" y="1761"/>
            <a:chExt cx="720" cy="268"/>
          </a:xfrm>
        </p:grpSpPr>
        <p:sp>
          <p:nvSpPr>
            <p:cNvPr id="26666" name="Text Box 41"/>
            <p:cNvSpPr txBox="1">
              <a:spLocks noChangeArrowheads="1"/>
            </p:cNvSpPr>
            <p:nvPr/>
          </p:nvSpPr>
          <p:spPr bwMode="auto">
            <a:xfrm>
              <a:off x="2289" y="1761"/>
              <a:ext cx="72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rel(L</a:t>
              </a:r>
              <a:r>
                <a:rPr lang="en-US" altLang="zh-TW" sz="1800" baseline="-25000">
                  <a:solidFill>
                    <a:srgbClr val="FF0033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26667" name="Oval 42"/>
            <p:cNvSpPr>
              <a:spLocks noChangeArrowheads="1"/>
            </p:cNvSpPr>
            <p:nvPr/>
          </p:nvSpPr>
          <p:spPr bwMode="auto">
            <a:xfrm>
              <a:off x="2541" y="1981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49" name="Group 43"/>
          <p:cNvGrpSpPr>
            <a:grpSpLocks/>
          </p:cNvGrpSpPr>
          <p:nvPr/>
        </p:nvGrpSpPr>
        <p:grpSpPr bwMode="auto">
          <a:xfrm>
            <a:off x="1884090" y="2915493"/>
            <a:ext cx="620712" cy="433388"/>
            <a:chOff x="1083" y="1285"/>
            <a:chExt cx="391" cy="273"/>
          </a:xfrm>
        </p:grpSpPr>
        <p:sp>
          <p:nvSpPr>
            <p:cNvPr id="26664" name="Text Box 44"/>
            <p:cNvSpPr txBox="1">
              <a:spLocks noChangeArrowheads="1"/>
            </p:cNvSpPr>
            <p:nvPr/>
          </p:nvSpPr>
          <p:spPr bwMode="auto">
            <a:xfrm>
              <a:off x="1083" y="1285"/>
              <a:ext cx="391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w(y)</a:t>
              </a:r>
            </a:p>
          </p:txBody>
        </p:sp>
        <p:sp>
          <p:nvSpPr>
            <p:cNvPr id="26665" name="Oval 45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sp>
        <p:nvSpPr>
          <p:cNvPr id="26650" name="Line 46"/>
          <p:cNvSpPr>
            <a:spLocks noChangeShapeType="1"/>
          </p:cNvSpPr>
          <p:nvPr/>
        </p:nvSpPr>
        <p:spPr bwMode="auto">
          <a:xfrm>
            <a:off x="2768327" y="3309193"/>
            <a:ext cx="774700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26651" name="Group 47"/>
          <p:cNvGrpSpPr>
            <a:grpSpLocks/>
          </p:cNvGrpSpPr>
          <p:nvPr/>
        </p:nvGrpSpPr>
        <p:grpSpPr bwMode="auto">
          <a:xfrm>
            <a:off x="6360840" y="2918668"/>
            <a:ext cx="1143000" cy="425450"/>
            <a:chOff x="2289" y="1761"/>
            <a:chExt cx="720" cy="268"/>
          </a:xfrm>
        </p:grpSpPr>
        <p:sp>
          <p:nvSpPr>
            <p:cNvPr id="26662" name="Text Box 48"/>
            <p:cNvSpPr txBox="1">
              <a:spLocks noChangeArrowheads="1"/>
            </p:cNvSpPr>
            <p:nvPr/>
          </p:nvSpPr>
          <p:spPr bwMode="auto">
            <a:xfrm>
              <a:off x="2289" y="1761"/>
              <a:ext cx="72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rel(L</a:t>
              </a:r>
              <a:r>
                <a:rPr lang="en-US" altLang="zh-TW" sz="1800" baseline="-25000">
                  <a:solidFill>
                    <a:srgbClr val="FF0033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zh-TW" sz="1800">
                  <a:solidFill>
                    <a:srgbClr val="FF0033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26663" name="Oval 49"/>
            <p:cNvSpPr>
              <a:spLocks noChangeArrowheads="1"/>
            </p:cNvSpPr>
            <p:nvPr/>
          </p:nvSpPr>
          <p:spPr bwMode="auto">
            <a:xfrm>
              <a:off x="2541" y="1981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52" name="Group 50"/>
          <p:cNvGrpSpPr>
            <a:grpSpLocks/>
          </p:cNvGrpSpPr>
          <p:nvPr/>
        </p:nvGrpSpPr>
        <p:grpSpPr bwMode="auto">
          <a:xfrm>
            <a:off x="4989240" y="2918668"/>
            <a:ext cx="530225" cy="433388"/>
            <a:chOff x="1083" y="1285"/>
            <a:chExt cx="334" cy="273"/>
          </a:xfrm>
        </p:grpSpPr>
        <p:sp>
          <p:nvSpPr>
            <p:cNvPr id="26660" name="Text Box 51"/>
            <p:cNvSpPr txBox="1">
              <a:spLocks noChangeArrowheads="1"/>
            </p:cNvSpPr>
            <p:nvPr/>
          </p:nvSpPr>
          <p:spPr bwMode="auto">
            <a:xfrm>
              <a:off x="1083" y="1285"/>
              <a:ext cx="334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r(x)</a:t>
              </a:r>
            </a:p>
          </p:txBody>
        </p:sp>
        <p:sp>
          <p:nvSpPr>
            <p:cNvPr id="26661" name="Oval 52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sp>
        <p:nvSpPr>
          <p:cNvPr id="26653" name="Text Box 53"/>
          <p:cNvSpPr txBox="1">
            <a:spLocks noChangeArrowheads="1"/>
          </p:cNvSpPr>
          <p:nvPr/>
        </p:nvSpPr>
        <p:spPr bwMode="auto">
          <a:xfrm>
            <a:off x="1344340" y="3855293"/>
            <a:ext cx="466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zh-TW" sz="1800" dirty="0" smtClean="0">
                <a:latin typeface="Arial" panose="020B0604020202020204" pitchFamily="34" charset="0"/>
              </a:rPr>
              <a:t>P3</a:t>
            </a:r>
            <a:endParaRPr lang="en-US" altLang="zh-TW" sz="1800" dirty="0">
              <a:latin typeface="Arial" panose="020B0604020202020204" pitchFamily="34" charset="0"/>
            </a:endParaRPr>
          </a:p>
        </p:txBody>
      </p:sp>
      <p:grpSp>
        <p:nvGrpSpPr>
          <p:cNvPr id="26654" name="Group 54"/>
          <p:cNvGrpSpPr>
            <a:grpSpLocks/>
          </p:cNvGrpSpPr>
          <p:nvPr/>
        </p:nvGrpSpPr>
        <p:grpSpPr bwMode="auto">
          <a:xfrm>
            <a:off x="4139927" y="3655268"/>
            <a:ext cx="530225" cy="433388"/>
            <a:chOff x="1083" y="1285"/>
            <a:chExt cx="334" cy="273"/>
          </a:xfrm>
        </p:grpSpPr>
        <p:sp>
          <p:nvSpPr>
            <p:cNvPr id="26658" name="Text Box 55"/>
            <p:cNvSpPr txBox="1">
              <a:spLocks noChangeArrowheads="1"/>
            </p:cNvSpPr>
            <p:nvPr/>
          </p:nvSpPr>
          <p:spPr bwMode="auto">
            <a:xfrm>
              <a:off x="1083" y="1285"/>
              <a:ext cx="334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r(y)</a:t>
              </a:r>
            </a:p>
          </p:txBody>
        </p:sp>
        <p:sp>
          <p:nvSpPr>
            <p:cNvPr id="26659" name="Oval 56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grpSp>
        <p:nvGrpSpPr>
          <p:cNvPr id="26655" name="Group 57"/>
          <p:cNvGrpSpPr>
            <a:grpSpLocks/>
          </p:cNvGrpSpPr>
          <p:nvPr/>
        </p:nvGrpSpPr>
        <p:grpSpPr bwMode="auto">
          <a:xfrm>
            <a:off x="4306615" y="2159843"/>
            <a:ext cx="620712" cy="433388"/>
            <a:chOff x="1083" y="1285"/>
            <a:chExt cx="391" cy="273"/>
          </a:xfrm>
        </p:grpSpPr>
        <p:sp>
          <p:nvSpPr>
            <p:cNvPr id="26656" name="Text Box 58"/>
            <p:cNvSpPr txBox="1">
              <a:spLocks noChangeArrowheads="1"/>
            </p:cNvSpPr>
            <p:nvPr/>
          </p:nvSpPr>
          <p:spPr bwMode="auto">
            <a:xfrm>
              <a:off x="1083" y="1285"/>
              <a:ext cx="391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zh-TW" sz="1800">
                  <a:latin typeface="Arial" panose="020B0604020202020204" pitchFamily="34" charset="0"/>
                </a:rPr>
                <a:t>w(x)</a:t>
              </a:r>
            </a:p>
          </p:txBody>
        </p:sp>
        <p:sp>
          <p:nvSpPr>
            <p:cNvPr id="26657" name="Oval 59"/>
            <p:cNvSpPr>
              <a:spLocks noChangeArrowheads="1"/>
            </p:cNvSpPr>
            <p:nvPr/>
          </p:nvSpPr>
          <p:spPr bwMode="auto">
            <a:xfrm>
              <a:off x="1260" y="151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zh-TW"/>
            </a:p>
          </p:txBody>
        </p:sp>
      </p:grp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Happened-Before Relation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32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1556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Acquire and Release</a:t>
            </a:r>
            <a:endParaRPr lang="en-US" altLang="zh-TW" dirty="0"/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2040533" y="1763713"/>
            <a:ext cx="5741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dirty="0">
                <a:latin typeface="+mn-lt"/>
                <a:ea typeface="新細明體" panose="02020500000000000000" pitchFamily="18" charset="-120"/>
              </a:rPr>
              <a:t>L/S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1984970" y="2449513"/>
            <a:ext cx="7279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ACQ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1864320" y="3276600"/>
            <a:ext cx="7120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  L/S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1908770" y="3973513"/>
            <a:ext cx="6319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REL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1788120" y="4735513"/>
            <a:ext cx="7120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>
                <a:latin typeface="+mn-lt"/>
                <a:ea typeface="新細明體" panose="02020500000000000000" pitchFamily="18" charset="-120"/>
              </a:rPr>
              <a:t>  L/S</a:t>
            </a:r>
          </a:p>
        </p:txBody>
      </p:sp>
      <p:sp>
        <p:nvSpPr>
          <p:cNvPr id="111628" name="Rectangle 12"/>
          <p:cNvSpPr>
            <a:spLocks noChangeArrowheads="1"/>
          </p:cNvSpPr>
          <p:nvPr/>
        </p:nvSpPr>
        <p:spPr bwMode="auto">
          <a:xfrm>
            <a:off x="1788120" y="1752600"/>
            <a:ext cx="1066800" cy="4572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111629" name="Rectangle 13"/>
          <p:cNvSpPr>
            <a:spLocks noChangeArrowheads="1"/>
          </p:cNvSpPr>
          <p:nvPr/>
        </p:nvSpPr>
        <p:spPr bwMode="auto">
          <a:xfrm>
            <a:off x="1788120" y="2438400"/>
            <a:ext cx="1066800" cy="4572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111630" name="Rectangle 14"/>
          <p:cNvSpPr>
            <a:spLocks noChangeArrowheads="1"/>
          </p:cNvSpPr>
          <p:nvPr/>
        </p:nvSpPr>
        <p:spPr bwMode="auto">
          <a:xfrm>
            <a:off x="1788120" y="3962400"/>
            <a:ext cx="1066800" cy="4572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111633" name="Rectangle 17"/>
          <p:cNvSpPr>
            <a:spLocks noChangeArrowheads="1"/>
          </p:cNvSpPr>
          <p:nvPr/>
        </p:nvSpPr>
        <p:spPr bwMode="auto">
          <a:xfrm>
            <a:off x="1788120" y="4724400"/>
            <a:ext cx="1066800" cy="4572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111634" name="Rectangle 18"/>
          <p:cNvSpPr>
            <a:spLocks noChangeArrowheads="1"/>
          </p:cNvSpPr>
          <p:nvPr/>
        </p:nvSpPr>
        <p:spPr bwMode="auto">
          <a:xfrm>
            <a:off x="1788120" y="3200400"/>
            <a:ext cx="1066800" cy="4572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111635" name="Line 19"/>
          <p:cNvSpPr>
            <a:spLocks noChangeShapeType="1"/>
          </p:cNvSpPr>
          <p:nvPr/>
        </p:nvSpPr>
        <p:spPr bwMode="auto">
          <a:xfrm>
            <a:off x="232152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/>
          </a:p>
        </p:txBody>
      </p:sp>
      <p:sp>
        <p:nvSpPr>
          <p:cNvPr id="111636" name="Line 20"/>
          <p:cNvSpPr>
            <a:spLocks noChangeShapeType="1"/>
          </p:cNvSpPr>
          <p:nvPr/>
        </p:nvSpPr>
        <p:spPr bwMode="auto">
          <a:xfrm>
            <a:off x="232152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111637" name="Line 21"/>
          <p:cNvSpPr>
            <a:spLocks noChangeShapeType="1"/>
          </p:cNvSpPr>
          <p:nvPr/>
        </p:nvSpPr>
        <p:spPr bwMode="auto">
          <a:xfrm>
            <a:off x="232152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111638" name="Line 22"/>
          <p:cNvSpPr>
            <a:spLocks noChangeShapeType="1"/>
          </p:cNvSpPr>
          <p:nvPr/>
        </p:nvSpPr>
        <p:spPr bwMode="auto">
          <a:xfrm>
            <a:off x="2321520" y="4419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111641" name="Text Box 25"/>
          <p:cNvSpPr txBox="1">
            <a:spLocks noChangeArrowheads="1"/>
          </p:cNvSpPr>
          <p:nvPr/>
        </p:nvSpPr>
        <p:spPr bwMode="auto">
          <a:xfrm>
            <a:off x="4157735" y="2264846"/>
            <a:ext cx="341020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TW" dirty="0" smtClean="0">
                <a:latin typeface="+mn-lt"/>
                <a:ea typeface="新細明體" panose="02020500000000000000" pitchFamily="18" charset="-120"/>
              </a:rPr>
              <a:t>Which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operations can be overlapped?</a:t>
            </a:r>
          </a:p>
        </p:txBody>
      </p:sp>
      <p:sp>
        <p:nvSpPr>
          <p:cNvPr id="111647" name="Freeform 31"/>
          <p:cNvSpPr>
            <a:spLocks/>
          </p:cNvSpPr>
          <p:nvPr/>
        </p:nvSpPr>
        <p:spPr bwMode="auto">
          <a:xfrm>
            <a:off x="1038820" y="1905000"/>
            <a:ext cx="673100" cy="2209800"/>
          </a:xfrm>
          <a:custGeom>
            <a:avLst/>
            <a:gdLst>
              <a:gd name="T0" fmla="*/ 424 w 424"/>
              <a:gd name="T1" fmla="*/ 0 h 1392"/>
              <a:gd name="T2" fmla="*/ 184 w 424"/>
              <a:gd name="T3" fmla="*/ 336 h 1392"/>
              <a:gd name="T4" fmla="*/ 40 w 424"/>
              <a:gd name="T5" fmla="*/ 816 h 1392"/>
              <a:gd name="T6" fmla="*/ 424 w 424"/>
              <a:gd name="T7" fmla="*/ 1392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4" h="1392">
                <a:moveTo>
                  <a:pt x="424" y="0"/>
                </a:moveTo>
                <a:cubicBezTo>
                  <a:pt x="336" y="100"/>
                  <a:pt x="248" y="200"/>
                  <a:pt x="184" y="336"/>
                </a:cubicBezTo>
                <a:cubicBezTo>
                  <a:pt x="120" y="472"/>
                  <a:pt x="0" y="640"/>
                  <a:pt x="40" y="816"/>
                </a:cubicBezTo>
                <a:cubicBezTo>
                  <a:pt x="80" y="992"/>
                  <a:pt x="352" y="1320"/>
                  <a:pt x="424" y="1392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/>
          </a:p>
        </p:txBody>
      </p:sp>
      <p:sp>
        <p:nvSpPr>
          <p:cNvPr id="111648" name="Freeform 32"/>
          <p:cNvSpPr>
            <a:spLocks/>
          </p:cNvSpPr>
          <p:nvPr/>
        </p:nvSpPr>
        <p:spPr bwMode="auto">
          <a:xfrm>
            <a:off x="2931120" y="2667000"/>
            <a:ext cx="317500" cy="685800"/>
          </a:xfrm>
          <a:custGeom>
            <a:avLst/>
            <a:gdLst>
              <a:gd name="T0" fmla="*/ 48 w 200"/>
              <a:gd name="T1" fmla="*/ 0 h 432"/>
              <a:gd name="T2" fmla="*/ 192 w 200"/>
              <a:gd name="T3" fmla="*/ 144 h 432"/>
              <a:gd name="T4" fmla="*/ 0 w 200"/>
              <a:gd name="T5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0" h="432">
                <a:moveTo>
                  <a:pt x="48" y="0"/>
                </a:moveTo>
                <a:cubicBezTo>
                  <a:pt x="124" y="36"/>
                  <a:pt x="200" y="72"/>
                  <a:pt x="192" y="144"/>
                </a:cubicBezTo>
                <a:cubicBezTo>
                  <a:pt x="184" y="216"/>
                  <a:pt x="92" y="324"/>
                  <a:pt x="0" y="432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/>
          </a:p>
        </p:txBody>
      </p:sp>
      <p:sp>
        <p:nvSpPr>
          <p:cNvPr id="111649" name="Freeform 33"/>
          <p:cNvSpPr>
            <a:spLocks/>
          </p:cNvSpPr>
          <p:nvPr/>
        </p:nvSpPr>
        <p:spPr bwMode="auto">
          <a:xfrm>
            <a:off x="2931120" y="3505200"/>
            <a:ext cx="304800" cy="685800"/>
          </a:xfrm>
          <a:custGeom>
            <a:avLst/>
            <a:gdLst>
              <a:gd name="T0" fmla="*/ 0 w 192"/>
              <a:gd name="T1" fmla="*/ 0 h 432"/>
              <a:gd name="T2" fmla="*/ 192 w 192"/>
              <a:gd name="T3" fmla="*/ 192 h 432"/>
              <a:gd name="T4" fmla="*/ 0 w 192"/>
              <a:gd name="T5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432">
                <a:moveTo>
                  <a:pt x="0" y="0"/>
                </a:moveTo>
                <a:cubicBezTo>
                  <a:pt x="96" y="60"/>
                  <a:pt x="192" y="120"/>
                  <a:pt x="192" y="192"/>
                </a:cubicBezTo>
                <a:cubicBezTo>
                  <a:pt x="192" y="264"/>
                  <a:pt x="96" y="348"/>
                  <a:pt x="0" y="432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/>
          </a:p>
        </p:txBody>
      </p:sp>
      <p:sp>
        <p:nvSpPr>
          <p:cNvPr id="111650" name="Freeform 34"/>
          <p:cNvSpPr>
            <a:spLocks/>
          </p:cNvSpPr>
          <p:nvPr/>
        </p:nvSpPr>
        <p:spPr bwMode="auto">
          <a:xfrm>
            <a:off x="2931120" y="2590800"/>
            <a:ext cx="889000" cy="2286000"/>
          </a:xfrm>
          <a:custGeom>
            <a:avLst/>
            <a:gdLst>
              <a:gd name="T0" fmla="*/ 96 w 560"/>
              <a:gd name="T1" fmla="*/ 0 h 1440"/>
              <a:gd name="T2" fmla="*/ 480 w 560"/>
              <a:gd name="T3" fmla="*/ 336 h 1440"/>
              <a:gd name="T4" fmla="*/ 480 w 560"/>
              <a:gd name="T5" fmla="*/ 960 h 1440"/>
              <a:gd name="T6" fmla="*/ 0 w 560"/>
              <a:gd name="T7" fmla="*/ 1440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1440">
                <a:moveTo>
                  <a:pt x="96" y="0"/>
                </a:moveTo>
                <a:cubicBezTo>
                  <a:pt x="256" y="88"/>
                  <a:pt x="416" y="176"/>
                  <a:pt x="480" y="336"/>
                </a:cubicBezTo>
                <a:cubicBezTo>
                  <a:pt x="544" y="496"/>
                  <a:pt x="560" y="776"/>
                  <a:pt x="480" y="960"/>
                </a:cubicBezTo>
                <a:cubicBezTo>
                  <a:pt x="400" y="1144"/>
                  <a:pt x="200" y="1292"/>
                  <a:pt x="0" y="144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33</a:t>
            </a:fld>
            <a:endParaRPr lang="zh-TW" altLang="zh-TW"/>
          </a:p>
        </p:txBody>
      </p:sp>
      <p:sp>
        <p:nvSpPr>
          <p:cNvPr id="2" name="文字方塊 1"/>
          <p:cNvSpPr txBox="1"/>
          <p:nvPr/>
        </p:nvSpPr>
        <p:spPr>
          <a:xfrm>
            <a:off x="3820120" y="4572000"/>
            <a:ext cx="3992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/>
            <a:r>
              <a:rPr lang="en-US" altLang="zh-TW" dirty="0" smtClean="0">
                <a:latin typeface="+mn-lt"/>
              </a:rPr>
              <a:t>These operation orderings must be observed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875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7" grpId="0" animBg="1"/>
      <p:bldP spid="111648" grpId="0" animBg="1"/>
      <p:bldP spid="111649" grpId="0" animBg="1"/>
      <p:bldP spid="111650" grpId="0" animBg="1"/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Comments</a:t>
            </a:r>
            <a:endParaRPr lang="en-US" altLang="zh-TW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 the literature, there are a large number of other consistency models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rocessor consistency, total store order (TSO), ….</a:t>
            </a:r>
          </a:p>
          <a:p>
            <a:r>
              <a:rPr lang="en-US" altLang="zh-TW" dirty="0" smtClean="0"/>
              <a:t>It is important to remember that these are concerned with reordering of independent memory operations within a processor</a:t>
            </a:r>
          </a:p>
          <a:p>
            <a:r>
              <a:rPr lang="en-US" altLang="zh-TW" dirty="0" smtClean="0"/>
              <a:t>Easy to come up with shared-memory programs that behave differently for each consistency model</a:t>
            </a:r>
          </a:p>
          <a:p>
            <a:r>
              <a:rPr lang="en-US" altLang="zh-TW" dirty="0" smtClean="0"/>
              <a:t>Emerging consensus that weak/release consistency is adequate</a:t>
            </a:r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43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Summary</a:t>
            </a:r>
            <a:endParaRPr lang="en-US" altLang="zh-TW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Consistency model is multiprocessor specific</a:t>
            </a:r>
          </a:p>
          <a:p>
            <a:r>
              <a:rPr lang="en-US" altLang="zh-TW" dirty="0" smtClean="0"/>
              <a:t>Programmers </a:t>
            </a:r>
            <a:r>
              <a:rPr lang="en-US" altLang="zh-TW" dirty="0"/>
              <a:t>will often implement explicit synchronization</a:t>
            </a:r>
          </a:p>
          <a:p>
            <a:r>
              <a:rPr lang="en-US" altLang="zh-TW" dirty="0" smtClean="0"/>
              <a:t>Nothing really to do with memory operations from different processors/threads</a:t>
            </a:r>
          </a:p>
          <a:p>
            <a:r>
              <a:rPr lang="en-US" altLang="zh-TW" dirty="0"/>
              <a:t>S</a:t>
            </a:r>
            <a:r>
              <a:rPr lang="en-US" altLang="zh-TW" dirty="0" smtClean="0"/>
              <a:t>equential consistency: perform global memory operations in program order</a:t>
            </a:r>
          </a:p>
          <a:p>
            <a:r>
              <a:rPr lang="en-US" altLang="zh-TW" dirty="0"/>
              <a:t>R</a:t>
            </a:r>
            <a:r>
              <a:rPr lang="en-US" altLang="zh-TW" dirty="0" smtClean="0"/>
              <a:t>elaxed consistency models: all of them rely on some notion of a fence operation that delineates regions within which reordering is permissible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7120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 a Compiler, You May ...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Perform the following code movement:</a:t>
            </a:r>
          </a:p>
          <a:p>
            <a:pPr marL="0" indent="0">
              <a:buNone/>
            </a:pPr>
            <a:r>
              <a:rPr lang="en-US" altLang="zh-TW" sz="2400" dirty="0" smtClean="0"/>
              <a:t>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23;			Flag = 1;</a:t>
            </a:r>
            <a:endParaRPr lang="en-US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1;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A = 23;</a:t>
            </a:r>
            <a:endParaRPr lang="en-US" altLang="zh-TW" sz="2400" dirty="0" smtClean="0"/>
          </a:p>
          <a:p>
            <a:pPr marL="357188" indent="0">
              <a:buNone/>
            </a:pPr>
            <a:r>
              <a:rPr lang="en-US" altLang="zh-TW" dirty="0" smtClean="0"/>
              <a:t>This is considered safe, because no data dependence</a:t>
            </a:r>
          </a:p>
          <a:p>
            <a:pPr marL="419100" indent="-419100">
              <a:lnSpc>
                <a:spcPct val="90000"/>
              </a:lnSpc>
            </a:pPr>
            <a:r>
              <a:rPr lang="en-US" altLang="zh-TW" dirty="0">
                <a:ea typeface="新細明體" panose="02020500000000000000" pitchFamily="18" charset="-120"/>
              </a:rPr>
              <a:t>Processors </a:t>
            </a:r>
            <a:r>
              <a:rPr lang="en-US" altLang="zh-TW" dirty="0" smtClean="0">
                <a:ea typeface="新細明體" panose="02020500000000000000" pitchFamily="18" charset="-120"/>
              </a:rPr>
              <a:t>also reorder </a:t>
            </a:r>
            <a:r>
              <a:rPr lang="en-US" altLang="zh-TW" dirty="0">
                <a:ea typeface="新細明體" panose="02020500000000000000" pitchFamily="18" charset="-120"/>
              </a:rPr>
              <a:t>operations </a:t>
            </a:r>
            <a:r>
              <a:rPr lang="en-US" altLang="zh-TW" dirty="0" smtClean="0">
                <a:ea typeface="新細明體" panose="02020500000000000000" pitchFamily="18" charset="-120"/>
              </a:rPr>
              <a:t>for performance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marL="419100" indent="-419100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Note: constraints </a:t>
            </a:r>
            <a:r>
              <a:rPr lang="en-US" altLang="zh-TW" dirty="0">
                <a:ea typeface="新細明體" panose="02020500000000000000" pitchFamily="18" charset="-120"/>
              </a:rPr>
              <a:t>on </a:t>
            </a:r>
            <a:r>
              <a:rPr lang="en-US" altLang="zh-TW" dirty="0" smtClean="0">
                <a:ea typeface="新細明體" panose="02020500000000000000" pitchFamily="18" charset="-120"/>
              </a:rPr>
              <a:t>reordering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</a:t>
            </a:r>
            <a:r>
              <a:rPr lang="en-US" altLang="zh-TW" dirty="0" smtClean="0">
                <a:ea typeface="新細明體" panose="02020500000000000000" pitchFamily="18" charset="-120"/>
              </a:rPr>
              <a:t> obey </a:t>
            </a:r>
            <a:r>
              <a:rPr lang="en-US" altLang="zh-TW" dirty="0" err="1" smtClean="0">
                <a:ea typeface="新細明體" panose="02020500000000000000" pitchFamily="18" charset="-120"/>
              </a:rPr>
              <a:t>dependeny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marL="876300" lvl="1" indent="-419100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Data </a:t>
            </a:r>
            <a:r>
              <a:rPr lang="en-US" altLang="zh-TW" dirty="0">
                <a:ea typeface="新細明體" panose="02020500000000000000" pitchFamily="18" charset="-120"/>
              </a:rPr>
              <a:t>dependences must be respected: in particular, loads/stores to a given memory address must be executed in program order</a:t>
            </a:r>
          </a:p>
          <a:p>
            <a:pPr marL="876300" lvl="1" indent="-419100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Control </a:t>
            </a:r>
            <a:r>
              <a:rPr lang="en-US" altLang="zh-TW" dirty="0">
                <a:ea typeface="新細明體" panose="02020500000000000000" pitchFamily="18" charset="-120"/>
              </a:rPr>
              <a:t>dependences must be respected</a:t>
            </a:r>
          </a:p>
          <a:p>
            <a:pPr marL="419100" indent="-419100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Reordering </a:t>
            </a:r>
            <a:r>
              <a:rPr lang="en-US" altLang="zh-TW" dirty="0">
                <a:ea typeface="新細明體" panose="02020500000000000000" pitchFamily="18" charset="-120"/>
              </a:rPr>
              <a:t>can be performed either by compiler or </a:t>
            </a:r>
            <a:r>
              <a:rPr lang="en-US" altLang="zh-TW" dirty="0" smtClean="0">
                <a:ea typeface="新細明體" panose="02020500000000000000" pitchFamily="18" charset="-120"/>
              </a:rPr>
              <a:t>processor (</a:t>
            </a:r>
            <a:r>
              <a:rPr lang="en-US" altLang="zh-TW" dirty="0" smtClean="0"/>
              <a:t>out-of-order, OOO, architecture)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</a:t>
            </a:fld>
            <a:endParaRPr lang="zh-TW" altLang="zh-TW"/>
          </a:p>
        </p:txBody>
      </p:sp>
      <p:sp>
        <p:nvSpPr>
          <p:cNvPr id="5" name="向右箭號 4"/>
          <p:cNvSpPr/>
          <p:nvPr/>
        </p:nvSpPr>
        <p:spPr bwMode="auto">
          <a:xfrm>
            <a:off x="3563888" y="1700808"/>
            <a:ext cx="936104" cy="360040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645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Load bypass in </a:t>
            </a:r>
            <a:r>
              <a:rPr lang="en-US" altLang="zh-TW" i="1" dirty="0" smtClean="0"/>
              <a:t>write buffer </a:t>
            </a:r>
            <a:r>
              <a:rPr lang="en-US" altLang="zh-TW" dirty="0" smtClean="0"/>
              <a:t>(WB):</a:t>
            </a:r>
          </a:p>
          <a:p>
            <a:pPr lvl="1"/>
            <a:r>
              <a:rPr lang="en-US" altLang="zh-TW" dirty="0" smtClean="0"/>
              <a:t>WB holds stores that need to be sent to memory</a:t>
            </a:r>
          </a:p>
          <a:p>
            <a:pPr lvl="1"/>
            <a:r>
              <a:rPr lang="en-US" altLang="zh-TW" dirty="0" smtClean="0"/>
              <a:t>Loads have higher priority than stores because their results are needed to keep processor busy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</a:t>
            </a:r>
            <a:r>
              <a:rPr lang="en-US" altLang="zh-TW" dirty="0"/>
              <a:t>bypass </a:t>
            </a:r>
            <a:r>
              <a:rPr lang="en-US" altLang="zh-TW" dirty="0" smtClean="0"/>
              <a:t>WB</a:t>
            </a:r>
          </a:p>
          <a:p>
            <a:pPr lvl="1"/>
            <a:r>
              <a:rPr lang="en-US" altLang="zh-TW" dirty="0" smtClean="0"/>
              <a:t>So, load address can be checked against addresses in WB, and WB satisfies load if there is an address match</a:t>
            </a:r>
          </a:p>
          <a:p>
            <a:pPr lvl="1"/>
            <a:r>
              <a:rPr lang="en-US" altLang="zh-TW" dirty="0" smtClean="0"/>
              <a:t>If no match, loads can bypass stores to access memory</a:t>
            </a:r>
          </a:p>
          <a:p>
            <a:endParaRPr lang="zh-TW" altLang="en-US" dirty="0"/>
          </a:p>
        </p:txBody>
      </p:sp>
      <p:sp>
        <p:nvSpPr>
          <p:cNvPr id="93213" name="Rectangle 29"/>
          <p:cNvSpPr>
            <a:spLocks noChangeArrowheads="1"/>
          </p:cNvSpPr>
          <p:nvPr/>
        </p:nvSpPr>
        <p:spPr bwMode="auto">
          <a:xfrm>
            <a:off x="755576" y="1124744"/>
            <a:ext cx="3520008" cy="181739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TW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As a Computer Architecture, You May ...</a:t>
            </a:r>
            <a:endParaRPr lang="en-US" altLang="zh-TW" dirty="0"/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2446784" y="1916510"/>
            <a:ext cx="1143000" cy="38100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>
            <a:off x="2675384" y="19165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>
            <a:off x="2903984" y="19165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3132584" y="19165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3361184" y="191651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>
            <a:off x="3456434" y="211177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5364088" y="2977307"/>
            <a:ext cx="21922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dirty="0">
                <a:latin typeface="+mn-lt"/>
                <a:ea typeface="新細明體" panose="02020500000000000000" pitchFamily="18" charset="-120"/>
              </a:rPr>
              <a:t>Memory system</a:t>
            </a:r>
          </a:p>
        </p:txBody>
      </p:sp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1948706" y="2977307"/>
            <a:ext cx="14012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dirty="0">
                <a:latin typeface="+mn-lt"/>
                <a:ea typeface="新細明體" panose="02020500000000000000" pitchFamily="18" charset="-120"/>
              </a:rPr>
              <a:t>Processor</a:t>
            </a:r>
          </a:p>
        </p:txBody>
      </p:sp>
      <p:sp>
        <p:nvSpPr>
          <p:cNvPr id="93203" name="Line 19"/>
          <p:cNvSpPr>
            <a:spLocks noChangeShapeType="1"/>
          </p:cNvSpPr>
          <p:nvPr/>
        </p:nvSpPr>
        <p:spPr bwMode="auto">
          <a:xfrm>
            <a:off x="3818384" y="161171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04" name="Line 20"/>
          <p:cNvSpPr>
            <a:spLocks noChangeShapeType="1"/>
          </p:cNvSpPr>
          <p:nvPr/>
        </p:nvSpPr>
        <p:spPr bwMode="auto">
          <a:xfrm flipH="1">
            <a:off x="2446784" y="161171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>
            <a:off x="2980184" y="161171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06" name="Line 22"/>
          <p:cNvSpPr>
            <a:spLocks noChangeShapeType="1"/>
          </p:cNvSpPr>
          <p:nvPr/>
        </p:nvSpPr>
        <p:spPr bwMode="auto">
          <a:xfrm flipH="1">
            <a:off x="2141984" y="161171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07" name="Line 23"/>
          <p:cNvSpPr>
            <a:spLocks noChangeShapeType="1"/>
          </p:cNvSpPr>
          <p:nvPr/>
        </p:nvSpPr>
        <p:spPr bwMode="auto">
          <a:xfrm>
            <a:off x="2980184" y="161171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08" name="Line 24"/>
          <p:cNvSpPr>
            <a:spLocks noChangeShapeType="1"/>
          </p:cNvSpPr>
          <p:nvPr/>
        </p:nvSpPr>
        <p:spPr bwMode="auto">
          <a:xfrm>
            <a:off x="2446784" y="184031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09" name="Line 25"/>
          <p:cNvSpPr>
            <a:spLocks noChangeShapeType="1"/>
          </p:cNvSpPr>
          <p:nvPr/>
        </p:nvSpPr>
        <p:spPr bwMode="auto">
          <a:xfrm>
            <a:off x="1456184" y="212606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10" name="Line 26"/>
          <p:cNvSpPr>
            <a:spLocks noChangeShapeType="1"/>
          </p:cNvSpPr>
          <p:nvPr/>
        </p:nvSpPr>
        <p:spPr bwMode="auto">
          <a:xfrm flipV="1">
            <a:off x="2141984" y="161171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2123728" y="2281635"/>
            <a:ext cx="17132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+mn-lt"/>
                <a:ea typeface="新細明體" panose="02020500000000000000" pitchFamily="18" charset="-120"/>
              </a:rPr>
              <a:t>Write buffer</a:t>
            </a:r>
            <a:endParaRPr lang="en-US" altLang="zh-TW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2007047" y="1154510"/>
            <a:ext cx="20811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latin typeface="+mn-lt"/>
                <a:ea typeface="新細明體" panose="02020500000000000000" pitchFamily="18" charset="-120"/>
              </a:rPr>
              <a:t>Load bypassing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012432" y="1124744"/>
            <a:ext cx="3015952" cy="181739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/>
        </p:spPr>
        <p:txBody>
          <a:bodyPr wrap="square" anchor="ctr">
            <a:sp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5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So, as a Programmer, You Expect ...</a:t>
            </a:r>
            <a:endParaRPr lang="en-US" altLang="zh-TW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Initially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 Flag = 0</a:t>
            </a:r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en-US" altLang="zh-TW" u="sng" dirty="0" smtClean="0"/>
              <a:t>P1</a:t>
            </a:r>
            <a:r>
              <a:rPr lang="en-US" altLang="zh-TW" dirty="0" smtClean="0"/>
              <a:t> 				</a:t>
            </a:r>
            <a:r>
              <a:rPr lang="en-US" altLang="zh-TW" u="sng" dirty="0" smtClean="0"/>
              <a:t>P2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 23; 			while (Flag != 1) {};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 = 1; 			... = A; </a:t>
            </a:r>
          </a:p>
          <a:p>
            <a:r>
              <a:rPr lang="en-US" altLang="zh-TW" dirty="0" smtClean="0"/>
              <a:t>Expected execution sequence:</a:t>
            </a:r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en-US" altLang="zh-TW" u="sng" dirty="0" smtClean="0"/>
              <a:t>P1</a:t>
            </a:r>
            <a:r>
              <a:rPr lang="en-US" altLang="zh-TW" dirty="0" smtClean="0"/>
              <a:t> 				</a:t>
            </a:r>
            <a:r>
              <a:rPr lang="en-US" altLang="zh-TW" u="sng" dirty="0" smtClean="0"/>
              <a:t>P2</a:t>
            </a:r>
            <a:r>
              <a:rPr lang="en-US" altLang="zh-TW" dirty="0" smtClean="0"/>
              <a:t> </a:t>
            </a:r>
          </a:p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A, 23 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  //get 0 </a:t>
            </a:r>
          </a:p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Flag, 1             ...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		 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  //get 1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     //get 23</a:t>
            </a:r>
          </a:p>
          <a:p>
            <a:pPr marL="0" indent="0" algn="ctr">
              <a:buNone/>
            </a:pPr>
            <a:r>
              <a:rPr lang="en-US" altLang="zh-TW" sz="2400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Problem: If the two writes in P1 can be reordered, it is possible for P2 to read 0 from variable A</a:t>
            </a:r>
          </a:p>
          <a:p>
            <a:pPr marL="0" indent="0">
              <a:buNone/>
            </a:pPr>
            <a:endParaRPr lang="en-US" altLang="zh-TW" sz="2400" b="1" dirty="0" smtClean="0">
              <a:cs typeface="Courier New" panose="02070309020205020404" pitchFamily="49" charset="0"/>
            </a:endParaRP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2771800" y="4437112"/>
            <a:ext cx="1266800" cy="3634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7236296" y="4797152"/>
            <a:ext cx="439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  <a:latin typeface="+mn-lt"/>
              </a:rPr>
              <a:t>X</a:t>
            </a:r>
            <a:endParaRPr lang="zh-TW" alt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740352" y="491155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zh-TW" alt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47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8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in Multiprocessor </a:t>
            </a:r>
            <a:r>
              <a:rPr lang="en-US" altLang="zh-TW" dirty="0"/>
              <a:t>C</a:t>
            </a:r>
            <a:r>
              <a:rPr lang="en-US" altLang="zh-TW" dirty="0" smtClean="0"/>
              <a:t>ontext</a:t>
            </a:r>
            <a:endParaRPr lang="en-US" altLang="zh-TW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The problem becomes even more complex for multiprocessors: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If a processor is allowed to </a:t>
            </a:r>
            <a:r>
              <a:rPr lang="en-US" altLang="zh-TW" u="sng" dirty="0" smtClean="0">
                <a:solidFill>
                  <a:srgbClr val="FF0000"/>
                </a:solidFill>
              </a:rPr>
              <a:t>reorder independent </a:t>
            </a:r>
            <a:r>
              <a:rPr lang="en-US" altLang="zh-TW" dirty="0" smtClean="0">
                <a:solidFill>
                  <a:srgbClr val="FF0000"/>
                </a:solidFill>
              </a:rPr>
              <a:t>operations in its </a:t>
            </a:r>
            <a:r>
              <a:rPr lang="en-US" altLang="zh-TW" u="sng" dirty="0" smtClean="0">
                <a:solidFill>
                  <a:srgbClr val="FF0000"/>
                </a:solidFill>
              </a:rPr>
              <a:t>own</a:t>
            </a:r>
            <a:r>
              <a:rPr lang="en-US" altLang="zh-TW" dirty="0" smtClean="0">
                <a:solidFill>
                  <a:srgbClr val="FF0000"/>
                </a:solidFill>
              </a:rPr>
              <a:t> instruction stream</a:t>
            </a:r>
            <a:r>
              <a:rPr lang="en-US" altLang="zh-TW" dirty="0" smtClean="0"/>
              <a:t>, (which is safe and allowed in sequential programs) will the execution of a parallel program on a multiprocessor produce correct results as expected by the programmers?</a:t>
            </a:r>
          </a:p>
          <a:p>
            <a:pPr lvl="1"/>
            <a:r>
              <a:rPr lang="en-US" altLang="zh-TW" sz="3200" b="1" dirty="0" smtClean="0">
                <a:solidFill>
                  <a:srgbClr val="FF0000"/>
                </a:solidFill>
              </a:rPr>
              <a:t>Answer: no!</a:t>
            </a:r>
          </a:p>
          <a:p>
            <a:pPr lvl="1"/>
            <a:r>
              <a:rPr lang="en-US" altLang="zh-TW" dirty="0" smtClean="0"/>
              <a:t>There are data dependences across processors!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2115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Primitive Mutual Exclusion</a:t>
            </a:r>
            <a:endParaRPr lang="en-US" altLang="zh-TW" dirty="0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Initially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Flag1 = Flag2 = 0</a:t>
            </a:r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en-US" altLang="zh-TW" u="sng" dirty="0" smtClean="0"/>
              <a:t>P1</a:t>
            </a:r>
            <a:r>
              <a:rPr lang="en-US" altLang="zh-TW" dirty="0" smtClean="0"/>
              <a:t> 					</a:t>
            </a:r>
            <a:r>
              <a:rPr lang="en-US" altLang="zh-TW" u="sng" dirty="0" smtClean="0"/>
              <a:t>P2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Flag1 = 1; 			Flag2 = 1;	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 (Flag2 == 0)          if (Flag1 == 0) 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critical section 		  critical section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Possible execution sequence:</a:t>
            </a:r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en-US" altLang="zh-TW" u="sng" dirty="0" smtClean="0"/>
              <a:t>P1</a:t>
            </a:r>
            <a:r>
              <a:rPr lang="en-US" altLang="zh-TW" dirty="0" smtClean="0"/>
              <a:t> 					</a:t>
            </a:r>
            <a:r>
              <a:rPr lang="en-US" altLang="zh-TW" u="sng" dirty="0" smtClean="0"/>
              <a:t>P2 </a:t>
            </a:r>
          </a:p>
          <a:p>
            <a:pPr marL="0" indent="0">
              <a:buNone/>
            </a:pP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Flag1,1 	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Flag2,1 </a:t>
            </a:r>
          </a:p>
          <a:p>
            <a:pPr marL="0" indent="0">
              <a:buNone/>
            </a:pP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Flag2 //get 0		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Flag1 //get </a:t>
            </a:r>
            <a:r>
              <a:rPr lang="en-US" altLang="zh-TW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altLang="zh-TW" dirty="0" smtClean="0"/>
              <a:t>		</a:t>
            </a: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  <p:cxnSp>
        <p:nvCxnSpPr>
          <p:cNvPr id="7" name="直線單箭頭接點 6"/>
          <p:cNvCxnSpPr/>
          <p:nvPr/>
        </p:nvCxnSpPr>
        <p:spPr bwMode="auto">
          <a:xfrm flipV="1">
            <a:off x="3923928" y="4653136"/>
            <a:ext cx="1152128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0783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Example: Primitive Mutual Exclusion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Possible execution sequence:</a:t>
            </a:r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en-US" altLang="zh-TW" u="sng" dirty="0"/>
              <a:t>P1</a:t>
            </a:r>
            <a:r>
              <a:rPr lang="en-US" altLang="zh-TW" dirty="0"/>
              <a:t> 					</a:t>
            </a:r>
            <a:r>
              <a:rPr lang="en-US" altLang="zh-TW" u="sng" dirty="0"/>
              <a:t>P2 </a:t>
            </a:r>
          </a:p>
          <a:p>
            <a:pPr marL="0" indent="0">
              <a:buNone/>
            </a:pP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Flag1,1 			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Flag2,1 </a:t>
            </a:r>
          </a:p>
          <a:p>
            <a:pPr marL="0" indent="0">
              <a:buNone/>
            </a:pP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Flag2 //get 0		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Flag1 //get </a:t>
            </a:r>
            <a:r>
              <a:rPr lang="en-US" altLang="zh-TW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dirty="0" smtClean="0"/>
              <a:t>					</a:t>
            </a:r>
          </a:p>
          <a:p>
            <a:r>
              <a:rPr lang="en-US" altLang="zh-TW" dirty="0" smtClean="0"/>
              <a:t>Intuition: P1’s </a:t>
            </a:r>
            <a:r>
              <a:rPr lang="en-US" altLang="zh-TW" dirty="0"/>
              <a:t>write </a:t>
            </a:r>
            <a:r>
              <a:rPr lang="en-US" altLang="zh-TW" dirty="0" smtClean="0"/>
              <a:t>to Flag1 should happen </a:t>
            </a:r>
            <a:r>
              <a:rPr lang="en-US" altLang="zh-TW" dirty="0"/>
              <a:t>before P2’s read of </a:t>
            </a:r>
            <a:r>
              <a:rPr lang="en-US" altLang="zh-TW" dirty="0" smtClean="0"/>
              <a:t>Flag1</a:t>
            </a:r>
          </a:p>
          <a:p>
            <a:r>
              <a:rPr lang="en-US" altLang="zh-TW" dirty="0" smtClean="0"/>
              <a:t>True only if reads and writes on the same processor to different locations are not reordered</a:t>
            </a:r>
          </a:p>
          <a:p>
            <a:pPr lvl="1"/>
            <a:r>
              <a:rPr lang="en-US" altLang="zh-TW" dirty="0" smtClean="0"/>
              <a:t>Unfortunately, reordering is very common on modern processors (e.g., write buffer with load bypass)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8</a:t>
            </a:fld>
            <a:endParaRPr lang="zh-TW" altLang="zh-TW"/>
          </a:p>
        </p:txBody>
      </p:sp>
      <p:cxnSp>
        <p:nvCxnSpPr>
          <p:cNvPr id="9" name="直線單箭頭接點 8"/>
          <p:cNvCxnSpPr/>
          <p:nvPr/>
        </p:nvCxnSpPr>
        <p:spPr bwMode="auto">
          <a:xfrm flipV="1">
            <a:off x="3923928" y="2060848"/>
            <a:ext cx="1152128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660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 marL="0"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10450</TotalTime>
  <Words>2513</Words>
  <Application>Microsoft Office PowerPoint</Application>
  <PresentationFormat>如螢幕大小 (4:3)</PresentationFormat>
  <Paragraphs>488</Paragraphs>
  <Slides>36</Slides>
  <Notes>16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36</vt:i4>
      </vt:variant>
    </vt:vector>
  </HeadingPairs>
  <TitlesOfParts>
    <vt:vector size="48" baseType="lpstr">
      <vt:lpstr>ＭＳ Ｐゴシック</vt:lpstr>
      <vt:lpstr>宋体</vt:lpstr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CS5102 High Performance Computer Systems  Memory Consistency</vt:lpstr>
      <vt:lpstr>Outline</vt:lpstr>
      <vt:lpstr>As a Programmer, You Expect ...</vt:lpstr>
      <vt:lpstr>As a Compiler, You May ...</vt:lpstr>
      <vt:lpstr>As a Computer Architecture, You May ...</vt:lpstr>
      <vt:lpstr>So, as a Programmer, You Expect ...</vt:lpstr>
      <vt:lpstr>Problem in Multiprocessor Context</vt:lpstr>
      <vt:lpstr>Example: Primitive Mutual Exclusion</vt:lpstr>
      <vt:lpstr>Example: Primitive Mutual Exclusion</vt:lpstr>
      <vt:lpstr>Mutex Exclusion with Write Buffer</vt:lpstr>
      <vt:lpstr>Summary</vt:lpstr>
      <vt:lpstr>Memory Consistency Models</vt:lpstr>
      <vt:lpstr>Memory Consistency Models</vt:lpstr>
      <vt:lpstr>Memory Consistency Models</vt:lpstr>
      <vt:lpstr>Let’s Start with Uniprocessor Model</vt:lpstr>
      <vt:lpstr>How about Multiprocessors?</vt:lpstr>
      <vt:lpstr>Sequential Consistency Memory Model</vt:lpstr>
      <vt:lpstr>Example of Sequential Consistency</vt:lpstr>
      <vt:lpstr>Consequences of Sequential Consistency</vt:lpstr>
      <vt:lpstr>Understanding Program Order</vt:lpstr>
      <vt:lpstr>Coherence vs. Consistency</vt:lpstr>
      <vt:lpstr>Coherence vs. Consistency: Example</vt:lpstr>
      <vt:lpstr>Problems with SC Memory Model</vt:lpstr>
      <vt:lpstr>Weaker Memory Consistence Models</vt:lpstr>
      <vt:lpstr>Relaxed Model: Weak Consistency</vt:lpstr>
      <vt:lpstr>Weak Ordering</vt:lpstr>
      <vt:lpstr>Example of Fence</vt:lpstr>
      <vt:lpstr>Tradeoffs: Weak Consistency</vt:lpstr>
      <vt:lpstr>More Relaxed Model: Release Consistency</vt:lpstr>
      <vt:lpstr>Release Consistency</vt:lpstr>
      <vt:lpstr>Understanding Release Consistency</vt:lpstr>
      <vt:lpstr>Acquire and Release</vt:lpstr>
      <vt:lpstr>Happened-Before Relation</vt:lpstr>
      <vt:lpstr>Example of Acquire and Release</vt:lpstr>
      <vt:lpstr>Comments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CS5102 High Performance Computer Systems  Memory Consistency</dc:title>
  <dc:creator>Chung-Ta King</dc:creator>
  <cp:lastModifiedBy>Chung-Ta King</cp:lastModifiedBy>
  <cp:revision>1162</cp:revision>
  <dcterms:created xsi:type="dcterms:W3CDTF">2000-02-07T23:54:30Z</dcterms:created>
  <dcterms:modified xsi:type="dcterms:W3CDTF">2017-06-07T12:45:40Z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