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88" r:id="rId2"/>
    <p:sldId id="602" r:id="rId3"/>
    <p:sldId id="620" r:id="rId4"/>
    <p:sldId id="669" r:id="rId5"/>
    <p:sldId id="678" r:id="rId6"/>
    <p:sldId id="679" r:id="rId7"/>
    <p:sldId id="680" r:id="rId8"/>
    <p:sldId id="671" r:id="rId9"/>
    <p:sldId id="649" r:id="rId10"/>
    <p:sldId id="654" r:id="rId11"/>
    <p:sldId id="656" r:id="rId12"/>
    <p:sldId id="687" r:id="rId13"/>
    <p:sldId id="705" r:id="rId14"/>
    <p:sldId id="703" r:id="rId15"/>
    <p:sldId id="695" r:id="rId16"/>
    <p:sldId id="699" r:id="rId17"/>
    <p:sldId id="696" r:id="rId18"/>
    <p:sldId id="685" r:id="rId19"/>
    <p:sldId id="707" r:id="rId20"/>
    <p:sldId id="697" r:id="rId21"/>
    <p:sldId id="704" r:id="rId22"/>
  </p:sldIdLst>
  <p:sldSz cx="9144000" cy="6858000" type="screen4x3"/>
  <p:notesSz cx="10234613" cy="7099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anose="020B060403050404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99FF99"/>
    <a:srgbClr val="0000FF"/>
    <a:srgbClr val="99CCFF"/>
    <a:srgbClr val="33CC33"/>
    <a:srgbClr val="FFCC99"/>
    <a:srgbClr val="FFCC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87363" autoAdjust="0"/>
  </p:normalViewPr>
  <p:slideViewPr>
    <p:cSldViewPr>
      <p:cViewPr varScale="1">
        <p:scale>
          <a:sx n="44" d="100"/>
          <a:sy n="44" d="100"/>
        </p:scale>
        <p:origin x="1522" y="62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178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fld id="{A0BE11CB-2C9D-418D-AA88-8D8F8A0C7AC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484238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anose="02020603050405020304" pitchFamily="18" charset="0"/>
              </a:defRPr>
            </a:lvl1pPr>
          </a:lstStyle>
          <a:p>
            <a:fld id="{EF6EEB13-CE12-4FF4-956E-CED59E76226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67835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365231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smtClean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9700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40A9F03-1BBB-4646-A903-7586158FA857}" type="slidenum">
              <a:rPr lang="en-US" altLang="zh-TW" sz="1200"/>
              <a:pPr eaLnBrk="1" hangingPunct="1"/>
              <a:t>15</a:t>
            </a:fld>
            <a:endParaRPr lang="en-US" altLang="zh-TW" sz="12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7683316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>
                <a:latin typeface="+mn-lt"/>
              </a:rPr>
              <a:t>Bus transactions due to </a:t>
            </a:r>
            <a:r>
              <a:rPr lang="en-US" altLang="zh-TW" dirty="0" err="1" smtClean="0">
                <a:latin typeface="+mn-lt"/>
              </a:rPr>
              <a:t>exch</a:t>
            </a:r>
            <a:r>
              <a:rPr lang="en-US" altLang="zh-TW" dirty="0" smtClean="0">
                <a:latin typeface="+mn-lt"/>
              </a:rPr>
              <a:t> can be interleaved!</a:t>
            </a:r>
            <a:endParaRPr lang="zh-TW" altLang="en-US" dirty="0" smtClean="0">
              <a:latin typeface="+mn-lt"/>
            </a:endParaRPr>
          </a:p>
          <a:p>
            <a:pPr>
              <a:defRPr/>
            </a:pPr>
            <a:endParaRPr lang="en-US" dirty="0" smtClean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6179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If LL and SC are for memory accesses</a:t>
            </a:r>
            <a:r>
              <a:rPr lang="en-US" altLang="zh-TW" baseline="0" dirty="0" smtClean="0"/>
              <a:t> without caching </a:t>
            </a:r>
            <a:r>
              <a:rPr lang="en-US" altLang="zh-TW" baseline="0" dirty="0" smtClean="0">
                <a:sym typeface="Wingdings" panose="05000000000000000000" pitchFamily="2" charset="2"/>
              </a:rPr>
              <a:t> SC successes if no other store since last local LL</a:t>
            </a:r>
          </a:p>
          <a:p>
            <a:r>
              <a:rPr lang="en-US" altLang="zh-TW" baseline="0" dirty="0" smtClean="0">
                <a:sym typeface="Wingdings" panose="05000000000000000000" pitchFamily="2" charset="2"/>
              </a:rPr>
              <a:t>If LL and SC are for caching  SC successes if no bus traffic since last local LL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17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379934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Consider LL and SC with caching</a:t>
            </a:r>
            <a:r>
              <a:rPr lang="en-US" altLang="zh-TW" baseline="0" dirty="0" smtClean="0"/>
              <a:t> </a:t>
            </a:r>
            <a:r>
              <a:rPr lang="en-US" altLang="zh-TW" baseline="0" dirty="0" smtClean="0">
                <a:sym typeface="Wingdings" panose="05000000000000000000" pitchFamily="2" charset="2"/>
              </a:rPr>
              <a:t> must no have bus traffic in between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18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719422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smtClean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413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51855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US" smtClean="0"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3795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EEB13-CE12-4FF4-956E-CED59E762266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270971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071563" y="798513"/>
            <a:ext cx="4708525" cy="31988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51202" name="Text Box 2"/>
          <p:cNvSpPr>
            <a:spLocks noGrp="1" noChangeArrowheads="1"/>
          </p:cNvSpPr>
          <p:nvPr>
            <p:ph type="body"/>
          </p:nvPr>
        </p:nvSpPr>
        <p:spPr bwMode="auto">
          <a:xfrm>
            <a:off x="827088" y="4346575"/>
            <a:ext cx="5195887" cy="38576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defRPr/>
            </a:pPr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3714966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1"/>
          <p:cNvSpPr txBox="1">
            <a:spLocks noChangeArrowheads="1"/>
          </p:cNvSpPr>
          <p:nvPr/>
        </p:nvSpPr>
        <p:spPr bwMode="auto">
          <a:xfrm>
            <a:off x="1071563" y="798513"/>
            <a:ext cx="4708525" cy="31988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35842" name="Text Box 2"/>
          <p:cNvSpPr>
            <a:spLocks noGrp="1" noChangeArrowheads="1"/>
          </p:cNvSpPr>
          <p:nvPr>
            <p:ph type="body"/>
          </p:nvPr>
        </p:nvSpPr>
        <p:spPr bwMode="auto">
          <a:xfrm>
            <a:off x="827088" y="4346575"/>
            <a:ext cx="5195887" cy="38576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defRPr/>
            </a:pPr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659290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071563" y="798513"/>
            <a:ext cx="4708525" cy="31988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/>
          </a:extLst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37890" name="Text Box 2"/>
          <p:cNvSpPr>
            <a:spLocks noGrp="1" noChangeArrowheads="1"/>
          </p:cNvSpPr>
          <p:nvPr>
            <p:ph type="body"/>
          </p:nvPr>
        </p:nvSpPr>
        <p:spPr bwMode="auto">
          <a:xfrm>
            <a:off x="827088" y="4346575"/>
            <a:ext cx="5195887" cy="38576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defRPr/>
            </a:pPr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980777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fld id="{A81CD9C3-82C7-47D1-9955-66E972E7D945}" type="slidenum">
              <a:rPr lang="en-US" altLang="zh-TW"/>
              <a:pPr eaLnBrk="1" hangingPunct="1"/>
              <a:t>12</a:t>
            </a:fld>
            <a:endParaRPr lang="en-US" altLang="zh-TW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dirty="0" smtClean="0">
              <a:ea typeface="新細明體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60178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5ED809A-BDE4-48B6-A26F-E87CB50B7036}" type="slidenum">
              <a:rPr lang="en-US" altLang="zh-TW" sz="1200"/>
              <a:pPr eaLnBrk="1" hangingPunct="1"/>
              <a:t>13</a:t>
            </a:fld>
            <a:endParaRPr lang="en-US" altLang="zh-TW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82841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</a:endParaRPr>
          </a:p>
        </p:txBody>
      </p:sp>
      <p:pic>
        <p:nvPicPr>
          <p:cNvPr id="5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>
                <a:solidFill>
                  <a:schemeClr val="bg1"/>
                </a:solidFill>
                <a:latin typeface="Arial" pitchFamily="34" charset="0"/>
              </a:rPr>
              <a:t>National Tsing Hua University</a:t>
            </a:r>
          </a:p>
        </p:txBody>
      </p:sp>
      <p:pic>
        <p:nvPicPr>
          <p:cNvPr id="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kumimoji="0" sz="1400">
                <a:solidFill>
                  <a:srgbClr val="5E574E"/>
                </a:solidFill>
                <a:latin typeface="Arial" panose="020B0604020202020204" pitchFamily="34" charset="0"/>
              </a:defRPr>
            </a:lvl1pPr>
          </a:lstStyle>
          <a:p>
            <a:fld id="{9FE7993C-20F2-47B6-BF44-C3A752F508AC}" type="datetime1">
              <a:rPr lang="zh-TW" altLang="en-US"/>
              <a:pPr/>
              <a:t>2017/6/4</a:t>
            </a:fld>
            <a:endParaRPr lang="zh-TW" altLang="zh-TW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ADA494F0-93F2-4833-8642-70EAF76E9F3E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90881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F23B9D-1627-428B-9DE5-1BBC89274CF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60954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4166B-52E3-401C-8D9E-3D7DDDD0DC2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01603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標題，文字及美工圖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5825" y="381000"/>
            <a:ext cx="7953375" cy="962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93763" y="1638300"/>
            <a:ext cx="3892550" cy="462915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線上圖像版面配置區 3"/>
          <p:cNvSpPr>
            <a:spLocks noGrp="1"/>
          </p:cNvSpPr>
          <p:nvPr>
            <p:ph type="clipArt" sz="half" idx="2"/>
          </p:nvPr>
        </p:nvSpPr>
        <p:spPr>
          <a:xfrm>
            <a:off x="4938713" y="1638300"/>
            <a:ext cx="3892550" cy="462915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>
                <a:ea typeface="標楷體" panose="03000509000000000000" pitchFamily="65" charset="-120"/>
              </a:defRPr>
            </a:lvl1pPr>
          </a:lstStyle>
          <a:p>
            <a:fld id="{FD215782-C2A4-4679-8E64-19D568C6D59D}" type="datetime1">
              <a:rPr lang="zh-TW" altLang="en-US"/>
              <a:pPr/>
              <a:t>2017/6/4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ED10BB3-AF5C-43AB-A1E2-93EE963D6810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28307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8A0A4-1A2F-4B89-B3C7-02C31CE3A5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38177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18C6F5-E875-4294-983F-0C98D29C71E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88553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7B092A-BDAC-4842-B150-2BA3BE831A2E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1114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F206AD-E6B4-4380-9510-9262C6BAD3A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44420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E26518-2301-4288-8958-BDA5B1B754F8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19582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8F8FC3-5E9A-4038-B5A8-66BD6BC00F38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8272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CD4846-DA3B-40DF-B5CF-8C74617F3C43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158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8FEB29-1780-42CD-B804-8F89355597EA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02217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</a:endParaRPr>
          </a:p>
        </p:txBody>
      </p:sp>
      <p:pic>
        <p:nvPicPr>
          <p:cNvPr id="124931" name="Picture 11" descr="清大LOGO(鳥)"/>
          <p:cNvPicPr>
            <a:picLocks noChangeAspect="1" noChangeArrowheads="1"/>
          </p:cNvPicPr>
          <p:nvPr userDrawn="1"/>
        </p:nvPicPr>
        <p:blipFill>
          <a:blip r:embed="rId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249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35050"/>
            <a:ext cx="8178800" cy="505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kumimoji="0" sz="1400">
                <a:solidFill>
                  <a:schemeClr val="bg2"/>
                </a:solidFill>
                <a:latin typeface="Arial" panose="020B0604020202020204" pitchFamily="34" charset="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fld id="{00019357-62ED-46DA-9758-0BDF6BF309D1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</a:endParaRPr>
          </a:p>
        </p:txBody>
      </p:sp>
      <p:pic>
        <p:nvPicPr>
          <p:cNvPr id="124937" name="Picture 14" descr="清大書法字 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>
                <a:solidFill>
                  <a:schemeClr val="bg1"/>
                </a:solidFill>
                <a:latin typeface="Arial" pitchFamily="34" charset="0"/>
              </a:rPr>
              <a:t>National Tsing Hua University</a:t>
            </a:r>
          </a:p>
        </p:txBody>
      </p:sp>
      <p:pic>
        <p:nvPicPr>
          <p:cNvPr id="124939" name="Picture 13" descr="清大LOGO(圓)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67" r:id="rId12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 altLang="zh-TW" sz="3200" dirty="0">
                <a:solidFill>
                  <a:srgbClr val="0000FF"/>
                </a:solidFill>
              </a:rPr>
              <a:t>CS5102 High Performance Computer </a:t>
            </a:r>
            <a:r>
              <a:rPr lang="en-US" altLang="zh-TW" sz="3200" dirty="0" smtClean="0">
                <a:solidFill>
                  <a:srgbClr val="0000FF"/>
                </a:solidFill>
              </a:rPr>
              <a:t>Systems</a:t>
            </a:r>
            <a:r>
              <a:rPr lang="en-US" altLang="zh-TW" sz="3200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en-US" altLang="zh-TW" sz="3200" dirty="0" smtClean="0">
                <a:solidFill>
                  <a:schemeClr val="accent1"/>
                </a:solidFill>
                <a:latin typeface="+mn-lt"/>
              </a:rPr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>
                <a:solidFill>
                  <a:srgbClr val="C00000"/>
                </a:solidFill>
              </a:rPr>
              <a:t>Synchronization</a:t>
            </a:r>
            <a:endParaRPr lang="en-US" altLang="zh-TW" dirty="0">
              <a:solidFill>
                <a:srgbClr val="C00000"/>
              </a:solidFill>
            </a:endParaRPr>
          </a:p>
        </p:txBody>
      </p:sp>
      <p:sp>
        <p:nvSpPr>
          <p:cNvPr id="18434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zh-TW" sz="2800" smtClean="0"/>
              <a:t>Prof. Chung-Ta King</a:t>
            </a:r>
          </a:p>
          <a:p>
            <a:r>
              <a:rPr lang="en-US" altLang="zh-TW" sz="2400" smtClean="0"/>
              <a:t>Department of Computer Science</a:t>
            </a:r>
          </a:p>
          <a:p>
            <a:r>
              <a:rPr lang="en-US" altLang="zh-TW" sz="2400" smtClean="0"/>
              <a:t>National Tsing Hua University, Taiwan</a:t>
            </a:r>
            <a:endParaRPr lang="zh-TW" altLang="en-US" sz="2400" smtClean="0"/>
          </a:p>
        </p:txBody>
      </p:sp>
      <p:sp>
        <p:nvSpPr>
          <p:cNvPr id="5" name="文字方塊 4"/>
          <p:cNvSpPr txBox="1"/>
          <p:nvPr/>
        </p:nvSpPr>
        <p:spPr>
          <a:xfrm>
            <a:off x="1187941" y="5373216"/>
            <a:ext cx="7032824" cy="584775"/>
          </a:xfrm>
          <a:prstGeom prst="rect">
            <a:avLst/>
          </a:prstGeom>
          <a:noFill/>
        </p:spPr>
        <p:txBody>
          <a:bodyPr wrap="none" rtlCol="0" anchor="ctr" anchorCtr="1">
            <a:spAutoFit/>
          </a:bodyPr>
          <a:lstStyle/>
          <a:p>
            <a:pPr algn="ctr"/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(Slides are from textbook, </a:t>
            </a:r>
            <a:r>
              <a:rPr lang="en-US" altLang="zh-TW" sz="1600" dirty="0">
                <a:latin typeface="+mn-lt"/>
                <a:ea typeface="標楷體" pitchFamily="65" charset="-120"/>
                <a:cs typeface="Calibri" pitchFamily="34" charset="0"/>
              </a:rPr>
              <a:t>Prof. </a:t>
            </a:r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O. </a:t>
            </a:r>
            <a:r>
              <a:rPr lang="en-US" altLang="zh-TW" sz="1600" dirty="0" err="1" smtClean="0">
                <a:latin typeface="+mn-lt"/>
                <a:ea typeface="標楷體" pitchFamily="65" charset="-120"/>
                <a:cs typeface="Calibri" pitchFamily="34" charset="0"/>
              </a:rPr>
              <a:t>Mutlu</a:t>
            </a:r>
            <a:r>
              <a:rPr lang="en-US" altLang="zh-TW" sz="1600" dirty="0">
                <a:latin typeface="+mn-lt"/>
                <a:ea typeface="標楷體" pitchFamily="65" charset="-120"/>
                <a:cs typeface="Calibri" pitchFamily="34" charset="0"/>
              </a:rPr>
              <a:t>, Prof. </a:t>
            </a:r>
            <a:r>
              <a:rPr lang="en-US" altLang="zh-TW" sz="1600" dirty="0" err="1" smtClean="0">
                <a:latin typeface="+mn-lt"/>
                <a:ea typeface="標楷體" pitchFamily="65" charset="-120"/>
                <a:cs typeface="Calibri" pitchFamily="34" charset="0"/>
              </a:rPr>
              <a:t>Hsien-Hsin</a:t>
            </a:r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 Lee</a:t>
            </a:r>
            <a:r>
              <a:rPr lang="en-US" altLang="zh-TW" sz="1600" dirty="0">
                <a:latin typeface="+mn-lt"/>
                <a:ea typeface="標楷體" pitchFamily="65" charset="-120"/>
                <a:cs typeface="Calibri" pitchFamily="34" charset="0"/>
              </a:rPr>
              <a:t>, Prof. </a:t>
            </a:r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K. </a:t>
            </a:r>
            <a:r>
              <a:rPr lang="en-US" altLang="zh-TW" sz="1600" dirty="0" err="1" smtClean="0">
                <a:latin typeface="+mn-lt"/>
                <a:ea typeface="標楷體" pitchFamily="65" charset="-120"/>
                <a:cs typeface="Calibri" pitchFamily="34" charset="0"/>
              </a:rPr>
              <a:t>Asanovic</a:t>
            </a:r>
            <a:r>
              <a:rPr lang="en-US" altLang="zh-TW" sz="1600" dirty="0" smtClean="0">
                <a:latin typeface="+mn-lt"/>
                <a:ea typeface="標楷體" pitchFamily="65" charset="-120"/>
                <a:cs typeface="Calibri" pitchFamily="34" charset="0"/>
              </a:rPr>
              <a:t>,</a:t>
            </a:r>
          </a:p>
          <a:p>
            <a:pPr algn="ctr"/>
            <a:r>
              <a:rPr lang="en-US" altLang="zh-TW" sz="1600" dirty="0">
                <a:latin typeface="+mn-lt"/>
                <a:ea typeface="標楷體" pitchFamily="65" charset="-120"/>
                <a:cs typeface="Calibri" pitchFamily="34" charset="0"/>
              </a:rPr>
              <a:t>http://compas.cs.stonybrook.edu/courses/cse502-s14/) </a:t>
            </a:r>
            <a:endParaRPr lang="zh-TW" altLang="en-US" sz="1600" dirty="0" smtClean="0">
              <a:latin typeface="+mn-lt"/>
              <a:ea typeface="標楷體" pitchFamily="65" charset="-12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Synchronization Hardware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zh-TW" dirty="0" smtClean="0"/>
              <a:t>Many systems provide hardware support for critical section code</a:t>
            </a:r>
          </a:p>
          <a:p>
            <a:r>
              <a:rPr lang="en-GB" altLang="zh-TW" dirty="0" smtClean="0"/>
              <a:t>Uniprocessors: could disable interrupts</a:t>
            </a:r>
          </a:p>
          <a:p>
            <a:pPr lvl="1"/>
            <a:r>
              <a:rPr lang="en-GB" altLang="zh-TW" dirty="0" smtClean="0"/>
              <a:t>Currently running code would execute </a:t>
            </a:r>
            <a:r>
              <a:rPr lang="en-GB" altLang="zh-TW" dirty="0"/>
              <a:t>without </a:t>
            </a:r>
            <a:r>
              <a:rPr lang="en-GB" altLang="zh-TW" dirty="0" smtClean="0"/>
              <a:t>pre-emptive context switches due to interrupts</a:t>
            </a:r>
          </a:p>
          <a:p>
            <a:pPr lvl="1"/>
            <a:r>
              <a:rPr lang="en-GB" altLang="zh-TW" dirty="0" smtClean="0"/>
              <a:t>System</a:t>
            </a:r>
            <a:r>
              <a:rPr lang="en-US" altLang="zh-TW" dirty="0" smtClean="0"/>
              <a:t>’</a:t>
            </a:r>
            <a:r>
              <a:rPr lang="en-GB" altLang="ja-JP" dirty="0" smtClean="0"/>
              <a:t>s clock still needs to be updated by interrupts</a:t>
            </a:r>
          </a:p>
          <a:p>
            <a:r>
              <a:rPr lang="en-GB" altLang="zh-TW" dirty="0"/>
              <a:t>Consequently, </a:t>
            </a:r>
            <a:r>
              <a:rPr lang="en-GB" altLang="zh-TW" dirty="0" smtClean="0"/>
              <a:t>a naive </a:t>
            </a:r>
            <a:r>
              <a:rPr lang="en-GB" altLang="zh-TW" dirty="0"/>
              <a:t>implementation of locks:</a:t>
            </a:r>
          </a:p>
          <a:p>
            <a:pPr marL="0" indent="0">
              <a:buNone/>
            </a:pPr>
            <a:r>
              <a:rPr lang="en-GB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LockAcquire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 disable </a:t>
            </a:r>
            <a:r>
              <a:rPr lang="en-GB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GB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pPr marL="0" indent="0">
              <a:buNone/>
            </a:pPr>
            <a:r>
              <a:rPr lang="en-GB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LockRelease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 enable </a:t>
            </a:r>
            <a:r>
              <a:rPr lang="en-GB" altLang="zh-TW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Ints</a:t>
            </a:r>
            <a:r>
              <a:rPr lang="en-GB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r>
              <a:rPr lang="en-GB" altLang="zh-TW" dirty="0" smtClean="0"/>
              <a:t>Problem </a:t>
            </a:r>
            <a:r>
              <a:rPr lang="en-GB" altLang="zh-TW" dirty="0"/>
              <a:t>with this approach:</a:t>
            </a:r>
          </a:p>
          <a:p>
            <a:pPr lvl="1"/>
            <a:r>
              <a:rPr lang="en-GB" altLang="zh-TW" dirty="0" smtClean="0"/>
              <a:t>CS cannot be too long, otherwise system cannot respond to interrupts</a:t>
            </a:r>
            <a:endParaRPr lang="en-GB" altLang="ja-JP" dirty="0"/>
          </a:p>
          <a:p>
            <a:pPr lvl="1"/>
            <a:endParaRPr lang="en-GB" altLang="ja-JP" dirty="0" smtClean="0"/>
          </a:p>
          <a:p>
            <a:endParaRPr lang="en-GB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351098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Synchronization Hardware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zh-TW" dirty="0" smtClean="0"/>
              <a:t>Special atomic machine instructions</a:t>
            </a:r>
          </a:p>
          <a:p>
            <a:pPr lvl="1"/>
            <a:r>
              <a:rPr lang="en-GB" altLang="zh-TW" dirty="0" smtClean="0"/>
              <a:t>Atomic = non-</a:t>
            </a:r>
            <a:r>
              <a:rPr lang="en-GB" altLang="zh-TW" dirty="0" err="1" smtClean="0"/>
              <a:t>interruptable</a:t>
            </a:r>
            <a:r>
              <a:rPr lang="en-GB" altLang="zh-TW" dirty="0" smtClean="0"/>
              <a:t> (why atomic?)</a:t>
            </a:r>
          </a:p>
          <a:p>
            <a:pPr lvl="1"/>
            <a:r>
              <a:rPr lang="en-GB" altLang="zh-TW" dirty="0" smtClean="0"/>
              <a:t>Atomic instructions allow either to test and modify the content of a word or to swap the contents of two words</a:t>
            </a:r>
          </a:p>
          <a:p>
            <a:r>
              <a:rPr lang="en-US" altLang="zh-TW" dirty="0" smtClean="0"/>
              <a:t>Basic building blocks:</a:t>
            </a:r>
          </a:p>
          <a:p>
            <a:pPr lvl="1"/>
            <a:r>
              <a:rPr lang="en-US" altLang="zh-TW" i="1" u="sng" dirty="0" smtClean="0"/>
              <a:t>Atomic exchange</a:t>
            </a:r>
            <a:r>
              <a:rPr lang="en-US" altLang="zh-TW" dirty="0" smtClean="0"/>
              <a:t>: swaps register with memory location</a:t>
            </a:r>
          </a:p>
          <a:p>
            <a:pPr lvl="1"/>
            <a:r>
              <a:rPr lang="en-US" altLang="zh-TW" i="1" u="sng" dirty="0" smtClean="0"/>
              <a:t>Test-and-set</a:t>
            </a:r>
            <a:r>
              <a:rPr lang="en-US" altLang="zh-TW" dirty="0" smtClean="0"/>
              <a:t>: sets memory location under condition</a:t>
            </a:r>
          </a:p>
          <a:p>
            <a:pPr lvl="1"/>
            <a:r>
              <a:rPr lang="en-US" altLang="zh-TW" i="1" u="sng" dirty="0" smtClean="0"/>
              <a:t>Fetch-and-increment</a:t>
            </a:r>
            <a:r>
              <a:rPr lang="en-US" altLang="zh-TW" dirty="0" smtClean="0"/>
              <a:t>: reads original value from memory and increments it in memory</a:t>
            </a:r>
          </a:p>
          <a:p>
            <a:pPr lvl="1"/>
            <a:r>
              <a:rPr lang="en-US" altLang="zh-TW" i="1" u="sng" dirty="0" smtClean="0"/>
              <a:t>Load linked/store conditional</a:t>
            </a:r>
            <a:r>
              <a:rPr lang="en-US" altLang="zh-TW" dirty="0" smtClean="0"/>
              <a:t>: if content of memory location specified by load linked are changed before store conditional to the same address, the store conditional fails</a:t>
            </a:r>
          </a:p>
          <a:p>
            <a:pPr lvl="1"/>
            <a:endParaRPr lang="en-GB" altLang="zh-TW" dirty="0" smtClean="0"/>
          </a:p>
          <a:p>
            <a:endParaRPr lang="en-GB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969113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Atomic Exchange</a:t>
            </a:r>
            <a:endParaRPr lang="en-US" altLang="zh-TW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Swap a value in a register and a value in memory in one atomic operation</a:t>
            </a:r>
          </a:p>
          <a:p>
            <a:pPr lvl="1"/>
            <a:r>
              <a:rPr lang="en-US" altLang="zh-TW" dirty="0"/>
              <a:t>S</a:t>
            </a:r>
            <a:r>
              <a:rPr lang="en-US" altLang="zh-TW" dirty="0" smtClean="0"/>
              <a:t>et the register to 1</a:t>
            </a:r>
          </a:p>
          <a:p>
            <a:pPr lvl="1"/>
            <a:r>
              <a:rPr lang="en-US" altLang="zh-TW" dirty="0"/>
              <a:t>S</a:t>
            </a:r>
            <a:r>
              <a:rPr lang="en-US" altLang="zh-TW" dirty="0" smtClean="0"/>
              <a:t>wap the register value and the lock value in memory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one load and one store in one atomic operation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New register value determines whether got the lock</a:t>
            </a:r>
          </a:p>
          <a:p>
            <a:pPr lvl="1"/>
            <a:r>
              <a:rPr lang="en-US" altLang="zh-TW" u="sng" dirty="0" smtClean="0"/>
              <a:t>Spin lock </a:t>
            </a:r>
            <a:r>
              <a:rPr lang="en-US" altLang="zh-TW" dirty="0" smtClean="0"/>
              <a:t>with atomic exchange:</a:t>
            </a:r>
          </a:p>
          <a:p>
            <a:pPr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DADDUI	R2,R0,#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	;R2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 1</a:t>
            </a:r>
            <a:endParaRPr lang="en-US" altLang="zh-TW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None/>
            </a:pP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lockit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	</a:t>
            </a:r>
            <a:r>
              <a:rPr lang="en-US" altLang="zh-TW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EXCH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R2,0(R1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	;atomic exchange</a:t>
            </a:r>
          </a:p>
          <a:p>
            <a:pPr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	BNEZ		R2,lockit	;already locked?</a:t>
            </a:r>
          </a:p>
          <a:p>
            <a:pPr lvl="1"/>
            <a:r>
              <a:rPr lang="en-US" altLang="zh-TW" dirty="0" smtClean="0"/>
              <a:t>Also call </a:t>
            </a:r>
            <a:r>
              <a:rPr lang="en-US" altLang="zh-TW" i="1" dirty="0" smtClean="0"/>
              <a:t>atomic read-modify-write </a:t>
            </a:r>
            <a:r>
              <a:rPr lang="en-US" altLang="zh-TW" dirty="0" smtClean="0"/>
              <a:t>a location in memory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11</a:t>
            </a:fld>
            <a:endParaRPr lang="zh-TW" altLang="zh-TW"/>
          </a:p>
        </p:txBody>
      </p:sp>
      <p:sp>
        <p:nvSpPr>
          <p:cNvPr id="3" name="文字方塊 2"/>
          <p:cNvSpPr txBox="1"/>
          <p:nvPr/>
        </p:nvSpPr>
        <p:spPr>
          <a:xfrm>
            <a:off x="755576" y="5539710"/>
            <a:ext cx="77171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smtClean="0">
                <a:solidFill>
                  <a:srgbClr val="FF0000"/>
                </a:solidFill>
                <a:latin typeface="+mn-lt"/>
              </a:rPr>
              <a:t>What happen if the lock value 0(R1) can be cached?</a:t>
            </a:r>
            <a:endParaRPr lang="zh-TW" altLang="en-US" sz="28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23344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0" name="Rectangle 3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 Lock Value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read-modify-write is not atomic and the lock value can be cached </a:t>
            </a:r>
            <a:r>
              <a:rPr lang="en-US" dirty="0" smtClean="0">
                <a:sym typeface="Wingdings" panose="05000000000000000000" pitchFamily="2" charset="2"/>
              </a:rPr>
              <a:t> race condition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How to make read-modify-write atomic?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505ED8-3CA3-4576-893A-0762CC73F889}" type="slidenum">
              <a:rPr lang="en-US" altLang="zh-TW" smtClean="0"/>
              <a:pPr/>
              <a:t>12</a:t>
            </a:fld>
            <a:endParaRPr lang="en-US" altLang="zh-TW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540609" y="2583160"/>
            <a:ext cx="1495425" cy="457200"/>
          </a:xfrm>
          <a:prstGeom prst="rect">
            <a:avLst/>
          </a:prstGeom>
          <a:solidFill>
            <a:srgbClr val="99FF99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anchor="ctr"/>
          <a:lstStyle/>
          <a:p>
            <a:r>
              <a:rPr lang="en-US" sz="2400" b="1" dirty="0" smtClean="0">
                <a:latin typeface="+mn-lt"/>
              </a:rPr>
              <a:t>P0</a:t>
            </a:r>
            <a:endParaRPr lang="en-US" sz="2400" b="1" dirty="0">
              <a:latin typeface="+mn-lt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512034" y="3268960"/>
            <a:ext cx="1524000" cy="8382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800" b="1" dirty="0">
                <a:latin typeface="+mn-lt"/>
              </a:rPr>
              <a:t>Cache</a:t>
            </a:r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2274034" y="3040360"/>
            <a:ext cx="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1847666" y="4929474"/>
            <a:ext cx="5410200" cy="947798"/>
          </a:xfrm>
          <a:prstGeom prst="rect">
            <a:avLst/>
          </a:prstGeom>
          <a:solidFill>
            <a:srgbClr val="CC0000"/>
          </a:solidFill>
          <a:ln w="9525" algn="ctr">
            <a:solidFill>
              <a:srgbClr val="A5002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3200" b="1" dirty="0">
                <a:solidFill>
                  <a:schemeClr val="bg1"/>
                </a:solidFill>
                <a:latin typeface="+mn-lt"/>
              </a:rPr>
              <a:t>Memory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1283434" y="4411960"/>
            <a:ext cx="6324600" cy="152400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2274034" y="410716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3445609" y="2583160"/>
            <a:ext cx="1495425" cy="457200"/>
          </a:xfrm>
          <a:prstGeom prst="rect">
            <a:avLst/>
          </a:prstGeom>
          <a:solidFill>
            <a:srgbClr val="99FF99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anchor="ctr"/>
          <a:lstStyle/>
          <a:p>
            <a:r>
              <a:rPr lang="en-US" sz="2400" b="1" dirty="0" smtClean="0">
                <a:latin typeface="+mn-lt"/>
              </a:rPr>
              <a:t>P1</a:t>
            </a:r>
            <a:endParaRPr lang="en-US" sz="2400" b="1" dirty="0">
              <a:latin typeface="+mn-lt"/>
            </a:endParaRPr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4179034" y="3040360"/>
            <a:ext cx="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4179034" y="410716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6701" name="Text Box 13"/>
          <p:cNvSpPr txBox="1">
            <a:spLocks noChangeArrowheads="1"/>
          </p:cNvSpPr>
          <p:nvPr/>
        </p:nvSpPr>
        <p:spPr bwMode="auto">
          <a:xfrm>
            <a:off x="5774472" y="5298878"/>
            <a:ext cx="1064715" cy="46166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2400" b="1" dirty="0" smtClean="0">
                <a:latin typeface="+mn-lt"/>
              </a:rPr>
              <a:t>Lock=0</a:t>
            </a:r>
            <a:endParaRPr lang="en-US" sz="2400" b="1" dirty="0">
              <a:latin typeface="+mn-lt"/>
            </a:endParaRPr>
          </a:p>
        </p:txBody>
      </p:sp>
      <p:sp>
        <p:nvSpPr>
          <p:cNvPr id="626702" name="Text Box 14"/>
          <p:cNvSpPr txBox="1">
            <a:spLocks noChangeArrowheads="1"/>
          </p:cNvSpPr>
          <p:nvPr/>
        </p:nvSpPr>
        <p:spPr bwMode="auto">
          <a:xfrm>
            <a:off x="2386612" y="2689595"/>
            <a:ext cx="499102" cy="3189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600" b="1" dirty="0" smtClean="0">
                <a:latin typeface="+mn-lt"/>
              </a:rPr>
              <a:t>R2=1</a:t>
            </a:r>
            <a:endParaRPr lang="en-US" sz="1600" b="1" dirty="0">
              <a:latin typeface="+mn-lt"/>
            </a:endParaRP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3417034" y="3268960"/>
            <a:ext cx="1524000" cy="8382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800" b="1">
                <a:latin typeface="+mn-lt"/>
              </a:rPr>
              <a:t>Cache</a:t>
            </a:r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4560034" y="4564360"/>
            <a:ext cx="0" cy="378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6006643" y="2583160"/>
            <a:ext cx="1495425" cy="457200"/>
          </a:xfrm>
          <a:prstGeom prst="rect">
            <a:avLst/>
          </a:prstGeom>
          <a:solidFill>
            <a:srgbClr val="99FF99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/>
        </p:spPr>
        <p:txBody>
          <a:bodyPr wrap="none" anchor="ctr"/>
          <a:lstStyle/>
          <a:p>
            <a:r>
              <a:rPr lang="en-US" sz="2400" b="1" dirty="0" smtClean="0">
                <a:latin typeface="+mn-lt"/>
              </a:rPr>
              <a:t>P3</a:t>
            </a:r>
            <a:endParaRPr lang="en-US" sz="2400" b="1" dirty="0">
              <a:latin typeface="+mn-lt"/>
            </a:endParaRPr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>
            <a:off x="6740068" y="3040360"/>
            <a:ext cx="0" cy="228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6740068" y="4107160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5978068" y="3268960"/>
            <a:ext cx="1524000" cy="838200"/>
          </a:xfrm>
          <a:prstGeom prst="rect">
            <a:avLst/>
          </a:prstGeom>
          <a:solidFill>
            <a:srgbClr val="FFCC00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800" b="1" dirty="0">
                <a:latin typeface="+mn-lt"/>
              </a:rPr>
              <a:t>Cache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860281" y="2689595"/>
            <a:ext cx="499102" cy="3189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600" b="1" dirty="0" smtClean="0">
                <a:latin typeface="+mn-lt"/>
              </a:rPr>
              <a:t>R2=1</a:t>
            </a:r>
            <a:endParaRPr lang="en-US" sz="1600" b="1" dirty="0">
              <a:latin typeface="+mn-lt"/>
            </a:endParaRPr>
          </a:p>
        </p:txBody>
      </p:sp>
      <p:sp>
        <p:nvSpPr>
          <p:cNvPr id="626719" name="Text Box 31"/>
          <p:cNvSpPr txBox="1">
            <a:spLocks noChangeArrowheads="1"/>
          </p:cNvSpPr>
          <p:nvPr/>
        </p:nvSpPr>
        <p:spPr bwMode="auto">
          <a:xfrm>
            <a:off x="145420" y="2985383"/>
            <a:ext cx="133023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600" b="1" dirty="0" smtClean="0">
                <a:solidFill>
                  <a:srgbClr val="0000FF"/>
                </a:solidFill>
                <a:latin typeface="+mn-lt"/>
              </a:rPr>
              <a:t>EXCH R2,Lock</a:t>
            </a:r>
            <a:endParaRPr lang="en-US" sz="1600" b="1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39" name="Text Box 14"/>
          <p:cNvSpPr txBox="1">
            <a:spLocks noChangeArrowheads="1"/>
          </p:cNvSpPr>
          <p:nvPr/>
        </p:nvSpPr>
        <p:spPr bwMode="auto">
          <a:xfrm>
            <a:off x="2305660" y="3736056"/>
            <a:ext cx="661006" cy="3189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600" b="1" dirty="0" smtClean="0">
                <a:latin typeface="+mn-lt"/>
              </a:rPr>
              <a:t>Lock=0</a:t>
            </a:r>
            <a:endParaRPr lang="en-US" sz="1600" b="1" dirty="0">
              <a:latin typeface="+mn-lt"/>
            </a:endParaRPr>
          </a:p>
        </p:txBody>
      </p:sp>
      <p:sp>
        <p:nvSpPr>
          <p:cNvPr id="40" name="Text Box 14"/>
          <p:cNvSpPr txBox="1">
            <a:spLocks noChangeArrowheads="1"/>
          </p:cNvSpPr>
          <p:nvPr/>
        </p:nvSpPr>
        <p:spPr bwMode="auto">
          <a:xfrm>
            <a:off x="6779329" y="3739637"/>
            <a:ext cx="661006" cy="318924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600" b="1" dirty="0" smtClean="0">
                <a:latin typeface="+mn-lt"/>
              </a:rPr>
              <a:t>Lock=0</a:t>
            </a:r>
            <a:endParaRPr lang="en-US" sz="1600" b="1" dirty="0">
              <a:latin typeface="+mn-lt"/>
            </a:endParaRPr>
          </a:p>
        </p:txBody>
      </p:sp>
      <p:sp>
        <p:nvSpPr>
          <p:cNvPr id="41" name="Text Box 31"/>
          <p:cNvSpPr txBox="1">
            <a:spLocks noChangeArrowheads="1"/>
          </p:cNvSpPr>
          <p:nvPr/>
        </p:nvSpPr>
        <p:spPr bwMode="auto">
          <a:xfrm>
            <a:off x="7562244" y="2985383"/>
            <a:ext cx="133023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/>
            <a:r>
              <a:rPr lang="en-US" sz="1600" b="1" dirty="0" smtClean="0">
                <a:solidFill>
                  <a:srgbClr val="0000FF"/>
                </a:solidFill>
                <a:latin typeface="+mn-lt"/>
              </a:rPr>
              <a:t>EXCH R2,Lock</a:t>
            </a:r>
            <a:endParaRPr lang="en-US" sz="1600" b="1" dirty="0">
              <a:solidFill>
                <a:srgbClr val="0000FF"/>
              </a:solidFill>
              <a:latin typeface="+mn-lt"/>
            </a:endParaRPr>
          </a:p>
        </p:txBody>
      </p:sp>
      <p:cxnSp>
        <p:nvCxnSpPr>
          <p:cNvPr id="45" name="AutoShape 34"/>
          <p:cNvCxnSpPr>
            <a:cxnSpLocks noChangeShapeType="1"/>
            <a:stCxn id="626701" idx="0"/>
            <a:endCxn id="39" idx="2"/>
          </p:cNvCxnSpPr>
          <p:nvPr/>
        </p:nvCxnSpPr>
        <p:spPr bwMode="auto">
          <a:xfrm rot="16200000" flipV="1">
            <a:off x="3849548" y="2841595"/>
            <a:ext cx="1243898" cy="3670667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00CCFF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AutoShape 34"/>
          <p:cNvCxnSpPr>
            <a:cxnSpLocks noChangeShapeType="1"/>
            <a:stCxn id="626701" idx="0"/>
            <a:endCxn id="40" idx="2"/>
          </p:cNvCxnSpPr>
          <p:nvPr/>
        </p:nvCxnSpPr>
        <p:spPr bwMode="auto">
          <a:xfrm rot="5400000" flipH="1" flipV="1">
            <a:off x="6088173" y="4277219"/>
            <a:ext cx="1240317" cy="803002"/>
          </a:xfrm>
          <a:prstGeom prst="curvedConnector3">
            <a:avLst>
              <a:gd name="adj1" fmla="val 50000"/>
            </a:avLst>
          </a:prstGeom>
          <a:noFill/>
          <a:ln w="38100">
            <a:solidFill>
              <a:srgbClr val="00CCFF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" name="直線單箭頭接點 3"/>
          <p:cNvCxnSpPr>
            <a:stCxn id="626702" idx="2"/>
            <a:endCxn id="39" idx="0"/>
          </p:cNvCxnSpPr>
          <p:nvPr/>
        </p:nvCxnSpPr>
        <p:spPr bwMode="auto">
          <a:xfrm>
            <a:off x="2636163" y="3008519"/>
            <a:ext cx="0" cy="72753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直線單箭頭接點 30"/>
          <p:cNvCxnSpPr>
            <a:stCxn id="12309" idx="2"/>
            <a:endCxn id="40" idx="0"/>
          </p:cNvCxnSpPr>
          <p:nvPr/>
        </p:nvCxnSpPr>
        <p:spPr bwMode="auto">
          <a:xfrm>
            <a:off x="7109832" y="3008519"/>
            <a:ext cx="0" cy="73111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肘形接點 9"/>
          <p:cNvCxnSpPr>
            <a:stCxn id="39" idx="2"/>
          </p:cNvCxnSpPr>
          <p:nvPr/>
        </p:nvCxnSpPr>
        <p:spPr bwMode="auto">
          <a:xfrm rot="16200000" flipH="1">
            <a:off x="4001655" y="2689487"/>
            <a:ext cx="356980" cy="3087965"/>
          </a:xfrm>
          <a:prstGeom prst="bentConnector2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矩形 10"/>
          <p:cNvSpPr/>
          <p:nvPr/>
        </p:nvSpPr>
        <p:spPr bwMode="auto">
          <a:xfrm>
            <a:off x="2736000" y="2780928"/>
            <a:ext cx="144000" cy="144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標楷體" panose="03000509000000000000" pitchFamily="65" charset="-120"/>
              </a:rPr>
              <a:t>0</a:t>
            </a:r>
            <a:endParaRPr kumimoji="0" lang="zh-TW" altLang="en-US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42" name="矩形 41"/>
          <p:cNvSpPr/>
          <p:nvPr/>
        </p:nvSpPr>
        <p:spPr bwMode="auto">
          <a:xfrm>
            <a:off x="2808000" y="3834000"/>
            <a:ext cx="144000" cy="144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600" b="1" dirty="0">
                <a:solidFill>
                  <a:srgbClr val="FF0000"/>
                </a:solidFill>
                <a:latin typeface="+mn-lt"/>
                <a:ea typeface="標楷體" panose="03000509000000000000" pitchFamily="65" charset="-120"/>
              </a:rPr>
              <a:t>1</a:t>
            </a:r>
            <a:endParaRPr kumimoji="0" lang="zh-TW" altLang="en-US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43" name="矩形 42"/>
          <p:cNvSpPr/>
          <p:nvPr/>
        </p:nvSpPr>
        <p:spPr bwMode="auto">
          <a:xfrm>
            <a:off x="7200000" y="2780928"/>
            <a:ext cx="144000" cy="144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標楷體" panose="03000509000000000000" pitchFamily="65" charset="-120"/>
              </a:rPr>
              <a:t>0</a:t>
            </a:r>
            <a:endParaRPr kumimoji="0" lang="zh-TW" altLang="en-US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44" name="矩形 43"/>
          <p:cNvSpPr/>
          <p:nvPr/>
        </p:nvSpPr>
        <p:spPr bwMode="auto">
          <a:xfrm>
            <a:off x="7272000" y="3834000"/>
            <a:ext cx="144000" cy="144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標楷體" panose="03000509000000000000" pitchFamily="65" charset="-120"/>
              </a:rPr>
              <a:t>1</a:t>
            </a:r>
            <a:endParaRPr kumimoji="0" lang="zh-TW" altLang="en-US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3325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4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719" grpId="0"/>
      <p:bldP spid="39" grpId="0" animBg="1"/>
      <p:bldP spid="40" grpId="0" animBg="1"/>
      <p:bldP spid="41" grpId="0"/>
      <p:bldP spid="11" grpId="0" animBg="1"/>
      <p:bldP spid="42" grpId="0" animBg="1"/>
      <p:bldP spid="43" grpId="0" animBg="1"/>
      <p:bldP spid="4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Implement Atomic Exchange</a:t>
            </a:r>
            <a:r>
              <a:rPr lang="zh-TW" altLang="en-US" dirty="0" smtClean="0"/>
              <a:t> </a:t>
            </a:r>
            <a:r>
              <a:rPr lang="en-US" altLang="zh-TW" dirty="0" smtClean="0"/>
              <a:t>by Spin Lock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Option 1: </a:t>
            </a:r>
            <a:r>
              <a:rPr lang="en-US" altLang="zh-TW" dirty="0" smtClean="0"/>
              <a:t>keep the lock variable (O(R1)) in memory and non-cacheable</a:t>
            </a:r>
          </a:p>
          <a:p>
            <a:pPr lvl="1"/>
            <a:r>
              <a:rPr lang="en-US" altLang="zh-TW" dirty="0" smtClean="0"/>
              <a:t>How to guarantee atomic for exchange (load-and-store)?</a:t>
            </a:r>
          </a:p>
          <a:p>
            <a:pPr lvl="1"/>
            <a:r>
              <a:rPr lang="en-US" altLang="zh-TW" dirty="0" smtClean="0"/>
              <a:t>Very </a:t>
            </a:r>
            <a:r>
              <a:rPr lang="en-US" altLang="zh-TW" dirty="0"/>
              <a:t>heavy bus </a:t>
            </a:r>
            <a:r>
              <a:rPr lang="en-US" altLang="zh-TW" dirty="0" smtClean="0"/>
              <a:t>traffic for exchange</a:t>
            </a:r>
            <a:endParaRPr lang="en-US" altLang="zh-TW" dirty="0"/>
          </a:p>
          <a:p>
            <a:r>
              <a:rPr lang="en-US" altLang="zh-TW" dirty="0" smtClean="0"/>
              <a:t>Option 2: </a:t>
            </a:r>
            <a:r>
              <a:rPr lang="en-US" altLang="zh-TW" dirty="0" smtClean="0"/>
              <a:t>allow the lock variable to be cached</a:t>
            </a:r>
          </a:p>
          <a:p>
            <a:pPr lvl="1"/>
            <a:r>
              <a:rPr lang="en-US" altLang="zh-TW" dirty="0" smtClean="0"/>
              <a:t>Does it really </a:t>
            </a:r>
            <a:r>
              <a:rPr lang="en-US" altLang="zh-TW" dirty="0" smtClean="0"/>
              <a:t>help the bus traffic?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Every </a:t>
            </a:r>
            <a:r>
              <a:rPr lang="en-US" altLang="zh-TW" dirty="0"/>
              <a:t>exchange </a:t>
            </a:r>
            <a:r>
              <a:rPr lang="en-US" altLang="zh-TW" dirty="0" smtClean="0"/>
              <a:t>will </a:t>
            </a:r>
            <a:r>
              <a:rPr lang="en-US" altLang="zh-TW" dirty="0"/>
              <a:t>attempt a write</a:t>
            </a:r>
            <a:endParaRPr lang="en-US" altLang="zh-TW" dirty="0" smtClean="0"/>
          </a:p>
          <a:p>
            <a:pPr lvl="1"/>
            <a:r>
              <a:rPr lang="en-US" altLang="zh-TW" dirty="0" smtClean="0">
                <a:sym typeface="Wingdings" panose="05000000000000000000" pitchFamily="2" charset="2"/>
              </a:rPr>
              <a:t>Many invalidates and lock value keeps changing ownership  heavy </a:t>
            </a:r>
            <a:r>
              <a:rPr lang="en-US" altLang="zh-TW" dirty="0" smtClean="0"/>
              <a:t>bus traffic again</a:t>
            </a:r>
          </a:p>
          <a:p>
            <a:r>
              <a:rPr lang="en-US" altLang="zh-TW" dirty="0" smtClean="0"/>
              <a:t>Want </a:t>
            </a:r>
            <a:r>
              <a:rPr lang="en-US" altLang="zh-TW" dirty="0"/>
              <a:t>to spin on </a:t>
            </a:r>
            <a:r>
              <a:rPr lang="en-US" altLang="zh-TW" dirty="0" smtClean="0"/>
              <a:t>cached </a:t>
            </a:r>
            <a:r>
              <a:rPr lang="en-US" altLang="zh-TW" dirty="0"/>
              <a:t>copy </a:t>
            </a:r>
            <a:r>
              <a:rPr lang="en-US" altLang="zh-TW" dirty="0" smtClean="0"/>
              <a:t>and at the same time </a:t>
            </a:r>
            <a:r>
              <a:rPr lang="en-US" altLang="zh-TW" dirty="0"/>
              <a:t>avoid </a:t>
            </a:r>
            <a:r>
              <a:rPr lang="en-US" altLang="zh-TW" dirty="0" smtClean="0"/>
              <a:t>bus transaction</a:t>
            </a:r>
            <a:endParaRPr lang="en-US" altLang="zh-TW" dirty="0"/>
          </a:p>
          <a:p>
            <a:pPr lvl="1"/>
            <a:r>
              <a:rPr lang="en-US" altLang="zh-TW" dirty="0"/>
              <a:t>Likely to get cache hits </a:t>
            </a:r>
            <a:r>
              <a:rPr lang="en-US" altLang="zh-TW" dirty="0" smtClean="0"/>
              <a:t>when spin</a:t>
            </a:r>
          </a:p>
          <a:p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8F8FC3-5E9A-4038-B5A8-66BD6BC00F38}" type="slidenum">
              <a:rPr lang="zh-TW" altLang="en-US" smtClean="0"/>
              <a:pPr/>
              <a:t>13</a:t>
            </a:fld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1753080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Implement Atomic Exchange</a:t>
            </a:r>
            <a:r>
              <a:rPr lang="zh-TW" altLang="en-US" dirty="0"/>
              <a:t> </a:t>
            </a:r>
            <a:r>
              <a:rPr lang="en-US" altLang="zh-TW" dirty="0"/>
              <a:t>by Spin Lock</a:t>
            </a:r>
            <a:endParaRPr lang="en-US" altLang="zh-TW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Option 3: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Processors spin on local copy of lock variable</a:t>
            </a:r>
          </a:p>
          <a:p>
            <a:pPr lvl="1"/>
            <a:r>
              <a:rPr lang="en-US" altLang="zh-TW" dirty="0" smtClean="0"/>
              <a:t>When the lock value is changed (unlocked) by the lock owner, then try atomic exchange (e.g. holding onto the bus until exchange is done) to compete for the lock</a:t>
            </a:r>
          </a:p>
          <a:p>
            <a:pPr lvl="1"/>
            <a:endParaRPr lang="en-US" altLang="zh-TW" dirty="0"/>
          </a:p>
          <a:p>
            <a:pPr>
              <a:buNone/>
            </a:pPr>
            <a:r>
              <a:rPr lang="en-US" altLang="zh-TW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lockit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	LD 		R2,0(R1)	;load lock</a:t>
            </a:r>
          </a:p>
          <a:p>
            <a:pPr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	BNEZ		R2,lockit	;not avail.-spin</a:t>
            </a:r>
          </a:p>
          <a:p>
            <a:pPr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	DADDUI	R2,R0,#1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;R2 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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	EXCH		R2,0(R1)	;swap</a:t>
            </a:r>
          </a:p>
          <a:p>
            <a:pPr>
              <a:buNone/>
            </a:pP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		BNEZ		R2,lockit	</a:t>
            </a:r>
            <a:r>
              <a:rPr lang="en-US" altLang="zh-TW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;spin </a:t>
            </a:r>
            <a:r>
              <a:rPr lang="en-US" altLang="zh-TW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not 0</a:t>
            </a:r>
          </a:p>
          <a:p>
            <a:pPr lvl="1"/>
            <a:endParaRPr lang="en-US" altLang="ja-JP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2130897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Coherence Traffic for Atomic Exchange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Each processor keeps reading the lock value</a:t>
            </a:r>
          </a:p>
          <a:p>
            <a:pPr lvl="1"/>
            <a:r>
              <a:rPr lang="en-US" altLang="zh-TW" dirty="0" smtClean="0"/>
              <a:t>This read will be from the local cached copy and does not generate coherence traffic. Every processor thus spins on its locally cached copy</a:t>
            </a:r>
          </a:p>
          <a:p>
            <a:r>
              <a:rPr lang="en-US" altLang="zh-TW" dirty="0" smtClean="0"/>
              <a:t>When lock owner releases the lock by writing a 0</a:t>
            </a:r>
          </a:p>
          <a:p>
            <a:pPr lvl="1"/>
            <a:r>
              <a:rPr lang="en-US" altLang="zh-TW" dirty="0" smtClean="0"/>
              <a:t>This write invalidates all other cached copies through cache coherence mechanism</a:t>
            </a:r>
          </a:p>
          <a:p>
            <a:pPr lvl="1"/>
            <a:r>
              <a:rPr lang="en-US" altLang="zh-TW" dirty="0" smtClean="0"/>
              <a:t>Each spinning processor now has a read miss, </a:t>
            </a:r>
            <a:r>
              <a:rPr lang="en-US" altLang="zh-TW" dirty="0" smtClean="0"/>
              <a:t>acquires </a:t>
            </a:r>
            <a:r>
              <a:rPr lang="en-US" altLang="zh-TW" dirty="0" smtClean="0"/>
              <a:t>a new copy, sees the 0, attempts an </a:t>
            </a:r>
            <a:r>
              <a:rPr lang="en-US" altLang="zh-TW" dirty="0" smtClean="0"/>
              <a:t>atomic exchange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First processor to acquire the block in Modified state acquires the lock; others jump to spin again</a:t>
            </a:r>
            <a:br>
              <a:rPr lang="en-US" altLang="zh-TW" dirty="0" smtClean="0"/>
            </a:br>
            <a:r>
              <a:rPr lang="en-US" altLang="zh-TW" dirty="0" smtClean="0"/>
              <a:t>(what are the states of the cached copies?)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8F8FC3-5E9A-4038-B5A8-66BD6BC00F38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13648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4284762" y="1722884"/>
            <a:ext cx="1752600" cy="35433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084362" y="1760984"/>
            <a:ext cx="1638300" cy="35052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</a:rPr>
              <a:t>Race for Atomic Exchange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5536" y="1684784"/>
            <a:ext cx="8450138" cy="3760440"/>
          </a:xfrm>
        </p:spPr>
        <p:txBody>
          <a:bodyPr/>
          <a:lstStyle/>
          <a:p>
            <a:pPr marL="457200" indent="-457200">
              <a:buFontTx/>
              <a:buNone/>
              <a:tabLst>
                <a:tab pos="628650" algn="l"/>
                <a:tab pos="1771650" algn="l"/>
                <a:tab pos="2400300" algn="l"/>
                <a:tab pos="3314700" algn="l"/>
                <a:tab pos="4114800" algn="l"/>
                <a:tab pos="5086350" algn="l"/>
                <a:tab pos="5600700" algn="l"/>
              </a:tabLst>
            </a:pPr>
            <a:r>
              <a:rPr lang="en-US" altLang="zh-TW" sz="1800" i="1" dirty="0" smtClean="0"/>
              <a:t>Step	    P0	$	P1	$	P2	$	Bus/Directory activity</a:t>
            </a:r>
            <a:endParaRPr lang="en-US" altLang="zh-TW" sz="1800" dirty="0" smtClean="0"/>
          </a:p>
          <a:p>
            <a:pPr marL="457200" indent="-457200">
              <a:buFontTx/>
              <a:buNone/>
              <a:tabLst>
                <a:tab pos="628650" algn="l"/>
                <a:tab pos="1771650" algn="l"/>
                <a:tab pos="2400300" algn="l"/>
                <a:tab pos="3314700" algn="l"/>
                <a:tab pos="4114800" algn="l"/>
                <a:tab pos="5086350" algn="l"/>
                <a:tab pos="5600700" algn="l"/>
              </a:tabLst>
            </a:pPr>
            <a:r>
              <a:rPr lang="en-US" altLang="zh-TW" sz="1800" dirty="0" smtClean="0"/>
              <a:t>1.		</a:t>
            </a:r>
            <a:r>
              <a:rPr lang="en-US" altLang="zh-TW" sz="1800" dirty="0" smtClean="0">
                <a:solidFill>
                  <a:srgbClr val="FF0000"/>
                </a:solidFill>
              </a:rPr>
              <a:t>Has lock</a:t>
            </a:r>
            <a:r>
              <a:rPr lang="en-US" altLang="zh-TW" sz="1800" dirty="0" smtClean="0"/>
              <a:t>	??	</a:t>
            </a:r>
            <a:r>
              <a:rPr lang="en-US" altLang="zh-TW" sz="1800" dirty="0" smtClean="0">
                <a:solidFill>
                  <a:srgbClr val="FF0000"/>
                </a:solidFill>
              </a:rPr>
              <a:t>spins</a:t>
            </a:r>
            <a:r>
              <a:rPr lang="en-US" altLang="zh-TW" sz="1800" dirty="0" smtClean="0"/>
              <a:t>	</a:t>
            </a:r>
            <a:r>
              <a:rPr lang="en-US" altLang="zh-TW" sz="1800" dirty="0" err="1" smtClean="0"/>
              <a:t>Sh</a:t>
            </a:r>
            <a:r>
              <a:rPr lang="en-US" altLang="zh-TW" sz="1800" dirty="0" smtClean="0"/>
              <a:t>	</a:t>
            </a:r>
            <a:r>
              <a:rPr lang="en-US" altLang="zh-TW" sz="1800" dirty="0" smtClean="0">
                <a:solidFill>
                  <a:srgbClr val="FF0000"/>
                </a:solidFill>
              </a:rPr>
              <a:t>spins</a:t>
            </a:r>
            <a:r>
              <a:rPr lang="en-US" altLang="zh-TW" sz="1800" dirty="0" smtClean="0"/>
              <a:t>	</a:t>
            </a:r>
            <a:r>
              <a:rPr lang="en-US" altLang="zh-TW" sz="1800" dirty="0" err="1" smtClean="0"/>
              <a:t>Sh</a:t>
            </a:r>
            <a:r>
              <a:rPr lang="en-US" altLang="zh-TW" sz="1800" dirty="0" smtClean="0"/>
              <a:t>	None	</a:t>
            </a:r>
          </a:p>
          <a:p>
            <a:pPr marL="457200" indent="-457200">
              <a:buFontTx/>
              <a:buNone/>
              <a:tabLst>
                <a:tab pos="628650" algn="l"/>
                <a:tab pos="1771650" algn="l"/>
                <a:tab pos="2400300" algn="l"/>
                <a:tab pos="3314700" algn="l"/>
                <a:tab pos="4114800" algn="l"/>
                <a:tab pos="5086350" algn="l"/>
                <a:tab pos="5600700" algn="l"/>
              </a:tabLst>
            </a:pPr>
            <a:r>
              <a:rPr lang="en-US" altLang="zh-TW" sz="1800" dirty="0" smtClean="0"/>
              <a:t>2.		</a:t>
            </a:r>
            <a:r>
              <a:rPr lang="en-US" altLang="zh-TW" sz="1800" dirty="0" smtClean="0">
                <a:solidFill>
                  <a:srgbClr val="FF0000"/>
                </a:solidFill>
              </a:rPr>
              <a:t>lock</a:t>
            </a:r>
            <a:r>
              <a:rPr lang="en-US" altLang="zh-TW" sz="18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</a:t>
            </a:r>
            <a:r>
              <a:rPr lang="en-US" altLang="zh-TW" sz="1800" dirty="0" smtClean="0">
                <a:solidFill>
                  <a:srgbClr val="FF0000"/>
                </a:solidFill>
              </a:rPr>
              <a:t> 0</a:t>
            </a:r>
            <a:r>
              <a:rPr lang="en-US" altLang="zh-TW" sz="1800" dirty="0" smtClean="0"/>
              <a:t>	Mod		</a:t>
            </a:r>
            <a:r>
              <a:rPr lang="en-US" altLang="zh-TW" sz="1800" dirty="0" err="1" smtClean="0"/>
              <a:t>Inv</a:t>
            </a:r>
            <a:r>
              <a:rPr lang="en-US" altLang="zh-TW" sz="1800" dirty="0" smtClean="0"/>
              <a:t>		</a:t>
            </a:r>
            <a:r>
              <a:rPr lang="en-US" altLang="zh-TW" sz="1800" dirty="0" err="1" smtClean="0"/>
              <a:t>Inv</a:t>
            </a:r>
            <a:r>
              <a:rPr lang="en-US" altLang="zh-TW" sz="1800" dirty="0" smtClean="0"/>
              <a:t>	P0 Invalidates lock</a:t>
            </a:r>
          </a:p>
          <a:p>
            <a:pPr marL="457200" indent="-457200">
              <a:buFontTx/>
              <a:buNone/>
              <a:tabLst>
                <a:tab pos="628650" algn="l"/>
                <a:tab pos="1771650" algn="l"/>
                <a:tab pos="2400300" algn="l"/>
                <a:tab pos="3314700" algn="l"/>
                <a:tab pos="4114800" algn="l"/>
                <a:tab pos="5086350" algn="l"/>
                <a:tab pos="5600700" algn="l"/>
              </a:tabLst>
            </a:pPr>
            <a:r>
              <a:rPr lang="en-US" altLang="zh-TW" sz="1800" dirty="0" smtClean="0"/>
              <a:t>3.		</a:t>
            </a:r>
            <a:r>
              <a:rPr lang="en-US" altLang="zh-TW" sz="1800" dirty="0"/>
              <a:t>l</a:t>
            </a:r>
            <a:r>
              <a:rPr lang="en-US" altLang="zh-TW" sz="1800" dirty="0" smtClean="0"/>
              <a:t>ock = 0	Mod	miss	</a:t>
            </a:r>
            <a:r>
              <a:rPr lang="en-US" altLang="zh-TW" sz="1800" dirty="0" err="1" smtClean="0"/>
              <a:t>Inv</a:t>
            </a:r>
            <a:r>
              <a:rPr lang="en-US" altLang="zh-TW" sz="1800" dirty="0" smtClean="0"/>
              <a:t>	miss	</a:t>
            </a:r>
            <a:r>
              <a:rPr lang="en-US" altLang="zh-TW" sz="1800" dirty="0" err="1" smtClean="0"/>
              <a:t>Sh</a:t>
            </a:r>
            <a:r>
              <a:rPr lang="en-US" altLang="zh-TW" sz="1800" dirty="0" smtClean="0"/>
              <a:t>	P2 gets bus; P0 WB</a:t>
            </a:r>
          </a:p>
          <a:p>
            <a:pPr marL="457200" indent="-457200">
              <a:buFontTx/>
              <a:buNone/>
              <a:tabLst>
                <a:tab pos="628650" algn="l"/>
                <a:tab pos="1771650" algn="l"/>
                <a:tab pos="2400300" algn="l"/>
                <a:tab pos="3314700" algn="l"/>
                <a:tab pos="4114800" algn="l"/>
                <a:tab pos="5086350" algn="l"/>
                <a:tab pos="5600700" algn="l"/>
              </a:tabLst>
            </a:pPr>
            <a:r>
              <a:rPr lang="en-US" altLang="zh-TW" sz="1800" dirty="0" smtClean="0"/>
              <a:t>4.		</a:t>
            </a:r>
            <a:r>
              <a:rPr lang="en-US" altLang="zh-TW" sz="1800" dirty="0"/>
              <a:t>l</a:t>
            </a:r>
            <a:r>
              <a:rPr lang="en-US" altLang="zh-TW" sz="1800" dirty="0" smtClean="0"/>
              <a:t>ock = 0	</a:t>
            </a:r>
            <a:r>
              <a:rPr lang="en-US" altLang="zh-TW" sz="1800" dirty="0" err="1" smtClean="0"/>
              <a:t>Sh</a:t>
            </a:r>
            <a:r>
              <a:rPr lang="en-US" altLang="zh-TW" sz="1800" dirty="0" smtClean="0"/>
              <a:t>	</a:t>
            </a:r>
            <a:r>
              <a:rPr lang="en-US" altLang="zh-TW" sz="1800" dirty="0" smtClean="0">
                <a:solidFill>
                  <a:srgbClr val="FF0000"/>
                </a:solidFill>
              </a:rPr>
              <a:t>waits</a:t>
            </a:r>
            <a:r>
              <a:rPr lang="en-US" altLang="zh-TW" sz="1800" dirty="0" smtClean="0"/>
              <a:t>	</a:t>
            </a:r>
            <a:r>
              <a:rPr lang="en-US" altLang="zh-TW" sz="1800" dirty="0" err="1" smtClean="0"/>
              <a:t>Inv</a:t>
            </a:r>
            <a:r>
              <a:rPr lang="en-US" altLang="zh-TW" sz="1800" dirty="0" smtClean="0"/>
              <a:t>	</a:t>
            </a:r>
            <a:r>
              <a:rPr lang="en-US" altLang="zh-TW" sz="1800" dirty="0" smtClean="0">
                <a:solidFill>
                  <a:srgbClr val="FF0000"/>
                </a:solidFill>
              </a:rPr>
              <a:t>lock = 0</a:t>
            </a:r>
            <a:r>
              <a:rPr lang="en-US" altLang="zh-TW" sz="1800" dirty="0" smtClean="0"/>
              <a:t>	</a:t>
            </a:r>
            <a:r>
              <a:rPr lang="en-US" altLang="zh-TW" sz="1800" dirty="0" err="1" smtClean="0"/>
              <a:t>Sh</a:t>
            </a:r>
            <a:r>
              <a:rPr lang="en-US" altLang="zh-TW" sz="1800" dirty="0" smtClean="0"/>
              <a:t>	P2 cache filled; P1 gets bus</a:t>
            </a:r>
          </a:p>
          <a:p>
            <a:pPr marL="457200" indent="-457200">
              <a:buFontTx/>
              <a:buNone/>
              <a:tabLst>
                <a:tab pos="628650" algn="l"/>
                <a:tab pos="1771650" algn="l"/>
                <a:tab pos="2400300" algn="l"/>
                <a:tab pos="3314700" algn="l"/>
                <a:tab pos="4114800" algn="l"/>
                <a:tab pos="5086350" algn="l"/>
                <a:tab pos="5600700" algn="l"/>
              </a:tabLst>
            </a:pPr>
            <a:r>
              <a:rPr lang="en-US" altLang="zh-TW" sz="1800" dirty="0" smtClean="0"/>
              <a:t>5.		</a:t>
            </a:r>
            <a:r>
              <a:rPr lang="en-US" altLang="zh-TW" sz="1800" dirty="0"/>
              <a:t>l</a:t>
            </a:r>
            <a:r>
              <a:rPr lang="en-US" altLang="zh-TW" sz="1800" dirty="0" smtClean="0"/>
              <a:t>ock = 0	</a:t>
            </a:r>
            <a:r>
              <a:rPr lang="en-US" altLang="zh-TW" sz="1800" dirty="0" err="1" smtClean="0"/>
              <a:t>Sh</a:t>
            </a:r>
            <a:r>
              <a:rPr lang="en-US" altLang="zh-TW" sz="1800" dirty="0" smtClean="0"/>
              <a:t>	lock = 0	</a:t>
            </a:r>
            <a:r>
              <a:rPr lang="en-US" altLang="zh-TW" sz="1800" dirty="0" err="1" smtClean="0"/>
              <a:t>Sh</a:t>
            </a:r>
            <a:r>
              <a:rPr lang="en-US" altLang="zh-TW" sz="1800" dirty="0" smtClean="0"/>
              <a:t>	</a:t>
            </a:r>
            <a:r>
              <a:rPr lang="en-US" altLang="zh-TW" sz="1800" dirty="0" err="1" smtClean="0"/>
              <a:t>exch</a:t>
            </a:r>
            <a:r>
              <a:rPr lang="en-US" altLang="zh-TW" sz="1800" dirty="0" smtClean="0"/>
              <a:t>	</a:t>
            </a:r>
            <a:r>
              <a:rPr lang="en-US" altLang="zh-TW" sz="1800" dirty="0" err="1" smtClean="0"/>
              <a:t>Sh</a:t>
            </a:r>
            <a:r>
              <a:rPr lang="en-US" altLang="zh-TW" sz="1800" dirty="0" smtClean="0"/>
              <a:t>	P1 cache filled</a:t>
            </a:r>
          </a:p>
          <a:p>
            <a:pPr marL="457200" indent="-457200">
              <a:buFontTx/>
              <a:buNone/>
              <a:tabLst>
                <a:tab pos="628650" algn="l"/>
                <a:tab pos="1771650" algn="l"/>
                <a:tab pos="2400300" algn="l"/>
                <a:tab pos="3314700" algn="l"/>
                <a:tab pos="4114800" algn="l"/>
                <a:tab pos="5086350" algn="l"/>
                <a:tab pos="5600700" algn="l"/>
              </a:tabLst>
            </a:pPr>
            <a:r>
              <a:rPr lang="en-US" altLang="zh-TW" sz="1800" dirty="0" smtClean="0"/>
              <a:t>6.			</a:t>
            </a:r>
            <a:r>
              <a:rPr lang="en-US" altLang="zh-TW" sz="1800" dirty="0" err="1" smtClean="0"/>
              <a:t>Inv</a:t>
            </a:r>
            <a:r>
              <a:rPr lang="en-US" altLang="zh-TW" sz="1800" dirty="0" smtClean="0"/>
              <a:t>	</a:t>
            </a:r>
            <a:r>
              <a:rPr lang="en-US" altLang="zh-TW" sz="1800" dirty="0" err="1" smtClean="0"/>
              <a:t>exch</a:t>
            </a:r>
            <a:r>
              <a:rPr lang="en-US" altLang="zh-TW" sz="1800" dirty="0" smtClean="0"/>
              <a:t>	</a:t>
            </a:r>
            <a:r>
              <a:rPr lang="en-US" altLang="zh-TW" sz="1800" dirty="0" err="1" smtClean="0"/>
              <a:t>Inv</a:t>
            </a:r>
            <a:r>
              <a:rPr lang="en-US" altLang="zh-TW" sz="1800" dirty="0" smtClean="0"/>
              <a:t>	</a:t>
            </a:r>
            <a:r>
              <a:rPr lang="en-US" altLang="zh-TW" sz="1600" dirty="0" smtClean="0"/>
              <a:t>R2 = 0</a:t>
            </a:r>
            <a:r>
              <a:rPr lang="en-US" altLang="zh-TW" sz="1800" dirty="0" smtClean="0"/>
              <a:t>	Mod	P2 invalidates lock</a:t>
            </a:r>
          </a:p>
          <a:p>
            <a:pPr marL="457200" indent="-457200">
              <a:buFontTx/>
              <a:buNone/>
              <a:tabLst>
                <a:tab pos="628650" algn="l"/>
                <a:tab pos="1771650" algn="l"/>
                <a:tab pos="2400300" algn="l"/>
                <a:tab pos="3314700" algn="l"/>
                <a:tab pos="4114800" algn="l"/>
                <a:tab pos="5086350" algn="l"/>
                <a:tab pos="5600700" algn="l"/>
              </a:tabLst>
            </a:pPr>
            <a:r>
              <a:rPr lang="en-US" altLang="zh-TW" sz="1800" dirty="0" smtClean="0"/>
              <a:t>						lock </a:t>
            </a:r>
            <a:r>
              <a:rPr lang="en-US" altLang="zh-TW" sz="1800" dirty="0" smtClean="0">
                <a:sym typeface="Wingdings" panose="05000000000000000000" pitchFamily="2" charset="2"/>
              </a:rPr>
              <a:t></a:t>
            </a:r>
            <a:r>
              <a:rPr lang="en-US" altLang="zh-TW" sz="1800" dirty="0" smtClean="0"/>
              <a:t> 1</a:t>
            </a:r>
          </a:p>
          <a:p>
            <a:pPr marL="457200" indent="-457200">
              <a:buFontTx/>
              <a:buNone/>
              <a:tabLst>
                <a:tab pos="628650" algn="l"/>
                <a:tab pos="1771650" algn="l"/>
                <a:tab pos="2400300" algn="l"/>
                <a:tab pos="3314700" algn="l"/>
                <a:tab pos="4114800" algn="l"/>
                <a:tab pos="5086350" algn="l"/>
                <a:tab pos="5600700" algn="l"/>
              </a:tabLst>
            </a:pPr>
            <a:r>
              <a:rPr lang="en-US" altLang="zh-TW" sz="1800" dirty="0" smtClean="0"/>
              <a:t>7.     			</a:t>
            </a:r>
            <a:r>
              <a:rPr lang="en-US" altLang="zh-TW" sz="1800" dirty="0" err="1" smtClean="0"/>
              <a:t>Inv</a:t>
            </a:r>
            <a:r>
              <a:rPr lang="en-US" altLang="zh-TW" sz="1800" dirty="0" smtClean="0"/>
              <a:t>	</a:t>
            </a:r>
            <a:r>
              <a:rPr lang="en-US" altLang="zh-TW" sz="1600" dirty="0" smtClean="0"/>
              <a:t>R2 = 1</a:t>
            </a:r>
            <a:r>
              <a:rPr lang="en-US" altLang="zh-TW" sz="1800" dirty="0" smtClean="0"/>
              <a:t>	Mod	</a:t>
            </a:r>
            <a:r>
              <a:rPr lang="en-US" altLang="zh-TW" sz="1800" dirty="0" smtClean="0">
                <a:solidFill>
                  <a:srgbClr val="FF0000"/>
                </a:solidFill>
              </a:rPr>
              <a:t>enters CS</a:t>
            </a:r>
            <a:r>
              <a:rPr lang="en-US" altLang="zh-TW" sz="1800" dirty="0" smtClean="0"/>
              <a:t>	</a:t>
            </a:r>
            <a:r>
              <a:rPr lang="en-US" altLang="zh-TW" sz="1800" dirty="0" err="1" smtClean="0"/>
              <a:t>Inv</a:t>
            </a:r>
            <a:r>
              <a:rPr lang="en-US" altLang="zh-TW" sz="1800" dirty="0" smtClean="0"/>
              <a:t>	P1 invalidates lock; P2 WB</a:t>
            </a:r>
          </a:p>
          <a:p>
            <a:pPr marL="457200" indent="-457200">
              <a:buFontTx/>
              <a:buNone/>
              <a:tabLst>
                <a:tab pos="628650" algn="l"/>
                <a:tab pos="1771650" algn="l"/>
                <a:tab pos="2400300" algn="l"/>
                <a:tab pos="3314700" algn="l"/>
                <a:tab pos="4114800" algn="l"/>
                <a:tab pos="5086350" algn="l"/>
                <a:tab pos="5600700" algn="l"/>
              </a:tabLst>
            </a:pPr>
            <a:r>
              <a:rPr lang="en-US" altLang="zh-TW" sz="1800" dirty="0" smtClean="0"/>
              <a:t>		</a:t>
            </a:r>
            <a:r>
              <a:rPr lang="en-US" altLang="zh-TW" sz="1800" dirty="0" smtClean="0">
                <a:solidFill>
                  <a:schemeClr val="bg2"/>
                </a:solidFill>
              </a:rPr>
              <a:t>	</a:t>
            </a:r>
            <a:r>
              <a:rPr lang="en-US" altLang="zh-TW" sz="1800" dirty="0" smtClean="0"/>
              <a:t>	lock = 1				with lock = 1</a:t>
            </a:r>
          </a:p>
          <a:p>
            <a:pPr marL="457200" indent="-457200">
              <a:buFontTx/>
              <a:buNone/>
              <a:tabLst>
                <a:tab pos="628650" algn="l"/>
                <a:tab pos="1771650" algn="l"/>
                <a:tab pos="2400300" algn="l"/>
                <a:tab pos="3314700" algn="l"/>
                <a:tab pos="4114800" algn="l"/>
                <a:tab pos="5086350" algn="l"/>
                <a:tab pos="5600700" algn="l"/>
              </a:tabLst>
            </a:pPr>
            <a:r>
              <a:rPr lang="en-US" altLang="zh-TW" sz="1800" dirty="0" smtClean="0"/>
              <a:t>8.			</a:t>
            </a:r>
            <a:r>
              <a:rPr lang="en-US" altLang="zh-TW" sz="1800" dirty="0" err="1" smtClean="0"/>
              <a:t>Inv</a:t>
            </a:r>
            <a:r>
              <a:rPr lang="en-US" altLang="zh-TW" sz="1800" dirty="0" smtClean="0"/>
              <a:t>	</a:t>
            </a:r>
            <a:r>
              <a:rPr lang="en-US" altLang="zh-TW" sz="1800" dirty="0" smtClean="0">
                <a:solidFill>
                  <a:srgbClr val="FF0000"/>
                </a:solidFill>
              </a:rPr>
              <a:t>spins</a:t>
            </a:r>
            <a:r>
              <a:rPr lang="en-US" altLang="zh-TW" sz="1800" dirty="0" smtClean="0"/>
              <a:t>	Mod		</a:t>
            </a:r>
            <a:r>
              <a:rPr lang="en-US" altLang="zh-TW" sz="1800" dirty="0" err="1" smtClean="0"/>
              <a:t>Inv</a:t>
            </a:r>
            <a:r>
              <a:rPr lang="en-US" altLang="zh-TW" sz="1800" dirty="0" smtClean="0"/>
              <a:t>	None</a:t>
            </a: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471736" y="2065784"/>
            <a:ext cx="80581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1062286" y="1722884"/>
            <a:ext cx="1588" cy="3549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2205286" y="1722884"/>
            <a:ext cx="1588" cy="3549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>
            <a:off x="2700586" y="1722884"/>
            <a:ext cx="1588" cy="3549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3748336" y="1722884"/>
            <a:ext cx="1588" cy="3587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>
            <a:off x="4262686" y="1722884"/>
            <a:ext cx="1588" cy="3587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5558086" y="1722884"/>
            <a:ext cx="1588" cy="3587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>
            <a:off x="6015286" y="1722884"/>
            <a:ext cx="1588" cy="3587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5234093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Load-Linked and Store-Conditional</a:t>
            </a:r>
            <a:endParaRPr lang="en-US" altLang="zh-TW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altLang="zh-TW" dirty="0" smtClean="0"/>
              <a:t>Problem with atomic read-modify-write: 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Two memory operations in one</a:t>
            </a:r>
          </a:p>
          <a:p>
            <a:pPr>
              <a:spcBef>
                <a:spcPts val="0"/>
              </a:spcBef>
            </a:pPr>
            <a:r>
              <a:rPr lang="en-US" altLang="zh-TW" dirty="0" smtClean="0"/>
              <a:t>Alternative</a:t>
            </a:r>
            <a:r>
              <a:rPr lang="en-US" altLang="zh-TW" dirty="0" smtClean="0"/>
              <a:t>: make pair of instructions appears atomic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Avoid need for uninterruptible memory read and write</a:t>
            </a:r>
          </a:p>
          <a:p>
            <a:pPr>
              <a:spcBef>
                <a:spcPts val="0"/>
              </a:spcBef>
            </a:pPr>
            <a:r>
              <a:rPr lang="en-US" altLang="zh-TW" i="1" dirty="0" smtClean="0"/>
              <a:t>Load-locked</a:t>
            </a:r>
            <a:r>
              <a:rPr lang="en-US" altLang="zh-TW" dirty="0" smtClean="0"/>
              <a:t> (LL) and </a:t>
            </a:r>
            <a:r>
              <a:rPr lang="en-US" altLang="zh-TW" i="1" dirty="0" smtClean="0"/>
              <a:t>store-conditional </a:t>
            </a:r>
            <a:r>
              <a:rPr lang="en-US" altLang="zh-TW" dirty="0" smtClean="0"/>
              <a:t>(SC)</a:t>
            </a:r>
            <a:endParaRPr lang="en-US" altLang="zh-TW" i="1" dirty="0" smtClean="0"/>
          </a:p>
          <a:p>
            <a:pPr lvl="1">
              <a:spcBef>
                <a:spcPts val="0"/>
              </a:spcBef>
            </a:pPr>
            <a:r>
              <a:rPr lang="en-US" altLang="zh-TW" dirty="0"/>
              <a:t>LL </a:t>
            </a:r>
            <a:r>
              <a:rPr lang="en-US" altLang="zh-TW" dirty="0" smtClean="0"/>
              <a:t>R1,x</a:t>
            </a:r>
            <a:r>
              <a:rPr lang="en-US" altLang="zh-TW" dirty="0"/>
              <a:t>: loads the value </a:t>
            </a:r>
            <a:r>
              <a:rPr lang="en-US" altLang="zh-TW" dirty="0" smtClean="0"/>
              <a:t>at memory address x </a:t>
            </a:r>
            <a:r>
              <a:rPr lang="en-US" altLang="zh-TW" dirty="0"/>
              <a:t>into register </a:t>
            </a:r>
            <a:r>
              <a:rPr lang="en-US" altLang="zh-TW" dirty="0" smtClean="0"/>
              <a:t>R1, </a:t>
            </a:r>
            <a:r>
              <a:rPr lang="en-US" altLang="zh-TW" dirty="0"/>
              <a:t>and saves the address x into a link register</a:t>
            </a:r>
          </a:p>
          <a:p>
            <a:pPr lvl="1">
              <a:spcBef>
                <a:spcPts val="0"/>
              </a:spcBef>
            </a:pPr>
            <a:r>
              <a:rPr lang="en-US" altLang="zh-TW" dirty="0"/>
              <a:t>SC x,R1,R2: </a:t>
            </a:r>
            <a:r>
              <a:rPr lang="en-US" altLang="zh-TW" dirty="0" smtClean="0"/>
              <a:t>stores R1 </a:t>
            </a:r>
            <a:r>
              <a:rPr lang="en-US" altLang="zh-TW" dirty="0"/>
              <a:t>into address x only if it </a:t>
            </a:r>
            <a:r>
              <a:rPr lang="en-US" altLang="zh-TW" dirty="0" smtClean="0"/>
              <a:t>is the first </a:t>
            </a:r>
            <a:r>
              <a:rPr lang="en-US" altLang="zh-TW" dirty="0"/>
              <a:t>store after </a:t>
            </a:r>
            <a:r>
              <a:rPr lang="en-US" altLang="zh-TW" dirty="0" smtClean="0"/>
              <a:t>the local LL </a:t>
            </a:r>
            <a:r>
              <a:rPr lang="en-US" altLang="zh-TW" dirty="0" smtClean="0"/>
              <a:t>R1,x (and </a:t>
            </a:r>
            <a:r>
              <a:rPr lang="en-US" altLang="zh-TW" dirty="0" smtClean="0">
                <a:sym typeface="Wingdings" panose="05000000000000000000" pitchFamily="2" charset="2"/>
              </a:rPr>
              <a:t>there is no bus traffic in between for cache coherent cache)  </a:t>
            </a:r>
            <a:r>
              <a:rPr lang="en-US" altLang="zh-TW" dirty="0" smtClean="0"/>
              <a:t>“effectively</a:t>
            </a:r>
            <a:r>
              <a:rPr lang="en-US" altLang="zh-TW" dirty="0"/>
              <a:t>” </a:t>
            </a:r>
            <a:r>
              <a:rPr lang="en-US" altLang="zh-TW" dirty="0" smtClean="0"/>
              <a:t>atomic</a:t>
            </a:r>
            <a:endParaRPr lang="en-US" altLang="zh-TW" dirty="0"/>
          </a:p>
          <a:p>
            <a:pPr lvl="2">
              <a:spcBef>
                <a:spcPts val="0"/>
              </a:spcBef>
            </a:pPr>
            <a:r>
              <a:rPr lang="en-US" altLang="zh-TW" dirty="0" smtClean="0"/>
              <a:t>The </a:t>
            </a:r>
            <a:r>
              <a:rPr lang="en-US" altLang="zh-TW" dirty="0"/>
              <a:t>success is reported by returning a value </a:t>
            </a:r>
            <a:r>
              <a:rPr lang="en-US" altLang="zh-TW" dirty="0" smtClean="0"/>
              <a:t>(e.g. R2=1); </a:t>
            </a:r>
            <a:r>
              <a:rPr lang="en-US" altLang="zh-TW" dirty="0"/>
              <a:t>otherwise the store fails and </a:t>
            </a:r>
            <a:r>
              <a:rPr lang="en-US" altLang="zh-TW" dirty="0" smtClean="0"/>
              <a:t>R2=0 </a:t>
            </a:r>
            <a:r>
              <a:rPr lang="en-US" altLang="zh-TW" dirty="0"/>
              <a:t>is </a:t>
            </a:r>
            <a:r>
              <a:rPr lang="en-US" altLang="zh-TW" dirty="0" smtClean="0"/>
              <a:t>returned</a:t>
            </a:r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93451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Load-Linked and Store-Conditional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An illustrative example:</a:t>
            </a:r>
          </a:p>
          <a:p>
            <a:pPr marL="457200" lvl="1" indent="0">
              <a:buNone/>
            </a:pP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do {</a:t>
            </a:r>
          </a:p>
          <a:p>
            <a:pPr marL="457200" lvl="1" indent="0">
              <a:buNone/>
            </a:pP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 x = LL(p);</a:t>
            </a:r>
          </a:p>
          <a:p>
            <a:pPr marL="457200" lvl="1" indent="0">
              <a:buNone/>
            </a:pP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 y = x + 1;</a:t>
            </a:r>
          </a:p>
          <a:p>
            <a:pPr marL="457200" lvl="1" indent="0">
              <a:buNone/>
            </a:pP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} while (!SC(</a:t>
            </a:r>
            <a:r>
              <a:rPr lang="en-US" altLang="zh-TW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p,y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pPr marL="457200" lvl="1" indent="0">
              <a:buNone/>
            </a:pPr>
            <a:endParaRPr lang="en-US" altLang="zh-TW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TW" dirty="0" smtClean="0"/>
              <a:t>Corresponding code:</a:t>
            </a:r>
          </a:p>
          <a:p>
            <a:pPr marL="457200" lvl="1" indent="0">
              <a:buNone/>
            </a:pPr>
            <a:r>
              <a:rPr lang="en-US" altLang="zh-TW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lockit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LL   R1,p</a:t>
            </a:r>
          </a:p>
          <a:p>
            <a:pPr marL="457200" lvl="1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Add  R1,1</a:t>
            </a:r>
          </a:p>
          <a:p>
            <a:pPr marL="457200" lvl="1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SC   p,R1,R2</a:t>
            </a:r>
          </a:p>
          <a:p>
            <a:pPr marL="457200" lvl="1" indent="0">
              <a:buNone/>
            </a:pP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BNZ  R2,lockit</a:t>
            </a:r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18</a:t>
            </a:fld>
            <a:endParaRPr lang="zh-TW" altLang="zh-TW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056" y="1135946"/>
            <a:ext cx="3227180" cy="4902971"/>
          </a:xfrm>
          <a:prstGeom prst="rect">
            <a:avLst/>
          </a:prstGeom>
        </p:spPr>
      </p:pic>
      <p:sp>
        <p:nvSpPr>
          <p:cNvPr id="10" name="文字方塊 9"/>
          <p:cNvSpPr txBox="1"/>
          <p:nvPr/>
        </p:nvSpPr>
        <p:spPr>
          <a:xfrm>
            <a:off x="683568" y="5785519"/>
            <a:ext cx="27310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>
                <a:latin typeface="+mn-lt"/>
              </a:rPr>
              <a:t>(Prof. Andrew </a:t>
            </a:r>
            <a:r>
              <a:rPr lang="en-US" altLang="zh-TW" sz="1400" dirty="0" err="1" smtClean="0">
                <a:latin typeface="+mn-lt"/>
              </a:rPr>
              <a:t>Lenharth</a:t>
            </a:r>
            <a:r>
              <a:rPr lang="en-US" altLang="zh-TW" sz="1400" dirty="0" smtClean="0">
                <a:latin typeface="+mn-lt"/>
              </a:rPr>
              <a:t>, UT Austin)</a:t>
            </a:r>
            <a:endParaRPr lang="zh-TW" alt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843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/>
              <a:t>Centralized shared-memory architectures (Sec. 5.2)</a:t>
            </a:r>
          </a:p>
          <a:p>
            <a:r>
              <a:rPr lang="en-US" altLang="zh-TW" dirty="0" smtClean="0"/>
              <a:t>Distributed shared-memory and directory-based coherence (Sec. 5.4)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Synchronization: the basics (Sec. 5.5)</a:t>
            </a:r>
          </a:p>
          <a:p>
            <a:r>
              <a:rPr lang="en-US" altLang="zh-TW" dirty="0" smtClean="0"/>
              <a:t>Models of memory consistency (Sec. 5.6)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8579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Load-Linked and Store-Conditional</a:t>
            </a:r>
            <a:endParaRPr lang="en-US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Example: lock and unlock with LL &amp; SC</a:t>
            </a:r>
          </a:p>
          <a:p>
            <a:pPr marL="0" indent="0">
              <a:buNone/>
            </a:pPr>
            <a:r>
              <a:rPr lang="en-US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lockit</a:t>
            </a: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LL		R2,0(R1)	;load linked	</a:t>
            </a:r>
            <a:b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BNEZ	R2,lockit 	;not free=&gt;spin</a:t>
            </a:r>
            <a:b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DADDUI	R2,R0,#1	;locked value</a:t>
            </a:r>
            <a:b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SC		0(R1),R2,R3 	;store</a:t>
            </a:r>
            <a:b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BEQZ	R3,lockit 	;branch if fails</a:t>
            </a:r>
          </a:p>
          <a:p>
            <a:pPr marL="0" indent="0" eaLnBrk="1" hangingPunct="1">
              <a:buClr>
                <a:srgbClr val="CC0000"/>
              </a:buClr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Critical 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Section</a:t>
            </a:r>
          </a:p>
          <a:p>
            <a:pPr marL="0" indent="0" eaLnBrk="1" hangingPunct="1">
              <a:buClr>
                <a:srgbClr val="CC0000"/>
              </a:buClr>
              <a:buNone/>
            </a:pP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     0(R1),#</a:t>
            </a:r>
            <a:r>
              <a:rPr lang="en-US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   </a:t>
            </a:r>
          </a:p>
          <a:p>
            <a:r>
              <a:rPr lang="en-US" altLang="zh-TW" dirty="0" smtClean="0"/>
              <a:t>Example: fetch and increment with LL &amp; SC:</a:t>
            </a:r>
          </a:p>
          <a:p>
            <a:pPr marL="0" indent="0">
              <a:buNone/>
            </a:pP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try:	LL		R2,0(R1)	; load linked</a:t>
            </a:r>
            <a:b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DADDUI	R2,R2,#1 	; increment </a:t>
            </a:r>
            <a:b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SC		0(R1),R2,R3 	; store</a:t>
            </a:r>
            <a:b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BEQZ		R3,try  	; branch SC fails</a:t>
            </a:r>
          </a:p>
          <a:p>
            <a:endParaRPr lang="en-US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440809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Summary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Need synchronization for access ordering (producer-consumer), mutual exclusion, barrier</a:t>
            </a:r>
          </a:p>
          <a:p>
            <a:r>
              <a:rPr lang="en-US" altLang="zh-TW" dirty="0" smtClean="0"/>
              <a:t>Hardware supports for synchronization</a:t>
            </a:r>
          </a:p>
          <a:p>
            <a:pPr lvl="1"/>
            <a:r>
              <a:rPr lang="en-US" altLang="zh-TW" dirty="0" smtClean="0"/>
              <a:t>Disabling interrupts</a:t>
            </a:r>
          </a:p>
          <a:p>
            <a:pPr lvl="1"/>
            <a:r>
              <a:rPr lang="en-US" altLang="zh-TW" dirty="0" smtClean="0"/>
              <a:t>Atomic exchange instruction with spin lock</a:t>
            </a:r>
          </a:p>
          <a:p>
            <a:pPr lvl="2"/>
            <a:r>
              <a:rPr lang="en-US" altLang="zh-TW" dirty="0" smtClean="0"/>
              <a:t>How to spin on cached lock?</a:t>
            </a:r>
          </a:p>
          <a:p>
            <a:pPr lvl="1"/>
            <a:r>
              <a:rPr lang="en-US" altLang="zh-TW" dirty="0" smtClean="0"/>
              <a:t>Load linked/store conditional instructions</a:t>
            </a:r>
          </a:p>
          <a:p>
            <a:pPr lvl="1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2718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en-US" altLang="zh-TW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Coherence protocols guarantee that a reading processor sees most current update to shared data</a:t>
            </a:r>
          </a:p>
          <a:p>
            <a:pPr lvl="1"/>
            <a:r>
              <a:rPr lang="en-US" altLang="zh-TW" dirty="0" smtClean="0"/>
              <a:t>Make </a:t>
            </a:r>
            <a:r>
              <a:rPr lang="en-US" altLang="zh-TW" dirty="0"/>
              <a:t>caches in </a:t>
            </a:r>
            <a:r>
              <a:rPr lang="en-US" altLang="zh-TW" dirty="0" smtClean="0"/>
              <a:t>SMPs as </a:t>
            </a:r>
            <a:r>
              <a:rPr lang="en-US" altLang="zh-TW" dirty="0"/>
              <a:t>invisible as </a:t>
            </a:r>
            <a:r>
              <a:rPr lang="en-US" altLang="zh-TW" dirty="0" smtClean="0"/>
              <a:t>in </a:t>
            </a:r>
            <a:r>
              <a:rPr lang="en-US" altLang="zh-TW" dirty="0"/>
              <a:t>single-core </a:t>
            </a:r>
            <a:r>
              <a:rPr lang="en-US" altLang="zh-TW" dirty="0" smtClean="0"/>
              <a:t>systems</a:t>
            </a:r>
            <a:r>
              <a:rPr lang="en-US" altLang="zh-TW" dirty="0"/>
              <a:t> </a:t>
            </a:r>
          </a:p>
          <a:p>
            <a:pPr lvl="1"/>
            <a:r>
              <a:rPr lang="en-US" altLang="zh-TW" dirty="0" smtClean="0"/>
              <a:t>Typically deal </a:t>
            </a:r>
            <a:r>
              <a:rPr lang="en-US" altLang="zh-TW" dirty="0"/>
              <a:t>with one cache block at a </a:t>
            </a:r>
            <a:r>
              <a:rPr lang="en-US" altLang="zh-TW" dirty="0" smtClean="0"/>
              <a:t>time</a:t>
            </a:r>
          </a:p>
          <a:p>
            <a:r>
              <a:rPr lang="en-US" altLang="zh-TW" dirty="0" smtClean="0"/>
              <a:t>However, coherence protocols do not:</a:t>
            </a:r>
          </a:p>
          <a:p>
            <a:pPr lvl="1"/>
            <a:r>
              <a:rPr lang="en-US" altLang="zh-TW" dirty="0" smtClean="0"/>
              <a:t>Specify </a:t>
            </a:r>
            <a:r>
              <a:rPr lang="en-US" altLang="zh-TW" dirty="0"/>
              <a:t>on the interaction of accesses to multiple </a:t>
            </a:r>
            <a:r>
              <a:rPr lang="en-US" altLang="zh-TW" dirty="0" smtClean="0"/>
              <a:t>blocks</a:t>
            </a:r>
          </a:p>
          <a:p>
            <a:pPr lvl="1"/>
            <a:r>
              <a:rPr lang="en-US" altLang="zh-TW" dirty="0" smtClean="0"/>
              <a:t>Ensure that processors access shared data in certain order</a:t>
            </a:r>
          </a:p>
          <a:p>
            <a:pPr lvl="1"/>
            <a:r>
              <a:rPr lang="en-US" altLang="zh-TW" dirty="0" smtClean="0"/>
              <a:t>Ensure that at most </a:t>
            </a:r>
            <a:r>
              <a:rPr lang="en-US" altLang="zh-TW" i="1" dirty="0" smtClean="0"/>
              <a:t>k</a:t>
            </a:r>
            <a:r>
              <a:rPr lang="en-US" altLang="zh-TW" dirty="0" smtClean="0"/>
              <a:t> processors access a shared HW (I/O device) or SW (linked list) resource at a time</a:t>
            </a:r>
          </a:p>
          <a:p>
            <a:pPr lvl="1"/>
            <a:r>
              <a:rPr lang="en-US" altLang="zh-TW" dirty="0"/>
              <a:t>F</a:t>
            </a:r>
            <a:r>
              <a:rPr lang="en-US" altLang="zh-TW" dirty="0" smtClean="0"/>
              <a:t>orce processors to start executing particular sections of code together</a:t>
            </a:r>
          </a:p>
          <a:p>
            <a:r>
              <a:rPr lang="en-US" altLang="zh-TW" dirty="0" smtClean="0"/>
              <a:t>Operations of processors need to be </a:t>
            </a:r>
            <a:r>
              <a:rPr lang="en-US" altLang="zh-TW" i="1" dirty="0" smtClean="0">
                <a:solidFill>
                  <a:srgbClr val="FF0000"/>
                </a:solidFill>
              </a:rPr>
              <a:t>synchronized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6237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Synchronization?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to know when it is safe for different threads/processes/processors to use shared data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Producer-consumer</a:t>
            </a:r>
            <a:r>
              <a:rPr lang="en-US" altLang="zh-TW" dirty="0"/>
              <a:t>: a consumer must wait until the producer has produced data (</a:t>
            </a:r>
            <a:r>
              <a:rPr lang="en-US" altLang="zh-TW" dirty="0">
                <a:solidFill>
                  <a:srgbClr val="FF0000"/>
                </a:solidFill>
              </a:rPr>
              <a:t>access ordering</a:t>
            </a:r>
            <a:r>
              <a:rPr lang="en-US" altLang="zh-TW" dirty="0"/>
              <a:t>)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Mutual exclusion</a:t>
            </a:r>
            <a:r>
              <a:rPr lang="en-US" altLang="zh-TW" dirty="0"/>
              <a:t>: only one </a:t>
            </a:r>
            <a:r>
              <a:rPr lang="en-US" altLang="zh-TW" dirty="0" smtClean="0"/>
              <a:t>processor </a:t>
            </a:r>
            <a:r>
              <a:rPr lang="en-US" altLang="zh-TW" dirty="0"/>
              <a:t>uses a hardware or software resource </a:t>
            </a:r>
            <a:r>
              <a:rPr lang="en-US" altLang="zh-TW" dirty="0" smtClean="0"/>
              <a:t>(specified as memory) at </a:t>
            </a:r>
            <a:r>
              <a:rPr lang="en-US" altLang="zh-TW" dirty="0"/>
              <a:t>a given time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Barrier</a:t>
            </a:r>
            <a:r>
              <a:rPr lang="en-US" altLang="zh-TW" dirty="0"/>
              <a:t>: all processors start executing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together</a:t>
            </a:r>
            <a:endParaRPr lang="en-US" altLang="zh-TW" dirty="0"/>
          </a:p>
          <a:p>
            <a:endParaRPr lang="en-US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</a:t>
            </a:fld>
            <a:endParaRPr lang="zh-TW" altLang="zh-TW"/>
          </a:p>
        </p:txBody>
      </p:sp>
      <p:grpSp>
        <p:nvGrpSpPr>
          <p:cNvPr id="5" name="Group 25"/>
          <p:cNvGrpSpPr/>
          <p:nvPr/>
        </p:nvGrpSpPr>
        <p:grpSpPr>
          <a:xfrm>
            <a:off x="6228184" y="3670200"/>
            <a:ext cx="2417274" cy="2351088"/>
            <a:chOff x="6400800" y="1676400"/>
            <a:chExt cx="2417274" cy="235108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6400800" y="2133600"/>
              <a:ext cx="1328039" cy="4591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dirty="0">
                  <a:solidFill>
                    <a:srgbClr val="000000"/>
                  </a:solidFill>
                  <a:latin typeface="Calibri"/>
                  <a:cs typeface="Calibri"/>
                </a:rPr>
                <a:t>producer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391400" y="3124200"/>
              <a:ext cx="1426674" cy="4591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dirty="0">
                  <a:solidFill>
                    <a:srgbClr val="000000"/>
                  </a:solidFill>
                  <a:latin typeface="Calibri"/>
                  <a:cs typeface="Calibri"/>
                </a:rPr>
                <a:t>consumer</a:t>
              </a:r>
            </a:p>
          </p:txBody>
        </p:sp>
        <p:sp>
          <p:nvSpPr>
            <p:cNvPr id="8" name="Line 7"/>
            <p:cNvSpPr>
              <a:spLocks noChangeShapeType="1"/>
            </p:cNvSpPr>
            <p:nvPr/>
          </p:nvSpPr>
          <p:spPr bwMode="auto">
            <a:xfrm>
              <a:off x="7086600" y="2590800"/>
              <a:ext cx="838200" cy="533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16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7010400" y="1676400"/>
              <a:ext cx="0" cy="43815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16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8153400" y="3581400"/>
              <a:ext cx="0" cy="4460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160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3777789" y="4221088"/>
            <a:ext cx="1752601" cy="1752601"/>
            <a:chOff x="4370" y="1484"/>
            <a:chExt cx="1104" cy="1104"/>
          </a:xfrm>
        </p:grpSpPr>
        <p:sp>
          <p:nvSpPr>
            <p:cNvPr id="12" name="Oval 13"/>
            <p:cNvSpPr>
              <a:spLocks noChangeArrowheads="1"/>
            </p:cNvSpPr>
            <p:nvPr/>
          </p:nvSpPr>
          <p:spPr bwMode="auto">
            <a:xfrm>
              <a:off x="4418" y="1986"/>
              <a:ext cx="1008" cy="602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200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4392" y="2018"/>
              <a:ext cx="1082" cy="52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squar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dirty="0" smtClean="0">
                  <a:solidFill>
                    <a:srgbClr val="000000"/>
                  </a:solidFill>
                  <a:latin typeface="Calibri"/>
                  <a:cs typeface="Calibri"/>
                </a:rPr>
                <a:t>Shared Resource</a:t>
              </a:r>
              <a:endParaRPr lang="en-US" dirty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4370" y="1484"/>
              <a:ext cx="314" cy="28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dirty="0">
                  <a:solidFill>
                    <a:srgbClr val="000000"/>
                  </a:solidFill>
                  <a:latin typeface="Calibri"/>
                  <a:cs typeface="Calibri"/>
                </a:rPr>
                <a:t>P1</a:t>
              </a:r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5042" y="1484"/>
              <a:ext cx="314" cy="28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dirty="0">
                  <a:solidFill>
                    <a:srgbClr val="000000"/>
                  </a:solidFill>
                  <a:latin typeface="Calibri"/>
                  <a:cs typeface="Calibri"/>
                </a:rPr>
                <a:t>P2</a:t>
              </a:r>
            </a:p>
          </p:txBody>
        </p:sp>
        <p:sp>
          <p:nvSpPr>
            <p:cNvPr id="16" name="Line 19"/>
            <p:cNvSpPr>
              <a:spLocks noChangeShapeType="1"/>
            </p:cNvSpPr>
            <p:nvPr/>
          </p:nvSpPr>
          <p:spPr bwMode="auto">
            <a:xfrm flipH="1">
              <a:off x="4976" y="1778"/>
              <a:ext cx="17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200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7" name="Line 21"/>
            <p:cNvSpPr>
              <a:spLocks noChangeShapeType="1"/>
            </p:cNvSpPr>
            <p:nvPr/>
          </p:nvSpPr>
          <p:spPr bwMode="auto">
            <a:xfrm>
              <a:off x="4562" y="1772"/>
              <a:ext cx="186" cy="23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200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9873262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Access Ordering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4</a:t>
            </a:fld>
            <a:endParaRPr lang="zh-TW" altLang="zh-TW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Pass data between threads/processes/processors</a:t>
            </a:r>
          </a:p>
          <a:p>
            <a:r>
              <a:rPr lang="en-US" altLang="zh-TW" dirty="0" smtClean="0"/>
              <a:t>Use semaphores: P(S) and V(S)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pPr marL="0" indent="0" algn="ctr">
              <a:buNone/>
            </a:pPr>
            <a:r>
              <a:rPr lang="en-US" altLang="zh-TW" i="1" dirty="0" smtClean="0"/>
              <a:t>What happen if </a:t>
            </a:r>
            <a:r>
              <a:rPr lang="en-US" altLang="zh-TW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data</a:t>
            </a:r>
            <a:r>
              <a:rPr lang="en-US" altLang="zh-TW" i="1" dirty="0" smtClean="0"/>
              <a:t> and </a:t>
            </a:r>
            <a:r>
              <a:rPr lang="en-US" altLang="zh-TW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altLang="zh-TW" i="1" dirty="0" smtClean="0"/>
              <a:t> can be cached in private caches of the processors?</a:t>
            </a:r>
            <a:endParaRPr lang="zh-TW" altLang="en-US" i="1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755576" y="2752328"/>
            <a:ext cx="3240360" cy="19008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Font typeface="Symbol" panose="05050102010706020507" pitchFamily="18" charset="2"/>
              <a:buChar char="-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data = 1;</a:t>
            </a:r>
            <a:b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P(</a:t>
            </a:r>
            <a:r>
              <a:rPr lang="en-GB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GB" altLang="zh-TW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  <a: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   </a:t>
            </a:r>
            <a:r>
              <a:rPr lang="en-GB" altLang="zh-TW" sz="24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GB" altLang="zh-TW" sz="2400" b="1" i="1" baseline="-25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932040" y="2752328"/>
            <a:ext cx="3240360" cy="19008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Font typeface="Symbol" panose="05050102010706020507" pitchFamily="18" charset="2"/>
              <a:buChar char="-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V(</a:t>
            </a:r>
            <a:r>
              <a:rPr lang="en-GB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GB" altLang="zh-TW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(data==1)</a:t>
            </a: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  <a: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   </a:t>
            </a:r>
            <a:r>
              <a:rPr lang="en-GB" altLang="zh-TW" sz="24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GB" altLang="zh-TW" sz="2400" b="1" i="1" baseline="-25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562937" y="2290663"/>
            <a:ext cx="1625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Processor 1</a:t>
            </a:r>
            <a:endParaRPr lang="zh-TW" altLang="en-US" dirty="0">
              <a:latin typeface="+mn-lt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5739401" y="2276392"/>
            <a:ext cx="1625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Processor 2</a:t>
            </a:r>
            <a:endParaRPr lang="zh-TW" altLang="en-US" dirty="0">
              <a:latin typeface="+mn-lt"/>
            </a:endParaRPr>
          </a:p>
        </p:txBody>
      </p:sp>
      <p:cxnSp>
        <p:nvCxnSpPr>
          <p:cNvPr id="12" name="直線單箭頭接點 11"/>
          <p:cNvCxnSpPr/>
          <p:nvPr/>
        </p:nvCxnSpPr>
        <p:spPr bwMode="auto">
          <a:xfrm flipV="1">
            <a:off x="2987824" y="3429000"/>
            <a:ext cx="2232248" cy="36004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920411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Synchronize among Many Processors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5</a:t>
            </a:fld>
            <a:endParaRPr lang="zh-TW" altLang="zh-TW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Synchronize operations (e.g. computation phases) among many threads/processes/processors</a:t>
            </a:r>
          </a:p>
          <a:p>
            <a:r>
              <a:rPr lang="en-US" altLang="zh-TW" dirty="0" smtClean="0"/>
              <a:t>Use barrier: barrier()</a:t>
            </a:r>
            <a:endParaRPr lang="zh-TW" altLang="en-US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755576" y="3112368"/>
            <a:ext cx="3240360" cy="24768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Font typeface="Symbol" panose="05050102010706020507" pitchFamily="18" charset="2"/>
              <a:buChar char="-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data[1] = a;</a:t>
            </a: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barrier(B1);</a:t>
            </a:r>
            <a:endParaRPr lang="en-GB" altLang="zh-TW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sum += data[1];</a:t>
            </a: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  <a: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   </a:t>
            </a:r>
            <a:r>
              <a:rPr lang="en-GB" altLang="zh-TW" sz="24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GB" altLang="zh-TW" sz="2400" b="1" i="1" baseline="-25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932040" y="3112368"/>
            <a:ext cx="3240360" cy="24768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Font typeface="Symbol" panose="05050102010706020507" pitchFamily="18" charset="2"/>
              <a:buChar char="-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data[2] = b;</a:t>
            </a: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barrier(B1);</a:t>
            </a:r>
            <a:endParaRPr lang="en-GB" altLang="zh-TW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sum += data[2];</a:t>
            </a: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  <a: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   </a:t>
            </a:r>
            <a:r>
              <a:rPr lang="en-GB" altLang="zh-TW" sz="24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GB" altLang="zh-TW" sz="2400" b="1" i="1" baseline="-25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562937" y="2650703"/>
            <a:ext cx="1625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Processor 1</a:t>
            </a:r>
            <a:endParaRPr lang="zh-TW" altLang="en-US" dirty="0">
              <a:latin typeface="+mn-lt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5739401" y="2636432"/>
            <a:ext cx="1625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Processor 2</a:t>
            </a:r>
            <a:endParaRPr lang="zh-TW" altLang="en-US" dirty="0">
              <a:latin typeface="+mn-lt"/>
            </a:endParaRPr>
          </a:p>
        </p:txBody>
      </p:sp>
      <p:cxnSp>
        <p:nvCxnSpPr>
          <p:cNvPr id="5" name="肘形接點 4"/>
          <p:cNvCxnSpPr/>
          <p:nvPr/>
        </p:nvCxnSpPr>
        <p:spPr bwMode="auto">
          <a:xfrm>
            <a:off x="3419872" y="4149168"/>
            <a:ext cx="360000" cy="756000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肘形接點 10"/>
          <p:cNvCxnSpPr/>
          <p:nvPr/>
        </p:nvCxnSpPr>
        <p:spPr bwMode="auto">
          <a:xfrm>
            <a:off x="7668344" y="4257176"/>
            <a:ext cx="360000" cy="756000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249715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Mutual Exclusion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6</a:t>
            </a:fld>
            <a:endParaRPr lang="zh-TW" altLang="zh-TW"/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At most k=1 threads/processes/processors can access shared resources at a time</a:t>
            </a:r>
          </a:p>
          <a:p>
            <a:r>
              <a:rPr lang="en-US" altLang="zh-TW" dirty="0" smtClean="0"/>
              <a:t>Use locks or semaphores: lock()/unlock() or P()/V()</a:t>
            </a:r>
            <a:endParaRPr lang="zh-TW" altLang="en-US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755576" y="2968832"/>
            <a:ext cx="3240360" cy="23328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Font typeface="Symbol" panose="05050102010706020507" pitchFamily="18" charset="2"/>
              <a:buChar char="-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P(</a:t>
            </a:r>
            <a:r>
              <a:rPr lang="en-GB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sum = sum + a;</a:t>
            </a: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V(</a:t>
            </a:r>
            <a:r>
              <a:rPr lang="en-GB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GB" altLang="zh-TW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  <a: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   </a:t>
            </a:r>
            <a:r>
              <a:rPr lang="en-GB" altLang="zh-TW" sz="2400" b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GB" altLang="zh-TW" sz="2400" b="1" i="1" baseline="-25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4932040" y="2968832"/>
            <a:ext cx="3240360" cy="23328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Font typeface="Symbol" panose="05050102010706020507" pitchFamily="18" charset="2"/>
              <a:buChar char="-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•"/>
              <a:defRPr kumimoji="1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Font typeface="Wingdings" panose="05000000000000000000" pitchFamily="2" charset="2"/>
              <a:buChar char="­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FF"/>
              </a:buClr>
              <a:buChar char="–"/>
              <a:defRPr kumimoj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P(</a:t>
            </a:r>
            <a:r>
              <a:rPr lang="en-GB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GB" altLang="zh-TW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sum = sum + b;</a:t>
            </a: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V(</a:t>
            </a:r>
            <a:r>
              <a:rPr lang="en-GB" altLang="zh-TW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GB" altLang="zh-TW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eaLnBrk="1" hangingPunct="1">
              <a:buFont typeface="Arial" panose="020B0604020202020204" pitchFamily="34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  <a:defRPr/>
            </a:pPr>
            <a:r>
              <a:rPr lang="en-GB" altLang="zh-TW" sz="24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  <a: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GB" altLang="zh-TW" sz="2400" b="1" i="1" baseline="-250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GB" altLang="zh-TW" sz="2400" b="1" i="1" baseline="-25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1562937" y="2507167"/>
            <a:ext cx="1625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Processor 1</a:t>
            </a:r>
            <a:endParaRPr lang="zh-TW" altLang="en-US" dirty="0">
              <a:latin typeface="+mn-lt"/>
            </a:endParaRPr>
          </a:p>
        </p:txBody>
      </p:sp>
      <p:sp>
        <p:nvSpPr>
          <p:cNvPr id="14" name="文字方塊 13"/>
          <p:cNvSpPr txBox="1"/>
          <p:nvPr/>
        </p:nvSpPr>
        <p:spPr>
          <a:xfrm>
            <a:off x="5739401" y="2492896"/>
            <a:ext cx="1625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Processor 2</a:t>
            </a:r>
            <a:endParaRPr lang="zh-TW" altLang="en-US" dirty="0">
              <a:latin typeface="+mn-lt"/>
            </a:endParaRPr>
          </a:p>
        </p:txBody>
      </p:sp>
      <p:sp>
        <p:nvSpPr>
          <p:cNvPr id="3" name="矩形 2"/>
          <p:cNvSpPr/>
          <p:nvPr/>
        </p:nvSpPr>
        <p:spPr bwMode="auto">
          <a:xfrm>
            <a:off x="899592" y="3861528"/>
            <a:ext cx="2952328" cy="50405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16" name="矩形 15"/>
          <p:cNvSpPr/>
          <p:nvPr/>
        </p:nvSpPr>
        <p:spPr bwMode="auto">
          <a:xfrm>
            <a:off x="5076056" y="3861528"/>
            <a:ext cx="2952328" cy="504056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059832" y="5517232"/>
            <a:ext cx="25946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Critical </a:t>
            </a:r>
            <a:r>
              <a:rPr lang="en-US" altLang="zh-TW" dirty="0">
                <a:solidFill>
                  <a:srgbClr val="FF0000"/>
                </a:solidFill>
                <a:latin typeface="+mn-lt"/>
              </a:rPr>
              <a:t>S</a:t>
            </a:r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ection (CS)</a:t>
            </a:r>
            <a:endParaRPr lang="zh-TW" altLang="en-US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18" name="直線單箭頭接點 17"/>
          <p:cNvCxnSpPr>
            <a:stCxn id="5" idx="0"/>
          </p:cNvCxnSpPr>
          <p:nvPr/>
        </p:nvCxnSpPr>
        <p:spPr bwMode="auto">
          <a:xfrm flipH="1" flipV="1">
            <a:off x="3059832" y="4365584"/>
            <a:ext cx="1297311" cy="11516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直線單箭頭接點 19"/>
          <p:cNvCxnSpPr>
            <a:stCxn id="5" idx="0"/>
          </p:cNvCxnSpPr>
          <p:nvPr/>
        </p:nvCxnSpPr>
        <p:spPr bwMode="auto">
          <a:xfrm flipV="1">
            <a:off x="4357143" y="4365584"/>
            <a:ext cx="1078953" cy="11516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41375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Critical Sections</a:t>
            </a: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u="sng" dirty="0" smtClean="0"/>
              <a:t>A sequence of code </a:t>
            </a:r>
            <a:r>
              <a:rPr lang="en-US" altLang="zh-TW" dirty="0" smtClean="0"/>
              <a:t>that only one thread/processor can execute at a time</a:t>
            </a:r>
          </a:p>
          <a:p>
            <a:pPr lvl="1"/>
            <a:r>
              <a:rPr lang="en-US" altLang="zh-TW" dirty="0" smtClean="0"/>
              <a:t>Provides mutual exclusion </a:t>
            </a:r>
          </a:p>
          <a:p>
            <a:pPr lvl="2"/>
            <a:r>
              <a:rPr lang="en-US" altLang="zh-TW" dirty="0" smtClean="0"/>
              <a:t>A thread/processor has exclusive access to the code and thus the data that the code accesses </a:t>
            </a:r>
            <a:r>
              <a:rPr lang="en-US" altLang="zh-TW" dirty="0" smtClean="0">
                <a:sym typeface="Wingdings" panose="05000000000000000000" pitchFamily="2" charset="2"/>
              </a:rPr>
              <a:t> indirect protection</a:t>
            </a:r>
            <a:endParaRPr lang="en-US" altLang="zh-TW" dirty="0" smtClean="0"/>
          </a:p>
          <a:p>
            <a:pPr lvl="2"/>
            <a:r>
              <a:rPr lang="en-US" altLang="zh-TW" dirty="0" smtClean="0"/>
              <a:t>Guarantees that only one thread/processor can update shared data at a time</a:t>
            </a:r>
          </a:p>
          <a:p>
            <a:pPr lvl="1"/>
            <a:r>
              <a:rPr lang="en-US" altLang="zh-TW" dirty="0" smtClean="0"/>
              <a:t>To execute a critical section, a thread/processor</a:t>
            </a:r>
          </a:p>
          <a:p>
            <a:pPr lvl="2"/>
            <a:r>
              <a:rPr lang="en-US" altLang="zh-TW" dirty="0" smtClean="0"/>
              <a:t>Acquires a lock/semaphore that guards it</a:t>
            </a:r>
          </a:p>
          <a:p>
            <a:pPr lvl="2"/>
            <a:r>
              <a:rPr lang="en-US" altLang="zh-TW" dirty="0"/>
              <a:t>E</a:t>
            </a:r>
            <a:r>
              <a:rPr lang="en-US" altLang="zh-TW" dirty="0" smtClean="0"/>
              <a:t>xecutes its code to operate on the protected data</a:t>
            </a:r>
          </a:p>
          <a:p>
            <a:pPr lvl="2"/>
            <a:r>
              <a:rPr lang="en-US" altLang="zh-TW" dirty="0"/>
              <a:t>R</a:t>
            </a:r>
            <a:r>
              <a:rPr lang="en-US" altLang="zh-TW" dirty="0" smtClean="0"/>
              <a:t>eleases the lock/semaphore</a:t>
            </a:r>
          </a:p>
          <a:p>
            <a:r>
              <a:rPr lang="en-US" altLang="zh-TW" dirty="0" smtClean="0"/>
              <a:t>The effect is to synchronize/order the access of the threads/processors to the shared data</a:t>
            </a:r>
          </a:p>
          <a:p>
            <a:pPr lvl="1"/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7498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TW" smtClean="0"/>
              <a:t>Synchronization at Different Layers</a:t>
            </a:r>
            <a:endParaRPr lang="en-GB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8</a:t>
            </a:fld>
            <a:endParaRPr lang="zh-TW" altLang="zh-TW"/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0" y="1035050"/>
            <a:ext cx="8178800" cy="5057775"/>
          </a:xfrm>
        </p:spPr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1905000" y="3753152"/>
            <a:ext cx="7010400" cy="10440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lIns="90000" tIns="46800" rIns="90000" bIns="46800" anchor="ctr"/>
          <a:lstStyle/>
          <a:p>
            <a:pPr algn="ctr" eaLnBrk="1" fontAlgn="auto" hangingPunct="1">
              <a:spcBef>
                <a:spcPts val="500"/>
              </a:spcBef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 smtClean="0">
                <a:solidFill>
                  <a:srgbClr val="000000"/>
                </a:solidFill>
                <a:latin typeface="+mn-lt"/>
                <a:ea typeface="+mn-ea"/>
              </a:rPr>
              <a:t>Disable Interrupts  </a:t>
            </a:r>
            <a:r>
              <a:rPr lang="en-GB" dirty="0" err="1">
                <a:solidFill>
                  <a:srgbClr val="000000"/>
                </a:solidFill>
                <a:latin typeface="+mn-lt"/>
                <a:ea typeface="+mn-ea"/>
              </a:rPr>
              <a:t>Test&amp;Set</a:t>
            </a:r>
            <a:r>
              <a:rPr lang="en-GB" dirty="0">
                <a:solidFill>
                  <a:srgbClr val="000000"/>
                </a:solidFill>
                <a:latin typeface="+mn-lt"/>
                <a:ea typeface="+mn-ea"/>
              </a:rPr>
              <a:t> </a:t>
            </a:r>
            <a:r>
              <a:rPr lang="en-GB" dirty="0" smtClean="0">
                <a:solidFill>
                  <a:srgbClr val="000000"/>
                </a:solidFill>
                <a:latin typeface="+mn-lt"/>
                <a:ea typeface="+mn-ea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+mn-lt"/>
                <a:ea typeface="+mn-ea"/>
              </a:rPr>
              <a:t>Comp&amp;Swap</a:t>
            </a:r>
            <a:endParaRPr lang="en-GB" dirty="0">
              <a:solidFill>
                <a:srgbClr val="000000"/>
              </a:solidFill>
              <a:latin typeface="+mn-lt"/>
              <a:ea typeface="+mn-ea"/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752600" y="2656112"/>
            <a:ext cx="7162800" cy="11160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lIns="90000" tIns="46800" rIns="90000" bIns="46800" anchor="ctr"/>
          <a:lstStyle/>
          <a:p>
            <a:pPr algn="ctr" eaLnBrk="1" fontAlgn="auto" hangingPunct="1">
              <a:spcBef>
                <a:spcPts val="500"/>
              </a:spcBef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ea typeface="+mn-ea"/>
              </a:rPr>
              <a:t>Locks   Semaphores   Monitors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752600" y="1817912"/>
            <a:ext cx="7162800" cy="838200"/>
          </a:xfrm>
          <a:prstGeom prst="rect">
            <a:avLst/>
          </a:prstGeom>
          <a:solidFill>
            <a:srgbClr val="99FF99"/>
          </a:soli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lIns="90000" tIns="46800" rIns="90000" bIns="46800" anchor="ctr"/>
          <a:lstStyle/>
          <a:p>
            <a:pPr algn="ctr" eaLnBrk="1" fontAlgn="auto" hangingPunct="1">
              <a:spcBef>
                <a:spcPts val="500"/>
              </a:spcBef>
              <a:spcAft>
                <a:spcPts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ea typeface="+mn-ea"/>
              </a:rPr>
              <a:t>Shared Programs</a:t>
            </a:r>
          </a:p>
        </p:txBody>
      </p:sp>
      <p:grpSp>
        <p:nvGrpSpPr>
          <p:cNvPr id="24582" name="Group 6"/>
          <p:cNvGrpSpPr>
            <a:grpSpLocks/>
          </p:cNvGrpSpPr>
          <p:nvPr/>
        </p:nvGrpSpPr>
        <p:grpSpPr bwMode="auto">
          <a:xfrm>
            <a:off x="228600" y="1817912"/>
            <a:ext cx="8688388" cy="2973388"/>
            <a:chOff x="144" y="912"/>
            <a:chExt cx="5473" cy="1873"/>
          </a:xfrm>
          <a:solidFill>
            <a:schemeClr val="bg1">
              <a:lumMod val="95000"/>
            </a:schemeClr>
          </a:solidFill>
        </p:grpSpPr>
        <p:grpSp>
          <p:nvGrpSpPr>
            <p:cNvPr id="5128" name="Group 7"/>
            <p:cNvGrpSpPr>
              <a:grpSpLocks/>
            </p:cNvGrpSpPr>
            <p:nvPr/>
          </p:nvGrpSpPr>
          <p:grpSpPr bwMode="auto">
            <a:xfrm>
              <a:off x="144" y="912"/>
              <a:ext cx="1058" cy="1872"/>
              <a:chOff x="144" y="912"/>
              <a:chExt cx="1058" cy="1872"/>
            </a:xfrm>
            <a:grpFill/>
          </p:grpSpPr>
          <p:sp>
            <p:nvSpPr>
              <p:cNvPr id="24584" name="Rectangle 8"/>
              <p:cNvSpPr>
                <a:spLocks noChangeArrowheads="1"/>
              </p:cNvSpPr>
              <p:nvPr/>
            </p:nvSpPr>
            <p:spPr bwMode="auto">
              <a:xfrm>
                <a:off x="144" y="2165"/>
                <a:ext cx="1056" cy="619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lIns="90000" tIns="46800" rIns="90000" bIns="46800" anchor="ctr"/>
              <a:lstStyle/>
              <a:p>
                <a:pPr algn="ctr" eaLnBrk="1" fontAlgn="auto" hangingPunct="1">
                  <a:spcBef>
                    <a:spcPts val="500"/>
                  </a:spcBef>
                  <a:spcAft>
                    <a:spcPts val="0"/>
                  </a:spcAft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/>
                </a:pPr>
                <a:r>
                  <a:rPr lang="en-GB" dirty="0">
                    <a:solidFill>
                      <a:srgbClr val="000000"/>
                    </a:solidFill>
                    <a:latin typeface="+mn-lt"/>
                    <a:ea typeface="+mn-ea"/>
                  </a:rPr>
                  <a:t>Hardware</a:t>
                </a:r>
              </a:p>
            </p:txBody>
          </p:sp>
          <p:sp>
            <p:nvSpPr>
              <p:cNvPr id="24585" name="Rectangle 9"/>
              <p:cNvSpPr>
                <a:spLocks noChangeArrowheads="1"/>
              </p:cNvSpPr>
              <p:nvPr/>
            </p:nvSpPr>
            <p:spPr bwMode="auto">
              <a:xfrm>
                <a:off x="144" y="1440"/>
                <a:ext cx="1058" cy="725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lIns="90000" tIns="46800" rIns="90000" bIns="46800" anchor="ctr"/>
              <a:lstStyle/>
              <a:p>
                <a:pPr algn="ctr" eaLnBrk="1" fontAlgn="auto" hangingPunct="1">
                  <a:spcBef>
                    <a:spcPts val="500"/>
                  </a:spcBef>
                  <a:spcAft>
                    <a:spcPts val="0"/>
                  </a:spcAft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/>
                </a:pPr>
                <a:r>
                  <a:rPr lang="en-GB" dirty="0" smtClean="0">
                    <a:solidFill>
                      <a:srgbClr val="000000"/>
                    </a:solidFill>
                    <a:latin typeface="+mn-lt"/>
                    <a:ea typeface="+mn-ea"/>
                  </a:rPr>
                  <a:t>Library/API</a:t>
                </a:r>
                <a:endParaRPr lang="en-GB" dirty="0">
                  <a:solidFill>
                    <a:srgbClr val="000000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24586" name="Rectangle 10"/>
              <p:cNvSpPr>
                <a:spLocks noChangeArrowheads="1"/>
              </p:cNvSpPr>
              <p:nvPr/>
            </p:nvSpPr>
            <p:spPr bwMode="auto">
              <a:xfrm>
                <a:off x="144" y="912"/>
                <a:ext cx="1056" cy="528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/>
                <a:ext uri="{AF507438-7753-43e0-B8FC-AC1667EBCBE1}"/>
              </a:extLst>
            </p:spPr>
            <p:txBody>
              <a:bodyPr lIns="90000" tIns="46800" rIns="90000" bIns="46800" anchor="ctr"/>
              <a:lstStyle/>
              <a:p>
                <a:pPr algn="ctr" eaLnBrk="1" fontAlgn="auto" hangingPunct="1">
                  <a:spcBef>
                    <a:spcPts val="500"/>
                  </a:spcBef>
                  <a:spcAft>
                    <a:spcPts val="0"/>
                  </a:spcAft>
                  <a:tabLst>
                    <a:tab pos="0" algn="l"/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/>
                </a:pPr>
                <a:r>
                  <a:rPr lang="en-GB" dirty="0">
                    <a:solidFill>
                      <a:srgbClr val="000000"/>
                    </a:solidFill>
                    <a:latin typeface="+mn-lt"/>
                    <a:ea typeface="+mn-ea"/>
                  </a:rPr>
                  <a:t>Programs</a:t>
                </a:r>
              </a:p>
            </p:txBody>
          </p:sp>
        </p:grpSp>
        <p:sp>
          <p:nvSpPr>
            <p:cNvPr id="24587" name="Line 11"/>
            <p:cNvSpPr>
              <a:spLocks noChangeShapeType="1"/>
            </p:cNvSpPr>
            <p:nvPr/>
          </p:nvSpPr>
          <p:spPr bwMode="auto">
            <a:xfrm>
              <a:off x="144" y="912"/>
              <a:ext cx="5472" cy="1"/>
            </a:xfrm>
            <a:prstGeom prst="line">
              <a:avLst/>
            </a:prstGeom>
            <a:grp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>
                <a:latin typeface="+mn-lt"/>
                <a:ea typeface="+mn-ea"/>
              </a:endParaRPr>
            </a:p>
          </p:txBody>
        </p:sp>
        <p:sp>
          <p:nvSpPr>
            <p:cNvPr id="24588" name="Line 12"/>
            <p:cNvSpPr>
              <a:spLocks noChangeShapeType="1"/>
            </p:cNvSpPr>
            <p:nvPr/>
          </p:nvSpPr>
          <p:spPr bwMode="auto">
            <a:xfrm>
              <a:off x="144" y="1440"/>
              <a:ext cx="5472" cy="1"/>
            </a:xfrm>
            <a:prstGeom prst="line">
              <a:avLst/>
            </a:prstGeom>
            <a:grp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>
                <a:latin typeface="+mn-lt"/>
                <a:ea typeface="+mn-ea"/>
              </a:endParaRPr>
            </a:p>
          </p:txBody>
        </p:sp>
        <p:sp>
          <p:nvSpPr>
            <p:cNvPr id="24589" name="Line 13"/>
            <p:cNvSpPr>
              <a:spLocks noChangeShapeType="1"/>
            </p:cNvSpPr>
            <p:nvPr/>
          </p:nvSpPr>
          <p:spPr bwMode="auto">
            <a:xfrm>
              <a:off x="144" y="2137"/>
              <a:ext cx="5472" cy="1"/>
            </a:xfrm>
            <a:prstGeom prst="line">
              <a:avLst/>
            </a:prstGeom>
            <a:grp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>
                <a:latin typeface="+mn-lt"/>
                <a:ea typeface="+mn-ea"/>
              </a:endParaRPr>
            </a:p>
          </p:txBody>
        </p:sp>
        <p:sp>
          <p:nvSpPr>
            <p:cNvPr id="24590" name="Line 14"/>
            <p:cNvSpPr>
              <a:spLocks noChangeShapeType="1"/>
            </p:cNvSpPr>
            <p:nvPr/>
          </p:nvSpPr>
          <p:spPr bwMode="auto">
            <a:xfrm>
              <a:off x="144" y="2784"/>
              <a:ext cx="5472" cy="1"/>
            </a:xfrm>
            <a:prstGeom prst="line">
              <a:avLst/>
            </a:prstGeom>
            <a:grp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>
                <a:latin typeface="+mn-lt"/>
                <a:ea typeface="+mn-ea"/>
              </a:endParaRPr>
            </a:p>
          </p:txBody>
        </p:sp>
        <p:sp>
          <p:nvSpPr>
            <p:cNvPr id="24591" name="Line 15"/>
            <p:cNvSpPr>
              <a:spLocks noChangeShapeType="1"/>
            </p:cNvSpPr>
            <p:nvPr/>
          </p:nvSpPr>
          <p:spPr bwMode="auto">
            <a:xfrm>
              <a:off x="144" y="912"/>
              <a:ext cx="1" cy="1872"/>
            </a:xfrm>
            <a:prstGeom prst="line">
              <a:avLst/>
            </a:prstGeom>
            <a:grp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>
                <a:latin typeface="+mn-lt"/>
                <a:ea typeface="+mn-ea"/>
              </a:endParaRPr>
            </a:p>
          </p:txBody>
        </p:sp>
        <p:sp>
          <p:nvSpPr>
            <p:cNvPr id="24592" name="Line 16"/>
            <p:cNvSpPr>
              <a:spLocks noChangeShapeType="1"/>
            </p:cNvSpPr>
            <p:nvPr/>
          </p:nvSpPr>
          <p:spPr bwMode="auto">
            <a:xfrm>
              <a:off x="1201" y="912"/>
              <a:ext cx="1" cy="1872"/>
            </a:xfrm>
            <a:prstGeom prst="line">
              <a:avLst/>
            </a:prstGeom>
            <a:grpFill/>
            <a:ln w="126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>
                <a:latin typeface="+mn-lt"/>
                <a:ea typeface="+mn-ea"/>
              </a:endParaRPr>
            </a:p>
          </p:txBody>
        </p:sp>
        <p:sp>
          <p:nvSpPr>
            <p:cNvPr id="24593" name="Line 17"/>
            <p:cNvSpPr>
              <a:spLocks noChangeShapeType="1"/>
            </p:cNvSpPr>
            <p:nvPr/>
          </p:nvSpPr>
          <p:spPr bwMode="auto">
            <a:xfrm>
              <a:off x="5616" y="912"/>
              <a:ext cx="1" cy="1872"/>
            </a:xfrm>
            <a:prstGeom prst="line">
              <a:avLst/>
            </a:prstGeom>
            <a:grpFill/>
            <a:ln w="2844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/>
              <a:ext uri="{AF507438-7753-43e0-B8FC-AC1667EBCBE1}"/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800">
                <a:latin typeface="+mn-lt"/>
                <a:ea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49211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+mn-lt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9662</TotalTime>
  <Words>1257</Words>
  <Application>Microsoft Office PowerPoint</Application>
  <PresentationFormat>如螢幕大小 (4:3)</PresentationFormat>
  <Paragraphs>265</Paragraphs>
  <Slides>21</Slides>
  <Notes>15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32" baseType="lpstr">
      <vt:lpstr>ＭＳ Ｐゴシック</vt:lpstr>
      <vt:lpstr>新細明體</vt:lpstr>
      <vt:lpstr>標楷體</vt:lpstr>
      <vt:lpstr>Arial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CS5102 High Performance Computer Systems  Synchronization</vt:lpstr>
      <vt:lpstr>Outline</vt:lpstr>
      <vt:lpstr>Introduction</vt:lpstr>
      <vt:lpstr>Why Synchronization?</vt:lpstr>
      <vt:lpstr>Access Ordering</vt:lpstr>
      <vt:lpstr>Synchronize among Many Processors</vt:lpstr>
      <vt:lpstr>Mutual Exclusion</vt:lpstr>
      <vt:lpstr>Critical Sections</vt:lpstr>
      <vt:lpstr>Synchronization at Different Layers</vt:lpstr>
      <vt:lpstr>Synchronization Hardware</vt:lpstr>
      <vt:lpstr>Synchronization Hardware</vt:lpstr>
      <vt:lpstr>Atomic Exchange</vt:lpstr>
      <vt:lpstr>Caching Lock Value</vt:lpstr>
      <vt:lpstr>Implement Atomic Exchange by Spin Lock</vt:lpstr>
      <vt:lpstr>Implement Atomic Exchange by Spin Lock</vt:lpstr>
      <vt:lpstr>Coherence Traffic for Atomic Exchange</vt:lpstr>
      <vt:lpstr>Race for Atomic Exchange</vt:lpstr>
      <vt:lpstr>Load-Linked and Store-Conditional</vt:lpstr>
      <vt:lpstr>Load-Linked and Store-Conditional</vt:lpstr>
      <vt:lpstr>Load-Linked and Store-Conditional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CS5102 High Performance Computer Systems  Synchronization</dc:title>
  <dc:creator>Chung-Ta King</dc:creator>
  <cp:lastModifiedBy>Chung-Ta King</cp:lastModifiedBy>
  <cp:revision>1117</cp:revision>
  <dcterms:created xsi:type="dcterms:W3CDTF">2000-02-07T23:54:30Z</dcterms:created>
  <dcterms:modified xsi:type="dcterms:W3CDTF">2017-06-04T16:29:46Z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