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88" r:id="rId2"/>
    <p:sldId id="599" r:id="rId3"/>
    <p:sldId id="570" r:id="rId4"/>
    <p:sldId id="664" r:id="rId5"/>
    <p:sldId id="677" r:id="rId6"/>
    <p:sldId id="676" r:id="rId7"/>
    <p:sldId id="678" r:id="rId8"/>
    <p:sldId id="628" r:id="rId9"/>
    <p:sldId id="629" r:id="rId10"/>
    <p:sldId id="637" r:id="rId11"/>
    <p:sldId id="634" r:id="rId12"/>
    <p:sldId id="679" r:id="rId13"/>
    <p:sldId id="636" r:id="rId14"/>
    <p:sldId id="643" r:id="rId15"/>
    <p:sldId id="669" r:id="rId16"/>
    <p:sldId id="670" r:id="rId17"/>
    <p:sldId id="667" r:id="rId18"/>
    <p:sldId id="672" r:id="rId19"/>
    <p:sldId id="680" r:id="rId20"/>
    <p:sldId id="673" r:id="rId21"/>
    <p:sldId id="654" r:id="rId22"/>
    <p:sldId id="675" r:id="rId23"/>
    <p:sldId id="666" r:id="rId24"/>
    <p:sldId id="647" r:id="rId25"/>
    <p:sldId id="671" r:id="rId26"/>
    <p:sldId id="658" r:id="rId27"/>
    <p:sldId id="657" r:id="rId28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99FF99"/>
    <a:srgbClr val="0000FF"/>
    <a:srgbClr val="FAD689"/>
    <a:srgbClr val="FFA68E"/>
    <a:srgbClr val="339933"/>
    <a:srgbClr val="33CC33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1522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A0BE11CB-2C9D-418D-AA88-8D8F8A0C7A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842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EF6EEB13-CE12-4FF4-956E-CED59E76226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78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36523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B858B958-E97E-46A2-AFBC-CAA30C64B67F}" type="slidenum">
              <a:rPr lang="en-US" altLang="zh-TW"/>
              <a:pPr eaLnBrk="1" hangingPunct="1"/>
              <a:t>11</a:t>
            </a:fld>
            <a:endParaRPr lang="en-US" altLang="zh-TW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ea typeface="新細明體" charset="-120"/>
              </a:rPr>
              <a:t>Design choice: who is responsible for sending the up-to-date copy to the requesting node?</a:t>
            </a:r>
          </a:p>
        </p:txBody>
      </p:sp>
    </p:spTree>
    <p:extLst>
      <p:ext uri="{BB962C8B-B14F-4D97-AF65-F5344CB8AC3E}">
        <p14:creationId xmlns:p14="http://schemas.microsoft.com/office/powerpoint/2010/main" val="2227050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AF749D12-1948-4DDF-BBA8-65CBD89FE885}" type="slidenum">
              <a:rPr lang="en-US" altLang="zh-TW"/>
              <a:pPr eaLnBrk="1" hangingPunct="1"/>
              <a:t>12</a:t>
            </a:fld>
            <a:endParaRPr lang="en-US" altLang="zh-TW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ea typeface="新細明體" charset="-120"/>
              </a:rPr>
              <a:t>Design choice: who invalidate other</a:t>
            </a:r>
            <a:r>
              <a:rPr lang="en-US" baseline="0" dirty="0" smtClean="0">
                <a:ea typeface="新細明體" charset="-120"/>
              </a:rPr>
              <a:t> caches, directory or requesting node?</a:t>
            </a:r>
            <a:endParaRPr lang="en-US" dirty="0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2293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8875" y="587375"/>
            <a:ext cx="4554538" cy="3416300"/>
          </a:xfrm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46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24 May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33427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24 May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84282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24 May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6098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429D1-FCB3-7240-91E7-EC8CE02CC7F4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Delay is a fact of life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Serialization by directory, no longer the bus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SC not guarantied</a:t>
            </a:r>
          </a:p>
        </p:txBody>
      </p:sp>
    </p:spTree>
    <p:extLst>
      <p:ext uri="{BB962C8B-B14F-4D97-AF65-F5344CB8AC3E}">
        <p14:creationId xmlns:p14="http://schemas.microsoft.com/office/powerpoint/2010/main" val="4105544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429D1-FCB3-7240-91E7-EC8CE02CC7F4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Delay is a fact of life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Serialization by directory, no longer the bus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SC not guarantied</a:t>
            </a:r>
          </a:p>
        </p:txBody>
      </p:sp>
    </p:spTree>
    <p:extLst>
      <p:ext uri="{BB962C8B-B14F-4D97-AF65-F5344CB8AC3E}">
        <p14:creationId xmlns:p14="http://schemas.microsoft.com/office/powerpoint/2010/main" val="9228844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70FCA3BB-CD59-4BB8-B43D-D69257505F55}" type="slidenum">
              <a:rPr lang="en-US" altLang="zh-TW"/>
              <a:pPr eaLnBrk="1" hangingPunct="1"/>
              <a:t>25</a:t>
            </a:fld>
            <a:endParaRPr lang="en-US" altLang="zh-TW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51191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TW" smtClean="0">
                <a:ea typeface="ＭＳ Ｐゴシック" panose="020B0600070205080204" pitchFamily="34" charset="-128"/>
              </a:rPr>
              <a:t>Make reference to SGI Origin paper</a:t>
            </a: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B8592AE-088E-4410-950A-6F8490CF4436}" type="slidenum">
              <a:rPr lang="en-US" altLang="zh-TW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26</a:t>
            </a:fld>
            <a:endParaRPr lang="en-US" altLang="zh-TW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96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24 May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969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8212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8757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270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0699094C-73C6-41EF-A952-BE11F4E6373B}" type="slidenum">
              <a:rPr lang="en-US" altLang="zh-TW"/>
              <a:pPr eaLnBrk="1" hangingPunct="1"/>
              <a:t>7</a:t>
            </a:fld>
            <a:endParaRPr lang="en-US" altLang="zh-TW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236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2F6E0A5E-6395-4CA5-9526-AEC125DC941A}" type="slidenum">
              <a:rPr lang="en-US" altLang="zh-TW"/>
              <a:pPr eaLnBrk="1" hangingPunct="1"/>
              <a:t>8</a:t>
            </a:fld>
            <a:endParaRPr lang="en-US" altLang="zh-TW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352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24 May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6784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41F80571-B0DF-4344-8C33-84CC5CCA6E94}" type="slidenum">
              <a:rPr lang="en-US" altLang="zh-TW"/>
              <a:pPr eaLnBrk="1" hangingPunct="1"/>
              <a:t>10</a:t>
            </a:fld>
            <a:endParaRPr lang="en-US" altLang="zh-TW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4014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</a:defRPr>
            </a:lvl1pPr>
          </a:lstStyle>
          <a:p>
            <a:fld id="{9FE7993C-20F2-47B6-BF44-C3A752F508AC}" type="datetime1">
              <a:rPr lang="zh-TW" altLang="en-US"/>
              <a:pPr/>
              <a:t>2017/5/24</a:t>
            </a:fld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ADA494F0-93F2-4833-8642-70EAF76E9F3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088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23B9D-1627-428B-9DE5-1BBC89274CF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0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4166B-52E3-401C-8D9E-3D7DDDD0DC2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160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fld id="{FD215782-C2A4-4679-8E64-19D568C6D59D}" type="datetime1">
              <a:rPr lang="zh-TW" altLang="en-US"/>
              <a:pPr/>
              <a:t>2017/5/24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D10BB3-AF5C-43AB-A1E2-93EE963D68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830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162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A75C8-C148-D646-81FC-1D13FFF086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5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A0A4-1A2F-4B89-B3C7-02C31CE3A5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17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8C6F5-E875-4294-983F-0C98D29C71E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855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B092A-BDAC-4842-B150-2BA3BE831A2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11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206AD-E6B4-4380-9510-9262C6BAD3A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4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26518-2301-4288-8958-BDA5B1B754F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19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F8FC3-5E9A-4038-B5A8-66BD6BC00F3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2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D4846-DA3B-40DF-B5CF-8C74617F3C4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158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FEB29-1780-42CD-B804-8F89355597E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0221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1" name="Picture 11" descr="清大LOGO(鳥)"/>
          <p:cNvPicPr>
            <a:picLocks noChangeAspect="1" noChangeArrowheads="1"/>
          </p:cNvPicPr>
          <p:nvPr userDrawn="1"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35050"/>
            <a:ext cx="817880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019357-62ED-46DA-9758-0BDF6BF309D1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7" name="Picture 14" descr="清大書法字 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124939" name="Picture 13" descr="清大LOGO(圓)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7" r:id="rId12"/>
    <p:sldLayoutId id="214748366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>
                <a:solidFill>
                  <a:srgbClr val="0000FF"/>
                </a:solidFill>
              </a:rPr>
              <a:t>CS5102 High Performance Computer </a:t>
            </a:r>
            <a:r>
              <a:rPr lang="en-US" altLang="zh-TW" sz="3200" dirty="0" smtClean="0">
                <a:solidFill>
                  <a:srgbClr val="0000FF"/>
                </a:solidFill>
              </a:rPr>
              <a:t>Systems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Distributed Shared Memory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1187941" y="5373216"/>
            <a:ext cx="7032824" cy="58477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(Slides are from textbook, 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O.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Mutlu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Prof.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Hsien-Hsin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 Lee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K.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Asanovic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,</a:t>
            </a:r>
          </a:p>
          <a:p>
            <a:pPr algn="ctr"/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http://compas.cs.stonybrook.edu/courses/cse502-s14/) </a:t>
            </a:r>
            <a:endParaRPr lang="zh-TW" altLang="en-US" sz="1600" dirty="0" smtClean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627811"/>
            <a:ext cx="6518104" cy="346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Distributed Directory Cache Coherence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 dirty="0" smtClean="0">
                <a:solidFill>
                  <a:srgbClr val="FF0000"/>
                </a:solidFill>
              </a:rPr>
              <a:t>Distributed</a:t>
            </a:r>
            <a:r>
              <a:rPr lang="en-US" altLang="zh-TW" dirty="0" smtClean="0"/>
              <a:t> directories track local memory to maintain cache coherence (CC-NUMA)</a:t>
            </a:r>
          </a:p>
          <a:p>
            <a:pPr lvl="1"/>
            <a:r>
              <a:rPr lang="en-US" altLang="zh-TW" dirty="0" smtClean="0"/>
              <a:t>Assumptions: reliable network, FIFO message delivery between any given source-destination pair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6949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Directory Coherence Protocol: Read Miss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Every memory block has a “home” node, where its directory entry resides</a:t>
            </a:r>
          </a:p>
          <a:p>
            <a:pPr lvl="1"/>
            <a:r>
              <a:rPr lang="en-US" altLang="zh-TW" dirty="0" smtClean="0"/>
              <a:t>Home node can be calculated from block address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10</a:t>
            </a:fld>
            <a:endParaRPr lang="zh-TW" altLang="zh-TW"/>
          </a:p>
        </p:txBody>
      </p:sp>
      <p:sp>
        <p:nvSpPr>
          <p:cNvPr id="47107" name="Rectangle 168"/>
          <p:cNvSpPr>
            <a:spLocks noChangeArrowheads="1"/>
          </p:cNvSpPr>
          <p:nvPr/>
        </p:nvSpPr>
        <p:spPr bwMode="auto">
          <a:xfrm>
            <a:off x="4953000" y="2927455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grpSp>
        <p:nvGrpSpPr>
          <p:cNvPr id="47109" name="Group 13"/>
          <p:cNvGrpSpPr>
            <a:grpSpLocks/>
          </p:cNvGrpSpPr>
          <p:nvPr/>
        </p:nvGrpSpPr>
        <p:grpSpPr bwMode="auto">
          <a:xfrm>
            <a:off x="3200400" y="5042005"/>
            <a:ext cx="288925" cy="49213"/>
            <a:chOff x="4128" y="1440"/>
            <a:chExt cx="336" cy="48"/>
          </a:xfrm>
        </p:grpSpPr>
        <p:sp>
          <p:nvSpPr>
            <p:cNvPr id="47171" name="Oval 14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2" name="Oval 15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3" name="Oval 16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110" name="Group 17"/>
          <p:cNvGrpSpPr>
            <a:grpSpLocks/>
          </p:cNvGrpSpPr>
          <p:nvPr/>
        </p:nvGrpSpPr>
        <p:grpSpPr bwMode="auto">
          <a:xfrm>
            <a:off x="3673475" y="5040418"/>
            <a:ext cx="288925" cy="49212"/>
            <a:chOff x="4128" y="1440"/>
            <a:chExt cx="336" cy="48"/>
          </a:xfrm>
        </p:grpSpPr>
        <p:sp>
          <p:nvSpPr>
            <p:cNvPr id="47168" name="Oval 18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9" name="Oval 19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0" name="Oval 20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11" name="AutoShape 21"/>
          <p:cNvSpPr>
            <a:spLocks noChangeArrowheads="1"/>
          </p:cNvSpPr>
          <p:nvPr/>
        </p:nvSpPr>
        <p:spPr bwMode="auto">
          <a:xfrm>
            <a:off x="762000" y="5527979"/>
            <a:ext cx="7602538" cy="510778"/>
          </a:xfrm>
          <a:prstGeom prst="roundRect">
            <a:avLst>
              <a:gd name="adj" fmla="val 16667"/>
            </a:avLst>
          </a:prstGeom>
          <a:solidFill>
            <a:srgbClr val="99FF99">
              <a:alpha val="45097"/>
            </a:srgbClr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r>
              <a:rPr lang="en-US" dirty="0">
                <a:latin typeface="+mn-lt"/>
              </a:rPr>
              <a:t>Interconnection Network</a:t>
            </a:r>
          </a:p>
        </p:txBody>
      </p:sp>
      <p:grpSp>
        <p:nvGrpSpPr>
          <p:cNvPr id="47112" name="Group 110"/>
          <p:cNvGrpSpPr>
            <a:grpSpLocks/>
          </p:cNvGrpSpPr>
          <p:nvPr/>
        </p:nvGrpSpPr>
        <p:grpSpPr bwMode="auto">
          <a:xfrm>
            <a:off x="6734175" y="4203805"/>
            <a:ext cx="1447800" cy="990600"/>
            <a:chOff x="3840" y="2304"/>
            <a:chExt cx="912" cy="624"/>
          </a:xfrm>
        </p:grpSpPr>
        <p:sp>
          <p:nvSpPr>
            <p:cNvPr id="47162" name="Rectangle 85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3" name="Rectangle 89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4" name="Rectangle 97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5" name="Rectangle 101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6" name="Rectangle 108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7" name="Rectangle 109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7113" name="Text Box 100"/>
          <p:cNvSpPr txBox="1">
            <a:spLocks noChangeArrowheads="1"/>
          </p:cNvSpPr>
          <p:nvPr/>
        </p:nvSpPr>
        <p:spPr bwMode="auto">
          <a:xfrm>
            <a:off x="6680200" y="450860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736359" name="Text Box 103"/>
          <p:cNvSpPr txBox="1">
            <a:spLocks noChangeArrowheads="1"/>
          </p:cNvSpPr>
          <p:nvPr/>
        </p:nvSpPr>
        <p:spPr bwMode="auto">
          <a:xfrm>
            <a:off x="6908800" y="450860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736361" name="Text Box 105"/>
          <p:cNvSpPr txBox="1">
            <a:spLocks noChangeArrowheads="1"/>
          </p:cNvSpPr>
          <p:nvPr/>
        </p:nvSpPr>
        <p:spPr bwMode="auto">
          <a:xfrm>
            <a:off x="7670800" y="448764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736362" name="Text Box 106"/>
          <p:cNvSpPr txBox="1">
            <a:spLocks noChangeArrowheads="1"/>
          </p:cNvSpPr>
          <p:nvPr/>
        </p:nvSpPr>
        <p:spPr bwMode="auto">
          <a:xfrm>
            <a:off x="7947025" y="448764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47117" name="Rectangle 113"/>
          <p:cNvSpPr>
            <a:spLocks noChangeArrowheads="1"/>
          </p:cNvSpPr>
          <p:nvPr/>
        </p:nvSpPr>
        <p:spPr bwMode="auto">
          <a:xfrm>
            <a:off x="7164336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err="1" smtClean="0">
                <a:latin typeface="+mn-lt"/>
              </a:rPr>
              <a:t>P</a:t>
            </a:r>
            <a:r>
              <a:rPr lang="en-US" b="1" baseline="-25000" dirty="0" err="1" smtClean="0">
                <a:latin typeface="+mn-lt"/>
              </a:rPr>
              <a:t>n</a:t>
            </a:r>
            <a:endParaRPr lang="en-US" b="1" baseline="-25000" dirty="0">
              <a:latin typeface="+mn-lt"/>
            </a:endParaRPr>
          </a:p>
        </p:txBody>
      </p:sp>
      <p:sp>
        <p:nvSpPr>
          <p:cNvPr id="47118" name="Rectangle 114"/>
          <p:cNvSpPr>
            <a:spLocks noChangeArrowheads="1"/>
          </p:cNvSpPr>
          <p:nvPr/>
        </p:nvSpPr>
        <p:spPr bwMode="auto">
          <a:xfrm>
            <a:off x="7010400" y="2936980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7119" name="Line 115"/>
          <p:cNvSpPr>
            <a:spLocks noChangeShapeType="1"/>
          </p:cNvSpPr>
          <p:nvPr/>
        </p:nvSpPr>
        <p:spPr bwMode="auto">
          <a:xfrm>
            <a:off x="7378700" y="2844905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Line 116"/>
          <p:cNvSpPr>
            <a:spLocks noChangeShapeType="1"/>
          </p:cNvSpPr>
          <p:nvPr/>
        </p:nvSpPr>
        <p:spPr bwMode="auto">
          <a:xfrm>
            <a:off x="7391400" y="3289405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Rectangle 117"/>
          <p:cNvSpPr>
            <a:spLocks noChangeArrowheads="1"/>
          </p:cNvSpPr>
          <p:nvPr/>
        </p:nvSpPr>
        <p:spPr bwMode="auto">
          <a:xfrm>
            <a:off x="6705600" y="3594205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7122" name="Rectangle 118"/>
          <p:cNvSpPr>
            <a:spLocks noChangeArrowheads="1"/>
          </p:cNvSpPr>
          <p:nvPr/>
        </p:nvSpPr>
        <p:spPr bwMode="auto">
          <a:xfrm>
            <a:off x="6629400" y="3441805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7123" name="Group 119"/>
          <p:cNvGrpSpPr>
            <a:grpSpLocks/>
          </p:cNvGrpSpPr>
          <p:nvPr/>
        </p:nvGrpSpPr>
        <p:grpSpPr bwMode="auto">
          <a:xfrm>
            <a:off x="1019175" y="4203805"/>
            <a:ext cx="1447800" cy="990600"/>
            <a:chOff x="3840" y="2304"/>
            <a:chExt cx="912" cy="624"/>
          </a:xfrm>
        </p:grpSpPr>
        <p:sp>
          <p:nvSpPr>
            <p:cNvPr id="47156" name="Rectangle 120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7" name="Rectangle 121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8" name="Rectangle 122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9" name="Rectangle 123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0" name="Rectangle 124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61" name="Rectangle 125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7124" name="Rectangle 130"/>
          <p:cNvSpPr>
            <a:spLocks noChangeArrowheads="1"/>
          </p:cNvSpPr>
          <p:nvPr/>
        </p:nvSpPr>
        <p:spPr bwMode="auto">
          <a:xfrm>
            <a:off x="990600" y="3594205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7125" name="Rectangle 131"/>
          <p:cNvSpPr>
            <a:spLocks noChangeArrowheads="1"/>
          </p:cNvSpPr>
          <p:nvPr/>
        </p:nvSpPr>
        <p:spPr bwMode="auto">
          <a:xfrm>
            <a:off x="914400" y="3441805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26" name="Rectangle 132"/>
          <p:cNvSpPr>
            <a:spLocks noChangeArrowheads="1"/>
          </p:cNvSpPr>
          <p:nvPr/>
        </p:nvSpPr>
        <p:spPr bwMode="auto">
          <a:xfrm>
            <a:off x="14398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0</a:t>
            </a:r>
            <a:endParaRPr lang="en-US" b="1" baseline="-25000" dirty="0">
              <a:latin typeface="+mn-lt"/>
            </a:endParaRPr>
          </a:p>
        </p:txBody>
      </p:sp>
      <p:sp>
        <p:nvSpPr>
          <p:cNvPr id="47127" name="Line 134"/>
          <p:cNvSpPr>
            <a:spLocks noChangeShapeType="1"/>
          </p:cNvSpPr>
          <p:nvPr/>
        </p:nvSpPr>
        <p:spPr bwMode="auto">
          <a:xfrm>
            <a:off x="1654175" y="2844905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135"/>
          <p:cNvSpPr>
            <a:spLocks noChangeShapeType="1"/>
          </p:cNvSpPr>
          <p:nvPr/>
        </p:nvSpPr>
        <p:spPr bwMode="auto">
          <a:xfrm>
            <a:off x="1666875" y="3289405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6392" name="Text Box 136"/>
          <p:cNvSpPr txBox="1">
            <a:spLocks noChangeArrowheads="1"/>
          </p:cNvSpPr>
          <p:nvPr/>
        </p:nvSpPr>
        <p:spPr bwMode="auto">
          <a:xfrm>
            <a:off x="1822450" y="2451205"/>
            <a:ext cx="1828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2000" dirty="0" smtClean="0">
                <a:latin typeface="+mn-lt"/>
              </a:rPr>
              <a:t>Read Z (missed)</a:t>
            </a:r>
            <a:endParaRPr lang="en-US" sz="2000" dirty="0">
              <a:latin typeface="+mn-lt"/>
            </a:endParaRPr>
          </a:p>
        </p:txBody>
      </p:sp>
      <p:grpSp>
        <p:nvGrpSpPr>
          <p:cNvPr id="736418" name="Group 162"/>
          <p:cNvGrpSpPr>
            <a:grpSpLocks/>
          </p:cNvGrpSpPr>
          <p:nvPr/>
        </p:nvGrpSpPr>
        <p:grpSpPr bwMode="auto">
          <a:xfrm>
            <a:off x="1633538" y="3109151"/>
            <a:ext cx="5745162" cy="2623502"/>
            <a:chOff x="1029" y="1870"/>
            <a:chExt cx="3141" cy="733"/>
          </a:xfrm>
        </p:grpSpPr>
        <p:sp>
          <p:nvSpPr>
            <p:cNvPr id="47154" name="Text Box 137"/>
            <p:cNvSpPr txBox="1">
              <a:spLocks noChangeArrowheads="1"/>
            </p:cNvSpPr>
            <p:nvPr/>
          </p:nvSpPr>
          <p:spPr bwMode="auto">
            <a:xfrm>
              <a:off x="1648" y="2491"/>
              <a:ext cx="1128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l" eaLnBrk="1" hangingPunct="1"/>
              <a:r>
                <a:rPr lang="en-US" sz="2000" dirty="0">
                  <a:latin typeface="+mn-lt"/>
                </a:rPr>
                <a:t>Go to Home Node</a:t>
              </a:r>
            </a:p>
          </p:txBody>
        </p:sp>
        <p:cxnSp>
          <p:nvCxnSpPr>
            <p:cNvPr id="47155" name="AutoShape 138"/>
            <p:cNvCxnSpPr>
              <a:cxnSpLocks noChangeShapeType="1"/>
            </p:cNvCxnSpPr>
            <p:nvPr/>
          </p:nvCxnSpPr>
          <p:spPr bwMode="auto">
            <a:xfrm rot="16200000" flipH="1">
              <a:off x="2239" y="660"/>
              <a:ext cx="722" cy="3141"/>
            </a:xfrm>
            <a:prstGeom prst="bentConnector2">
              <a:avLst/>
            </a:prstGeom>
            <a:noFill/>
            <a:ln w="28575">
              <a:solidFill>
                <a:srgbClr val="00008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7131" name="Group 140"/>
          <p:cNvGrpSpPr>
            <a:grpSpLocks/>
          </p:cNvGrpSpPr>
          <p:nvPr/>
        </p:nvGrpSpPr>
        <p:grpSpPr bwMode="auto">
          <a:xfrm>
            <a:off x="4676775" y="4203805"/>
            <a:ext cx="1447800" cy="990600"/>
            <a:chOff x="3840" y="2304"/>
            <a:chExt cx="912" cy="624"/>
          </a:xfrm>
        </p:grpSpPr>
        <p:sp>
          <p:nvSpPr>
            <p:cNvPr id="47148" name="Rectangle 141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49" name="Rectangle 142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0" name="Rectangle 143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1" name="Rectangle 144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2" name="Rectangle 145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153" name="Rectangle 146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7132" name="Rectangle 147"/>
          <p:cNvSpPr>
            <a:spLocks noChangeArrowheads="1"/>
          </p:cNvSpPr>
          <p:nvPr/>
        </p:nvSpPr>
        <p:spPr bwMode="auto">
          <a:xfrm>
            <a:off x="4648200" y="3594205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7133" name="Rectangle 148"/>
          <p:cNvSpPr>
            <a:spLocks noChangeArrowheads="1"/>
          </p:cNvSpPr>
          <p:nvPr/>
        </p:nvSpPr>
        <p:spPr bwMode="auto">
          <a:xfrm>
            <a:off x="4572000" y="3441805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47134" name="Rectangle 149"/>
          <p:cNvSpPr>
            <a:spLocks noChangeArrowheads="1"/>
          </p:cNvSpPr>
          <p:nvPr/>
        </p:nvSpPr>
        <p:spPr bwMode="auto">
          <a:xfrm>
            <a:off x="50974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n-1</a:t>
            </a:r>
            <a:endParaRPr lang="en-US" b="1" baseline="-25000" dirty="0">
              <a:latin typeface="+mn-lt"/>
            </a:endParaRPr>
          </a:p>
        </p:txBody>
      </p:sp>
      <p:sp>
        <p:nvSpPr>
          <p:cNvPr id="47135" name="Line 151"/>
          <p:cNvSpPr>
            <a:spLocks noChangeShapeType="1"/>
          </p:cNvSpPr>
          <p:nvPr/>
        </p:nvSpPr>
        <p:spPr bwMode="auto">
          <a:xfrm>
            <a:off x="5311775" y="2844905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Line 152"/>
          <p:cNvSpPr>
            <a:spLocks noChangeShapeType="1"/>
          </p:cNvSpPr>
          <p:nvPr/>
        </p:nvSpPr>
        <p:spPr bwMode="auto">
          <a:xfrm>
            <a:off x="5324475" y="3289405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Rectangle 156"/>
          <p:cNvSpPr>
            <a:spLocks noChangeArrowheads="1"/>
          </p:cNvSpPr>
          <p:nvPr/>
        </p:nvSpPr>
        <p:spPr bwMode="auto">
          <a:xfrm>
            <a:off x="7854950" y="3760893"/>
            <a:ext cx="296863" cy="293687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Z</a:t>
            </a:r>
          </a:p>
        </p:txBody>
      </p:sp>
      <p:sp>
        <p:nvSpPr>
          <p:cNvPr id="47138" name="Rectangle 157"/>
          <p:cNvSpPr>
            <a:spLocks noChangeArrowheads="1"/>
          </p:cNvSpPr>
          <p:nvPr/>
        </p:nvSpPr>
        <p:spPr bwMode="auto">
          <a:xfrm>
            <a:off x="4953000" y="2984605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Z</a:t>
            </a:r>
          </a:p>
        </p:txBody>
      </p:sp>
      <p:cxnSp>
        <p:nvCxnSpPr>
          <p:cNvPr id="736414" name="AutoShape 158"/>
          <p:cNvCxnSpPr>
            <a:cxnSpLocks noChangeShapeType="1"/>
            <a:stCxn id="47137" idx="2"/>
          </p:cNvCxnSpPr>
          <p:nvPr/>
        </p:nvCxnSpPr>
        <p:spPr bwMode="auto">
          <a:xfrm rot="5400000">
            <a:off x="4200724" y="1896970"/>
            <a:ext cx="1645049" cy="5960269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6417" name="Text Box 161"/>
          <p:cNvSpPr txBox="1">
            <a:spLocks noChangeArrowheads="1"/>
          </p:cNvSpPr>
          <p:nvPr/>
        </p:nvSpPr>
        <p:spPr bwMode="auto">
          <a:xfrm>
            <a:off x="6934200" y="448764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1</a:t>
            </a:r>
          </a:p>
        </p:txBody>
      </p:sp>
      <p:sp>
        <p:nvSpPr>
          <p:cNvPr id="47141" name="Line 163"/>
          <p:cNvSpPr>
            <a:spLocks noChangeShapeType="1"/>
          </p:cNvSpPr>
          <p:nvPr/>
        </p:nvSpPr>
        <p:spPr bwMode="auto">
          <a:xfrm>
            <a:off x="1676400" y="5270605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42" name="Line 164"/>
          <p:cNvSpPr>
            <a:spLocks noChangeShapeType="1"/>
          </p:cNvSpPr>
          <p:nvPr/>
        </p:nvSpPr>
        <p:spPr bwMode="auto">
          <a:xfrm>
            <a:off x="5410200" y="5270605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43" name="Line 165"/>
          <p:cNvSpPr>
            <a:spLocks noChangeShapeType="1"/>
          </p:cNvSpPr>
          <p:nvPr/>
        </p:nvSpPr>
        <p:spPr bwMode="auto">
          <a:xfrm>
            <a:off x="7391400" y="5270605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44" name="Text Box 166"/>
          <p:cNvSpPr txBox="1">
            <a:spLocks noChangeArrowheads="1"/>
          </p:cNvSpPr>
          <p:nvPr/>
        </p:nvSpPr>
        <p:spPr bwMode="auto">
          <a:xfrm>
            <a:off x="2611339" y="2994293"/>
            <a:ext cx="20284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+mn-lt"/>
              </a:rPr>
              <a:t>Block 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Z is </a:t>
            </a:r>
            <a:endParaRPr lang="en-US" dirty="0" smtClean="0">
              <a:solidFill>
                <a:srgbClr val="0000FF"/>
              </a:solidFill>
              <a:latin typeface="+mn-lt"/>
            </a:endParaRP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+mn-lt"/>
              </a:rPr>
              <a:t>shared (clean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)</a:t>
            </a:r>
          </a:p>
        </p:txBody>
      </p:sp>
      <p:sp>
        <p:nvSpPr>
          <p:cNvPr id="47145" name="Text Box 167"/>
          <p:cNvSpPr txBox="1">
            <a:spLocks noChangeArrowheads="1"/>
          </p:cNvSpPr>
          <p:nvPr/>
        </p:nvSpPr>
        <p:spPr bwMode="auto">
          <a:xfrm>
            <a:off x="7703826" y="3047485"/>
            <a:ext cx="12618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accent2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2000" dirty="0">
                <a:latin typeface="+mn-lt"/>
              </a:rPr>
              <a:t>Home of Z</a:t>
            </a:r>
          </a:p>
        </p:txBody>
      </p:sp>
      <p:sp>
        <p:nvSpPr>
          <p:cNvPr id="47146" name="Rectangle 169"/>
          <p:cNvSpPr>
            <a:spLocks noChangeArrowheads="1"/>
          </p:cNvSpPr>
          <p:nvPr/>
        </p:nvSpPr>
        <p:spPr bwMode="auto">
          <a:xfrm>
            <a:off x="1290638" y="2936980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736415" name="Rectangle 159"/>
          <p:cNvSpPr>
            <a:spLocks noChangeArrowheads="1"/>
          </p:cNvSpPr>
          <p:nvPr/>
        </p:nvSpPr>
        <p:spPr bwMode="auto">
          <a:xfrm>
            <a:off x="1295400" y="2998893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55601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3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3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73636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73636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73636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73636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73636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73636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3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3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36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36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359" grpId="0"/>
      <p:bldP spid="736361" grpId="0"/>
      <p:bldP spid="736362" grpId="0"/>
      <p:bldP spid="736392" grpId="0"/>
      <p:bldP spid="736417" grpId="0"/>
      <p:bldP spid="7364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Block Z is dirty (“Modified” in P</a:t>
            </a:r>
            <a:r>
              <a:rPr lang="en-US" altLang="zh-TW" baseline="-25000" dirty="0" smtClean="0"/>
              <a:t>n-1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Directory Coherence Protocol: Read Miss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11</a:t>
            </a:fld>
            <a:endParaRPr lang="zh-TW" altLang="zh-TW"/>
          </a:p>
        </p:txBody>
      </p:sp>
      <p:grpSp>
        <p:nvGrpSpPr>
          <p:cNvPr id="48132" name="Group 3"/>
          <p:cNvGrpSpPr>
            <a:grpSpLocks/>
          </p:cNvGrpSpPr>
          <p:nvPr/>
        </p:nvGrpSpPr>
        <p:grpSpPr bwMode="auto">
          <a:xfrm>
            <a:off x="3200400" y="5024536"/>
            <a:ext cx="288925" cy="49213"/>
            <a:chOff x="4128" y="1440"/>
            <a:chExt cx="336" cy="48"/>
          </a:xfrm>
        </p:grpSpPr>
        <p:sp>
          <p:nvSpPr>
            <p:cNvPr id="48204" name="Oval 4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05" name="Oval 5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06" name="Oval 6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3673475" y="5022949"/>
            <a:ext cx="288925" cy="49212"/>
            <a:chOff x="4128" y="1440"/>
            <a:chExt cx="336" cy="48"/>
          </a:xfrm>
        </p:grpSpPr>
        <p:sp>
          <p:nvSpPr>
            <p:cNvPr id="48201" name="Oval 8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02" name="Oval 9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03" name="Oval 10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34" name="AutoShape 11"/>
          <p:cNvSpPr>
            <a:spLocks noChangeArrowheads="1"/>
          </p:cNvSpPr>
          <p:nvPr/>
        </p:nvSpPr>
        <p:spPr bwMode="auto">
          <a:xfrm>
            <a:off x="762000" y="5510510"/>
            <a:ext cx="7602538" cy="510778"/>
          </a:xfrm>
          <a:prstGeom prst="roundRect">
            <a:avLst>
              <a:gd name="adj" fmla="val 16667"/>
            </a:avLst>
          </a:prstGeom>
          <a:solidFill>
            <a:srgbClr val="99FF99">
              <a:alpha val="45097"/>
            </a:srgbClr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r>
              <a:rPr lang="en-US" dirty="0">
                <a:latin typeface="+mn-lt"/>
              </a:rPr>
              <a:t>Interconnection Network</a:t>
            </a:r>
          </a:p>
        </p:txBody>
      </p:sp>
      <p:grpSp>
        <p:nvGrpSpPr>
          <p:cNvPr id="48135" name="Group 12"/>
          <p:cNvGrpSpPr>
            <a:grpSpLocks/>
          </p:cNvGrpSpPr>
          <p:nvPr/>
        </p:nvGrpSpPr>
        <p:grpSpPr bwMode="auto">
          <a:xfrm>
            <a:off x="6734175" y="4186336"/>
            <a:ext cx="1447800" cy="990600"/>
            <a:chOff x="3840" y="2304"/>
            <a:chExt cx="912" cy="624"/>
          </a:xfrm>
        </p:grpSpPr>
        <p:sp>
          <p:nvSpPr>
            <p:cNvPr id="48195" name="Rectangle 13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6" name="Rectangle 14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7" name="Rectangle 15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8" name="Rectangle 16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9" name="Rectangle 17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200" name="Rectangle 18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39347" name="Text Box 19"/>
          <p:cNvSpPr txBox="1">
            <a:spLocks noChangeArrowheads="1"/>
          </p:cNvSpPr>
          <p:nvPr/>
        </p:nvSpPr>
        <p:spPr bwMode="auto">
          <a:xfrm>
            <a:off x="66802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739348" name="Text Box 20"/>
          <p:cNvSpPr txBox="1">
            <a:spLocks noChangeArrowheads="1"/>
          </p:cNvSpPr>
          <p:nvPr/>
        </p:nvSpPr>
        <p:spPr bwMode="auto">
          <a:xfrm>
            <a:off x="6908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739349" name="Text Box 21"/>
          <p:cNvSpPr txBox="1">
            <a:spLocks noChangeArrowheads="1"/>
          </p:cNvSpPr>
          <p:nvPr/>
        </p:nvSpPr>
        <p:spPr bwMode="auto">
          <a:xfrm>
            <a:off x="7670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739350" name="Text Box 22"/>
          <p:cNvSpPr txBox="1">
            <a:spLocks noChangeArrowheads="1"/>
          </p:cNvSpPr>
          <p:nvPr/>
        </p:nvSpPr>
        <p:spPr bwMode="auto">
          <a:xfrm>
            <a:off x="7924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48141" name="Line 25"/>
          <p:cNvSpPr>
            <a:spLocks noChangeShapeType="1"/>
          </p:cNvSpPr>
          <p:nvPr/>
        </p:nvSpPr>
        <p:spPr bwMode="auto">
          <a:xfrm>
            <a:off x="7378700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26"/>
          <p:cNvSpPr>
            <a:spLocks noChangeShapeType="1"/>
          </p:cNvSpPr>
          <p:nvPr/>
        </p:nvSpPr>
        <p:spPr bwMode="auto">
          <a:xfrm>
            <a:off x="7391400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Rectangle 27"/>
          <p:cNvSpPr>
            <a:spLocks noChangeArrowheads="1"/>
          </p:cNvSpPr>
          <p:nvPr/>
        </p:nvSpPr>
        <p:spPr bwMode="auto">
          <a:xfrm>
            <a:off x="67056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8144" name="Rectangle 28"/>
          <p:cNvSpPr>
            <a:spLocks noChangeArrowheads="1"/>
          </p:cNvSpPr>
          <p:nvPr/>
        </p:nvSpPr>
        <p:spPr bwMode="auto">
          <a:xfrm>
            <a:off x="66294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8145" name="Group 29"/>
          <p:cNvGrpSpPr>
            <a:grpSpLocks/>
          </p:cNvGrpSpPr>
          <p:nvPr/>
        </p:nvGrpSpPr>
        <p:grpSpPr bwMode="auto">
          <a:xfrm>
            <a:off x="1019175" y="4186336"/>
            <a:ext cx="1447800" cy="990600"/>
            <a:chOff x="3840" y="2304"/>
            <a:chExt cx="912" cy="624"/>
          </a:xfrm>
        </p:grpSpPr>
        <p:sp>
          <p:nvSpPr>
            <p:cNvPr id="48189" name="Rectangle 30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0" name="Rectangle 31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1" name="Rectangle 32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2" name="Rectangle 33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3" name="Rectangle 34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94" name="Rectangle 35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8146" name="Rectangle 36"/>
          <p:cNvSpPr>
            <a:spLocks noChangeArrowheads="1"/>
          </p:cNvSpPr>
          <p:nvPr/>
        </p:nvSpPr>
        <p:spPr bwMode="auto">
          <a:xfrm>
            <a:off x="9906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8147" name="Rectangle 37"/>
          <p:cNvSpPr>
            <a:spLocks noChangeArrowheads="1"/>
          </p:cNvSpPr>
          <p:nvPr/>
        </p:nvSpPr>
        <p:spPr bwMode="auto">
          <a:xfrm>
            <a:off x="9144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49" name="Line 40"/>
          <p:cNvSpPr>
            <a:spLocks noChangeShapeType="1"/>
          </p:cNvSpPr>
          <p:nvPr/>
        </p:nvSpPr>
        <p:spPr bwMode="auto">
          <a:xfrm>
            <a:off x="1654175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Line 41"/>
          <p:cNvSpPr>
            <a:spLocks noChangeShapeType="1"/>
          </p:cNvSpPr>
          <p:nvPr/>
        </p:nvSpPr>
        <p:spPr bwMode="auto">
          <a:xfrm>
            <a:off x="1666875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9370" name="Text Box 42"/>
          <p:cNvSpPr txBox="1">
            <a:spLocks noChangeArrowheads="1"/>
          </p:cNvSpPr>
          <p:nvPr/>
        </p:nvSpPr>
        <p:spPr bwMode="auto">
          <a:xfrm>
            <a:off x="1822450" y="2433736"/>
            <a:ext cx="1828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2000" dirty="0" smtClean="0">
                <a:latin typeface="+mn-lt"/>
              </a:rPr>
              <a:t>Read Z (missed)</a:t>
            </a:r>
            <a:endParaRPr lang="en-US" sz="2000" dirty="0">
              <a:latin typeface="+mn-lt"/>
            </a:endParaRPr>
          </a:p>
        </p:txBody>
      </p:sp>
      <p:grpSp>
        <p:nvGrpSpPr>
          <p:cNvPr id="48152" name="Group 46"/>
          <p:cNvGrpSpPr>
            <a:grpSpLocks/>
          </p:cNvGrpSpPr>
          <p:nvPr/>
        </p:nvGrpSpPr>
        <p:grpSpPr bwMode="auto">
          <a:xfrm>
            <a:off x="4676775" y="4186336"/>
            <a:ext cx="1447800" cy="990600"/>
            <a:chOff x="3840" y="2304"/>
            <a:chExt cx="912" cy="624"/>
          </a:xfrm>
        </p:grpSpPr>
        <p:sp>
          <p:nvSpPr>
            <p:cNvPr id="48183" name="Rectangle 47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84" name="Rectangle 48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85" name="Rectangle 49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86" name="Rectangle 50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87" name="Rectangle 51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188" name="Rectangle 52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8153" name="Rectangle 53"/>
          <p:cNvSpPr>
            <a:spLocks noChangeArrowheads="1"/>
          </p:cNvSpPr>
          <p:nvPr/>
        </p:nvSpPr>
        <p:spPr bwMode="auto">
          <a:xfrm>
            <a:off x="46482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8154" name="Rectangle 54"/>
          <p:cNvSpPr>
            <a:spLocks noChangeArrowheads="1"/>
          </p:cNvSpPr>
          <p:nvPr/>
        </p:nvSpPr>
        <p:spPr bwMode="auto">
          <a:xfrm>
            <a:off x="45720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56" name="Line 57"/>
          <p:cNvSpPr>
            <a:spLocks noChangeShapeType="1"/>
          </p:cNvSpPr>
          <p:nvPr/>
        </p:nvSpPr>
        <p:spPr bwMode="auto">
          <a:xfrm>
            <a:off x="5311775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Line 58"/>
          <p:cNvSpPr>
            <a:spLocks noChangeShapeType="1"/>
          </p:cNvSpPr>
          <p:nvPr/>
        </p:nvSpPr>
        <p:spPr bwMode="auto">
          <a:xfrm>
            <a:off x="5324475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8" name="Line 64"/>
          <p:cNvSpPr>
            <a:spLocks noChangeShapeType="1"/>
          </p:cNvSpPr>
          <p:nvPr/>
        </p:nvSpPr>
        <p:spPr bwMode="auto">
          <a:xfrm>
            <a:off x="16764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59" name="Line 65"/>
          <p:cNvSpPr>
            <a:spLocks noChangeShapeType="1"/>
          </p:cNvSpPr>
          <p:nvPr/>
        </p:nvSpPr>
        <p:spPr bwMode="auto">
          <a:xfrm>
            <a:off x="54102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60" name="Line 66"/>
          <p:cNvSpPr>
            <a:spLocks noChangeShapeType="1"/>
          </p:cNvSpPr>
          <p:nvPr/>
        </p:nvSpPr>
        <p:spPr bwMode="auto">
          <a:xfrm>
            <a:off x="73914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739396" name="Group 68"/>
          <p:cNvGrpSpPr>
            <a:grpSpLocks/>
          </p:cNvGrpSpPr>
          <p:nvPr/>
        </p:nvGrpSpPr>
        <p:grpSpPr bwMode="auto">
          <a:xfrm>
            <a:off x="1633538" y="3268764"/>
            <a:ext cx="5364162" cy="2389541"/>
            <a:chOff x="1029" y="1870"/>
            <a:chExt cx="3141" cy="735"/>
          </a:xfrm>
        </p:grpSpPr>
        <p:sp>
          <p:nvSpPr>
            <p:cNvPr id="48181" name="Text Box 69"/>
            <p:cNvSpPr txBox="1">
              <a:spLocks noChangeArrowheads="1"/>
            </p:cNvSpPr>
            <p:nvPr/>
          </p:nvSpPr>
          <p:spPr bwMode="auto">
            <a:xfrm>
              <a:off x="1615" y="2482"/>
              <a:ext cx="1191" cy="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l" eaLnBrk="1" hangingPunct="1"/>
              <a:r>
                <a:rPr lang="en-US" sz="2000" dirty="0">
                  <a:latin typeface="+mn-lt"/>
                </a:rPr>
                <a:t>Go to Home </a:t>
              </a:r>
              <a:r>
                <a:rPr lang="en-US" sz="2000" dirty="0" smtClean="0">
                  <a:latin typeface="+mn-lt"/>
                </a:rPr>
                <a:t>node</a:t>
              </a:r>
              <a:endParaRPr lang="en-US" sz="2000" dirty="0">
                <a:latin typeface="+mn-lt"/>
              </a:endParaRPr>
            </a:p>
          </p:txBody>
        </p:sp>
        <p:cxnSp>
          <p:nvCxnSpPr>
            <p:cNvPr id="48182" name="AutoShape 70"/>
            <p:cNvCxnSpPr>
              <a:cxnSpLocks noChangeShapeType="1"/>
            </p:cNvCxnSpPr>
            <p:nvPr/>
          </p:nvCxnSpPr>
          <p:spPr bwMode="auto">
            <a:xfrm rot="16200000" flipH="1">
              <a:off x="2239" y="660"/>
              <a:ext cx="722" cy="3141"/>
            </a:xfrm>
            <a:prstGeom prst="bentConnector2">
              <a:avLst/>
            </a:prstGeom>
            <a:noFill/>
            <a:ln w="28575">
              <a:solidFill>
                <a:srgbClr val="00008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39408" name="Rectangle 80"/>
          <p:cNvSpPr>
            <a:spLocks noChangeArrowheads="1"/>
          </p:cNvSpPr>
          <p:nvPr/>
        </p:nvSpPr>
        <p:spPr bwMode="auto">
          <a:xfrm>
            <a:off x="7856538" y="3740249"/>
            <a:ext cx="296862" cy="293687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  <p:sp>
        <p:nvSpPr>
          <p:cNvPr id="739409" name="Text Box 81"/>
          <p:cNvSpPr txBox="1">
            <a:spLocks noChangeArrowheads="1"/>
          </p:cNvSpPr>
          <p:nvPr/>
        </p:nvSpPr>
        <p:spPr bwMode="auto">
          <a:xfrm>
            <a:off x="67056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0</a:t>
            </a:r>
          </a:p>
        </p:txBody>
      </p:sp>
      <p:sp>
        <p:nvSpPr>
          <p:cNvPr id="739410" name="Text Box 82"/>
          <p:cNvSpPr txBox="1">
            <a:spLocks noChangeArrowheads="1"/>
          </p:cNvSpPr>
          <p:nvPr/>
        </p:nvSpPr>
        <p:spPr bwMode="auto">
          <a:xfrm>
            <a:off x="6931025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1</a:t>
            </a:r>
          </a:p>
        </p:txBody>
      </p:sp>
      <p:sp>
        <p:nvSpPr>
          <p:cNvPr id="739411" name="Text Box 83"/>
          <p:cNvSpPr txBox="1">
            <a:spLocks noChangeArrowheads="1"/>
          </p:cNvSpPr>
          <p:nvPr/>
        </p:nvSpPr>
        <p:spPr bwMode="auto">
          <a:xfrm>
            <a:off x="7947025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1</a:t>
            </a:r>
          </a:p>
        </p:txBody>
      </p:sp>
      <p:sp>
        <p:nvSpPr>
          <p:cNvPr id="739412" name="Text Box 84"/>
          <p:cNvSpPr txBox="1">
            <a:spLocks noChangeArrowheads="1"/>
          </p:cNvSpPr>
          <p:nvPr/>
        </p:nvSpPr>
        <p:spPr bwMode="auto">
          <a:xfrm>
            <a:off x="723870" y="1652737"/>
            <a:ext cx="6489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+mn-lt"/>
              </a:rPr>
              <a:t>Block 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Z 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is now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c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lean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,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“Shared”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by 3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nodes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(M</a:t>
            </a:r>
            <a:r>
              <a:rPr lang="en-US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S)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8172" name="Rectangle 85"/>
          <p:cNvSpPr>
            <a:spLocks noChangeArrowheads="1"/>
          </p:cNvSpPr>
          <p:nvPr/>
        </p:nvSpPr>
        <p:spPr bwMode="auto">
          <a:xfrm>
            <a:off x="7010400" y="2929036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8173" name="Rectangle 86"/>
          <p:cNvSpPr>
            <a:spLocks noChangeArrowheads="1"/>
          </p:cNvSpPr>
          <p:nvPr/>
        </p:nvSpPr>
        <p:spPr bwMode="auto">
          <a:xfrm>
            <a:off x="4953000" y="2929036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8174" name="Rectangle 87"/>
          <p:cNvSpPr>
            <a:spLocks noChangeArrowheads="1"/>
          </p:cNvSpPr>
          <p:nvPr/>
        </p:nvSpPr>
        <p:spPr bwMode="auto">
          <a:xfrm>
            <a:off x="1281113" y="2929036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8175" name="Rectangle 60"/>
          <p:cNvSpPr>
            <a:spLocks noChangeArrowheads="1"/>
          </p:cNvSpPr>
          <p:nvPr/>
        </p:nvSpPr>
        <p:spPr bwMode="auto">
          <a:xfrm>
            <a:off x="4953000" y="2967136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  <p:sp>
        <p:nvSpPr>
          <p:cNvPr id="739406" name="Rectangle 78"/>
          <p:cNvSpPr>
            <a:spLocks noChangeArrowheads="1"/>
          </p:cNvSpPr>
          <p:nvPr/>
        </p:nvSpPr>
        <p:spPr bwMode="auto">
          <a:xfrm>
            <a:off x="1289050" y="2981424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  <p:sp>
        <p:nvSpPr>
          <p:cNvPr id="80" name="Rectangle 113"/>
          <p:cNvSpPr>
            <a:spLocks noChangeArrowheads="1"/>
          </p:cNvSpPr>
          <p:nvPr/>
        </p:nvSpPr>
        <p:spPr bwMode="auto">
          <a:xfrm>
            <a:off x="7164336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err="1" smtClean="0">
                <a:latin typeface="+mn-lt"/>
              </a:rPr>
              <a:t>P</a:t>
            </a:r>
            <a:r>
              <a:rPr lang="en-US" b="1" baseline="-25000" dirty="0" err="1" smtClean="0">
                <a:latin typeface="+mn-lt"/>
              </a:rPr>
              <a:t>n</a:t>
            </a:r>
            <a:endParaRPr lang="en-US" b="1" baseline="-25000" dirty="0">
              <a:latin typeface="+mn-lt"/>
            </a:endParaRPr>
          </a:p>
        </p:txBody>
      </p:sp>
      <p:sp>
        <p:nvSpPr>
          <p:cNvPr id="81" name="Rectangle 132"/>
          <p:cNvSpPr>
            <a:spLocks noChangeArrowheads="1"/>
          </p:cNvSpPr>
          <p:nvPr/>
        </p:nvSpPr>
        <p:spPr bwMode="auto">
          <a:xfrm>
            <a:off x="14398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0</a:t>
            </a:r>
            <a:endParaRPr lang="en-US" b="1" baseline="-25000" dirty="0">
              <a:latin typeface="+mn-lt"/>
            </a:endParaRPr>
          </a:p>
        </p:txBody>
      </p:sp>
      <p:sp>
        <p:nvSpPr>
          <p:cNvPr id="82" name="Rectangle 149"/>
          <p:cNvSpPr>
            <a:spLocks noChangeArrowheads="1"/>
          </p:cNvSpPr>
          <p:nvPr/>
        </p:nvSpPr>
        <p:spPr bwMode="auto">
          <a:xfrm>
            <a:off x="50974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n-1</a:t>
            </a:r>
            <a:endParaRPr lang="en-US" b="1" baseline="-25000" dirty="0">
              <a:latin typeface="+mn-lt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5378450" y="5246786"/>
            <a:ext cx="2019300" cy="825059"/>
            <a:chOff x="5378450" y="5246786"/>
            <a:chExt cx="2019300" cy="825059"/>
          </a:xfrm>
        </p:grpSpPr>
        <p:cxnSp>
          <p:nvCxnSpPr>
            <p:cNvPr id="79" name="AutoShape 71"/>
            <p:cNvCxnSpPr>
              <a:cxnSpLocks noChangeShapeType="1"/>
              <a:stCxn id="48160" idx="0"/>
              <a:endCxn id="48154" idx="2"/>
            </p:cNvCxnSpPr>
            <p:nvPr/>
          </p:nvCxnSpPr>
          <p:spPr bwMode="auto">
            <a:xfrm rot="5400000">
              <a:off x="6381750" y="4243486"/>
              <a:ext cx="12700" cy="2019300"/>
            </a:xfrm>
            <a:prstGeom prst="bentConnector3">
              <a:avLst>
                <a:gd name="adj1" fmla="val 3784252"/>
              </a:avLst>
            </a:prstGeom>
            <a:noFill/>
            <a:ln w="38100">
              <a:solidFill>
                <a:schemeClr val="accent2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3" name="Text Box 72"/>
            <p:cNvSpPr txBox="1">
              <a:spLocks noChangeArrowheads="1"/>
            </p:cNvSpPr>
            <p:nvPr/>
          </p:nvSpPr>
          <p:spPr bwMode="auto">
            <a:xfrm>
              <a:off x="5700362" y="5671735"/>
              <a:ext cx="131478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2000" dirty="0" smtClean="0">
                  <a:latin typeface="+mn-lt"/>
                </a:rPr>
                <a:t>Ask Owner</a:t>
              </a:r>
              <a:endParaRPr lang="en-US" sz="2000" dirty="0">
                <a:latin typeface="+mn-lt"/>
              </a:endParaRPr>
            </a:p>
          </p:txBody>
        </p:sp>
      </p:grpSp>
      <p:grpSp>
        <p:nvGrpSpPr>
          <p:cNvPr id="9" name="群組 8"/>
          <p:cNvGrpSpPr/>
          <p:nvPr/>
        </p:nvGrpSpPr>
        <p:grpSpPr>
          <a:xfrm>
            <a:off x="5543550" y="5246786"/>
            <a:ext cx="2019300" cy="944082"/>
            <a:chOff x="8507907" y="4617471"/>
            <a:chExt cx="2019300" cy="944082"/>
          </a:xfrm>
        </p:grpSpPr>
        <p:cxnSp>
          <p:nvCxnSpPr>
            <p:cNvPr id="85" name="AutoShape 71"/>
            <p:cNvCxnSpPr>
              <a:cxnSpLocks noChangeShapeType="1"/>
            </p:cNvCxnSpPr>
            <p:nvPr/>
          </p:nvCxnSpPr>
          <p:spPr bwMode="auto">
            <a:xfrm rot="16200000" flipH="1">
              <a:off x="9511207" y="3614171"/>
              <a:ext cx="12700" cy="2019300"/>
            </a:xfrm>
            <a:prstGeom prst="bentConnector3">
              <a:avLst>
                <a:gd name="adj1" fmla="val 4542150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7" name="Text Box 72"/>
            <p:cNvSpPr txBox="1">
              <a:spLocks noChangeArrowheads="1"/>
            </p:cNvSpPr>
            <p:nvPr/>
          </p:nvSpPr>
          <p:spPr bwMode="auto">
            <a:xfrm>
              <a:off x="8853488" y="5161443"/>
              <a:ext cx="136960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2000" dirty="0" smtClean="0">
                  <a:latin typeface="+mn-lt"/>
                </a:rPr>
                <a:t>Reply block</a:t>
              </a:r>
              <a:endParaRPr lang="en-US" sz="2000" dirty="0">
                <a:latin typeface="+mn-lt"/>
              </a:endParaRPr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1706555" y="4033937"/>
            <a:ext cx="6300000" cy="2179630"/>
            <a:chOff x="1706555" y="4033937"/>
            <a:chExt cx="6300000" cy="2179630"/>
          </a:xfrm>
        </p:grpSpPr>
        <p:cxnSp>
          <p:nvCxnSpPr>
            <p:cNvPr id="89" name="AutoShape 70"/>
            <p:cNvCxnSpPr>
              <a:cxnSpLocks noChangeShapeType="1"/>
            </p:cNvCxnSpPr>
            <p:nvPr/>
          </p:nvCxnSpPr>
          <p:spPr bwMode="auto">
            <a:xfrm rot="5400000">
              <a:off x="3938555" y="1801937"/>
              <a:ext cx="1836000" cy="6300000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0" name="Text Box 69"/>
            <p:cNvSpPr txBox="1">
              <a:spLocks noChangeArrowheads="1"/>
            </p:cNvSpPr>
            <p:nvPr/>
          </p:nvSpPr>
          <p:spPr bwMode="auto">
            <a:xfrm>
              <a:off x="2862376" y="5813457"/>
              <a:ext cx="288527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l" eaLnBrk="1" hangingPunct="1"/>
              <a:r>
                <a:rPr lang="en-US" sz="2000" dirty="0" smtClean="0">
                  <a:latin typeface="+mn-lt"/>
                </a:rPr>
                <a:t>Reply to the request node</a:t>
              </a:r>
              <a:endParaRPr lang="en-US" sz="20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842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3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39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73934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73934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73934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73934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7393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73934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739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739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739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47" grpId="0"/>
      <p:bldP spid="739347" grpId="1"/>
      <p:bldP spid="739348" grpId="0"/>
      <p:bldP spid="739349" grpId="0"/>
      <p:bldP spid="739350" grpId="0"/>
      <p:bldP spid="739370" grpId="0"/>
      <p:bldP spid="739408" grpId="0" animBg="1"/>
      <p:bldP spid="739409" grpId="0"/>
      <p:bldP spid="739410" grpId="0"/>
      <p:bldP spid="739411" grpId="0"/>
      <p:bldP spid="739412" grpId="0"/>
      <p:bldP spid="73940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Directory Coherence Protocol: Write Miss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12</a:t>
            </a:fld>
            <a:endParaRPr lang="zh-TW" altLang="zh-TW"/>
          </a:p>
        </p:txBody>
      </p:sp>
      <p:grpSp>
        <p:nvGrpSpPr>
          <p:cNvPr id="49156" name="Group 3"/>
          <p:cNvGrpSpPr>
            <a:grpSpLocks/>
          </p:cNvGrpSpPr>
          <p:nvPr/>
        </p:nvGrpSpPr>
        <p:grpSpPr bwMode="auto">
          <a:xfrm>
            <a:off x="3200400" y="5024536"/>
            <a:ext cx="288925" cy="49213"/>
            <a:chOff x="4128" y="1440"/>
            <a:chExt cx="336" cy="48"/>
          </a:xfrm>
        </p:grpSpPr>
        <p:sp>
          <p:nvSpPr>
            <p:cNvPr id="49237" name="Oval 4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8" name="Oval 5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9" name="Oval 6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157" name="Group 7"/>
          <p:cNvGrpSpPr>
            <a:grpSpLocks/>
          </p:cNvGrpSpPr>
          <p:nvPr/>
        </p:nvGrpSpPr>
        <p:grpSpPr bwMode="auto">
          <a:xfrm>
            <a:off x="3673475" y="5022949"/>
            <a:ext cx="288925" cy="49212"/>
            <a:chOff x="4128" y="1440"/>
            <a:chExt cx="336" cy="48"/>
          </a:xfrm>
        </p:grpSpPr>
        <p:sp>
          <p:nvSpPr>
            <p:cNvPr id="49234" name="Oval 8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5" name="Oval 9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6" name="Oval 10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158" name="AutoShape 11"/>
          <p:cNvSpPr>
            <a:spLocks noChangeArrowheads="1"/>
          </p:cNvSpPr>
          <p:nvPr/>
        </p:nvSpPr>
        <p:spPr bwMode="auto">
          <a:xfrm>
            <a:off x="762000" y="5510510"/>
            <a:ext cx="7602538" cy="510778"/>
          </a:xfrm>
          <a:prstGeom prst="roundRect">
            <a:avLst>
              <a:gd name="adj" fmla="val 16667"/>
            </a:avLst>
          </a:prstGeom>
          <a:solidFill>
            <a:srgbClr val="99FF99">
              <a:alpha val="45097"/>
            </a:srgbClr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r>
              <a:rPr lang="en-US" dirty="0">
                <a:latin typeface="+mn-lt"/>
              </a:rPr>
              <a:t>Interconnection Network</a:t>
            </a:r>
          </a:p>
        </p:txBody>
      </p:sp>
      <p:grpSp>
        <p:nvGrpSpPr>
          <p:cNvPr id="49159" name="Group 12"/>
          <p:cNvGrpSpPr>
            <a:grpSpLocks/>
          </p:cNvGrpSpPr>
          <p:nvPr/>
        </p:nvGrpSpPr>
        <p:grpSpPr bwMode="auto">
          <a:xfrm>
            <a:off x="6734175" y="4186336"/>
            <a:ext cx="1447800" cy="990600"/>
            <a:chOff x="3840" y="2304"/>
            <a:chExt cx="912" cy="624"/>
          </a:xfrm>
        </p:grpSpPr>
        <p:sp>
          <p:nvSpPr>
            <p:cNvPr id="49228" name="Rectangle 13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9" name="Rectangle 14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30" name="Rectangle 15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31" name="Rectangle 16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32" name="Rectangle 17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33" name="Rectangle 18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41395" name="Text Box 19"/>
          <p:cNvSpPr txBox="1">
            <a:spLocks noChangeArrowheads="1"/>
          </p:cNvSpPr>
          <p:nvPr/>
        </p:nvSpPr>
        <p:spPr bwMode="auto">
          <a:xfrm>
            <a:off x="67056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741396" name="Text Box 20"/>
          <p:cNvSpPr txBox="1">
            <a:spLocks noChangeArrowheads="1"/>
          </p:cNvSpPr>
          <p:nvPr/>
        </p:nvSpPr>
        <p:spPr bwMode="auto">
          <a:xfrm>
            <a:off x="6908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741397" name="Text Box 21"/>
          <p:cNvSpPr txBox="1">
            <a:spLocks noChangeArrowheads="1"/>
          </p:cNvSpPr>
          <p:nvPr/>
        </p:nvSpPr>
        <p:spPr bwMode="auto">
          <a:xfrm>
            <a:off x="7670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49164" name="Line 25"/>
          <p:cNvSpPr>
            <a:spLocks noChangeShapeType="1"/>
          </p:cNvSpPr>
          <p:nvPr/>
        </p:nvSpPr>
        <p:spPr bwMode="auto">
          <a:xfrm>
            <a:off x="7378700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26"/>
          <p:cNvSpPr>
            <a:spLocks noChangeShapeType="1"/>
          </p:cNvSpPr>
          <p:nvPr/>
        </p:nvSpPr>
        <p:spPr bwMode="auto">
          <a:xfrm>
            <a:off x="7391400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Rectangle 27"/>
          <p:cNvSpPr>
            <a:spLocks noChangeArrowheads="1"/>
          </p:cNvSpPr>
          <p:nvPr/>
        </p:nvSpPr>
        <p:spPr bwMode="auto">
          <a:xfrm>
            <a:off x="67056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9167" name="Rectangle 28"/>
          <p:cNvSpPr>
            <a:spLocks noChangeArrowheads="1"/>
          </p:cNvSpPr>
          <p:nvPr/>
        </p:nvSpPr>
        <p:spPr bwMode="auto">
          <a:xfrm>
            <a:off x="66294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9168" name="Group 29"/>
          <p:cNvGrpSpPr>
            <a:grpSpLocks/>
          </p:cNvGrpSpPr>
          <p:nvPr/>
        </p:nvGrpSpPr>
        <p:grpSpPr bwMode="auto">
          <a:xfrm>
            <a:off x="1019175" y="4186336"/>
            <a:ext cx="1447800" cy="990600"/>
            <a:chOff x="3840" y="2304"/>
            <a:chExt cx="912" cy="624"/>
          </a:xfrm>
        </p:grpSpPr>
        <p:sp>
          <p:nvSpPr>
            <p:cNvPr id="49222" name="Rectangle 30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3" name="Rectangle 31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4" name="Rectangle 32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5" name="Rectangle 33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6" name="Rectangle 34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7" name="Rectangle 35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9169" name="Rectangle 36"/>
          <p:cNvSpPr>
            <a:spLocks noChangeArrowheads="1"/>
          </p:cNvSpPr>
          <p:nvPr/>
        </p:nvSpPr>
        <p:spPr bwMode="auto">
          <a:xfrm>
            <a:off x="9906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9170" name="Rectangle 37"/>
          <p:cNvSpPr>
            <a:spLocks noChangeArrowheads="1"/>
          </p:cNvSpPr>
          <p:nvPr/>
        </p:nvSpPr>
        <p:spPr bwMode="auto">
          <a:xfrm>
            <a:off x="9144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2" name="Line 40"/>
          <p:cNvSpPr>
            <a:spLocks noChangeShapeType="1"/>
          </p:cNvSpPr>
          <p:nvPr/>
        </p:nvSpPr>
        <p:spPr bwMode="auto">
          <a:xfrm>
            <a:off x="1654175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Line 41"/>
          <p:cNvSpPr>
            <a:spLocks noChangeShapeType="1"/>
          </p:cNvSpPr>
          <p:nvPr/>
        </p:nvSpPr>
        <p:spPr bwMode="auto">
          <a:xfrm>
            <a:off x="1666875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1418" name="Text Box 42"/>
          <p:cNvSpPr txBox="1">
            <a:spLocks noChangeArrowheads="1"/>
          </p:cNvSpPr>
          <p:nvPr/>
        </p:nvSpPr>
        <p:spPr bwMode="auto">
          <a:xfrm>
            <a:off x="1873250" y="2433736"/>
            <a:ext cx="18880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2000" dirty="0" smtClean="0">
                <a:latin typeface="+mn-lt"/>
              </a:rPr>
              <a:t>Write Z (missed)</a:t>
            </a:r>
            <a:endParaRPr lang="en-US" sz="2000" dirty="0">
              <a:latin typeface="+mn-lt"/>
            </a:endParaRPr>
          </a:p>
        </p:txBody>
      </p:sp>
      <p:grpSp>
        <p:nvGrpSpPr>
          <p:cNvPr id="49175" name="Group 43"/>
          <p:cNvGrpSpPr>
            <a:grpSpLocks/>
          </p:cNvGrpSpPr>
          <p:nvPr/>
        </p:nvGrpSpPr>
        <p:grpSpPr bwMode="auto">
          <a:xfrm>
            <a:off x="4676775" y="4186336"/>
            <a:ext cx="1447800" cy="990600"/>
            <a:chOff x="3840" y="2304"/>
            <a:chExt cx="912" cy="624"/>
          </a:xfrm>
        </p:grpSpPr>
        <p:sp>
          <p:nvSpPr>
            <p:cNvPr id="49216" name="Rectangle 44"/>
            <p:cNvSpPr>
              <a:spLocks noChangeArrowheads="1"/>
            </p:cNvSpPr>
            <p:nvPr/>
          </p:nvSpPr>
          <p:spPr bwMode="auto">
            <a:xfrm>
              <a:off x="3840" y="2304"/>
              <a:ext cx="912" cy="624"/>
            </a:xfrm>
            <a:prstGeom prst="rect">
              <a:avLst/>
            </a:prstGeom>
            <a:solidFill>
              <a:srgbClr val="CC0099">
                <a:alpha val="16862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17" name="Rectangle 45"/>
            <p:cNvSpPr>
              <a:spLocks noChangeArrowheads="1"/>
            </p:cNvSpPr>
            <p:nvPr/>
          </p:nvSpPr>
          <p:spPr bwMode="auto">
            <a:xfrm>
              <a:off x="4128" y="2496"/>
              <a:ext cx="336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18" name="Rectangle 46"/>
            <p:cNvSpPr>
              <a:spLocks noChangeArrowheads="1"/>
            </p:cNvSpPr>
            <p:nvPr/>
          </p:nvSpPr>
          <p:spPr bwMode="auto">
            <a:xfrm>
              <a:off x="398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19" name="Rectangle 47"/>
            <p:cNvSpPr>
              <a:spLocks noChangeArrowheads="1"/>
            </p:cNvSpPr>
            <p:nvPr/>
          </p:nvSpPr>
          <p:spPr bwMode="auto">
            <a:xfrm>
              <a:off x="3840" y="2496"/>
              <a:ext cx="144" cy="144"/>
            </a:xfrm>
            <a:prstGeom prst="rect">
              <a:avLst/>
            </a:prstGeom>
            <a:solidFill>
              <a:srgbClr val="FFCC00">
                <a:alpha val="38039"/>
              </a:srgbClr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0" name="Rectangle 48"/>
            <p:cNvSpPr>
              <a:spLocks noChangeArrowheads="1"/>
            </p:cNvSpPr>
            <p:nvPr/>
          </p:nvSpPr>
          <p:spPr bwMode="auto">
            <a:xfrm>
              <a:off x="4464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221" name="Rectangle 49"/>
            <p:cNvSpPr>
              <a:spLocks noChangeArrowheads="1"/>
            </p:cNvSpPr>
            <p:nvPr/>
          </p:nvSpPr>
          <p:spPr bwMode="auto">
            <a:xfrm>
              <a:off x="4608" y="2496"/>
              <a:ext cx="144" cy="14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hlink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9176" name="Rectangle 50"/>
          <p:cNvSpPr>
            <a:spLocks noChangeArrowheads="1"/>
          </p:cNvSpPr>
          <p:nvPr/>
        </p:nvSpPr>
        <p:spPr bwMode="auto">
          <a:xfrm>
            <a:off x="4648200" y="3576736"/>
            <a:ext cx="14478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49177" name="Rectangle 51"/>
          <p:cNvSpPr>
            <a:spLocks noChangeArrowheads="1"/>
          </p:cNvSpPr>
          <p:nvPr/>
        </p:nvSpPr>
        <p:spPr bwMode="auto">
          <a:xfrm>
            <a:off x="4572000" y="3424336"/>
            <a:ext cx="1600200" cy="1828800"/>
          </a:xfrm>
          <a:prstGeom prst="rect">
            <a:avLst/>
          </a:prstGeom>
          <a:solidFill>
            <a:srgbClr val="0000FF">
              <a:alpha val="7843"/>
            </a:srgbClr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9" name="Line 54"/>
          <p:cNvSpPr>
            <a:spLocks noChangeShapeType="1"/>
          </p:cNvSpPr>
          <p:nvPr/>
        </p:nvSpPr>
        <p:spPr bwMode="auto">
          <a:xfrm>
            <a:off x="5311775" y="2827436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Line 55"/>
          <p:cNvSpPr>
            <a:spLocks noChangeShapeType="1"/>
          </p:cNvSpPr>
          <p:nvPr/>
        </p:nvSpPr>
        <p:spPr bwMode="auto">
          <a:xfrm>
            <a:off x="5324475" y="3271936"/>
            <a:ext cx="0" cy="166688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Line 57"/>
          <p:cNvSpPr>
            <a:spLocks noChangeShapeType="1"/>
          </p:cNvSpPr>
          <p:nvPr/>
        </p:nvSpPr>
        <p:spPr bwMode="auto">
          <a:xfrm>
            <a:off x="16764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82" name="Line 58"/>
          <p:cNvSpPr>
            <a:spLocks noChangeShapeType="1"/>
          </p:cNvSpPr>
          <p:nvPr/>
        </p:nvSpPr>
        <p:spPr bwMode="auto">
          <a:xfrm>
            <a:off x="54102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83" name="Line 59"/>
          <p:cNvSpPr>
            <a:spLocks noChangeShapeType="1"/>
          </p:cNvSpPr>
          <p:nvPr/>
        </p:nvSpPr>
        <p:spPr bwMode="auto">
          <a:xfrm>
            <a:off x="7391400" y="5253136"/>
            <a:ext cx="0" cy="25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41454" name="Text Box 78"/>
          <p:cNvSpPr txBox="1">
            <a:spLocks noChangeArrowheads="1"/>
          </p:cNvSpPr>
          <p:nvPr/>
        </p:nvSpPr>
        <p:spPr bwMode="auto">
          <a:xfrm>
            <a:off x="7924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741455" name="Rectangle 79"/>
          <p:cNvSpPr>
            <a:spLocks noChangeArrowheads="1"/>
          </p:cNvSpPr>
          <p:nvPr/>
        </p:nvSpPr>
        <p:spPr bwMode="auto">
          <a:xfrm>
            <a:off x="7848600" y="3729136"/>
            <a:ext cx="296863" cy="293688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Z</a:t>
            </a:r>
          </a:p>
        </p:txBody>
      </p:sp>
      <p:grpSp>
        <p:nvGrpSpPr>
          <p:cNvPr id="741456" name="Group 80"/>
          <p:cNvGrpSpPr>
            <a:grpSpLocks/>
          </p:cNvGrpSpPr>
          <p:nvPr/>
        </p:nvGrpSpPr>
        <p:grpSpPr bwMode="auto">
          <a:xfrm>
            <a:off x="1633538" y="3268762"/>
            <a:ext cx="5532437" cy="2402386"/>
            <a:chOff x="1029" y="1870"/>
            <a:chExt cx="3141" cy="728"/>
          </a:xfrm>
        </p:grpSpPr>
        <p:sp>
          <p:nvSpPr>
            <p:cNvPr id="49214" name="Text Box 81"/>
            <p:cNvSpPr txBox="1">
              <a:spLocks noChangeArrowheads="1"/>
            </p:cNvSpPr>
            <p:nvPr/>
          </p:nvSpPr>
          <p:spPr bwMode="auto">
            <a:xfrm>
              <a:off x="1646" y="2477"/>
              <a:ext cx="1300" cy="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l" eaLnBrk="1" hangingPunct="1"/>
              <a:r>
                <a:rPr lang="en-US" sz="2000" dirty="0">
                  <a:latin typeface="+mn-lt"/>
                </a:rPr>
                <a:t>Go to Home Node</a:t>
              </a:r>
            </a:p>
          </p:txBody>
        </p:sp>
        <p:cxnSp>
          <p:nvCxnSpPr>
            <p:cNvPr id="49215" name="AutoShape 82"/>
            <p:cNvCxnSpPr>
              <a:cxnSpLocks noChangeShapeType="1"/>
            </p:cNvCxnSpPr>
            <p:nvPr/>
          </p:nvCxnSpPr>
          <p:spPr bwMode="auto">
            <a:xfrm rot="16200000" flipH="1">
              <a:off x="2239" y="660"/>
              <a:ext cx="722" cy="3141"/>
            </a:xfrm>
            <a:prstGeom prst="bentConnector2">
              <a:avLst/>
            </a:prstGeom>
            <a:noFill/>
            <a:ln w="28575">
              <a:solidFill>
                <a:srgbClr val="00008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" name="群組 4"/>
          <p:cNvGrpSpPr/>
          <p:nvPr/>
        </p:nvGrpSpPr>
        <p:grpSpPr>
          <a:xfrm>
            <a:off x="5416550" y="5246786"/>
            <a:ext cx="1981200" cy="829280"/>
            <a:chOff x="5416550" y="5246786"/>
            <a:chExt cx="1981200" cy="829280"/>
          </a:xfrm>
        </p:grpSpPr>
        <p:cxnSp>
          <p:nvCxnSpPr>
            <p:cNvPr id="49212" name="AutoShape 83"/>
            <p:cNvCxnSpPr>
              <a:cxnSpLocks noChangeShapeType="1"/>
              <a:stCxn id="49183" idx="0"/>
              <a:endCxn id="49182" idx="0"/>
            </p:cNvCxnSpPr>
            <p:nvPr/>
          </p:nvCxnSpPr>
          <p:spPr bwMode="auto">
            <a:xfrm rot="5400000">
              <a:off x="6400800" y="4262536"/>
              <a:ext cx="12700" cy="1981200"/>
            </a:xfrm>
            <a:prstGeom prst="bentConnector3">
              <a:avLst>
                <a:gd name="adj1" fmla="val 3784252"/>
              </a:avLst>
            </a:prstGeom>
            <a:noFill/>
            <a:ln w="38100">
              <a:solidFill>
                <a:schemeClr val="accent2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213" name="Text Box 84"/>
            <p:cNvSpPr txBox="1">
              <a:spLocks noChangeArrowheads="1"/>
            </p:cNvSpPr>
            <p:nvPr/>
          </p:nvSpPr>
          <p:spPr bwMode="auto">
            <a:xfrm>
              <a:off x="5712417" y="5675956"/>
              <a:ext cx="168533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accent2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2000" dirty="0" smtClean="0">
                  <a:latin typeface="+mn-lt"/>
                </a:rPr>
                <a:t>Invalid sharers</a:t>
              </a:r>
              <a:endParaRPr lang="en-US" sz="2000" dirty="0">
                <a:latin typeface="+mn-lt"/>
              </a:endParaRPr>
            </a:p>
          </p:txBody>
        </p:sp>
      </p:grpSp>
      <p:sp>
        <p:nvSpPr>
          <p:cNvPr id="741477" name="Text Box 101"/>
          <p:cNvSpPr txBox="1">
            <a:spLocks noChangeArrowheads="1"/>
          </p:cNvSpPr>
          <p:nvPr/>
        </p:nvSpPr>
        <p:spPr bwMode="auto">
          <a:xfrm>
            <a:off x="7693025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0</a:t>
            </a:r>
          </a:p>
        </p:txBody>
      </p:sp>
      <p:sp>
        <p:nvSpPr>
          <p:cNvPr id="741478" name="Text Box 102"/>
          <p:cNvSpPr txBox="1">
            <a:spLocks noChangeArrowheads="1"/>
          </p:cNvSpPr>
          <p:nvPr/>
        </p:nvSpPr>
        <p:spPr bwMode="auto">
          <a:xfrm>
            <a:off x="7947025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0</a:t>
            </a:r>
          </a:p>
        </p:txBody>
      </p:sp>
      <p:sp>
        <p:nvSpPr>
          <p:cNvPr id="741480" name="Text Box 104"/>
          <p:cNvSpPr txBox="1">
            <a:spLocks noChangeArrowheads="1"/>
          </p:cNvSpPr>
          <p:nvPr/>
        </p:nvSpPr>
        <p:spPr bwMode="auto">
          <a:xfrm>
            <a:off x="67056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1</a:t>
            </a:r>
          </a:p>
        </p:txBody>
      </p:sp>
      <p:sp>
        <p:nvSpPr>
          <p:cNvPr id="741481" name="Text Box 105"/>
          <p:cNvSpPr txBox="1">
            <a:spLocks noChangeArrowheads="1"/>
          </p:cNvSpPr>
          <p:nvPr/>
        </p:nvSpPr>
        <p:spPr bwMode="auto">
          <a:xfrm>
            <a:off x="6908800" y="4470176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400" b="1"/>
              <a:t>1</a:t>
            </a:r>
          </a:p>
        </p:txBody>
      </p:sp>
      <p:sp>
        <p:nvSpPr>
          <p:cNvPr id="741484" name="Text Box 108"/>
          <p:cNvSpPr txBox="1">
            <a:spLocks noChangeArrowheads="1"/>
          </p:cNvSpPr>
          <p:nvPr/>
        </p:nvSpPr>
        <p:spPr bwMode="auto">
          <a:xfrm>
            <a:off x="987949" y="1352320"/>
            <a:ext cx="45074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accent2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+mn-lt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+mn-lt"/>
              </a:rPr>
              <a:t>0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 can now write to block 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Z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(I</a:t>
            </a:r>
            <a:r>
              <a:rPr lang="en-US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M)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9198" name="Rectangle 110"/>
          <p:cNvSpPr>
            <a:spLocks noChangeArrowheads="1"/>
          </p:cNvSpPr>
          <p:nvPr/>
        </p:nvSpPr>
        <p:spPr bwMode="auto">
          <a:xfrm>
            <a:off x="4953000" y="2929036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9199" name="Rectangle 111"/>
          <p:cNvSpPr>
            <a:spLocks noChangeArrowheads="1"/>
          </p:cNvSpPr>
          <p:nvPr/>
        </p:nvSpPr>
        <p:spPr bwMode="auto">
          <a:xfrm>
            <a:off x="6996113" y="2919511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9200" name="Rectangle 112"/>
          <p:cNvSpPr>
            <a:spLocks noChangeArrowheads="1"/>
          </p:cNvSpPr>
          <p:nvPr/>
        </p:nvSpPr>
        <p:spPr bwMode="auto">
          <a:xfrm>
            <a:off x="1290638" y="2929036"/>
            <a:ext cx="752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741432" name="Rectangle 56"/>
          <p:cNvSpPr>
            <a:spLocks noChangeArrowheads="1"/>
          </p:cNvSpPr>
          <p:nvPr/>
        </p:nvSpPr>
        <p:spPr bwMode="auto">
          <a:xfrm>
            <a:off x="4953000" y="2981424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  <p:sp>
        <p:nvSpPr>
          <p:cNvPr id="741482" name="Rectangle 106"/>
          <p:cNvSpPr>
            <a:spLocks noChangeArrowheads="1"/>
          </p:cNvSpPr>
          <p:nvPr/>
        </p:nvSpPr>
        <p:spPr bwMode="auto">
          <a:xfrm>
            <a:off x="1295400" y="2981424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dirty="0"/>
              <a:t>Z</a:t>
            </a:r>
          </a:p>
        </p:txBody>
      </p:sp>
      <p:sp>
        <p:nvSpPr>
          <p:cNvPr id="741490" name="Rectangle 114"/>
          <p:cNvSpPr>
            <a:spLocks noChangeArrowheads="1"/>
          </p:cNvSpPr>
          <p:nvPr/>
        </p:nvSpPr>
        <p:spPr bwMode="auto">
          <a:xfrm>
            <a:off x="7010400" y="2967136"/>
            <a:ext cx="252000" cy="252000"/>
          </a:xfrm>
          <a:prstGeom prst="rect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Z</a:t>
            </a:r>
          </a:p>
        </p:txBody>
      </p:sp>
      <p:sp>
        <p:nvSpPr>
          <p:cNvPr id="88" name="Rectangle 113"/>
          <p:cNvSpPr>
            <a:spLocks noChangeArrowheads="1"/>
          </p:cNvSpPr>
          <p:nvPr/>
        </p:nvSpPr>
        <p:spPr bwMode="auto">
          <a:xfrm>
            <a:off x="7164336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err="1" smtClean="0">
                <a:latin typeface="+mn-lt"/>
              </a:rPr>
              <a:t>P</a:t>
            </a:r>
            <a:r>
              <a:rPr lang="en-US" b="1" baseline="-25000" dirty="0" err="1" smtClean="0">
                <a:latin typeface="+mn-lt"/>
              </a:rPr>
              <a:t>n</a:t>
            </a:r>
            <a:endParaRPr lang="en-US" b="1" baseline="-25000" dirty="0">
              <a:latin typeface="+mn-lt"/>
            </a:endParaRPr>
          </a:p>
        </p:txBody>
      </p:sp>
      <p:sp>
        <p:nvSpPr>
          <p:cNvPr id="89" name="Rectangle 132"/>
          <p:cNvSpPr>
            <a:spLocks noChangeArrowheads="1"/>
          </p:cNvSpPr>
          <p:nvPr/>
        </p:nvSpPr>
        <p:spPr bwMode="auto">
          <a:xfrm>
            <a:off x="14398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0</a:t>
            </a:r>
            <a:endParaRPr lang="en-US" b="1" baseline="-25000" dirty="0">
              <a:latin typeface="+mn-lt"/>
            </a:endParaRPr>
          </a:p>
        </p:txBody>
      </p:sp>
      <p:sp>
        <p:nvSpPr>
          <p:cNvPr id="90" name="Rectangle 149"/>
          <p:cNvSpPr>
            <a:spLocks noChangeArrowheads="1"/>
          </p:cNvSpPr>
          <p:nvPr/>
        </p:nvSpPr>
        <p:spPr bwMode="auto">
          <a:xfrm>
            <a:off x="5097411" y="2451205"/>
            <a:ext cx="4320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latin typeface="+mn-lt"/>
              </a:rPr>
              <a:t>P</a:t>
            </a:r>
            <a:r>
              <a:rPr lang="en-US" b="1" baseline="-25000" dirty="0" smtClean="0">
                <a:latin typeface="+mn-lt"/>
              </a:rPr>
              <a:t>n-1</a:t>
            </a:r>
            <a:endParaRPr lang="en-US" b="1" baseline="-25000" dirty="0">
              <a:latin typeface="+mn-lt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30776" y="291668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X</a:t>
            </a:r>
            <a:endParaRPr lang="zh-TW" altLang="en-US" sz="1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5" name="文字方塊 94"/>
          <p:cNvSpPr txBox="1"/>
          <p:nvPr/>
        </p:nvSpPr>
        <p:spPr>
          <a:xfrm>
            <a:off x="6980748" y="290602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X</a:t>
            </a:r>
            <a:endParaRPr lang="zh-TW" altLang="en-US" sz="1800" b="1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96" name="群組 95"/>
          <p:cNvGrpSpPr/>
          <p:nvPr/>
        </p:nvGrpSpPr>
        <p:grpSpPr>
          <a:xfrm>
            <a:off x="5543550" y="5246786"/>
            <a:ext cx="2019300" cy="886580"/>
            <a:chOff x="8507907" y="4617471"/>
            <a:chExt cx="2019300" cy="886580"/>
          </a:xfrm>
        </p:grpSpPr>
        <p:cxnSp>
          <p:nvCxnSpPr>
            <p:cNvPr id="97" name="AutoShape 71"/>
            <p:cNvCxnSpPr>
              <a:cxnSpLocks noChangeShapeType="1"/>
            </p:cNvCxnSpPr>
            <p:nvPr/>
          </p:nvCxnSpPr>
          <p:spPr bwMode="auto">
            <a:xfrm rot="16200000" flipH="1">
              <a:off x="9511207" y="3614171"/>
              <a:ext cx="12700" cy="2019300"/>
            </a:xfrm>
            <a:prstGeom prst="bentConnector3">
              <a:avLst>
                <a:gd name="adj1" fmla="val 4542150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" name="Text Box 72"/>
            <p:cNvSpPr txBox="1">
              <a:spLocks noChangeArrowheads="1"/>
            </p:cNvSpPr>
            <p:nvPr/>
          </p:nvSpPr>
          <p:spPr bwMode="auto">
            <a:xfrm>
              <a:off x="9280844" y="5103941"/>
              <a:ext cx="55976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2000" dirty="0" err="1" smtClean="0">
                  <a:latin typeface="+mn-lt"/>
                </a:rPr>
                <a:t>Ack</a:t>
              </a:r>
              <a:endParaRPr lang="en-US" sz="2000" dirty="0">
                <a:latin typeface="+mn-lt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1949824" y="4032349"/>
            <a:ext cx="6048000" cy="2072963"/>
            <a:chOff x="1949824" y="4032349"/>
            <a:chExt cx="6048000" cy="2072963"/>
          </a:xfrm>
        </p:grpSpPr>
        <p:cxnSp>
          <p:nvCxnSpPr>
            <p:cNvPr id="741483" name="AutoShape 107"/>
            <p:cNvCxnSpPr>
              <a:cxnSpLocks noChangeShapeType="1"/>
              <a:stCxn id="741455" idx="2"/>
              <a:endCxn id="49170" idx="3"/>
            </p:cNvCxnSpPr>
            <p:nvPr/>
          </p:nvCxnSpPr>
          <p:spPr bwMode="auto">
            <a:xfrm rot="5400000">
              <a:off x="4109824" y="1872349"/>
              <a:ext cx="1728000" cy="6048000"/>
            </a:xfrm>
            <a:prstGeom prst="bentConnector2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9" name="Text Box 72"/>
            <p:cNvSpPr txBox="1">
              <a:spLocks noChangeArrowheads="1"/>
            </p:cNvSpPr>
            <p:nvPr/>
          </p:nvSpPr>
          <p:spPr bwMode="auto">
            <a:xfrm>
              <a:off x="3954869" y="5705202"/>
              <a:ext cx="136960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2000" dirty="0" smtClean="0">
                  <a:latin typeface="+mn-lt"/>
                </a:rPr>
                <a:t>Reply block</a:t>
              </a:r>
              <a:endParaRPr lang="en-US" sz="20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813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41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41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41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1000" fill="hold"/>
                                        <p:tgtEl>
                                          <p:spTgt spid="741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741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7414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95" grpId="0"/>
      <p:bldP spid="741396" grpId="0"/>
      <p:bldP spid="741397" grpId="0"/>
      <p:bldP spid="741418" grpId="0"/>
      <p:bldP spid="741454" grpId="0"/>
      <p:bldP spid="741455" grpId="0" animBg="1"/>
      <p:bldP spid="741477" grpId="0"/>
      <p:bldP spid="741478" grpId="0"/>
      <p:bldP spid="741480" grpId="0"/>
      <p:bldP spid="741481" grpId="0"/>
      <p:bldP spid="741484" grpId="0"/>
      <p:bldP spid="741482" grpId="0" animBg="1"/>
      <p:bldP spid="741490" grpId="0" animBg="1"/>
      <p:bldP spid="6" grpId="0"/>
      <p:bldP spid="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Directory: Basic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Follow semantics of snoop-based system (MSI)</a:t>
            </a:r>
          </a:p>
          <a:p>
            <a:pPr lvl="1"/>
            <a:r>
              <a:rPr lang="en-US" altLang="zh-TW" dirty="0" smtClean="0"/>
              <a:t>but with explicit request and reply messages</a:t>
            </a:r>
          </a:p>
          <a:p>
            <a:r>
              <a:rPr lang="en-US" altLang="zh-TW" dirty="0" smtClean="0"/>
              <a:t>Directory:</a:t>
            </a:r>
          </a:p>
          <a:p>
            <a:pPr lvl="1"/>
            <a:r>
              <a:rPr lang="en-US" altLang="zh-TW" dirty="0" smtClean="0"/>
              <a:t>Receives Read, </a:t>
            </a:r>
            <a:r>
              <a:rPr lang="en-US" altLang="zh-TW" dirty="0" err="1" smtClean="0"/>
              <a:t>ReadEx</a:t>
            </a:r>
            <a:r>
              <a:rPr lang="en-US" altLang="zh-TW" dirty="0" smtClean="0"/>
              <a:t> requests from nodes</a:t>
            </a:r>
          </a:p>
          <a:p>
            <a:pPr lvl="1"/>
            <a:r>
              <a:rPr lang="en-US" altLang="zh-TW" dirty="0" smtClean="0"/>
              <a:t>Sends Invalidate messages to sharers if needed</a:t>
            </a:r>
          </a:p>
          <a:p>
            <a:pPr lvl="1"/>
            <a:r>
              <a:rPr lang="en-US" altLang="zh-TW" dirty="0" smtClean="0"/>
              <a:t>Forwards request to memory if needed</a:t>
            </a:r>
          </a:p>
          <a:p>
            <a:pPr lvl="1"/>
            <a:r>
              <a:rPr lang="en-US" altLang="zh-TW" dirty="0" smtClean="0"/>
              <a:t>Replies to requestor and updates sharing state</a:t>
            </a:r>
          </a:p>
          <a:p>
            <a:r>
              <a:rPr lang="en-US" altLang="zh-TW" dirty="0" smtClean="0"/>
              <a:t>Protocol design is flexible</a:t>
            </a:r>
          </a:p>
          <a:p>
            <a:pPr lvl="1"/>
            <a:r>
              <a:rPr lang="en-US" altLang="zh-TW" dirty="0" smtClean="0"/>
              <a:t>Exact forwarding paths depend on implementation, e.g. directory node or requesting node perform all bookkeeping operations?</a:t>
            </a:r>
          </a:p>
          <a:p>
            <a:pPr lvl="1"/>
            <a:r>
              <a:rPr lang="en-US" altLang="zh-TW" dirty="0" smtClean="0"/>
              <a:t>Must not have race conditions</a:t>
            </a:r>
          </a:p>
          <a:p>
            <a:pPr lvl="1"/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5158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Possible 4-hop Implementation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 has a cache </a:t>
            </a:r>
            <a:r>
              <a:rPr lang="en-US" dirty="0" smtClean="0"/>
              <a:t>read miss </a:t>
            </a:r>
            <a:r>
              <a:rPr lang="en-US" dirty="0" smtClean="0"/>
              <a:t>on a load </a:t>
            </a:r>
            <a:r>
              <a:rPr lang="en-US" dirty="0" smtClean="0"/>
              <a:t>instruction</a:t>
            </a:r>
          </a:p>
          <a:p>
            <a:r>
              <a:rPr lang="en-US" dirty="0" smtClean="0"/>
              <a:t>H is the home node</a:t>
            </a:r>
            <a:endParaRPr lang="en-US" dirty="0" smtClean="0"/>
          </a:p>
          <a:p>
            <a:r>
              <a:rPr lang="en-US" dirty="0" smtClean="0"/>
              <a:t>R is the current owner of the block, who has the most up-to-date data for that block, which is in the Modified state</a:t>
            </a:r>
            <a:endParaRPr lang="en-US" dirty="0" smtClean="0"/>
          </a:p>
        </p:txBody>
      </p:sp>
      <p:sp>
        <p:nvSpPr>
          <p:cNvPr id="17" name="Oval 16"/>
          <p:cNvSpPr/>
          <p:nvPr/>
        </p:nvSpPr>
        <p:spPr bwMode="auto">
          <a:xfrm>
            <a:off x="2284743" y="4508376"/>
            <a:ext cx="681094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L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113543" y="4508376"/>
            <a:ext cx="6858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H</a:t>
            </a:r>
          </a:p>
        </p:txBody>
      </p:sp>
      <p:sp>
        <p:nvSpPr>
          <p:cNvPr id="19" name="Curved Down Arrow 18"/>
          <p:cNvSpPr/>
          <p:nvPr/>
        </p:nvSpPr>
        <p:spPr bwMode="auto">
          <a:xfrm>
            <a:off x="2818143" y="4203576"/>
            <a:ext cx="1524000" cy="457200"/>
          </a:xfrm>
          <a:prstGeom prst="curvedDown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4874" y="3898776"/>
            <a:ext cx="1297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EB43F"/>
                </a:solidFill>
                <a:latin typeface="Calibri"/>
              </a:rPr>
              <a:t>1: Read </a:t>
            </a:r>
            <a:r>
              <a:rPr lang="en-US" dirty="0" err="1" smtClean="0">
                <a:solidFill>
                  <a:srgbClr val="6EB43F"/>
                </a:solidFill>
                <a:latin typeface="Calibri"/>
              </a:rPr>
              <a:t>Req</a:t>
            </a:r>
            <a:endParaRPr lang="en-US" dirty="0">
              <a:solidFill>
                <a:srgbClr val="6EB43F"/>
              </a:solidFill>
              <a:latin typeface="Calibri"/>
            </a:endParaRPr>
          </a:p>
        </p:txBody>
      </p:sp>
      <p:sp>
        <p:nvSpPr>
          <p:cNvPr id="21" name="Curved Down Arrow 20"/>
          <p:cNvSpPr/>
          <p:nvPr/>
        </p:nvSpPr>
        <p:spPr bwMode="auto">
          <a:xfrm rot="10800000">
            <a:off x="2733992" y="5194176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07845" y="5510644"/>
            <a:ext cx="1454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4: Read Reply</a:t>
            </a:r>
            <a:endParaRPr lang="en-US" dirty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8543" y="4584576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24" name="Cloud Callout 23"/>
          <p:cNvSpPr/>
          <p:nvPr/>
        </p:nvSpPr>
        <p:spPr bwMode="auto">
          <a:xfrm>
            <a:off x="3779912" y="3212976"/>
            <a:ext cx="1386177" cy="762000"/>
          </a:xfrm>
          <a:prstGeom prst="cloudCallout">
            <a:avLst>
              <a:gd name="adj1" fmla="val -6189"/>
              <a:gd name="adj2" fmla="val 122591"/>
            </a:avLst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State: M Owner: R</a:t>
            </a:r>
          </a:p>
        </p:txBody>
      </p:sp>
      <p:sp>
        <p:nvSpPr>
          <p:cNvPr id="25" name="Curved Down Arrow 24"/>
          <p:cNvSpPr/>
          <p:nvPr/>
        </p:nvSpPr>
        <p:spPr bwMode="auto">
          <a:xfrm>
            <a:off x="4723143" y="4279776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59431" y="3974976"/>
            <a:ext cx="1376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2: Recall </a:t>
            </a:r>
            <a:r>
              <a:rPr lang="en-US" dirty="0" err="1" smtClean="0">
                <a:solidFill>
                  <a:srgbClr val="003E7E"/>
                </a:solidFill>
                <a:latin typeface="Calibri"/>
              </a:rPr>
              <a:t>Req</a:t>
            </a:r>
            <a:endParaRPr lang="en-US" dirty="0" smtClean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27" name="Curved Down Arrow 26"/>
          <p:cNvSpPr/>
          <p:nvPr/>
        </p:nvSpPr>
        <p:spPr bwMode="auto">
          <a:xfrm rot="10800000">
            <a:off x="4642909" y="5194176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76848" y="5510644"/>
            <a:ext cx="153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3: Recall Reply</a:t>
            </a:r>
            <a:endParaRPr lang="en-US" dirty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5939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4" grpId="0" animBg="1"/>
      <p:bldP spid="25" grpId="0" animBg="1"/>
      <p:bldP spid="26" grpId="0"/>
      <p:bldP spid="27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Possible 3-hop Implementation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 has a cache read miss on a load instruction</a:t>
            </a:r>
          </a:p>
          <a:p>
            <a:r>
              <a:rPr lang="en-US" altLang="zh-TW" dirty="0"/>
              <a:t>H is the home node</a:t>
            </a:r>
          </a:p>
          <a:p>
            <a:r>
              <a:rPr lang="en-US" altLang="zh-TW" dirty="0"/>
              <a:t>R is the current owner of the block, who has the most up-to-date data for that block, which is in the Modified state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2284743" y="4272879"/>
            <a:ext cx="681094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L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113543" y="4272879"/>
            <a:ext cx="6858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H</a:t>
            </a:r>
          </a:p>
        </p:txBody>
      </p:sp>
      <p:sp>
        <p:nvSpPr>
          <p:cNvPr id="19" name="Curved Down Arrow 18"/>
          <p:cNvSpPr/>
          <p:nvPr/>
        </p:nvSpPr>
        <p:spPr bwMode="auto">
          <a:xfrm>
            <a:off x="2818143" y="3968079"/>
            <a:ext cx="1524000" cy="381000"/>
          </a:xfrm>
          <a:prstGeom prst="curvedDown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4874" y="3663279"/>
            <a:ext cx="1297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EB43F"/>
                </a:solidFill>
                <a:latin typeface="Calibri"/>
              </a:rPr>
              <a:t>1: Read </a:t>
            </a:r>
            <a:r>
              <a:rPr lang="en-US" dirty="0" err="1" smtClean="0">
                <a:solidFill>
                  <a:srgbClr val="6EB43F"/>
                </a:solidFill>
                <a:latin typeface="Calibri"/>
              </a:rPr>
              <a:t>Req</a:t>
            </a:r>
            <a:endParaRPr lang="en-US" dirty="0">
              <a:solidFill>
                <a:srgbClr val="6EB43F"/>
              </a:solidFill>
              <a:latin typeface="Calibri"/>
            </a:endParaRPr>
          </a:p>
        </p:txBody>
      </p:sp>
      <p:sp>
        <p:nvSpPr>
          <p:cNvPr id="21" name="Curved Down Arrow 20"/>
          <p:cNvSpPr/>
          <p:nvPr/>
        </p:nvSpPr>
        <p:spPr bwMode="auto">
          <a:xfrm rot="10800000">
            <a:off x="2665744" y="4958679"/>
            <a:ext cx="3886200" cy="990600"/>
          </a:xfrm>
          <a:prstGeom prst="curvedDownArrow">
            <a:avLst>
              <a:gd name="adj1" fmla="val 12738"/>
              <a:gd name="adj2" fmla="val 25585"/>
              <a:gd name="adj3" fmla="val 14619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83527" y="5492079"/>
            <a:ext cx="1454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3: Read Reply</a:t>
            </a:r>
            <a:endParaRPr lang="en-US" dirty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8543" y="4349079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24" name="Cloud Callout 23"/>
          <p:cNvSpPr/>
          <p:nvPr/>
        </p:nvSpPr>
        <p:spPr bwMode="auto">
          <a:xfrm>
            <a:off x="3851920" y="2977479"/>
            <a:ext cx="1219200" cy="762000"/>
          </a:xfrm>
          <a:prstGeom prst="cloudCallout">
            <a:avLst>
              <a:gd name="adj1" fmla="val -3236"/>
              <a:gd name="adj2" fmla="val 122591"/>
            </a:avLst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</a:rPr>
              <a:t>State: M Owner: R</a:t>
            </a:r>
          </a:p>
        </p:txBody>
      </p:sp>
      <p:sp>
        <p:nvSpPr>
          <p:cNvPr id="25" name="Curved Down Arrow 24"/>
          <p:cNvSpPr/>
          <p:nvPr/>
        </p:nvSpPr>
        <p:spPr bwMode="auto">
          <a:xfrm>
            <a:off x="4723143" y="4044279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96693" y="3739479"/>
            <a:ext cx="1903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2: </a:t>
            </a:r>
            <a:r>
              <a:rPr lang="en-US" dirty="0" err="1" smtClean="0">
                <a:solidFill>
                  <a:srgbClr val="003E7E"/>
                </a:solidFill>
                <a:latin typeface="Calibri"/>
              </a:rPr>
              <a:t>Fwd’d</a:t>
            </a:r>
            <a:r>
              <a:rPr lang="en-US" dirty="0" smtClean="0">
                <a:solidFill>
                  <a:srgbClr val="003E7E"/>
                </a:solidFill>
                <a:latin typeface="Calibri"/>
              </a:rPr>
              <a:t> Read </a:t>
            </a:r>
            <a:r>
              <a:rPr lang="en-US" dirty="0" err="1" smtClean="0">
                <a:solidFill>
                  <a:srgbClr val="003E7E"/>
                </a:solidFill>
                <a:latin typeface="Calibri"/>
              </a:rPr>
              <a:t>Req</a:t>
            </a:r>
            <a:endParaRPr lang="en-US" dirty="0" smtClean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27" name="Curved Down Arrow 26"/>
          <p:cNvSpPr/>
          <p:nvPr/>
        </p:nvSpPr>
        <p:spPr bwMode="auto">
          <a:xfrm rot="10800000">
            <a:off x="4642909" y="4958679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40296" y="5187279"/>
            <a:ext cx="188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C0E0E"/>
                </a:solidFill>
                <a:latin typeface="Calibri"/>
              </a:rPr>
              <a:t>3: </a:t>
            </a:r>
            <a:r>
              <a:rPr lang="en-US" dirty="0" err="1" smtClean="0">
                <a:solidFill>
                  <a:srgbClr val="6C0E0E"/>
                </a:solidFill>
                <a:latin typeface="Calibri"/>
              </a:rPr>
              <a:t>Fwd’d</a:t>
            </a:r>
            <a:r>
              <a:rPr lang="en-US" dirty="0" smtClean="0">
                <a:solidFill>
                  <a:srgbClr val="6C0E0E"/>
                </a:solidFill>
                <a:latin typeface="Calibri"/>
              </a:rPr>
              <a:t> Read </a:t>
            </a:r>
            <a:r>
              <a:rPr lang="en-US" dirty="0" err="1" smtClean="0">
                <a:solidFill>
                  <a:srgbClr val="6C0E0E"/>
                </a:solidFill>
                <a:latin typeface="Calibri"/>
              </a:rPr>
              <a:t>Ack</a:t>
            </a:r>
            <a:endParaRPr lang="en-US" dirty="0">
              <a:solidFill>
                <a:srgbClr val="6C0E0E"/>
              </a:solidFill>
              <a:latin typeface="Calibri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3787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4" grpId="0" animBg="1"/>
      <p:bldP spid="25" grpId="0" animBg="1"/>
      <p:bldP spid="26" grpId="0"/>
      <p:bldP spid="27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Cache States</a:t>
            </a:r>
            <a:endParaRPr lang="en-US" dirty="0"/>
          </a:p>
        </p:txBody>
      </p:sp>
      <p:sp>
        <p:nvSpPr>
          <p:cNvPr id="555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For </a:t>
            </a:r>
            <a:r>
              <a:rPr lang="en-US" altLang="zh-TW" dirty="0"/>
              <a:t>each block, </a:t>
            </a:r>
            <a:r>
              <a:rPr lang="en-US" altLang="zh-TW" dirty="0" smtClean="0"/>
              <a:t>a </a:t>
            </a:r>
            <a:r>
              <a:rPr lang="en-US" altLang="zh-TW" i="1" u="sng" dirty="0" smtClean="0"/>
              <a:t>home</a:t>
            </a:r>
            <a:r>
              <a:rPr lang="en-US" altLang="zh-TW" dirty="0" smtClean="0"/>
              <a:t> directory maintains its </a:t>
            </a:r>
            <a:r>
              <a:rPr lang="en-US" altLang="zh-TW" dirty="0"/>
              <a:t>state:</a:t>
            </a:r>
          </a:p>
          <a:p>
            <a:pPr lvl="1"/>
            <a:r>
              <a:rPr lang="en-US" altLang="zh-TW" i="1" dirty="0" smtClean="0"/>
              <a:t>Shared</a:t>
            </a:r>
            <a:r>
              <a:rPr lang="en-US" altLang="zh-TW" dirty="0" smtClean="0"/>
              <a:t>: one </a:t>
            </a:r>
            <a:r>
              <a:rPr lang="en-US" altLang="zh-TW" dirty="0"/>
              <a:t>or more nodes have the block cached, value in memory is up-to-date</a:t>
            </a:r>
          </a:p>
          <a:p>
            <a:pPr lvl="1"/>
            <a:r>
              <a:rPr lang="en-US" altLang="zh-TW" i="1" dirty="0" smtClean="0"/>
              <a:t>Modified</a:t>
            </a:r>
            <a:r>
              <a:rPr lang="en-US" altLang="zh-TW" dirty="0" smtClean="0"/>
              <a:t>: exactly one node has a dirty copy of the cache block, value in memory is out-of-date</a:t>
            </a:r>
          </a:p>
          <a:p>
            <a:pPr lvl="1"/>
            <a:r>
              <a:rPr lang="en-US" altLang="zh-TW" dirty="0" smtClean="0"/>
              <a:t>May add transient states to indicate the block is </a:t>
            </a:r>
            <a:r>
              <a:rPr lang="en-US" altLang="zh-TW" dirty="0"/>
              <a:t>waiting for </a:t>
            </a:r>
            <a:r>
              <a:rPr lang="en-US" altLang="zh-TW" dirty="0" smtClean="0"/>
              <a:t>previous coherence operations to complete</a:t>
            </a:r>
            <a:endParaRPr lang="en-US" altLang="zh-TW" dirty="0"/>
          </a:p>
          <a:p>
            <a:r>
              <a:rPr lang="en-US" dirty="0" smtClean="0"/>
              <a:t>Caches in the nodes also need to track the state </a:t>
            </a:r>
            <a:r>
              <a:rPr lang="en-US" dirty="0" smtClean="0"/>
              <a:t>(e.g. MSI</a:t>
            </a:r>
            <a:r>
              <a:rPr lang="en-US" dirty="0" smtClean="0"/>
              <a:t>) of the cached blocks</a:t>
            </a:r>
          </a:p>
          <a:p>
            <a:r>
              <a:rPr lang="en-US" dirty="0" smtClean="0"/>
              <a:t>Nodes send </a:t>
            </a:r>
            <a:r>
              <a:rPr lang="en-US" dirty="0" smtClean="0"/>
              <a:t>coherence messages to home directory</a:t>
            </a:r>
          </a:p>
          <a:p>
            <a:pPr lvl="1"/>
            <a:r>
              <a:rPr lang="en-US" dirty="0" smtClean="0"/>
              <a:t>Home directory only sends messages to </a:t>
            </a:r>
            <a:r>
              <a:rPr lang="en-US" dirty="0" smtClean="0"/>
              <a:t>nodes that </a:t>
            </a:r>
            <a:r>
              <a:rPr lang="en-US" dirty="0" smtClean="0"/>
              <a:t>care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2874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Operations in Directory (MSI)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err="1" smtClean="0"/>
              <a:t>uncached</a:t>
            </a:r>
            <a:r>
              <a:rPr lang="en-US" dirty="0" smtClean="0"/>
              <a:t> block:</a:t>
            </a:r>
          </a:p>
          <a:p>
            <a:pPr lvl="1"/>
            <a:r>
              <a:rPr lang="en-US" u="sng" dirty="0" smtClean="0"/>
              <a:t>Read miss</a:t>
            </a:r>
            <a:r>
              <a:rPr lang="en-US" dirty="0" smtClean="0"/>
              <a:t>: requesting node is sent the requested data and is made the only sharing node, block is now </a:t>
            </a:r>
            <a:r>
              <a:rPr lang="en-US" dirty="0" smtClean="0">
                <a:solidFill>
                  <a:srgbClr val="FF0000"/>
                </a:solidFill>
              </a:rPr>
              <a:t>shared </a:t>
            </a:r>
            <a:r>
              <a:rPr lang="en-US" dirty="0" smtClean="0"/>
              <a:t>in directory and in requesting node</a:t>
            </a:r>
            <a:endParaRPr lang="en-US" dirty="0" smtClean="0"/>
          </a:p>
          <a:p>
            <a:pPr lvl="1"/>
            <a:r>
              <a:rPr lang="en-US" u="sng" dirty="0" smtClean="0"/>
              <a:t>Write miss</a:t>
            </a:r>
            <a:r>
              <a:rPr lang="en-US" dirty="0" smtClean="0"/>
              <a:t>: the requesting node is sent the requested data and becomes the owner node, block is now </a:t>
            </a:r>
            <a:r>
              <a:rPr lang="en-US" dirty="0" smtClean="0">
                <a:solidFill>
                  <a:srgbClr val="FF0000"/>
                </a:solidFill>
              </a:rPr>
              <a:t>modified </a:t>
            </a:r>
            <a:r>
              <a:rPr lang="en-US" altLang="zh-TW" dirty="0"/>
              <a:t>in directory and in requesting </a:t>
            </a:r>
            <a:r>
              <a:rPr lang="en-US" altLang="zh-TW" dirty="0" smtClean="0"/>
              <a:t>node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44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Operations in Directory (MSI)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/>
              <a:t>shared block:</a:t>
            </a:r>
          </a:p>
          <a:p>
            <a:pPr lvl="1"/>
            <a:r>
              <a:rPr lang="en-US" u="sng" dirty="0" smtClean="0"/>
              <a:t>Read miss</a:t>
            </a:r>
            <a:r>
              <a:rPr lang="en-US" dirty="0" smtClean="0"/>
              <a:t>: the requesting node is sent the requested data from memory, node is added to sharing </a:t>
            </a:r>
            <a:r>
              <a:rPr lang="en-US" dirty="0" smtClean="0"/>
              <a:t>set and </a:t>
            </a:r>
            <a:r>
              <a:rPr lang="en-US" altLang="zh-TW" dirty="0"/>
              <a:t>block is </a:t>
            </a:r>
            <a:r>
              <a:rPr lang="en-US" altLang="zh-TW" dirty="0" smtClean="0">
                <a:solidFill>
                  <a:srgbClr val="FF0000"/>
                </a:solidFill>
              </a:rPr>
              <a:t>shared </a:t>
            </a:r>
            <a:r>
              <a:rPr lang="en-US" altLang="zh-TW" dirty="0"/>
              <a:t>in directory and in requesting </a:t>
            </a:r>
            <a:r>
              <a:rPr lang="en-US" altLang="zh-TW" dirty="0" smtClean="0"/>
              <a:t>node</a:t>
            </a:r>
            <a:endParaRPr lang="en-US" dirty="0" smtClean="0"/>
          </a:p>
          <a:p>
            <a:pPr lvl="1"/>
            <a:r>
              <a:rPr lang="en-US" u="sng" dirty="0" smtClean="0"/>
              <a:t>Write miss</a:t>
            </a:r>
            <a:r>
              <a:rPr lang="en-US" dirty="0" smtClean="0"/>
              <a:t>: the requesting node is sent the </a:t>
            </a:r>
            <a:r>
              <a:rPr lang="en-US" dirty="0" smtClean="0"/>
              <a:t>block, </a:t>
            </a:r>
            <a:r>
              <a:rPr lang="en-US" dirty="0" smtClean="0"/>
              <a:t>all nodes in the sharing set are sent invalidate messages, sharing set </a:t>
            </a:r>
            <a:r>
              <a:rPr lang="en-US" dirty="0" smtClean="0"/>
              <a:t>now only </a:t>
            </a:r>
            <a:r>
              <a:rPr lang="en-US" dirty="0" smtClean="0"/>
              <a:t>contains requesting node, block is now </a:t>
            </a:r>
            <a:r>
              <a:rPr lang="en-US" dirty="0" smtClean="0">
                <a:solidFill>
                  <a:srgbClr val="FF0000"/>
                </a:solidFill>
              </a:rPr>
              <a:t>modified </a:t>
            </a:r>
            <a:r>
              <a:rPr lang="en-US" altLang="zh-TW" dirty="0"/>
              <a:t>in directory and in requesting node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7680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Centralized shared-memory architectures (Sec. 5.2)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Distributed shared-memory and directory-based coherence (Sec. 5.4)</a:t>
            </a:r>
          </a:p>
          <a:p>
            <a:r>
              <a:rPr lang="en-US" altLang="zh-TW" dirty="0" smtClean="0"/>
              <a:t>Synchronization: the basics (Sec. 5.5)</a:t>
            </a:r>
          </a:p>
          <a:p>
            <a:r>
              <a:rPr lang="en-US" altLang="zh-TW" dirty="0" smtClean="0"/>
              <a:t>Models of memory consistency (Sec. 5.6)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0964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/>
              <a:t>Operations in Directory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/>
              <a:t>modified </a:t>
            </a:r>
            <a:r>
              <a:rPr lang="en-US" dirty="0" smtClean="0"/>
              <a:t>block:</a:t>
            </a:r>
          </a:p>
          <a:p>
            <a:pPr lvl="1"/>
            <a:r>
              <a:rPr lang="en-US" u="sng" dirty="0" smtClean="0"/>
              <a:t>Read miss</a:t>
            </a:r>
            <a:r>
              <a:rPr lang="en-US" dirty="0" smtClean="0"/>
              <a:t>: the owner is sent a data </a:t>
            </a:r>
            <a:r>
              <a:rPr lang="en-US" dirty="0" smtClean="0"/>
              <a:t>request message</a:t>
            </a:r>
            <a:r>
              <a:rPr lang="en-US" dirty="0" smtClean="0"/>
              <a:t>, block becomes </a:t>
            </a:r>
            <a:r>
              <a:rPr lang="en-US" dirty="0" smtClean="0">
                <a:solidFill>
                  <a:srgbClr val="FF0000"/>
                </a:solidFill>
              </a:rPr>
              <a:t>shared</a:t>
            </a:r>
            <a:r>
              <a:rPr lang="en-US" dirty="0" smtClean="0"/>
              <a:t>, owner </a:t>
            </a:r>
            <a:r>
              <a:rPr lang="en-US" dirty="0" smtClean="0"/>
              <a:t>replies the block </a:t>
            </a:r>
            <a:r>
              <a:rPr lang="en-US" dirty="0" smtClean="0"/>
              <a:t>to the directory, </a:t>
            </a:r>
            <a:r>
              <a:rPr lang="en-US" dirty="0" smtClean="0"/>
              <a:t>block written </a:t>
            </a:r>
            <a:r>
              <a:rPr lang="en-US" dirty="0" smtClean="0"/>
              <a:t>back to memory, sharers set </a:t>
            </a:r>
            <a:r>
              <a:rPr lang="en-US" dirty="0" smtClean="0"/>
              <a:t>now contains </a:t>
            </a:r>
            <a:r>
              <a:rPr lang="en-US" dirty="0" smtClean="0"/>
              <a:t>old owner and </a:t>
            </a:r>
            <a:r>
              <a:rPr lang="en-US" dirty="0" smtClean="0"/>
              <a:t>requestor, </a:t>
            </a:r>
            <a:r>
              <a:rPr lang="en-US" altLang="zh-TW" dirty="0"/>
              <a:t>block is </a:t>
            </a:r>
            <a:r>
              <a:rPr lang="en-US" altLang="zh-TW" dirty="0">
                <a:solidFill>
                  <a:srgbClr val="FF0000"/>
                </a:solidFill>
              </a:rPr>
              <a:t>shared </a:t>
            </a:r>
            <a:r>
              <a:rPr lang="en-US" altLang="zh-TW" dirty="0"/>
              <a:t>in directory and in requesting node</a:t>
            </a:r>
          </a:p>
          <a:p>
            <a:pPr lvl="1"/>
            <a:r>
              <a:rPr lang="en-US" u="sng" dirty="0" smtClean="0"/>
              <a:t>Write miss</a:t>
            </a:r>
            <a:r>
              <a:rPr lang="en-US" dirty="0" smtClean="0"/>
              <a:t>: the owner is sent an invalidation message, requestor becomes new owner, block remains </a:t>
            </a:r>
            <a:r>
              <a:rPr lang="en-US" dirty="0" smtClean="0">
                <a:solidFill>
                  <a:srgbClr val="FF0000"/>
                </a:solidFill>
              </a:rPr>
              <a:t>modified </a:t>
            </a:r>
            <a:r>
              <a:rPr lang="en-US" altLang="zh-TW" dirty="0" smtClean="0"/>
              <a:t>in </a:t>
            </a:r>
            <a:r>
              <a:rPr lang="en-US" altLang="zh-TW" dirty="0"/>
              <a:t>directory and in requesting </a:t>
            </a:r>
            <a:r>
              <a:rPr lang="en-US" altLang="zh-TW" dirty="0" smtClean="0"/>
              <a:t>node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u="sng" dirty="0" smtClean="0"/>
              <a:t>Data </a:t>
            </a:r>
            <a:r>
              <a:rPr lang="en-US" u="sng" dirty="0" smtClean="0"/>
              <a:t>write back</a:t>
            </a:r>
            <a:r>
              <a:rPr lang="en-US" dirty="0" smtClean="0"/>
              <a:t>: </a:t>
            </a:r>
            <a:r>
              <a:rPr lang="en-US" dirty="0" smtClean="0"/>
              <a:t>the owner </a:t>
            </a:r>
            <a:r>
              <a:rPr lang="en-US" dirty="0" smtClean="0"/>
              <a:t>replaces and writes back the block, </a:t>
            </a:r>
            <a:r>
              <a:rPr lang="en-US" dirty="0" smtClean="0"/>
              <a:t>block </a:t>
            </a:r>
            <a:r>
              <a:rPr lang="en-US" dirty="0" smtClean="0"/>
              <a:t>becomes </a:t>
            </a:r>
            <a:r>
              <a:rPr lang="en-US" dirty="0" err="1" smtClean="0">
                <a:solidFill>
                  <a:srgbClr val="FF0000"/>
                </a:solidFill>
              </a:rPr>
              <a:t>uncached</a:t>
            </a:r>
            <a:r>
              <a:rPr lang="en-US" dirty="0" smtClean="0"/>
              <a:t>, sharer set is </a:t>
            </a:r>
            <a:r>
              <a:rPr lang="en-US" dirty="0" smtClean="0"/>
              <a:t>empty</a:t>
            </a:r>
            <a:endParaRPr 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5522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Read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Miss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to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Uncached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or Shared Block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0A75C8-C148-D646-81FC-1D13FFF086F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3200400" y="3733800"/>
            <a:ext cx="1371600" cy="1828800"/>
            <a:chOff x="1680" y="2496"/>
            <a:chExt cx="864" cy="1152"/>
          </a:xfrm>
        </p:grpSpPr>
        <p:grpSp>
          <p:nvGrpSpPr>
            <p:cNvPr id="17" name="Group 6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18" name="Group 6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46" name="Rectangle 6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7" name="Rectangle 7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8" name="Rectangle 7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9" name="Freeform 7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244" name="Line 7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245" name="Line 7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9" name="Group 7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20" name="Group 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39" name="Rectangle 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0" name="Rectangle 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2" name="Freeform 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237" name="Line 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238" name="Line 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43234" name="Rectangle 8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Directory Controller</a:t>
              </a:r>
            </a:p>
          </p:txBody>
        </p:sp>
        <p:sp>
          <p:nvSpPr>
            <p:cNvPr id="43235" name="Rectangle 8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DRAM Bank</a:t>
              </a:r>
            </a:p>
          </p:txBody>
        </p:sp>
      </p:grpSp>
      <p:grpSp>
        <p:nvGrpSpPr>
          <p:cNvPr id="43019" name="Group 226"/>
          <p:cNvGrpSpPr>
            <a:grpSpLocks/>
          </p:cNvGrpSpPr>
          <p:nvPr/>
        </p:nvGrpSpPr>
        <p:grpSpPr bwMode="auto">
          <a:xfrm>
            <a:off x="3429000" y="1066800"/>
            <a:ext cx="838200" cy="2209800"/>
            <a:chOff x="864" y="816"/>
            <a:chExt cx="528" cy="1392"/>
          </a:xfrm>
        </p:grpSpPr>
        <p:sp>
          <p:nvSpPr>
            <p:cNvPr id="43062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CPU</a:t>
              </a:r>
            </a:p>
          </p:txBody>
        </p:sp>
        <p:grpSp>
          <p:nvGrpSpPr>
            <p:cNvPr id="43020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21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92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3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4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5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90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91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43022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23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85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6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7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8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83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84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43065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Cache</a:t>
              </a:r>
            </a:p>
          </p:txBody>
        </p:sp>
        <p:grpSp>
          <p:nvGrpSpPr>
            <p:cNvPr id="43024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25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8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0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1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76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77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43026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27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1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2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3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4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69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70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325" name="Group 324"/>
          <p:cNvGrpSpPr/>
          <p:nvPr/>
        </p:nvGrpSpPr>
        <p:grpSpPr>
          <a:xfrm>
            <a:off x="762000" y="1524000"/>
            <a:ext cx="2590800" cy="609600"/>
            <a:chOff x="762000" y="1524000"/>
            <a:chExt cx="2590800" cy="609600"/>
          </a:xfrm>
        </p:grpSpPr>
        <p:sp>
          <p:nvSpPr>
            <p:cNvPr id="321" name="Oval 320"/>
            <p:cNvSpPr/>
            <p:nvPr/>
          </p:nvSpPr>
          <p:spPr bwMode="auto">
            <a:xfrm>
              <a:off x="3048000" y="1828800"/>
              <a:ext cx="304800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1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762000" y="1524000"/>
              <a:ext cx="249050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Load request at head of CPU-&gt;Cache queue.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762000" y="2209800"/>
            <a:ext cx="2590800" cy="381000"/>
            <a:chOff x="762000" y="2209800"/>
            <a:chExt cx="2590800" cy="381000"/>
          </a:xfrm>
        </p:grpSpPr>
        <p:sp>
          <p:nvSpPr>
            <p:cNvPr id="323" name="Oval 322"/>
            <p:cNvSpPr/>
            <p:nvPr/>
          </p:nvSpPr>
          <p:spPr bwMode="auto">
            <a:xfrm>
              <a:off x="3048000" y="2286000"/>
              <a:ext cx="304800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2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762000" y="2209800"/>
              <a:ext cx="2490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Load misses in cache.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990599" y="2667000"/>
            <a:ext cx="2362199" cy="584776"/>
            <a:chOff x="1336288" y="2209800"/>
            <a:chExt cx="2016512" cy="584776"/>
          </a:xfrm>
        </p:grpSpPr>
        <p:sp>
          <p:nvSpPr>
            <p:cNvPr id="328" name="Oval 327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3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9" name="TextBox 328"/>
            <p:cNvSpPr txBox="1"/>
            <p:nvPr/>
          </p:nvSpPr>
          <p:spPr>
            <a:xfrm>
              <a:off x="1336288" y="2209800"/>
              <a:ext cx="188641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Send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ReadReq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message to directory.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31" name="Group 330"/>
          <p:cNvGrpSpPr/>
          <p:nvPr/>
        </p:nvGrpSpPr>
        <p:grpSpPr>
          <a:xfrm>
            <a:off x="914399" y="3810000"/>
            <a:ext cx="2514600" cy="584776"/>
            <a:chOff x="1206190" y="2057400"/>
            <a:chExt cx="2146610" cy="584776"/>
          </a:xfrm>
        </p:grpSpPr>
        <p:sp>
          <p:nvSpPr>
            <p:cNvPr id="332" name="Oval 331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4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1206190" y="2057400"/>
              <a:ext cx="208156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Message received at directory controller.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34" name="Group 333"/>
          <p:cNvGrpSpPr/>
          <p:nvPr/>
        </p:nvGrpSpPr>
        <p:grpSpPr>
          <a:xfrm>
            <a:off x="-1" y="5562600"/>
            <a:ext cx="4114801" cy="584775"/>
            <a:chOff x="-159835" y="2133600"/>
            <a:chExt cx="3512635" cy="584775"/>
          </a:xfrm>
        </p:grpSpPr>
        <p:sp>
          <p:nvSpPr>
            <p:cNvPr id="335" name="Oval 334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5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-159835" y="2133600"/>
              <a:ext cx="33174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Access state and directory for block. Block’s state is S, with 0 or more sharers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37" name="Group 336"/>
          <p:cNvGrpSpPr/>
          <p:nvPr/>
        </p:nvGrpSpPr>
        <p:grpSpPr>
          <a:xfrm flipH="1">
            <a:off x="4724402" y="4572000"/>
            <a:ext cx="2286000" cy="830997"/>
            <a:chOff x="1401336" y="1981200"/>
            <a:chExt cx="1951464" cy="830997"/>
          </a:xfrm>
        </p:grpSpPr>
        <p:sp>
          <p:nvSpPr>
            <p:cNvPr id="338" name="Oval 337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6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401336" y="1981200"/>
              <a:ext cx="18864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Update directory by setting bit for new processor sharer.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41" name="Group 340"/>
          <p:cNvGrpSpPr/>
          <p:nvPr/>
        </p:nvGrpSpPr>
        <p:grpSpPr>
          <a:xfrm flipH="1">
            <a:off x="4419600" y="3733800"/>
            <a:ext cx="3200398" cy="584775"/>
            <a:chOff x="620752" y="2133600"/>
            <a:chExt cx="2732048" cy="584775"/>
          </a:xfrm>
        </p:grpSpPr>
        <p:sp>
          <p:nvSpPr>
            <p:cNvPr id="342" name="Oval 341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7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620752" y="2133600"/>
              <a:ext cx="24718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Send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ReadReply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message with contents of cache block.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44" name="Group 343"/>
          <p:cNvGrpSpPr/>
          <p:nvPr/>
        </p:nvGrpSpPr>
        <p:grpSpPr>
          <a:xfrm flipH="1">
            <a:off x="4267200" y="2590800"/>
            <a:ext cx="3352797" cy="338554"/>
            <a:chOff x="818206" y="2286000"/>
            <a:chExt cx="2534594" cy="338554"/>
          </a:xfrm>
        </p:grpSpPr>
        <p:sp>
          <p:nvSpPr>
            <p:cNvPr id="345" name="Oval 344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8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818206" y="2286000"/>
              <a:ext cx="2211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ReadReply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arrives at cache.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47" name="Group 346"/>
          <p:cNvGrpSpPr/>
          <p:nvPr/>
        </p:nvGrpSpPr>
        <p:grpSpPr>
          <a:xfrm flipH="1">
            <a:off x="4190999" y="1676400"/>
            <a:ext cx="3429000" cy="685800"/>
            <a:chOff x="620751" y="1905000"/>
            <a:chExt cx="2927195" cy="685800"/>
          </a:xfrm>
        </p:grpSpPr>
        <p:sp>
          <p:nvSpPr>
            <p:cNvPr id="348" name="Oval 347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9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620751" y="1905000"/>
              <a:ext cx="292719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Update cache tag and data and return load data to CPU.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cxnSp>
        <p:nvCxnSpPr>
          <p:cNvPr id="351" name="Straight Connector 350"/>
          <p:cNvCxnSpPr/>
          <p:nvPr/>
        </p:nvCxnSpPr>
        <p:spPr bwMode="auto">
          <a:xfrm>
            <a:off x="2971800" y="3276600"/>
            <a:ext cx="19050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2" name="Straight Connector 351"/>
          <p:cNvCxnSpPr/>
          <p:nvPr/>
        </p:nvCxnSpPr>
        <p:spPr bwMode="auto">
          <a:xfrm>
            <a:off x="2895600" y="3733800"/>
            <a:ext cx="19050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Straight Connector 353"/>
          <p:cNvCxnSpPr/>
          <p:nvPr/>
        </p:nvCxnSpPr>
        <p:spPr bwMode="auto">
          <a:xfrm>
            <a:off x="4876800" y="32766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5" name="Straight Connector 354"/>
          <p:cNvCxnSpPr/>
          <p:nvPr/>
        </p:nvCxnSpPr>
        <p:spPr bwMode="auto">
          <a:xfrm>
            <a:off x="4876800" y="37338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6" name="Straight Connector 355"/>
          <p:cNvCxnSpPr/>
          <p:nvPr/>
        </p:nvCxnSpPr>
        <p:spPr bwMode="auto">
          <a:xfrm>
            <a:off x="2209800" y="37338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/>
          <p:nvPr/>
        </p:nvCxnSpPr>
        <p:spPr bwMode="auto">
          <a:xfrm>
            <a:off x="2362200" y="32766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8" name="TextBox 357"/>
          <p:cNvSpPr txBox="1"/>
          <p:nvPr/>
        </p:nvSpPr>
        <p:spPr>
          <a:xfrm>
            <a:off x="2667000" y="3352800"/>
            <a:ext cx="2416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Interconnection Network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60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</a:t>
            </a:r>
            <a:r>
              <a:rPr lang="en-US" dirty="0" smtClean="0"/>
              <a:t>Miss </a:t>
            </a:r>
            <a:r>
              <a:rPr lang="en-US" dirty="0" smtClean="0"/>
              <a:t>to Read Shared Block</a:t>
            </a:r>
            <a:endParaRPr lang="en-US" dirty="0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A75C8-C148-D646-81FC-1D13FFF086FF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438400" y="3733800"/>
            <a:ext cx="1371600" cy="1828800"/>
            <a:chOff x="1680" y="2496"/>
            <a:chExt cx="864" cy="1152"/>
          </a:xfrm>
        </p:grpSpPr>
        <p:grpSp>
          <p:nvGrpSpPr>
            <p:cNvPr id="3" name="Group 6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4" name="Group 6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46" name="Rectangle 6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7" name="Rectangle 7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8" name="Rectangle 7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9" name="Freeform 7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244" name="Line 7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245" name="Line 7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" name="Group 7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6" name="Group 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39" name="Rectangle 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0" name="Rectangle 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242" name="Freeform 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237" name="Line 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238" name="Line 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43234" name="Rectangle 8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Directory Controller</a:t>
              </a:r>
            </a:p>
          </p:txBody>
        </p:sp>
        <p:sp>
          <p:nvSpPr>
            <p:cNvPr id="43235" name="Rectangle 8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DRAM Bank</a:t>
              </a:r>
            </a:p>
          </p:txBody>
        </p:sp>
      </p:grpSp>
      <p:grpSp>
        <p:nvGrpSpPr>
          <p:cNvPr id="7" name="Group 226"/>
          <p:cNvGrpSpPr>
            <a:grpSpLocks/>
          </p:cNvGrpSpPr>
          <p:nvPr/>
        </p:nvGrpSpPr>
        <p:grpSpPr bwMode="auto">
          <a:xfrm>
            <a:off x="2667000" y="1066800"/>
            <a:ext cx="838200" cy="2209800"/>
            <a:chOff x="864" y="816"/>
            <a:chExt cx="528" cy="1392"/>
          </a:xfrm>
        </p:grpSpPr>
        <p:sp>
          <p:nvSpPr>
            <p:cNvPr id="43062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CPU</a:t>
              </a:r>
            </a:p>
          </p:txBody>
        </p:sp>
        <p:grpSp>
          <p:nvGrpSpPr>
            <p:cNvPr id="8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9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92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3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4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95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90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91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11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85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6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7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8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83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84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43065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Cache</a:t>
              </a:r>
            </a:p>
          </p:txBody>
        </p:sp>
        <p:grpSp>
          <p:nvGrpSpPr>
            <p:cNvPr id="12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13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8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0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81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76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77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4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5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1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2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3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43074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43069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70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6" name="Group 324"/>
          <p:cNvGrpSpPr/>
          <p:nvPr/>
        </p:nvGrpSpPr>
        <p:grpSpPr>
          <a:xfrm>
            <a:off x="0" y="1524000"/>
            <a:ext cx="2590800" cy="609600"/>
            <a:chOff x="762000" y="1524000"/>
            <a:chExt cx="2590800" cy="609600"/>
          </a:xfrm>
        </p:grpSpPr>
        <p:sp>
          <p:nvSpPr>
            <p:cNvPr id="321" name="Oval 320"/>
            <p:cNvSpPr/>
            <p:nvPr/>
          </p:nvSpPr>
          <p:spPr bwMode="auto">
            <a:xfrm>
              <a:off x="3048000" y="1828800"/>
              <a:ext cx="304800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1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762000" y="1524000"/>
              <a:ext cx="249050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Store request at head of CPU-&gt;Cache queue.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7" name="Group 325"/>
          <p:cNvGrpSpPr/>
          <p:nvPr/>
        </p:nvGrpSpPr>
        <p:grpSpPr>
          <a:xfrm>
            <a:off x="0" y="2209800"/>
            <a:ext cx="2590800" cy="381000"/>
            <a:chOff x="762000" y="2209800"/>
            <a:chExt cx="2590800" cy="381000"/>
          </a:xfrm>
        </p:grpSpPr>
        <p:sp>
          <p:nvSpPr>
            <p:cNvPr id="323" name="Oval 322"/>
            <p:cNvSpPr/>
            <p:nvPr/>
          </p:nvSpPr>
          <p:spPr bwMode="auto">
            <a:xfrm>
              <a:off x="3048000" y="2286000"/>
              <a:ext cx="304800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2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762000" y="2209800"/>
              <a:ext cx="2490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Store misses in cache.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8" name="Group 326"/>
          <p:cNvGrpSpPr/>
          <p:nvPr/>
        </p:nvGrpSpPr>
        <p:grpSpPr>
          <a:xfrm>
            <a:off x="76200" y="2667000"/>
            <a:ext cx="2514598" cy="584776"/>
            <a:chOff x="1206191" y="2209800"/>
            <a:chExt cx="2146609" cy="584776"/>
          </a:xfrm>
        </p:grpSpPr>
        <p:sp>
          <p:nvSpPr>
            <p:cNvPr id="328" name="Oval 327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3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29" name="TextBox 328"/>
            <p:cNvSpPr txBox="1"/>
            <p:nvPr/>
          </p:nvSpPr>
          <p:spPr>
            <a:xfrm>
              <a:off x="1206191" y="2209800"/>
              <a:ext cx="188641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Send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ReadReqX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message to directory.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9" name="Group 330"/>
          <p:cNvGrpSpPr/>
          <p:nvPr/>
        </p:nvGrpSpPr>
        <p:grpSpPr>
          <a:xfrm>
            <a:off x="-76200" y="3733800"/>
            <a:ext cx="2743200" cy="830997"/>
            <a:chOff x="1011044" y="1981200"/>
            <a:chExt cx="2341756" cy="830997"/>
          </a:xfrm>
        </p:grpSpPr>
        <p:sp>
          <p:nvSpPr>
            <p:cNvPr id="332" name="Oval 331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4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1011044" y="1981200"/>
              <a:ext cx="2276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ReadReqX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message received at directory controller.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0" name="Group 333"/>
          <p:cNvGrpSpPr/>
          <p:nvPr/>
        </p:nvGrpSpPr>
        <p:grpSpPr>
          <a:xfrm>
            <a:off x="3048002" y="5576655"/>
            <a:ext cx="4419599" cy="584775"/>
            <a:chOff x="3092606" y="2147655"/>
            <a:chExt cx="2992242" cy="584775"/>
          </a:xfrm>
        </p:grpSpPr>
        <p:sp>
          <p:nvSpPr>
            <p:cNvPr id="335" name="Oval 334"/>
            <p:cNvSpPr/>
            <p:nvPr/>
          </p:nvSpPr>
          <p:spPr bwMode="auto">
            <a:xfrm>
              <a:off x="3092606" y="2285999"/>
              <a:ext cx="257952" cy="317267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5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3350557" y="2147655"/>
              <a:ext cx="27342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Access state and directory for block. Block’s state is S, with some set of sharers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1" name="Group 336"/>
          <p:cNvGrpSpPr/>
          <p:nvPr/>
        </p:nvGrpSpPr>
        <p:grpSpPr>
          <a:xfrm flipH="1">
            <a:off x="3810000" y="4495800"/>
            <a:ext cx="2514601" cy="584776"/>
            <a:chOff x="1596485" y="1219200"/>
            <a:chExt cx="2146612" cy="584776"/>
          </a:xfrm>
        </p:grpSpPr>
        <p:sp>
          <p:nvSpPr>
            <p:cNvPr id="338" name="Oval 337"/>
            <p:cNvSpPr/>
            <p:nvPr/>
          </p:nvSpPr>
          <p:spPr bwMode="auto">
            <a:xfrm>
              <a:off x="3417853" y="12192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6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596485" y="1219200"/>
              <a:ext cx="214661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Send one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InvReq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message to each sharer. 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3" name="Group 343"/>
          <p:cNvGrpSpPr/>
          <p:nvPr/>
        </p:nvGrpSpPr>
        <p:grpSpPr>
          <a:xfrm flipH="1">
            <a:off x="3505199" y="2438400"/>
            <a:ext cx="1600201" cy="685800"/>
            <a:chOff x="1986776" y="2133600"/>
            <a:chExt cx="1366026" cy="685800"/>
          </a:xfrm>
        </p:grpSpPr>
        <p:sp>
          <p:nvSpPr>
            <p:cNvPr id="345" name="Oval 344"/>
            <p:cNvSpPr/>
            <p:nvPr/>
          </p:nvSpPr>
          <p:spPr bwMode="auto">
            <a:xfrm>
              <a:off x="3092607" y="25146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11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1986776" y="2133600"/>
              <a:ext cx="136602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ExRep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arrives at cache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4" name="Group 346"/>
          <p:cNvGrpSpPr/>
          <p:nvPr/>
        </p:nvGrpSpPr>
        <p:grpSpPr>
          <a:xfrm flipH="1">
            <a:off x="3581400" y="1447800"/>
            <a:ext cx="2209801" cy="914400"/>
            <a:chOff x="1531431" y="1676400"/>
            <a:chExt cx="1886415" cy="914400"/>
          </a:xfrm>
        </p:grpSpPr>
        <p:sp>
          <p:nvSpPr>
            <p:cNvPr id="348" name="Oval 347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12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1531431" y="1676400"/>
              <a:ext cx="18864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Update cache tag and data, then store data from CPU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cxnSp>
        <p:nvCxnSpPr>
          <p:cNvPr id="351" name="Straight Connector 350"/>
          <p:cNvCxnSpPr/>
          <p:nvPr/>
        </p:nvCxnSpPr>
        <p:spPr bwMode="auto">
          <a:xfrm>
            <a:off x="2209800" y="3276600"/>
            <a:ext cx="5486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2" name="Straight Connector 351"/>
          <p:cNvCxnSpPr/>
          <p:nvPr/>
        </p:nvCxnSpPr>
        <p:spPr bwMode="auto">
          <a:xfrm>
            <a:off x="2133600" y="3733800"/>
            <a:ext cx="5486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Straight Connector 353"/>
          <p:cNvCxnSpPr/>
          <p:nvPr/>
        </p:nvCxnSpPr>
        <p:spPr bwMode="auto">
          <a:xfrm>
            <a:off x="7696200" y="32766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5" name="Straight Connector 354"/>
          <p:cNvCxnSpPr/>
          <p:nvPr/>
        </p:nvCxnSpPr>
        <p:spPr bwMode="auto">
          <a:xfrm>
            <a:off x="7620000" y="37338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6" name="Straight Connector 355"/>
          <p:cNvCxnSpPr/>
          <p:nvPr/>
        </p:nvCxnSpPr>
        <p:spPr bwMode="auto">
          <a:xfrm>
            <a:off x="1447800" y="37338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/>
          <p:nvPr/>
        </p:nvCxnSpPr>
        <p:spPr bwMode="auto">
          <a:xfrm>
            <a:off x="1600200" y="3276600"/>
            <a:ext cx="6096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8" name="TextBox 357"/>
          <p:cNvSpPr txBox="1"/>
          <p:nvPr/>
        </p:nvSpPr>
        <p:spPr>
          <a:xfrm>
            <a:off x="2743200" y="3352800"/>
            <a:ext cx="2416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Interconnection Network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94" name="Group 226"/>
          <p:cNvGrpSpPr>
            <a:grpSpLocks/>
          </p:cNvGrpSpPr>
          <p:nvPr/>
        </p:nvGrpSpPr>
        <p:grpSpPr bwMode="auto">
          <a:xfrm>
            <a:off x="6934200" y="1066800"/>
            <a:ext cx="838200" cy="2209800"/>
            <a:chOff x="864" y="816"/>
            <a:chExt cx="528" cy="1392"/>
          </a:xfrm>
        </p:grpSpPr>
        <p:sp>
          <p:nvSpPr>
            <p:cNvPr id="95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CPU</a:t>
              </a:r>
            </a:p>
          </p:txBody>
        </p:sp>
        <p:grpSp>
          <p:nvGrpSpPr>
            <p:cNvPr id="96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122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25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8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23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7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115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18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9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0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1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16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7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98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Cache</a:t>
              </a:r>
            </a:p>
          </p:txBody>
        </p:sp>
        <p:grpSp>
          <p:nvGrpSpPr>
            <p:cNvPr id="99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108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11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4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09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0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0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01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04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6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7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02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29" name="Group 343"/>
          <p:cNvGrpSpPr/>
          <p:nvPr/>
        </p:nvGrpSpPr>
        <p:grpSpPr>
          <a:xfrm flipH="1">
            <a:off x="7696199" y="2438400"/>
            <a:ext cx="1600201" cy="685800"/>
            <a:chOff x="1986776" y="2133600"/>
            <a:chExt cx="1366026" cy="685800"/>
          </a:xfrm>
        </p:grpSpPr>
        <p:sp>
          <p:nvSpPr>
            <p:cNvPr id="130" name="Oval 129"/>
            <p:cNvSpPr/>
            <p:nvPr/>
          </p:nvSpPr>
          <p:spPr bwMode="auto">
            <a:xfrm>
              <a:off x="3092607" y="25146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7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986776" y="2133600"/>
              <a:ext cx="136602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InvReq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arrives at cache.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2" name="Group 343"/>
          <p:cNvGrpSpPr/>
          <p:nvPr/>
        </p:nvGrpSpPr>
        <p:grpSpPr>
          <a:xfrm>
            <a:off x="5181599" y="2057400"/>
            <a:ext cx="1600201" cy="1077218"/>
            <a:chOff x="1986776" y="2057400"/>
            <a:chExt cx="1366026" cy="1077218"/>
          </a:xfrm>
        </p:grpSpPr>
        <p:sp>
          <p:nvSpPr>
            <p:cNvPr id="133" name="Oval 132"/>
            <p:cNvSpPr/>
            <p:nvPr/>
          </p:nvSpPr>
          <p:spPr bwMode="auto">
            <a:xfrm>
              <a:off x="3092607" y="28194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8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986776" y="2057400"/>
              <a:ext cx="117087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Invalidate cache block. Send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InvRep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to directory.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" name="Group 330"/>
          <p:cNvGrpSpPr/>
          <p:nvPr/>
        </p:nvGrpSpPr>
        <p:grpSpPr>
          <a:xfrm>
            <a:off x="0" y="4419600"/>
            <a:ext cx="2362201" cy="584776"/>
            <a:chOff x="1336287" y="2209800"/>
            <a:chExt cx="2016513" cy="584776"/>
          </a:xfrm>
        </p:grpSpPr>
        <p:sp>
          <p:nvSpPr>
            <p:cNvPr id="136" name="Oval 135"/>
            <p:cNvSpPr/>
            <p:nvPr/>
          </p:nvSpPr>
          <p:spPr bwMode="auto">
            <a:xfrm>
              <a:off x="3092605" y="22860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9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336287" y="2209800"/>
              <a:ext cx="1886414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InvRep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received.  Clear down sharer bit.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8" name="Group 336"/>
          <p:cNvGrpSpPr/>
          <p:nvPr/>
        </p:nvGrpSpPr>
        <p:grpSpPr>
          <a:xfrm flipH="1">
            <a:off x="3581400" y="3733800"/>
            <a:ext cx="2667000" cy="584776"/>
            <a:chOff x="1401340" y="1143000"/>
            <a:chExt cx="2276708" cy="584776"/>
          </a:xfrm>
        </p:grpSpPr>
        <p:sp>
          <p:nvSpPr>
            <p:cNvPr id="139" name="Oval 138"/>
            <p:cNvSpPr/>
            <p:nvPr/>
          </p:nvSpPr>
          <p:spPr bwMode="auto">
            <a:xfrm>
              <a:off x="3417853" y="1295400"/>
              <a:ext cx="260195" cy="3048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-106" charset="0"/>
                </a:rPr>
                <a:t>10</a:t>
              </a:r>
              <a:endParaRPr lang="en-US" sz="1600" dirty="0">
                <a:solidFill>
                  <a:srgbClr val="000000"/>
                </a:solidFill>
                <a:latin typeface="Arial" pitchFamily="-106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401340" y="1143000"/>
              <a:ext cx="214661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When no more sharers, send </a:t>
              </a:r>
              <a:r>
                <a:rPr lang="en-US" sz="1600" dirty="0" err="1" smtClean="0">
                  <a:solidFill>
                    <a:srgbClr val="000000"/>
                  </a:solidFill>
                  <a:latin typeface="Arial" charset="0"/>
                </a:rPr>
                <a:t>ExRep</a:t>
              </a:r>
              <a:r>
                <a:rPr lang="en-US" sz="1600" dirty="0" smtClean="0">
                  <a:solidFill>
                    <a:srgbClr val="000000"/>
                  </a:solidFill>
                  <a:latin typeface="Arial" charset="0"/>
                </a:rPr>
                <a:t> to cache.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5116551" y="1151811"/>
            <a:ext cx="16328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Multiple sharers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42" name="Group 226"/>
          <p:cNvGrpSpPr>
            <a:grpSpLocks/>
          </p:cNvGrpSpPr>
          <p:nvPr/>
        </p:nvGrpSpPr>
        <p:grpSpPr bwMode="auto">
          <a:xfrm>
            <a:off x="6858000" y="1143000"/>
            <a:ext cx="838200" cy="2209800"/>
            <a:chOff x="864" y="816"/>
            <a:chExt cx="528" cy="1392"/>
          </a:xfrm>
        </p:grpSpPr>
        <p:sp>
          <p:nvSpPr>
            <p:cNvPr id="143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CPU</a:t>
              </a:r>
            </a:p>
          </p:txBody>
        </p:sp>
        <p:grpSp>
          <p:nvGrpSpPr>
            <p:cNvPr id="144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170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73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74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75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76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71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72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45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163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66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7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8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9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64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65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46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Cache</a:t>
              </a:r>
            </a:p>
          </p:txBody>
        </p:sp>
        <p:grpSp>
          <p:nvGrpSpPr>
            <p:cNvPr id="147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156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59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62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57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58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48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49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52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53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54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55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50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51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77" name="Group 226"/>
          <p:cNvGrpSpPr>
            <a:grpSpLocks/>
          </p:cNvGrpSpPr>
          <p:nvPr/>
        </p:nvGrpSpPr>
        <p:grpSpPr bwMode="auto">
          <a:xfrm>
            <a:off x="6781800" y="1219200"/>
            <a:ext cx="838200" cy="2209800"/>
            <a:chOff x="864" y="816"/>
            <a:chExt cx="528" cy="1392"/>
          </a:xfrm>
        </p:grpSpPr>
        <p:sp>
          <p:nvSpPr>
            <p:cNvPr id="178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CPU</a:t>
              </a:r>
            </a:p>
          </p:txBody>
        </p:sp>
        <p:grpSp>
          <p:nvGrpSpPr>
            <p:cNvPr id="179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205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208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09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10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11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06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7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80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198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201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99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0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81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Cache</a:t>
              </a:r>
            </a:p>
          </p:txBody>
        </p:sp>
        <p:grpSp>
          <p:nvGrpSpPr>
            <p:cNvPr id="182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191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94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6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7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92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93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83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84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187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8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9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w="med" len="med"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0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US" sz="16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85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6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913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ea typeface="ＭＳ Ｐゴシック" panose="020B0600070205080204" pitchFamily="34" charset="-128"/>
              </a:rPr>
              <a:t>Directory: Data Structures</a:t>
            </a:r>
          </a:p>
        </p:txBody>
      </p:sp>
      <p:sp>
        <p:nvSpPr>
          <p:cNvPr id="131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>
              <a:ea typeface="ＭＳ Ｐゴシック" panose="020B0600070205080204" pitchFamily="34" charset="-128"/>
            </a:endParaRPr>
          </a:p>
          <a:p>
            <a:endParaRPr lang="en-US" altLang="zh-TW" dirty="0">
              <a:ea typeface="ＭＳ Ｐゴシック" panose="020B0600070205080204" pitchFamily="34" charset="-128"/>
            </a:endParaRPr>
          </a:p>
          <a:p>
            <a:endParaRPr lang="en-US" altLang="zh-TW" dirty="0" smtClean="0">
              <a:ea typeface="ＭＳ Ｐゴシック" panose="020B0600070205080204" pitchFamily="34" charset="-128"/>
            </a:endParaRPr>
          </a:p>
          <a:p>
            <a:r>
              <a:rPr lang="en-US" altLang="zh-TW" dirty="0" smtClean="0">
                <a:ea typeface="ＭＳ Ｐゴシック" panose="020B0600070205080204" pitchFamily="34" charset="-128"/>
              </a:rPr>
              <a:t>Key operation to support is </a:t>
            </a:r>
            <a:r>
              <a:rPr lang="en-US" altLang="zh-TW" i="1" dirty="0" smtClean="0">
                <a:ea typeface="ＭＳ Ｐゴシック" panose="020B0600070205080204" pitchFamily="34" charset="-128"/>
              </a:rPr>
              <a:t>set inclusion test</a:t>
            </a:r>
            <a:endParaRPr lang="en-US" altLang="zh-TW" dirty="0" smtClean="0">
              <a:ea typeface="ＭＳ Ｐゴシック" panose="020B0600070205080204" pitchFamily="34" charset="-128"/>
            </a:endParaRPr>
          </a:p>
          <a:p>
            <a:pPr lvl="1"/>
            <a:r>
              <a:rPr lang="en-US" altLang="zh-TW" dirty="0" smtClean="0">
                <a:ea typeface="ＭＳ Ｐゴシック" panose="020B0600070205080204" pitchFamily="34" charset="-128"/>
              </a:rPr>
              <a:t>False positives are OK: want to know which caches </a:t>
            </a:r>
            <a:r>
              <a:rPr lang="en-US" altLang="zh-TW" i="1" dirty="0" smtClean="0">
                <a:ea typeface="ＭＳ Ｐゴシック" panose="020B0600070205080204" pitchFamily="34" charset="-128"/>
              </a:rPr>
              <a:t>may</a:t>
            </a:r>
            <a:r>
              <a:rPr lang="en-US" altLang="zh-TW" dirty="0" smtClean="0">
                <a:ea typeface="ＭＳ Ｐゴシック" panose="020B0600070205080204" pitchFamily="34" charset="-128"/>
              </a:rPr>
              <a:t> contain a copy of a block, and spurious invalidations are ignored</a:t>
            </a:r>
          </a:p>
          <a:p>
            <a:pPr lvl="1"/>
            <a:r>
              <a:rPr lang="en-US" altLang="zh-TW" dirty="0" smtClean="0">
                <a:ea typeface="ＭＳ Ｐゴシック" panose="020B0600070205080204" pitchFamily="34" charset="-128"/>
              </a:rPr>
              <a:t>False positive rate determines </a:t>
            </a:r>
            <a:r>
              <a:rPr lang="en-US" altLang="zh-TW" i="1" dirty="0" smtClean="0">
                <a:ea typeface="ＭＳ Ｐゴシック" panose="020B0600070205080204" pitchFamily="34" charset="-128"/>
              </a:rPr>
              <a:t>performance</a:t>
            </a:r>
            <a:endParaRPr lang="en-US" altLang="zh-TW" dirty="0" smtClean="0">
              <a:ea typeface="ＭＳ Ｐゴシック" panose="020B0600070205080204" pitchFamily="34" charset="-128"/>
            </a:endParaRPr>
          </a:p>
          <a:p>
            <a:r>
              <a:rPr lang="en-US" altLang="zh-TW" dirty="0" smtClean="0">
                <a:ea typeface="ＭＳ Ｐゴシック" panose="020B0600070205080204" pitchFamily="34" charset="-128"/>
              </a:rPr>
              <a:t>Most accurate (and expensive): full bit-vector</a:t>
            </a:r>
          </a:p>
          <a:p>
            <a:r>
              <a:rPr lang="en-US" altLang="zh-TW" dirty="0" smtClean="0">
                <a:ea typeface="ＭＳ Ｐゴシック" panose="020B0600070205080204" pitchFamily="34" charset="-128"/>
              </a:rPr>
              <a:t>Compressed representation, linked list, Bloom filters are all possible</a:t>
            </a:r>
          </a:p>
          <a:p>
            <a:endParaRPr lang="en-US" altLang="zh-TW" dirty="0" smtClean="0">
              <a:ea typeface="ＭＳ Ｐゴシック" panose="020B0600070205080204" pitchFamily="34" charset="-128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1619672" y="1196752"/>
            <a:ext cx="4652964" cy="1157288"/>
            <a:chOff x="2342" y="2016"/>
            <a:chExt cx="2931" cy="729"/>
          </a:xfrm>
        </p:grpSpPr>
        <p:sp>
          <p:nvSpPr>
            <p:cNvPr id="10" name="Rectangle 124"/>
            <p:cNvSpPr>
              <a:spLocks noChangeArrowheads="1"/>
            </p:cNvSpPr>
            <p:nvPr/>
          </p:nvSpPr>
          <p:spPr bwMode="auto">
            <a:xfrm>
              <a:off x="3024" y="2016"/>
              <a:ext cx="1344" cy="38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1" name="Group 103"/>
            <p:cNvGrpSpPr>
              <a:grpSpLocks/>
            </p:cNvGrpSpPr>
            <p:nvPr/>
          </p:nvGrpSpPr>
          <p:grpSpPr bwMode="auto">
            <a:xfrm>
              <a:off x="3024" y="2160"/>
              <a:ext cx="96" cy="96"/>
              <a:chOff x="3024" y="2160"/>
              <a:chExt cx="96" cy="96"/>
            </a:xfrm>
          </p:grpSpPr>
          <p:sp>
            <p:nvSpPr>
              <p:cNvPr id="42" name="Rectangle 99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" name="Oval 101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2" name="Rectangle 102"/>
            <p:cNvSpPr>
              <a:spLocks noChangeArrowheads="1"/>
            </p:cNvSpPr>
            <p:nvPr/>
          </p:nvSpPr>
          <p:spPr bwMode="auto">
            <a:xfrm>
              <a:off x="3216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3" name="Group 104"/>
            <p:cNvGrpSpPr>
              <a:grpSpLocks/>
            </p:cNvGrpSpPr>
            <p:nvPr/>
          </p:nvGrpSpPr>
          <p:grpSpPr bwMode="auto">
            <a:xfrm>
              <a:off x="3120" y="2160"/>
              <a:ext cx="96" cy="96"/>
              <a:chOff x="3024" y="2160"/>
              <a:chExt cx="96" cy="96"/>
            </a:xfrm>
          </p:grpSpPr>
          <p:sp>
            <p:nvSpPr>
              <p:cNvPr id="40" name="Rectangle 105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" name="Oval 106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107"/>
            <p:cNvGrpSpPr>
              <a:grpSpLocks/>
            </p:cNvGrpSpPr>
            <p:nvPr/>
          </p:nvGrpSpPr>
          <p:grpSpPr bwMode="auto">
            <a:xfrm>
              <a:off x="3312" y="2160"/>
              <a:ext cx="96" cy="96"/>
              <a:chOff x="3024" y="2160"/>
              <a:chExt cx="96" cy="96"/>
            </a:xfrm>
          </p:grpSpPr>
          <p:sp>
            <p:nvSpPr>
              <p:cNvPr id="38" name="Rectangle 108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" name="Oval 109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5" name="Rectangle 110"/>
            <p:cNvSpPr>
              <a:spLocks noChangeArrowheads="1"/>
            </p:cNvSpPr>
            <p:nvPr/>
          </p:nvSpPr>
          <p:spPr bwMode="auto">
            <a:xfrm>
              <a:off x="3408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" name="Rectangle 111"/>
            <p:cNvSpPr>
              <a:spLocks noChangeArrowheads="1"/>
            </p:cNvSpPr>
            <p:nvPr/>
          </p:nvSpPr>
          <p:spPr bwMode="auto">
            <a:xfrm>
              <a:off x="3504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" name="Rectangle 112"/>
            <p:cNvSpPr>
              <a:spLocks noChangeArrowheads="1"/>
            </p:cNvSpPr>
            <p:nvPr/>
          </p:nvSpPr>
          <p:spPr bwMode="auto">
            <a:xfrm>
              <a:off x="3600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8" name="Group 113"/>
            <p:cNvGrpSpPr>
              <a:grpSpLocks/>
            </p:cNvGrpSpPr>
            <p:nvPr/>
          </p:nvGrpSpPr>
          <p:grpSpPr bwMode="auto">
            <a:xfrm>
              <a:off x="3696" y="2160"/>
              <a:ext cx="96" cy="96"/>
              <a:chOff x="3024" y="2160"/>
              <a:chExt cx="96" cy="96"/>
            </a:xfrm>
          </p:grpSpPr>
          <p:sp>
            <p:nvSpPr>
              <p:cNvPr id="36" name="Rectangle 114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" name="Oval 115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116"/>
            <p:cNvGrpSpPr>
              <a:grpSpLocks/>
            </p:cNvGrpSpPr>
            <p:nvPr/>
          </p:nvGrpSpPr>
          <p:grpSpPr bwMode="auto">
            <a:xfrm>
              <a:off x="4080" y="2160"/>
              <a:ext cx="96" cy="96"/>
              <a:chOff x="3024" y="2160"/>
              <a:chExt cx="96" cy="96"/>
            </a:xfrm>
          </p:grpSpPr>
          <p:sp>
            <p:nvSpPr>
              <p:cNvPr id="34" name="Rectangle 117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" name="Oval 118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0" name="Group 119"/>
            <p:cNvGrpSpPr>
              <a:grpSpLocks/>
            </p:cNvGrpSpPr>
            <p:nvPr/>
          </p:nvGrpSpPr>
          <p:grpSpPr bwMode="auto">
            <a:xfrm>
              <a:off x="4176" y="2160"/>
              <a:ext cx="96" cy="96"/>
              <a:chOff x="3024" y="2160"/>
              <a:chExt cx="96" cy="96"/>
            </a:xfrm>
          </p:grpSpPr>
          <p:sp>
            <p:nvSpPr>
              <p:cNvPr id="32" name="Rectangle 120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" name="Oval 121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1" name="Rectangle 122"/>
            <p:cNvSpPr>
              <a:spLocks noChangeArrowheads="1"/>
            </p:cNvSpPr>
            <p:nvPr/>
          </p:nvSpPr>
          <p:spPr bwMode="auto">
            <a:xfrm>
              <a:off x="4272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Rectangle 123"/>
            <p:cNvSpPr>
              <a:spLocks noChangeArrowheads="1"/>
            </p:cNvSpPr>
            <p:nvPr/>
          </p:nvSpPr>
          <p:spPr bwMode="auto">
            <a:xfrm>
              <a:off x="3792" y="2160"/>
              <a:ext cx="288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128"/>
            <p:cNvSpPr txBox="1">
              <a:spLocks noChangeArrowheads="1"/>
            </p:cNvSpPr>
            <p:nvPr/>
          </p:nvSpPr>
          <p:spPr bwMode="auto">
            <a:xfrm>
              <a:off x="4428" y="2056"/>
              <a:ext cx="84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dirty="0">
                  <a:latin typeface="+mn-lt"/>
                </a:rPr>
                <a:t>Directory</a:t>
              </a:r>
            </a:p>
          </p:txBody>
        </p:sp>
        <p:sp>
          <p:nvSpPr>
            <p:cNvPr id="26" name="Rectangle 129"/>
            <p:cNvSpPr>
              <a:spLocks noChangeArrowheads="1"/>
            </p:cNvSpPr>
            <p:nvPr/>
          </p:nvSpPr>
          <p:spPr bwMode="auto">
            <a:xfrm>
              <a:off x="2928" y="2160"/>
              <a:ext cx="96" cy="96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Rectangle 130"/>
            <p:cNvSpPr>
              <a:spLocks noChangeArrowheads="1"/>
            </p:cNvSpPr>
            <p:nvPr/>
          </p:nvSpPr>
          <p:spPr bwMode="auto">
            <a:xfrm>
              <a:off x="2928" y="2016"/>
              <a:ext cx="96" cy="384"/>
            </a:xfrm>
            <a:prstGeom prst="rect">
              <a:avLst/>
            </a:prstGeom>
            <a:solidFill>
              <a:srgbClr val="FF9900">
                <a:alpha val="29019"/>
              </a:srgbClr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" name="Line 131"/>
            <p:cNvSpPr>
              <a:spLocks noChangeShapeType="1"/>
            </p:cNvSpPr>
            <p:nvPr/>
          </p:nvSpPr>
          <p:spPr bwMode="auto">
            <a:xfrm flipV="1">
              <a:off x="2832" y="2288"/>
              <a:ext cx="96" cy="2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9" name="Text Box 132"/>
            <p:cNvSpPr txBox="1">
              <a:spLocks noChangeArrowheads="1"/>
            </p:cNvSpPr>
            <p:nvPr/>
          </p:nvSpPr>
          <p:spPr bwMode="auto">
            <a:xfrm>
              <a:off x="2342" y="2551"/>
              <a:ext cx="693" cy="194"/>
            </a:xfrm>
            <a:prstGeom prst="rect">
              <a:avLst/>
            </a:prstGeom>
            <a:noFill/>
            <a:ln w="19050" algn="ctr">
              <a:solidFill>
                <a:srgbClr val="FF6600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1400"/>
                <a:t>Modified bit</a:t>
              </a:r>
            </a:p>
          </p:txBody>
        </p:sp>
        <p:sp>
          <p:nvSpPr>
            <p:cNvPr id="30" name="AutoShape 133"/>
            <p:cNvSpPr>
              <a:spLocks/>
            </p:cNvSpPr>
            <p:nvPr/>
          </p:nvSpPr>
          <p:spPr bwMode="auto">
            <a:xfrm rot="5400000">
              <a:off x="3672" y="1800"/>
              <a:ext cx="48" cy="1344"/>
            </a:xfrm>
            <a:prstGeom prst="rightBrace">
              <a:avLst>
                <a:gd name="adj1" fmla="val 2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134"/>
            <p:cNvSpPr txBox="1">
              <a:spLocks noChangeArrowheads="1"/>
            </p:cNvSpPr>
            <p:nvPr/>
          </p:nvSpPr>
          <p:spPr bwMode="auto">
            <a:xfrm>
              <a:off x="3028" y="2515"/>
              <a:ext cx="177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1400" dirty="0"/>
                <a:t>Presence bits, one for each node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565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Issues with Contention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May have concurrent </a:t>
            </a:r>
            <a:r>
              <a:rPr lang="en-US" altLang="zh-TW" dirty="0"/>
              <a:t>transactions to cache </a:t>
            </a:r>
            <a:r>
              <a:rPr lang="en-US" altLang="zh-TW" dirty="0" smtClean="0"/>
              <a:t>blocks</a:t>
            </a:r>
            <a:endParaRPr lang="en-US" altLang="zh-TW" dirty="0"/>
          </a:p>
          <a:p>
            <a:pPr lvl="1"/>
            <a:r>
              <a:rPr lang="en-US" altLang="zh-TW" dirty="0"/>
              <a:t>Can have multiple requests in flight to same cache </a:t>
            </a:r>
            <a:r>
              <a:rPr lang="en-US" altLang="zh-TW" dirty="0" smtClean="0"/>
              <a:t>block!</a:t>
            </a:r>
            <a:endParaRPr lang="en-US" altLang="zh-TW" dirty="0"/>
          </a:p>
          <a:p>
            <a:r>
              <a:rPr lang="en-US" altLang="zh-TW" dirty="0" smtClean="0"/>
              <a:t>Need to escape race conditions by:</a:t>
            </a:r>
          </a:p>
          <a:p>
            <a:pPr lvl="1"/>
            <a:r>
              <a:rPr lang="en-US" altLang="zh-TW" dirty="0" err="1" smtClean="0"/>
              <a:t>NACKing</a:t>
            </a:r>
            <a:r>
              <a:rPr lang="en-US" altLang="zh-TW" dirty="0" smtClean="0"/>
              <a:t> requests to busy (pending invalidate) entries</a:t>
            </a:r>
          </a:p>
          <a:p>
            <a:pPr lvl="2"/>
            <a:r>
              <a:rPr lang="en-US" altLang="zh-TW" dirty="0" smtClean="0"/>
              <a:t>Original requestor retries</a:t>
            </a:r>
          </a:p>
          <a:p>
            <a:pPr lvl="1"/>
            <a:r>
              <a:rPr lang="en-US" altLang="zh-TW" dirty="0" smtClean="0"/>
              <a:t>OR, queuing requests and granting in sequence</a:t>
            </a:r>
          </a:p>
          <a:p>
            <a:pPr lvl="1"/>
            <a:r>
              <a:rPr lang="en-US" altLang="zh-TW" dirty="0" smtClean="0"/>
              <a:t>(Or some combination thereof)</a:t>
            </a:r>
          </a:p>
          <a:p>
            <a:r>
              <a:rPr lang="en-US" altLang="zh-TW" dirty="0" smtClean="0"/>
              <a:t>Fairness</a:t>
            </a:r>
          </a:p>
          <a:p>
            <a:pPr lvl="1"/>
            <a:r>
              <a:rPr lang="en-US" altLang="zh-TW" dirty="0" smtClean="0"/>
              <a:t>Which requestor should be preferred in a conflict?</a:t>
            </a:r>
          </a:p>
          <a:p>
            <a:pPr lvl="1"/>
            <a:r>
              <a:rPr lang="en-US" altLang="zh-TW" dirty="0" smtClean="0"/>
              <a:t>Interconnect </a:t>
            </a:r>
            <a:r>
              <a:rPr lang="en-US" altLang="zh-TW" dirty="0" smtClean="0"/>
              <a:t>network delivery </a:t>
            </a:r>
            <a:r>
              <a:rPr lang="en-US" altLang="zh-TW" dirty="0" smtClean="0"/>
              <a:t>order, and distance, both matter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293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rved Down Arrow 6"/>
          <p:cNvSpPr/>
          <p:nvPr/>
        </p:nvSpPr>
        <p:spPr bwMode="auto">
          <a:xfrm>
            <a:off x="2659505" y="3581398"/>
            <a:ext cx="1683895" cy="468870"/>
          </a:xfrm>
          <a:prstGeom prst="curvedDownArrow">
            <a:avLst/>
          </a:prstGeom>
          <a:solidFill>
            <a:srgbClr val="00B0F0"/>
          </a:solidFill>
          <a:ln w="6350"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Example Race: </a:t>
            </a:r>
            <a:r>
              <a:rPr lang="en-US" dirty="0" err="1" smtClean="0"/>
              <a:t>Writeback</a:t>
            </a:r>
            <a:r>
              <a:rPr lang="en-US" dirty="0" smtClean="0"/>
              <a:t> and Read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 has dirty copy, wants to write back to H</a:t>
            </a:r>
          </a:p>
          <a:p>
            <a:r>
              <a:rPr lang="en-US" dirty="0" smtClean="0"/>
              <a:t>R concurrently sends a read to H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4107305" y="3886199"/>
            <a:ext cx="693295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64913" y="3212976"/>
            <a:ext cx="115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EB43F"/>
                </a:solidFill>
                <a:latin typeface="Calibri"/>
              </a:rPr>
              <a:t>1: WB </a:t>
            </a:r>
            <a:r>
              <a:rPr lang="en-US" dirty="0" err="1" smtClean="0">
                <a:solidFill>
                  <a:srgbClr val="6EB43F"/>
                </a:solidFill>
                <a:latin typeface="Calibri"/>
              </a:rPr>
              <a:t>Req</a:t>
            </a:r>
            <a:endParaRPr lang="en-US" dirty="0">
              <a:solidFill>
                <a:srgbClr val="6EB43F"/>
              </a:solidFill>
              <a:latin typeface="Calibri"/>
            </a:endParaRPr>
          </a:p>
        </p:txBody>
      </p:sp>
      <p:sp>
        <p:nvSpPr>
          <p:cNvPr id="9" name="Curved Down Arrow 8"/>
          <p:cNvSpPr/>
          <p:nvPr/>
        </p:nvSpPr>
        <p:spPr bwMode="auto">
          <a:xfrm rot="10800000" flipH="1">
            <a:off x="2286000" y="4648200"/>
            <a:ext cx="4191001" cy="1142999"/>
          </a:xfrm>
          <a:prstGeom prst="curvedDownArrow">
            <a:avLst>
              <a:gd name="adj1" fmla="val 11177"/>
              <a:gd name="adj2" fmla="val 25585"/>
              <a:gd name="adj3" fmla="val 9913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5334000"/>
            <a:ext cx="1454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5: Read Reply</a:t>
            </a:r>
            <a:endParaRPr lang="en-US" dirty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996066" y="3962399"/>
            <a:ext cx="709534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2" name="Cloud Callout 11"/>
          <p:cNvSpPr/>
          <p:nvPr/>
        </p:nvSpPr>
        <p:spPr bwMode="auto">
          <a:xfrm>
            <a:off x="4267200" y="2590799"/>
            <a:ext cx="1219200" cy="762000"/>
          </a:xfrm>
          <a:prstGeom prst="cloudCallout">
            <a:avLst>
              <a:gd name="adj1" fmla="val -27755"/>
              <a:gd name="adj2" fmla="val 127206"/>
            </a:avLst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</a:rPr>
              <a:t>State: M Owner: L</a:t>
            </a:r>
          </a:p>
        </p:txBody>
      </p:sp>
      <p:sp>
        <p:nvSpPr>
          <p:cNvPr id="15" name="Curved Down Arrow 14"/>
          <p:cNvSpPr/>
          <p:nvPr/>
        </p:nvSpPr>
        <p:spPr bwMode="auto">
          <a:xfrm rot="10800000">
            <a:off x="2764813" y="4571999"/>
            <a:ext cx="1524000" cy="3048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4724400"/>
            <a:ext cx="1903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3: </a:t>
            </a:r>
            <a:r>
              <a:rPr lang="en-US" dirty="0" err="1" smtClean="0">
                <a:solidFill>
                  <a:srgbClr val="003E7E"/>
                </a:solidFill>
                <a:latin typeface="Calibri"/>
              </a:rPr>
              <a:t>Fwd’d</a:t>
            </a:r>
            <a:r>
              <a:rPr lang="en-US" dirty="0" smtClean="0">
                <a:solidFill>
                  <a:srgbClr val="003E7E"/>
                </a:solidFill>
                <a:latin typeface="Calibri"/>
              </a:rPr>
              <a:t> Read </a:t>
            </a:r>
            <a:r>
              <a:rPr lang="en-US" dirty="0" err="1" smtClean="0">
                <a:solidFill>
                  <a:srgbClr val="003E7E"/>
                </a:solidFill>
                <a:latin typeface="Calibri"/>
              </a:rPr>
              <a:t>Req</a:t>
            </a:r>
            <a:endParaRPr lang="en-US" dirty="0" smtClean="0">
              <a:solidFill>
                <a:srgbClr val="003E7E"/>
              </a:solidFill>
              <a:latin typeface="Calibri"/>
            </a:endParaRPr>
          </a:p>
        </p:txBody>
      </p:sp>
      <p:sp>
        <p:nvSpPr>
          <p:cNvPr id="18" name="Curved Down Arrow 17"/>
          <p:cNvSpPr/>
          <p:nvPr/>
        </p:nvSpPr>
        <p:spPr bwMode="auto">
          <a:xfrm flipH="1">
            <a:off x="4724400" y="3657600"/>
            <a:ext cx="1524000" cy="304800"/>
          </a:xfrm>
          <a:prstGeom prst="curvedDownArrow">
            <a:avLst/>
          </a:prstGeom>
          <a:solidFill>
            <a:srgbClr val="33CC33"/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426720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3E7E"/>
                </a:solidFill>
                <a:latin typeface="Calibri"/>
              </a:rPr>
              <a:t>4:</a:t>
            </a:r>
          </a:p>
        </p:txBody>
      </p:sp>
      <p:sp>
        <p:nvSpPr>
          <p:cNvPr id="21" name="Cloud Callout 20"/>
          <p:cNvSpPr/>
          <p:nvPr/>
        </p:nvSpPr>
        <p:spPr bwMode="auto">
          <a:xfrm>
            <a:off x="323528" y="2362200"/>
            <a:ext cx="2304256" cy="1066800"/>
          </a:xfrm>
          <a:prstGeom prst="cloudCallout">
            <a:avLst>
              <a:gd name="adj1" fmla="val 45569"/>
              <a:gd name="adj2" fmla="val 10535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Race! </a:t>
            </a:r>
            <a:br>
              <a:rPr lang="en-US" sz="1800" dirty="0" smtClean="0">
                <a:solidFill>
                  <a:prstClr val="black"/>
                </a:solidFill>
              </a:rPr>
            </a:br>
            <a:r>
              <a:rPr lang="en-US" sz="1800" dirty="0" smtClean="0">
                <a:solidFill>
                  <a:prstClr val="black"/>
                </a:solidFill>
              </a:rPr>
              <a:t>WB and Fwd Rd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No need to </a:t>
            </a:r>
            <a:r>
              <a:rPr lang="en-US" sz="1800" dirty="0" err="1" smtClean="0">
                <a:solidFill>
                  <a:prstClr val="black"/>
                </a:solidFill>
              </a:rPr>
              <a:t>ack</a:t>
            </a:r>
            <a:endParaRPr lang="en-US" sz="1800" dirty="0" smtClean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50598" y="38517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EB43F"/>
                </a:solidFill>
                <a:latin typeface="Calibri"/>
              </a:rPr>
              <a:t>6:</a:t>
            </a:r>
          </a:p>
        </p:txBody>
      </p:sp>
      <p:sp>
        <p:nvSpPr>
          <p:cNvPr id="23" name="Cloud Callout 22"/>
          <p:cNvSpPr/>
          <p:nvPr/>
        </p:nvSpPr>
        <p:spPr bwMode="auto">
          <a:xfrm>
            <a:off x="4114800" y="2366392"/>
            <a:ext cx="2209800" cy="990600"/>
          </a:xfrm>
          <a:prstGeom prst="cloudCallout">
            <a:avLst>
              <a:gd name="adj1" fmla="val -32217"/>
              <a:gd name="adj2" fmla="val 110917"/>
            </a:avLst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Race!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Final State: 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prstClr val="black"/>
                </a:solidFill>
              </a:rPr>
              <a:t>No need to </a:t>
            </a:r>
            <a:r>
              <a:rPr lang="en-US" sz="1800" dirty="0" err="1" smtClean="0">
                <a:solidFill>
                  <a:prstClr val="black"/>
                </a:solidFill>
              </a:rPr>
              <a:t>Ack</a:t>
            </a:r>
            <a:endParaRPr lang="en-US" sz="1800" dirty="0" smtClean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96066" y="1951311"/>
            <a:ext cx="3165252" cy="821776"/>
          </a:xfrm>
          <a:prstGeom prst="rect">
            <a:avLst/>
          </a:prstGeom>
          <a:noFill/>
        </p:spPr>
        <p:txBody>
          <a:bodyPr wrap="square" lIns="82309" tIns="41154" rIns="82309" bIns="41154" rtlCol="0">
            <a:spAutoFit/>
          </a:bodyPr>
          <a:lstStyle/>
          <a:p>
            <a:pPr marL="0" lvl="1" indent="-514291" algn="ctr"/>
            <a:r>
              <a:rPr lang="en-US" dirty="0" smtClean="0">
                <a:latin typeface="+mn-lt"/>
              </a:rPr>
              <a:t>Races require complex </a:t>
            </a:r>
            <a:r>
              <a:rPr lang="en-US" i="1" u="sng" dirty="0" smtClean="0">
                <a:latin typeface="+mn-lt"/>
              </a:rPr>
              <a:t>intermediate</a:t>
            </a:r>
            <a:r>
              <a:rPr lang="en-US" dirty="0" smtClean="0">
                <a:latin typeface="+mn-lt"/>
              </a:rPr>
              <a:t> states</a:t>
            </a:r>
            <a:endParaRPr lang="en-US" dirty="0">
              <a:latin typeface="+mn-lt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2284743" y="3886200"/>
            <a:ext cx="681094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L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/>
          </a:p>
        </p:txBody>
      </p:sp>
      <p:sp>
        <p:nvSpPr>
          <p:cNvPr id="14" name="TextBox 13"/>
          <p:cNvSpPr txBox="1"/>
          <p:nvPr/>
        </p:nvSpPr>
        <p:spPr>
          <a:xfrm>
            <a:off x="5001335" y="3347700"/>
            <a:ext cx="1297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6EB43F"/>
                </a:solidFill>
                <a:latin typeface="Calibri"/>
              </a:rPr>
              <a:t>2: Read </a:t>
            </a:r>
            <a:r>
              <a:rPr lang="en-US" dirty="0" err="1" smtClean="0">
                <a:solidFill>
                  <a:srgbClr val="6EB43F"/>
                </a:solidFill>
                <a:latin typeface="Calibri"/>
              </a:rPr>
              <a:t>Req</a:t>
            </a:r>
            <a:endParaRPr lang="en-US" dirty="0" smtClean="0">
              <a:solidFill>
                <a:srgbClr val="6EB43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893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2" grpId="0" animBg="1"/>
      <p:bldP spid="12" grpId="1" animBg="1"/>
      <p:bldP spid="15" grpId="0" animBg="1"/>
      <p:bldP spid="16" grpId="0"/>
      <p:bldP spid="18" grpId="0" animBg="1"/>
      <p:bldP spid="20" grpId="0"/>
      <p:bldP spid="21" grpId="0" animBg="1"/>
      <p:bldP spid="22" grpId="0"/>
      <p:bldP spid="23" grpId="0" animBg="1"/>
      <p:bldP spid="36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Snoopy and Directory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Stanford DASH (4 CPUs per cluster, total 16 clusters)</a:t>
            </a:r>
          </a:p>
          <a:p>
            <a:pPr lvl="1"/>
            <a:r>
              <a:rPr lang="en-US" dirty="0" smtClean="0"/>
              <a:t>Invalidation-based cache coherence  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eep one of 3 states of a cache block at its home directory</a:t>
            </a:r>
          </a:p>
          <a:p>
            <a:pPr lvl="2"/>
            <a:r>
              <a:rPr lang="en-US" dirty="0" err="1" smtClean="0"/>
              <a:t>Uncached</a:t>
            </a:r>
            <a:r>
              <a:rPr lang="en-US" dirty="0" smtClean="0"/>
              <a:t>, shared (unmodified state), dirty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  <p:sp>
        <p:nvSpPr>
          <p:cNvPr id="45061" name="Oval 17"/>
          <p:cNvSpPr>
            <a:spLocks noChangeArrowheads="1"/>
          </p:cNvSpPr>
          <p:nvPr/>
        </p:nvSpPr>
        <p:spPr bwMode="auto">
          <a:xfrm>
            <a:off x="3657600" y="2057400"/>
            <a:ext cx="41275" cy="4921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18"/>
          <p:cNvSpPr>
            <a:spLocks noChangeArrowheads="1"/>
          </p:cNvSpPr>
          <p:nvPr/>
        </p:nvSpPr>
        <p:spPr bwMode="auto">
          <a:xfrm>
            <a:off x="3921125" y="2057400"/>
            <a:ext cx="41275" cy="4921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19"/>
          <p:cNvSpPr>
            <a:spLocks noChangeArrowheads="1"/>
          </p:cNvSpPr>
          <p:nvPr/>
        </p:nvSpPr>
        <p:spPr bwMode="auto">
          <a:xfrm>
            <a:off x="4302125" y="2057400"/>
            <a:ext cx="41275" cy="4921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85"/>
          <p:cNvSpPr>
            <a:spLocks noChangeArrowheads="1"/>
          </p:cNvSpPr>
          <p:nvPr/>
        </p:nvSpPr>
        <p:spPr bwMode="auto">
          <a:xfrm>
            <a:off x="1498600" y="1066800"/>
            <a:ext cx="330200" cy="3937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 dirty="0"/>
              <a:t>P</a:t>
            </a:r>
          </a:p>
        </p:txBody>
      </p:sp>
      <p:sp>
        <p:nvSpPr>
          <p:cNvPr id="45065" name="Rectangle 86"/>
          <p:cNvSpPr>
            <a:spLocks noChangeArrowheads="1"/>
          </p:cNvSpPr>
          <p:nvPr/>
        </p:nvSpPr>
        <p:spPr bwMode="auto">
          <a:xfrm>
            <a:off x="1457325" y="1558925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5066" name="Line 87"/>
          <p:cNvSpPr>
            <a:spLocks noChangeShapeType="1"/>
          </p:cNvSpPr>
          <p:nvPr/>
        </p:nvSpPr>
        <p:spPr bwMode="auto">
          <a:xfrm>
            <a:off x="1663700" y="1460500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88"/>
          <p:cNvSpPr>
            <a:spLocks noChangeShapeType="1"/>
          </p:cNvSpPr>
          <p:nvPr/>
        </p:nvSpPr>
        <p:spPr bwMode="auto">
          <a:xfrm>
            <a:off x="1676400" y="19050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Rectangle 89"/>
          <p:cNvSpPr>
            <a:spLocks noChangeArrowheads="1"/>
          </p:cNvSpPr>
          <p:nvPr/>
        </p:nvSpPr>
        <p:spPr bwMode="auto">
          <a:xfrm>
            <a:off x="457200" y="2119313"/>
            <a:ext cx="9017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 dirty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5069" name="Line 90"/>
          <p:cNvSpPr>
            <a:spLocks noChangeShapeType="1"/>
          </p:cNvSpPr>
          <p:nvPr/>
        </p:nvSpPr>
        <p:spPr bwMode="auto">
          <a:xfrm>
            <a:off x="1371600" y="2382838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Rectangle 91"/>
          <p:cNvSpPr>
            <a:spLocks noChangeArrowheads="1"/>
          </p:cNvSpPr>
          <p:nvPr/>
        </p:nvSpPr>
        <p:spPr bwMode="auto">
          <a:xfrm>
            <a:off x="3175000" y="1081088"/>
            <a:ext cx="330200" cy="3937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/>
              <a:t>P</a:t>
            </a:r>
          </a:p>
        </p:txBody>
      </p:sp>
      <p:sp>
        <p:nvSpPr>
          <p:cNvPr id="45071" name="Rectangle 92"/>
          <p:cNvSpPr>
            <a:spLocks noChangeArrowheads="1"/>
          </p:cNvSpPr>
          <p:nvPr/>
        </p:nvSpPr>
        <p:spPr bwMode="auto">
          <a:xfrm>
            <a:off x="3133725" y="157321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5072" name="Line 93"/>
          <p:cNvSpPr>
            <a:spLocks noChangeShapeType="1"/>
          </p:cNvSpPr>
          <p:nvPr/>
        </p:nvSpPr>
        <p:spPr bwMode="auto">
          <a:xfrm>
            <a:off x="3340100" y="1474788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94"/>
          <p:cNvSpPr>
            <a:spLocks noChangeShapeType="1"/>
          </p:cNvSpPr>
          <p:nvPr/>
        </p:nvSpPr>
        <p:spPr bwMode="auto">
          <a:xfrm flipH="1">
            <a:off x="3352800" y="19050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Rectangle 95"/>
          <p:cNvSpPr>
            <a:spLocks noChangeArrowheads="1"/>
          </p:cNvSpPr>
          <p:nvPr/>
        </p:nvSpPr>
        <p:spPr bwMode="auto">
          <a:xfrm>
            <a:off x="2133600" y="2133600"/>
            <a:ext cx="9017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5075" name="Line 96"/>
          <p:cNvSpPr>
            <a:spLocks noChangeShapeType="1"/>
          </p:cNvSpPr>
          <p:nvPr/>
        </p:nvSpPr>
        <p:spPr bwMode="auto">
          <a:xfrm>
            <a:off x="3048000" y="2382838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Line 97"/>
          <p:cNvSpPr>
            <a:spLocks noChangeShapeType="1"/>
          </p:cNvSpPr>
          <p:nvPr/>
        </p:nvSpPr>
        <p:spPr bwMode="auto">
          <a:xfrm>
            <a:off x="1676400" y="2743200"/>
            <a:ext cx="1676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5077" name="Group 98"/>
          <p:cNvGrpSpPr>
            <a:grpSpLocks/>
          </p:cNvGrpSpPr>
          <p:nvPr/>
        </p:nvGrpSpPr>
        <p:grpSpPr bwMode="auto">
          <a:xfrm>
            <a:off x="1143000" y="3149600"/>
            <a:ext cx="1371600" cy="355600"/>
            <a:chOff x="912" y="1488"/>
            <a:chExt cx="864" cy="224"/>
          </a:xfrm>
        </p:grpSpPr>
        <p:sp>
          <p:nvSpPr>
            <p:cNvPr id="45123" name="Rectangle 99"/>
            <p:cNvSpPr>
              <a:spLocks noChangeArrowheads="1"/>
            </p:cNvSpPr>
            <p:nvPr/>
          </p:nvSpPr>
          <p:spPr bwMode="auto">
            <a:xfrm>
              <a:off x="912" y="1488"/>
              <a:ext cx="672" cy="224"/>
            </a:xfrm>
            <a:prstGeom prst="rect">
              <a:avLst/>
            </a:prstGeom>
            <a:solidFill>
              <a:srgbClr val="660033">
                <a:alpha val="70195"/>
              </a:srgbClr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1600">
                  <a:solidFill>
                    <a:schemeClr val="bg1"/>
                  </a:solidFill>
                </a:rPr>
                <a:t>Directory</a:t>
              </a:r>
            </a:p>
          </p:txBody>
        </p:sp>
        <p:sp>
          <p:nvSpPr>
            <p:cNvPr id="45124" name="Line 100"/>
            <p:cNvSpPr>
              <a:spLocks noChangeShapeType="1"/>
            </p:cNvSpPr>
            <p:nvPr/>
          </p:nvSpPr>
          <p:spPr bwMode="auto">
            <a:xfrm>
              <a:off x="1584" y="1584"/>
              <a:ext cx="19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5078" name="Line 101"/>
          <p:cNvSpPr>
            <a:spLocks noChangeShapeType="1"/>
          </p:cNvSpPr>
          <p:nvPr/>
        </p:nvSpPr>
        <p:spPr bwMode="auto">
          <a:xfrm>
            <a:off x="2514600" y="274320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79" name="AutoShape 20"/>
          <p:cNvSpPr>
            <a:spLocks noChangeArrowheads="1"/>
          </p:cNvSpPr>
          <p:nvPr/>
        </p:nvSpPr>
        <p:spPr bwMode="auto">
          <a:xfrm>
            <a:off x="2133600" y="3838774"/>
            <a:ext cx="5405438" cy="510778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r>
              <a:rPr lang="en-US" dirty="0">
                <a:latin typeface="+mn-lt"/>
              </a:rPr>
              <a:t>Interconnection Network</a:t>
            </a:r>
          </a:p>
        </p:txBody>
      </p:sp>
      <p:sp>
        <p:nvSpPr>
          <p:cNvPr id="45080" name="Text Box 115"/>
          <p:cNvSpPr txBox="1">
            <a:spLocks noChangeArrowheads="1"/>
          </p:cNvSpPr>
          <p:nvPr/>
        </p:nvSpPr>
        <p:spPr bwMode="auto">
          <a:xfrm>
            <a:off x="2533649" y="2681288"/>
            <a:ext cx="16763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Snoop bus</a:t>
            </a:r>
          </a:p>
        </p:txBody>
      </p:sp>
      <p:grpSp>
        <p:nvGrpSpPr>
          <p:cNvPr id="45081" name="Group 116"/>
          <p:cNvGrpSpPr>
            <a:grpSpLocks/>
          </p:cNvGrpSpPr>
          <p:nvPr/>
        </p:nvGrpSpPr>
        <p:grpSpPr bwMode="auto">
          <a:xfrm>
            <a:off x="1752600" y="2057400"/>
            <a:ext cx="288925" cy="49213"/>
            <a:chOff x="4128" y="1440"/>
            <a:chExt cx="336" cy="48"/>
          </a:xfrm>
        </p:grpSpPr>
        <p:sp>
          <p:nvSpPr>
            <p:cNvPr id="45120" name="Oval 117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21" name="Oval 118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22" name="Oval 119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082" name="Group 128"/>
          <p:cNvGrpSpPr>
            <a:grpSpLocks/>
          </p:cNvGrpSpPr>
          <p:nvPr/>
        </p:nvGrpSpPr>
        <p:grpSpPr bwMode="auto">
          <a:xfrm>
            <a:off x="2362200" y="1295400"/>
            <a:ext cx="288925" cy="49213"/>
            <a:chOff x="4128" y="1440"/>
            <a:chExt cx="336" cy="48"/>
          </a:xfrm>
        </p:grpSpPr>
        <p:sp>
          <p:nvSpPr>
            <p:cNvPr id="45117" name="Oval 129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8" name="Oval 130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9" name="Oval 131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083" name="Group 133"/>
          <p:cNvGrpSpPr>
            <a:grpSpLocks/>
          </p:cNvGrpSpPr>
          <p:nvPr/>
        </p:nvGrpSpPr>
        <p:grpSpPr bwMode="auto">
          <a:xfrm>
            <a:off x="3200400" y="3505200"/>
            <a:ext cx="2514600" cy="49213"/>
            <a:chOff x="2016" y="2256"/>
            <a:chExt cx="1584" cy="31"/>
          </a:xfrm>
        </p:grpSpPr>
        <p:sp>
          <p:nvSpPr>
            <p:cNvPr id="45110" name="Oval 103"/>
            <p:cNvSpPr>
              <a:spLocks noChangeArrowheads="1"/>
            </p:cNvSpPr>
            <p:nvPr/>
          </p:nvSpPr>
          <p:spPr bwMode="auto">
            <a:xfrm>
              <a:off x="2016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1" name="Oval 104"/>
            <p:cNvSpPr>
              <a:spLocks noChangeArrowheads="1"/>
            </p:cNvSpPr>
            <p:nvPr/>
          </p:nvSpPr>
          <p:spPr bwMode="auto">
            <a:xfrm>
              <a:off x="2094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2" name="Oval 105"/>
            <p:cNvSpPr>
              <a:spLocks noChangeArrowheads="1"/>
            </p:cNvSpPr>
            <p:nvPr/>
          </p:nvSpPr>
          <p:spPr bwMode="auto">
            <a:xfrm>
              <a:off x="2256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3" name="Oval 107"/>
            <p:cNvSpPr>
              <a:spLocks noChangeArrowheads="1"/>
            </p:cNvSpPr>
            <p:nvPr/>
          </p:nvSpPr>
          <p:spPr bwMode="auto">
            <a:xfrm>
              <a:off x="2470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4" name="Oval 108"/>
            <p:cNvSpPr>
              <a:spLocks noChangeArrowheads="1"/>
            </p:cNvSpPr>
            <p:nvPr/>
          </p:nvSpPr>
          <p:spPr bwMode="auto">
            <a:xfrm>
              <a:off x="2758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5" name="Oval 109"/>
            <p:cNvSpPr>
              <a:spLocks noChangeArrowheads="1"/>
            </p:cNvSpPr>
            <p:nvPr/>
          </p:nvSpPr>
          <p:spPr bwMode="auto">
            <a:xfrm>
              <a:off x="3142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6" name="Oval 132"/>
            <p:cNvSpPr>
              <a:spLocks noChangeArrowheads="1"/>
            </p:cNvSpPr>
            <p:nvPr/>
          </p:nvSpPr>
          <p:spPr bwMode="auto">
            <a:xfrm>
              <a:off x="3574" y="2256"/>
              <a:ext cx="26" cy="31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84" name="Rectangle 134"/>
          <p:cNvSpPr>
            <a:spLocks noChangeArrowheads="1"/>
          </p:cNvSpPr>
          <p:nvPr/>
        </p:nvSpPr>
        <p:spPr bwMode="auto">
          <a:xfrm>
            <a:off x="5613400" y="1066800"/>
            <a:ext cx="330200" cy="3937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/>
              <a:t>P</a:t>
            </a:r>
          </a:p>
        </p:txBody>
      </p:sp>
      <p:sp>
        <p:nvSpPr>
          <p:cNvPr id="45085" name="Rectangle 135"/>
          <p:cNvSpPr>
            <a:spLocks noChangeArrowheads="1"/>
          </p:cNvSpPr>
          <p:nvPr/>
        </p:nvSpPr>
        <p:spPr bwMode="auto">
          <a:xfrm>
            <a:off x="5572125" y="1558925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5086" name="Line 136"/>
          <p:cNvSpPr>
            <a:spLocks noChangeShapeType="1"/>
          </p:cNvSpPr>
          <p:nvPr/>
        </p:nvSpPr>
        <p:spPr bwMode="auto">
          <a:xfrm>
            <a:off x="5778500" y="1460500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7" name="Line 137"/>
          <p:cNvSpPr>
            <a:spLocks noChangeShapeType="1"/>
          </p:cNvSpPr>
          <p:nvPr/>
        </p:nvSpPr>
        <p:spPr bwMode="auto">
          <a:xfrm>
            <a:off x="5791200" y="19050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8" name="Rectangle 138"/>
          <p:cNvSpPr>
            <a:spLocks noChangeArrowheads="1"/>
          </p:cNvSpPr>
          <p:nvPr/>
        </p:nvSpPr>
        <p:spPr bwMode="auto">
          <a:xfrm>
            <a:off x="4572000" y="2119313"/>
            <a:ext cx="9017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5089" name="Line 139"/>
          <p:cNvSpPr>
            <a:spLocks noChangeShapeType="1"/>
          </p:cNvSpPr>
          <p:nvPr/>
        </p:nvSpPr>
        <p:spPr bwMode="auto">
          <a:xfrm>
            <a:off x="5486400" y="2382838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0" name="Rectangle 140"/>
          <p:cNvSpPr>
            <a:spLocks noChangeArrowheads="1"/>
          </p:cNvSpPr>
          <p:nvPr/>
        </p:nvSpPr>
        <p:spPr bwMode="auto">
          <a:xfrm>
            <a:off x="7289800" y="1081088"/>
            <a:ext cx="330200" cy="3937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/>
              <a:t>P</a:t>
            </a:r>
          </a:p>
        </p:txBody>
      </p:sp>
      <p:sp>
        <p:nvSpPr>
          <p:cNvPr id="45091" name="Rectangle 141"/>
          <p:cNvSpPr>
            <a:spLocks noChangeArrowheads="1"/>
          </p:cNvSpPr>
          <p:nvPr/>
        </p:nvSpPr>
        <p:spPr bwMode="auto">
          <a:xfrm>
            <a:off x="7248525" y="157321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/>
              <a:t>$</a:t>
            </a:r>
          </a:p>
        </p:txBody>
      </p:sp>
      <p:sp>
        <p:nvSpPr>
          <p:cNvPr id="45092" name="Line 142"/>
          <p:cNvSpPr>
            <a:spLocks noChangeShapeType="1"/>
          </p:cNvSpPr>
          <p:nvPr/>
        </p:nvSpPr>
        <p:spPr bwMode="auto">
          <a:xfrm>
            <a:off x="7454900" y="1474788"/>
            <a:ext cx="0" cy="9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3" name="Line 143"/>
          <p:cNvSpPr>
            <a:spLocks noChangeShapeType="1"/>
          </p:cNvSpPr>
          <p:nvPr/>
        </p:nvSpPr>
        <p:spPr bwMode="auto">
          <a:xfrm flipH="1">
            <a:off x="7467600" y="19050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4" name="Rectangle 144"/>
          <p:cNvSpPr>
            <a:spLocks noChangeArrowheads="1"/>
          </p:cNvSpPr>
          <p:nvPr/>
        </p:nvSpPr>
        <p:spPr bwMode="auto">
          <a:xfrm>
            <a:off x="6248400" y="2133600"/>
            <a:ext cx="901700" cy="4572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5095" name="Line 145"/>
          <p:cNvSpPr>
            <a:spLocks noChangeShapeType="1"/>
          </p:cNvSpPr>
          <p:nvPr/>
        </p:nvSpPr>
        <p:spPr bwMode="auto">
          <a:xfrm>
            <a:off x="7162800" y="2382838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6" name="Line 146"/>
          <p:cNvSpPr>
            <a:spLocks noChangeShapeType="1"/>
          </p:cNvSpPr>
          <p:nvPr/>
        </p:nvSpPr>
        <p:spPr bwMode="auto">
          <a:xfrm>
            <a:off x="5791200" y="2743200"/>
            <a:ext cx="1676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5097" name="Group 147"/>
          <p:cNvGrpSpPr>
            <a:grpSpLocks/>
          </p:cNvGrpSpPr>
          <p:nvPr/>
        </p:nvGrpSpPr>
        <p:grpSpPr bwMode="auto">
          <a:xfrm flipH="1">
            <a:off x="6629400" y="3149600"/>
            <a:ext cx="1371600" cy="355600"/>
            <a:chOff x="912" y="1488"/>
            <a:chExt cx="864" cy="224"/>
          </a:xfrm>
        </p:grpSpPr>
        <p:sp>
          <p:nvSpPr>
            <p:cNvPr id="45108" name="Rectangle 148"/>
            <p:cNvSpPr>
              <a:spLocks noChangeArrowheads="1"/>
            </p:cNvSpPr>
            <p:nvPr/>
          </p:nvSpPr>
          <p:spPr bwMode="auto">
            <a:xfrm>
              <a:off x="912" y="1488"/>
              <a:ext cx="672" cy="224"/>
            </a:xfrm>
            <a:prstGeom prst="rect">
              <a:avLst/>
            </a:prstGeom>
            <a:solidFill>
              <a:srgbClr val="660033">
                <a:alpha val="70195"/>
              </a:srgbClr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1600">
                  <a:solidFill>
                    <a:schemeClr val="bg1"/>
                  </a:solidFill>
                </a:rPr>
                <a:t>Directory</a:t>
              </a:r>
            </a:p>
          </p:txBody>
        </p:sp>
        <p:sp>
          <p:nvSpPr>
            <p:cNvPr id="45109" name="Line 149"/>
            <p:cNvSpPr>
              <a:spLocks noChangeShapeType="1"/>
            </p:cNvSpPr>
            <p:nvPr/>
          </p:nvSpPr>
          <p:spPr bwMode="auto">
            <a:xfrm>
              <a:off x="1584" y="1584"/>
              <a:ext cx="19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5098" name="Line 150"/>
          <p:cNvSpPr>
            <a:spLocks noChangeShapeType="1"/>
          </p:cNvSpPr>
          <p:nvPr/>
        </p:nvSpPr>
        <p:spPr bwMode="auto">
          <a:xfrm>
            <a:off x="6629400" y="274320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99" name="Text Box 151"/>
          <p:cNvSpPr txBox="1">
            <a:spLocks noChangeArrowheads="1"/>
          </p:cNvSpPr>
          <p:nvPr/>
        </p:nvSpPr>
        <p:spPr bwMode="auto">
          <a:xfrm>
            <a:off x="6648450" y="2681288"/>
            <a:ext cx="14863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>
                <a:latin typeface="+mn-lt"/>
              </a:rPr>
              <a:t>Snoop bus</a:t>
            </a:r>
          </a:p>
        </p:txBody>
      </p:sp>
      <p:grpSp>
        <p:nvGrpSpPr>
          <p:cNvPr id="45100" name="Group 152"/>
          <p:cNvGrpSpPr>
            <a:grpSpLocks/>
          </p:cNvGrpSpPr>
          <p:nvPr/>
        </p:nvGrpSpPr>
        <p:grpSpPr bwMode="auto">
          <a:xfrm>
            <a:off x="5867400" y="2057400"/>
            <a:ext cx="288925" cy="49213"/>
            <a:chOff x="4128" y="1440"/>
            <a:chExt cx="336" cy="48"/>
          </a:xfrm>
        </p:grpSpPr>
        <p:sp>
          <p:nvSpPr>
            <p:cNvPr id="45105" name="Oval 153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6" name="Oval 154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7" name="Oval 155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101" name="Group 156"/>
          <p:cNvGrpSpPr>
            <a:grpSpLocks/>
          </p:cNvGrpSpPr>
          <p:nvPr/>
        </p:nvGrpSpPr>
        <p:grpSpPr bwMode="auto">
          <a:xfrm>
            <a:off x="6477000" y="1295400"/>
            <a:ext cx="288925" cy="49213"/>
            <a:chOff x="4128" y="1440"/>
            <a:chExt cx="336" cy="48"/>
          </a:xfrm>
        </p:grpSpPr>
        <p:sp>
          <p:nvSpPr>
            <p:cNvPr id="45102" name="Oval 157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3" name="Oval 158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4" name="Oval 159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580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Snoopy vs. Directory 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Snoopy</a:t>
            </a:r>
          </a:p>
          <a:p>
            <a:pPr marL="457200" lvl="1" indent="0">
              <a:buNone/>
            </a:pPr>
            <a:r>
              <a:rPr lang="en-US" dirty="0" smtClean="0"/>
              <a:t>+ Miss latency (critical path) is short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+ </a:t>
            </a:r>
            <a:r>
              <a:rPr lang="en-US" dirty="0" smtClean="0">
                <a:sym typeface="Wingdings" charset="0"/>
              </a:rPr>
              <a:t>Global serialization is easy: bus arbitration</a:t>
            </a:r>
          </a:p>
          <a:p>
            <a:pPr marL="457200" lvl="1" indent="0">
              <a:buNone/>
            </a:pPr>
            <a:r>
              <a:rPr lang="en-US" dirty="0" smtClean="0"/>
              <a:t>+ </a:t>
            </a:r>
            <a:r>
              <a:rPr lang="en-US" dirty="0" smtClean="0">
                <a:sym typeface="Wingdings" charset="0"/>
              </a:rPr>
              <a:t>Simple: adapt bus-based uniprocessors easily</a:t>
            </a:r>
          </a:p>
          <a:p>
            <a:pPr marL="457200" lvl="1" indent="0">
              <a:buNone/>
            </a:pPr>
            <a:r>
              <a:rPr lang="en-US" dirty="0" smtClean="0"/>
              <a:t>- Relies on broadcast seen by all caches (in same order): 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single point of serialization (bus): not scalable</a:t>
            </a:r>
          </a:p>
          <a:p>
            <a:r>
              <a:rPr lang="en-US" dirty="0" smtClean="0"/>
              <a:t>Directory</a:t>
            </a:r>
          </a:p>
          <a:p>
            <a:pPr marL="457200" lvl="1" indent="0">
              <a:buNone/>
            </a:pPr>
            <a:r>
              <a:rPr lang="en-US" dirty="0" smtClean="0"/>
              <a:t>- Adds miss latency: request </a:t>
            </a:r>
            <a:r>
              <a:rPr lang="en-US" dirty="0" smtClean="0">
                <a:sym typeface="Wingdings" charset="0"/>
              </a:rPr>
              <a:t> dir.  mem.</a:t>
            </a:r>
          </a:p>
          <a:p>
            <a:pPr marL="457200" lvl="1" indent="0">
              <a:buNone/>
            </a:pPr>
            <a:r>
              <a:rPr lang="en-US" dirty="0" smtClean="0"/>
              <a:t>- Requires extra storage space to track sharer sets</a:t>
            </a:r>
          </a:p>
          <a:p>
            <a:pPr marL="457200" lvl="1" indent="0">
              <a:buNone/>
            </a:pPr>
            <a:r>
              <a:rPr lang="en-US" dirty="0" smtClean="0"/>
              <a:t>- </a:t>
            </a:r>
            <a:r>
              <a:rPr lang="en-US" dirty="0" smtClean="0">
                <a:sym typeface="Wingdings" charset="0"/>
              </a:rPr>
              <a:t>Protocols and race conditions are more complex</a:t>
            </a:r>
          </a:p>
          <a:p>
            <a:pPr marL="457200" lvl="1" indent="0">
              <a:buNone/>
            </a:pPr>
            <a:r>
              <a:rPr lang="en-US" dirty="0" smtClean="0">
                <a:sym typeface="Wingdings" charset="0"/>
              </a:rPr>
              <a:t>+ Does not require broadcast to all caches</a:t>
            </a:r>
          </a:p>
          <a:p>
            <a:pPr marL="457200" lvl="1" indent="0">
              <a:buNone/>
            </a:pPr>
            <a:r>
              <a:rPr lang="en-US" dirty="0" smtClean="0"/>
              <a:t>+ </a:t>
            </a:r>
            <a:r>
              <a:rPr lang="en-US" dirty="0" smtClean="0">
                <a:sym typeface="Wingdings" charset="0"/>
              </a:rPr>
              <a:t>Exactly as scalable as interconnect and directory storage</a:t>
            </a:r>
            <a:endParaRPr lang="en-US" dirty="0">
              <a:sym typeface="Wingdings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5922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l="2701"/>
          <a:stretch/>
        </p:blipFill>
        <p:spPr bwMode="auto">
          <a:xfrm>
            <a:off x="179512" y="3429000"/>
            <a:ext cx="5377742" cy="262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Distributed Shared Memory (DSM)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Non-uniform memory access (NUMA) architecture</a:t>
            </a:r>
          </a:p>
          <a:p>
            <a:pPr lvl="1"/>
            <a:r>
              <a:rPr lang="en-US" dirty="0" smtClean="0"/>
              <a:t>Memory distributed among processors, logically shared</a:t>
            </a:r>
          </a:p>
          <a:p>
            <a:pPr lvl="1"/>
            <a:r>
              <a:rPr lang="en-US" dirty="0" smtClean="0"/>
              <a:t>All processors can directly access all memory</a:t>
            </a:r>
          </a:p>
          <a:p>
            <a:pPr lvl="1"/>
            <a:r>
              <a:rPr lang="en-US" dirty="0" smtClean="0"/>
              <a:t>Can use scalable point-to-point interconnection networks</a:t>
            </a:r>
            <a:br>
              <a:rPr lang="en-US" dirty="0" smtClean="0"/>
            </a:br>
            <a:r>
              <a:rPr lang="en-US" dirty="0" smtClean="0">
                <a:sym typeface="Wingdings" panose="05000000000000000000" pitchFamily="2" charset="2"/>
              </a:rPr>
              <a:t> no single point of coordination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 simultaneous communications</a:t>
            </a:r>
            <a:endParaRPr lang="en-US" dirty="0" smtClean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</a:t>
            </a:fld>
            <a:endParaRPr lang="zh-TW" altLang="zh-TW"/>
          </a:p>
        </p:txBody>
      </p:sp>
      <p:grpSp>
        <p:nvGrpSpPr>
          <p:cNvPr id="7" name="グループ化 1"/>
          <p:cNvGrpSpPr>
            <a:grpSpLocks/>
          </p:cNvGrpSpPr>
          <p:nvPr/>
        </p:nvGrpSpPr>
        <p:grpSpPr bwMode="auto">
          <a:xfrm>
            <a:off x="5436096" y="3068960"/>
            <a:ext cx="3385461" cy="3011756"/>
            <a:chOff x="3365495" y="2402944"/>
            <a:chExt cx="2606798" cy="2626256"/>
          </a:xfrm>
        </p:grpSpPr>
        <p:cxnSp>
          <p:nvCxnSpPr>
            <p:cNvPr id="8" name="直線コネクタ 11"/>
            <p:cNvCxnSpPr/>
            <p:nvPr/>
          </p:nvCxnSpPr>
          <p:spPr>
            <a:xfrm>
              <a:off x="5578769" y="2859684"/>
              <a:ext cx="4770" cy="20408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直線コネクタ 12"/>
            <p:cNvCxnSpPr/>
            <p:nvPr/>
          </p:nvCxnSpPr>
          <p:spPr>
            <a:xfrm>
              <a:off x="4150158" y="2864934"/>
              <a:ext cx="2385" cy="20303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13"/>
            <p:cNvCxnSpPr/>
            <p:nvPr/>
          </p:nvCxnSpPr>
          <p:spPr>
            <a:xfrm>
              <a:off x="3433468" y="2863621"/>
              <a:ext cx="7155" cy="203170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線コネクタ 14"/>
            <p:cNvCxnSpPr/>
            <p:nvPr/>
          </p:nvCxnSpPr>
          <p:spPr>
            <a:xfrm>
              <a:off x="4864464" y="2866246"/>
              <a:ext cx="2385" cy="202777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線コネクタ 15"/>
            <p:cNvCxnSpPr/>
            <p:nvPr/>
          </p:nvCxnSpPr>
          <p:spPr>
            <a:xfrm flipH="1" flipV="1">
              <a:off x="3509787" y="4960951"/>
              <a:ext cx="2003395" cy="262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コネクタ 16"/>
            <p:cNvCxnSpPr/>
            <p:nvPr/>
          </p:nvCxnSpPr>
          <p:spPr>
            <a:xfrm flipH="1">
              <a:off x="3506210" y="4239092"/>
              <a:ext cx="2005780" cy="131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線コネクタ 17"/>
            <p:cNvCxnSpPr/>
            <p:nvPr/>
          </p:nvCxnSpPr>
          <p:spPr>
            <a:xfrm flipH="1" flipV="1">
              <a:off x="3506210" y="3518545"/>
              <a:ext cx="2003395" cy="52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コネクタ 20"/>
            <p:cNvCxnSpPr/>
            <p:nvPr/>
          </p:nvCxnSpPr>
          <p:spPr>
            <a:xfrm flipH="1">
              <a:off x="3503825" y="2796686"/>
              <a:ext cx="2004587" cy="131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正方形/長方形 21"/>
            <p:cNvSpPr/>
            <p:nvPr/>
          </p:nvSpPr>
          <p:spPr>
            <a:xfrm>
              <a:off x="4927696" y="2404534"/>
              <a:ext cx="325525" cy="333984"/>
            </a:xfrm>
            <a:prstGeom prst="rect">
              <a:avLst/>
            </a:prstGeom>
            <a:solidFill>
              <a:srgbClr val="FAD689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17" name="正方形/長方形 24"/>
            <p:cNvSpPr/>
            <p:nvPr/>
          </p:nvSpPr>
          <p:spPr>
            <a:xfrm>
              <a:off x="5645661" y="2402944"/>
              <a:ext cx="325525" cy="333984"/>
            </a:xfrm>
            <a:prstGeom prst="rect">
              <a:avLst/>
            </a:prstGeom>
            <a:solidFill>
              <a:srgbClr val="FAD689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18" name="正方形/長方形 27"/>
            <p:cNvSpPr/>
            <p:nvPr/>
          </p:nvSpPr>
          <p:spPr>
            <a:xfrm>
              <a:off x="3502118" y="2408270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19" name="正方形/長方形 28"/>
            <p:cNvSpPr/>
            <p:nvPr/>
          </p:nvSpPr>
          <p:spPr>
            <a:xfrm>
              <a:off x="4215702" y="2408269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0" name="正方形/長方形 29"/>
            <p:cNvSpPr/>
            <p:nvPr/>
          </p:nvSpPr>
          <p:spPr>
            <a:xfrm>
              <a:off x="4930078" y="3120961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1" name="正方形/長方形 30"/>
            <p:cNvSpPr/>
            <p:nvPr/>
          </p:nvSpPr>
          <p:spPr>
            <a:xfrm>
              <a:off x="5643653" y="3116197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2" name="正方形/長方形 31"/>
            <p:cNvSpPr/>
            <p:nvPr/>
          </p:nvSpPr>
          <p:spPr>
            <a:xfrm>
              <a:off x="3501698" y="3124696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3" name="正方形/長方形 32"/>
            <p:cNvSpPr/>
            <p:nvPr/>
          </p:nvSpPr>
          <p:spPr>
            <a:xfrm>
              <a:off x="4215279" y="3124695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4" name="正方形/長方形 33"/>
            <p:cNvSpPr/>
            <p:nvPr/>
          </p:nvSpPr>
          <p:spPr>
            <a:xfrm>
              <a:off x="4934050" y="3841780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5" name="正方形/長方形 34"/>
            <p:cNvSpPr/>
            <p:nvPr/>
          </p:nvSpPr>
          <p:spPr>
            <a:xfrm>
              <a:off x="5645245" y="3843367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6" name="正方形/長方形 35"/>
            <p:cNvSpPr/>
            <p:nvPr/>
          </p:nvSpPr>
          <p:spPr>
            <a:xfrm>
              <a:off x="3504872" y="3844163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7" name="正方形/長方形 36"/>
            <p:cNvSpPr/>
            <p:nvPr/>
          </p:nvSpPr>
          <p:spPr>
            <a:xfrm>
              <a:off x="4216076" y="3844163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28" name="正方形/長方形 37"/>
            <p:cNvSpPr/>
            <p:nvPr/>
          </p:nvSpPr>
          <p:spPr>
            <a:xfrm>
              <a:off x="3365495" y="2734614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29" name="正方形/長方形 38"/>
            <p:cNvSpPr/>
            <p:nvPr/>
          </p:nvSpPr>
          <p:spPr>
            <a:xfrm>
              <a:off x="4079873" y="2735553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0" name="正方形/長方形 39"/>
            <p:cNvSpPr/>
            <p:nvPr/>
          </p:nvSpPr>
          <p:spPr>
            <a:xfrm>
              <a:off x="4795038" y="2738439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1" name="正方形/長方形 40"/>
            <p:cNvSpPr/>
            <p:nvPr/>
          </p:nvSpPr>
          <p:spPr>
            <a:xfrm>
              <a:off x="5508559" y="2732232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2" name="正方形/長方形 41"/>
            <p:cNvSpPr/>
            <p:nvPr/>
          </p:nvSpPr>
          <p:spPr>
            <a:xfrm>
              <a:off x="3368667" y="3455019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3" name="正方形/長方形 42"/>
            <p:cNvSpPr/>
            <p:nvPr/>
          </p:nvSpPr>
          <p:spPr>
            <a:xfrm>
              <a:off x="4080724" y="3454370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4" name="正方形/長方形 43"/>
            <p:cNvSpPr/>
            <p:nvPr/>
          </p:nvSpPr>
          <p:spPr>
            <a:xfrm>
              <a:off x="4795044" y="3452494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5" name="正方形/長方形 44"/>
            <p:cNvSpPr/>
            <p:nvPr/>
          </p:nvSpPr>
          <p:spPr>
            <a:xfrm>
              <a:off x="5510205" y="3458985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36" name="正方形/長方形 45"/>
            <p:cNvSpPr/>
            <p:nvPr/>
          </p:nvSpPr>
          <p:spPr>
            <a:xfrm>
              <a:off x="4933194" y="4562412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37" name="正方形/長方形 46"/>
            <p:cNvSpPr/>
            <p:nvPr/>
          </p:nvSpPr>
          <p:spPr>
            <a:xfrm>
              <a:off x="5646768" y="4557648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38" name="正方形/長方形 47"/>
            <p:cNvSpPr/>
            <p:nvPr/>
          </p:nvSpPr>
          <p:spPr>
            <a:xfrm>
              <a:off x="3504815" y="4566147"/>
              <a:ext cx="325525" cy="333984"/>
            </a:xfrm>
            <a:prstGeom prst="rect">
              <a:avLst/>
            </a:prstGeom>
            <a:solidFill>
              <a:srgbClr val="FAD689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39" name="正方形/長方形 49"/>
            <p:cNvSpPr/>
            <p:nvPr/>
          </p:nvSpPr>
          <p:spPr>
            <a:xfrm>
              <a:off x="4218397" y="4566145"/>
              <a:ext cx="325525" cy="3339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prstClr val="black"/>
                  </a:solidFill>
                </a:rPr>
                <a:t>PE</a:t>
              </a:r>
            </a:p>
          </p:txBody>
        </p:sp>
        <p:sp>
          <p:nvSpPr>
            <p:cNvPr id="40" name="正方形/長方形 50"/>
            <p:cNvSpPr/>
            <p:nvPr/>
          </p:nvSpPr>
          <p:spPr>
            <a:xfrm>
              <a:off x="3368612" y="4176064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1" name="正方形/長方形 51"/>
            <p:cNvSpPr/>
            <p:nvPr/>
          </p:nvSpPr>
          <p:spPr>
            <a:xfrm>
              <a:off x="4082990" y="4177003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2" name="正方形/長方形 52"/>
            <p:cNvSpPr/>
            <p:nvPr/>
          </p:nvSpPr>
          <p:spPr>
            <a:xfrm>
              <a:off x="4798155" y="4179889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3" name="正方形/長方形 53"/>
            <p:cNvSpPr/>
            <p:nvPr/>
          </p:nvSpPr>
          <p:spPr>
            <a:xfrm>
              <a:off x="5511676" y="4173682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4" name="正方形/長方形 54"/>
            <p:cNvSpPr/>
            <p:nvPr/>
          </p:nvSpPr>
          <p:spPr>
            <a:xfrm>
              <a:off x="3371784" y="4896469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5" name="正方形/長方形 55"/>
            <p:cNvSpPr/>
            <p:nvPr/>
          </p:nvSpPr>
          <p:spPr>
            <a:xfrm>
              <a:off x="4083841" y="4895820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6" name="正方形/長方形 56"/>
            <p:cNvSpPr/>
            <p:nvPr/>
          </p:nvSpPr>
          <p:spPr>
            <a:xfrm>
              <a:off x="4798161" y="4893944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  <p:sp>
          <p:nvSpPr>
            <p:cNvPr id="47" name="正方形/長方形 57"/>
            <p:cNvSpPr/>
            <p:nvPr/>
          </p:nvSpPr>
          <p:spPr>
            <a:xfrm>
              <a:off x="5513322" y="4900435"/>
              <a:ext cx="138054" cy="128765"/>
            </a:xfrm>
            <a:prstGeom prst="rect">
              <a:avLst/>
            </a:prstGeom>
            <a:solidFill>
              <a:srgbClr val="99FF9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prstClr val="black"/>
                  </a:solidFill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24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800" dirty="0" smtClean="0"/>
              <a:t>Can snoopy protocol work for cache coherence on DSM?</a:t>
            </a:r>
            <a:br>
              <a:rPr lang="en-US" altLang="zh-TW" sz="4800" dirty="0" smtClean="0"/>
            </a:br>
            <a:endParaRPr lang="zh-TW" altLang="en-US" sz="4800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</a:rPr>
              <a:t>W</a:t>
            </a:r>
            <a:r>
              <a:rPr lang="en-US" altLang="zh-TW" sz="3200" dirty="0" smtClean="0">
                <a:solidFill>
                  <a:srgbClr val="FF0000"/>
                </a:solidFill>
              </a:rPr>
              <a:t>rite propagation and write serialization?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  <p:sp>
        <p:nvSpPr>
          <p:cNvPr id="2" name="文字方塊 1"/>
          <p:cNvSpPr txBox="1"/>
          <p:nvPr/>
        </p:nvSpPr>
        <p:spPr>
          <a:xfrm>
            <a:off x="3491880" y="1709738"/>
            <a:ext cx="1627433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+mn-lt"/>
              </a:rPr>
              <a:t>Broadcast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7" name="直線單箭頭接點 6"/>
          <p:cNvCxnSpPr/>
          <p:nvPr/>
        </p:nvCxnSpPr>
        <p:spPr bwMode="auto">
          <a:xfrm flipH="1">
            <a:off x="3131840" y="2259946"/>
            <a:ext cx="360040" cy="4489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6362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Races in DSM</a:t>
            </a:r>
            <a:endParaRPr lang="zh-TW" altLang="en-US" dirty="0"/>
          </a:p>
        </p:txBody>
      </p:sp>
      <p:sp>
        <p:nvSpPr>
          <p:cNvPr id="71" name="內容版面配置區 7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Consider a DSM with a mesh interconnection NW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pPr lvl="1"/>
            <a:r>
              <a:rPr lang="en-US" altLang="zh-TW" dirty="0" smtClean="0"/>
              <a:t>Different caches (PEs)</a:t>
            </a:r>
            <a:br>
              <a:rPr lang="en-US" altLang="zh-TW" dirty="0" smtClean="0"/>
            </a:br>
            <a:r>
              <a:rPr lang="en-US" altLang="zh-TW" dirty="0" smtClean="0"/>
              <a:t>will see different</a:t>
            </a:r>
            <a:br>
              <a:rPr lang="en-US" altLang="zh-TW" dirty="0" smtClean="0"/>
            </a:br>
            <a:r>
              <a:rPr lang="en-US" altLang="zh-TW" dirty="0" smtClean="0"/>
              <a:t>orders of writes</a:t>
            </a:r>
          </a:p>
          <a:p>
            <a:pPr lvl="1"/>
            <a:r>
              <a:rPr lang="en-US" altLang="zh-TW" dirty="0" smtClean="0"/>
              <a:t>Races due to </a:t>
            </a:r>
            <a:br>
              <a:rPr lang="en-US" altLang="zh-TW" dirty="0" smtClean="0"/>
            </a:br>
            <a:r>
              <a:rPr lang="en-US" altLang="zh-TW" dirty="0" smtClean="0"/>
              <a:t>network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</a:t>
            </a:fld>
            <a:endParaRPr lang="zh-TW" altLang="zh-TW"/>
          </a:p>
        </p:txBody>
      </p:sp>
      <p:graphicFrame>
        <p:nvGraphicFramePr>
          <p:cNvPr id="6" name="Table 3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608387"/>
              </p:ext>
            </p:extLst>
          </p:nvPr>
        </p:nvGraphicFramePr>
        <p:xfrm>
          <a:off x="5000575" y="3151262"/>
          <a:ext cx="2974975" cy="2409825"/>
        </p:xfrm>
        <a:graphic>
          <a:graphicData uri="http://schemas.openxmlformats.org/drawingml/2006/table">
            <a:tbl>
              <a:tblPr/>
              <a:tblGrid>
                <a:gridCol w="992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2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7" name="Group 394"/>
          <p:cNvGrpSpPr>
            <a:grpSpLocks/>
          </p:cNvGrpSpPr>
          <p:nvPr/>
        </p:nvGrpSpPr>
        <p:grpSpPr bwMode="auto">
          <a:xfrm>
            <a:off x="5381575" y="3367162"/>
            <a:ext cx="838200" cy="717550"/>
            <a:chOff x="5715000" y="2286000"/>
            <a:chExt cx="838200" cy="717187"/>
          </a:xfrm>
        </p:grpSpPr>
        <p:sp>
          <p:nvSpPr>
            <p:cNvPr id="8" name="Oval 395"/>
            <p:cNvSpPr/>
            <p:nvPr/>
          </p:nvSpPr>
          <p:spPr>
            <a:xfrm>
              <a:off x="6167438" y="2666807"/>
              <a:ext cx="385762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9" name="Rectangle 396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0" name="Straight Connector 397"/>
            <p:cNvCxnSpPr>
              <a:cxnSpLocks noChangeShapeType="1"/>
              <a:endCxn id="8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Group 398"/>
          <p:cNvGrpSpPr>
            <a:grpSpLocks/>
          </p:cNvGrpSpPr>
          <p:nvPr/>
        </p:nvGrpSpPr>
        <p:grpSpPr bwMode="auto">
          <a:xfrm>
            <a:off x="4376688" y="3370337"/>
            <a:ext cx="838200" cy="715963"/>
            <a:chOff x="5715000" y="2286000"/>
            <a:chExt cx="838200" cy="717187"/>
          </a:xfrm>
        </p:grpSpPr>
        <p:sp>
          <p:nvSpPr>
            <p:cNvPr id="12" name="Oval 399"/>
            <p:cNvSpPr/>
            <p:nvPr/>
          </p:nvSpPr>
          <p:spPr>
            <a:xfrm>
              <a:off x="6167437" y="2667651"/>
              <a:ext cx="385763" cy="3355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13" name="Rectangle 400"/>
            <p:cNvSpPr/>
            <p:nvPr/>
          </p:nvSpPr>
          <p:spPr>
            <a:xfrm>
              <a:off x="5715000" y="2286000"/>
              <a:ext cx="457200" cy="381651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4" name="Straight Connector 401"/>
            <p:cNvCxnSpPr>
              <a:cxnSpLocks noChangeShapeType="1"/>
              <a:endCxn id="12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" name="Group 402"/>
          <p:cNvGrpSpPr>
            <a:grpSpLocks/>
          </p:cNvGrpSpPr>
          <p:nvPr/>
        </p:nvGrpSpPr>
        <p:grpSpPr bwMode="auto">
          <a:xfrm>
            <a:off x="6372175" y="3390975"/>
            <a:ext cx="838200" cy="717550"/>
            <a:chOff x="5715000" y="2286000"/>
            <a:chExt cx="838200" cy="717187"/>
          </a:xfrm>
        </p:grpSpPr>
        <p:sp>
          <p:nvSpPr>
            <p:cNvPr id="16" name="Oval 403"/>
            <p:cNvSpPr/>
            <p:nvPr/>
          </p:nvSpPr>
          <p:spPr>
            <a:xfrm>
              <a:off x="6167438" y="2666807"/>
              <a:ext cx="385762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17" name="Rectangle 404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8" name="Straight Connector 405"/>
            <p:cNvCxnSpPr>
              <a:cxnSpLocks noChangeShapeType="1"/>
              <a:endCxn id="16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9" name="Group 406"/>
          <p:cNvGrpSpPr>
            <a:grpSpLocks/>
          </p:cNvGrpSpPr>
          <p:nvPr/>
        </p:nvGrpSpPr>
        <p:grpSpPr bwMode="auto">
          <a:xfrm>
            <a:off x="7334200" y="3405262"/>
            <a:ext cx="838200" cy="717550"/>
            <a:chOff x="5715000" y="2286000"/>
            <a:chExt cx="838200" cy="717187"/>
          </a:xfrm>
        </p:grpSpPr>
        <p:sp>
          <p:nvSpPr>
            <p:cNvPr id="20" name="Oval 407"/>
            <p:cNvSpPr/>
            <p:nvPr/>
          </p:nvSpPr>
          <p:spPr>
            <a:xfrm>
              <a:off x="6167438" y="2666807"/>
              <a:ext cx="385762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1" name="Rectangle 408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22" name="Straight Connector 409"/>
            <p:cNvCxnSpPr>
              <a:cxnSpLocks noChangeShapeType="1"/>
              <a:endCxn id="20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Group 410"/>
          <p:cNvGrpSpPr>
            <a:grpSpLocks/>
          </p:cNvGrpSpPr>
          <p:nvPr/>
        </p:nvGrpSpPr>
        <p:grpSpPr bwMode="auto">
          <a:xfrm>
            <a:off x="5367288" y="2613100"/>
            <a:ext cx="838200" cy="715962"/>
            <a:chOff x="5715000" y="2286000"/>
            <a:chExt cx="838200" cy="717187"/>
          </a:xfrm>
        </p:grpSpPr>
        <p:sp>
          <p:nvSpPr>
            <p:cNvPr id="24" name="Oval 411"/>
            <p:cNvSpPr/>
            <p:nvPr/>
          </p:nvSpPr>
          <p:spPr>
            <a:xfrm>
              <a:off x="6167437" y="2667652"/>
              <a:ext cx="385763" cy="33553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5" name="Rectangle 412"/>
            <p:cNvSpPr/>
            <p:nvPr/>
          </p:nvSpPr>
          <p:spPr>
            <a:xfrm>
              <a:off x="5715000" y="2286000"/>
              <a:ext cx="457200" cy="381652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26" name="Straight Connector 413"/>
            <p:cNvCxnSpPr>
              <a:cxnSpLocks noChangeShapeType="1"/>
              <a:endCxn id="24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7" name="Group 414"/>
          <p:cNvGrpSpPr>
            <a:grpSpLocks/>
          </p:cNvGrpSpPr>
          <p:nvPr/>
        </p:nvGrpSpPr>
        <p:grpSpPr bwMode="auto">
          <a:xfrm>
            <a:off x="4362400" y="2614687"/>
            <a:ext cx="838200" cy="717550"/>
            <a:chOff x="5715000" y="2286000"/>
            <a:chExt cx="838200" cy="717187"/>
          </a:xfrm>
        </p:grpSpPr>
        <p:sp>
          <p:nvSpPr>
            <p:cNvPr id="28" name="Oval 415"/>
            <p:cNvSpPr/>
            <p:nvPr/>
          </p:nvSpPr>
          <p:spPr>
            <a:xfrm>
              <a:off x="6167438" y="2666807"/>
              <a:ext cx="385762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9" name="Rectangle 416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0" name="Straight Connector 417"/>
            <p:cNvCxnSpPr>
              <a:cxnSpLocks noChangeShapeType="1"/>
              <a:endCxn id="28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" name="Group 418"/>
          <p:cNvGrpSpPr>
            <a:grpSpLocks/>
          </p:cNvGrpSpPr>
          <p:nvPr/>
        </p:nvGrpSpPr>
        <p:grpSpPr bwMode="auto">
          <a:xfrm>
            <a:off x="6357888" y="2636912"/>
            <a:ext cx="838200" cy="715963"/>
            <a:chOff x="5715000" y="2286000"/>
            <a:chExt cx="838200" cy="717187"/>
          </a:xfrm>
        </p:grpSpPr>
        <p:sp>
          <p:nvSpPr>
            <p:cNvPr id="32" name="Oval 419"/>
            <p:cNvSpPr/>
            <p:nvPr/>
          </p:nvSpPr>
          <p:spPr>
            <a:xfrm>
              <a:off x="6167437" y="2667651"/>
              <a:ext cx="385763" cy="3355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33" name="Rectangle 420"/>
            <p:cNvSpPr/>
            <p:nvPr/>
          </p:nvSpPr>
          <p:spPr>
            <a:xfrm>
              <a:off x="5715000" y="2286000"/>
              <a:ext cx="457200" cy="381651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4" name="Straight Connector 421"/>
            <p:cNvCxnSpPr>
              <a:cxnSpLocks noChangeShapeType="1"/>
              <a:endCxn id="32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5" name="Group 422"/>
          <p:cNvGrpSpPr>
            <a:grpSpLocks/>
          </p:cNvGrpSpPr>
          <p:nvPr/>
        </p:nvGrpSpPr>
        <p:grpSpPr bwMode="auto">
          <a:xfrm>
            <a:off x="7319913" y="2651200"/>
            <a:ext cx="838200" cy="715962"/>
            <a:chOff x="5715000" y="2286000"/>
            <a:chExt cx="838200" cy="717187"/>
          </a:xfrm>
        </p:grpSpPr>
        <p:sp>
          <p:nvSpPr>
            <p:cNvPr id="36" name="Oval 423"/>
            <p:cNvSpPr/>
            <p:nvPr/>
          </p:nvSpPr>
          <p:spPr>
            <a:xfrm>
              <a:off x="6167437" y="2667652"/>
              <a:ext cx="385763" cy="33553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37" name="Rectangle 424"/>
            <p:cNvSpPr/>
            <p:nvPr/>
          </p:nvSpPr>
          <p:spPr>
            <a:xfrm>
              <a:off x="5715000" y="2286000"/>
              <a:ext cx="457200" cy="381652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8" name="Straight Connector 425"/>
            <p:cNvCxnSpPr>
              <a:cxnSpLocks noChangeShapeType="1"/>
              <a:endCxn id="36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9" name="Group 426"/>
          <p:cNvGrpSpPr>
            <a:grpSpLocks/>
          </p:cNvGrpSpPr>
          <p:nvPr/>
        </p:nvGrpSpPr>
        <p:grpSpPr bwMode="auto">
          <a:xfrm>
            <a:off x="5364113" y="4929262"/>
            <a:ext cx="838200" cy="717550"/>
            <a:chOff x="5715000" y="2286000"/>
            <a:chExt cx="838200" cy="717187"/>
          </a:xfrm>
        </p:grpSpPr>
        <p:sp>
          <p:nvSpPr>
            <p:cNvPr id="40" name="Oval 427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1" name="Rectangle 428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42" name="Straight Connector 429"/>
            <p:cNvCxnSpPr>
              <a:cxnSpLocks noChangeShapeType="1"/>
              <a:endCxn id="40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Group 430"/>
          <p:cNvGrpSpPr>
            <a:grpSpLocks/>
          </p:cNvGrpSpPr>
          <p:nvPr/>
        </p:nvGrpSpPr>
        <p:grpSpPr bwMode="auto">
          <a:xfrm>
            <a:off x="4359225" y="4930850"/>
            <a:ext cx="838200" cy="717550"/>
            <a:chOff x="5715000" y="2286000"/>
            <a:chExt cx="838200" cy="717187"/>
          </a:xfrm>
        </p:grpSpPr>
        <p:sp>
          <p:nvSpPr>
            <p:cNvPr id="44" name="Oval 431"/>
            <p:cNvSpPr/>
            <p:nvPr/>
          </p:nvSpPr>
          <p:spPr>
            <a:xfrm>
              <a:off x="6167438" y="2666807"/>
              <a:ext cx="385762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5" name="Rectangle 432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46" name="Straight Connector 433"/>
            <p:cNvCxnSpPr>
              <a:cxnSpLocks noChangeShapeType="1"/>
              <a:endCxn id="44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Group 434"/>
          <p:cNvGrpSpPr>
            <a:grpSpLocks/>
          </p:cNvGrpSpPr>
          <p:nvPr/>
        </p:nvGrpSpPr>
        <p:grpSpPr bwMode="auto">
          <a:xfrm>
            <a:off x="6354713" y="4953075"/>
            <a:ext cx="838200" cy="717550"/>
            <a:chOff x="5715000" y="2286000"/>
            <a:chExt cx="838200" cy="717187"/>
          </a:xfrm>
        </p:grpSpPr>
        <p:sp>
          <p:nvSpPr>
            <p:cNvPr id="48" name="Oval 435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9" name="Rectangle 436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0" name="Straight Connector 437"/>
            <p:cNvCxnSpPr>
              <a:cxnSpLocks noChangeShapeType="1"/>
              <a:endCxn id="48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1" name="Group 438"/>
          <p:cNvGrpSpPr>
            <a:grpSpLocks/>
          </p:cNvGrpSpPr>
          <p:nvPr/>
        </p:nvGrpSpPr>
        <p:grpSpPr bwMode="auto">
          <a:xfrm>
            <a:off x="7316738" y="4967362"/>
            <a:ext cx="838200" cy="717550"/>
            <a:chOff x="5715000" y="2286000"/>
            <a:chExt cx="838200" cy="717187"/>
          </a:xfrm>
        </p:grpSpPr>
        <p:sp>
          <p:nvSpPr>
            <p:cNvPr id="52" name="Oval 439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53" name="Rectangle 440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4" name="Straight Connector 441"/>
            <p:cNvCxnSpPr>
              <a:cxnSpLocks noChangeShapeType="1"/>
              <a:endCxn id="52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442"/>
          <p:cNvGrpSpPr>
            <a:grpSpLocks/>
          </p:cNvGrpSpPr>
          <p:nvPr/>
        </p:nvGrpSpPr>
        <p:grpSpPr bwMode="auto">
          <a:xfrm>
            <a:off x="5338713" y="4138687"/>
            <a:ext cx="838200" cy="717550"/>
            <a:chOff x="5715000" y="2286000"/>
            <a:chExt cx="838200" cy="717187"/>
          </a:xfrm>
        </p:grpSpPr>
        <p:sp>
          <p:nvSpPr>
            <p:cNvPr id="56" name="Oval 443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57" name="Rectangle 444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8" name="Straight Connector 445"/>
            <p:cNvCxnSpPr>
              <a:cxnSpLocks noChangeShapeType="1"/>
              <a:endCxn id="56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9" name="Group 446"/>
          <p:cNvGrpSpPr>
            <a:grpSpLocks/>
          </p:cNvGrpSpPr>
          <p:nvPr/>
        </p:nvGrpSpPr>
        <p:grpSpPr bwMode="auto">
          <a:xfrm>
            <a:off x="4333825" y="4141862"/>
            <a:ext cx="838200" cy="715963"/>
            <a:chOff x="5715000" y="2286000"/>
            <a:chExt cx="838200" cy="717187"/>
          </a:xfrm>
        </p:grpSpPr>
        <p:sp>
          <p:nvSpPr>
            <p:cNvPr id="60" name="Oval 447"/>
            <p:cNvSpPr/>
            <p:nvPr/>
          </p:nvSpPr>
          <p:spPr>
            <a:xfrm>
              <a:off x="6167438" y="2667651"/>
              <a:ext cx="385762" cy="3355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1" name="Rectangle 448"/>
            <p:cNvSpPr/>
            <p:nvPr/>
          </p:nvSpPr>
          <p:spPr>
            <a:xfrm>
              <a:off x="5715000" y="2286000"/>
              <a:ext cx="457200" cy="381651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62" name="Straight Connector 449"/>
            <p:cNvCxnSpPr>
              <a:cxnSpLocks noChangeShapeType="1"/>
              <a:endCxn id="60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3" name="Group 450"/>
          <p:cNvGrpSpPr>
            <a:grpSpLocks/>
          </p:cNvGrpSpPr>
          <p:nvPr/>
        </p:nvGrpSpPr>
        <p:grpSpPr bwMode="auto">
          <a:xfrm>
            <a:off x="6329313" y="4162500"/>
            <a:ext cx="838200" cy="717550"/>
            <a:chOff x="5715000" y="2286000"/>
            <a:chExt cx="838200" cy="717187"/>
          </a:xfrm>
        </p:grpSpPr>
        <p:sp>
          <p:nvSpPr>
            <p:cNvPr id="64" name="Oval 451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5" name="Rectangle 452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66" name="Straight Connector 453"/>
            <p:cNvCxnSpPr>
              <a:cxnSpLocks noChangeShapeType="1"/>
              <a:endCxn id="64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7" name="Group 454"/>
          <p:cNvGrpSpPr>
            <a:grpSpLocks/>
          </p:cNvGrpSpPr>
          <p:nvPr/>
        </p:nvGrpSpPr>
        <p:grpSpPr bwMode="auto">
          <a:xfrm>
            <a:off x="7291338" y="4176787"/>
            <a:ext cx="838200" cy="717550"/>
            <a:chOff x="5715000" y="2286000"/>
            <a:chExt cx="838200" cy="717187"/>
          </a:xfrm>
        </p:grpSpPr>
        <p:sp>
          <p:nvSpPr>
            <p:cNvPr id="68" name="Oval 455"/>
            <p:cNvSpPr/>
            <p:nvPr/>
          </p:nvSpPr>
          <p:spPr>
            <a:xfrm>
              <a:off x="6167437" y="2666807"/>
              <a:ext cx="385763" cy="33638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9" name="Rectangle 456"/>
            <p:cNvSpPr/>
            <p:nvPr/>
          </p:nvSpPr>
          <p:spPr>
            <a:xfrm>
              <a:off x="5715000" y="2286000"/>
              <a:ext cx="457200" cy="380807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70" name="Straight Connector 457"/>
            <p:cNvCxnSpPr>
              <a:cxnSpLocks noChangeShapeType="1"/>
              <a:endCxn id="68" idx="1"/>
            </p:cNvCxnSpPr>
            <p:nvPr/>
          </p:nvCxnSpPr>
          <p:spPr bwMode="auto">
            <a:xfrm>
              <a:off x="6172200" y="2667000"/>
              <a:ext cx="51113" cy="492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2" name="Group 19"/>
          <p:cNvGrpSpPr>
            <a:grpSpLocks/>
          </p:cNvGrpSpPr>
          <p:nvPr/>
        </p:nvGrpSpPr>
        <p:grpSpPr bwMode="auto">
          <a:xfrm>
            <a:off x="2310807" y="1716910"/>
            <a:ext cx="1585913" cy="1311275"/>
            <a:chOff x="3844" y="816"/>
            <a:chExt cx="1528" cy="1096"/>
          </a:xfrm>
        </p:grpSpPr>
        <p:sp>
          <p:nvSpPr>
            <p:cNvPr id="73" name="AutoShape 20"/>
            <p:cNvSpPr>
              <a:spLocks noChangeArrowheads="1"/>
            </p:cNvSpPr>
            <p:nvPr/>
          </p:nvSpPr>
          <p:spPr bwMode="auto">
            <a:xfrm>
              <a:off x="3844" y="816"/>
              <a:ext cx="1528" cy="1096"/>
            </a:xfrm>
            <a:prstGeom prst="roundRect">
              <a:avLst>
                <a:gd name="adj" fmla="val 12495"/>
              </a:avLst>
            </a:prstGeom>
            <a:solidFill>
              <a:srgbClr val="99CC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ea typeface="Arial" pitchFamily="-105" charset="0"/>
                <a:cs typeface="Arial" pitchFamily="-105" charset="0"/>
              </a:endParaRPr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4660" y="1584"/>
              <a:ext cx="520" cy="2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zh-TW" sz="1600" dirty="0" smtClean="0">
                  <a:solidFill>
                    <a:srgbClr val="000000"/>
                  </a:solidFill>
                  <a:latin typeface="+mn-lt"/>
                </a:rPr>
                <a:t>NI</a:t>
              </a:r>
              <a:endParaRPr lang="en-US" altLang="zh-TW" sz="160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75" name="Rectangle 22"/>
            <p:cNvSpPr>
              <a:spLocks noChangeArrowheads="1"/>
            </p:cNvSpPr>
            <p:nvPr/>
          </p:nvSpPr>
          <p:spPr bwMode="auto">
            <a:xfrm>
              <a:off x="4565" y="960"/>
              <a:ext cx="711" cy="4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zh-TW" sz="1600" dirty="0">
                  <a:solidFill>
                    <a:srgbClr val="000000"/>
                  </a:solidFill>
                  <a:latin typeface="+mn-lt"/>
                </a:rPr>
                <a:t>Mem</a:t>
              </a:r>
            </a:p>
          </p:txBody>
        </p:sp>
        <p:sp>
          <p:nvSpPr>
            <p:cNvPr id="76" name="Line 23"/>
            <p:cNvSpPr>
              <a:spLocks noChangeShapeType="1"/>
            </p:cNvSpPr>
            <p:nvPr/>
          </p:nvSpPr>
          <p:spPr bwMode="auto">
            <a:xfrm>
              <a:off x="4368" y="908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77" name="Line 24"/>
            <p:cNvSpPr>
              <a:spLocks noChangeShapeType="1"/>
            </p:cNvSpPr>
            <p:nvPr/>
          </p:nvSpPr>
          <p:spPr bwMode="auto">
            <a:xfrm>
              <a:off x="4368" y="167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78" name="Line 25"/>
            <p:cNvSpPr>
              <a:spLocks noChangeShapeType="1"/>
            </p:cNvSpPr>
            <p:nvPr/>
          </p:nvSpPr>
          <p:spPr bwMode="auto">
            <a:xfrm>
              <a:off x="4368" y="1196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79" name="Line 26"/>
            <p:cNvSpPr>
              <a:spLocks noChangeShapeType="1"/>
            </p:cNvSpPr>
            <p:nvPr/>
          </p:nvSpPr>
          <p:spPr bwMode="auto">
            <a:xfrm>
              <a:off x="4224" y="1532"/>
              <a:ext cx="1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grpSp>
          <p:nvGrpSpPr>
            <p:cNvPr id="80" name="Group 27"/>
            <p:cNvGrpSpPr>
              <a:grpSpLocks/>
            </p:cNvGrpSpPr>
            <p:nvPr/>
          </p:nvGrpSpPr>
          <p:grpSpPr bwMode="auto">
            <a:xfrm>
              <a:off x="3940" y="864"/>
              <a:ext cx="280" cy="760"/>
              <a:chOff x="3075" y="1251"/>
              <a:chExt cx="280" cy="760"/>
            </a:xfrm>
          </p:grpSpPr>
          <p:sp>
            <p:nvSpPr>
              <p:cNvPr id="81" name="Oval 28"/>
              <p:cNvSpPr>
                <a:spLocks noChangeArrowheads="1"/>
              </p:cNvSpPr>
              <p:nvPr/>
            </p:nvSpPr>
            <p:spPr bwMode="auto">
              <a:xfrm>
                <a:off x="3075" y="1251"/>
                <a:ext cx="280" cy="28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2075" tIns="46038" rIns="92075" bIns="46038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/>
                <a:r>
                  <a:rPr lang="en-US" altLang="zh-TW" sz="1600">
                    <a:solidFill>
                      <a:srgbClr val="000000"/>
                    </a:solidFill>
                    <a:latin typeface="+mn-lt"/>
                  </a:rPr>
                  <a:t>P</a:t>
                </a:r>
              </a:p>
            </p:txBody>
          </p:sp>
          <p:sp>
            <p:nvSpPr>
              <p:cNvPr id="82" name="Rectangle 29"/>
              <p:cNvSpPr>
                <a:spLocks noChangeArrowheads="1"/>
              </p:cNvSpPr>
              <p:nvPr/>
            </p:nvSpPr>
            <p:spPr bwMode="auto">
              <a:xfrm>
                <a:off x="3075" y="1731"/>
                <a:ext cx="280" cy="280"/>
              </a:xfrm>
              <a:prstGeom prst="rect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/>
                <a:r>
                  <a:rPr lang="en-US" altLang="zh-TW" sz="1600">
                    <a:solidFill>
                      <a:srgbClr val="000000"/>
                    </a:solidFill>
                    <a:latin typeface="+mn-lt"/>
                  </a:rPr>
                  <a:t>$</a:t>
                </a:r>
              </a:p>
            </p:txBody>
          </p:sp>
          <p:sp>
            <p:nvSpPr>
              <p:cNvPr id="83" name="Line 30"/>
              <p:cNvSpPr>
                <a:spLocks noChangeShapeType="1"/>
              </p:cNvSpPr>
              <p:nvPr/>
            </p:nvSpPr>
            <p:spPr bwMode="auto">
              <a:xfrm>
                <a:off x="3215" y="153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>
                  <a:latin typeface="+mn-lt"/>
                </a:endParaRPr>
              </a:p>
            </p:txBody>
          </p:sp>
        </p:grpSp>
      </p:grpSp>
      <p:cxnSp>
        <p:nvCxnSpPr>
          <p:cNvPr id="87" name="直線接點 86"/>
          <p:cNvCxnSpPr>
            <a:stCxn id="29" idx="0"/>
          </p:cNvCxnSpPr>
          <p:nvPr/>
        </p:nvCxnSpPr>
        <p:spPr bwMode="auto">
          <a:xfrm flipH="1" flipV="1">
            <a:off x="3895268" y="1826981"/>
            <a:ext cx="695732" cy="7877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直線接點 90"/>
          <p:cNvCxnSpPr>
            <a:stCxn id="29" idx="2"/>
          </p:cNvCxnSpPr>
          <p:nvPr/>
        </p:nvCxnSpPr>
        <p:spPr bwMode="auto">
          <a:xfrm flipH="1">
            <a:off x="3797082" y="2995687"/>
            <a:ext cx="793918" cy="215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4" name="群組 93"/>
          <p:cNvGrpSpPr/>
          <p:nvPr/>
        </p:nvGrpSpPr>
        <p:grpSpPr>
          <a:xfrm>
            <a:off x="4150495" y="3570918"/>
            <a:ext cx="617025" cy="369332"/>
            <a:chOff x="2116925" y="4581128"/>
            <a:chExt cx="617025" cy="369332"/>
          </a:xfrm>
        </p:grpSpPr>
        <p:sp>
          <p:nvSpPr>
            <p:cNvPr id="92" name="矩形 91"/>
            <p:cNvSpPr/>
            <p:nvPr/>
          </p:nvSpPr>
          <p:spPr bwMode="auto">
            <a:xfrm>
              <a:off x="2364458" y="4687962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93" name="文字方塊 92"/>
            <p:cNvSpPr txBox="1"/>
            <p:nvPr/>
          </p:nvSpPr>
          <p:spPr>
            <a:xfrm>
              <a:off x="2116925" y="458112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grpSp>
        <p:nvGrpSpPr>
          <p:cNvPr id="95" name="群組 94"/>
          <p:cNvGrpSpPr/>
          <p:nvPr/>
        </p:nvGrpSpPr>
        <p:grpSpPr>
          <a:xfrm>
            <a:off x="7111412" y="2843644"/>
            <a:ext cx="617025" cy="369332"/>
            <a:chOff x="2116925" y="4581128"/>
            <a:chExt cx="617025" cy="369332"/>
          </a:xfrm>
        </p:grpSpPr>
        <p:sp>
          <p:nvSpPr>
            <p:cNvPr id="96" name="矩形 95"/>
            <p:cNvSpPr/>
            <p:nvPr/>
          </p:nvSpPr>
          <p:spPr bwMode="auto">
            <a:xfrm>
              <a:off x="2364458" y="4687962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97" name="文字方塊 96"/>
            <p:cNvSpPr txBox="1"/>
            <p:nvPr/>
          </p:nvSpPr>
          <p:spPr>
            <a:xfrm>
              <a:off x="2116925" y="458112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grpSp>
        <p:nvGrpSpPr>
          <p:cNvPr id="98" name="群組 97"/>
          <p:cNvGrpSpPr/>
          <p:nvPr/>
        </p:nvGrpSpPr>
        <p:grpSpPr>
          <a:xfrm>
            <a:off x="6093288" y="4383162"/>
            <a:ext cx="617025" cy="369332"/>
            <a:chOff x="2116925" y="4581128"/>
            <a:chExt cx="617025" cy="369332"/>
          </a:xfrm>
        </p:grpSpPr>
        <p:sp>
          <p:nvSpPr>
            <p:cNvPr id="99" name="矩形 98"/>
            <p:cNvSpPr/>
            <p:nvPr/>
          </p:nvSpPr>
          <p:spPr bwMode="auto">
            <a:xfrm>
              <a:off x="2364458" y="4687962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100" name="文字方塊 99"/>
            <p:cNvSpPr txBox="1"/>
            <p:nvPr/>
          </p:nvSpPr>
          <p:spPr>
            <a:xfrm>
              <a:off x="2116925" y="458112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sp>
        <p:nvSpPr>
          <p:cNvPr id="101" name="爆炸 1 100"/>
          <p:cNvSpPr/>
          <p:nvPr/>
        </p:nvSpPr>
        <p:spPr bwMode="auto">
          <a:xfrm>
            <a:off x="6902556" y="1766962"/>
            <a:ext cx="914400" cy="914400"/>
          </a:xfrm>
          <a:prstGeom prst="irregularSeal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dirty="0" err="1">
                <a:latin typeface="+mn-lt"/>
                <a:ea typeface="標楷體" panose="03000509000000000000" pitchFamily="65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t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 X,0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02" name="爆炸 1 101"/>
          <p:cNvSpPr/>
          <p:nvPr/>
        </p:nvSpPr>
        <p:spPr bwMode="auto">
          <a:xfrm>
            <a:off x="3567550" y="4117659"/>
            <a:ext cx="914400" cy="914400"/>
          </a:xfrm>
          <a:prstGeom prst="irregularSeal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dirty="0" err="1">
                <a:latin typeface="+mn-lt"/>
                <a:ea typeface="標楷體" panose="03000509000000000000" pitchFamily="65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t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 X,2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3" name="直線單箭頭接點 2"/>
          <p:cNvCxnSpPr/>
          <p:nvPr/>
        </p:nvCxnSpPr>
        <p:spPr bwMode="auto">
          <a:xfrm>
            <a:off x="7842513" y="3118753"/>
            <a:ext cx="0" cy="24955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99CC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直線單箭頭接點 84"/>
          <p:cNvCxnSpPr/>
          <p:nvPr/>
        </p:nvCxnSpPr>
        <p:spPr bwMode="auto">
          <a:xfrm flipH="1">
            <a:off x="5034201" y="3212976"/>
            <a:ext cx="280831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99CC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直線單箭頭接點 102"/>
          <p:cNvCxnSpPr/>
          <p:nvPr/>
        </p:nvCxnSpPr>
        <p:spPr bwMode="auto">
          <a:xfrm flipH="1">
            <a:off x="5652120" y="3940250"/>
            <a:ext cx="2164836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99CC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直線單箭頭接點 103"/>
          <p:cNvCxnSpPr/>
          <p:nvPr/>
        </p:nvCxnSpPr>
        <p:spPr bwMode="auto">
          <a:xfrm flipH="1">
            <a:off x="6516216" y="4725144"/>
            <a:ext cx="1300740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99CC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直線單箭頭接點 104"/>
          <p:cNvCxnSpPr/>
          <p:nvPr/>
        </p:nvCxnSpPr>
        <p:spPr bwMode="auto">
          <a:xfrm flipH="1">
            <a:off x="7019950" y="5517232"/>
            <a:ext cx="840473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99CC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直線單箭頭接點 106"/>
          <p:cNvCxnSpPr/>
          <p:nvPr/>
        </p:nvCxnSpPr>
        <p:spPr bwMode="auto">
          <a:xfrm>
            <a:off x="5000575" y="4697087"/>
            <a:ext cx="0" cy="8640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>
                <a:alpha val="65000"/>
              </a:srgbClr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直線單箭頭接點 108"/>
          <p:cNvCxnSpPr/>
          <p:nvPr/>
        </p:nvCxnSpPr>
        <p:spPr bwMode="auto">
          <a:xfrm flipV="1">
            <a:off x="5004048" y="3105128"/>
            <a:ext cx="0" cy="15120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>
                <a:alpha val="65000"/>
              </a:srgbClr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直線單箭頭接點 109"/>
          <p:cNvCxnSpPr/>
          <p:nvPr/>
        </p:nvCxnSpPr>
        <p:spPr bwMode="auto">
          <a:xfrm rot="16200000">
            <a:off x="5742144" y="3987144"/>
            <a:ext cx="0" cy="14760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>
                <a:alpha val="65000"/>
              </a:srgbClr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直線單箭頭接點 110"/>
          <p:cNvCxnSpPr/>
          <p:nvPr/>
        </p:nvCxnSpPr>
        <p:spPr bwMode="auto">
          <a:xfrm rot="16200000">
            <a:off x="5436048" y="5085232"/>
            <a:ext cx="0" cy="8640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>
                <a:alpha val="65000"/>
              </a:srgbClr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直線單箭頭接點 111"/>
          <p:cNvCxnSpPr/>
          <p:nvPr/>
        </p:nvCxnSpPr>
        <p:spPr bwMode="auto">
          <a:xfrm rot="16200000">
            <a:off x="5436144" y="3501057"/>
            <a:ext cx="0" cy="8640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>
                <a:alpha val="65000"/>
              </a:srgbClr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3909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Scalable Cache Coherence</a:t>
            </a:r>
            <a:endParaRPr lang="en-US" dirty="0"/>
          </a:p>
        </p:txBody>
      </p:sp>
      <p:sp>
        <p:nvSpPr>
          <p:cNvPr id="368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a mechanism to serialize/order writes</a:t>
            </a:r>
          </a:p>
          <a:p>
            <a:r>
              <a:rPr lang="en-US" dirty="0" smtClean="0"/>
              <a:t>Idea: instead of relying on interconnection network to provide serialization, ask a coordinate node </a:t>
            </a:r>
            <a:br>
              <a:rPr lang="en-US" dirty="0" smtClean="0"/>
            </a:b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i="1" dirty="0" smtClean="0">
                <a:sym typeface="Wingdings" panose="05000000000000000000" pitchFamily="2" charset="2"/>
              </a:rPr>
              <a:t>directory</a:t>
            </a:r>
          </a:p>
          <a:p>
            <a:endParaRPr lang="en-US" i="1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  <p:graphicFrame>
        <p:nvGraphicFramePr>
          <p:cNvPr id="6" name="Table 3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936139"/>
              </p:ext>
            </p:extLst>
          </p:nvPr>
        </p:nvGraphicFramePr>
        <p:xfrm>
          <a:off x="4381448" y="3415630"/>
          <a:ext cx="2974975" cy="2409825"/>
        </p:xfrm>
        <a:graphic>
          <a:graphicData uri="http://schemas.openxmlformats.org/drawingml/2006/table">
            <a:tbl>
              <a:tblPr/>
              <a:tblGrid>
                <a:gridCol w="992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2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36865" name="群組 36864"/>
          <p:cNvGrpSpPr/>
          <p:nvPr/>
        </p:nvGrpSpPr>
        <p:grpSpPr>
          <a:xfrm>
            <a:off x="4762448" y="3631530"/>
            <a:ext cx="838200" cy="717550"/>
            <a:chOff x="4762448" y="3367162"/>
            <a:chExt cx="838200" cy="717550"/>
          </a:xfrm>
        </p:grpSpPr>
        <p:sp>
          <p:nvSpPr>
            <p:cNvPr id="8" name="Oval 395"/>
            <p:cNvSpPr/>
            <p:nvPr/>
          </p:nvSpPr>
          <p:spPr bwMode="auto">
            <a:xfrm>
              <a:off x="5214886" y="3748162"/>
              <a:ext cx="385762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9" name="Rectangle 396"/>
            <p:cNvSpPr/>
            <p:nvPr/>
          </p:nvSpPr>
          <p:spPr bwMode="auto">
            <a:xfrm>
              <a:off x="4762448" y="336716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0" name="Straight Connector 397"/>
            <p:cNvCxnSpPr>
              <a:cxnSpLocks noChangeShapeType="1"/>
              <a:endCxn id="8" idx="1"/>
            </p:cNvCxnSpPr>
            <p:nvPr/>
          </p:nvCxnSpPr>
          <p:spPr bwMode="auto">
            <a:xfrm>
              <a:off x="5219648" y="3748355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6864" name="群組 36863"/>
          <p:cNvGrpSpPr/>
          <p:nvPr/>
        </p:nvGrpSpPr>
        <p:grpSpPr>
          <a:xfrm>
            <a:off x="3757561" y="3634705"/>
            <a:ext cx="838200" cy="715963"/>
            <a:chOff x="3757561" y="3370337"/>
            <a:chExt cx="838200" cy="715963"/>
          </a:xfrm>
        </p:grpSpPr>
        <p:sp>
          <p:nvSpPr>
            <p:cNvPr id="12" name="Oval 399"/>
            <p:cNvSpPr/>
            <p:nvPr/>
          </p:nvSpPr>
          <p:spPr bwMode="auto">
            <a:xfrm>
              <a:off x="4209998" y="3751337"/>
              <a:ext cx="385763" cy="334963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13" name="Rectangle 400"/>
            <p:cNvSpPr/>
            <p:nvPr/>
          </p:nvSpPr>
          <p:spPr bwMode="auto">
            <a:xfrm>
              <a:off x="3757561" y="3370337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4" name="Straight Connector 401"/>
            <p:cNvCxnSpPr>
              <a:cxnSpLocks noChangeShapeType="1"/>
              <a:endCxn id="12" idx="1"/>
            </p:cNvCxnSpPr>
            <p:nvPr/>
          </p:nvCxnSpPr>
          <p:spPr bwMode="auto">
            <a:xfrm>
              <a:off x="4214761" y="3750687"/>
              <a:ext cx="51113" cy="491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5" name="群組 94"/>
          <p:cNvGrpSpPr/>
          <p:nvPr/>
        </p:nvGrpSpPr>
        <p:grpSpPr>
          <a:xfrm>
            <a:off x="5753048" y="3655343"/>
            <a:ext cx="838200" cy="717550"/>
            <a:chOff x="5753048" y="3390975"/>
            <a:chExt cx="838200" cy="717550"/>
          </a:xfrm>
        </p:grpSpPr>
        <p:sp>
          <p:nvSpPr>
            <p:cNvPr id="16" name="Oval 403"/>
            <p:cNvSpPr/>
            <p:nvPr/>
          </p:nvSpPr>
          <p:spPr bwMode="auto">
            <a:xfrm>
              <a:off x="6205486" y="3771975"/>
              <a:ext cx="385762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17" name="Rectangle 404"/>
            <p:cNvSpPr/>
            <p:nvPr/>
          </p:nvSpPr>
          <p:spPr bwMode="auto">
            <a:xfrm>
              <a:off x="5753048" y="3390975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18" name="Straight Connector 405"/>
            <p:cNvCxnSpPr>
              <a:cxnSpLocks noChangeShapeType="1"/>
              <a:endCxn id="16" idx="1"/>
            </p:cNvCxnSpPr>
            <p:nvPr/>
          </p:nvCxnSpPr>
          <p:spPr bwMode="auto">
            <a:xfrm>
              <a:off x="6210248" y="3772168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4" name="群組 93"/>
          <p:cNvGrpSpPr/>
          <p:nvPr/>
        </p:nvGrpSpPr>
        <p:grpSpPr>
          <a:xfrm>
            <a:off x="6715073" y="3669630"/>
            <a:ext cx="838200" cy="717550"/>
            <a:chOff x="6715073" y="3405262"/>
            <a:chExt cx="838200" cy="717550"/>
          </a:xfrm>
        </p:grpSpPr>
        <p:sp>
          <p:nvSpPr>
            <p:cNvPr id="20" name="Oval 407"/>
            <p:cNvSpPr/>
            <p:nvPr/>
          </p:nvSpPr>
          <p:spPr bwMode="auto">
            <a:xfrm>
              <a:off x="7167511" y="3786262"/>
              <a:ext cx="385762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1" name="Rectangle 408"/>
            <p:cNvSpPr/>
            <p:nvPr/>
          </p:nvSpPr>
          <p:spPr bwMode="auto">
            <a:xfrm>
              <a:off x="6715073" y="340526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22" name="Straight Connector 409"/>
            <p:cNvCxnSpPr>
              <a:cxnSpLocks noChangeShapeType="1"/>
              <a:endCxn id="20" idx="1"/>
            </p:cNvCxnSpPr>
            <p:nvPr/>
          </p:nvCxnSpPr>
          <p:spPr bwMode="auto">
            <a:xfrm>
              <a:off x="7172273" y="3786455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3" name="群組 92"/>
          <p:cNvGrpSpPr/>
          <p:nvPr/>
        </p:nvGrpSpPr>
        <p:grpSpPr>
          <a:xfrm>
            <a:off x="4748161" y="2877468"/>
            <a:ext cx="838200" cy="715962"/>
            <a:chOff x="4748161" y="2613100"/>
            <a:chExt cx="838200" cy="715962"/>
          </a:xfrm>
        </p:grpSpPr>
        <p:sp>
          <p:nvSpPr>
            <p:cNvPr id="24" name="Oval 411"/>
            <p:cNvSpPr/>
            <p:nvPr/>
          </p:nvSpPr>
          <p:spPr bwMode="auto">
            <a:xfrm>
              <a:off x="5200598" y="2994100"/>
              <a:ext cx="385763" cy="334962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5" name="Rectangle 412"/>
            <p:cNvSpPr/>
            <p:nvPr/>
          </p:nvSpPr>
          <p:spPr bwMode="auto">
            <a:xfrm>
              <a:off x="4748161" y="2613100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26" name="Straight Connector 413"/>
            <p:cNvCxnSpPr>
              <a:cxnSpLocks noChangeShapeType="1"/>
              <a:endCxn id="24" idx="1"/>
            </p:cNvCxnSpPr>
            <p:nvPr/>
          </p:nvCxnSpPr>
          <p:spPr bwMode="auto">
            <a:xfrm>
              <a:off x="5205361" y="2993449"/>
              <a:ext cx="51113" cy="491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2" name="群組 91"/>
          <p:cNvGrpSpPr/>
          <p:nvPr/>
        </p:nvGrpSpPr>
        <p:grpSpPr>
          <a:xfrm>
            <a:off x="3743273" y="2879055"/>
            <a:ext cx="838200" cy="717550"/>
            <a:chOff x="3743273" y="2614687"/>
            <a:chExt cx="838200" cy="717550"/>
          </a:xfrm>
        </p:grpSpPr>
        <p:sp>
          <p:nvSpPr>
            <p:cNvPr id="28" name="Oval 415"/>
            <p:cNvSpPr/>
            <p:nvPr/>
          </p:nvSpPr>
          <p:spPr bwMode="auto">
            <a:xfrm>
              <a:off x="4195711" y="2995687"/>
              <a:ext cx="385762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29" name="Rectangle 416"/>
            <p:cNvSpPr/>
            <p:nvPr/>
          </p:nvSpPr>
          <p:spPr bwMode="auto">
            <a:xfrm>
              <a:off x="3743273" y="2614687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0" name="Straight Connector 417"/>
            <p:cNvCxnSpPr>
              <a:cxnSpLocks noChangeShapeType="1"/>
              <a:endCxn id="28" idx="1"/>
            </p:cNvCxnSpPr>
            <p:nvPr/>
          </p:nvCxnSpPr>
          <p:spPr bwMode="auto">
            <a:xfrm>
              <a:off x="4200473" y="2995880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1" name="群組 90"/>
          <p:cNvGrpSpPr/>
          <p:nvPr/>
        </p:nvGrpSpPr>
        <p:grpSpPr>
          <a:xfrm>
            <a:off x="5738761" y="2901280"/>
            <a:ext cx="838200" cy="715963"/>
            <a:chOff x="5738761" y="2636912"/>
            <a:chExt cx="838200" cy="715963"/>
          </a:xfrm>
        </p:grpSpPr>
        <p:sp>
          <p:nvSpPr>
            <p:cNvPr id="32" name="Oval 419"/>
            <p:cNvSpPr/>
            <p:nvPr/>
          </p:nvSpPr>
          <p:spPr bwMode="auto">
            <a:xfrm>
              <a:off x="6191198" y="3017912"/>
              <a:ext cx="385763" cy="334963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33" name="Rectangle 420"/>
            <p:cNvSpPr/>
            <p:nvPr/>
          </p:nvSpPr>
          <p:spPr bwMode="auto">
            <a:xfrm>
              <a:off x="5738761" y="263691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4" name="Straight Connector 421"/>
            <p:cNvCxnSpPr>
              <a:cxnSpLocks noChangeShapeType="1"/>
              <a:endCxn id="32" idx="1"/>
            </p:cNvCxnSpPr>
            <p:nvPr/>
          </p:nvCxnSpPr>
          <p:spPr bwMode="auto">
            <a:xfrm>
              <a:off x="6195961" y="3017262"/>
              <a:ext cx="51113" cy="491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0" name="群組 89"/>
          <p:cNvGrpSpPr/>
          <p:nvPr/>
        </p:nvGrpSpPr>
        <p:grpSpPr>
          <a:xfrm>
            <a:off x="6700786" y="2915568"/>
            <a:ext cx="838200" cy="715962"/>
            <a:chOff x="6700786" y="2651200"/>
            <a:chExt cx="838200" cy="715962"/>
          </a:xfrm>
        </p:grpSpPr>
        <p:sp>
          <p:nvSpPr>
            <p:cNvPr id="36" name="Oval 423"/>
            <p:cNvSpPr/>
            <p:nvPr/>
          </p:nvSpPr>
          <p:spPr bwMode="auto">
            <a:xfrm>
              <a:off x="7153223" y="3032200"/>
              <a:ext cx="385763" cy="334962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37" name="Rectangle 424"/>
            <p:cNvSpPr/>
            <p:nvPr/>
          </p:nvSpPr>
          <p:spPr bwMode="auto">
            <a:xfrm>
              <a:off x="6700786" y="2651200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38" name="Straight Connector 425"/>
            <p:cNvCxnSpPr>
              <a:cxnSpLocks noChangeShapeType="1"/>
              <a:endCxn id="36" idx="1"/>
            </p:cNvCxnSpPr>
            <p:nvPr/>
          </p:nvCxnSpPr>
          <p:spPr bwMode="auto">
            <a:xfrm>
              <a:off x="7157986" y="3031549"/>
              <a:ext cx="51113" cy="491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9" name="群組 88"/>
          <p:cNvGrpSpPr/>
          <p:nvPr/>
        </p:nvGrpSpPr>
        <p:grpSpPr>
          <a:xfrm>
            <a:off x="4744986" y="5193630"/>
            <a:ext cx="838200" cy="717550"/>
            <a:chOff x="4744986" y="4929262"/>
            <a:chExt cx="838200" cy="717550"/>
          </a:xfrm>
        </p:grpSpPr>
        <p:sp>
          <p:nvSpPr>
            <p:cNvPr id="40" name="Oval 427"/>
            <p:cNvSpPr/>
            <p:nvPr/>
          </p:nvSpPr>
          <p:spPr bwMode="auto">
            <a:xfrm>
              <a:off x="5197423" y="5310262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1" name="Rectangle 428"/>
            <p:cNvSpPr/>
            <p:nvPr/>
          </p:nvSpPr>
          <p:spPr bwMode="auto">
            <a:xfrm>
              <a:off x="4744986" y="492926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42" name="Straight Connector 429"/>
            <p:cNvCxnSpPr>
              <a:cxnSpLocks noChangeShapeType="1"/>
              <a:endCxn id="40" idx="1"/>
            </p:cNvCxnSpPr>
            <p:nvPr/>
          </p:nvCxnSpPr>
          <p:spPr bwMode="auto">
            <a:xfrm>
              <a:off x="5202186" y="5310455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8" name="群組 87"/>
          <p:cNvGrpSpPr/>
          <p:nvPr/>
        </p:nvGrpSpPr>
        <p:grpSpPr>
          <a:xfrm>
            <a:off x="3740098" y="5195218"/>
            <a:ext cx="838200" cy="717550"/>
            <a:chOff x="3740098" y="4930850"/>
            <a:chExt cx="838200" cy="717550"/>
          </a:xfrm>
        </p:grpSpPr>
        <p:sp>
          <p:nvSpPr>
            <p:cNvPr id="44" name="Oval 431"/>
            <p:cNvSpPr/>
            <p:nvPr/>
          </p:nvSpPr>
          <p:spPr bwMode="auto">
            <a:xfrm>
              <a:off x="4192536" y="5311850"/>
              <a:ext cx="385762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5" name="Rectangle 432"/>
            <p:cNvSpPr/>
            <p:nvPr/>
          </p:nvSpPr>
          <p:spPr bwMode="auto">
            <a:xfrm>
              <a:off x="3740098" y="4930850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46" name="Straight Connector 433"/>
            <p:cNvCxnSpPr>
              <a:cxnSpLocks noChangeShapeType="1"/>
              <a:endCxn id="44" idx="1"/>
            </p:cNvCxnSpPr>
            <p:nvPr/>
          </p:nvCxnSpPr>
          <p:spPr bwMode="auto">
            <a:xfrm>
              <a:off x="4197298" y="5312043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" name="群組 86"/>
          <p:cNvGrpSpPr/>
          <p:nvPr/>
        </p:nvGrpSpPr>
        <p:grpSpPr>
          <a:xfrm>
            <a:off x="5735586" y="5217443"/>
            <a:ext cx="838200" cy="717550"/>
            <a:chOff x="5735586" y="4953075"/>
            <a:chExt cx="838200" cy="717550"/>
          </a:xfrm>
        </p:grpSpPr>
        <p:sp>
          <p:nvSpPr>
            <p:cNvPr id="48" name="Oval 435"/>
            <p:cNvSpPr/>
            <p:nvPr/>
          </p:nvSpPr>
          <p:spPr bwMode="auto">
            <a:xfrm>
              <a:off x="6188023" y="5334075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49" name="Rectangle 436"/>
            <p:cNvSpPr/>
            <p:nvPr/>
          </p:nvSpPr>
          <p:spPr bwMode="auto">
            <a:xfrm>
              <a:off x="5735586" y="4953075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0" name="Straight Connector 437"/>
            <p:cNvCxnSpPr>
              <a:cxnSpLocks noChangeShapeType="1"/>
              <a:endCxn id="48" idx="1"/>
            </p:cNvCxnSpPr>
            <p:nvPr/>
          </p:nvCxnSpPr>
          <p:spPr bwMode="auto">
            <a:xfrm>
              <a:off x="6192786" y="5334268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6" name="群組 85"/>
          <p:cNvGrpSpPr/>
          <p:nvPr/>
        </p:nvGrpSpPr>
        <p:grpSpPr>
          <a:xfrm>
            <a:off x="6697611" y="5231730"/>
            <a:ext cx="838200" cy="717550"/>
            <a:chOff x="6697611" y="4967362"/>
            <a:chExt cx="838200" cy="717550"/>
          </a:xfrm>
        </p:grpSpPr>
        <p:sp>
          <p:nvSpPr>
            <p:cNvPr id="52" name="Oval 439"/>
            <p:cNvSpPr/>
            <p:nvPr/>
          </p:nvSpPr>
          <p:spPr bwMode="auto">
            <a:xfrm>
              <a:off x="7150048" y="5348362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53" name="Rectangle 440"/>
            <p:cNvSpPr/>
            <p:nvPr/>
          </p:nvSpPr>
          <p:spPr bwMode="auto">
            <a:xfrm>
              <a:off x="6697611" y="496736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4" name="Straight Connector 441"/>
            <p:cNvCxnSpPr>
              <a:cxnSpLocks noChangeShapeType="1"/>
              <a:endCxn id="52" idx="1"/>
            </p:cNvCxnSpPr>
            <p:nvPr/>
          </p:nvCxnSpPr>
          <p:spPr bwMode="auto">
            <a:xfrm>
              <a:off x="7154811" y="5348555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5" name="群組 84"/>
          <p:cNvGrpSpPr/>
          <p:nvPr/>
        </p:nvGrpSpPr>
        <p:grpSpPr>
          <a:xfrm>
            <a:off x="4719586" y="4403055"/>
            <a:ext cx="838200" cy="717550"/>
            <a:chOff x="4719586" y="4138687"/>
            <a:chExt cx="838200" cy="717550"/>
          </a:xfrm>
        </p:grpSpPr>
        <p:sp>
          <p:nvSpPr>
            <p:cNvPr id="56" name="Oval 443"/>
            <p:cNvSpPr/>
            <p:nvPr/>
          </p:nvSpPr>
          <p:spPr bwMode="auto">
            <a:xfrm>
              <a:off x="5172023" y="4519687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57" name="Rectangle 444"/>
            <p:cNvSpPr/>
            <p:nvPr/>
          </p:nvSpPr>
          <p:spPr bwMode="auto">
            <a:xfrm>
              <a:off x="4719586" y="4138687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58" name="Straight Connector 445"/>
            <p:cNvCxnSpPr>
              <a:cxnSpLocks noChangeShapeType="1"/>
              <a:endCxn id="56" idx="1"/>
            </p:cNvCxnSpPr>
            <p:nvPr/>
          </p:nvCxnSpPr>
          <p:spPr bwMode="auto">
            <a:xfrm>
              <a:off x="5176786" y="4519880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4" name="群組 83"/>
          <p:cNvGrpSpPr/>
          <p:nvPr/>
        </p:nvGrpSpPr>
        <p:grpSpPr>
          <a:xfrm>
            <a:off x="3714698" y="4406230"/>
            <a:ext cx="838200" cy="715963"/>
            <a:chOff x="3714698" y="4141862"/>
            <a:chExt cx="838200" cy="715963"/>
          </a:xfrm>
        </p:grpSpPr>
        <p:sp>
          <p:nvSpPr>
            <p:cNvPr id="60" name="Oval 447"/>
            <p:cNvSpPr/>
            <p:nvPr/>
          </p:nvSpPr>
          <p:spPr bwMode="auto">
            <a:xfrm>
              <a:off x="4167136" y="4522862"/>
              <a:ext cx="385762" cy="334963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1" name="Rectangle 448"/>
            <p:cNvSpPr/>
            <p:nvPr/>
          </p:nvSpPr>
          <p:spPr bwMode="auto">
            <a:xfrm>
              <a:off x="3714698" y="4141862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62" name="Straight Connector 449"/>
            <p:cNvCxnSpPr>
              <a:cxnSpLocks noChangeShapeType="1"/>
              <a:endCxn id="60" idx="1"/>
            </p:cNvCxnSpPr>
            <p:nvPr/>
          </p:nvCxnSpPr>
          <p:spPr bwMode="auto">
            <a:xfrm>
              <a:off x="4171898" y="4522212"/>
              <a:ext cx="51113" cy="491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群組 82"/>
          <p:cNvGrpSpPr/>
          <p:nvPr/>
        </p:nvGrpSpPr>
        <p:grpSpPr>
          <a:xfrm>
            <a:off x="5710186" y="4426868"/>
            <a:ext cx="838200" cy="717550"/>
            <a:chOff x="5710186" y="4162500"/>
            <a:chExt cx="838200" cy="717550"/>
          </a:xfrm>
        </p:grpSpPr>
        <p:sp>
          <p:nvSpPr>
            <p:cNvPr id="64" name="Oval 451"/>
            <p:cNvSpPr/>
            <p:nvPr/>
          </p:nvSpPr>
          <p:spPr bwMode="auto">
            <a:xfrm>
              <a:off x="6162623" y="4543500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5" name="Rectangle 452"/>
            <p:cNvSpPr/>
            <p:nvPr/>
          </p:nvSpPr>
          <p:spPr bwMode="auto">
            <a:xfrm>
              <a:off x="5710186" y="4162500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66" name="Straight Connector 453"/>
            <p:cNvCxnSpPr>
              <a:cxnSpLocks noChangeShapeType="1"/>
              <a:endCxn id="64" idx="1"/>
            </p:cNvCxnSpPr>
            <p:nvPr/>
          </p:nvCxnSpPr>
          <p:spPr bwMode="auto">
            <a:xfrm>
              <a:off x="6167386" y="4543693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2" name="群組 81"/>
          <p:cNvGrpSpPr/>
          <p:nvPr/>
        </p:nvGrpSpPr>
        <p:grpSpPr>
          <a:xfrm>
            <a:off x="6672211" y="4441155"/>
            <a:ext cx="838200" cy="717550"/>
            <a:chOff x="6672211" y="4176787"/>
            <a:chExt cx="838200" cy="717550"/>
          </a:xfrm>
        </p:grpSpPr>
        <p:sp>
          <p:nvSpPr>
            <p:cNvPr id="68" name="Oval 455"/>
            <p:cNvSpPr/>
            <p:nvPr/>
          </p:nvSpPr>
          <p:spPr bwMode="auto">
            <a:xfrm>
              <a:off x="7124648" y="4557787"/>
              <a:ext cx="385763" cy="336550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>
                <a:defRPr/>
              </a:pPr>
              <a:r>
                <a:rPr kumimoji="1" lang="en-US" altLang="ko-KR" sz="1400" b="1" kern="0" dirty="0">
                  <a:solidFill>
                    <a:sysClr val="windowText" lastClr="000000"/>
                  </a:solidFill>
                  <a:latin typeface="+mn-lt"/>
                  <a:ea typeface="굴림" pitchFamily="50" charset="-127"/>
                  <a:cs typeface="Arial" pitchFamily="-105" charset="0"/>
                </a:rPr>
                <a:t>R</a:t>
              </a:r>
            </a:p>
          </p:txBody>
        </p:sp>
        <p:sp>
          <p:nvSpPr>
            <p:cNvPr id="69" name="Rectangle 456"/>
            <p:cNvSpPr/>
            <p:nvPr/>
          </p:nvSpPr>
          <p:spPr bwMode="auto">
            <a:xfrm>
              <a:off x="6672211" y="4176787"/>
              <a:ext cx="457200" cy="381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>
                  <a:solidFill>
                    <a:sysClr val="windowText" lastClr="000000"/>
                  </a:solidFill>
                  <a:latin typeface="+mn-lt"/>
                  <a:cs typeface="+mn-cs"/>
                </a:rPr>
                <a:t>PE</a:t>
              </a:r>
            </a:p>
          </p:txBody>
        </p:sp>
        <p:cxnSp>
          <p:nvCxnSpPr>
            <p:cNvPr id="70" name="Straight Connector 457"/>
            <p:cNvCxnSpPr>
              <a:cxnSpLocks noChangeShapeType="1"/>
              <a:endCxn id="68" idx="1"/>
            </p:cNvCxnSpPr>
            <p:nvPr/>
          </p:nvCxnSpPr>
          <p:spPr bwMode="auto">
            <a:xfrm>
              <a:off x="7129411" y="4557980"/>
              <a:ext cx="51113" cy="492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1" name="群組 80"/>
          <p:cNvGrpSpPr/>
          <p:nvPr/>
        </p:nvGrpSpPr>
        <p:grpSpPr>
          <a:xfrm>
            <a:off x="3531368" y="3835286"/>
            <a:ext cx="617025" cy="369332"/>
            <a:chOff x="3531368" y="3570918"/>
            <a:chExt cx="617025" cy="369332"/>
          </a:xfrm>
        </p:grpSpPr>
        <p:sp>
          <p:nvSpPr>
            <p:cNvPr id="72" name="矩形 71"/>
            <p:cNvSpPr/>
            <p:nvPr/>
          </p:nvSpPr>
          <p:spPr bwMode="auto">
            <a:xfrm>
              <a:off x="3778901" y="3677752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73" name="文字方塊 72"/>
            <p:cNvSpPr txBox="1"/>
            <p:nvPr/>
          </p:nvSpPr>
          <p:spPr>
            <a:xfrm>
              <a:off x="3531368" y="357091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grpSp>
        <p:nvGrpSpPr>
          <p:cNvPr id="80" name="群組 79"/>
          <p:cNvGrpSpPr/>
          <p:nvPr/>
        </p:nvGrpSpPr>
        <p:grpSpPr>
          <a:xfrm>
            <a:off x="6492285" y="3108012"/>
            <a:ext cx="617025" cy="369332"/>
            <a:chOff x="6492285" y="2843644"/>
            <a:chExt cx="617025" cy="369332"/>
          </a:xfrm>
        </p:grpSpPr>
        <p:sp>
          <p:nvSpPr>
            <p:cNvPr id="75" name="矩形 74"/>
            <p:cNvSpPr/>
            <p:nvPr/>
          </p:nvSpPr>
          <p:spPr bwMode="auto">
            <a:xfrm>
              <a:off x="6739818" y="2950478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6492285" y="2843644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5474161" y="4647530"/>
            <a:ext cx="617025" cy="369332"/>
            <a:chOff x="5474161" y="4383162"/>
            <a:chExt cx="617025" cy="369332"/>
          </a:xfrm>
        </p:grpSpPr>
        <p:sp>
          <p:nvSpPr>
            <p:cNvPr id="78" name="矩形 77"/>
            <p:cNvSpPr/>
            <p:nvPr/>
          </p:nvSpPr>
          <p:spPr bwMode="auto">
            <a:xfrm>
              <a:off x="5721694" y="4489996"/>
              <a:ext cx="369492" cy="168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標楷體" panose="03000509000000000000" pitchFamily="65" charset="-120"/>
                </a:rPr>
                <a:t>1</a:t>
              </a:r>
              <a:endParaRPr kumimoji="0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79" name="文字方塊 78"/>
            <p:cNvSpPr txBox="1"/>
            <p:nvPr/>
          </p:nvSpPr>
          <p:spPr>
            <a:xfrm>
              <a:off x="5474161" y="4383162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latin typeface="+mn-lt"/>
                </a:rPr>
                <a:t>X</a:t>
              </a:r>
              <a:endParaRPr lang="zh-TW" altLang="en-US" sz="1800" dirty="0">
                <a:latin typeface="+mn-lt"/>
              </a:endParaRPr>
            </a:p>
          </p:txBody>
        </p:sp>
      </p:grpSp>
      <p:sp>
        <p:nvSpPr>
          <p:cNvPr id="4" name="圓角矩形 3"/>
          <p:cNvSpPr/>
          <p:nvPr/>
        </p:nvSpPr>
        <p:spPr bwMode="auto">
          <a:xfrm>
            <a:off x="4586572" y="5474035"/>
            <a:ext cx="634871" cy="262855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標楷體" panose="03000509000000000000" pitchFamily="65" charset="-120"/>
              </a:rPr>
              <a:t>X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00" name="圓角矩形 99"/>
          <p:cNvSpPr/>
          <p:nvPr/>
        </p:nvSpPr>
        <p:spPr bwMode="auto">
          <a:xfrm>
            <a:off x="2123728" y="5362067"/>
            <a:ext cx="634871" cy="262855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6866" name="文字方塊 36865"/>
          <p:cNvSpPr txBox="1"/>
          <p:nvPr/>
        </p:nvSpPr>
        <p:spPr>
          <a:xfrm>
            <a:off x="923399" y="5301208"/>
            <a:ext cx="1149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Directory</a:t>
            </a:r>
            <a:endParaRPr lang="zh-TW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114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0" grpId="0" animBg="1"/>
      <p:bldP spid="368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Scalable Cache Coherence</a:t>
            </a:r>
            <a:endParaRPr lang="en-US" dirty="0"/>
          </a:p>
        </p:txBody>
      </p:sp>
      <p:sp>
        <p:nvSpPr>
          <p:cNvPr id="368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Directory</a:t>
            </a:r>
            <a:r>
              <a:rPr lang="en-US" altLang="zh-TW" dirty="0"/>
              <a:t>:</a:t>
            </a:r>
          </a:p>
          <a:p>
            <a:pPr lvl="1"/>
            <a:r>
              <a:rPr lang="en-US" altLang="zh-TW" dirty="0" smtClean="0"/>
              <a:t>Single point of serialization, one entry for one block</a:t>
            </a:r>
          </a:p>
          <a:p>
            <a:pPr lvl="2"/>
            <a:r>
              <a:rPr lang="en-US" altLang="zh-TW" dirty="0" smtClean="0"/>
              <a:t>An entry tracks </a:t>
            </a:r>
            <a:r>
              <a:rPr lang="en-US" altLang="zh-TW" dirty="0"/>
              <a:t>cached copies (sharer set) for each block</a:t>
            </a:r>
          </a:p>
          <a:p>
            <a:pPr lvl="1"/>
            <a:r>
              <a:rPr lang="en-US" altLang="zh-TW" dirty="0" smtClean="0"/>
              <a:t>Processors make requests for blocks through directory</a:t>
            </a:r>
          </a:p>
          <a:p>
            <a:pPr lvl="1"/>
            <a:r>
              <a:rPr lang="en-US" altLang="zh-TW" dirty="0" smtClean="0"/>
              <a:t>Directory </a:t>
            </a:r>
            <a:r>
              <a:rPr lang="en-US" altLang="zh-TW" dirty="0"/>
              <a:t>coordinates invalidation </a:t>
            </a:r>
            <a:r>
              <a:rPr lang="en-US" altLang="zh-TW" dirty="0" smtClean="0"/>
              <a:t>appropriately and communicate </a:t>
            </a:r>
            <a:r>
              <a:rPr lang="en-US" altLang="zh-TW" dirty="0"/>
              <a:t>only with </a:t>
            </a:r>
            <a:r>
              <a:rPr lang="en-US" altLang="zh-TW" dirty="0" smtClean="0"/>
              <a:t>processors </a:t>
            </a:r>
            <a:r>
              <a:rPr lang="en-US" altLang="zh-TW" dirty="0"/>
              <a:t>that have </a:t>
            </a:r>
            <a:r>
              <a:rPr lang="en-US" altLang="zh-TW" dirty="0" smtClean="0"/>
              <a:t>copies</a:t>
            </a:r>
            <a:endParaRPr lang="en-US" altLang="zh-TW" dirty="0"/>
          </a:p>
          <a:p>
            <a:pPr lvl="2"/>
            <a:r>
              <a:rPr lang="en-US" altLang="zh-TW" dirty="0" smtClean="0"/>
              <a:t>e.g. P1 asks directory for exclusive copy, directory asks all sharers to invalidate, waits for ACKs, then responds to P1</a:t>
            </a:r>
          </a:p>
          <a:p>
            <a:pPr lvl="1"/>
            <a:r>
              <a:rPr lang="en-US" altLang="zh-TW" dirty="0" smtClean="0"/>
              <a:t>Communication </a:t>
            </a:r>
            <a:r>
              <a:rPr lang="en-US" altLang="zh-TW" dirty="0"/>
              <a:t>with directory and copies is through network </a:t>
            </a:r>
            <a:r>
              <a:rPr lang="en-US" altLang="zh-TW" dirty="0" smtClean="0"/>
              <a:t>transactions but is independent of the network, as long as it provides point-to-point communications</a:t>
            </a:r>
          </a:p>
          <a:p>
            <a:pPr lvl="1"/>
            <a:r>
              <a:rPr lang="en-US" altLang="zh-TW" dirty="0" smtClean="0"/>
              <a:t>Directory can be centralized or distributed</a:t>
            </a:r>
            <a:endParaRPr lang="en-US" altLang="zh-TW" dirty="0"/>
          </a:p>
          <a:p>
            <a:endParaRPr lang="en-US" i="1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3" name="橢圓 2"/>
          <p:cNvSpPr/>
          <p:nvPr/>
        </p:nvSpPr>
        <p:spPr bwMode="auto">
          <a:xfrm>
            <a:off x="3923928" y="3789039"/>
            <a:ext cx="1872208" cy="43204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9969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Directory-based Cache Coherence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Directory tracks who has what </a:t>
            </a:r>
          </a:p>
          <a:p>
            <a:r>
              <a:rPr lang="en-US" altLang="zh-TW" dirty="0"/>
              <a:t>Every memory block has </a:t>
            </a:r>
            <a:r>
              <a:rPr lang="en-US" altLang="zh-TW" dirty="0" smtClean="0"/>
              <a:t>an entry in the directory</a:t>
            </a:r>
            <a:endParaRPr lang="zh-TW" altLang="en-US" dirty="0"/>
          </a:p>
          <a:p>
            <a:pPr lvl="1"/>
            <a:r>
              <a:rPr lang="en-US" altLang="zh-TW" dirty="0" smtClean="0"/>
              <a:t>HW overhead for the directory (~ # blocks * # nodes)</a:t>
            </a:r>
          </a:p>
          <a:p>
            <a:r>
              <a:rPr lang="en-US" altLang="zh-TW" dirty="0" smtClean="0"/>
              <a:t>Can work with UMA SMP, too!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1893168" y="2911943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+mn-lt"/>
              </a:rPr>
              <a:t>P</a:t>
            </a:r>
          </a:p>
        </p:txBody>
      </p:sp>
      <p:grpSp>
        <p:nvGrpSpPr>
          <p:cNvPr id="40966" name="Group 12"/>
          <p:cNvGrpSpPr>
            <a:grpSpLocks/>
          </p:cNvGrpSpPr>
          <p:nvPr/>
        </p:nvGrpSpPr>
        <p:grpSpPr bwMode="auto">
          <a:xfrm>
            <a:off x="2528168" y="3866031"/>
            <a:ext cx="288925" cy="49212"/>
            <a:chOff x="4128" y="1440"/>
            <a:chExt cx="336" cy="48"/>
          </a:xfrm>
        </p:grpSpPr>
        <p:sp>
          <p:nvSpPr>
            <p:cNvPr id="41024" name="Oval 13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25" name="Oval 14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26" name="Oval 15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967" name="Group 16"/>
          <p:cNvGrpSpPr>
            <a:grpSpLocks/>
          </p:cNvGrpSpPr>
          <p:nvPr/>
        </p:nvGrpSpPr>
        <p:grpSpPr bwMode="auto">
          <a:xfrm>
            <a:off x="2985368" y="3866031"/>
            <a:ext cx="288925" cy="49212"/>
            <a:chOff x="4128" y="1440"/>
            <a:chExt cx="336" cy="48"/>
          </a:xfrm>
        </p:grpSpPr>
        <p:sp>
          <p:nvSpPr>
            <p:cNvPr id="41021" name="Oval 17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22" name="Oval 18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23" name="Oval 19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0968" name="Line 82"/>
          <p:cNvSpPr>
            <a:spLocks noChangeShapeType="1"/>
          </p:cNvSpPr>
          <p:nvPr/>
        </p:nvSpPr>
        <p:spPr bwMode="auto">
          <a:xfrm>
            <a:off x="2070968" y="330564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40969" name="Rectangle 7"/>
          <p:cNvSpPr>
            <a:spLocks noChangeArrowheads="1"/>
          </p:cNvSpPr>
          <p:nvPr/>
        </p:nvSpPr>
        <p:spPr bwMode="auto">
          <a:xfrm>
            <a:off x="1851893" y="349614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0970" name="Rectangle 83"/>
          <p:cNvSpPr>
            <a:spLocks noChangeArrowheads="1"/>
          </p:cNvSpPr>
          <p:nvPr/>
        </p:nvSpPr>
        <p:spPr bwMode="auto">
          <a:xfrm>
            <a:off x="4407768" y="2911943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0971" name="Line 84"/>
          <p:cNvSpPr>
            <a:spLocks noChangeShapeType="1"/>
          </p:cNvSpPr>
          <p:nvPr/>
        </p:nvSpPr>
        <p:spPr bwMode="auto">
          <a:xfrm>
            <a:off x="4585568" y="330564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40972" name="Rectangle 85"/>
          <p:cNvSpPr>
            <a:spLocks noChangeArrowheads="1"/>
          </p:cNvSpPr>
          <p:nvPr/>
        </p:nvSpPr>
        <p:spPr bwMode="auto">
          <a:xfrm>
            <a:off x="4366493" y="349614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0973" name="Rectangle 86"/>
          <p:cNvSpPr>
            <a:spLocks noChangeArrowheads="1"/>
          </p:cNvSpPr>
          <p:nvPr/>
        </p:nvSpPr>
        <p:spPr bwMode="auto">
          <a:xfrm>
            <a:off x="5017368" y="2924643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0974" name="Line 87"/>
          <p:cNvSpPr>
            <a:spLocks noChangeShapeType="1"/>
          </p:cNvSpPr>
          <p:nvPr/>
        </p:nvSpPr>
        <p:spPr bwMode="auto">
          <a:xfrm>
            <a:off x="5195168" y="331834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40975" name="Rectangle 88"/>
          <p:cNvSpPr>
            <a:spLocks noChangeArrowheads="1"/>
          </p:cNvSpPr>
          <p:nvPr/>
        </p:nvSpPr>
        <p:spPr bwMode="auto">
          <a:xfrm>
            <a:off x="4976093" y="350884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0976" name="Rectangle 89"/>
          <p:cNvSpPr>
            <a:spLocks noChangeArrowheads="1"/>
          </p:cNvSpPr>
          <p:nvPr/>
        </p:nvSpPr>
        <p:spPr bwMode="auto">
          <a:xfrm>
            <a:off x="5626968" y="2924643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0977" name="Line 90"/>
          <p:cNvSpPr>
            <a:spLocks noChangeShapeType="1"/>
          </p:cNvSpPr>
          <p:nvPr/>
        </p:nvSpPr>
        <p:spPr bwMode="auto">
          <a:xfrm>
            <a:off x="5804768" y="331834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40978" name="Rectangle 91"/>
          <p:cNvSpPr>
            <a:spLocks noChangeArrowheads="1"/>
          </p:cNvSpPr>
          <p:nvPr/>
        </p:nvSpPr>
        <p:spPr bwMode="auto">
          <a:xfrm>
            <a:off x="5585693" y="3508843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+mn-lt"/>
              </a:rPr>
              <a:t>$</a:t>
            </a:r>
          </a:p>
        </p:txBody>
      </p:sp>
      <p:grpSp>
        <p:nvGrpSpPr>
          <p:cNvPr id="40979" name="Group 92"/>
          <p:cNvGrpSpPr>
            <a:grpSpLocks/>
          </p:cNvGrpSpPr>
          <p:nvPr/>
        </p:nvGrpSpPr>
        <p:grpSpPr bwMode="auto">
          <a:xfrm>
            <a:off x="3458443" y="3866031"/>
            <a:ext cx="288925" cy="49212"/>
            <a:chOff x="4128" y="1440"/>
            <a:chExt cx="336" cy="48"/>
          </a:xfrm>
        </p:grpSpPr>
        <p:sp>
          <p:nvSpPr>
            <p:cNvPr id="41018" name="Oval 93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19" name="Oval 94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1020" name="Oval 95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0980" name="Rectangle 97"/>
          <p:cNvSpPr>
            <a:spLocks noChangeArrowheads="1"/>
          </p:cNvSpPr>
          <p:nvPr/>
        </p:nvSpPr>
        <p:spPr bwMode="auto">
          <a:xfrm>
            <a:off x="1547093" y="4905843"/>
            <a:ext cx="1862138" cy="693738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0981" name="Line 98"/>
          <p:cNvSpPr>
            <a:spLocks noChangeShapeType="1"/>
          </p:cNvSpPr>
          <p:nvPr/>
        </p:nvSpPr>
        <p:spPr bwMode="auto">
          <a:xfrm>
            <a:off x="2461493" y="4524843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2" name="AutoShape 20"/>
          <p:cNvSpPr>
            <a:spLocks noChangeArrowheads="1"/>
          </p:cNvSpPr>
          <p:nvPr/>
        </p:nvSpPr>
        <p:spPr bwMode="auto">
          <a:xfrm>
            <a:off x="1475656" y="4096417"/>
            <a:ext cx="5024437" cy="510778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pPr algn="ctr"/>
            <a:r>
              <a:rPr lang="en-US" dirty="0">
                <a:latin typeface="+mn-lt"/>
              </a:rPr>
              <a:t>Interconnection Network</a:t>
            </a:r>
          </a:p>
        </p:txBody>
      </p:sp>
      <p:grpSp>
        <p:nvGrpSpPr>
          <p:cNvPr id="725127" name="Group 135"/>
          <p:cNvGrpSpPr>
            <a:grpSpLocks/>
          </p:cNvGrpSpPr>
          <p:nvPr/>
        </p:nvGrpSpPr>
        <p:grpSpPr bwMode="auto">
          <a:xfrm>
            <a:off x="2988544" y="4607395"/>
            <a:ext cx="5224468" cy="1428751"/>
            <a:chOff x="2252" y="1828"/>
            <a:chExt cx="3291" cy="900"/>
          </a:xfrm>
        </p:grpSpPr>
        <p:sp>
          <p:nvSpPr>
            <p:cNvPr id="40984" name="Rectangle 124"/>
            <p:cNvSpPr>
              <a:spLocks noChangeArrowheads="1"/>
            </p:cNvSpPr>
            <p:nvPr/>
          </p:nvSpPr>
          <p:spPr bwMode="auto">
            <a:xfrm>
              <a:off x="3024" y="2016"/>
              <a:ext cx="1344" cy="384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85" name="Group 103"/>
            <p:cNvGrpSpPr>
              <a:grpSpLocks/>
            </p:cNvGrpSpPr>
            <p:nvPr/>
          </p:nvGrpSpPr>
          <p:grpSpPr bwMode="auto">
            <a:xfrm>
              <a:off x="3024" y="2160"/>
              <a:ext cx="96" cy="96"/>
              <a:chOff x="3024" y="2160"/>
              <a:chExt cx="96" cy="96"/>
            </a:xfrm>
          </p:grpSpPr>
          <p:sp>
            <p:nvSpPr>
              <p:cNvPr id="41016" name="Rectangle 99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7" name="Oval 101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86" name="Rectangle 102"/>
            <p:cNvSpPr>
              <a:spLocks noChangeArrowheads="1"/>
            </p:cNvSpPr>
            <p:nvPr/>
          </p:nvSpPr>
          <p:spPr bwMode="auto">
            <a:xfrm>
              <a:off x="3216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87" name="Group 104"/>
            <p:cNvGrpSpPr>
              <a:grpSpLocks/>
            </p:cNvGrpSpPr>
            <p:nvPr/>
          </p:nvGrpSpPr>
          <p:grpSpPr bwMode="auto">
            <a:xfrm>
              <a:off x="3120" y="2160"/>
              <a:ext cx="96" cy="96"/>
              <a:chOff x="3024" y="2160"/>
              <a:chExt cx="96" cy="96"/>
            </a:xfrm>
          </p:grpSpPr>
          <p:sp>
            <p:nvSpPr>
              <p:cNvPr id="41014" name="Rectangle 105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5" name="Oval 106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0988" name="Group 107"/>
            <p:cNvGrpSpPr>
              <a:grpSpLocks/>
            </p:cNvGrpSpPr>
            <p:nvPr/>
          </p:nvGrpSpPr>
          <p:grpSpPr bwMode="auto">
            <a:xfrm>
              <a:off x="3312" y="2160"/>
              <a:ext cx="96" cy="96"/>
              <a:chOff x="3024" y="2160"/>
              <a:chExt cx="96" cy="96"/>
            </a:xfrm>
          </p:grpSpPr>
          <p:sp>
            <p:nvSpPr>
              <p:cNvPr id="41012" name="Rectangle 108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3" name="Oval 109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89" name="Rectangle 110"/>
            <p:cNvSpPr>
              <a:spLocks noChangeArrowheads="1"/>
            </p:cNvSpPr>
            <p:nvPr/>
          </p:nvSpPr>
          <p:spPr bwMode="auto">
            <a:xfrm>
              <a:off x="3408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90" name="Rectangle 111"/>
            <p:cNvSpPr>
              <a:spLocks noChangeArrowheads="1"/>
            </p:cNvSpPr>
            <p:nvPr/>
          </p:nvSpPr>
          <p:spPr bwMode="auto">
            <a:xfrm>
              <a:off x="3504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91" name="Rectangle 112"/>
            <p:cNvSpPr>
              <a:spLocks noChangeArrowheads="1"/>
            </p:cNvSpPr>
            <p:nvPr/>
          </p:nvSpPr>
          <p:spPr bwMode="auto">
            <a:xfrm>
              <a:off x="3600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92" name="Group 113"/>
            <p:cNvGrpSpPr>
              <a:grpSpLocks/>
            </p:cNvGrpSpPr>
            <p:nvPr/>
          </p:nvGrpSpPr>
          <p:grpSpPr bwMode="auto">
            <a:xfrm>
              <a:off x="3696" y="2160"/>
              <a:ext cx="96" cy="96"/>
              <a:chOff x="3024" y="2160"/>
              <a:chExt cx="96" cy="96"/>
            </a:xfrm>
          </p:grpSpPr>
          <p:sp>
            <p:nvSpPr>
              <p:cNvPr id="41010" name="Rectangle 114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1" name="Oval 115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0993" name="Group 116"/>
            <p:cNvGrpSpPr>
              <a:grpSpLocks/>
            </p:cNvGrpSpPr>
            <p:nvPr/>
          </p:nvGrpSpPr>
          <p:grpSpPr bwMode="auto">
            <a:xfrm>
              <a:off x="4080" y="2160"/>
              <a:ext cx="96" cy="96"/>
              <a:chOff x="3024" y="2160"/>
              <a:chExt cx="96" cy="96"/>
            </a:xfrm>
          </p:grpSpPr>
          <p:sp>
            <p:nvSpPr>
              <p:cNvPr id="41008" name="Rectangle 117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9" name="Oval 118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0994" name="Group 119"/>
            <p:cNvGrpSpPr>
              <a:grpSpLocks/>
            </p:cNvGrpSpPr>
            <p:nvPr/>
          </p:nvGrpSpPr>
          <p:grpSpPr bwMode="auto">
            <a:xfrm>
              <a:off x="4176" y="2160"/>
              <a:ext cx="96" cy="96"/>
              <a:chOff x="3024" y="2160"/>
              <a:chExt cx="96" cy="96"/>
            </a:xfrm>
          </p:grpSpPr>
          <p:sp>
            <p:nvSpPr>
              <p:cNvPr id="41006" name="Rectangle 120"/>
              <p:cNvSpPr>
                <a:spLocks noChangeArrowheads="1"/>
              </p:cNvSpPr>
              <p:nvPr/>
            </p:nvSpPr>
            <p:spPr bwMode="auto">
              <a:xfrm>
                <a:off x="3024" y="2160"/>
                <a:ext cx="96" cy="96"/>
              </a:xfrm>
              <a:prstGeom prst="rect">
                <a:avLst/>
              </a:prstGeom>
              <a:solidFill>
                <a:srgbClr val="CCFFFF"/>
              </a:solidFill>
              <a:ln w="19050" algn="ctr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7" name="Oval 121"/>
              <p:cNvSpPr>
                <a:spLocks noChangeArrowheads="1"/>
              </p:cNvSpPr>
              <p:nvPr/>
            </p:nvSpPr>
            <p:spPr bwMode="auto">
              <a:xfrm>
                <a:off x="3051" y="2190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chemeClr val="tx1"/>
                    </a:solidFill>
                    <a:round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95" name="Rectangle 122"/>
            <p:cNvSpPr>
              <a:spLocks noChangeArrowheads="1"/>
            </p:cNvSpPr>
            <p:nvPr/>
          </p:nvSpPr>
          <p:spPr bwMode="auto">
            <a:xfrm>
              <a:off x="4272" y="2160"/>
              <a:ext cx="96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96" name="Rectangle 123"/>
            <p:cNvSpPr>
              <a:spLocks noChangeArrowheads="1"/>
            </p:cNvSpPr>
            <p:nvPr/>
          </p:nvSpPr>
          <p:spPr bwMode="auto">
            <a:xfrm>
              <a:off x="3792" y="2160"/>
              <a:ext cx="288" cy="96"/>
            </a:xfrm>
            <a:prstGeom prst="rect">
              <a:avLst/>
            </a:prstGeom>
            <a:solidFill>
              <a:srgbClr val="CCFFFF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97" name="Line 126"/>
            <p:cNvSpPr>
              <a:spLocks noChangeShapeType="1"/>
            </p:cNvSpPr>
            <p:nvPr/>
          </p:nvSpPr>
          <p:spPr bwMode="auto">
            <a:xfrm>
              <a:off x="2496" y="220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98" name="Line 127"/>
            <p:cNvSpPr>
              <a:spLocks noChangeShapeType="1"/>
            </p:cNvSpPr>
            <p:nvPr/>
          </p:nvSpPr>
          <p:spPr bwMode="auto">
            <a:xfrm>
              <a:off x="3642" y="1828"/>
              <a:ext cx="6" cy="1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40999" name="Text Box 128"/>
            <p:cNvSpPr txBox="1">
              <a:spLocks noChangeArrowheads="1"/>
            </p:cNvSpPr>
            <p:nvPr/>
          </p:nvSpPr>
          <p:spPr bwMode="auto">
            <a:xfrm>
              <a:off x="4428" y="1995"/>
              <a:ext cx="1115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dirty="0" smtClean="0">
                  <a:latin typeface="+mn-lt"/>
                </a:rPr>
                <a:t>(Centralized)</a:t>
              </a:r>
            </a:p>
            <a:p>
              <a:pPr algn="ctr" eaLnBrk="1" hangingPunct="1"/>
              <a:r>
                <a:rPr lang="en-US" dirty="0" smtClean="0">
                  <a:latin typeface="+mn-lt"/>
                </a:rPr>
                <a:t>Directory</a:t>
              </a:r>
              <a:endParaRPr lang="en-US" dirty="0">
                <a:latin typeface="+mn-lt"/>
              </a:endParaRPr>
            </a:p>
          </p:txBody>
        </p:sp>
        <p:sp>
          <p:nvSpPr>
            <p:cNvPr id="41000" name="Rectangle 129"/>
            <p:cNvSpPr>
              <a:spLocks noChangeArrowheads="1"/>
            </p:cNvSpPr>
            <p:nvPr/>
          </p:nvSpPr>
          <p:spPr bwMode="auto">
            <a:xfrm>
              <a:off x="2928" y="2160"/>
              <a:ext cx="96" cy="96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1001" name="Rectangle 130"/>
            <p:cNvSpPr>
              <a:spLocks noChangeArrowheads="1"/>
            </p:cNvSpPr>
            <p:nvPr/>
          </p:nvSpPr>
          <p:spPr bwMode="auto">
            <a:xfrm>
              <a:off x="2928" y="2016"/>
              <a:ext cx="96" cy="384"/>
            </a:xfrm>
            <a:prstGeom prst="rect">
              <a:avLst/>
            </a:prstGeom>
            <a:solidFill>
              <a:srgbClr val="FF9900">
                <a:alpha val="29019"/>
              </a:srgbClr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002" name="Line 131"/>
            <p:cNvSpPr>
              <a:spLocks noChangeShapeType="1"/>
            </p:cNvSpPr>
            <p:nvPr/>
          </p:nvSpPr>
          <p:spPr bwMode="auto">
            <a:xfrm flipV="1">
              <a:off x="2832" y="2288"/>
              <a:ext cx="9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41003" name="Text Box 132"/>
            <p:cNvSpPr txBox="1">
              <a:spLocks noChangeArrowheads="1"/>
            </p:cNvSpPr>
            <p:nvPr/>
          </p:nvSpPr>
          <p:spPr bwMode="auto">
            <a:xfrm>
              <a:off x="2252" y="2506"/>
              <a:ext cx="763" cy="213"/>
            </a:xfrm>
            <a:prstGeom prst="rect">
              <a:avLst/>
            </a:prstGeom>
            <a:noFill/>
            <a:ln w="19050" algn="ctr">
              <a:solidFill>
                <a:srgbClr val="FF6600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1600" dirty="0">
                  <a:latin typeface="+mn-lt"/>
                </a:rPr>
                <a:t>Modified bit</a:t>
              </a:r>
            </a:p>
          </p:txBody>
        </p:sp>
        <p:sp>
          <p:nvSpPr>
            <p:cNvPr id="41004" name="AutoShape 133"/>
            <p:cNvSpPr>
              <a:spLocks/>
            </p:cNvSpPr>
            <p:nvPr/>
          </p:nvSpPr>
          <p:spPr bwMode="auto">
            <a:xfrm rot="5400000">
              <a:off x="3672" y="1800"/>
              <a:ext cx="48" cy="1344"/>
            </a:xfrm>
            <a:prstGeom prst="rightBrace">
              <a:avLst>
                <a:gd name="adj1" fmla="val 2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005" name="Text Box 134"/>
            <p:cNvSpPr txBox="1">
              <a:spLocks noChangeArrowheads="1"/>
            </p:cNvSpPr>
            <p:nvPr/>
          </p:nvSpPr>
          <p:spPr bwMode="auto">
            <a:xfrm>
              <a:off x="3028" y="2515"/>
              <a:ext cx="183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sz="1600" dirty="0">
                  <a:latin typeface="+mn-lt"/>
                </a:rPr>
                <a:t>Presence bits, one for each </a:t>
              </a:r>
              <a:r>
                <a:rPr lang="en-US" sz="1600" dirty="0" smtClean="0">
                  <a:latin typeface="+mn-lt"/>
                </a:rPr>
                <a:t>node</a:t>
              </a:r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61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Directory-based Cache Coherence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484313" y="1219200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>
                <a:latin typeface="+mn-lt"/>
              </a:rPr>
              <a:t>P</a:t>
            </a:r>
          </a:p>
        </p:txBody>
      </p:sp>
      <p:grpSp>
        <p:nvGrpSpPr>
          <p:cNvPr id="41989" name="Group 9"/>
          <p:cNvGrpSpPr>
            <a:grpSpLocks/>
          </p:cNvGrpSpPr>
          <p:nvPr/>
        </p:nvGrpSpPr>
        <p:grpSpPr bwMode="auto">
          <a:xfrm>
            <a:off x="2576513" y="2173288"/>
            <a:ext cx="288925" cy="49212"/>
            <a:chOff x="4128" y="1440"/>
            <a:chExt cx="336" cy="48"/>
          </a:xfrm>
        </p:grpSpPr>
        <p:sp>
          <p:nvSpPr>
            <p:cNvPr id="42086" name="Oval 10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2087" name="Oval 11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2088" name="Oval 12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1990" name="Line 13"/>
          <p:cNvSpPr>
            <a:spLocks noChangeShapeType="1"/>
          </p:cNvSpPr>
          <p:nvPr/>
        </p:nvSpPr>
        <p:spPr bwMode="auto">
          <a:xfrm>
            <a:off x="1662113" y="16129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1" name="Rectangle 14"/>
          <p:cNvSpPr>
            <a:spLocks noChangeArrowheads="1"/>
          </p:cNvSpPr>
          <p:nvPr/>
        </p:nvSpPr>
        <p:spPr bwMode="auto">
          <a:xfrm>
            <a:off x="1443038" y="1803400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1992" name="Rectangle 15"/>
          <p:cNvSpPr>
            <a:spLocks noChangeArrowheads="1"/>
          </p:cNvSpPr>
          <p:nvPr/>
        </p:nvSpPr>
        <p:spPr bwMode="auto">
          <a:xfrm>
            <a:off x="3998913" y="1219200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1993" name="Line 16"/>
          <p:cNvSpPr>
            <a:spLocks noChangeShapeType="1"/>
          </p:cNvSpPr>
          <p:nvPr/>
        </p:nvSpPr>
        <p:spPr bwMode="auto">
          <a:xfrm>
            <a:off x="4176713" y="16129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4" name="Rectangle 17"/>
          <p:cNvSpPr>
            <a:spLocks noChangeArrowheads="1"/>
          </p:cNvSpPr>
          <p:nvPr/>
        </p:nvSpPr>
        <p:spPr bwMode="auto">
          <a:xfrm>
            <a:off x="3957638" y="1803400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1995" name="Rectangle 18"/>
          <p:cNvSpPr>
            <a:spLocks noChangeArrowheads="1"/>
          </p:cNvSpPr>
          <p:nvPr/>
        </p:nvSpPr>
        <p:spPr bwMode="auto">
          <a:xfrm>
            <a:off x="4608513" y="1231900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1996" name="Line 19"/>
          <p:cNvSpPr>
            <a:spLocks noChangeShapeType="1"/>
          </p:cNvSpPr>
          <p:nvPr/>
        </p:nvSpPr>
        <p:spPr bwMode="auto">
          <a:xfrm>
            <a:off x="4786313" y="1625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7" name="Rectangle 20"/>
          <p:cNvSpPr>
            <a:spLocks noChangeArrowheads="1"/>
          </p:cNvSpPr>
          <p:nvPr/>
        </p:nvSpPr>
        <p:spPr bwMode="auto">
          <a:xfrm>
            <a:off x="4567238" y="1816100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latin typeface="+mn-lt"/>
              </a:rPr>
              <a:t>$</a:t>
            </a:r>
          </a:p>
        </p:txBody>
      </p:sp>
      <p:sp>
        <p:nvSpPr>
          <p:cNvPr id="41998" name="Rectangle 21"/>
          <p:cNvSpPr>
            <a:spLocks noChangeArrowheads="1"/>
          </p:cNvSpPr>
          <p:nvPr/>
        </p:nvSpPr>
        <p:spPr bwMode="auto">
          <a:xfrm>
            <a:off x="5218113" y="1231900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1999" name="Line 22"/>
          <p:cNvSpPr>
            <a:spLocks noChangeShapeType="1"/>
          </p:cNvSpPr>
          <p:nvPr/>
        </p:nvSpPr>
        <p:spPr bwMode="auto">
          <a:xfrm>
            <a:off x="5395913" y="1625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00" name="Rectangle 23"/>
          <p:cNvSpPr>
            <a:spLocks noChangeArrowheads="1"/>
          </p:cNvSpPr>
          <p:nvPr/>
        </p:nvSpPr>
        <p:spPr bwMode="auto">
          <a:xfrm>
            <a:off x="5176838" y="1816100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latin typeface="+mn-lt"/>
              </a:rPr>
              <a:t>$</a:t>
            </a:r>
          </a:p>
        </p:txBody>
      </p:sp>
      <p:grpSp>
        <p:nvGrpSpPr>
          <p:cNvPr id="42001" name="Group 24"/>
          <p:cNvGrpSpPr>
            <a:grpSpLocks/>
          </p:cNvGrpSpPr>
          <p:nvPr/>
        </p:nvGrpSpPr>
        <p:grpSpPr bwMode="auto">
          <a:xfrm>
            <a:off x="3049588" y="2173288"/>
            <a:ext cx="288925" cy="49212"/>
            <a:chOff x="4128" y="1440"/>
            <a:chExt cx="336" cy="48"/>
          </a:xfrm>
        </p:grpSpPr>
        <p:sp>
          <p:nvSpPr>
            <p:cNvPr id="42083" name="Oval 25"/>
            <p:cNvSpPr>
              <a:spLocks noChangeArrowheads="1"/>
            </p:cNvSpPr>
            <p:nvPr/>
          </p:nvSpPr>
          <p:spPr bwMode="auto">
            <a:xfrm>
              <a:off x="4128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2084" name="Oval 26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2085" name="Oval 27"/>
            <p:cNvSpPr>
              <a:spLocks noChangeArrowheads="1"/>
            </p:cNvSpPr>
            <p:nvPr/>
          </p:nvSpPr>
          <p:spPr bwMode="auto">
            <a:xfrm>
              <a:off x="4416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2002" name="Rectangle 28"/>
          <p:cNvSpPr>
            <a:spLocks noChangeArrowheads="1"/>
          </p:cNvSpPr>
          <p:nvPr/>
        </p:nvSpPr>
        <p:spPr bwMode="auto">
          <a:xfrm>
            <a:off x="1185863" y="3213100"/>
            <a:ext cx="1862137" cy="1760538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42003" name="Line 29"/>
          <p:cNvSpPr>
            <a:spLocks noChangeShapeType="1"/>
          </p:cNvSpPr>
          <p:nvPr/>
        </p:nvSpPr>
        <p:spPr bwMode="auto">
          <a:xfrm>
            <a:off x="2052638" y="28321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4" name="AutoShape 30"/>
          <p:cNvSpPr>
            <a:spLocks noChangeArrowheads="1"/>
          </p:cNvSpPr>
          <p:nvPr/>
        </p:nvSpPr>
        <p:spPr bwMode="auto">
          <a:xfrm>
            <a:off x="1066800" y="2403674"/>
            <a:ext cx="5024438" cy="510778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19050" algn="ctr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anchor="ctr">
            <a:spAutoFit/>
          </a:bodyPr>
          <a:lstStyle/>
          <a:p>
            <a:pPr algn="ctr"/>
            <a:r>
              <a:rPr lang="en-US" dirty="0">
                <a:latin typeface="+mn-lt"/>
              </a:rPr>
              <a:t>Interconnection Network</a:t>
            </a:r>
          </a:p>
        </p:txBody>
      </p:sp>
      <p:sp>
        <p:nvSpPr>
          <p:cNvPr id="42005" name="Line 57"/>
          <p:cNvSpPr>
            <a:spLocks noChangeShapeType="1"/>
          </p:cNvSpPr>
          <p:nvPr/>
        </p:nvSpPr>
        <p:spPr bwMode="auto">
          <a:xfrm>
            <a:off x="3043238" y="3594100"/>
            <a:ext cx="995362" cy="7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06" name="Line 58"/>
          <p:cNvSpPr>
            <a:spLocks noChangeShapeType="1"/>
          </p:cNvSpPr>
          <p:nvPr/>
        </p:nvSpPr>
        <p:spPr bwMode="auto">
          <a:xfrm>
            <a:off x="5486400" y="2924984"/>
            <a:ext cx="0" cy="28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7" name="Rectangle 70"/>
          <p:cNvSpPr>
            <a:spLocks noChangeArrowheads="1"/>
          </p:cNvSpPr>
          <p:nvPr/>
        </p:nvSpPr>
        <p:spPr bwMode="auto">
          <a:xfrm>
            <a:off x="2032000" y="1227138"/>
            <a:ext cx="330200" cy="393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>
                <a:latin typeface="+mn-lt"/>
              </a:rPr>
              <a:t>P</a:t>
            </a:r>
          </a:p>
        </p:txBody>
      </p:sp>
      <p:sp>
        <p:nvSpPr>
          <p:cNvPr id="42008" name="Line 71"/>
          <p:cNvSpPr>
            <a:spLocks noChangeShapeType="1"/>
          </p:cNvSpPr>
          <p:nvPr/>
        </p:nvSpPr>
        <p:spPr bwMode="auto">
          <a:xfrm>
            <a:off x="2209800" y="1620838"/>
            <a:ext cx="0" cy="79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09" name="Rectangle 72"/>
          <p:cNvSpPr>
            <a:spLocks noChangeArrowheads="1"/>
          </p:cNvSpPr>
          <p:nvPr/>
        </p:nvSpPr>
        <p:spPr bwMode="auto">
          <a:xfrm>
            <a:off x="1990725" y="1811338"/>
            <a:ext cx="371475" cy="3429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600" b="1">
                <a:latin typeface="+mn-lt"/>
              </a:rPr>
              <a:t>$</a:t>
            </a:r>
          </a:p>
        </p:txBody>
      </p:sp>
      <p:grpSp>
        <p:nvGrpSpPr>
          <p:cNvPr id="42010" name="Group 125"/>
          <p:cNvGrpSpPr>
            <a:grpSpLocks/>
          </p:cNvGrpSpPr>
          <p:nvPr/>
        </p:nvGrpSpPr>
        <p:grpSpPr bwMode="auto">
          <a:xfrm>
            <a:off x="4032250" y="3495680"/>
            <a:ext cx="3587750" cy="400050"/>
            <a:chOff x="2252" y="2285"/>
            <a:chExt cx="2260" cy="252"/>
          </a:xfrm>
        </p:grpSpPr>
        <p:sp>
          <p:nvSpPr>
            <p:cNvPr id="42065" name="Rectangle 73"/>
            <p:cNvSpPr>
              <a:spLocks noChangeArrowheads="1"/>
            </p:cNvSpPr>
            <p:nvPr/>
          </p:nvSpPr>
          <p:spPr bwMode="auto">
            <a:xfrm>
              <a:off x="374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66" name="Rectangle 94"/>
            <p:cNvSpPr>
              <a:spLocks noChangeArrowheads="1"/>
            </p:cNvSpPr>
            <p:nvPr/>
          </p:nvSpPr>
          <p:spPr bwMode="auto">
            <a:xfrm>
              <a:off x="412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67" name="Rectangle 95"/>
            <p:cNvSpPr>
              <a:spLocks noChangeArrowheads="1"/>
            </p:cNvSpPr>
            <p:nvPr/>
          </p:nvSpPr>
          <p:spPr bwMode="auto">
            <a:xfrm>
              <a:off x="3936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68" name="Rectangle 66"/>
            <p:cNvSpPr>
              <a:spLocks noChangeArrowheads="1"/>
            </p:cNvSpPr>
            <p:nvPr/>
          </p:nvSpPr>
          <p:spPr bwMode="auto">
            <a:xfrm>
              <a:off x="244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69" name="Rectangle 67"/>
            <p:cNvSpPr>
              <a:spLocks noChangeArrowheads="1"/>
            </p:cNvSpPr>
            <p:nvPr/>
          </p:nvSpPr>
          <p:spPr bwMode="auto">
            <a:xfrm>
              <a:off x="264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70" name="Rectangle 68"/>
            <p:cNvSpPr>
              <a:spLocks noChangeArrowheads="1"/>
            </p:cNvSpPr>
            <p:nvPr/>
          </p:nvSpPr>
          <p:spPr bwMode="auto">
            <a:xfrm>
              <a:off x="2832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71" name="Rectangle 69"/>
            <p:cNvSpPr>
              <a:spLocks noChangeArrowheads="1"/>
            </p:cNvSpPr>
            <p:nvPr/>
          </p:nvSpPr>
          <p:spPr bwMode="auto">
            <a:xfrm>
              <a:off x="302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72" name="Rectangle 76"/>
            <p:cNvSpPr>
              <a:spLocks noChangeArrowheads="1"/>
            </p:cNvSpPr>
            <p:nvPr/>
          </p:nvSpPr>
          <p:spPr bwMode="auto">
            <a:xfrm>
              <a:off x="432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73" name="Rectangle 77"/>
            <p:cNvSpPr>
              <a:spLocks noChangeArrowheads="1"/>
            </p:cNvSpPr>
            <p:nvPr/>
          </p:nvSpPr>
          <p:spPr bwMode="auto">
            <a:xfrm>
              <a:off x="3216" y="2285"/>
              <a:ext cx="528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74" name="Text Box 86"/>
            <p:cNvSpPr txBox="1">
              <a:spLocks noChangeArrowheads="1"/>
            </p:cNvSpPr>
            <p:nvPr/>
          </p:nvSpPr>
          <p:spPr bwMode="auto">
            <a:xfrm>
              <a:off x="2448" y="2292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75" name="Text Box 93"/>
            <p:cNvSpPr txBox="1">
              <a:spLocks noChangeArrowheads="1"/>
            </p:cNvSpPr>
            <p:nvPr/>
          </p:nvSpPr>
          <p:spPr bwMode="auto">
            <a:xfrm>
              <a:off x="393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76" name="Text Box 96"/>
            <p:cNvSpPr txBox="1">
              <a:spLocks noChangeArrowheads="1"/>
            </p:cNvSpPr>
            <p:nvPr/>
          </p:nvSpPr>
          <p:spPr bwMode="auto">
            <a:xfrm>
              <a:off x="41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77" name="Text Box 97"/>
            <p:cNvSpPr txBox="1">
              <a:spLocks noChangeArrowheads="1"/>
            </p:cNvSpPr>
            <p:nvPr/>
          </p:nvSpPr>
          <p:spPr bwMode="auto">
            <a:xfrm>
              <a:off x="431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78" name="Text Box 98"/>
            <p:cNvSpPr txBox="1">
              <a:spLocks noChangeArrowheads="1"/>
            </p:cNvSpPr>
            <p:nvPr/>
          </p:nvSpPr>
          <p:spPr bwMode="auto">
            <a:xfrm>
              <a:off x="30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79" name="Text Box 99"/>
            <p:cNvSpPr txBox="1">
              <a:spLocks noChangeArrowheads="1"/>
            </p:cNvSpPr>
            <p:nvPr/>
          </p:nvSpPr>
          <p:spPr bwMode="auto">
            <a:xfrm>
              <a:off x="2640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80" name="Text Box 100"/>
            <p:cNvSpPr txBox="1">
              <a:spLocks noChangeArrowheads="1"/>
            </p:cNvSpPr>
            <p:nvPr/>
          </p:nvSpPr>
          <p:spPr bwMode="auto">
            <a:xfrm>
              <a:off x="2828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81" name="Rectangle 122"/>
            <p:cNvSpPr>
              <a:spLocks noChangeArrowheads="1"/>
            </p:cNvSpPr>
            <p:nvPr/>
          </p:nvSpPr>
          <p:spPr bwMode="auto">
            <a:xfrm>
              <a:off x="2256" y="2285"/>
              <a:ext cx="192" cy="233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82" name="Text Box 121"/>
            <p:cNvSpPr txBox="1">
              <a:spLocks noChangeArrowheads="1"/>
            </p:cNvSpPr>
            <p:nvPr/>
          </p:nvSpPr>
          <p:spPr bwMode="auto">
            <a:xfrm>
              <a:off x="2252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</p:grpSp>
      <p:grpSp>
        <p:nvGrpSpPr>
          <p:cNvPr id="42011" name="Group 126"/>
          <p:cNvGrpSpPr>
            <a:grpSpLocks/>
          </p:cNvGrpSpPr>
          <p:nvPr/>
        </p:nvGrpSpPr>
        <p:grpSpPr bwMode="auto">
          <a:xfrm>
            <a:off x="4032250" y="3800480"/>
            <a:ext cx="3587750" cy="400050"/>
            <a:chOff x="2252" y="2285"/>
            <a:chExt cx="2260" cy="252"/>
          </a:xfrm>
        </p:grpSpPr>
        <p:sp>
          <p:nvSpPr>
            <p:cNvPr id="42047" name="Rectangle 127"/>
            <p:cNvSpPr>
              <a:spLocks noChangeArrowheads="1"/>
            </p:cNvSpPr>
            <p:nvPr/>
          </p:nvSpPr>
          <p:spPr bwMode="auto">
            <a:xfrm>
              <a:off x="374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48" name="Rectangle 128"/>
            <p:cNvSpPr>
              <a:spLocks noChangeArrowheads="1"/>
            </p:cNvSpPr>
            <p:nvPr/>
          </p:nvSpPr>
          <p:spPr bwMode="auto">
            <a:xfrm>
              <a:off x="412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49" name="Rectangle 129"/>
            <p:cNvSpPr>
              <a:spLocks noChangeArrowheads="1"/>
            </p:cNvSpPr>
            <p:nvPr/>
          </p:nvSpPr>
          <p:spPr bwMode="auto">
            <a:xfrm>
              <a:off x="3936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0" name="Rectangle 130"/>
            <p:cNvSpPr>
              <a:spLocks noChangeArrowheads="1"/>
            </p:cNvSpPr>
            <p:nvPr/>
          </p:nvSpPr>
          <p:spPr bwMode="auto">
            <a:xfrm>
              <a:off x="244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1" name="Rectangle 131"/>
            <p:cNvSpPr>
              <a:spLocks noChangeArrowheads="1"/>
            </p:cNvSpPr>
            <p:nvPr/>
          </p:nvSpPr>
          <p:spPr bwMode="auto">
            <a:xfrm>
              <a:off x="264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2" name="Rectangle 132"/>
            <p:cNvSpPr>
              <a:spLocks noChangeArrowheads="1"/>
            </p:cNvSpPr>
            <p:nvPr/>
          </p:nvSpPr>
          <p:spPr bwMode="auto">
            <a:xfrm>
              <a:off x="2832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3" name="Rectangle 133"/>
            <p:cNvSpPr>
              <a:spLocks noChangeArrowheads="1"/>
            </p:cNvSpPr>
            <p:nvPr/>
          </p:nvSpPr>
          <p:spPr bwMode="auto">
            <a:xfrm>
              <a:off x="302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4" name="Rectangle 134"/>
            <p:cNvSpPr>
              <a:spLocks noChangeArrowheads="1"/>
            </p:cNvSpPr>
            <p:nvPr/>
          </p:nvSpPr>
          <p:spPr bwMode="auto">
            <a:xfrm>
              <a:off x="432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5" name="Rectangle 135"/>
            <p:cNvSpPr>
              <a:spLocks noChangeArrowheads="1"/>
            </p:cNvSpPr>
            <p:nvPr/>
          </p:nvSpPr>
          <p:spPr bwMode="auto">
            <a:xfrm>
              <a:off x="3216" y="2285"/>
              <a:ext cx="528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56" name="Text Box 136"/>
            <p:cNvSpPr txBox="1">
              <a:spLocks noChangeArrowheads="1"/>
            </p:cNvSpPr>
            <p:nvPr/>
          </p:nvSpPr>
          <p:spPr bwMode="auto">
            <a:xfrm>
              <a:off x="2448" y="2292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57" name="Text Box 137"/>
            <p:cNvSpPr txBox="1">
              <a:spLocks noChangeArrowheads="1"/>
            </p:cNvSpPr>
            <p:nvPr/>
          </p:nvSpPr>
          <p:spPr bwMode="auto">
            <a:xfrm>
              <a:off x="393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58" name="Text Box 138"/>
            <p:cNvSpPr txBox="1">
              <a:spLocks noChangeArrowheads="1"/>
            </p:cNvSpPr>
            <p:nvPr/>
          </p:nvSpPr>
          <p:spPr bwMode="auto">
            <a:xfrm>
              <a:off x="41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59" name="Text Box 139"/>
            <p:cNvSpPr txBox="1">
              <a:spLocks noChangeArrowheads="1"/>
            </p:cNvSpPr>
            <p:nvPr/>
          </p:nvSpPr>
          <p:spPr bwMode="auto">
            <a:xfrm>
              <a:off x="431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60" name="Text Box 140"/>
            <p:cNvSpPr txBox="1">
              <a:spLocks noChangeArrowheads="1"/>
            </p:cNvSpPr>
            <p:nvPr/>
          </p:nvSpPr>
          <p:spPr bwMode="auto">
            <a:xfrm>
              <a:off x="30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61" name="Text Box 141"/>
            <p:cNvSpPr txBox="1">
              <a:spLocks noChangeArrowheads="1"/>
            </p:cNvSpPr>
            <p:nvPr/>
          </p:nvSpPr>
          <p:spPr bwMode="auto">
            <a:xfrm>
              <a:off x="2640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62" name="Text Box 142"/>
            <p:cNvSpPr txBox="1">
              <a:spLocks noChangeArrowheads="1"/>
            </p:cNvSpPr>
            <p:nvPr/>
          </p:nvSpPr>
          <p:spPr bwMode="auto">
            <a:xfrm>
              <a:off x="2828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63" name="Rectangle 143"/>
            <p:cNvSpPr>
              <a:spLocks noChangeArrowheads="1"/>
            </p:cNvSpPr>
            <p:nvPr/>
          </p:nvSpPr>
          <p:spPr bwMode="auto">
            <a:xfrm>
              <a:off x="2256" y="2285"/>
              <a:ext cx="192" cy="233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64" name="Text Box 144"/>
            <p:cNvSpPr txBox="1">
              <a:spLocks noChangeArrowheads="1"/>
            </p:cNvSpPr>
            <p:nvPr/>
          </p:nvSpPr>
          <p:spPr bwMode="auto">
            <a:xfrm>
              <a:off x="2252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</p:grpSp>
      <p:sp>
        <p:nvSpPr>
          <p:cNvPr id="727185" name="Line 145"/>
          <p:cNvSpPr>
            <a:spLocks noChangeShapeType="1"/>
          </p:cNvSpPr>
          <p:nvPr/>
        </p:nvSpPr>
        <p:spPr bwMode="auto">
          <a:xfrm flipH="1" flipV="1">
            <a:off x="2286000" y="2001838"/>
            <a:ext cx="2514600" cy="1905000"/>
          </a:xfrm>
          <a:prstGeom prst="line">
            <a:avLst/>
          </a:prstGeom>
          <a:noFill/>
          <a:ln w="19050">
            <a:solidFill>
              <a:srgbClr val="339933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3" name="Rectangle 146"/>
          <p:cNvSpPr>
            <a:spLocks noChangeArrowheads="1"/>
          </p:cNvSpPr>
          <p:nvPr/>
        </p:nvSpPr>
        <p:spPr bwMode="auto">
          <a:xfrm>
            <a:off x="4038600" y="3221038"/>
            <a:ext cx="3581400" cy="1828800"/>
          </a:xfrm>
          <a:prstGeom prst="rect">
            <a:avLst/>
          </a:prstGeom>
          <a:solidFill>
            <a:schemeClr val="accent1">
              <a:alpha val="25098"/>
            </a:schemeClr>
          </a:solidFill>
          <a:ln w="19050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14" name="Text Box 147"/>
          <p:cNvSpPr txBox="1">
            <a:spLocks noChangeArrowheads="1"/>
          </p:cNvSpPr>
          <p:nvPr/>
        </p:nvSpPr>
        <p:spPr bwMode="auto">
          <a:xfrm>
            <a:off x="7613650" y="3399383"/>
            <a:ext cx="673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C(k)</a:t>
            </a:r>
          </a:p>
        </p:txBody>
      </p:sp>
      <p:sp>
        <p:nvSpPr>
          <p:cNvPr id="42015" name="Text Box 148"/>
          <p:cNvSpPr txBox="1">
            <a:spLocks noChangeArrowheads="1"/>
          </p:cNvSpPr>
          <p:nvPr/>
        </p:nvSpPr>
        <p:spPr bwMode="auto">
          <a:xfrm>
            <a:off x="7581900" y="3759423"/>
            <a:ext cx="982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C(k+1)</a:t>
            </a:r>
          </a:p>
        </p:txBody>
      </p:sp>
      <p:grpSp>
        <p:nvGrpSpPr>
          <p:cNvPr id="727141" name="Group 101"/>
          <p:cNvGrpSpPr>
            <a:grpSpLocks/>
          </p:cNvGrpSpPr>
          <p:nvPr/>
        </p:nvGrpSpPr>
        <p:grpSpPr bwMode="auto">
          <a:xfrm>
            <a:off x="1676400" y="2001838"/>
            <a:ext cx="5486400" cy="1676400"/>
            <a:chOff x="768" y="1344"/>
            <a:chExt cx="3456" cy="1056"/>
          </a:xfrm>
        </p:grpSpPr>
        <p:sp>
          <p:nvSpPr>
            <p:cNvPr id="42044" name="Line 82"/>
            <p:cNvSpPr>
              <a:spLocks noChangeShapeType="1"/>
            </p:cNvSpPr>
            <p:nvPr/>
          </p:nvSpPr>
          <p:spPr bwMode="auto">
            <a:xfrm flipH="1" flipV="1">
              <a:off x="768" y="1344"/>
              <a:ext cx="1776" cy="1056"/>
            </a:xfrm>
            <a:prstGeom prst="line">
              <a:avLst/>
            </a:prstGeom>
            <a:noFill/>
            <a:ln w="19050">
              <a:solidFill>
                <a:srgbClr val="339933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045" name="Line 84"/>
            <p:cNvSpPr>
              <a:spLocks noChangeShapeType="1"/>
            </p:cNvSpPr>
            <p:nvPr/>
          </p:nvSpPr>
          <p:spPr bwMode="auto">
            <a:xfrm flipH="1" flipV="1">
              <a:off x="2352" y="1344"/>
              <a:ext cx="1680" cy="1056"/>
            </a:xfrm>
            <a:prstGeom prst="line">
              <a:avLst/>
            </a:prstGeom>
            <a:noFill/>
            <a:ln w="19050">
              <a:solidFill>
                <a:srgbClr val="339933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046" name="Line 85"/>
            <p:cNvSpPr>
              <a:spLocks noChangeShapeType="1"/>
            </p:cNvSpPr>
            <p:nvPr/>
          </p:nvSpPr>
          <p:spPr bwMode="auto">
            <a:xfrm flipH="1" flipV="1">
              <a:off x="2784" y="1344"/>
              <a:ext cx="1440" cy="1056"/>
            </a:xfrm>
            <a:prstGeom prst="line">
              <a:avLst/>
            </a:prstGeom>
            <a:noFill/>
            <a:ln w="19050">
              <a:solidFill>
                <a:srgbClr val="339933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2017" name="Group 149"/>
          <p:cNvGrpSpPr>
            <a:grpSpLocks/>
          </p:cNvGrpSpPr>
          <p:nvPr/>
        </p:nvGrpSpPr>
        <p:grpSpPr bwMode="auto">
          <a:xfrm>
            <a:off x="4038600" y="4348159"/>
            <a:ext cx="3587750" cy="400050"/>
            <a:chOff x="2252" y="2285"/>
            <a:chExt cx="2260" cy="252"/>
          </a:xfrm>
        </p:grpSpPr>
        <p:sp>
          <p:nvSpPr>
            <p:cNvPr id="42026" name="Rectangle 150"/>
            <p:cNvSpPr>
              <a:spLocks noChangeArrowheads="1"/>
            </p:cNvSpPr>
            <p:nvPr/>
          </p:nvSpPr>
          <p:spPr bwMode="auto">
            <a:xfrm>
              <a:off x="374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27" name="Rectangle 151"/>
            <p:cNvSpPr>
              <a:spLocks noChangeArrowheads="1"/>
            </p:cNvSpPr>
            <p:nvPr/>
          </p:nvSpPr>
          <p:spPr bwMode="auto">
            <a:xfrm>
              <a:off x="412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28" name="Rectangle 152"/>
            <p:cNvSpPr>
              <a:spLocks noChangeArrowheads="1"/>
            </p:cNvSpPr>
            <p:nvPr/>
          </p:nvSpPr>
          <p:spPr bwMode="auto">
            <a:xfrm>
              <a:off x="3936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29" name="Rectangle 153"/>
            <p:cNvSpPr>
              <a:spLocks noChangeArrowheads="1"/>
            </p:cNvSpPr>
            <p:nvPr/>
          </p:nvSpPr>
          <p:spPr bwMode="auto">
            <a:xfrm>
              <a:off x="2448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0" name="Rectangle 154"/>
            <p:cNvSpPr>
              <a:spLocks noChangeArrowheads="1"/>
            </p:cNvSpPr>
            <p:nvPr/>
          </p:nvSpPr>
          <p:spPr bwMode="auto">
            <a:xfrm>
              <a:off x="264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1" name="Rectangle 155"/>
            <p:cNvSpPr>
              <a:spLocks noChangeArrowheads="1"/>
            </p:cNvSpPr>
            <p:nvPr/>
          </p:nvSpPr>
          <p:spPr bwMode="auto">
            <a:xfrm>
              <a:off x="2832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2" name="Rectangle 156"/>
            <p:cNvSpPr>
              <a:spLocks noChangeArrowheads="1"/>
            </p:cNvSpPr>
            <p:nvPr/>
          </p:nvSpPr>
          <p:spPr bwMode="auto">
            <a:xfrm>
              <a:off x="3024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3" name="Rectangle 157"/>
            <p:cNvSpPr>
              <a:spLocks noChangeArrowheads="1"/>
            </p:cNvSpPr>
            <p:nvPr/>
          </p:nvSpPr>
          <p:spPr bwMode="auto">
            <a:xfrm>
              <a:off x="4320" y="2285"/>
              <a:ext cx="192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4" name="Rectangle 158"/>
            <p:cNvSpPr>
              <a:spLocks noChangeArrowheads="1"/>
            </p:cNvSpPr>
            <p:nvPr/>
          </p:nvSpPr>
          <p:spPr bwMode="auto">
            <a:xfrm>
              <a:off x="3216" y="2285"/>
              <a:ext cx="528" cy="233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35" name="Text Box 159"/>
            <p:cNvSpPr txBox="1">
              <a:spLocks noChangeArrowheads="1"/>
            </p:cNvSpPr>
            <p:nvPr/>
          </p:nvSpPr>
          <p:spPr bwMode="auto">
            <a:xfrm>
              <a:off x="2448" y="2292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36" name="Text Box 160"/>
            <p:cNvSpPr txBox="1">
              <a:spLocks noChangeArrowheads="1"/>
            </p:cNvSpPr>
            <p:nvPr/>
          </p:nvSpPr>
          <p:spPr bwMode="auto">
            <a:xfrm>
              <a:off x="393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37" name="Text Box 161"/>
            <p:cNvSpPr txBox="1">
              <a:spLocks noChangeArrowheads="1"/>
            </p:cNvSpPr>
            <p:nvPr/>
          </p:nvSpPr>
          <p:spPr bwMode="auto">
            <a:xfrm>
              <a:off x="41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38" name="Text Box 162"/>
            <p:cNvSpPr txBox="1">
              <a:spLocks noChangeArrowheads="1"/>
            </p:cNvSpPr>
            <p:nvPr/>
          </p:nvSpPr>
          <p:spPr bwMode="auto">
            <a:xfrm>
              <a:off x="4316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39" name="Text Box 163"/>
            <p:cNvSpPr txBox="1">
              <a:spLocks noChangeArrowheads="1"/>
            </p:cNvSpPr>
            <p:nvPr/>
          </p:nvSpPr>
          <p:spPr bwMode="auto">
            <a:xfrm>
              <a:off x="3024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 dirty="0">
                  <a:latin typeface="+mn-lt"/>
                </a:rPr>
                <a:t>0</a:t>
              </a:r>
            </a:p>
          </p:txBody>
        </p:sp>
        <p:sp>
          <p:nvSpPr>
            <p:cNvPr id="42040" name="Text Box 164"/>
            <p:cNvSpPr txBox="1">
              <a:spLocks noChangeArrowheads="1"/>
            </p:cNvSpPr>
            <p:nvPr/>
          </p:nvSpPr>
          <p:spPr bwMode="auto">
            <a:xfrm>
              <a:off x="2640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1</a:t>
              </a:r>
            </a:p>
          </p:txBody>
        </p:sp>
        <p:sp>
          <p:nvSpPr>
            <p:cNvPr id="42041" name="Text Box 165"/>
            <p:cNvSpPr txBox="1">
              <a:spLocks noChangeArrowheads="1"/>
            </p:cNvSpPr>
            <p:nvPr/>
          </p:nvSpPr>
          <p:spPr bwMode="auto">
            <a:xfrm>
              <a:off x="2828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  <p:sp>
          <p:nvSpPr>
            <p:cNvPr id="42042" name="Rectangle 166"/>
            <p:cNvSpPr>
              <a:spLocks noChangeArrowheads="1"/>
            </p:cNvSpPr>
            <p:nvPr/>
          </p:nvSpPr>
          <p:spPr bwMode="auto">
            <a:xfrm>
              <a:off x="2256" y="2285"/>
              <a:ext cx="192" cy="233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noAutofit/>
            </a:bodyPr>
            <a:lstStyle/>
            <a:p>
              <a:pPr algn="ctr"/>
              <a:endParaRPr lang="en-US" sz="2000">
                <a:latin typeface="+mn-lt"/>
              </a:endParaRPr>
            </a:p>
          </p:txBody>
        </p:sp>
        <p:sp>
          <p:nvSpPr>
            <p:cNvPr id="42043" name="Text Box 167"/>
            <p:cNvSpPr txBox="1">
              <a:spLocks noChangeArrowheads="1"/>
            </p:cNvSpPr>
            <p:nvPr/>
          </p:nvSpPr>
          <p:spPr bwMode="auto">
            <a:xfrm>
              <a:off x="2252" y="2304"/>
              <a:ext cx="1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sz="2000">
                  <a:latin typeface="+mn-lt"/>
                </a:rPr>
                <a:t>0</a:t>
              </a:r>
            </a:p>
          </p:txBody>
        </p:sp>
      </p:grpSp>
      <p:sp>
        <p:nvSpPr>
          <p:cNvPr id="42018" name="Text Box 168"/>
          <p:cNvSpPr txBox="1">
            <a:spLocks noChangeArrowheads="1"/>
          </p:cNvSpPr>
          <p:nvPr/>
        </p:nvSpPr>
        <p:spPr bwMode="auto">
          <a:xfrm>
            <a:off x="7620000" y="4281487"/>
            <a:ext cx="9012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C(</a:t>
            </a:r>
            <a:r>
              <a:rPr lang="en-US" dirty="0" err="1">
                <a:latin typeface="+mn-lt"/>
              </a:rPr>
              <a:t>k+j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727209" name="Line 169"/>
          <p:cNvSpPr>
            <a:spLocks noChangeShapeType="1"/>
          </p:cNvSpPr>
          <p:nvPr/>
        </p:nvSpPr>
        <p:spPr bwMode="auto">
          <a:xfrm flipH="1" flipV="1">
            <a:off x="5486400" y="2001838"/>
            <a:ext cx="1981200" cy="2438400"/>
          </a:xfrm>
          <a:prstGeom prst="line">
            <a:avLst/>
          </a:prstGeom>
          <a:noFill/>
          <a:ln w="19050">
            <a:solidFill>
              <a:srgbClr val="339933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20" name="Text Box 170"/>
          <p:cNvSpPr txBox="1">
            <a:spLocks noChangeArrowheads="1"/>
          </p:cNvSpPr>
          <p:nvPr/>
        </p:nvSpPr>
        <p:spPr bwMode="auto">
          <a:xfrm>
            <a:off x="916360" y="5614394"/>
            <a:ext cx="79883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hlink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1 </a:t>
            </a:r>
            <a:r>
              <a:rPr lang="en-US" i="1" dirty="0">
                <a:latin typeface="+mn-lt"/>
              </a:rPr>
              <a:t>presence bit </a:t>
            </a:r>
            <a:r>
              <a:rPr lang="en-US" dirty="0">
                <a:latin typeface="+mn-lt"/>
              </a:rPr>
              <a:t>for each processor, each cache block in memory</a:t>
            </a:r>
          </a:p>
        </p:txBody>
      </p:sp>
      <p:sp>
        <p:nvSpPr>
          <p:cNvPr id="42021" name="Rectangle 171"/>
          <p:cNvSpPr>
            <a:spLocks noChangeArrowheads="1"/>
          </p:cNvSpPr>
          <p:nvPr/>
        </p:nvSpPr>
        <p:spPr bwMode="auto">
          <a:xfrm>
            <a:off x="611560" y="5676307"/>
            <a:ext cx="304800" cy="304800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hlink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2022" name="Group 173"/>
          <p:cNvGrpSpPr>
            <a:grpSpLocks/>
          </p:cNvGrpSpPr>
          <p:nvPr/>
        </p:nvGrpSpPr>
        <p:grpSpPr bwMode="auto">
          <a:xfrm>
            <a:off x="611560" y="5157192"/>
            <a:ext cx="6311900" cy="461963"/>
            <a:chOff x="2016" y="3465"/>
            <a:chExt cx="3976" cy="291"/>
          </a:xfrm>
        </p:grpSpPr>
        <p:sp>
          <p:nvSpPr>
            <p:cNvPr id="42024" name="Text Box 174"/>
            <p:cNvSpPr txBox="1">
              <a:spLocks noChangeArrowheads="1"/>
            </p:cNvSpPr>
            <p:nvPr/>
          </p:nvSpPr>
          <p:spPr bwMode="auto">
            <a:xfrm>
              <a:off x="2232" y="3465"/>
              <a:ext cx="37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en-US" dirty="0">
                  <a:latin typeface="+mn-lt"/>
                  <a:ea typeface="+mj-ea"/>
                </a:rPr>
                <a:t>1 </a:t>
              </a:r>
              <a:r>
                <a:rPr lang="en-US" i="1" dirty="0">
                  <a:latin typeface="+mn-lt"/>
                  <a:ea typeface="+mj-ea"/>
                </a:rPr>
                <a:t>modified bit </a:t>
              </a:r>
              <a:r>
                <a:rPr lang="en-US" dirty="0">
                  <a:latin typeface="+mn-lt"/>
                  <a:ea typeface="+mj-ea"/>
                </a:rPr>
                <a:t>for each cache block in memory</a:t>
              </a:r>
            </a:p>
          </p:txBody>
        </p:sp>
        <p:sp>
          <p:nvSpPr>
            <p:cNvPr id="42025" name="Rectangle 175"/>
            <p:cNvSpPr>
              <a:spLocks noChangeArrowheads="1"/>
            </p:cNvSpPr>
            <p:nvPr/>
          </p:nvSpPr>
          <p:spPr bwMode="auto">
            <a:xfrm>
              <a:off x="2016" y="3504"/>
              <a:ext cx="192" cy="192"/>
            </a:xfrm>
            <a:prstGeom prst="rect">
              <a:avLst/>
            </a:prstGeom>
            <a:solidFill>
              <a:srgbClr val="FF9900"/>
            </a:solidFill>
            <a:ln w="19050" algn="ctr">
              <a:solidFill>
                <a:srgbClr val="FF6600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27216" name="Line 176"/>
          <p:cNvSpPr>
            <a:spLocks noChangeShapeType="1"/>
          </p:cNvSpPr>
          <p:nvPr/>
        </p:nvSpPr>
        <p:spPr bwMode="auto">
          <a:xfrm flipH="1" flipV="1">
            <a:off x="2286000" y="1981200"/>
            <a:ext cx="2514600" cy="2590800"/>
          </a:xfrm>
          <a:prstGeom prst="line">
            <a:avLst/>
          </a:prstGeom>
          <a:noFill/>
          <a:ln w="19050">
            <a:solidFill>
              <a:srgbClr val="339933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105" name="Text Box 128"/>
          <p:cNvSpPr txBox="1">
            <a:spLocks noChangeArrowheads="1"/>
          </p:cNvSpPr>
          <p:nvPr/>
        </p:nvSpPr>
        <p:spPr bwMode="auto">
          <a:xfrm>
            <a:off x="6858000" y="2330376"/>
            <a:ext cx="1770064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dirty="0" smtClean="0">
                <a:latin typeface="+mn-lt"/>
              </a:rPr>
              <a:t>(Centralized)</a:t>
            </a:r>
          </a:p>
          <a:p>
            <a:pPr algn="ctr" eaLnBrk="1" hangingPunct="1"/>
            <a:r>
              <a:rPr lang="en-US" dirty="0" smtClean="0">
                <a:latin typeface="+mn-lt"/>
              </a:rPr>
              <a:t>Directory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32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2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727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2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500"/>
                                        <p:tgtEl>
                                          <p:spTgt spid="72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2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2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85" grpId="0" animBg="1"/>
      <p:bldP spid="727185" grpId="1" animBg="1"/>
      <p:bldP spid="727209" grpId="0" animBg="1"/>
      <p:bldP spid="727216" grpId="0" animBg="1"/>
    </p:bld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9650</TotalTime>
  <Words>2077</Words>
  <Application>Microsoft Office PowerPoint</Application>
  <PresentationFormat>如螢幕大小 (4:3)</PresentationFormat>
  <Paragraphs>576</Paragraphs>
  <Slides>27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40" baseType="lpstr">
      <vt:lpstr>굴림</vt:lpstr>
      <vt:lpstr>ＭＳ Ｐゴシック</vt:lpstr>
      <vt:lpstr>Perpetua</vt:lpstr>
      <vt:lpstr>新細明體</vt:lpstr>
      <vt:lpstr>標楷體</vt:lpstr>
      <vt:lpstr>Arial</vt:lpstr>
      <vt:lpstr>Calibri</vt:lpstr>
      <vt:lpstr>Symbol</vt:lpstr>
      <vt:lpstr>Tahoma</vt:lpstr>
      <vt:lpstr>Times</vt:lpstr>
      <vt:lpstr>Times New Roman</vt:lpstr>
      <vt:lpstr>Wingdings</vt:lpstr>
      <vt:lpstr>Contemporary Portrait</vt:lpstr>
      <vt:lpstr>CS5102 High Performance Computer Systems  Distributed Shared Memory</vt:lpstr>
      <vt:lpstr>Outline</vt:lpstr>
      <vt:lpstr>Distributed Shared Memory (DSM)</vt:lpstr>
      <vt:lpstr>Can snoopy protocol work for cache coherence on DSM? </vt:lpstr>
      <vt:lpstr>Races in DSM</vt:lpstr>
      <vt:lpstr>Scalable Cache Coherence</vt:lpstr>
      <vt:lpstr>Scalable Cache Coherence</vt:lpstr>
      <vt:lpstr>Directory-based Cache Coherence</vt:lpstr>
      <vt:lpstr>Directory-based Cache Coherence</vt:lpstr>
      <vt:lpstr>Distributed Directory Cache Coherence</vt:lpstr>
      <vt:lpstr>Directory Coherence Protocol: Read Miss</vt:lpstr>
      <vt:lpstr>Directory Coherence Protocol: Read Miss</vt:lpstr>
      <vt:lpstr>Directory Coherence Protocol: Write Miss</vt:lpstr>
      <vt:lpstr>Directory: Basic Operations</vt:lpstr>
      <vt:lpstr>A Possible 4-hop Implementation</vt:lpstr>
      <vt:lpstr>A Possible 3-hop Implementation</vt:lpstr>
      <vt:lpstr>Example Cache States</vt:lpstr>
      <vt:lpstr>Operations in Directory (MSI)</vt:lpstr>
      <vt:lpstr>Operations in Directory (MSI)</vt:lpstr>
      <vt:lpstr>Operations in Directory</vt:lpstr>
      <vt:lpstr>Read Miss to Uncached or Shared Block</vt:lpstr>
      <vt:lpstr>Write Miss to Read Shared Block</vt:lpstr>
      <vt:lpstr>Directory: Data Structures</vt:lpstr>
      <vt:lpstr>Issues with Contention Resolution</vt:lpstr>
      <vt:lpstr>An Example Race: Writeback and Read</vt:lpstr>
      <vt:lpstr>Hybrid Snoopy and Directory</vt:lpstr>
      <vt:lpstr>Snoopy vs. Directory Coherence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CS5102 High Performance Computer Systems  Distributed Shared Memory</dc:title>
  <dc:creator>Chung-Ta King</dc:creator>
  <cp:lastModifiedBy>Chung-Ta King</cp:lastModifiedBy>
  <cp:revision>1114</cp:revision>
  <dcterms:created xsi:type="dcterms:W3CDTF">2000-02-07T23:54:30Z</dcterms:created>
  <dcterms:modified xsi:type="dcterms:W3CDTF">2017-05-24T13:12:13Z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