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1"/>
  </p:sldMasterIdLst>
  <p:notesMasterIdLst>
    <p:notesMasterId r:id="rId54"/>
  </p:notesMasterIdLst>
  <p:handoutMasterIdLst>
    <p:handoutMasterId r:id="rId55"/>
  </p:handoutMasterIdLst>
  <p:sldIdLst>
    <p:sldId id="288" r:id="rId2"/>
    <p:sldId id="621" r:id="rId3"/>
    <p:sldId id="684" r:id="rId4"/>
    <p:sldId id="755" r:id="rId5"/>
    <p:sldId id="745" r:id="rId6"/>
    <p:sldId id="662" r:id="rId7"/>
    <p:sldId id="663" r:id="rId8"/>
    <p:sldId id="664" r:id="rId9"/>
    <p:sldId id="718" r:id="rId10"/>
    <p:sldId id="722" r:id="rId11"/>
    <p:sldId id="723" r:id="rId12"/>
    <p:sldId id="758" r:id="rId13"/>
    <p:sldId id="715" r:id="rId14"/>
    <p:sldId id="686" r:id="rId15"/>
    <p:sldId id="687" r:id="rId16"/>
    <p:sldId id="716" r:id="rId17"/>
    <p:sldId id="725" r:id="rId18"/>
    <p:sldId id="759" r:id="rId19"/>
    <p:sldId id="729" r:id="rId20"/>
    <p:sldId id="762" r:id="rId21"/>
    <p:sldId id="691" r:id="rId22"/>
    <p:sldId id="693" r:id="rId23"/>
    <p:sldId id="694" r:id="rId24"/>
    <p:sldId id="695" r:id="rId25"/>
    <p:sldId id="730" r:id="rId26"/>
    <p:sldId id="767" r:id="rId27"/>
    <p:sldId id="702" r:id="rId28"/>
    <p:sldId id="703" r:id="rId29"/>
    <p:sldId id="704" r:id="rId30"/>
    <p:sldId id="705" r:id="rId31"/>
    <p:sldId id="706" r:id="rId32"/>
    <p:sldId id="744" r:id="rId33"/>
    <p:sldId id="770" r:id="rId34"/>
    <p:sldId id="769" r:id="rId35"/>
    <p:sldId id="647" r:id="rId36"/>
    <p:sldId id="746" r:id="rId37"/>
    <p:sldId id="648" r:id="rId38"/>
    <p:sldId id="763" r:id="rId39"/>
    <p:sldId id="771" r:id="rId40"/>
    <p:sldId id="742" r:id="rId41"/>
    <p:sldId id="743" r:id="rId42"/>
    <p:sldId id="711" r:id="rId43"/>
    <p:sldId id="772" r:id="rId44"/>
    <p:sldId id="775" r:id="rId45"/>
    <p:sldId id="774" r:id="rId46"/>
    <p:sldId id="773" r:id="rId47"/>
    <p:sldId id="753" r:id="rId48"/>
    <p:sldId id="765" r:id="rId49"/>
    <p:sldId id="749" r:id="rId50"/>
    <p:sldId id="751" r:id="rId51"/>
    <p:sldId id="752" r:id="rId52"/>
    <p:sldId id="750" r:id="rId53"/>
  </p:sldIdLst>
  <p:sldSz cx="9144000" cy="6858000" type="screen4x3"/>
  <p:notesSz cx="10234613" cy="7099300"/>
  <p:defaultTextStyle>
    <a:defPPr>
      <a:defRPr lang="en-US"/>
    </a:defPPr>
    <a:lvl1pPr algn="l" rtl="0" fontAlgn="base">
      <a:spcBef>
        <a:spcPct val="0"/>
      </a:spcBef>
      <a:spcAft>
        <a:spcPct val="0"/>
      </a:spcAft>
      <a:defRPr kumimoji="1" sz="2400" kern="1200">
        <a:solidFill>
          <a:schemeClr val="tx1"/>
        </a:solidFill>
        <a:latin typeface="Tahoma" panose="020B0604030504040204" pitchFamily="34" charset="0"/>
        <a:ea typeface="新細明體" panose="02020500000000000000" pitchFamily="18" charset="-120"/>
        <a:cs typeface="+mn-cs"/>
      </a:defRPr>
    </a:lvl1pPr>
    <a:lvl2pPr marL="457200" algn="l" rtl="0" fontAlgn="base">
      <a:spcBef>
        <a:spcPct val="0"/>
      </a:spcBef>
      <a:spcAft>
        <a:spcPct val="0"/>
      </a:spcAft>
      <a:defRPr kumimoji="1" sz="2400" kern="1200">
        <a:solidFill>
          <a:schemeClr val="tx1"/>
        </a:solidFill>
        <a:latin typeface="Tahoma" panose="020B0604030504040204" pitchFamily="34" charset="0"/>
        <a:ea typeface="新細明體" panose="02020500000000000000" pitchFamily="18" charset="-120"/>
        <a:cs typeface="+mn-cs"/>
      </a:defRPr>
    </a:lvl2pPr>
    <a:lvl3pPr marL="914400" algn="l" rtl="0" fontAlgn="base">
      <a:spcBef>
        <a:spcPct val="0"/>
      </a:spcBef>
      <a:spcAft>
        <a:spcPct val="0"/>
      </a:spcAft>
      <a:defRPr kumimoji="1" sz="2400" kern="1200">
        <a:solidFill>
          <a:schemeClr val="tx1"/>
        </a:solidFill>
        <a:latin typeface="Tahoma" panose="020B0604030504040204" pitchFamily="34" charset="0"/>
        <a:ea typeface="新細明體" panose="02020500000000000000" pitchFamily="18" charset="-120"/>
        <a:cs typeface="+mn-cs"/>
      </a:defRPr>
    </a:lvl3pPr>
    <a:lvl4pPr marL="1371600" algn="l" rtl="0" fontAlgn="base">
      <a:spcBef>
        <a:spcPct val="0"/>
      </a:spcBef>
      <a:spcAft>
        <a:spcPct val="0"/>
      </a:spcAft>
      <a:defRPr kumimoji="1" sz="2400" kern="1200">
        <a:solidFill>
          <a:schemeClr val="tx1"/>
        </a:solidFill>
        <a:latin typeface="Tahoma" panose="020B0604030504040204" pitchFamily="34" charset="0"/>
        <a:ea typeface="新細明體" panose="02020500000000000000" pitchFamily="18" charset="-120"/>
        <a:cs typeface="+mn-cs"/>
      </a:defRPr>
    </a:lvl4pPr>
    <a:lvl5pPr marL="1828800" algn="l" rtl="0" fontAlgn="base">
      <a:spcBef>
        <a:spcPct val="0"/>
      </a:spcBef>
      <a:spcAft>
        <a:spcPct val="0"/>
      </a:spcAft>
      <a:defRPr kumimoji="1" sz="2400" kern="1200">
        <a:solidFill>
          <a:schemeClr val="tx1"/>
        </a:solidFill>
        <a:latin typeface="Tahoma" panose="020B0604030504040204" pitchFamily="34" charset="0"/>
        <a:ea typeface="新細明體" panose="02020500000000000000" pitchFamily="18" charset="-120"/>
        <a:cs typeface="+mn-cs"/>
      </a:defRPr>
    </a:lvl5pPr>
    <a:lvl6pPr marL="2286000" algn="l" defTabSz="914400" rtl="0" eaLnBrk="1" latinLnBrk="0" hangingPunct="1">
      <a:defRPr kumimoji="1" sz="2400" kern="1200">
        <a:solidFill>
          <a:schemeClr val="tx1"/>
        </a:solidFill>
        <a:latin typeface="Tahoma" panose="020B0604030504040204" pitchFamily="34" charset="0"/>
        <a:ea typeface="新細明體" panose="02020500000000000000" pitchFamily="18" charset="-120"/>
        <a:cs typeface="+mn-cs"/>
      </a:defRPr>
    </a:lvl6pPr>
    <a:lvl7pPr marL="2743200" algn="l" defTabSz="914400" rtl="0" eaLnBrk="1" latinLnBrk="0" hangingPunct="1">
      <a:defRPr kumimoji="1" sz="2400" kern="1200">
        <a:solidFill>
          <a:schemeClr val="tx1"/>
        </a:solidFill>
        <a:latin typeface="Tahoma" panose="020B0604030504040204" pitchFamily="34" charset="0"/>
        <a:ea typeface="新細明體" panose="02020500000000000000" pitchFamily="18" charset="-120"/>
        <a:cs typeface="+mn-cs"/>
      </a:defRPr>
    </a:lvl7pPr>
    <a:lvl8pPr marL="3200400" algn="l" defTabSz="914400" rtl="0" eaLnBrk="1" latinLnBrk="0" hangingPunct="1">
      <a:defRPr kumimoji="1" sz="2400" kern="1200">
        <a:solidFill>
          <a:schemeClr val="tx1"/>
        </a:solidFill>
        <a:latin typeface="Tahoma" panose="020B0604030504040204" pitchFamily="34" charset="0"/>
        <a:ea typeface="新細明體" panose="02020500000000000000" pitchFamily="18" charset="-120"/>
        <a:cs typeface="+mn-cs"/>
      </a:defRPr>
    </a:lvl8pPr>
    <a:lvl9pPr marL="3657600" algn="l" defTabSz="914400" rtl="0" eaLnBrk="1" latinLnBrk="0" hangingPunct="1">
      <a:defRPr kumimoji="1" sz="2400" kern="1200">
        <a:solidFill>
          <a:schemeClr val="tx1"/>
        </a:solidFill>
        <a:latin typeface="Tahoma" panose="020B060403050404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3168">
          <p15:clr>
            <a:srgbClr val="A4A3A4"/>
          </p15:clr>
        </p15:guide>
        <p15:guide id="2" pos="2880">
          <p15:clr>
            <a:srgbClr val="A4A3A4"/>
          </p15:clr>
        </p15:guide>
      </p15:sldGuideLst>
    </p:ext>
    <p:ext uri="{2D200454-40CA-4A62-9FC3-DE9A4176ACB9}">
      <p15:notesGuideLst xmlns:p15="http://schemas.microsoft.com/office/powerpoint/2012/main">
        <p15:guide id="1" orient="horz" pos="2236">
          <p15:clr>
            <a:srgbClr val="A4A3A4"/>
          </p15:clr>
        </p15:guide>
        <p15:guide id="2" pos="322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Marwedel"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9933"/>
    <a:srgbClr val="99FF99"/>
    <a:srgbClr val="99CCFF"/>
    <a:srgbClr val="33CC33"/>
    <a:srgbClr val="FFCC99"/>
    <a:srgbClr val="FFCC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95" autoAdjust="0"/>
    <p:restoredTop sz="87363" autoAdjust="0"/>
  </p:normalViewPr>
  <p:slideViewPr>
    <p:cSldViewPr>
      <p:cViewPr varScale="1">
        <p:scale>
          <a:sx n="44" d="100"/>
          <a:sy n="44" d="100"/>
        </p:scale>
        <p:origin x="936" y="62"/>
      </p:cViewPr>
      <p:guideLst>
        <p:guide orient="horz" pos="316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22457"/>
    </p:cViewPr>
  </p:sorterViewPr>
  <p:notesViewPr>
    <p:cSldViewPr>
      <p:cViewPr>
        <p:scale>
          <a:sx n="100" d="100"/>
          <a:sy n="100" d="100"/>
        </p:scale>
        <p:origin x="-58" y="1675"/>
      </p:cViewPr>
      <p:guideLst>
        <p:guide orient="horz" pos="2236"/>
        <p:guide pos="322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3474" name="Rectangle 2"/>
          <p:cNvSpPr>
            <a:spLocks noGrp="1" noChangeArrowheads="1"/>
          </p:cNvSpPr>
          <p:nvPr>
            <p:ph type="hdr" sz="quarter"/>
          </p:nvPr>
        </p:nvSpPr>
        <p:spPr bwMode="auto">
          <a:xfrm>
            <a:off x="0" y="0"/>
            <a:ext cx="4433888" cy="354013"/>
          </a:xfrm>
          <a:prstGeom prst="rect">
            <a:avLst/>
          </a:prstGeom>
          <a:noFill/>
          <a:ln>
            <a:noFill/>
          </a:ln>
          <a:effectLst/>
          <a:extLst/>
        </p:spPr>
        <p:txBody>
          <a:bodyPr vert="horz" wrap="square" lIns="91568" tIns="45784" rIns="91568" bIns="45784" numCol="1" anchor="t" anchorCtr="0" compatLnSpc="1">
            <a:prstTxWarp prst="textNoShape">
              <a:avLst/>
            </a:prstTxWarp>
          </a:bodyPr>
          <a:lstStyle>
            <a:lvl1pPr defTabSz="915988" eaLnBrk="0" hangingPunct="0">
              <a:defRPr kumimoji="0" sz="1200">
                <a:latin typeface="Times New Roman" panose="02020603050405020304" pitchFamily="18" charset="0"/>
                <a:ea typeface="新細明體" panose="02020500000000000000" pitchFamily="18" charset="-120"/>
              </a:defRPr>
            </a:lvl1pPr>
          </a:lstStyle>
          <a:p>
            <a:pPr>
              <a:defRPr/>
            </a:pPr>
            <a:endParaRPr lang="zh-TW" altLang="zh-TW"/>
          </a:p>
        </p:txBody>
      </p:sp>
      <p:sp>
        <p:nvSpPr>
          <p:cNvPr id="233475" name="Rectangle 3"/>
          <p:cNvSpPr>
            <a:spLocks noGrp="1" noChangeArrowheads="1"/>
          </p:cNvSpPr>
          <p:nvPr>
            <p:ph type="dt" sz="quarter" idx="1"/>
          </p:nvPr>
        </p:nvSpPr>
        <p:spPr bwMode="auto">
          <a:xfrm>
            <a:off x="5799138" y="0"/>
            <a:ext cx="4433887" cy="354013"/>
          </a:xfrm>
          <a:prstGeom prst="rect">
            <a:avLst/>
          </a:prstGeom>
          <a:noFill/>
          <a:ln>
            <a:noFill/>
          </a:ln>
          <a:effectLst/>
          <a:extLst/>
        </p:spPr>
        <p:txBody>
          <a:bodyPr vert="horz" wrap="square" lIns="91568" tIns="45784" rIns="91568" bIns="45784" numCol="1" anchor="t" anchorCtr="0" compatLnSpc="1">
            <a:prstTxWarp prst="textNoShape">
              <a:avLst/>
            </a:prstTxWarp>
          </a:bodyPr>
          <a:lstStyle>
            <a:lvl1pPr algn="r" defTabSz="915988" eaLnBrk="0" hangingPunct="0">
              <a:defRPr kumimoji="0" sz="1200">
                <a:latin typeface="Times New Roman" panose="02020603050405020304" pitchFamily="18" charset="0"/>
                <a:ea typeface="新細明體" panose="02020500000000000000" pitchFamily="18" charset="-120"/>
              </a:defRPr>
            </a:lvl1pPr>
          </a:lstStyle>
          <a:p>
            <a:pPr>
              <a:defRPr/>
            </a:pPr>
            <a:endParaRPr lang="zh-TW" altLang="zh-TW"/>
          </a:p>
        </p:txBody>
      </p:sp>
      <p:sp>
        <p:nvSpPr>
          <p:cNvPr id="233476" name="Rectangle 4"/>
          <p:cNvSpPr>
            <a:spLocks noGrp="1" noChangeArrowheads="1"/>
          </p:cNvSpPr>
          <p:nvPr>
            <p:ph type="ftr" sz="quarter" idx="2"/>
          </p:nvPr>
        </p:nvSpPr>
        <p:spPr bwMode="auto">
          <a:xfrm>
            <a:off x="0" y="6743700"/>
            <a:ext cx="4433888" cy="354013"/>
          </a:xfrm>
          <a:prstGeom prst="rect">
            <a:avLst/>
          </a:prstGeom>
          <a:noFill/>
          <a:ln>
            <a:noFill/>
          </a:ln>
          <a:effectLst/>
          <a:extLst/>
        </p:spPr>
        <p:txBody>
          <a:bodyPr vert="horz" wrap="square" lIns="91568" tIns="45784" rIns="91568" bIns="45784" numCol="1" anchor="b" anchorCtr="0" compatLnSpc="1">
            <a:prstTxWarp prst="textNoShape">
              <a:avLst/>
            </a:prstTxWarp>
          </a:bodyPr>
          <a:lstStyle>
            <a:lvl1pPr defTabSz="915988" eaLnBrk="0" hangingPunct="0">
              <a:defRPr kumimoji="0" sz="1200">
                <a:latin typeface="Times New Roman" panose="02020603050405020304" pitchFamily="18" charset="0"/>
                <a:ea typeface="新細明體" panose="02020500000000000000" pitchFamily="18" charset="-120"/>
              </a:defRPr>
            </a:lvl1pPr>
          </a:lstStyle>
          <a:p>
            <a:pPr>
              <a:defRPr/>
            </a:pPr>
            <a:endParaRPr lang="zh-TW" altLang="zh-TW"/>
          </a:p>
        </p:txBody>
      </p:sp>
      <p:sp>
        <p:nvSpPr>
          <p:cNvPr id="233477" name="Rectangle 5"/>
          <p:cNvSpPr>
            <a:spLocks noGrp="1" noChangeArrowheads="1"/>
          </p:cNvSpPr>
          <p:nvPr>
            <p:ph type="sldNum" sz="quarter" idx="3"/>
          </p:nvPr>
        </p:nvSpPr>
        <p:spPr bwMode="auto">
          <a:xfrm>
            <a:off x="5799138" y="6743700"/>
            <a:ext cx="4433887" cy="354013"/>
          </a:xfrm>
          <a:prstGeom prst="rect">
            <a:avLst/>
          </a:prstGeom>
          <a:noFill/>
          <a:ln>
            <a:noFill/>
          </a:ln>
          <a:effectLst/>
          <a:extLst/>
        </p:spPr>
        <p:txBody>
          <a:bodyPr vert="horz" wrap="square" lIns="91568" tIns="45784" rIns="91568" bIns="45784" numCol="1" anchor="b" anchorCtr="0" compatLnSpc="1">
            <a:prstTxWarp prst="textNoShape">
              <a:avLst/>
            </a:prstTxWarp>
          </a:bodyPr>
          <a:lstStyle>
            <a:lvl1pPr algn="r" defTabSz="915988" eaLnBrk="0" hangingPunct="0">
              <a:defRPr kumimoji="0" sz="1200">
                <a:latin typeface="Times New Roman" panose="02020603050405020304" pitchFamily="18" charset="0"/>
              </a:defRPr>
            </a:lvl1pPr>
          </a:lstStyle>
          <a:p>
            <a:fld id="{A0BE11CB-2C9D-418D-AA88-8D8F8A0C7AC1}" type="slidenum">
              <a:rPr lang="zh-TW" altLang="en-US"/>
              <a:pPr/>
              <a:t>‹#›</a:t>
            </a:fld>
            <a:endParaRPr lang="zh-TW" altLang="zh-TW"/>
          </a:p>
        </p:txBody>
      </p:sp>
    </p:spTree>
    <p:extLst>
      <p:ext uri="{BB962C8B-B14F-4D97-AF65-F5344CB8AC3E}">
        <p14:creationId xmlns:p14="http://schemas.microsoft.com/office/powerpoint/2010/main" val="3484238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986" name="Rectangle 2"/>
          <p:cNvSpPr>
            <a:spLocks noGrp="1" noChangeArrowheads="1"/>
          </p:cNvSpPr>
          <p:nvPr>
            <p:ph type="hdr" sz="quarter"/>
          </p:nvPr>
        </p:nvSpPr>
        <p:spPr bwMode="auto">
          <a:xfrm>
            <a:off x="0" y="0"/>
            <a:ext cx="4433888" cy="354013"/>
          </a:xfrm>
          <a:prstGeom prst="rect">
            <a:avLst/>
          </a:prstGeom>
          <a:noFill/>
          <a:ln>
            <a:noFill/>
          </a:ln>
          <a:effectLst/>
          <a:extLst/>
        </p:spPr>
        <p:txBody>
          <a:bodyPr vert="horz" wrap="square" lIns="99040" tIns="49520" rIns="99040" bIns="49520" numCol="1" anchor="t" anchorCtr="0" compatLnSpc="1">
            <a:prstTxWarp prst="textNoShape">
              <a:avLst/>
            </a:prstTxWarp>
          </a:bodyPr>
          <a:lstStyle>
            <a:lvl1pPr defTabSz="990600" eaLnBrk="1" hangingPunct="1">
              <a:defRPr kumimoji="1" sz="1300">
                <a:latin typeface="Times New Roman" panose="02020603050405020304" pitchFamily="18" charset="0"/>
                <a:ea typeface="新細明體" panose="02020500000000000000" pitchFamily="18" charset="-120"/>
              </a:defRPr>
            </a:lvl1pPr>
          </a:lstStyle>
          <a:p>
            <a:pPr>
              <a:defRPr/>
            </a:pPr>
            <a:endParaRPr lang="zh-TW" altLang="zh-TW"/>
          </a:p>
        </p:txBody>
      </p:sp>
      <p:sp>
        <p:nvSpPr>
          <p:cNvPr id="169987" name="Rectangle 3"/>
          <p:cNvSpPr>
            <a:spLocks noGrp="1" noChangeArrowheads="1"/>
          </p:cNvSpPr>
          <p:nvPr>
            <p:ph type="dt" idx="1"/>
          </p:nvPr>
        </p:nvSpPr>
        <p:spPr bwMode="auto">
          <a:xfrm>
            <a:off x="5800725" y="0"/>
            <a:ext cx="4433888" cy="354013"/>
          </a:xfrm>
          <a:prstGeom prst="rect">
            <a:avLst/>
          </a:prstGeom>
          <a:noFill/>
          <a:ln>
            <a:noFill/>
          </a:ln>
          <a:effectLst/>
          <a:extLst/>
        </p:spPr>
        <p:txBody>
          <a:bodyPr vert="horz" wrap="square" lIns="99040" tIns="49520" rIns="99040" bIns="49520" numCol="1" anchor="t" anchorCtr="0" compatLnSpc="1">
            <a:prstTxWarp prst="textNoShape">
              <a:avLst/>
            </a:prstTxWarp>
          </a:bodyPr>
          <a:lstStyle>
            <a:lvl1pPr algn="r" defTabSz="990600" eaLnBrk="1" hangingPunct="1">
              <a:defRPr kumimoji="1" sz="1300">
                <a:latin typeface="Times New Roman" panose="02020603050405020304" pitchFamily="18" charset="0"/>
                <a:ea typeface="新細明體" panose="02020500000000000000" pitchFamily="18" charset="-120"/>
              </a:defRPr>
            </a:lvl1pPr>
          </a:lstStyle>
          <a:p>
            <a:pPr>
              <a:defRPr/>
            </a:pPr>
            <a:endParaRPr lang="zh-TW" altLang="zh-TW"/>
          </a:p>
        </p:txBody>
      </p:sp>
      <p:sp>
        <p:nvSpPr>
          <p:cNvPr id="16388" name="Rectangle 4"/>
          <p:cNvSpPr>
            <a:spLocks noGrp="1" noRot="1" noChangeAspect="1" noChangeArrowheads="1" noTextEdit="1"/>
          </p:cNvSpPr>
          <p:nvPr>
            <p:ph type="sldImg" idx="2"/>
          </p:nvPr>
        </p:nvSpPr>
        <p:spPr bwMode="auto">
          <a:xfrm>
            <a:off x="3341688" y="533400"/>
            <a:ext cx="3549650" cy="2662238"/>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9989" name="Rectangle 5"/>
          <p:cNvSpPr>
            <a:spLocks noGrp="1" noChangeArrowheads="1"/>
          </p:cNvSpPr>
          <p:nvPr>
            <p:ph type="body" sz="quarter" idx="3"/>
          </p:nvPr>
        </p:nvSpPr>
        <p:spPr bwMode="auto">
          <a:xfrm>
            <a:off x="1363663" y="3373438"/>
            <a:ext cx="7507287" cy="3192462"/>
          </a:xfrm>
          <a:prstGeom prst="rect">
            <a:avLst/>
          </a:prstGeom>
          <a:noFill/>
          <a:ln>
            <a:noFill/>
          </a:ln>
          <a:effectLst/>
          <a:extLst/>
        </p:spPr>
        <p:txBody>
          <a:bodyPr vert="horz" wrap="square" lIns="99040" tIns="49520" rIns="99040" bIns="49520" numCol="1" anchor="t" anchorCtr="0" compatLnSpc="1">
            <a:prstTxWarp prst="textNoShape">
              <a:avLst/>
            </a:prstTxWarp>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169990" name="Rectangle 6"/>
          <p:cNvSpPr>
            <a:spLocks noGrp="1" noChangeArrowheads="1"/>
          </p:cNvSpPr>
          <p:nvPr>
            <p:ph type="ftr" sz="quarter" idx="4"/>
          </p:nvPr>
        </p:nvSpPr>
        <p:spPr bwMode="auto">
          <a:xfrm>
            <a:off x="0" y="6745288"/>
            <a:ext cx="4433888" cy="354012"/>
          </a:xfrm>
          <a:prstGeom prst="rect">
            <a:avLst/>
          </a:prstGeom>
          <a:noFill/>
          <a:ln>
            <a:noFill/>
          </a:ln>
          <a:effectLst/>
          <a:extLst/>
        </p:spPr>
        <p:txBody>
          <a:bodyPr vert="horz" wrap="square" lIns="99040" tIns="49520" rIns="99040" bIns="49520" numCol="1" anchor="b" anchorCtr="0" compatLnSpc="1">
            <a:prstTxWarp prst="textNoShape">
              <a:avLst/>
            </a:prstTxWarp>
          </a:bodyPr>
          <a:lstStyle>
            <a:lvl1pPr defTabSz="990600" eaLnBrk="1" hangingPunct="1">
              <a:defRPr kumimoji="1" sz="1300">
                <a:latin typeface="Times New Roman" panose="02020603050405020304" pitchFamily="18" charset="0"/>
                <a:ea typeface="新細明體" panose="02020500000000000000" pitchFamily="18" charset="-120"/>
              </a:defRPr>
            </a:lvl1pPr>
          </a:lstStyle>
          <a:p>
            <a:pPr>
              <a:defRPr/>
            </a:pPr>
            <a:endParaRPr lang="zh-TW" altLang="zh-TW"/>
          </a:p>
        </p:txBody>
      </p:sp>
      <p:sp>
        <p:nvSpPr>
          <p:cNvPr id="169991" name="Rectangle 7"/>
          <p:cNvSpPr>
            <a:spLocks noGrp="1" noChangeArrowheads="1"/>
          </p:cNvSpPr>
          <p:nvPr>
            <p:ph type="sldNum" sz="quarter" idx="5"/>
          </p:nvPr>
        </p:nvSpPr>
        <p:spPr bwMode="auto">
          <a:xfrm>
            <a:off x="5800725" y="6745288"/>
            <a:ext cx="4433888" cy="354012"/>
          </a:xfrm>
          <a:prstGeom prst="rect">
            <a:avLst/>
          </a:prstGeom>
          <a:noFill/>
          <a:ln>
            <a:noFill/>
          </a:ln>
          <a:effectLst/>
          <a:extLst/>
        </p:spPr>
        <p:txBody>
          <a:bodyPr vert="horz" wrap="square" lIns="99040" tIns="49520" rIns="99040" bIns="49520" numCol="1" anchor="b" anchorCtr="0" compatLnSpc="1">
            <a:prstTxWarp prst="textNoShape">
              <a:avLst/>
            </a:prstTxWarp>
          </a:bodyPr>
          <a:lstStyle>
            <a:lvl1pPr algn="r" defTabSz="990600">
              <a:defRPr sz="1300">
                <a:latin typeface="Times New Roman" panose="02020603050405020304" pitchFamily="18" charset="0"/>
              </a:defRPr>
            </a:lvl1pPr>
          </a:lstStyle>
          <a:p>
            <a:fld id="{EF6EEB13-CE12-4FF4-956E-CED59E762266}" type="slidenum">
              <a:rPr lang="zh-TW" altLang="en-US"/>
              <a:pPr/>
              <a:t>‹#›</a:t>
            </a:fld>
            <a:endParaRPr lang="zh-TW" altLang="zh-TW"/>
          </a:p>
        </p:txBody>
      </p:sp>
    </p:spTree>
    <p:extLst>
      <p:ext uri="{BB962C8B-B14F-4D97-AF65-F5344CB8AC3E}">
        <p14:creationId xmlns:p14="http://schemas.microsoft.com/office/powerpoint/2010/main" val="20678358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0</a:t>
            </a:fld>
            <a:endParaRPr lang="zh-TW" altLang="zh-TW"/>
          </a:p>
        </p:txBody>
      </p:sp>
    </p:spTree>
    <p:extLst>
      <p:ext uri="{BB962C8B-B14F-4D97-AF65-F5344CB8AC3E}">
        <p14:creationId xmlns:p14="http://schemas.microsoft.com/office/powerpoint/2010/main" val="23365231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148CCD2D-036A-4BBE-B185-D4929E0B7653}" type="slidenum">
              <a:rPr lang="en-US" altLang="en-US">
                <a:solidFill>
                  <a:prstClr val="black"/>
                </a:solidFill>
              </a:rPr>
              <a:pPr/>
              <a:t>17</a:t>
            </a:fld>
            <a:endParaRPr lang="en-US" altLang="en-US">
              <a:solidFill>
                <a:prstClr val="black"/>
              </a:solidFill>
            </a:endParaRPr>
          </a:p>
        </p:txBody>
      </p:sp>
      <p:sp>
        <p:nvSpPr>
          <p:cNvPr id="82947" name="Rectangle 2"/>
          <p:cNvSpPr>
            <a:spLocks noChangeArrowheads="1"/>
          </p:cNvSpPr>
          <p:nvPr/>
        </p:nvSpPr>
        <p:spPr bwMode="auto">
          <a:xfrm>
            <a:off x="3887391" y="1"/>
            <a:ext cx="2970609" cy="456595"/>
          </a:xfrm>
          <a:prstGeom prst="rect">
            <a:avLst/>
          </a:prstGeom>
          <a:noFill/>
          <a:ln w="12700">
            <a:noFill/>
            <a:prstDash val="sysDot"/>
            <a:miter lim="800000"/>
            <a:headEnd/>
            <a:tailEnd/>
          </a:ln>
        </p:spPr>
        <p:txBody>
          <a:bodyPr wrap="none" lIns="86493" tIns="43247" rIns="86493" bIns="43247" anchor="ctr"/>
          <a:lstStyle/>
          <a:p>
            <a:pPr eaLnBrk="0" fontAlgn="base" hangingPunct="0">
              <a:spcBef>
                <a:spcPct val="0"/>
              </a:spcBef>
              <a:spcAft>
                <a:spcPct val="0"/>
              </a:spcAft>
            </a:pPr>
            <a:endParaRPr lang="en-US" dirty="0">
              <a:solidFill>
                <a:prstClr val="black"/>
              </a:solidFill>
            </a:endParaRPr>
          </a:p>
        </p:txBody>
      </p:sp>
      <p:sp>
        <p:nvSpPr>
          <p:cNvPr id="82948" name="Rectangle 3"/>
          <p:cNvSpPr>
            <a:spLocks noChangeArrowheads="1"/>
          </p:cNvSpPr>
          <p:nvPr/>
        </p:nvSpPr>
        <p:spPr bwMode="auto">
          <a:xfrm>
            <a:off x="3887391" y="8687405"/>
            <a:ext cx="2970609" cy="456595"/>
          </a:xfrm>
          <a:prstGeom prst="rect">
            <a:avLst/>
          </a:prstGeom>
          <a:noFill/>
          <a:ln w="12700">
            <a:noFill/>
            <a:prstDash val="sysDot"/>
            <a:miter lim="800000"/>
            <a:headEnd/>
            <a:tailEnd/>
          </a:ln>
        </p:spPr>
        <p:txBody>
          <a:bodyPr lIns="19046" tIns="0" rIns="19046" bIns="0" anchor="b"/>
          <a:lstStyle/>
          <a:p>
            <a:pPr algn="r" defTabSz="914485" eaLnBrk="0" fontAlgn="base" hangingPunct="0">
              <a:spcBef>
                <a:spcPct val="0"/>
              </a:spcBef>
              <a:spcAft>
                <a:spcPct val="0"/>
              </a:spcAft>
            </a:pPr>
            <a:r>
              <a:rPr lang="en-US" sz="1000" i="1">
                <a:solidFill>
                  <a:prstClr val="black"/>
                </a:solidFill>
                <a:latin typeface="Times New Roman" pitchFamily="18" charset="0"/>
              </a:rPr>
              <a:t>9</a:t>
            </a:r>
          </a:p>
        </p:txBody>
      </p:sp>
      <p:sp>
        <p:nvSpPr>
          <p:cNvPr id="82949" name="Rectangle 4"/>
          <p:cNvSpPr>
            <a:spLocks noChangeArrowheads="1"/>
          </p:cNvSpPr>
          <p:nvPr/>
        </p:nvSpPr>
        <p:spPr bwMode="auto">
          <a:xfrm>
            <a:off x="0" y="8687405"/>
            <a:ext cx="2970609" cy="456595"/>
          </a:xfrm>
          <a:prstGeom prst="rect">
            <a:avLst/>
          </a:prstGeom>
          <a:noFill/>
          <a:ln w="12700">
            <a:noFill/>
            <a:prstDash val="sysDot"/>
            <a:miter lim="800000"/>
            <a:headEnd/>
            <a:tailEnd/>
          </a:ln>
        </p:spPr>
        <p:txBody>
          <a:bodyPr wrap="none" lIns="86493" tIns="43247" rIns="86493" bIns="43247" anchor="ctr"/>
          <a:lstStyle/>
          <a:p>
            <a:pPr eaLnBrk="0" fontAlgn="base" hangingPunct="0">
              <a:spcBef>
                <a:spcPct val="0"/>
              </a:spcBef>
              <a:spcAft>
                <a:spcPct val="0"/>
              </a:spcAft>
            </a:pPr>
            <a:endParaRPr lang="en-US" dirty="0">
              <a:solidFill>
                <a:prstClr val="black"/>
              </a:solidFill>
            </a:endParaRPr>
          </a:p>
        </p:txBody>
      </p:sp>
      <p:sp>
        <p:nvSpPr>
          <p:cNvPr id="82950" name="Rectangle 5"/>
          <p:cNvSpPr>
            <a:spLocks noChangeArrowheads="1"/>
          </p:cNvSpPr>
          <p:nvPr/>
        </p:nvSpPr>
        <p:spPr bwMode="auto">
          <a:xfrm>
            <a:off x="0" y="1"/>
            <a:ext cx="2970609" cy="456595"/>
          </a:xfrm>
          <a:prstGeom prst="rect">
            <a:avLst/>
          </a:prstGeom>
          <a:noFill/>
          <a:ln w="12700">
            <a:noFill/>
            <a:prstDash val="sysDot"/>
            <a:miter lim="800000"/>
            <a:headEnd/>
            <a:tailEnd/>
          </a:ln>
        </p:spPr>
        <p:txBody>
          <a:bodyPr wrap="none" lIns="86493" tIns="43247" rIns="86493" bIns="43247" anchor="ctr"/>
          <a:lstStyle/>
          <a:p>
            <a:pPr eaLnBrk="0" fontAlgn="base" hangingPunct="0">
              <a:spcBef>
                <a:spcPct val="0"/>
              </a:spcBef>
              <a:spcAft>
                <a:spcPct val="0"/>
              </a:spcAft>
            </a:pPr>
            <a:endParaRPr lang="en-US" dirty="0">
              <a:solidFill>
                <a:prstClr val="black"/>
              </a:solidFill>
            </a:endParaRPr>
          </a:p>
        </p:txBody>
      </p:sp>
      <p:sp>
        <p:nvSpPr>
          <p:cNvPr id="82951" name="Rectangle 6"/>
          <p:cNvSpPr>
            <a:spLocks noGrp="1" noRot="1" noChangeAspect="1" noChangeArrowheads="1" noTextEdit="1"/>
          </p:cNvSpPr>
          <p:nvPr>
            <p:ph type="sldImg"/>
          </p:nvPr>
        </p:nvSpPr>
        <p:spPr>
          <a:xfrm>
            <a:off x="1154113" y="690563"/>
            <a:ext cx="4554537" cy="3417887"/>
          </a:xfrm>
          <a:ln w="12700" cap="flat">
            <a:solidFill>
              <a:schemeClr val="tx1"/>
            </a:solidFill>
            <a:prstDash val="sysDot"/>
          </a:ln>
        </p:spPr>
      </p:sp>
      <p:sp>
        <p:nvSpPr>
          <p:cNvPr id="82952" name="Rectangle 7"/>
          <p:cNvSpPr>
            <a:spLocks noGrp="1" noChangeArrowheads="1"/>
          </p:cNvSpPr>
          <p:nvPr>
            <p:ph type="body" idx="1"/>
          </p:nvPr>
        </p:nvSpPr>
        <p:spPr>
          <a:xfrm>
            <a:off x="913805" y="4342190"/>
            <a:ext cx="5031879" cy="4112381"/>
          </a:xfrm>
          <a:noFill/>
          <a:ln/>
        </p:spPr>
        <p:txBody>
          <a:bodyPr lIns="90472" tIns="44442" rIns="90472" bIns="44442"/>
          <a:lstStyle/>
          <a:p>
            <a:endParaRPr lang="en-US" smtClean="0"/>
          </a:p>
        </p:txBody>
      </p:sp>
    </p:spTree>
    <p:extLst>
      <p:ext uri="{BB962C8B-B14F-4D97-AF65-F5344CB8AC3E}">
        <p14:creationId xmlns:p14="http://schemas.microsoft.com/office/powerpoint/2010/main" val="4687763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6B97F6D0-83A5-4199-BA43-2B108F7C96D6}" type="slidenum">
              <a:rPr lang="en-US" altLang="en-US">
                <a:solidFill>
                  <a:prstClr val="black"/>
                </a:solidFill>
              </a:rPr>
              <a:pPr/>
              <a:t>18</a:t>
            </a:fld>
            <a:endParaRPr lang="en-US" altLang="en-US">
              <a:solidFill>
                <a:prstClr val="black"/>
              </a:solidFill>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1645644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6B97F6D0-83A5-4199-BA43-2B108F7C96D6}" type="slidenum">
              <a:rPr lang="en-US" altLang="en-US">
                <a:solidFill>
                  <a:prstClr val="black"/>
                </a:solidFill>
              </a:rPr>
              <a:pPr/>
              <a:t>19</a:t>
            </a:fld>
            <a:endParaRPr lang="en-US" altLang="en-US">
              <a:solidFill>
                <a:prstClr val="black"/>
              </a:solidFill>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251210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5E5CEEEE-7C8E-4002-9FB6-DEF124017659}" type="slidenum">
              <a:rPr lang="en-US" altLang="zh-TW"/>
              <a:pPr eaLnBrk="1" hangingPunct="1"/>
              <a:t>20</a:t>
            </a:fld>
            <a:endParaRPr lang="en-US" altLang="zh-TW"/>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15451277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9A1080C6-4810-4AA7-9E1F-370F695BFAB1}" type="slidenum">
              <a:rPr lang="en-US" altLang="zh-TW"/>
              <a:pPr eaLnBrk="1" hangingPunct="1"/>
              <a:t>21</a:t>
            </a:fld>
            <a:endParaRPr lang="en-US" altLang="zh-TW"/>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34078750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133DFDCA-E9D6-4C1F-B94B-BF2F13CDE252}" type="slidenum">
              <a:rPr lang="en-US" altLang="zh-TW"/>
              <a:pPr eaLnBrk="1" hangingPunct="1"/>
              <a:t>22</a:t>
            </a:fld>
            <a:endParaRPr lang="en-US" altLang="zh-TW"/>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28611070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503F0E5B-E131-495E-A600-C6E1B589748B}" type="slidenum">
              <a:rPr lang="en-US" altLang="zh-TW"/>
              <a:pPr eaLnBrk="1" hangingPunct="1"/>
              <a:t>23</a:t>
            </a:fld>
            <a:endParaRPr lang="en-US" altLang="zh-TW"/>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36930872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6B97F6D0-83A5-4199-BA43-2B108F7C96D6}" type="slidenum">
              <a:rPr lang="en-US" altLang="en-US">
                <a:solidFill>
                  <a:prstClr val="black"/>
                </a:solidFill>
              </a:rPr>
              <a:pPr/>
              <a:t>24</a:t>
            </a:fld>
            <a:endParaRPr lang="en-US" altLang="en-US">
              <a:solidFill>
                <a:prstClr val="black"/>
              </a:solidFill>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0401009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6B97F6D0-83A5-4199-BA43-2B108F7C96D6}" type="slidenum">
              <a:rPr lang="en-US" altLang="en-US">
                <a:solidFill>
                  <a:prstClr val="black"/>
                </a:solidFill>
              </a:rPr>
              <a:pPr/>
              <a:t>25</a:t>
            </a:fld>
            <a:endParaRPr lang="en-US" altLang="en-US">
              <a:solidFill>
                <a:prstClr val="black"/>
              </a:solidFill>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9804431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BFB99A63-87E0-49B5-B8A5-BD6ADCDBA044}" type="slidenum">
              <a:rPr lang="en-US" altLang="zh-TW"/>
              <a:pPr eaLnBrk="1" hangingPunct="1"/>
              <a:t>26</a:t>
            </a:fld>
            <a:endParaRPr lang="en-US" altLang="zh-TW"/>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2001406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TW" altLang="zh-TW" smtClean="0">
              <a:ea typeface="ＭＳ Ｐゴシック" panose="020B0600070205080204" pitchFamily="34" charset="-128"/>
            </a:endParaRPr>
          </a:p>
        </p:txBody>
      </p:sp>
      <p:sp>
        <p:nvSpPr>
          <p:cNvPr id="117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A7EECB10-879B-44DC-8343-98A7B7969F42}" type="slidenum">
              <a:rPr lang="en-US" altLang="zh-TW">
                <a:solidFill>
                  <a:srgbClr val="000000"/>
                </a:solidFill>
                <a:latin typeface="Calibri" panose="020F0502020204030204" pitchFamily="34" charset="0"/>
              </a:rPr>
              <a:pPr eaLnBrk="1" hangingPunct="1"/>
              <a:t>3</a:t>
            </a:fld>
            <a:endParaRPr lang="en-US" altLang="zh-TW">
              <a:solidFill>
                <a:srgbClr val="000000"/>
              </a:solidFill>
              <a:latin typeface="Calibri" panose="020F0502020204030204" pitchFamily="34" charset="0"/>
            </a:endParaRPr>
          </a:p>
        </p:txBody>
      </p:sp>
    </p:spTree>
    <p:extLst>
      <p:ext uri="{BB962C8B-B14F-4D97-AF65-F5344CB8AC3E}">
        <p14:creationId xmlns:p14="http://schemas.microsoft.com/office/powerpoint/2010/main" val="23569905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8D176D79-EFC3-4F54-8CA7-E8AB69A754A2}" type="slidenum">
              <a:rPr lang="en-US" altLang="zh-TW"/>
              <a:pPr eaLnBrk="1" hangingPunct="1"/>
              <a:t>27</a:t>
            </a:fld>
            <a:endParaRPr lang="en-US" altLang="zh-TW"/>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30972065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3C15A887-7746-410C-B3E9-492065B59BEF}" type="slidenum">
              <a:rPr lang="en-US" altLang="zh-TW"/>
              <a:pPr eaLnBrk="1" hangingPunct="1"/>
              <a:t>28</a:t>
            </a:fld>
            <a:endParaRPr lang="en-US" altLang="zh-TW"/>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39196322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AAD7F39A-B38B-44FC-84B6-FDD1753B77C8}" type="slidenum">
              <a:rPr lang="en-US" altLang="zh-TW"/>
              <a:pPr eaLnBrk="1" hangingPunct="1"/>
              <a:t>29</a:t>
            </a:fld>
            <a:endParaRPr lang="en-US" altLang="zh-TW"/>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10132688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51F01B27-4F3B-4D05-9795-953EC3AAE37F}" type="slidenum">
              <a:rPr lang="en-US" altLang="zh-TW"/>
              <a:pPr eaLnBrk="1" hangingPunct="1"/>
              <a:t>30</a:t>
            </a:fld>
            <a:endParaRPr lang="en-US" altLang="zh-TW"/>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18237975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TW" altLang="zh-TW" smtClean="0">
              <a:ea typeface="ＭＳ Ｐゴシック" panose="020B0600070205080204" pitchFamily="34" charset="-128"/>
            </a:endParaRPr>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45511D85-254B-4FAE-B029-486AF737E283}" type="slidenum">
              <a:rPr lang="en-US" altLang="zh-TW">
                <a:solidFill>
                  <a:srgbClr val="000000"/>
                </a:solidFill>
                <a:latin typeface="Calibri" panose="020F0502020204030204" pitchFamily="34" charset="0"/>
              </a:rPr>
              <a:pPr eaLnBrk="1" hangingPunct="1"/>
              <a:t>31</a:t>
            </a:fld>
            <a:endParaRPr lang="en-US" altLang="zh-TW">
              <a:solidFill>
                <a:srgbClr val="000000"/>
              </a:solidFill>
              <a:latin typeface="Calibri" panose="020F0502020204030204" pitchFamily="34" charset="0"/>
            </a:endParaRPr>
          </a:p>
        </p:txBody>
      </p:sp>
    </p:spTree>
    <p:extLst>
      <p:ext uri="{BB962C8B-B14F-4D97-AF65-F5344CB8AC3E}">
        <p14:creationId xmlns:p14="http://schemas.microsoft.com/office/powerpoint/2010/main" val="11028041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TW" altLang="zh-TW" smtClean="0">
              <a:ea typeface="ＭＳ Ｐゴシック" panose="020B0600070205080204" pitchFamily="34" charset="-128"/>
            </a:endParaRPr>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45511D85-254B-4FAE-B029-486AF737E283}" type="slidenum">
              <a:rPr lang="en-US" altLang="zh-TW">
                <a:solidFill>
                  <a:srgbClr val="000000"/>
                </a:solidFill>
                <a:latin typeface="Calibri" panose="020F0502020204030204" pitchFamily="34" charset="0"/>
              </a:rPr>
              <a:pPr eaLnBrk="1" hangingPunct="1"/>
              <a:t>32</a:t>
            </a:fld>
            <a:endParaRPr lang="en-US" altLang="zh-TW">
              <a:solidFill>
                <a:srgbClr val="000000"/>
              </a:solidFill>
              <a:latin typeface="Calibri" panose="020F0502020204030204" pitchFamily="34" charset="0"/>
            </a:endParaRPr>
          </a:p>
        </p:txBody>
      </p:sp>
    </p:spTree>
    <p:extLst>
      <p:ext uri="{BB962C8B-B14F-4D97-AF65-F5344CB8AC3E}">
        <p14:creationId xmlns:p14="http://schemas.microsoft.com/office/powerpoint/2010/main" val="36219164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TW" altLang="zh-TW" smtClean="0">
              <a:ea typeface="ＭＳ Ｐゴシック" panose="020B0600070205080204" pitchFamily="34" charset="-128"/>
            </a:endParaRPr>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45511D85-254B-4FAE-B029-486AF737E283}" type="slidenum">
              <a:rPr lang="en-US" altLang="zh-TW">
                <a:solidFill>
                  <a:srgbClr val="000000"/>
                </a:solidFill>
                <a:latin typeface="Calibri" panose="020F0502020204030204" pitchFamily="34" charset="0"/>
              </a:rPr>
              <a:pPr eaLnBrk="1" hangingPunct="1"/>
              <a:t>33</a:t>
            </a:fld>
            <a:endParaRPr lang="en-US" altLang="zh-TW">
              <a:solidFill>
                <a:srgbClr val="000000"/>
              </a:solidFill>
              <a:latin typeface="Calibri" panose="020F0502020204030204" pitchFamily="34" charset="0"/>
            </a:endParaRPr>
          </a:p>
        </p:txBody>
      </p:sp>
    </p:spTree>
    <p:extLst>
      <p:ext uri="{BB962C8B-B14F-4D97-AF65-F5344CB8AC3E}">
        <p14:creationId xmlns:p14="http://schemas.microsoft.com/office/powerpoint/2010/main" val="30619260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TW" altLang="zh-TW" smtClean="0">
              <a:ea typeface="ＭＳ Ｐゴシック" panose="020B0600070205080204" pitchFamily="34" charset="-128"/>
            </a:endParaRPr>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7AE6FF89-683B-4677-94FC-B73468F677C2}" type="slidenum">
              <a:rPr lang="en-US" altLang="zh-TW">
                <a:solidFill>
                  <a:srgbClr val="000000"/>
                </a:solidFill>
                <a:latin typeface="Calibri" panose="020F0502020204030204" pitchFamily="34" charset="0"/>
              </a:rPr>
              <a:pPr eaLnBrk="1" hangingPunct="1"/>
              <a:t>36</a:t>
            </a:fld>
            <a:endParaRPr lang="en-US" altLang="zh-TW">
              <a:solidFill>
                <a:srgbClr val="000000"/>
              </a:solidFill>
              <a:latin typeface="Calibri" panose="020F0502020204030204" pitchFamily="34" charset="0"/>
            </a:endParaRPr>
          </a:p>
        </p:txBody>
      </p:sp>
    </p:spTree>
    <p:extLst>
      <p:ext uri="{BB962C8B-B14F-4D97-AF65-F5344CB8AC3E}">
        <p14:creationId xmlns:p14="http://schemas.microsoft.com/office/powerpoint/2010/main" val="25451800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75743810-DC55-4B42-8B95-43413A782DF4}" type="slidenum">
              <a:rPr lang="en-US"/>
              <a:pPr/>
              <a:t>37</a:t>
            </a:fld>
            <a:endParaRPr lang="en-US"/>
          </a:p>
        </p:txBody>
      </p:sp>
      <p:sp>
        <p:nvSpPr>
          <p:cNvPr id="1587202" name="Rectangle 2"/>
          <p:cNvSpPr>
            <a:spLocks noGrp="1" noRot="1" noChangeAspect="1" noChangeArrowheads="1"/>
          </p:cNvSpPr>
          <p:nvPr>
            <p:ph type="sldImg"/>
          </p:nvPr>
        </p:nvSpPr>
        <p:spPr bwMode="auto">
          <a:xfrm>
            <a:off x="1144588" y="684213"/>
            <a:ext cx="4570412" cy="3429000"/>
          </a:xfrm>
          <a:prstGeom prst="rect">
            <a:avLst/>
          </a:prstGeom>
          <a:solidFill>
            <a:srgbClr val="FFFFFF"/>
          </a:solidFill>
          <a:ln>
            <a:solidFill>
              <a:srgbClr val="000000"/>
            </a:solidFill>
            <a:miter lim="800000"/>
            <a:headEnd/>
            <a:tailEnd/>
          </a:ln>
        </p:spPr>
      </p:sp>
      <p:sp>
        <p:nvSpPr>
          <p:cNvPr id="1587203" name="Rectangle 3"/>
          <p:cNvSpPr>
            <a:spLocks noGrp="1" noChangeArrowheads="1"/>
          </p:cNvSpPr>
          <p:nvPr>
            <p:ph type="body" idx="1"/>
          </p:nvPr>
        </p:nvSpPr>
        <p:spPr bwMode="auto">
          <a:xfrm>
            <a:off x="916781" y="4343703"/>
            <a:ext cx="5024438" cy="4115405"/>
          </a:xfrm>
          <a:prstGeom prst="rect">
            <a:avLst/>
          </a:prstGeom>
          <a:solidFill>
            <a:srgbClr val="FFFFFF"/>
          </a:solidFill>
          <a:ln>
            <a:solidFill>
              <a:srgbClr val="000000"/>
            </a:solidFill>
            <a:miter lim="800000"/>
            <a:headEnd/>
            <a:tailEnd/>
          </a:ln>
        </p:spPr>
        <p:txBody>
          <a:bodyPr lIns="86623" tIns="43312" rIns="86623" bIns="43312">
            <a:prstTxWarp prst="textNoShape">
              <a:avLst/>
            </a:prstTxWarp>
          </a:bodyPr>
          <a:lstStyle/>
          <a:p>
            <a:endParaRPr lang="en-US"/>
          </a:p>
        </p:txBody>
      </p:sp>
    </p:spTree>
    <p:extLst>
      <p:ext uri="{BB962C8B-B14F-4D97-AF65-F5344CB8AC3E}">
        <p14:creationId xmlns:p14="http://schemas.microsoft.com/office/powerpoint/2010/main" val="27579585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TW" altLang="zh-TW" smtClean="0">
              <a:ea typeface="ＭＳ Ｐゴシック" panose="020B0600070205080204" pitchFamily="34" charset="-128"/>
            </a:endParaRPr>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45511D85-254B-4FAE-B029-486AF737E283}" type="slidenum">
              <a:rPr lang="en-US" altLang="zh-TW">
                <a:solidFill>
                  <a:srgbClr val="000000"/>
                </a:solidFill>
                <a:latin typeface="Calibri" panose="020F0502020204030204" pitchFamily="34" charset="0"/>
              </a:rPr>
              <a:pPr eaLnBrk="1" hangingPunct="1"/>
              <a:t>38</a:t>
            </a:fld>
            <a:endParaRPr lang="en-US" altLang="zh-TW">
              <a:solidFill>
                <a:srgbClr val="000000"/>
              </a:solidFill>
              <a:latin typeface="Calibri" panose="020F0502020204030204" pitchFamily="34" charset="0"/>
            </a:endParaRPr>
          </a:p>
        </p:txBody>
      </p:sp>
    </p:spTree>
    <p:extLst>
      <p:ext uri="{BB962C8B-B14F-4D97-AF65-F5344CB8AC3E}">
        <p14:creationId xmlns:p14="http://schemas.microsoft.com/office/powerpoint/2010/main" val="700144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TW" altLang="zh-TW" smtClean="0">
              <a:ea typeface="ＭＳ Ｐゴシック" panose="020B0600070205080204" pitchFamily="34" charset="-128"/>
            </a:endParaRPr>
          </a:p>
        </p:txBody>
      </p:sp>
      <p:sp>
        <p:nvSpPr>
          <p:cNvPr id="117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5CBFD12B-D621-43E5-8F67-9E5E991C3B1F}" type="slidenum">
              <a:rPr lang="en-US" altLang="zh-TW">
                <a:solidFill>
                  <a:srgbClr val="000000"/>
                </a:solidFill>
                <a:latin typeface="Calibri" panose="020F0502020204030204" pitchFamily="34" charset="0"/>
              </a:rPr>
              <a:pPr eaLnBrk="1" hangingPunct="1"/>
              <a:t>4</a:t>
            </a:fld>
            <a:endParaRPr lang="en-US" altLang="zh-TW">
              <a:solidFill>
                <a:srgbClr val="000000"/>
              </a:solidFill>
              <a:latin typeface="Calibri" panose="020F0502020204030204" pitchFamily="34" charset="0"/>
            </a:endParaRPr>
          </a:p>
        </p:txBody>
      </p:sp>
    </p:spTree>
    <p:extLst>
      <p:ext uri="{BB962C8B-B14F-4D97-AF65-F5344CB8AC3E}">
        <p14:creationId xmlns:p14="http://schemas.microsoft.com/office/powerpoint/2010/main" val="9767683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1AA63117-7F53-4465-8F4E-9991AC82BC98}" type="slidenum">
              <a:rPr lang="en-US" altLang="zh-TW"/>
              <a:pPr eaLnBrk="1" hangingPunct="1"/>
              <a:t>41</a:t>
            </a:fld>
            <a:endParaRPr lang="en-US" altLang="zh-TW"/>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11293770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TW" altLang="zh-TW" smtClean="0">
              <a:ea typeface="ＭＳ Ｐゴシック" panose="020B0600070205080204" pitchFamily="34" charset="-128"/>
            </a:endParaRPr>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45511D85-254B-4FAE-B029-486AF737E283}" type="slidenum">
              <a:rPr lang="en-US" altLang="zh-TW">
                <a:solidFill>
                  <a:srgbClr val="000000"/>
                </a:solidFill>
                <a:latin typeface="Calibri" panose="020F0502020204030204" pitchFamily="34" charset="0"/>
              </a:rPr>
              <a:pPr eaLnBrk="1" hangingPunct="1"/>
              <a:t>42</a:t>
            </a:fld>
            <a:endParaRPr lang="en-US" altLang="zh-TW">
              <a:solidFill>
                <a:srgbClr val="000000"/>
              </a:solidFill>
              <a:latin typeface="Calibri" panose="020F0502020204030204" pitchFamily="34" charset="0"/>
            </a:endParaRPr>
          </a:p>
        </p:txBody>
      </p:sp>
    </p:spTree>
    <p:extLst>
      <p:ext uri="{BB962C8B-B14F-4D97-AF65-F5344CB8AC3E}">
        <p14:creationId xmlns:p14="http://schemas.microsoft.com/office/powerpoint/2010/main" val="34851773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The University of Adelaide, School of Computer Science</a:t>
            </a:r>
          </a:p>
        </p:txBody>
      </p:sp>
      <p:sp>
        <p:nvSpPr>
          <p:cNvPr id="5" name="Rectangle 3"/>
          <p:cNvSpPr>
            <a:spLocks noGrp="1" noChangeArrowheads="1"/>
          </p:cNvSpPr>
          <p:nvPr>
            <p:ph type="dt" idx="1"/>
          </p:nvPr>
        </p:nvSpPr>
        <p:spPr>
          <a:ln/>
        </p:spPr>
        <p:txBody>
          <a:bodyPr/>
          <a:lstStyle/>
          <a:p>
            <a:fld id="{07DA533B-45CB-4337-89C6-857AE8953CCB}" type="datetime3">
              <a:rPr lang="en-US"/>
              <a:pPr/>
              <a:t>24 May 2017</a:t>
            </a:fld>
            <a:endParaRPr lang="en-US"/>
          </a:p>
        </p:txBody>
      </p:sp>
      <p:sp>
        <p:nvSpPr>
          <p:cNvPr id="6" name="Rectangle 6"/>
          <p:cNvSpPr>
            <a:spLocks noGrp="1" noChangeArrowheads="1"/>
          </p:cNvSpPr>
          <p:nvPr>
            <p:ph type="ftr" sz="quarter" idx="4"/>
          </p:nvPr>
        </p:nvSpPr>
        <p:spPr>
          <a:ln/>
        </p:spPr>
        <p:txBody>
          <a:bodyPr/>
          <a:lstStyle/>
          <a:p>
            <a:r>
              <a:rPr lang="en-US"/>
              <a:t>Chapter 2 — Instructions: Language of the Computer</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44</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dirty="0"/>
          </a:p>
        </p:txBody>
      </p:sp>
    </p:spTree>
    <p:extLst>
      <p:ext uri="{BB962C8B-B14F-4D97-AF65-F5344CB8AC3E}">
        <p14:creationId xmlns:p14="http://schemas.microsoft.com/office/powerpoint/2010/main" val="34878516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FEFA775C-CA7D-4BC8-95C6-5FEB860B8F48}" type="slidenum">
              <a:rPr lang="en-US" altLang="zh-TW"/>
              <a:pPr eaLnBrk="1" hangingPunct="1"/>
              <a:t>46</a:t>
            </a:fld>
            <a:endParaRPr lang="en-US" altLang="zh-TW"/>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29590603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3764AB8-A3A7-F04E-997D-085C7425025A}" type="slidenum">
              <a:rPr lang="en-US"/>
              <a:pPr/>
              <a:t>47</a:t>
            </a:fld>
            <a:endParaRPr lang="en-US"/>
          </a:p>
        </p:txBody>
      </p:sp>
      <p:sp>
        <p:nvSpPr>
          <p:cNvPr id="1591298" name="Rectangle 2"/>
          <p:cNvSpPr>
            <a:spLocks noGrp="1" noRot="1" noChangeAspect="1" noChangeArrowheads="1"/>
          </p:cNvSpPr>
          <p:nvPr>
            <p:ph type="sldImg"/>
          </p:nvPr>
        </p:nvSpPr>
        <p:spPr bwMode="auto">
          <a:xfrm>
            <a:off x="1144588" y="684213"/>
            <a:ext cx="4570412" cy="3429000"/>
          </a:xfrm>
          <a:prstGeom prst="rect">
            <a:avLst/>
          </a:prstGeom>
          <a:solidFill>
            <a:srgbClr val="FFFFFF"/>
          </a:solidFill>
          <a:ln>
            <a:solidFill>
              <a:srgbClr val="000000"/>
            </a:solidFill>
            <a:miter lim="800000"/>
            <a:headEnd/>
            <a:tailEnd/>
          </a:ln>
        </p:spPr>
      </p:sp>
      <p:sp>
        <p:nvSpPr>
          <p:cNvPr id="1591299" name="Rectangle 3"/>
          <p:cNvSpPr>
            <a:spLocks noGrp="1" noChangeArrowheads="1"/>
          </p:cNvSpPr>
          <p:nvPr>
            <p:ph type="body" idx="1"/>
          </p:nvPr>
        </p:nvSpPr>
        <p:spPr bwMode="auto">
          <a:xfrm>
            <a:off x="916781" y="4343703"/>
            <a:ext cx="5024438" cy="4115405"/>
          </a:xfrm>
          <a:prstGeom prst="rect">
            <a:avLst/>
          </a:prstGeom>
          <a:solidFill>
            <a:srgbClr val="FFFFFF"/>
          </a:solidFill>
          <a:ln>
            <a:solidFill>
              <a:srgbClr val="000000"/>
            </a:solidFill>
            <a:miter lim="800000"/>
            <a:headEnd/>
            <a:tailEnd/>
          </a:ln>
        </p:spPr>
        <p:txBody>
          <a:bodyPr lIns="86623" tIns="43312" rIns="86623" bIns="43312">
            <a:prstTxWarp prst="textNoShape">
              <a:avLst/>
            </a:prstTxWarp>
          </a:bodyPr>
          <a:lstStyle/>
          <a:p>
            <a:endParaRPr lang="en-US"/>
          </a:p>
        </p:txBody>
      </p:sp>
    </p:spTree>
    <p:extLst>
      <p:ext uri="{BB962C8B-B14F-4D97-AF65-F5344CB8AC3E}">
        <p14:creationId xmlns:p14="http://schemas.microsoft.com/office/powerpoint/2010/main" val="17446505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433EBC1C-575C-BF47-8D26-8D3B4E7C5421}" type="slidenum">
              <a:rPr lang="en-US"/>
              <a:pPr/>
              <a:t>48</a:t>
            </a:fld>
            <a:endParaRPr lang="en-US"/>
          </a:p>
        </p:txBody>
      </p:sp>
      <p:sp>
        <p:nvSpPr>
          <p:cNvPr id="1593346" name="Rectangle 2"/>
          <p:cNvSpPr>
            <a:spLocks noGrp="1" noRot="1" noChangeAspect="1" noChangeArrowheads="1" noTextEdit="1"/>
          </p:cNvSpPr>
          <p:nvPr>
            <p:ph type="sldImg"/>
          </p:nvPr>
        </p:nvSpPr>
        <p:spPr bwMode="auto">
          <a:xfrm>
            <a:off x="1152525" y="693738"/>
            <a:ext cx="4551363" cy="3414712"/>
          </a:xfrm>
          <a:prstGeom prst="rect">
            <a:avLst/>
          </a:prstGeom>
          <a:solidFill>
            <a:srgbClr val="FFFFFF"/>
          </a:solidFill>
          <a:ln>
            <a:solidFill>
              <a:srgbClr val="000000"/>
            </a:solidFill>
            <a:miter lim="800000"/>
            <a:headEnd/>
            <a:tailEnd/>
          </a:ln>
        </p:spPr>
      </p:sp>
      <p:sp>
        <p:nvSpPr>
          <p:cNvPr id="1593347" name="Rectangle 3"/>
          <p:cNvSpPr>
            <a:spLocks noGrp="1" noChangeArrowheads="1"/>
          </p:cNvSpPr>
          <p:nvPr>
            <p:ph type="body" idx="1"/>
          </p:nvPr>
        </p:nvSpPr>
        <p:spPr bwMode="auto">
          <a:xfrm>
            <a:off x="912318" y="4342191"/>
            <a:ext cx="5031878" cy="4115405"/>
          </a:xfrm>
          <a:prstGeom prst="rect">
            <a:avLst/>
          </a:prstGeom>
          <a:solidFill>
            <a:srgbClr val="FFFFFF"/>
          </a:solidFill>
          <a:ln>
            <a:solidFill>
              <a:srgbClr val="000000"/>
            </a:solidFill>
            <a:miter lim="800000"/>
            <a:headEnd/>
            <a:tailEnd/>
          </a:ln>
        </p:spPr>
        <p:txBody>
          <a:bodyPr lIns="89906" tIns="44953" rIns="89906" bIns="44953">
            <a:prstTxWarp prst="textNoShape">
              <a:avLst/>
            </a:prstTxWarp>
          </a:bodyPr>
          <a:lstStyle/>
          <a:p>
            <a:r>
              <a:rPr lang="en-US"/>
              <a:t>The block may be invalidated many times unnecessarily because</a:t>
            </a:r>
          </a:p>
          <a:p>
            <a:r>
              <a:rPr lang="en-US"/>
              <a:t>the addresses share a common block.</a:t>
            </a:r>
          </a:p>
        </p:txBody>
      </p:sp>
    </p:spTree>
    <p:extLst>
      <p:ext uri="{BB962C8B-B14F-4D97-AF65-F5344CB8AC3E}">
        <p14:creationId xmlns:p14="http://schemas.microsoft.com/office/powerpoint/2010/main" val="390263645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5"/>
          <p:cNvSpPr>
            <a:spLocks noGrp="1" noChangeArrowheads="1"/>
          </p:cNvSpPr>
          <p:nvPr>
            <p:ph type="sldNum" sz="quarter" idx="5"/>
          </p:nvPr>
        </p:nvSpPr>
        <p:spPr>
          <a:noFill/>
        </p:spPr>
        <p:txBody>
          <a:bodyPr/>
          <a:lstStyle/>
          <a:p>
            <a:fld id="{33F59C19-D928-4748-A2B6-F90C725949E6}" type="slidenum">
              <a:rPr lang="en-US"/>
              <a:pPr/>
              <a:t>49</a:t>
            </a:fld>
            <a:endParaRPr lang="en-US"/>
          </a:p>
        </p:txBody>
      </p:sp>
      <p:sp>
        <p:nvSpPr>
          <p:cNvPr id="25603" name="Rectangle 2"/>
          <p:cNvSpPr>
            <a:spLocks noGrp="1" noRot="1" noChangeAspect="1" noChangeArrowheads="1"/>
          </p:cNvSpPr>
          <p:nvPr>
            <p:ph type="sldImg"/>
          </p:nvPr>
        </p:nvSpPr>
        <p:spPr>
          <a:xfrm>
            <a:off x="1400175" y="877888"/>
            <a:ext cx="4059238" cy="3044825"/>
          </a:xfrm>
          <a:solidFill>
            <a:srgbClr val="FFFFFF"/>
          </a:solidFill>
          <a:ln/>
        </p:spPr>
      </p:sp>
      <p:sp>
        <p:nvSpPr>
          <p:cNvPr id="25604" name="Rectangle 3"/>
          <p:cNvSpPr>
            <a:spLocks noGrp="1" noChangeArrowheads="1"/>
          </p:cNvSpPr>
          <p:nvPr>
            <p:ph type="body" idx="1"/>
          </p:nvPr>
        </p:nvSpPr>
        <p:spPr>
          <a:xfrm>
            <a:off x="913805" y="4343704"/>
            <a:ext cx="5030391" cy="4113892"/>
          </a:xfrm>
          <a:solidFill>
            <a:srgbClr val="FFFFFF"/>
          </a:solidFill>
          <a:ln>
            <a:solidFill>
              <a:srgbClr val="000000"/>
            </a:solidFill>
          </a:ln>
        </p:spPr>
        <p:txBody>
          <a:bodyPr/>
          <a:lstStyle/>
          <a:p>
            <a:endParaRPr lang="en-US">
              <a:latin typeface="Arial" charset="0"/>
              <a:ea typeface="ＭＳ Ｐゴシック" charset="-128"/>
              <a:cs typeface="ＭＳ Ｐゴシック" charset="-128"/>
            </a:endParaRPr>
          </a:p>
        </p:txBody>
      </p:sp>
    </p:spTree>
    <p:extLst>
      <p:ext uri="{BB962C8B-B14F-4D97-AF65-F5344CB8AC3E}">
        <p14:creationId xmlns:p14="http://schemas.microsoft.com/office/powerpoint/2010/main" val="15970109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p:cNvSpPr>
            <a:spLocks noGrp="1" noChangeArrowheads="1"/>
          </p:cNvSpPr>
          <p:nvPr>
            <p:ph type="sldNum" sz="quarter" idx="5"/>
          </p:nvPr>
        </p:nvSpPr>
        <p:spPr>
          <a:noFill/>
        </p:spPr>
        <p:txBody>
          <a:bodyPr/>
          <a:lstStyle/>
          <a:p>
            <a:fld id="{BF32BCE6-EF00-814B-BDEF-5EFF23D13882}" type="slidenum">
              <a:rPr lang="en-US"/>
              <a:pPr/>
              <a:t>50</a:t>
            </a:fld>
            <a:endParaRPr lang="en-US"/>
          </a:p>
        </p:txBody>
      </p:sp>
      <p:sp>
        <p:nvSpPr>
          <p:cNvPr id="27651" name="Rectangle 2"/>
          <p:cNvSpPr>
            <a:spLocks noGrp="1" noRot="1" noChangeAspect="1" noChangeArrowheads="1"/>
          </p:cNvSpPr>
          <p:nvPr>
            <p:ph type="sldImg"/>
          </p:nvPr>
        </p:nvSpPr>
        <p:spPr>
          <a:xfrm>
            <a:off x="1400175" y="877888"/>
            <a:ext cx="4059238" cy="3044825"/>
          </a:xfrm>
          <a:solidFill>
            <a:srgbClr val="FFFFFF"/>
          </a:solidFill>
          <a:ln/>
        </p:spPr>
      </p:sp>
      <p:sp>
        <p:nvSpPr>
          <p:cNvPr id="27652" name="Rectangle 3"/>
          <p:cNvSpPr>
            <a:spLocks noGrp="1" noChangeArrowheads="1"/>
          </p:cNvSpPr>
          <p:nvPr>
            <p:ph type="body" idx="1"/>
          </p:nvPr>
        </p:nvSpPr>
        <p:spPr>
          <a:xfrm>
            <a:off x="913805" y="4343704"/>
            <a:ext cx="5030391" cy="4113892"/>
          </a:xfrm>
          <a:solidFill>
            <a:srgbClr val="FFFFFF"/>
          </a:solidFill>
          <a:ln>
            <a:solidFill>
              <a:srgbClr val="000000"/>
            </a:solidFill>
          </a:ln>
        </p:spPr>
        <p:txBody>
          <a:bodyPr/>
          <a:lstStyle/>
          <a:p>
            <a:endParaRPr lang="en-US">
              <a:latin typeface="Arial" charset="0"/>
              <a:ea typeface="ＭＳ Ｐゴシック" charset="-128"/>
              <a:cs typeface="ＭＳ Ｐゴシック" charset="-128"/>
            </a:endParaRPr>
          </a:p>
        </p:txBody>
      </p:sp>
    </p:spTree>
    <p:extLst>
      <p:ext uri="{BB962C8B-B14F-4D97-AF65-F5344CB8AC3E}">
        <p14:creationId xmlns:p14="http://schemas.microsoft.com/office/powerpoint/2010/main" val="17110293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5"/>
          <p:cNvSpPr>
            <a:spLocks noGrp="1" noChangeArrowheads="1"/>
          </p:cNvSpPr>
          <p:nvPr>
            <p:ph type="sldNum" sz="quarter" idx="5"/>
          </p:nvPr>
        </p:nvSpPr>
        <p:spPr>
          <a:noFill/>
        </p:spPr>
        <p:txBody>
          <a:bodyPr/>
          <a:lstStyle/>
          <a:p>
            <a:fld id="{1A0F2BC0-FAC0-984C-95FA-9E946F480422}" type="slidenum">
              <a:rPr lang="en-US"/>
              <a:pPr/>
              <a:t>51</a:t>
            </a:fld>
            <a:endParaRPr lang="en-US"/>
          </a:p>
        </p:txBody>
      </p:sp>
      <p:sp>
        <p:nvSpPr>
          <p:cNvPr id="23555" name="Rectangle 2"/>
          <p:cNvSpPr>
            <a:spLocks noGrp="1" noRot="1" noChangeAspect="1" noChangeArrowheads="1"/>
          </p:cNvSpPr>
          <p:nvPr>
            <p:ph type="sldImg"/>
          </p:nvPr>
        </p:nvSpPr>
        <p:spPr>
          <a:xfrm>
            <a:off x="1400175" y="877888"/>
            <a:ext cx="4059238" cy="3044825"/>
          </a:xfrm>
          <a:solidFill>
            <a:srgbClr val="FFFFFF"/>
          </a:solidFill>
          <a:ln/>
        </p:spPr>
      </p:sp>
      <p:sp>
        <p:nvSpPr>
          <p:cNvPr id="23556" name="Rectangle 3"/>
          <p:cNvSpPr>
            <a:spLocks noGrp="1" noChangeArrowheads="1"/>
          </p:cNvSpPr>
          <p:nvPr>
            <p:ph type="body" idx="1"/>
          </p:nvPr>
        </p:nvSpPr>
        <p:spPr>
          <a:xfrm>
            <a:off x="913805" y="4343704"/>
            <a:ext cx="5030391" cy="4113892"/>
          </a:xfrm>
          <a:solidFill>
            <a:srgbClr val="FFFFFF"/>
          </a:solidFill>
          <a:ln>
            <a:solidFill>
              <a:srgbClr val="000000"/>
            </a:solidFill>
          </a:ln>
        </p:spPr>
        <p:txBody>
          <a:bodyPr/>
          <a:lstStyle/>
          <a:p>
            <a:endParaRPr lang="en-US">
              <a:latin typeface="Arial" charset="0"/>
              <a:ea typeface="ＭＳ Ｐゴシック" charset="-128"/>
              <a:cs typeface="ＭＳ Ｐゴシック" charset="-128"/>
            </a:endParaRPr>
          </a:p>
        </p:txBody>
      </p:sp>
    </p:spTree>
    <p:extLst>
      <p:ext uri="{BB962C8B-B14F-4D97-AF65-F5344CB8AC3E}">
        <p14:creationId xmlns:p14="http://schemas.microsoft.com/office/powerpoint/2010/main" val="4159217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1768AC89-5E89-4EC1-9527-7676AFFDE06D}" type="slidenum">
              <a:rPr lang="en-US" altLang="zh-TW"/>
              <a:pPr eaLnBrk="1" hangingPunct="1"/>
              <a:t>5</a:t>
            </a:fld>
            <a:endParaRPr lang="en-US" altLang="zh-TW"/>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3456090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FB42E1BB-1EBD-4E54-8B67-C01E91FA7D27}" type="slidenum">
              <a:rPr lang="en-US" altLang="zh-TW"/>
              <a:pPr eaLnBrk="1" hangingPunct="1"/>
              <a:t>6</a:t>
            </a:fld>
            <a:endParaRPr lang="en-US" altLang="zh-TW"/>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1890002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FF2B213B-0E6C-4149-A999-6052D2BFA33D}" type="slidenum">
              <a:rPr lang="en-US" altLang="zh-TW"/>
              <a:pPr eaLnBrk="1" hangingPunct="1"/>
              <a:t>7</a:t>
            </a:fld>
            <a:endParaRPr lang="en-US" altLang="zh-TW"/>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1347675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06B91F2B-A029-4804-A603-BBA55FE79895}" type="slidenum">
              <a:rPr lang="en-US" altLang="en-US">
                <a:solidFill>
                  <a:prstClr val="black"/>
                </a:solidFill>
              </a:rPr>
              <a:pPr/>
              <a:t>12</a:t>
            </a:fld>
            <a:endParaRPr lang="en-US" altLang="en-US">
              <a:solidFill>
                <a:prstClr val="black"/>
              </a:solidFill>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949080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FE50A35B-B35E-4D2D-974E-42A00F3A7DE2}" type="slidenum">
              <a:rPr lang="en-US" altLang="zh-TW"/>
              <a:pPr eaLnBrk="1" hangingPunct="1"/>
              <a:t>13</a:t>
            </a:fld>
            <a:endParaRPr lang="en-US" altLang="zh-TW"/>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1386515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fld id="{A81CD9C3-82C7-47D1-9955-66E972E7D945}" type="slidenum">
              <a:rPr lang="en-US" altLang="zh-TW"/>
              <a:pPr eaLnBrk="1" hangingPunct="1"/>
              <a:t>14</a:t>
            </a:fld>
            <a:endParaRPr lang="en-US" altLang="zh-TW"/>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pPr eaLnBrk="1" hangingPunct="1"/>
            <a:endParaRPr lang="en-US" smtClean="0">
              <a:ea typeface="新細明體" charset="-120"/>
            </a:endParaRPr>
          </a:p>
        </p:txBody>
      </p:sp>
    </p:spTree>
    <p:extLst>
      <p:ext uri="{BB962C8B-B14F-4D97-AF65-F5344CB8AC3E}">
        <p14:creationId xmlns:p14="http://schemas.microsoft.com/office/powerpoint/2010/main" val="28721541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Rectangle 10"/>
          <p:cNvSpPr>
            <a:spLocks noChangeArrowheads="1"/>
          </p:cNvSpPr>
          <p:nvPr userDrawn="1"/>
        </p:nvSpPr>
        <p:spPr bwMode="auto">
          <a:xfrm>
            <a:off x="0" y="6138863"/>
            <a:ext cx="9144000" cy="719137"/>
          </a:xfrm>
          <a:prstGeom prst="rect">
            <a:avLst/>
          </a:prstGeom>
          <a:solidFill>
            <a:srgbClr val="7F1084"/>
          </a:solidFill>
          <a:ln>
            <a:noFill/>
          </a:ln>
          <a:effectLst/>
          <a:extLst/>
        </p:spPr>
        <p:txBody>
          <a:bodyPr wrap="none" anchor="ctr"/>
          <a:lstStyle/>
          <a:p>
            <a:pPr>
              <a:defRPr/>
            </a:pPr>
            <a:endParaRPr lang="zh-TW" altLang="en-US">
              <a:latin typeface="Calibri" pitchFamily="34" charset="0"/>
            </a:endParaRPr>
          </a:p>
        </p:txBody>
      </p:sp>
      <p:pic>
        <p:nvPicPr>
          <p:cNvPr id="5" name="Picture 11" descr="清大LOGO(鳥)"/>
          <p:cNvPicPr>
            <a:picLocks noChangeAspect="1" noChangeArrowheads="1"/>
          </p:cNvPicPr>
          <p:nvPr userDrawn="1"/>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0" y="30163"/>
            <a:ext cx="1619250" cy="806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14" descr="清大書法字 "/>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55650" y="6210300"/>
            <a:ext cx="2087563" cy="323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Text Box 15"/>
          <p:cNvSpPr txBox="1">
            <a:spLocks noChangeArrowheads="1"/>
          </p:cNvSpPr>
          <p:nvPr userDrawn="1"/>
        </p:nvSpPr>
        <p:spPr bwMode="auto">
          <a:xfrm>
            <a:off x="682625" y="6553200"/>
            <a:ext cx="2520950" cy="304800"/>
          </a:xfrm>
          <a:prstGeom prst="rect">
            <a:avLst/>
          </a:prstGeom>
          <a:noFill/>
          <a:ln w="15875">
            <a:noFill/>
            <a:miter lim="800000"/>
            <a:headEnd/>
            <a:tailEnd/>
          </a:ln>
          <a:effectLst>
            <a:prstShdw prst="shdw18" dist="17961" dir="13500000">
              <a:schemeClr val="accent1">
                <a:gamma/>
                <a:shade val="60000"/>
                <a:invGamma/>
              </a:schemeClr>
            </a:prstShdw>
          </a:effectLst>
        </p:spPr>
        <p:txBody>
          <a:bodyPr wrap="none">
            <a:spAutoFit/>
          </a:bodyPr>
          <a:lstStyle/>
          <a:p>
            <a:pPr>
              <a:defRPr/>
            </a:pPr>
            <a:r>
              <a:rPr lang="en-US" altLang="zh-TW" sz="1400">
                <a:solidFill>
                  <a:schemeClr val="bg1"/>
                </a:solidFill>
                <a:latin typeface="Arial" pitchFamily="34" charset="0"/>
              </a:rPr>
              <a:t>National Tsing Hua University</a:t>
            </a:r>
          </a:p>
        </p:txBody>
      </p:sp>
      <p:pic>
        <p:nvPicPr>
          <p:cNvPr id="8" name="Picture 13" descr="清大LOGO(圓)"/>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0" y="6181725"/>
            <a:ext cx="684213" cy="676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11188" y="692150"/>
            <a:ext cx="8010525" cy="2382838"/>
          </a:xfrm>
        </p:spPr>
        <p:txBody>
          <a:bodyPr/>
          <a:lstStyle>
            <a:lvl1pPr algn="ctr">
              <a:lnSpc>
                <a:spcPct val="100000"/>
              </a:lnSpc>
              <a:defRPr sz="4400"/>
            </a:lvl1pPr>
          </a:lstStyle>
          <a:p>
            <a:pPr lvl="0"/>
            <a:r>
              <a:rPr lang="en-US" altLang="zh-TW" noProof="0" smtClean="0"/>
              <a:t>Click to edit Master title style</a:t>
            </a:r>
          </a:p>
        </p:txBody>
      </p:sp>
      <p:sp>
        <p:nvSpPr>
          <p:cNvPr id="3075" name="Rectangle 3"/>
          <p:cNvSpPr>
            <a:spLocks noGrp="1" noChangeArrowheads="1"/>
          </p:cNvSpPr>
          <p:nvPr>
            <p:ph type="subTitle" idx="1"/>
          </p:nvPr>
        </p:nvSpPr>
        <p:spPr>
          <a:xfrm>
            <a:off x="755650" y="3716338"/>
            <a:ext cx="7778750" cy="1584325"/>
          </a:xfrm>
        </p:spPr>
        <p:txBody>
          <a:bodyPr/>
          <a:lstStyle>
            <a:lvl1pPr marL="0" indent="0" algn="ctr">
              <a:spcBef>
                <a:spcPct val="15000"/>
              </a:spcBef>
              <a:buFontTx/>
              <a:buNone/>
              <a:defRPr sz="3200"/>
            </a:lvl1pPr>
          </a:lstStyle>
          <a:p>
            <a:pPr lvl="0"/>
            <a:r>
              <a:rPr lang="en-US" altLang="zh-TW" noProof="0" smtClean="0"/>
              <a:t>Click to edit Master subtitle style</a:t>
            </a:r>
          </a:p>
        </p:txBody>
      </p:sp>
      <p:sp>
        <p:nvSpPr>
          <p:cNvPr id="9" name="Rectangle 4"/>
          <p:cNvSpPr>
            <a:spLocks noGrp="1" noChangeArrowheads="1"/>
          </p:cNvSpPr>
          <p:nvPr>
            <p:ph type="dt" sz="half" idx="10"/>
          </p:nvPr>
        </p:nvSpPr>
        <p:spPr bwMode="auto">
          <a:xfrm>
            <a:off x="711200" y="6229350"/>
            <a:ext cx="1930400" cy="514350"/>
          </a:xfrm>
          <a:prstGeom prst="rect">
            <a:avLst/>
          </a:prstGeom>
          <a:extLst/>
        </p:spPr>
        <p:txBody>
          <a:bodyPr vert="horz" wrap="square" lIns="91440" tIns="45720" rIns="91440" bIns="45720" numCol="1" anchor="b" anchorCtr="0" compatLnSpc="1">
            <a:prstTxWarp prst="textNoShape">
              <a:avLst/>
            </a:prstTxWarp>
          </a:bodyPr>
          <a:lstStyle>
            <a:lvl1pPr eaLnBrk="0" hangingPunct="0">
              <a:spcBef>
                <a:spcPct val="50000"/>
              </a:spcBef>
              <a:defRPr kumimoji="0" sz="1400">
                <a:solidFill>
                  <a:srgbClr val="5E574E"/>
                </a:solidFill>
                <a:latin typeface="Arial" panose="020B0604020202020204" pitchFamily="34" charset="0"/>
              </a:defRPr>
            </a:lvl1pPr>
          </a:lstStyle>
          <a:p>
            <a:endParaRPr lang="zh-TW" altLang="zh-TW"/>
          </a:p>
        </p:txBody>
      </p:sp>
      <p:sp>
        <p:nvSpPr>
          <p:cNvPr id="10" name="Rectangle 5"/>
          <p:cNvSpPr>
            <a:spLocks noGrp="1" noChangeArrowheads="1"/>
          </p:cNvSpPr>
          <p:nvPr>
            <p:ph type="ftr" sz="quarter" idx="11"/>
          </p:nvPr>
        </p:nvSpPr>
        <p:spPr>
          <a:xfrm>
            <a:off x="3149600" y="6229350"/>
            <a:ext cx="2844800" cy="514350"/>
          </a:xfrm>
        </p:spPr>
        <p:txBody>
          <a:bodyPr/>
          <a:lstStyle>
            <a:lvl1pPr>
              <a:defRPr>
                <a:solidFill>
                  <a:srgbClr val="5E574E"/>
                </a:solidFill>
              </a:defRPr>
            </a:lvl1pPr>
          </a:lstStyle>
          <a:p>
            <a:endParaRPr lang="zh-TW" altLang="zh-TW"/>
          </a:p>
        </p:txBody>
      </p:sp>
      <p:sp>
        <p:nvSpPr>
          <p:cNvPr id="11" name="Rectangle 6"/>
          <p:cNvSpPr>
            <a:spLocks noGrp="1" noChangeArrowheads="1"/>
          </p:cNvSpPr>
          <p:nvPr>
            <p:ph type="sldNum" sz="quarter" idx="12"/>
          </p:nvPr>
        </p:nvSpPr>
        <p:spPr>
          <a:xfrm>
            <a:off x="6604000" y="6229350"/>
            <a:ext cx="1828800" cy="514350"/>
          </a:xfrm>
        </p:spPr>
        <p:txBody>
          <a:bodyPr/>
          <a:lstStyle>
            <a:lvl1pPr>
              <a:defRPr/>
            </a:lvl1pPr>
          </a:lstStyle>
          <a:p>
            <a:fld id="{ADA494F0-93F2-4833-8642-70EAF76E9F3E}" type="slidenum">
              <a:rPr lang="zh-TW" altLang="en-US"/>
              <a:pPr/>
              <a:t>‹#›</a:t>
            </a:fld>
            <a:endParaRPr lang="zh-TW" altLang="zh-TW"/>
          </a:p>
        </p:txBody>
      </p:sp>
    </p:spTree>
    <p:extLst>
      <p:ext uri="{BB962C8B-B14F-4D97-AF65-F5344CB8AC3E}">
        <p14:creationId xmlns:p14="http://schemas.microsoft.com/office/powerpoint/2010/main" val="790881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ftr" sz="quarter" idx="10"/>
          </p:nvPr>
        </p:nvSpPr>
        <p:spPr>
          <a:ln/>
        </p:spPr>
        <p:txBody>
          <a:bodyPr/>
          <a:lstStyle>
            <a:lvl1pPr>
              <a:defRPr/>
            </a:lvl1pPr>
          </a:lstStyle>
          <a:p>
            <a:endParaRPr lang="en-US" altLang="zh-TW"/>
          </a:p>
        </p:txBody>
      </p:sp>
      <p:sp>
        <p:nvSpPr>
          <p:cNvPr id="5" name="Rectangle 6"/>
          <p:cNvSpPr>
            <a:spLocks noGrp="1" noChangeArrowheads="1"/>
          </p:cNvSpPr>
          <p:nvPr>
            <p:ph type="sldNum" sz="quarter" idx="11"/>
          </p:nvPr>
        </p:nvSpPr>
        <p:spPr>
          <a:ln/>
        </p:spPr>
        <p:txBody>
          <a:bodyPr/>
          <a:lstStyle>
            <a:lvl1pPr>
              <a:defRPr/>
            </a:lvl1pPr>
          </a:lstStyle>
          <a:p>
            <a:fld id="{2EF23B9D-1627-428B-9DE5-1BBC89274CF2}" type="slidenum">
              <a:rPr lang="zh-TW" altLang="en-US"/>
              <a:pPr/>
              <a:t>‹#›</a:t>
            </a:fld>
            <a:endParaRPr lang="zh-TW" altLang="zh-TW"/>
          </a:p>
        </p:txBody>
      </p:sp>
    </p:spTree>
    <p:extLst>
      <p:ext uri="{BB962C8B-B14F-4D97-AF65-F5344CB8AC3E}">
        <p14:creationId xmlns:p14="http://schemas.microsoft.com/office/powerpoint/2010/main" val="960954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9550" y="228600"/>
            <a:ext cx="2051050" cy="58642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06400" y="228600"/>
            <a:ext cx="6000750" cy="58642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ftr" sz="quarter" idx="10"/>
          </p:nvPr>
        </p:nvSpPr>
        <p:spPr>
          <a:ln/>
        </p:spPr>
        <p:txBody>
          <a:bodyPr/>
          <a:lstStyle>
            <a:lvl1pPr>
              <a:defRPr/>
            </a:lvl1pPr>
          </a:lstStyle>
          <a:p>
            <a:endParaRPr lang="en-US" altLang="zh-TW"/>
          </a:p>
        </p:txBody>
      </p:sp>
      <p:sp>
        <p:nvSpPr>
          <p:cNvPr id="5" name="Rectangle 6"/>
          <p:cNvSpPr>
            <a:spLocks noGrp="1" noChangeArrowheads="1"/>
          </p:cNvSpPr>
          <p:nvPr>
            <p:ph type="sldNum" sz="quarter" idx="11"/>
          </p:nvPr>
        </p:nvSpPr>
        <p:spPr>
          <a:ln/>
        </p:spPr>
        <p:txBody>
          <a:bodyPr/>
          <a:lstStyle>
            <a:lvl1pPr>
              <a:defRPr/>
            </a:lvl1pPr>
          </a:lstStyle>
          <a:p>
            <a:fld id="{FFD4166B-52E3-401C-8D9E-3D7DDDD0DC22}" type="slidenum">
              <a:rPr lang="zh-TW" altLang="en-US"/>
              <a:pPr/>
              <a:t>‹#›</a:t>
            </a:fld>
            <a:endParaRPr lang="zh-TW" altLang="zh-TW"/>
          </a:p>
        </p:txBody>
      </p:sp>
    </p:spTree>
    <p:extLst>
      <p:ext uri="{BB962C8B-B14F-4D97-AF65-F5344CB8AC3E}">
        <p14:creationId xmlns:p14="http://schemas.microsoft.com/office/powerpoint/2010/main" val="2501603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標題，文字及美工圖案">
    <p:spTree>
      <p:nvGrpSpPr>
        <p:cNvPr id="1" name=""/>
        <p:cNvGrpSpPr/>
        <p:nvPr/>
      </p:nvGrpSpPr>
      <p:grpSpPr>
        <a:xfrm>
          <a:off x="0" y="0"/>
          <a:ext cx="0" cy="0"/>
          <a:chOff x="0" y="0"/>
          <a:chExt cx="0" cy="0"/>
        </a:xfrm>
      </p:grpSpPr>
      <p:sp>
        <p:nvSpPr>
          <p:cNvPr id="2" name="標題 1"/>
          <p:cNvSpPr>
            <a:spLocks noGrp="1"/>
          </p:cNvSpPr>
          <p:nvPr>
            <p:ph type="title"/>
          </p:nvPr>
        </p:nvSpPr>
        <p:spPr>
          <a:xfrm>
            <a:off x="885825" y="381000"/>
            <a:ext cx="7953375" cy="962025"/>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893763" y="1638300"/>
            <a:ext cx="3892550" cy="462915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線上圖像版面配置區 3"/>
          <p:cNvSpPr>
            <a:spLocks noGrp="1"/>
          </p:cNvSpPr>
          <p:nvPr>
            <p:ph type="clipArt" sz="half" idx="2"/>
          </p:nvPr>
        </p:nvSpPr>
        <p:spPr>
          <a:xfrm>
            <a:off x="4938713" y="1638300"/>
            <a:ext cx="3892550" cy="4629150"/>
          </a:xfrm>
        </p:spPr>
        <p:txBody>
          <a:bodyPr/>
          <a:lstStyle/>
          <a:p>
            <a:pPr lvl="0"/>
            <a:endParaRPr lang="zh-TW" altLang="en-US" noProof="0"/>
          </a:p>
        </p:txBody>
      </p:sp>
      <p:sp>
        <p:nvSpPr>
          <p:cNvPr id="5" name="日期版面配置區 4"/>
          <p:cNvSpPr>
            <a:spLocks noGrp="1"/>
          </p:cNvSpPr>
          <p:nvPr>
            <p:ph type="dt" sz="half" idx="10"/>
          </p:nvPr>
        </p:nvSpPr>
        <p:spPr>
          <a:xfrm>
            <a:off x="838200" y="6400800"/>
            <a:ext cx="1905000" cy="457200"/>
          </a:xfrm>
          <a:prstGeom prst="rect">
            <a:avLst/>
          </a:prstGeom>
        </p:spPr>
        <p:txBody>
          <a:bodyPr vert="horz" wrap="square" lIns="91440" tIns="45720" rIns="91440" bIns="45720" numCol="1" anchor="t" anchorCtr="0" compatLnSpc="1">
            <a:prstTxWarp prst="textNoShape">
              <a:avLst/>
            </a:prstTxWarp>
          </a:bodyPr>
          <a:lstStyle>
            <a:lvl1pPr eaLnBrk="0" hangingPunct="0">
              <a:defRPr kumimoji="0">
                <a:ea typeface="標楷體" panose="03000509000000000000" pitchFamily="65" charset="-120"/>
              </a:defRPr>
            </a:lvl1pPr>
          </a:lstStyle>
          <a:p>
            <a:endParaRPr lang="en-US" altLang="zh-TW"/>
          </a:p>
        </p:txBody>
      </p:sp>
      <p:sp>
        <p:nvSpPr>
          <p:cNvPr id="6" name="頁尾版面配置區 5"/>
          <p:cNvSpPr>
            <a:spLocks noGrp="1"/>
          </p:cNvSpPr>
          <p:nvPr>
            <p:ph type="ftr" sz="quarter" idx="11"/>
          </p:nvPr>
        </p:nvSpPr>
        <p:spPr>
          <a:xfrm>
            <a:off x="3429000" y="6400800"/>
            <a:ext cx="2895600" cy="457200"/>
          </a:xfrm>
        </p:spPr>
        <p:txBody>
          <a:bodyPr/>
          <a:lstStyle>
            <a:lvl1pPr>
              <a:defRPr/>
            </a:lvl1pPr>
          </a:lstStyle>
          <a:p>
            <a:endParaRPr lang="en-US" altLang="zh-TW"/>
          </a:p>
        </p:txBody>
      </p:sp>
      <p:sp>
        <p:nvSpPr>
          <p:cNvPr id="7" name="投影片編號版面配置區 6"/>
          <p:cNvSpPr>
            <a:spLocks noGrp="1"/>
          </p:cNvSpPr>
          <p:nvPr>
            <p:ph type="sldNum" sz="quarter" idx="12"/>
          </p:nvPr>
        </p:nvSpPr>
        <p:spPr>
          <a:xfrm>
            <a:off x="7010400" y="6400800"/>
            <a:ext cx="1905000" cy="457200"/>
          </a:xfrm>
        </p:spPr>
        <p:txBody>
          <a:bodyPr/>
          <a:lstStyle>
            <a:lvl1pPr>
              <a:defRPr/>
            </a:lvl1pPr>
          </a:lstStyle>
          <a:p>
            <a:fld id="{EED10BB3-AF5C-43AB-A1E2-93EE963D6810}" type="slidenum">
              <a:rPr lang="zh-TW" altLang="en-US"/>
              <a:pPr/>
              <a:t>‹#›</a:t>
            </a:fld>
            <a:endParaRPr lang="en-US" altLang="zh-TW"/>
          </a:p>
        </p:txBody>
      </p:sp>
    </p:spTree>
    <p:extLst>
      <p:ext uri="{BB962C8B-B14F-4D97-AF65-F5344CB8AC3E}">
        <p14:creationId xmlns:p14="http://schemas.microsoft.com/office/powerpoint/2010/main" val="2028307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22263" y="317500"/>
            <a:ext cx="8229600" cy="758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98463" y="1052513"/>
            <a:ext cx="8347075" cy="5472112"/>
          </a:xfrm>
        </p:spPr>
        <p:txBody>
          <a:bodyPr/>
          <a:lstStyle/>
          <a:p>
            <a:pPr lvl="0"/>
            <a:endParaRPr lang="en-US" noProof="0" smtClean="0"/>
          </a:p>
        </p:txBody>
      </p:sp>
      <p:sp>
        <p:nvSpPr>
          <p:cNvPr id="4" name="Rectangle 4"/>
          <p:cNvSpPr>
            <a:spLocks noGrp="1" noChangeArrowheads="1"/>
          </p:cNvSpPr>
          <p:nvPr>
            <p:ph type="sldNum" sz="quarter" idx="10"/>
          </p:nvPr>
        </p:nvSpPr>
        <p:spPr>
          <a:ln/>
        </p:spPr>
        <p:txBody>
          <a:bodyPr/>
          <a:lstStyle>
            <a:lvl1pPr>
              <a:defRPr/>
            </a:lvl1pPr>
          </a:lstStyle>
          <a:p>
            <a:pPr>
              <a:defRPr/>
            </a:pPr>
            <a:fld id="{46F6A357-5EE5-4943-8ADF-21D31B55E8B9}" type="slidenum">
              <a:rPr lang="en-US" altLang="zh-TW"/>
              <a:pPr>
                <a:defRPr/>
              </a:pPr>
              <a:t>‹#›</a:t>
            </a:fld>
            <a:endParaRPr lang="en-US" altLang="zh-TW"/>
          </a:p>
        </p:txBody>
      </p:sp>
    </p:spTree>
    <p:extLst>
      <p:ext uri="{BB962C8B-B14F-4D97-AF65-F5344CB8AC3E}">
        <p14:creationId xmlns:p14="http://schemas.microsoft.com/office/powerpoint/2010/main" val="2276119164"/>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1219200" y="76200"/>
            <a:ext cx="7162800" cy="685800"/>
          </a:xfrm>
        </p:spPr>
        <p:txBody>
          <a:bodyPr/>
          <a:lstStyle/>
          <a:p>
            <a:r>
              <a:rPr lang="en-US" smtClean="0"/>
              <a:t>Click to edit Master title style</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890A75C8-C148-D646-81FC-1D13FFF086FF}" type="slidenum">
              <a:rPr lang="en-US"/>
              <a:pPr>
                <a:defRPr/>
              </a:pPr>
              <a:t>‹#›</a:t>
            </a:fld>
            <a:endParaRPr lang="en-US"/>
          </a:p>
        </p:txBody>
      </p:sp>
    </p:spTree>
    <p:extLst>
      <p:ext uri="{BB962C8B-B14F-4D97-AF65-F5344CB8AC3E}">
        <p14:creationId xmlns:p14="http://schemas.microsoft.com/office/powerpoint/2010/main" val="2451950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lvl1pPr>
              <a:spcBef>
                <a:spcPts val="300"/>
              </a:spcBef>
              <a:defRPr/>
            </a:lvl1pPr>
            <a:lvl2pPr>
              <a:spcBef>
                <a:spcPts val="300"/>
              </a:spcBef>
              <a:defRPr/>
            </a:lvl2pPr>
            <a:lvl3pPr>
              <a:spcBef>
                <a:spcPts val="300"/>
              </a:spcBef>
              <a:defRPr/>
            </a:lvl3pPr>
            <a:lvl4pPr>
              <a:spcBef>
                <a:spcPts val="300"/>
              </a:spcBef>
              <a:defRPr/>
            </a:lvl4pPr>
            <a:lvl5pPr>
              <a:spcBef>
                <a:spcPts val="300"/>
              </a:spcBef>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4" name="Rectangle 5"/>
          <p:cNvSpPr>
            <a:spLocks noGrp="1" noChangeArrowheads="1"/>
          </p:cNvSpPr>
          <p:nvPr>
            <p:ph type="ftr" sz="quarter" idx="10"/>
          </p:nvPr>
        </p:nvSpPr>
        <p:spPr>
          <a:ln/>
        </p:spPr>
        <p:txBody>
          <a:bodyPr/>
          <a:lstStyle>
            <a:lvl1pPr>
              <a:defRPr/>
            </a:lvl1pPr>
          </a:lstStyle>
          <a:p>
            <a:endParaRPr lang="en-US" altLang="zh-TW"/>
          </a:p>
        </p:txBody>
      </p:sp>
      <p:sp>
        <p:nvSpPr>
          <p:cNvPr id="5" name="Rectangle 6"/>
          <p:cNvSpPr>
            <a:spLocks noGrp="1" noChangeArrowheads="1"/>
          </p:cNvSpPr>
          <p:nvPr>
            <p:ph type="sldNum" sz="quarter" idx="11"/>
          </p:nvPr>
        </p:nvSpPr>
        <p:spPr>
          <a:ln/>
        </p:spPr>
        <p:txBody>
          <a:bodyPr/>
          <a:lstStyle>
            <a:lvl1pPr>
              <a:defRPr/>
            </a:lvl1pPr>
          </a:lstStyle>
          <a:p>
            <a:fld id="{0EF8A0A4-1A2F-4B89-B3C7-02C31CE3A532}" type="slidenum">
              <a:rPr lang="zh-TW" altLang="en-US"/>
              <a:pPr/>
              <a:t>‹#›</a:t>
            </a:fld>
            <a:endParaRPr lang="zh-TW" altLang="zh-TW"/>
          </a:p>
        </p:txBody>
      </p:sp>
    </p:spTree>
    <p:extLst>
      <p:ext uri="{BB962C8B-B14F-4D97-AF65-F5344CB8AC3E}">
        <p14:creationId xmlns:p14="http://schemas.microsoft.com/office/powerpoint/2010/main" val="2138177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smtClean="0"/>
              <a:t>按一下以編輯母片文字樣式</a:t>
            </a:r>
          </a:p>
        </p:txBody>
      </p:sp>
      <p:sp>
        <p:nvSpPr>
          <p:cNvPr id="4" name="Rectangle 5"/>
          <p:cNvSpPr>
            <a:spLocks noGrp="1" noChangeArrowheads="1"/>
          </p:cNvSpPr>
          <p:nvPr>
            <p:ph type="ftr" sz="quarter" idx="10"/>
          </p:nvPr>
        </p:nvSpPr>
        <p:spPr>
          <a:ln/>
        </p:spPr>
        <p:txBody>
          <a:bodyPr/>
          <a:lstStyle>
            <a:lvl1pPr>
              <a:defRPr/>
            </a:lvl1pPr>
          </a:lstStyle>
          <a:p>
            <a:endParaRPr lang="en-US" altLang="zh-TW"/>
          </a:p>
        </p:txBody>
      </p:sp>
      <p:sp>
        <p:nvSpPr>
          <p:cNvPr id="5" name="Rectangle 6"/>
          <p:cNvSpPr>
            <a:spLocks noGrp="1" noChangeArrowheads="1"/>
          </p:cNvSpPr>
          <p:nvPr>
            <p:ph type="sldNum" sz="quarter" idx="11"/>
          </p:nvPr>
        </p:nvSpPr>
        <p:spPr>
          <a:ln/>
        </p:spPr>
        <p:txBody>
          <a:bodyPr/>
          <a:lstStyle>
            <a:lvl1pPr>
              <a:defRPr/>
            </a:lvl1pPr>
          </a:lstStyle>
          <a:p>
            <a:fld id="{C218C6F5-E875-4294-983F-0C98D29C71E2}" type="slidenum">
              <a:rPr lang="zh-TW" altLang="en-US"/>
              <a:pPr/>
              <a:t>‹#›</a:t>
            </a:fld>
            <a:endParaRPr lang="zh-TW" altLang="zh-TW"/>
          </a:p>
        </p:txBody>
      </p:sp>
    </p:spTree>
    <p:extLst>
      <p:ext uri="{BB962C8B-B14F-4D97-AF65-F5344CB8AC3E}">
        <p14:creationId xmlns:p14="http://schemas.microsoft.com/office/powerpoint/2010/main" val="888553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25450" y="1125538"/>
            <a:ext cx="4013200" cy="496728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591050" y="1125538"/>
            <a:ext cx="4013200" cy="496728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5"/>
          <p:cNvSpPr>
            <a:spLocks noGrp="1" noChangeArrowheads="1"/>
          </p:cNvSpPr>
          <p:nvPr>
            <p:ph type="ftr" sz="quarter" idx="10"/>
          </p:nvPr>
        </p:nvSpPr>
        <p:spPr>
          <a:ln/>
        </p:spPr>
        <p:txBody>
          <a:bodyPr/>
          <a:lstStyle>
            <a:lvl1pPr>
              <a:defRPr/>
            </a:lvl1pPr>
          </a:lstStyle>
          <a:p>
            <a:endParaRPr lang="en-US" altLang="zh-TW"/>
          </a:p>
        </p:txBody>
      </p:sp>
      <p:sp>
        <p:nvSpPr>
          <p:cNvPr id="6" name="Rectangle 6"/>
          <p:cNvSpPr>
            <a:spLocks noGrp="1" noChangeArrowheads="1"/>
          </p:cNvSpPr>
          <p:nvPr>
            <p:ph type="sldNum" sz="quarter" idx="11"/>
          </p:nvPr>
        </p:nvSpPr>
        <p:spPr>
          <a:ln/>
        </p:spPr>
        <p:txBody>
          <a:bodyPr/>
          <a:lstStyle>
            <a:lvl1pPr>
              <a:defRPr/>
            </a:lvl1pPr>
          </a:lstStyle>
          <a:p>
            <a:fld id="{717B092A-BDAC-4842-B150-2BA3BE831A2E}" type="slidenum">
              <a:rPr lang="zh-TW" altLang="en-US"/>
              <a:pPr/>
              <a:t>‹#›</a:t>
            </a:fld>
            <a:endParaRPr lang="zh-TW" altLang="zh-TW"/>
          </a:p>
        </p:txBody>
      </p:sp>
    </p:spTree>
    <p:extLst>
      <p:ext uri="{BB962C8B-B14F-4D97-AF65-F5344CB8AC3E}">
        <p14:creationId xmlns:p14="http://schemas.microsoft.com/office/powerpoint/2010/main" val="1911140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5"/>
          <p:cNvSpPr>
            <a:spLocks noGrp="1" noChangeArrowheads="1"/>
          </p:cNvSpPr>
          <p:nvPr>
            <p:ph type="ftr" sz="quarter" idx="10"/>
          </p:nvPr>
        </p:nvSpPr>
        <p:spPr>
          <a:ln/>
        </p:spPr>
        <p:txBody>
          <a:bodyPr/>
          <a:lstStyle>
            <a:lvl1pPr>
              <a:defRPr/>
            </a:lvl1pPr>
          </a:lstStyle>
          <a:p>
            <a:endParaRPr lang="en-US" altLang="zh-TW"/>
          </a:p>
        </p:txBody>
      </p:sp>
      <p:sp>
        <p:nvSpPr>
          <p:cNvPr id="8" name="Rectangle 6"/>
          <p:cNvSpPr>
            <a:spLocks noGrp="1" noChangeArrowheads="1"/>
          </p:cNvSpPr>
          <p:nvPr>
            <p:ph type="sldNum" sz="quarter" idx="11"/>
          </p:nvPr>
        </p:nvSpPr>
        <p:spPr>
          <a:ln/>
        </p:spPr>
        <p:txBody>
          <a:bodyPr/>
          <a:lstStyle>
            <a:lvl1pPr>
              <a:defRPr/>
            </a:lvl1pPr>
          </a:lstStyle>
          <a:p>
            <a:fld id="{02F206AD-E6B4-4380-9510-9262C6BAD3AB}" type="slidenum">
              <a:rPr lang="zh-TW" altLang="en-US"/>
              <a:pPr/>
              <a:t>‹#›</a:t>
            </a:fld>
            <a:endParaRPr lang="zh-TW" altLang="zh-TW"/>
          </a:p>
        </p:txBody>
      </p:sp>
    </p:spTree>
    <p:extLst>
      <p:ext uri="{BB962C8B-B14F-4D97-AF65-F5344CB8AC3E}">
        <p14:creationId xmlns:p14="http://schemas.microsoft.com/office/powerpoint/2010/main" val="4044420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5"/>
          <p:cNvSpPr>
            <a:spLocks noGrp="1" noChangeArrowheads="1"/>
          </p:cNvSpPr>
          <p:nvPr>
            <p:ph type="ftr" sz="quarter" idx="10"/>
          </p:nvPr>
        </p:nvSpPr>
        <p:spPr>
          <a:ln/>
        </p:spPr>
        <p:txBody>
          <a:bodyPr/>
          <a:lstStyle>
            <a:lvl1pPr>
              <a:defRPr/>
            </a:lvl1pPr>
          </a:lstStyle>
          <a:p>
            <a:endParaRPr lang="en-US" altLang="zh-TW"/>
          </a:p>
        </p:txBody>
      </p:sp>
      <p:sp>
        <p:nvSpPr>
          <p:cNvPr id="4" name="Rectangle 6"/>
          <p:cNvSpPr>
            <a:spLocks noGrp="1" noChangeArrowheads="1"/>
          </p:cNvSpPr>
          <p:nvPr>
            <p:ph type="sldNum" sz="quarter" idx="11"/>
          </p:nvPr>
        </p:nvSpPr>
        <p:spPr>
          <a:ln/>
        </p:spPr>
        <p:txBody>
          <a:bodyPr/>
          <a:lstStyle>
            <a:lvl1pPr>
              <a:defRPr/>
            </a:lvl1pPr>
          </a:lstStyle>
          <a:p>
            <a:fld id="{27E26518-2301-4288-8958-BDA5B1B754F8}" type="slidenum">
              <a:rPr lang="zh-TW" altLang="en-US"/>
              <a:pPr/>
              <a:t>‹#›</a:t>
            </a:fld>
            <a:endParaRPr lang="zh-TW" altLang="zh-TW"/>
          </a:p>
        </p:txBody>
      </p:sp>
    </p:spTree>
    <p:extLst>
      <p:ext uri="{BB962C8B-B14F-4D97-AF65-F5344CB8AC3E}">
        <p14:creationId xmlns:p14="http://schemas.microsoft.com/office/powerpoint/2010/main" val="819582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endParaRPr lang="en-US" altLang="zh-TW"/>
          </a:p>
        </p:txBody>
      </p:sp>
      <p:sp>
        <p:nvSpPr>
          <p:cNvPr id="3" name="Rectangle 6"/>
          <p:cNvSpPr>
            <a:spLocks noGrp="1" noChangeArrowheads="1"/>
          </p:cNvSpPr>
          <p:nvPr>
            <p:ph type="sldNum" sz="quarter" idx="11"/>
          </p:nvPr>
        </p:nvSpPr>
        <p:spPr>
          <a:ln/>
        </p:spPr>
        <p:txBody>
          <a:bodyPr/>
          <a:lstStyle>
            <a:lvl1pPr>
              <a:defRPr/>
            </a:lvl1pPr>
          </a:lstStyle>
          <a:p>
            <a:fld id="{A28F8FC3-5E9A-4038-B5A8-66BD6BC00F38}" type="slidenum">
              <a:rPr lang="zh-TW" altLang="en-US"/>
              <a:pPr/>
              <a:t>‹#›</a:t>
            </a:fld>
            <a:endParaRPr lang="zh-TW" altLang="zh-TW"/>
          </a:p>
        </p:txBody>
      </p:sp>
    </p:spTree>
    <p:extLst>
      <p:ext uri="{BB962C8B-B14F-4D97-AF65-F5344CB8AC3E}">
        <p14:creationId xmlns:p14="http://schemas.microsoft.com/office/powerpoint/2010/main" val="3682720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Rectangle 5"/>
          <p:cNvSpPr>
            <a:spLocks noGrp="1" noChangeArrowheads="1"/>
          </p:cNvSpPr>
          <p:nvPr>
            <p:ph type="ftr" sz="quarter" idx="10"/>
          </p:nvPr>
        </p:nvSpPr>
        <p:spPr>
          <a:ln/>
        </p:spPr>
        <p:txBody>
          <a:bodyPr/>
          <a:lstStyle>
            <a:lvl1pPr>
              <a:defRPr/>
            </a:lvl1pPr>
          </a:lstStyle>
          <a:p>
            <a:endParaRPr lang="en-US" altLang="zh-TW"/>
          </a:p>
        </p:txBody>
      </p:sp>
      <p:sp>
        <p:nvSpPr>
          <p:cNvPr id="6" name="Rectangle 6"/>
          <p:cNvSpPr>
            <a:spLocks noGrp="1" noChangeArrowheads="1"/>
          </p:cNvSpPr>
          <p:nvPr>
            <p:ph type="sldNum" sz="quarter" idx="11"/>
          </p:nvPr>
        </p:nvSpPr>
        <p:spPr>
          <a:ln/>
        </p:spPr>
        <p:txBody>
          <a:bodyPr/>
          <a:lstStyle>
            <a:lvl1pPr>
              <a:defRPr/>
            </a:lvl1pPr>
          </a:lstStyle>
          <a:p>
            <a:fld id="{BDCD4846-DA3B-40DF-B5CF-8C74617F3C43}" type="slidenum">
              <a:rPr lang="zh-TW" altLang="en-US"/>
              <a:pPr/>
              <a:t>‹#›</a:t>
            </a:fld>
            <a:endParaRPr lang="zh-TW" altLang="zh-TW"/>
          </a:p>
        </p:txBody>
      </p:sp>
    </p:spTree>
    <p:extLst>
      <p:ext uri="{BB962C8B-B14F-4D97-AF65-F5344CB8AC3E}">
        <p14:creationId xmlns:p14="http://schemas.microsoft.com/office/powerpoint/2010/main" val="3641586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Rectangle 5"/>
          <p:cNvSpPr>
            <a:spLocks noGrp="1" noChangeArrowheads="1"/>
          </p:cNvSpPr>
          <p:nvPr>
            <p:ph type="ftr" sz="quarter" idx="10"/>
          </p:nvPr>
        </p:nvSpPr>
        <p:spPr>
          <a:ln/>
        </p:spPr>
        <p:txBody>
          <a:bodyPr/>
          <a:lstStyle>
            <a:lvl1pPr>
              <a:defRPr/>
            </a:lvl1pPr>
          </a:lstStyle>
          <a:p>
            <a:endParaRPr lang="en-US" altLang="zh-TW"/>
          </a:p>
        </p:txBody>
      </p:sp>
      <p:sp>
        <p:nvSpPr>
          <p:cNvPr id="6" name="Rectangle 6"/>
          <p:cNvSpPr>
            <a:spLocks noGrp="1" noChangeArrowheads="1"/>
          </p:cNvSpPr>
          <p:nvPr>
            <p:ph type="sldNum" sz="quarter" idx="11"/>
          </p:nvPr>
        </p:nvSpPr>
        <p:spPr>
          <a:ln/>
        </p:spPr>
        <p:txBody>
          <a:bodyPr/>
          <a:lstStyle>
            <a:lvl1pPr>
              <a:defRPr/>
            </a:lvl1pPr>
          </a:lstStyle>
          <a:p>
            <a:fld id="{228FEB29-1780-42CD-B804-8F89355597EA}" type="slidenum">
              <a:rPr lang="zh-TW" altLang="en-US"/>
              <a:pPr/>
              <a:t>‹#›</a:t>
            </a:fld>
            <a:endParaRPr lang="zh-TW" altLang="zh-TW"/>
          </a:p>
        </p:txBody>
      </p:sp>
    </p:spTree>
    <p:extLst>
      <p:ext uri="{BB962C8B-B14F-4D97-AF65-F5344CB8AC3E}">
        <p14:creationId xmlns:p14="http://schemas.microsoft.com/office/powerpoint/2010/main" val="3002217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emf"/><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6" name="Rectangle 10"/>
          <p:cNvSpPr>
            <a:spLocks noChangeArrowheads="1"/>
          </p:cNvSpPr>
          <p:nvPr userDrawn="1"/>
        </p:nvSpPr>
        <p:spPr bwMode="auto">
          <a:xfrm>
            <a:off x="0" y="6138863"/>
            <a:ext cx="9144000" cy="719137"/>
          </a:xfrm>
          <a:prstGeom prst="rect">
            <a:avLst/>
          </a:prstGeom>
          <a:solidFill>
            <a:srgbClr val="7F1084"/>
          </a:solidFill>
          <a:ln>
            <a:noFill/>
          </a:ln>
          <a:effectLst/>
          <a:extLst/>
        </p:spPr>
        <p:txBody>
          <a:bodyPr wrap="none" anchor="ctr"/>
          <a:lstStyle/>
          <a:p>
            <a:pPr>
              <a:defRPr/>
            </a:pPr>
            <a:endParaRPr lang="zh-TW" altLang="en-US">
              <a:latin typeface="Calibri" pitchFamily="34" charset="0"/>
            </a:endParaRPr>
          </a:p>
        </p:txBody>
      </p:sp>
      <p:pic>
        <p:nvPicPr>
          <p:cNvPr id="124931" name="Picture 11" descr="清大LOGO(鳥)"/>
          <p:cNvPicPr>
            <a:picLocks noChangeAspect="1" noChangeArrowheads="1"/>
          </p:cNvPicPr>
          <p:nvPr userDrawn="1"/>
        </p:nvPicPr>
        <p:blipFill>
          <a:blip r:embed="rId16" cstate="print">
            <a:lum bright="70000" contrast="-70000"/>
            <a:extLst>
              <a:ext uri="{28A0092B-C50C-407E-A947-70E740481C1C}">
                <a14:useLocalDpi xmlns:a14="http://schemas.microsoft.com/office/drawing/2010/main" val="0"/>
              </a:ext>
            </a:extLst>
          </a:blip>
          <a:srcRect/>
          <a:stretch>
            <a:fillRect/>
          </a:stretch>
        </p:blipFill>
        <p:spPr bwMode="auto">
          <a:xfrm>
            <a:off x="0" y="30163"/>
            <a:ext cx="1619250" cy="806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4932" name="Rectangle 2"/>
          <p:cNvSpPr>
            <a:spLocks noGrp="1" noChangeArrowheads="1"/>
          </p:cNvSpPr>
          <p:nvPr>
            <p:ph type="title"/>
          </p:nvPr>
        </p:nvSpPr>
        <p:spPr bwMode="auto">
          <a:xfrm>
            <a:off x="406400" y="228600"/>
            <a:ext cx="8204200" cy="679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zh-TW" smtClean="0"/>
              <a:t>Click to edit Master title style</a:t>
            </a:r>
          </a:p>
        </p:txBody>
      </p:sp>
      <p:sp>
        <p:nvSpPr>
          <p:cNvPr id="124933" name="Rectangle 3"/>
          <p:cNvSpPr>
            <a:spLocks noGrp="1" noChangeArrowheads="1"/>
          </p:cNvSpPr>
          <p:nvPr>
            <p:ph type="body" idx="1"/>
          </p:nvPr>
        </p:nvSpPr>
        <p:spPr bwMode="auto">
          <a:xfrm>
            <a:off x="425450" y="1035050"/>
            <a:ext cx="8178800" cy="5057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2053" name="Rectangle 5"/>
          <p:cNvSpPr>
            <a:spLocks noGrp="1" noChangeArrowheads="1"/>
          </p:cNvSpPr>
          <p:nvPr>
            <p:ph type="ftr" sz="quarter" idx="3"/>
          </p:nvPr>
        </p:nvSpPr>
        <p:spPr bwMode="auto">
          <a:xfrm>
            <a:off x="3124200" y="6229350"/>
            <a:ext cx="2895600" cy="457200"/>
          </a:xfrm>
          <a:prstGeom prst="rect">
            <a:avLst/>
          </a:prstGeom>
          <a:noFill/>
          <a:ln>
            <a:noFill/>
          </a:ln>
          <a:extLst/>
        </p:spPr>
        <p:txBody>
          <a:bodyPr vert="horz" wrap="square" lIns="91440" tIns="45720" rIns="91440" bIns="45720" numCol="1" anchor="b" anchorCtr="0" compatLnSpc="1">
            <a:prstTxWarp prst="textNoShape">
              <a:avLst/>
            </a:prstTxWarp>
          </a:bodyPr>
          <a:lstStyle>
            <a:lvl1pPr algn="ctr" eaLnBrk="0" hangingPunct="0">
              <a:spcBef>
                <a:spcPct val="50000"/>
              </a:spcBef>
              <a:defRPr kumimoji="0" sz="1400">
                <a:solidFill>
                  <a:schemeClr val="bg2"/>
                </a:solidFill>
                <a:latin typeface="Arial" panose="020B0604020202020204" pitchFamily="34" charset="0"/>
              </a:defRPr>
            </a:lvl1pPr>
          </a:lstStyle>
          <a:p>
            <a:endParaRPr lang="en-US" altLang="zh-TW"/>
          </a:p>
        </p:txBody>
      </p:sp>
      <p:sp>
        <p:nvSpPr>
          <p:cNvPr id="2054" name="Rectangle 6"/>
          <p:cNvSpPr>
            <a:spLocks noGrp="1" noChangeArrowheads="1"/>
          </p:cNvSpPr>
          <p:nvPr>
            <p:ph type="sldNum" sz="quarter" idx="4"/>
          </p:nvPr>
        </p:nvSpPr>
        <p:spPr bwMode="auto">
          <a:xfrm>
            <a:off x="6731000" y="6229350"/>
            <a:ext cx="1905000" cy="457200"/>
          </a:xfrm>
          <a:prstGeom prst="rect">
            <a:avLst/>
          </a:prstGeom>
          <a:noFill/>
          <a:ln>
            <a:noFill/>
          </a:ln>
          <a:extLst/>
        </p:spPr>
        <p:txBody>
          <a:bodyPr vert="horz" wrap="square" lIns="91440" tIns="45720" rIns="91440" bIns="45720" numCol="1" anchor="b" anchorCtr="0" compatLnSpc="1">
            <a:prstTxWarp prst="textNoShape">
              <a:avLst/>
            </a:prstTxWarp>
          </a:bodyPr>
          <a:lstStyle>
            <a:lvl1pPr algn="r" eaLnBrk="0" hangingPunct="0">
              <a:spcBef>
                <a:spcPct val="50000"/>
              </a:spcBef>
              <a:defRPr kumimoji="0" sz="1400">
                <a:solidFill>
                  <a:schemeClr val="bg1"/>
                </a:solidFill>
                <a:latin typeface="Arial" panose="020B0604020202020204" pitchFamily="34" charset="0"/>
              </a:defRPr>
            </a:lvl1pPr>
          </a:lstStyle>
          <a:p>
            <a:fld id="{00019357-62ED-46DA-9758-0BDF6BF309D1}" type="slidenum">
              <a:rPr lang="zh-TW" altLang="en-US"/>
              <a:pPr/>
              <a:t>‹#›</a:t>
            </a:fld>
            <a:endParaRPr lang="zh-TW" altLang="zh-TW"/>
          </a:p>
        </p:txBody>
      </p:sp>
      <p:sp>
        <p:nvSpPr>
          <p:cNvPr id="4105" name="Rectangle 9"/>
          <p:cNvSpPr>
            <a:spLocks noChangeArrowheads="1"/>
          </p:cNvSpPr>
          <p:nvPr userDrawn="1"/>
        </p:nvSpPr>
        <p:spPr bwMode="auto">
          <a:xfrm>
            <a:off x="0" y="908050"/>
            <a:ext cx="9144000" cy="144463"/>
          </a:xfrm>
          <a:prstGeom prst="rect">
            <a:avLst/>
          </a:prstGeom>
          <a:solidFill>
            <a:srgbClr val="7F1084"/>
          </a:solidFill>
          <a:ln>
            <a:noFill/>
          </a:ln>
          <a:effectLst/>
          <a:extLst/>
        </p:spPr>
        <p:txBody>
          <a:bodyPr wrap="none" anchor="ctr"/>
          <a:lstStyle/>
          <a:p>
            <a:pPr>
              <a:defRPr/>
            </a:pPr>
            <a:endParaRPr lang="zh-TW" altLang="en-US">
              <a:latin typeface="Calibri" pitchFamily="34" charset="0"/>
            </a:endParaRPr>
          </a:p>
        </p:txBody>
      </p:sp>
      <p:pic>
        <p:nvPicPr>
          <p:cNvPr id="124937" name="Picture 14" descr="清大書法字 "/>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755650" y="6210300"/>
            <a:ext cx="2087563" cy="323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11" name="Text Box 15"/>
          <p:cNvSpPr txBox="1">
            <a:spLocks noChangeArrowheads="1"/>
          </p:cNvSpPr>
          <p:nvPr userDrawn="1"/>
        </p:nvSpPr>
        <p:spPr bwMode="auto">
          <a:xfrm>
            <a:off x="682625" y="6553200"/>
            <a:ext cx="2520950" cy="304800"/>
          </a:xfrm>
          <a:prstGeom prst="rect">
            <a:avLst/>
          </a:prstGeom>
          <a:noFill/>
          <a:ln w="15875">
            <a:noFill/>
            <a:miter lim="800000"/>
            <a:headEnd/>
            <a:tailEnd/>
          </a:ln>
          <a:effectLst>
            <a:prstShdw prst="shdw18" dist="17961" dir="13500000">
              <a:schemeClr val="accent1">
                <a:gamma/>
                <a:shade val="60000"/>
                <a:invGamma/>
              </a:schemeClr>
            </a:prstShdw>
          </a:effectLst>
        </p:spPr>
        <p:txBody>
          <a:bodyPr wrap="none">
            <a:spAutoFit/>
          </a:bodyPr>
          <a:lstStyle/>
          <a:p>
            <a:pPr>
              <a:defRPr/>
            </a:pPr>
            <a:r>
              <a:rPr lang="en-US" altLang="zh-TW" sz="1400">
                <a:solidFill>
                  <a:schemeClr val="bg1"/>
                </a:solidFill>
                <a:latin typeface="Arial" pitchFamily="34" charset="0"/>
              </a:rPr>
              <a:t>National Tsing Hua University</a:t>
            </a:r>
          </a:p>
        </p:txBody>
      </p:sp>
      <p:pic>
        <p:nvPicPr>
          <p:cNvPr id="124939" name="Picture 13" descr="清大LOGO(圓)"/>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0" y="6181725"/>
            <a:ext cx="684213" cy="676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4" r:id="rId1"/>
    <p:sldLayoutId id="2147483663" r:id="rId2"/>
    <p:sldLayoutId id="2147483662" r:id="rId3"/>
    <p:sldLayoutId id="2147483661" r:id="rId4"/>
    <p:sldLayoutId id="2147483660" r:id="rId5"/>
    <p:sldLayoutId id="2147483659" r:id="rId6"/>
    <p:sldLayoutId id="2147483658" r:id="rId7"/>
    <p:sldLayoutId id="2147483657" r:id="rId8"/>
    <p:sldLayoutId id="2147483656" r:id="rId9"/>
    <p:sldLayoutId id="2147483655" r:id="rId10"/>
    <p:sldLayoutId id="2147483654" r:id="rId11"/>
    <p:sldLayoutId id="2147483667" r:id="rId12"/>
    <p:sldLayoutId id="2147483670" r:id="rId13"/>
    <p:sldLayoutId id="2147483671" r:id="rId14"/>
  </p:sldLayoutIdLst>
  <p:hf hdr="0" ftr="0" dt="0"/>
  <p:txStyles>
    <p:titleStyle>
      <a:lvl1pPr algn="l" rtl="0" eaLnBrk="0" fontAlgn="base" hangingPunct="0">
        <a:lnSpc>
          <a:spcPct val="85000"/>
        </a:lnSpc>
        <a:spcBef>
          <a:spcPct val="0"/>
        </a:spcBef>
        <a:spcAft>
          <a:spcPct val="0"/>
        </a:spcAft>
        <a:defRPr kumimoji="1" sz="3600" b="1" kern="1200">
          <a:solidFill>
            <a:schemeClr val="tx1"/>
          </a:solidFill>
          <a:latin typeface="+mj-lt"/>
          <a:ea typeface="+mj-ea"/>
          <a:cs typeface="+mj-cs"/>
        </a:defRPr>
      </a:lvl1pPr>
      <a:lvl2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2pPr>
      <a:lvl3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3pPr>
      <a:lvl4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4pPr>
      <a:lvl5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5pPr>
      <a:lvl6pPr marL="4572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6pPr>
      <a:lvl7pPr marL="9144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7pPr>
      <a:lvl8pPr marL="13716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8pPr>
      <a:lvl9pPr marL="18288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9pPr>
    </p:titleStyle>
    <p:bodyStyle>
      <a:lvl1pPr marL="342900" indent="-342900" algn="l" rtl="0" eaLnBrk="0" fontAlgn="base" hangingPunct="0">
        <a:spcBef>
          <a:spcPct val="20000"/>
        </a:spcBef>
        <a:spcAft>
          <a:spcPct val="0"/>
        </a:spcAft>
        <a:buClr>
          <a:srgbClr val="0000FF"/>
        </a:buClr>
        <a:buChar char="•"/>
        <a:defRPr kumimoji="1" sz="28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0000FF"/>
        </a:buClr>
        <a:buFont typeface="Symbol" panose="05050102010706020507" pitchFamily="18" charset="2"/>
        <a:buChar char="-"/>
        <a:defRPr kumimoji="1" sz="24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0000FF"/>
        </a:buClr>
        <a:buChar char="•"/>
        <a:defRPr kumimoji="1" sz="2200" kern="1200">
          <a:solidFill>
            <a:schemeClr val="tx1"/>
          </a:solidFill>
          <a:latin typeface="+mn-lt"/>
          <a:ea typeface="+mn-ea"/>
          <a:cs typeface="+mn-cs"/>
        </a:defRPr>
      </a:lvl3pPr>
      <a:lvl4pPr marL="1562100" indent="-228600" algn="l" rtl="0" eaLnBrk="0" fontAlgn="base" hangingPunct="0">
        <a:spcBef>
          <a:spcPct val="20000"/>
        </a:spcBef>
        <a:spcAft>
          <a:spcPct val="0"/>
        </a:spcAft>
        <a:buClr>
          <a:srgbClr val="0000FF"/>
        </a:buClr>
        <a:buFont typeface="Wingdings" panose="05000000000000000000" pitchFamily="2" charset="2"/>
        <a:buChar char="­"/>
        <a:defRPr kumimoji="1" sz="2000" kern="1200">
          <a:solidFill>
            <a:schemeClr val="tx1"/>
          </a:solidFill>
          <a:latin typeface="+mn-lt"/>
          <a:ea typeface="+mn-ea"/>
          <a:cs typeface="+mn-cs"/>
        </a:defRPr>
      </a:lvl4pPr>
      <a:lvl5pPr marL="1981200" indent="-228600" algn="l" rtl="0" eaLnBrk="0" fontAlgn="base" hangingPunct="0">
        <a:spcBef>
          <a:spcPct val="20000"/>
        </a:spcBef>
        <a:spcAft>
          <a:spcPct val="0"/>
        </a:spcAft>
        <a:buClr>
          <a:srgbClr val="0000FF"/>
        </a:buClr>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86" name="Rectangle 10"/>
          <p:cNvSpPr>
            <a:spLocks noGrp="1" noChangeArrowheads="1"/>
          </p:cNvSpPr>
          <p:nvPr>
            <p:ph type="ctrTitle"/>
          </p:nvPr>
        </p:nvSpPr>
        <p:spPr>
          <a:xfrm>
            <a:off x="685800" y="1628800"/>
            <a:ext cx="7772400" cy="1470025"/>
          </a:xfrm>
        </p:spPr>
        <p:txBody>
          <a:bodyPr/>
          <a:lstStyle/>
          <a:p>
            <a:pPr>
              <a:defRPr/>
            </a:pPr>
            <a:r>
              <a:rPr lang="en-US" altLang="zh-TW" sz="3200" dirty="0">
                <a:solidFill>
                  <a:srgbClr val="0000FF"/>
                </a:solidFill>
              </a:rPr>
              <a:t>CS5102 High Performance Computer </a:t>
            </a:r>
            <a:r>
              <a:rPr lang="en-US" altLang="zh-TW" sz="3200" dirty="0" smtClean="0">
                <a:solidFill>
                  <a:srgbClr val="0000FF"/>
                </a:solidFill>
              </a:rPr>
              <a:t>Systems</a:t>
            </a:r>
            <a:r>
              <a:rPr lang="en-US" altLang="zh-TW" sz="3200" dirty="0" smtClean="0">
                <a:solidFill>
                  <a:schemeClr val="accent1"/>
                </a:solidFill>
                <a:latin typeface="+mn-lt"/>
              </a:rPr>
              <a:t/>
            </a:r>
            <a:br>
              <a:rPr lang="en-US" altLang="zh-TW" sz="3200" dirty="0" smtClean="0">
                <a:solidFill>
                  <a:schemeClr val="accent1"/>
                </a:solidFill>
                <a:latin typeface="+mn-lt"/>
              </a:rPr>
            </a:br>
            <a:r>
              <a:rPr lang="zh-TW" altLang="en-US" dirty="0" smtClean="0"/>
              <a:t/>
            </a:r>
            <a:br>
              <a:rPr lang="zh-TW" altLang="en-US" dirty="0" smtClean="0"/>
            </a:br>
            <a:r>
              <a:rPr lang="en-US" altLang="zh-TW" dirty="0" smtClean="0">
                <a:solidFill>
                  <a:srgbClr val="C00000"/>
                </a:solidFill>
              </a:rPr>
              <a:t>Symmetric Multiprocessors</a:t>
            </a:r>
            <a:endParaRPr lang="en-US" altLang="zh-TW" dirty="0">
              <a:solidFill>
                <a:srgbClr val="C00000"/>
              </a:solidFill>
            </a:endParaRPr>
          </a:p>
        </p:txBody>
      </p:sp>
      <p:sp>
        <p:nvSpPr>
          <p:cNvPr id="18434" name="Rectangle 11"/>
          <p:cNvSpPr>
            <a:spLocks noGrp="1" noChangeArrowheads="1"/>
          </p:cNvSpPr>
          <p:nvPr>
            <p:ph type="subTitle" idx="1"/>
          </p:nvPr>
        </p:nvSpPr>
        <p:spPr>
          <a:xfrm>
            <a:off x="1371600" y="3886200"/>
            <a:ext cx="6400800" cy="1752600"/>
          </a:xfrm>
        </p:spPr>
        <p:txBody>
          <a:bodyPr/>
          <a:lstStyle/>
          <a:p>
            <a:r>
              <a:rPr lang="en-US" altLang="zh-TW" sz="2800" smtClean="0"/>
              <a:t>Prof. Chung-Ta King</a:t>
            </a:r>
          </a:p>
          <a:p>
            <a:r>
              <a:rPr lang="en-US" altLang="zh-TW" sz="2400" smtClean="0"/>
              <a:t>Department of Computer Science</a:t>
            </a:r>
          </a:p>
          <a:p>
            <a:r>
              <a:rPr lang="en-US" altLang="zh-TW" sz="2400" smtClean="0"/>
              <a:t>National Tsing Hua University, Taiwan</a:t>
            </a:r>
            <a:endParaRPr lang="zh-TW" altLang="en-US" sz="2400" smtClean="0"/>
          </a:p>
        </p:txBody>
      </p:sp>
      <p:sp>
        <p:nvSpPr>
          <p:cNvPr id="4" name="文字方塊 3"/>
          <p:cNvSpPr txBox="1"/>
          <p:nvPr/>
        </p:nvSpPr>
        <p:spPr>
          <a:xfrm>
            <a:off x="1187941" y="5373216"/>
            <a:ext cx="7032824" cy="584775"/>
          </a:xfrm>
          <a:prstGeom prst="rect">
            <a:avLst/>
          </a:prstGeom>
          <a:noFill/>
        </p:spPr>
        <p:txBody>
          <a:bodyPr wrap="none" rtlCol="0" anchor="ctr" anchorCtr="1">
            <a:spAutoFit/>
          </a:bodyPr>
          <a:lstStyle/>
          <a:p>
            <a:pPr algn="ctr"/>
            <a:r>
              <a:rPr lang="en-US" altLang="zh-TW" sz="1600" dirty="0" smtClean="0">
                <a:latin typeface="+mn-lt"/>
                <a:ea typeface="標楷體" pitchFamily="65" charset="-120"/>
                <a:cs typeface="Calibri" pitchFamily="34" charset="0"/>
              </a:rPr>
              <a:t>(Slides are from textbook, </a:t>
            </a:r>
            <a:r>
              <a:rPr lang="en-US" altLang="zh-TW" sz="1600" dirty="0">
                <a:latin typeface="+mn-lt"/>
                <a:ea typeface="標楷體" pitchFamily="65" charset="-120"/>
                <a:cs typeface="Calibri" pitchFamily="34" charset="0"/>
              </a:rPr>
              <a:t>Prof. </a:t>
            </a:r>
            <a:r>
              <a:rPr lang="en-US" altLang="zh-TW" sz="1600" dirty="0" smtClean="0">
                <a:latin typeface="+mn-lt"/>
                <a:ea typeface="標楷體" pitchFamily="65" charset="-120"/>
                <a:cs typeface="Calibri" pitchFamily="34" charset="0"/>
              </a:rPr>
              <a:t>O. </a:t>
            </a:r>
            <a:r>
              <a:rPr lang="en-US" altLang="zh-TW" sz="1600" dirty="0" err="1" smtClean="0">
                <a:latin typeface="+mn-lt"/>
                <a:ea typeface="標楷體" pitchFamily="65" charset="-120"/>
                <a:cs typeface="Calibri" pitchFamily="34" charset="0"/>
              </a:rPr>
              <a:t>Mutlu</a:t>
            </a:r>
            <a:r>
              <a:rPr lang="en-US" altLang="zh-TW" sz="1600" dirty="0">
                <a:latin typeface="+mn-lt"/>
                <a:ea typeface="標楷體" pitchFamily="65" charset="-120"/>
                <a:cs typeface="Calibri" pitchFamily="34" charset="0"/>
              </a:rPr>
              <a:t>, Prof. </a:t>
            </a:r>
            <a:r>
              <a:rPr lang="en-US" altLang="zh-TW" sz="1600" dirty="0" err="1" smtClean="0">
                <a:latin typeface="+mn-lt"/>
                <a:ea typeface="標楷體" pitchFamily="65" charset="-120"/>
                <a:cs typeface="Calibri" pitchFamily="34" charset="0"/>
              </a:rPr>
              <a:t>Hsien-Hsin</a:t>
            </a:r>
            <a:r>
              <a:rPr lang="en-US" altLang="zh-TW" sz="1600" dirty="0" smtClean="0">
                <a:latin typeface="+mn-lt"/>
                <a:ea typeface="標楷體" pitchFamily="65" charset="-120"/>
                <a:cs typeface="Calibri" pitchFamily="34" charset="0"/>
              </a:rPr>
              <a:t> Lee</a:t>
            </a:r>
            <a:r>
              <a:rPr lang="en-US" altLang="zh-TW" sz="1600" dirty="0">
                <a:latin typeface="+mn-lt"/>
                <a:ea typeface="標楷體" pitchFamily="65" charset="-120"/>
                <a:cs typeface="Calibri" pitchFamily="34" charset="0"/>
              </a:rPr>
              <a:t>, Prof. </a:t>
            </a:r>
            <a:r>
              <a:rPr lang="en-US" altLang="zh-TW" sz="1600" dirty="0" smtClean="0">
                <a:latin typeface="+mn-lt"/>
                <a:ea typeface="標楷體" pitchFamily="65" charset="-120"/>
                <a:cs typeface="Calibri" pitchFamily="34" charset="0"/>
              </a:rPr>
              <a:t>K. </a:t>
            </a:r>
            <a:r>
              <a:rPr lang="en-US" altLang="zh-TW" sz="1600" dirty="0" err="1" smtClean="0">
                <a:latin typeface="+mn-lt"/>
                <a:ea typeface="標楷體" pitchFamily="65" charset="-120"/>
                <a:cs typeface="Calibri" pitchFamily="34" charset="0"/>
              </a:rPr>
              <a:t>Asanovic</a:t>
            </a:r>
            <a:r>
              <a:rPr lang="en-US" altLang="zh-TW" sz="1600" dirty="0" smtClean="0">
                <a:latin typeface="+mn-lt"/>
                <a:ea typeface="標楷體" pitchFamily="65" charset="-120"/>
                <a:cs typeface="Calibri" pitchFamily="34" charset="0"/>
              </a:rPr>
              <a:t>,</a:t>
            </a:r>
          </a:p>
          <a:p>
            <a:pPr algn="ctr"/>
            <a:r>
              <a:rPr lang="en-US" altLang="zh-TW" sz="1600" dirty="0">
                <a:latin typeface="+mn-lt"/>
                <a:ea typeface="標楷體" pitchFamily="65" charset="-120"/>
                <a:cs typeface="Calibri" pitchFamily="34" charset="0"/>
              </a:rPr>
              <a:t>http://compas.cs.stonybrook.edu/courses/cse502-s14/) </a:t>
            </a:r>
            <a:endParaRPr lang="zh-TW" altLang="en-US" sz="1600" dirty="0" smtClean="0">
              <a:latin typeface="+mn-lt"/>
              <a:ea typeface="標楷體" pitchFamily="65" charset="-120"/>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altLang="zh-TW" smtClean="0"/>
              <a:t>Two Cache Coherence Methods </a:t>
            </a:r>
          </a:p>
        </p:txBody>
      </p:sp>
      <p:sp>
        <p:nvSpPr>
          <p:cNvPr id="3" name="Content Placeholder 2"/>
          <p:cNvSpPr>
            <a:spLocks noGrp="1"/>
          </p:cNvSpPr>
          <p:nvPr>
            <p:ph idx="1"/>
          </p:nvPr>
        </p:nvSpPr>
        <p:spPr/>
        <p:txBody>
          <a:bodyPr/>
          <a:lstStyle/>
          <a:p>
            <a:r>
              <a:rPr lang="en-US" altLang="zh-TW" dirty="0" smtClean="0"/>
              <a:t>How to “broadcast” the update?</a:t>
            </a:r>
          </a:p>
          <a:p>
            <a:r>
              <a:rPr lang="en-US" altLang="zh-TW" dirty="0" smtClean="0"/>
              <a:t>Snoopy bus: (you shout at everyone)</a:t>
            </a:r>
          </a:p>
          <a:p>
            <a:pPr lvl="1"/>
            <a:r>
              <a:rPr lang="en-US" altLang="zh-TW" dirty="0" smtClean="0"/>
              <a:t>Bus-based, single point of serialization for all requests</a:t>
            </a:r>
          </a:p>
          <a:p>
            <a:pPr lvl="1"/>
            <a:r>
              <a:rPr lang="en-US" altLang="zh-TW" dirty="0" smtClean="0"/>
              <a:t>Processor broadcasts updates on bus </a:t>
            </a:r>
            <a:r>
              <a:rPr lang="en-US" altLang="zh-TW" dirty="0" smtClean="0">
                <a:sym typeface="Wingdings" panose="05000000000000000000" pitchFamily="2" charset="2"/>
              </a:rPr>
              <a:t> </a:t>
            </a:r>
            <a:r>
              <a:rPr lang="en-US" altLang="zh-TW" u="sng" dirty="0" smtClean="0">
                <a:sym typeface="Wingdings" panose="05000000000000000000" pitchFamily="2" charset="2"/>
              </a:rPr>
              <a:t>totally ordered</a:t>
            </a:r>
            <a:endParaRPr lang="en-US" altLang="zh-TW" u="sng" dirty="0" smtClean="0"/>
          </a:p>
          <a:p>
            <a:pPr lvl="1"/>
            <a:r>
              <a:rPr lang="en-US" altLang="zh-TW" dirty="0" smtClean="0"/>
              <a:t>Processors observe (“snoop”) other processors’</a:t>
            </a:r>
            <a:r>
              <a:rPr lang="en-US" altLang="ja-JP" dirty="0" smtClean="0"/>
              <a:t> actions</a:t>
            </a:r>
          </a:p>
          <a:p>
            <a:r>
              <a:rPr lang="en-US" altLang="zh-TW" dirty="0" smtClean="0"/>
              <a:t>Directory: (you tell someone to inform all others)</a:t>
            </a:r>
          </a:p>
          <a:p>
            <a:pPr lvl="1"/>
            <a:r>
              <a:rPr lang="en-US" altLang="zh-TW" dirty="0" smtClean="0"/>
              <a:t>Directory tracks ownership (sharer set) for each block</a:t>
            </a:r>
          </a:p>
          <a:p>
            <a:pPr lvl="1"/>
            <a:r>
              <a:rPr lang="en-US" altLang="zh-TW" dirty="0" smtClean="0"/>
              <a:t>Processors explicitly request for blocks through directory</a:t>
            </a:r>
          </a:p>
          <a:p>
            <a:pPr lvl="1"/>
            <a:r>
              <a:rPr lang="en-US" altLang="zh-TW" dirty="0" smtClean="0"/>
              <a:t>Directory coordinates invalidation/update appropriately</a:t>
            </a:r>
          </a:p>
          <a:p>
            <a:pPr lvl="1"/>
            <a:r>
              <a:rPr lang="en-US" altLang="zh-TW" dirty="0" smtClean="0"/>
              <a:t>Serves as </a:t>
            </a:r>
            <a:r>
              <a:rPr lang="en-US" altLang="zh-TW" u="sng" dirty="0" smtClean="0"/>
              <a:t>ordering point </a:t>
            </a:r>
            <a:r>
              <a:rPr lang="en-US" altLang="zh-TW" dirty="0" smtClean="0"/>
              <a:t>for conflicting requests </a:t>
            </a:r>
            <a:r>
              <a:rPr lang="en-US" altLang="zh-TW" dirty="0" smtClean="0">
                <a:sym typeface="Wingdings" panose="05000000000000000000" pitchFamily="2" charset="2"/>
              </a:rPr>
              <a:t>in u</a:t>
            </a:r>
            <a:r>
              <a:rPr lang="en-US" altLang="zh-TW" dirty="0" smtClean="0"/>
              <a:t>nordered networks </a:t>
            </a:r>
          </a:p>
          <a:p>
            <a:pPr lvl="1"/>
            <a:r>
              <a:rPr lang="en-US" altLang="zh-TW" dirty="0" smtClean="0"/>
              <a:t>No single broadcast media </a:t>
            </a:r>
            <a:r>
              <a:rPr lang="en-US" altLang="zh-TW" dirty="0" smtClean="0">
                <a:sym typeface="Wingdings" panose="05000000000000000000" pitchFamily="2" charset="2"/>
              </a:rPr>
              <a:t> more complex but scalable</a:t>
            </a:r>
            <a:endParaRPr lang="zh-TW" altLang="en-US" dirty="0" smtClean="0"/>
          </a:p>
          <a:p>
            <a:pPr lvl="1"/>
            <a:endParaRPr lang="en-US" altLang="zh-TW" dirty="0" smtClean="0"/>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9</a:t>
            </a:fld>
            <a:endParaRPr lang="zh-TW" altLang="zh-TW"/>
          </a:p>
        </p:txBody>
      </p:sp>
    </p:spTree>
    <p:extLst>
      <p:ext uri="{BB962C8B-B14F-4D97-AF65-F5344CB8AC3E}">
        <p14:creationId xmlns:p14="http://schemas.microsoft.com/office/powerpoint/2010/main" val="1502308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p:txBody>
          <a:bodyPr/>
          <a:lstStyle/>
          <a:p>
            <a:r>
              <a:rPr lang="en-US" altLang="zh-TW" smtClean="0"/>
              <a:t>Snoopy Cache Coherence</a:t>
            </a:r>
          </a:p>
        </p:txBody>
      </p:sp>
      <p:sp>
        <p:nvSpPr>
          <p:cNvPr id="3" name="Content Placeholder 2"/>
          <p:cNvSpPr>
            <a:spLocks noGrp="1"/>
          </p:cNvSpPr>
          <p:nvPr>
            <p:ph idx="1"/>
          </p:nvPr>
        </p:nvSpPr>
        <p:spPr/>
        <p:txBody>
          <a:bodyPr/>
          <a:lstStyle/>
          <a:p>
            <a:r>
              <a:rPr lang="en-US" altLang="zh-TW" dirty="0" smtClean="0"/>
              <a:t>All caches </a:t>
            </a:r>
            <a:r>
              <a:rPr lang="en-US" altLang="en-US" dirty="0" smtClean="0"/>
              <a:t>“</a:t>
            </a:r>
            <a:r>
              <a:rPr lang="en-US" altLang="zh-TW" dirty="0" smtClean="0"/>
              <a:t>snoop</a:t>
            </a:r>
            <a:r>
              <a:rPr lang="en-US" altLang="en-US" dirty="0" smtClean="0"/>
              <a:t>”</a:t>
            </a:r>
            <a:r>
              <a:rPr lang="en-US" altLang="zh-TW" dirty="0" smtClean="0"/>
              <a:t> all other caches</a:t>
            </a:r>
            <a:r>
              <a:rPr lang="en-US" altLang="en-US" dirty="0" smtClean="0"/>
              <a:t>’</a:t>
            </a:r>
            <a:r>
              <a:rPr lang="en-US" altLang="zh-TW" dirty="0" smtClean="0"/>
              <a:t> read/write requests and keep the cache block coherent</a:t>
            </a:r>
          </a:p>
          <a:p>
            <a:pPr lvl="1"/>
            <a:r>
              <a:rPr lang="en-US" altLang="zh-TW" dirty="0" smtClean="0"/>
              <a:t>Cache controller </a:t>
            </a:r>
            <a:r>
              <a:rPr lang="en-US" altLang="zh-TW" dirty="0"/>
              <a:t>updates </a:t>
            </a:r>
            <a:r>
              <a:rPr lang="en-US" altLang="zh-TW" dirty="0" smtClean="0"/>
              <a:t>cache block states </a:t>
            </a:r>
            <a:r>
              <a:rPr lang="en-US" altLang="zh-TW" dirty="0"/>
              <a:t>in response to processor </a:t>
            </a:r>
            <a:r>
              <a:rPr lang="en-US" altLang="zh-TW" dirty="0" smtClean="0"/>
              <a:t>&amp; snoop </a:t>
            </a:r>
            <a:r>
              <a:rPr lang="en-US" altLang="zh-TW" dirty="0"/>
              <a:t>events </a:t>
            </a:r>
            <a:r>
              <a:rPr lang="en-US" altLang="zh-TW" dirty="0" smtClean="0"/>
              <a:t>and generates </a:t>
            </a:r>
            <a:r>
              <a:rPr lang="en-US" altLang="zh-TW" dirty="0"/>
              <a:t>bus </a:t>
            </a:r>
            <a:r>
              <a:rPr lang="en-US" altLang="zh-TW" dirty="0" smtClean="0"/>
              <a:t>transactions</a:t>
            </a:r>
          </a:p>
          <a:p>
            <a:pPr lvl="1"/>
            <a:r>
              <a:rPr lang="en-US" altLang="zh-TW" dirty="0"/>
              <a:t>Snoopy cache tags are </a:t>
            </a:r>
            <a:r>
              <a:rPr lang="en-US" altLang="zh-TW" dirty="0" smtClean="0"/>
              <a:t>dual-ported</a:t>
            </a:r>
          </a:p>
          <a:p>
            <a:endParaRPr lang="en-US" altLang="zh-TW" dirty="0" smtClean="0"/>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10</a:t>
            </a:fld>
            <a:endParaRPr lang="zh-TW" altLang="zh-TW"/>
          </a:p>
        </p:txBody>
      </p:sp>
      <p:grpSp>
        <p:nvGrpSpPr>
          <p:cNvPr id="7" name="Group 4"/>
          <p:cNvGrpSpPr>
            <a:grpSpLocks/>
          </p:cNvGrpSpPr>
          <p:nvPr/>
        </p:nvGrpSpPr>
        <p:grpSpPr bwMode="auto">
          <a:xfrm>
            <a:off x="1447800" y="3068960"/>
            <a:ext cx="6940550" cy="2919412"/>
            <a:chOff x="1054" y="1993"/>
            <a:chExt cx="4372" cy="1839"/>
          </a:xfrm>
        </p:grpSpPr>
        <p:sp>
          <p:nvSpPr>
            <p:cNvPr id="8" name="Rectangle 5"/>
            <p:cNvSpPr>
              <a:spLocks noChangeArrowheads="1"/>
            </p:cNvSpPr>
            <p:nvPr/>
          </p:nvSpPr>
          <p:spPr bwMode="auto">
            <a:xfrm>
              <a:off x="1064" y="2648"/>
              <a:ext cx="560" cy="752"/>
            </a:xfrm>
            <a:prstGeom prst="rect">
              <a:avLst/>
            </a:prstGeom>
            <a:noFill/>
            <a:ln w="25400">
              <a:solidFill>
                <a:schemeClr val="tx1"/>
              </a:solidFill>
              <a:miter lim="800000"/>
              <a:headEnd/>
              <a:tailEnd/>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9" name="Rectangle 6"/>
            <p:cNvSpPr>
              <a:spLocks noChangeArrowheads="1"/>
            </p:cNvSpPr>
            <p:nvPr/>
          </p:nvSpPr>
          <p:spPr bwMode="auto">
            <a:xfrm>
              <a:off x="1054" y="2844"/>
              <a:ext cx="562" cy="330"/>
            </a:xfrm>
            <a:prstGeom prst="rect">
              <a:avLst/>
            </a:prstGeom>
            <a:noFill/>
            <a:ln w="9525">
              <a:noFill/>
              <a:miter lim="800000"/>
              <a:headEnd/>
              <a:tailEnd/>
            </a:ln>
            <a:effectLst/>
          </p:spPr>
          <p:txBody>
            <a:bodyPr wrap="none" lIns="92075" tIns="46038" rIns="92075" bIns="46038">
              <a:prstTxWarp prst="textNoShape">
                <a:avLst/>
              </a:prstTxWarp>
              <a:spAutoFit/>
            </a:bodyPr>
            <a:lstStyle/>
            <a:p>
              <a:pPr eaLnBrk="0" hangingPunct="0"/>
              <a:r>
                <a:rPr lang="en-US" dirty="0">
                  <a:solidFill>
                    <a:srgbClr val="000000"/>
                  </a:solidFill>
                  <a:latin typeface="Calibri"/>
                  <a:cs typeface="Calibri"/>
                </a:rPr>
                <a:t> Proc.</a:t>
              </a:r>
              <a:r>
                <a:rPr lang="en-US" sz="2800" dirty="0">
                  <a:solidFill>
                    <a:srgbClr val="000000"/>
                  </a:solidFill>
                  <a:latin typeface="Calibri"/>
                  <a:cs typeface="Calibri"/>
                </a:rPr>
                <a:t> </a:t>
              </a:r>
            </a:p>
          </p:txBody>
        </p:sp>
        <p:sp>
          <p:nvSpPr>
            <p:cNvPr id="10" name="Rectangle 7"/>
            <p:cNvSpPr>
              <a:spLocks noChangeArrowheads="1"/>
            </p:cNvSpPr>
            <p:nvPr/>
          </p:nvSpPr>
          <p:spPr bwMode="auto">
            <a:xfrm>
              <a:off x="2120" y="2552"/>
              <a:ext cx="944" cy="1280"/>
            </a:xfrm>
            <a:prstGeom prst="rect">
              <a:avLst/>
            </a:prstGeom>
            <a:noFill/>
            <a:ln w="25400">
              <a:solidFill>
                <a:schemeClr val="tx1"/>
              </a:solidFill>
              <a:miter lim="800000"/>
              <a:headEnd/>
              <a:tailEnd/>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11" name="Rectangle 8"/>
            <p:cNvSpPr>
              <a:spLocks noChangeArrowheads="1"/>
            </p:cNvSpPr>
            <p:nvPr/>
          </p:nvSpPr>
          <p:spPr bwMode="auto">
            <a:xfrm>
              <a:off x="2250" y="3534"/>
              <a:ext cx="638" cy="291"/>
            </a:xfrm>
            <a:prstGeom prst="rect">
              <a:avLst/>
            </a:prstGeom>
            <a:noFill/>
            <a:ln w="9525">
              <a:noFill/>
              <a:miter lim="800000"/>
              <a:headEnd/>
              <a:tailEnd/>
            </a:ln>
            <a:effectLst/>
          </p:spPr>
          <p:txBody>
            <a:bodyPr wrap="none" lIns="92075" tIns="46038" rIns="92075" bIns="46038">
              <a:prstTxWarp prst="textNoShape">
                <a:avLst/>
              </a:prstTxWarp>
              <a:spAutoFit/>
            </a:bodyPr>
            <a:lstStyle/>
            <a:p>
              <a:pPr eaLnBrk="0" hangingPunct="0"/>
              <a:r>
                <a:rPr lang="en-US">
                  <a:solidFill>
                    <a:srgbClr val="000000"/>
                  </a:solidFill>
                  <a:latin typeface="Calibri"/>
                  <a:cs typeface="Calibri"/>
                </a:rPr>
                <a:t> Cache</a:t>
              </a:r>
            </a:p>
          </p:txBody>
        </p:sp>
        <p:sp>
          <p:nvSpPr>
            <p:cNvPr id="12" name="Rectangle 9"/>
            <p:cNvSpPr>
              <a:spLocks noChangeArrowheads="1"/>
            </p:cNvSpPr>
            <p:nvPr/>
          </p:nvSpPr>
          <p:spPr bwMode="auto">
            <a:xfrm>
              <a:off x="3598" y="2584"/>
              <a:ext cx="1828" cy="446"/>
            </a:xfrm>
            <a:prstGeom prst="rect">
              <a:avLst/>
            </a:prstGeom>
            <a:noFill/>
            <a:ln w="9525">
              <a:noFill/>
              <a:miter lim="800000"/>
              <a:headEnd/>
              <a:tailEnd/>
            </a:ln>
            <a:effectLst/>
          </p:spPr>
          <p:txBody>
            <a:bodyPr wrap="square" lIns="92075" tIns="46038" rIns="92075" bIns="46038">
              <a:prstTxWarp prst="textNoShape">
                <a:avLst/>
              </a:prstTxWarp>
              <a:spAutoFit/>
            </a:bodyPr>
            <a:lstStyle/>
            <a:p>
              <a:pPr eaLnBrk="0" hangingPunct="0"/>
              <a:r>
                <a:rPr lang="en-US" sz="2000" dirty="0">
                  <a:solidFill>
                    <a:srgbClr val="000000"/>
                  </a:solidFill>
                  <a:latin typeface="Calibri"/>
                  <a:cs typeface="Calibri"/>
                </a:rPr>
                <a:t>Snoopy read port</a:t>
              </a:r>
            </a:p>
            <a:p>
              <a:pPr eaLnBrk="0" hangingPunct="0"/>
              <a:r>
                <a:rPr lang="en-US" sz="2000" dirty="0">
                  <a:solidFill>
                    <a:srgbClr val="000000"/>
                  </a:solidFill>
                  <a:latin typeface="Calibri"/>
                  <a:cs typeface="Calibri"/>
                </a:rPr>
                <a:t>attached to </a:t>
              </a:r>
              <a:r>
                <a:rPr lang="en-US" sz="2000" dirty="0" smtClean="0">
                  <a:solidFill>
                    <a:srgbClr val="000000"/>
                  </a:solidFill>
                  <a:latin typeface="Calibri"/>
                  <a:cs typeface="Calibri"/>
                </a:rPr>
                <a:t>memory bus</a:t>
              </a:r>
              <a:endParaRPr lang="en-US" sz="2000" dirty="0">
                <a:solidFill>
                  <a:srgbClr val="000000"/>
                </a:solidFill>
                <a:latin typeface="Calibri"/>
                <a:cs typeface="Calibri"/>
              </a:endParaRPr>
            </a:p>
          </p:txBody>
        </p:sp>
        <p:sp>
          <p:nvSpPr>
            <p:cNvPr id="13" name="Line 10"/>
            <p:cNvSpPr>
              <a:spLocks noChangeShapeType="1"/>
            </p:cNvSpPr>
            <p:nvPr/>
          </p:nvSpPr>
          <p:spPr bwMode="auto">
            <a:xfrm>
              <a:off x="1632" y="2784"/>
              <a:ext cx="624" cy="0"/>
            </a:xfrm>
            <a:prstGeom prst="line">
              <a:avLst/>
            </a:prstGeom>
            <a:noFill/>
            <a:ln w="25400">
              <a:solidFill>
                <a:schemeClr val="tx1"/>
              </a:solidFill>
              <a:round/>
              <a:headEnd type="none" w="sm" len="sm"/>
              <a:tailEnd type="stealth" w="med" len="med"/>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14" name="Line 11"/>
            <p:cNvSpPr>
              <a:spLocks noChangeShapeType="1"/>
            </p:cNvSpPr>
            <p:nvPr/>
          </p:nvSpPr>
          <p:spPr bwMode="auto">
            <a:xfrm>
              <a:off x="1632" y="2880"/>
              <a:ext cx="624" cy="0"/>
            </a:xfrm>
            <a:prstGeom prst="line">
              <a:avLst/>
            </a:prstGeom>
            <a:noFill/>
            <a:ln w="12700">
              <a:solidFill>
                <a:schemeClr val="tx1"/>
              </a:solidFill>
              <a:round/>
              <a:headEnd type="none" w="sm" len="sm"/>
              <a:tailEnd type="stealth" w="med" len="med"/>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15" name="Line 12"/>
            <p:cNvSpPr>
              <a:spLocks noChangeShapeType="1"/>
            </p:cNvSpPr>
            <p:nvPr/>
          </p:nvSpPr>
          <p:spPr bwMode="auto">
            <a:xfrm>
              <a:off x="1632" y="3264"/>
              <a:ext cx="624" cy="0"/>
            </a:xfrm>
            <a:prstGeom prst="line">
              <a:avLst/>
            </a:prstGeom>
            <a:noFill/>
            <a:ln w="25400">
              <a:solidFill>
                <a:schemeClr val="tx1"/>
              </a:solidFill>
              <a:round/>
              <a:headEnd type="stealth" w="med" len="med"/>
              <a:tailEnd type="stealth" w="med" len="med"/>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16" name="Rectangle 13"/>
            <p:cNvSpPr>
              <a:spLocks noChangeArrowheads="1"/>
            </p:cNvSpPr>
            <p:nvPr/>
          </p:nvSpPr>
          <p:spPr bwMode="auto">
            <a:xfrm>
              <a:off x="2264" y="3128"/>
              <a:ext cx="656" cy="320"/>
            </a:xfrm>
            <a:prstGeom prst="rect">
              <a:avLst/>
            </a:prstGeom>
            <a:noFill/>
            <a:ln w="25400">
              <a:solidFill>
                <a:schemeClr val="tx1"/>
              </a:solidFill>
              <a:miter lim="800000"/>
              <a:headEnd/>
              <a:tailEnd/>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17" name="Rectangle 14"/>
            <p:cNvSpPr>
              <a:spLocks noChangeArrowheads="1"/>
            </p:cNvSpPr>
            <p:nvPr/>
          </p:nvSpPr>
          <p:spPr bwMode="auto">
            <a:xfrm>
              <a:off x="2264" y="2696"/>
              <a:ext cx="656" cy="320"/>
            </a:xfrm>
            <a:prstGeom prst="rect">
              <a:avLst/>
            </a:prstGeom>
            <a:noFill/>
            <a:ln w="25400">
              <a:solidFill>
                <a:schemeClr val="tx1"/>
              </a:solidFill>
              <a:miter lim="800000"/>
              <a:headEnd/>
              <a:tailEnd/>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18" name="Rectangle 15"/>
            <p:cNvSpPr>
              <a:spLocks noChangeArrowheads="1"/>
            </p:cNvSpPr>
            <p:nvPr/>
          </p:nvSpPr>
          <p:spPr bwMode="auto">
            <a:xfrm>
              <a:off x="2350" y="3112"/>
              <a:ext cx="575" cy="373"/>
            </a:xfrm>
            <a:prstGeom prst="rect">
              <a:avLst/>
            </a:prstGeom>
            <a:noFill/>
            <a:ln w="9525">
              <a:noFill/>
              <a:miter lim="800000"/>
              <a:headEnd/>
              <a:tailEnd/>
            </a:ln>
            <a:effectLst/>
          </p:spPr>
          <p:txBody>
            <a:bodyPr wrap="none" lIns="92075" tIns="46038" rIns="92075" bIns="46038">
              <a:prstTxWarp prst="textNoShape">
                <a:avLst/>
              </a:prstTxWarp>
              <a:spAutoFit/>
            </a:bodyPr>
            <a:lstStyle/>
            <a:p>
              <a:pPr eaLnBrk="0" hangingPunct="0">
                <a:lnSpc>
                  <a:spcPct val="90000"/>
                </a:lnSpc>
              </a:pPr>
              <a:r>
                <a:rPr lang="en-US" sz="1800" dirty="0">
                  <a:solidFill>
                    <a:srgbClr val="000000"/>
                  </a:solidFill>
                  <a:latin typeface="Calibri"/>
                  <a:cs typeface="Calibri"/>
                </a:rPr>
                <a:t> Data</a:t>
              </a:r>
            </a:p>
            <a:p>
              <a:pPr eaLnBrk="0" hangingPunct="0">
                <a:lnSpc>
                  <a:spcPct val="90000"/>
                </a:lnSpc>
              </a:pPr>
              <a:r>
                <a:rPr lang="en-US" sz="1800" dirty="0" smtClean="0">
                  <a:solidFill>
                    <a:srgbClr val="000000"/>
                  </a:solidFill>
                  <a:latin typeface="Calibri"/>
                  <a:cs typeface="Calibri"/>
                </a:rPr>
                <a:t>(blocks</a:t>
              </a:r>
              <a:r>
                <a:rPr lang="en-US" sz="1800" dirty="0">
                  <a:solidFill>
                    <a:srgbClr val="000000"/>
                  </a:solidFill>
                  <a:latin typeface="Calibri"/>
                  <a:cs typeface="Calibri"/>
                </a:rPr>
                <a:t>)</a:t>
              </a:r>
            </a:p>
          </p:txBody>
        </p:sp>
        <p:sp>
          <p:nvSpPr>
            <p:cNvPr id="19" name="Rectangle 16"/>
            <p:cNvSpPr>
              <a:spLocks noChangeArrowheads="1"/>
            </p:cNvSpPr>
            <p:nvPr/>
          </p:nvSpPr>
          <p:spPr bwMode="auto">
            <a:xfrm>
              <a:off x="2308" y="2721"/>
              <a:ext cx="521" cy="317"/>
            </a:xfrm>
            <a:prstGeom prst="rect">
              <a:avLst/>
            </a:prstGeom>
            <a:noFill/>
            <a:ln w="9525">
              <a:noFill/>
              <a:miter lim="800000"/>
              <a:headEnd/>
              <a:tailEnd/>
            </a:ln>
            <a:effectLst/>
          </p:spPr>
          <p:txBody>
            <a:bodyPr wrap="none" lIns="0" tIns="0" rIns="0" bIns="0" anchor="ctr" anchorCtr="0">
              <a:prstTxWarp prst="textNoShape">
                <a:avLst/>
              </a:prstTxWarp>
              <a:spAutoFit/>
            </a:bodyPr>
            <a:lstStyle/>
            <a:p>
              <a:pPr algn="ctr" eaLnBrk="0" hangingPunct="0">
                <a:lnSpc>
                  <a:spcPct val="90000"/>
                </a:lnSpc>
              </a:pPr>
              <a:r>
                <a:rPr lang="en-US" sz="1800" dirty="0">
                  <a:solidFill>
                    <a:srgbClr val="000000"/>
                  </a:solidFill>
                  <a:latin typeface="Calibri"/>
                  <a:cs typeface="Calibri"/>
                </a:rPr>
                <a:t>Tags and</a:t>
              </a:r>
            </a:p>
            <a:p>
              <a:pPr algn="ctr" eaLnBrk="0" hangingPunct="0">
                <a:lnSpc>
                  <a:spcPct val="90000"/>
                </a:lnSpc>
              </a:pPr>
              <a:r>
                <a:rPr lang="en-US" sz="1800" dirty="0">
                  <a:solidFill>
                    <a:srgbClr val="000000"/>
                  </a:solidFill>
                  <a:latin typeface="Calibri"/>
                  <a:cs typeface="Calibri"/>
                </a:rPr>
                <a:t>    State</a:t>
              </a:r>
            </a:p>
          </p:txBody>
        </p:sp>
        <p:sp>
          <p:nvSpPr>
            <p:cNvPr id="20" name="Line 17"/>
            <p:cNvSpPr>
              <a:spLocks noChangeShapeType="1"/>
            </p:cNvSpPr>
            <p:nvPr/>
          </p:nvSpPr>
          <p:spPr bwMode="auto">
            <a:xfrm>
              <a:off x="2928" y="2784"/>
              <a:ext cx="624" cy="0"/>
            </a:xfrm>
            <a:prstGeom prst="line">
              <a:avLst/>
            </a:prstGeom>
            <a:noFill/>
            <a:ln w="25400">
              <a:solidFill>
                <a:schemeClr val="tx1"/>
              </a:solidFill>
              <a:round/>
              <a:headEnd type="stealth" w="med" len="med"/>
              <a:tailEnd type="none" w="sm" len="sm"/>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21" name="Line 18"/>
            <p:cNvSpPr>
              <a:spLocks noChangeShapeType="1"/>
            </p:cNvSpPr>
            <p:nvPr/>
          </p:nvSpPr>
          <p:spPr bwMode="auto">
            <a:xfrm>
              <a:off x="2928" y="2880"/>
              <a:ext cx="624" cy="0"/>
            </a:xfrm>
            <a:prstGeom prst="line">
              <a:avLst/>
            </a:prstGeom>
            <a:noFill/>
            <a:ln w="12700">
              <a:solidFill>
                <a:schemeClr val="tx1"/>
              </a:solidFill>
              <a:round/>
              <a:headEnd type="stealth" w="med" len="med"/>
              <a:tailEnd type="none" w="sm" len="sm"/>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22" name="Rectangle 19"/>
            <p:cNvSpPr>
              <a:spLocks noChangeArrowheads="1"/>
            </p:cNvSpPr>
            <p:nvPr/>
          </p:nvSpPr>
          <p:spPr bwMode="auto">
            <a:xfrm>
              <a:off x="1712" y="2556"/>
              <a:ext cx="201" cy="233"/>
            </a:xfrm>
            <a:prstGeom prst="rect">
              <a:avLst/>
            </a:prstGeom>
            <a:noFill/>
            <a:ln w="9525">
              <a:noFill/>
              <a:miter lim="800000"/>
              <a:headEnd/>
              <a:tailEnd/>
            </a:ln>
            <a:effectLst/>
          </p:spPr>
          <p:txBody>
            <a:bodyPr wrap="none" lIns="92075" tIns="46038" rIns="92075" bIns="46038">
              <a:prstTxWarp prst="textNoShape">
                <a:avLst/>
              </a:prstTxWarp>
              <a:spAutoFit/>
            </a:bodyPr>
            <a:lstStyle/>
            <a:p>
              <a:pPr eaLnBrk="0" hangingPunct="0"/>
              <a:r>
                <a:rPr lang="en-US" sz="1800">
                  <a:solidFill>
                    <a:srgbClr val="000000"/>
                  </a:solidFill>
                  <a:latin typeface="Calibri"/>
                  <a:cs typeface="Calibri"/>
                </a:rPr>
                <a:t>A</a:t>
              </a:r>
            </a:p>
          </p:txBody>
        </p:sp>
        <p:sp>
          <p:nvSpPr>
            <p:cNvPr id="23" name="Rectangle 20"/>
            <p:cNvSpPr>
              <a:spLocks noChangeArrowheads="1"/>
            </p:cNvSpPr>
            <p:nvPr/>
          </p:nvSpPr>
          <p:spPr bwMode="auto">
            <a:xfrm>
              <a:off x="1760" y="3276"/>
              <a:ext cx="207" cy="233"/>
            </a:xfrm>
            <a:prstGeom prst="rect">
              <a:avLst/>
            </a:prstGeom>
            <a:noFill/>
            <a:ln w="9525">
              <a:noFill/>
              <a:miter lim="800000"/>
              <a:headEnd/>
              <a:tailEnd/>
            </a:ln>
            <a:effectLst/>
          </p:spPr>
          <p:txBody>
            <a:bodyPr wrap="none" lIns="92075" tIns="46038" rIns="92075" bIns="46038">
              <a:prstTxWarp prst="textNoShape">
                <a:avLst/>
              </a:prstTxWarp>
              <a:spAutoFit/>
            </a:bodyPr>
            <a:lstStyle/>
            <a:p>
              <a:pPr eaLnBrk="0" hangingPunct="0"/>
              <a:r>
                <a:rPr lang="en-US" sz="1800">
                  <a:solidFill>
                    <a:srgbClr val="000000"/>
                  </a:solidFill>
                  <a:latin typeface="Calibri"/>
                  <a:cs typeface="Calibri"/>
                </a:rPr>
                <a:t>D</a:t>
              </a:r>
            </a:p>
          </p:txBody>
        </p:sp>
        <p:sp>
          <p:nvSpPr>
            <p:cNvPr id="24" name="Rectangle 21"/>
            <p:cNvSpPr>
              <a:spLocks noChangeArrowheads="1"/>
            </p:cNvSpPr>
            <p:nvPr/>
          </p:nvSpPr>
          <p:spPr bwMode="auto">
            <a:xfrm>
              <a:off x="1672" y="2852"/>
              <a:ext cx="384" cy="233"/>
            </a:xfrm>
            <a:prstGeom prst="rect">
              <a:avLst/>
            </a:prstGeom>
            <a:noFill/>
            <a:ln w="9525">
              <a:noFill/>
              <a:miter lim="800000"/>
              <a:headEnd/>
              <a:tailEnd/>
            </a:ln>
            <a:effectLst/>
          </p:spPr>
          <p:txBody>
            <a:bodyPr wrap="none" lIns="92075" tIns="46038" rIns="92075" bIns="46038">
              <a:prstTxWarp prst="textNoShape">
                <a:avLst/>
              </a:prstTxWarp>
              <a:spAutoFit/>
            </a:bodyPr>
            <a:lstStyle/>
            <a:p>
              <a:pPr eaLnBrk="0" hangingPunct="0"/>
              <a:r>
                <a:rPr lang="en-US" sz="1800">
                  <a:solidFill>
                    <a:srgbClr val="000000"/>
                  </a:solidFill>
                  <a:latin typeface="Calibri"/>
                  <a:cs typeface="Calibri"/>
                </a:rPr>
                <a:t>R/W </a:t>
              </a:r>
            </a:p>
          </p:txBody>
        </p:sp>
        <p:sp>
          <p:nvSpPr>
            <p:cNvPr id="25" name="Line 22"/>
            <p:cNvSpPr>
              <a:spLocks noChangeShapeType="1"/>
            </p:cNvSpPr>
            <p:nvPr/>
          </p:nvSpPr>
          <p:spPr bwMode="auto">
            <a:xfrm flipV="1">
              <a:off x="1920" y="2112"/>
              <a:ext cx="0" cy="672"/>
            </a:xfrm>
            <a:prstGeom prst="line">
              <a:avLst/>
            </a:prstGeom>
            <a:noFill/>
            <a:ln w="25400">
              <a:solidFill>
                <a:schemeClr val="tx1"/>
              </a:solidFill>
              <a:round/>
              <a:headEnd type="none" w="sm" len="sm"/>
              <a:tailEnd type="none" w="sm" len="sm"/>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26" name="Line 23"/>
            <p:cNvSpPr>
              <a:spLocks noChangeShapeType="1"/>
            </p:cNvSpPr>
            <p:nvPr/>
          </p:nvSpPr>
          <p:spPr bwMode="auto">
            <a:xfrm>
              <a:off x="1920" y="2112"/>
              <a:ext cx="720" cy="0"/>
            </a:xfrm>
            <a:prstGeom prst="line">
              <a:avLst/>
            </a:prstGeom>
            <a:noFill/>
            <a:ln w="25400">
              <a:solidFill>
                <a:schemeClr val="tx1"/>
              </a:solidFill>
              <a:round/>
              <a:headEnd type="none" w="sm" len="sm"/>
              <a:tailEnd type="stealth" w="med" len="med"/>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27" name="Line 24"/>
            <p:cNvSpPr>
              <a:spLocks noChangeShapeType="1"/>
            </p:cNvSpPr>
            <p:nvPr/>
          </p:nvSpPr>
          <p:spPr bwMode="auto">
            <a:xfrm flipV="1">
              <a:off x="2016" y="2256"/>
              <a:ext cx="0" cy="624"/>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28" name="Line 25"/>
            <p:cNvSpPr>
              <a:spLocks noChangeShapeType="1"/>
            </p:cNvSpPr>
            <p:nvPr/>
          </p:nvSpPr>
          <p:spPr bwMode="auto">
            <a:xfrm>
              <a:off x="2016" y="2256"/>
              <a:ext cx="624" cy="0"/>
            </a:xfrm>
            <a:prstGeom prst="line">
              <a:avLst/>
            </a:prstGeom>
            <a:noFill/>
            <a:ln w="12700">
              <a:solidFill>
                <a:schemeClr val="tx1"/>
              </a:solidFill>
              <a:round/>
              <a:headEnd type="none" w="sm" len="sm"/>
              <a:tailEnd type="stealth" w="med" len="med"/>
            </a:ln>
            <a:effectLst/>
          </p:spPr>
          <p:txBody>
            <a:bodyPr wrap="none" anchor="ctr">
              <a:prstTxWarp prst="textNoShape">
                <a:avLst/>
              </a:prstTxWarp>
            </a:bodyPr>
            <a:lstStyle/>
            <a:p>
              <a:pPr algn="ctr" eaLnBrk="0" hangingPunct="0">
                <a:spcBef>
                  <a:spcPct val="50000"/>
                </a:spcBef>
              </a:pPr>
              <a:endParaRPr lang="en-US" sz="1800">
                <a:solidFill>
                  <a:srgbClr val="000000"/>
                </a:solidFill>
                <a:latin typeface="Calibri"/>
                <a:cs typeface="Calibri"/>
              </a:endParaRPr>
            </a:p>
          </p:txBody>
        </p:sp>
        <p:sp>
          <p:nvSpPr>
            <p:cNvPr id="29" name="Rectangle 26"/>
            <p:cNvSpPr>
              <a:spLocks noChangeArrowheads="1"/>
            </p:cNvSpPr>
            <p:nvPr/>
          </p:nvSpPr>
          <p:spPr bwMode="auto">
            <a:xfrm>
              <a:off x="2682" y="1993"/>
              <a:ext cx="1865" cy="446"/>
            </a:xfrm>
            <a:prstGeom prst="rect">
              <a:avLst/>
            </a:prstGeom>
            <a:noFill/>
            <a:ln w="9525">
              <a:noFill/>
              <a:miter lim="800000"/>
              <a:headEnd/>
              <a:tailEnd/>
            </a:ln>
            <a:effectLst/>
          </p:spPr>
          <p:txBody>
            <a:bodyPr wrap="none" lIns="92075" tIns="46038" rIns="92075" bIns="46038">
              <a:prstTxWarp prst="textNoShape">
                <a:avLst/>
              </a:prstTxWarp>
              <a:spAutoFit/>
            </a:bodyPr>
            <a:lstStyle/>
            <a:p>
              <a:pPr eaLnBrk="0" hangingPunct="0"/>
              <a:r>
                <a:rPr lang="en-US" sz="2000" dirty="0">
                  <a:solidFill>
                    <a:srgbClr val="000000"/>
                  </a:solidFill>
                  <a:latin typeface="Calibri"/>
                  <a:cs typeface="Calibri"/>
                </a:rPr>
                <a:t>Used to drive </a:t>
              </a:r>
              <a:r>
                <a:rPr lang="en-US" sz="2000" dirty="0" smtClean="0">
                  <a:solidFill>
                    <a:srgbClr val="000000"/>
                  </a:solidFill>
                  <a:latin typeface="Calibri"/>
                  <a:cs typeface="Calibri"/>
                </a:rPr>
                <a:t>memory bus</a:t>
              </a:r>
              <a:endParaRPr lang="en-US" sz="2000" dirty="0">
                <a:solidFill>
                  <a:srgbClr val="000000"/>
                </a:solidFill>
                <a:latin typeface="Calibri"/>
                <a:cs typeface="Calibri"/>
              </a:endParaRPr>
            </a:p>
            <a:p>
              <a:pPr eaLnBrk="0" hangingPunct="0"/>
              <a:r>
                <a:rPr lang="en-US" sz="2000" dirty="0">
                  <a:solidFill>
                    <a:srgbClr val="000000"/>
                  </a:solidFill>
                  <a:latin typeface="Calibri"/>
                  <a:cs typeface="Calibri"/>
                </a:rPr>
                <a:t>when </a:t>
              </a:r>
              <a:r>
                <a:rPr lang="en-US" sz="2000" dirty="0" smtClean="0">
                  <a:solidFill>
                    <a:srgbClr val="000000"/>
                  </a:solidFill>
                  <a:latin typeface="Calibri"/>
                  <a:cs typeface="Calibri"/>
                </a:rPr>
                <a:t>cache </a:t>
              </a:r>
              <a:r>
                <a:rPr lang="en-US" sz="2000" dirty="0">
                  <a:solidFill>
                    <a:srgbClr val="000000"/>
                  </a:solidFill>
                  <a:latin typeface="Calibri"/>
                  <a:cs typeface="Calibri"/>
                </a:rPr>
                <a:t>is </a:t>
              </a:r>
              <a:r>
                <a:rPr lang="en-US" sz="2000" dirty="0" smtClean="0">
                  <a:solidFill>
                    <a:srgbClr val="000000"/>
                  </a:solidFill>
                  <a:latin typeface="Calibri"/>
                  <a:cs typeface="Calibri"/>
                </a:rPr>
                <a:t>bus </a:t>
              </a:r>
              <a:r>
                <a:rPr lang="en-US" sz="2000" dirty="0">
                  <a:solidFill>
                    <a:srgbClr val="000000"/>
                  </a:solidFill>
                  <a:latin typeface="Calibri"/>
                  <a:cs typeface="Calibri"/>
                </a:rPr>
                <a:t>m</a:t>
              </a:r>
              <a:r>
                <a:rPr lang="en-US" sz="2000" dirty="0" smtClean="0">
                  <a:solidFill>
                    <a:srgbClr val="000000"/>
                  </a:solidFill>
                  <a:latin typeface="Calibri"/>
                  <a:cs typeface="Calibri"/>
                </a:rPr>
                <a:t>aster</a:t>
              </a:r>
              <a:endParaRPr lang="en-US" sz="2000" dirty="0">
                <a:solidFill>
                  <a:srgbClr val="000000"/>
                </a:solidFill>
                <a:latin typeface="Calibri"/>
                <a:cs typeface="Calibri"/>
              </a:endParaRPr>
            </a:p>
          </p:txBody>
        </p:sp>
        <p:sp>
          <p:nvSpPr>
            <p:cNvPr id="30" name="Rectangle 27"/>
            <p:cNvSpPr>
              <a:spLocks noChangeArrowheads="1"/>
            </p:cNvSpPr>
            <p:nvPr/>
          </p:nvSpPr>
          <p:spPr bwMode="auto">
            <a:xfrm>
              <a:off x="3248" y="2556"/>
              <a:ext cx="201" cy="233"/>
            </a:xfrm>
            <a:prstGeom prst="rect">
              <a:avLst/>
            </a:prstGeom>
            <a:noFill/>
            <a:ln w="9525">
              <a:noFill/>
              <a:miter lim="800000"/>
              <a:headEnd/>
              <a:tailEnd/>
            </a:ln>
            <a:effectLst/>
          </p:spPr>
          <p:txBody>
            <a:bodyPr wrap="none" lIns="92075" tIns="46038" rIns="92075" bIns="46038">
              <a:prstTxWarp prst="textNoShape">
                <a:avLst/>
              </a:prstTxWarp>
              <a:spAutoFit/>
            </a:bodyPr>
            <a:lstStyle/>
            <a:p>
              <a:pPr eaLnBrk="0" hangingPunct="0"/>
              <a:r>
                <a:rPr lang="en-US" sz="1800">
                  <a:solidFill>
                    <a:srgbClr val="000000"/>
                  </a:solidFill>
                  <a:latin typeface="Calibri"/>
                  <a:cs typeface="Calibri"/>
                </a:rPr>
                <a:t>A</a:t>
              </a:r>
            </a:p>
          </p:txBody>
        </p:sp>
        <p:sp>
          <p:nvSpPr>
            <p:cNvPr id="31" name="Rectangle 28"/>
            <p:cNvSpPr>
              <a:spLocks noChangeArrowheads="1"/>
            </p:cNvSpPr>
            <p:nvPr/>
          </p:nvSpPr>
          <p:spPr bwMode="auto">
            <a:xfrm>
              <a:off x="3168" y="2860"/>
              <a:ext cx="384" cy="233"/>
            </a:xfrm>
            <a:prstGeom prst="rect">
              <a:avLst/>
            </a:prstGeom>
            <a:noFill/>
            <a:ln w="9525">
              <a:noFill/>
              <a:miter lim="800000"/>
              <a:headEnd/>
              <a:tailEnd/>
            </a:ln>
            <a:effectLst/>
          </p:spPr>
          <p:txBody>
            <a:bodyPr wrap="none" lIns="92075" tIns="46038" rIns="92075" bIns="46038">
              <a:prstTxWarp prst="textNoShape">
                <a:avLst/>
              </a:prstTxWarp>
              <a:spAutoFit/>
            </a:bodyPr>
            <a:lstStyle/>
            <a:p>
              <a:pPr eaLnBrk="0" hangingPunct="0"/>
              <a:r>
                <a:rPr lang="en-US" sz="1800">
                  <a:solidFill>
                    <a:srgbClr val="000000"/>
                  </a:solidFill>
                  <a:latin typeface="Calibri"/>
                  <a:cs typeface="Calibri"/>
                </a:rPr>
                <a:t>R/W </a:t>
              </a:r>
            </a:p>
          </p:txBody>
        </p:sp>
      </p:grpSp>
    </p:spTree>
    <p:extLst>
      <p:ext uri="{BB962C8B-B14F-4D97-AF65-F5344CB8AC3E}">
        <p14:creationId xmlns:p14="http://schemas.microsoft.com/office/powerpoint/2010/main" val="38698653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p:txBody>
          <a:bodyPr/>
          <a:lstStyle/>
          <a:p>
            <a:r>
              <a:rPr lang="en-US" altLang="zh-TW" smtClean="0"/>
              <a:t>Snoopy Cache Coherence</a:t>
            </a:r>
          </a:p>
        </p:txBody>
      </p:sp>
      <p:sp>
        <p:nvSpPr>
          <p:cNvPr id="3" name="Content Placeholder 2"/>
          <p:cNvSpPr>
            <a:spLocks noGrp="1"/>
          </p:cNvSpPr>
          <p:nvPr>
            <p:ph idx="1"/>
          </p:nvPr>
        </p:nvSpPr>
        <p:spPr/>
        <p:txBody>
          <a:bodyPr/>
          <a:lstStyle/>
          <a:p>
            <a:r>
              <a:rPr lang="en-US" altLang="zh-TW" dirty="0" smtClean="0"/>
              <a:t>Easy to implement if all caches share a common bus</a:t>
            </a:r>
          </a:p>
          <a:p>
            <a:pPr lvl="1"/>
            <a:r>
              <a:rPr lang="en-US" altLang="zh-TW" dirty="0" smtClean="0"/>
              <a:t>Each cache broadcasts its read/write operations on bus</a:t>
            </a:r>
          </a:p>
          <a:p>
            <a:pPr lvl="1"/>
            <a:r>
              <a:rPr lang="en-US" altLang="zh-TW" dirty="0" smtClean="0"/>
              <a:t>Simple finite state machine (FSM) for each cache block</a:t>
            </a:r>
          </a:p>
          <a:p>
            <a:pPr lvl="1"/>
            <a:r>
              <a:rPr lang="en-US" altLang="zh-TW" dirty="0" smtClean="0"/>
              <a:t>Good for small-scale multiprocessors</a:t>
            </a:r>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11</a:t>
            </a:fld>
            <a:endParaRPr lang="zh-TW" altLang="zh-TW"/>
          </a:p>
        </p:txBody>
      </p:sp>
      <p:grpSp>
        <p:nvGrpSpPr>
          <p:cNvPr id="9" name="群組 8"/>
          <p:cNvGrpSpPr/>
          <p:nvPr/>
        </p:nvGrpSpPr>
        <p:grpSpPr>
          <a:xfrm>
            <a:off x="1403648" y="2708920"/>
            <a:ext cx="6891680" cy="3413839"/>
            <a:chOff x="1143000" y="914400"/>
            <a:chExt cx="7637220" cy="3900487"/>
          </a:xfrm>
        </p:grpSpPr>
        <p:sp>
          <p:nvSpPr>
            <p:cNvPr id="10" name="Rectangle 3"/>
            <p:cNvSpPr>
              <a:spLocks noChangeArrowheads="1"/>
            </p:cNvSpPr>
            <p:nvPr/>
          </p:nvSpPr>
          <p:spPr bwMode="auto">
            <a:xfrm>
              <a:off x="1143000" y="1905000"/>
              <a:ext cx="901700" cy="685800"/>
            </a:xfrm>
            <a:prstGeom prst="rect">
              <a:avLst/>
            </a:prstGeom>
            <a:solidFill>
              <a:schemeClr val="bg1"/>
            </a:solidFill>
            <a:ln w="25400">
              <a:solidFill>
                <a:srgbClr val="000000"/>
              </a:solidFill>
              <a:miter lim="800000"/>
              <a:headEnd/>
              <a:tailEnd/>
            </a:ln>
            <a:effectLst/>
          </p:spPr>
          <p:txBody>
            <a:bodyPr wrap="none" anchor="ctr">
              <a:prstTxWarp prst="textNoShape">
                <a:avLst/>
              </a:prstTxWarp>
            </a:bodyPr>
            <a:lstStyle/>
            <a:p>
              <a:pPr algn="ctr"/>
              <a:r>
                <a:rPr lang="en-US" dirty="0">
                  <a:latin typeface="Calibri"/>
                  <a:cs typeface="Calibri"/>
                </a:rPr>
                <a:t>CPU</a:t>
              </a:r>
              <a:r>
                <a:rPr lang="en-US" baseline="-25000" dirty="0">
                  <a:latin typeface="Calibri"/>
                  <a:cs typeface="Calibri"/>
                </a:rPr>
                <a:t>1</a:t>
              </a:r>
            </a:p>
          </p:txBody>
        </p:sp>
        <p:sp>
          <p:nvSpPr>
            <p:cNvPr id="11" name="Line 18"/>
            <p:cNvSpPr>
              <a:spLocks noChangeShapeType="1"/>
            </p:cNvSpPr>
            <p:nvPr/>
          </p:nvSpPr>
          <p:spPr bwMode="auto">
            <a:xfrm flipV="1">
              <a:off x="2057400" y="2286000"/>
              <a:ext cx="609600" cy="1"/>
            </a:xfrm>
            <a:prstGeom prst="line">
              <a:avLst/>
            </a:prstGeom>
            <a:noFill/>
            <a:ln w="38100" cmpd="sng">
              <a:solidFill>
                <a:srgbClr val="000000"/>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12" name="Line 21"/>
            <p:cNvSpPr>
              <a:spLocks noChangeShapeType="1"/>
            </p:cNvSpPr>
            <p:nvPr/>
          </p:nvSpPr>
          <p:spPr bwMode="auto">
            <a:xfrm>
              <a:off x="4419600" y="1462087"/>
              <a:ext cx="0" cy="3352800"/>
            </a:xfrm>
            <a:prstGeom prst="line">
              <a:avLst/>
            </a:prstGeom>
            <a:noFill/>
            <a:ln w="38100" cmpd="sng">
              <a:solidFill>
                <a:schemeClr val="tx1"/>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13" name="Line 22"/>
            <p:cNvSpPr>
              <a:spLocks noChangeShapeType="1"/>
            </p:cNvSpPr>
            <p:nvPr/>
          </p:nvSpPr>
          <p:spPr bwMode="auto">
            <a:xfrm>
              <a:off x="3733800" y="2286000"/>
              <a:ext cx="685800" cy="0"/>
            </a:xfrm>
            <a:prstGeom prst="line">
              <a:avLst/>
            </a:prstGeom>
            <a:noFill/>
            <a:ln w="38100" cmpd="sng">
              <a:solidFill>
                <a:schemeClr val="tx1"/>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14" name="Line 25"/>
            <p:cNvSpPr>
              <a:spLocks noChangeShapeType="1"/>
            </p:cNvSpPr>
            <p:nvPr/>
          </p:nvSpPr>
          <p:spPr bwMode="auto">
            <a:xfrm flipV="1">
              <a:off x="4419600" y="3124200"/>
              <a:ext cx="990600" cy="0"/>
            </a:xfrm>
            <a:prstGeom prst="line">
              <a:avLst/>
            </a:prstGeom>
            <a:noFill/>
            <a:ln w="38100" cmpd="sng">
              <a:solidFill>
                <a:schemeClr val="tx1"/>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15" name="Line 26"/>
            <p:cNvSpPr>
              <a:spLocks noChangeShapeType="1"/>
            </p:cNvSpPr>
            <p:nvPr/>
          </p:nvSpPr>
          <p:spPr bwMode="auto">
            <a:xfrm>
              <a:off x="4419600" y="1995487"/>
              <a:ext cx="838200" cy="0"/>
            </a:xfrm>
            <a:prstGeom prst="line">
              <a:avLst/>
            </a:prstGeom>
            <a:noFill/>
            <a:ln w="38100" cmpd="sng">
              <a:solidFill>
                <a:schemeClr val="tx1"/>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16" name="Rectangle 27"/>
            <p:cNvSpPr>
              <a:spLocks noChangeArrowheads="1"/>
            </p:cNvSpPr>
            <p:nvPr/>
          </p:nvSpPr>
          <p:spPr bwMode="auto">
            <a:xfrm>
              <a:off x="3876675" y="914400"/>
              <a:ext cx="1083630" cy="595677"/>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lnSpc>
                  <a:spcPct val="80000"/>
                </a:lnSpc>
                <a:spcBef>
                  <a:spcPct val="0"/>
                </a:spcBef>
              </a:pPr>
              <a:r>
                <a:rPr lang="en-US" sz="2000">
                  <a:latin typeface="Calibri"/>
                  <a:cs typeface="Calibri"/>
                </a:rPr>
                <a:t>Memory</a:t>
              </a:r>
            </a:p>
            <a:p>
              <a:pPr algn="l">
                <a:lnSpc>
                  <a:spcPct val="80000"/>
                </a:lnSpc>
                <a:spcBef>
                  <a:spcPct val="0"/>
                </a:spcBef>
              </a:pPr>
              <a:r>
                <a:rPr lang="en-US" sz="2000">
                  <a:latin typeface="Calibri"/>
                  <a:cs typeface="Calibri"/>
                </a:rPr>
                <a:t>   Bus</a:t>
              </a:r>
            </a:p>
          </p:txBody>
        </p:sp>
        <p:sp>
          <p:nvSpPr>
            <p:cNvPr id="17" name="Rectangle 1"/>
            <p:cNvSpPr/>
            <p:nvPr/>
          </p:nvSpPr>
          <p:spPr>
            <a:xfrm>
              <a:off x="5257800" y="1524000"/>
              <a:ext cx="1371600" cy="990600"/>
            </a:xfrm>
            <a:prstGeom prst="rect">
              <a:avLst/>
            </a:prstGeom>
            <a:solidFill>
              <a:srgbClr val="FFFFFF"/>
            </a:solidFill>
            <a:ln w="28575"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ＭＳ Ｐゴシック" pitchFamily="18" charset="-128"/>
                  <a:cs typeface="Calibri"/>
                </a:rPr>
                <a:t>Main</a:t>
              </a:r>
              <a:r>
                <a:rPr kumimoji="0" lang="en-US" sz="2000" b="0" i="0" u="none" strike="noStrike" cap="none" normalizeH="0" dirty="0" smtClean="0">
                  <a:ln>
                    <a:noFill/>
                  </a:ln>
                  <a:solidFill>
                    <a:schemeClr val="tx1"/>
                  </a:solidFill>
                  <a:effectLst/>
                  <a:latin typeface="Calibri"/>
                  <a:ea typeface="ＭＳ Ｐゴシック" pitchFamily="18" charset="-128"/>
                  <a:cs typeface="Calibri"/>
                </a:rPr>
                <a:t> Memory (DRAM)</a:t>
              </a:r>
              <a:endParaRPr kumimoji="0" lang="en-US" sz="2000" b="0" i="0" u="none" strike="noStrike" cap="none" normalizeH="0" baseline="0" dirty="0" smtClean="0">
                <a:ln>
                  <a:noFill/>
                </a:ln>
                <a:solidFill>
                  <a:schemeClr val="tx1"/>
                </a:solidFill>
                <a:effectLst/>
                <a:latin typeface="Calibri"/>
                <a:ea typeface="ＭＳ Ｐゴシック" pitchFamily="18" charset="-128"/>
                <a:cs typeface="Calibri"/>
              </a:endParaRPr>
            </a:p>
          </p:txBody>
        </p:sp>
        <p:sp>
          <p:nvSpPr>
            <p:cNvPr id="18" name="Rectangle 37"/>
            <p:cNvSpPr/>
            <p:nvPr/>
          </p:nvSpPr>
          <p:spPr>
            <a:xfrm>
              <a:off x="5410200" y="2819400"/>
              <a:ext cx="838200" cy="609600"/>
            </a:xfrm>
            <a:prstGeom prst="rect">
              <a:avLst/>
            </a:prstGeom>
            <a:solidFill>
              <a:srgbClr val="FFFFFF"/>
            </a:solidFill>
            <a:ln w="28575"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ＭＳ Ｐゴシック" pitchFamily="18" charset="-128"/>
                  <a:cs typeface="Calibri"/>
                </a:rPr>
                <a:t>DMA</a:t>
              </a:r>
            </a:p>
          </p:txBody>
        </p:sp>
        <p:sp>
          <p:nvSpPr>
            <p:cNvPr id="19" name="Rectangle 3"/>
            <p:cNvSpPr>
              <a:spLocks noChangeArrowheads="1"/>
            </p:cNvSpPr>
            <p:nvPr/>
          </p:nvSpPr>
          <p:spPr bwMode="auto">
            <a:xfrm>
              <a:off x="2667000" y="1905000"/>
              <a:ext cx="1066800" cy="685800"/>
            </a:xfrm>
            <a:prstGeom prst="rect">
              <a:avLst/>
            </a:prstGeom>
            <a:solidFill>
              <a:schemeClr val="bg1"/>
            </a:solidFill>
            <a:ln w="25400">
              <a:solidFill>
                <a:srgbClr val="000000"/>
              </a:solidFill>
              <a:miter lim="800000"/>
              <a:headEnd/>
              <a:tailEnd/>
            </a:ln>
            <a:effectLst/>
          </p:spPr>
          <p:txBody>
            <a:bodyPr wrap="square" bIns="0" anchor="ctr">
              <a:prstTxWarp prst="textNoShape">
                <a:avLst/>
              </a:prstTxWarp>
            </a:bodyPr>
            <a:lstStyle/>
            <a:p>
              <a:pPr algn="ctr"/>
              <a:r>
                <a:rPr lang="en-US" sz="2000" dirty="0" smtClean="0">
                  <a:latin typeface="Calibri"/>
                  <a:cs typeface="Calibri"/>
                </a:rPr>
                <a:t>Snoopy Cache</a:t>
              </a:r>
              <a:endParaRPr lang="en-US" sz="2000" baseline="-25000" dirty="0">
                <a:latin typeface="Calibri"/>
                <a:cs typeface="Calibri"/>
              </a:endParaRPr>
            </a:p>
          </p:txBody>
        </p:sp>
        <p:sp>
          <p:nvSpPr>
            <p:cNvPr id="20" name="Rectangle 3"/>
            <p:cNvSpPr>
              <a:spLocks noChangeArrowheads="1"/>
            </p:cNvSpPr>
            <p:nvPr/>
          </p:nvSpPr>
          <p:spPr bwMode="auto">
            <a:xfrm>
              <a:off x="1143000" y="2819400"/>
              <a:ext cx="901700" cy="685800"/>
            </a:xfrm>
            <a:prstGeom prst="rect">
              <a:avLst/>
            </a:prstGeom>
            <a:solidFill>
              <a:schemeClr val="bg1"/>
            </a:solidFill>
            <a:ln w="25400">
              <a:solidFill>
                <a:srgbClr val="000000"/>
              </a:solidFill>
              <a:miter lim="800000"/>
              <a:headEnd/>
              <a:tailEnd/>
            </a:ln>
            <a:effectLst/>
          </p:spPr>
          <p:txBody>
            <a:bodyPr wrap="none" anchor="ctr">
              <a:prstTxWarp prst="textNoShape">
                <a:avLst/>
              </a:prstTxWarp>
            </a:bodyPr>
            <a:lstStyle/>
            <a:p>
              <a:pPr algn="ctr"/>
              <a:r>
                <a:rPr lang="en-US" dirty="0" smtClean="0">
                  <a:latin typeface="Calibri"/>
                  <a:cs typeface="Calibri"/>
                </a:rPr>
                <a:t>CPU</a:t>
              </a:r>
              <a:r>
                <a:rPr lang="en-US" baseline="-25000" dirty="0" smtClean="0">
                  <a:latin typeface="Calibri"/>
                  <a:cs typeface="Calibri"/>
                </a:rPr>
                <a:t>2</a:t>
              </a:r>
              <a:endParaRPr lang="en-US" baseline="-25000" dirty="0">
                <a:latin typeface="Calibri"/>
                <a:cs typeface="Calibri"/>
              </a:endParaRPr>
            </a:p>
          </p:txBody>
        </p:sp>
        <p:sp>
          <p:nvSpPr>
            <p:cNvPr id="21" name="Line 18"/>
            <p:cNvSpPr>
              <a:spLocks noChangeShapeType="1"/>
            </p:cNvSpPr>
            <p:nvPr/>
          </p:nvSpPr>
          <p:spPr bwMode="auto">
            <a:xfrm flipV="1">
              <a:off x="2057400" y="3200400"/>
              <a:ext cx="609600" cy="1"/>
            </a:xfrm>
            <a:prstGeom prst="line">
              <a:avLst/>
            </a:prstGeom>
            <a:noFill/>
            <a:ln w="38100" cmpd="sng">
              <a:solidFill>
                <a:srgbClr val="000000"/>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22" name="Line 22"/>
            <p:cNvSpPr>
              <a:spLocks noChangeShapeType="1"/>
            </p:cNvSpPr>
            <p:nvPr/>
          </p:nvSpPr>
          <p:spPr bwMode="auto">
            <a:xfrm>
              <a:off x="3733800" y="3200400"/>
              <a:ext cx="685800" cy="0"/>
            </a:xfrm>
            <a:prstGeom prst="line">
              <a:avLst/>
            </a:prstGeom>
            <a:noFill/>
            <a:ln w="38100" cmpd="sng">
              <a:solidFill>
                <a:schemeClr val="tx1"/>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23" name="Rectangle 3"/>
            <p:cNvSpPr>
              <a:spLocks noChangeArrowheads="1"/>
            </p:cNvSpPr>
            <p:nvPr/>
          </p:nvSpPr>
          <p:spPr bwMode="auto">
            <a:xfrm>
              <a:off x="2667000" y="2819400"/>
              <a:ext cx="1066800" cy="685800"/>
            </a:xfrm>
            <a:prstGeom prst="rect">
              <a:avLst/>
            </a:prstGeom>
            <a:solidFill>
              <a:schemeClr val="bg1"/>
            </a:solidFill>
            <a:ln w="25400">
              <a:solidFill>
                <a:srgbClr val="000000"/>
              </a:solidFill>
              <a:miter lim="800000"/>
              <a:headEnd/>
              <a:tailEnd/>
            </a:ln>
            <a:effectLst/>
          </p:spPr>
          <p:txBody>
            <a:bodyPr wrap="square" bIns="0" anchor="ctr">
              <a:prstTxWarp prst="textNoShape">
                <a:avLst/>
              </a:prstTxWarp>
            </a:bodyPr>
            <a:lstStyle/>
            <a:p>
              <a:pPr algn="ctr"/>
              <a:r>
                <a:rPr lang="en-US" sz="2000" dirty="0" smtClean="0">
                  <a:latin typeface="Calibri"/>
                  <a:cs typeface="Calibri"/>
                </a:rPr>
                <a:t>Snoopy Cache</a:t>
              </a:r>
              <a:endParaRPr lang="en-US" sz="2000" baseline="-25000" dirty="0">
                <a:latin typeface="Calibri"/>
                <a:cs typeface="Calibri"/>
              </a:endParaRPr>
            </a:p>
          </p:txBody>
        </p:sp>
        <p:sp>
          <p:nvSpPr>
            <p:cNvPr id="24" name="Rectangle 3"/>
            <p:cNvSpPr>
              <a:spLocks noChangeArrowheads="1"/>
            </p:cNvSpPr>
            <p:nvPr/>
          </p:nvSpPr>
          <p:spPr bwMode="auto">
            <a:xfrm>
              <a:off x="1143000" y="3733800"/>
              <a:ext cx="901700" cy="685800"/>
            </a:xfrm>
            <a:prstGeom prst="rect">
              <a:avLst/>
            </a:prstGeom>
            <a:solidFill>
              <a:schemeClr val="bg1"/>
            </a:solidFill>
            <a:ln w="25400">
              <a:solidFill>
                <a:srgbClr val="000000"/>
              </a:solidFill>
              <a:miter lim="800000"/>
              <a:headEnd/>
              <a:tailEnd/>
            </a:ln>
            <a:effectLst/>
          </p:spPr>
          <p:txBody>
            <a:bodyPr wrap="none" anchor="ctr">
              <a:prstTxWarp prst="textNoShape">
                <a:avLst/>
              </a:prstTxWarp>
            </a:bodyPr>
            <a:lstStyle/>
            <a:p>
              <a:pPr algn="ctr"/>
              <a:r>
                <a:rPr lang="en-US" dirty="0" smtClean="0">
                  <a:latin typeface="Calibri"/>
                  <a:cs typeface="Calibri"/>
                </a:rPr>
                <a:t>CPU</a:t>
              </a:r>
              <a:r>
                <a:rPr lang="en-US" baseline="-25000" dirty="0" smtClean="0">
                  <a:latin typeface="Calibri"/>
                  <a:cs typeface="Calibri"/>
                </a:rPr>
                <a:t>3</a:t>
              </a:r>
              <a:endParaRPr lang="en-US" baseline="-25000" dirty="0">
                <a:latin typeface="Calibri"/>
                <a:cs typeface="Calibri"/>
              </a:endParaRPr>
            </a:p>
          </p:txBody>
        </p:sp>
        <p:sp>
          <p:nvSpPr>
            <p:cNvPr id="25" name="Line 18"/>
            <p:cNvSpPr>
              <a:spLocks noChangeShapeType="1"/>
            </p:cNvSpPr>
            <p:nvPr/>
          </p:nvSpPr>
          <p:spPr bwMode="auto">
            <a:xfrm flipV="1">
              <a:off x="2057400" y="4114800"/>
              <a:ext cx="609600" cy="1"/>
            </a:xfrm>
            <a:prstGeom prst="line">
              <a:avLst/>
            </a:prstGeom>
            <a:noFill/>
            <a:ln w="38100" cmpd="sng">
              <a:solidFill>
                <a:srgbClr val="000000"/>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26" name="Line 22"/>
            <p:cNvSpPr>
              <a:spLocks noChangeShapeType="1"/>
            </p:cNvSpPr>
            <p:nvPr/>
          </p:nvSpPr>
          <p:spPr bwMode="auto">
            <a:xfrm>
              <a:off x="3733800" y="4114800"/>
              <a:ext cx="685800" cy="0"/>
            </a:xfrm>
            <a:prstGeom prst="line">
              <a:avLst/>
            </a:prstGeom>
            <a:noFill/>
            <a:ln w="38100" cmpd="sng">
              <a:solidFill>
                <a:schemeClr val="tx1"/>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27" name="Rectangle 3"/>
            <p:cNvSpPr>
              <a:spLocks noChangeArrowheads="1"/>
            </p:cNvSpPr>
            <p:nvPr/>
          </p:nvSpPr>
          <p:spPr bwMode="auto">
            <a:xfrm>
              <a:off x="2667000" y="3733800"/>
              <a:ext cx="1066800" cy="685800"/>
            </a:xfrm>
            <a:prstGeom prst="rect">
              <a:avLst/>
            </a:prstGeom>
            <a:solidFill>
              <a:schemeClr val="bg1"/>
            </a:solidFill>
            <a:ln w="25400">
              <a:solidFill>
                <a:srgbClr val="000000"/>
              </a:solidFill>
              <a:miter lim="800000"/>
              <a:headEnd/>
              <a:tailEnd/>
            </a:ln>
            <a:effectLst/>
          </p:spPr>
          <p:txBody>
            <a:bodyPr wrap="square" bIns="0" anchor="ctr">
              <a:prstTxWarp prst="textNoShape">
                <a:avLst/>
              </a:prstTxWarp>
            </a:bodyPr>
            <a:lstStyle/>
            <a:p>
              <a:pPr algn="ctr"/>
              <a:r>
                <a:rPr lang="en-US" sz="2000" dirty="0" smtClean="0">
                  <a:latin typeface="Calibri"/>
                  <a:cs typeface="Calibri"/>
                </a:rPr>
                <a:t>Snoopy Cache</a:t>
              </a:r>
              <a:endParaRPr lang="en-US" sz="2000" baseline="-25000" dirty="0">
                <a:latin typeface="Calibri"/>
                <a:cs typeface="Calibri"/>
              </a:endParaRPr>
            </a:p>
          </p:txBody>
        </p:sp>
        <p:sp>
          <p:nvSpPr>
            <p:cNvPr id="28" name="Magnetic Disk 2"/>
            <p:cNvSpPr/>
            <p:nvPr/>
          </p:nvSpPr>
          <p:spPr>
            <a:xfrm>
              <a:off x="6781800" y="2514600"/>
              <a:ext cx="762000" cy="1066800"/>
            </a:xfrm>
            <a:prstGeom prst="flowChartMagneticDisk">
              <a:avLst/>
            </a:prstGeom>
            <a:solidFill>
              <a:srgbClr val="FFFFFF"/>
            </a:solidFill>
            <a:ln w="28575"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ＭＳ Ｐゴシック" pitchFamily="18" charset="-128"/>
                  <a:cs typeface="Calibri"/>
                </a:rPr>
                <a:t>Disk</a:t>
              </a:r>
            </a:p>
          </p:txBody>
        </p:sp>
        <p:sp>
          <p:nvSpPr>
            <p:cNvPr id="29" name="Line 25"/>
            <p:cNvSpPr>
              <a:spLocks noChangeShapeType="1"/>
            </p:cNvSpPr>
            <p:nvPr/>
          </p:nvSpPr>
          <p:spPr bwMode="auto">
            <a:xfrm flipV="1">
              <a:off x="6248400" y="3124200"/>
              <a:ext cx="533400" cy="0"/>
            </a:xfrm>
            <a:prstGeom prst="line">
              <a:avLst/>
            </a:prstGeom>
            <a:noFill/>
            <a:ln w="38100" cmpd="sng">
              <a:solidFill>
                <a:schemeClr val="tx1"/>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30" name="Line 25"/>
            <p:cNvSpPr>
              <a:spLocks noChangeShapeType="1"/>
            </p:cNvSpPr>
            <p:nvPr/>
          </p:nvSpPr>
          <p:spPr bwMode="auto">
            <a:xfrm flipV="1">
              <a:off x="4419600" y="4343400"/>
              <a:ext cx="990600" cy="0"/>
            </a:xfrm>
            <a:prstGeom prst="line">
              <a:avLst/>
            </a:prstGeom>
            <a:noFill/>
            <a:ln w="38100" cmpd="sng">
              <a:solidFill>
                <a:schemeClr val="tx1"/>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31" name="Rectangle 53"/>
            <p:cNvSpPr/>
            <p:nvPr/>
          </p:nvSpPr>
          <p:spPr>
            <a:xfrm>
              <a:off x="5410200" y="4038600"/>
              <a:ext cx="838200" cy="609600"/>
            </a:xfrm>
            <a:prstGeom prst="rect">
              <a:avLst/>
            </a:prstGeom>
            <a:solidFill>
              <a:srgbClr val="FFFFFF"/>
            </a:solidFill>
            <a:ln w="28575"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ＭＳ Ｐゴシック" pitchFamily="18" charset="-128"/>
                  <a:cs typeface="Calibri"/>
                </a:rPr>
                <a:t>DMA</a:t>
              </a:r>
            </a:p>
          </p:txBody>
        </p:sp>
        <p:sp>
          <p:nvSpPr>
            <p:cNvPr id="32" name="Line 25"/>
            <p:cNvSpPr>
              <a:spLocks noChangeShapeType="1"/>
            </p:cNvSpPr>
            <p:nvPr/>
          </p:nvSpPr>
          <p:spPr bwMode="auto">
            <a:xfrm flipV="1">
              <a:off x="6248400" y="4343400"/>
              <a:ext cx="685800" cy="0"/>
            </a:xfrm>
            <a:prstGeom prst="line">
              <a:avLst/>
            </a:prstGeom>
            <a:noFill/>
            <a:ln w="38100" cmpd="sng">
              <a:solidFill>
                <a:schemeClr val="tx1"/>
              </a:solidFill>
              <a:round/>
              <a:headEnd type="triangle" w="med" len="lg"/>
              <a:tailEnd type="triangle" w="med" len="lg"/>
            </a:ln>
            <a:effectLst/>
          </p:spPr>
          <p:txBody>
            <a:bodyPr wrap="none" anchor="ctr">
              <a:prstTxWarp prst="textNoShape">
                <a:avLst/>
              </a:prstTxWarp>
            </a:bodyPr>
            <a:lstStyle/>
            <a:p>
              <a:endParaRPr lang="en-US">
                <a:latin typeface="Calibri"/>
                <a:cs typeface="Calibri"/>
              </a:endParaRPr>
            </a:p>
          </p:txBody>
        </p:sp>
        <p:sp>
          <p:nvSpPr>
            <p:cNvPr id="33" name="Rectangle 3"/>
            <p:cNvSpPr/>
            <p:nvPr/>
          </p:nvSpPr>
          <p:spPr>
            <a:xfrm>
              <a:off x="6858000" y="3962400"/>
              <a:ext cx="1066800" cy="685800"/>
            </a:xfrm>
            <a:prstGeom prst="rect">
              <a:avLst/>
            </a:prstGeom>
            <a:solidFill>
              <a:srgbClr val="FFFFFF"/>
            </a:solidFill>
            <a:ln w="28575" cmpd="sng">
              <a:solidFill>
                <a:srgbClr val="000000"/>
              </a:solid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ＭＳ Ｐゴシック" pitchFamily="18" charset="-128"/>
                  <a:cs typeface="Calibri"/>
                </a:rPr>
                <a:t>Network</a:t>
              </a:r>
            </a:p>
          </p:txBody>
        </p:sp>
        <p:sp>
          <p:nvSpPr>
            <p:cNvPr id="34" name="Freeform 4"/>
            <p:cNvSpPr/>
            <p:nvPr/>
          </p:nvSpPr>
          <p:spPr>
            <a:xfrm>
              <a:off x="7922217" y="4304829"/>
              <a:ext cx="858003" cy="343370"/>
            </a:xfrm>
            <a:custGeom>
              <a:avLst/>
              <a:gdLst>
                <a:gd name="connsiteX0" fmla="*/ 0 w 597190"/>
                <a:gd name="connsiteY0" fmla="*/ 18980 h 631844"/>
                <a:gd name="connsiteX1" fmla="*/ 385528 w 597190"/>
                <a:gd name="connsiteY1" fmla="*/ 26539 h 631844"/>
                <a:gd name="connsiteX2" fmla="*/ 423325 w 597190"/>
                <a:gd name="connsiteY2" fmla="*/ 41658 h 631844"/>
                <a:gd name="connsiteX3" fmla="*/ 483800 w 597190"/>
                <a:gd name="connsiteY3" fmla="*/ 102130 h 631844"/>
                <a:gd name="connsiteX4" fmla="*/ 521597 w 597190"/>
                <a:gd name="connsiteY4" fmla="*/ 170162 h 631844"/>
                <a:gd name="connsiteX5" fmla="*/ 529156 w 597190"/>
                <a:gd name="connsiteY5" fmla="*/ 200399 h 631844"/>
                <a:gd name="connsiteX6" fmla="*/ 536715 w 597190"/>
                <a:gd name="connsiteY6" fmla="*/ 223076 h 631844"/>
                <a:gd name="connsiteX7" fmla="*/ 514037 w 597190"/>
                <a:gd name="connsiteY7" fmla="*/ 344022 h 631844"/>
                <a:gd name="connsiteX8" fmla="*/ 498918 w 597190"/>
                <a:gd name="connsiteY8" fmla="*/ 374258 h 631844"/>
                <a:gd name="connsiteX9" fmla="*/ 476240 w 597190"/>
                <a:gd name="connsiteY9" fmla="*/ 434731 h 631844"/>
                <a:gd name="connsiteX10" fmla="*/ 468681 w 597190"/>
                <a:gd name="connsiteY10" fmla="*/ 480086 h 631844"/>
                <a:gd name="connsiteX11" fmla="*/ 453562 w 597190"/>
                <a:gd name="connsiteY11" fmla="*/ 540559 h 631844"/>
                <a:gd name="connsiteX12" fmla="*/ 468681 w 597190"/>
                <a:gd name="connsiteY12" fmla="*/ 570795 h 631844"/>
                <a:gd name="connsiteX13" fmla="*/ 506478 w 597190"/>
                <a:gd name="connsiteY13" fmla="*/ 585913 h 631844"/>
                <a:gd name="connsiteX14" fmla="*/ 559393 w 597190"/>
                <a:gd name="connsiteY14" fmla="*/ 608591 h 631844"/>
                <a:gd name="connsiteX15" fmla="*/ 597190 w 597190"/>
                <a:gd name="connsiteY15" fmla="*/ 631268 h 631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97190" h="631844">
                  <a:moveTo>
                    <a:pt x="0" y="18980"/>
                  </a:moveTo>
                  <a:cubicBezTo>
                    <a:pt x="270587" y="12967"/>
                    <a:pt x="244589" y="-24711"/>
                    <a:pt x="385528" y="26539"/>
                  </a:cubicBezTo>
                  <a:cubicBezTo>
                    <a:pt x="398281" y="31176"/>
                    <a:pt x="410726" y="36618"/>
                    <a:pt x="423325" y="41658"/>
                  </a:cubicBezTo>
                  <a:cubicBezTo>
                    <a:pt x="443483" y="61815"/>
                    <a:pt x="471051" y="76632"/>
                    <a:pt x="483800" y="102130"/>
                  </a:cubicBezTo>
                  <a:cubicBezTo>
                    <a:pt x="505488" y="145508"/>
                    <a:pt x="493120" y="122704"/>
                    <a:pt x="521597" y="170162"/>
                  </a:cubicBezTo>
                  <a:cubicBezTo>
                    <a:pt x="524117" y="180241"/>
                    <a:pt x="526302" y="190410"/>
                    <a:pt x="529156" y="200399"/>
                  </a:cubicBezTo>
                  <a:cubicBezTo>
                    <a:pt x="531345" y="208060"/>
                    <a:pt x="537549" y="215152"/>
                    <a:pt x="536715" y="223076"/>
                  </a:cubicBezTo>
                  <a:cubicBezTo>
                    <a:pt x="532421" y="263869"/>
                    <a:pt x="523986" y="304229"/>
                    <a:pt x="514037" y="344022"/>
                  </a:cubicBezTo>
                  <a:cubicBezTo>
                    <a:pt x="511304" y="354954"/>
                    <a:pt x="503252" y="363856"/>
                    <a:pt x="498918" y="374258"/>
                  </a:cubicBezTo>
                  <a:cubicBezTo>
                    <a:pt x="490638" y="394130"/>
                    <a:pt x="483799" y="414573"/>
                    <a:pt x="476240" y="434731"/>
                  </a:cubicBezTo>
                  <a:cubicBezTo>
                    <a:pt x="473720" y="449849"/>
                    <a:pt x="471893" y="465099"/>
                    <a:pt x="468681" y="480086"/>
                  </a:cubicBezTo>
                  <a:cubicBezTo>
                    <a:pt x="464327" y="500403"/>
                    <a:pt x="453562" y="540559"/>
                    <a:pt x="453562" y="540559"/>
                  </a:cubicBezTo>
                  <a:cubicBezTo>
                    <a:pt x="458602" y="550638"/>
                    <a:pt x="460125" y="563462"/>
                    <a:pt x="468681" y="570795"/>
                  </a:cubicBezTo>
                  <a:cubicBezTo>
                    <a:pt x="478984" y="579626"/>
                    <a:pt x="493772" y="581149"/>
                    <a:pt x="506478" y="585913"/>
                  </a:cubicBezTo>
                  <a:cubicBezTo>
                    <a:pt x="550965" y="602595"/>
                    <a:pt x="506305" y="582046"/>
                    <a:pt x="559393" y="608591"/>
                  </a:cubicBezTo>
                  <a:cubicBezTo>
                    <a:pt x="578705" y="637558"/>
                    <a:pt x="565427" y="631268"/>
                    <a:pt x="597190" y="631268"/>
                  </a:cubicBezTo>
                </a:path>
              </a:pathLst>
            </a:custGeom>
            <a:ln w="28575" cmpd="sng">
              <a:solidFill>
                <a:schemeClr val="tx1"/>
              </a:solidFill>
            </a:ln>
          </p:spPr>
          <p:txBody>
            <a:bodyPr rtlCol="0" anchor="ctr"/>
            <a:lstStyle/>
            <a:p>
              <a:pPr algn="ctr"/>
              <a:endParaRPr lang="en-US"/>
            </a:p>
          </p:txBody>
        </p:sp>
      </p:grpSp>
    </p:spTree>
    <p:extLst>
      <p:ext uri="{BB962C8B-B14F-4D97-AF65-F5344CB8AC3E}">
        <p14:creationId xmlns:p14="http://schemas.microsoft.com/office/powerpoint/2010/main" val="2701935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zh-TW" dirty="0" smtClean="0"/>
              <a:t>Bus Snooping for Write-Through Cache</a:t>
            </a:r>
            <a:endParaRPr lang="en-US" dirty="0" smtClean="0"/>
          </a:p>
        </p:txBody>
      </p:sp>
      <p:sp>
        <p:nvSpPr>
          <p:cNvPr id="22" name="Content Placeholder 2"/>
          <p:cNvSpPr>
            <a:spLocks noGrp="1"/>
          </p:cNvSpPr>
          <p:nvPr>
            <p:ph idx="1"/>
          </p:nvPr>
        </p:nvSpPr>
        <p:spPr/>
        <p:txBody>
          <a:bodyPr/>
          <a:lstStyle/>
          <a:p>
            <a:r>
              <a:rPr lang="en-US" dirty="0" smtClean="0"/>
              <a:t>Allows multiple readers, but writes always through to memory via bus</a:t>
            </a:r>
          </a:p>
          <a:p>
            <a:r>
              <a:rPr lang="en-US" altLang="zh-TW" dirty="0" smtClean="0"/>
              <a:t>All the writes will be seen as a transaction on the shared bus to memory</a:t>
            </a:r>
          </a:p>
          <a:p>
            <a:r>
              <a:rPr lang="en-US" altLang="zh-TW" dirty="0" smtClean="0"/>
              <a:t>Two protocols</a:t>
            </a:r>
          </a:p>
          <a:p>
            <a:pPr lvl="1"/>
            <a:r>
              <a:rPr lang="en-US" altLang="zh-TW" dirty="0" smtClean="0"/>
              <a:t>Update-based protocol</a:t>
            </a:r>
          </a:p>
          <a:p>
            <a:pPr lvl="1"/>
            <a:r>
              <a:rPr lang="en-US" altLang="zh-TW" dirty="0" smtClean="0"/>
              <a:t>Invalidation-based protocol</a:t>
            </a:r>
            <a:endParaRPr lang="en-US" dirty="0" smtClean="0"/>
          </a:p>
          <a:p>
            <a:endParaRPr lang="en-US" dirty="0" smtClean="0"/>
          </a:p>
        </p:txBody>
      </p:sp>
      <p:grpSp>
        <p:nvGrpSpPr>
          <p:cNvPr id="27" name="Group 137"/>
          <p:cNvGrpSpPr>
            <a:grpSpLocks/>
          </p:cNvGrpSpPr>
          <p:nvPr/>
        </p:nvGrpSpPr>
        <p:grpSpPr bwMode="auto">
          <a:xfrm>
            <a:off x="3203849" y="3140968"/>
            <a:ext cx="5400600" cy="2806378"/>
            <a:chOff x="2470" y="960"/>
            <a:chExt cx="2426" cy="1253"/>
          </a:xfrm>
        </p:grpSpPr>
        <p:sp>
          <p:nvSpPr>
            <p:cNvPr id="29" name="Rectangle 31"/>
            <p:cNvSpPr>
              <a:spLocks noChangeArrowheads="1"/>
            </p:cNvSpPr>
            <p:nvPr/>
          </p:nvSpPr>
          <p:spPr bwMode="auto">
            <a:xfrm>
              <a:off x="3674" y="960"/>
              <a:ext cx="208" cy="248"/>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400" b="1">
                  <a:latin typeface="+mn-lt"/>
                </a:rPr>
                <a:t>P</a:t>
              </a:r>
            </a:p>
          </p:txBody>
        </p:sp>
        <p:sp>
          <p:nvSpPr>
            <p:cNvPr id="35" name="Rectangle 32"/>
            <p:cNvSpPr>
              <a:spLocks noChangeArrowheads="1"/>
            </p:cNvSpPr>
            <p:nvPr/>
          </p:nvSpPr>
          <p:spPr bwMode="auto">
            <a:xfrm>
              <a:off x="4012" y="960"/>
              <a:ext cx="208" cy="248"/>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400" b="1">
                  <a:latin typeface="+mn-lt"/>
                </a:rPr>
                <a:t>P</a:t>
              </a:r>
            </a:p>
          </p:txBody>
        </p:sp>
        <p:sp>
          <p:nvSpPr>
            <p:cNvPr id="36" name="Rectangle 33"/>
            <p:cNvSpPr>
              <a:spLocks noChangeArrowheads="1"/>
            </p:cNvSpPr>
            <p:nvPr/>
          </p:nvSpPr>
          <p:spPr bwMode="auto">
            <a:xfrm>
              <a:off x="4584" y="960"/>
              <a:ext cx="208" cy="248"/>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400" b="1">
                  <a:latin typeface="+mn-lt"/>
                </a:rPr>
                <a:t>P</a:t>
              </a:r>
            </a:p>
          </p:txBody>
        </p:sp>
        <p:grpSp>
          <p:nvGrpSpPr>
            <p:cNvPr id="37" name="Group 54"/>
            <p:cNvGrpSpPr>
              <a:grpSpLocks/>
            </p:cNvGrpSpPr>
            <p:nvPr/>
          </p:nvGrpSpPr>
          <p:grpSpPr bwMode="auto">
            <a:xfrm>
              <a:off x="4324" y="1053"/>
              <a:ext cx="182" cy="31"/>
              <a:chOff x="4128" y="1440"/>
              <a:chExt cx="336" cy="48"/>
            </a:xfrm>
          </p:grpSpPr>
          <p:sp>
            <p:nvSpPr>
              <p:cNvPr id="54" name="Oval 35"/>
              <p:cNvSpPr>
                <a:spLocks noChangeArrowheads="1"/>
              </p:cNvSpPr>
              <p:nvPr/>
            </p:nvSpPr>
            <p:spPr bwMode="auto">
              <a:xfrm>
                <a:off x="4128" y="1440"/>
                <a:ext cx="48" cy="48"/>
              </a:xfrm>
              <a:prstGeom prst="ellipse">
                <a:avLst/>
              </a:prstGeom>
              <a:solidFill>
                <a:schemeClr val="tx1"/>
              </a:solidFill>
              <a:ln w="9525" algn="ctr">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55" name="Oval 36"/>
              <p:cNvSpPr>
                <a:spLocks noChangeArrowheads="1"/>
              </p:cNvSpPr>
              <p:nvPr/>
            </p:nvSpPr>
            <p:spPr bwMode="auto">
              <a:xfrm>
                <a:off x="4272" y="1440"/>
                <a:ext cx="48" cy="48"/>
              </a:xfrm>
              <a:prstGeom prst="ellipse">
                <a:avLst/>
              </a:prstGeom>
              <a:solidFill>
                <a:schemeClr val="tx1"/>
              </a:solidFill>
              <a:ln w="9525" algn="ctr">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56" name="Oval 37"/>
              <p:cNvSpPr>
                <a:spLocks noChangeArrowheads="1"/>
              </p:cNvSpPr>
              <p:nvPr/>
            </p:nvSpPr>
            <p:spPr bwMode="auto">
              <a:xfrm>
                <a:off x="4416" y="1440"/>
                <a:ext cx="48" cy="48"/>
              </a:xfrm>
              <a:prstGeom prst="ellipse">
                <a:avLst/>
              </a:prstGeom>
              <a:solidFill>
                <a:schemeClr val="tx1"/>
              </a:solidFill>
              <a:ln w="9525" algn="ctr">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grpSp>
        <p:sp>
          <p:nvSpPr>
            <p:cNvPr id="38" name="Rectangle 38"/>
            <p:cNvSpPr>
              <a:spLocks noChangeArrowheads="1"/>
            </p:cNvSpPr>
            <p:nvPr/>
          </p:nvSpPr>
          <p:spPr bwMode="auto">
            <a:xfrm>
              <a:off x="3648" y="1270"/>
              <a:ext cx="234" cy="216"/>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dirty="0">
                  <a:latin typeface="+mn-lt"/>
                </a:rPr>
                <a:t>$</a:t>
              </a:r>
            </a:p>
          </p:txBody>
        </p:sp>
        <p:sp>
          <p:nvSpPr>
            <p:cNvPr id="39" name="Line 41"/>
            <p:cNvSpPr>
              <a:spLocks noChangeShapeType="1"/>
            </p:cNvSpPr>
            <p:nvPr/>
          </p:nvSpPr>
          <p:spPr bwMode="auto">
            <a:xfrm>
              <a:off x="3778" y="1208"/>
              <a:ext cx="0" cy="62"/>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42" name="Line 42"/>
            <p:cNvSpPr>
              <a:spLocks noChangeShapeType="1"/>
            </p:cNvSpPr>
            <p:nvPr/>
          </p:nvSpPr>
          <p:spPr bwMode="auto">
            <a:xfrm>
              <a:off x="4116" y="1208"/>
              <a:ext cx="0" cy="62"/>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44" name="Line 43"/>
            <p:cNvSpPr>
              <a:spLocks noChangeShapeType="1"/>
            </p:cNvSpPr>
            <p:nvPr/>
          </p:nvSpPr>
          <p:spPr bwMode="auto">
            <a:xfrm>
              <a:off x="4688" y="1208"/>
              <a:ext cx="0" cy="62"/>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45" name="Line 45"/>
            <p:cNvSpPr>
              <a:spLocks noChangeShapeType="1"/>
            </p:cNvSpPr>
            <p:nvPr/>
          </p:nvSpPr>
          <p:spPr bwMode="auto">
            <a:xfrm>
              <a:off x="4246" y="1713"/>
              <a:ext cx="0" cy="93"/>
            </a:xfrm>
            <a:prstGeom prst="line">
              <a:avLst/>
            </a:prstGeom>
            <a:noFill/>
            <a:ln w="5715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46" name="Rectangle 50"/>
            <p:cNvSpPr>
              <a:spLocks noChangeArrowheads="1"/>
            </p:cNvSpPr>
            <p:nvPr/>
          </p:nvSpPr>
          <p:spPr bwMode="auto">
            <a:xfrm>
              <a:off x="3648" y="1641"/>
              <a:ext cx="1248" cy="62"/>
            </a:xfrm>
            <a:prstGeom prst="rect">
              <a:avLst/>
            </a:prstGeom>
            <a:solidFill>
              <a:schemeClr val="tx2"/>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47" name="Rectangle 51"/>
            <p:cNvSpPr>
              <a:spLocks noChangeArrowheads="1"/>
            </p:cNvSpPr>
            <p:nvPr/>
          </p:nvSpPr>
          <p:spPr bwMode="auto">
            <a:xfrm>
              <a:off x="3778" y="1486"/>
              <a:ext cx="26" cy="155"/>
            </a:xfrm>
            <a:prstGeom prst="rect">
              <a:avLst/>
            </a:prstGeom>
            <a:solidFill>
              <a:schemeClr val="tx2"/>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48" name="Rectangle 52"/>
            <p:cNvSpPr>
              <a:spLocks noChangeArrowheads="1"/>
            </p:cNvSpPr>
            <p:nvPr/>
          </p:nvSpPr>
          <p:spPr bwMode="auto">
            <a:xfrm>
              <a:off x="4090" y="1486"/>
              <a:ext cx="26" cy="155"/>
            </a:xfrm>
            <a:prstGeom prst="rect">
              <a:avLst/>
            </a:prstGeom>
            <a:solidFill>
              <a:schemeClr val="tx2"/>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49" name="Rectangle 53"/>
            <p:cNvSpPr>
              <a:spLocks noChangeArrowheads="1"/>
            </p:cNvSpPr>
            <p:nvPr/>
          </p:nvSpPr>
          <p:spPr bwMode="auto">
            <a:xfrm>
              <a:off x="4688" y="1486"/>
              <a:ext cx="26" cy="155"/>
            </a:xfrm>
            <a:prstGeom prst="rect">
              <a:avLst/>
            </a:prstGeom>
            <a:solidFill>
              <a:schemeClr val="tx2"/>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50" name="Text Box 56"/>
            <p:cNvSpPr txBox="1">
              <a:spLocks noChangeArrowheads="1"/>
            </p:cNvSpPr>
            <p:nvPr/>
          </p:nvSpPr>
          <p:spPr bwMode="auto">
            <a:xfrm>
              <a:off x="2470" y="1684"/>
              <a:ext cx="1231" cy="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algn="ctr" eaLnBrk="1" hangingPunct="1"/>
              <a:r>
                <a:rPr lang="en-US" sz="2000" b="1" dirty="0">
                  <a:latin typeface="+mn-lt"/>
                </a:rPr>
                <a:t>Bus-based shared memory</a:t>
              </a:r>
            </a:p>
          </p:txBody>
        </p:sp>
        <p:sp>
          <p:nvSpPr>
            <p:cNvPr id="51" name="Rectangle 57"/>
            <p:cNvSpPr>
              <a:spLocks noChangeArrowheads="1"/>
            </p:cNvSpPr>
            <p:nvPr/>
          </p:nvSpPr>
          <p:spPr bwMode="auto">
            <a:xfrm>
              <a:off x="3990" y="1272"/>
              <a:ext cx="234" cy="216"/>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latin typeface="+mn-lt"/>
                </a:rPr>
                <a:t>$</a:t>
              </a:r>
            </a:p>
          </p:txBody>
        </p:sp>
        <p:sp>
          <p:nvSpPr>
            <p:cNvPr id="52" name="Rectangle 58"/>
            <p:cNvSpPr>
              <a:spLocks noChangeArrowheads="1"/>
            </p:cNvSpPr>
            <p:nvPr/>
          </p:nvSpPr>
          <p:spPr bwMode="auto">
            <a:xfrm>
              <a:off x="4566" y="1272"/>
              <a:ext cx="234" cy="216"/>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latin typeface="+mn-lt"/>
                </a:rPr>
                <a:t>$</a:t>
              </a:r>
            </a:p>
          </p:txBody>
        </p:sp>
        <p:sp>
          <p:nvSpPr>
            <p:cNvPr id="53" name="Rectangle 101"/>
            <p:cNvSpPr>
              <a:spLocks noChangeArrowheads="1"/>
            </p:cNvSpPr>
            <p:nvPr/>
          </p:nvSpPr>
          <p:spPr bwMode="auto">
            <a:xfrm>
              <a:off x="3696" y="1776"/>
              <a:ext cx="1173" cy="437"/>
            </a:xfrm>
            <a:prstGeom prst="rect">
              <a:avLst/>
            </a:prstGeom>
            <a:solidFill>
              <a:srgbClr val="CC00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dirty="0">
                  <a:solidFill>
                    <a:schemeClr val="bg1"/>
                  </a:solidFill>
                  <a:latin typeface="+mn-lt"/>
                </a:rPr>
                <a:t>Memory</a:t>
              </a:r>
            </a:p>
          </p:txBody>
        </p:sp>
      </p:gr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12</a:t>
            </a:fld>
            <a:endParaRPr lang="zh-TW" altLang="zh-TW"/>
          </a:p>
        </p:txBody>
      </p:sp>
    </p:spTree>
    <p:extLst>
      <p:ext uri="{BB962C8B-B14F-4D97-AF65-F5344CB8AC3E}">
        <p14:creationId xmlns:p14="http://schemas.microsoft.com/office/powerpoint/2010/main" val="2634916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dirty="0" smtClean="0"/>
              <a:t>Bus Snooping </a:t>
            </a:r>
            <a:br>
              <a:rPr lang="en-US" dirty="0" smtClean="0"/>
            </a:br>
            <a:r>
              <a:rPr lang="en-US" sz="2800" dirty="0" smtClean="0"/>
              <a:t>(Update-based Protocol on Write-Through Cache)</a:t>
            </a:r>
          </a:p>
        </p:txBody>
      </p:sp>
      <p:sp>
        <p:nvSpPr>
          <p:cNvPr id="11268" name="Rectangle 38"/>
          <p:cNvSpPr>
            <a:spLocks noGrp="1" noChangeArrowheads="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sz="2400" dirty="0" smtClean="0"/>
              <a:t>Update local copies upon snoop hit</a:t>
            </a:r>
          </a:p>
        </p:txBody>
      </p:sp>
      <p:sp>
        <p:nvSpPr>
          <p:cNvPr id="11269" name="Rectangle 4"/>
          <p:cNvSpPr>
            <a:spLocks noChangeArrowheads="1"/>
          </p:cNvSpPr>
          <p:nvPr/>
        </p:nvSpPr>
        <p:spPr bwMode="auto">
          <a:xfrm>
            <a:off x="1447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P1</a:t>
            </a:r>
            <a:endParaRPr lang="en-US" sz="2000" b="1" dirty="0"/>
          </a:p>
        </p:txBody>
      </p:sp>
      <p:sp>
        <p:nvSpPr>
          <p:cNvPr id="11270" name="Rectangle 5"/>
          <p:cNvSpPr>
            <a:spLocks noChangeArrowheads="1"/>
          </p:cNvSpPr>
          <p:nvPr/>
        </p:nvSpPr>
        <p:spPr bwMode="auto">
          <a:xfrm>
            <a:off x="914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1271" name="Line 6"/>
          <p:cNvSpPr>
            <a:spLocks noChangeShapeType="1"/>
          </p:cNvSpPr>
          <p:nvPr/>
        </p:nvSpPr>
        <p:spPr bwMode="auto">
          <a:xfrm>
            <a:off x="1676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p>
        </p:txBody>
      </p:sp>
      <p:sp>
        <p:nvSpPr>
          <p:cNvPr id="11272" name="Rectangle 7"/>
          <p:cNvSpPr>
            <a:spLocks noChangeArrowheads="1"/>
          </p:cNvSpPr>
          <p:nvPr/>
        </p:nvSpPr>
        <p:spPr bwMode="auto">
          <a:xfrm>
            <a:off x="1143000" y="3733800"/>
            <a:ext cx="5410200" cy="1174750"/>
          </a:xfrm>
          <a:prstGeom prst="rect">
            <a:avLst/>
          </a:prstGeom>
          <a:solidFill>
            <a:srgbClr val="CC0000"/>
          </a:solidFill>
          <a:ln w="9525" algn="ctr">
            <a:solidFill>
              <a:srgbClr val="A5002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3200" b="1">
                <a:solidFill>
                  <a:schemeClr val="bg1"/>
                </a:solidFill>
              </a:rPr>
              <a:t>Memory</a:t>
            </a:r>
          </a:p>
        </p:txBody>
      </p:sp>
      <p:sp>
        <p:nvSpPr>
          <p:cNvPr id="11273" name="Rectangle 8"/>
          <p:cNvSpPr>
            <a:spLocks noChangeArrowheads="1"/>
          </p:cNvSpPr>
          <p:nvPr/>
        </p:nvSpPr>
        <p:spPr bwMode="auto">
          <a:xfrm>
            <a:off x="685800" y="2971800"/>
            <a:ext cx="6324600" cy="152400"/>
          </a:xfrm>
          <a:prstGeom prst="rect">
            <a:avLst/>
          </a:prstGeom>
          <a:solidFill>
            <a:schemeClr val="tx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4" name="Line 9"/>
          <p:cNvSpPr>
            <a:spLocks noChangeShapeType="1"/>
          </p:cNvSpPr>
          <p:nvPr/>
        </p:nvSpPr>
        <p:spPr bwMode="auto">
          <a:xfrm>
            <a:off x="1676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5" name="Rectangle 10"/>
          <p:cNvSpPr>
            <a:spLocks noChangeArrowheads="1"/>
          </p:cNvSpPr>
          <p:nvPr/>
        </p:nvSpPr>
        <p:spPr bwMode="auto">
          <a:xfrm>
            <a:off x="3352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P2</a:t>
            </a:r>
            <a:endParaRPr lang="en-US" sz="2000" b="1" dirty="0"/>
          </a:p>
        </p:txBody>
      </p:sp>
      <p:sp>
        <p:nvSpPr>
          <p:cNvPr id="11276" name="Line 11"/>
          <p:cNvSpPr>
            <a:spLocks noChangeShapeType="1"/>
          </p:cNvSpPr>
          <p:nvPr/>
        </p:nvSpPr>
        <p:spPr bwMode="auto">
          <a:xfrm>
            <a:off x="3581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p>
        </p:txBody>
      </p:sp>
      <p:sp>
        <p:nvSpPr>
          <p:cNvPr id="11277" name="Line 12"/>
          <p:cNvSpPr>
            <a:spLocks noChangeShapeType="1"/>
          </p:cNvSpPr>
          <p:nvPr/>
        </p:nvSpPr>
        <p:spPr bwMode="auto">
          <a:xfrm>
            <a:off x="3581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581" name="Text Box 13"/>
          <p:cNvSpPr txBox="1">
            <a:spLocks noChangeArrowheads="1"/>
          </p:cNvSpPr>
          <p:nvPr/>
        </p:nvSpPr>
        <p:spPr bwMode="auto">
          <a:xfrm>
            <a:off x="5176838" y="4038600"/>
            <a:ext cx="1270000" cy="4667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400" b="1"/>
              <a:t>X= -100</a:t>
            </a:r>
          </a:p>
        </p:txBody>
      </p:sp>
      <p:sp>
        <p:nvSpPr>
          <p:cNvPr id="621583" name="Text Box 15"/>
          <p:cNvSpPr txBox="1">
            <a:spLocks noChangeArrowheads="1"/>
          </p:cNvSpPr>
          <p:nvPr/>
        </p:nvSpPr>
        <p:spPr bwMode="auto">
          <a:xfrm>
            <a:off x="914400" y="2362200"/>
            <a:ext cx="819150"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-100</a:t>
            </a:r>
          </a:p>
        </p:txBody>
      </p:sp>
      <p:sp>
        <p:nvSpPr>
          <p:cNvPr id="11280" name="Rectangle 16"/>
          <p:cNvSpPr>
            <a:spLocks noChangeArrowheads="1"/>
          </p:cNvSpPr>
          <p:nvPr/>
        </p:nvSpPr>
        <p:spPr bwMode="auto">
          <a:xfrm>
            <a:off x="2819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1281" name="Line 17"/>
          <p:cNvSpPr>
            <a:spLocks noChangeShapeType="1"/>
          </p:cNvSpPr>
          <p:nvPr/>
        </p:nvSpPr>
        <p:spPr bwMode="auto">
          <a:xfrm>
            <a:off x="3962400" y="3124200"/>
            <a:ext cx="0" cy="609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2" name="Rectangle 18"/>
          <p:cNvSpPr>
            <a:spLocks noChangeArrowheads="1"/>
          </p:cNvSpPr>
          <p:nvPr/>
        </p:nvSpPr>
        <p:spPr bwMode="auto">
          <a:xfrm>
            <a:off x="6400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err="1" smtClean="0"/>
              <a:t>Pn</a:t>
            </a:r>
            <a:endParaRPr lang="en-US" sz="2000" b="1" dirty="0"/>
          </a:p>
        </p:txBody>
      </p:sp>
      <p:sp>
        <p:nvSpPr>
          <p:cNvPr id="11283" name="Line 19"/>
          <p:cNvSpPr>
            <a:spLocks noChangeShapeType="1"/>
          </p:cNvSpPr>
          <p:nvPr/>
        </p:nvSpPr>
        <p:spPr bwMode="auto">
          <a:xfrm>
            <a:off x="6629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p>
        </p:txBody>
      </p:sp>
      <p:sp>
        <p:nvSpPr>
          <p:cNvPr id="11284" name="Line 20"/>
          <p:cNvSpPr>
            <a:spLocks noChangeShapeType="1"/>
          </p:cNvSpPr>
          <p:nvPr/>
        </p:nvSpPr>
        <p:spPr bwMode="auto">
          <a:xfrm>
            <a:off x="6629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5" name="Rectangle 21"/>
          <p:cNvSpPr>
            <a:spLocks noChangeArrowheads="1"/>
          </p:cNvSpPr>
          <p:nvPr/>
        </p:nvSpPr>
        <p:spPr bwMode="auto">
          <a:xfrm>
            <a:off x="5867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1286" name="Text Box 26"/>
          <p:cNvSpPr txBox="1">
            <a:spLocks noChangeArrowheads="1"/>
          </p:cNvSpPr>
          <p:nvPr/>
        </p:nvSpPr>
        <p:spPr bwMode="auto">
          <a:xfrm>
            <a:off x="6705600" y="2362200"/>
            <a:ext cx="760413"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cxnSp>
        <p:nvCxnSpPr>
          <p:cNvPr id="621607" name="AutoShape 39"/>
          <p:cNvCxnSpPr>
            <a:cxnSpLocks noChangeShapeType="1"/>
            <a:stCxn id="11286" idx="2"/>
            <a:endCxn id="621581" idx="0"/>
          </p:cNvCxnSpPr>
          <p:nvPr/>
        </p:nvCxnSpPr>
        <p:spPr bwMode="auto">
          <a:xfrm rot="5400000">
            <a:off x="5768181" y="2720182"/>
            <a:ext cx="1362075" cy="1274762"/>
          </a:xfrm>
          <a:prstGeom prst="curvedConnector3">
            <a:avLst>
              <a:gd name="adj1" fmla="val 50000"/>
            </a:avLst>
          </a:prstGeom>
          <a:noFill/>
          <a:ln w="57150">
            <a:solidFill>
              <a:srgbClr val="00CC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21610" name="Freeform 42"/>
          <p:cNvSpPr>
            <a:spLocks/>
          </p:cNvSpPr>
          <p:nvPr/>
        </p:nvSpPr>
        <p:spPr bwMode="auto">
          <a:xfrm>
            <a:off x="2286000" y="2590800"/>
            <a:ext cx="4465638" cy="635000"/>
          </a:xfrm>
          <a:custGeom>
            <a:avLst/>
            <a:gdLst>
              <a:gd name="T0" fmla="*/ 4465638 w 3082"/>
              <a:gd name="T1" fmla="*/ 635000 h 381"/>
              <a:gd name="T2" fmla="*/ 1447493 w 3082"/>
              <a:gd name="T3" fmla="*/ 506667 h 381"/>
              <a:gd name="T4" fmla="*/ 0 w 3082"/>
              <a:gd name="T5" fmla="*/ 506667 h 381"/>
              <a:gd name="T6" fmla="*/ 0 60000 65536"/>
              <a:gd name="T7" fmla="*/ 0 60000 65536"/>
              <a:gd name="T8" fmla="*/ 0 60000 65536"/>
            </a:gdLst>
            <a:ahLst/>
            <a:cxnLst>
              <a:cxn ang="T6">
                <a:pos x="T0" y="T1"/>
              </a:cxn>
              <a:cxn ang="T7">
                <a:pos x="T2" y="T3"/>
              </a:cxn>
              <a:cxn ang="T8">
                <a:pos x="T4" y="T5"/>
              </a:cxn>
            </a:cxnLst>
            <a:rect l="0" t="0" r="r" b="b"/>
            <a:pathLst>
              <a:path w="3082" h="381">
                <a:moveTo>
                  <a:pt x="3082" y="381"/>
                </a:moveTo>
                <a:cubicBezTo>
                  <a:pt x="2501" y="0"/>
                  <a:pt x="1694" y="306"/>
                  <a:pt x="999" y="304"/>
                </a:cubicBezTo>
                <a:cubicBezTo>
                  <a:pt x="666" y="303"/>
                  <a:pt x="333" y="304"/>
                  <a:pt x="0" y="304"/>
                </a:cubicBezTo>
              </a:path>
            </a:pathLst>
          </a:custGeom>
          <a:noFill/>
          <a:ln w="57150" cap="flat" cmpd="sng">
            <a:solidFill>
              <a:srgbClr val="00CCFF"/>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621611" name="AutoShape 43"/>
          <p:cNvCxnSpPr>
            <a:cxnSpLocks noChangeShapeType="1"/>
          </p:cNvCxnSpPr>
          <p:nvPr/>
        </p:nvCxnSpPr>
        <p:spPr bwMode="auto">
          <a:xfrm rot="10800000">
            <a:off x="1371600" y="2676525"/>
            <a:ext cx="933450" cy="420688"/>
          </a:xfrm>
          <a:prstGeom prst="curvedConnector2">
            <a:avLst/>
          </a:prstGeom>
          <a:noFill/>
          <a:ln w="5715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290" name="Line 44"/>
          <p:cNvSpPr>
            <a:spLocks noChangeShapeType="1"/>
          </p:cNvSpPr>
          <p:nvPr/>
        </p:nvSpPr>
        <p:spPr bwMode="auto">
          <a:xfrm>
            <a:off x="6858000" y="3962400"/>
            <a:ext cx="381000" cy="0"/>
          </a:xfrm>
          <a:prstGeom prst="line">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1" name="Line 45"/>
          <p:cNvSpPr>
            <a:spLocks noChangeShapeType="1"/>
          </p:cNvSpPr>
          <p:nvPr/>
        </p:nvSpPr>
        <p:spPr bwMode="auto">
          <a:xfrm>
            <a:off x="6858000" y="4484688"/>
            <a:ext cx="381000" cy="0"/>
          </a:xfrm>
          <a:prstGeom prst="line">
            <a:avLst/>
          </a:prstGeom>
          <a:noFill/>
          <a:ln w="38100">
            <a:solidFill>
              <a:srgbClr val="00CC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2" name="Text Box 46"/>
          <p:cNvSpPr txBox="1">
            <a:spLocks noChangeArrowheads="1"/>
          </p:cNvSpPr>
          <p:nvPr/>
        </p:nvSpPr>
        <p:spPr bwMode="auto">
          <a:xfrm>
            <a:off x="7197725" y="3759200"/>
            <a:ext cx="182851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latin typeface="+mn-lt"/>
              </a:rPr>
              <a:t>Bus transaction</a:t>
            </a:r>
          </a:p>
        </p:txBody>
      </p:sp>
      <p:sp>
        <p:nvSpPr>
          <p:cNvPr id="11293" name="Text Box 47"/>
          <p:cNvSpPr txBox="1">
            <a:spLocks noChangeArrowheads="1"/>
          </p:cNvSpPr>
          <p:nvPr/>
        </p:nvSpPr>
        <p:spPr bwMode="auto">
          <a:xfrm>
            <a:off x="7258050" y="4281488"/>
            <a:ext cx="128112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latin typeface="+mn-lt"/>
              </a:rPr>
              <a:t>Bus snoop</a:t>
            </a:r>
          </a:p>
        </p:txBody>
      </p:sp>
      <p:sp>
        <p:nvSpPr>
          <p:cNvPr id="621616" name="Text Box 48"/>
          <p:cNvSpPr txBox="1">
            <a:spLocks noChangeArrowheads="1"/>
          </p:cNvSpPr>
          <p:nvPr/>
        </p:nvSpPr>
        <p:spPr bwMode="auto">
          <a:xfrm>
            <a:off x="5233988" y="4038600"/>
            <a:ext cx="1168400" cy="4667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400" b="1"/>
              <a:t>X= 505</a:t>
            </a:r>
          </a:p>
        </p:txBody>
      </p:sp>
      <p:sp>
        <p:nvSpPr>
          <p:cNvPr id="621618" name="Text Box 50"/>
          <p:cNvSpPr txBox="1">
            <a:spLocks noChangeArrowheads="1"/>
          </p:cNvSpPr>
          <p:nvPr/>
        </p:nvSpPr>
        <p:spPr bwMode="auto">
          <a:xfrm>
            <a:off x="919163" y="2362200"/>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13</a:t>
            </a:fld>
            <a:endParaRPr lang="zh-TW" altLang="zh-TW"/>
          </a:p>
        </p:txBody>
      </p:sp>
    </p:spTree>
    <p:extLst>
      <p:ext uri="{BB962C8B-B14F-4D97-AF65-F5344CB8AC3E}">
        <p14:creationId xmlns:p14="http://schemas.microsoft.com/office/powerpoint/2010/main" val="5846777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621607"/>
                                        </p:tgtEl>
                                        <p:attrNameLst>
                                          <p:attrName>style.visibility</p:attrName>
                                        </p:attrNameLst>
                                      </p:cBhvr>
                                      <p:to>
                                        <p:strVal val="visible"/>
                                      </p:to>
                                    </p:set>
                                    <p:animEffect transition="in" filter="wipe(up)">
                                      <p:cBhvr>
                                        <p:cTn id="7" dur="500"/>
                                        <p:tgtEl>
                                          <p:spTgt spid="621607"/>
                                        </p:tgtEl>
                                      </p:cBhvr>
                                    </p:animEffect>
                                  </p:childTnLst>
                                </p:cTn>
                              </p:par>
                            </p:childTnLst>
                          </p:cTn>
                        </p:par>
                        <p:par>
                          <p:cTn id="8" fill="hold" nodeType="afterGroup">
                            <p:stCondLst>
                              <p:cond delay="500"/>
                            </p:stCondLst>
                            <p:childTnLst>
                              <p:par>
                                <p:cTn id="9" presetID="5" presetClass="exit" presetSubtype="10" fill="hold" grpId="0" nodeType="afterEffect">
                                  <p:stCondLst>
                                    <p:cond delay="0"/>
                                  </p:stCondLst>
                                  <p:childTnLst>
                                    <p:animEffect transition="out" filter="checkerboard(across)">
                                      <p:cBhvr>
                                        <p:cTn id="10" dur="500"/>
                                        <p:tgtEl>
                                          <p:spTgt spid="621581"/>
                                        </p:tgtEl>
                                      </p:cBhvr>
                                    </p:animEffect>
                                    <p:set>
                                      <p:cBhvr>
                                        <p:cTn id="11" dur="1" fill="hold">
                                          <p:stCondLst>
                                            <p:cond delay="499"/>
                                          </p:stCondLst>
                                        </p:cTn>
                                        <p:tgtEl>
                                          <p:spTgt spid="621581"/>
                                        </p:tgtEl>
                                        <p:attrNameLst>
                                          <p:attrName>style.visibility</p:attrName>
                                        </p:attrNameLst>
                                      </p:cBhvr>
                                      <p:to>
                                        <p:strVal val="hidden"/>
                                      </p:to>
                                    </p:se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621616"/>
                                        </p:tgtEl>
                                        <p:attrNameLst>
                                          <p:attrName>style.visibility</p:attrName>
                                        </p:attrNameLst>
                                      </p:cBhvr>
                                      <p:to>
                                        <p:strVal val="visible"/>
                                      </p:to>
                                    </p:set>
                                    <p:animEffect transition="in" filter="checkerboard(across)">
                                      <p:cBhvr>
                                        <p:cTn id="15" dur="500"/>
                                        <p:tgtEl>
                                          <p:spTgt spid="621616"/>
                                        </p:tgtEl>
                                      </p:cBhvr>
                                    </p:animEffect>
                                  </p:childTnLst>
                                </p:cTn>
                              </p:par>
                              <p:par>
                                <p:cTn id="16" presetID="22" presetClass="entr" presetSubtype="2" fill="hold" grpId="0" nodeType="withEffect">
                                  <p:stCondLst>
                                    <p:cond delay="0"/>
                                  </p:stCondLst>
                                  <p:childTnLst>
                                    <p:set>
                                      <p:cBhvr>
                                        <p:cTn id="17" dur="1" fill="hold">
                                          <p:stCondLst>
                                            <p:cond delay="0"/>
                                          </p:stCondLst>
                                        </p:cTn>
                                        <p:tgtEl>
                                          <p:spTgt spid="621610"/>
                                        </p:tgtEl>
                                        <p:attrNameLst>
                                          <p:attrName>style.visibility</p:attrName>
                                        </p:attrNameLst>
                                      </p:cBhvr>
                                      <p:to>
                                        <p:strVal val="visible"/>
                                      </p:to>
                                    </p:set>
                                    <p:animEffect transition="in" filter="wipe(right)">
                                      <p:cBhvr>
                                        <p:cTn id="18" dur="1000"/>
                                        <p:tgtEl>
                                          <p:spTgt spid="621610"/>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2" fill="hold" nodeType="clickEffect">
                                  <p:stCondLst>
                                    <p:cond delay="0"/>
                                  </p:stCondLst>
                                  <p:childTnLst>
                                    <p:set>
                                      <p:cBhvr>
                                        <p:cTn id="22" dur="1" fill="hold">
                                          <p:stCondLst>
                                            <p:cond delay="0"/>
                                          </p:stCondLst>
                                        </p:cTn>
                                        <p:tgtEl>
                                          <p:spTgt spid="621611"/>
                                        </p:tgtEl>
                                        <p:attrNameLst>
                                          <p:attrName>style.visibility</p:attrName>
                                        </p:attrNameLst>
                                      </p:cBhvr>
                                      <p:to>
                                        <p:strVal val="visible"/>
                                      </p:to>
                                    </p:set>
                                    <p:animEffect transition="in" filter="wipe(right)">
                                      <p:cBhvr>
                                        <p:cTn id="23" dur="500"/>
                                        <p:tgtEl>
                                          <p:spTgt spid="621611"/>
                                        </p:tgtEl>
                                      </p:cBhvr>
                                    </p:animEffect>
                                  </p:childTnLst>
                                </p:cTn>
                              </p:par>
                            </p:childTnLst>
                          </p:cTn>
                        </p:par>
                        <p:par>
                          <p:cTn id="24" fill="hold" nodeType="afterGroup">
                            <p:stCondLst>
                              <p:cond delay="500"/>
                            </p:stCondLst>
                            <p:childTnLst>
                              <p:par>
                                <p:cTn id="25" presetID="5" presetClass="exit" presetSubtype="10" fill="hold" grpId="0" nodeType="afterEffect">
                                  <p:stCondLst>
                                    <p:cond delay="0"/>
                                  </p:stCondLst>
                                  <p:childTnLst>
                                    <p:animEffect transition="out" filter="checkerboard(across)">
                                      <p:cBhvr>
                                        <p:cTn id="26" dur="500"/>
                                        <p:tgtEl>
                                          <p:spTgt spid="621583"/>
                                        </p:tgtEl>
                                      </p:cBhvr>
                                    </p:animEffect>
                                    <p:set>
                                      <p:cBhvr>
                                        <p:cTn id="27" dur="1" fill="hold">
                                          <p:stCondLst>
                                            <p:cond delay="499"/>
                                          </p:stCondLst>
                                        </p:cTn>
                                        <p:tgtEl>
                                          <p:spTgt spid="621583"/>
                                        </p:tgtEl>
                                        <p:attrNameLst>
                                          <p:attrName>style.visibility</p:attrName>
                                        </p:attrNameLst>
                                      </p:cBhvr>
                                      <p:to>
                                        <p:strVal val="hidden"/>
                                      </p:to>
                                    </p:set>
                                  </p:childTnLst>
                                </p:cTn>
                              </p:par>
                            </p:childTnLst>
                          </p:cTn>
                        </p:par>
                        <p:par>
                          <p:cTn id="28" fill="hold" nodeType="afterGroup">
                            <p:stCondLst>
                              <p:cond delay="1000"/>
                            </p:stCondLst>
                            <p:childTnLst>
                              <p:par>
                                <p:cTn id="29" presetID="5" presetClass="entr" presetSubtype="10" fill="hold" grpId="0" nodeType="afterEffect">
                                  <p:stCondLst>
                                    <p:cond delay="0"/>
                                  </p:stCondLst>
                                  <p:childTnLst>
                                    <p:set>
                                      <p:cBhvr>
                                        <p:cTn id="30" dur="1" fill="hold">
                                          <p:stCondLst>
                                            <p:cond delay="0"/>
                                          </p:stCondLst>
                                        </p:cTn>
                                        <p:tgtEl>
                                          <p:spTgt spid="621618"/>
                                        </p:tgtEl>
                                        <p:attrNameLst>
                                          <p:attrName>style.visibility</p:attrName>
                                        </p:attrNameLst>
                                      </p:cBhvr>
                                      <p:to>
                                        <p:strVal val="visible"/>
                                      </p:to>
                                    </p:set>
                                    <p:animEffect transition="in" filter="checkerboard(across)">
                                      <p:cBhvr>
                                        <p:cTn id="31" dur="500"/>
                                        <p:tgtEl>
                                          <p:spTgt spid="6216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1581" grpId="0" animBg="1"/>
      <p:bldP spid="621583" grpId="0" animBg="1"/>
      <p:bldP spid="621610" grpId="0" animBg="1"/>
      <p:bldP spid="621616" grpId="0" animBg="1"/>
      <p:bldP spid="62161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20" name="Rectangle 37"/>
          <p:cNvSpPr>
            <a:spLocks noGrp="1" noChangeArrowheads="1"/>
          </p:cNvSpPr>
          <p:nvPr>
            <p:ph type="title"/>
          </p:nvPr>
        </p:nvSpPr>
        <p:spPr/>
        <p:txBody>
          <a:bodyPr/>
          <a:lstStyle/>
          <a:p>
            <a:r>
              <a:rPr lang="en-US" dirty="0" smtClean="0"/>
              <a:t>Bus Snooping </a:t>
            </a:r>
            <a:br>
              <a:rPr lang="en-US" dirty="0" smtClean="0"/>
            </a:br>
            <a:r>
              <a:rPr lang="en-US" sz="2800" dirty="0" smtClean="0"/>
              <a:t>(Invalidation-based Protocol on Write-Through Cache)</a:t>
            </a:r>
          </a:p>
        </p:txBody>
      </p:sp>
      <p:sp>
        <p:nvSpPr>
          <p:cNvPr id="12291" name="Rectangle 3"/>
          <p:cNvSpPr>
            <a:spLocks noGrp="1" noChangeArrowheads="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sz="2400" dirty="0" smtClean="0"/>
          </a:p>
          <a:p>
            <a:r>
              <a:rPr lang="en-US" sz="2400" dirty="0" smtClean="0"/>
              <a:t>Invalidate local copies upon snoop hit</a:t>
            </a:r>
            <a:br>
              <a:rPr lang="en-US" sz="2400" dirty="0" smtClean="0"/>
            </a:br>
            <a:r>
              <a:rPr lang="en-US" sz="2400" dirty="0" smtClean="0"/>
              <a:t>(but the updated data has already been broadcasted on bus!)</a:t>
            </a:r>
          </a:p>
        </p:txBody>
      </p:sp>
      <p:sp>
        <p:nvSpPr>
          <p:cNvPr id="12292" name="Rectangle 4"/>
          <p:cNvSpPr>
            <a:spLocks noChangeArrowheads="1"/>
          </p:cNvSpPr>
          <p:nvPr/>
        </p:nvSpPr>
        <p:spPr bwMode="auto">
          <a:xfrm>
            <a:off x="1447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P1</a:t>
            </a:r>
            <a:endParaRPr lang="en-US" sz="2000" b="1" dirty="0"/>
          </a:p>
        </p:txBody>
      </p:sp>
      <p:sp>
        <p:nvSpPr>
          <p:cNvPr id="12293" name="Rectangle 5"/>
          <p:cNvSpPr>
            <a:spLocks noChangeArrowheads="1"/>
          </p:cNvSpPr>
          <p:nvPr/>
        </p:nvSpPr>
        <p:spPr bwMode="auto">
          <a:xfrm>
            <a:off x="914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2294" name="Line 6"/>
          <p:cNvSpPr>
            <a:spLocks noChangeShapeType="1"/>
          </p:cNvSpPr>
          <p:nvPr/>
        </p:nvSpPr>
        <p:spPr bwMode="auto">
          <a:xfrm>
            <a:off x="1676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p>
        </p:txBody>
      </p:sp>
      <p:sp>
        <p:nvSpPr>
          <p:cNvPr id="12295" name="Rectangle 7"/>
          <p:cNvSpPr>
            <a:spLocks noChangeArrowheads="1"/>
          </p:cNvSpPr>
          <p:nvPr/>
        </p:nvSpPr>
        <p:spPr bwMode="auto">
          <a:xfrm>
            <a:off x="1143000" y="3733800"/>
            <a:ext cx="5410200" cy="1207368"/>
          </a:xfrm>
          <a:prstGeom prst="rect">
            <a:avLst/>
          </a:prstGeom>
          <a:solidFill>
            <a:srgbClr val="CC0000"/>
          </a:solidFill>
          <a:ln w="9525" algn="ctr">
            <a:solidFill>
              <a:srgbClr val="A5002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3200" b="1">
                <a:solidFill>
                  <a:schemeClr val="bg1"/>
                </a:solidFill>
              </a:rPr>
              <a:t>Memory</a:t>
            </a:r>
          </a:p>
        </p:txBody>
      </p:sp>
      <p:sp>
        <p:nvSpPr>
          <p:cNvPr id="12296" name="Rectangle 8"/>
          <p:cNvSpPr>
            <a:spLocks noChangeArrowheads="1"/>
          </p:cNvSpPr>
          <p:nvPr/>
        </p:nvSpPr>
        <p:spPr bwMode="auto">
          <a:xfrm>
            <a:off x="685800" y="2971800"/>
            <a:ext cx="6324600" cy="152400"/>
          </a:xfrm>
          <a:prstGeom prst="rect">
            <a:avLst/>
          </a:prstGeom>
          <a:solidFill>
            <a:schemeClr val="tx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7" name="Line 9"/>
          <p:cNvSpPr>
            <a:spLocks noChangeShapeType="1"/>
          </p:cNvSpPr>
          <p:nvPr/>
        </p:nvSpPr>
        <p:spPr bwMode="auto">
          <a:xfrm>
            <a:off x="1676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8" name="Rectangle 10"/>
          <p:cNvSpPr>
            <a:spLocks noChangeArrowheads="1"/>
          </p:cNvSpPr>
          <p:nvPr/>
        </p:nvSpPr>
        <p:spPr bwMode="auto">
          <a:xfrm>
            <a:off x="3352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P2</a:t>
            </a:r>
            <a:endParaRPr lang="en-US" sz="2000" b="1" dirty="0"/>
          </a:p>
        </p:txBody>
      </p:sp>
      <p:sp>
        <p:nvSpPr>
          <p:cNvPr id="12299" name="Line 11"/>
          <p:cNvSpPr>
            <a:spLocks noChangeShapeType="1"/>
          </p:cNvSpPr>
          <p:nvPr/>
        </p:nvSpPr>
        <p:spPr bwMode="auto">
          <a:xfrm>
            <a:off x="3581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p>
        </p:txBody>
      </p:sp>
      <p:sp>
        <p:nvSpPr>
          <p:cNvPr id="12300" name="Line 12"/>
          <p:cNvSpPr>
            <a:spLocks noChangeShapeType="1"/>
          </p:cNvSpPr>
          <p:nvPr/>
        </p:nvSpPr>
        <p:spPr bwMode="auto">
          <a:xfrm>
            <a:off x="3581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701" name="Text Box 13"/>
          <p:cNvSpPr txBox="1">
            <a:spLocks noChangeArrowheads="1"/>
          </p:cNvSpPr>
          <p:nvPr/>
        </p:nvSpPr>
        <p:spPr bwMode="auto">
          <a:xfrm>
            <a:off x="5176838" y="4038600"/>
            <a:ext cx="1270000" cy="4667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400" b="1"/>
              <a:t>X= -100</a:t>
            </a:r>
          </a:p>
        </p:txBody>
      </p:sp>
      <p:sp>
        <p:nvSpPr>
          <p:cNvPr id="626702" name="Text Box 14"/>
          <p:cNvSpPr txBox="1">
            <a:spLocks noChangeArrowheads="1"/>
          </p:cNvSpPr>
          <p:nvPr/>
        </p:nvSpPr>
        <p:spPr bwMode="auto">
          <a:xfrm>
            <a:off x="914400" y="2362200"/>
            <a:ext cx="819150"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-100</a:t>
            </a:r>
          </a:p>
        </p:txBody>
      </p:sp>
      <p:sp>
        <p:nvSpPr>
          <p:cNvPr id="12303" name="Rectangle 15"/>
          <p:cNvSpPr>
            <a:spLocks noChangeArrowheads="1"/>
          </p:cNvSpPr>
          <p:nvPr/>
        </p:nvSpPr>
        <p:spPr bwMode="auto">
          <a:xfrm>
            <a:off x="2819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2304" name="Line 16"/>
          <p:cNvSpPr>
            <a:spLocks noChangeShapeType="1"/>
          </p:cNvSpPr>
          <p:nvPr/>
        </p:nvSpPr>
        <p:spPr bwMode="auto">
          <a:xfrm>
            <a:off x="3962400" y="3124200"/>
            <a:ext cx="0" cy="609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5" name="Rectangle 17"/>
          <p:cNvSpPr>
            <a:spLocks noChangeArrowheads="1"/>
          </p:cNvSpPr>
          <p:nvPr/>
        </p:nvSpPr>
        <p:spPr bwMode="auto">
          <a:xfrm>
            <a:off x="6400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err="1" smtClean="0"/>
              <a:t>Pn</a:t>
            </a:r>
            <a:endParaRPr lang="en-US" sz="2000" b="1" dirty="0"/>
          </a:p>
        </p:txBody>
      </p:sp>
      <p:sp>
        <p:nvSpPr>
          <p:cNvPr id="12306" name="Line 18"/>
          <p:cNvSpPr>
            <a:spLocks noChangeShapeType="1"/>
          </p:cNvSpPr>
          <p:nvPr/>
        </p:nvSpPr>
        <p:spPr bwMode="auto">
          <a:xfrm>
            <a:off x="6629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p>
        </p:txBody>
      </p:sp>
      <p:sp>
        <p:nvSpPr>
          <p:cNvPr id="12307" name="Line 19"/>
          <p:cNvSpPr>
            <a:spLocks noChangeShapeType="1"/>
          </p:cNvSpPr>
          <p:nvPr/>
        </p:nvSpPr>
        <p:spPr bwMode="auto">
          <a:xfrm>
            <a:off x="6629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8" name="Rectangle 20"/>
          <p:cNvSpPr>
            <a:spLocks noChangeArrowheads="1"/>
          </p:cNvSpPr>
          <p:nvPr/>
        </p:nvSpPr>
        <p:spPr bwMode="auto">
          <a:xfrm>
            <a:off x="5867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2309" name="Text Box 21"/>
          <p:cNvSpPr txBox="1">
            <a:spLocks noChangeArrowheads="1"/>
          </p:cNvSpPr>
          <p:nvPr/>
        </p:nvSpPr>
        <p:spPr bwMode="auto">
          <a:xfrm>
            <a:off x="6705600" y="2362200"/>
            <a:ext cx="760413"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cxnSp>
        <p:nvCxnSpPr>
          <p:cNvPr id="626710" name="AutoShape 22"/>
          <p:cNvCxnSpPr>
            <a:cxnSpLocks noChangeShapeType="1"/>
            <a:stCxn id="12309" idx="2"/>
            <a:endCxn id="626701" idx="0"/>
          </p:cNvCxnSpPr>
          <p:nvPr/>
        </p:nvCxnSpPr>
        <p:spPr bwMode="auto">
          <a:xfrm rot="5400000">
            <a:off x="5768181" y="2720182"/>
            <a:ext cx="1362075" cy="1274762"/>
          </a:xfrm>
          <a:prstGeom prst="curvedConnector3">
            <a:avLst>
              <a:gd name="adj1" fmla="val 50000"/>
            </a:avLst>
          </a:prstGeom>
          <a:noFill/>
          <a:ln w="57150">
            <a:solidFill>
              <a:srgbClr val="00CC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26711" name="Freeform 23"/>
          <p:cNvSpPr>
            <a:spLocks/>
          </p:cNvSpPr>
          <p:nvPr/>
        </p:nvSpPr>
        <p:spPr bwMode="auto">
          <a:xfrm>
            <a:off x="2286000" y="2590800"/>
            <a:ext cx="4465638" cy="635000"/>
          </a:xfrm>
          <a:custGeom>
            <a:avLst/>
            <a:gdLst>
              <a:gd name="T0" fmla="*/ 4465638 w 3082"/>
              <a:gd name="T1" fmla="*/ 635000 h 381"/>
              <a:gd name="T2" fmla="*/ 1447493 w 3082"/>
              <a:gd name="T3" fmla="*/ 506667 h 381"/>
              <a:gd name="T4" fmla="*/ 0 w 3082"/>
              <a:gd name="T5" fmla="*/ 506667 h 381"/>
              <a:gd name="T6" fmla="*/ 0 60000 65536"/>
              <a:gd name="T7" fmla="*/ 0 60000 65536"/>
              <a:gd name="T8" fmla="*/ 0 60000 65536"/>
            </a:gdLst>
            <a:ahLst/>
            <a:cxnLst>
              <a:cxn ang="T6">
                <a:pos x="T0" y="T1"/>
              </a:cxn>
              <a:cxn ang="T7">
                <a:pos x="T2" y="T3"/>
              </a:cxn>
              <a:cxn ang="T8">
                <a:pos x="T4" y="T5"/>
              </a:cxn>
            </a:cxnLst>
            <a:rect l="0" t="0" r="r" b="b"/>
            <a:pathLst>
              <a:path w="3082" h="381">
                <a:moveTo>
                  <a:pt x="3082" y="381"/>
                </a:moveTo>
                <a:cubicBezTo>
                  <a:pt x="2501" y="0"/>
                  <a:pt x="1694" y="306"/>
                  <a:pt x="999" y="304"/>
                </a:cubicBezTo>
                <a:cubicBezTo>
                  <a:pt x="666" y="303"/>
                  <a:pt x="333" y="304"/>
                  <a:pt x="0" y="304"/>
                </a:cubicBezTo>
              </a:path>
            </a:pathLst>
          </a:custGeom>
          <a:noFill/>
          <a:ln w="57150" cap="flat" cmpd="sng">
            <a:solidFill>
              <a:srgbClr val="00CCFF"/>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626712" name="AutoShape 24"/>
          <p:cNvCxnSpPr>
            <a:cxnSpLocks noChangeShapeType="1"/>
          </p:cNvCxnSpPr>
          <p:nvPr/>
        </p:nvCxnSpPr>
        <p:spPr bwMode="auto">
          <a:xfrm rot="10800000">
            <a:off x="1371600" y="2676525"/>
            <a:ext cx="933450" cy="420688"/>
          </a:xfrm>
          <a:prstGeom prst="curvedConnector2">
            <a:avLst/>
          </a:prstGeom>
          <a:noFill/>
          <a:ln w="5715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313" name="Line 25"/>
          <p:cNvSpPr>
            <a:spLocks noChangeShapeType="1"/>
          </p:cNvSpPr>
          <p:nvPr/>
        </p:nvSpPr>
        <p:spPr bwMode="auto">
          <a:xfrm>
            <a:off x="6858000" y="3962400"/>
            <a:ext cx="381000" cy="0"/>
          </a:xfrm>
          <a:prstGeom prst="line">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4" name="Line 26"/>
          <p:cNvSpPr>
            <a:spLocks noChangeShapeType="1"/>
          </p:cNvSpPr>
          <p:nvPr/>
        </p:nvSpPr>
        <p:spPr bwMode="auto">
          <a:xfrm>
            <a:off x="6858000" y="4484688"/>
            <a:ext cx="381000" cy="0"/>
          </a:xfrm>
          <a:prstGeom prst="line">
            <a:avLst/>
          </a:prstGeom>
          <a:noFill/>
          <a:ln w="38100">
            <a:solidFill>
              <a:srgbClr val="00CC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5" name="Text Box 27"/>
          <p:cNvSpPr txBox="1">
            <a:spLocks noChangeArrowheads="1"/>
          </p:cNvSpPr>
          <p:nvPr/>
        </p:nvSpPr>
        <p:spPr bwMode="auto">
          <a:xfrm>
            <a:off x="7197725" y="3759200"/>
            <a:ext cx="182851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Bus transaction</a:t>
            </a:r>
          </a:p>
        </p:txBody>
      </p:sp>
      <p:sp>
        <p:nvSpPr>
          <p:cNvPr id="12316" name="Text Box 28"/>
          <p:cNvSpPr txBox="1">
            <a:spLocks noChangeArrowheads="1"/>
          </p:cNvSpPr>
          <p:nvPr/>
        </p:nvSpPr>
        <p:spPr bwMode="auto">
          <a:xfrm>
            <a:off x="7258050" y="4281488"/>
            <a:ext cx="128112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latin typeface="+mn-lt"/>
              </a:rPr>
              <a:t>Bus snoop</a:t>
            </a:r>
          </a:p>
        </p:txBody>
      </p:sp>
      <p:sp>
        <p:nvSpPr>
          <p:cNvPr id="626717" name="Text Box 29"/>
          <p:cNvSpPr txBox="1">
            <a:spLocks noChangeArrowheads="1"/>
          </p:cNvSpPr>
          <p:nvPr/>
        </p:nvSpPr>
        <p:spPr bwMode="auto">
          <a:xfrm>
            <a:off x="5233988" y="4038600"/>
            <a:ext cx="1168400" cy="4667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400" b="1"/>
              <a:t>X= 505</a:t>
            </a:r>
          </a:p>
        </p:txBody>
      </p:sp>
      <p:sp>
        <p:nvSpPr>
          <p:cNvPr id="626719" name="Text Box 31"/>
          <p:cNvSpPr txBox="1">
            <a:spLocks noChangeArrowheads="1"/>
          </p:cNvSpPr>
          <p:nvPr/>
        </p:nvSpPr>
        <p:spPr bwMode="auto">
          <a:xfrm>
            <a:off x="515938" y="1371600"/>
            <a:ext cx="86754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600" b="1" dirty="0">
                <a:solidFill>
                  <a:srgbClr val="0000FF"/>
                </a:solidFill>
              </a:rPr>
              <a:t>Load X</a:t>
            </a:r>
          </a:p>
        </p:txBody>
      </p:sp>
      <p:grpSp>
        <p:nvGrpSpPr>
          <p:cNvPr id="626723" name="Group 35"/>
          <p:cNvGrpSpPr>
            <a:grpSpLocks/>
          </p:cNvGrpSpPr>
          <p:nvPr/>
        </p:nvGrpSpPr>
        <p:grpSpPr bwMode="auto">
          <a:xfrm>
            <a:off x="942975" y="2362200"/>
            <a:ext cx="4875213" cy="1676400"/>
            <a:chOff x="594" y="1488"/>
            <a:chExt cx="3071" cy="1056"/>
          </a:xfrm>
        </p:grpSpPr>
        <p:sp>
          <p:nvSpPr>
            <p:cNvPr id="12321" name="Text Box 33"/>
            <p:cNvSpPr txBox="1">
              <a:spLocks noChangeArrowheads="1"/>
            </p:cNvSpPr>
            <p:nvPr/>
          </p:nvSpPr>
          <p:spPr bwMode="auto">
            <a:xfrm>
              <a:off x="594" y="1488"/>
              <a:ext cx="479" cy="198"/>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cxnSp>
          <p:nvCxnSpPr>
            <p:cNvPr id="12322" name="AutoShape 34"/>
            <p:cNvCxnSpPr>
              <a:cxnSpLocks noChangeShapeType="1"/>
              <a:stCxn id="626717" idx="0"/>
              <a:endCxn id="12321" idx="2"/>
            </p:cNvCxnSpPr>
            <p:nvPr/>
          </p:nvCxnSpPr>
          <p:spPr bwMode="auto">
            <a:xfrm rot="5400000" flipH="1">
              <a:off x="1821" y="699"/>
              <a:ext cx="858" cy="2831"/>
            </a:xfrm>
            <a:prstGeom prst="curvedConnector3">
              <a:avLst>
                <a:gd name="adj1" fmla="val 50000"/>
              </a:avLst>
            </a:prstGeom>
            <a:noFill/>
            <a:ln w="38100">
              <a:solidFill>
                <a:srgbClr val="00CC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14</a:t>
            </a:fld>
            <a:endParaRPr lang="zh-TW" altLang="zh-TW"/>
          </a:p>
        </p:txBody>
      </p:sp>
    </p:spTree>
    <p:extLst>
      <p:ext uri="{BB962C8B-B14F-4D97-AF65-F5344CB8AC3E}">
        <p14:creationId xmlns:p14="http://schemas.microsoft.com/office/powerpoint/2010/main" val="40513252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626710"/>
                                        </p:tgtEl>
                                        <p:attrNameLst>
                                          <p:attrName>style.visibility</p:attrName>
                                        </p:attrNameLst>
                                      </p:cBhvr>
                                      <p:to>
                                        <p:strVal val="visible"/>
                                      </p:to>
                                    </p:set>
                                    <p:animEffect transition="in" filter="wipe(up)">
                                      <p:cBhvr>
                                        <p:cTn id="7" dur="500"/>
                                        <p:tgtEl>
                                          <p:spTgt spid="626710"/>
                                        </p:tgtEl>
                                      </p:cBhvr>
                                    </p:animEffect>
                                  </p:childTnLst>
                                </p:cTn>
                              </p:par>
                            </p:childTnLst>
                          </p:cTn>
                        </p:par>
                        <p:par>
                          <p:cTn id="8" fill="hold" nodeType="afterGroup">
                            <p:stCondLst>
                              <p:cond delay="500"/>
                            </p:stCondLst>
                            <p:childTnLst>
                              <p:par>
                                <p:cTn id="9" presetID="5" presetClass="exit" presetSubtype="10" fill="hold" grpId="0" nodeType="afterEffect">
                                  <p:stCondLst>
                                    <p:cond delay="0"/>
                                  </p:stCondLst>
                                  <p:childTnLst>
                                    <p:animEffect transition="out" filter="checkerboard(across)">
                                      <p:cBhvr>
                                        <p:cTn id="10" dur="500"/>
                                        <p:tgtEl>
                                          <p:spTgt spid="626701"/>
                                        </p:tgtEl>
                                      </p:cBhvr>
                                    </p:animEffect>
                                    <p:set>
                                      <p:cBhvr>
                                        <p:cTn id="11" dur="1" fill="hold">
                                          <p:stCondLst>
                                            <p:cond delay="499"/>
                                          </p:stCondLst>
                                        </p:cTn>
                                        <p:tgtEl>
                                          <p:spTgt spid="626701"/>
                                        </p:tgtEl>
                                        <p:attrNameLst>
                                          <p:attrName>style.visibility</p:attrName>
                                        </p:attrNameLst>
                                      </p:cBhvr>
                                      <p:to>
                                        <p:strVal val="hidden"/>
                                      </p:to>
                                    </p:se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626717"/>
                                        </p:tgtEl>
                                        <p:attrNameLst>
                                          <p:attrName>style.visibility</p:attrName>
                                        </p:attrNameLst>
                                      </p:cBhvr>
                                      <p:to>
                                        <p:strVal val="visible"/>
                                      </p:to>
                                    </p:set>
                                    <p:animEffect transition="in" filter="checkerboard(across)">
                                      <p:cBhvr>
                                        <p:cTn id="15" dur="500"/>
                                        <p:tgtEl>
                                          <p:spTgt spid="626717"/>
                                        </p:tgtEl>
                                      </p:cBhvr>
                                    </p:animEffect>
                                  </p:childTnLst>
                                </p:cTn>
                              </p:par>
                              <p:par>
                                <p:cTn id="16" presetID="22" presetClass="entr" presetSubtype="2" fill="hold" grpId="0" nodeType="withEffect">
                                  <p:stCondLst>
                                    <p:cond delay="0"/>
                                  </p:stCondLst>
                                  <p:childTnLst>
                                    <p:set>
                                      <p:cBhvr>
                                        <p:cTn id="17" dur="1" fill="hold">
                                          <p:stCondLst>
                                            <p:cond delay="0"/>
                                          </p:stCondLst>
                                        </p:cTn>
                                        <p:tgtEl>
                                          <p:spTgt spid="626711"/>
                                        </p:tgtEl>
                                        <p:attrNameLst>
                                          <p:attrName>style.visibility</p:attrName>
                                        </p:attrNameLst>
                                      </p:cBhvr>
                                      <p:to>
                                        <p:strVal val="visible"/>
                                      </p:to>
                                    </p:set>
                                    <p:animEffect transition="in" filter="wipe(right)">
                                      <p:cBhvr>
                                        <p:cTn id="18" dur="1000"/>
                                        <p:tgtEl>
                                          <p:spTgt spid="62671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2" fill="hold" nodeType="clickEffect">
                                  <p:stCondLst>
                                    <p:cond delay="0"/>
                                  </p:stCondLst>
                                  <p:childTnLst>
                                    <p:set>
                                      <p:cBhvr>
                                        <p:cTn id="22" dur="1" fill="hold">
                                          <p:stCondLst>
                                            <p:cond delay="0"/>
                                          </p:stCondLst>
                                        </p:cTn>
                                        <p:tgtEl>
                                          <p:spTgt spid="626712"/>
                                        </p:tgtEl>
                                        <p:attrNameLst>
                                          <p:attrName>style.visibility</p:attrName>
                                        </p:attrNameLst>
                                      </p:cBhvr>
                                      <p:to>
                                        <p:strVal val="visible"/>
                                      </p:to>
                                    </p:set>
                                    <p:animEffect transition="in" filter="wipe(right)">
                                      <p:cBhvr>
                                        <p:cTn id="23" dur="500"/>
                                        <p:tgtEl>
                                          <p:spTgt spid="626712"/>
                                        </p:tgtEl>
                                      </p:cBhvr>
                                    </p:animEffect>
                                  </p:childTnLst>
                                </p:cTn>
                              </p:par>
                            </p:childTnLst>
                          </p:cTn>
                        </p:par>
                        <p:par>
                          <p:cTn id="24" fill="hold" nodeType="afterGroup">
                            <p:stCondLst>
                              <p:cond delay="500"/>
                            </p:stCondLst>
                            <p:childTnLst>
                              <p:par>
                                <p:cTn id="25" presetID="5" presetClass="exit" presetSubtype="10" fill="hold" grpId="0" nodeType="afterEffect">
                                  <p:stCondLst>
                                    <p:cond delay="0"/>
                                  </p:stCondLst>
                                  <p:childTnLst>
                                    <p:animEffect transition="out" filter="checkerboard(across)">
                                      <p:cBhvr>
                                        <p:cTn id="26" dur="500"/>
                                        <p:tgtEl>
                                          <p:spTgt spid="626702"/>
                                        </p:tgtEl>
                                      </p:cBhvr>
                                    </p:animEffect>
                                    <p:set>
                                      <p:cBhvr>
                                        <p:cTn id="27" dur="1" fill="hold">
                                          <p:stCondLst>
                                            <p:cond delay="499"/>
                                          </p:stCondLst>
                                        </p:cTn>
                                        <p:tgtEl>
                                          <p:spTgt spid="626702"/>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xit" presetSubtype="10" fill="hold" nodeType="clickEffect">
                                  <p:stCondLst>
                                    <p:cond delay="0"/>
                                  </p:stCondLst>
                                  <p:childTnLst>
                                    <p:animEffect transition="out" filter="checkerboard(across)">
                                      <p:cBhvr>
                                        <p:cTn id="31" dur="500"/>
                                        <p:tgtEl>
                                          <p:spTgt spid="626712"/>
                                        </p:tgtEl>
                                      </p:cBhvr>
                                    </p:animEffect>
                                    <p:set>
                                      <p:cBhvr>
                                        <p:cTn id="32" dur="1" fill="hold">
                                          <p:stCondLst>
                                            <p:cond delay="499"/>
                                          </p:stCondLst>
                                        </p:cTn>
                                        <p:tgtEl>
                                          <p:spTgt spid="626712"/>
                                        </p:tgtEl>
                                        <p:attrNameLst>
                                          <p:attrName>style.visibility</p:attrName>
                                        </p:attrNameLst>
                                      </p:cBhvr>
                                      <p:to>
                                        <p:strVal val="hidden"/>
                                      </p:to>
                                    </p:set>
                                  </p:childTnLst>
                                </p:cTn>
                              </p:par>
                              <p:par>
                                <p:cTn id="33" presetID="5" presetClass="exit" presetSubtype="10" fill="hold" grpId="1" nodeType="withEffect">
                                  <p:stCondLst>
                                    <p:cond delay="0"/>
                                  </p:stCondLst>
                                  <p:childTnLst>
                                    <p:animEffect transition="out" filter="checkerboard(across)">
                                      <p:cBhvr>
                                        <p:cTn id="34" dur="500"/>
                                        <p:tgtEl>
                                          <p:spTgt spid="626711"/>
                                        </p:tgtEl>
                                      </p:cBhvr>
                                    </p:animEffect>
                                    <p:set>
                                      <p:cBhvr>
                                        <p:cTn id="35" dur="1" fill="hold">
                                          <p:stCondLst>
                                            <p:cond delay="499"/>
                                          </p:stCondLst>
                                        </p:cTn>
                                        <p:tgtEl>
                                          <p:spTgt spid="626711"/>
                                        </p:tgtEl>
                                        <p:attrNameLst>
                                          <p:attrName>style.visibility</p:attrName>
                                        </p:attrNameLst>
                                      </p:cBhvr>
                                      <p:to>
                                        <p:strVal val="hidden"/>
                                      </p:to>
                                    </p:set>
                                  </p:childTnLst>
                                </p:cTn>
                              </p:par>
                              <p:par>
                                <p:cTn id="36" presetID="5" presetClass="exit" presetSubtype="10" fill="hold" nodeType="withEffect">
                                  <p:stCondLst>
                                    <p:cond delay="0"/>
                                  </p:stCondLst>
                                  <p:childTnLst>
                                    <p:animEffect transition="out" filter="checkerboard(across)">
                                      <p:cBhvr>
                                        <p:cTn id="37" dur="500"/>
                                        <p:tgtEl>
                                          <p:spTgt spid="626710"/>
                                        </p:tgtEl>
                                      </p:cBhvr>
                                    </p:animEffect>
                                    <p:set>
                                      <p:cBhvr>
                                        <p:cTn id="38" dur="1" fill="hold">
                                          <p:stCondLst>
                                            <p:cond delay="499"/>
                                          </p:stCondLst>
                                        </p:cTn>
                                        <p:tgtEl>
                                          <p:spTgt spid="626710"/>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26719"/>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nodeType="clickEffect">
                                  <p:stCondLst>
                                    <p:cond delay="0"/>
                                  </p:stCondLst>
                                  <p:childTnLst>
                                    <p:set>
                                      <p:cBhvr>
                                        <p:cTn id="46" dur="1" fill="hold">
                                          <p:stCondLst>
                                            <p:cond delay="0"/>
                                          </p:stCondLst>
                                        </p:cTn>
                                        <p:tgtEl>
                                          <p:spTgt spid="626723"/>
                                        </p:tgtEl>
                                        <p:attrNameLst>
                                          <p:attrName>style.visibility</p:attrName>
                                        </p:attrNameLst>
                                      </p:cBhvr>
                                      <p:to>
                                        <p:strVal val="visible"/>
                                      </p:to>
                                    </p:set>
                                    <p:animEffect transition="in" filter="wipe(down)">
                                      <p:cBhvr>
                                        <p:cTn id="47" dur="500"/>
                                        <p:tgtEl>
                                          <p:spTgt spid="626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6701" grpId="0" animBg="1"/>
      <p:bldP spid="626702" grpId="0" animBg="1"/>
      <p:bldP spid="626711" grpId="0" animBg="1"/>
      <p:bldP spid="626711" grpId="1" animBg="1"/>
      <p:bldP spid="626717" grpId="0" animBg="1"/>
      <p:bldP spid="6267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Effects of Bus Snooping</a:t>
            </a:r>
            <a:endParaRPr lang="zh-TW" altLang="en-US" dirty="0"/>
          </a:p>
        </p:txBody>
      </p:sp>
      <p:sp>
        <p:nvSpPr>
          <p:cNvPr id="3" name="內容版面配置區 2"/>
          <p:cNvSpPr>
            <a:spLocks noGrp="1"/>
          </p:cNvSpPr>
          <p:nvPr>
            <p:ph idx="1"/>
          </p:nvPr>
        </p:nvSpPr>
        <p:spPr/>
        <p:txBody>
          <a:bodyPr/>
          <a:lstStyle/>
          <a:p>
            <a:r>
              <a:rPr lang="en-US" altLang="zh-TW" dirty="0" smtClean="0"/>
              <a:t>When a processor writes to its local copy, this fact is broadcasted to all other caches and all caches will see the same update </a:t>
            </a:r>
            <a:br>
              <a:rPr lang="en-US" altLang="zh-TW" dirty="0" smtClean="0"/>
            </a:br>
            <a:r>
              <a:rPr lang="en-US" altLang="zh-TW" dirty="0" smtClean="0">
                <a:sym typeface="Wingdings" panose="05000000000000000000" pitchFamily="2" charset="2"/>
              </a:rPr>
              <a:t> </a:t>
            </a:r>
            <a:r>
              <a:rPr lang="en-US" altLang="zh-TW" i="1" dirty="0" smtClean="0">
                <a:sym typeface="Wingdings" panose="05000000000000000000" pitchFamily="2" charset="2"/>
              </a:rPr>
              <a:t>write propagation</a:t>
            </a:r>
          </a:p>
          <a:p>
            <a:r>
              <a:rPr lang="en-US" altLang="zh-TW" dirty="0" smtClean="0"/>
              <a:t>When two processors write to their individual local copy of the same data at almost the same time, one processor will win the bus and broadcast its update information to all other caches. The other update must wait until it can grab the bus. This guarantees that all other caches see the same order</a:t>
            </a:r>
            <a:br>
              <a:rPr lang="en-US" altLang="zh-TW" dirty="0" smtClean="0"/>
            </a:br>
            <a:r>
              <a:rPr lang="en-US" altLang="zh-TW" dirty="0" smtClean="0">
                <a:sym typeface="Wingdings" panose="05000000000000000000" pitchFamily="2" charset="2"/>
              </a:rPr>
              <a:t> </a:t>
            </a:r>
            <a:r>
              <a:rPr lang="en-US" altLang="zh-TW" i="1" dirty="0" smtClean="0">
                <a:sym typeface="Wingdings" panose="05000000000000000000" pitchFamily="2" charset="2"/>
              </a:rPr>
              <a:t>write </a:t>
            </a:r>
            <a:r>
              <a:rPr lang="en-US" altLang="zh-TW" i="1" dirty="0" smtClean="0"/>
              <a:t>serialization </a:t>
            </a:r>
            <a:endParaRPr lang="zh-TW" altLang="en-US" i="1" dirty="0"/>
          </a:p>
        </p:txBody>
      </p:sp>
      <p:sp>
        <p:nvSpPr>
          <p:cNvPr id="5" name="投影片編號版面配置區 4"/>
          <p:cNvSpPr>
            <a:spLocks noGrp="1"/>
          </p:cNvSpPr>
          <p:nvPr>
            <p:ph type="sldNum" sz="quarter" idx="11"/>
          </p:nvPr>
        </p:nvSpPr>
        <p:spPr/>
        <p:txBody>
          <a:bodyPr/>
          <a:lstStyle/>
          <a:p>
            <a:fld id="{0EF8A0A4-1A2F-4B89-B3C7-02C31CE3A532}" type="slidenum">
              <a:rPr lang="zh-TW" altLang="en-US" smtClean="0"/>
              <a:pPr/>
              <a:t>15</a:t>
            </a:fld>
            <a:endParaRPr lang="zh-TW" altLang="zh-TW"/>
          </a:p>
        </p:txBody>
      </p:sp>
    </p:spTree>
    <p:extLst>
      <p:ext uri="{BB962C8B-B14F-4D97-AF65-F5344CB8AC3E}">
        <p14:creationId xmlns:p14="http://schemas.microsoft.com/office/powerpoint/2010/main" val="23114134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r>
              <a:rPr lang="en-US" altLang="zh-TW" smtClean="0"/>
              <a:t>Update vs. Invalidate Tradeoffs</a:t>
            </a:r>
          </a:p>
        </p:txBody>
      </p:sp>
      <p:sp>
        <p:nvSpPr>
          <p:cNvPr id="3" name="Content Placeholder 2"/>
          <p:cNvSpPr>
            <a:spLocks noGrp="1"/>
          </p:cNvSpPr>
          <p:nvPr>
            <p:ph idx="1"/>
          </p:nvPr>
        </p:nvSpPr>
        <p:spPr/>
        <p:txBody>
          <a:bodyPr/>
          <a:lstStyle/>
          <a:p>
            <a:r>
              <a:rPr lang="en-US" altLang="zh-TW" dirty="0" smtClean="0"/>
              <a:t>Update</a:t>
            </a:r>
          </a:p>
          <a:p>
            <a:pPr marL="457200" lvl="1" indent="0">
              <a:buNone/>
            </a:pPr>
            <a:r>
              <a:rPr lang="en-US" altLang="zh-TW" dirty="0" smtClean="0"/>
              <a:t>+ If sharer set is constant and updates are infrequent, avoid the cost of invalidate-reacquire (broadcast update pattern)</a:t>
            </a:r>
          </a:p>
          <a:p>
            <a:pPr marL="457200" lvl="1" indent="0">
              <a:buNone/>
            </a:pPr>
            <a:r>
              <a:rPr lang="en-US" altLang="zh-TW" dirty="0" smtClean="0"/>
              <a:t>- If data is rewritten without intervening reads by other processors, updates are useless</a:t>
            </a:r>
          </a:p>
          <a:p>
            <a:pPr marL="457200" lvl="1" indent="0">
              <a:buNone/>
            </a:pPr>
            <a:r>
              <a:rPr lang="en-US" altLang="zh-TW" dirty="0" smtClean="0"/>
              <a:t>- Write-through cache policy </a:t>
            </a:r>
            <a:r>
              <a:rPr lang="en-US" altLang="zh-TW" dirty="0" smtClean="0">
                <a:sym typeface="Wingdings" panose="05000000000000000000" pitchFamily="2" charset="2"/>
              </a:rPr>
              <a:t></a:t>
            </a:r>
            <a:r>
              <a:rPr lang="en-US" altLang="zh-TW" dirty="0" smtClean="0"/>
              <a:t> bus becomes bottleneck</a:t>
            </a:r>
          </a:p>
          <a:p>
            <a:r>
              <a:rPr lang="en-US" altLang="zh-TW" dirty="0" smtClean="0"/>
              <a:t>Invalidate</a:t>
            </a:r>
          </a:p>
          <a:p>
            <a:pPr marL="457200" lvl="1" indent="0">
              <a:buNone/>
            </a:pPr>
            <a:r>
              <a:rPr lang="en-US" altLang="zh-TW" dirty="0" smtClean="0"/>
              <a:t>+ After invalidation broadcast, processor has exclusive rights</a:t>
            </a:r>
          </a:p>
          <a:p>
            <a:pPr marL="457200" lvl="1" indent="0">
              <a:buNone/>
            </a:pPr>
            <a:r>
              <a:rPr lang="en-US" altLang="zh-TW" dirty="0" smtClean="0"/>
              <a:t>+ Only processors that keep reading after a write keep copy</a:t>
            </a:r>
          </a:p>
          <a:p>
            <a:pPr marL="457200" lvl="1" indent="0">
              <a:buNone/>
            </a:pPr>
            <a:r>
              <a:rPr lang="en-US" altLang="zh-TW" dirty="0" smtClean="0"/>
              <a:t>- Longer delay in reacquire the invalidated block</a:t>
            </a:r>
          </a:p>
          <a:p>
            <a:pPr marL="457200" lvl="1" indent="0">
              <a:buNone/>
            </a:pPr>
            <a:r>
              <a:rPr lang="en-US" altLang="zh-TW" dirty="0" smtClean="0"/>
              <a:t>- If write contention is high, leads to ping-ponging (rapid mutual invalidation-reacquire)</a:t>
            </a:r>
          </a:p>
          <a:p>
            <a:pPr lvl="1"/>
            <a:endParaRPr lang="en-US" altLang="zh-TW" dirty="0" smtClean="0"/>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16</a:t>
            </a:fld>
            <a:endParaRPr lang="zh-TW" altLang="zh-TW"/>
          </a:p>
        </p:txBody>
      </p:sp>
    </p:spTree>
    <p:extLst>
      <p:ext uri="{BB962C8B-B14F-4D97-AF65-F5344CB8AC3E}">
        <p14:creationId xmlns:p14="http://schemas.microsoft.com/office/powerpoint/2010/main" val="22116426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85800" y="6248400"/>
            <a:ext cx="1905000" cy="457200"/>
          </a:xfrm>
          <a:prstGeom prst="rect">
            <a:avLst/>
          </a:prstGeom>
          <a:noFill/>
          <a:ln w="12700">
            <a:noFill/>
            <a:prstDash val="sysDot"/>
            <a:miter lim="800000"/>
            <a:headEnd/>
            <a:tailEnd/>
          </a:ln>
        </p:spPr>
        <p:txBody>
          <a:bodyPr wrap="none" anchor="ctr"/>
          <a:lstStyle/>
          <a:p>
            <a:pPr eaLnBrk="0" fontAlgn="base" hangingPunct="0">
              <a:spcBef>
                <a:spcPct val="0"/>
              </a:spcBef>
              <a:spcAft>
                <a:spcPct val="0"/>
              </a:spcAft>
            </a:pPr>
            <a:endParaRPr lang="en-US" dirty="0">
              <a:solidFill>
                <a:prstClr val="black"/>
              </a:solidFill>
            </a:endParaRPr>
          </a:p>
        </p:txBody>
      </p:sp>
      <p:sp>
        <p:nvSpPr>
          <p:cNvPr id="27651" name="Rectangle 3"/>
          <p:cNvSpPr>
            <a:spLocks noGrp="1" noChangeArrowheads="1"/>
          </p:cNvSpPr>
          <p:nvPr>
            <p:ph type="title"/>
          </p:nvPr>
        </p:nvSpPr>
        <p:spPr/>
        <p:txBody>
          <a:bodyPr/>
          <a:lstStyle/>
          <a:p>
            <a:r>
              <a:rPr lang="en-US" altLang="zh-TW" dirty="0"/>
              <a:t>A Simple Snooping Coherence Protocol</a:t>
            </a:r>
            <a:endParaRPr lang="en-US" dirty="0" smtClean="0"/>
          </a:p>
        </p:txBody>
      </p:sp>
      <p:sp>
        <p:nvSpPr>
          <p:cNvPr id="27652" name="Rectangle 4"/>
          <p:cNvSpPr>
            <a:spLocks noGrp="1" noChangeArrowheads="1"/>
          </p:cNvSpPr>
          <p:nvPr>
            <p:ph idx="1"/>
          </p:nvPr>
        </p:nvSpPr>
        <p:spPr/>
        <p:txBody>
          <a:bodyPr/>
          <a:lstStyle/>
          <a:p>
            <a:pPr marL="0" indent="0">
              <a:buNone/>
            </a:pPr>
            <a:r>
              <a:rPr lang="en-US" altLang="zh-TW" dirty="0"/>
              <a:t>For a write-through, </a:t>
            </a:r>
            <a:r>
              <a:rPr lang="en-US" altLang="zh-TW" dirty="0" smtClean="0"/>
              <a:t>invalidation-based, no </a:t>
            </a:r>
            <a:r>
              <a:rPr lang="en-US" altLang="zh-TW" dirty="0"/>
              <a:t>write-allocate cache</a:t>
            </a:r>
          </a:p>
          <a:p>
            <a:r>
              <a:rPr lang="en-US" dirty="0" smtClean="0"/>
              <a:t>Processor requests</a:t>
            </a:r>
          </a:p>
          <a:p>
            <a:pPr lvl="1"/>
            <a:r>
              <a:rPr lang="en-US" dirty="0" smtClean="0"/>
              <a:t>Load, Store</a:t>
            </a:r>
          </a:p>
          <a:p>
            <a:r>
              <a:rPr lang="en-US" dirty="0" smtClean="0"/>
              <a:t>Bus messages</a:t>
            </a:r>
          </a:p>
          <a:p>
            <a:pPr lvl="1"/>
            <a:r>
              <a:rPr lang="en-US" dirty="0" err="1" smtClean="0"/>
              <a:t>BusRd</a:t>
            </a:r>
            <a:r>
              <a:rPr lang="en-US" dirty="0" smtClean="0"/>
              <a:t>, </a:t>
            </a:r>
            <a:r>
              <a:rPr lang="en-US" dirty="0" err="1" smtClean="0"/>
              <a:t>BusWr</a:t>
            </a:r>
            <a:endParaRPr lang="en-US" dirty="0" smtClean="0"/>
          </a:p>
          <a:p>
            <a:r>
              <a:rPr lang="en-US" dirty="0" smtClean="0"/>
              <a:t>1 bit state per cache block</a:t>
            </a:r>
          </a:p>
          <a:p>
            <a:pPr lvl="1"/>
            <a:r>
              <a:rPr lang="en-US" dirty="0" smtClean="0"/>
              <a:t>Valid/Invalid</a:t>
            </a:r>
          </a:p>
        </p:txBody>
      </p:sp>
      <p:sp>
        <p:nvSpPr>
          <p:cNvPr id="27657" name="Arc 9"/>
          <p:cNvSpPr>
            <a:spLocks/>
          </p:cNvSpPr>
          <p:nvPr/>
        </p:nvSpPr>
        <p:spPr bwMode="auto">
          <a:xfrm rot="4920000">
            <a:off x="6232147" y="1878126"/>
            <a:ext cx="962025" cy="862013"/>
          </a:xfrm>
          <a:custGeom>
            <a:avLst/>
            <a:gdLst>
              <a:gd name="T0" fmla="*/ 505 w 43200"/>
              <a:gd name="T1" fmla="*/ 474 h 43200"/>
              <a:gd name="T2" fmla="*/ 599 w 43200"/>
              <a:gd name="T3" fmla="*/ 328 h 43200"/>
              <a:gd name="T4" fmla="*/ 303 w 43200"/>
              <a:gd name="T5" fmla="*/ 272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35975" y="37722"/>
                </a:moveTo>
                <a:cubicBezTo>
                  <a:pt x="32017" y="41250"/>
                  <a:pt x="26901" y="43199"/>
                  <a:pt x="21600" y="43200"/>
                </a:cubicBezTo>
                <a:cubicBezTo>
                  <a:pt x="9670" y="43200"/>
                  <a:pt x="0" y="33529"/>
                  <a:pt x="0" y="21600"/>
                </a:cubicBezTo>
                <a:cubicBezTo>
                  <a:pt x="0" y="9670"/>
                  <a:pt x="9670" y="0"/>
                  <a:pt x="21600" y="0"/>
                </a:cubicBezTo>
                <a:cubicBezTo>
                  <a:pt x="33529" y="0"/>
                  <a:pt x="43200" y="9670"/>
                  <a:pt x="43200" y="21600"/>
                </a:cubicBezTo>
                <a:cubicBezTo>
                  <a:pt x="43200" y="23099"/>
                  <a:pt x="43043" y="24594"/>
                  <a:pt x="42734" y="26062"/>
                </a:cubicBezTo>
              </a:path>
              <a:path w="43200" h="43200" stroke="0" extrusionOk="0">
                <a:moveTo>
                  <a:pt x="35975" y="37722"/>
                </a:moveTo>
                <a:cubicBezTo>
                  <a:pt x="32017" y="41250"/>
                  <a:pt x="26901" y="43199"/>
                  <a:pt x="21600" y="43200"/>
                </a:cubicBezTo>
                <a:cubicBezTo>
                  <a:pt x="9670" y="43200"/>
                  <a:pt x="0" y="33529"/>
                  <a:pt x="0" y="21600"/>
                </a:cubicBezTo>
                <a:cubicBezTo>
                  <a:pt x="0" y="9670"/>
                  <a:pt x="9670" y="0"/>
                  <a:pt x="21600" y="0"/>
                </a:cubicBezTo>
                <a:cubicBezTo>
                  <a:pt x="33529" y="0"/>
                  <a:pt x="43200" y="9670"/>
                  <a:pt x="43200" y="21600"/>
                </a:cubicBezTo>
                <a:cubicBezTo>
                  <a:pt x="43200" y="23099"/>
                  <a:pt x="43043" y="24594"/>
                  <a:pt x="42734" y="26062"/>
                </a:cubicBezTo>
                <a:lnTo>
                  <a:pt x="21600" y="21600"/>
                </a:lnTo>
                <a:close/>
              </a:path>
            </a:pathLst>
          </a:custGeom>
          <a:noFill/>
          <a:ln w="12700" cap="rnd">
            <a:solidFill>
              <a:schemeClr val="tx1"/>
            </a:solidFill>
            <a:round/>
            <a:headEnd/>
            <a:tailEnd type="triangle" w="med" len="med"/>
          </a:ln>
        </p:spPr>
        <p:txBody>
          <a:bodyPr wrap="none" anchor="ctr"/>
          <a:lstStyle/>
          <a:p>
            <a:pPr eaLnBrk="0" fontAlgn="base" hangingPunct="0">
              <a:spcBef>
                <a:spcPct val="0"/>
              </a:spcBef>
              <a:spcAft>
                <a:spcPct val="0"/>
              </a:spcAft>
            </a:pPr>
            <a:endParaRPr lang="en-US" dirty="0">
              <a:solidFill>
                <a:prstClr val="black"/>
              </a:solidFill>
              <a:latin typeface="+mn-lt"/>
            </a:endParaRPr>
          </a:p>
        </p:txBody>
      </p:sp>
      <p:sp>
        <p:nvSpPr>
          <p:cNvPr id="27658" name="Arc 10"/>
          <p:cNvSpPr>
            <a:spLocks/>
          </p:cNvSpPr>
          <p:nvPr/>
        </p:nvSpPr>
        <p:spPr bwMode="auto">
          <a:xfrm rot="4920000">
            <a:off x="6458425" y="3413195"/>
            <a:ext cx="1515277" cy="845923"/>
          </a:xfrm>
          <a:custGeom>
            <a:avLst/>
            <a:gdLst>
              <a:gd name="T0" fmla="*/ 3 w 43200"/>
              <a:gd name="T1" fmla="*/ 512 h 26189"/>
              <a:gd name="T2" fmla="*/ 893 w 43200"/>
              <a:gd name="T3" fmla="*/ 561 h 26189"/>
              <a:gd name="T4" fmla="*/ 452 w 43200"/>
              <a:gd name="T5" fmla="*/ 463 h 26189"/>
              <a:gd name="T6" fmla="*/ 0 60000 65536"/>
              <a:gd name="T7" fmla="*/ 0 60000 65536"/>
              <a:gd name="T8" fmla="*/ 0 60000 65536"/>
              <a:gd name="T9" fmla="*/ 0 w 43200"/>
              <a:gd name="T10" fmla="*/ 0 h 26189"/>
              <a:gd name="T11" fmla="*/ 43200 w 43200"/>
              <a:gd name="T12" fmla="*/ 26189 h 26189"/>
            </a:gdLst>
            <a:ahLst/>
            <a:cxnLst>
              <a:cxn ang="T6">
                <a:pos x="T0" y="T1"/>
              </a:cxn>
              <a:cxn ang="T7">
                <a:pos x="T2" y="T3"/>
              </a:cxn>
              <a:cxn ang="T8">
                <a:pos x="T4" y="T5"/>
              </a:cxn>
            </a:cxnLst>
            <a:rect l="T9" t="T10" r="T11" b="T12"/>
            <a:pathLst>
              <a:path w="43200" h="26189" fill="none"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path>
              <a:path w="43200" h="26189" stroke="0"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lnTo>
                  <a:pt x="21600" y="21600"/>
                </a:lnTo>
                <a:close/>
              </a:path>
            </a:pathLst>
          </a:custGeom>
          <a:noFill/>
          <a:ln w="12700" cap="rnd">
            <a:solidFill>
              <a:srgbClr val="FF0000"/>
            </a:solidFill>
            <a:prstDash val="dash"/>
            <a:round/>
            <a:headEnd/>
            <a:tailEnd type="triangle" w="med" len="med"/>
          </a:ln>
        </p:spPr>
        <p:txBody>
          <a:bodyPr wrap="none" anchor="ctr"/>
          <a:lstStyle/>
          <a:p>
            <a:pPr eaLnBrk="0" fontAlgn="base" hangingPunct="0">
              <a:spcBef>
                <a:spcPct val="0"/>
              </a:spcBef>
              <a:spcAft>
                <a:spcPct val="0"/>
              </a:spcAft>
            </a:pPr>
            <a:endParaRPr lang="en-US" dirty="0">
              <a:solidFill>
                <a:prstClr val="black"/>
              </a:solidFill>
              <a:latin typeface="+mn-lt"/>
            </a:endParaRPr>
          </a:p>
        </p:txBody>
      </p:sp>
      <p:sp>
        <p:nvSpPr>
          <p:cNvPr id="27659" name="Arc 11"/>
          <p:cNvSpPr>
            <a:spLocks/>
          </p:cNvSpPr>
          <p:nvPr/>
        </p:nvSpPr>
        <p:spPr bwMode="auto">
          <a:xfrm rot="4920000">
            <a:off x="6187697" y="5043601"/>
            <a:ext cx="1035050" cy="996950"/>
          </a:xfrm>
          <a:custGeom>
            <a:avLst/>
            <a:gdLst>
              <a:gd name="T0" fmla="*/ 0 w 41915"/>
              <a:gd name="T1" fmla="*/ 207 h 43200"/>
              <a:gd name="T2" fmla="*/ 65 w 41915"/>
              <a:gd name="T3" fmla="*/ 523 h 43200"/>
              <a:gd name="T4" fmla="*/ 316 w 41915"/>
              <a:gd name="T5" fmla="*/ 314 h 43200"/>
              <a:gd name="T6" fmla="*/ 0 60000 65536"/>
              <a:gd name="T7" fmla="*/ 0 60000 65536"/>
              <a:gd name="T8" fmla="*/ 0 60000 65536"/>
              <a:gd name="T9" fmla="*/ 0 w 41915"/>
              <a:gd name="T10" fmla="*/ 0 h 43200"/>
              <a:gd name="T11" fmla="*/ 41915 w 41915"/>
              <a:gd name="T12" fmla="*/ 43200 h 43200"/>
            </a:gdLst>
            <a:ahLst/>
            <a:cxnLst>
              <a:cxn ang="T6">
                <a:pos x="T0" y="T1"/>
              </a:cxn>
              <a:cxn ang="T7">
                <a:pos x="T2" y="T3"/>
              </a:cxn>
              <a:cxn ang="T8">
                <a:pos x="T4" y="T5"/>
              </a:cxn>
            </a:cxnLst>
            <a:rect l="T9" t="T10" r="T11" b="T12"/>
            <a:pathLst>
              <a:path w="41915" h="43200" fill="none" extrusionOk="0">
                <a:moveTo>
                  <a:pt x="-1" y="14261"/>
                </a:moveTo>
                <a:cubicBezTo>
                  <a:pt x="3091" y="5703"/>
                  <a:pt x="11215" y="-1"/>
                  <a:pt x="20315" y="0"/>
                </a:cubicBezTo>
                <a:cubicBezTo>
                  <a:pt x="32244" y="0"/>
                  <a:pt x="41915" y="9670"/>
                  <a:pt x="41915" y="21600"/>
                </a:cubicBezTo>
                <a:cubicBezTo>
                  <a:pt x="41915" y="33529"/>
                  <a:pt x="32244" y="43200"/>
                  <a:pt x="20315" y="43200"/>
                </a:cubicBezTo>
                <a:cubicBezTo>
                  <a:pt x="14154" y="43200"/>
                  <a:pt x="8286" y="40569"/>
                  <a:pt x="4187" y="35969"/>
                </a:cubicBezTo>
              </a:path>
              <a:path w="41915" h="43200" stroke="0" extrusionOk="0">
                <a:moveTo>
                  <a:pt x="-1" y="14261"/>
                </a:moveTo>
                <a:cubicBezTo>
                  <a:pt x="3091" y="5703"/>
                  <a:pt x="11215" y="-1"/>
                  <a:pt x="20315" y="0"/>
                </a:cubicBezTo>
                <a:cubicBezTo>
                  <a:pt x="32244" y="0"/>
                  <a:pt x="41915" y="9670"/>
                  <a:pt x="41915" y="21600"/>
                </a:cubicBezTo>
                <a:cubicBezTo>
                  <a:pt x="41915" y="33529"/>
                  <a:pt x="32244" y="43200"/>
                  <a:pt x="20315" y="43200"/>
                </a:cubicBezTo>
                <a:cubicBezTo>
                  <a:pt x="14154" y="43200"/>
                  <a:pt x="8286" y="40569"/>
                  <a:pt x="4187" y="35969"/>
                </a:cubicBezTo>
                <a:lnTo>
                  <a:pt x="20315" y="21600"/>
                </a:lnTo>
                <a:close/>
              </a:path>
            </a:pathLst>
          </a:custGeom>
          <a:noFill/>
          <a:ln w="12700" cap="rnd">
            <a:solidFill>
              <a:schemeClr val="tx1"/>
            </a:solidFill>
            <a:round/>
            <a:headEnd type="triangle" w="med" len="med"/>
            <a:tailEnd/>
          </a:ln>
        </p:spPr>
        <p:txBody>
          <a:bodyPr wrap="none" anchor="ctr"/>
          <a:lstStyle/>
          <a:p>
            <a:pPr eaLnBrk="0" fontAlgn="base" hangingPunct="0">
              <a:spcBef>
                <a:spcPct val="0"/>
              </a:spcBef>
              <a:spcAft>
                <a:spcPct val="0"/>
              </a:spcAft>
            </a:pPr>
            <a:endParaRPr lang="en-US" dirty="0">
              <a:solidFill>
                <a:prstClr val="black"/>
              </a:solidFill>
              <a:latin typeface="+mn-lt"/>
            </a:endParaRPr>
          </a:p>
        </p:txBody>
      </p:sp>
      <p:sp>
        <p:nvSpPr>
          <p:cNvPr id="27660" name="Rectangle 12"/>
          <p:cNvSpPr>
            <a:spLocks noChangeArrowheads="1"/>
          </p:cNvSpPr>
          <p:nvPr/>
        </p:nvSpPr>
        <p:spPr bwMode="auto">
          <a:xfrm>
            <a:off x="7105811" y="1881301"/>
            <a:ext cx="1782477" cy="459100"/>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dirty="0" smtClean="0">
                <a:solidFill>
                  <a:prstClr val="black"/>
                </a:solidFill>
                <a:latin typeface="+mn-lt"/>
              </a:rPr>
              <a:t>Store/</a:t>
            </a:r>
            <a:r>
              <a:rPr lang="en-US" dirty="0" err="1" smtClean="0">
                <a:solidFill>
                  <a:prstClr val="black"/>
                </a:solidFill>
                <a:latin typeface="+mn-lt"/>
              </a:rPr>
              <a:t>BusWr</a:t>
            </a:r>
            <a:endParaRPr lang="en-US" dirty="0">
              <a:solidFill>
                <a:prstClr val="black"/>
              </a:solidFill>
              <a:latin typeface="+mn-lt"/>
            </a:endParaRPr>
          </a:p>
        </p:txBody>
      </p:sp>
      <p:sp>
        <p:nvSpPr>
          <p:cNvPr id="27662" name="Rectangle 14"/>
          <p:cNvSpPr>
            <a:spLocks noChangeArrowheads="1"/>
          </p:cNvSpPr>
          <p:nvPr/>
        </p:nvSpPr>
        <p:spPr bwMode="auto">
          <a:xfrm>
            <a:off x="7590178" y="3349143"/>
            <a:ext cx="1311835" cy="459100"/>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dirty="0" err="1" smtClean="0">
                <a:solidFill>
                  <a:srgbClr val="FF0000"/>
                </a:solidFill>
                <a:latin typeface="+mn-lt"/>
              </a:rPr>
              <a:t>BusWr</a:t>
            </a:r>
            <a:r>
              <a:rPr lang="en-US" dirty="0" smtClean="0">
                <a:solidFill>
                  <a:prstClr val="black"/>
                </a:solidFill>
                <a:latin typeface="+mn-lt"/>
              </a:rPr>
              <a:t>/--</a:t>
            </a:r>
            <a:endParaRPr lang="en-US" dirty="0">
              <a:solidFill>
                <a:prstClr val="black"/>
              </a:solidFill>
              <a:latin typeface="+mn-lt"/>
            </a:endParaRPr>
          </a:p>
        </p:txBody>
      </p:sp>
      <p:sp>
        <p:nvSpPr>
          <p:cNvPr id="27664" name="Rectangle 16"/>
          <p:cNvSpPr>
            <a:spLocks noChangeArrowheads="1"/>
          </p:cNvSpPr>
          <p:nvPr/>
        </p:nvSpPr>
        <p:spPr bwMode="auto">
          <a:xfrm>
            <a:off x="7182011" y="5315063"/>
            <a:ext cx="1782477" cy="459100"/>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dirty="0" smtClean="0">
                <a:solidFill>
                  <a:prstClr val="black"/>
                </a:solidFill>
                <a:latin typeface="+mn-lt"/>
              </a:rPr>
              <a:t>Store/</a:t>
            </a:r>
            <a:r>
              <a:rPr lang="en-US" dirty="0" err="1" smtClean="0">
                <a:solidFill>
                  <a:prstClr val="black"/>
                </a:solidFill>
                <a:latin typeface="+mn-lt"/>
              </a:rPr>
              <a:t>BusWr</a:t>
            </a:r>
            <a:endParaRPr lang="en-US" dirty="0">
              <a:solidFill>
                <a:prstClr val="black"/>
              </a:solidFill>
              <a:latin typeface="+mn-lt"/>
            </a:endParaRPr>
          </a:p>
        </p:txBody>
      </p:sp>
      <p:sp>
        <p:nvSpPr>
          <p:cNvPr id="27665" name="Rectangle 17"/>
          <p:cNvSpPr>
            <a:spLocks noChangeArrowheads="1"/>
          </p:cNvSpPr>
          <p:nvPr/>
        </p:nvSpPr>
        <p:spPr bwMode="auto">
          <a:xfrm>
            <a:off x="3707904" y="3068960"/>
            <a:ext cx="1679948" cy="459100"/>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dirty="0" smtClean="0">
                <a:solidFill>
                  <a:prstClr val="black"/>
                </a:solidFill>
                <a:latin typeface="+mn-lt"/>
              </a:rPr>
              <a:t>Load/</a:t>
            </a:r>
            <a:r>
              <a:rPr lang="en-US" dirty="0" err="1" smtClean="0">
                <a:solidFill>
                  <a:prstClr val="black"/>
                </a:solidFill>
                <a:latin typeface="+mn-lt"/>
              </a:rPr>
              <a:t>BusRd</a:t>
            </a:r>
            <a:endParaRPr lang="en-US" dirty="0">
              <a:solidFill>
                <a:prstClr val="black"/>
              </a:solidFill>
              <a:latin typeface="+mn-lt"/>
            </a:endParaRPr>
          </a:p>
        </p:txBody>
      </p:sp>
      <p:sp>
        <p:nvSpPr>
          <p:cNvPr id="27666" name="Arc 18"/>
          <p:cNvSpPr>
            <a:spLocks/>
          </p:cNvSpPr>
          <p:nvPr/>
        </p:nvSpPr>
        <p:spPr bwMode="auto">
          <a:xfrm rot="15720000">
            <a:off x="4808190" y="3526785"/>
            <a:ext cx="1632541" cy="890588"/>
          </a:xfrm>
          <a:custGeom>
            <a:avLst/>
            <a:gdLst>
              <a:gd name="T0" fmla="*/ 3 w 43200"/>
              <a:gd name="T1" fmla="*/ 512 h 26189"/>
              <a:gd name="T2" fmla="*/ 893 w 43200"/>
              <a:gd name="T3" fmla="*/ 561 h 26189"/>
              <a:gd name="T4" fmla="*/ 452 w 43200"/>
              <a:gd name="T5" fmla="*/ 463 h 26189"/>
              <a:gd name="T6" fmla="*/ 0 60000 65536"/>
              <a:gd name="T7" fmla="*/ 0 60000 65536"/>
              <a:gd name="T8" fmla="*/ 0 60000 65536"/>
              <a:gd name="T9" fmla="*/ 0 w 43200"/>
              <a:gd name="T10" fmla="*/ 0 h 26189"/>
              <a:gd name="T11" fmla="*/ 43200 w 43200"/>
              <a:gd name="T12" fmla="*/ 26189 h 26189"/>
            </a:gdLst>
            <a:ahLst/>
            <a:cxnLst>
              <a:cxn ang="T6">
                <a:pos x="T0" y="T1"/>
              </a:cxn>
              <a:cxn ang="T7">
                <a:pos x="T2" y="T3"/>
              </a:cxn>
              <a:cxn ang="T8">
                <a:pos x="T4" y="T5"/>
              </a:cxn>
            </a:cxnLst>
            <a:rect l="T9" t="T10" r="T11" b="T12"/>
            <a:pathLst>
              <a:path w="43200" h="26189" fill="none"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path>
              <a:path w="43200" h="26189" stroke="0"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lnTo>
                  <a:pt x="21600" y="21600"/>
                </a:lnTo>
                <a:close/>
              </a:path>
            </a:pathLst>
          </a:custGeom>
          <a:noFill/>
          <a:ln w="12700" cap="rnd">
            <a:solidFill>
              <a:schemeClr val="tx1"/>
            </a:solidFill>
            <a:round/>
            <a:headEnd/>
            <a:tailEnd type="triangle" w="med" len="med"/>
          </a:ln>
        </p:spPr>
        <p:txBody>
          <a:bodyPr wrap="none" anchor="ctr"/>
          <a:lstStyle/>
          <a:p>
            <a:pPr eaLnBrk="0" fontAlgn="base" hangingPunct="0">
              <a:spcBef>
                <a:spcPct val="0"/>
              </a:spcBef>
              <a:spcAft>
                <a:spcPct val="0"/>
              </a:spcAft>
            </a:pPr>
            <a:endParaRPr lang="en-US" dirty="0">
              <a:solidFill>
                <a:prstClr val="black"/>
              </a:solidFill>
              <a:latin typeface="+mn-lt"/>
            </a:endParaRPr>
          </a:p>
        </p:txBody>
      </p:sp>
      <p:sp>
        <p:nvSpPr>
          <p:cNvPr id="27667" name="Rectangle 19"/>
          <p:cNvSpPr>
            <a:spLocks noChangeArrowheads="1"/>
          </p:cNvSpPr>
          <p:nvPr/>
        </p:nvSpPr>
        <p:spPr bwMode="auto">
          <a:xfrm>
            <a:off x="5208545" y="1961788"/>
            <a:ext cx="1091647" cy="459100"/>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dirty="0" smtClean="0">
                <a:solidFill>
                  <a:prstClr val="black"/>
                </a:solidFill>
                <a:latin typeface="+mn-lt"/>
              </a:rPr>
              <a:t>Load/--</a:t>
            </a:r>
            <a:endParaRPr lang="en-US" dirty="0">
              <a:solidFill>
                <a:prstClr val="black"/>
              </a:solidFill>
              <a:latin typeface="+mn-lt"/>
            </a:endParaRPr>
          </a:p>
        </p:txBody>
      </p:sp>
      <p:sp>
        <p:nvSpPr>
          <p:cNvPr id="27655" name="Oval 7"/>
          <p:cNvSpPr>
            <a:spLocks noChangeArrowheads="1"/>
          </p:cNvSpPr>
          <p:nvPr/>
        </p:nvSpPr>
        <p:spPr bwMode="auto">
          <a:xfrm>
            <a:off x="5952747" y="2654413"/>
            <a:ext cx="825500" cy="825500"/>
          </a:xfrm>
          <a:prstGeom prst="ellipse">
            <a:avLst/>
          </a:prstGeom>
          <a:solidFill>
            <a:srgbClr val="99FF99"/>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wrap="none" anchor="ctr"/>
          <a:lstStyle/>
          <a:p>
            <a:pPr algn="ctr" eaLnBrk="0" fontAlgn="base" hangingPunct="0">
              <a:spcBef>
                <a:spcPct val="0"/>
              </a:spcBef>
              <a:spcAft>
                <a:spcPct val="0"/>
              </a:spcAft>
            </a:pPr>
            <a:r>
              <a:rPr lang="en-US" dirty="0" smtClean="0">
                <a:solidFill>
                  <a:prstClr val="black"/>
                </a:solidFill>
              </a:rPr>
              <a:t>Valid</a:t>
            </a:r>
            <a:endParaRPr lang="en-US" dirty="0">
              <a:solidFill>
                <a:prstClr val="black"/>
              </a:solidFill>
            </a:endParaRPr>
          </a:p>
        </p:txBody>
      </p:sp>
      <p:sp>
        <p:nvSpPr>
          <p:cNvPr id="27656" name="Oval 8"/>
          <p:cNvSpPr>
            <a:spLocks noChangeArrowheads="1"/>
          </p:cNvSpPr>
          <p:nvPr/>
        </p:nvSpPr>
        <p:spPr bwMode="auto">
          <a:xfrm>
            <a:off x="6036884" y="4330813"/>
            <a:ext cx="825500" cy="825500"/>
          </a:xfrm>
          <a:prstGeom prst="ellipse">
            <a:avLst/>
          </a:prstGeom>
          <a:solidFill>
            <a:srgbClr val="99FF99"/>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wrap="none" anchor="ctr"/>
          <a:lstStyle/>
          <a:p>
            <a:pPr algn="ctr" eaLnBrk="0" fontAlgn="base" hangingPunct="0">
              <a:spcBef>
                <a:spcPct val="0"/>
              </a:spcBef>
              <a:spcAft>
                <a:spcPct val="0"/>
              </a:spcAft>
            </a:pPr>
            <a:r>
              <a:rPr lang="en-US" dirty="0" smtClean="0">
                <a:solidFill>
                  <a:prstClr val="black"/>
                </a:solidFill>
              </a:rPr>
              <a:t>Invalid</a:t>
            </a:r>
            <a:endParaRPr lang="en-US" dirty="0">
              <a:solidFill>
                <a:prstClr val="black"/>
              </a:solidFill>
            </a:endParaRPr>
          </a:p>
        </p:txBody>
      </p:sp>
      <p:grpSp>
        <p:nvGrpSpPr>
          <p:cNvPr id="19" name="Group 23"/>
          <p:cNvGrpSpPr>
            <a:grpSpLocks/>
          </p:cNvGrpSpPr>
          <p:nvPr/>
        </p:nvGrpSpPr>
        <p:grpSpPr bwMode="auto">
          <a:xfrm>
            <a:off x="1218936" y="5243781"/>
            <a:ext cx="3971926" cy="369888"/>
            <a:chOff x="3360" y="3264"/>
            <a:chExt cx="2502" cy="233"/>
          </a:xfrm>
        </p:grpSpPr>
        <p:sp>
          <p:nvSpPr>
            <p:cNvPr id="20" name="Line 20"/>
            <p:cNvSpPr>
              <a:spLocks noChangeShapeType="1"/>
            </p:cNvSpPr>
            <p:nvPr/>
          </p:nvSpPr>
          <p:spPr bwMode="auto">
            <a:xfrm>
              <a:off x="3360" y="3360"/>
              <a:ext cx="528"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3200">
                <a:latin typeface="+mn-lt"/>
              </a:endParaRPr>
            </a:p>
          </p:txBody>
        </p:sp>
        <p:sp>
          <p:nvSpPr>
            <p:cNvPr id="21" name="Text Box 22"/>
            <p:cNvSpPr txBox="1">
              <a:spLocks noChangeArrowheads="1"/>
            </p:cNvSpPr>
            <p:nvPr/>
          </p:nvSpPr>
          <p:spPr bwMode="auto">
            <a:xfrm>
              <a:off x="3888" y="3264"/>
              <a:ext cx="1974"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800" b="1" dirty="0">
                  <a:latin typeface="+mn-lt"/>
                </a:rPr>
                <a:t>Processor-initiated </a:t>
              </a:r>
              <a:r>
                <a:rPr lang="en-US" sz="1800" b="1" dirty="0" smtClean="0">
                  <a:latin typeface="+mn-lt"/>
                </a:rPr>
                <a:t>transaction</a:t>
              </a:r>
              <a:endParaRPr lang="en-US" sz="1800" b="1" dirty="0">
                <a:latin typeface="+mn-lt"/>
              </a:endParaRPr>
            </a:p>
          </p:txBody>
        </p:sp>
      </p:grpSp>
      <p:grpSp>
        <p:nvGrpSpPr>
          <p:cNvPr id="22" name="Group 25"/>
          <p:cNvGrpSpPr>
            <a:grpSpLocks/>
          </p:cNvGrpSpPr>
          <p:nvPr/>
        </p:nvGrpSpPr>
        <p:grpSpPr bwMode="auto">
          <a:xfrm>
            <a:off x="1218936" y="5548581"/>
            <a:ext cx="4225926" cy="369888"/>
            <a:chOff x="3360" y="3559"/>
            <a:chExt cx="2662" cy="233"/>
          </a:xfrm>
        </p:grpSpPr>
        <p:sp>
          <p:nvSpPr>
            <p:cNvPr id="23" name="Line 21"/>
            <p:cNvSpPr>
              <a:spLocks noChangeShapeType="1"/>
            </p:cNvSpPr>
            <p:nvPr/>
          </p:nvSpPr>
          <p:spPr bwMode="auto">
            <a:xfrm>
              <a:off x="3360" y="3648"/>
              <a:ext cx="528" cy="0"/>
            </a:xfrm>
            <a:prstGeom prst="line">
              <a:avLst/>
            </a:prstGeom>
            <a:noFill/>
            <a:ln w="9525">
              <a:solidFill>
                <a:srgbClr val="FF0000"/>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3200">
                <a:latin typeface="+mn-lt"/>
              </a:endParaRPr>
            </a:p>
          </p:txBody>
        </p:sp>
        <p:sp>
          <p:nvSpPr>
            <p:cNvPr id="24" name="Text Box 24"/>
            <p:cNvSpPr txBox="1">
              <a:spLocks noChangeArrowheads="1"/>
            </p:cNvSpPr>
            <p:nvPr/>
          </p:nvSpPr>
          <p:spPr bwMode="auto">
            <a:xfrm>
              <a:off x="3877" y="3559"/>
              <a:ext cx="2145"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800" b="1" dirty="0">
                  <a:latin typeface="+mn-lt"/>
                </a:rPr>
                <a:t>Bus-snooper-initiated </a:t>
              </a:r>
              <a:r>
                <a:rPr lang="en-US" sz="1800" b="1" dirty="0" smtClean="0">
                  <a:latin typeface="+mn-lt"/>
                </a:rPr>
                <a:t>transaction</a:t>
              </a:r>
              <a:endParaRPr lang="en-US" sz="1800" b="1" dirty="0">
                <a:latin typeface="+mn-lt"/>
              </a:endParaRPr>
            </a:p>
          </p:txBody>
        </p:sp>
      </p:grpSp>
      <p:sp>
        <p:nvSpPr>
          <p:cNvPr id="25" name="Text Box 29"/>
          <p:cNvSpPr txBox="1">
            <a:spLocks noChangeArrowheads="1"/>
          </p:cNvSpPr>
          <p:nvPr/>
        </p:nvSpPr>
        <p:spPr bwMode="auto">
          <a:xfrm>
            <a:off x="1843641" y="4800862"/>
            <a:ext cx="360122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dirty="0">
                <a:latin typeface="+mn-lt"/>
              </a:rPr>
              <a:t>Observed / </a:t>
            </a:r>
            <a:r>
              <a:rPr lang="en-US" dirty="0" smtClean="0">
                <a:latin typeface="+mn-lt"/>
              </a:rPr>
              <a:t>Bus transaction</a:t>
            </a:r>
            <a:endParaRPr lang="en-US" dirty="0">
              <a:latin typeface="+mn-lt"/>
            </a:endParaRPr>
          </a:p>
        </p:txBody>
      </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17</a:t>
            </a:fld>
            <a:endParaRPr lang="zh-TW" altLang="zh-TW"/>
          </a:p>
        </p:txBody>
      </p:sp>
    </p:spTree>
    <p:extLst>
      <p:ext uri="{BB962C8B-B14F-4D97-AF65-F5344CB8AC3E}">
        <p14:creationId xmlns:p14="http://schemas.microsoft.com/office/powerpoint/2010/main" val="9572734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mtClean="0"/>
              <a:t>How about Write-Back Caches?</a:t>
            </a:r>
            <a:endParaRPr lang="en-US" dirty="0" smtClean="0"/>
          </a:p>
        </p:txBody>
      </p:sp>
      <p:sp>
        <p:nvSpPr>
          <p:cNvPr id="18435" name="Rectangle 3"/>
          <p:cNvSpPr>
            <a:spLocks noGrp="1" noChangeArrowheads="1"/>
          </p:cNvSpPr>
          <p:nvPr>
            <p:ph idx="1"/>
          </p:nvPr>
        </p:nvSpPr>
        <p:spPr/>
        <p:txBody>
          <a:bodyPr/>
          <a:lstStyle/>
          <a:p>
            <a:r>
              <a:rPr lang="en-US" dirty="0" smtClean="0"/>
              <a:t>Write-back caches only write to local caches until the block is to be replaced</a:t>
            </a:r>
          </a:p>
          <a:p>
            <a:pPr lvl="1"/>
            <a:r>
              <a:rPr lang="en-US" altLang="zh-TW" dirty="0" smtClean="0"/>
              <a:t>Cache and memory may be incoherent</a:t>
            </a:r>
            <a:endParaRPr lang="en-US" dirty="0" smtClean="0"/>
          </a:p>
          <a:p>
            <a:pPr lvl="1"/>
            <a:r>
              <a:rPr lang="en-US" altLang="zh-TW" dirty="0" smtClean="0"/>
              <a:t>Reduce bus write bandwidth </a:t>
            </a:r>
            <a:r>
              <a:rPr lang="en-US" altLang="zh-TW" dirty="0" smtClean="0">
                <a:sym typeface="Wingdings" panose="05000000000000000000" pitchFamily="2" charset="2"/>
              </a:rPr>
              <a:t> no bus activities on writes</a:t>
            </a:r>
          </a:p>
          <a:p>
            <a:pPr eaLnBrk="1" hangingPunct="1"/>
            <a:r>
              <a:rPr lang="en-US" altLang="zh-TW" dirty="0" smtClean="0">
                <a:solidFill>
                  <a:srgbClr val="FF0000"/>
                </a:solidFill>
              </a:rPr>
              <a:t>What problems the valid-invalid protocol may have?</a:t>
            </a:r>
          </a:p>
          <a:p>
            <a:pPr eaLnBrk="1" hangingPunct="1"/>
            <a:r>
              <a:rPr lang="en-US" altLang="zh-TW" dirty="0" smtClean="0"/>
              <a:t>Solution 1: force every store to go to bus</a:t>
            </a:r>
          </a:p>
          <a:p>
            <a:pPr eaLnBrk="1" hangingPunct="1"/>
            <a:r>
              <a:rPr lang="en-US" altLang="zh-TW" dirty="0" smtClean="0"/>
              <a:t>Solution 2: ensure exclusive right to write</a:t>
            </a:r>
          </a:p>
          <a:p>
            <a:pPr lvl="1" eaLnBrk="1" hangingPunct="1"/>
            <a:r>
              <a:rPr lang="en-US" altLang="zh-TW" dirty="0" smtClean="0"/>
              <a:t>No other cache, nor memory, has a valid copy except local</a:t>
            </a:r>
            <a:br>
              <a:rPr lang="en-US" altLang="zh-TW" dirty="0" smtClean="0"/>
            </a:br>
            <a:r>
              <a:rPr lang="en-US" altLang="zh-TW" dirty="0" smtClean="0">
                <a:sym typeface="Wingdings" panose="05000000000000000000" pitchFamily="2" charset="2"/>
              </a:rPr>
              <a:t> can write to local copy many times without letting others know</a:t>
            </a:r>
          </a:p>
          <a:p>
            <a:pPr lvl="1" eaLnBrk="1" hangingPunct="1"/>
            <a:r>
              <a:rPr lang="en-US" altLang="zh-TW" dirty="0" smtClean="0">
                <a:sym typeface="Wingdings" panose="05000000000000000000" pitchFamily="2" charset="2"/>
              </a:rPr>
              <a:t>Need to further differentiate Valid state: (1) exclusive and dirty, (2) shared and clean</a:t>
            </a:r>
            <a:endParaRPr lang="en-US" altLang="zh-TW" dirty="0"/>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18</a:t>
            </a:fld>
            <a:endParaRPr lang="zh-TW" altLang="zh-TW"/>
          </a:p>
        </p:txBody>
      </p:sp>
    </p:spTree>
    <p:extLst>
      <p:ext uri="{BB962C8B-B14F-4D97-AF65-F5344CB8AC3E}">
        <p14:creationId xmlns:p14="http://schemas.microsoft.com/office/powerpoint/2010/main" val="390429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xEl>
                                              <p:pRg st="5" end="5"/>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nodeType="afterEffect">
                                  <p:stCondLst>
                                    <p:cond delay="0"/>
                                  </p:stCondLst>
                                  <p:childTnLst>
                                    <p:set>
                                      <p:cBhvr>
                                        <p:cTn id="17"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843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Outline</a:t>
            </a:r>
            <a:endParaRPr lang="zh-TW" altLang="en-US" dirty="0"/>
          </a:p>
        </p:txBody>
      </p:sp>
      <p:sp>
        <p:nvSpPr>
          <p:cNvPr id="3" name="內容版面配置區 2"/>
          <p:cNvSpPr>
            <a:spLocks noGrp="1"/>
          </p:cNvSpPr>
          <p:nvPr>
            <p:ph idx="1"/>
          </p:nvPr>
        </p:nvSpPr>
        <p:spPr/>
        <p:txBody>
          <a:bodyPr/>
          <a:lstStyle/>
          <a:p>
            <a:r>
              <a:rPr lang="en-US" altLang="zh-TW" dirty="0" smtClean="0"/>
              <a:t>Introduction (Sec. 5.1)</a:t>
            </a:r>
          </a:p>
          <a:p>
            <a:r>
              <a:rPr lang="en-US" altLang="zh-TW" dirty="0" smtClean="0">
                <a:solidFill>
                  <a:srgbClr val="FF0000"/>
                </a:solidFill>
              </a:rPr>
              <a:t>Centralized shared-memory architectures (Sec. 5.2)</a:t>
            </a:r>
          </a:p>
          <a:p>
            <a:r>
              <a:rPr lang="en-US" altLang="zh-TW" dirty="0" smtClean="0"/>
              <a:t>Distributed shared-memory and directory-based coherence (Sec. 5.4)</a:t>
            </a:r>
          </a:p>
          <a:p>
            <a:r>
              <a:rPr lang="en-US" altLang="zh-TW" dirty="0" smtClean="0"/>
              <a:t>Synchronization: the basics (Sec. 5.5)</a:t>
            </a:r>
          </a:p>
          <a:p>
            <a:r>
              <a:rPr lang="en-US" altLang="zh-TW" dirty="0" smtClean="0"/>
              <a:t>Models of memory consistency (Sec. 5.6)</a:t>
            </a:r>
            <a:endParaRPr lang="zh-TW" altLang="en-US" dirty="0"/>
          </a:p>
        </p:txBody>
      </p:sp>
      <p:sp>
        <p:nvSpPr>
          <p:cNvPr id="5" name="投影片編號版面配置區 4"/>
          <p:cNvSpPr>
            <a:spLocks noGrp="1"/>
          </p:cNvSpPr>
          <p:nvPr>
            <p:ph type="sldNum" sz="quarter" idx="11"/>
          </p:nvPr>
        </p:nvSpPr>
        <p:spPr/>
        <p:txBody>
          <a:bodyPr/>
          <a:lstStyle/>
          <a:p>
            <a:fld id="{0EF8A0A4-1A2F-4B89-B3C7-02C31CE3A532}" type="slidenum">
              <a:rPr lang="zh-TW" altLang="en-US" smtClean="0"/>
              <a:pPr/>
              <a:t>1</a:t>
            </a:fld>
            <a:endParaRPr lang="zh-TW" altLang="zh-TW"/>
          </a:p>
        </p:txBody>
      </p:sp>
    </p:spTree>
    <p:extLst>
      <p:ext uri="{BB962C8B-B14F-4D97-AF65-F5344CB8AC3E}">
        <p14:creationId xmlns:p14="http://schemas.microsoft.com/office/powerpoint/2010/main" val="30848142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mtClean="0"/>
              <a:t>How about Write-Back Caches?</a:t>
            </a:r>
            <a:endParaRPr lang="en-US" dirty="0" smtClean="0"/>
          </a:p>
        </p:txBody>
      </p:sp>
      <p:sp>
        <p:nvSpPr>
          <p:cNvPr id="18435" name="Rectangle 3"/>
          <p:cNvSpPr>
            <a:spLocks noGrp="1" noChangeArrowheads="1"/>
          </p:cNvSpPr>
          <p:nvPr>
            <p:ph idx="1"/>
          </p:nvPr>
        </p:nvSpPr>
        <p:spPr/>
        <p:txBody>
          <a:bodyPr/>
          <a:lstStyle/>
          <a:p>
            <a:r>
              <a:rPr lang="en-US" dirty="0" smtClean="0"/>
              <a:t>Divide “Valid” state into exclusive-dirty (</a:t>
            </a:r>
            <a:r>
              <a:rPr lang="en-US" i="1" dirty="0" smtClean="0">
                <a:solidFill>
                  <a:srgbClr val="FF0000"/>
                </a:solidFill>
              </a:rPr>
              <a:t>Modified</a:t>
            </a:r>
            <a:r>
              <a:rPr lang="en-US" dirty="0" smtClean="0"/>
              <a:t>) and shared-clean (</a:t>
            </a:r>
            <a:r>
              <a:rPr lang="en-US" i="1" dirty="0" smtClean="0">
                <a:solidFill>
                  <a:srgbClr val="FF0000"/>
                </a:solidFill>
              </a:rPr>
              <a:t>Shared</a:t>
            </a:r>
            <a:r>
              <a:rPr lang="en-US" dirty="0" smtClean="0"/>
              <a:t>)</a:t>
            </a:r>
          </a:p>
          <a:p>
            <a:pPr lvl="1"/>
            <a:r>
              <a:rPr lang="en-US" altLang="zh-TW" dirty="0" smtClean="0">
                <a:solidFill>
                  <a:srgbClr val="FF0000"/>
                </a:solidFill>
              </a:rPr>
              <a:t>Modified</a:t>
            </a:r>
            <a:r>
              <a:rPr lang="en-US" altLang="zh-TW" dirty="0" smtClean="0"/>
              <a:t>: a cache block is in “</a:t>
            </a:r>
            <a:r>
              <a:rPr lang="en-US" altLang="zh-TW" dirty="0" smtClean="0">
                <a:solidFill>
                  <a:srgbClr val="FF0000"/>
                </a:solidFill>
              </a:rPr>
              <a:t>Modified</a:t>
            </a:r>
            <a:r>
              <a:rPr lang="en-US" altLang="zh-TW" dirty="0" smtClean="0"/>
              <a:t>” state if it is the only valid and </a:t>
            </a:r>
            <a:r>
              <a:rPr lang="en-US" altLang="zh-TW" u="sng" dirty="0" smtClean="0"/>
              <a:t>dirty</a:t>
            </a:r>
            <a:r>
              <a:rPr lang="en-US" altLang="zh-TW" dirty="0" smtClean="0"/>
              <a:t> copy in the SMP</a:t>
            </a:r>
          </a:p>
          <a:p>
            <a:pPr lvl="2"/>
            <a:r>
              <a:rPr lang="en-US" dirty="0" smtClean="0">
                <a:sym typeface="Wingdings" panose="05000000000000000000" pitchFamily="2" charset="2"/>
              </a:rPr>
              <a:t>No other caches, nor memory, has a valid copy</a:t>
            </a:r>
          </a:p>
          <a:p>
            <a:pPr lvl="2"/>
            <a:r>
              <a:rPr lang="en-US" dirty="0">
                <a:sym typeface="Wingdings" panose="05000000000000000000" pitchFamily="2" charset="2"/>
              </a:rPr>
              <a:t>A</a:t>
            </a:r>
            <a:r>
              <a:rPr lang="en-US" dirty="0" smtClean="0">
                <a:sym typeface="Wingdings" panose="05000000000000000000" pitchFamily="2" charset="2"/>
              </a:rPr>
              <a:t> cache owns </a:t>
            </a:r>
            <a:r>
              <a:rPr lang="en-US" dirty="0" smtClean="0"/>
              <a:t>its “Modified” blocks and can update them freely</a:t>
            </a:r>
          </a:p>
          <a:p>
            <a:pPr lvl="2"/>
            <a:r>
              <a:rPr lang="en-US" dirty="0" smtClean="0"/>
              <a:t>When another cache wants to read a “Modified” block, </a:t>
            </a:r>
            <a:r>
              <a:rPr lang="en-US" u="sng" dirty="0" smtClean="0"/>
              <a:t>the block is updated to memory and supplied to that cache</a:t>
            </a:r>
            <a:r>
              <a:rPr lang="en-US" dirty="0" smtClean="0"/>
              <a:t>; its state now becomes “Shared”</a:t>
            </a:r>
          </a:p>
          <a:p>
            <a:pPr lvl="1"/>
            <a:r>
              <a:rPr lang="en-US" dirty="0" smtClean="0">
                <a:solidFill>
                  <a:srgbClr val="FF0000"/>
                </a:solidFill>
              </a:rPr>
              <a:t>Shared</a:t>
            </a:r>
            <a:r>
              <a:rPr lang="en-US" dirty="0" smtClean="0"/>
              <a:t>: a cache block is in “</a:t>
            </a:r>
            <a:r>
              <a:rPr lang="en-US" dirty="0" smtClean="0">
                <a:solidFill>
                  <a:srgbClr val="FF0000"/>
                </a:solidFill>
              </a:rPr>
              <a:t>Shared</a:t>
            </a:r>
            <a:r>
              <a:rPr lang="en-US" dirty="0" smtClean="0"/>
              <a:t>” state if it is </a:t>
            </a:r>
            <a:r>
              <a:rPr lang="en-US" u="sng" dirty="0" smtClean="0"/>
              <a:t>clean</a:t>
            </a:r>
            <a:r>
              <a:rPr lang="en-US" dirty="0" smtClean="0"/>
              <a:t> </a:t>
            </a:r>
            <a:r>
              <a:rPr lang="en-US" dirty="0" smtClean="0">
                <a:sym typeface="Wingdings" panose="05000000000000000000" pitchFamily="2" charset="2"/>
              </a:rPr>
              <a:t> memory and perhaps other caches have up-to-date copies</a:t>
            </a:r>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19</a:t>
            </a:fld>
            <a:endParaRPr lang="zh-TW" altLang="zh-TW"/>
          </a:p>
        </p:txBody>
      </p:sp>
    </p:spTree>
    <p:extLst>
      <p:ext uri="{BB962C8B-B14F-4D97-AF65-F5344CB8AC3E}">
        <p14:creationId xmlns:p14="http://schemas.microsoft.com/office/powerpoint/2010/main" val="23104180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r>
              <a:rPr lang="en-US" altLang="zh-TW" dirty="0" smtClean="0"/>
              <a:t>Cache Coherence Protocol</a:t>
            </a:r>
            <a:br>
              <a:rPr lang="en-US" altLang="zh-TW" dirty="0" smtClean="0"/>
            </a:br>
            <a:r>
              <a:rPr lang="en-US" altLang="zh-TW" sz="2800" dirty="0" smtClean="0"/>
              <a:t>(Update-based Protocol on Write-back Cache)</a:t>
            </a:r>
            <a:endParaRPr lang="zh-TW" altLang="en-US" sz="2800" dirty="0"/>
          </a:p>
        </p:txBody>
      </p:sp>
      <p:sp>
        <p:nvSpPr>
          <p:cNvPr id="9" name="內容版面配置區 8"/>
          <p:cNvSpPr>
            <a:spLocks noGrp="1"/>
          </p:cNvSpPr>
          <p:nvPr>
            <p:ph idx="1"/>
          </p:nvPr>
        </p:nvSpPr>
        <p:spPr/>
        <p:txBody>
          <a:bodyPr/>
          <a:lstStyle/>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pPr>
              <a:spcBef>
                <a:spcPts val="0"/>
              </a:spcBef>
            </a:pPr>
            <a:endParaRPr lang="en-US" altLang="zh-TW" sz="2400" dirty="0" smtClean="0"/>
          </a:p>
          <a:p>
            <a:pPr>
              <a:spcBef>
                <a:spcPts val="0"/>
              </a:spcBef>
            </a:pPr>
            <a:r>
              <a:rPr lang="en-US" altLang="zh-TW" sz="2400" dirty="0" smtClean="0"/>
              <a:t>Update data for all processors who share the same data</a:t>
            </a:r>
          </a:p>
          <a:p>
            <a:pPr>
              <a:spcBef>
                <a:spcPts val="0"/>
              </a:spcBef>
            </a:pPr>
            <a:r>
              <a:rPr lang="en-US" altLang="zh-TW" sz="2400" dirty="0" smtClean="0"/>
              <a:t>Do not make sense for write-back caches </a:t>
            </a:r>
            <a:r>
              <a:rPr lang="en-US" altLang="zh-TW" sz="2400" dirty="0" smtClean="0">
                <a:sym typeface="Wingdings" panose="05000000000000000000" pitchFamily="2" charset="2"/>
              </a:rPr>
              <a:t> do not consider!</a:t>
            </a:r>
            <a:endParaRPr lang="en-US" altLang="zh-TW" sz="2400" dirty="0"/>
          </a:p>
        </p:txBody>
      </p:sp>
      <p:sp>
        <p:nvSpPr>
          <p:cNvPr id="16389" name="Rectangle 36"/>
          <p:cNvSpPr>
            <a:spLocks noChangeArrowheads="1"/>
          </p:cNvSpPr>
          <p:nvPr/>
        </p:nvSpPr>
        <p:spPr bwMode="auto">
          <a:xfrm>
            <a:off x="1447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P1</a:t>
            </a:r>
            <a:endParaRPr lang="en-US" sz="2000" b="1" dirty="0"/>
          </a:p>
        </p:txBody>
      </p:sp>
      <p:sp>
        <p:nvSpPr>
          <p:cNvPr id="16390" name="Rectangle 37"/>
          <p:cNvSpPr>
            <a:spLocks noChangeArrowheads="1"/>
          </p:cNvSpPr>
          <p:nvPr/>
        </p:nvSpPr>
        <p:spPr bwMode="auto">
          <a:xfrm>
            <a:off x="914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6391" name="Line 38"/>
          <p:cNvSpPr>
            <a:spLocks noChangeShapeType="1"/>
          </p:cNvSpPr>
          <p:nvPr/>
        </p:nvSpPr>
        <p:spPr bwMode="auto">
          <a:xfrm>
            <a:off x="1676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3" name="Rectangle 40"/>
          <p:cNvSpPr>
            <a:spLocks noChangeArrowheads="1"/>
          </p:cNvSpPr>
          <p:nvPr/>
        </p:nvSpPr>
        <p:spPr bwMode="auto">
          <a:xfrm>
            <a:off x="685800" y="2971800"/>
            <a:ext cx="6324600" cy="152400"/>
          </a:xfrm>
          <a:prstGeom prst="rect">
            <a:avLst/>
          </a:prstGeom>
          <a:solidFill>
            <a:schemeClr val="tx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4" name="Line 41"/>
          <p:cNvSpPr>
            <a:spLocks noChangeShapeType="1"/>
          </p:cNvSpPr>
          <p:nvPr/>
        </p:nvSpPr>
        <p:spPr bwMode="auto">
          <a:xfrm>
            <a:off x="1676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5" name="Rectangle 42"/>
          <p:cNvSpPr>
            <a:spLocks noChangeArrowheads="1"/>
          </p:cNvSpPr>
          <p:nvPr/>
        </p:nvSpPr>
        <p:spPr bwMode="auto">
          <a:xfrm>
            <a:off x="3352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P2</a:t>
            </a:r>
            <a:endParaRPr lang="en-US" sz="2000" b="1" dirty="0"/>
          </a:p>
        </p:txBody>
      </p:sp>
      <p:sp>
        <p:nvSpPr>
          <p:cNvPr id="16396" name="Line 43"/>
          <p:cNvSpPr>
            <a:spLocks noChangeShapeType="1"/>
          </p:cNvSpPr>
          <p:nvPr/>
        </p:nvSpPr>
        <p:spPr bwMode="auto">
          <a:xfrm>
            <a:off x="3581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7" name="Line 44"/>
          <p:cNvSpPr>
            <a:spLocks noChangeShapeType="1"/>
          </p:cNvSpPr>
          <p:nvPr/>
        </p:nvSpPr>
        <p:spPr bwMode="auto">
          <a:xfrm>
            <a:off x="3581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8" name="Rectangle 47"/>
          <p:cNvSpPr>
            <a:spLocks noChangeArrowheads="1"/>
          </p:cNvSpPr>
          <p:nvPr/>
        </p:nvSpPr>
        <p:spPr bwMode="auto">
          <a:xfrm>
            <a:off x="2819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6399" name="Line 48"/>
          <p:cNvSpPr>
            <a:spLocks noChangeShapeType="1"/>
          </p:cNvSpPr>
          <p:nvPr/>
        </p:nvSpPr>
        <p:spPr bwMode="auto">
          <a:xfrm>
            <a:off x="3962400" y="3124200"/>
            <a:ext cx="0" cy="609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0" name="Rectangle 49"/>
          <p:cNvSpPr>
            <a:spLocks noChangeArrowheads="1"/>
          </p:cNvSpPr>
          <p:nvPr/>
        </p:nvSpPr>
        <p:spPr bwMode="auto">
          <a:xfrm>
            <a:off x="6400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err="1" smtClean="0"/>
              <a:t>Pn</a:t>
            </a:r>
            <a:endParaRPr lang="en-US" sz="2000" b="1" dirty="0"/>
          </a:p>
        </p:txBody>
      </p:sp>
      <p:sp>
        <p:nvSpPr>
          <p:cNvPr id="16401" name="Line 50"/>
          <p:cNvSpPr>
            <a:spLocks noChangeShapeType="1"/>
          </p:cNvSpPr>
          <p:nvPr/>
        </p:nvSpPr>
        <p:spPr bwMode="auto">
          <a:xfrm>
            <a:off x="6629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2" name="Line 51"/>
          <p:cNvSpPr>
            <a:spLocks noChangeShapeType="1"/>
          </p:cNvSpPr>
          <p:nvPr/>
        </p:nvSpPr>
        <p:spPr bwMode="auto">
          <a:xfrm>
            <a:off x="6629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3" name="Rectangle 52"/>
          <p:cNvSpPr>
            <a:spLocks noChangeArrowheads="1"/>
          </p:cNvSpPr>
          <p:nvPr/>
        </p:nvSpPr>
        <p:spPr bwMode="auto">
          <a:xfrm>
            <a:off x="5867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6404" name="Line 57"/>
          <p:cNvSpPr>
            <a:spLocks noChangeShapeType="1"/>
          </p:cNvSpPr>
          <p:nvPr/>
        </p:nvSpPr>
        <p:spPr bwMode="auto">
          <a:xfrm>
            <a:off x="6858000" y="3962400"/>
            <a:ext cx="381000" cy="0"/>
          </a:xfrm>
          <a:prstGeom prst="line">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5" name="Text Box 59"/>
          <p:cNvSpPr txBox="1">
            <a:spLocks noChangeArrowheads="1"/>
          </p:cNvSpPr>
          <p:nvPr/>
        </p:nvSpPr>
        <p:spPr bwMode="auto">
          <a:xfrm>
            <a:off x="7197725" y="3759200"/>
            <a:ext cx="182851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Bus transaction</a:t>
            </a:r>
          </a:p>
        </p:txBody>
      </p:sp>
      <p:sp>
        <p:nvSpPr>
          <p:cNvPr id="641070" name="Text Box 46"/>
          <p:cNvSpPr txBox="1">
            <a:spLocks noChangeArrowheads="1"/>
          </p:cNvSpPr>
          <p:nvPr/>
        </p:nvSpPr>
        <p:spPr bwMode="auto">
          <a:xfrm>
            <a:off x="6572250" y="2362200"/>
            <a:ext cx="819150"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-100</a:t>
            </a:r>
          </a:p>
        </p:txBody>
      </p:sp>
      <p:sp>
        <p:nvSpPr>
          <p:cNvPr id="641087" name="Text Box 63"/>
          <p:cNvSpPr txBox="1">
            <a:spLocks noChangeArrowheads="1"/>
          </p:cNvSpPr>
          <p:nvPr/>
        </p:nvSpPr>
        <p:spPr bwMode="auto">
          <a:xfrm>
            <a:off x="3524250" y="2362200"/>
            <a:ext cx="819150"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-100</a:t>
            </a:r>
          </a:p>
        </p:txBody>
      </p:sp>
      <p:sp>
        <p:nvSpPr>
          <p:cNvPr id="641088" name="Text Box 64"/>
          <p:cNvSpPr txBox="1">
            <a:spLocks noChangeArrowheads="1"/>
          </p:cNvSpPr>
          <p:nvPr/>
        </p:nvSpPr>
        <p:spPr bwMode="auto">
          <a:xfrm>
            <a:off x="1619250" y="2362200"/>
            <a:ext cx="819150"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-100</a:t>
            </a:r>
          </a:p>
        </p:txBody>
      </p:sp>
      <p:sp>
        <p:nvSpPr>
          <p:cNvPr id="641089" name="Text Box 65"/>
          <p:cNvSpPr txBox="1">
            <a:spLocks noChangeArrowheads="1"/>
          </p:cNvSpPr>
          <p:nvPr/>
        </p:nvSpPr>
        <p:spPr bwMode="auto">
          <a:xfrm>
            <a:off x="7162800" y="1295400"/>
            <a:ext cx="9493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solidFill>
                  <a:srgbClr val="FF0000"/>
                </a:solidFill>
                <a:latin typeface="Franklin Gothic Book" pitchFamily="34" charset="0"/>
              </a:rPr>
              <a:t>Store X</a:t>
            </a:r>
          </a:p>
        </p:txBody>
      </p:sp>
      <p:sp>
        <p:nvSpPr>
          <p:cNvPr id="641090" name="Text Box 66"/>
          <p:cNvSpPr txBox="1">
            <a:spLocks noChangeArrowheads="1"/>
          </p:cNvSpPr>
          <p:nvPr/>
        </p:nvSpPr>
        <p:spPr bwMode="auto">
          <a:xfrm>
            <a:off x="6581775" y="2362200"/>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grpSp>
        <p:nvGrpSpPr>
          <p:cNvPr id="641095" name="Group 71"/>
          <p:cNvGrpSpPr>
            <a:grpSpLocks/>
          </p:cNvGrpSpPr>
          <p:nvPr/>
        </p:nvGrpSpPr>
        <p:grpSpPr bwMode="auto">
          <a:xfrm>
            <a:off x="2028825" y="2514600"/>
            <a:ext cx="4957763" cy="930275"/>
            <a:chOff x="1278" y="1584"/>
            <a:chExt cx="3123" cy="586"/>
          </a:xfrm>
        </p:grpSpPr>
        <p:cxnSp>
          <p:nvCxnSpPr>
            <p:cNvPr id="16414" name="AutoShape 67"/>
            <p:cNvCxnSpPr>
              <a:cxnSpLocks noChangeShapeType="1"/>
              <a:stCxn id="641090" idx="2"/>
              <a:endCxn id="641087" idx="2"/>
            </p:cNvCxnSpPr>
            <p:nvPr/>
          </p:nvCxnSpPr>
          <p:spPr bwMode="auto">
            <a:xfrm rot="5400000">
              <a:off x="3439" y="725"/>
              <a:ext cx="1" cy="1923"/>
            </a:xfrm>
            <a:prstGeom prst="curvedConnector3">
              <a:avLst>
                <a:gd name="adj1" fmla="val 14400000"/>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415" name="AutoShape 68"/>
            <p:cNvCxnSpPr>
              <a:cxnSpLocks noChangeShapeType="1"/>
              <a:stCxn id="641090" idx="2"/>
              <a:endCxn id="641088" idx="2"/>
            </p:cNvCxnSpPr>
            <p:nvPr/>
          </p:nvCxnSpPr>
          <p:spPr bwMode="auto">
            <a:xfrm rot="5400000">
              <a:off x="2839" y="125"/>
              <a:ext cx="1" cy="3123"/>
            </a:xfrm>
            <a:prstGeom prst="curvedConnector3">
              <a:avLst>
                <a:gd name="adj1" fmla="val 23200000"/>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416" name="Text Box 69"/>
            <p:cNvSpPr txBox="1">
              <a:spLocks noChangeArrowheads="1"/>
            </p:cNvSpPr>
            <p:nvPr/>
          </p:nvSpPr>
          <p:spPr bwMode="auto">
            <a:xfrm>
              <a:off x="3024" y="1584"/>
              <a:ext cx="59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latin typeface="Franklin Gothic Book" pitchFamily="34" charset="0"/>
                </a:rPr>
                <a:t>update</a:t>
              </a:r>
            </a:p>
          </p:txBody>
        </p:sp>
        <p:sp>
          <p:nvSpPr>
            <p:cNvPr id="16417" name="Text Box 70"/>
            <p:cNvSpPr txBox="1">
              <a:spLocks noChangeArrowheads="1"/>
            </p:cNvSpPr>
            <p:nvPr/>
          </p:nvSpPr>
          <p:spPr bwMode="auto">
            <a:xfrm>
              <a:off x="2832" y="1920"/>
              <a:ext cx="59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latin typeface="Franklin Gothic Book" pitchFamily="34" charset="0"/>
                </a:rPr>
                <a:t>update</a:t>
              </a:r>
            </a:p>
          </p:txBody>
        </p:sp>
      </p:grpSp>
      <p:sp>
        <p:nvSpPr>
          <p:cNvPr id="641096" name="Text Box 72"/>
          <p:cNvSpPr txBox="1">
            <a:spLocks noChangeArrowheads="1"/>
          </p:cNvSpPr>
          <p:nvPr/>
        </p:nvSpPr>
        <p:spPr bwMode="auto">
          <a:xfrm>
            <a:off x="3533775" y="2352675"/>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sp>
        <p:nvSpPr>
          <p:cNvPr id="641097" name="Text Box 73"/>
          <p:cNvSpPr txBox="1">
            <a:spLocks noChangeArrowheads="1"/>
          </p:cNvSpPr>
          <p:nvPr/>
        </p:nvSpPr>
        <p:spPr bwMode="auto">
          <a:xfrm>
            <a:off x="1628775" y="2352675"/>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sp>
        <p:nvSpPr>
          <p:cNvPr id="16392" name="Rectangle 39"/>
          <p:cNvSpPr>
            <a:spLocks noChangeArrowheads="1"/>
          </p:cNvSpPr>
          <p:nvPr/>
        </p:nvSpPr>
        <p:spPr bwMode="auto">
          <a:xfrm>
            <a:off x="1143000" y="3573016"/>
            <a:ext cx="5410200" cy="1174750"/>
          </a:xfrm>
          <a:prstGeom prst="rect">
            <a:avLst/>
          </a:prstGeom>
          <a:solidFill>
            <a:srgbClr val="CC0000"/>
          </a:solidFill>
          <a:ln w="9525" algn="ctr">
            <a:solidFill>
              <a:srgbClr val="A5002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3200" b="1">
                <a:solidFill>
                  <a:schemeClr val="bg1"/>
                </a:solidFill>
              </a:rPr>
              <a:t>Memory</a:t>
            </a:r>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20</a:t>
            </a:fld>
            <a:endParaRPr lang="zh-TW" altLang="zh-TW"/>
          </a:p>
        </p:txBody>
      </p:sp>
    </p:spTree>
    <p:extLst>
      <p:ext uri="{BB962C8B-B14F-4D97-AF65-F5344CB8AC3E}">
        <p14:creationId xmlns:p14="http://schemas.microsoft.com/office/powerpoint/2010/main" val="21816448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4108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5" presetClass="exit" presetSubtype="10" fill="hold" grpId="0" nodeType="clickEffect">
                                  <p:stCondLst>
                                    <p:cond delay="0"/>
                                  </p:stCondLst>
                                  <p:childTnLst>
                                    <p:animEffect transition="out" filter="checkerboard(across)">
                                      <p:cBhvr>
                                        <p:cTn id="10" dur="500"/>
                                        <p:tgtEl>
                                          <p:spTgt spid="641070"/>
                                        </p:tgtEl>
                                      </p:cBhvr>
                                    </p:animEffect>
                                    <p:set>
                                      <p:cBhvr>
                                        <p:cTn id="11" dur="1" fill="hold">
                                          <p:stCondLst>
                                            <p:cond delay="499"/>
                                          </p:stCondLst>
                                        </p:cTn>
                                        <p:tgtEl>
                                          <p:spTgt spid="641070"/>
                                        </p:tgtEl>
                                        <p:attrNameLst>
                                          <p:attrName>style.visibility</p:attrName>
                                        </p:attrNameLst>
                                      </p:cBhvr>
                                      <p:to>
                                        <p:strVal val="hidden"/>
                                      </p:to>
                                    </p:set>
                                  </p:childTnLst>
                                </p:cTn>
                              </p:par>
                            </p:childTnLst>
                          </p:cTn>
                        </p:par>
                        <p:par>
                          <p:cTn id="12" fill="hold" nodeType="afterGroup">
                            <p:stCondLst>
                              <p:cond delay="500"/>
                            </p:stCondLst>
                            <p:childTnLst>
                              <p:par>
                                <p:cTn id="13" presetID="5" presetClass="entr" presetSubtype="10" fill="hold" grpId="0" nodeType="afterEffect">
                                  <p:stCondLst>
                                    <p:cond delay="0"/>
                                  </p:stCondLst>
                                  <p:childTnLst>
                                    <p:set>
                                      <p:cBhvr>
                                        <p:cTn id="14" dur="1" fill="hold">
                                          <p:stCondLst>
                                            <p:cond delay="0"/>
                                          </p:stCondLst>
                                        </p:cTn>
                                        <p:tgtEl>
                                          <p:spTgt spid="641090"/>
                                        </p:tgtEl>
                                        <p:attrNameLst>
                                          <p:attrName>style.visibility</p:attrName>
                                        </p:attrNameLst>
                                      </p:cBhvr>
                                      <p:to>
                                        <p:strVal val="visible"/>
                                      </p:to>
                                    </p:set>
                                    <p:animEffect transition="in" filter="checkerboard(across)">
                                      <p:cBhvr>
                                        <p:cTn id="15" dur="500"/>
                                        <p:tgtEl>
                                          <p:spTgt spid="641090"/>
                                        </p:tgtEl>
                                      </p:cBhvr>
                                    </p:animEffect>
                                  </p:childTnLst>
                                </p:cTn>
                              </p:par>
                            </p:childTnLst>
                          </p:cTn>
                        </p:par>
                        <p:par>
                          <p:cTn id="16" fill="hold" nodeType="afterGroup">
                            <p:stCondLst>
                              <p:cond delay="1000"/>
                            </p:stCondLst>
                            <p:childTnLst>
                              <p:par>
                                <p:cTn id="17" presetID="22" presetClass="entr" presetSubtype="2" fill="hold" nodeType="afterEffect">
                                  <p:stCondLst>
                                    <p:cond delay="0"/>
                                  </p:stCondLst>
                                  <p:childTnLst>
                                    <p:set>
                                      <p:cBhvr>
                                        <p:cTn id="18" dur="1" fill="hold">
                                          <p:stCondLst>
                                            <p:cond delay="0"/>
                                          </p:stCondLst>
                                        </p:cTn>
                                        <p:tgtEl>
                                          <p:spTgt spid="641095"/>
                                        </p:tgtEl>
                                        <p:attrNameLst>
                                          <p:attrName>style.visibility</p:attrName>
                                        </p:attrNameLst>
                                      </p:cBhvr>
                                      <p:to>
                                        <p:strVal val="visible"/>
                                      </p:to>
                                    </p:set>
                                    <p:animEffect transition="in" filter="wipe(right)">
                                      <p:cBhvr>
                                        <p:cTn id="19" dur="500"/>
                                        <p:tgtEl>
                                          <p:spTgt spid="641095"/>
                                        </p:tgtEl>
                                      </p:cBhvr>
                                    </p:animEffect>
                                  </p:childTnLst>
                                </p:cTn>
                              </p:par>
                            </p:childTnLst>
                          </p:cTn>
                        </p:par>
                        <p:par>
                          <p:cTn id="20" fill="hold" nodeType="afterGroup">
                            <p:stCondLst>
                              <p:cond delay="1500"/>
                            </p:stCondLst>
                            <p:childTnLst>
                              <p:par>
                                <p:cTn id="21" presetID="5" presetClass="exit" presetSubtype="10" fill="hold" grpId="0" nodeType="afterEffect">
                                  <p:stCondLst>
                                    <p:cond delay="0"/>
                                  </p:stCondLst>
                                  <p:childTnLst>
                                    <p:animEffect transition="out" filter="checkerboard(across)">
                                      <p:cBhvr>
                                        <p:cTn id="22" dur="500"/>
                                        <p:tgtEl>
                                          <p:spTgt spid="641087"/>
                                        </p:tgtEl>
                                      </p:cBhvr>
                                    </p:animEffect>
                                    <p:set>
                                      <p:cBhvr>
                                        <p:cTn id="23" dur="1" fill="hold">
                                          <p:stCondLst>
                                            <p:cond delay="499"/>
                                          </p:stCondLst>
                                        </p:cTn>
                                        <p:tgtEl>
                                          <p:spTgt spid="641087"/>
                                        </p:tgtEl>
                                        <p:attrNameLst>
                                          <p:attrName>style.visibility</p:attrName>
                                        </p:attrNameLst>
                                      </p:cBhvr>
                                      <p:to>
                                        <p:strVal val="hidden"/>
                                      </p:to>
                                    </p:set>
                                  </p:childTnLst>
                                </p:cTn>
                              </p:par>
                              <p:par>
                                <p:cTn id="24" presetID="5" presetClass="exit" presetSubtype="10" fill="hold" grpId="0" nodeType="withEffect">
                                  <p:stCondLst>
                                    <p:cond delay="0"/>
                                  </p:stCondLst>
                                  <p:childTnLst>
                                    <p:animEffect transition="out" filter="checkerboard(across)">
                                      <p:cBhvr>
                                        <p:cTn id="25" dur="500"/>
                                        <p:tgtEl>
                                          <p:spTgt spid="641088"/>
                                        </p:tgtEl>
                                      </p:cBhvr>
                                    </p:animEffect>
                                    <p:set>
                                      <p:cBhvr>
                                        <p:cTn id="26" dur="1" fill="hold">
                                          <p:stCondLst>
                                            <p:cond delay="499"/>
                                          </p:stCondLst>
                                        </p:cTn>
                                        <p:tgtEl>
                                          <p:spTgt spid="641088"/>
                                        </p:tgtEl>
                                        <p:attrNameLst>
                                          <p:attrName>style.visibility</p:attrName>
                                        </p:attrNameLst>
                                      </p:cBhvr>
                                      <p:to>
                                        <p:strVal val="hidden"/>
                                      </p:to>
                                    </p:set>
                                  </p:childTnLst>
                                </p:cTn>
                              </p:par>
                            </p:childTnLst>
                          </p:cTn>
                        </p:par>
                        <p:par>
                          <p:cTn id="27" fill="hold" nodeType="afterGroup">
                            <p:stCondLst>
                              <p:cond delay="2000"/>
                            </p:stCondLst>
                            <p:childTnLst>
                              <p:par>
                                <p:cTn id="28" presetID="5" presetClass="entr" presetSubtype="10" fill="hold" grpId="0" nodeType="afterEffect">
                                  <p:stCondLst>
                                    <p:cond delay="0"/>
                                  </p:stCondLst>
                                  <p:childTnLst>
                                    <p:set>
                                      <p:cBhvr>
                                        <p:cTn id="29" dur="1" fill="hold">
                                          <p:stCondLst>
                                            <p:cond delay="0"/>
                                          </p:stCondLst>
                                        </p:cTn>
                                        <p:tgtEl>
                                          <p:spTgt spid="641096"/>
                                        </p:tgtEl>
                                        <p:attrNameLst>
                                          <p:attrName>style.visibility</p:attrName>
                                        </p:attrNameLst>
                                      </p:cBhvr>
                                      <p:to>
                                        <p:strVal val="visible"/>
                                      </p:to>
                                    </p:set>
                                    <p:animEffect transition="in" filter="checkerboard(across)">
                                      <p:cBhvr>
                                        <p:cTn id="30" dur="500"/>
                                        <p:tgtEl>
                                          <p:spTgt spid="641096"/>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641097"/>
                                        </p:tgtEl>
                                        <p:attrNameLst>
                                          <p:attrName>style.visibility</p:attrName>
                                        </p:attrNameLst>
                                      </p:cBhvr>
                                      <p:to>
                                        <p:strVal val="visible"/>
                                      </p:to>
                                    </p:set>
                                    <p:animEffect transition="in" filter="checkerboard(across)">
                                      <p:cBhvr>
                                        <p:cTn id="33" dur="500"/>
                                        <p:tgtEl>
                                          <p:spTgt spid="641097"/>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1070" grpId="0" animBg="1"/>
      <p:bldP spid="641087" grpId="0" animBg="1"/>
      <p:bldP spid="641088" grpId="0" animBg="1"/>
      <p:bldP spid="641089" grpId="0"/>
      <p:bldP spid="641090" grpId="0" animBg="1"/>
      <p:bldP spid="641096" grpId="0" animBg="1"/>
      <p:bldP spid="64109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r>
              <a:rPr lang="en-US" altLang="zh-TW" dirty="0" smtClean="0"/>
              <a:t>Cache Coherence Protocol (MSI)</a:t>
            </a:r>
            <a:br>
              <a:rPr lang="en-US" altLang="zh-TW" dirty="0" smtClean="0"/>
            </a:br>
            <a:r>
              <a:rPr lang="en-US" altLang="zh-TW" sz="2800" dirty="0" smtClean="0"/>
              <a:t>(Invalidation-based Protocol on Write-back Cache)</a:t>
            </a:r>
            <a:endParaRPr lang="zh-TW" altLang="en-US" sz="2800" dirty="0"/>
          </a:p>
        </p:txBody>
      </p:sp>
      <p:sp>
        <p:nvSpPr>
          <p:cNvPr id="7" name="內容版面配置區 6"/>
          <p:cNvSpPr>
            <a:spLocks noGrp="1"/>
          </p:cNvSpPr>
          <p:nvPr>
            <p:ph idx="1"/>
          </p:nvPr>
        </p:nvSpPr>
        <p:spPr/>
        <p:txBody>
          <a:bodyPr/>
          <a:lstStyle/>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pPr>
              <a:spcBef>
                <a:spcPts val="0"/>
              </a:spcBef>
            </a:pPr>
            <a:endParaRPr lang="en-US" altLang="zh-TW" sz="2400" dirty="0" smtClean="0"/>
          </a:p>
          <a:p>
            <a:pPr>
              <a:spcBef>
                <a:spcPts val="0"/>
              </a:spcBef>
            </a:pPr>
            <a:endParaRPr lang="en-US" altLang="zh-TW" sz="2400" dirty="0" smtClean="0"/>
          </a:p>
          <a:p>
            <a:pPr>
              <a:spcBef>
                <a:spcPts val="0"/>
              </a:spcBef>
            </a:pPr>
            <a:r>
              <a:rPr lang="en-US" altLang="zh-TW" sz="2400" dirty="0" smtClean="0"/>
              <a:t>Invalidate the data copies for the sharing processor nodes </a:t>
            </a:r>
          </a:p>
          <a:p>
            <a:pPr>
              <a:spcBef>
                <a:spcPts val="0"/>
              </a:spcBef>
            </a:pPr>
            <a:r>
              <a:rPr lang="en-US" altLang="zh-TW" sz="2400" dirty="0" smtClean="0"/>
              <a:t>Reduced traffic when a processor node keeps updating the same memory location</a:t>
            </a:r>
          </a:p>
          <a:p>
            <a:endParaRPr lang="zh-TW" altLang="en-US" dirty="0"/>
          </a:p>
        </p:txBody>
      </p:sp>
      <p:sp>
        <p:nvSpPr>
          <p:cNvPr id="18437" name="Rectangle 4"/>
          <p:cNvSpPr>
            <a:spLocks noChangeArrowheads="1"/>
          </p:cNvSpPr>
          <p:nvPr/>
        </p:nvSpPr>
        <p:spPr bwMode="auto">
          <a:xfrm>
            <a:off x="1447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P1</a:t>
            </a:r>
            <a:endParaRPr lang="en-US" sz="2000" b="1" dirty="0"/>
          </a:p>
        </p:txBody>
      </p:sp>
      <p:sp>
        <p:nvSpPr>
          <p:cNvPr id="18438" name="Rectangle 5"/>
          <p:cNvSpPr>
            <a:spLocks noChangeArrowheads="1"/>
          </p:cNvSpPr>
          <p:nvPr/>
        </p:nvSpPr>
        <p:spPr bwMode="auto">
          <a:xfrm>
            <a:off x="914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8439" name="Line 6"/>
          <p:cNvSpPr>
            <a:spLocks noChangeShapeType="1"/>
          </p:cNvSpPr>
          <p:nvPr/>
        </p:nvSpPr>
        <p:spPr bwMode="auto">
          <a:xfrm>
            <a:off x="1676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1" name="Rectangle 8"/>
          <p:cNvSpPr>
            <a:spLocks noChangeArrowheads="1"/>
          </p:cNvSpPr>
          <p:nvPr/>
        </p:nvSpPr>
        <p:spPr bwMode="auto">
          <a:xfrm>
            <a:off x="685800" y="2971800"/>
            <a:ext cx="6324600" cy="152400"/>
          </a:xfrm>
          <a:prstGeom prst="rect">
            <a:avLst/>
          </a:prstGeom>
          <a:solidFill>
            <a:schemeClr val="tx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2" name="Line 9"/>
          <p:cNvSpPr>
            <a:spLocks noChangeShapeType="1"/>
          </p:cNvSpPr>
          <p:nvPr/>
        </p:nvSpPr>
        <p:spPr bwMode="auto">
          <a:xfrm>
            <a:off x="1676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3" name="Rectangle 10"/>
          <p:cNvSpPr>
            <a:spLocks noChangeArrowheads="1"/>
          </p:cNvSpPr>
          <p:nvPr/>
        </p:nvSpPr>
        <p:spPr bwMode="auto">
          <a:xfrm>
            <a:off x="3352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P2</a:t>
            </a:r>
            <a:endParaRPr lang="en-US" sz="2000" b="1" dirty="0"/>
          </a:p>
        </p:txBody>
      </p:sp>
      <p:sp>
        <p:nvSpPr>
          <p:cNvPr id="18444" name="Line 11"/>
          <p:cNvSpPr>
            <a:spLocks noChangeShapeType="1"/>
          </p:cNvSpPr>
          <p:nvPr/>
        </p:nvSpPr>
        <p:spPr bwMode="auto">
          <a:xfrm>
            <a:off x="3581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5" name="Line 12"/>
          <p:cNvSpPr>
            <a:spLocks noChangeShapeType="1"/>
          </p:cNvSpPr>
          <p:nvPr/>
        </p:nvSpPr>
        <p:spPr bwMode="auto">
          <a:xfrm>
            <a:off x="3581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6" name="Rectangle 13"/>
          <p:cNvSpPr>
            <a:spLocks noChangeArrowheads="1"/>
          </p:cNvSpPr>
          <p:nvPr/>
        </p:nvSpPr>
        <p:spPr bwMode="auto">
          <a:xfrm>
            <a:off x="2819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8447" name="Line 14"/>
          <p:cNvSpPr>
            <a:spLocks noChangeShapeType="1"/>
          </p:cNvSpPr>
          <p:nvPr/>
        </p:nvSpPr>
        <p:spPr bwMode="auto">
          <a:xfrm>
            <a:off x="3962400" y="3124200"/>
            <a:ext cx="0" cy="609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8" name="Rectangle 15"/>
          <p:cNvSpPr>
            <a:spLocks noChangeArrowheads="1"/>
          </p:cNvSpPr>
          <p:nvPr/>
        </p:nvSpPr>
        <p:spPr bwMode="auto">
          <a:xfrm>
            <a:off x="6400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err="1" smtClean="0"/>
              <a:t>Pn</a:t>
            </a:r>
            <a:endParaRPr lang="en-US" sz="2000" b="1" dirty="0"/>
          </a:p>
        </p:txBody>
      </p:sp>
      <p:sp>
        <p:nvSpPr>
          <p:cNvPr id="18449" name="Line 16"/>
          <p:cNvSpPr>
            <a:spLocks noChangeShapeType="1"/>
          </p:cNvSpPr>
          <p:nvPr/>
        </p:nvSpPr>
        <p:spPr bwMode="auto">
          <a:xfrm>
            <a:off x="6629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50" name="Line 17"/>
          <p:cNvSpPr>
            <a:spLocks noChangeShapeType="1"/>
          </p:cNvSpPr>
          <p:nvPr/>
        </p:nvSpPr>
        <p:spPr bwMode="auto">
          <a:xfrm>
            <a:off x="6629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51" name="Rectangle 18"/>
          <p:cNvSpPr>
            <a:spLocks noChangeArrowheads="1"/>
          </p:cNvSpPr>
          <p:nvPr/>
        </p:nvSpPr>
        <p:spPr bwMode="auto">
          <a:xfrm>
            <a:off x="5867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8452" name="Line 19"/>
          <p:cNvSpPr>
            <a:spLocks noChangeShapeType="1"/>
          </p:cNvSpPr>
          <p:nvPr/>
        </p:nvSpPr>
        <p:spPr bwMode="auto">
          <a:xfrm>
            <a:off x="6858000" y="3962400"/>
            <a:ext cx="381000" cy="0"/>
          </a:xfrm>
          <a:prstGeom prst="line">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53" name="Text Box 20"/>
          <p:cNvSpPr txBox="1">
            <a:spLocks noChangeArrowheads="1"/>
          </p:cNvSpPr>
          <p:nvPr/>
        </p:nvSpPr>
        <p:spPr bwMode="auto">
          <a:xfrm>
            <a:off x="7197725" y="3759200"/>
            <a:ext cx="182851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Bus transaction</a:t>
            </a:r>
          </a:p>
        </p:txBody>
      </p:sp>
      <p:sp>
        <p:nvSpPr>
          <p:cNvPr id="646165" name="Text Box 21"/>
          <p:cNvSpPr txBox="1">
            <a:spLocks noChangeArrowheads="1"/>
          </p:cNvSpPr>
          <p:nvPr/>
        </p:nvSpPr>
        <p:spPr bwMode="auto">
          <a:xfrm>
            <a:off x="6572250" y="2362200"/>
            <a:ext cx="819150"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-100</a:t>
            </a:r>
          </a:p>
        </p:txBody>
      </p:sp>
      <p:sp>
        <p:nvSpPr>
          <p:cNvPr id="646166" name="Text Box 22"/>
          <p:cNvSpPr txBox="1">
            <a:spLocks noChangeArrowheads="1"/>
          </p:cNvSpPr>
          <p:nvPr/>
        </p:nvSpPr>
        <p:spPr bwMode="auto">
          <a:xfrm>
            <a:off x="3524250" y="2362200"/>
            <a:ext cx="819150"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-100</a:t>
            </a:r>
          </a:p>
        </p:txBody>
      </p:sp>
      <p:sp>
        <p:nvSpPr>
          <p:cNvPr id="646167" name="Text Box 23"/>
          <p:cNvSpPr txBox="1">
            <a:spLocks noChangeArrowheads="1"/>
          </p:cNvSpPr>
          <p:nvPr/>
        </p:nvSpPr>
        <p:spPr bwMode="auto">
          <a:xfrm>
            <a:off x="1619250" y="2362200"/>
            <a:ext cx="819150"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-100</a:t>
            </a:r>
          </a:p>
        </p:txBody>
      </p:sp>
      <p:sp>
        <p:nvSpPr>
          <p:cNvPr id="646168" name="Text Box 24"/>
          <p:cNvSpPr txBox="1">
            <a:spLocks noChangeArrowheads="1"/>
          </p:cNvSpPr>
          <p:nvPr/>
        </p:nvSpPr>
        <p:spPr bwMode="auto">
          <a:xfrm>
            <a:off x="7162800" y="1295400"/>
            <a:ext cx="9493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solidFill>
                  <a:srgbClr val="FF0000"/>
                </a:solidFill>
                <a:latin typeface="Franklin Gothic Book" pitchFamily="34" charset="0"/>
              </a:rPr>
              <a:t>Store X</a:t>
            </a:r>
          </a:p>
        </p:txBody>
      </p:sp>
      <p:grpSp>
        <p:nvGrpSpPr>
          <p:cNvPr id="646181" name="Group 37"/>
          <p:cNvGrpSpPr>
            <a:grpSpLocks/>
          </p:cNvGrpSpPr>
          <p:nvPr/>
        </p:nvGrpSpPr>
        <p:grpSpPr bwMode="auto">
          <a:xfrm>
            <a:off x="2028825" y="2590800"/>
            <a:ext cx="4953000" cy="838200"/>
            <a:chOff x="1278" y="1632"/>
            <a:chExt cx="3120" cy="528"/>
          </a:xfrm>
        </p:grpSpPr>
        <p:cxnSp>
          <p:nvCxnSpPr>
            <p:cNvPr id="18460" name="AutoShape 33"/>
            <p:cNvCxnSpPr>
              <a:cxnSpLocks noChangeShapeType="1"/>
              <a:stCxn id="646165" idx="2"/>
              <a:endCxn id="646166" idx="2"/>
            </p:cNvCxnSpPr>
            <p:nvPr/>
          </p:nvCxnSpPr>
          <p:spPr bwMode="auto">
            <a:xfrm rot="5400000">
              <a:off x="3437" y="727"/>
              <a:ext cx="1" cy="1920"/>
            </a:xfrm>
            <a:prstGeom prst="curvedConnector3">
              <a:avLst>
                <a:gd name="adj1" fmla="val 22000000"/>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61" name="AutoShape 34"/>
            <p:cNvCxnSpPr>
              <a:cxnSpLocks noChangeShapeType="1"/>
              <a:stCxn id="646165" idx="2"/>
              <a:endCxn id="646167" idx="2"/>
            </p:cNvCxnSpPr>
            <p:nvPr/>
          </p:nvCxnSpPr>
          <p:spPr bwMode="auto">
            <a:xfrm rot="5400000">
              <a:off x="2837" y="127"/>
              <a:ext cx="1" cy="3120"/>
            </a:xfrm>
            <a:prstGeom prst="curvedConnector3">
              <a:avLst>
                <a:gd name="adj1" fmla="val 26000000"/>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462" name="Text Box 35"/>
            <p:cNvSpPr txBox="1">
              <a:spLocks noChangeArrowheads="1"/>
            </p:cNvSpPr>
            <p:nvPr/>
          </p:nvSpPr>
          <p:spPr bwMode="auto">
            <a:xfrm>
              <a:off x="2880" y="1632"/>
              <a:ext cx="77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latin typeface="Franklin Gothic Book" pitchFamily="34" charset="0"/>
                </a:rPr>
                <a:t>invalidate</a:t>
              </a:r>
            </a:p>
          </p:txBody>
        </p:sp>
        <p:sp>
          <p:nvSpPr>
            <p:cNvPr id="18463" name="Text Box 36"/>
            <p:cNvSpPr txBox="1">
              <a:spLocks noChangeArrowheads="1"/>
            </p:cNvSpPr>
            <p:nvPr/>
          </p:nvSpPr>
          <p:spPr bwMode="auto">
            <a:xfrm>
              <a:off x="1536" y="1910"/>
              <a:ext cx="77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latin typeface="Franklin Gothic Book" pitchFamily="34" charset="0"/>
                </a:rPr>
                <a:t>invalidate</a:t>
              </a:r>
            </a:p>
          </p:txBody>
        </p:sp>
      </p:grpSp>
      <p:sp>
        <p:nvSpPr>
          <p:cNvPr id="646182" name="Text Box 38"/>
          <p:cNvSpPr txBox="1">
            <a:spLocks noChangeArrowheads="1"/>
          </p:cNvSpPr>
          <p:nvPr/>
        </p:nvSpPr>
        <p:spPr bwMode="auto">
          <a:xfrm>
            <a:off x="6581775" y="2362200"/>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sp>
        <p:nvSpPr>
          <p:cNvPr id="40" name="Rectangle 39"/>
          <p:cNvSpPr>
            <a:spLocks noChangeArrowheads="1"/>
          </p:cNvSpPr>
          <p:nvPr/>
        </p:nvSpPr>
        <p:spPr bwMode="auto">
          <a:xfrm>
            <a:off x="1143000" y="3573016"/>
            <a:ext cx="5410200" cy="1174750"/>
          </a:xfrm>
          <a:prstGeom prst="rect">
            <a:avLst/>
          </a:prstGeom>
          <a:solidFill>
            <a:srgbClr val="CC0000"/>
          </a:solidFill>
          <a:ln w="9525" algn="ctr">
            <a:solidFill>
              <a:srgbClr val="A5002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3200" b="1">
                <a:solidFill>
                  <a:schemeClr val="bg1"/>
                </a:solidFill>
              </a:rPr>
              <a:t>Memory</a:t>
            </a:r>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21</a:t>
            </a:fld>
            <a:endParaRPr lang="zh-TW" altLang="zh-TW"/>
          </a:p>
        </p:txBody>
      </p:sp>
    </p:spTree>
    <p:extLst>
      <p:ext uri="{BB962C8B-B14F-4D97-AF65-F5344CB8AC3E}">
        <p14:creationId xmlns:p14="http://schemas.microsoft.com/office/powerpoint/2010/main" val="19903976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4616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2" fill="hold" nodeType="clickEffect">
                                  <p:stCondLst>
                                    <p:cond delay="0"/>
                                  </p:stCondLst>
                                  <p:childTnLst>
                                    <p:set>
                                      <p:cBhvr>
                                        <p:cTn id="10" dur="1" fill="hold">
                                          <p:stCondLst>
                                            <p:cond delay="0"/>
                                          </p:stCondLst>
                                        </p:cTn>
                                        <p:tgtEl>
                                          <p:spTgt spid="646181"/>
                                        </p:tgtEl>
                                        <p:attrNameLst>
                                          <p:attrName>style.visibility</p:attrName>
                                        </p:attrNameLst>
                                      </p:cBhvr>
                                      <p:to>
                                        <p:strVal val="visible"/>
                                      </p:to>
                                    </p:set>
                                    <p:animEffect transition="in" filter="wipe(right)">
                                      <p:cBhvr>
                                        <p:cTn id="11" dur="500"/>
                                        <p:tgtEl>
                                          <p:spTgt spid="646181"/>
                                        </p:tgtEl>
                                      </p:cBhvr>
                                    </p:animEffect>
                                  </p:childTnLst>
                                </p:cTn>
                              </p:par>
                            </p:childTnLst>
                          </p:cTn>
                        </p:par>
                        <p:par>
                          <p:cTn id="12" fill="hold" nodeType="afterGroup">
                            <p:stCondLst>
                              <p:cond delay="500"/>
                            </p:stCondLst>
                            <p:childTnLst>
                              <p:par>
                                <p:cTn id="13" presetID="5" presetClass="exit" presetSubtype="10" fill="hold" grpId="0" nodeType="afterEffect">
                                  <p:stCondLst>
                                    <p:cond delay="0"/>
                                  </p:stCondLst>
                                  <p:childTnLst>
                                    <p:animEffect transition="out" filter="checkerboard(across)">
                                      <p:cBhvr>
                                        <p:cTn id="14" dur="500"/>
                                        <p:tgtEl>
                                          <p:spTgt spid="646166"/>
                                        </p:tgtEl>
                                      </p:cBhvr>
                                    </p:animEffect>
                                    <p:set>
                                      <p:cBhvr>
                                        <p:cTn id="15" dur="1" fill="hold">
                                          <p:stCondLst>
                                            <p:cond delay="499"/>
                                          </p:stCondLst>
                                        </p:cTn>
                                        <p:tgtEl>
                                          <p:spTgt spid="646166"/>
                                        </p:tgtEl>
                                        <p:attrNameLst>
                                          <p:attrName>style.visibility</p:attrName>
                                        </p:attrNameLst>
                                      </p:cBhvr>
                                      <p:to>
                                        <p:strVal val="hidden"/>
                                      </p:to>
                                    </p:set>
                                  </p:childTnLst>
                                </p:cTn>
                              </p:par>
                              <p:par>
                                <p:cTn id="16" presetID="5" presetClass="exit" presetSubtype="10" fill="hold" grpId="0" nodeType="withEffect">
                                  <p:stCondLst>
                                    <p:cond delay="0"/>
                                  </p:stCondLst>
                                  <p:childTnLst>
                                    <p:animEffect transition="out" filter="checkerboard(across)">
                                      <p:cBhvr>
                                        <p:cTn id="17" dur="500"/>
                                        <p:tgtEl>
                                          <p:spTgt spid="646167"/>
                                        </p:tgtEl>
                                      </p:cBhvr>
                                    </p:animEffect>
                                    <p:set>
                                      <p:cBhvr>
                                        <p:cTn id="18" dur="1" fill="hold">
                                          <p:stCondLst>
                                            <p:cond delay="499"/>
                                          </p:stCondLst>
                                        </p:cTn>
                                        <p:tgtEl>
                                          <p:spTgt spid="646167"/>
                                        </p:tgtEl>
                                        <p:attrNameLst>
                                          <p:attrName>style.visibility</p:attrName>
                                        </p:attrNameLst>
                                      </p:cBhvr>
                                      <p:to>
                                        <p:strVal val="hidden"/>
                                      </p:to>
                                    </p:set>
                                  </p:childTnLst>
                                </p:cTn>
                              </p:par>
                            </p:childTnLst>
                          </p:cTn>
                        </p:par>
                        <p:par>
                          <p:cTn id="19" fill="hold" nodeType="afterGroup">
                            <p:stCondLst>
                              <p:cond delay="1000"/>
                            </p:stCondLst>
                            <p:childTnLst>
                              <p:par>
                                <p:cTn id="20" presetID="5" presetClass="exit" presetSubtype="10" fill="hold" grpId="0" nodeType="afterEffect">
                                  <p:stCondLst>
                                    <p:cond delay="0"/>
                                  </p:stCondLst>
                                  <p:childTnLst>
                                    <p:animEffect transition="out" filter="checkerboard(across)">
                                      <p:cBhvr>
                                        <p:cTn id="21" dur="500"/>
                                        <p:tgtEl>
                                          <p:spTgt spid="646165"/>
                                        </p:tgtEl>
                                      </p:cBhvr>
                                    </p:animEffect>
                                    <p:set>
                                      <p:cBhvr>
                                        <p:cTn id="22" dur="1" fill="hold">
                                          <p:stCondLst>
                                            <p:cond delay="499"/>
                                          </p:stCondLst>
                                        </p:cTn>
                                        <p:tgtEl>
                                          <p:spTgt spid="646165"/>
                                        </p:tgtEl>
                                        <p:attrNameLst>
                                          <p:attrName>style.visibility</p:attrName>
                                        </p:attrNameLst>
                                      </p:cBhvr>
                                      <p:to>
                                        <p:strVal val="hidden"/>
                                      </p:to>
                                    </p:set>
                                  </p:childTnLst>
                                </p:cTn>
                              </p:par>
                            </p:childTnLst>
                          </p:cTn>
                        </p:par>
                        <p:par>
                          <p:cTn id="23" fill="hold" nodeType="afterGroup">
                            <p:stCondLst>
                              <p:cond delay="1500"/>
                            </p:stCondLst>
                            <p:childTnLst>
                              <p:par>
                                <p:cTn id="24" presetID="5" presetClass="entr" presetSubtype="10" fill="hold" grpId="0" nodeType="afterEffect">
                                  <p:stCondLst>
                                    <p:cond delay="0"/>
                                  </p:stCondLst>
                                  <p:childTnLst>
                                    <p:set>
                                      <p:cBhvr>
                                        <p:cTn id="25" dur="1" fill="hold">
                                          <p:stCondLst>
                                            <p:cond delay="0"/>
                                          </p:stCondLst>
                                        </p:cTn>
                                        <p:tgtEl>
                                          <p:spTgt spid="646182"/>
                                        </p:tgtEl>
                                        <p:attrNameLst>
                                          <p:attrName>style.visibility</p:attrName>
                                        </p:attrNameLst>
                                      </p:cBhvr>
                                      <p:to>
                                        <p:strVal val="visible"/>
                                      </p:to>
                                    </p:set>
                                    <p:animEffect transition="in" filter="checkerboard(across)">
                                      <p:cBhvr>
                                        <p:cTn id="26" dur="500"/>
                                        <p:tgtEl>
                                          <p:spTgt spid="646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6165" grpId="0" animBg="1"/>
      <p:bldP spid="646166" grpId="0" animBg="1"/>
      <p:bldP spid="646167" grpId="0" animBg="1"/>
      <p:bldP spid="646168" grpId="0"/>
      <p:bldP spid="64618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內容版面配置區 3"/>
          <p:cNvSpPr>
            <a:spLocks noGrp="1"/>
          </p:cNvSpPr>
          <p:nvPr>
            <p:ph idx="1"/>
          </p:nvPr>
        </p:nvSpPr>
        <p:spPr/>
        <p:txBody>
          <a:bodyPr/>
          <a:lstStyle/>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pPr>
              <a:spcBef>
                <a:spcPts val="0"/>
              </a:spcBef>
            </a:pPr>
            <a:endParaRPr lang="en-US" altLang="zh-TW" sz="2400" dirty="0" smtClean="0"/>
          </a:p>
          <a:p>
            <a:pPr>
              <a:spcBef>
                <a:spcPts val="0"/>
              </a:spcBef>
            </a:pPr>
            <a:endParaRPr lang="en-US" altLang="zh-TW" sz="2400" dirty="0"/>
          </a:p>
          <a:p>
            <a:pPr>
              <a:spcBef>
                <a:spcPts val="0"/>
              </a:spcBef>
            </a:pPr>
            <a:r>
              <a:rPr lang="en-US" altLang="zh-TW" sz="2400" dirty="0" smtClean="0"/>
              <a:t>Invalidate the data copies for the sharing processor nodes </a:t>
            </a:r>
          </a:p>
          <a:p>
            <a:pPr>
              <a:spcBef>
                <a:spcPts val="0"/>
              </a:spcBef>
            </a:pPr>
            <a:r>
              <a:rPr lang="en-US" altLang="zh-TW" sz="2400" dirty="0" smtClean="0"/>
              <a:t>Reduced traffic when a processor node keeps updating the same memory location</a:t>
            </a:r>
          </a:p>
          <a:p>
            <a:endParaRPr lang="zh-TW" altLang="en-US" dirty="0"/>
          </a:p>
        </p:txBody>
      </p:sp>
      <p:sp>
        <p:nvSpPr>
          <p:cNvPr id="19461" name="Rectangle 4"/>
          <p:cNvSpPr>
            <a:spLocks noChangeArrowheads="1"/>
          </p:cNvSpPr>
          <p:nvPr/>
        </p:nvSpPr>
        <p:spPr bwMode="auto">
          <a:xfrm>
            <a:off x="1447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P1</a:t>
            </a:r>
            <a:endParaRPr lang="en-US" sz="2000" b="1" dirty="0"/>
          </a:p>
        </p:txBody>
      </p:sp>
      <p:sp>
        <p:nvSpPr>
          <p:cNvPr id="19462" name="Rectangle 5"/>
          <p:cNvSpPr>
            <a:spLocks noChangeArrowheads="1"/>
          </p:cNvSpPr>
          <p:nvPr/>
        </p:nvSpPr>
        <p:spPr bwMode="auto">
          <a:xfrm>
            <a:off x="914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9463" name="Line 6"/>
          <p:cNvSpPr>
            <a:spLocks noChangeShapeType="1"/>
          </p:cNvSpPr>
          <p:nvPr/>
        </p:nvSpPr>
        <p:spPr bwMode="auto">
          <a:xfrm>
            <a:off x="1676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5" name="Rectangle 8"/>
          <p:cNvSpPr>
            <a:spLocks noChangeArrowheads="1"/>
          </p:cNvSpPr>
          <p:nvPr/>
        </p:nvSpPr>
        <p:spPr bwMode="auto">
          <a:xfrm>
            <a:off x="685800" y="2971800"/>
            <a:ext cx="6324600" cy="152400"/>
          </a:xfrm>
          <a:prstGeom prst="rect">
            <a:avLst/>
          </a:prstGeom>
          <a:solidFill>
            <a:schemeClr val="tx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6" name="Line 9"/>
          <p:cNvSpPr>
            <a:spLocks noChangeShapeType="1"/>
          </p:cNvSpPr>
          <p:nvPr/>
        </p:nvSpPr>
        <p:spPr bwMode="auto">
          <a:xfrm>
            <a:off x="1676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7" name="Rectangle 10"/>
          <p:cNvSpPr>
            <a:spLocks noChangeArrowheads="1"/>
          </p:cNvSpPr>
          <p:nvPr/>
        </p:nvSpPr>
        <p:spPr bwMode="auto">
          <a:xfrm>
            <a:off x="3352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P2</a:t>
            </a:r>
            <a:endParaRPr lang="en-US" sz="2000" b="1" dirty="0"/>
          </a:p>
        </p:txBody>
      </p:sp>
      <p:sp>
        <p:nvSpPr>
          <p:cNvPr id="19468" name="Line 11"/>
          <p:cNvSpPr>
            <a:spLocks noChangeShapeType="1"/>
          </p:cNvSpPr>
          <p:nvPr/>
        </p:nvSpPr>
        <p:spPr bwMode="auto">
          <a:xfrm>
            <a:off x="3581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9" name="Line 12"/>
          <p:cNvSpPr>
            <a:spLocks noChangeShapeType="1"/>
          </p:cNvSpPr>
          <p:nvPr/>
        </p:nvSpPr>
        <p:spPr bwMode="auto">
          <a:xfrm>
            <a:off x="3581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0" name="Rectangle 13"/>
          <p:cNvSpPr>
            <a:spLocks noChangeArrowheads="1"/>
          </p:cNvSpPr>
          <p:nvPr/>
        </p:nvSpPr>
        <p:spPr bwMode="auto">
          <a:xfrm>
            <a:off x="2819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9471" name="Line 14"/>
          <p:cNvSpPr>
            <a:spLocks noChangeShapeType="1"/>
          </p:cNvSpPr>
          <p:nvPr/>
        </p:nvSpPr>
        <p:spPr bwMode="auto">
          <a:xfrm>
            <a:off x="3962400" y="3124200"/>
            <a:ext cx="0" cy="609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2" name="Rectangle 15"/>
          <p:cNvSpPr>
            <a:spLocks noChangeArrowheads="1"/>
          </p:cNvSpPr>
          <p:nvPr/>
        </p:nvSpPr>
        <p:spPr bwMode="auto">
          <a:xfrm>
            <a:off x="6400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err="1" smtClean="0"/>
              <a:t>Pn</a:t>
            </a:r>
            <a:endParaRPr lang="en-US" sz="2000" b="1" dirty="0"/>
          </a:p>
        </p:txBody>
      </p:sp>
      <p:sp>
        <p:nvSpPr>
          <p:cNvPr id="19473" name="Line 16"/>
          <p:cNvSpPr>
            <a:spLocks noChangeShapeType="1"/>
          </p:cNvSpPr>
          <p:nvPr/>
        </p:nvSpPr>
        <p:spPr bwMode="auto">
          <a:xfrm>
            <a:off x="6629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4" name="Line 17"/>
          <p:cNvSpPr>
            <a:spLocks noChangeShapeType="1"/>
          </p:cNvSpPr>
          <p:nvPr/>
        </p:nvSpPr>
        <p:spPr bwMode="auto">
          <a:xfrm>
            <a:off x="6629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5" name="Rectangle 18"/>
          <p:cNvSpPr>
            <a:spLocks noChangeArrowheads="1"/>
          </p:cNvSpPr>
          <p:nvPr/>
        </p:nvSpPr>
        <p:spPr bwMode="auto">
          <a:xfrm>
            <a:off x="5867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19476" name="Line 19"/>
          <p:cNvSpPr>
            <a:spLocks noChangeShapeType="1"/>
          </p:cNvSpPr>
          <p:nvPr/>
        </p:nvSpPr>
        <p:spPr bwMode="auto">
          <a:xfrm>
            <a:off x="6858000" y="3962400"/>
            <a:ext cx="381000" cy="0"/>
          </a:xfrm>
          <a:prstGeom prst="line">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7" name="Text Box 20"/>
          <p:cNvSpPr txBox="1">
            <a:spLocks noChangeArrowheads="1"/>
          </p:cNvSpPr>
          <p:nvPr/>
        </p:nvSpPr>
        <p:spPr bwMode="auto">
          <a:xfrm>
            <a:off x="7197725" y="3759200"/>
            <a:ext cx="182851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Bus transaction</a:t>
            </a:r>
          </a:p>
        </p:txBody>
      </p:sp>
      <p:sp>
        <p:nvSpPr>
          <p:cNvPr id="19478" name="Text Box 21"/>
          <p:cNvSpPr txBox="1">
            <a:spLocks noChangeArrowheads="1"/>
          </p:cNvSpPr>
          <p:nvPr/>
        </p:nvSpPr>
        <p:spPr bwMode="auto">
          <a:xfrm>
            <a:off x="6581775" y="2362200"/>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sp>
        <p:nvSpPr>
          <p:cNvPr id="19479" name="Text Box 31"/>
          <p:cNvSpPr txBox="1">
            <a:spLocks noChangeArrowheads="1"/>
          </p:cNvSpPr>
          <p:nvPr/>
        </p:nvSpPr>
        <p:spPr bwMode="auto">
          <a:xfrm>
            <a:off x="388938" y="1279525"/>
            <a:ext cx="9064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solidFill>
                  <a:srgbClr val="FF0000"/>
                </a:solidFill>
                <a:latin typeface="Franklin Gothic Book" pitchFamily="34" charset="0"/>
              </a:rPr>
              <a:t>Load X</a:t>
            </a:r>
          </a:p>
        </p:txBody>
      </p:sp>
      <p:sp>
        <p:nvSpPr>
          <p:cNvPr id="19480" name="Line 32"/>
          <p:cNvSpPr>
            <a:spLocks noChangeShapeType="1"/>
          </p:cNvSpPr>
          <p:nvPr/>
        </p:nvSpPr>
        <p:spPr bwMode="auto">
          <a:xfrm>
            <a:off x="6858000" y="4484688"/>
            <a:ext cx="381000" cy="0"/>
          </a:xfrm>
          <a:prstGeom prst="line">
            <a:avLst/>
          </a:prstGeom>
          <a:noFill/>
          <a:ln w="38100">
            <a:solidFill>
              <a:srgbClr val="00CC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81" name="Text Box 33"/>
          <p:cNvSpPr txBox="1">
            <a:spLocks noChangeArrowheads="1"/>
          </p:cNvSpPr>
          <p:nvPr/>
        </p:nvSpPr>
        <p:spPr bwMode="auto">
          <a:xfrm>
            <a:off x="7258050" y="4281488"/>
            <a:ext cx="128112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latin typeface="+mn-lt"/>
              </a:rPr>
              <a:t>Bus snoop</a:t>
            </a:r>
          </a:p>
        </p:txBody>
      </p:sp>
      <p:sp>
        <p:nvSpPr>
          <p:cNvPr id="648226" name="Text Box 34"/>
          <p:cNvSpPr txBox="1">
            <a:spLocks noChangeArrowheads="1"/>
          </p:cNvSpPr>
          <p:nvPr/>
        </p:nvSpPr>
        <p:spPr bwMode="auto">
          <a:xfrm>
            <a:off x="1698625" y="2651125"/>
            <a:ext cx="8159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solidFill>
                  <a:srgbClr val="0000FF"/>
                </a:solidFill>
                <a:latin typeface="Franklin Gothic Book" pitchFamily="34" charset="0"/>
              </a:rPr>
              <a:t>Miss !</a:t>
            </a:r>
          </a:p>
        </p:txBody>
      </p:sp>
      <p:grpSp>
        <p:nvGrpSpPr>
          <p:cNvPr id="648229" name="Group 37"/>
          <p:cNvGrpSpPr>
            <a:grpSpLocks/>
          </p:cNvGrpSpPr>
          <p:nvPr/>
        </p:nvGrpSpPr>
        <p:grpSpPr bwMode="auto">
          <a:xfrm>
            <a:off x="1676400" y="2667000"/>
            <a:ext cx="4953000" cy="1588"/>
            <a:chOff x="1056" y="1680"/>
            <a:chExt cx="3120" cy="1"/>
          </a:xfrm>
        </p:grpSpPr>
        <p:cxnSp>
          <p:nvCxnSpPr>
            <p:cNvPr id="19487" name="AutoShape 35"/>
            <p:cNvCxnSpPr>
              <a:cxnSpLocks noChangeShapeType="1"/>
              <a:stCxn id="19462" idx="2"/>
              <a:endCxn id="19470" idx="2"/>
            </p:cNvCxnSpPr>
            <p:nvPr/>
          </p:nvCxnSpPr>
          <p:spPr bwMode="auto">
            <a:xfrm rot="16200000" flipH="1">
              <a:off x="1655" y="1081"/>
              <a:ext cx="1" cy="1200"/>
            </a:xfrm>
            <a:prstGeom prst="curvedConnector3">
              <a:avLst>
                <a:gd name="adj1" fmla="val 26800000"/>
              </a:avLst>
            </a:prstGeom>
            <a:noFill/>
            <a:ln w="38100">
              <a:solidFill>
                <a:srgbClr val="00CC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488" name="AutoShape 36"/>
            <p:cNvCxnSpPr>
              <a:cxnSpLocks noChangeShapeType="1"/>
              <a:stCxn id="19462" idx="2"/>
              <a:endCxn id="19475" idx="2"/>
            </p:cNvCxnSpPr>
            <p:nvPr/>
          </p:nvCxnSpPr>
          <p:spPr bwMode="auto">
            <a:xfrm rot="16200000" flipH="1">
              <a:off x="2615" y="121"/>
              <a:ext cx="1" cy="3120"/>
            </a:xfrm>
            <a:prstGeom prst="curvedConnector3">
              <a:avLst>
                <a:gd name="adj1" fmla="val 25900000"/>
              </a:avLst>
            </a:prstGeom>
            <a:noFill/>
            <a:ln w="38100">
              <a:solidFill>
                <a:srgbClr val="00CC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648230" name="AutoShape 38"/>
          <p:cNvCxnSpPr>
            <a:cxnSpLocks noChangeShapeType="1"/>
            <a:stCxn id="19475" idx="2"/>
            <a:endCxn id="648232" idx="2"/>
          </p:cNvCxnSpPr>
          <p:nvPr/>
        </p:nvCxnSpPr>
        <p:spPr bwMode="auto">
          <a:xfrm rot="5400000">
            <a:off x="4326731" y="373857"/>
            <a:ext cx="9525" cy="4595812"/>
          </a:xfrm>
          <a:prstGeom prst="curvedConnector3">
            <a:avLst>
              <a:gd name="adj1" fmla="val 5400000"/>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48231" name="Text Box 39"/>
          <p:cNvSpPr txBox="1">
            <a:spLocks noChangeArrowheads="1"/>
          </p:cNvSpPr>
          <p:nvPr/>
        </p:nvSpPr>
        <p:spPr bwMode="auto">
          <a:xfrm>
            <a:off x="4191000" y="3124200"/>
            <a:ext cx="12033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latin typeface="Franklin Gothic Book" pitchFamily="34" charset="0"/>
              </a:rPr>
              <a:t>Snoop hit</a:t>
            </a:r>
          </a:p>
        </p:txBody>
      </p:sp>
      <p:sp>
        <p:nvSpPr>
          <p:cNvPr id="648232" name="Text Box 40"/>
          <p:cNvSpPr txBox="1">
            <a:spLocks noChangeArrowheads="1"/>
          </p:cNvSpPr>
          <p:nvPr/>
        </p:nvSpPr>
        <p:spPr bwMode="auto">
          <a:xfrm>
            <a:off x="1628775" y="2362200"/>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sp>
        <p:nvSpPr>
          <p:cNvPr id="3" name="標題 2"/>
          <p:cNvSpPr>
            <a:spLocks noGrp="1"/>
          </p:cNvSpPr>
          <p:nvPr>
            <p:ph type="title"/>
          </p:nvPr>
        </p:nvSpPr>
        <p:spPr/>
        <p:txBody>
          <a:bodyPr/>
          <a:lstStyle/>
          <a:p>
            <a:r>
              <a:rPr lang="en-US" altLang="zh-TW" dirty="0" smtClean="0"/>
              <a:t>Cache Coherence Protocol (MSI)</a:t>
            </a:r>
            <a:br>
              <a:rPr lang="en-US" altLang="zh-TW" dirty="0" smtClean="0"/>
            </a:br>
            <a:r>
              <a:rPr lang="en-US" altLang="zh-TW" sz="2800" dirty="0" smtClean="0"/>
              <a:t>(Invalidation-based Protocol on Write-back Cache)</a:t>
            </a:r>
            <a:endParaRPr lang="zh-TW" altLang="en-US" sz="2800" dirty="0"/>
          </a:p>
        </p:txBody>
      </p:sp>
      <p:sp>
        <p:nvSpPr>
          <p:cNvPr id="38" name="Rectangle 39"/>
          <p:cNvSpPr>
            <a:spLocks noChangeArrowheads="1"/>
          </p:cNvSpPr>
          <p:nvPr/>
        </p:nvSpPr>
        <p:spPr bwMode="auto">
          <a:xfrm>
            <a:off x="1143000" y="3573016"/>
            <a:ext cx="5410200" cy="1174750"/>
          </a:xfrm>
          <a:prstGeom prst="rect">
            <a:avLst/>
          </a:prstGeom>
          <a:solidFill>
            <a:srgbClr val="CC0000"/>
          </a:solidFill>
          <a:ln w="9525" algn="ctr">
            <a:solidFill>
              <a:srgbClr val="A5002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3200" b="1">
                <a:solidFill>
                  <a:schemeClr val="bg1"/>
                </a:solidFill>
              </a:rPr>
              <a:t>Memory</a:t>
            </a:r>
          </a:p>
        </p:txBody>
      </p:sp>
      <p:sp>
        <p:nvSpPr>
          <p:cNvPr id="5" name="投影片編號版面配置區 4"/>
          <p:cNvSpPr>
            <a:spLocks noGrp="1"/>
          </p:cNvSpPr>
          <p:nvPr>
            <p:ph type="sldNum" sz="quarter" idx="11"/>
          </p:nvPr>
        </p:nvSpPr>
        <p:spPr/>
        <p:txBody>
          <a:bodyPr/>
          <a:lstStyle/>
          <a:p>
            <a:fld id="{0EF8A0A4-1A2F-4B89-B3C7-02C31CE3A532}" type="slidenum">
              <a:rPr lang="zh-TW" altLang="en-US" smtClean="0"/>
              <a:pPr/>
              <a:t>22</a:t>
            </a:fld>
            <a:endParaRPr lang="zh-TW" altLang="zh-TW"/>
          </a:p>
        </p:txBody>
      </p:sp>
    </p:spTree>
    <p:extLst>
      <p:ext uri="{BB962C8B-B14F-4D97-AF65-F5344CB8AC3E}">
        <p14:creationId xmlns:p14="http://schemas.microsoft.com/office/powerpoint/2010/main" val="38959957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1" nodeType="clickEffect">
                                  <p:stCondLst>
                                    <p:cond delay="0"/>
                                  </p:stCondLst>
                                  <p:childTnLst>
                                    <p:set>
                                      <p:cBhvr>
                                        <p:cTn id="6" dur="1" fill="hold">
                                          <p:stCondLst>
                                            <p:cond delay="0"/>
                                          </p:stCondLst>
                                        </p:cTn>
                                        <p:tgtEl>
                                          <p:spTgt spid="648226"/>
                                        </p:tgtEl>
                                        <p:attrNameLst>
                                          <p:attrName>style.visibility</p:attrName>
                                        </p:attrNameLst>
                                      </p:cBhvr>
                                      <p:to>
                                        <p:strVal val="visible"/>
                                      </p:to>
                                    </p:set>
                                  </p:childTnLst>
                                </p:cTn>
                              </p:par>
                              <p:par>
                                <p:cTn id="7" presetID="8" presetClass="emph" presetSubtype="0" fill="hold" grpId="0" nodeType="withEffect">
                                  <p:stCondLst>
                                    <p:cond delay="0"/>
                                  </p:stCondLst>
                                  <p:childTnLst>
                                    <p:animRot by="21600000">
                                      <p:cBhvr>
                                        <p:cTn id="8" dur="500" fill="hold"/>
                                        <p:tgtEl>
                                          <p:spTgt spid="648226"/>
                                        </p:tgtEl>
                                        <p:attrNameLst>
                                          <p:attrName>r</p:attrName>
                                        </p:attrNameLst>
                                      </p:cBhvr>
                                    </p:animRot>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648229"/>
                                        </p:tgtEl>
                                        <p:attrNameLst>
                                          <p:attrName>style.visibility</p:attrName>
                                        </p:attrNameLst>
                                      </p:cBhvr>
                                      <p:to>
                                        <p:strVal val="visible"/>
                                      </p:to>
                                    </p:set>
                                    <p:animEffect transition="in" filter="wipe(left)">
                                      <p:cBhvr>
                                        <p:cTn id="13" dur="500"/>
                                        <p:tgtEl>
                                          <p:spTgt spid="64822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2" fill="hold" nodeType="clickEffect">
                                  <p:stCondLst>
                                    <p:cond delay="0"/>
                                  </p:stCondLst>
                                  <p:childTnLst>
                                    <p:set>
                                      <p:cBhvr>
                                        <p:cTn id="17" dur="1" fill="hold">
                                          <p:stCondLst>
                                            <p:cond delay="0"/>
                                          </p:stCondLst>
                                        </p:cTn>
                                        <p:tgtEl>
                                          <p:spTgt spid="648230"/>
                                        </p:tgtEl>
                                        <p:attrNameLst>
                                          <p:attrName>style.visibility</p:attrName>
                                        </p:attrNameLst>
                                      </p:cBhvr>
                                      <p:to>
                                        <p:strVal val="visible"/>
                                      </p:to>
                                    </p:set>
                                    <p:animEffect transition="in" filter="wipe(right)">
                                      <p:cBhvr>
                                        <p:cTn id="18" dur="500"/>
                                        <p:tgtEl>
                                          <p:spTgt spid="648230"/>
                                        </p:tgtEl>
                                      </p:cBhvr>
                                    </p:animEffect>
                                  </p:childTnLst>
                                </p:cTn>
                              </p:par>
                              <p:par>
                                <p:cTn id="19" presetID="1" presetClass="entr" presetSubtype="0" fill="hold" grpId="0" nodeType="withEffect">
                                  <p:stCondLst>
                                    <p:cond delay="0"/>
                                  </p:stCondLst>
                                  <p:childTnLst>
                                    <p:set>
                                      <p:cBhvr>
                                        <p:cTn id="20" dur="1" fill="hold">
                                          <p:stCondLst>
                                            <p:cond delay="0"/>
                                          </p:stCondLst>
                                        </p:cTn>
                                        <p:tgtEl>
                                          <p:spTgt spid="648231"/>
                                        </p:tgtEl>
                                        <p:attrNameLst>
                                          <p:attrName>style.visibility</p:attrName>
                                        </p:attrNameLst>
                                      </p:cBhvr>
                                      <p:to>
                                        <p:strVal val="visible"/>
                                      </p:to>
                                    </p:set>
                                  </p:childTnLst>
                                </p:cTn>
                              </p:par>
                            </p:childTnLst>
                          </p:cTn>
                        </p:par>
                        <p:par>
                          <p:cTn id="21" fill="hold" nodeType="afterGroup">
                            <p:stCondLst>
                              <p:cond delay="500"/>
                            </p:stCondLst>
                            <p:childTnLst>
                              <p:par>
                                <p:cTn id="22" presetID="5" presetClass="entr" presetSubtype="10" fill="hold" grpId="0" nodeType="afterEffect">
                                  <p:stCondLst>
                                    <p:cond delay="0"/>
                                  </p:stCondLst>
                                  <p:childTnLst>
                                    <p:set>
                                      <p:cBhvr>
                                        <p:cTn id="23" dur="1" fill="hold">
                                          <p:stCondLst>
                                            <p:cond delay="0"/>
                                          </p:stCondLst>
                                        </p:cTn>
                                        <p:tgtEl>
                                          <p:spTgt spid="648232"/>
                                        </p:tgtEl>
                                        <p:attrNameLst>
                                          <p:attrName>style.visibility</p:attrName>
                                        </p:attrNameLst>
                                      </p:cBhvr>
                                      <p:to>
                                        <p:strVal val="visible"/>
                                      </p:to>
                                    </p:set>
                                    <p:animEffect transition="in" filter="checkerboard(across)">
                                      <p:cBhvr>
                                        <p:cTn id="24" dur="500"/>
                                        <p:tgtEl>
                                          <p:spTgt spid="648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8226" grpId="0"/>
      <p:bldP spid="648226" grpId="1"/>
      <p:bldP spid="648231" grpId="0"/>
      <p:bldP spid="64823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內容版面配置區 3"/>
          <p:cNvSpPr>
            <a:spLocks noGrp="1"/>
          </p:cNvSpPr>
          <p:nvPr>
            <p:ph idx="1"/>
          </p:nvPr>
        </p:nvSpPr>
        <p:spPr>
          <a:xfrm>
            <a:off x="429904" y="1035050"/>
            <a:ext cx="8174346" cy="5057775"/>
          </a:xfrm>
        </p:spPr>
        <p:txBody>
          <a:bodyPr/>
          <a:lstStyle/>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pPr>
              <a:spcBef>
                <a:spcPts val="0"/>
              </a:spcBef>
            </a:pPr>
            <a:r>
              <a:rPr lang="en-US" altLang="zh-TW" sz="2400" dirty="0" smtClean="0"/>
              <a:t>Invalidate the data copies for the sharing processor nodes </a:t>
            </a:r>
          </a:p>
          <a:p>
            <a:pPr>
              <a:spcBef>
                <a:spcPts val="0"/>
              </a:spcBef>
            </a:pPr>
            <a:r>
              <a:rPr lang="en-US" altLang="zh-TW" sz="2400" dirty="0" smtClean="0"/>
              <a:t>Reduced traffic when a processor node keeps updating the same memory location</a:t>
            </a:r>
          </a:p>
          <a:p>
            <a:endParaRPr lang="zh-TW" altLang="en-US" dirty="0"/>
          </a:p>
        </p:txBody>
      </p:sp>
      <p:sp>
        <p:nvSpPr>
          <p:cNvPr id="20485" name="Rectangle 4"/>
          <p:cNvSpPr>
            <a:spLocks noChangeArrowheads="1"/>
          </p:cNvSpPr>
          <p:nvPr/>
        </p:nvSpPr>
        <p:spPr bwMode="auto">
          <a:xfrm>
            <a:off x="1447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P1</a:t>
            </a:r>
            <a:endParaRPr lang="en-US" sz="2000" b="1" dirty="0"/>
          </a:p>
        </p:txBody>
      </p:sp>
      <p:sp>
        <p:nvSpPr>
          <p:cNvPr id="20486" name="Rectangle 5"/>
          <p:cNvSpPr>
            <a:spLocks noChangeArrowheads="1"/>
          </p:cNvSpPr>
          <p:nvPr/>
        </p:nvSpPr>
        <p:spPr bwMode="auto">
          <a:xfrm>
            <a:off x="914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20487" name="Line 6"/>
          <p:cNvSpPr>
            <a:spLocks noChangeShapeType="1"/>
          </p:cNvSpPr>
          <p:nvPr/>
        </p:nvSpPr>
        <p:spPr bwMode="auto">
          <a:xfrm>
            <a:off x="1676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9" name="Rectangle 8"/>
          <p:cNvSpPr>
            <a:spLocks noChangeArrowheads="1"/>
          </p:cNvSpPr>
          <p:nvPr/>
        </p:nvSpPr>
        <p:spPr bwMode="auto">
          <a:xfrm>
            <a:off x="685800" y="2971800"/>
            <a:ext cx="6324600" cy="152400"/>
          </a:xfrm>
          <a:prstGeom prst="rect">
            <a:avLst/>
          </a:prstGeom>
          <a:solidFill>
            <a:schemeClr val="tx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0" name="Line 9"/>
          <p:cNvSpPr>
            <a:spLocks noChangeShapeType="1"/>
          </p:cNvSpPr>
          <p:nvPr/>
        </p:nvSpPr>
        <p:spPr bwMode="auto">
          <a:xfrm>
            <a:off x="1676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1" name="Rectangle 10"/>
          <p:cNvSpPr>
            <a:spLocks noChangeArrowheads="1"/>
          </p:cNvSpPr>
          <p:nvPr/>
        </p:nvSpPr>
        <p:spPr bwMode="auto">
          <a:xfrm>
            <a:off x="3352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smtClean="0"/>
              <a:t>P2</a:t>
            </a:r>
            <a:endParaRPr lang="en-US" sz="2000" b="1" dirty="0"/>
          </a:p>
        </p:txBody>
      </p:sp>
      <p:sp>
        <p:nvSpPr>
          <p:cNvPr id="20492" name="Line 11"/>
          <p:cNvSpPr>
            <a:spLocks noChangeShapeType="1"/>
          </p:cNvSpPr>
          <p:nvPr/>
        </p:nvSpPr>
        <p:spPr bwMode="auto">
          <a:xfrm>
            <a:off x="3581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3" name="Line 12"/>
          <p:cNvSpPr>
            <a:spLocks noChangeShapeType="1"/>
          </p:cNvSpPr>
          <p:nvPr/>
        </p:nvSpPr>
        <p:spPr bwMode="auto">
          <a:xfrm>
            <a:off x="3581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4" name="Rectangle 13"/>
          <p:cNvSpPr>
            <a:spLocks noChangeArrowheads="1"/>
          </p:cNvSpPr>
          <p:nvPr/>
        </p:nvSpPr>
        <p:spPr bwMode="auto">
          <a:xfrm>
            <a:off x="2819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20495" name="Line 14"/>
          <p:cNvSpPr>
            <a:spLocks noChangeShapeType="1"/>
          </p:cNvSpPr>
          <p:nvPr/>
        </p:nvSpPr>
        <p:spPr bwMode="auto">
          <a:xfrm>
            <a:off x="3962400" y="3124200"/>
            <a:ext cx="0" cy="609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6" name="Rectangle 15"/>
          <p:cNvSpPr>
            <a:spLocks noChangeArrowheads="1"/>
          </p:cNvSpPr>
          <p:nvPr/>
        </p:nvSpPr>
        <p:spPr bwMode="auto">
          <a:xfrm>
            <a:off x="6400800" y="1143000"/>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b="1" dirty="0" err="1" smtClean="0"/>
              <a:t>Pn</a:t>
            </a:r>
            <a:endParaRPr lang="en-US" sz="2000" b="1" dirty="0"/>
          </a:p>
        </p:txBody>
      </p:sp>
      <p:sp>
        <p:nvSpPr>
          <p:cNvPr id="20497" name="Line 16"/>
          <p:cNvSpPr>
            <a:spLocks noChangeShapeType="1"/>
          </p:cNvSpPr>
          <p:nvPr/>
        </p:nvSpPr>
        <p:spPr bwMode="auto">
          <a:xfrm>
            <a:off x="6629400" y="1600200"/>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8" name="Line 17"/>
          <p:cNvSpPr>
            <a:spLocks noChangeShapeType="1"/>
          </p:cNvSpPr>
          <p:nvPr/>
        </p:nvSpPr>
        <p:spPr bwMode="auto">
          <a:xfrm>
            <a:off x="6629400" y="2667000"/>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9" name="Rectangle 18"/>
          <p:cNvSpPr>
            <a:spLocks noChangeArrowheads="1"/>
          </p:cNvSpPr>
          <p:nvPr/>
        </p:nvSpPr>
        <p:spPr bwMode="auto">
          <a:xfrm>
            <a:off x="5867400" y="1828800"/>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t>Cache</a:t>
            </a:r>
          </a:p>
        </p:txBody>
      </p:sp>
      <p:sp>
        <p:nvSpPr>
          <p:cNvPr id="20500" name="Line 19"/>
          <p:cNvSpPr>
            <a:spLocks noChangeShapeType="1"/>
          </p:cNvSpPr>
          <p:nvPr/>
        </p:nvSpPr>
        <p:spPr bwMode="auto">
          <a:xfrm>
            <a:off x="6858000" y="3962400"/>
            <a:ext cx="381000" cy="0"/>
          </a:xfrm>
          <a:prstGeom prst="line">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01" name="Text Box 20"/>
          <p:cNvSpPr txBox="1">
            <a:spLocks noChangeArrowheads="1"/>
          </p:cNvSpPr>
          <p:nvPr/>
        </p:nvSpPr>
        <p:spPr bwMode="auto">
          <a:xfrm>
            <a:off x="7197725" y="3759200"/>
            <a:ext cx="182851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Bus transaction</a:t>
            </a:r>
          </a:p>
        </p:txBody>
      </p:sp>
      <p:sp>
        <p:nvSpPr>
          <p:cNvPr id="650261" name="Text Box 21"/>
          <p:cNvSpPr txBox="1">
            <a:spLocks noChangeArrowheads="1"/>
          </p:cNvSpPr>
          <p:nvPr/>
        </p:nvSpPr>
        <p:spPr bwMode="auto">
          <a:xfrm>
            <a:off x="6581775" y="2362200"/>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sp>
        <p:nvSpPr>
          <p:cNvPr id="650262" name="Text Box 22"/>
          <p:cNvSpPr txBox="1">
            <a:spLocks noChangeArrowheads="1"/>
          </p:cNvSpPr>
          <p:nvPr/>
        </p:nvSpPr>
        <p:spPr bwMode="auto">
          <a:xfrm>
            <a:off x="369888" y="1066800"/>
            <a:ext cx="9493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solidFill>
                  <a:srgbClr val="FF0000"/>
                </a:solidFill>
                <a:latin typeface="Franklin Gothic Book" pitchFamily="34" charset="0"/>
              </a:rPr>
              <a:t>Store X</a:t>
            </a:r>
          </a:p>
        </p:txBody>
      </p:sp>
      <p:sp>
        <p:nvSpPr>
          <p:cNvPr id="20504" name="Line 23"/>
          <p:cNvSpPr>
            <a:spLocks noChangeShapeType="1"/>
          </p:cNvSpPr>
          <p:nvPr/>
        </p:nvSpPr>
        <p:spPr bwMode="auto">
          <a:xfrm>
            <a:off x="6858000" y="4484688"/>
            <a:ext cx="381000" cy="0"/>
          </a:xfrm>
          <a:prstGeom prst="line">
            <a:avLst/>
          </a:prstGeom>
          <a:noFill/>
          <a:ln w="38100">
            <a:solidFill>
              <a:srgbClr val="00CC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05" name="Text Box 24"/>
          <p:cNvSpPr txBox="1">
            <a:spLocks noChangeArrowheads="1"/>
          </p:cNvSpPr>
          <p:nvPr/>
        </p:nvSpPr>
        <p:spPr bwMode="auto">
          <a:xfrm>
            <a:off x="7258050" y="4281488"/>
            <a:ext cx="128112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latin typeface="+mn-lt"/>
              </a:rPr>
              <a:t>Bus snoop</a:t>
            </a:r>
          </a:p>
        </p:txBody>
      </p:sp>
      <p:sp>
        <p:nvSpPr>
          <p:cNvPr id="650271" name="Text Box 31"/>
          <p:cNvSpPr txBox="1">
            <a:spLocks noChangeArrowheads="1"/>
          </p:cNvSpPr>
          <p:nvPr/>
        </p:nvSpPr>
        <p:spPr bwMode="auto">
          <a:xfrm>
            <a:off x="1628775" y="2362200"/>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505</a:t>
            </a:r>
          </a:p>
        </p:txBody>
      </p:sp>
      <p:cxnSp>
        <p:nvCxnSpPr>
          <p:cNvPr id="650272" name="AutoShape 32"/>
          <p:cNvCxnSpPr>
            <a:cxnSpLocks noChangeShapeType="1"/>
            <a:stCxn id="20486" idx="2"/>
            <a:endCxn id="650261" idx="2"/>
          </p:cNvCxnSpPr>
          <p:nvPr/>
        </p:nvCxnSpPr>
        <p:spPr bwMode="auto">
          <a:xfrm rot="16200000" flipH="1">
            <a:off x="4326731" y="16669"/>
            <a:ext cx="9525" cy="5310188"/>
          </a:xfrm>
          <a:prstGeom prst="curvedConnector3">
            <a:avLst>
              <a:gd name="adj1" fmla="val 4600000"/>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50273" name="Text Box 33"/>
          <p:cNvSpPr txBox="1">
            <a:spLocks noChangeArrowheads="1"/>
          </p:cNvSpPr>
          <p:nvPr/>
        </p:nvSpPr>
        <p:spPr bwMode="auto">
          <a:xfrm>
            <a:off x="1628775" y="2362200"/>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333</a:t>
            </a:r>
          </a:p>
        </p:txBody>
      </p:sp>
      <p:sp>
        <p:nvSpPr>
          <p:cNvPr id="650274" name="Text Box 34"/>
          <p:cNvSpPr txBox="1">
            <a:spLocks noChangeArrowheads="1"/>
          </p:cNvSpPr>
          <p:nvPr/>
        </p:nvSpPr>
        <p:spPr bwMode="auto">
          <a:xfrm>
            <a:off x="381000" y="1447800"/>
            <a:ext cx="9493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solidFill>
                  <a:srgbClr val="FF0000"/>
                </a:solidFill>
                <a:latin typeface="Franklin Gothic Book" pitchFamily="34" charset="0"/>
              </a:rPr>
              <a:t>Store X</a:t>
            </a:r>
          </a:p>
        </p:txBody>
      </p:sp>
      <p:sp>
        <p:nvSpPr>
          <p:cNvPr id="650275" name="Text Box 35"/>
          <p:cNvSpPr txBox="1">
            <a:spLocks noChangeArrowheads="1"/>
          </p:cNvSpPr>
          <p:nvPr/>
        </p:nvSpPr>
        <p:spPr bwMode="auto">
          <a:xfrm>
            <a:off x="1628775" y="2362200"/>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987</a:t>
            </a:r>
          </a:p>
        </p:txBody>
      </p:sp>
      <p:sp>
        <p:nvSpPr>
          <p:cNvPr id="650276" name="Text Box 36"/>
          <p:cNvSpPr txBox="1">
            <a:spLocks noChangeArrowheads="1"/>
          </p:cNvSpPr>
          <p:nvPr/>
        </p:nvSpPr>
        <p:spPr bwMode="auto">
          <a:xfrm>
            <a:off x="381000" y="1812925"/>
            <a:ext cx="9493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solidFill>
                  <a:srgbClr val="FF0000"/>
                </a:solidFill>
                <a:latin typeface="Franklin Gothic Book" pitchFamily="34" charset="0"/>
              </a:rPr>
              <a:t>Store X</a:t>
            </a:r>
          </a:p>
        </p:txBody>
      </p:sp>
      <p:sp>
        <p:nvSpPr>
          <p:cNvPr id="650277" name="Text Box 37"/>
          <p:cNvSpPr txBox="1">
            <a:spLocks noChangeArrowheads="1"/>
          </p:cNvSpPr>
          <p:nvPr/>
        </p:nvSpPr>
        <p:spPr bwMode="auto">
          <a:xfrm>
            <a:off x="1628775" y="2352675"/>
            <a:ext cx="809625" cy="31432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t>X=  444</a:t>
            </a:r>
          </a:p>
        </p:txBody>
      </p:sp>
      <p:sp>
        <p:nvSpPr>
          <p:cNvPr id="3" name="標題 2"/>
          <p:cNvSpPr>
            <a:spLocks noGrp="1"/>
          </p:cNvSpPr>
          <p:nvPr>
            <p:ph type="title"/>
          </p:nvPr>
        </p:nvSpPr>
        <p:spPr/>
        <p:txBody>
          <a:bodyPr/>
          <a:lstStyle/>
          <a:p>
            <a:r>
              <a:rPr lang="en-US" altLang="zh-TW" dirty="0" smtClean="0"/>
              <a:t>Cache Coherence Protocol (MSI)</a:t>
            </a:r>
            <a:br>
              <a:rPr lang="en-US" altLang="zh-TW" dirty="0" smtClean="0"/>
            </a:br>
            <a:r>
              <a:rPr lang="en-US" altLang="zh-TW" sz="2800" dirty="0" smtClean="0"/>
              <a:t>(Invalidation-based Protocol on Write-back Cache)</a:t>
            </a:r>
            <a:endParaRPr lang="zh-TW" altLang="en-US" sz="2800" dirty="0"/>
          </a:p>
        </p:txBody>
      </p:sp>
      <p:sp>
        <p:nvSpPr>
          <p:cNvPr id="35" name="Rectangle 39"/>
          <p:cNvSpPr>
            <a:spLocks noChangeArrowheads="1"/>
          </p:cNvSpPr>
          <p:nvPr/>
        </p:nvSpPr>
        <p:spPr bwMode="auto">
          <a:xfrm>
            <a:off x="1143000" y="3573016"/>
            <a:ext cx="5410200" cy="1174750"/>
          </a:xfrm>
          <a:prstGeom prst="rect">
            <a:avLst/>
          </a:prstGeom>
          <a:solidFill>
            <a:srgbClr val="CC0000"/>
          </a:solidFill>
          <a:ln w="9525" algn="ctr">
            <a:solidFill>
              <a:srgbClr val="A5002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3200" b="1">
                <a:solidFill>
                  <a:schemeClr val="bg1"/>
                </a:solidFill>
              </a:rPr>
              <a:t>Memory</a:t>
            </a:r>
          </a:p>
        </p:txBody>
      </p:sp>
      <p:sp>
        <p:nvSpPr>
          <p:cNvPr id="5" name="投影片編號版面配置區 4"/>
          <p:cNvSpPr>
            <a:spLocks noGrp="1"/>
          </p:cNvSpPr>
          <p:nvPr>
            <p:ph type="sldNum" sz="quarter" idx="11"/>
          </p:nvPr>
        </p:nvSpPr>
        <p:spPr/>
        <p:txBody>
          <a:bodyPr/>
          <a:lstStyle/>
          <a:p>
            <a:fld id="{0EF8A0A4-1A2F-4B89-B3C7-02C31CE3A532}" type="slidenum">
              <a:rPr lang="zh-TW" altLang="en-US" smtClean="0"/>
              <a:pPr/>
              <a:t>23</a:t>
            </a:fld>
            <a:endParaRPr lang="zh-TW" altLang="zh-TW"/>
          </a:p>
        </p:txBody>
      </p:sp>
    </p:spTree>
    <p:extLst>
      <p:ext uri="{BB962C8B-B14F-4D97-AF65-F5344CB8AC3E}">
        <p14:creationId xmlns:p14="http://schemas.microsoft.com/office/powerpoint/2010/main" val="17790860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026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8" fill="hold" nodeType="clickEffect">
                                  <p:stCondLst>
                                    <p:cond delay="0"/>
                                  </p:stCondLst>
                                  <p:childTnLst>
                                    <p:set>
                                      <p:cBhvr>
                                        <p:cTn id="10" dur="1" fill="hold">
                                          <p:stCondLst>
                                            <p:cond delay="0"/>
                                          </p:stCondLst>
                                        </p:cTn>
                                        <p:tgtEl>
                                          <p:spTgt spid="650272"/>
                                        </p:tgtEl>
                                        <p:attrNameLst>
                                          <p:attrName>style.visibility</p:attrName>
                                        </p:attrNameLst>
                                      </p:cBhvr>
                                      <p:to>
                                        <p:strVal val="visible"/>
                                      </p:to>
                                    </p:set>
                                    <p:animEffect transition="in" filter="wipe(left)">
                                      <p:cBhvr>
                                        <p:cTn id="11" dur="500"/>
                                        <p:tgtEl>
                                          <p:spTgt spid="650272"/>
                                        </p:tgtEl>
                                      </p:cBhvr>
                                    </p:animEffect>
                                  </p:childTnLst>
                                </p:cTn>
                              </p:par>
                            </p:childTnLst>
                          </p:cTn>
                        </p:par>
                        <p:par>
                          <p:cTn id="12" fill="hold" nodeType="afterGroup">
                            <p:stCondLst>
                              <p:cond delay="500"/>
                            </p:stCondLst>
                            <p:childTnLst>
                              <p:par>
                                <p:cTn id="13" presetID="5" presetClass="exit" presetSubtype="10" fill="hold" grpId="0" nodeType="afterEffect">
                                  <p:stCondLst>
                                    <p:cond delay="0"/>
                                  </p:stCondLst>
                                  <p:childTnLst>
                                    <p:animEffect transition="out" filter="checkerboard(across)">
                                      <p:cBhvr>
                                        <p:cTn id="14" dur="500"/>
                                        <p:tgtEl>
                                          <p:spTgt spid="650261"/>
                                        </p:tgtEl>
                                      </p:cBhvr>
                                    </p:animEffect>
                                    <p:set>
                                      <p:cBhvr>
                                        <p:cTn id="15" dur="1" fill="hold">
                                          <p:stCondLst>
                                            <p:cond delay="499"/>
                                          </p:stCondLst>
                                        </p:cTn>
                                        <p:tgtEl>
                                          <p:spTgt spid="650261"/>
                                        </p:tgtEl>
                                        <p:attrNameLst>
                                          <p:attrName>style.visibility</p:attrName>
                                        </p:attrNameLst>
                                      </p:cBhvr>
                                      <p:to>
                                        <p:strVal val="hidden"/>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xit" presetSubtype="10" fill="hold" grpId="0" nodeType="clickEffect">
                                  <p:stCondLst>
                                    <p:cond delay="0"/>
                                  </p:stCondLst>
                                  <p:childTnLst>
                                    <p:animEffect transition="out" filter="checkerboard(across)">
                                      <p:cBhvr>
                                        <p:cTn id="19" dur="500"/>
                                        <p:tgtEl>
                                          <p:spTgt spid="650271"/>
                                        </p:tgtEl>
                                      </p:cBhvr>
                                    </p:animEffect>
                                    <p:set>
                                      <p:cBhvr>
                                        <p:cTn id="20" dur="1" fill="hold">
                                          <p:stCondLst>
                                            <p:cond delay="499"/>
                                          </p:stCondLst>
                                        </p:cTn>
                                        <p:tgtEl>
                                          <p:spTgt spid="650271"/>
                                        </p:tgtEl>
                                        <p:attrNameLst>
                                          <p:attrName>style.visibility</p:attrName>
                                        </p:attrNameLst>
                                      </p:cBhvr>
                                      <p:to>
                                        <p:strVal val="hidden"/>
                                      </p:to>
                                    </p:set>
                                  </p:childTnLst>
                                </p:cTn>
                              </p:par>
                              <p:par>
                                <p:cTn id="21" presetID="22" presetClass="exit" presetSubtype="2" fill="hold" nodeType="withEffect">
                                  <p:stCondLst>
                                    <p:cond delay="0"/>
                                  </p:stCondLst>
                                  <p:childTnLst>
                                    <p:animEffect transition="out" filter="wipe(right)">
                                      <p:cBhvr>
                                        <p:cTn id="22" dur="500"/>
                                        <p:tgtEl>
                                          <p:spTgt spid="650272"/>
                                        </p:tgtEl>
                                      </p:cBhvr>
                                    </p:animEffect>
                                    <p:set>
                                      <p:cBhvr>
                                        <p:cTn id="23" dur="1" fill="hold">
                                          <p:stCondLst>
                                            <p:cond delay="499"/>
                                          </p:stCondLst>
                                        </p:cTn>
                                        <p:tgtEl>
                                          <p:spTgt spid="650272"/>
                                        </p:tgtEl>
                                        <p:attrNameLst>
                                          <p:attrName>style.visibility</p:attrName>
                                        </p:attrNameLst>
                                      </p:cBhvr>
                                      <p:to>
                                        <p:strVal val="hidden"/>
                                      </p:to>
                                    </p:set>
                                  </p:childTnLst>
                                </p:cTn>
                              </p:par>
                            </p:childTnLst>
                          </p:cTn>
                        </p:par>
                        <p:par>
                          <p:cTn id="24" fill="hold" nodeType="afterGroup">
                            <p:stCondLst>
                              <p:cond delay="500"/>
                            </p:stCondLst>
                            <p:childTnLst>
                              <p:par>
                                <p:cTn id="25" presetID="5" presetClass="entr" presetSubtype="10" fill="hold" grpId="0" nodeType="afterEffect">
                                  <p:stCondLst>
                                    <p:cond delay="0"/>
                                  </p:stCondLst>
                                  <p:childTnLst>
                                    <p:set>
                                      <p:cBhvr>
                                        <p:cTn id="26" dur="1" fill="hold">
                                          <p:stCondLst>
                                            <p:cond delay="0"/>
                                          </p:stCondLst>
                                        </p:cTn>
                                        <p:tgtEl>
                                          <p:spTgt spid="650273"/>
                                        </p:tgtEl>
                                        <p:attrNameLst>
                                          <p:attrName>style.visibility</p:attrName>
                                        </p:attrNameLst>
                                      </p:cBhvr>
                                      <p:to>
                                        <p:strVal val="visible"/>
                                      </p:to>
                                    </p:set>
                                    <p:animEffect transition="in" filter="checkerboard(across)">
                                      <p:cBhvr>
                                        <p:cTn id="27" dur="500"/>
                                        <p:tgtEl>
                                          <p:spTgt spid="65027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650274"/>
                                        </p:tgtEl>
                                        <p:attrNameLst>
                                          <p:attrName>style.visibility</p:attrName>
                                        </p:attrNameLst>
                                      </p:cBhvr>
                                      <p:to>
                                        <p:strVal val="visible"/>
                                      </p:to>
                                    </p:set>
                                  </p:childTnLst>
                                </p:cTn>
                              </p:par>
                            </p:childTnLst>
                          </p:cTn>
                        </p:par>
                        <p:par>
                          <p:cTn id="32" fill="hold" nodeType="afterGroup">
                            <p:stCondLst>
                              <p:cond delay="0"/>
                            </p:stCondLst>
                            <p:childTnLst>
                              <p:par>
                                <p:cTn id="33" presetID="5" presetClass="exit" presetSubtype="10" fill="hold" grpId="1" nodeType="afterEffect">
                                  <p:stCondLst>
                                    <p:cond delay="0"/>
                                  </p:stCondLst>
                                  <p:childTnLst>
                                    <p:animEffect transition="out" filter="checkerboard(across)">
                                      <p:cBhvr>
                                        <p:cTn id="34" dur="500"/>
                                        <p:tgtEl>
                                          <p:spTgt spid="650273"/>
                                        </p:tgtEl>
                                      </p:cBhvr>
                                    </p:animEffect>
                                    <p:set>
                                      <p:cBhvr>
                                        <p:cTn id="35" dur="1" fill="hold">
                                          <p:stCondLst>
                                            <p:cond delay="499"/>
                                          </p:stCondLst>
                                        </p:cTn>
                                        <p:tgtEl>
                                          <p:spTgt spid="650273"/>
                                        </p:tgtEl>
                                        <p:attrNameLst>
                                          <p:attrName>style.visibility</p:attrName>
                                        </p:attrNameLst>
                                      </p:cBhvr>
                                      <p:to>
                                        <p:strVal val="hidden"/>
                                      </p:to>
                                    </p:set>
                                  </p:childTnLst>
                                </p:cTn>
                              </p:par>
                            </p:childTnLst>
                          </p:cTn>
                        </p:par>
                        <p:par>
                          <p:cTn id="36" fill="hold" nodeType="afterGroup">
                            <p:stCondLst>
                              <p:cond delay="500"/>
                            </p:stCondLst>
                            <p:childTnLst>
                              <p:par>
                                <p:cTn id="37" presetID="5" presetClass="entr" presetSubtype="10" fill="hold" grpId="0" nodeType="afterEffect">
                                  <p:stCondLst>
                                    <p:cond delay="0"/>
                                  </p:stCondLst>
                                  <p:childTnLst>
                                    <p:set>
                                      <p:cBhvr>
                                        <p:cTn id="38" dur="1" fill="hold">
                                          <p:stCondLst>
                                            <p:cond delay="0"/>
                                          </p:stCondLst>
                                        </p:cTn>
                                        <p:tgtEl>
                                          <p:spTgt spid="650275"/>
                                        </p:tgtEl>
                                        <p:attrNameLst>
                                          <p:attrName>style.visibility</p:attrName>
                                        </p:attrNameLst>
                                      </p:cBhvr>
                                      <p:to>
                                        <p:strVal val="visible"/>
                                      </p:to>
                                    </p:set>
                                    <p:animEffect transition="in" filter="checkerboard(across)">
                                      <p:cBhvr>
                                        <p:cTn id="39" dur="500"/>
                                        <p:tgtEl>
                                          <p:spTgt spid="650275"/>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650276"/>
                                        </p:tgtEl>
                                        <p:attrNameLst>
                                          <p:attrName>style.visibility</p:attrName>
                                        </p:attrNameLst>
                                      </p:cBhvr>
                                      <p:to>
                                        <p:strVal val="visible"/>
                                      </p:to>
                                    </p:set>
                                  </p:childTnLst>
                                </p:cTn>
                              </p:par>
                            </p:childTnLst>
                          </p:cTn>
                        </p:par>
                        <p:par>
                          <p:cTn id="44" fill="hold" nodeType="afterGroup">
                            <p:stCondLst>
                              <p:cond delay="0"/>
                            </p:stCondLst>
                            <p:childTnLst>
                              <p:par>
                                <p:cTn id="45" presetID="5" presetClass="exit" presetSubtype="10" fill="hold" grpId="1" nodeType="afterEffect">
                                  <p:stCondLst>
                                    <p:cond delay="0"/>
                                  </p:stCondLst>
                                  <p:childTnLst>
                                    <p:animEffect transition="out" filter="checkerboard(across)">
                                      <p:cBhvr>
                                        <p:cTn id="46" dur="500"/>
                                        <p:tgtEl>
                                          <p:spTgt spid="650275"/>
                                        </p:tgtEl>
                                      </p:cBhvr>
                                    </p:animEffect>
                                    <p:set>
                                      <p:cBhvr>
                                        <p:cTn id="47" dur="1" fill="hold">
                                          <p:stCondLst>
                                            <p:cond delay="499"/>
                                          </p:stCondLst>
                                        </p:cTn>
                                        <p:tgtEl>
                                          <p:spTgt spid="650275"/>
                                        </p:tgtEl>
                                        <p:attrNameLst>
                                          <p:attrName>style.visibility</p:attrName>
                                        </p:attrNameLst>
                                      </p:cBhvr>
                                      <p:to>
                                        <p:strVal val="hidden"/>
                                      </p:to>
                                    </p:set>
                                  </p:childTnLst>
                                </p:cTn>
                              </p:par>
                            </p:childTnLst>
                          </p:cTn>
                        </p:par>
                        <p:par>
                          <p:cTn id="48" fill="hold" nodeType="afterGroup">
                            <p:stCondLst>
                              <p:cond delay="500"/>
                            </p:stCondLst>
                            <p:childTnLst>
                              <p:par>
                                <p:cTn id="49" presetID="5" presetClass="entr" presetSubtype="10" fill="hold" grpId="0" nodeType="afterEffect">
                                  <p:stCondLst>
                                    <p:cond delay="0"/>
                                  </p:stCondLst>
                                  <p:childTnLst>
                                    <p:set>
                                      <p:cBhvr>
                                        <p:cTn id="50" dur="1" fill="hold">
                                          <p:stCondLst>
                                            <p:cond delay="0"/>
                                          </p:stCondLst>
                                        </p:cTn>
                                        <p:tgtEl>
                                          <p:spTgt spid="650277"/>
                                        </p:tgtEl>
                                        <p:attrNameLst>
                                          <p:attrName>style.visibility</p:attrName>
                                        </p:attrNameLst>
                                      </p:cBhvr>
                                      <p:to>
                                        <p:strVal val="visible"/>
                                      </p:to>
                                    </p:set>
                                    <p:animEffect transition="in" filter="checkerboard(across)">
                                      <p:cBhvr>
                                        <p:cTn id="51" dur="500"/>
                                        <p:tgtEl>
                                          <p:spTgt spid="650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0261" grpId="0" animBg="1"/>
      <p:bldP spid="650262" grpId="0"/>
      <p:bldP spid="650271" grpId="0" animBg="1"/>
      <p:bldP spid="650273" grpId="0" animBg="1"/>
      <p:bldP spid="650273" grpId="1" animBg="1"/>
      <p:bldP spid="650274" grpId="0"/>
      <p:bldP spid="650275" grpId="0" animBg="1"/>
      <p:bldP spid="650275" grpId="1" animBg="1"/>
      <p:bldP spid="650276" grpId="0"/>
      <p:bldP spid="65027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Arc 9"/>
          <p:cNvSpPr>
            <a:spLocks/>
          </p:cNvSpPr>
          <p:nvPr/>
        </p:nvSpPr>
        <p:spPr bwMode="auto">
          <a:xfrm rot="3932211">
            <a:off x="7593167" y="1520967"/>
            <a:ext cx="583965" cy="879892"/>
          </a:xfrm>
          <a:custGeom>
            <a:avLst/>
            <a:gdLst>
              <a:gd name="T0" fmla="*/ 505 w 43200"/>
              <a:gd name="T1" fmla="*/ 474 h 43200"/>
              <a:gd name="T2" fmla="*/ 599 w 43200"/>
              <a:gd name="T3" fmla="*/ 328 h 43200"/>
              <a:gd name="T4" fmla="*/ 303 w 43200"/>
              <a:gd name="T5" fmla="*/ 272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35975" y="37722"/>
                </a:moveTo>
                <a:cubicBezTo>
                  <a:pt x="32017" y="41250"/>
                  <a:pt x="26901" y="43199"/>
                  <a:pt x="21600" y="43200"/>
                </a:cubicBezTo>
                <a:cubicBezTo>
                  <a:pt x="9670" y="43200"/>
                  <a:pt x="0" y="33529"/>
                  <a:pt x="0" y="21600"/>
                </a:cubicBezTo>
                <a:cubicBezTo>
                  <a:pt x="0" y="9670"/>
                  <a:pt x="9670" y="0"/>
                  <a:pt x="21600" y="0"/>
                </a:cubicBezTo>
                <a:cubicBezTo>
                  <a:pt x="33529" y="0"/>
                  <a:pt x="43200" y="9670"/>
                  <a:pt x="43200" y="21600"/>
                </a:cubicBezTo>
                <a:cubicBezTo>
                  <a:pt x="43200" y="23099"/>
                  <a:pt x="43043" y="24594"/>
                  <a:pt x="42734" y="26062"/>
                </a:cubicBezTo>
              </a:path>
              <a:path w="43200" h="43200" stroke="0" extrusionOk="0">
                <a:moveTo>
                  <a:pt x="35975" y="37722"/>
                </a:moveTo>
                <a:cubicBezTo>
                  <a:pt x="32017" y="41250"/>
                  <a:pt x="26901" y="43199"/>
                  <a:pt x="21600" y="43200"/>
                </a:cubicBezTo>
                <a:cubicBezTo>
                  <a:pt x="9670" y="43200"/>
                  <a:pt x="0" y="33529"/>
                  <a:pt x="0" y="21600"/>
                </a:cubicBezTo>
                <a:cubicBezTo>
                  <a:pt x="0" y="9670"/>
                  <a:pt x="9670" y="0"/>
                  <a:pt x="21600" y="0"/>
                </a:cubicBezTo>
                <a:cubicBezTo>
                  <a:pt x="33529" y="0"/>
                  <a:pt x="43200" y="9670"/>
                  <a:pt x="43200" y="21600"/>
                </a:cubicBezTo>
                <a:cubicBezTo>
                  <a:pt x="43200" y="23099"/>
                  <a:pt x="43043" y="24594"/>
                  <a:pt x="42734" y="26062"/>
                </a:cubicBezTo>
                <a:lnTo>
                  <a:pt x="21600" y="21600"/>
                </a:lnTo>
                <a:close/>
              </a:path>
            </a:pathLst>
          </a:custGeom>
          <a:noFill/>
          <a:ln w="12700" cap="rnd">
            <a:solidFill>
              <a:schemeClr val="tx1"/>
            </a:solidFill>
            <a:round/>
            <a:headEnd/>
            <a:tailEnd type="triangle" w="med" len="med"/>
          </a:ln>
        </p:spPr>
        <p:txBody>
          <a:bodyPr wrap="none" anchor="ctr"/>
          <a:lstStyle/>
          <a:p>
            <a:pPr eaLnBrk="0" fontAlgn="base" hangingPunct="0">
              <a:spcBef>
                <a:spcPct val="0"/>
              </a:spcBef>
              <a:spcAft>
                <a:spcPct val="0"/>
              </a:spcAft>
            </a:pPr>
            <a:endParaRPr lang="en-US" sz="2000" dirty="0">
              <a:solidFill>
                <a:prstClr val="black"/>
              </a:solidFill>
              <a:latin typeface="+mn-lt"/>
            </a:endParaRPr>
          </a:p>
        </p:txBody>
      </p:sp>
      <p:sp>
        <p:nvSpPr>
          <p:cNvPr id="18434" name="Rectangle 2"/>
          <p:cNvSpPr>
            <a:spLocks noGrp="1" noChangeArrowheads="1"/>
          </p:cNvSpPr>
          <p:nvPr>
            <p:ph type="title"/>
          </p:nvPr>
        </p:nvSpPr>
        <p:spPr/>
        <p:txBody>
          <a:bodyPr>
            <a:normAutofit/>
          </a:bodyPr>
          <a:lstStyle/>
          <a:p>
            <a:r>
              <a:rPr lang="en-US" altLang="zh-TW" dirty="0"/>
              <a:t>MSI </a:t>
            </a:r>
            <a:r>
              <a:rPr lang="en-US" altLang="zh-TW" dirty="0" err="1">
                <a:solidFill>
                  <a:srgbClr val="FF0000"/>
                </a:solidFill>
              </a:rPr>
              <a:t>Writeback</a:t>
            </a:r>
            <a:r>
              <a:rPr lang="en-US" altLang="zh-TW" dirty="0">
                <a:solidFill>
                  <a:srgbClr val="FF0000"/>
                </a:solidFill>
              </a:rPr>
              <a:t> Invalidation</a:t>
            </a:r>
            <a:r>
              <a:rPr lang="en-US" altLang="zh-TW" dirty="0"/>
              <a:t> Protocol</a:t>
            </a:r>
            <a:endParaRPr lang="en-US" dirty="0" smtClean="0"/>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24</a:t>
            </a:fld>
            <a:endParaRPr lang="zh-TW" altLang="zh-TW"/>
          </a:p>
        </p:txBody>
      </p:sp>
      <p:sp>
        <p:nvSpPr>
          <p:cNvPr id="5" name="Arc 9"/>
          <p:cNvSpPr>
            <a:spLocks/>
          </p:cNvSpPr>
          <p:nvPr/>
        </p:nvSpPr>
        <p:spPr bwMode="auto">
          <a:xfrm rot="3932211">
            <a:off x="1641698" y="1567354"/>
            <a:ext cx="583965" cy="879892"/>
          </a:xfrm>
          <a:custGeom>
            <a:avLst/>
            <a:gdLst>
              <a:gd name="T0" fmla="*/ 505 w 43200"/>
              <a:gd name="T1" fmla="*/ 474 h 43200"/>
              <a:gd name="T2" fmla="*/ 599 w 43200"/>
              <a:gd name="T3" fmla="*/ 328 h 43200"/>
              <a:gd name="T4" fmla="*/ 303 w 43200"/>
              <a:gd name="T5" fmla="*/ 272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35975" y="37722"/>
                </a:moveTo>
                <a:cubicBezTo>
                  <a:pt x="32017" y="41250"/>
                  <a:pt x="26901" y="43199"/>
                  <a:pt x="21600" y="43200"/>
                </a:cubicBezTo>
                <a:cubicBezTo>
                  <a:pt x="9670" y="43200"/>
                  <a:pt x="0" y="33529"/>
                  <a:pt x="0" y="21600"/>
                </a:cubicBezTo>
                <a:cubicBezTo>
                  <a:pt x="0" y="9670"/>
                  <a:pt x="9670" y="0"/>
                  <a:pt x="21600" y="0"/>
                </a:cubicBezTo>
                <a:cubicBezTo>
                  <a:pt x="33529" y="0"/>
                  <a:pt x="43200" y="9670"/>
                  <a:pt x="43200" y="21600"/>
                </a:cubicBezTo>
                <a:cubicBezTo>
                  <a:pt x="43200" y="23099"/>
                  <a:pt x="43043" y="24594"/>
                  <a:pt x="42734" y="26062"/>
                </a:cubicBezTo>
              </a:path>
              <a:path w="43200" h="43200" stroke="0" extrusionOk="0">
                <a:moveTo>
                  <a:pt x="35975" y="37722"/>
                </a:moveTo>
                <a:cubicBezTo>
                  <a:pt x="32017" y="41250"/>
                  <a:pt x="26901" y="43199"/>
                  <a:pt x="21600" y="43200"/>
                </a:cubicBezTo>
                <a:cubicBezTo>
                  <a:pt x="9670" y="43200"/>
                  <a:pt x="0" y="33529"/>
                  <a:pt x="0" y="21600"/>
                </a:cubicBezTo>
                <a:cubicBezTo>
                  <a:pt x="0" y="9670"/>
                  <a:pt x="9670" y="0"/>
                  <a:pt x="21600" y="0"/>
                </a:cubicBezTo>
                <a:cubicBezTo>
                  <a:pt x="33529" y="0"/>
                  <a:pt x="43200" y="9670"/>
                  <a:pt x="43200" y="21600"/>
                </a:cubicBezTo>
                <a:cubicBezTo>
                  <a:pt x="43200" y="23099"/>
                  <a:pt x="43043" y="24594"/>
                  <a:pt x="42734" y="26062"/>
                </a:cubicBezTo>
                <a:lnTo>
                  <a:pt x="21600" y="21600"/>
                </a:lnTo>
                <a:close/>
              </a:path>
            </a:pathLst>
          </a:custGeom>
          <a:noFill/>
          <a:ln w="12700" cap="rnd">
            <a:solidFill>
              <a:schemeClr val="tx1"/>
            </a:solidFill>
            <a:round/>
            <a:headEnd/>
            <a:tailEnd type="triangle" w="med" len="med"/>
          </a:ln>
        </p:spPr>
        <p:txBody>
          <a:bodyPr wrap="none" anchor="ctr"/>
          <a:lstStyle/>
          <a:p>
            <a:pPr eaLnBrk="0" fontAlgn="base" hangingPunct="0">
              <a:spcBef>
                <a:spcPct val="0"/>
              </a:spcBef>
              <a:spcAft>
                <a:spcPct val="0"/>
              </a:spcAft>
            </a:pPr>
            <a:endParaRPr lang="en-US" sz="2000" dirty="0">
              <a:solidFill>
                <a:prstClr val="black"/>
              </a:solidFill>
              <a:latin typeface="+mn-lt"/>
            </a:endParaRPr>
          </a:p>
        </p:txBody>
      </p:sp>
      <p:sp>
        <p:nvSpPr>
          <p:cNvPr id="6" name="Arc 10"/>
          <p:cNvSpPr>
            <a:spLocks/>
          </p:cNvSpPr>
          <p:nvPr/>
        </p:nvSpPr>
        <p:spPr bwMode="auto">
          <a:xfrm rot="4920000">
            <a:off x="1817192" y="3283685"/>
            <a:ext cx="1505457" cy="461290"/>
          </a:xfrm>
          <a:custGeom>
            <a:avLst/>
            <a:gdLst>
              <a:gd name="T0" fmla="*/ 3 w 43200"/>
              <a:gd name="T1" fmla="*/ 512 h 26189"/>
              <a:gd name="T2" fmla="*/ 893 w 43200"/>
              <a:gd name="T3" fmla="*/ 561 h 26189"/>
              <a:gd name="T4" fmla="*/ 452 w 43200"/>
              <a:gd name="T5" fmla="*/ 463 h 26189"/>
              <a:gd name="T6" fmla="*/ 0 60000 65536"/>
              <a:gd name="T7" fmla="*/ 0 60000 65536"/>
              <a:gd name="T8" fmla="*/ 0 60000 65536"/>
              <a:gd name="T9" fmla="*/ 0 w 43200"/>
              <a:gd name="T10" fmla="*/ 0 h 26189"/>
              <a:gd name="T11" fmla="*/ 43200 w 43200"/>
              <a:gd name="T12" fmla="*/ 26189 h 26189"/>
            </a:gdLst>
            <a:ahLst/>
            <a:cxnLst>
              <a:cxn ang="T6">
                <a:pos x="T0" y="T1"/>
              </a:cxn>
              <a:cxn ang="T7">
                <a:pos x="T2" y="T3"/>
              </a:cxn>
              <a:cxn ang="T8">
                <a:pos x="T4" y="T5"/>
              </a:cxn>
            </a:cxnLst>
            <a:rect l="T9" t="T10" r="T11" b="T12"/>
            <a:pathLst>
              <a:path w="43200" h="26189" fill="none"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path>
              <a:path w="43200" h="26189" stroke="0"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lnTo>
                  <a:pt x="21600" y="21600"/>
                </a:lnTo>
                <a:close/>
              </a:path>
            </a:pathLst>
          </a:custGeom>
          <a:noFill/>
          <a:ln w="12700" cap="rnd">
            <a:solidFill>
              <a:srgbClr val="FF0000"/>
            </a:solidFill>
            <a:prstDash val="dash"/>
            <a:round/>
            <a:headEnd/>
            <a:tailEnd type="triangle" w="med" len="med"/>
          </a:ln>
        </p:spPr>
        <p:txBody>
          <a:bodyPr wrap="none" anchor="ctr"/>
          <a:lstStyle/>
          <a:p>
            <a:pPr eaLnBrk="0" fontAlgn="base" hangingPunct="0">
              <a:spcBef>
                <a:spcPct val="0"/>
              </a:spcBef>
              <a:spcAft>
                <a:spcPct val="0"/>
              </a:spcAft>
            </a:pPr>
            <a:endParaRPr lang="en-US" sz="2000" dirty="0">
              <a:solidFill>
                <a:prstClr val="black"/>
              </a:solidFill>
              <a:latin typeface="+mn-lt"/>
            </a:endParaRPr>
          </a:p>
        </p:txBody>
      </p:sp>
      <p:sp>
        <p:nvSpPr>
          <p:cNvPr id="7" name="Arc 11"/>
          <p:cNvSpPr>
            <a:spLocks/>
          </p:cNvSpPr>
          <p:nvPr/>
        </p:nvSpPr>
        <p:spPr bwMode="auto">
          <a:xfrm rot="5400000">
            <a:off x="1738311" y="4586873"/>
            <a:ext cx="749942" cy="996950"/>
          </a:xfrm>
          <a:custGeom>
            <a:avLst/>
            <a:gdLst>
              <a:gd name="T0" fmla="*/ 0 w 41915"/>
              <a:gd name="T1" fmla="*/ 207 h 43200"/>
              <a:gd name="T2" fmla="*/ 65 w 41915"/>
              <a:gd name="T3" fmla="*/ 523 h 43200"/>
              <a:gd name="T4" fmla="*/ 316 w 41915"/>
              <a:gd name="T5" fmla="*/ 314 h 43200"/>
              <a:gd name="T6" fmla="*/ 0 60000 65536"/>
              <a:gd name="T7" fmla="*/ 0 60000 65536"/>
              <a:gd name="T8" fmla="*/ 0 60000 65536"/>
              <a:gd name="T9" fmla="*/ 0 w 41915"/>
              <a:gd name="T10" fmla="*/ 0 h 43200"/>
              <a:gd name="T11" fmla="*/ 41915 w 41915"/>
              <a:gd name="T12" fmla="*/ 43200 h 43200"/>
            </a:gdLst>
            <a:ahLst/>
            <a:cxnLst>
              <a:cxn ang="T6">
                <a:pos x="T0" y="T1"/>
              </a:cxn>
              <a:cxn ang="T7">
                <a:pos x="T2" y="T3"/>
              </a:cxn>
              <a:cxn ang="T8">
                <a:pos x="T4" y="T5"/>
              </a:cxn>
            </a:cxnLst>
            <a:rect l="T9" t="T10" r="T11" b="T12"/>
            <a:pathLst>
              <a:path w="41915" h="43200" fill="none" extrusionOk="0">
                <a:moveTo>
                  <a:pt x="-1" y="14261"/>
                </a:moveTo>
                <a:cubicBezTo>
                  <a:pt x="3091" y="5703"/>
                  <a:pt x="11215" y="-1"/>
                  <a:pt x="20315" y="0"/>
                </a:cubicBezTo>
                <a:cubicBezTo>
                  <a:pt x="32244" y="0"/>
                  <a:pt x="41915" y="9670"/>
                  <a:pt x="41915" y="21600"/>
                </a:cubicBezTo>
                <a:cubicBezTo>
                  <a:pt x="41915" y="33529"/>
                  <a:pt x="32244" y="43200"/>
                  <a:pt x="20315" y="43200"/>
                </a:cubicBezTo>
                <a:cubicBezTo>
                  <a:pt x="14154" y="43200"/>
                  <a:pt x="8286" y="40569"/>
                  <a:pt x="4187" y="35969"/>
                </a:cubicBezTo>
              </a:path>
              <a:path w="41915" h="43200" stroke="0" extrusionOk="0">
                <a:moveTo>
                  <a:pt x="-1" y="14261"/>
                </a:moveTo>
                <a:cubicBezTo>
                  <a:pt x="3091" y="5703"/>
                  <a:pt x="11215" y="-1"/>
                  <a:pt x="20315" y="0"/>
                </a:cubicBezTo>
                <a:cubicBezTo>
                  <a:pt x="32244" y="0"/>
                  <a:pt x="41915" y="9670"/>
                  <a:pt x="41915" y="21600"/>
                </a:cubicBezTo>
                <a:cubicBezTo>
                  <a:pt x="41915" y="33529"/>
                  <a:pt x="32244" y="43200"/>
                  <a:pt x="20315" y="43200"/>
                </a:cubicBezTo>
                <a:cubicBezTo>
                  <a:pt x="14154" y="43200"/>
                  <a:pt x="8286" y="40569"/>
                  <a:pt x="4187" y="35969"/>
                </a:cubicBezTo>
                <a:lnTo>
                  <a:pt x="20315" y="21600"/>
                </a:lnTo>
                <a:close/>
              </a:path>
            </a:pathLst>
          </a:custGeom>
          <a:noFill/>
          <a:ln w="12700" cap="rnd">
            <a:solidFill>
              <a:schemeClr val="tx1"/>
            </a:solidFill>
            <a:round/>
            <a:headEnd type="triangle" w="med" len="med"/>
            <a:tailEnd/>
          </a:ln>
        </p:spPr>
        <p:txBody>
          <a:bodyPr wrap="none" anchor="ctr"/>
          <a:lstStyle/>
          <a:p>
            <a:pPr eaLnBrk="0" fontAlgn="base" hangingPunct="0">
              <a:spcBef>
                <a:spcPct val="0"/>
              </a:spcBef>
              <a:spcAft>
                <a:spcPct val="0"/>
              </a:spcAft>
            </a:pPr>
            <a:endParaRPr lang="en-US" sz="2000" dirty="0">
              <a:solidFill>
                <a:prstClr val="black"/>
              </a:solidFill>
              <a:latin typeface="+mn-lt"/>
            </a:endParaRPr>
          </a:p>
        </p:txBody>
      </p:sp>
      <p:sp>
        <p:nvSpPr>
          <p:cNvPr id="8" name="Rectangle 12"/>
          <p:cNvSpPr>
            <a:spLocks noChangeArrowheads="1"/>
          </p:cNvSpPr>
          <p:nvPr/>
        </p:nvSpPr>
        <p:spPr bwMode="auto">
          <a:xfrm>
            <a:off x="2404390" y="1553321"/>
            <a:ext cx="867739" cy="705321"/>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sz="2000" dirty="0" smtClean="0">
                <a:solidFill>
                  <a:prstClr val="black"/>
                </a:solidFill>
                <a:latin typeface="+mn-lt"/>
              </a:rPr>
              <a:t>Store/</a:t>
            </a:r>
          </a:p>
          <a:p>
            <a:pPr eaLnBrk="0" fontAlgn="base" hangingPunct="0">
              <a:spcBef>
                <a:spcPct val="0"/>
              </a:spcBef>
              <a:spcAft>
                <a:spcPct val="0"/>
              </a:spcAft>
            </a:pPr>
            <a:r>
              <a:rPr lang="en-US" sz="2000" dirty="0" err="1" smtClean="0">
                <a:solidFill>
                  <a:prstClr val="black"/>
                </a:solidFill>
                <a:latin typeface="+mn-lt"/>
              </a:rPr>
              <a:t>BusWr</a:t>
            </a:r>
            <a:endParaRPr lang="en-US" sz="2000" dirty="0">
              <a:solidFill>
                <a:prstClr val="black"/>
              </a:solidFill>
              <a:latin typeface="+mn-lt"/>
            </a:endParaRPr>
          </a:p>
        </p:txBody>
      </p:sp>
      <p:sp>
        <p:nvSpPr>
          <p:cNvPr id="9" name="Rectangle 14"/>
          <p:cNvSpPr>
            <a:spLocks noChangeArrowheads="1"/>
          </p:cNvSpPr>
          <p:nvPr/>
        </p:nvSpPr>
        <p:spPr bwMode="auto">
          <a:xfrm>
            <a:off x="2340970" y="3154363"/>
            <a:ext cx="1124220" cy="397545"/>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sz="2000" dirty="0" err="1" smtClean="0">
                <a:solidFill>
                  <a:prstClr val="black"/>
                </a:solidFill>
                <a:latin typeface="+mn-lt"/>
              </a:rPr>
              <a:t>BusWr</a:t>
            </a:r>
            <a:r>
              <a:rPr lang="en-US" sz="2000" dirty="0" smtClean="0">
                <a:solidFill>
                  <a:prstClr val="black"/>
                </a:solidFill>
                <a:latin typeface="+mn-lt"/>
              </a:rPr>
              <a:t>/--</a:t>
            </a:r>
            <a:endParaRPr lang="en-US" sz="2000" dirty="0">
              <a:solidFill>
                <a:prstClr val="black"/>
              </a:solidFill>
              <a:latin typeface="+mn-lt"/>
            </a:endParaRPr>
          </a:p>
        </p:txBody>
      </p:sp>
      <p:sp>
        <p:nvSpPr>
          <p:cNvPr id="10" name="Rectangle 16"/>
          <p:cNvSpPr>
            <a:spLocks noChangeArrowheads="1"/>
          </p:cNvSpPr>
          <p:nvPr/>
        </p:nvSpPr>
        <p:spPr bwMode="auto">
          <a:xfrm>
            <a:off x="718950" y="4775684"/>
            <a:ext cx="867739" cy="705321"/>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sz="2000" dirty="0" smtClean="0">
                <a:solidFill>
                  <a:prstClr val="black"/>
                </a:solidFill>
                <a:latin typeface="+mn-lt"/>
              </a:rPr>
              <a:t>Store/</a:t>
            </a:r>
          </a:p>
          <a:p>
            <a:pPr eaLnBrk="0" fontAlgn="base" hangingPunct="0">
              <a:spcBef>
                <a:spcPct val="0"/>
              </a:spcBef>
              <a:spcAft>
                <a:spcPct val="0"/>
              </a:spcAft>
            </a:pPr>
            <a:r>
              <a:rPr lang="en-US" sz="2000" dirty="0" err="1" smtClean="0">
                <a:solidFill>
                  <a:prstClr val="black"/>
                </a:solidFill>
                <a:latin typeface="+mn-lt"/>
              </a:rPr>
              <a:t>BusWr</a:t>
            </a:r>
            <a:endParaRPr lang="en-US" sz="2000" dirty="0">
              <a:solidFill>
                <a:prstClr val="black"/>
              </a:solidFill>
              <a:latin typeface="+mn-lt"/>
            </a:endParaRPr>
          </a:p>
        </p:txBody>
      </p:sp>
      <p:sp>
        <p:nvSpPr>
          <p:cNvPr id="11" name="Rectangle 17"/>
          <p:cNvSpPr>
            <a:spLocks noChangeArrowheads="1"/>
          </p:cNvSpPr>
          <p:nvPr/>
        </p:nvSpPr>
        <p:spPr bwMode="auto">
          <a:xfrm>
            <a:off x="323528" y="3272038"/>
            <a:ext cx="928734" cy="705321"/>
          </a:xfrm>
          <a:prstGeom prst="rect">
            <a:avLst/>
          </a:prstGeom>
          <a:noFill/>
          <a:ln w="12700">
            <a:noFill/>
            <a:prstDash val="sysDot"/>
            <a:miter lim="800000"/>
            <a:headEnd/>
            <a:tailEnd/>
          </a:ln>
        </p:spPr>
        <p:txBody>
          <a:bodyPr wrap="square" lIns="90488" tIns="44450" rIns="90488" bIns="44450">
            <a:spAutoFit/>
          </a:bodyPr>
          <a:lstStyle/>
          <a:p>
            <a:pPr eaLnBrk="0" fontAlgn="base" hangingPunct="0">
              <a:spcBef>
                <a:spcPct val="0"/>
              </a:spcBef>
              <a:spcAft>
                <a:spcPct val="0"/>
              </a:spcAft>
            </a:pPr>
            <a:r>
              <a:rPr lang="en-US" sz="2000" dirty="0" smtClean="0">
                <a:solidFill>
                  <a:prstClr val="black"/>
                </a:solidFill>
                <a:latin typeface="+mn-lt"/>
              </a:rPr>
              <a:t>Load/</a:t>
            </a:r>
          </a:p>
          <a:p>
            <a:pPr eaLnBrk="0" fontAlgn="base" hangingPunct="0">
              <a:spcBef>
                <a:spcPct val="0"/>
              </a:spcBef>
              <a:spcAft>
                <a:spcPct val="0"/>
              </a:spcAft>
            </a:pPr>
            <a:r>
              <a:rPr lang="en-US" sz="2000" dirty="0" err="1" smtClean="0">
                <a:solidFill>
                  <a:prstClr val="black"/>
                </a:solidFill>
                <a:latin typeface="+mn-lt"/>
              </a:rPr>
              <a:t>BusRd</a:t>
            </a:r>
            <a:endParaRPr lang="en-US" sz="2000" dirty="0">
              <a:solidFill>
                <a:prstClr val="black"/>
              </a:solidFill>
              <a:latin typeface="+mn-lt"/>
            </a:endParaRPr>
          </a:p>
        </p:txBody>
      </p:sp>
      <p:sp>
        <p:nvSpPr>
          <p:cNvPr id="12" name="Arc 18"/>
          <p:cNvSpPr>
            <a:spLocks/>
          </p:cNvSpPr>
          <p:nvPr/>
        </p:nvSpPr>
        <p:spPr bwMode="auto">
          <a:xfrm rot="15720000">
            <a:off x="571655" y="3336558"/>
            <a:ext cx="1649548" cy="530918"/>
          </a:xfrm>
          <a:custGeom>
            <a:avLst/>
            <a:gdLst>
              <a:gd name="T0" fmla="*/ 3 w 43200"/>
              <a:gd name="T1" fmla="*/ 512 h 26189"/>
              <a:gd name="T2" fmla="*/ 893 w 43200"/>
              <a:gd name="T3" fmla="*/ 561 h 26189"/>
              <a:gd name="T4" fmla="*/ 452 w 43200"/>
              <a:gd name="T5" fmla="*/ 463 h 26189"/>
              <a:gd name="T6" fmla="*/ 0 60000 65536"/>
              <a:gd name="T7" fmla="*/ 0 60000 65536"/>
              <a:gd name="T8" fmla="*/ 0 60000 65536"/>
              <a:gd name="T9" fmla="*/ 0 w 43200"/>
              <a:gd name="T10" fmla="*/ 0 h 26189"/>
              <a:gd name="T11" fmla="*/ 43200 w 43200"/>
              <a:gd name="T12" fmla="*/ 26189 h 26189"/>
            </a:gdLst>
            <a:ahLst/>
            <a:cxnLst>
              <a:cxn ang="T6">
                <a:pos x="T0" y="T1"/>
              </a:cxn>
              <a:cxn ang="T7">
                <a:pos x="T2" y="T3"/>
              </a:cxn>
              <a:cxn ang="T8">
                <a:pos x="T4" y="T5"/>
              </a:cxn>
            </a:cxnLst>
            <a:rect l="T9" t="T10" r="T11" b="T12"/>
            <a:pathLst>
              <a:path w="43200" h="26189" fill="none"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path>
              <a:path w="43200" h="26189" stroke="0"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lnTo>
                  <a:pt x="21600" y="21600"/>
                </a:lnTo>
                <a:close/>
              </a:path>
            </a:pathLst>
          </a:custGeom>
          <a:noFill/>
          <a:ln w="12700" cap="rnd">
            <a:solidFill>
              <a:schemeClr val="tx1"/>
            </a:solidFill>
            <a:round/>
            <a:headEnd/>
            <a:tailEnd type="triangle" w="med" len="med"/>
          </a:ln>
        </p:spPr>
        <p:txBody>
          <a:bodyPr wrap="none" anchor="ctr"/>
          <a:lstStyle/>
          <a:p>
            <a:pPr eaLnBrk="0" fontAlgn="base" hangingPunct="0">
              <a:spcBef>
                <a:spcPct val="0"/>
              </a:spcBef>
              <a:spcAft>
                <a:spcPct val="0"/>
              </a:spcAft>
            </a:pPr>
            <a:endParaRPr lang="en-US" sz="2000" dirty="0">
              <a:solidFill>
                <a:prstClr val="black"/>
              </a:solidFill>
              <a:latin typeface="+mn-lt"/>
            </a:endParaRPr>
          </a:p>
        </p:txBody>
      </p:sp>
      <p:sp>
        <p:nvSpPr>
          <p:cNvPr id="13" name="Rectangle 19"/>
          <p:cNvSpPr>
            <a:spLocks noChangeArrowheads="1"/>
          </p:cNvSpPr>
          <p:nvPr/>
        </p:nvSpPr>
        <p:spPr bwMode="auto">
          <a:xfrm>
            <a:off x="600933" y="1726619"/>
            <a:ext cx="939361" cy="397545"/>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sz="2000" dirty="0" smtClean="0">
                <a:solidFill>
                  <a:prstClr val="black"/>
                </a:solidFill>
                <a:latin typeface="+mn-lt"/>
              </a:rPr>
              <a:t>Load/--</a:t>
            </a:r>
            <a:endParaRPr lang="en-US" sz="2000" dirty="0">
              <a:solidFill>
                <a:prstClr val="black"/>
              </a:solidFill>
              <a:latin typeface="+mn-lt"/>
            </a:endParaRPr>
          </a:p>
        </p:txBody>
      </p:sp>
      <p:sp>
        <p:nvSpPr>
          <p:cNvPr id="14" name="Oval 7"/>
          <p:cNvSpPr>
            <a:spLocks noChangeArrowheads="1"/>
          </p:cNvSpPr>
          <p:nvPr/>
        </p:nvSpPr>
        <p:spPr bwMode="auto">
          <a:xfrm>
            <a:off x="1545446" y="2300959"/>
            <a:ext cx="825500" cy="825500"/>
          </a:xfrm>
          <a:prstGeom prst="ellipse">
            <a:avLst/>
          </a:prstGeom>
          <a:solidFill>
            <a:srgbClr val="99FF99"/>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wrap="none" anchor="ctr"/>
          <a:lstStyle/>
          <a:p>
            <a:pPr algn="ctr" eaLnBrk="0" fontAlgn="base" hangingPunct="0">
              <a:spcBef>
                <a:spcPct val="0"/>
              </a:spcBef>
              <a:spcAft>
                <a:spcPct val="0"/>
              </a:spcAft>
            </a:pPr>
            <a:r>
              <a:rPr lang="en-US" sz="2000" dirty="0" smtClean="0">
                <a:solidFill>
                  <a:prstClr val="black"/>
                </a:solidFill>
              </a:rPr>
              <a:t>Valid</a:t>
            </a:r>
            <a:endParaRPr lang="en-US" sz="2000" dirty="0">
              <a:solidFill>
                <a:prstClr val="black"/>
              </a:solidFill>
            </a:endParaRPr>
          </a:p>
        </p:txBody>
      </p:sp>
      <p:sp>
        <p:nvSpPr>
          <p:cNvPr id="15" name="Oval 8"/>
          <p:cNvSpPr>
            <a:spLocks noChangeArrowheads="1"/>
          </p:cNvSpPr>
          <p:nvPr/>
        </p:nvSpPr>
        <p:spPr bwMode="auto">
          <a:xfrm>
            <a:off x="1629583" y="3977359"/>
            <a:ext cx="825500" cy="825500"/>
          </a:xfrm>
          <a:prstGeom prst="ellipse">
            <a:avLst/>
          </a:prstGeom>
          <a:solidFill>
            <a:srgbClr val="99FF99"/>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wrap="none" anchor="ctr"/>
          <a:lstStyle/>
          <a:p>
            <a:pPr algn="ctr" eaLnBrk="0" fontAlgn="base" hangingPunct="0">
              <a:spcBef>
                <a:spcPct val="0"/>
              </a:spcBef>
              <a:spcAft>
                <a:spcPct val="0"/>
              </a:spcAft>
            </a:pPr>
            <a:r>
              <a:rPr lang="en-US" sz="2000" dirty="0" smtClean="0">
                <a:solidFill>
                  <a:prstClr val="black"/>
                </a:solidFill>
              </a:rPr>
              <a:t>Invalid</a:t>
            </a:r>
            <a:endParaRPr lang="en-US" sz="2000" dirty="0">
              <a:solidFill>
                <a:prstClr val="black"/>
              </a:solidFill>
            </a:endParaRPr>
          </a:p>
        </p:txBody>
      </p:sp>
      <p:sp>
        <p:nvSpPr>
          <p:cNvPr id="16" name="Arc 9"/>
          <p:cNvSpPr>
            <a:spLocks/>
          </p:cNvSpPr>
          <p:nvPr/>
        </p:nvSpPr>
        <p:spPr bwMode="auto">
          <a:xfrm rot="3932211">
            <a:off x="5753524" y="1570825"/>
            <a:ext cx="583965" cy="879892"/>
          </a:xfrm>
          <a:custGeom>
            <a:avLst/>
            <a:gdLst>
              <a:gd name="T0" fmla="*/ 505 w 43200"/>
              <a:gd name="T1" fmla="*/ 474 h 43200"/>
              <a:gd name="T2" fmla="*/ 599 w 43200"/>
              <a:gd name="T3" fmla="*/ 328 h 43200"/>
              <a:gd name="T4" fmla="*/ 303 w 43200"/>
              <a:gd name="T5" fmla="*/ 272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35975" y="37722"/>
                </a:moveTo>
                <a:cubicBezTo>
                  <a:pt x="32017" y="41250"/>
                  <a:pt x="26901" y="43199"/>
                  <a:pt x="21600" y="43200"/>
                </a:cubicBezTo>
                <a:cubicBezTo>
                  <a:pt x="9670" y="43200"/>
                  <a:pt x="0" y="33529"/>
                  <a:pt x="0" y="21600"/>
                </a:cubicBezTo>
                <a:cubicBezTo>
                  <a:pt x="0" y="9670"/>
                  <a:pt x="9670" y="0"/>
                  <a:pt x="21600" y="0"/>
                </a:cubicBezTo>
                <a:cubicBezTo>
                  <a:pt x="33529" y="0"/>
                  <a:pt x="43200" y="9670"/>
                  <a:pt x="43200" y="21600"/>
                </a:cubicBezTo>
                <a:cubicBezTo>
                  <a:pt x="43200" y="23099"/>
                  <a:pt x="43043" y="24594"/>
                  <a:pt x="42734" y="26062"/>
                </a:cubicBezTo>
              </a:path>
              <a:path w="43200" h="43200" stroke="0" extrusionOk="0">
                <a:moveTo>
                  <a:pt x="35975" y="37722"/>
                </a:moveTo>
                <a:cubicBezTo>
                  <a:pt x="32017" y="41250"/>
                  <a:pt x="26901" y="43199"/>
                  <a:pt x="21600" y="43200"/>
                </a:cubicBezTo>
                <a:cubicBezTo>
                  <a:pt x="9670" y="43200"/>
                  <a:pt x="0" y="33529"/>
                  <a:pt x="0" y="21600"/>
                </a:cubicBezTo>
                <a:cubicBezTo>
                  <a:pt x="0" y="9670"/>
                  <a:pt x="9670" y="0"/>
                  <a:pt x="21600" y="0"/>
                </a:cubicBezTo>
                <a:cubicBezTo>
                  <a:pt x="33529" y="0"/>
                  <a:pt x="43200" y="9670"/>
                  <a:pt x="43200" y="21600"/>
                </a:cubicBezTo>
                <a:cubicBezTo>
                  <a:pt x="43200" y="23099"/>
                  <a:pt x="43043" y="24594"/>
                  <a:pt x="42734" y="26062"/>
                </a:cubicBezTo>
                <a:lnTo>
                  <a:pt x="21600" y="21600"/>
                </a:lnTo>
                <a:close/>
              </a:path>
            </a:pathLst>
          </a:custGeom>
          <a:noFill/>
          <a:ln w="12700" cap="rnd">
            <a:solidFill>
              <a:schemeClr val="tx1"/>
            </a:solidFill>
            <a:round/>
            <a:headEnd/>
            <a:tailEnd type="triangle" w="med" len="med"/>
          </a:ln>
        </p:spPr>
        <p:txBody>
          <a:bodyPr wrap="none" anchor="ctr"/>
          <a:lstStyle/>
          <a:p>
            <a:pPr eaLnBrk="0" fontAlgn="base" hangingPunct="0">
              <a:spcBef>
                <a:spcPct val="0"/>
              </a:spcBef>
              <a:spcAft>
                <a:spcPct val="0"/>
              </a:spcAft>
            </a:pPr>
            <a:endParaRPr lang="en-US" sz="2000" dirty="0">
              <a:solidFill>
                <a:prstClr val="black"/>
              </a:solidFill>
              <a:latin typeface="+mn-lt"/>
            </a:endParaRPr>
          </a:p>
        </p:txBody>
      </p:sp>
      <p:sp>
        <p:nvSpPr>
          <p:cNvPr id="17" name="Arc 10"/>
          <p:cNvSpPr>
            <a:spLocks/>
          </p:cNvSpPr>
          <p:nvPr/>
        </p:nvSpPr>
        <p:spPr bwMode="auto">
          <a:xfrm rot="4920000">
            <a:off x="5929018" y="3287156"/>
            <a:ext cx="1505457" cy="461290"/>
          </a:xfrm>
          <a:custGeom>
            <a:avLst/>
            <a:gdLst>
              <a:gd name="T0" fmla="*/ 3 w 43200"/>
              <a:gd name="T1" fmla="*/ 512 h 26189"/>
              <a:gd name="T2" fmla="*/ 893 w 43200"/>
              <a:gd name="T3" fmla="*/ 561 h 26189"/>
              <a:gd name="T4" fmla="*/ 452 w 43200"/>
              <a:gd name="T5" fmla="*/ 463 h 26189"/>
              <a:gd name="T6" fmla="*/ 0 60000 65536"/>
              <a:gd name="T7" fmla="*/ 0 60000 65536"/>
              <a:gd name="T8" fmla="*/ 0 60000 65536"/>
              <a:gd name="T9" fmla="*/ 0 w 43200"/>
              <a:gd name="T10" fmla="*/ 0 h 26189"/>
              <a:gd name="T11" fmla="*/ 43200 w 43200"/>
              <a:gd name="T12" fmla="*/ 26189 h 26189"/>
            </a:gdLst>
            <a:ahLst/>
            <a:cxnLst>
              <a:cxn ang="T6">
                <a:pos x="T0" y="T1"/>
              </a:cxn>
              <a:cxn ang="T7">
                <a:pos x="T2" y="T3"/>
              </a:cxn>
              <a:cxn ang="T8">
                <a:pos x="T4" y="T5"/>
              </a:cxn>
            </a:cxnLst>
            <a:rect l="T9" t="T10" r="T11" b="T12"/>
            <a:pathLst>
              <a:path w="43200" h="26189" fill="none"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path>
              <a:path w="43200" h="26189" stroke="0"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lnTo>
                  <a:pt x="21600" y="21600"/>
                </a:lnTo>
                <a:close/>
              </a:path>
            </a:pathLst>
          </a:custGeom>
          <a:noFill/>
          <a:ln w="12700" cap="rnd">
            <a:solidFill>
              <a:srgbClr val="FF0000"/>
            </a:solidFill>
            <a:prstDash val="dash"/>
            <a:round/>
            <a:headEnd/>
            <a:tailEnd type="triangle" w="med" len="med"/>
          </a:ln>
        </p:spPr>
        <p:txBody>
          <a:bodyPr wrap="none" anchor="ctr"/>
          <a:lstStyle/>
          <a:p>
            <a:pPr eaLnBrk="0" fontAlgn="base" hangingPunct="0">
              <a:spcBef>
                <a:spcPct val="0"/>
              </a:spcBef>
              <a:spcAft>
                <a:spcPct val="0"/>
              </a:spcAft>
            </a:pPr>
            <a:endParaRPr lang="en-US" sz="2000" dirty="0">
              <a:solidFill>
                <a:prstClr val="black"/>
              </a:solidFill>
              <a:latin typeface="+mn-lt"/>
            </a:endParaRPr>
          </a:p>
        </p:txBody>
      </p:sp>
      <p:sp>
        <p:nvSpPr>
          <p:cNvPr id="18" name="Arc 11"/>
          <p:cNvSpPr>
            <a:spLocks/>
          </p:cNvSpPr>
          <p:nvPr/>
        </p:nvSpPr>
        <p:spPr bwMode="auto">
          <a:xfrm rot="5400000">
            <a:off x="5850137" y="4590344"/>
            <a:ext cx="749942" cy="996950"/>
          </a:xfrm>
          <a:custGeom>
            <a:avLst/>
            <a:gdLst>
              <a:gd name="T0" fmla="*/ 0 w 41915"/>
              <a:gd name="T1" fmla="*/ 207 h 43200"/>
              <a:gd name="T2" fmla="*/ 65 w 41915"/>
              <a:gd name="T3" fmla="*/ 523 h 43200"/>
              <a:gd name="T4" fmla="*/ 316 w 41915"/>
              <a:gd name="T5" fmla="*/ 314 h 43200"/>
              <a:gd name="T6" fmla="*/ 0 60000 65536"/>
              <a:gd name="T7" fmla="*/ 0 60000 65536"/>
              <a:gd name="T8" fmla="*/ 0 60000 65536"/>
              <a:gd name="T9" fmla="*/ 0 w 41915"/>
              <a:gd name="T10" fmla="*/ 0 h 43200"/>
              <a:gd name="T11" fmla="*/ 41915 w 41915"/>
              <a:gd name="T12" fmla="*/ 43200 h 43200"/>
            </a:gdLst>
            <a:ahLst/>
            <a:cxnLst>
              <a:cxn ang="T6">
                <a:pos x="T0" y="T1"/>
              </a:cxn>
              <a:cxn ang="T7">
                <a:pos x="T2" y="T3"/>
              </a:cxn>
              <a:cxn ang="T8">
                <a:pos x="T4" y="T5"/>
              </a:cxn>
            </a:cxnLst>
            <a:rect l="T9" t="T10" r="T11" b="T12"/>
            <a:pathLst>
              <a:path w="41915" h="43200" fill="none" extrusionOk="0">
                <a:moveTo>
                  <a:pt x="-1" y="14261"/>
                </a:moveTo>
                <a:cubicBezTo>
                  <a:pt x="3091" y="5703"/>
                  <a:pt x="11215" y="-1"/>
                  <a:pt x="20315" y="0"/>
                </a:cubicBezTo>
                <a:cubicBezTo>
                  <a:pt x="32244" y="0"/>
                  <a:pt x="41915" y="9670"/>
                  <a:pt x="41915" y="21600"/>
                </a:cubicBezTo>
                <a:cubicBezTo>
                  <a:pt x="41915" y="33529"/>
                  <a:pt x="32244" y="43200"/>
                  <a:pt x="20315" y="43200"/>
                </a:cubicBezTo>
                <a:cubicBezTo>
                  <a:pt x="14154" y="43200"/>
                  <a:pt x="8286" y="40569"/>
                  <a:pt x="4187" y="35969"/>
                </a:cubicBezTo>
              </a:path>
              <a:path w="41915" h="43200" stroke="0" extrusionOk="0">
                <a:moveTo>
                  <a:pt x="-1" y="14261"/>
                </a:moveTo>
                <a:cubicBezTo>
                  <a:pt x="3091" y="5703"/>
                  <a:pt x="11215" y="-1"/>
                  <a:pt x="20315" y="0"/>
                </a:cubicBezTo>
                <a:cubicBezTo>
                  <a:pt x="32244" y="0"/>
                  <a:pt x="41915" y="9670"/>
                  <a:pt x="41915" y="21600"/>
                </a:cubicBezTo>
                <a:cubicBezTo>
                  <a:pt x="41915" y="33529"/>
                  <a:pt x="32244" y="43200"/>
                  <a:pt x="20315" y="43200"/>
                </a:cubicBezTo>
                <a:cubicBezTo>
                  <a:pt x="14154" y="43200"/>
                  <a:pt x="8286" y="40569"/>
                  <a:pt x="4187" y="35969"/>
                </a:cubicBezTo>
                <a:lnTo>
                  <a:pt x="20315" y="21600"/>
                </a:lnTo>
                <a:close/>
              </a:path>
            </a:pathLst>
          </a:custGeom>
          <a:noFill/>
          <a:ln w="12700" cap="rnd">
            <a:solidFill>
              <a:schemeClr val="tx1"/>
            </a:solidFill>
            <a:round/>
            <a:headEnd type="triangle" w="med" len="med"/>
            <a:tailEnd/>
          </a:ln>
        </p:spPr>
        <p:txBody>
          <a:bodyPr wrap="none" anchor="ctr"/>
          <a:lstStyle/>
          <a:p>
            <a:pPr eaLnBrk="0" fontAlgn="base" hangingPunct="0">
              <a:spcBef>
                <a:spcPct val="0"/>
              </a:spcBef>
              <a:spcAft>
                <a:spcPct val="0"/>
              </a:spcAft>
            </a:pPr>
            <a:endParaRPr lang="en-US" sz="2000" dirty="0">
              <a:solidFill>
                <a:prstClr val="black"/>
              </a:solidFill>
              <a:latin typeface="+mn-lt"/>
            </a:endParaRPr>
          </a:p>
        </p:txBody>
      </p:sp>
      <p:sp>
        <p:nvSpPr>
          <p:cNvPr id="19" name="Rectangle 12"/>
          <p:cNvSpPr>
            <a:spLocks noChangeArrowheads="1"/>
          </p:cNvSpPr>
          <p:nvPr/>
        </p:nvSpPr>
        <p:spPr bwMode="auto">
          <a:xfrm>
            <a:off x="7236296" y="1213068"/>
            <a:ext cx="1613135" cy="397545"/>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sz="2000" dirty="0" smtClean="0">
                <a:solidFill>
                  <a:prstClr val="black"/>
                </a:solidFill>
                <a:latin typeface="+mn-lt"/>
              </a:rPr>
              <a:t>Load, Store/--</a:t>
            </a:r>
            <a:endParaRPr lang="en-US" sz="2000" dirty="0">
              <a:solidFill>
                <a:prstClr val="black"/>
              </a:solidFill>
              <a:latin typeface="+mn-lt"/>
            </a:endParaRPr>
          </a:p>
        </p:txBody>
      </p:sp>
      <p:sp>
        <p:nvSpPr>
          <p:cNvPr id="20" name="Rectangle 14"/>
          <p:cNvSpPr>
            <a:spLocks noChangeArrowheads="1"/>
          </p:cNvSpPr>
          <p:nvPr/>
        </p:nvSpPr>
        <p:spPr bwMode="auto">
          <a:xfrm>
            <a:off x="6290676" y="3530331"/>
            <a:ext cx="1221489" cy="397545"/>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sz="2000" dirty="0" err="1" smtClean="0">
                <a:solidFill>
                  <a:prstClr val="black"/>
                </a:solidFill>
                <a:latin typeface="+mn-lt"/>
              </a:rPr>
              <a:t>BusRdX</a:t>
            </a:r>
            <a:r>
              <a:rPr lang="en-US" sz="2000" dirty="0" smtClean="0">
                <a:solidFill>
                  <a:prstClr val="black"/>
                </a:solidFill>
                <a:latin typeface="+mn-lt"/>
              </a:rPr>
              <a:t>/--</a:t>
            </a:r>
            <a:endParaRPr lang="en-US" sz="2000" dirty="0">
              <a:solidFill>
                <a:prstClr val="black"/>
              </a:solidFill>
              <a:latin typeface="+mn-lt"/>
            </a:endParaRPr>
          </a:p>
        </p:txBody>
      </p:sp>
      <p:sp>
        <p:nvSpPr>
          <p:cNvPr id="21" name="Rectangle 16"/>
          <p:cNvSpPr>
            <a:spLocks noChangeArrowheads="1"/>
          </p:cNvSpPr>
          <p:nvPr/>
        </p:nvSpPr>
        <p:spPr bwMode="auto">
          <a:xfrm>
            <a:off x="4830776" y="4779155"/>
            <a:ext cx="924934" cy="705321"/>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sz="2000" dirty="0" smtClean="0">
                <a:solidFill>
                  <a:prstClr val="black"/>
                </a:solidFill>
                <a:latin typeface="+mn-lt"/>
              </a:rPr>
              <a:t>Store/</a:t>
            </a:r>
          </a:p>
          <a:p>
            <a:pPr eaLnBrk="0" fontAlgn="base" hangingPunct="0">
              <a:spcBef>
                <a:spcPct val="0"/>
              </a:spcBef>
              <a:spcAft>
                <a:spcPct val="0"/>
              </a:spcAft>
            </a:pPr>
            <a:r>
              <a:rPr lang="en-US" sz="2000" dirty="0" err="1" smtClean="0">
                <a:solidFill>
                  <a:prstClr val="black"/>
                </a:solidFill>
                <a:latin typeface="+mn-lt"/>
              </a:rPr>
              <a:t>BusWB</a:t>
            </a:r>
            <a:endParaRPr lang="en-US" sz="2000" dirty="0">
              <a:solidFill>
                <a:prstClr val="black"/>
              </a:solidFill>
              <a:latin typeface="+mn-lt"/>
            </a:endParaRPr>
          </a:p>
        </p:txBody>
      </p:sp>
      <p:sp>
        <p:nvSpPr>
          <p:cNvPr id="22" name="Rectangle 17"/>
          <p:cNvSpPr>
            <a:spLocks noChangeArrowheads="1"/>
          </p:cNvSpPr>
          <p:nvPr/>
        </p:nvSpPr>
        <p:spPr bwMode="auto">
          <a:xfrm>
            <a:off x="4427984" y="3275509"/>
            <a:ext cx="928734" cy="705321"/>
          </a:xfrm>
          <a:prstGeom prst="rect">
            <a:avLst/>
          </a:prstGeom>
          <a:noFill/>
          <a:ln w="12700">
            <a:noFill/>
            <a:prstDash val="sysDot"/>
            <a:miter lim="800000"/>
            <a:headEnd/>
            <a:tailEnd/>
          </a:ln>
        </p:spPr>
        <p:txBody>
          <a:bodyPr wrap="square" lIns="90488" tIns="44450" rIns="90488" bIns="44450">
            <a:spAutoFit/>
          </a:bodyPr>
          <a:lstStyle/>
          <a:p>
            <a:pPr eaLnBrk="0" fontAlgn="base" hangingPunct="0">
              <a:spcBef>
                <a:spcPct val="0"/>
              </a:spcBef>
              <a:spcAft>
                <a:spcPct val="0"/>
              </a:spcAft>
            </a:pPr>
            <a:r>
              <a:rPr lang="en-US" sz="2000" dirty="0" smtClean="0">
                <a:solidFill>
                  <a:prstClr val="black"/>
                </a:solidFill>
                <a:latin typeface="+mn-lt"/>
              </a:rPr>
              <a:t>Load/</a:t>
            </a:r>
          </a:p>
          <a:p>
            <a:pPr eaLnBrk="0" fontAlgn="base" hangingPunct="0">
              <a:spcBef>
                <a:spcPct val="0"/>
              </a:spcBef>
              <a:spcAft>
                <a:spcPct val="0"/>
              </a:spcAft>
            </a:pPr>
            <a:r>
              <a:rPr lang="en-US" sz="2000" dirty="0" err="1" smtClean="0">
                <a:solidFill>
                  <a:prstClr val="black"/>
                </a:solidFill>
                <a:latin typeface="+mn-lt"/>
              </a:rPr>
              <a:t>BusRd</a:t>
            </a:r>
            <a:endParaRPr lang="en-US" sz="2000" dirty="0">
              <a:solidFill>
                <a:prstClr val="black"/>
              </a:solidFill>
              <a:latin typeface="+mn-lt"/>
            </a:endParaRPr>
          </a:p>
        </p:txBody>
      </p:sp>
      <p:sp>
        <p:nvSpPr>
          <p:cNvPr id="23" name="Arc 18"/>
          <p:cNvSpPr>
            <a:spLocks/>
          </p:cNvSpPr>
          <p:nvPr/>
        </p:nvSpPr>
        <p:spPr bwMode="auto">
          <a:xfrm rot="15720000">
            <a:off x="4683481" y="3340029"/>
            <a:ext cx="1649548" cy="530918"/>
          </a:xfrm>
          <a:custGeom>
            <a:avLst/>
            <a:gdLst>
              <a:gd name="T0" fmla="*/ 3 w 43200"/>
              <a:gd name="T1" fmla="*/ 512 h 26189"/>
              <a:gd name="T2" fmla="*/ 893 w 43200"/>
              <a:gd name="T3" fmla="*/ 561 h 26189"/>
              <a:gd name="T4" fmla="*/ 452 w 43200"/>
              <a:gd name="T5" fmla="*/ 463 h 26189"/>
              <a:gd name="T6" fmla="*/ 0 60000 65536"/>
              <a:gd name="T7" fmla="*/ 0 60000 65536"/>
              <a:gd name="T8" fmla="*/ 0 60000 65536"/>
              <a:gd name="T9" fmla="*/ 0 w 43200"/>
              <a:gd name="T10" fmla="*/ 0 h 26189"/>
              <a:gd name="T11" fmla="*/ 43200 w 43200"/>
              <a:gd name="T12" fmla="*/ 26189 h 26189"/>
            </a:gdLst>
            <a:ahLst/>
            <a:cxnLst>
              <a:cxn ang="T6">
                <a:pos x="T0" y="T1"/>
              </a:cxn>
              <a:cxn ang="T7">
                <a:pos x="T2" y="T3"/>
              </a:cxn>
              <a:cxn ang="T8">
                <a:pos x="T4" y="T5"/>
              </a:cxn>
            </a:cxnLst>
            <a:rect l="T9" t="T10" r="T11" b="T12"/>
            <a:pathLst>
              <a:path w="43200" h="26189" fill="none"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path>
              <a:path w="43200" h="26189" stroke="0"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lnTo>
                  <a:pt x="21600" y="21600"/>
                </a:lnTo>
                <a:close/>
              </a:path>
            </a:pathLst>
          </a:custGeom>
          <a:noFill/>
          <a:ln w="12700" cap="rnd">
            <a:solidFill>
              <a:schemeClr val="tx1"/>
            </a:solidFill>
            <a:round/>
            <a:headEnd/>
            <a:tailEnd type="triangle" w="med" len="med"/>
          </a:ln>
        </p:spPr>
        <p:txBody>
          <a:bodyPr wrap="none" anchor="ctr"/>
          <a:lstStyle/>
          <a:p>
            <a:pPr eaLnBrk="0" fontAlgn="base" hangingPunct="0">
              <a:spcBef>
                <a:spcPct val="0"/>
              </a:spcBef>
              <a:spcAft>
                <a:spcPct val="0"/>
              </a:spcAft>
            </a:pPr>
            <a:endParaRPr lang="en-US" sz="2000" dirty="0">
              <a:solidFill>
                <a:prstClr val="black"/>
              </a:solidFill>
              <a:latin typeface="+mn-lt"/>
            </a:endParaRPr>
          </a:p>
        </p:txBody>
      </p:sp>
      <p:sp>
        <p:nvSpPr>
          <p:cNvPr id="24" name="Rectangle 19"/>
          <p:cNvSpPr>
            <a:spLocks noChangeArrowheads="1"/>
          </p:cNvSpPr>
          <p:nvPr/>
        </p:nvSpPr>
        <p:spPr bwMode="auto">
          <a:xfrm>
            <a:off x="4640751" y="1730090"/>
            <a:ext cx="939361" cy="397545"/>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sz="2000" dirty="0" smtClean="0">
                <a:solidFill>
                  <a:prstClr val="black"/>
                </a:solidFill>
                <a:latin typeface="+mn-lt"/>
              </a:rPr>
              <a:t>Load/--</a:t>
            </a:r>
            <a:endParaRPr lang="en-US" sz="2000" dirty="0">
              <a:solidFill>
                <a:prstClr val="black"/>
              </a:solidFill>
              <a:latin typeface="+mn-lt"/>
            </a:endParaRPr>
          </a:p>
        </p:txBody>
      </p:sp>
      <p:sp>
        <p:nvSpPr>
          <p:cNvPr id="25" name="Oval 7"/>
          <p:cNvSpPr>
            <a:spLocks noChangeArrowheads="1"/>
          </p:cNvSpPr>
          <p:nvPr/>
        </p:nvSpPr>
        <p:spPr bwMode="auto">
          <a:xfrm>
            <a:off x="5657272" y="2304430"/>
            <a:ext cx="825500" cy="825500"/>
          </a:xfrm>
          <a:prstGeom prst="ellipse">
            <a:avLst/>
          </a:prstGeom>
          <a:solidFill>
            <a:srgbClr val="99FF99"/>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wrap="none" anchor="ctr"/>
          <a:lstStyle/>
          <a:p>
            <a:pPr algn="ctr" eaLnBrk="0" fontAlgn="base" hangingPunct="0">
              <a:spcBef>
                <a:spcPct val="0"/>
              </a:spcBef>
              <a:spcAft>
                <a:spcPct val="0"/>
              </a:spcAft>
            </a:pPr>
            <a:r>
              <a:rPr lang="en-US" sz="2000" dirty="0" smtClean="0">
                <a:solidFill>
                  <a:prstClr val="black"/>
                </a:solidFill>
              </a:rPr>
              <a:t>Shared</a:t>
            </a:r>
            <a:endParaRPr lang="en-US" sz="2000" dirty="0">
              <a:solidFill>
                <a:prstClr val="black"/>
              </a:solidFill>
            </a:endParaRPr>
          </a:p>
        </p:txBody>
      </p:sp>
      <p:sp>
        <p:nvSpPr>
          <p:cNvPr id="26" name="Oval 8"/>
          <p:cNvSpPr>
            <a:spLocks noChangeArrowheads="1"/>
          </p:cNvSpPr>
          <p:nvPr/>
        </p:nvSpPr>
        <p:spPr bwMode="auto">
          <a:xfrm>
            <a:off x="5741409" y="3980830"/>
            <a:ext cx="825500" cy="825500"/>
          </a:xfrm>
          <a:prstGeom prst="ellipse">
            <a:avLst/>
          </a:prstGeom>
          <a:solidFill>
            <a:srgbClr val="99FF99"/>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wrap="none" anchor="ctr"/>
          <a:lstStyle/>
          <a:p>
            <a:pPr algn="ctr" eaLnBrk="0" fontAlgn="base" hangingPunct="0">
              <a:spcBef>
                <a:spcPct val="0"/>
              </a:spcBef>
              <a:spcAft>
                <a:spcPct val="0"/>
              </a:spcAft>
            </a:pPr>
            <a:r>
              <a:rPr lang="en-US" sz="2000" dirty="0" smtClean="0">
                <a:solidFill>
                  <a:prstClr val="black"/>
                </a:solidFill>
              </a:rPr>
              <a:t>Invalid</a:t>
            </a:r>
            <a:endParaRPr lang="en-US" sz="2000" dirty="0">
              <a:solidFill>
                <a:prstClr val="black"/>
              </a:solidFill>
            </a:endParaRPr>
          </a:p>
        </p:txBody>
      </p:sp>
      <p:sp>
        <p:nvSpPr>
          <p:cNvPr id="27" name="Oval 7"/>
          <p:cNvSpPr>
            <a:spLocks noChangeArrowheads="1"/>
          </p:cNvSpPr>
          <p:nvPr/>
        </p:nvSpPr>
        <p:spPr bwMode="auto">
          <a:xfrm>
            <a:off x="7437063" y="2243460"/>
            <a:ext cx="825500" cy="825500"/>
          </a:xfrm>
          <a:prstGeom prst="ellipse">
            <a:avLst/>
          </a:prstGeom>
          <a:solidFill>
            <a:srgbClr val="99FF99"/>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wrap="none" anchor="ctr"/>
          <a:lstStyle/>
          <a:p>
            <a:pPr algn="ctr" eaLnBrk="0" fontAlgn="base" hangingPunct="0">
              <a:spcBef>
                <a:spcPct val="0"/>
              </a:spcBef>
              <a:spcAft>
                <a:spcPct val="0"/>
              </a:spcAft>
            </a:pPr>
            <a:r>
              <a:rPr lang="en-US" sz="1800" dirty="0" smtClean="0">
                <a:solidFill>
                  <a:prstClr val="black"/>
                </a:solidFill>
              </a:rPr>
              <a:t>Modified</a:t>
            </a:r>
            <a:endParaRPr lang="en-US" sz="1800" dirty="0">
              <a:solidFill>
                <a:prstClr val="black"/>
              </a:solidFill>
            </a:endParaRPr>
          </a:p>
        </p:txBody>
      </p:sp>
      <p:cxnSp>
        <p:nvCxnSpPr>
          <p:cNvPr id="4" name="直線單箭頭接點 3"/>
          <p:cNvCxnSpPr>
            <a:stCxn id="25" idx="6"/>
            <a:endCxn id="27" idx="2"/>
          </p:cNvCxnSpPr>
          <p:nvPr/>
        </p:nvCxnSpPr>
        <p:spPr bwMode="auto">
          <a:xfrm flipV="1">
            <a:off x="6482772" y="2656210"/>
            <a:ext cx="954291" cy="60970"/>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31" name="Rectangle 12"/>
          <p:cNvSpPr>
            <a:spLocks noChangeArrowheads="1"/>
          </p:cNvSpPr>
          <p:nvPr/>
        </p:nvSpPr>
        <p:spPr bwMode="auto">
          <a:xfrm>
            <a:off x="6496047" y="1984308"/>
            <a:ext cx="965009" cy="705321"/>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sz="2000" dirty="0" smtClean="0">
                <a:solidFill>
                  <a:prstClr val="black"/>
                </a:solidFill>
                <a:latin typeface="+mn-lt"/>
              </a:rPr>
              <a:t>Store/</a:t>
            </a:r>
          </a:p>
          <a:p>
            <a:pPr eaLnBrk="0" fontAlgn="base" hangingPunct="0">
              <a:spcBef>
                <a:spcPct val="0"/>
              </a:spcBef>
              <a:spcAft>
                <a:spcPct val="0"/>
              </a:spcAft>
            </a:pPr>
            <a:r>
              <a:rPr lang="en-US" sz="2000" dirty="0" err="1" smtClean="0">
                <a:solidFill>
                  <a:prstClr val="black"/>
                </a:solidFill>
                <a:latin typeface="+mn-lt"/>
              </a:rPr>
              <a:t>BusRdX</a:t>
            </a:r>
            <a:endParaRPr lang="en-US" sz="2000" dirty="0">
              <a:solidFill>
                <a:prstClr val="black"/>
              </a:solidFill>
              <a:latin typeface="+mn-lt"/>
            </a:endParaRPr>
          </a:p>
        </p:txBody>
      </p:sp>
      <p:sp>
        <p:nvSpPr>
          <p:cNvPr id="32" name="Arc 10"/>
          <p:cNvSpPr>
            <a:spLocks/>
          </p:cNvSpPr>
          <p:nvPr/>
        </p:nvSpPr>
        <p:spPr bwMode="auto">
          <a:xfrm rot="8155106">
            <a:off x="6419850" y="3690599"/>
            <a:ext cx="1990093" cy="461290"/>
          </a:xfrm>
          <a:custGeom>
            <a:avLst/>
            <a:gdLst>
              <a:gd name="T0" fmla="*/ 3 w 43200"/>
              <a:gd name="T1" fmla="*/ 512 h 26189"/>
              <a:gd name="T2" fmla="*/ 893 w 43200"/>
              <a:gd name="T3" fmla="*/ 561 h 26189"/>
              <a:gd name="T4" fmla="*/ 452 w 43200"/>
              <a:gd name="T5" fmla="*/ 463 h 26189"/>
              <a:gd name="T6" fmla="*/ 0 60000 65536"/>
              <a:gd name="T7" fmla="*/ 0 60000 65536"/>
              <a:gd name="T8" fmla="*/ 0 60000 65536"/>
              <a:gd name="T9" fmla="*/ 0 w 43200"/>
              <a:gd name="T10" fmla="*/ 0 h 26189"/>
              <a:gd name="T11" fmla="*/ 43200 w 43200"/>
              <a:gd name="T12" fmla="*/ 26189 h 26189"/>
            </a:gdLst>
            <a:ahLst/>
            <a:cxnLst>
              <a:cxn ang="T6">
                <a:pos x="T0" y="T1"/>
              </a:cxn>
              <a:cxn ang="T7">
                <a:pos x="T2" y="T3"/>
              </a:cxn>
              <a:cxn ang="T8">
                <a:pos x="T4" y="T5"/>
              </a:cxn>
            </a:cxnLst>
            <a:rect l="T9" t="T10" r="T11" b="T12"/>
            <a:pathLst>
              <a:path w="43200" h="26189" fill="none"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path>
              <a:path w="43200" h="26189" stroke="0"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lnTo>
                  <a:pt x="21600" y="21600"/>
                </a:lnTo>
                <a:close/>
              </a:path>
            </a:pathLst>
          </a:custGeom>
          <a:noFill/>
          <a:ln w="12700" cap="rnd">
            <a:solidFill>
              <a:srgbClr val="FF0000"/>
            </a:solidFill>
            <a:prstDash val="dash"/>
            <a:round/>
            <a:headEnd/>
            <a:tailEnd type="triangle" w="med" len="med"/>
          </a:ln>
        </p:spPr>
        <p:txBody>
          <a:bodyPr wrap="none" anchor="ctr"/>
          <a:lstStyle/>
          <a:p>
            <a:pPr eaLnBrk="0" fontAlgn="base" hangingPunct="0">
              <a:spcBef>
                <a:spcPct val="0"/>
              </a:spcBef>
              <a:spcAft>
                <a:spcPct val="0"/>
              </a:spcAft>
            </a:pPr>
            <a:endParaRPr lang="en-US" sz="2000" dirty="0">
              <a:solidFill>
                <a:prstClr val="black"/>
              </a:solidFill>
              <a:latin typeface="+mn-lt"/>
            </a:endParaRPr>
          </a:p>
        </p:txBody>
      </p:sp>
      <p:sp>
        <p:nvSpPr>
          <p:cNvPr id="33" name="Rectangle 14"/>
          <p:cNvSpPr>
            <a:spLocks noChangeArrowheads="1"/>
          </p:cNvSpPr>
          <p:nvPr/>
        </p:nvSpPr>
        <p:spPr bwMode="auto">
          <a:xfrm>
            <a:off x="7674566" y="3713102"/>
            <a:ext cx="1221489" cy="397545"/>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sz="2000" dirty="0" err="1" smtClean="0">
                <a:solidFill>
                  <a:prstClr val="black"/>
                </a:solidFill>
                <a:latin typeface="+mn-lt"/>
              </a:rPr>
              <a:t>BusRdX</a:t>
            </a:r>
            <a:r>
              <a:rPr lang="en-US" sz="2000" dirty="0" smtClean="0">
                <a:solidFill>
                  <a:prstClr val="black"/>
                </a:solidFill>
                <a:latin typeface="+mn-lt"/>
              </a:rPr>
              <a:t>/--</a:t>
            </a:r>
            <a:endParaRPr lang="en-US" sz="2000" dirty="0">
              <a:solidFill>
                <a:prstClr val="black"/>
              </a:solidFill>
              <a:latin typeface="+mn-lt"/>
            </a:endParaRPr>
          </a:p>
        </p:txBody>
      </p:sp>
      <p:sp>
        <p:nvSpPr>
          <p:cNvPr id="35" name="Arc 18"/>
          <p:cNvSpPr>
            <a:spLocks/>
          </p:cNvSpPr>
          <p:nvPr/>
        </p:nvSpPr>
        <p:spPr bwMode="auto">
          <a:xfrm rot="10800000">
            <a:off x="6317045" y="3024226"/>
            <a:ext cx="1357520" cy="205015"/>
          </a:xfrm>
          <a:custGeom>
            <a:avLst/>
            <a:gdLst>
              <a:gd name="T0" fmla="*/ 3 w 43200"/>
              <a:gd name="T1" fmla="*/ 512 h 26189"/>
              <a:gd name="T2" fmla="*/ 893 w 43200"/>
              <a:gd name="T3" fmla="*/ 561 h 26189"/>
              <a:gd name="T4" fmla="*/ 452 w 43200"/>
              <a:gd name="T5" fmla="*/ 463 h 26189"/>
              <a:gd name="T6" fmla="*/ 0 60000 65536"/>
              <a:gd name="T7" fmla="*/ 0 60000 65536"/>
              <a:gd name="T8" fmla="*/ 0 60000 65536"/>
              <a:gd name="T9" fmla="*/ 0 w 43200"/>
              <a:gd name="T10" fmla="*/ 0 h 26189"/>
              <a:gd name="T11" fmla="*/ 43200 w 43200"/>
              <a:gd name="T12" fmla="*/ 26189 h 26189"/>
            </a:gdLst>
            <a:ahLst/>
            <a:cxnLst>
              <a:cxn ang="T6">
                <a:pos x="T0" y="T1"/>
              </a:cxn>
              <a:cxn ang="T7">
                <a:pos x="T2" y="T3"/>
              </a:cxn>
              <a:cxn ang="T8">
                <a:pos x="T4" y="T5"/>
              </a:cxn>
            </a:cxnLst>
            <a:rect l="T9" t="T10" r="T11" b="T12"/>
            <a:pathLst>
              <a:path w="43200" h="26189" fill="none"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path>
              <a:path w="43200" h="26189" stroke="0" extrusionOk="0">
                <a:moveTo>
                  <a:pt x="120" y="23883"/>
                </a:moveTo>
                <a:cubicBezTo>
                  <a:pt x="40" y="23124"/>
                  <a:pt x="0" y="22362"/>
                  <a:pt x="0" y="21600"/>
                </a:cubicBezTo>
                <a:cubicBezTo>
                  <a:pt x="0" y="9670"/>
                  <a:pt x="9670" y="0"/>
                  <a:pt x="21600" y="0"/>
                </a:cubicBezTo>
                <a:cubicBezTo>
                  <a:pt x="33529" y="0"/>
                  <a:pt x="43200" y="9670"/>
                  <a:pt x="43200" y="21600"/>
                </a:cubicBezTo>
                <a:cubicBezTo>
                  <a:pt x="43200" y="23142"/>
                  <a:pt x="43034" y="24681"/>
                  <a:pt x="42706" y="26188"/>
                </a:cubicBezTo>
                <a:lnTo>
                  <a:pt x="21600" y="21600"/>
                </a:lnTo>
                <a:close/>
              </a:path>
            </a:pathLst>
          </a:custGeom>
          <a:noFill/>
          <a:ln w="12700" cap="rnd">
            <a:solidFill>
              <a:srgbClr val="FF0000"/>
            </a:solidFill>
            <a:prstDash val="lgDash"/>
            <a:round/>
            <a:headEnd/>
            <a:tailEnd type="triangle" w="med" len="med"/>
          </a:ln>
        </p:spPr>
        <p:txBody>
          <a:bodyPr wrap="none" anchor="ctr"/>
          <a:lstStyle/>
          <a:p>
            <a:pPr eaLnBrk="0" fontAlgn="base" hangingPunct="0">
              <a:spcBef>
                <a:spcPct val="0"/>
              </a:spcBef>
              <a:spcAft>
                <a:spcPct val="0"/>
              </a:spcAft>
            </a:pPr>
            <a:endParaRPr lang="en-US" sz="2000" dirty="0">
              <a:solidFill>
                <a:prstClr val="black"/>
              </a:solidFill>
              <a:latin typeface="+mn-lt"/>
            </a:endParaRPr>
          </a:p>
        </p:txBody>
      </p:sp>
      <p:sp>
        <p:nvSpPr>
          <p:cNvPr id="36" name="Rectangle 14"/>
          <p:cNvSpPr>
            <a:spLocks noChangeArrowheads="1"/>
          </p:cNvSpPr>
          <p:nvPr/>
        </p:nvSpPr>
        <p:spPr bwMode="auto">
          <a:xfrm>
            <a:off x="6397808" y="2914465"/>
            <a:ext cx="1673536" cy="397545"/>
          </a:xfrm>
          <a:prstGeom prst="rect">
            <a:avLst/>
          </a:prstGeom>
          <a:noFill/>
          <a:ln w="12700">
            <a:noFill/>
            <a:prstDash val="sysDot"/>
            <a:miter lim="800000"/>
            <a:headEnd/>
            <a:tailEnd/>
          </a:ln>
        </p:spPr>
        <p:txBody>
          <a:bodyPr wrap="none" lIns="90488" tIns="44450" rIns="90488" bIns="44450">
            <a:spAutoFit/>
          </a:bodyPr>
          <a:lstStyle/>
          <a:p>
            <a:pPr eaLnBrk="0" fontAlgn="base" hangingPunct="0">
              <a:spcBef>
                <a:spcPct val="0"/>
              </a:spcBef>
              <a:spcAft>
                <a:spcPct val="0"/>
              </a:spcAft>
            </a:pPr>
            <a:r>
              <a:rPr lang="en-US" sz="2000" dirty="0" err="1" smtClean="0">
                <a:solidFill>
                  <a:prstClr val="black"/>
                </a:solidFill>
                <a:latin typeface="+mn-lt"/>
              </a:rPr>
              <a:t>BusRd</a:t>
            </a:r>
            <a:r>
              <a:rPr lang="en-US" sz="2000" dirty="0" smtClean="0">
                <a:solidFill>
                  <a:prstClr val="black"/>
                </a:solidFill>
                <a:latin typeface="+mn-lt"/>
              </a:rPr>
              <a:t>/</a:t>
            </a:r>
            <a:r>
              <a:rPr lang="en-US" sz="2000" dirty="0" err="1" smtClean="0">
                <a:solidFill>
                  <a:prstClr val="black"/>
                </a:solidFill>
                <a:latin typeface="+mn-lt"/>
              </a:rPr>
              <a:t>BusWB</a:t>
            </a:r>
            <a:endParaRPr lang="en-US" sz="2000" dirty="0">
              <a:solidFill>
                <a:prstClr val="black"/>
              </a:solidFill>
              <a:latin typeface="+mn-lt"/>
            </a:endParaRPr>
          </a:p>
        </p:txBody>
      </p:sp>
      <p:sp>
        <p:nvSpPr>
          <p:cNvPr id="29" name="向右箭號 28"/>
          <p:cNvSpPr/>
          <p:nvPr/>
        </p:nvSpPr>
        <p:spPr bwMode="auto">
          <a:xfrm>
            <a:off x="3563888" y="3551908"/>
            <a:ext cx="576064" cy="375968"/>
          </a:xfrm>
          <a:prstGeom prst="rightArrow">
            <a:avLst/>
          </a:prstGeom>
          <a:solidFill>
            <a:srgbClr val="FF0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dirty="0" smtClean="0">
              <a:ln>
                <a:noFill/>
              </a:ln>
              <a:solidFill>
                <a:schemeClr val="tx1"/>
              </a:solidFill>
              <a:effectLst/>
              <a:latin typeface="+mn-lt"/>
              <a:ea typeface="標楷體" panose="03000509000000000000" pitchFamily="65" charset="-120"/>
            </a:endParaRPr>
          </a:p>
        </p:txBody>
      </p:sp>
    </p:spTree>
    <p:extLst>
      <p:ext uri="{BB962C8B-B14F-4D97-AF65-F5344CB8AC3E}">
        <p14:creationId xmlns:p14="http://schemas.microsoft.com/office/powerpoint/2010/main" val="31941509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r>
              <a:rPr lang="en-US" altLang="zh-TW" dirty="0"/>
              <a:t>MSI </a:t>
            </a:r>
            <a:r>
              <a:rPr lang="en-US" altLang="zh-TW" dirty="0" err="1">
                <a:solidFill>
                  <a:srgbClr val="FF0000"/>
                </a:solidFill>
              </a:rPr>
              <a:t>Writeback</a:t>
            </a:r>
            <a:r>
              <a:rPr lang="en-US" altLang="zh-TW" dirty="0">
                <a:solidFill>
                  <a:srgbClr val="FF0000"/>
                </a:solidFill>
              </a:rPr>
              <a:t> Invalidation</a:t>
            </a:r>
            <a:r>
              <a:rPr lang="en-US" altLang="zh-TW" dirty="0"/>
              <a:t> Protocol</a:t>
            </a:r>
            <a:endParaRPr lang="en-US" dirty="0" smtClean="0"/>
          </a:p>
        </p:txBody>
      </p:sp>
      <p:sp>
        <p:nvSpPr>
          <p:cNvPr id="18435" name="Rectangle 3"/>
          <p:cNvSpPr>
            <a:spLocks noGrp="1" noChangeArrowheads="1"/>
          </p:cNvSpPr>
          <p:nvPr>
            <p:ph idx="1"/>
          </p:nvPr>
        </p:nvSpPr>
        <p:spPr/>
        <p:txBody>
          <a:bodyPr>
            <a:normAutofit/>
          </a:bodyPr>
          <a:lstStyle/>
          <a:p>
            <a:r>
              <a:rPr lang="en-US" dirty="0" smtClean="0"/>
              <a:t>Track 3 states per cache block</a:t>
            </a:r>
          </a:p>
          <a:p>
            <a:pPr lvl="1"/>
            <a:r>
              <a:rPr lang="en-US" i="1" u="sng" dirty="0" smtClean="0"/>
              <a:t>Invalid</a:t>
            </a:r>
            <a:r>
              <a:rPr lang="en-US" dirty="0" smtClean="0"/>
              <a:t>: cache does not have a copy</a:t>
            </a:r>
          </a:p>
          <a:p>
            <a:pPr lvl="1"/>
            <a:r>
              <a:rPr lang="en-US" i="1" u="sng" dirty="0" smtClean="0"/>
              <a:t>Shared</a:t>
            </a:r>
            <a:r>
              <a:rPr lang="en-US" dirty="0" smtClean="0"/>
              <a:t>: cache has a read-only, </a:t>
            </a:r>
            <a:r>
              <a:rPr lang="en-US" altLang="zh-TW" dirty="0" smtClean="0"/>
              <a:t>clean </a:t>
            </a:r>
            <a:r>
              <a:rPr lang="en-US" dirty="0" smtClean="0"/>
              <a:t>copy (memory or other caches are up-to-date)</a:t>
            </a:r>
          </a:p>
          <a:p>
            <a:pPr lvl="1"/>
            <a:r>
              <a:rPr lang="en-US" i="1" u="sng" dirty="0" smtClean="0"/>
              <a:t>Modified</a:t>
            </a:r>
            <a:r>
              <a:rPr lang="en-US" dirty="0" smtClean="0"/>
              <a:t>: cache has the only valid copy; the copy is writable for local processor but dirty (memory </a:t>
            </a:r>
            <a:r>
              <a:rPr lang="en-US" dirty="0"/>
              <a:t>o</a:t>
            </a:r>
            <a:r>
              <a:rPr lang="en-US" dirty="0" smtClean="0"/>
              <a:t>r other caches are out-of-date)</a:t>
            </a:r>
          </a:p>
          <a:p>
            <a:r>
              <a:rPr lang="en-US" dirty="0" smtClean="0"/>
              <a:t>Processor </a:t>
            </a:r>
            <a:r>
              <a:rPr lang="en-US" dirty="0"/>
              <a:t>a</a:t>
            </a:r>
            <a:r>
              <a:rPr lang="en-US" dirty="0" smtClean="0"/>
              <a:t>ctions</a:t>
            </a:r>
            <a:endParaRPr lang="en-US" dirty="0"/>
          </a:p>
          <a:p>
            <a:pPr lvl="1"/>
            <a:r>
              <a:rPr lang="en-US" altLang="zh-TW" dirty="0" smtClean="0"/>
              <a:t>Load</a:t>
            </a:r>
            <a:r>
              <a:rPr lang="en-US" dirty="0" smtClean="0"/>
              <a:t>, Store, Evict (write back)</a:t>
            </a:r>
            <a:endParaRPr lang="en-US" dirty="0"/>
          </a:p>
          <a:p>
            <a:r>
              <a:rPr lang="en-US" dirty="0" smtClean="0"/>
              <a:t>Bus </a:t>
            </a:r>
            <a:r>
              <a:rPr lang="en-US" altLang="zh-TW" dirty="0"/>
              <a:t>transactions </a:t>
            </a:r>
            <a:r>
              <a:rPr lang="en-US" altLang="zh-TW" dirty="0" smtClean="0"/>
              <a:t>posted </a:t>
            </a:r>
            <a:r>
              <a:rPr lang="en-US" altLang="zh-TW" dirty="0"/>
              <a:t>by cache </a:t>
            </a:r>
            <a:r>
              <a:rPr lang="en-US" altLang="zh-TW" dirty="0" smtClean="0"/>
              <a:t>controller</a:t>
            </a:r>
            <a:endParaRPr lang="en-US" dirty="0"/>
          </a:p>
          <a:p>
            <a:pPr lvl="1"/>
            <a:r>
              <a:rPr lang="en-US" dirty="0" err="1"/>
              <a:t>BusRd</a:t>
            </a:r>
            <a:r>
              <a:rPr lang="en-US" dirty="0"/>
              <a:t>, </a:t>
            </a:r>
            <a:r>
              <a:rPr lang="en-US" dirty="0" err="1"/>
              <a:t>BusRdX</a:t>
            </a:r>
            <a:r>
              <a:rPr lang="en-US" dirty="0" smtClean="0"/>
              <a:t>, </a:t>
            </a:r>
            <a:r>
              <a:rPr lang="en-US" dirty="0" err="1"/>
              <a:t>BusWB</a:t>
            </a:r>
            <a:r>
              <a:rPr lang="en-US" dirty="0"/>
              <a:t>, </a:t>
            </a:r>
            <a:r>
              <a:rPr lang="en-US" dirty="0" smtClean="0"/>
              <a:t>…</a:t>
            </a:r>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25</a:t>
            </a:fld>
            <a:endParaRPr lang="zh-TW" altLang="zh-TW"/>
          </a:p>
        </p:txBody>
      </p:sp>
    </p:spTree>
    <p:extLst>
      <p:ext uri="{BB962C8B-B14F-4D97-AF65-F5344CB8AC3E}">
        <p14:creationId xmlns:p14="http://schemas.microsoft.com/office/powerpoint/2010/main" val="29405286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p:cNvSpPr>
            <a:spLocks noGrp="1" noChangeArrowheads="1"/>
          </p:cNvSpPr>
          <p:nvPr>
            <p:ph type="title"/>
          </p:nvPr>
        </p:nvSpPr>
        <p:spPr/>
        <p:txBody>
          <a:bodyPr/>
          <a:lstStyle/>
          <a:p>
            <a:pPr eaLnBrk="1" hangingPunct="1"/>
            <a:r>
              <a:rPr lang="en-US" smtClean="0"/>
              <a:t>MSI Example</a:t>
            </a:r>
          </a:p>
        </p:txBody>
      </p:sp>
      <p:sp>
        <p:nvSpPr>
          <p:cNvPr id="27652" name="Rectangle 388"/>
          <p:cNvSpPr>
            <a:spLocks noChangeArrowheads="1"/>
          </p:cNvSpPr>
          <p:nvPr/>
        </p:nvSpPr>
        <p:spPr bwMode="auto">
          <a:xfrm>
            <a:off x="609600" y="3391882"/>
            <a:ext cx="8153400" cy="540000"/>
          </a:xfrm>
          <a:prstGeom prst="rect">
            <a:avLst/>
          </a:prstGeom>
          <a:solidFill>
            <a:srgbClr val="FF0000"/>
          </a:solidFill>
          <a:ln w="1270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dirty="0"/>
          </a:p>
        </p:txBody>
      </p:sp>
      <p:sp>
        <p:nvSpPr>
          <p:cNvPr id="27654" name="Rectangle 5"/>
          <p:cNvSpPr>
            <a:spLocks noChangeArrowheads="1"/>
          </p:cNvSpPr>
          <p:nvPr/>
        </p:nvSpPr>
        <p:spPr bwMode="auto">
          <a:xfrm>
            <a:off x="1676400" y="1124744"/>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dirty="0">
                <a:latin typeface="+mn-lt"/>
              </a:rPr>
              <a:t>P1</a:t>
            </a:r>
          </a:p>
        </p:txBody>
      </p:sp>
      <p:sp>
        <p:nvSpPr>
          <p:cNvPr id="27655" name="Rectangle 6"/>
          <p:cNvSpPr>
            <a:spLocks noChangeArrowheads="1"/>
          </p:cNvSpPr>
          <p:nvPr/>
        </p:nvSpPr>
        <p:spPr bwMode="auto">
          <a:xfrm>
            <a:off x="914400" y="1810544"/>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dirty="0">
                <a:latin typeface="+mn-lt"/>
              </a:rPr>
              <a:t>Cache</a:t>
            </a:r>
          </a:p>
        </p:txBody>
      </p:sp>
      <p:sp>
        <p:nvSpPr>
          <p:cNvPr id="27656" name="Line 7"/>
          <p:cNvSpPr>
            <a:spLocks noChangeShapeType="1"/>
          </p:cNvSpPr>
          <p:nvPr/>
        </p:nvSpPr>
        <p:spPr bwMode="auto">
          <a:xfrm>
            <a:off x="1905000" y="1581944"/>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27657" name="Rectangle 10"/>
          <p:cNvSpPr>
            <a:spLocks noChangeArrowheads="1"/>
          </p:cNvSpPr>
          <p:nvPr/>
        </p:nvSpPr>
        <p:spPr bwMode="auto">
          <a:xfrm>
            <a:off x="4343400" y="1134269"/>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dirty="0">
                <a:latin typeface="+mn-lt"/>
              </a:rPr>
              <a:t>P2</a:t>
            </a:r>
          </a:p>
        </p:txBody>
      </p:sp>
      <p:sp>
        <p:nvSpPr>
          <p:cNvPr id="27658" name="Line 12"/>
          <p:cNvSpPr>
            <a:spLocks noChangeShapeType="1"/>
          </p:cNvSpPr>
          <p:nvPr/>
        </p:nvSpPr>
        <p:spPr bwMode="auto">
          <a:xfrm>
            <a:off x="4572000" y="1591469"/>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27659" name="Rectangle 13"/>
          <p:cNvSpPr>
            <a:spLocks noChangeArrowheads="1"/>
          </p:cNvSpPr>
          <p:nvPr/>
        </p:nvSpPr>
        <p:spPr bwMode="auto">
          <a:xfrm>
            <a:off x="7086600" y="1134269"/>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dirty="0">
                <a:latin typeface="+mn-lt"/>
              </a:rPr>
              <a:t>P3</a:t>
            </a:r>
          </a:p>
        </p:txBody>
      </p:sp>
      <p:sp>
        <p:nvSpPr>
          <p:cNvPr id="27660" name="Line 15"/>
          <p:cNvSpPr>
            <a:spLocks noChangeShapeType="1"/>
          </p:cNvSpPr>
          <p:nvPr/>
        </p:nvSpPr>
        <p:spPr bwMode="auto">
          <a:xfrm>
            <a:off x="7315200" y="1591469"/>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27661" name="Rectangle 17"/>
          <p:cNvSpPr>
            <a:spLocks noChangeArrowheads="1"/>
          </p:cNvSpPr>
          <p:nvPr/>
        </p:nvSpPr>
        <p:spPr bwMode="auto">
          <a:xfrm>
            <a:off x="1143000" y="2872770"/>
            <a:ext cx="6858000" cy="228600"/>
          </a:xfrm>
          <a:prstGeom prst="rect">
            <a:avLst/>
          </a:prstGeom>
          <a:solidFill>
            <a:srgbClr val="99FF99"/>
          </a:solidFill>
          <a:ln w="12700" algn="ctr">
            <a:solidFill>
              <a:schemeClr val="tx1"/>
            </a:solidFill>
            <a:miter lim="800000"/>
            <a:headEnd/>
            <a:tailEnd type="none" w="lg" len="lg"/>
          </a:ln>
          <a:effectLst/>
          <a:extLst/>
        </p:spPr>
        <p:txBody>
          <a:bodyPr wrap="none" anchor="ctr">
            <a:spAutoFit/>
          </a:bodyPr>
          <a:lstStyle/>
          <a:p>
            <a:endParaRPr lang="en-US"/>
          </a:p>
        </p:txBody>
      </p:sp>
      <p:sp>
        <p:nvSpPr>
          <p:cNvPr id="27662" name="Text Box 18"/>
          <p:cNvSpPr txBox="1">
            <a:spLocks noChangeArrowheads="1"/>
          </p:cNvSpPr>
          <p:nvPr/>
        </p:nvSpPr>
        <p:spPr bwMode="auto">
          <a:xfrm>
            <a:off x="7940675" y="2796570"/>
            <a:ext cx="633507"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F0000"/>
                </a:solidFill>
                <a:prstDash val="dash"/>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a:latin typeface="+mn-lt"/>
              </a:rPr>
              <a:t>Bus</a:t>
            </a:r>
          </a:p>
        </p:txBody>
      </p:sp>
      <p:sp>
        <p:nvSpPr>
          <p:cNvPr id="27663" name="Line 19"/>
          <p:cNvSpPr>
            <a:spLocks noChangeShapeType="1"/>
          </p:cNvSpPr>
          <p:nvPr/>
        </p:nvSpPr>
        <p:spPr bwMode="auto">
          <a:xfrm>
            <a:off x="73152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4" name="Line 20"/>
          <p:cNvSpPr>
            <a:spLocks noChangeShapeType="1"/>
          </p:cNvSpPr>
          <p:nvPr/>
        </p:nvSpPr>
        <p:spPr bwMode="auto">
          <a:xfrm>
            <a:off x="45720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5" name="Line 21"/>
          <p:cNvSpPr>
            <a:spLocks noChangeShapeType="1"/>
          </p:cNvSpPr>
          <p:nvPr/>
        </p:nvSpPr>
        <p:spPr bwMode="auto">
          <a:xfrm>
            <a:off x="19050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6" name="Rectangle 92"/>
          <p:cNvSpPr>
            <a:spLocks noChangeArrowheads="1"/>
          </p:cNvSpPr>
          <p:nvPr/>
        </p:nvSpPr>
        <p:spPr bwMode="auto">
          <a:xfrm>
            <a:off x="3581400" y="1820069"/>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27667" name="Rectangle 93"/>
          <p:cNvSpPr>
            <a:spLocks noChangeArrowheads="1"/>
          </p:cNvSpPr>
          <p:nvPr/>
        </p:nvSpPr>
        <p:spPr bwMode="auto">
          <a:xfrm>
            <a:off x="6324600" y="1820069"/>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dirty="0">
                <a:latin typeface="+mn-lt"/>
              </a:rPr>
              <a:t>Cache</a:t>
            </a:r>
          </a:p>
        </p:txBody>
      </p:sp>
      <p:sp>
        <p:nvSpPr>
          <p:cNvPr id="27671" name="Text Box 97"/>
          <p:cNvSpPr txBox="1">
            <a:spLocks noChangeArrowheads="1"/>
          </p:cNvSpPr>
          <p:nvPr/>
        </p:nvSpPr>
        <p:spPr bwMode="auto">
          <a:xfrm>
            <a:off x="3923928" y="3379306"/>
            <a:ext cx="1280863"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b="1" dirty="0" smtClean="0">
                <a:solidFill>
                  <a:schemeClr val="bg1"/>
                </a:solidFill>
                <a:latin typeface="+mn-lt"/>
              </a:rPr>
              <a:t>Memory</a:t>
            </a:r>
            <a:endParaRPr lang="en-US" b="1" dirty="0">
              <a:solidFill>
                <a:schemeClr val="bg1"/>
              </a:solidFill>
              <a:latin typeface="+mn-lt"/>
            </a:endParaRPr>
          </a:p>
        </p:txBody>
      </p:sp>
      <p:sp>
        <p:nvSpPr>
          <p:cNvPr id="27672" name="Line 98"/>
          <p:cNvSpPr>
            <a:spLocks noChangeShapeType="1"/>
          </p:cNvSpPr>
          <p:nvPr/>
        </p:nvSpPr>
        <p:spPr bwMode="auto">
          <a:xfrm>
            <a:off x="4572000" y="3087082"/>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667844" name="AutoShape 196"/>
          <p:cNvCxnSpPr>
            <a:cxnSpLocks noChangeShapeType="1"/>
            <a:stCxn id="27720" idx="2"/>
            <a:endCxn id="27662" idx="1"/>
          </p:cNvCxnSpPr>
          <p:nvPr/>
        </p:nvCxnSpPr>
        <p:spPr bwMode="auto">
          <a:xfrm rot="16200000" flipH="1">
            <a:off x="4467564" y="-445708"/>
            <a:ext cx="453346" cy="6492875"/>
          </a:xfrm>
          <a:prstGeom prst="bentConnector2">
            <a:avLst/>
          </a:prstGeom>
          <a:noFill/>
          <a:ln w="12700">
            <a:solidFill>
              <a:srgbClr val="0000FF"/>
            </a:solidFill>
            <a:miter lim="800000"/>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67845" name="Text Box 197"/>
          <p:cNvSpPr txBox="1">
            <a:spLocks noChangeArrowheads="1"/>
          </p:cNvSpPr>
          <p:nvPr/>
        </p:nvSpPr>
        <p:spPr bwMode="auto">
          <a:xfrm>
            <a:off x="6858000" y="3010882"/>
            <a:ext cx="962123"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dirty="0" err="1">
                <a:solidFill>
                  <a:srgbClr val="0000FF"/>
                </a:solidFill>
                <a:latin typeface="+mn-lt"/>
              </a:rPr>
              <a:t>BusRd</a:t>
            </a:r>
            <a:endParaRPr lang="en-US" dirty="0">
              <a:solidFill>
                <a:srgbClr val="0000FF"/>
              </a:solidFill>
              <a:latin typeface="+mn-lt"/>
            </a:endParaRPr>
          </a:p>
        </p:txBody>
      </p:sp>
      <p:sp>
        <p:nvSpPr>
          <p:cNvPr id="27718" name="Rectangle 392"/>
          <p:cNvSpPr>
            <a:spLocks noChangeArrowheads="1"/>
          </p:cNvSpPr>
          <p:nvPr/>
        </p:nvSpPr>
        <p:spPr bwMode="auto">
          <a:xfrm>
            <a:off x="5486400" y="3523322"/>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X=10</a:t>
            </a:r>
          </a:p>
        </p:txBody>
      </p:sp>
      <p:grpSp>
        <p:nvGrpSpPr>
          <p:cNvPr id="668044" name="Group 396"/>
          <p:cNvGrpSpPr>
            <a:grpSpLocks/>
          </p:cNvGrpSpPr>
          <p:nvPr/>
        </p:nvGrpSpPr>
        <p:grpSpPr bwMode="auto">
          <a:xfrm>
            <a:off x="914400" y="2204432"/>
            <a:ext cx="5105400" cy="1318889"/>
            <a:chOff x="576" y="1556"/>
            <a:chExt cx="3216" cy="785"/>
          </a:xfrm>
        </p:grpSpPr>
        <p:sp>
          <p:nvSpPr>
            <p:cNvPr id="27720" name="Rectangle 179"/>
            <p:cNvSpPr>
              <a:spLocks noChangeArrowheads="1"/>
            </p:cNvSpPr>
            <p:nvPr/>
          </p:nvSpPr>
          <p:spPr bwMode="auto">
            <a:xfrm>
              <a:off x="576" y="1556"/>
              <a:ext cx="672"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dirty="0"/>
                <a:t>X=10</a:t>
              </a:r>
            </a:p>
          </p:txBody>
        </p:sp>
        <p:sp>
          <p:nvSpPr>
            <p:cNvPr id="667828" name="Rectangle 180"/>
            <p:cNvSpPr>
              <a:spLocks noChangeArrowheads="1"/>
            </p:cNvSpPr>
            <p:nvPr/>
          </p:nvSpPr>
          <p:spPr bwMode="auto">
            <a:xfrm>
              <a:off x="1248" y="1556"/>
              <a:ext cx="240"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S</a:t>
              </a:r>
            </a:p>
          </p:txBody>
        </p:sp>
        <p:cxnSp>
          <p:nvCxnSpPr>
            <p:cNvPr id="27722" name="AutoShape 395"/>
            <p:cNvCxnSpPr>
              <a:cxnSpLocks noChangeShapeType="1"/>
              <a:stCxn id="27718" idx="0"/>
              <a:endCxn id="27720" idx="2"/>
            </p:cNvCxnSpPr>
            <p:nvPr/>
          </p:nvCxnSpPr>
          <p:spPr bwMode="auto">
            <a:xfrm rot="16200000" flipV="1">
              <a:off x="2069" y="619"/>
              <a:ext cx="565" cy="2880"/>
            </a:xfrm>
            <a:prstGeom prst="curvedConnector3">
              <a:avLst>
                <a:gd name="adj1" fmla="val 50000"/>
              </a:avLst>
            </a:prstGeom>
            <a:noFill/>
            <a:ln w="2857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 name="投影片編號版面配置區 2"/>
          <p:cNvSpPr>
            <a:spLocks noGrp="1"/>
          </p:cNvSpPr>
          <p:nvPr>
            <p:ph type="sldNum" sz="quarter" idx="11"/>
          </p:nvPr>
        </p:nvSpPr>
        <p:spPr/>
        <p:txBody>
          <a:bodyPr/>
          <a:lstStyle/>
          <a:p>
            <a:fld id="{27E26518-2301-4288-8958-BDA5B1B754F8}" type="slidenum">
              <a:rPr lang="zh-TW" altLang="en-US" smtClean="0"/>
              <a:pPr/>
              <a:t>26</a:t>
            </a:fld>
            <a:endParaRPr lang="zh-TW" altLang="zh-TW"/>
          </a:p>
        </p:txBody>
      </p:sp>
      <p:graphicFrame>
        <p:nvGraphicFramePr>
          <p:cNvPr id="4" name="表格 3"/>
          <p:cNvGraphicFramePr>
            <a:graphicFrameLocks noGrp="1"/>
          </p:cNvGraphicFramePr>
          <p:nvPr>
            <p:extLst>
              <p:ext uri="{D42A27DB-BD31-4B8C-83A1-F6EECF244321}">
                <p14:modId xmlns:p14="http://schemas.microsoft.com/office/powerpoint/2010/main" val="281276327"/>
              </p:ext>
            </p:extLst>
          </p:nvPr>
        </p:nvGraphicFramePr>
        <p:xfrm>
          <a:off x="179512" y="4018554"/>
          <a:ext cx="8784978" cy="2074740"/>
        </p:xfrm>
        <a:graphic>
          <a:graphicData uri="http://schemas.openxmlformats.org/drawingml/2006/table">
            <a:tbl>
              <a:tblPr firstRow="1" bandRow="1">
                <a:tableStyleId>{F5AB1C69-6EDB-4FF4-983F-18BD219EF322}</a:tableStyleId>
              </a:tblPr>
              <a:tblGrid>
                <a:gridCol w="1944218">
                  <a:extLst>
                    <a:ext uri="{9D8B030D-6E8A-4147-A177-3AD203B41FA5}">
                      <a16:colId xmlns:a16="http://schemas.microsoft.com/office/drawing/2014/main" xmlns="" val="4292409783"/>
                    </a:ext>
                  </a:extLst>
                </a:gridCol>
                <a:gridCol w="1224136">
                  <a:extLst>
                    <a:ext uri="{9D8B030D-6E8A-4147-A177-3AD203B41FA5}">
                      <a16:colId xmlns:a16="http://schemas.microsoft.com/office/drawing/2014/main" xmlns="" val="1604575475"/>
                    </a:ext>
                  </a:extLst>
                </a:gridCol>
                <a:gridCol w="1224135">
                  <a:extLst>
                    <a:ext uri="{9D8B030D-6E8A-4147-A177-3AD203B41FA5}">
                      <a16:colId xmlns:a16="http://schemas.microsoft.com/office/drawing/2014/main" xmlns="" val="951873931"/>
                    </a:ext>
                  </a:extLst>
                </a:gridCol>
                <a:gridCol w="1224137">
                  <a:extLst>
                    <a:ext uri="{9D8B030D-6E8A-4147-A177-3AD203B41FA5}">
                      <a16:colId xmlns:a16="http://schemas.microsoft.com/office/drawing/2014/main" xmlns="" val="3312955012"/>
                    </a:ext>
                  </a:extLst>
                </a:gridCol>
                <a:gridCol w="1704189">
                  <a:extLst>
                    <a:ext uri="{9D8B030D-6E8A-4147-A177-3AD203B41FA5}">
                      <a16:colId xmlns:a16="http://schemas.microsoft.com/office/drawing/2014/main" xmlns="" val="3785255792"/>
                    </a:ext>
                  </a:extLst>
                </a:gridCol>
                <a:gridCol w="1464163">
                  <a:extLst>
                    <a:ext uri="{9D8B030D-6E8A-4147-A177-3AD203B41FA5}">
                      <a16:colId xmlns:a16="http://schemas.microsoft.com/office/drawing/2014/main" xmlns="" val="3531837371"/>
                    </a:ext>
                  </a:extLst>
                </a:gridCol>
              </a:tblGrid>
              <a:tr h="345790">
                <a:tc>
                  <a:txBody>
                    <a:bodyPr/>
                    <a:lstStyle/>
                    <a:p>
                      <a:pPr>
                        <a:lnSpc>
                          <a:spcPts val="2000"/>
                        </a:lnSpc>
                      </a:pPr>
                      <a:r>
                        <a:rPr lang="en-US" altLang="zh-TW" dirty="0" smtClean="0">
                          <a:solidFill>
                            <a:schemeClr val="tx1"/>
                          </a:solidFill>
                        </a:rPr>
                        <a:t>Processor action</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a:t>
                      </a:r>
                      <a:r>
                        <a:rPr lang="en-US" altLang="zh-TW" baseline="0" dirty="0" smtClean="0">
                          <a:solidFill>
                            <a:schemeClr val="tx1"/>
                          </a:solidFill>
                        </a:rPr>
                        <a:t> in P1</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 in P2</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 in P3</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Bus transaction</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Data supplier</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419951485"/>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055228071"/>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23713755"/>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68705150"/>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57262829"/>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46417076"/>
                  </a:ext>
                </a:extLst>
              </a:tr>
            </a:tbl>
          </a:graphicData>
        </a:graphic>
      </p:graphicFrame>
      <p:grpSp>
        <p:nvGrpSpPr>
          <p:cNvPr id="82" name="Group 391"/>
          <p:cNvGrpSpPr>
            <a:grpSpLocks/>
          </p:cNvGrpSpPr>
          <p:nvPr/>
        </p:nvGrpSpPr>
        <p:grpSpPr bwMode="auto">
          <a:xfrm>
            <a:off x="2527300" y="4310806"/>
            <a:ext cx="6437313" cy="414338"/>
            <a:chOff x="1592" y="3024"/>
            <a:chExt cx="4055" cy="261"/>
          </a:xfrm>
        </p:grpSpPr>
        <p:sp>
          <p:nvSpPr>
            <p:cNvPr id="83" name="Text Box 382"/>
            <p:cNvSpPr txBox="1">
              <a:spLocks noChangeArrowheads="1"/>
            </p:cNvSpPr>
            <p:nvPr/>
          </p:nvSpPr>
          <p:spPr bwMode="auto">
            <a:xfrm>
              <a:off x="1592" y="3033"/>
              <a:ext cx="193"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84" name="Text Box 383"/>
            <p:cNvSpPr txBox="1">
              <a:spLocks noChangeArrowheads="1"/>
            </p:cNvSpPr>
            <p:nvPr/>
          </p:nvSpPr>
          <p:spPr bwMode="auto">
            <a:xfrm>
              <a:off x="230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85" name="Text Box 384"/>
            <p:cNvSpPr txBox="1">
              <a:spLocks noChangeArrowheads="1"/>
            </p:cNvSpPr>
            <p:nvPr/>
          </p:nvSpPr>
          <p:spPr bwMode="auto">
            <a:xfrm>
              <a:off x="302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86" name="Text Box 385"/>
            <p:cNvSpPr txBox="1">
              <a:spLocks noChangeArrowheads="1"/>
            </p:cNvSpPr>
            <p:nvPr/>
          </p:nvSpPr>
          <p:spPr bwMode="auto">
            <a:xfrm>
              <a:off x="3840" y="3024"/>
              <a:ext cx="62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BusRd</a:t>
              </a:r>
            </a:p>
          </p:txBody>
        </p:sp>
        <p:sp>
          <p:nvSpPr>
            <p:cNvPr id="87" name="Text Box 386"/>
            <p:cNvSpPr txBox="1">
              <a:spLocks noChangeArrowheads="1"/>
            </p:cNvSpPr>
            <p:nvPr/>
          </p:nvSpPr>
          <p:spPr bwMode="auto">
            <a:xfrm>
              <a:off x="4831" y="3024"/>
              <a:ext cx="81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Memory</a:t>
              </a:r>
            </a:p>
          </p:txBody>
        </p:sp>
      </p:grpSp>
      <p:sp>
        <p:nvSpPr>
          <p:cNvPr id="88" name="Text Box 387"/>
          <p:cNvSpPr txBox="1">
            <a:spLocks noChangeArrowheads="1"/>
          </p:cNvSpPr>
          <p:nvPr/>
        </p:nvSpPr>
        <p:spPr bwMode="auto">
          <a:xfrm>
            <a:off x="561975" y="4325034"/>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P1 reads X</a:t>
            </a:r>
          </a:p>
        </p:txBody>
      </p:sp>
    </p:spTree>
    <p:extLst>
      <p:ext uri="{BB962C8B-B14F-4D97-AF65-F5344CB8AC3E}">
        <p14:creationId xmlns:p14="http://schemas.microsoft.com/office/powerpoint/2010/main" val="549259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667844"/>
                                        </p:tgtEl>
                                        <p:attrNameLst>
                                          <p:attrName>style.visibility</p:attrName>
                                        </p:attrNameLst>
                                      </p:cBhvr>
                                      <p:to>
                                        <p:strVal val="visible"/>
                                      </p:to>
                                    </p:set>
                                    <p:animEffect transition="in" filter="wipe(left)">
                                      <p:cBhvr>
                                        <p:cTn id="11" dur="500"/>
                                        <p:tgtEl>
                                          <p:spTgt spid="667844"/>
                                        </p:tgtEl>
                                      </p:cBhvr>
                                    </p:animEffect>
                                  </p:childTnLst>
                                </p:cTn>
                              </p:par>
                            </p:childTnLst>
                          </p:cTn>
                        </p:par>
                        <p:par>
                          <p:cTn id="12" fill="hold" nodeType="afterGroup">
                            <p:stCondLst>
                              <p:cond delay="500"/>
                            </p:stCondLst>
                            <p:childTnLst>
                              <p:par>
                                <p:cTn id="13" presetID="22" presetClass="entr" presetSubtype="8" fill="hold" grpId="0" nodeType="afterEffect">
                                  <p:stCondLst>
                                    <p:cond delay="0"/>
                                  </p:stCondLst>
                                  <p:childTnLst>
                                    <p:set>
                                      <p:cBhvr>
                                        <p:cTn id="14" dur="1" fill="hold">
                                          <p:stCondLst>
                                            <p:cond delay="0"/>
                                          </p:stCondLst>
                                        </p:cTn>
                                        <p:tgtEl>
                                          <p:spTgt spid="667845"/>
                                        </p:tgtEl>
                                        <p:attrNameLst>
                                          <p:attrName>style.visibility</p:attrName>
                                        </p:attrNameLst>
                                      </p:cBhvr>
                                      <p:to>
                                        <p:strVal val="visible"/>
                                      </p:to>
                                    </p:set>
                                    <p:animEffect transition="in" filter="wipe(left)">
                                      <p:cBhvr>
                                        <p:cTn id="15" dur="500"/>
                                        <p:tgtEl>
                                          <p:spTgt spid="66784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4" fill="hold" nodeType="clickEffect">
                                  <p:stCondLst>
                                    <p:cond delay="0"/>
                                  </p:stCondLst>
                                  <p:childTnLst>
                                    <p:set>
                                      <p:cBhvr>
                                        <p:cTn id="19" dur="1" fill="hold">
                                          <p:stCondLst>
                                            <p:cond delay="0"/>
                                          </p:stCondLst>
                                        </p:cTn>
                                        <p:tgtEl>
                                          <p:spTgt spid="668044"/>
                                        </p:tgtEl>
                                        <p:attrNameLst>
                                          <p:attrName>style.visibility</p:attrName>
                                        </p:attrNameLst>
                                      </p:cBhvr>
                                      <p:to>
                                        <p:strVal val="visible"/>
                                      </p:to>
                                    </p:set>
                                    <p:animEffect transition="in" filter="wipe(down)">
                                      <p:cBhvr>
                                        <p:cTn id="20" dur="500"/>
                                        <p:tgtEl>
                                          <p:spTgt spid="66804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82"/>
                                        </p:tgtEl>
                                        <p:attrNameLst>
                                          <p:attrName>style.visibility</p:attrName>
                                        </p:attrNameLst>
                                      </p:cBhvr>
                                      <p:to>
                                        <p:strVal val="visible"/>
                                      </p:to>
                                    </p:set>
                                    <p:animEffect transition="in" filter="wipe(left)">
                                      <p:cBhvr>
                                        <p:cTn id="25" dur="500"/>
                                        <p:tgtEl>
                                          <p:spTgt spid="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7845" grpId="0"/>
      <p:bldP spid="8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Rectangle 4"/>
          <p:cNvSpPr>
            <a:spLocks noGrp="1" noChangeArrowheads="1"/>
          </p:cNvSpPr>
          <p:nvPr>
            <p:ph type="title"/>
          </p:nvPr>
        </p:nvSpPr>
        <p:spPr/>
        <p:txBody>
          <a:bodyPr/>
          <a:lstStyle/>
          <a:p>
            <a:pPr eaLnBrk="1" hangingPunct="1"/>
            <a:r>
              <a:rPr lang="en-US" smtClean="0"/>
              <a:t>MSI Example</a:t>
            </a:r>
          </a:p>
        </p:txBody>
      </p:sp>
      <p:sp>
        <p:nvSpPr>
          <p:cNvPr id="28676" name="Rectangle 3"/>
          <p:cNvSpPr>
            <a:spLocks noChangeArrowheads="1"/>
          </p:cNvSpPr>
          <p:nvPr/>
        </p:nvSpPr>
        <p:spPr bwMode="auto">
          <a:xfrm>
            <a:off x="609600" y="3391882"/>
            <a:ext cx="8153400" cy="540000"/>
          </a:xfrm>
          <a:prstGeom prst="rect">
            <a:avLst/>
          </a:prstGeom>
          <a:solidFill>
            <a:srgbClr val="FF0000"/>
          </a:solidFill>
          <a:ln w="1270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8678" name="Rectangle 5"/>
          <p:cNvSpPr>
            <a:spLocks noChangeArrowheads="1"/>
          </p:cNvSpPr>
          <p:nvPr/>
        </p:nvSpPr>
        <p:spPr bwMode="auto">
          <a:xfrm>
            <a:off x="1676400" y="1124744"/>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P1</a:t>
            </a:r>
          </a:p>
        </p:txBody>
      </p:sp>
      <p:sp>
        <p:nvSpPr>
          <p:cNvPr id="28679" name="Rectangle 6"/>
          <p:cNvSpPr>
            <a:spLocks noChangeArrowheads="1"/>
          </p:cNvSpPr>
          <p:nvPr/>
        </p:nvSpPr>
        <p:spPr bwMode="auto">
          <a:xfrm>
            <a:off x="914400" y="1810544"/>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28680" name="Line 7"/>
          <p:cNvSpPr>
            <a:spLocks noChangeShapeType="1"/>
          </p:cNvSpPr>
          <p:nvPr/>
        </p:nvSpPr>
        <p:spPr bwMode="auto">
          <a:xfrm>
            <a:off x="1905000" y="1581944"/>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1" name="Rectangle 8"/>
          <p:cNvSpPr>
            <a:spLocks noChangeArrowheads="1"/>
          </p:cNvSpPr>
          <p:nvPr/>
        </p:nvSpPr>
        <p:spPr bwMode="auto">
          <a:xfrm>
            <a:off x="4343400" y="1134269"/>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P2</a:t>
            </a:r>
          </a:p>
        </p:txBody>
      </p:sp>
      <p:sp>
        <p:nvSpPr>
          <p:cNvPr id="28682" name="Line 9"/>
          <p:cNvSpPr>
            <a:spLocks noChangeShapeType="1"/>
          </p:cNvSpPr>
          <p:nvPr/>
        </p:nvSpPr>
        <p:spPr bwMode="auto">
          <a:xfrm>
            <a:off x="4572000" y="1591469"/>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3" name="Rectangle 10"/>
          <p:cNvSpPr>
            <a:spLocks noChangeArrowheads="1"/>
          </p:cNvSpPr>
          <p:nvPr/>
        </p:nvSpPr>
        <p:spPr bwMode="auto">
          <a:xfrm>
            <a:off x="7086600" y="1134269"/>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P3</a:t>
            </a:r>
          </a:p>
        </p:txBody>
      </p:sp>
      <p:sp>
        <p:nvSpPr>
          <p:cNvPr id="28684" name="Line 11"/>
          <p:cNvSpPr>
            <a:spLocks noChangeShapeType="1"/>
          </p:cNvSpPr>
          <p:nvPr/>
        </p:nvSpPr>
        <p:spPr bwMode="auto">
          <a:xfrm>
            <a:off x="7315200" y="1591469"/>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5" name="Rectangle 12"/>
          <p:cNvSpPr>
            <a:spLocks noChangeArrowheads="1"/>
          </p:cNvSpPr>
          <p:nvPr/>
        </p:nvSpPr>
        <p:spPr bwMode="auto">
          <a:xfrm>
            <a:off x="1143000" y="2872770"/>
            <a:ext cx="6858000" cy="228600"/>
          </a:xfrm>
          <a:prstGeom prst="rect">
            <a:avLst/>
          </a:prstGeom>
          <a:solidFill>
            <a:srgbClr val="99FF99"/>
          </a:solidFill>
          <a:ln w="12700" algn="ctr">
            <a:solidFill>
              <a:schemeClr val="tx1"/>
            </a:solidFill>
            <a:miter lim="800000"/>
            <a:headEnd/>
            <a:tailEnd type="none" w="lg" len="lg"/>
          </a:ln>
          <a:effectLst/>
          <a:extLst/>
        </p:spPr>
        <p:txBody>
          <a:bodyPr wrap="none" anchor="ctr">
            <a:spAutoFit/>
          </a:bodyPr>
          <a:lstStyle/>
          <a:p>
            <a:endParaRPr lang="en-US"/>
          </a:p>
        </p:txBody>
      </p:sp>
      <p:sp>
        <p:nvSpPr>
          <p:cNvPr id="28686" name="Text Box 13"/>
          <p:cNvSpPr txBox="1">
            <a:spLocks noChangeArrowheads="1"/>
          </p:cNvSpPr>
          <p:nvPr/>
        </p:nvSpPr>
        <p:spPr bwMode="auto">
          <a:xfrm>
            <a:off x="7940675" y="2796570"/>
            <a:ext cx="633507"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F0000"/>
                </a:solidFill>
                <a:prstDash val="dash"/>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dirty="0">
                <a:latin typeface="+mn-lt"/>
              </a:rPr>
              <a:t>Bus</a:t>
            </a:r>
          </a:p>
        </p:txBody>
      </p:sp>
      <p:sp>
        <p:nvSpPr>
          <p:cNvPr id="28687" name="Line 14"/>
          <p:cNvSpPr>
            <a:spLocks noChangeShapeType="1"/>
          </p:cNvSpPr>
          <p:nvPr/>
        </p:nvSpPr>
        <p:spPr bwMode="auto">
          <a:xfrm>
            <a:off x="73152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8" name="Line 15"/>
          <p:cNvSpPr>
            <a:spLocks noChangeShapeType="1"/>
          </p:cNvSpPr>
          <p:nvPr/>
        </p:nvSpPr>
        <p:spPr bwMode="auto">
          <a:xfrm>
            <a:off x="45720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9" name="Line 16"/>
          <p:cNvSpPr>
            <a:spLocks noChangeShapeType="1"/>
          </p:cNvSpPr>
          <p:nvPr/>
        </p:nvSpPr>
        <p:spPr bwMode="auto">
          <a:xfrm>
            <a:off x="19050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90" name="Rectangle 17"/>
          <p:cNvSpPr>
            <a:spLocks noChangeArrowheads="1"/>
          </p:cNvSpPr>
          <p:nvPr/>
        </p:nvSpPr>
        <p:spPr bwMode="auto">
          <a:xfrm>
            <a:off x="3581400" y="1820069"/>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28691" name="Rectangle 18"/>
          <p:cNvSpPr>
            <a:spLocks noChangeArrowheads="1"/>
          </p:cNvSpPr>
          <p:nvPr/>
        </p:nvSpPr>
        <p:spPr bwMode="auto">
          <a:xfrm>
            <a:off x="6324600" y="1820069"/>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28695" name="Text Box 22"/>
          <p:cNvSpPr txBox="1">
            <a:spLocks noChangeArrowheads="1"/>
          </p:cNvSpPr>
          <p:nvPr/>
        </p:nvSpPr>
        <p:spPr bwMode="auto">
          <a:xfrm>
            <a:off x="3923928" y="3379306"/>
            <a:ext cx="1280863"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b="1" dirty="0" smtClean="0">
                <a:solidFill>
                  <a:schemeClr val="bg1"/>
                </a:solidFill>
                <a:latin typeface="+mn-lt"/>
              </a:rPr>
              <a:t>Memory</a:t>
            </a:r>
            <a:endParaRPr lang="en-US" b="1" dirty="0">
              <a:solidFill>
                <a:schemeClr val="bg1"/>
              </a:solidFill>
              <a:latin typeface="+mn-lt"/>
            </a:endParaRPr>
          </a:p>
        </p:txBody>
      </p:sp>
      <p:sp>
        <p:nvSpPr>
          <p:cNvPr id="28696" name="Line 23"/>
          <p:cNvSpPr>
            <a:spLocks noChangeShapeType="1"/>
          </p:cNvSpPr>
          <p:nvPr/>
        </p:nvSpPr>
        <p:spPr bwMode="auto">
          <a:xfrm>
            <a:off x="4572000" y="3087082"/>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8697" name="Group 25"/>
          <p:cNvGrpSpPr>
            <a:grpSpLocks/>
          </p:cNvGrpSpPr>
          <p:nvPr/>
        </p:nvGrpSpPr>
        <p:grpSpPr bwMode="auto">
          <a:xfrm>
            <a:off x="914400" y="2204432"/>
            <a:ext cx="1447800" cy="349250"/>
            <a:chOff x="576" y="1556"/>
            <a:chExt cx="912" cy="220"/>
          </a:xfrm>
        </p:grpSpPr>
        <p:sp>
          <p:nvSpPr>
            <p:cNvPr id="28762" name="Rectangle 26"/>
            <p:cNvSpPr>
              <a:spLocks noChangeArrowheads="1"/>
            </p:cNvSpPr>
            <p:nvPr/>
          </p:nvSpPr>
          <p:spPr bwMode="auto">
            <a:xfrm>
              <a:off x="576" y="1556"/>
              <a:ext cx="672"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X=10</a:t>
              </a:r>
            </a:p>
          </p:txBody>
        </p:sp>
        <p:sp>
          <p:nvSpPr>
            <p:cNvPr id="674843" name="Rectangle 27"/>
            <p:cNvSpPr>
              <a:spLocks noChangeArrowheads="1"/>
            </p:cNvSpPr>
            <p:nvPr/>
          </p:nvSpPr>
          <p:spPr bwMode="auto">
            <a:xfrm>
              <a:off x="1248" y="1556"/>
              <a:ext cx="240"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S</a:t>
              </a:r>
            </a:p>
          </p:txBody>
        </p:sp>
      </p:grpSp>
      <p:grpSp>
        <p:nvGrpSpPr>
          <p:cNvPr id="674897" name="Group 81"/>
          <p:cNvGrpSpPr>
            <a:grpSpLocks/>
          </p:cNvGrpSpPr>
          <p:nvPr/>
        </p:nvGrpSpPr>
        <p:grpSpPr bwMode="auto">
          <a:xfrm>
            <a:off x="1143003" y="2598133"/>
            <a:ext cx="6210300" cy="874713"/>
            <a:chOff x="720" y="1804"/>
            <a:chExt cx="3912" cy="551"/>
          </a:xfrm>
        </p:grpSpPr>
        <p:sp>
          <p:nvSpPr>
            <p:cNvPr id="28755" name="Text Box 30"/>
            <p:cNvSpPr txBox="1">
              <a:spLocks noChangeArrowheads="1"/>
            </p:cNvSpPr>
            <p:nvPr/>
          </p:nvSpPr>
          <p:spPr bwMode="auto">
            <a:xfrm>
              <a:off x="816" y="2064"/>
              <a:ext cx="606" cy="2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dirty="0" err="1">
                  <a:solidFill>
                    <a:srgbClr val="0000FF"/>
                  </a:solidFill>
                  <a:latin typeface="+mn-lt"/>
                </a:rPr>
                <a:t>BusRd</a:t>
              </a:r>
              <a:endParaRPr lang="en-US" dirty="0">
                <a:solidFill>
                  <a:srgbClr val="0000FF"/>
                </a:solidFill>
                <a:latin typeface="+mn-lt"/>
              </a:endParaRPr>
            </a:p>
          </p:txBody>
        </p:sp>
        <p:cxnSp>
          <p:nvCxnSpPr>
            <p:cNvPr id="28756" name="AutoShape 80"/>
            <p:cNvCxnSpPr>
              <a:cxnSpLocks noChangeShapeType="1"/>
            </p:cNvCxnSpPr>
            <p:nvPr/>
          </p:nvCxnSpPr>
          <p:spPr bwMode="auto">
            <a:xfrm rot="5400000">
              <a:off x="2550" y="-26"/>
              <a:ext cx="252" cy="3912"/>
            </a:xfrm>
            <a:prstGeom prst="bentConnector4">
              <a:avLst>
                <a:gd name="adj1" fmla="val 35707"/>
                <a:gd name="adj2" fmla="val 64"/>
              </a:avLst>
            </a:prstGeom>
            <a:noFill/>
            <a:ln w="12700">
              <a:solidFill>
                <a:srgbClr val="0000FF"/>
              </a:solidFill>
              <a:miter lim="800000"/>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674902" name="Group 86"/>
          <p:cNvGrpSpPr>
            <a:grpSpLocks/>
          </p:cNvGrpSpPr>
          <p:nvPr/>
        </p:nvGrpSpPr>
        <p:grpSpPr bwMode="auto">
          <a:xfrm>
            <a:off x="6019803" y="2218721"/>
            <a:ext cx="1752601" cy="1304925"/>
            <a:chOff x="3792" y="1565"/>
            <a:chExt cx="1104" cy="822"/>
          </a:xfrm>
        </p:grpSpPr>
        <p:grpSp>
          <p:nvGrpSpPr>
            <p:cNvPr id="28751" name="Group 82"/>
            <p:cNvGrpSpPr>
              <a:grpSpLocks/>
            </p:cNvGrpSpPr>
            <p:nvPr/>
          </p:nvGrpSpPr>
          <p:grpSpPr bwMode="auto">
            <a:xfrm>
              <a:off x="3984" y="1565"/>
              <a:ext cx="912" cy="220"/>
              <a:chOff x="576" y="1556"/>
              <a:chExt cx="912" cy="220"/>
            </a:xfrm>
          </p:grpSpPr>
          <p:sp>
            <p:nvSpPr>
              <p:cNvPr id="28753" name="Rectangle 83"/>
              <p:cNvSpPr>
                <a:spLocks noChangeArrowheads="1"/>
              </p:cNvSpPr>
              <p:nvPr/>
            </p:nvSpPr>
            <p:spPr bwMode="auto">
              <a:xfrm>
                <a:off x="576" y="1556"/>
                <a:ext cx="672"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X=10</a:t>
                </a:r>
              </a:p>
            </p:txBody>
          </p:sp>
          <p:sp>
            <p:nvSpPr>
              <p:cNvPr id="674900" name="Rectangle 84"/>
              <p:cNvSpPr>
                <a:spLocks noChangeArrowheads="1"/>
              </p:cNvSpPr>
              <p:nvPr/>
            </p:nvSpPr>
            <p:spPr bwMode="auto">
              <a:xfrm>
                <a:off x="1248" y="1556"/>
                <a:ext cx="240"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S</a:t>
                </a:r>
              </a:p>
            </p:txBody>
          </p:sp>
        </p:grpSp>
        <p:cxnSp>
          <p:nvCxnSpPr>
            <p:cNvPr id="28752" name="AutoShape 85"/>
            <p:cNvCxnSpPr>
              <a:cxnSpLocks noChangeShapeType="1"/>
              <a:stCxn id="28745" idx="0"/>
              <a:endCxn id="28753" idx="2"/>
            </p:cNvCxnSpPr>
            <p:nvPr/>
          </p:nvCxnSpPr>
          <p:spPr bwMode="auto">
            <a:xfrm rot="5400000" flipH="1" flipV="1">
              <a:off x="3755" y="1822"/>
              <a:ext cx="602" cy="528"/>
            </a:xfrm>
            <a:prstGeom prst="curvedConnector3">
              <a:avLst>
                <a:gd name="adj1" fmla="val 50000"/>
              </a:avLst>
            </a:prstGeom>
            <a:noFill/>
            <a:ln w="2857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8745" name="Rectangle 93"/>
          <p:cNvSpPr>
            <a:spLocks noChangeArrowheads="1"/>
          </p:cNvSpPr>
          <p:nvPr/>
        </p:nvSpPr>
        <p:spPr bwMode="auto">
          <a:xfrm>
            <a:off x="5486400" y="3523322"/>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X=10</a:t>
            </a:r>
          </a:p>
        </p:txBody>
      </p:sp>
      <p:sp>
        <p:nvSpPr>
          <p:cNvPr id="3" name="投影片編號版面配置區 2"/>
          <p:cNvSpPr>
            <a:spLocks noGrp="1"/>
          </p:cNvSpPr>
          <p:nvPr>
            <p:ph type="sldNum" sz="quarter" idx="11"/>
          </p:nvPr>
        </p:nvSpPr>
        <p:spPr/>
        <p:txBody>
          <a:bodyPr/>
          <a:lstStyle/>
          <a:p>
            <a:fld id="{27E26518-2301-4288-8958-BDA5B1B754F8}" type="slidenum">
              <a:rPr lang="zh-TW" altLang="en-US" smtClean="0"/>
              <a:pPr/>
              <a:t>27</a:t>
            </a:fld>
            <a:endParaRPr lang="zh-TW" altLang="zh-TW"/>
          </a:p>
        </p:txBody>
      </p:sp>
      <p:graphicFrame>
        <p:nvGraphicFramePr>
          <p:cNvPr id="98" name="表格 97"/>
          <p:cNvGraphicFramePr>
            <a:graphicFrameLocks noGrp="1"/>
          </p:cNvGraphicFramePr>
          <p:nvPr>
            <p:extLst>
              <p:ext uri="{D42A27DB-BD31-4B8C-83A1-F6EECF244321}">
                <p14:modId xmlns:p14="http://schemas.microsoft.com/office/powerpoint/2010/main" val="2837810190"/>
              </p:ext>
            </p:extLst>
          </p:nvPr>
        </p:nvGraphicFramePr>
        <p:xfrm>
          <a:off x="179512" y="4018554"/>
          <a:ext cx="8784978" cy="2074740"/>
        </p:xfrm>
        <a:graphic>
          <a:graphicData uri="http://schemas.openxmlformats.org/drawingml/2006/table">
            <a:tbl>
              <a:tblPr firstRow="1" bandRow="1">
                <a:tableStyleId>{F5AB1C69-6EDB-4FF4-983F-18BD219EF322}</a:tableStyleId>
              </a:tblPr>
              <a:tblGrid>
                <a:gridCol w="1944218">
                  <a:extLst>
                    <a:ext uri="{9D8B030D-6E8A-4147-A177-3AD203B41FA5}">
                      <a16:colId xmlns:a16="http://schemas.microsoft.com/office/drawing/2014/main" xmlns="" val="4292409783"/>
                    </a:ext>
                  </a:extLst>
                </a:gridCol>
                <a:gridCol w="1224136">
                  <a:extLst>
                    <a:ext uri="{9D8B030D-6E8A-4147-A177-3AD203B41FA5}">
                      <a16:colId xmlns:a16="http://schemas.microsoft.com/office/drawing/2014/main" xmlns="" val="1604575475"/>
                    </a:ext>
                  </a:extLst>
                </a:gridCol>
                <a:gridCol w="1224135">
                  <a:extLst>
                    <a:ext uri="{9D8B030D-6E8A-4147-A177-3AD203B41FA5}">
                      <a16:colId xmlns:a16="http://schemas.microsoft.com/office/drawing/2014/main" xmlns="" val="951873931"/>
                    </a:ext>
                  </a:extLst>
                </a:gridCol>
                <a:gridCol w="1224137">
                  <a:extLst>
                    <a:ext uri="{9D8B030D-6E8A-4147-A177-3AD203B41FA5}">
                      <a16:colId xmlns:a16="http://schemas.microsoft.com/office/drawing/2014/main" xmlns="" val="3312955012"/>
                    </a:ext>
                  </a:extLst>
                </a:gridCol>
                <a:gridCol w="1704189">
                  <a:extLst>
                    <a:ext uri="{9D8B030D-6E8A-4147-A177-3AD203B41FA5}">
                      <a16:colId xmlns:a16="http://schemas.microsoft.com/office/drawing/2014/main" xmlns="" val="3785255792"/>
                    </a:ext>
                  </a:extLst>
                </a:gridCol>
                <a:gridCol w="1464163">
                  <a:extLst>
                    <a:ext uri="{9D8B030D-6E8A-4147-A177-3AD203B41FA5}">
                      <a16:colId xmlns:a16="http://schemas.microsoft.com/office/drawing/2014/main" xmlns="" val="3531837371"/>
                    </a:ext>
                  </a:extLst>
                </a:gridCol>
              </a:tblGrid>
              <a:tr h="345790">
                <a:tc>
                  <a:txBody>
                    <a:bodyPr/>
                    <a:lstStyle/>
                    <a:p>
                      <a:pPr>
                        <a:lnSpc>
                          <a:spcPts val="2000"/>
                        </a:lnSpc>
                      </a:pPr>
                      <a:r>
                        <a:rPr lang="en-US" altLang="zh-TW" dirty="0" smtClean="0">
                          <a:solidFill>
                            <a:schemeClr val="tx1"/>
                          </a:solidFill>
                        </a:rPr>
                        <a:t>Processor action</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a:t>
                      </a:r>
                      <a:r>
                        <a:rPr lang="en-US" altLang="zh-TW" baseline="0" dirty="0" smtClean="0">
                          <a:solidFill>
                            <a:schemeClr val="tx1"/>
                          </a:solidFill>
                        </a:rPr>
                        <a:t> in P1</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 in P2</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 in P3</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Bus transaction</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Data supplier</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419951485"/>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055228071"/>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23713755"/>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68705150"/>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57262829"/>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46417076"/>
                  </a:ext>
                </a:extLst>
              </a:tr>
            </a:tbl>
          </a:graphicData>
        </a:graphic>
      </p:graphicFrame>
      <p:grpSp>
        <p:nvGrpSpPr>
          <p:cNvPr id="99" name="Group 391"/>
          <p:cNvGrpSpPr>
            <a:grpSpLocks/>
          </p:cNvGrpSpPr>
          <p:nvPr/>
        </p:nvGrpSpPr>
        <p:grpSpPr bwMode="auto">
          <a:xfrm>
            <a:off x="2527300" y="4310806"/>
            <a:ext cx="6437313" cy="414338"/>
            <a:chOff x="1592" y="3024"/>
            <a:chExt cx="4055" cy="261"/>
          </a:xfrm>
        </p:grpSpPr>
        <p:sp>
          <p:nvSpPr>
            <p:cNvPr id="100" name="Text Box 382"/>
            <p:cNvSpPr txBox="1">
              <a:spLocks noChangeArrowheads="1"/>
            </p:cNvSpPr>
            <p:nvPr/>
          </p:nvSpPr>
          <p:spPr bwMode="auto">
            <a:xfrm>
              <a:off x="1592" y="3033"/>
              <a:ext cx="193"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01" name="Text Box 383"/>
            <p:cNvSpPr txBox="1">
              <a:spLocks noChangeArrowheads="1"/>
            </p:cNvSpPr>
            <p:nvPr/>
          </p:nvSpPr>
          <p:spPr bwMode="auto">
            <a:xfrm>
              <a:off x="230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02" name="Text Box 384"/>
            <p:cNvSpPr txBox="1">
              <a:spLocks noChangeArrowheads="1"/>
            </p:cNvSpPr>
            <p:nvPr/>
          </p:nvSpPr>
          <p:spPr bwMode="auto">
            <a:xfrm>
              <a:off x="302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03" name="Text Box 385"/>
            <p:cNvSpPr txBox="1">
              <a:spLocks noChangeArrowheads="1"/>
            </p:cNvSpPr>
            <p:nvPr/>
          </p:nvSpPr>
          <p:spPr bwMode="auto">
            <a:xfrm>
              <a:off x="3840" y="3024"/>
              <a:ext cx="62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BusRd</a:t>
              </a:r>
            </a:p>
          </p:txBody>
        </p:sp>
        <p:sp>
          <p:nvSpPr>
            <p:cNvPr id="104" name="Text Box 386"/>
            <p:cNvSpPr txBox="1">
              <a:spLocks noChangeArrowheads="1"/>
            </p:cNvSpPr>
            <p:nvPr/>
          </p:nvSpPr>
          <p:spPr bwMode="auto">
            <a:xfrm>
              <a:off x="4831" y="3024"/>
              <a:ext cx="81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Memory</a:t>
              </a:r>
            </a:p>
          </p:txBody>
        </p:sp>
      </p:grpSp>
      <p:sp>
        <p:nvSpPr>
          <p:cNvPr id="105" name="Text Box 387"/>
          <p:cNvSpPr txBox="1">
            <a:spLocks noChangeArrowheads="1"/>
          </p:cNvSpPr>
          <p:nvPr/>
        </p:nvSpPr>
        <p:spPr bwMode="auto">
          <a:xfrm>
            <a:off x="561975" y="4325034"/>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P1 reads X</a:t>
            </a:r>
          </a:p>
        </p:txBody>
      </p:sp>
      <p:sp>
        <p:nvSpPr>
          <p:cNvPr id="106" name="Text Box 79"/>
          <p:cNvSpPr txBox="1">
            <a:spLocks noChangeArrowheads="1"/>
          </p:cNvSpPr>
          <p:nvPr/>
        </p:nvSpPr>
        <p:spPr bwMode="auto">
          <a:xfrm>
            <a:off x="561975" y="4657328"/>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P3 reads X</a:t>
            </a:r>
          </a:p>
        </p:txBody>
      </p:sp>
      <p:grpSp>
        <p:nvGrpSpPr>
          <p:cNvPr id="107" name="Group 87"/>
          <p:cNvGrpSpPr>
            <a:grpSpLocks/>
          </p:cNvGrpSpPr>
          <p:nvPr/>
        </p:nvGrpSpPr>
        <p:grpSpPr bwMode="auto">
          <a:xfrm>
            <a:off x="2527300" y="4670846"/>
            <a:ext cx="6437313" cy="414338"/>
            <a:chOff x="1592" y="3024"/>
            <a:chExt cx="4055" cy="261"/>
          </a:xfrm>
        </p:grpSpPr>
        <p:sp>
          <p:nvSpPr>
            <p:cNvPr id="108" name="Text Box 88"/>
            <p:cNvSpPr txBox="1">
              <a:spLocks noChangeArrowheads="1"/>
            </p:cNvSpPr>
            <p:nvPr/>
          </p:nvSpPr>
          <p:spPr bwMode="auto">
            <a:xfrm>
              <a:off x="1592" y="3033"/>
              <a:ext cx="193"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S</a:t>
              </a:r>
            </a:p>
          </p:txBody>
        </p:sp>
        <p:sp>
          <p:nvSpPr>
            <p:cNvPr id="109" name="Text Box 89"/>
            <p:cNvSpPr txBox="1">
              <a:spLocks noChangeArrowheads="1"/>
            </p:cNvSpPr>
            <p:nvPr/>
          </p:nvSpPr>
          <p:spPr bwMode="auto">
            <a:xfrm>
              <a:off x="230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10" name="Text Box 90"/>
            <p:cNvSpPr txBox="1">
              <a:spLocks noChangeArrowheads="1"/>
            </p:cNvSpPr>
            <p:nvPr/>
          </p:nvSpPr>
          <p:spPr bwMode="auto">
            <a:xfrm>
              <a:off x="302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11" name="Text Box 91"/>
            <p:cNvSpPr txBox="1">
              <a:spLocks noChangeArrowheads="1"/>
            </p:cNvSpPr>
            <p:nvPr/>
          </p:nvSpPr>
          <p:spPr bwMode="auto">
            <a:xfrm>
              <a:off x="3840" y="3024"/>
              <a:ext cx="62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BusRd</a:t>
              </a:r>
            </a:p>
          </p:txBody>
        </p:sp>
        <p:sp>
          <p:nvSpPr>
            <p:cNvPr id="112" name="Text Box 92"/>
            <p:cNvSpPr txBox="1">
              <a:spLocks noChangeArrowheads="1"/>
            </p:cNvSpPr>
            <p:nvPr/>
          </p:nvSpPr>
          <p:spPr bwMode="auto">
            <a:xfrm>
              <a:off x="4831" y="3024"/>
              <a:ext cx="81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Memory</a:t>
              </a:r>
            </a:p>
          </p:txBody>
        </p:sp>
      </p:grpSp>
    </p:spTree>
    <p:extLst>
      <p:ext uri="{BB962C8B-B14F-4D97-AF65-F5344CB8AC3E}">
        <p14:creationId xmlns:p14="http://schemas.microsoft.com/office/powerpoint/2010/main" val="275756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nodeType="clickEffect">
                                  <p:stCondLst>
                                    <p:cond delay="0"/>
                                  </p:stCondLst>
                                  <p:childTnLst>
                                    <p:set>
                                      <p:cBhvr>
                                        <p:cTn id="10" dur="1" fill="hold">
                                          <p:stCondLst>
                                            <p:cond delay="0"/>
                                          </p:stCondLst>
                                        </p:cTn>
                                        <p:tgtEl>
                                          <p:spTgt spid="674897"/>
                                        </p:tgtEl>
                                        <p:attrNameLst>
                                          <p:attrName>style.visibility</p:attrName>
                                        </p:attrNameLst>
                                      </p:cBhvr>
                                      <p:to>
                                        <p:strVal val="visible"/>
                                      </p:to>
                                    </p:set>
                                    <p:animEffect transition="in" filter="wipe(right)">
                                      <p:cBhvr>
                                        <p:cTn id="11" dur="500"/>
                                        <p:tgtEl>
                                          <p:spTgt spid="67489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4" fill="hold" nodeType="clickEffect">
                                  <p:stCondLst>
                                    <p:cond delay="0"/>
                                  </p:stCondLst>
                                  <p:childTnLst>
                                    <p:set>
                                      <p:cBhvr>
                                        <p:cTn id="15" dur="1" fill="hold">
                                          <p:stCondLst>
                                            <p:cond delay="0"/>
                                          </p:stCondLst>
                                        </p:cTn>
                                        <p:tgtEl>
                                          <p:spTgt spid="674902"/>
                                        </p:tgtEl>
                                        <p:attrNameLst>
                                          <p:attrName>style.visibility</p:attrName>
                                        </p:attrNameLst>
                                      </p:cBhvr>
                                      <p:to>
                                        <p:strVal val="visible"/>
                                      </p:to>
                                    </p:set>
                                    <p:animEffect transition="in" filter="wipe(down)">
                                      <p:cBhvr>
                                        <p:cTn id="16" dur="500"/>
                                        <p:tgtEl>
                                          <p:spTgt spid="674902"/>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107"/>
                                        </p:tgtEl>
                                        <p:attrNameLst>
                                          <p:attrName>style.visibility</p:attrName>
                                        </p:attrNameLst>
                                      </p:cBhvr>
                                      <p:to>
                                        <p:strVal val="visible"/>
                                      </p:to>
                                    </p:set>
                                    <p:animEffect transition="in" filter="wipe(left)">
                                      <p:cBhvr>
                                        <p:cTn id="21" dur="500"/>
                                        <p:tgtEl>
                                          <p:spTgt spid="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4"/>
          <p:cNvSpPr>
            <a:spLocks noGrp="1" noChangeArrowheads="1"/>
          </p:cNvSpPr>
          <p:nvPr>
            <p:ph type="title"/>
          </p:nvPr>
        </p:nvSpPr>
        <p:spPr/>
        <p:txBody>
          <a:bodyPr/>
          <a:lstStyle/>
          <a:p>
            <a:pPr eaLnBrk="1" hangingPunct="1"/>
            <a:r>
              <a:rPr lang="en-US" smtClean="0"/>
              <a:t>MSI Example</a:t>
            </a:r>
          </a:p>
        </p:txBody>
      </p:sp>
      <p:sp>
        <p:nvSpPr>
          <p:cNvPr id="29700" name="Rectangle 3"/>
          <p:cNvSpPr>
            <a:spLocks noChangeArrowheads="1"/>
          </p:cNvSpPr>
          <p:nvPr/>
        </p:nvSpPr>
        <p:spPr bwMode="auto">
          <a:xfrm>
            <a:off x="609600" y="3391882"/>
            <a:ext cx="8153400" cy="540000"/>
          </a:xfrm>
          <a:prstGeom prst="rect">
            <a:avLst/>
          </a:prstGeom>
          <a:solidFill>
            <a:srgbClr val="FF0000"/>
          </a:solidFill>
          <a:ln w="1270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9702" name="Rectangle 5"/>
          <p:cNvSpPr>
            <a:spLocks noChangeArrowheads="1"/>
          </p:cNvSpPr>
          <p:nvPr/>
        </p:nvSpPr>
        <p:spPr bwMode="auto">
          <a:xfrm>
            <a:off x="1676400" y="1124744"/>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P1</a:t>
            </a:r>
          </a:p>
        </p:txBody>
      </p:sp>
      <p:sp>
        <p:nvSpPr>
          <p:cNvPr id="29703" name="Rectangle 6"/>
          <p:cNvSpPr>
            <a:spLocks noChangeArrowheads="1"/>
          </p:cNvSpPr>
          <p:nvPr/>
        </p:nvSpPr>
        <p:spPr bwMode="auto">
          <a:xfrm>
            <a:off x="914400" y="1810544"/>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dirty="0">
                <a:latin typeface="+mn-lt"/>
              </a:rPr>
              <a:t>Cache</a:t>
            </a:r>
          </a:p>
        </p:txBody>
      </p:sp>
      <p:sp>
        <p:nvSpPr>
          <p:cNvPr id="29704" name="Line 7"/>
          <p:cNvSpPr>
            <a:spLocks noChangeShapeType="1"/>
          </p:cNvSpPr>
          <p:nvPr/>
        </p:nvSpPr>
        <p:spPr bwMode="auto">
          <a:xfrm>
            <a:off x="1905000" y="1581944"/>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atin typeface="+mn-lt"/>
            </a:endParaRPr>
          </a:p>
        </p:txBody>
      </p:sp>
      <p:sp>
        <p:nvSpPr>
          <p:cNvPr id="29705" name="Rectangle 8"/>
          <p:cNvSpPr>
            <a:spLocks noChangeArrowheads="1"/>
          </p:cNvSpPr>
          <p:nvPr/>
        </p:nvSpPr>
        <p:spPr bwMode="auto">
          <a:xfrm>
            <a:off x="4343400" y="1134269"/>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P2</a:t>
            </a:r>
          </a:p>
        </p:txBody>
      </p:sp>
      <p:sp>
        <p:nvSpPr>
          <p:cNvPr id="29706" name="Line 9"/>
          <p:cNvSpPr>
            <a:spLocks noChangeShapeType="1"/>
          </p:cNvSpPr>
          <p:nvPr/>
        </p:nvSpPr>
        <p:spPr bwMode="auto">
          <a:xfrm>
            <a:off x="4572000" y="1591469"/>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7" name="Rectangle 10"/>
          <p:cNvSpPr>
            <a:spLocks noChangeArrowheads="1"/>
          </p:cNvSpPr>
          <p:nvPr/>
        </p:nvSpPr>
        <p:spPr bwMode="auto">
          <a:xfrm>
            <a:off x="7086600" y="1134269"/>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P3</a:t>
            </a:r>
          </a:p>
        </p:txBody>
      </p:sp>
      <p:sp>
        <p:nvSpPr>
          <p:cNvPr id="29708" name="Line 11"/>
          <p:cNvSpPr>
            <a:spLocks noChangeShapeType="1"/>
          </p:cNvSpPr>
          <p:nvPr/>
        </p:nvSpPr>
        <p:spPr bwMode="auto">
          <a:xfrm>
            <a:off x="7315200" y="1591469"/>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9" name="Rectangle 12"/>
          <p:cNvSpPr>
            <a:spLocks noChangeArrowheads="1"/>
          </p:cNvSpPr>
          <p:nvPr/>
        </p:nvSpPr>
        <p:spPr bwMode="auto">
          <a:xfrm>
            <a:off x="1143000" y="2872770"/>
            <a:ext cx="6858000" cy="228600"/>
          </a:xfrm>
          <a:prstGeom prst="rect">
            <a:avLst/>
          </a:prstGeom>
          <a:solidFill>
            <a:srgbClr val="99FF99"/>
          </a:solidFill>
          <a:ln w="12700" algn="ctr">
            <a:solidFill>
              <a:schemeClr val="tx1"/>
            </a:solidFill>
            <a:miter lim="800000"/>
            <a:headEnd/>
            <a:tailEnd type="none" w="lg" len="lg"/>
          </a:ln>
          <a:effectLst/>
          <a:extLst/>
        </p:spPr>
        <p:txBody>
          <a:bodyPr wrap="none" anchor="ctr">
            <a:spAutoFit/>
          </a:bodyPr>
          <a:lstStyle/>
          <a:p>
            <a:endParaRPr lang="en-US"/>
          </a:p>
        </p:txBody>
      </p:sp>
      <p:sp>
        <p:nvSpPr>
          <p:cNvPr id="29710" name="Text Box 13"/>
          <p:cNvSpPr txBox="1">
            <a:spLocks noChangeArrowheads="1"/>
          </p:cNvSpPr>
          <p:nvPr/>
        </p:nvSpPr>
        <p:spPr bwMode="auto">
          <a:xfrm>
            <a:off x="7940675" y="2796570"/>
            <a:ext cx="633507"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F0000"/>
                </a:solidFill>
                <a:prstDash val="dash"/>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dirty="0">
                <a:latin typeface="+mn-lt"/>
              </a:rPr>
              <a:t>Bus</a:t>
            </a:r>
          </a:p>
        </p:txBody>
      </p:sp>
      <p:sp>
        <p:nvSpPr>
          <p:cNvPr id="29711" name="Line 14"/>
          <p:cNvSpPr>
            <a:spLocks noChangeShapeType="1"/>
          </p:cNvSpPr>
          <p:nvPr/>
        </p:nvSpPr>
        <p:spPr bwMode="auto">
          <a:xfrm>
            <a:off x="73152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2" name="Line 15"/>
          <p:cNvSpPr>
            <a:spLocks noChangeShapeType="1"/>
          </p:cNvSpPr>
          <p:nvPr/>
        </p:nvSpPr>
        <p:spPr bwMode="auto">
          <a:xfrm>
            <a:off x="45720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3" name="Line 16"/>
          <p:cNvSpPr>
            <a:spLocks noChangeShapeType="1"/>
          </p:cNvSpPr>
          <p:nvPr/>
        </p:nvSpPr>
        <p:spPr bwMode="auto">
          <a:xfrm>
            <a:off x="19050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4" name="Rectangle 17"/>
          <p:cNvSpPr>
            <a:spLocks noChangeArrowheads="1"/>
          </p:cNvSpPr>
          <p:nvPr/>
        </p:nvSpPr>
        <p:spPr bwMode="auto">
          <a:xfrm>
            <a:off x="3581400" y="1820069"/>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29715" name="Rectangle 18"/>
          <p:cNvSpPr>
            <a:spLocks noChangeArrowheads="1"/>
          </p:cNvSpPr>
          <p:nvPr/>
        </p:nvSpPr>
        <p:spPr bwMode="auto">
          <a:xfrm>
            <a:off x="6324600" y="1820069"/>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29720" name="Line 23"/>
          <p:cNvSpPr>
            <a:spLocks noChangeShapeType="1"/>
          </p:cNvSpPr>
          <p:nvPr/>
        </p:nvSpPr>
        <p:spPr bwMode="auto">
          <a:xfrm>
            <a:off x="4572000" y="3087082"/>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676888" name="Group 24"/>
          <p:cNvGrpSpPr>
            <a:grpSpLocks/>
          </p:cNvGrpSpPr>
          <p:nvPr/>
        </p:nvGrpSpPr>
        <p:grpSpPr bwMode="auto">
          <a:xfrm>
            <a:off x="914400" y="2204432"/>
            <a:ext cx="1447800" cy="349250"/>
            <a:chOff x="576" y="1556"/>
            <a:chExt cx="912" cy="220"/>
          </a:xfrm>
        </p:grpSpPr>
        <p:sp>
          <p:nvSpPr>
            <p:cNvPr id="29797" name="Rectangle 25"/>
            <p:cNvSpPr>
              <a:spLocks noChangeArrowheads="1"/>
            </p:cNvSpPr>
            <p:nvPr/>
          </p:nvSpPr>
          <p:spPr bwMode="auto">
            <a:xfrm>
              <a:off x="576" y="1556"/>
              <a:ext cx="672"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X=10</a:t>
              </a:r>
            </a:p>
          </p:txBody>
        </p:sp>
        <p:sp>
          <p:nvSpPr>
            <p:cNvPr id="676890" name="Rectangle 26"/>
            <p:cNvSpPr>
              <a:spLocks noChangeArrowheads="1"/>
            </p:cNvSpPr>
            <p:nvPr/>
          </p:nvSpPr>
          <p:spPr bwMode="auto">
            <a:xfrm>
              <a:off x="1248" y="1556"/>
              <a:ext cx="240"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S</a:t>
              </a:r>
            </a:p>
          </p:txBody>
        </p:sp>
      </p:grpSp>
      <p:sp>
        <p:nvSpPr>
          <p:cNvPr id="29766" name="Rectangle 81"/>
          <p:cNvSpPr>
            <a:spLocks noChangeArrowheads="1"/>
          </p:cNvSpPr>
          <p:nvPr/>
        </p:nvSpPr>
        <p:spPr bwMode="auto">
          <a:xfrm>
            <a:off x="6324600" y="2220307"/>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X=10</a:t>
            </a:r>
          </a:p>
        </p:txBody>
      </p:sp>
      <p:sp>
        <p:nvSpPr>
          <p:cNvPr id="676946" name="Rectangle 82"/>
          <p:cNvSpPr>
            <a:spLocks noChangeArrowheads="1"/>
          </p:cNvSpPr>
          <p:nvPr/>
        </p:nvSpPr>
        <p:spPr bwMode="auto">
          <a:xfrm>
            <a:off x="7391400" y="2218720"/>
            <a:ext cx="3810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S</a:t>
            </a:r>
          </a:p>
        </p:txBody>
      </p:sp>
      <p:grpSp>
        <p:nvGrpSpPr>
          <p:cNvPr id="676959" name="Group 95"/>
          <p:cNvGrpSpPr>
            <a:grpSpLocks/>
          </p:cNvGrpSpPr>
          <p:nvPr/>
        </p:nvGrpSpPr>
        <p:grpSpPr bwMode="auto">
          <a:xfrm>
            <a:off x="1143000" y="2563207"/>
            <a:ext cx="6210300" cy="909638"/>
            <a:chOff x="720" y="1782"/>
            <a:chExt cx="3912" cy="573"/>
          </a:xfrm>
        </p:grpSpPr>
        <p:sp>
          <p:nvSpPr>
            <p:cNvPr id="29785" name="Text Box 77"/>
            <p:cNvSpPr txBox="1">
              <a:spLocks noChangeArrowheads="1"/>
            </p:cNvSpPr>
            <p:nvPr/>
          </p:nvSpPr>
          <p:spPr bwMode="auto">
            <a:xfrm>
              <a:off x="768" y="2064"/>
              <a:ext cx="707" cy="2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dirty="0" err="1">
                  <a:solidFill>
                    <a:srgbClr val="FF0000"/>
                  </a:solidFill>
                  <a:latin typeface="+mn-lt"/>
                </a:rPr>
                <a:t>BusRdX</a:t>
              </a:r>
              <a:endParaRPr lang="en-US" dirty="0">
                <a:solidFill>
                  <a:srgbClr val="FF0000"/>
                </a:solidFill>
                <a:latin typeface="+mn-lt"/>
              </a:endParaRPr>
            </a:p>
          </p:txBody>
        </p:sp>
        <p:cxnSp>
          <p:nvCxnSpPr>
            <p:cNvPr id="29786" name="AutoShape 93"/>
            <p:cNvCxnSpPr>
              <a:cxnSpLocks noChangeShapeType="1"/>
            </p:cNvCxnSpPr>
            <p:nvPr/>
          </p:nvCxnSpPr>
          <p:spPr bwMode="auto">
            <a:xfrm rot="5400000">
              <a:off x="2542" y="-40"/>
              <a:ext cx="267" cy="3912"/>
            </a:xfrm>
            <a:prstGeom prst="bentConnector4">
              <a:avLst>
                <a:gd name="adj1" fmla="val 100370"/>
                <a:gd name="adj2" fmla="val 94194"/>
              </a:avLst>
            </a:prstGeom>
            <a:noFill/>
            <a:ln w="12700">
              <a:solidFill>
                <a:srgbClr val="FF0000"/>
              </a:solidFill>
              <a:miter lim="800000"/>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676960" name="Line 96"/>
          <p:cNvSpPr>
            <a:spLocks noChangeShapeType="1"/>
          </p:cNvSpPr>
          <p:nvPr/>
        </p:nvSpPr>
        <p:spPr bwMode="auto">
          <a:xfrm flipV="1">
            <a:off x="2133600" y="2553682"/>
            <a:ext cx="0" cy="457200"/>
          </a:xfrm>
          <a:prstGeom prst="line">
            <a:avLst/>
          </a:prstGeom>
          <a:noFill/>
          <a:ln w="28575">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pSp>
        <p:nvGrpSpPr>
          <p:cNvPr id="676961" name="Group 97"/>
          <p:cNvGrpSpPr>
            <a:grpSpLocks/>
          </p:cNvGrpSpPr>
          <p:nvPr/>
        </p:nvGrpSpPr>
        <p:grpSpPr bwMode="auto">
          <a:xfrm>
            <a:off x="914400" y="2204432"/>
            <a:ext cx="1447800" cy="349250"/>
            <a:chOff x="576" y="1556"/>
            <a:chExt cx="912" cy="220"/>
          </a:xfrm>
        </p:grpSpPr>
        <p:sp>
          <p:nvSpPr>
            <p:cNvPr id="29783" name="Rectangle 98"/>
            <p:cNvSpPr>
              <a:spLocks noChangeArrowheads="1"/>
            </p:cNvSpPr>
            <p:nvPr/>
          </p:nvSpPr>
          <p:spPr bwMode="auto">
            <a:xfrm>
              <a:off x="576" y="1556"/>
              <a:ext cx="672"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a:t>
              </a:r>
            </a:p>
          </p:txBody>
        </p:sp>
        <p:sp>
          <p:nvSpPr>
            <p:cNvPr id="676963" name="Rectangle 99"/>
            <p:cNvSpPr>
              <a:spLocks noChangeArrowheads="1"/>
            </p:cNvSpPr>
            <p:nvPr/>
          </p:nvSpPr>
          <p:spPr bwMode="auto">
            <a:xfrm>
              <a:off x="1248" y="1556"/>
              <a:ext cx="240"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I</a:t>
              </a:r>
            </a:p>
          </p:txBody>
        </p:sp>
      </p:grpSp>
      <p:sp>
        <p:nvSpPr>
          <p:cNvPr id="676964" name="Rectangle 100"/>
          <p:cNvSpPr>
            <a:spLocks noChangeArrowheads="1"/>
          </p:cNvSpPr>
          <p:nvPr/>
        </p:nvSpPr>
        <p:spPr bwMode="auto">
          <a:xfrm>
            <a:off x="7391400" y="2218720"/>
            <a:ext cx="3810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M</a:t>
            </a:r>
          </a:p>
        </p:txBody>
      </p:sp>
      <p:sp>
        <p:nvSpPr>
          <p:cNvPr id="29779" name="Rectangle 109"/>
          <p:cNvSpPr>
            <a:spLocks noChangeArrowheads="1"/>
          </p:cNvSpPr>
          <p:nvPr/>
        </p:nvSpPr>
        <p:spPr bwMode="auto">
          <a:xfrm>
            <a:off x="5486400" y="3523322"/>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X=10</a:t>
            </a:r>
          </a:p>
        </p:txBody>
      </p:sp>
      <p:sp>
        <p:nvSpPr>
          <p:cNvPr id="676974" name="Rectangle 110"/>
          <p:cNvSpPr>
            <a:spLocks noChangeArrowheads="1"/>
          </p:cNvSpPr>
          <p:nvPr/>
        </p:nvSpPr>
        <p:spPr bwMode="auto">
          <a:xfrm>
            <a:off x="6324600" y="2218720"/>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X=-25</a:t>
            </a:r>
          </a:p>
        </p:txBody>
      </p:sp>
      <p:sp>
        <p:nvSpPr>
          <p:cNvPr id="4" name="投影片編號版面配置區 3"/>
          <p:cNvSpPr>
            <a:spLocks noGrp="1"/>
          </p:cNvSpPr>
          <p:nvPr>
            <p:ph type="sldNum" sz="quarter" idx="11"/>
          </p:nvPr>
        </p:nvSpPr>
        <p:spPr/>
        <p:txBody>
          <a:bodyPr/>
          <a:lstStyle/>
          <a:p>
            <a:fld id="{27E26518-2301-4288-8958-BDA5B1B754F8}" type="slidenum">
              <a:rPr lang="zh-TW" altLang="en-US" smtClean="0"/>
              <a:pPr/>
              <a:t>28</a:t>
            </a:fld>
            <a:endParaRPr lang="zh-TW" altLang="zh-TW"/>
          </a:p>
        </p:txBody>
      </p:sp>
      <p:sp>
        <p:nvSpPr>
          <p:cNvPr id="103" name="Text Box 22"/>
          <p:cNvSpPr txBox="1">
            <a:spLocks noChangeArrowheads="1"/>
          </p:cNvSpPr>
          <p:nvPr/>
        </p:nvSpPr>
        <p:spPr bwMode="auto">
          <a:xfrm>
            <a:off x="3923928" y="3379306"/>
            <a:ext cx="1280863"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b="1" dirty="0" smtClean="0">
                <a:solidFill>
                  <a:schemeClr val="bg1"/>
                </a:solidFill>
                <a:latin typeface="+mn-lt"/>
              </a:rPr>
              <a:t>Memory</a:t>
            </a:r>
            <a:endParaRPr lang="en-US" b="1" dirty="0">
              <a:solidFill>
                <a:schemeClr val="bg1"/>
              </a:solidFill>
              <a:latin typeface="+mn-lt"/>
            </a:endParaRPr>
          </a:p>
        </p:txBody>
      </p:sp>
      <p:graphicFrame>
        <p:nvGraphicFramePr>
          <p:cNvPr id="104" name="表格 103"/>
          <p:cNvGraphicFramePr>
            <a:graphicFrameLocks noGrp="1"/>
          </p:cNvGraphicFramePr>
          <p:nvPr>
            <p:extLst>
              <p:ext uri="{D42A27DB-BD31-4B8C-83A1-F6EECF244321}">
                <p14:modId xmlns:p14="http://schemas.microsoft.com/office/powerpoint/2010/main" val="3247886759"/>
              </p:ext>
            </p:extLst>
          </p:nvPr>
        </p:nvGraphicFramePr>
        <p:xfrm>
          <a:off x="179512" y="4018554"/>
          <a:ext cx="8784978" cy="2074740"/>
        </p:xfrm>
        <a:graphic>
          <a:graphicData uri="http://schemas.openxmlformats.org/drawingml/2006/table">
            <a:tbl>
              <a:tblPr firstRow="1" bandRow="1">
                <a:tableStyleId>{F5AB1C69-6EDB-4FF4-983F-18BD219EF322}</a:tableStyleId>
              </a:tblPr>
              <a:tblGrid>
                <a:gridCol w="1944218">
                  <a:extLst>
                    <a:ext uri="{9D8B030D-6E8A-4147-A177-3AD203B41FA5}">
                      <a16:colId xmlns:a16="http://schemas.microsoft.com/office/drawing/2014/main" xmlns="" val="4292409783"/>
                    </a:ext>
                  </a:extLst>
                </a:gridCol>
                <a:gridCol w="1224136">
                  <a:extLst>
                    <a:ext uri="{9D8B030D-6E8A-4147-A177-3AD203B41FA5}">
                      <a16:colId xmlns:a16="http://schemas.microsoft.com/office/drawing/2014/main" xmlns="" val="1604575475"/>
                    </a:ext>
                  </a:extLst>
                </a:gridCol>
                <a:gridCol w="1224135">
                  <a:extLst>
                    <a:ext uri="{9D8B030D-6E8A-4147-A177-3AD203B41FA5}">
                      <a16:colId xmlns:a16="http://schemas.microsoft.com/office/drawing/2014/main" xmlns="" val="951873931"/>
                    </a:ext>
                  </a:extLst>
                </a:gridCol>
                <a:gridCol w="1224137">
                  <a:extLst>
                    <a:ext uri="{9D8B030D-6E8A-4147-A177-3AD203B41FA5}">
                      <a16:colId xmlns:a16="http://schemas.microsoft.com/office/drawing/2014/main" xmlns="" val="3312955012"/>
                    </a:ext>
                  </a:extLst>
                </a:gridCol>
                <a:gridCol w="1704189">
                  <a:extLst>
                    <a:ext uri="{9D8B030D-6E8A-4147-A177-3AD203B41FA5}">
                      <a16:colId xmlns:a16="http://schemas.microsoft.com/office/drawing/2014/main" xmlns="" val="3785255792"/>
                    </a:ext>
                  </a:extLst>
                </a:gridCol>
                <a:gridCol w="1464163">
                  <a:extLst>
                    <a:ext uri="{9D8B030D-6E8A-4147-A177-3AD203B41FA5}">
                      <a16:colId xmlns:a16="http://schemas.microsoft.com/office/drawing/2014/main" xmlns="" val="3531837371"/>
                    </a:ext>
                  </a:extLst>
                </a:gridCol>
              </a:tblGrid>
              <a:tr h="345790">
                <a:tc>
                  <a:txBody>
                    <a:bodyPr/>
                    <a:lstStyle/>
                    <a:p>
                      <a:pPr>
                        <a:lnSpc>
                          <a:spcPts val="2000"/>
                        </a:lnSpc>
                      </a:pPr>
                      <a:r>
                        <a:rPr lang="en-US" altLang="zh-TW" dirty="0" smtClean="0">
                          <a:solidFill>
                            <a:schemeClr val="tx1"/>
                          </a:solidFill>
                        </a:rPr>
                        <a:t>Processor action</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a:t>
                      </a:r>
                      <a:r>
                        <a:rPr lang="en-US" altLang="zh-TW" baseline="0" dirty="0" smtClean="0">
                          <a:solidFill>
                            <a:schemeClr val="tx1"/>
                          </a:solidFill>
                        </a:rPr>
                        <a:t> in P1</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 in P2</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 in P3</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Bus transaction</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Data supplier</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419951485"/>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055228071"/>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23713755"/>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68705150"/>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57262829"/>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46417076"/>
                  </a:ext>
                </a:extLst>
              </a:tr>
            </a:tbl>
          </a:graphicData>
        </a:graphic>
      </p:graphicFrame>
      <p:grpSp>
        <p:nvGrpSpPr>
          <p:cNvPr id="105" name="Group 391"/>
          <p:cNvGrpSpPr>
            <a:grpSpLocks/>
          </p:cNvGrpSpPr>
          <p:nvPr/>
        </p:nvGrpSpPr>
        <p:grpSpPr bwMode="auto">
          <a:xfrm>
            <a:off x="2527300" y="4310806"/>
            <a:ext cx="6437313" cy="414338"/>
            <a:chOff x="1592" y="3024"/>
            <a:chExt cx="4055" cy="261"/>
          </a:xfrm>
        </p:grpSpPr>
        <p:sp>
          <p:nvSpPr>
            <p:cNvPr id="106" name="Text Box 382"/>
            <p:cNvSpPr txBox="1">
              <a:spLocks noChangeArrowheads="1"/>
            </p:cNvSpPr>
            <p:nvPr/>
          </p:nvSpPr>
          <p:spPr bwMode="auto">
            <a:xfrm>
              <a:off x="1592" y="3033"/>
              <a:ext cx="193"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07" name="Text Box 383"/>
            <p:cNvSpPr txBox="1">
              <a:spLocks noChangeArrowheads="1"/>
            </p:cNvSpPr>
            <p:nvPr/>
          </p:nvSpPr>
          <p:spPr bwMode="auto">
            <a:xfrm>
              <a:off x="230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08" name="Text Box 384"/>
            <p:cNvSpPr txBox="1">
              <a:spLocks noChangeArrowheads="1"/>
            </p:cNvSpPr>
            <p:nvPr/>
          </p:nvSpPr>
          <p:spPr bwMode="auto">
            <a:xfrm>
              <a:off x="302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09" name="Text Box 385"/>
            <p:cNvSpPr txBox="1">
              <a:spLocks noChangeArrowheads="1"/>
            </p:cNvSpPr>
            <p:nvPr/>
          </p:nvSpPr>
          <p:spPr bwMode="auto">
            <a:xfrm>
              <a:off x="3840" y="3024"/>
              <a:ext cx="62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BusRd</a:t>
              </a:r>
            </a:p>
          </p:txBody>
        </p:sp>
        <p:sp>
          <p:nvSpPr>
            <p:cNvPr id="110" name="Text Box 386"/>
            <p:cNvSpPr txBox="1">
              <a:spLocks noChangeArrowheads="1"/>
            </p:cNvSpPr>
            <p:nvPr/>
          </p:nvSpPr>
          <p:spPr bwMode="auto">
            <a:xfrm>
              <a:off x="4831" y="3024"/>
              <a:ext cx="81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Memory</a:t>
              </a:r>
            </a:p>
          </p:txBody>
        </p:sp>
      </p:grpSp>
      <p:sp>
        <p:nvSpPr>
          <p:cNvPr id="111" name="Text Box 387"/>
          <p:cNvSpPr txBox="1">
            <a:spLocks noChangeArrowheads="1"/>
          </p:cNvSpPr>
          <p:nvPr/>
        </p:nvSpPr>
        <p:spPr bwMode="auto">
          <a:xfrm>
            <a:off x="561975" y="4325034"/>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P1 reads X</a:t>
            </a:r>
          </a:p>
        </p:txBody>
      </p:sp>
      <p:sp>
        <p:nvSpPr>
          <p:cNvPr id="112" name="Text Box 79"/>
          <p:cNvSpPr txBox="1">
            <a:spLocks noChangeArrowheads="1"/>
          </p:cNvSpPr>
          <p:nvPr/>
        </p:nvSpPr>
        <p:spPr bwMode="auto">
          <a:xfrm>
            <a:off x="561975" y="4657328"/>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P3 reads X</a:t>
            </a:r>
          </a:p>
        </p:txBody>
      </p:sp>
      <p:grpSp>
        <p:nvGrpSpPr>
          <p:cNvPr id="113" name="Group 87"/>
          <p:cNvGrpSpPr>
            <a:grpSpLocks/>
          </p:cNvGrpSpPr>
          <p:nvPr/>
        </p:nvGrpSpPr>
        <p:grpSpPr bwMode="auto">
          <a:xfrm>
            <a:off x="2527300" y="4670846"/>
            <a:ext cx="6437313" cy="414338"/>
            <a:chOff x="1592" y="3024"/>
            <a:chExt cx="4055" cy="261"/>
          </a:xfrm>
        </p:grpSpPr>
        <p:sp>
          <p:nvSpPr>
            <p:cNvPr id="114" name="Text Box 88"/>
            <p:cNvSpPr txBox="1">
              <a:spLocks noChangeArrowheads="1"/>
            </p:cNvSpPr>
            <p:nvPr/>
          </p:nvSpPr>
          <p:spPr bwMode="auto">
            <a:xfrm>
              <a:off x="1592" y="3033"/>
              <a:ext cx="193"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S</a:t>
              </a:r>
            </a:p>
          </p:txBody>
        </p:sp>
        <p:sp>
          <p:nvSpPr>
            <p:cNvPr id="115" name="Text Box 89"/>
            <p:cNvSpPr txBox="1">
              <a:spLocks noChangeArrowheads="1"/>
            </p:cNvSpPr>
            <p:nvPr/>
          </p:nvSpPr>
          <p:spPr bwMode="auto">
            <a:xfrm>
              <a:off x="230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16" name="Text Box 90"/>
            <p:cNvSpPr txBox="1">
              <a:spLocks noChangeArrowheads="1"/>
            </p:cNvSpPr>
            <p:nvPr/>
          </p:nvSpPr>
          <p:spPr bwMode="auto">
            <a:xfrm>
              <a:off x="302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17" name="Text Box 91"/>
            <p:cNvSpPr txBox="1">
              <a:spLocks noChangeArrowheads="1"/>
            </p:cNvSpPr>
            <p:nvPr/>
          </p:nvSpPr>
          <p:spPr bwMode="auto">
            <a:xfrm>
              <a:off x="3840" y="3024"/>
              <a:ext cx="62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BusRd</a:t>
              </a:r>
            </a:p>
          </p:txBody>
        </p:sp>
        <p:sp>
          <p:nvSpPr>
            <p:cNvPr id="118" name="Text Box 92"/>
            <p:cNvSpPr txBox="1">
              <a:spLocks noChangeArrowheads="1"/>
            </p:cNvSpPr>
            <p:nvPr/>
          </p:nvSpPr>
          <p:spPr bwMode="auto">
            <a:xfrm>
              <a:off x="4831" y="3024"/>
              <a:ext cx="81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Memory</a:t>
              </a:r>
            </a:p>
          </p:txBody>
        </p:sp>
      </p:grpSp>
      <p:sp>
        <p:nvSpPr>
          <p:cNvPr id="119" name="Text Box 90"/>
          <p:cNvSpPr txBox="1">
            <a:spLocks noChangeArrowheads="1"/>
          </p:cNvSpPr>
          <p:nvPr/>
        </p:nvSpPr>
        <p:spPr bwMode="auto">
          <a:xfrm>
            <a:off x="549275" y="5017368"/>
            <a:ext cx="1369349"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P3 writes X</a:t>
            </a:r>
          </a:p>
        </p:txBody>
      </p:sp>
      <p:grpSp>
        <p:nvGrpSpPr>
          <p:cNvPr id="120" name="Group 1"/>
          <p:cNvGrpSpPr/>
          <p:nvPr/>
        </p:nvGrpSpPr>
        <p:grpSpPr>
          <a:xfrm>
            <a:off x="2555776" y="5030826"/>
            <a:ext cx="6179368" cy="414398"/>
            <a:chOff x="2590800" y="5410200"/>
            <a:chExt cx="6179368" cy="414398"/>
          </a:xfrm>
        </p:grpSpPr>
        <p:sp>
          <p:nvSpPr>
            <p:cNvPr id="121" name="Text Box 102"/>
            <p:cNvSpPr txBox="1">
              <a:spLocks noChangeArrowheads="1"/>
            </p:cNvSpPr>
            <p:nvPr/>
          </p:nvSpPr>
          <p:spPr bwMode="auto">
            <a:xfrm>
              <a:off x="2590800" y="5424488"/>
              <a:ext cx="266700"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I</a:t>
              </a:r>
            </a:p>
          </p:txBody>
        </p:sp>
        <p:sp>
          <p:nvSpPr>
            <p:cNvPr id="122" name="Text Box 103"/>
            <p:cNvSpPr txBox="1">
              <a:spLocks noChangeArrowheads="1"/>
            </p:cNvSpPr>
            <p:nvPr/>
          </p:nvSpPr>
          <p:spPr bwMode="auto">
            <a:xfrm>
              <a:off x="3676650" y="5410200"/>
              <a:ext cx="657225"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23" name="Text Box 104"/>
            <p:cNvSpPr txBox="1">
              <a:spLocks noChangeArrowheads="1"/>
            </p:cNvSpPr>
            <p:nvPr/>
          </p:nvSpPr>
          <p:spPr bwMode="auto">
            <a:xfrm>
              <a:off x="4819650" y="5410200"/>
              <a:ext cx="657225"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a:t>
              </a:r>
            </a:p>
          </p:txBody>
        </p:sp>
        <p:sp>
          <p:nvSpPr>
            <p:cNvPr id="124" name="Text Box 105"/>
            <p:cNvSpPr txBox="1">
              <a:spLocks noChangeArrowheads="1"/>
            </p:cNvSpPr>
            <p:nvPr/>
          </p:nvSpPr>
          <p:spPr bwMode="auto">
            <a:xfrm>
              <a:off x="6141020" y="5410200"/>
              <a:ext cx="1130300"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err="1">
                  <a:solidFill>
                    <a:srgbClr val="0000FF"/>
                  </a:solidFill>
                  <a:latin typeface="+mn-lt"/>
                </a:rPr>
                <a:t>BusRdX</a:t>
              </a:r>
              <a:endParaRPr lang="en-US" sz="2000" b="1" dirty="0">
                <a:solidFill>
                  <a:srgbClr val="0000FF"/>
                </a:solidFill>
                <a:latin typeface="+mn-lt"/>
              </a:endParaRPr>
            </a:p>
          </p:txBody>
        </p:sp>
        <p:sp>
          <p:nvSpPr>
            <p:cNvPr id="125" name="Text Box 111"/>
            <p:cNvSpPr txBox="1">
              <a:spLocks noChangeArrowheads="1"/>
            </p:cNvSpPr>
            <p:nvPr/>
          </p:nvSpPr>
          <p:spPr bwMode="auto">
            <a:xfrm>
              <a:off x="7703368" y="5410200"/>
              <a:ext cx="1066800"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algn="ctr" eaLnBrk="1" hangingPunct="1"/>
              <a:r>
                <a:rPr lang="en-US" sz="2000" b="1" dirty="0" smtClean="0">
                  <a:solidFill>
                    <a:srgbClr val="0000FF"/>
                  </a:solidFill>
                  <a:latin typeface="+mn-lt"/>
                </a:rPr>
                <a:t>---</a:t>
              </a:r>
              <a:endParaRPr lang="en-US" sz="2000" b="1" dirty="0">
                <a:solidFill>
                  <a:srgbClr val="0000FF"/>
                </a:solidFill>
                <a:latin typeface="+mn-lt"/>
              </a:endParaRPr>
            </a:p>
          </p:txBody>
        </p:sp>
      </p:grpSp>
    </p:spTree>
    <p:extLst>
      <p:ext uri="{BB962C8B-B14F-4D97-AF65-F5344CB8AC3E}">
        <p14:creationId xmlns:p14="http://schemas.microsoft.com/office/powerpoint/2010/main" val="7873019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nodeType="clickEffect">
                                  <p:stCondLst>
                                    <p:cond delay="0"/>
                                  </p:stCondLst>
                                  <p:childTnLst>
                                    <p:set>
                                      <p:cBhvr>
                                        <p:cTn id="10" dur="1" fill="hold">
                                          <p:stCondLst>
                                            <p:cond delay="0"/>
                                          </p:stCondLst>
                                        </p:cTn>
                                        <p:tgtEl>
                                          <p:spTgt spid="676959"/>
                                        </p:tgtEl>
                                        <p:attrNameLst>
                                          <p:attrName>style.visibility</p:attrName>
                                        </p:attrNameLst>
                                      </p:cBhvr>
                                      <p:to>
                                        <p:strVal val="visible"/>
                                      </p:to>
                                    </p:set>
                                    <p:animEffect transition="in" filter="wipe(right)">
                                      <p:cBhvr>
                                        <p:cTn id="11" dur="500"/>
                                        <p:tgtEl>
                                          <p:spTgt spid="67695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676960"/>
                                        </p:tgtEl>
                                        <p:attrNameLst>
                                          <p:attrName>style.visibility</p:attrName>
                                        </p:attrNameLst>
                                      </p:cBhvr>
                                      <p:to>
                                        <p:strVal val="visible"/>
                                      </p:to>
                                    </p:set>
                                    <p:animEffect transition="in" filter="wipe(down)">
                                      <p:cBhvr>
                                        <p:cTn id="16" dur="500"/>
                                        <p:tgtEl>
                                          <p:spTgt spid="676960"/>
                                        </p:tgtEl>
                                      </p:cBhvr>
                                    </p:animEffect>
                                  </p:childTnLst>
                                </p:cTn>
                              </p:par>
                            </p:childTnLst>
                          </p:cTn>
                        </p:par>
                        <p:par>
                          <p:cTn id="17" fill="hold" nodeType="afterGroup">
                            <p:stCondLst>
                              <p:cond delay="500"/>
                            </p:stCondLst>
                            <p:childTnLst>
                              <p:par>
                                <p:cTn id="18" presetID="2" presetClass="exit" presetSubtype="1" fill="hold" nodeType="afterEffect">
                                  <p:stCondLst>
                                    <p:cond delay="0"/>
                                  </p:stCondLst>
                                  <p:childTnLst>
                                    <p:anim calcmode="lin" valueType="num">
                                      <p:cBhvr additive="base">
                                        <p:cTn id="19" dur="500"/>
                                        <p:tgtEl>
                                          <p:spTgt spid="676888"/>
                                        </p:tgtEl>
                                        <p:attrNameLst>
                                          <p:attrName>ppt_x</p:attrName>
                                        </p:attrNameLst>
                                      </p:cBhvr>
                                      <p:tavLst>
                                        <p:tav tm="0">
                                          <p:val>
                                            <p:strVal val="ppt_x"/>
                                          </p:val>
                                        </p:tav>
                                        <p:tav tm="100000">
                                          <p:val>
                                            <p:strVal val="ppt_x"/>
                                          </p:val>
                                        </p:tav>
                                      </p:tavLst>
                                    </p:anim>
                                    <p:anim calcmode="lin" valueType="num">
                                      <p:cBhvr additive="base">
                                        <p:cTn id="20" dur="500"/>
                                        <p:tgtEl>
                                          <p:spTgt spid="676888"/>
                                        </p:tgtEl>
                                        <p:attrNameLst>
                                          <p:attrName>ppt_y</p:attrName>
                                        </p:attrNameLst>
                                      </p:cBhvr>
                                      <p:tavLst>
                                        <p:tav tm="0">
                                          <p:val>
                                            <p:strVal val="ppt_y"/>
                                          </p:val>
                                        </p:tav>
                                        <p:tav tm="100000">
                                          <p:val>
                                            <p:strVal val="0-ppt_h/2"/>
                                          </p:val>
                                        </p:tav>
                                      </p:tavLst>
                                    </p:anim>
                                    <p:set>
                                      <p:cBhvr>
                                        <p:cTn id="21" dur="1" fill="hold">
                                          <p:stCondLst>
                                            <p:cond delay="499"/>
                                          </p:stCondLst>
                                        </p:cTn>
                                        <p:tgtEl>
                                          <p:spTgt spid="676888"/>
                                        </p:tgtEl>
                                        <p:attrNameLst>
                                          <p:attrName>style.visibility</p:attrName>
                                        </p:attrNameLst>
                                      </p:cBhvr>
                                      <p:to>
                                        <p:strVal val="hidden"/>
                                      </p:to>
                                    </p:set>
                                  </p:childTnLst>
                                </p:cTn>
                              </p:par>
                              <p:par>
                                <p:cTn id="22" presetID="2" presetClass="entr" presetSubtype="4" fill="hold" nodeType="withEffect">
                                  <p:stCondLst>
                                    <p:cond delay="0"/>
                                  </p:stCondLst>
                                  <p:childTnLst>
                                    <p:set>
                                      <p:cBhvr>
                                        <p:cTn id="23" dur="1" fill="hold">
                                          <p:stCondLst>
                                            <p:cond delay="0"/>
                                          </p:stCondLst>
                                        </p:cTn>
                                        <p:tgtEl>
                                          <p:spTgt spid="676961"/>
                                        </p:tgtEl>
                                        <p:attrNameLst>
                                          <p:attrName>style.visibility</p:attrName>
                                        </p:attrNameLst>
                                      </p:cBhvr>
                                      <p:to>
                                        <p:strVal val="visible"/>
                                      </p:to>
                                    </p:set>
                                    <p:anim calcmode="lin" valueType="num">
                                      <p:cBhvr additive="base">
                                        <p:cTn id="24" dur="500" fill="hold"/>
                                        <p:tgtEl>
                                          <p:spTgt spid="676961"/>
                                        </p:tgtEl>
                                        <p:attrNameLst>
                                          <p:attrName>ppt_x</p:attrName>
                                        </p:attrNameLst>
                                      </p:cBhvr>
                                      <p:tavLst>
                                        <p:tav tm="0">
                                          <p:val>
                                            <p:strVal val="#ppt_x"/>
                                          </p:val>
                                        </p:tav>
                                        <p:tav tm="100000">
                                          <p:val>
                                            <p:strVal val="#ppt_x"/>
                                          </p:val>
                                        </p:tav>
                                      </p:tavLst>
                                    </p:anim>
                                    <p:anim calcmode="lin" valueType="num">
                                      <p:cBhvr additive="base">
                                        <p:cTn id="25" dur="500" fill="hold"/>
                                        <p:tgtEl>
                                          <p:spTgt spid="676961"/>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xit" presetSubtype="0" fill="hold" grpId="0" nodeType="clickEffect">
                                  <p:stCondLst>
                                    <p:cond delay="0"/>
                                  </p:stCondLst>
                                  <p:childTnLst>
                                    <p:animEffect transition="out" filter="fade">
                                      <p:cBhvr>
                                        <p:cTn id="29" dur="500"/>
                                        <p:tgtEl>
                                          <p:spTgt spid="676946"/>
                                        </p:tgtEl>
                                      </p:cBhvr>
                                    </p:animEffect>
                                    <p:set>
                                      <p:cBhvr>
                                        <p:cTn id="30" dur="1" fill="hold">
                                          <p:stCondLst>
                                            <p:cond delay="499"/>
                                          </p:stCondLst>
                                        </p:cTn>
                                        <p:tgtEl>
                                          <p:spTgt spid="676946"/>
                                        </p:tgtEl>
                                        <p:attrNameLst>
                                          <p:attrName>style.visibility</p:attrName>
                                        </p:attrNameLst>
                                      </p:cBhvr>
                                      <p:to>
                                        <p:strVal val="hidden"/>
                                      </p:to>
                                    </p:set>
                                  </p:childTnLst>
                                </p:cTn>
                              </p:par>
                              <p:par>
                                <p:cTn id="31" presetID="5" presetClass="entr" presetSubtype="10" fill="hold" grpId="0" nodeType="withEffect">
                                  <p:stCondLst>
                                    <p:cond delay="0"/>
                                  </p:stCondLst>
                                  <p:childTnLst>
                                    <p:set>
                                      <p:cBhvr>
                                        <p:cTn id="32" dur="1" fill="hold">
                                          <p:stCondLst>
                                            <p:cond delay="0"/>
                                          </p:stCondLst>
                                        </p:cTn>
                                        <p:tgtEl>
                                          <p:spTgt spid="676964"/>
                                        </p:tgtEl>
                                        <p:attrNameLst>
                                          <p:attrName>style.visibility</p:attrName>
                                        </p:attrNameLst>
                                      </p:cBhvr>
                                      <p:to>
                                        <p:strVal val="visible"/>
                                      </p:to>
                                    </p:set>
                                    <p:animEffect transition="in" filter="checkerboard(across)">
                                      <p:cBhvr>
                                        <p:cTn id="33" dur="500"/>
                                        <p:tgtEl>
                                          <p:spTgt spid="676964"/>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676974"/>
                                        </p:tgtEl>
                                        <p:attrNameLst>
                                          <p:attrName>style.visibility</p:attrName>
                                        </p:attrNameLst>
                                      </p:cBhvr>
                                      <p:to>
                                        <p:strVal val="visible"/>
                                      </p:to>
                                    </p:set>
                                    <p:animEffect transition="in" filter="checkerboard(across)">
                                      <p:cBhvr>
                                        <p:cTn id="36" dur="500"/>
                                        <p:tgtEl>
                                          <p:spTgt spid="67697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120"/>
                                        </p:tgtEl>
                                        <p:attrNameLst>
                                          <p:attrName>style.visibility</p:attrName>
                                        </p:attrNameLst>
                                      </p:cBhvr>
                                      <p:to>
                                        <p:strVal val="visible"/>
                                      </p:to>
                                    </p:set>
                                    <p:animEffect transition="in" filter="wipe(left)">
                                      <p:cBhvr>
                                        <p:cTn id="41" dur="500"/>
                                        <p:tgtEl>
                                          <p:spTgt spid="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946" grpId="0" animBg="1"/>
      <p:bldP spid="676960" grpId="0" animBg="1"/>
      <p:bldP spid="676964" grpId="0" animBg="1"/>
      <p:bldP spid="676974" grpId="0" animBg="1"/>
      <p:bldP spid="1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srcRect/>
          <a:stretch>
            <a:fillRect/>
          </a:stretch>
        </p:blipFill>
        <p:spPr bwMode="auto">
          <a:xfrm>
            <a:off x="4355976" y="2399879"/>
            <a:ext cx="4604173" cy="3693417"/>
          </a:xfrm>
          <a:prstGeom prst="rect">
            <a:avLst/>
          </a:prstGeom>
          <a:noFill/>
          <a:ln w="9525">
            <a:noFill/>
            <a:miter lim="800000"/>
            <a:headEnd/>
            <a:tailEnd/>
          </a:ln>
        </p:spPr>
      </p:pic>
      <p:sp>
        <p:nvSpPr>
          <p:cNvPr id="2" name="標題 1"/>
          <p:cNvSpPr>
            <a:spLocks noGrp="1"/>
          </p:cNvSpPr>
          <p:nvPr>
            <p:ph type="title"/>
          </p:nvPr>
        </p:nvSpPr>
        <p:spPr/>
        <p:txBody>
          <a:bodyPr/>
          <a:lstStyle/>
          <a:p>
            <a:r>
              <a:rPr lang="en-US" altLang="zh-TW" dirty="0" smtClean="0"/>
              <a:t>Centralized Shared-Memory Architecture</a:t>
            </a:r>
            <a:endParaRPr lang="zh-TW" altLang="en-US" dirty="0"/>
          </a:p>
        </p:txBody>
      </p:sp>
      <p:sp>
        <p:nvSpPr>
          <p:cNvPr id="3" name="內容版面配置區 2"/>
          <p:cNvSpPr>
            <a:spLocks noGrp="1"/>
          </p:cNvSpPr>
          <p:nvPr>
            <p:ph idx="1"/>
          </p:nvPr>
        </p:nvSpPr>
        <p:spPr/>
        <p:txBody>
          <a:bodyPr/>
          <a:lstStyle/>
          <a:p>
            <a:r>
              <a:rPr lang="en-US" altLang="zh-TW" dirty="0" smtClean="0"/>
              <a:t>Key insight: large multilevel caches can substantially reduce memory bandwidth demands of a processor</a:t>
            </a:r>
            <a:br>
              <a:rPr lang="en-US" altLang="zh-TW" dirty="0" smtClean="0"/>
            </a:br>
            <a:r>
              <a:rPr lang="en-US" altLang="zh-TW" dirty="0" smtClean="0">
                <a:sym typeface="Wingdings" panose="05000000000000000000" pitchFamily="2" charset="2"/>
              </a:rPr>
              <a:t> allow multiple processors to share memory</a:t>
            </a:r>
            <a:endParaRPr lang="en-US" altLang="zh-TW" dirty="0" smtClean="0"/>
          </a:p>
          <a:p>
            <a:pPr lvl="1"/>
            <a:r>
              <a:rPr lang="en-US" altLang="zh-TW" dirty="0" smtClean="0"/>
              <a:t>Support caching of shared </a:t>
            </a:r>
            <a:br>
              <a:rPr lang="en-US" altLang="zh-TW" dirty="0" smtClean="0"/>
            </a:br>
            <a:r>
              <a:rPr lang="en-US" altLang="zh-TW" dirty="0" smtClean="0"/>
              <a:t>and private data</a:t>
            </a:r>
          </a:p>
          <a:p>
            <a:pPr lvl="1"/>
            <a:r>
              <a:rPr lang="en-US" altLang="zh-TW" dirty="0" smtClean="0"/>
              <a:t>Private data: used by a</a:t>
            </a:r>
            <a:br>
              <a:rPr lang="en-US" altLang="zh-TW" dirty="0" smtClean="0"/>
            </a:br>
            <a:r>
              <a:rPr lang="en-US" altLang="zh-TW" dirty="0" smtClean="0"/>
              <a:t>single processor</a:t>
            </a:r>
          </a:p>
          <a:p>
            <a:pPr lvl="1"/>
            <a:r>
              <a:rPr lang="en-US" altLang="zh-TW" dirty="0" smtClean="0"/>
              <a:t>Shared data: used by</a:t>
            </a:r>
            <a:br>
              <a:rPr lang="en-US" altLang="zh-TW" dirty="0" smtClean="0"/>
            </a:br>
            <a:r>
              <a:rPr lang="en-US" altLang="zh-TW" dirty="0" smtClean="0"/>
              <a:t>multiple processors</a:t>
            </a:r>
            <a:br>
              <a:rPr lang="en-US" altLang="zh-TW" dirty="0" smtClean="0"/>
            </a:br>
            <a:r>
              <a:rPr lang="en-US" altLang="zh-TW" dirty="0" smtClean="0">
                <a:sym typeface="Wingdings" panose="05000000000000000000" pitchFamily="2" charset="2"/>
              </a:rPr>
              <a:t> provide (indirect) </a:t>
            </a:r>
            <a:br>
              <a:rPr lang="en-US" altLang="zh-TW" dirty="0" smtClean="0">
                <a:sym typeface="Wingdings" panose="05000000000000000000" pitchFamily="2" charset="2"/>
              </a:rPr>
            </a:br>
            <a:r>
              <a:rPr lang="en-US" altLang="zh-TW" dirty="0" smtClean="0">
                <a:sym typeface="Wingdings" panose="05000000000000000000" pitchFamily="2" charset="2"/>
              </a:rPr>
              <a:t>communication among </a:t>
            </a:r>
            <a:br>
              <a:rPr lang="en-US" altLang="zh-TW" dirty="0" smtClean="0">
                <a:sym typeface="Wingdings" panose="05000000000000000000" pitchFamily="2" charset="2"/>
              </a:rPr>
            </a:br>
            <a:r>
              <a:rPr lang="en-US" altLang="zh-TW" dirty="0" smtClean="0">
                <a:sym typeface="Wingdings" panose="05000000000000000000" pitchFamily="2" charset="2"/>
              </a:rPr>
              <a:t>processors through reads </a:t>
            </a:r>
            <a:br>
              <a:rPr lang="en-US" altLang="zh-TW" dirty="0" smtClean="0">
                <a:sym typeface="Wingdings" panose="05000000000000000000" pitchFamily="2" charset="2"/>
              </a:rPr>
            </a:br>
            <a:r>
              <a:rPr lang="en-US" altLang="zh-TW" dirty="0" smtClean="0">
                <a:sym typeface="Wingdings" panose="05000000000000000000" pitchFamily="2" charset="2"/>
              </a:rPr>
              <a:t>and writes of shared data</a:t>
            </a:r>
            <a:endParaRPr lang="zh-TW" altLang="en-US" dirty="0"/>
          </a:p>
        </p:txBody>
      </p:sp>
      <p:sp>
        <p:nvSpPr>
          <p:cNvPr id="6" name="投影片編號版面配置區 5"/>
          <p:cNvSpPr>
            <a:spLocks noGrp="1"/>
          </p:cNvSpPr>
          <p:nvPr>
            <p:ph type="sldNum" sz="quarter" idx="11"/>
          </p:nvPr>
        </p:nvSpPr>
        <p:spPr/>
        <p:txBody>
          <a:bodyPr/>
          <a:lstStyle/>
          <a:p>
            <a:fld id="{0EF8A0A4-1A2F-4B89-B3C7-02C31CE3A532}" type="slidenum">
              <a:rPr lang="zh-TW" altLang="en-US" smtClean="0"/>
              <a:pPr/>
              <a:t>2</a:t>
            </a:fld>
            <a:endParaRPr lang="zh-TW" altLang="zh-TW"/>
          </a:p>
        </p:txBody>
      </p:sp>
    </p:spTree>
    <p:extLst>
      <p:ext uri="{BB962C8B-B14F-4D97-AF65-F5344CB8AC3E}">
        <p14:creationId xmlns:p14="http://schemas.microsoft.com/office/powerpoint/2010/main" val="37495577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4"/>
          <p:cNvSpPr>
            <a:spLocks noGrp="1" noChangeArrowheads="1"/>
          </p:cNvSpPr>
          <p:nvPr>
            <p:ph type="title"/>
          </p:nvPr>
        </p:nvSpPr>
        <p:spPr/>
        <p:txBody>
          <a:bodyPr/>
          <a:lstStyle/>
          <a:p>
            <a:pPr eaLnBrk="1" hangingPunct="1"/>
            <a:r>
              <a:rPr lang="en-US" smtClean="0"/>
              <a:t>MSI Example</a:t>
            </a:r>
          </a:p>
        </p:txBody>
      </p:sp>
      <p:sp>
        <p:nvSpPr>
          <p:cNvPr id="30724" name="Rectangle 3"/>
          <p:cNvSpPr>
            <a:spLocks noChangeArrowheads="1"/>
          </p:cNvSpPr>
          <p:nvPr/>
        </p:nvSpPr>
        <p:spPr bwMode="auto">
          <a:xfrm>
            <a:off x="609600" y="3391882"/>
            <a:ext cx="8153400" cy="540000"/>
          </a:xfrm>
          <a:prstGeom prst="rect">
            <a:avLst/>
          </a:prstGeom>
          <a:solidFill>
            <a:srgbClr val="FF0000"/>
          </a:solidFill>
          <a:ln w="1270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0726" name="Rectangle 5"/>
          <p:cNvSpPr>
            <a:spLocks noChangeArrowheads="1"/>
          </p:cNvSpPr>
          <p:nvPr/>
        </p:nvSpPr>
        <p:spPr bwMode="auto">
          <a:xfrm>
            <a:off x="1676400" y="1124744"/>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P1</a:t>
            </a:r>
          </a:p>
        </p:txBody>
      </p:sp>
      <p:sp>
        <p:nvSpPr>
          <p:cNvPr id="30727" name="Rectangle 6"/>
          <p:cNvSpPr>
            <a:spLocks noChangeArrowheads="1"/>
          </p:cNvSpPr>
          <p:nvPr/>
        </p:nvSpPr>
        <p:spPr bwMode="auto">
          <a:xfrm>
            <a:off x="914400" y="1810544"/>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30728" name="Line 7"/>
          <p:cNvSpPr>
            <a:spLocks noChangeShapeType="1"/>
          </p:cNvSpPr>
          <p:nvPr/>
        </p:nvSpPr>
        <p:spPr bwMode="auto">
          <a:xfrm>
            <a:off x="1905000" y="1581944"/>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9" name="Rectangle 8"/>
          <p:cNvSpPr>
            <a:spLocks noChangeArrowheads="1"/>
          </p:cNvSpPr>
          <p:nvPr/>
        </p:nvSpPr>
        <p:spPr bwMode="auto">
          <a:xfrm>
            <a:off x="4343400" y="1134269"/>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P2</a:t>
            </a:r>
          </a:p>
        </p:txBody>
      </p:sp>
      <p:sp>
        <p:nvSpPr>
          <p:cNvPr id="30730" name="Line 9"/>
          <p:cNvSpPr>
            <a:spLocks noChangeShapeType="1"/>
          </p:cNvSpPr>
          <p:nvPr/>
        </p:nvSpPr>
        <p:spPr bwMode="auto">
          <a:xfrm>
            <a:off x="4572000" y="1591469"/>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1" name="Rectangle 10"/>
          <p:cNvSpPr>
            <a:spLocks noChangeArrowheads="1"/>
          </p:cNvSpPr>
          <p:nvPr/>
        </p:nvSpPr>
        <p:spPr bwMode="auto">
          <a:xfrm>
            <a:off x="7086600" y="1134269"/>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P3</a:t>
            </a:r>
          </a:p>
        </p:txBody>
      </p:sp>
      <p:sp>
        <p:nvSpPr>
          <p:cNvPr id="30732" name="Line 11"/>
          <p:cNvSpPr>
            <a:spLocks noChangeShapeType="1"/>
          </p:cNvSpPr>
          <p:nvPr/>
        </p:nvSpPr>
        <p:spPr bwMode="auto">
          <a:xfrm>
            <a:off x="7315200" y="1591469"/>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3" name="Rectangle 12"/>
          <p:cNvSpPr>
            <a:spLocks noChangeArrowheads="1"/>
          </p:cNvSpPr>
          <p:nvPr/>
        </p:nvSpPr>
        <p:spPr bwMode="auto">
          <a:xfrm>
            <a:off x="1143000" y="2872770"/>
            <a:ext cx="6858000" cy="228600"/>
          </a:xfrm>
          <a:prstGeom prst="rect">
            <a:avLst/>
          </a:prstGeom>
          <a:solidFill>
            <a:srgbClr val="99FF99"/>
          </a:solidFill>
          <a:ln w="12700" algn="ctr">
            <a:solidFill>
              <a:schemeClr val="tx1"/>
            </a:solidFill>
            <a:miter lim="800000"/>
            <a:headEnd/>
            <a:tailEnd type="none" w="lg" len="lg"/>
          </a:ln>
          <a:effectLst/>
          <a:extLst/>
        </p:spPr>
        <p:txBody>
          <a:bodyPr wrap="none" anchor="ctr">
            <a:spAutoFit/>
          </a:bodyPr>
          <a:lstStyle/>
          <a:p>
            <a:endParaRPr lang="en-US"/>
          </a:p>
        </p:txBody>
      </p:sp>
      <p:sp>
        <p:nvSpPr>
          <p:cNvPr id="30734" name="Text Box 13"/>
          <p:cNvSpPr txBox="1">
            <a:spLocks noChangeArrowheads="1"/>
          </p:cNvSpPr>
          <p:nvPr/>
        </p:nvSpPr>
        <p:spPr bwMode="auto">
          <a:xfrm>
            <a:off x="7940675" y="2796570"/>
            <a:ext cx="633507"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F0000"/>
                </a:solidFill>
                <a:prstDash val="dash"/>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dirty="0">
                <a:latin typeface="+mn-lt"/>
              </a:rPr>
              <a:t>Bus</a:t>
            </a:r>
          </a:p>
        </p:txBody>
      </p:sp>
      <p:sp>
        <p:nvSpPr>
          <p:cNvPr id="30735" name="Line 14"/>
          <p:cNvSpPr>
            <a:spLocks noChangeShapeType="1"/>
          </p:cNvSpPr>
          <p:nvPr/>
        </p:nvSpPr>
        <p:spPr bwMode="auto">
          <a:xfrm>
            <a:off x="73152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6" name="Line 15"/>
          <p:cNvSpPr>
            <a:spLocks noChangeShapeType="1"/>
          </p:cNvSpPr>
          <p:nvPr/>
        </p:nvSpPr>
        <p:spPr bwMode="auto">
          <a:xfrm>
            <a:off x="45720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7" name="Line 16"/>
          <p:cNvSpPr>
            <a:spLocks noChangeShapeType="1"/>
          </p:cNvSpPr>
          <p:nvPr/>
        </p:nvSpPr>
        <p:spPr bwMode="auto">
          <a:xfrm>
            <a:off x="19050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8" name="Rectangle 17"/>
          <p:cNvSpPr>
            <a:spLocks noChangeArrowheads="1"/>
          </p:cNvSpPr>
          <p:nvPr/>
        </p:nvSpPr>
        <p:spPr bwMode="auto">
          <a:xfrm>
            <a:off x="3581400" y="1820069"/>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30739" name="Rectangle 18"/>
          <p:cNvSpPr>
            <a:spLocks noChangeArrowheads="1"/>
          </p:cNvSpPr>
          <p:nvPr/>
        </p:nvSpPr>
        <p:spPr bwMode="auto">
          <a:xfrm>
            <a:off x="6324600" y="1820069"/>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30744" name="Line 23"/>
          <p:cNvSpPr>
            <a:spLocks noChangeShapeType="1"/>
          </p:cNvSpPr>
          <p:nvPr/>
        </p:nvSpPr>
        <p:spPr bwMode="auto">
          <a:xfrm>
            <a:off x="4572000" y="3087082"/>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9" name="Rectangle 76"/>
          <p:cNvSpPr>
            <a:spLocks noChangeArrowheads="1"/>
          </p:cNvSpPr>
          <p:nvPr/>
        </p:nvSpPr>
        <p:spPr bwMode="auto">
          <a:xfrm>
            <a:off x="6324600" y="2218720"/>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X=-25</a:t>
            </a:r>
          </a:p>
        </p:txBody>
      </p:sp>
      <p:sp>
        <p:nvSpPr>
          <p:cNvPr id="678989" name="Rectangle 77"/>
          <p:cNvSpPr>
            <a:spLocks noChangeArrowheads="1"/>
          </p:cNvSpPr>
          <p:nvPr/>
        </p:nvSpPr>
        <p:spPr bwMode="auto">
          <a:xfrm>
            <a:off x="7391400" y="2218720"/>
            <a:ext cx="3810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M</a:t>
            </a:r>
          </a:p>
        </p:txBody>
      </p:sp>
      <p:sp>
        <p:nvSpPr>
          <p:cNvPr id="30793" name="Rectangle 90"/>
          <p:cNvSpPr>
            <a:spLocks noChangeArrowheads="1"/>
          </p:cNvSpPr>
          <p:nvPr/>
        </p:nvSpPr>
        <p:spPr bwMode="auto">
          <a:xfrm>
            <a:off x="914400" y="2204432"/>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a:t>
            </a:r>
          </a:p>
        </p:txBody>
      </p:sp>
      <p:sp>
        <p:nvSpPr>
          <p:cNvPr id="679003" name="Rectangle 91"/>
          <p:cNvSpPr>
            <a:spLocks noChangeArrowheads="1"/>
          </p:cNvSpPr>
          <p:nvPr/>
        </p:nvSpPr>
        <p:spPr bwMode="auto">
          <a:xfrm>
            <a:off x="1981200" y="2204432"/>
            <a:ext cx="3810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I</a:t>
            </a:r>
          </a:p>
        </p:txBody>
      </p:sp>
      <p:grpSp>
        <p:nvGrpSpPr>
          <p:cNvPr id="679015" name="Group 103"/>
          <p:cNvGrpSpPr>
            <a:grpSpLocks/>
          </p:cNvGrpSpPr>
          <p:nvPr/>
        </p:nvGrpSpPr>
        <p:grpSpPr bwMode="auto">
          <a:xfrm>
            <a:off x="2171700" y="2580670"/>
            <a:ext cx="5768975" cy="900113"/>
            <a:chOff x="1368" y="1793"/>
            <a:chExt cx="3634" cy="567"/>
          </a:xfrm>
        </p:grpSpPr>
        <p:sp>
          <p:nvSpPr>
            <p:cNvPr id="30812" name="Text Box 86"/>
            <p:cNvSpPr txBox="1">
              <a:spLocks noChangeArrowheads="1"/>
            </p:cNvSpPr>
            <p:nvPr/>
          </p:nvSpPr>
          <p:spPr bwMode="auto">
            <a:xfrm>
              <a:off x="4320" y="2069"/>
              <a:ext cx="606" cy="2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dirty="0" err="1">
                  <a:solidFill>
                    <a:srgbClr val="0000FF"/>
                  </a:solidFill>
                  <a:latin typeface="+mn-lt"/>
                </a:rPr>
                <a:t>BusRd</a:t>
              </a:r>
              <a:endParaRPr lang="en-US" dirty="0">
                <a:solidFill>
                  <a:srgbClr val="0000FF"/>
                </a:solidFill>
                <a:latin typeface="+mn-lt"/>
              </a:endParaRPr>
            </a:p>
          </p:txBody>
        </p:sp>
        <p:cxnSp>
          <p:nvCxnSpPr>
            <p:cNvPr id="30813" name="AutoShape 100"/>
            <p:cNvCxnSpPr>
              <a:cxnSpLocks noChangeShapeType="1"/>
            </p:cNvCxnSpPr>
            <p:nvPr/>
          </p:nvCxnSpPr>
          <p:spPr bwMode="auto">
            <a:xfrm rot="16200000" flipH="1">
              <a:off x="3050" y="111"/>
              <a:ext cx="269" cy="3634"/>
            </a:xfrm>
            <a:prstGeom prst="bentConnector2">
              <a:avLst/>
            </a:prstGeom>
            <a:noFill/>
            <a:ln w="12700">
              <a:solidFill>
                <a:srgbClr val="0000FF"/>
              </a:solidFill>
              <a:miter lim="800000"/>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679014" name="AutoShape 102"/>
          <p:cNvCxnSpPr>
            <a:cxnSpLocks noChangeShapeType="1"/>
            <a:stCxn id="30789" idx="2"/>
            <a:endCxn id="30793" idx="2"/>
          </p:cNvCxnSpPr>
          <p:nvPr/>
        </p:nvCxnSpPr>
        <p:spPr bwMode="auto">
          <a:xfrm rot="16200000" flipV="1">
            <a:off x="4140300" y="-149730"/>
            <a:ext cx="25200" cy="5410200"/>
          </a:xfrm>
          <a:prstGeom prst="bentConnector3">
            <a:avLst>
              <a:gd name="adj1" fmla="val -1600000"/>
            </a:avLst>
          </a:prstGeom>
          <a:noFill/>
          <a:ln w="28575">
            <a:solidFill>
              <a:schemeClr val="accent1"/>
            </a:solidFill>
            <a:miter lim="800000"/>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79016" name="Rectangle 104"/>
          <p:cNvSpPr>
            <a:spLocks noChangeArrowheads="1"/>
          </p:cNvSpPr>
          <p:nvPr/>
        </p:nvSpPr>
        <p:spPr bwMode="auto">
          <a:xfrm>
            <a:off x="914400" y="2204432"/>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dirty="0"/>
              <a:t>X=-25</a:t>
            </a:r>
          </a:p>
        </p:txBody>
      </p:sp>
      <p:sp>
        <p:nvSpPr>
          <p:cNvPr id="679017" name="Rectangle 105"/>
          <p:cNvSpPr>
            <a:spLocks noChangeArrowheads="1"/>
          </p:cNvSpPr>
          <p:nvPr/>
        </p:nvSpPr>
        <p:spPr bwMode="auto">
          <a:xfrm>
            <a:off x="1981200" y="2201257"/>
            <a:ext cx="3810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S</a:t>
            </a:r>
          </a:p>
        </p:txBody>
      </p:sp>
      <p:sp>
        <p:nvSpPr>
          <p:cNvPr id="679018" name="Rectangle 106"/>
          <p:cNvSpPr>
            <a:spLocks noChangeArrowheads="1"/>
          </p:cNvSpPr>
          <p:nvPr/>
        </p:nvSpPr>
        <p:spPr bwMode="auto">
          <a:xfrm>
            <a:off x="7391400" y="2218720"/>
            <a:ext cx="3810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S</a:t>
            </a:r>
          </a:p>
        </p:txBody>
      </p:sp>
      <p:sp>
        <p:nvSpPr>
          <p:cNvPr id="679025" name="Line 113"/>
          <p:cNvSpPr>
            <a:spLocks noChangeShapeType="1"/>
          </p:cNvSpPr>
          <p:nvPr/>
        </p:nvSpPr>
        <p:spPr bwMode="auto">
          <a:xfrm>
            <a:off x="6012000" y="2963149"/>
            <a:ext cx="0" cy="576000"/>
          </a:xfrm>
          <a:prstGeom prst="line">
            <a:avLst/>
          </a:prstGeom>
          <a:noFill/>
          <a:ln w="28575">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0804" name="Rectangle 114"/>
          <p:cNvSpPr>
            <a:spLocks noChangeArrowheads="1"/>
          </p:cNvSpPr>
          <p:nvPr/>
        </p:nvSpPr>
        <p:spPr bwMode="auto">
          <a:xfrm>
            <a:off x="5486400" y="3523322"/>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X=10</a:t>
            </a:r>
          </a:p>
        </p:txBody>
      </p:sp>
      <p:sp>
        <p:nvSpPr>
          <p:cNvPr id="679027" name="Rectangle 115"/>
          <p:cNvSpPr>
            <a:spLocks noChangeArrowheads="1"/>
          </p:cNvSpPr>
          <p:nvPr/>
        </p:nvSpPr>
        <p:spPr bwMode="auto">
          <a:xfrm>
            <a:off x="5486400" y="3523322"/>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X=-25</a:t>
            </a:r>
          </a:p>
        </p:txBody>
      </p:sp>
      <p:sp>
        <p:nvSpPr>
          <p:cNvPr id="3" name="投影片編號版面配置區 2"/>
          <p:cNvSpPr>
            <a:spLocks noGrp="1"/>
          </p:cNvSpPr>
          <p:nvPr>
            <p:ph type="sldNum" sz="quarter" idx="11"/>
          </p:nvPr>
        </p:nvSpPr>
        <p:spPr/>
        <p:txBody>
          <a:bodyPr/>
          <a:lstStyle/>
          <a:p>
            <a:fld id="{27E26518-2301-4288-8958-BDA5B1B754F8}" type="slidenum">
              <a:rPr lang="zh-TW" altLang="en-US" smtClean="0"/>
              <a:pPr/>
              <a:t>29</a:t>
            </a:fld>
            <a:endParaRPr lang="zh-TW" altLang="zh-TW"/>
          </a:p>
        </p:txBody>
      </p:sp>
      <p:sp>
        <p:nvSpPr>
          <p:cNvPr id="109" name="Text Box 22"/>
          <p:cNvSpPr txBox="1">
            <a:spLocks noChangeArrowheads="1"/>
          </p:cNvSpPr>
          <p:nvPr/>
        </p:nvSpPr>
        <p:spPr bwMode="auto">
          <a:xfrm>
            <a:off x="3923928" y="3379306"/>
            <a:ext cx="1280863"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b="1" dirty="0" smtClean="0">
                <a:solidFill>
                  <a:schemeClr val="bg1"/>
                </a:solidFill>
                <a:latin typeface="+mn-lt"/>
              </a:rPr>
              <a:t>Memory</a:t>
            </a:r>
            <a:endParaRPr lang="en-US" b="1" dirty="0">
              <a:solidFill>
                <a:schemeClr val="bg1"/>
              </a:solidFill>
              <a:latin typeface="+mn-lt"/>
            </a:endParaRPr>
          </a:p>
        </p:txBody>
      </p:sp>
      <p:graphicFrame>
        <p:nvGraphicFramePr>
          <p:cNvPr id="111" name="表格 110"/>
          <p:cNvGraphicFramePr>
            <a:graphicFrameLocks noGrp="1"/>
          </p:cNvGraphicFramePr>
          <p:nvPr>
            <p:extLst>
              <p:ext uri="{D42A27DB-BD31-4B8C-83A1-F6EECF244321}">
                <p14:modId xmlns:p14="http://schemas.microsoft.com/office/powerpoint/2010/main" val="3837740863"/>
              </p:ext>
            </p:extLst>
          </p:nvPr>
        </p:nvGraphicFramePr>
        <p:xfrm>
          <a:off x="179512" y="4018554"/>
          <a:ext cx="8784978" cy="2074740"/>
        </p:xfrm>
        <a:graphic>
          <a:graphicData uri="http://schemas.openxmlformats.org/drawingml/2006/table">
            <a:tbl>
              <a:tblPr firstRow="1" bandRow="1">
                <a:tableStyleId>{F5AB1C69-6EDB-4FF4-983F-18BD219EF322}</a:tableStyleId>
              </a:tblPr>
              <a:tblGrid>
                <a:gridCol w="1944218">
                  <a:extLst>
                    <a:ext uri="{9D8B030D-6E8A-4147-A177-3AD203B41FA5}">
                      <a16:colId xmlns:a16="http://schemas.microsoft.com/office/drawing/2014/main" xmlns="" val="4292409783"/>
                    </a:ext>
                  </a:extLst>
                </a:gridCol>
                <a:gridCol w="1224136">
                  <a:extLst>
                    <a:ext uri="{9D8B030D-6E8A-4147-A177-3AD203B41FA5}">
                      <a16:colId xmlns:a16="http://schemas.microsoft.com/office/drawing/2014/main" xmlns="" val="1604575475"/>
                    </a:ext>
                  </a:extLst>
                </a:gridCol>
                <a:gridCol w="1224135">
                  <a:extLst>
                    <a:ext uri="{9D8B030D-6E8A-4147-A177-3AD203B41FA5}">
                      <a16:colId xmlns:a16="http://schemas.microsoft.com/office/drawing/2014/main" xmlns="" val="951873931"/>
                    </a:ext>
                  </a:extLst>
                </a:gridCol>
                <a:gridCol w="1224137">
                  <a:extLst>
                    <a:ext uri="{9D8B030D-6E8A-4147-A177-3AD203B41FA5}">
                      <a16:colId xmlns:a16="http://schemas.microsoft.com/office/drawing/2014/main" xmlns="" val="3312955012"/>
                    </a:ext>
                  </a:extLst>
                </a:gridCol>
                <a:gridCol w="1704189">
                  <a:extLst>
                    <a:ext uri="{9D8B030D-6E8A-4147-A177-3AD203B41FA5}">
                      <a16:colId xmlns:a16="http://schemas.microsoft.com/office/drawing/2014/main" xmlns="" val="3785255792"/>
                    </a:ext>
                  </a:extLst>
                </a:gridCol>
                <a:gridCol w="1464163">
                  <a:extLst>
                    <a:ext uri="{9D8B030D-6E8A-4147-A177-3AD203B41FA5}">
                      <a16:colId xmlns:a16="http://schemas.microsoft.com/office/drawing/2014/main" xmlns="" val="3531837371"/>
                    </a:ext>
                  </a:extLst>
                </a:gridCol>
              </a:tblGrid>
              <a:tr h="345790">
                <a:tc>
                  <a:txBody>
                    <a:bodyPr/>
                    <a:lstStyle/>
                    <a:p>
                      <a:pPr>
                        <a:lnSpc>
                          <a:spcPts val="2000"/>
                        </a:lnSpc>
                      </a:pPr>
                      <a:r>
                        <a:rPr lang="en-US" altLang="zh-TW" dirty="0" smtClean="0">
                          <a:solidFill>
                            <a:schemeClr val="tx1"/>
                          </a:solidFill>
                        </a:rPr>
                        <a:t>Processor action</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a:t>
                      </a:r>
                      <a:r>
                        <a:rPr lang="en-US" altLang="zh-TW" baseline="0" dirty="0" smtClean="0">
                          <a:solidFill>
                            <a:schemeClr val="tx1"/>
                          </a:solidFill>
                        </a:rPr>
                        <a:t> in P1</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 in P2</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 in P3</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Bus transaction</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Data supplier</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419951485"/>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055228071"/>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23713755"/>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68705150"/>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57262829"/>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46417076"/>
                  </a:ext>
                </a:extLst>
              </a:tr>
            </a:tbl>
          </a:graphicData>
        </a:graphic>
      </p:graphicFrame>
      <p:grpSp>
        <p:nvGrpSpPr>
          <p:cNvPr id="112" name="Group 391"/>
          <p:cNvGrpSpPr>
            <a:grpSpLocks/>
          </p:cNvGrpSpPr>
          <p:nvPr/>
        </p:nvGrpSpPr>
        <p:grpSpPr bwMode="auto">
          <a:xfrm>
            <a:off x="2527300" y="4310806"/>
            <a:ext cx="6437313" cy="414338"/>
            <a:chOff x="1592" y="3024"/>
            <a:chExt cx="4055" cy="261"/>
          </a:xfrm>
        </p:grpSpPr>
        <p:sp>
          <p:nvSpPr>
            <p:cNvPr id="113" name="Text Box 382"/>
            <p:cNvSpPr txBox="1">
              <a:spLocks noChangeArrowheads="1"/>
            </p:cNvSpPr>
            <p:nvPr/>
          </p:nvSpPr>
          <p:spPr bwMode="auto">
            <a:xfrm>
              <a:off x="1592" y="3033"/>
              <a:ext cx="193"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14" name="Text Box 383"/>
            <p:cNvSpPr txBox="1">
              <a:spLocks noChangeArrowheads="1"/>
            </p:cNvSpPr>
            <p:nvPr/>
          </p:nvSpPr>
          <p:spPr bwMode="auto">
            <a:xfrm>
              <a:off x="230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15" name="Text Box 384"/>
            <p:cNvSpPr txBox="1">
              <a:spLocks noChangeArrowheads="1"/>
            </p:cNvSpPr>
            <p:nvPr/>
          </p:nvSpPr>
          <p:spPr bwMode="auto">
            <a:xfrm>
              <a:off x="302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16" name="Text Box 385"/>
            <p:cNvSpPr txBox="1">
              <a:spLocks noChangeArrowheads="1"/>
            </p:cNvSpPr>
            <p:nvPr/>
          </p:nvSpPr>
          <p:spPr bwMode="auto">
            <a:xfrm>
              <a:off x="3840" y="3024"/>
              <a:ext cx="62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BusRd</a:t>
              </a:r>
            </a:p>
          </p:txBody>
        </p:sp>
        <p:sp>
          <p:nvSpPr>
            <p:cNvPr id="117" name="Text Box 386"/>
            <p:cNvSpPr txBox="1">
              <a:spLocks noChangeArrowheads="1"/>
            </p:cNvSpPr>
            <p:nvPr/>
          </p:nvSpPr>
          <p:spPr bwMode="auto">
            <a:xfrm>
              <a:off x="4831" y="3024"/>
              <a:ext cx="81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Memory</a:t>
              </a:r>
            </a:p>
          </p:txBody>
        </p:sp>
      </p:grpSp>
      <p:sp>
        <p:nvSpPr>
          <p:cNvPr id="118" name="Text Box 387"/>
          <p:cNvSpPr txBox="1">
            <a:spLocks noChangeArrowheads="1"/>
          </p:cNvSpPr>
          <p:nvPr/>
        </p:nvSpPr>
        <p:spPr bwMode="auto">
          <a:xfrm>
            <a:off x="561975" y="4325034"/>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P1 reads X</a:t>
            </a:r>
          </a:p>
        </p:txBody>
      </p:sp>
      <p:sp>
        <p:nvSpPr>
          <p:cNvPr id="119" name="Text Box 79"/>
          <p:cNvSpPr txBox="1">
            <a:spLocks noChangeArrowheads="1"/>
          </p:cNvSpPr>
          <p:nvPr/>
        </p:nvSpPr>
        <p:spPr bwMode="auto">
          <a:xfrm>
            <a:off x="561975" y="4657328"/>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P3 reads X</a:t>
            </a:r>
          </a:p>
        </p:txBody>
      </p:sp>
      <p:grpSp>
        <p:nvGrpSpPr>
          <p:cNvPr id="120" name="Group 87"/>
          <p:cNvGrpSpPr>
            <a:grpSpLocks/>
          </p:cNvGrpSpPr>
          <p:nvPr/>
        </p:nvGrpSpPr>
        <p:grpSpPr bwMode="auto">
          <a:xfrm>
            <a:off x="2527300" y="4670846"/>
            <a:ext cx="6437313" cy="414338"/>
            <a:chOff x="1592" y="3024"/>
            <a:chExt cx="4055" cy="261"/>
          </a:xfrm>
        </p:grpSpPr>
        <p:sp>
          <p:nvSpPr>
            <p:cNvPr id="121" name="Text Box 88"/>
            <p:cNvSpPr txBox="1">
              <a:spLocks noChangeArrowheads="1"/>
            </p:cNvSpPr>
            <p:nvPr/>
          </p:nvSpPr>
          <p:spPr bwMode="auto">
            <a:xfrm>
              <a:off x="1592" y="3033"/>
              <a:ext cx="193"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S</a:t>
              </a:r>
            </a:p>
          </p:txBody>
        </p:sp>
        <p:sp>
          <p:nvSpPr>
            <p:cNvPr id="122" name="Text Box 89"/>
            <p:cNvSpPr txBox="1">
              <a:spLocks noChangeArrowheads="1"/>
            </p:cNvSpPr>
            <p:nvPr/>
          </p:nvSpPr>
          <p:spPr bwMode="auto">
            <a:xfrm>
              <a:off x="230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23" name="Text Box 90"/>
            <p:cNvSpPr txBox="1">
              <a:spLocks noChangeArrowheads="1"/>
            </p:cNvSpPr>
            <p:nvPr/>
          </p:nvSpPr>
          <p:spPr bwMode="auto">
            <a:xfrm>
              <a:off x="302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24" name="Text Box 91"/>
            <p:cNvSpPr txBox="1">
              <a:spLocks noChangeArrowheads="1"/>
            </p:cNvSpPr>
            <p:nvPr/>
          </p:nvSpPr>
          <p:spPr bwMode="auto">
            <a:xfrm>
              <a:off x="3840" y="3024"/>
              <a:ext cx="62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BusRd</a:t>
              </a:r>
            </a:p>
          </p:txBody>
        </p:sp>
        <p:sp>
          <p:nvSpPr>
            <p:cNvPr id="125" name="Text Box 92"/>
            <p:cNvSpPr txBox="1">
              <a:spLocks noChangeArrowheads="1"/>
            </p:cNvSpPr>
            <p:nvPr/>
          </p:nvSpPr>
          <p:spPr bwMode="auto">
            <a:xfrm>
              <a:off x="4831" y="3024"/>
              <a:ext cx="81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Memory</a:t>
              </a:r>
            </a:p>
          </p:txBody>
        </p:sp>
      </p:grpSp>
      <p:sp>
        <p:nvSpPr>
          <p:cNvPr id="126" name="Text Box 90"/>
          <p:cNvSpPr txBox="1">
            <a:spLocks noChangeArrowheads="1"/>
          </p:cNvSpPr>
          <p:nvPr/>
        </p:nvSpPr>
        <p:spPr bwMode="auto">
          <a:xfrm>
            <a:off x="549275" y="5017368"/>
            <a:ext cx="1369349"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P3 writes X</a:t>
            </a:r>
          </a:p>
        </p:txBody>
      </p:sp>
      <p:grpSp>
        <p:nvGrpSpPr>
          <p:cNvPr id="127" name="Group 1"/>
          <p:cNvGrpSpPr/>
          <p:nvPr/>
        </p:nvGrpSpPr>
        <p:grpSpPr>
          <a:xfrm>
            <a:off x="2555776" y="5030826"/>
            <a:ext cx="6179368" cy="414398"/>
            <a:chOff x="2590800" y="5410200"/>
            <a:chExt cx="6179368" cy="414398"/>
          </a:xfrm>
        </p:grpSpPr>
        <p:sp>
          <p:nvSpPr>
            <p:cNvPr id="128" name="Text Box 102"/>
            <p:cNvSpPr txBox="1">
              <a:spLocks noChangeArrowheads="1"/>
            </p:cNvSpPr>
            <p:nvPr/>
          </p:nvSpPr>
          <p:spPr bwMode="auto">
            <a:xfrm>
              <a:off x="2590800" y="5424488"/>
              <a:ext cx="266700"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I</a:t>
              </a:r>
            </a:p>
          </p:txBody>
        </p:sp>
        <p:sp>
          <p:nvSpPr>
            <p:cNvPr id="129" name="Text Box 103"/>
            <p:cNvSpPr txBox="1">
              <a:spLocks noChangeArrowheads="1"/>
            </p:cNvSpPr>
            <p:nvPr/>
          </p:nvSpPr>
          <p:spPr bwMode="auto">
            <a:xfrm>
              <a:off x="3676650" y="5410200"/>
              <a:ext cx="657225"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30" name="Text Box 104"/>
            <p:cNvSpPr txBox="1">
              <a:spLocks noChangeArrowheads="1"/>
            </p:cNvSpPr>
            <p:nvPr/>
          </p:nvSpPr>
          <p:spPr bwMode="auto">
            <a:xfrm>
              <a:off x="4819650" y="5410200"/>
              <a:ext cx="657225"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a:t>
              </a:r>
            </a:p>
          </p:txBody>
        </p:sp>
        <p:sp>
          <p:nvSpPr>
            <p:cNvPr id="131" name="Text Box 105"/>
            <p:cNvSpPr txBox="1">
              <a:spLocks noChangeArrowheads="1"/>
            </p:cNvSpPr>
            <p:nvPr/>
          </p:nvSpPr>
          <p:spPr bwMode="auto">
            <a:xfrm>
              <a:off x="6141020" y="5410200"/>
              <a:ext cx="1130300"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err="1">
                  <a:solidFill>
                    <a:srgbClr val="0000FF"/>
                  </a:solidFill>
                  <a:latin typeface="+mn-lt"/>
                </a:rPr>
                <a:t>BusRdX</a:t>
              </a:r>
              <a:endParaRPr lang="en-US" sz="2000" b="1" dirty="0">
                <a:solidFill>
                  <a:srgbClr val="0000FF"/>
                </a:solidFill>
                <a:latin typeface="+mn-lt"/>
              </a:endParaRPr>
            </a:p>
          </p:txBody>
        </p:sp>
        <p:sp>
          <p:nvSpPr>
            <p:cNvPr id="132" name="Text Box 111"/>
            <p:cNvSpPr txBox="1">
              <a:spLocks noChangeArrowheads="1"/>
            </p:cNvSpPr>
            <p:nvPr/>
          </p:nvSpPr>
          <p:spPr bwMode="auto">
            <a:xfrm>
              <a:off x="7703368" y="5410200"/>
              <a:ext cx="1066800"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algn="ctr" eaLnBrk="1" hangingPunct="1"/>
              <a:r>
                <a:rPr lang="en-US" sz="2000" b="1" dirty="0" smtClean="0">
                  <a:solidFill>
                    <a:srgbClr val="0000FF"/>
                  </a:solidFill>
                  <a:latin typeface="+mn-lt"/>
                </a:rPr>
                <a:t>---</a:t>
              </a:r>
              <a:endParaRPr lang="en-US" sz="2000" b="1" dirty="0">
                <a:solidFill>
                  <a:srgbClr val="0000FF"/>
                </a:solidFill>
                <a:latin typeface="+mn-lt"/>
              </a:endParaRPr>
            </a:p>
          </p:txBody>
        </p:sp>
      </p:grpSp>
      <p:sp>
        <p:nvSpPr>
          <p:cNvPr id="133" name="Text Box 99"/>
          <p:cNvSpPr txBox="1">
            <a:spLocks noChangeArrowheads="1"/>
          </p:cNvSpPr>
          <p:nvPr/>
        </p:nvSpPr>
        <p:spPr bwMode="auto">
          <a:xfrm>
            <a:off x="560388" y="5387496"/>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P1 reads X</a:t>
            </a:r>
          </a:p>
        </p:txBody>
      </p:sp>
      <p:grpSp>
        <p:nvGrpSpPr>
          <p:cNvPr id="134" name="Group 107"/>
          <p:cNvGrpSpPr>
            <a:grpSpLocks/>
          </p:cNvGrpSpPr>
          <p:nvPr/>
        </p:nvGrpSpPr>
        <p:grpSpPr bwMode="auto">
          <a:xfrm>
            <a:off x="2557463" y="5373216"/>
            <a:ext cx="6478586" cy="414338"/>
            <a:chOff x="1611" y="3426"/>
            <a:chExt cx="4081" cy="261"/>
          </a:xfrm>
        </p:grpSpPr>
        <p:sp>
          <p:nvSpPr>
            <p:cNvPr id="135" name="Text Box 108"/>
            <p:cNvSpPr txBox="1">
              <a:spLocks noChangeArrowheads="1"/>
            </p:cNvSpPr>
            <p:nvPr/>
          </p:nvSpPr>
          <p:spPr bwMode="auto">
            <a:xfrm>
              <a:off x="1611" y="3435"/>
              <a:ext cx="168"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36" name="Text Box 109"/>
            <p:cNvSpPr txBox="1">
              <a:spLocks noChangeArrowheads="1"/>
            </p:cNvSpPr>
            <p:nvPr/>
          </p:nvSpPr>
          <p:spPr bwMode="auto">
            <a:xfrm>
              <a:off x="2295" y="3426"/>
              <a:ext cx="41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37" name="Text Box 110"/>
            <p:cNvSpPr txBox="1">
              <a:spLocks noChangeArrowheads="1"/>
            </p:cNvSpPr>
            <p:nvPr/>
          </p:nvSpPr>
          <p:spPr bwMode="auto">
            <a:xfrm>
              <a:off x="3015" y="3426"/>
              <a:ext cx="41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38" name="Text Box 111"/>
            <p:cNvSpPr txBox="1">
              <a:spLocks noChangeArrowheads="1"/>
            </p:cNvSpPr>
            <p:nvPr/>
          </p:nvSpPr>
          <p:spPr bwMode="auto">
            <a:xfrm>
              <a:off x="3831" y="3426"/>
              <a:ext cx="672"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BusRd</a:t>
              </a:r>
            </a:p>
          </p:txBody>
        </p:sp>
        <p:sp>
          <p:nvSpPr>
            <p:cNvPr id="139" name="Text Box 112"/>
            <p:cNvSpPr txBox="1">
              <a:spLocks noChangeArrowheads="1"/>
            </p:cNvSpPr>
            <p:nvPr/>
          </p:nvSpPr>
          <p:spPr bwMode="auto">
            <a:xfrm>
              <a:off x="4828" y="3426"/>
              <a:ext cx="86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P3 Cache</a:t>
              </a:r>
            </a:p>
          </p:txBody>
        </p:sp>
      </p:grpSp>
    </p:spTree>
    <p:extLst>
      <p:ext uri="{BB962C8B-B14F-4D97-AF65-F5344CB8AC3E}">
        <p14:creationId xmlns:p14="http://schemas.microsoft.com/office/powerpoint/2010/main" val="8667667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679015"/>
                                        </p:tgtEl>
                                        <p:attrNameLst>
                                          <p:attrName>style.visibility</p:attrName>
                                        </p:attrNameLst>
                                      </p:cBhvr>
                                      <p:to>
                                        <p:strVal val="visible"/>
                                      </p:to>
                                    </p:set>
                                    <p:animEffect transition="in" filter="wipe(left)">
                                      <p:cBhvr>
                                        <p:cTn id="11" dur="500"/>
                                        <p:tgtEl>
                                          <p:spTgt spid="67901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2" fill="hold" nodeType="clickEffect">
                                  <p:stCondLst>
                                    <p:cond delay="0"/>
                                  </p:stCondLst>
                                  <p:childTnLst>
                                    <p:set>
                                      <p:cBhvr>
                                        <p:cTn id="15" dur="1" fill="hold">
                                          <p:stCondLst>
                                            <p:cond delay="0"/>
                                          </p:stCondLst>
                                        </p:cTn>
                                        <p:tgtEl>
                                          <p:spTgt spid="679014"/>
                                        </p:tgtEl>
                                        <p:attrNameLst>
                                          <p:attrName>style.visibility</p:attrName>
                                        </p:attrNameLst>
                                      </p:cBhvr>
                                      <p:to>
                                        <p:strVal val="visible"/>
                                      </p:to>
                                    </p:set>
                                    <p:animEffect transition="in" filter="wipe(right)">
                                      <p:cBhvr>
                                        <p:cTn id="16" dur="500"/>
                                        <p:tgtEl>
                                          <p:spTgt spid="679014"/>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679025"/>
                                        </p:tgtEl>
                                        <p:attrNameLst>
                                          <p:attrName>style.visibility</p:attrName>
                                        </p:attrNameLst>
                                      </p:cBhvr>
                                      <p:to>
                                        <p:strVal val="visible"/>
                                      </p:to>
                                    </p:set>
                                    <p:animEffect transition="in" filter="wipe(up)">
                                      <p:cBhvr>
                                        <p:cTn id="19" dur="500"/>
                                        <p:tgtEl>
                                          <p:spTgt spid="679025"/>
                                        </p:tgtEl>
                                      </p:cBhvr>
                                    </p:animEffect>
                                  </p:childTnLst>
                                </p:cTn>
                              </p:par>
                            </p:childTnLst>
                          </p:cTn>
                        </p:par>
                        <p:par>
                          <p:cTn id="20" fill="hold" nodeType="afterGroup">
                            <p:stCondLst>
                              <p:cond delay="500"/>
                            </p:stCondLst>
                            <p:childTnLst>
                              <p:par>
                                <p:cTn id="21" presetID="5" presetClass="entr" presetSubtype="10" fill="hold" grpId="0" nodeType="afterEffect">
                                  <p:stCondLst>
                                    <p:cond delay="0"/>
                                  </p:stCondLst>
                                  <p:childTnLst>
                                    <p:set>
                                      <p:cBhvr>
                                        <p:cTn id="22" dur="1" fill="hold">
                                          <p:stCondLst>
                                            <p:cond delay="0"/>
                                          </p:stCondLst>
                                        </p:cTn>
                                        <p:tgtEl>
                                          <p:spTgt spid="679027"/>
                                        </p:tgtEl>
                                        <p:attrNameLst>
                                          <p:attrName>style.visibility</p:attrName>
                                        </p:attrNameLst>
                                      </p:cBhvr>
                                      <p:to>
                                        <p:strVal val="visible"/>
                                      </p:to>
                                    </p:set>
                                    <p:animEffect transition="in" filter="checkerboard(across)">
                                      <p:cBhvr>
                                        <p:cTn id="23" dur="500"/>
                                        <p:tgtEl>
                                          <p:spTgt spid="679027"/>
                                        </p:tgtEl>
                                      </p:cBhvr>
                                    </p:animEffect>
                                  </p:childTnLst>
                                </p:cTn>
                              </p:par>
                            </p:childTnLst>
                          </p:cTn>
                        </p:par>
                        <p:par>
                          <p:cTn id="24" fill="hold" nodeType="afterGroup">
                            <p:stCondLst>
                              <p:cond delay="1000"/>
                            </p:stCondLst>
                            <p:childTnLst>
                              <p:par>
                                <p:cTn id="25" presetID="5" presetClass="entr" presetSubtype="10" fill="hold" grpId="0" nodeType="afterEffect">
                                  <p:stCondLst>
                                    <p:cond delay="0"/>
                                  </p:stCondLst>
                                  <p:childTnLst>
                                    <p:set>
                                      <p:cBhvr>
                                        <p:cTn id="26" dur="1" fill="hold">
                                          <p:stCondLst>
                                            <p:cond delay="0"/>
                                          </p:stCondLst>
                                        </p:cTn>
                                        <p:tgtEl>
                                          <p:spTgt spid="679016"/>
                                        </p:tgtEl>
                                        <p:attrNameLst>
                                          <p:attrName>style.visibility</p:attrName>
                                        </p:attrNameLst>
                                      </p:cBhvr>
                                      <p:to>
                                        <p:strVal val="visible"/>
                                      </p:to>
                                    </p:set>
                                    <p:animEffect transition="in" filter="checkerboard(across)">
                                      <p:cBhvr>
                                        <p:cTn id="27" dur="500"/>
                                        <p:tgtEl>
                                          <p:spTgt spid="67901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679017"/>
                                        </p:tgtEl>
                                        <p:attrNameLst>
                                          <p:attrName>style.visibility</p:attrName>
                                        </p:attrNameLst>
                                      </p:cBhvr>
                                      <p:to>
                                        <p:strVal val="visible"/>
                                      </p:to>
                                    </p:set>
                                    <p:animEffect transition="in" filter="checkerboard(across)">
                                      <p:cBhvr>
                                        <p:cTn id="32" dur="500"/>
                                        <p:tgtEl>
                                          <p:spTgt spid="679017"/>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679018"/>
                                        </p:tgtEl>
                                        <p:attrNameLst>
                                          <p:attrName>style.visibility</p:attrName>
                                        </p:attrNameLst>
                                      </p:cBhvr>
                                      <p:to>
                                        <p:strVal val="visible"/>
                                      </p:to>
                                    </p:set>
                                    <p:animEffect transition="in" filter="checkerboard(across)">
                                      <p:cBhvr>
                                        <p:cTn id="35" dur="500"/>
                                        <p:tgtEl>
                                          <p:spTgt spid="679018"/>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134"/>
                                        </p:tgtEl>
                                        <p:attrNameLst>
                                          <p:attrName>style.visibility</p:attrName>
                                        </p:attrNameLst>
                                      </p:cBhvr>
                                      <p:to>
                                        <p:strVal val="visible"/>
                                      </p:to>
                                    </p:set>
                                    <p:animEffect transition="in" filter="wipe(left)">
                                      <p:cBhvr>
                                        <p:cTn id="40" dur="500"/>
                                        <p:tgtEl>
                                          <p:spTgt spid="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9016" grpId="0" animBg="1"/>
      <p:bldP spid="679017" grpId="0" animBg="1"/>
      <p:bldP spid="679018" grpId="0" animBg="1"/>
      <p:bldP spid="679025" grpId="0" animBg="1"/>
      <p:bldP spid="679027" grpId="0" animBg="1"/>
      <p:bldP spid="13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angle 4"/>
          <p:cNvSpPr>
            <a:spLocks noGrp="1" noChangeArrowheads="1"/>
          </p:cNvSpPr>
          <p:nvPr>
            <p:ph type="title"/>
          </p:nvPr>
        </p:nvSpPr>
        <p:spPr/>
        <p:txBody>
          <a:bodyPr/>
          <a:lstStyle/>
          <a:p>
            <a:pPr eaLnBrk="1" hangingPunct="1"/>
            <a:r>
              <a:rPr lang="en-US" smtClean="0"/>
              <a:t>MSI Example</a:t>
            </a:r>
          </a:p>
        </p:txBody>
      </p:sp>
      <p:sp>
        <p:nvSpPr>
          <p:cNvPr id="31748" name="Rectangle 3"/>
          <p:cNvSpPr>
            <a:spLocks noChangeArrowheads="1"/>
          </p:cNvSpPr>
          <p:nvPr/>
        </p:nvSpPr>
        <p:spPr bwMode="auto">
          <a:xfrm>
            <a:off x="609600" y="3391882"/>
            <a:ext cx="8153400" cy="540000"/>
          </a:xfrm>
          <a:prstGeom prst="rect">
            <a:avLst/>
          </a:prstGeom>
          <a:solidFill>
            <a:srgbClr val="FF0000"/>
          </a:solidFill>
          <a:ln w="1270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1750" name="Rectangle 5"/>
          <p:cNvSpPr>
            <a:spLocks noChangeArrowheads="1"/>
          </p:cNvSpPr>
          <p:nvPr/>
        </p:nvSpPr>
        <p:spPr bwMode="auto">
          <a:xfrm>
            <a:off x="1676400" y="1124744"/>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P1</a:t>
            </a:r>
          </a:p>
        </p:txBody>
      </p:sp>
      <p:sp>
        <p:nvSpPr>
          <p:cNvPr id="31751" name="Rectangle 6"/>
          <p:cNvSpPr>
            <a:spLocks noChangeArrowheads="1"/>
          </p:cNvSpPr>
          <p:nvPr/>
        </p:nvSpPr>
        <p:spPr bwMode="auto">
          <a:xfrm>
            <a:off x="914400" y="1810544"/>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31752" name="Line 7"/>
          <p:cNvSpPr>
            <a:spLocks noChangeShapeType="1"/>
          </p:cNvSpPr>
          <p:nvPr/>
        </p:nvSpPr>
        <p:spPr bwMode="auto">
          <a:xfrm>
            <a:off x="1905000" y="1581944"/>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atin typeface="+mn-lt"/>
            </a:endParaRPr>
          </a:p>
        </p:txBody>
      </p:sp>
      <p:sp>
        <p:nvSpPr>
          <p:cNvPr id="31753" name="Rectangle 8"/>
          <p:cNvSpPr>
            <a:spLocks noChangeArrowheads="1"/>
          </p:cNvSpPr>
          <p:nvPr/>
        </p:nvSpPr>
        <p:spPr bwMode="auto">
          <a:xfrm>
            <a:off x="4343400" y="1134269"/>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P2</a:t>
            </a:r>
          </a:p>
        </p:txBody>
      </p:sp>
      <p:sp>
        <p:nvSpPr>
          <p:cNvPr id="31754" name="Line 9"/>
          <p:cNvSpPr>
            <a:spLocks noChangeShapeType="1"/>
          </p:cNvSpPr>
          <p:nvPr/>
        </p:nvSpPr>
        <p:spPr bwMode="auto">
          <a:xfrm>
            <a:off x="4572000" y="1591469"/>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atin typeface="+mn-lt"/>
            </a:endParaRPr>
          </a:p>
        </p:txBody>
      </p:sp>
      <p:sp>
        <p:nvSpPr>
          <p:cNvPr id="31755" name="Rectangle 10"/>
          <p:cNvSpPr>
            <a:spLocks noChangeArrowheads="1"/>
          </p:cNvSpPr>
          <p:nvPr/>
        </p:nvSpPr>
        <p:spPr bwMode="auto">
          <a:xfrm>
            <a:off x="7086600" y="1134269"/>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a:latin typeface="+mn-lt"/>
              </a:rPr>
              <a:t>P3</a:t>
            </a:r>
          </a:p>
        </p:txBody>
      </p:sp>
      <p:sp>
        <p:nvSpPr>
          <p:cNvPr id="31756" name="Line 11"/>
          <p:cNvSpPr>
            <a:spLocks noChangeShapeType="1"/>
          </p:cNvSpPr>
          <p:nvPr/>
        </p:nvSpPr>
        <p:spPr bwMode="auto">
          <a:xfrm>
            <a:off x="7315200" y="1591469"/>
            <a:ext cx="0" cy="2286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atin typeface="+mn-lt"/>
            </a:endParaRPr>
          </a:p>
        </p:txBody>
      </p:sp>
      <p:sp>
        <p:nvSpPr>
          <p:cNvPr id="31757" name="Rectangle 12"/>
          <p:cNvSpPr>
            <a:spLocks noChangeArrowheads="1"/>
          </p:cNvSpPr>
          <p:nvPr/>
        </p:nvSpPr>
        <p:spPr bwMode="auto">
          <a:xfrm>
            <a:off x="1143000" y="2872770"/>
            <a:ext cx="6858000" cy="228600"/>
          </a:xfrm>
          <a:prstGeom prst="rect">
            <a:avLst/>
          </a:prstGeom>
          <a:solidFill>
            <a:srgbClr val="99FF99"/>
          </a:solidFill>
          <a:ln w="12700" algn="ctr">
            <a:solidFill>
              <a:schemeClr val="tx1"/>
            </a:solidFill>
            <a:miter lim="800000"/>
            <a:headEnd/>
            <a:tailEnd type="none" w="lg" len="lg"/>
          </a:ln>
          <a:effectLst/>
          <a:extLst/>
        </p:spPr>
        <p:txBody>
          <a:bodyPr wrap="none" anchor="ctr">
            <a:spAutoFit/>
          </a:bodyPr>
          <a:lstStyle/>
          <a:p>
            <a:endParaRPr lang="en-US"/>
          </a:p>
        </p:txBody>
      </p:sp>
      <p:sp>
        <p:nvSpPr>
          <p:cNvPr id="31758" name="Text Box 13"/>
          <p:cNvSpPr txBox="1">
            <a:spLocks noChangeArrowheads="1"/>
          </p:cNvSpPr>
          <p:nvPr/>
        </p:nvSpPr>
        <p:spPr bwMode="auto">
          <a:xfrm>
            <a:off x="7940675" y="2796570"/>
            <a:ext cx="633507"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F0000"/>
                </a:solidFill>
                <a:prstDash val="dash"/>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dirty="0">
                <a:latin typeface="+mn-lt"/>
              </a:rPr>
              <a:t>Bus</a:t>
            </a:r>
          </a:p>
        </p:txBody>
      </p:sp>
      <p:sp>
        <p:nvSpPr>
          <p:cNvPr id="31759" name="Line 14"/>
          <p:cNvSpPr>
            <a:spLocks noChangeShapeType="1"/>
          </p:cNvSpPr>
          <p:nvPr/>
        </p:nvSpPr>
        <p:spPr bwMode="auto">
          <a:xfrm>
            <a:off x="73152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0" name="Line 15"/>
          <p:cNvSpPr>
            <a:spLocks noChangeShapeType="1"/>
          </p:cNvSpPr>
          <p:nvPr/>
        </p:nvSpPr>
        <p:spPr bwMode="auto">
          <a:xfrm>
            <a:off x="45720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1" name="Line 16"/>
          <p:cNvSpPr>
            <a:spLocks noChangeShapeType="1"/>
          </p:cNvSpPr>
          <p:nvPr/>
        </p:nvSpPr>
        <p:spPr bwMode="auto">
          <a:xfrm>
            <a:off x="1905000" y="2567970"/>
            <a:ext cx="0" cy="304800"/>
          </a:xfrm>
          <a:prstGeom prst="line">
            <a:avLst/>
          </a:prstGeom>
          <a:noFill/>
          <a:ln w="381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2" name="Rectangle 17"/>
          <p:cNvSpPr>
            <a:spLocks noChangeArrowheads="1"/>
          </p:cNvSpPr>
          <p:nvPr/>
        </p:nvSpPr>
        <p:spPr bwMode="auto">
          <a:xfrm>
            <a:off x="3581400" y="1820069"/>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31763" name="Rectangle 18"/>
          <p:cNvSpPr>
            <a:spLocks noChangeArrowheads="1"/>
          </p:cNvSpPr>
          <p:nvPr/>
        </p:nvSpPr>
        <p:spPr bwMode="auto">
          <a:xfrm>
            <a:off x="6324600" y="1820069"/>
            <a:ext cx="2057400" cy="7560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nchorCtr="0"/>
          <a:lstStyle/>
          <a:p>
            <a:r>
              <a:rPr lang="en-US" sz="2000" b="1">
                <a:latin typeface="+mn-lt"/>
              </a:rPr>
              <a:t>Cache</a:t>
            </a:r>
          </a:p>
        </p:txBody>
      </p:sp>
      <p:sp>
        <p:nvSpPr>
          <p:cNvPr id="31768" name="Line 23"/>
          <p:cNvSpPr>
            <a:spLocks noChangeShapeType="1"/>
          </p:cNvSpPr>
          <p:nvPr/>
        </p:nvSpPr>
        <p:spPr bwMode="auto">
          <a:xfrm>
            <a:off x="4572000" y="3087082"/>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813" name="Rectangle 73"/>
          <p:cNvSpPr>
            <a:spLocks noChangeArrowheads="1"/>
          </p:cNvSpPr>
          <p:nvPr/>
        </p:nvSpPr>
        <p:spPr bwMode="auto">
          <a:xfrm>
            <a:off x="6324600" y="2218720"/>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X=-25</a:t>
            </a:r>
          </a:p>
        </p:txBody>
      </p:sp>
      <p:sp>
        <p:nvSpPr>
          <p:cNvPr id="681034" name="Rectangle 74"/>
          <p:cNvSpPr>
            <a:spLocks noChangeArrowheads="1"/>
          </p:cNvSpPr>
          <p:nvPr/>
        </p:nvSpPr>
        <p:spPr bwMode="auto">
          <a:xfrm>
            <a:off x="7391400" y="2218720"/>
            <a:ext cx="3810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M</a:t>
            </a:r>
          </a:p>
        </p:txBody>
      </p:sp>
      <p:sp>
        <p:nvSpPr>
          <p:cNvPr id="31819" name="Rectangle 95"/>
          <p:cNvSpPr>
            <a:spLocks noChangeArrowheads="1"/>
          </p:cNvSpPr>
          <p:nvPr/>
        </p:nvSpPr>
        <p:spPr bwMode="auto">
          <a:xfrm>
            <a:off x="914400" y="2204432"/>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X=-25</a:t>
            </a:r>
          </a:p>
        </p:txBody>
      </p:sp>
      <p:sp>
        <p:nvSpPr>
          <p:cNvPr id="681056" name="Rectangle 96"/>
          <p:cNvSpPr>
            <a:spLocks noChangeArrowheads="1"/>
          </p:cNvSpPr>
          <p:nvPr/>
        </p:nvSpPr>
        <p:spPr bwMode="auto">
          <a:xfrm>
            <a:off x="1981200" y="2204432"/>
            <a:ext cx="3810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S</a:t>
            </a:r>
          </a:p>
        </p:txBody>
      </p:sp>
      <p:sp>
        <p:nvSpPr>
          <p:cNvPr id="681057" name="Rectangle 97"/>
          <p:cNvSpPr>
            <a:spLocks noChangeArrowheads="1"/>
          </p:cNvSpPr>
          <p:nvPr/>
        </p:nvSpPr>
        <p:spPr bwMode="auto">
          <a:xfrm>
            <a:off x="7391400" y="2218720"/>
            <a:ext cx="3810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S</a:t>
            </a:r>
          </a:p>
        </p:txBody>
      </p:sp>
      <p:sp>
        <p:nvSpPr>
          <p:cNvPr id="31823" name="Rectangle 105"/>
          <p:cNvSpPr>
            <a:spLocks noChangeArrowheads="1"/>
          </p:cNvSpPr>
          <p:nvPr/>
        </p:nvSpPr>
        <p:spPr bwMode="auto">
          <a:xfrm>
            <a:off x="5486400" y="3523322"/>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X=10</a:t>
            </a:r>
          </a:p>
        </p:txBody>
      </p:sp>
      <p:sp>
        <p:nvSpPr>
          <p:cNvPr id="31824" name="Rectangle 106"/>
          <p:cNvSpPr>
            <a:spLocks noChangeArrowheads="1"/>
          </p:cNvSpPr>
          <p:nvPr/>
        </p:nvSpPr>
        <p:spPr bwMode="auto">
          <a:xfrm>
            <a:off x="5486400" y="3523322"/>
            <a:ext cx="1066800" cy="3492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X=-25</a:t>
            </a:r>
          </a:p>
        </p:txBody>
      </p:sp>
      <p:grpSp>
        <p:nvGrpSpPr>
          <p:cNvPr id="681072" name="Group 112"/>
          <p:cNvGrpSpPr>
            <a:grpSpLocks/>
          </p:cNvGrpSpPr>
          <p:nvPr/>
        </p:nvGrpSpPr>
        <p:grpSpPr bwMode="auto">
          <a:xfrm>
            <a:off x="1452563" y="2575912"/>
            <a:ext cx="6078538" cy="820739"/>
            <a:chOff x="915" y="1790"/>
            <a:chExt cx="3829" cy="517"/>
          </a:xfrm>
        </p:grpSpPr>
        <p:grpSp>
          <p:nvGrpSpPr>
            <p:cNvPr id="31838" name="Group 110"/>
            <p:cNvGrpSpPr>
              <a:grpSpLocks/>
            </p:cNvGrpSpPr>
            <p:nvPr/>
          </p:nvGrpSpPr>
          <p:grpSpPr bwMode="auto">
            <a:xfrm>
              <a:off x="915" y="1790"/>
              <a:ext cx="3829" cy="230"/>
              <a:chOff x="915" y="1790"/>
              <a:chExt cx="3829" cy="230"/>
            </a:xfrm>
          </p:grpSpPr>
          <p:cxnSp>
            <p:nvCxnSpPr>
              <p:cNvPr id="31840" name="AutoShape 108"/>
              <p:cNvCxnSpPr>
                <a:cxnSpLocks noChangeShapeType="1"/>
              </p:cNvCxnSpPr>
              <p:nvPr/>
            </p:nvCxnSpPr>
            <p:spPr bwMode="auto">
              <a:xfrm rot="10800000" flipV="1">
                <a:off x="915" y="1790"/>
                <a:ext cx="1874" cy="230"/>
              </a:xfrm>
              <a:prstGeom prst="bentConnector3">
                <a:avLst>
                  <a:gd name="adj1" fmla="val -89"/>
                </a:avLst>
              </a:prstGeom>
              <a:noFill/>
              <a:ln w="12700">
                <a:solidFill>
                  <a:srgbClr val="0000FF"/>
                </a:solidFill>
                <a:miter lim="800000"/>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841" name="AutoShape 109"/>
              <p:cNvCxnSpPr>
                <a:cxnSpLocks noChangeShapeType="1"/>
              </p:cNvCxnSpPr>
              <p:nvPr/>
            </p:nvCxnSpPr>
            <p:spPr bwMode="auto">
              <a:xfrm flipV="1">
                <a:off x="2789" y="2017"/>
                <a:ext cx="1955" cy="2"/>
              </a:xfrm>
              <a:prstGeom prst="bentConnector3">
                <a:avLst>
                  <a:gd name="adj1" fmla="val 50000"/>
                </a:avLst>
              </a:prstGeom>
              <a:noFill/>
              <a:ln w="12700">
                <a:solidFill>
                  <a:srgbClr val="0000FF"/>
                </a:solidFill>
                <a:miter lim="800000"/>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1839" name="Text Box 111"/>
            <p:cNvSpPr txBox="1">
              <a:spLocks noChangeArrowheads="1"/>
            </p:cNvSpPr>
            <p:nvPr/>
          </p:nvSpPr>
          <p:spPr bwMode="auto">
            <a:xfrm>
              <a:off x="2245" y="2016"/>
              <a:ext cx="606" cy="2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dirty="0" err="1">
                  <a:solidFill>
                    <a:srgbClr val="0000FF"/>
                  </a:solidFill>
                  <a:latin typeface="+mn-lt"/>
                </a:rPr>
                <a:t>BusRd</a:t>
              </a:r>
              <a:endParaRPr lang="en-US" dirty="0">
                <a:solidFill>
                  <a:srgbClr val="0000FF"/>
                </a:solidFill>
                <a:latin typeface="+mn-lt"/>
              </a:endParaRPr>
            </a:p>
          </p:txBody>
        </p:sp>
      </p:grpSp>
      <p:grpSp>
        <p:nvGrpSpPr>
          <p:cNvPr id="681077" name="Group 117"/>
          <p:cNvGrpSpPr>
            <a:grpSpLocks/>
          </p:cNvGrpSpPr>
          <p:nvPr/>
        </p:nvGrpSpPr>
        <p:grpSpPr bwMode="auto">
          <a:xfrm>
            <a:off x="3581400" y="2218721"/>
            <a:ext cx="2438400" cy="1231900"/>
            <a:chOff x="2256" y="1565"/>
            <a:chExt cx="1536" cy="776"/>
          </a:xfrm>
        </p:grpSpPr>
        <p:sp>
          <p:nvSpPr>
            <p:cNvPr id="31835" name="Rectangle 114"/>
            <p:cNvSpPr>
              <a:spLocks noChangeArrowheads="1"/>
            </p:cNvSpPr>
            <p:nvPr/>
          </p:nvSpPr>
          <p:spPr bwMode="auto">
            <a:xfrm>
              <a:off x="2256" y="1565"/>
              <a:ext cx="672"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1600"/>
                <a:t>X=-25</a:t>
              </a:r>
            </a:p>
          </p:txBody>
        </p:sp>
        <p:sp>
          <p:nvSpPr>
            <p:cNvPr id="681075" name="Rectangle 115"/>
            <p:cNvSpPr>
              <a:spLocks noChangeArrowheads="1"/>
            </p:cNvSpPr>
            <p:nvPr/>
          </p:nvSpPr>
          <p:spPr bwMode="auto">
            <a:xfrm>
              <a:off x="2928" y="1565"/>
              <a:ext cx="240" cy="22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defRPr/>
              </a:pPr>
              <a:r>
                <a:rPr lang="en-US" sz="1600" b="1">
                  <a:effectLst>
                    <a:outerShdw blurRad="38100" dist="38100" dir="2700000" algn="tl">
                      <a:srgbClr val="FFFFFF"/>
                    </a:outerShdw>
                  </a:effectLst>
                  <a:ea typeface="新細明體" pitchFamily="18" charset="-120"/>
                  <a:cs typeface="Arial" charset="0"/>
                </a:rPr>
                <a:t>S</a:t>
              </a:r>
            </a:p>
          </p:txBody>
        </p:sp>
        <p:cxnSp>
          <p:nvCxnSpPr>
            <p:cNvPr id="31837" name="AutoShape 116"/>
            <p:cNvCxnSpPr>
              <a:cxnSpLocks noChangeShapeType="1"/>
              <a:stCxn id="31824" idx="0"/>
              <a:endCxn id="31835" idx="2"/>
            </p:cNvCxnSpPr>
            <p:nvPr/>
          </p:nvCxnSpPr>
          <p:spPr bwMode="auto">
            <a:xfrm rot="16200000" flipV="1">
              <a:off x="2914" y="1463"/>
              <a:ext cx="556" cy="1200"/>
            </a:xfrm>
            <a:prstGeom prst="curvedConnector3">
              <a:avLst>
                <a:gd name="adj1" fmla="val 50000"/>
              </a:avLst>
            </a:prstGeom>
            <a:noFill/>
            <a:ln w="2857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 name="投影片編號版面配置區 2"/>
          <p:cNvSpPr>
            <a:spLocks noGrp="1"/>
          </p:cNvSpPr>
          <p:nvPr>
            <p:ph type="sldNum" sz="quarter" idx="11"/>
          </p:nvPr>
        </p:nvSpPr>
        <p:spPr/>
        <p:txBody>
          <a:bodyPr/>
          <a:lstStyle/>
          <a:p>
            <a:fld id="{27E26518-2301-4288-8958-BDA5B1B754F8}" type="slidenum">
              <a:rPr lang="zh-TW" altLang="en-US" smtClean="0"/>
              <a:pPr/>
              <a:t>30</a:t>
            </a:fld>
            <a:endParaRPr lang="zh-TW" altLang="zh-TW"/>
          </a:p>
        </p:txBody>
      </p:sp>
      <p:sp>
        <p:nvSpPr>
          <p:cNvPr id="118" name="Text Box 22"/>
          <p:cNvSpPr txBox="1">
            <a:spLocks noChangeArrowheads="1"/>
          </p:cNvSpPr>
          <p:nvPr/>
        </p:nvSpPr>
        <p:spPr bwMode="auto">
          <a:xfrm>
            <a:off x="3923928" y="3379306"/>
            <a:ext cx="1280863"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b="1" dirty="0" smtClean="0">
                <a:solidFill>
                  <a:schemeClr val="bg1"/>
                </a:solidFill>
                <a:latin typeface="+mn-lt"/>
              </a:rPr>
              <a:t>Memory</a:t>
            </a:r>
            <a:endParaRPr lang="en-US" b="1" dirty="0">
              <a:solidFill>
                <a:schemeClr val="bg1"/>
              </a:solidFill>
              <a:latin typeface="+mn-lt"/>
            </a:endParaRPr>
          </a:p>
        </p:txBody>
      </p:sp>
      <p:graphicFrame>
        <p:nvGraphicFramePr>
          <p:cNvPr id="149" name="表格 148"/>
          <p:cNvGraphicFramePr>
            <a:graphicFrameLocks noGrp="1"/>
          </p:cNvGraphicFramePr>
          <p:nvPr>
            <p:extLst>
              <p:ext uri="{D42A27DB-BD31-4B8C-83A1-F6EECF244321}">
                <p14:modId xmlns:p14="http://schemas.microsoft.com/office/powerpoint/2010/main" val="2028919532"/>
              </p:ext>
            </p:extLst>
          </p:nvPr>
        </p:nvGraphicFramePr>
        <p:xfrm>
          <a:off x="179512" y="4018554"/>
          <a:ext cx="8784978" cy="2074740"/>
        </p:xfrm>
        <a:graphic>
          <a:graphicData uri="http://schemas.openxmlformats.org/drawingml/2006/table">
            <a:tbl>
              <a:tblPr firstRow="1" bandRow="1">
                <a:tableStyleId>{F5AB1C69-6EDB-4FF4-983F-18BD219EF322}</a:tableStyleId>
              </a:tblPr>
              <a:tblGrid>
                <a:gridCol w="1944218">
                  <a:extLst>
                    <a:ext uri="{9D8B030D-6E8A-4147-A177-3AD203B41FA5}">
                      <a16:colId xmlns:a16="http://schemas.microsoft.com/office/drawing/2014/main" xmlns="" val="4292409783"/>
                    </a:ext>
                  </a:extLst>
                </a:gridCol>
                <a:gridCol w="1224136">
                  <a:extLst>
                    <a:ext uri="{9D8B030D-6E8A-4147-A177-3AD203B41FA5}">
                      <a16:colId xmlns:a16="http://schemas.microsoft.com/office/drawing/2014/main" xmlns="" val="1604575475"/>
                    </a:ext>
                  </a:extLst>
                </a:gridCol>
                <a:gridCol w="1224135">
                  <a:extLst>
                    <a:ext uri="{9D8B030D-6E8A-4147-A177-3AD203B41FA5}">
                      <a16:colId xmlns:a16="http://schemas.microsoft.com/office/drawing/2014/main" xmlns="" val="951873931"/>
                    </a:ext>
                  </a:extLst>
                </a:gridCol>
                <a:gridCol w="1224137">
                  <a:extLst>
                    <a:ext uri="{9D8B030D-6E8A-4147-A177-3AD203B41FA5}">
                      <a16:colId xmlns:a16="http://schemas.microsoft.com/office/drawing/2014/main" xmlns="" val="3312955012"/>
                    </a:ext>
                  </a:extLst>
                </a:gridCol>
                <a:gridCol w="1704189">
                  <a:extLst>
                    <a:ext uri="{9D8B030D-6E8A-4147-A177-3AD203B41FA5}">
                      <a16:colId xmlns:a16="http://schemas.microsoft.com/office/drawing/2014/main" xmlns="" val="3785255792"/>
                    </a:ext>
                  </a:extLst>
                </a:gridCol>
                <a:gridCol w="1464163">
                  <a:extLst>
                    <a:ext uri="{9D8B030D-6E8A-4147-A177-3AD203B41FA5}">
                      <a16:colId xmlns:a16="http://schemas.microsoft.com/office/drawing/2014/main" xmlns="" val="3531837371"/>
                    </a:ext>
                  </a:extLst>
                </a:gridCol>
              </a:tblGrid>
              <a:tr h="345790">
                <a:tc>
                  <a:txBody>
                    <a:bodyPr/>
                    <a:lstStyle/>
                    <a:p>
                      <a:pPr>
                        <a:lnSpc>
                          <a:spcPts val="2000"/>
                        </a:lnSpc>
                      </a:pPr>
                      <a:r>
                        <a:rPr lang="en-US" altLang="zh-TW" dirty="0" smtClean="0">
                          <a:solidFill>
                            <a:schemeClr val="tx1"/>
                          </a:solidFill>
                        </a:rPr>
                        <a:t>Processor action</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a:t>
                      </a:r>
                      <a:r>
                        <a:rPr lang="en-US" altLang="zh-TW" baseline="0" dirty="0" smtClean="0">
                          <a:solidFill>
                            <a:schemeClr val="tx1"/>
                          </a:solidFill>
                        </a:rPr>
                        <a:t> in P1</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 in P2</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State in P3</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Bus transaction</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r>
                        <a:rPr lang="en-US" altLang="zh-TW" dirty="0" smtClean="0">
                          <a:solidFill>
                            <a:schemeClr val="tx1"/>
                          </a:solidFill>
                        </a:rPr>
                        <a:t>Data supplier</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419951485"/>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055228071"/>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23713755"/>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68705150"/>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57262829"/>
                  </a:ext>
                </a:extLst>
              </a:tr>
              <a:tr h="345790">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000"/>
                        </a:lnSpc>
                      </a:pP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46417076"/>
                  </a:ext>
                </a:extLst>
              </a:tr>
            </a:tbl>
          </a:graphicData>
        </a:graphic>
      </p:graphicFrame>
      <p:grpSp>
        <p:nvGrpSpPr>
          <p:cNvPr id="150" name="Group 391"/>
          <p:cNvGrpSpPr>
            <a:grpSpLocks/>
          </p:cNvGrpSpPr>
          <p:nvPr/>
        </p:nvGrpSpPr>
        <p:grpSpPr bwMode="auto">
          <a:xfrm>
            <a:off x="2527300" y="4310806"/>
            <a:ext cx="6437313" cy="414338"/>
            <a:chOff x="1592" y="3024"/>
            <a:chExt cx="4055" cy="261"/>
          </a:xfrm>
        </p:grpSpPr>
        <p:sp>
          <p:nvSpPr>
            <p:cNvPr id="151" name="Text Box 382"/>
            <p:cNvSpPr txBox="1">
              <a:spLocks noChangeArrowheads="1"/>
            </p:cNvSpPr>
            <p:nvPr/>
          </p:nvSpPr>
          <p:spPr bwMode="auto">
            <a:xfrm>
              <a:off x="1592" y="3033"/>
              <a:ext cx="193"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52" name="Text Box 383"/>
            <p:cNvSpPr txBox="1">
              <a:spLocks noChangeArrowheads="1"/>
            </p:cNvSpPr>
            <p:nvPr/>
          </p:nvSpPr>
          <p:spPr bwMode="auto">
            <a:xfrm>
              <a:off x="230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53" name="Text Box 384"/>
            <p:cNvSpPr txBox="1">
              <a:spLocks noChangeArrowheads="1"/>
            </p:cNvSpPr>
            <p:nvPr/>
          </p:nvSpPr>
          <p:spPr bwMode="auto">
            <a:xfrm>
              <a:off x="302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54" name="Text Box 385"/>
            <p:cNvSpPr txBox="1">
              <a:spLocks noChangeArrowheads="1"/>
            </p:cNvSpPr>
            <p:nvPr/>
          </p:nvSpPr>
          <p:spPr bwMode="auto">
            <a:xfrm>
              <a:off x="3840" y="3024"/>
              <a:ext cx="62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BusRd</a:t>
              </a:r>
            </a:p>
          </p:txBody>
        </p:sp>
        <p:sp>
          <p:nvSpPr>
            <p:cNvPr id="155" name="Text Box 386"/>
            <p:cNvSpPr txBox="1">
              <a:spLocks noChangeArrowheads="1"/>
            </p:cNvSpPr>
            <p:nvPr/>
          </p:nvSpPr>
          <p:spPr bwMode="auto">
            <a:xfrm>
              <a:off x="4831" y="3024"/>
              <a:ext cx="81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Memory</a:t>
              </a:r>
            </a:p>
          </p:txBody>
        </p:sp>
      </p:grpSp>
      <p:sp>
        <p:nvSpPr>
          <p:cNvPr id="156" name="Text Box 387"/>
          <p:cNvSpPr txBox="1">
            <a:spLocks noChangeArrowheads="1"/>
          </p:cNvSpPr>
          <p:nvPr/>
        </p:nvSpPr>
        <p:spPr bwMode="auto">
          <a:xfrm>
            <a:off x="561975" y="4325034"/>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P1 reads X</a:t>
            </a:r>
          </a:p>
        </p:txBody>
      </p:sp>
      <p:sp>
        <p:nvSpPr>
          <p:cNvPr id="157" name="Text Box 79"/>
          <p:cNvSpPr txBox="1">
            <a:spLocks noChangeArrowheads="1"/>
          </p:cNvSpPr>
          <p:nvPr/>
        </p:nvSpPr>
        <p:spPr bwMode="auto">
          <a:xfrm>
            <a:off x="561975" y="4657328"/>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P3 reads X</a:t>
            </a:r>
          </a:p>
        </p:txBody>
      </p:sp>
      <p:grpSp>
        <p:nvGrpSpPr>
          <p:cNvPr id="158" name="Group 87"/>
          <p:cNvGrpSpPr>
            <a:grpSpLocks/>
          </p:cNvGrpSpPr>
          <p:nvPr/>
        </p:nvGrpSpPr>
        <p:grpSpPr bwMode="auto">
          <a:xfrm>
            <a:off x="2527300" y="4670846"/>
            <a:ext cx="6437313" cy="414338"/>
            <a:chOff x="1592" y="3024"/>
            <a:chExt cx="4055" cy="261"/>
          </a:xfrm>
        </p:grpSpPr>
        <p:sp>
          <p:nvSpPr>
            <p:cNvPr id="159" name="Text Box 88"/>
            <p:cNvSpPr txBox="1">
              <a:spLocks noChangeArrowheads="1"/>
            </p:cNvSpPr>
            <p:nvPr/>
          </p:nvSpPr>
          <p:spPr bwMode="auto">
            <a:xfrm>
              <a:off x="1592" y="3033"/>
              <a:ext cx="193"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S</a:t>
              </a:r>
            </a:p>
          </p:txBody>
        </p:sp>
        <p:sp>
          <p:nvSpPr>
            <p:cNvPr id="160" name="Text Box 89"/>
            <p:cNvSpPr txBox="1">
              <a:spLocks noChangeArrowheads="1"/>
            </p:cNvSpPr>
            <p:nvPr/>
          </p:nvSpPr>
          <p:spPr bwMode="auto">
            <a:xfrm>
              <a:off x="230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61" name="Text Box 90"/>
            <p:cNvSpPr txBox="1">
              <a:spLocks noChangeArrowheads="1"/>
            </p:cNvSpPr>
            <p:nvPr/>
          </p:nvSpPr>
          <p:spPr bwMode="auto">
            <a:xfrm>
              <a:off x="3024" y="3024"/>
              <a:ext cx="38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62" name="Text Box 91"/>
            <p:cNvSpPr txBox="1">
              <a:spLocks noChangeArrowheads="1"/>
            </p:cNvSpPr>
            <p:nvPr/>
          </p:nvSpPr>
          <p:spPr bwMode="auto">
            <a:xfrm>
              <a:off x="3840" y="3024"/>
              <a:ext cx="62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BusRd</a:t>
              </a:r>
            </a:p>
          </p:txBody>
        </p:sp>
        <p:sp>
          <p:nvSpPr>
            <p:cNvPr id="163" name="Text Box 92"/>
            <p:cNvSpPr txBox="1">
              <a:spLocks noChangeArrowheads="1"/>
            </p:cNvSpPr>
            <p:nvPr/>
          </p:nvSpPr>
          <p:spPr bwMode="auto">
            <a:xfrm>
              <a:off x="4831" y="3024"/>
              <a:ext cx="81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Memory</a:t>
              </a:r>
            </a:p>
          </p:txBody>
        </p:sp>
      </p:grpSp>
      <p:sp>
        <p:nvSpPr>
          <p:cNvPr id="164" name="Text Box 90"/>
          <p:cNvSpPr txBox="1">
            <a:spLocks noChangeArrowheads="1"/>
          </p:cNvSpPr>
          <p:nvPr/>
        </p:nvSpPr>
        <p:spPr bwMode="auto">
          <a:xfrm>
            <a:off x="549275" y="5017368"/>
            <a:ext cx="1369349"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P3 writes X</a:t>
            </a:r>
          </a:p>
        </p:txBody>
      </p:sp>
      <p:grpSp>
        <p:nvGrpSpPr>
          <p:cNvPr id="165" name="Group 1"/>
          <p:cNvGrpSpPr/>
          <p:nvPr/>
        </p:nvGrpSpPr>
        <p:grpSpPr>
          <a:xfrm>
            <a:off x="2555776" y="5030826"/>
            <a:ext cx="6179368" cy="414398"/>
            <a:chOff x="2590800" y="5410200"/>
            <a:chExt cx="6179368" cy="414398"/>
          </a:xfrm>
        </p:grpSpPr>
        <p:sp>
          <p:nvSpPr>
            <p:cNvPr id="166" name="Text Box 102"/>
            <p:cNvSpPr txBox="1">
              <a:spLocks noChangeArrowheads="1"/>
            </p:cNvSpPr>
            <p:nvPr/>
          </p:nvSpPr>
          <p:spPr bwMode="auto">
            <a:xfrm>
              <a:off x="2590800" y="5424488"/>
              <a:ext cx="266700"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I</a:t>
              </a:r>
            </a:p>
          </p:txBody>
        </p:sp>
        <p:sp>
          <p:nvSpPr>
            <p:cNvPr id="167" name="Text Box 103"/>
            <p:cNvSpPr txBox="1">
              <a:spLocks noChangeArrowheads="1"/>
            </p:cNvSpPr>
            <p:nvPr/>
          </p:nvSpPr>
          <p:spPr bwMode="auto">
            <a:xfrm>
              <a:off x="3676650" y="5410200"/>
              <a:ext cx="657225"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68" name="Text Box 104"/>
            <p:cNvSpPr txBox="1">
              <a:spLocks noChangeArrowheads="1"/>
            </p:cNvSpPr>
            <p:nvPr/>
          </p:nvSpPr>
          <p:spPr bwMode="auto">
            <a:xfrm>
              <a:off x="4819650" y="5410200"/>
              <a:ext cx="657225"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a:t>
              </a:r>
            </a:p>
          </p:txBody>
        </p:sp>
        <p:sp>
          <p:nvSpPr>
            <p:cNvPr id="169" name="Text Box 105"/>
            <p:cNvSpPr txBox="1">
              <a:spLocks noChangeArrowheads="1"/>
            </p:cNvSpPr>
            <p:nvPr/>
          </p:nvSpPr>
          <p:spPr bwMode="auto">
            <a:xfrm>
              <a:off x="6141020" y="5410200"/>
              <a:ext cx="1130300"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err="1">
                  <a:solidFill>
                    <a:srgbClr val="0000FF"/>
                  </a:solidFill>
                  <a:latin typeface="+mn-lt"/>
                </a:rPr>
                <a:t>BusRdX</a:t>
              </a:r>
              <a:endParaRPr lang="en-US" sz="2000" b="1" dirty="0">
                <a:solidFill>
                  <a:srgbClr val="0000FF"/>
                </a:solidFill>
                <a:latin typeface="+mn-lt"/>
              </a:endParaRPr>
            </a:p>
          </p:txBody>
        </p:sp>
        <p:sp>
          <p:nvSpPr>
            <p:cNvPr id="170" name="Text Box 111"/>
            <p:cNvSpPr txBox="1">
              <a:spLocks noChangeArrowheads="1"/>
            </p:cNvSpPr>
            <p:nvPr/>
          </p:nvSpPr>
          <p:spPr bwMode="auto">
            <a:xfrm>
              <a:off x="7703368" y="5410200"/>
              <a:ext cx="1066800"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algn="ctr" eaLnBrk="1" hangingPunct="1"/>
              <a:r>
                <a:rPr lang="en-US" sz="2000" b="1" dirty="0" smtClean="0">
                  <a:solidFill>
                    <a:srgbClr val="0000FF"/>
                  </a:solidFill>
                  <a:latin typeface="+mn-lt"/>
                </a:rPr>
                <a:t>---</a:t>
              </a:r>
              <a:endParaRPr lang="en-US" sz="2000" b="1" dirty="0">
                <a:solidFill>
                  <a:srgbClr val="0000FF"/>
                </a:solidFill>
                <a:latin typeface="+mn-lt"/>
              </a:endParaRPr>
            </a:p>
          </p:txBody>
        </p:sp>
      </p:grpSp>
      <p:sp>
        <p:nvSpPr>
          <p:cNvPr id="171" name="Text Box 99"/>
          <p:cNvSpPr txBox="1">
            <a:spLocks noChangeArrowheads="1"/>
          </p:cNvSpPr>
          <p:nvPr/>
        </p:nvSpPr>
        <p:spPr bwMode="auto">
          <a:xfrm>
            <a:off x="560388" y="5387496"/>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P1 reads X</a:t>
            </a:r>
          </a:p>
        </p:txBody>
      </p:sp>
      <p:grpSp>
        <p:nvGrpSpPr>
          <p:cNvPr id="172" name="Group 107"/>
          <p:cNvGrpSpPr>
            <a:grpSpLocks/>
          </p:cNvGrpSpPr>
          <p:nvPr/>
        </p:nvGrpSpPr>
        <p:grpSpPr bwMode="auto">
          <a:xfrm>
            <a:off x="2557463" y="5373216"/>
            <a:ext cx="6478586" cy="414338"/>
            <a:chOff x="1611" y="3426"/>
            <a:chExt cx="4081" cy="261"/>
          </a:xfrm>
        </p:grpSpPr>
        <p:sp>
          <p:nvSpPr>
            <p:cNvPr id="173" name="Text Box 108"/>
            <p:cNvSpPr txBox="1">
              <a:spLocks noChangeArrowheads="1"/>
            </p:cNvSpPr>
            <p:nvPr/>
          </p:nvSpPr>
          <p:spPr bwMode="auto">
            <a:xfrm>
              <a:off x="1611" y="3435"/>
              <a:ext cx="168"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74" name="Text Box 109"/>
            <p:cNvSpPr txBox="1">
              <a:spLocks noChangeArrowheads="1"/>
            </p:cNvSpPr>
            <p:nvPr/>
          </p:nvSpPr>
          <p:spPr bwMode="auto">
            <a:xfrm>
              <a:off x="2295" y="3426"/>
              <a:ext cx="41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a:t>
              </a:r>
            </a:p>
          </p:txBody>
        </p:sp>
        <p:sp>
          <p:nvSpPr>
            <p:cNvPr id="175" name="Text Box 110"/>
            <p:cNvSpPr txBox="1">
              <a:spLocks noChangeArrowheads="1"/>
            </p:cNvSpPr>
            <p:nvPr/>
          </p:nvSpPr>
          <p:spPr bwMode="auto">
            <a:xfrm>
              <a:off x="3015" y="3426"/>
              <a:ext cx="41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76" name="Text Box 111"/>
            <p:cNvSpPr txBox="1">
              <a:spLocks noChangeArrowheads="1"/>
            </p:cNvSpPr>
            <p:nvPr/>
          </p:nvSpPr>
          <p:spPr bwMode="auto">
            <a:xfrm>
              <a:off x="3831" y="3426"/>
              <a:ext cx="672"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BusRd</a:t>
              </a:r>
            </a:p>
          </p:txBody>
        </p:sp>
        <p:sp>
          <p:nvSpPr>
            <p:cNvPr id="177" name="Text Box 112"/>
            <p:cNvSpPr txBox="1">
              <a:spLocks noChangeArrowheads="1"/>
            </p:cNvSpPr>
            <p:nvPr/>
          </p:nvSpPr>
          <p:spPr bwMode="auto">
            <a:xfrm>
              <a:off x="4828" y="3426"/>
              <a:ext cx="86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P3 Cache</a:t>
              </a:r>
            </a:p>
          </p:txBody>
        </p:sp>
      </p:grpSp>
      <p:sp>
        <p:nvSpPr>
          <p:cNvPr id="178" name="Text Box 107"/>
          <p:cNvSpPr txBox="1">
            <a:spLocks noChangeArrowheads="1"/>
          </p:cNvSpPr>
          <p:nvPr/>
        </p:nvSpPr>
        <p:spPr bwMode="auto">
          <a:xfrm>
            <a:off x="577850" y="5765194"/>
            <a:ext cx="1292662" cy="4001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latin typeface="+mn-lt"/>
              </a:rPr>
              <a:t>P2 reads X</a:t>
            </a:r>
          </a:p>
        </p:txBody>
      </p:sp>
      <p:grpSp>
        <p:nvGrpSpPr>
          <p:cNvPr id="179" name="Group 118"/>
          <p:cNvGrpSpPr>
            <a:grpSpLocks/>
          </p:cNvGrpSpPr>
          <p:nvPr/>
        </p:nvGrpSpPr>
        <p:grpSpPr bwMode="auto">
          <a:xfrm>
            <a:off x="2543175" y="5731864"/>
            <a:ext cx="6492877" cy="414338"/>
            <a:chOff x="1611" y="3426"/>
            <a:chExt cx="4090" cy="261"/>
          </a:xfrm>
        </p:grpSpPr>
        <p:sp>
          <p:nvSpPr>
            <p:cNvPr id="180" name="Text Box 119"/>
            <p:cNvSpPr txBox="1">
              <a:spLocks noChangeArrowheads="1"/>
            </p:cNvSpPr>
            <p:nvPr/>
          </p:nvSpPr>
          <p:spPr bwMode="auto">
            <a:xfrm>
              <a:off x="1611" y="3435"/>
              <a:ext cx="168"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81" name="Text Box 120"/>
            <p:cNvSpPr txBox="1">
              <a:spLocks noChangeArrowheads="1"/>
            </p:cNvSpPr>
            <p:nvPr/>
          </p:nvSpPr>
          <p:spPr bwMode="auto">
            <a:xfrm>
              <a:off x="2295" y="3426"/>
              <a:ext cx="41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82" name="Text Box 121"/>
            <p:cNvSpPr txBox="1">
              <a:spLocks noChangeArrowheads="1"/>
            </p:cNvSpPr>
            <p:nvPr/>
          </p:nvSpPr>
          <p:spPr bwMode="auto">
            <a:xfrm>
              <a:off x="3015" y="3426"/>
              <a:ext cx="414"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a:solidFill>
                    <a:srgbClr val="0000FF"/>
                  </a:solidFill>
                  <a:latin typeface="+mn-lt"/>
                </a:rPr>
                <a:t>S</a:t>
              </a:r>
            </a:p>
          </p:txBody>
        </p:sp>
        <p:sp>
          <p:nvSpPr>
            <p:cNvPr id="183" name="Text Box 122"/>
            <p:cNvSpPr txBox="1">
              <a:spLocks noChangeArrowheads="1"/>
            </p:cNvSpPr>
            <p:nvPr/>
          </p:nvSpPr>
          <p:spPr bwMode="auto">
            <a:xfrm>
              <a:off x="3831" y="3426"/>
              <a:ext cx="672"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err="1">
                  <a:solidFill>
                    <a:srgbClr val="0000FF"/>
                  </a:solidFill>
                  <a:latin typeface="+mn-lt"/>
                </a:rPr>
                <a:t>BusRd</a:t>
              </a:r>
              <a:endParaRPr lang="en-US" sz="2000" b="1" dirty="0">
                <a:solidFill>
                  <a:srgbClr val="0000FF"/>
                </a:solidFill>
                <a:latin typeface="+mn-lt"/>
              </a:endParaRPr>
            </a:p>
          </p:txBody>
        </p:sp>
        <p:sp>
          <p:nvSpPr>
            <p:cNvPr id="184" name="Text Box 123"/>
            <p:cNvSpPr txBox="1">
              <a:spLocks noChangeArrowheads="1"/>
            </p:cNvSpPr>
            <p:nvPr/>
          </p:nvSpPr>
          <p:spPr bwMode="auto">
            <a:xfrm>
              <a:off x="4846" y="3426"/>
              <a:ext cx="855"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b="1" dirty="0">
                  <a:solidFill>
                    <a:srgbClr val="0000FF"/>
                  </a:solidFill>
                  <a:latin typeface="+mn-lt"/>
                </a:rPr>
                <a:t>Memory</a:t>
              </a:r>
            </a:p>
          </p:txBody>
        </p:sp>
      </p:grpSp>
    </p:spTree>
    <p:extLst>
      <p:ext uri="{BB962C8B-B14F-4D97-AF65-F5344CB8AC3E}">
        <p14:creationId xmlns:p14="http://schemas.microsoft.com/office/powerpoint/2010/main" val="2309029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nodeType="clickEffect">
                                  <p:stCondLst>
                                    <p:cond delay="0"/>
                                  </p:stCondLst>
                                  <p:childTnLst>
                                    <p:set>
                                      <p:cBhvr>
                                        <p:cTn id="10" dur="1" fill="hold">
                                          <p:stCondLst>
                                            <p:cond delay="0"/>
                                          </p:stCondLst>
                                        </p:cTn>
                                        <p:tgtEl>
                                          <p:spTgt spid="681072"/>
                                        </p:tgtEl>
                                        <p:attrNameLst>
                                          <p:attrName>style.visibility</p:attrName>
                                        </p:attrNameLst>
                                      </p:cBhvr>
                                      <p:to>
                                        <p:strVal val="visible"/>
                                      </p:to>
                                    </p:set>
                                    <p:animEffect transition="in" filter="wipe(up)">
                                      <p:cBhvr>
                                        <p:cTn id="11" dur="500"/>
                                        <p:tgtEl>
                                          <p:spTgt spid="68107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4" fill="hold" nodeType="clickEffect">
                                  <p:stCondLst>
                                    <p:cond delay="0"/>
                                  </p:stCondLst>
                                  <p:childTnLst>
                                    <p:set>
                                      <p:cBhvr>
                                        <p:cTn id="15" dur="1" fill="hold">
                                          <p:stCondLst>
                                            <p:cond delay="0"/>
                                          </p:stCondLst>
                                        </p:cTn>
                                        <p:tgtEl>
                                          <p:spTgt spid="681077"/>
                                        </p:tgtEl>
                                        <p:attrNameLst>
                                          <p:attrName>style.visibility</p:attrName>
                                        </p:attrNameLst>
                                      </p:cBhvr>
                                      <p:to>
                                        <p:strVal val="visible"/>
                                      </p:to>
                                    </p:set>
                                    <p:animEffect transition="in" filter="wipe(down)">
                                      <p:cBhvr>
                                        <p:cTn id="16" dur="500"/>
                                        <p:tgtEl>
                                          <p:spTgt spid="681077"/>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179"/>
                                        </p:tgtEl>
                                        <p:attrNameLst>
                                          <p:attrName>style.visibility</p:attrName>
                                        </p:attrNameLst>
                                      </p:cBhvr>
                                      <p:to>
                                        <p:strVal val="visible"/>
                                      </p:to>
                                    </p:set>
                                    <p:animEffect transition="in" filter="wipe(left)">
                                      <p:cBhvr>
                                        <p:cTn id="21" dur="500"/>
                                        <p:tgtEl>
                                          <p:spTgt spid="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r>
              <a:rPr lang="en-US" altLang="zh-TW" dirty="0" smtClean="0"/>
              <a:t>Summary of the Two Coherence Protocols</a:t>
            </a:r>
          </a:p>
        </p:txBody>
      </p:sp>
      <p:sp>
        <p:nvSpPr>
          <p:cNvPr id="3" name="Content Placeholder 2"/>
          <p:cNvSpPr>
            <a:spLocks noGrp="1"/>
          </p:cNvSpPr>
          <p:nvPr>
            <p:ph idx="1"/>
          </p:nvPr>
        </p:nvSpPr>
        <p:spPr/>
        <p:txBody>
          <a:bodyPr/>
          <a:lstStyle/>
          <a:p>
            <a:pPr>
              <a:spcBef>
                <a:spcPts val="0"/>
              </a:spcBef>
            </a:pPr>
            <a:r>
              <a:rPr lang="en-US" altLang="zh-TW" dirty="0" smtClean="0"/>
              <a:t>Valid-Invalid: for write-through cache</a:t>
            </a:r>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31</a:t>
            </a:fld>
            <a:endParaRPr lang="zh-TW" altLang="zh-TW"/>
          </a:p>
        </p:txBody>
      </p:sp>
      <p:graphicFrame>
        <p:nvGraphicFramePr>
          <p:cNvPr id="2" name="表格 1"/>
          <p:cNvGraphicFramePr>
            <a:graphicFrameLocks noGrp="1"/>
          </p:cNvGraphicFramePr>
          <p:nvPr>
            <p:extLst>
              <p:ext uri="{D42A27DB-BD31-4B8C-83A1-F6EECF244321}">
                <p14:modId xmlns:p14="http://schemas.microsoft.com/office/powerpoint/2010/main" val="240135594"/>
              </p:ext>
            </p:extLst>
          </p:nvPr>
        </p:nvGraphicFramePr>
        <p:xfrm>
          <a:off x="755574" y="1628801"/>
          <a:ext cx="7776866" cy="4248471"/>
        </p:xfrm>
        <a:graphic>
          <a:graphicData uri="http://schemas.openxmlformats.org/drawingml/2006/table">
            <a:tbl>
              <a:tblPr firstRow="1" bandRow="1">
                <a:tableStyleId>{21E4AEA4-8DFA-4A89-87EB-49C32662AFE0}</a:tableStyleId>
              </a:tblPr>
              <a:tblGrid>
                <a:gridCol w="2152090">
                  <a:extLst>
                    <a:ext uri="{9D8B030D-6E8A-4147-A177-3AD203B41FA5}">
                      <a16:colId xmlns:a16="http://schemas.microsoft.com/office/drawing/2014/main" xmlns="" val="20000"/>
                    </a:ext>
                  </a:extLst>
                </a:gridCol>
                <a:gridCol w="2812388">
                  <a:extLst>
                    <a:ext uri="{9D8B030D-6E8A-4147-A177-3AD203B41FA5}">
                      <a16:colId xmlns:a16="http://schemas.microsoft.com/office/drawing/2014/main" xmlns="" val="20001"/>
                    </a:ext>
                  </a:extLst>
                </a:gridCol>
                <a:gridCol w="2812388">
                  <a:extLst>
                    <a:ext uri="{9D8B030D-6E8A-4147-A177-3AD203B41FA5}">
                      <a16:colId xmlns:a16="http://schemas.microsoft.com/office/drawing/2014/main" xmlns="" val="20002"/>
                    </a:ext>
                  </a:extLst>
                </a:gridCol>
              </a:tblGrid>
              <a:tr h="703071">
                <a:tc>
                  <a:txBody>
                    <a:bodyPr/>
                    <a:lstStyle/>
                    <a:p>
                      <a:pPr algn="ctr"/>
                      <a:r>
                        <a:rPr lang="en-US" altLang="zh-TW" sz="2400" b="0" dirty="0" smtClean="0">
                          <a:solidFill>
                            <a:schemeClr val="tx1"/>
                          </a:solidFill>
                        </a:rPr>
                        <a:t>State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Copies</a:t>
                      </a:r>
                      <a:r>
                        <a:rPr lang="en-US" altLang="zh-TW" sz="2400" b="0" baseline="0" dirty="0" smtClean="0">
                          <a:solidFill>
                            <a:schemeClr val="tx1"/>
                          </a:solidFill>
                        </a:rPr>
                        <a:t> in caches</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Copy in memory</a:t>
                      </a:r>
                      <a:endParaRPr lang="zh-TW" altLang="en-US" sz="2400" b="0" dirty="0">
                        <a:solidFill>
                          <a:schemeClr val="tx1"/>
                        </a:solidFill>
                      </a:endParaRPr>
                    </a:p>
                  </a:txBody>
                  <a:tcPr anchor="ctr"/>
                </a:tc>
                <a:extLst>
                  <a:ext uri="{0D108BD9-81ED-4DB2-BD59-A6C34878D82A}">
                    <a16:rowId xmlns:a16="http://schemas.microsoft.com/office/drawing/2014/main" xmlns="" val="10000"/>
                  </a:ext>
                </a:extLst>
              </a:tr>
              <a:tr h="709080">
                <a:tc>
                  <a:txBody>
                    <a:bodyPr/>
                    <a:lstStyle/>
                    <a:p>
                      <a:pPr algn="ctr"/>
                      <a:r>
                        <a:rPr lang="en-US" altLang="zh-TW" sz="2400" b="0" dirty="0" smtClean="0">
                          <a:solidFill>
                            <a:schemeClr val="tx1"/>
                          </a:solidFill>
                        </a:rPr>
                        <a:t>---</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Single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Stale</a:t>
                      </a:r>
                      <a:endParaRPr lang="zh-TW" altLang="en-US" sz="2400" b="0" dirty="0">
                        <a:solidFill>
                          <a:schemeClr val="tx1"/>
                        </a:solidFill>
                      </a:endParaRPr>
                    </a:p>
                  </a:txBody>
                  <a:tcPr anchor="ctr"/>
                </a:tc>
                <a:extLst>
                  <a:ext uri="{0D108BD9-81ED-4DB2-BD59-A6C34878D82A}">
                    <a16:rowId xmlns:a16="http://schemas.microsoft.com/office/drawing/2014/main" xmlns="" val="10001"/>
                  </a:ext>
                </a:extLst>
              </a:tr>
              <a:tr h="709080">
                <a:tc>
                  <a:txBody>
                    <a:bodyPr/>
                    <a:lstStyle/>
                    <a:p>
                      <a:pPr algn="ctr"/>
                      <a:r>
                        <a:rPr lang="en-US" altLang="zh-TW" sz="2400" b="0" dirty="0" smtClean="0">
                          <a:solidFill>
                            <a:schemeClr val="tx1"/>
                          </a:solidFill>
                        </a:rPr>
                        <a:t>V</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Single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Up-to-date</a:t>
                      </a:r>
                      <a:endParaRPr lang="zh-TW" altLang="en-US" sz="2400" b="0" dirty="0">
                        <a:solidFill>
                          <a:schemeClr val="tx1"/>
                        </a:solidFill>
                      </a:endParaRPr>
                    </a:p>
                  </a:txBody>
                  <a:tcPr anchor="ctr"/>
                </a:tc>
                <a:extLst>
                  <a:ext uri="{0D108BD9-81ED-4DB2-BD59-A6C34878D82A}">
                    <a16:rowId xmlns:a16="http://schemas.microsoft.com/office/drawing/2014/main" xmlns="" val="10002"/>
                  </a:ext>
                </a:extLst>
              </a:tr>
              <a:tr h="709080">
                <a:tc>
                  <a:txBody>
                    <a:bodyPr/>
                    <a:lstStyle/>
                    <a:p>
                      <a:pPr algn="ctr"/>
                      <a:r>
                        <a:rPr lang="en-US" altLang="zh-TW" sz="2400" b="0" dirty="0" smtClean="0">
                          <a:solidFill>
                            <a:schemeClr val="tx1"/>
                          </a:solidFill>
                        </a:rPr>
                        <a:t>---</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Multiple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Stale</a:t>
                      </a:r>
                      <a:endParaRPr lang="zh-TW" altLang="en-US" sz="2400" b="0" dirty="0">
                        <a:solidFill>
                          <a:schemeClr val="tx1"/>
                        </a:solidFill>
                      </a:endParaRPr>
                    </a:p>
                  </a:txBody>
                  <a:tcPr anchor="ctr"/>
                </a:tc>
                <a:extLst>
                  <a:ext uri="{0D108BD9-81ED-4DB2-BD59-A6C34878D82A}">
                    <a16:rowId xmlns:a16="http://schemas.microsoft.com/office/drawing/2014/main" xmlns="" val="10003"/>
                  </a:ext>
                </a:extLst>
              </a:tr>
              <a:tr h="709080">
                <a:tc>
                  <a:txBody>
                    <a:bodyPr/>
                    <a:lstStyle/>
                    <a:p>
                      <a:pPr algn="ctr"/>
                      <a:r>
                        <a:rPr lang="en-US" altLang="zh-TW" sz="2400" b="0" dirty="0" smtClean="0">
                          <a:solidFill>
                            <a:schemeClr val="tx1"/>
                          </a:solidFill>
                        </a:rPr>
                        <a:t>V</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Multiple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Up-to-date</a:t>
                      </a:r>
                      <a:endParaRPr lang="zh-TW" altLang="en-US" sz="2400" b="0" dirty="0">
                        <a:solidFill>
                          <a:schemeClr val="tx1"/>
                        </a:solidFill>
                      </a:endParaRPr>
                    </a:p>
                  </a:txBody>
                  <a:tcPr anchor="ctr"/>
                </a:tc>
                <a:extLst>
                  <a:ext uri="{0D108BD9-81ED-4DB2-BD59-A6C34878D82A}">
                    <a16:rowId xmlns:a16="http://schemas.microsoft.com/office/drawing/2014/main" xmlns="" val="10004"/>
                  </a:ext>
                </a:extLst>
              </a:tr>
              <a:tr h="709080">
                <a:tc>
                  <a:txBody>
                    <a:bodyPr/>
                    <a:lstStyle/>
                    <a:p>
                      <a:pPr algn="ctr"/>
                      <a:r>
                        <a:rPr lang="en-US" altLang="zh-TW" sz="2400" b="0" dirty="0" smtClean="0">
                          <a:solidFill>
                            <a:schemeClr val="tx1"/>
                          </a:solidFill>
                        </a:rPr>
                        <a:t>I</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Don’t know</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Don’t know</a:t>
                      </a:r>
                      <a:endParaRPr lang="zh-TW" altLang="en-US" sz="2400" b="0" dirty="0">
                        <a:solidFill>
                          <a:schemeClr val="tx1"/>
                        </a:solidFill>
                      </a:endParaRPr>
                    </a:p>
                  </a:txBody>
                  <a:tcPr anchor="ctr"/>
                </a:tc>
                <a:extLst>
                  <a:ext uri="{0D108BD9-81ED-4DB2-BD59-A6C34878D82A}">
                    <a16:rowId xmlns:a16="http://schemas.microsoft.com/office/drawing/2014/main" xmlns="" val="10005"/>
                  </a:ext>
                </a:extLst>
              </a:tr>
            </a:tbl>
          </a:graphicData>
        </a:graphic>
      </p:graphicFrame>
      <p:cxnSp>
        <p:nvCxnSpPr>
          <p:cNvPr id="6" name="直線接點 5"/>
          <p:cNvCxnSpPr/>
          <p:nvPr/>
        </p:nvCxnSpPr>
        <p:spPr bwMode="auto">
          <a:xfrm>
            <a:off x="1044408" y="2708920"/>
            <a:ext cx="7200000" cy="0"/>
          </a:xfrm>
          <a:prstGeom prst="line">
            <a:avLst/>
          </a:prstGeom>
          <a:solidFill>
            <a:schemeClr val="accent1"/>
          </a:solidFill>
          <a:ln w="9525"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0" name="直線接點 9"/>
          <p:cNvCxnSpPr/>
          <p:nvPr/>
        </p:nvCxnSpPr>
        <p:spPr bwMode="auto">
          <a:xfrm>
            <a:off x="1043608" y="4077072"/>
            <a:ext cx="7200000" cy="0"/>
          </a:xfrm>
          <a:prstGeom prst="line">
            <a:avLst/>
          </a:prstGeom>
          <a:solidFill>
            <a:schemeClr val="accent1"/>
          </a:solidFill>
          <a:ln w="9525"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481163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r>
              <a:rPr lang="en-US" altLang="zh-TW" dirty="0" smtClean="0"/>
              <a:t>Summary of the Two Coherence Protocols</a:t>
            </a:r>
          </a:p>
        </p:txBody>
      </p:sp>
      <p:sp>
        <p:nvSpPr>
          <p:cNvPr id="3" name="Content Placeholder 2"/>
          <p:cNvSpPr>
            <a:spLocks noGrp="1"/>
          </p:cNvSpPr>
          <p:nvPr>
            <p:ph idx="1"/>
          </p:nvPr>
        </p:nvSpPr>
        <p:spPr/>
        <p:txBody>
          <a:bodyPr/>
          <a:lstStyle/>
          <a:p>
            <a:pPr>
              <a:spcBef>
                <a:spcPts val="0"/>
              </a:spcBef>
            </a:pPr>
            <a:r>
              <a:rPr lang="en-US" altLang="zh-TW" dirty="0" smtClean="0"/>
              <a:t>MSI: for invalidation-based write-back cache</a:t>
            </a:r>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32</a:t>
            </a:fld>
            <a:endParaRPr lang="zh-TW" altLang="zh-TW"/>
          </a:p>
        </p:txBody>
      </p:sp>
      <p:graphicFrame>
        <p:nvGraphicFramePr>
          <p:cNvPr id="2" name="表格 1"/>
          <p:cNvGraphicFramePr>
            <a:graphicFrameLocks noGrp="1"/>
          </p:cNvGraphicFramePr>
          <p:nvPr>
            <p:extLst>
              <p:ext uri="{D42A27DB-BD31-4B8C-83A1-F6EECF244321}">
                <p14:modId xmlns:p14="http://schemas.microsoft.com/office/powerpoint/2010/main" val="1112559063"/>
              </p:ext>
            </p:extLst>
          </p:nvPr>
        </p:nvGraphicFramePr>
        <p:xfrm>
          <a:off x="755574" y="1628801"/>
          <a:ext cx="7560842" cy="4248471"/>
        </p:xfrm>
        <a:graphic>
          <a:graphicData uri="http://schemas.openxmlformats.org/drawingml/2006/table">
            <a:tbl>
              <a:tblPr firstRow="1" bandRow="1">
                <a:tableStyleId>{21E4AEA4-8DFA-4A89-87EB-49C32662AFE0}</a:tableStyleId>
              </a:tblPr>
              <a:tblGrid>
                <a:gridCol w="2092310">
                  <a:extLst>
                    <a:ext uri="{9D8B030D-6E8A-4147-A177-3AD203B41FA5}">
                      <a16:colId xmlns:a16="http://schemas.microsoft.com/office/drawing/2014/main" xmlns="" val="20000"/>
                    </a:ext>
                  </a:extLst>
                </a:gridCol>
                <a:gridCol w="2734266">
                  <a:extLst>
                    <a:ext uri="{9D8B030D-6E8A-4147-A177-3AD203B41FA5}">
                      <a16:colId xmlns:a16="http://schemas.microsoft.com/office/drawing/2014/main" xmlns="" val="20001"/>
                    </a:ext>
                  </a:extLst>
                </a:gridCol>
                <a:gridCol w="2734266">
                  <a:extLst>
                    <a:ext uri="{9D8B030D-6E8A-4147-A177-3AD203B41FA5}">
                      <a16:colId xmlns:a16="http://schemas.microsoft.com/office/drawing/2014/main" xmlns="" val="20002"/>
                    </a:ext>
                  </a:extLst>
                </a:gridCol>
              </a:tblGrid>
              <a:tr h="703071">
                <a:tc>
                  <a:txBody>
                    <a:bodyPr/>
                    <a:lstStyle/>
                    <a:p>
                      <a:pPr algn="ctr"/>
                      <a:r>
                        <a:rPr lang="en-US" altLang="zh-TW" sz="2400" b="0" dirty="0" smtClean="0">
                          <a:solidFill>
                            <a:schemeClr val="tx1"/>
                          </a:solidFill>
                        </a:rPr>
                        <a:t>State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Copies</a:t>
                      </a:r>
                      <a:r>
                        <a:rPr lang="en-US" altLang="zh-TW" sz="2400" b="0" baseline="0" dirty="0" smtClean="0">
                          <a:solidFill>
                            <a:schemeClr val="tx1"/>
                          </a:solidFill>
                        </a:rPr>
                        <a:t> in caches</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Copy in memory</a:t>
                      </a:r>
                      <a:endParaRPr lang="zh-TW" altLang="en-US" sz="2400" b="0" dirty="0">
                        <a:solidFill>
                          <a:schemeClr val="tx1"/>
                        </a:solidFill>
                      </a:endParaRPr>
                    </a:p>
                  </a:txBody>
                  <a:tcPr anchor="ctr"/>
                </a:tc>
                <a:extLst>
                  <a:ext uri="{0D108BD9-81ED-4DB2-BD59-A6C34878D82A}">
                    <a16:rowId xmlns:a16="http://schemas.microsoft.com/office/drawing/2014/main" xmlns="" val="10000"/>
                  </a:ext>
                </a:extLst>
              </a:tr>
              <a:tr h="709080">
                <a:tc>
                  <a:txBody>
                    <a:bodyPr/>
                    <a:lstStyle/>
                    <a:p>
                      <a:pPr algn="ctr"/>
                      <a:r>
                        <a:rPr lang="en-US" altLang="zh-TW" sz="2400" b="0" dirty="0" smtClean="0">
                          <a:solidFill>
                            <a:schemeClr val="tx1"/>
                          </a:solidFill>
                        </a:rPr>
                        <a:t>M</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Single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Stale</a:t>
                      </a:r>
                      <a:endParaRPr lang="zh-TW" altLang="en-US" sz="2400" b="0" dirty="0">
                        <a:solidFill>
                          <a:schemeClr val="tx1"/>
                        </a:solidFill>
                      </a:endParaRPr>
                    </a:p>
                  </a:txBody>
                  <a:tcPr anchor="ctr"/>
                </a:tc>
                <a:extLst>
                  <a:ext uri="{0D108BD9-81ED-4DB2-BD59-A6C34878D82A}">
                    <a16:rowId xmlns:a16="http://schemas.microsoft.com/office/drawing/2014/main" xmlns="" val="10001"/>
                  </a:ext>
                </a:extLst>
              </a:tr>
              <a:tr h="709080">
                <a:tc>
                  <a:txBody>
                    <a:bodyPr/>
                    <a:lstStyle/>
                    <a:p>
                      <a:pPr algn="ctr"/>
                      <a:r>
                        <a:rPr lang="en-US" altLang="zh-TW" sz="2400" b="0" dirty="0" smtClean="0">
                          <a:solidFill>
                            <a:schemeClr val="tx1"/>
                          </a:solidFill>
                        </a:rPr>
                        <a:t>S</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Single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Up-to-date</a:t>
                      </a:r>
                      <a:endParaRPr lang="zh-TW" altLang="en-US" sz="2400" b="0" dirty="0">
                        <a:solidFill>
                          <a:schemeClr val="tx1"/>
                        </a:solidFill>
                      </a:endParaRPr>
                    </a:p>
                  </a:txBody>
                  <a:tcPr anchor="ctr"/>
                </a:tc>
                <a:extLst>
                  <a:ext uri="{0D108BD9-81ED-4DB2-BD59-A6C34878D82A}">
                    <a16:rowId xmlns:a16="http://schemas.microsoft.com/office/drawing/2014/main" xmlns="" val="10002"/>
                  </a:ext>
                </a:extLst>
              </a:tr>
              <a:tr h="709080">
                <a:tc>
                  <a:txBody>
                    <a:bodyPr/>
                    <a:lstStyle/>
                    <a:p>
                      <a:pPr algn="ctr"/>
                      <a:r>
                        <a:rPr lang="en-US" altLang="zh-TW" sz="2400" b="0" dirty="0" smtClean="0">
                          <a:solidFill>
                            <a:schemeClr val="tx1"/>
                          </a:solidFill>
                        </a:rPr>
                        <a:t>---</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Multiple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Stale</a:t>
                      </a:r>
                      <a:endParaRPr lang="zh-TW" altLang="en-US" sz="2400" b="0" dirty="0">
                        <a:solidFill>
                          <a:schemeClr val="tx1"/>
                        </a:solidFill>
                      </a:endParaRPr>
                    </a:p>
                  </a:txBody>
                  <a:tcPr anchor="ctr"/>
                </a:tc>
                <a:extLst>
                  <a:ext uri="{0D108BD9-81ED-4DB2-BD59-A6C34878D82A}">
                    <a16:rowId xmlns:a16="http://schemas.microsoft.com/office/drawing/2014/main" xmlns="" val="10003"/>
                  </a:ext>
                </a:extLst>
              </a:tr>
              <a:tr h="709080">
                <a:tc>
                  <a:txBody>
                    <a:bodyPr/>
                    <a:lstStyle/>
                    <a:p>
                      <a:pPr algn="ctr"/>
                      <a:r>
                        <a:rPr lang="en-US" altLang="zh-TW" sz="2400" b="0" dirty="0" smtClean="0">
                          <a:solidFill>
                            <a:schemeClr val="tx1"/>
                          </a:solidFill>
                        </a:rPr>
                        <a:t>S</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Multiple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Up-to-date</a:t>
                      </a:r>
                      <a:endParaRPr lang="zh-TW" altLang="en-US" sz="2400" b="0" dirty="0">
                        <a:solidFill>
                          <a:schemeClr val="tx1"/>
                        </a:solidFill>
                      </a:endParaRPr>
                    </a:p>
                  </a:txBody>
                  <a:tcPr anchor="ctr"/>
                </a:tc>
                <a:extLst>
                  <a:ext uri="{0D108BD9-81ED-4DB2-BD59-A6C34878D82A}">
                    <a16:rowId xmlns:a16="http://schemas.microsoft.com/office/drawing/2014/main" xmlns="" val="10004"/>
                  </a:ext>
                </a:extLst>
              </a:tr>
              <a:tr h="709080">
                <a:tc>
                  <a:txBody>
                    <a:bodyPr/>
                    <a:lstStyle/>
                    <a:p>
                      <a:pPr algn="ctr"/>
                      <a:r>
                        <a:rPr lang="en-US" altLang="zh-TW" sz="2400" b="0" dirty="0" smtClean="0">
                          <a:solidFill>
                            <a:schemeClr val="tx1"/>
                          </a:solidFill>
                        </a:rPr>
                        <a:t>I</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Don’t know</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Don’t know</a:t>
                      </a:r>
                      <a:endParaRPr lang="zh-TW" altLang="en-US" sz="2400" b="0" dirty="0">
                        <a:solidFill>
                          <a:schemeClr val="tx1"/>
                        </a:solidFill>
                      </a:endParaRPr>
                    </a:p>
                  </a:txBody>
                  <a:tcPr anchor="ctr"/>
                </a:tc>
                <a:extLst>
                  <a:ext uri="{0D108BD9-81ED-4DB2-BD59-A6C34878D82A}">
                    <a16:rowId xmlns:a16="http://schemas.microsoft.com/office/drawing/2014/main" xmlns="" val="10005"/>
                  </a:ext>
                </a:extLst>
              </a:tr>
            </a:tbl>
          </a:graphicData>
        </a:graphic>
      </p:graphicFrame>
      <p:cxnSp>
        <p:nvCxnSpPr>
          <p:cNvPr id="6" name="直線接點 5"/>
          <p:cNvCxnSpPr/>
          <p:nvPr/>
        </p:nvCxnSpPr>
        <p:spPr bwMode="auto">
          <a:xfrm>
            <a:off x="972400" y="4077072"/>
            <a:ext cx="7200000" cy="0"/>
          </a:xfrm>
          <a:prstGeom prst="line">
            <a:avLst/>
          </a:prstGeom>
          <a:solidFill>
            <a:schemeClr val="accent1"/>
          </a:solidFill>
          <a:ln w="9525"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5186179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r>
              <a:rPr lang="en-US" altLang="zh-TW" dirty="0" smtClean="0"/>
              <a:t>Tradeoffs of MSI</a:t>
            </a:r>
          </a:p>
        </p:txBody>
      </p:sp>
      <p:sp>
        <p:nvSpPr>
          <p:cNvPr id="3" name="Content Placeholder 2"/>
          <p:cNvSpPr>
            <a:spLocks noGrp="1"/>
          </p:cNvSpPr>
          <p:nvPr>
            <p:ph idx="1"/>
          </p:nvPr>
        </p:nvSpPr>
        <p:spPr/>
        <p:txBody>
          <a:bodyPr/>
          <a:lstStyle/>
          <a:p>
            <a:pPr>
              <a:spcBef>
                <a:spcPts val="0"/>
              </a:spcBef>
            </a:pPr>
            <a:r>
              <a:rPr lang="en-US" altLang="zh-TW" dirty="0" smtClean="0"/>
              <a:t>Should a downgrade from M go to S or I?</a:t>
            </a:r>
          </a:p>
          <a:p>
            <a:pPr lvl="1">
              <a:spcBef>
                <a:spcPts val="0"/>
              </a:spcBef>
            </a:pPr>
            <a:r>
              <a:rPr lang="en-US" altLang="zh-TW" dirty="0" smtClean="0"/>
              <a:t>S: if data is likely to be reused (before it is written to by another processor)</a:t>
            </a:r>
          </a:p>
          <a:p>
            <a:pPr lvl="1">
              <a:spcBef>
                <a:spcPts val="0"/>
              </a:spcBef>
            </a:pPr>
            <a:r>
              <a:rPr lang="en-US" altLang="zh-TW" dirty="0" smtClean="0"/>
              <a:t>I: if data is not likely reused (before written to by another)</a:t>
            </a:r>
          </a:p>
          <a:p>
            <a:pPr>
              <a:spcBef>
                <a:spcPts val="0"/>
              </a:spcBef>
            </a:pPr>
            <a:r>
              <a:rPr lang="en-US" altLang="zh-TW" dirty="0" smtClean="0"/>
              <a:t>On a </a:t>
            </a:r>
            <a:r>
              <a:rPr lang="en-US" altLang="zh-TW" dirty="0" err="1" smtClean="0"/>
              <a:t>BusRd</a:t>
            </a:r>
            <a:r>
              <a:rPr lang="en-US" altLang="zh-TW" dirty="0" smtClean="0"/>
              <a:t>, should cache or memory supply data?</a:t>
            </a:r>
          </a:p>
          <a:p>
            <a:pPr lvl="1">
              <a:spcBef>
                <a:spcPts val="0"/>
              </a:spcBef>
            </a:pPr>
            <a:r>
              <a:rPr lang="en-US" altLang="zh-TW" dirty="0" smtClean="0"/>
              <a:t>Another cache: faster, if memory is slow or contended</a:t>
            </a:r>
          </a:p>
          <a:p>
            <a:pPr lvl="1">
              <a:spcBef>
                <a:spcPts val="0"/>
              </a:spcBef>
            </a:pPr>
            <a:r>
              <a:rPr lang="en-US" altLang="zh-TW" dirty="0" smtClean="0"/>
              <a:t>Memory: simpler, no need to </a:t>
            </a:r>
            <a:r>
              <a:rPr lang="en-US" altLang="ja-JP" dirty="0" smtClean="0"/>
              <a:t>see if cache has data first</a:t>
            </a:r>
          </a:p>
          <a:p>
            <a:pPr lvl="2">
              <a:spcBef>
                <a:spcPts val="0"/>
              </a:spcBef>
            </a:pPr>
            <a:r>
              <a:rPr lang="en-US" altLang="zh-TW" dirty="0" smtClean="0"/>
              <a:t>Less contention at the other caches</a:t>
            </a:r>
          </a:p>
          <a:p>
            <a:pPr lvl="2">
              <a:spcBef>
                <a:spcPts val="0"/>
              </a:spcBef>
            </a:pPr>
            <a:r>
              <a:rPr lang="en-US" altLang="zh-TW" dirty="0" smtClean="0"/>
              <a:t>Requires </a:t>
            </a:r>
            <a:r>
              <a:rPr lang="en-US" altLang="zh-TW" dirty="0" err="1" smtClean="0"/>
              <a:t>writeback</a:t>
            </a:r>
            <a:r>
              <a:rPr lang="en-US" altLang="zh-TW" dirty="0" smtClean="0"/>
              <a:t> on M downgrade</a:t>
            </a:r>
          </a:p>
          <a:p>
            <a:pPr>
              <a:spcBef>
                <a:spcPts val="0"/>
              </a:spcBef>
            </a:pPr>
            <a:r>
              <a:rPr lang="en-US" altLang="zh-TW" dirty="0" smtClean="0"/>
              <a:t>Is </a:t>
            </a:r>
            <a:r>
              <a:rPr lang="en-US" altLang="zh-TW" dirty="0" err="1" smtClean="0"/>
              <a:t>writeback</a:t>
            </a:r>
            <a:r>
              <a:rPr lang="en-US" altLang="zh-TW" dirty="0" smtClean="0"/>
              <a:t> to memory on </a:t>
            </a:r>
            <a:r>
              <a:rPr lang="en-US" altLang="zh-TW" dirty="0" err="1" smtClean="0"/>
              <a:t>Modified</a:t>
            </a:r>
            <a:r>
              <a:rPr lang="en-US" altLang="zh-TW" dirty="0" err="1" smtClean="0">
                <a:sym typeface="Wingdings" panose="05000000000000000000" pitchFamily="2" charset="2"/>
              </a:rPr>
              <a:t></a:t>
            </a:r>
            <a:r>
              <a:rPr lang="en-US" altLang="zh-TW" dirty="0" err="1" smtClean="0"/>
              <a:t>Shared</a:t>
            </a:r>
            <a:r>
              <a:rPr lang="en-US" altLang="zh-TW" dirty="0" smtClean="0"/>
              <a:t> necessary?</a:t>
            </a:r>
          </a:p>
          <a:p>
            <a:pPr lvl="1">
              <a:spcBef>
                <a:spcPts val="0"/>
              </a:spcBef>
            </a:pPr>
            <a:r>
              <a:rPr lang="en-US" altLang="zh-TW" dirty="0" smtClean="0"/>
              <a:t>Discussed later in the MOESI protocol</a:t>
            </a:r>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33</a:t>
            </a:fld>
            <a:endParaRPr lang="zh-TW" altLang="zh-TW"/>
          </a:p>
        </p:txBody>
      </p:sp>
    </p:spTree>
    <p:extLst>
      <p:ext uri="{BB962C8B-B14F-4D97-AF65-F5344CB8AC3E}">
        <p14:creationId xmlns:p14="http://schemas.microsoft.com/office/powerpoint/2010/main" val="10136247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4"/>
          <p:cNvSpPr>
            <a:spLocks noGrp="1"/>
          </p:cNvSpPr>
          <p:nvPr>
            <p:ph type="title"/>
          </p:nvPr>
        </p:nvSpPr>
        <p:spPr/>
        <p:txBody>
          <a:bodyPr/>
          <a:lstStyle/>
          <a:p>
            <a:r>
              <a:rPr lang="en-US" altLang="zh-TW" dirty="0" smtClean="0"/>
              <a:t>Problems with MSI</a:t>
            </a:r>
          </a:p>
        </p:txBody>
      </p:sp>
      <p:sp>
        <p:nvSpPr>
          <p:cNvPr id="6" name="Content Placeholder 5"/>
          <p:cNvSpPr>
            <a:spLocks noGrp="1"/>
          </p:cNvSpPr>
          <p:nvPr>
            <p:ph idx="1"/>
          </p:nvPr>
        </p:nvSpPr>
        <p:spPr/>
        <p:txBody>
          <a:bodyPr/>
          <a:lstStyle/>
          <a:p>
            <a:r>
              <a:rPr lang="en-US" altLang="zh-TW" dirty="0" smtClean="0"/>
              <a:t>Problem 1: Read-modify-write on </a:t>
            </a:r>
            <a:r>
              <a:rPr lang="en-US" altLang="zh-TW" dirty="0"/>
              <a:t>private data is </a:t>
            </a:r>
            <a:r>
              <a:rPr lang="en-US" altLang="zh-TW" dirty="0" smtClean="0"/>
              <a:t>common. But on a read, the block immediately goes to </a:t>
            </a:r>
            <a:r>
              <a:rPr lang="en-US" altLang="en-US" dirty="0" smtClean="0"/>
              <a:t>“</a:t>
            </a:r>
            <a:r>
              <a:rPr lang="en-US" altLang="zh-TW" dirty="0" smtClean="0"/>
              <a:t>Shared</a:t>
            </a:r>
            <a:r>
              <a:rPr lang="en-US" altLang="en-US" dirty="0" smtClean="0"/>
              <a:t>”</a:t>
            </a:r>
            <a:r>
              <a:rPr lang="en-US" altLang="zh-TW" dirty="0" smtClean="0"/>
              <a:t> state although it may be the only copy to be cached (i.e., no other processor will cache it)</a:t>
            </a:r>
          </a:p>
          <a:p>
            <a:pPr lvl="1"/>
            <a:r>
              <a:rPr lang="en-US" altLang="zh-TW" dirty="0" smtClean="0"/>
              <a:t>Suppose the cache wants to write it, it needs to broadcast </a:t>
            </a:r>
            <a:r>
              <a:rPr lang="en-US" altLang="en-US" dirty="0" smtClean="0"/>
              <a:t>“</a:t>
            </a:r>
            <a:r>
              <a:rPr lang="en-US" altLang="zh-TW" dirty="0" smtClean="0"/>
              <a:t>invalidate</a:t>
            </a:r>
            <a:r>
              <a:rPr lang="en-US" altLang="en-US" dirty="0" smtClean="0"/>
              <a:t>”</a:t>
            </a:r>
            <a:r>
              <a:rPr lang="en-US" altLang="zh-TW" dirty="0" smtClean="0"/>
              <a:t> even though it has the only cached copy!</a:t>
            </a:r>
          </a:p>
          <a:p>
            <a:pPr lvl="1"/>
            <a:r>
              <a:rPr lang="en-US" altLang="zh-TW" dirty="0" smtClean="0"/>
              <a:t>Could write to the block without notifying any other cache</a:t>
            </a:r>
          </a:p>
          <a:p>
            <a:r>
              <a:rPr lang="en-US" altLang="zh-TW" dirty="0" smtClean="0"/>
              <a:t>Problem 2: Operations may not be atomic on bus</a:t>
            </a:r>
            <a:endParaRPr lang="en-US" altLang="zh-TW" dirty="0"/>
          </a:p>
          <a:p>
            <a:pPr lvl="1"/>
            <a:r>
              <a:rPr lang="en-US" altLang="zh-TW" dirty="0" smtClean="0"/>
              <a:t>e.g</a:t>
            </a:r>
            <a:r>
              <a:rPr lang="en-US" altLang="zh-TW" dirty="0"/>
              <a:t>. detect miss, acquire bus, receive a response</a:t>
            </a:r>
          </a:p>
          <a:p>
            <a:pPr lvl="1"/>
            <a:r>
              <a:rPr lang="en-US" altLang="zh-TW" dirty="0"/>
              <a:t>Creates possibility of deadlock and races</a:t>
            </a:r>
          </a:p>
          <a:p>
            <a:pPr lvl="1"/>
            <a:r>
              <a:rPr lang="en-US" altLang="zh-TW" dirty="0" smtClean="0"/>
              <a:t>Processor </a:t>
            </a:r>
            <a:r>
              <a:rPr lang="en-US" altLang="zh-TW" dirty="0"/>
              <a:t>that sends invalidate </a:t>
            </a:r>
            <a:r>
              <a:rPr lang="en-US" altLang="zh-TW" dirty="0" smtClean="0"/>
              <a:t>should hold onto bus </a:t>
            </a:r>
            <a:r>
              <a:rPr lang="en-US" altLang="zh-TW" dirty="0"/>
              <a:t>until other processors receive the invalidate</a:t>
            </a:r>
          </a:p>
          <a:p>
            <a:pPr lvl="1"/>
            <a:endParaRPr lang="en-US" altLang="zh-TW" dirty="0" smtClean="0"/>
          </a:p>
          <a:p>
            <a:endParaRPr lang="en-US" altLang="zh-TW" dirty="0" smtClean="0"/>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34</a:t>
            </a:fld>
            <a:endParaRPr lang="zh-TW" altLang="zh-TW"/>
          </a:p>
        </p:txBody>
      </p:sp>
    </p:spTree>
    <p:extLst>
      <p:ext uri="{BB962C8B-B14F-4D97-AF65-F5344CB8AC3E}">
        <p14:creationId xmlns:p14="http://schemas.microsoft.com/office/powerpoint/2010/main" val="42337153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6">
                                            <p:txEl>
                                              <p:pRg st="4" end="4"/>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6">
                                            <p:txEl>
                                              <p:pRg st="5" end="5"/>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0"/>
                                  </p:stCondLst>
                                  <p:childTnLst>
                                    <p:set>
                                      <p:cBhvr>
                                        <p:cTn id="15"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
            </a:r>
            <a:br>
              <a:rPr lang="zh-TW" altLang="en-US" smtClean="0"/>
            </a:br>
            <a:r>
              <a:rPr lang="en-US" altLang="zh-TW" smtClean="0"/>
              <a:t>Illustration of Problem 2</a:t>
            </a:r>
            <a:endParaRPr lang="zh-TW" altLang="en-US" dirty="0"/>
          </a:p>
        </p:txBody>
      </p:sp>
      <p:sp>
        <p:nvSpPr>
          <p:cNvPr id="7" name="內容版面配置區 6"/>
          <p:cNvSpPr>
            <a:spLocks noGrp="1"/>
          </p:cNvSpPr>
          <p:nvPr>
            <p:ph idx="1"/>
          </p:nvPr>
        </p:nvSpPr>
        <p:spPr/>
        <p:txBody>
          <a:bodyPr/>
          <a:lstStyle/>
          <a:p>
            <a:r>
              <a:rPr lang="en-US" altLang="zh-TW" dirty="0" smtClean="0"/>
              <a:t>Atomic transaction bus: </a:t>
            </a:r>
          </a:p>
          <a:p>
            <a:pPr lvl="1"/>
            <a:endParaRPr lang="en-US" altLang="zh-TW" dirty="0" smtClean="0"/>
          </a:p>
          <a:p>
            <a:pPr lvl="1"/>
            <a:endParaRPr lang="en-US" altLang="zh-TW" dirty="0"/>
          </a:p>
          <a:p>
            <a:pPr lvl="1"/>
            <a:endParaRPr lang="en-US" altLang="zh-TW" dirty="0" smtClean="0"/>
          </a:p>
          <a:p>
            <a:pPr lvl="1"/>
            <a:r>
              <a:rPr lang="en-US" altLang="zh-TW" dirty="0" smtClean="0"/>
              <a:t>Simple, but low throughput!</a:t>
            </a:r>
          </a:p>
          <a:p>
            <a:r>
              <a:rPr lang="en-US" altLang="zh-TW" dirty="0" smtClean="0"/>
              <a:t>Split-transaction and pipelined bus</a:t>
            </a:r>
          </a:p>
          <a:p>
            <a:endParaRPr lang="en-US" altLang="zh-TW" dirty="0"/>
          </a:p>
          <a:p>
            <a:endParaRPr lang="en-US" altLang="zh-TW" dirty="0" smtClean="0"/>
          </a:p>
          <a:p>
            <a:pPr lvl="1"/>
            <a:r>
              <a:rPr lang="en-US" altLang="zh-TW" dirty="0" smtClean="0"/>
              <a:t>Supports </a:t>
            </a:r>
            <a:r>
              <a:rPr lang="en-US" altLang="zh-TW" dirty="0"/>
              <a:t>multiple simultaneous </a:t>
            </a:r>
            <a:r>
              <a:rPr lang="en-US" altLang="zh-TW" dirty="0" smtClean="0"/>
              <a:t>transactions</a:t>
            </a:r>
            <a:endParaRPr lang="en-US" altLang="zh-TW" dirty="0"/>
          </a:p>
          <a:p>
            <a:pPr lvl="1"/>
            <a:r>
              <a:rPr lang="en-US" altLang="zh-TW" dirty="0" smtClean="0"/>
              <a:t>Higher throughput, but responses </a:t>
            </a:r>
            <a:r>
              <a:rPr lang="en-US" altLang="zh-TW" dirty="0"/>
              <a:t>may be OOO </a:t>
            </a:r>
          </a:p>
          <a:p>
            <a:pPr lvl="1"/>
            <a:r>
              <a:rPr lang="en-US" altLang="zh-TW" dirty="0" smtClean="0"/>
              <a:t>Often </a:t>
            </a:r>
            <a:r>
              <a:rPr lang="en-US" altLang="zh-TW" dirty="0"/>
              <a:t>implemented as multiple buses (</a:t>
            </a:r>
            <a:r>
              <a:rPr lang="en-US" altLang="zh-TW" dirty="0" err="1"/>
              <a:t>req+resp</a:t>
            </a:r>
            <a:r>
              <a:rPr lang="en-US" altLang="zh-TW" dirty="0"/>
              <a:t>) </a:t>
            </a:r>
          </a:p>
          <a:p>
            <a:pPr lvl="1"/>
            <a:r>
              <a:rPr lang="en-US" altLang="zh-TW" dirty="0" smtClean="0"/>
              <a:t>What </a:t>
            </a:r>
            <a:r>
              <a:rPr lang="en-US" altLang="zh-TW" dirty="0"/>
              <a:t>happens to coherence? </a:t>
            </a:r>
            <a:endParaRPr lang="zh-TW" altLang="en-US" dirty="0"/>
          </a:p>
        </p:txBody>
      </p:sp>
      <p:pic>
        <p:nvPicPr>
          <p:cNvPr id="8" name="圖片 7"/>
          <p:cNvPicPr>
            <a:picLocks noChangeAspect="1"/>
          </p:cNvPicPr>
          <p:nvPr/>
        </p:nvPicPr>
        <p:blipFill>
          <a:blip r:embed="rId2"/>
          <a:stretch>
            <a:fillRect/>
          </a:stretch>
        </p:blipFill>
        <p:spPr>
          <a:xfrm>
            <a:off x="683568" y="1628800"/>
            <a:ext cx="8205815" cy="1008112"/>
          </a:xfrm>
          <a:prstGeom prst="rect">
            <a:avLst/>
          </a:prstGeom>
        </p:spPr>
      </p:pic>
      <p:pic>
        <p:nvPicPr>
          <p:cNvPr id="12" name="圖片 11"/>
          <p:cNvPicPr>
            <a:picLocks noChangeAspect="1"/>
          </p:cNvPicPr>
          <p:nvPr/>
        </p:nvPicPr>
        <p:blipFill>
          <a:blip r:embed="rId3"/>
          <a:stretch>
            <a:fillRect/>
          </a:stretch>
        </p:blipFill>
        <p:spPr>
          <a:xfrm>
            <a:off x="686685" y="3687258"/>
            <a:ext cx="7044473" cy="813230"/>
          </a:xfrm>
          <a:prstGeom prst="rect">
            <a:avLst/>
          </a:prstGeom>
        </p:spPr>
      </p:pic>
      <p:sp>
        <p:nvSpPr>
          <p:cNvPr id="13" name="文字方塊 12"/>
          <p:cNvSpPr txBox="1"/>
          <p:nvPr/>
        </p:nvSpPr>
        <p:spPr>
          <a:xfrm>
            <a:off x="5891593" y="5857527"/>
            <a:ext cx="2928879" cy="307777"/>
          </a:xfrm>
          <a:prstGeom prst="rect">
            <a:avLst/>
          </a:prstGeom>
          <a:noFill/>
        </p:spPr>
        <p:txBody>
          <a:bodyPr wrap="none" rtlCol="0">
            <a:spAutoFit/>
          </a:bodyPr>
          <a:lstStyle/>
          <a:p>
            <a:r>
              <a:rPr lang="en-US" altLang="zh-TW" sz="1400" dirty="0" smtClean="0">
                <a:latin typeface="+mn-lt"/>
              </a:rPr>
              <a:t>(MIT 6.888 - </a:t>
            </a:r>
            <a:r>
              <a:rPr lang="en-US" altLang="zh-TW" sz="1400" dirty="0">
                <a:latin typeface="+mn-lt"/>
              </a:rPr>
              <a:t>Sanchez and </a:t>
            </a:r>
            <a:r>
              <a:rPr lang="en-US" altLang="zh-TW" sz="1400" dirty="0" err="1">
                <a:latin typeface="+mn-lt"/>
              </a:rPr>
              <a:t>Emer</a:t>
            </a:r>
            <a:r>
              <a:rPr lang="en-US" altLang="zh-TW" sz="1400" dirty="0">
                <a:latin typeface="+mn-lt"/>
              </a:rPr>
              <a:t> - </a:t>
            </a:r>
            <a:r>
              <a:rPr lang="en-US" altLang="zh-TW" sz="1400" dirty="0" smtClean="0">
                <a:latin typeface="+mn-lt"/>
              </a:rPr>
              <a:t>L07)</a:t>
            </a:r>
            <a:endParaRPr lang="zh-TW" altLang="en-US" sz="1400" dirty="0">
              <a:latin typeface="+mn-lt"/>
            </a:endParaRPr>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35</a:t>
            </a:fld>
            <a:endParaRPr lang="zh-TW" altLang="zh-TW"/>
          </a:p>
        </p:txBody>
      </p:sp>
    </p:spTree>
    <p:extLst>
      <p:ext uri="{BB962C8B-B14F-4D97-AF65-F5344CB8AC3E}">
        <p14:creationId xmlns:p14="http://schemas.microsoft.com/office/powerpoint/2010/main" val="39525448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r>
              <a:rPr lang="en-US" altLang="zh-TW" dirty="0" smtClean="0"/>
              <a:t>Solution to Problem 1: MESI</a:t>
            </a:r>
          </a:p>
        </p:txBody>
      </p:sp>
      <p:sp>
        <p:nvSpPr>
          <p:cNvPr id="3" name="Content Placeholder 2"/>
          <p:cNvSpPr>
            <a:spLocks noGrp="1"/>
          </p:cNvSpPr>
          <p:nvPr>
            <p:ph idx="1"/>
          </p:nvPr>
        </p:nvSpPr>
        <p:spPr/>
        <p:txBody>
          <a:bodyPr/>
          <a:lstStyle/>
          <a:p>
            <a:r>
              <a:rPr lang="en-US" altLang="zh-TW" dirty="0" smtClean="0">
                <a:sym typeface="Wingdings" panose="05000000000000000000" pitchFamily="2" charset="2"/>
              </a:rPr>
              <a:t>Idea: add another state indicating that this is the only cached copy and it is clean</a:t>
            </a:r>
          </a:p>
          <a:p>
            <a:pPr lvl="1"/>
            <a:r>
              <a:rPr lang="en-US" altLang="zh-TW" i="1" dirty="0" smtClean="0">
                <a:sym typeface="Wingdings" panose="05000000000000000000" pitchFamily="2" charset="2"/>
              </a:rPr>
              <a:t>Exclusive</a:t>
            </a:r>
            <a:r>
              <a:rPr lang="en-US" altLang="zh-TW" dirty="0" smtClean="0">
                <a:sym typeface="Wingdings" panose="05000000000000000000" pitchFamily="2" charset="2"/>
              </a:rPr>
              <a:t> state: </a:t>
            </a:r>
            <a:r>
              <a:rPr lang="en-US" altLang="zh-TW" dirty="0" smtClean="0"/>
              <a:t>write </a:t>
            </a:r>
            <a:r>
              <a:rPr lang="en-US" altLang="zh-TW" dirty="0"/>
              <a:t>to </a:t>
            </a:r>
            <a:r>
              <a:rPr lang="en-US" altLang="zh-TW" dirty="0" smtClean="0"/>
              <a:t>copy </a:t>
            </a:r>
            <a:r>
              <a:rPr lang="en-US" altLang="zh-TW" dirty="0"/>
              <a:t>without generating </a:t>
            </a:r>
            <a:r>
              <a:rPr lang="en-US" altLang="zh-TW" dirty="0" err="1"/>
              <a:t>BusRdX</a:t>
            </a:r>
            <a:endParaRPr lang="en-US" altLang="zh-TW" dirty="0"/>
          </a:p>
          <a:p>
            <a:r>
              <a:rPr lang="en-US" altLang="zh-TW" dirty="0" smtClean="0">
                <a:sym typeface="Wingdings" panose="05000000000000000000" pitchFamily="2" charset="2"/>
              </a:rPr>
              <a:t>A block is placed into the exclusive state if, during </a:t>
            </a:r>
            <a:r>
              <a:rPr lang="en-US" altLang="zh-TW" dirty="0" err="1" smtClean="0">
                <a:sym typeface="Wingdings" panose="05000000000000000000" pitchFamily="2" charset="2"/>
              </a:rPr>
              <a:t>BusRd</a:t>
            </a:r>
            <a:r>
              <a:rPr lang="en-US" altLang="zh-TW" dirty="0" smtClean="0">
                <a:sym typeface="Wingdings" panose="05000000000000000000" pitchFamily="2" charset="2"/>
              </a:rPr>
              <a:t>, no other cache had it</a:t>
            </a:r>
          </a:p>
          <a:p>
            <a:pPr lvl="1"/>
            <a:r>
              <a:rPr lang="en-US" altLang="zh-TW" dirty="0" smtClean="0">
                <a:sym typeface="Wingdings" panose="05000000000000000000" pitchFamily="2" charset="2"/>
              </a:rPr>
              <a:t>Wired-OR “</a:t>
            </a:r>
            <a:r>
              <a:rPr lang="en-US" altLang="ja-JP" dirty="0" smtClean="0">
                <a:sym typeface="Wingdings" panose="05000000000000000000" pitchFamily="2" charset="2"/>
              </a:rPr>
              <a:t>shared” signal on bus can determine this: snooping caches assert the signal if they also have a copy</a:t>
            </a:r>
          </a:p>
          <a:p>
            <a:r>
              <a:rPr lang="en-US" altLang="zh-TW" dirty="0" smtClean="0">
                <a:sym typeface="Wingdings" panose="05000000000000000000" pitchFamily="2" charset="2"/>
              </a:rPr>
              <a:t>Transition Exclusive  Modified is possible on write</a:t>
            </a:r>
          </a:p>
          <a:p>
            <a:pPr lvl="1"/>
            <a:r>
              <a:rPr lang="en-US" altLang="zh-TW" dirty="0" smtClean="0">
                <a:sym typeface="Wingdings" panose="05000000000000000000" pitchFamily="2" charset="2"/>
              </a:rPr>
              <a:t>MESI is also called the Illinois protocol </a:t>
            </a:r>
          </a:p>
          <a:p>
            <a:pPr lvl="2"/>
            <a:r>
              <a:rPr lang="en-US" altLang="zh-TW" dirty="0" err="1" smtClean="0"/>
              <a:t>Papamarcos</a:t>
            </a:r>
            <a:r>
              <a:rPr lang="en-US" altLang="zh-TW" dirty="0" smtClean="0"/>
              <a:t>, Patel, </a:t>
            </a:r>
            <a:r>
              <a:rPr lang="en-US" altLang="en-US" dirty="0" smtClean="0"/>
              <a:t>“</a:t>
            </a:r>
            <a:r>
              <a:rPr lang="en-US" altLang="ja-JP" dirty="0" smtClean="0"/>
              <a:t>A low-overhead coherence solution for multiprocessors with private cache memories,</a:t>
            </a:r>
            <a:r>
              <a:rPr lang="en-US" altLang="en-US" dirty="0" smtClean="0"/>
              <a:t>”</a:t>
            </a:r>
            <a:r>
              <a:rPr lang="en-US" altLang="ja-JP" dirty="0" smtClean="0"/>
              <a:t> ISCA 1984</a:t>
            </a:r>
          </a:p>
          <a:p>
            <a:endParaRPr lang="en-US" altLang="zh-TW" dirty="0" smtClean="0">
              <a:sym typeface="Wingdings" panose="05000000000000000000" pitchFamily="2" charset="2"/>
            </a:endParaRPr>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36</a:t>
            </a:fld>
            <a:endParaRPr lang="zh-TW" altLang="zh-TW"/>
          </a:p>
        </p:txBody>
      </p:sp>
    </p:spTree>
    <p:extLst>
      <p:ext uri="{BB962C8B-B14F-4D97-AF65-F5344CB8AC3E}">
        <p14:creationId xmlns:p14="http://schemas.microsoft.com/office/powerpoint/2010/main" val="357755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6178" name="Rectangle 2"/>
          <p:cNvSpPr>
            <a:spLocks noGrp="1" noChangeArrowheads="1"/>
          </p:cNvSpPr>
          <p:nvPr>
            <p:ph type="title"/>
          </p:nvPr>
        </p:nvSpPr>
        <p:spPr/>
        <p:txBody>
          <a:bodyPr/>
          <a:lstStyle/>
          <a:p>
            <a:r>
              <a:rPr lang="en-US" dirty="0" smtClean="0"/>
              <a:t>MESI: An Enhanced MSI Protocol</a:t>
            </a:r>
            <a:endParaRPr lang="en-US" dirty="0"/>
          </a:p>
        </p:txBody>
      </p:sp>
      <p:sp>
        <p:nvSpPr>
          <p:cNvPr id="55" name="Slide Number Placeholder 4"/>
          <p:cNvSpPr>
            <a:spLocks noGrp="1"/>
          </p:cNvSpPr>
          <p:nvPr>
            <p:ph type="sldNum" sz="quarter" idx="11"/>
          </p:nvPr>
        </p:nvSpPr>
        <p:spPr/>
        <p:txBody>
          <a:bodyPr/>
          <a:lstStyle/>
          <a:p>
            <a:fld id="{9361BDC0-8534-3640-B1D2-DF85C3420C2E}" type="slidenum">
              <a:rPr lang="en-US" smtClean="0"/>
              <a:pPr/>
              <a:t>37</a:t>
            </a:fld>
            <a:endParaRPr lang="en-US"/>
          </a:p>
        </p:txBody>
      </p:sp>
      <p:sp>
        <p:nvSpPr>
          <p:cNvPr id="1586179" name="Oval 3"/>
          <p:cNvSpPr>
            <a:spLocks noChangeArrowheads="1"/>
          </p:cNvSpPr>
          <p:nvPr/>
        </p:nvSpPr>
        <p:spPr bwMode="auto">
          <a:xfrm>
            <a:off x="2984500" y="2959100"/>
            <a:ext cx="736600" cy="736600"/>
          </a:xfrm>
          <a:prstGeom prst="ellipse">
            <a:avLst/>
          </a:prstGeom>
          <a:solidFill>
            <a:schemeClr val="bg1"/>
          </a:solidFill>
          <a:ln w="25400">
            <a:solidFill>
              <a:schemeClr val="accent1"/>
            </a:solidFill>
            <a:round/>
            <a:headEnd/>
            <a:tailEnd/>
          </a:ln>
          <a:effectLst/>
        </p:spPr>
        <p:txBody>
          <a:bodyPr wrap="none" anchor="ctr">
            <a:prstTxWarp prst="textNoShape">
              <a:avLst/>
            </a:prstTxWarp>
          </a:bodyPr>
          <a:lstStyle/>
          <a:p>
            <a:endParaRPr lang="en-US">
              <a:latin typeface="Calibri"/>
              <a:cs typeface="Calibri"/>
            </a:endParaRPr>
          </a:p>
        </p:txBody>
      </p:sp>
      <p:sp>
        <p:nvSpPr>
          <p:cNvPr id="1586180" name="Oval 4"/>
          <p:cNvSpPr>
            <a:spLocks noChangeArrowheads="1"/>
          </p:cNvSpPr>
          <p:nvPr/>
        </p:nvSpPr>
        <p:spPr bwMode="auto">
          <a:xfrm>
            <a:off x="5727700" y="2959100"/>
            <a:ext cx="736600" cy="736600"/>
          </a:xfrm>
          <a:prstGeom prst="ellipse">
            <a:avLst/>
          </a:prstGeom>
          <a:solidFill>
            <a:schemeClr val="bg1"/>
          </a:solidFill>
          <a:ln w="25400">
            <a:solidFill>
              <a:schemeClr val="accent1"/>
            </a:solidFill>
            <a:round/>
            <a:headEnd/>
            <a:tailEnd/>
          </a:ln>
          <a:effectLst/>
        </p:spPr>
        <p:txBody>
          <a:bodyPr wrap="none" anchor="ctr">
            <a:prstTxWarp prst="textNoShape">
              <a:avLst/>
            </a:prstTxWarp>
          </a:bodyPr>
          <a:lstStyle/>
          <a:p>
            <a:endParaRPr lang="en-US">
              <a:latin typeface="Calibri"/>
              <a:cs typeface="Calibri"/>
            </a:endParaRPr>
          </a:p>
        </p:txBody>
      </p:sp>
      <p:sp>
        <p:nvSpPr>
          <p:cNvPr id="1586181" name="Oval 5"/>
          <p:cNvSpPr>
            <a:spLocks noChangeArrowheads="1"/>
          </p:cNvSpPr>
          <p:nvPr/>
        </p:nvSpPr>
        <p:spPr bwMode="auto">
          <a:xfrm>
            <a:off x="2984500" y="4940300"/>
            <a:ext cx="736600" cy="736600"/>
          </a:xfrm>
          <a:prstGeom prst="ellipse">
            <a:avLst/>
          </a:prstGeom>
          <a:solidFill>
            <a:schemeClr val="bg1"/>
          </a:solidFill>
          <a:ln w="25400">
            <a:solidFill>
              <a:schemeClr val="accent1"/>
            </a:solidFill>
            <a:round/>
            <a:headEnd/>
            <a:tailEnd/>
          </a:ln>
          <a:effectLst/>
        </p:spPr>
        <p:txBody>
          <a:bodyPr wrap="none" anchor="ctr">
            <a:prstTxWarp prst="textNoShape">
              <a:avLst/>
            </a:prstTxWarp>
          </a:bodyPr>
          <a:lstStyle/>
          <a:p>
            <a:endParaRPr lang="en-US">
              <a:latin typeface="Calibri"/>
              <a:cs typeface="Calibri"/>
            </a:endParaRPr>
          </a:p>
        </p:txBody>
      </p:sp>
      <p:sp>
        <p:nvSpPr>
          <p:cNvPr id="1586182" name="Oval 6"/>
          <p:cNvSpPr>
            <a:spLocks noChangeArrowheads="1"/>
          </p:cNvSpPr>
          <p:nvPr/>
        </p:nvSpPr>
        <p:spPr bwMode="auto">
          <a:xfrm>
            <a:off x="5727700" y="4940300"/>
            <a:ext cx="736600" cy="736600"/>
          </a:xfrm>
          <a:prstGeom prst="ellipse">
            <a:avLst/>
          </a:prstGeom>
          <a:solidFill>
            <a:schemeClr val="bg1"/>
          </a:solidFill>
          <a:ln w="25400">
            <a:solidFill>
              <a:schemeClr val="accent1"/>
            </a:solidFill>
            <a:round/>
            <a:headEnd/>
            <a:tailEnd/>
          </a:ln>
          <a:effectLst/>
        </p:spPr>
        <p:txBody>
          <a:bodyPr wrap="none" anchor="ctr">
            <a:prstTxWarp prst="textNoShape">
              <a:avLst/>
            </a:prstTxWarp>
          </a:bodyPr>
          <a:lstStyle/>
          <a:p>
            <a:endParaRPr lang="en-US">
              <a:latin typeface="Calibri"/>
              <a:cs typeface="Calibri"/>
            </a:endParaRPr>
          </a:p>
        </p:txBody>
      </p:sp>
      <p:sp>
        <p:nvSpPr>
          <p:cNvPr id="1586183" name="Rectangle 7"/>
          <p:cNvSpPr>
            <a:spLocks noChangeArrowheads="1"/>
          </p:cNvSpPr>
          <p:nvPr/>
        </p:nvSpPr>
        <p:spPr bwMode="auto">
          <a:xfrm>
            <a:off x="3133725" y="3098800"/>
            <a:ext cx="449091" cy="462307"/>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2400">
                <a:solidFill>
                  <a:srgbClr val="56127A"/>
                </a:solidFill>
                <a:latin typeface="Calibri"/>
                <a:cs typeface="Calibri"/>
              </a:rPr>
              <a:t>M</a:t>
            </a:r>
          </a:p>
        </p:txBody>
      </p:sp>
      <p:sp>
        <p:nvSpPr>
          <p:cNvPr id="1586184" name="Rectangle 8"/>
          <p:cNvSpPr>
            <a:spLocks noChangeArrowheads="1"/>
          </p:cNvSpPr>
          <p:nvPr/>
        </p:nvSpPr>
        <p:spPr bwMode="auto">
          <a:xfrm>
            <a:off x="5876925" y="3098800"/>
            <a:ext cx="336230" cy="462307"/>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2400">
                <a:solidFill>
                  <a:srgbClr val="56127A"/>
                </a:solidFill>
                <a:latin typeface="Calibri"/>
                <a:cs typeface="Calibri"/>
              </a:rPr>
              <a:t>E</a:t>
            </a:r>
          </a:p>
        </p:txBody>
      </p:sp>
      <p:sp>
        <p:nvSpPr>
          <p:cNvPr id="1586185" name="Rectangle 9"/>
          <p:cNvSpPr>
            <a:spLocks noChangeArrowheads="1"/>
          </p:cNvSpPr>
          <p:nvPr/>
        </p:nvSpPr>
        <p:spPr bwMode="auto">
          <a:xfrm>
            <a:off x="3159125" y="5080000"/>
            <a:ext cx="327363" cy="462307"/>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2400">
                <a:solidFill>
                  <a:srgbClr val="56127A"/>
                </a:solidFill>
                <a:latin typeface="Calibri"/>
                <a:cs typeface="Calibri"/>
              </a:rPr>
              <a:t>S</a:t>
            </a:r>
          </a:p>
        </p:txBody>
      </p:sp>
      <p:sp>
        <p:nvSpPr>
          <p:cNvPr id="1586186" name="Rectangle 10"/>
          <p:cNvSpPr>
            <a:spLocks noChangeArrowheads="1"/>
          </p:cNvSpPr>
          <p:nvPr/>
        </p:nvSpPr>
        <p:spPr bwMode="auto">
          <a:xfrm>
            <a:off x="5962650" y="5080000"/>
            <a:ext cx="263494" cy="462307"/>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2400">
                <a:solidFill>
                  <a:srgbClr val="56127A"/>
                </a:solidFill>
                <a:latin typeface="Calibri"/>
                <a:cs typeface="Calibri"/>
              </a:rPr>
              <a:t>I</a:t>
            </a:r>
          </a:p>
        </p:txBody>
      </p:sp>
      <p:grpSp>
        <p:nvGrpSpPr>
          <p:cNvPr id="1586187" name="Group 11"/>
          <p:cNvGrpSpPr>
            <a:grpSpLocks/>
          </p:cNvGrpSpPr>
          <p:nvPr/>
        </p:nvGrpSpPr>
        <p:grpSpPr bwMode="auto">
          <a:xfrm>
            <a:off x="974725" y="1147763"/>
            <a:ext cx="7156451" cy="1649412"/>
            <a:chOff x="614" y="835"/>
            <a:chExt cx="4508" cy="1039"/>
          </a:xfrm>
        </p:grpSpPr>
        <p:sp>
          <p:nvSpPr>
            <p:cNvPr id="1586188" name="Rectangle 12"/>
            <p:cNvSpPr>
              <a:spLocks noChangeArrowheads="1"/>
            </p:cNvSpPr>
            <p:nvPr/>
          </p:nvSpPr>
          <p:spPr bwMode="auto">
            <a:xfrm>
              <a:off x="3200" y="835"/>
              <a:ext cx="1922" cy="834"/>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2000" dirty="0">
                  <a:solidFill>
                    <a:srgbClr val="56127A"/>
                  </a:solidFill>
                  <a:latin typeface="Calibri"/>
                  <a:cs typeface="Calibri"/>
                </a:rPr>
                <a:t>M</a:t>
              </a:r>
              <a:r>
                <a:rPr lang="en-US" sz="2000" dirty="0">
                  <a:latin typeface="Calibri"/>
                  <a:cs typeface="Calibri"/>
                </a:rPr>
                <a:t>: Modified Exclusive</a:t>
              </a:r>
              <a:endParaRPr lang="en-US" sz="2000" dirty="0">
                <a:solidFill>
                  <a:schemeClr val="accent2"/>
                </a:solidFill>
                <a:latin typeface="Calibri"/>
                <a:cs typeface="Calibri"/>
              </a:endParaRPr>
            </a:p>
            <a:p>
              <a:pPr algn="l">
                <a:spcBef>
                  <a:spcPct val="0"/>
                </a:spcBef>
              </a:pPr>
              <a:r>
                <a:rPr lang="en-US" sz="2000" dirty="0">
                  <a:solidFill>
                    <a:srgbClr val="56127A"/>
                  </a:solidFill>
                  <a:latin typeface="Calibri"/>
                  <a:cs typeface="Calibri"/>
                </a:rPr>
                <a:t>E</a:t>
              </a:r>
              <a:r>
                <a:rPr lang="en-US" sz="2000" dirty="0">
                  <a:latin typeface="Calibri"/>
                  <a:cs typeface="Calibri"/>
                </a:rPr>
                <a:t>: </a:t>
              </a:r>
              <a:r>
                <a:rPr lang="en-US" sz="2000" dirty="0" smtClean="0">
                  <a:latin typeface="Calibri"/>
                  <a:cs typeface="Calibri"/>
                </a:rPr>
                <a:t>Exclusive but </a:t>
              </a:r>
              <a:r>
                <a:rPr lang="en-US" sz="2000" dirty="0">
                  <a:latin typeface="Calibri"/>
                  <a:cs typeface="Calibri"/>
                </a:rPr>
                <a:t>unmodified</a:t>
              </a:r>
            </a:p>
            <a:p>
              <a:pPr algn="l">
                <a:spcBef>
                  <a:spcPct val="0"/>
                </a:spcBef>
              </a:pPr>
              <a:r>
                <a:rPr lang="en-US" sz="2000" dirty="0">
                  <a:solidFill>
                    <a:srgbClr val="56127A"/>
                  </a:solidFill>
                  <a:latin typeface="Calibri"/>
                  <a:cs typeface="Calibri"/>
                </a:rPr>
                <a:t>S</a:t>
              </a:r>
              <a:r>
                <a:rPr lang="en-US" sz="2000" dirty="0">
                  <a:latin typeface="Calibri"/>
                  <a:cs typeface="Calibri"/>
                </a:rPr>
                <a:t>: Shared</a:t>
              </a:r>
              <a:r>
                <a:rPr lang="en-US" sz="2000" dirty="0">
                  <a:solidFill>
                    <a:schemeClr val="accent2"/>
                  </a:solidFill>
                  <a:latin typeface="Calibri"/>
                  <a:cs typeface="Calibri"/>
                </a:rPr>
                <a:t> </a:t>
              </a:r>
              <a:endParaRPr lang="en-US" sz="2000" dirty="0">
                <a:latin typeface="Calibri"/>
                <a:cs typeface="Calibri"/>
              </a:endParaRPr>
            </a:p>
            <a:p>
              <a:pPr algn="l">
                <a:spcBef>
                  <a:spcPct val="0"/>
                </a:spcBef>
              </a:pPr>
              <a:r>
                <a:rPr lang="en-US" sz="2000" dirty="0">
                  <a:solidFill>
                    <a:srgbClr val="56127A"/>
                  </a:solidFill>
                  <a:latin typeface="Calibri"/>
                  <a:cs typeface="Calibri"/>
                </a:rPr>
                <a:t> I</a:t>
              </a:r>
              <a:r>
                <a:rPr lang="en-US" sz="2000" dirty="0">
                  <a:latin typeface="Calibri"/>
                  <a:cs typeface="Calibri"/>
                </a:rPr>
                <a:t>: Invalid</a:t>
              </a:r>
            </a:p>
          </p:txBody>
        </p:sp>
        <p:sp>
          <p:nvSpPr>
            <p:cNvPr id="1586189" name="Rectangle 13"/>
            <p:cNvSpPr>
              <a:spLocks noChangeArrowheads="1"/>
            </p:cNvSpPr>
            <p:nvPr/>
          </p:nvSpPr>
          <p:spPr bwMode="auto">
            <a:xfrm>
              <a:off x="614" y="854"/>
              <a:ext cx="2188" cy="291"/>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2400" i="1" dirty="0">
                  <a:solidFill>
                    <a:srgbClr val="56127A"/>
                  </a:solidFill>
                  <a:latin typeface="Calibri"/>
                  <a:cs typeface="Calibri"/>
                </a:rPr>
                <a:t>Each </a:t>
              </a:r>
              <a:r>
                <a:rPr lang="en-US" sz="2400" dirty="0">
                  <a:solidFill>
                    <a:srgbClr val="56127A"/>
                  </a:solidFill>
                  <a:latin typeface="Calibri"/>
                  <a:cs typeface="Calibri"/>
                </a:rPr>
                <a:t>cache </a:t>
              </a:r>
              <a:r>
                <a:rPr lang="en-US" sz="2400" dirty="0" smtClean="0">
                  <a:solidFill>
                    <a:srgbClr val="56127A"/>
                  </a:solidFill>
                  <a:latin typeface="Calibri"/>
                  <a:cs typeface="Calibri"/>
                </a:rPr>
                <a:t>block has </a:t>
              </a:r>
              <a:r>
                <a:rPr lang="en-US" sz="2400" dirty="0">
                  <a:solidFill>
                    <a:srgbClr val="56127A"/>
                  </a:solidFill>
                  <a:latin typeface="Calibri"/>
                  <a:cs typeface="Calibri"/>
                </a:rPr>
                <a:t>a tag</a:t>
              </a:r>
            </a:p>
          </p:txBody>
        </p:sp>
        <p:sp>
          <p:nvSpPr>
            <p:cNvPr id="1586190" name="Rectangle 14"/>
            <p:cNvSpPr>
              <a:spLocks noChangeArrowheads="1"/>
            </p:cNvSpPr>
            <p:nvPr/>
          </p:nvSpPr>
          <p:spPr bwMode="auto">
            <a:xfrm>
              <a:off x="680" y="1256"/>
              <a:ext cx="2336" cy="272"/>
            </a:xfrm>
            <a:prstGeom prst="rect">
              <a:avLst/>
            </a:prstGeom>
            <a:solidFill>
              <a:schemeClr val="bg1"/>
            </a:solidFill>
            <a:ln w="25400">
              <a:solidFill>
                <a:schemeClr val="accent1"/>
              </a:solidFill>
              <a:miter lim="800000"/>
              <a:headEnd/>
              <a:tailEnd/>
            </a:ln>
            <a:effectLst/>
          </p:spPr>
          <p:txBody>
            <a:bodyPr wrap="none" anchor="ctr">
              <a:prstTxWarp prst="textNoShape">
                <a:avLst/>
              </a:prstTxWarp>
            </a:bodyPr>
            <a:lstStyle/>
            <a:p>
              <a:endParaRPr lang="en-US">
                <a:latin typeface="Calibri"/>
                <a:cs typeface="Calibri"/>
              </a:endParaRPr>
            </a:p>
          </p:txBody>
        </p:sp>
        <p:sp>
          <p:nvSpPr>
            <p:cNvPr id="1586191" name="Line 15"/>
            <p:cNvSpPr>
              <a:spLocks noChangeShapeType="1"/>
            </p:cNvSpPr>
            <p:nvPr/>
          </p:nvSpPr>
          <p:spPr bwMode="auto">
            <a:xfrm>
              <a:off x="864" y="1248"/>
              <a:ext cx="0" cy="288"/>
            </a:xfrm>
            <a:prstGeom prst="line">
              <a:avLst/>
            </a:prstGeom>
            <a:noFill/>
            <a:ln w="25400">
              <a:solidFill>
                <a:schemeClr val="accent1"/>
              </a:solidFill>
              <a:round/>
              <a:headEnd type="none" w="sm" len="sm"/>
              <a:tailEnd type="none" w="sm" len="sm"/>
            </a:ln>
            <a:effectLst/>
          </p:spPr>
          <p:txBody>
            <a:bodyPr wrap="none" anchor="ctr">
              <a:prstTxWarp prst="textNoShape">
                <a:avLst/>
              </a:prstTxWarp>
            </a:bodyPr>
            <a:lstStyle/>
            <a:p>
              <a:endParaRPr lang="en-US">
                <a:latin typeface="Calibri"/>
                <a:cs typeface="Calibri"/>
              </a:endParaRPr>
            </a:p>
          </p:txBody>
        </p:sp>
        <p:sp>
          <p:nvSpPr>
            <p:cNvPr id="1586192" name="Line 16"/>
            <p:cNvSpPr>
              <a:spLocks noChangeShapeType="1"/>
            </p:cNvSpPr>
            <p:nvPr/>
          </p:nvSpPr>
          <p:spPr bwMode="auto">
            <a:xfrm>
              <a:off x="1056" y="1248"/>
              <a:ext cx="0" cy="288"/>
            </a:xfrm>
            <a:prstGeom prst="line">
              <a:avLst/>
            </a:prstGeom>
            <a:noFill/>
            <a:ln w="25400">
              <a:solidFill>
                <a:schemeClr val="accent1"/>
              </a:solidFill>
              <a:round/>
              <a:headEnd type="none" w="sm" len="sm"/>
              <a:tailEnd type="none" w="sm" len="sm"/>
            </a:ln>
            <a:effectLst/>
          </p:spPr>
          <p:txBody>
            <a:bodyPr wrap="none" anchor="ctr">
              <a:prstTxWarp prst="textNoShape">
                <a:avLst/>
              </a:prstTxWarp>
            </a:bodyPr>
            <a:lstStyle/>
            <a:p>
              <a:endParaRPr lang="en-US">
                <a:latin typeface="Calibri"/>
                <a:cs typeface="Calibri"/>
              </a:endParaRPr>
            </a:p>
          </p:txBody>
        </p:sp>
        <p:sp>
          <p:nvSpPr>
            <p:cNvPr id="1586193" name="Rectangle 17"/>
            <p:cNvSpPr>
              <a:spLocks noChangeArrowheads="1"/>
            </p:cNvSpPr>
            <p:nvPr/>
          </p:nvSpPr>
          <p:spPr bwMode="auto">
            <a:xfrm>
              <a:off x="1382" y="1267"/>
              <a:ext cx="888" cy="252"/>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2000">
                  <a:solidFill>
                    <a:srgbClr val="56127A"/>
                  </a:solidFill>
                  <a:latin typeface="Calibri"/>
                  <a:cs typeface="Calibri"/>
                </a:rPr>
                <a:t>Address tag</a:t>
              </a:r>
            </a:p>
          </p:txBody>
        </p:sp>
        <p:sp>
          <p:nvSpPr>
            <p:cNvPr id="1586194" name="Rectangle 18"/>
            <p:cNvSpPr>
              <a:spLocks noChangeArrowheads="1"/>
            </p:cNvSpPr>
            <p:nvPr/>
          </p:nvSpPr>
          <p:spPr bwMode="auto">
            <a:xfrm>
              <a:off x="647" y="1530"/>
              <a:ext cx="413" cy="344"/>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lnSpc>
                  <a:spcPct val="80000"/>
                </a:lnSpc>
                <a:spcBef>
                  <a:spcPct val="0"/>
                </a:spcBef>
              </a:pPr>
              <a:r>
                <a:rPr lang="en-US" sz="1800">
                  <a:solidFill>
                    <a:srgbClr val="56127A"/>
                  </a:solidFill>
                  <a:latin typeface="Calibri"/>
                  <a:cs typeface="Calibri"/>
                </a:rPr>
                <a:t>state</a:t>
              </a:r>
            </a:p>
            <a:p>
              <a:pPr algn="l">
                <a:lnSpc>
                  <a:spcPct val="80000"/>
                </a:lnSpc>
                <a:spcBef>
                  <a:spcPct val="0"/>
                </a:spcBef>
              </a:pPr>
              <a:r>
                <a:rPr lang="en-US" sz="1800">
                  <a:solidFill>
                    <a:srgbClr val="56127A"/>
                  </a:solidFill>
                  <a:latin typeface="Calibri"/>
                  <a:cs typeface="Calibri"/>
                </a:rPr>
                <a:t> bits</a:t>
              </a:r>
            </a:p>
          </p:txBody>
        </p:sp>
        <p:sp>
          <p:nvSpPr>
            <p:cNvPr id="1586195" name="Line 19"/>
            <p:cNvSpPr>
              <a:spLocks noChangeShapeType="1"/>
            </p:cNvSpPr>
            <p:nvPr/>
          </p:nvSpPr>
          <p:spPr bwMode="auto">
            <a:xfrm>
              <a:off x="672" y="1536"/>
              <a:ext cx="0" cy="48"/>
            </a:xfrm>
            <a:prstGeom prst="line">
              <a:avLst/>
            </a:prstGeom>
            <a:noFill/>
            <a:ln w="25400">
              <a:solidFill>
                <a:schemeClr val="accent1"/>
              </a:solidFill>
              <a:round/>
              <a:headEnd type="none" w="sm" len="sm"/>
              <a:tailEnd type="none" w="sm" len="sm"/>
            </a:ln>
            <a:effectLst/>
          </p:spPr>
          <p:txBody>
            <a:bodyPr wrap="none" anchor="ctr">
              <a:prstTxWarp prst="textNoShape">
                <a:avLst/>
              </a:prstTxWarp>
            </a:bodyPr>
            <a:lstStyle/>
            <a:p>
              <a:endParaRPr lang="en-US">
                <a:latin typeface="Calibri"/>
                <a:cs typeface="Calibri"/>
              </a:endParaRPr>
            </a:p>
          </p:txBody>
        </p:sp>
        <p:sp>
          <p:nvSpPr>
            <p:cNvPr id="1586196" name="Line 20"/>
            <p:cNvSpPr>
              <a:spLocks noChangeShapeType="1"/>
            </p:cNvSpPr>
            <p:nvPr/>
          </p:nvSpPr>
          <p:spPr bwMode="auto">
            <a:xfrm>
              <a:off x="1056" y="1536"/>
              <a:ext cx="0" cy="48"/>
            </a:xfrm>
            <a:prstGeom prst="line">
              <a:avLst/>
            </a:prstGeom>
            <a:noFill/>
            <a:ln w="25400">
              <a:solidFill>
                <a:schemeClr val="accent1"/>
              </a:solidFill>
              <a:round/>
              <a:headEnd type="none" w="sm" len="sm"/>
              <a:tailEnd type="none" w="sm" len="sm"/>
            </a:ln>
            <a:effectLst/>
          </p:spPr>
          <p:txBody>
            <a:bodyPr wrap="none" anchor="ctr">
              <a:prstTxWarp prst="textNoShape">
                <a:avLst/>
              </a:prstTxWarp>
            </a:bodyPr>
            <a:lstStyle/>
            <a:p>
              <a:endParaRPr lang="en-US">
                <a:latin typeface="Calibri"/>
                <a:cs typeface="Calibri"/>
              </a:endParaRPr>
            </a:p>
          </p:txBody>
        </p:sp>
      </p:grpSp>
      <p:grpSp>
        <p:nvGrpSpPr>
          <p:cNvPr id="1586197" name="Group 21"/>
          <p:cNvGrpSpPr>
            <a:grpSpLocks/>
          </p:cNvGrpSpPr>
          <p:nvPr/>
        </p:nvGrpSpPr>
        <p:grpSpPr bwMode="auto">
          <a:xfrm>
            <a:off x="1828801" y="2590800"/>
            <a:ext cx="1447800" cy="381000"/>
            <a:chOff x="1243" y="1641"/>
            <a:chExt cx="912" cy="240"/>
          </a:xfrm>
        </p:grpSpPr>
        <p:sp>
          <p:nvSpPr>
            <p:cNvPr id="1586198" name="Line 22"/>
            <p:cNvSpPr>
              <a:spLocks noChangeShapeType="1"/>
            </p:cNvSpPr>
            <p:nvPr/>
          </p:nvSpPr>
          <p:spPr bwMode="auto">
            <a:xfrm>
              <a:off x="1963" y="1784"/>
              <a:ext cx="192" cy="97"/>
            </a:xfrm>
            <a:prstGeom prst="line">
              <a:avLst/>
            </a:prstGeom>
            <a:noFill/>
            <a:ln w="25400">
              <a:solidFill>
                <a:schemeClr val="hlink"/>
              </a:solidFill>
              <a:round/>
              <a:headEnd type="none" w="sm" len="sm"/>
              <a:tailEnd type="stealth" w="lg" len="lg"/>
            </a:ln>
            <a:effectLst/>
          </p:spPr>
          <p:txBody>
            <a:bodyPr wrap="none" anchor="ctr">
              <a:prstTxWarp prst="textNoShape">
                <a:avLst/>
              </a:prstTxWarp>
            </a:bodyPr>
            <a:lstStyle/>
            <a:p>
              <a:endParaRPr lang="en-US">
                <a:latin typeface="Calibri"/>
                <a:cs typeface="Calibri"/>
              </a:endParaRPr>
            </a:p>
          </p:txBody>
        </p:sp>
        <p:sp>
          <p:nvSpPr>
            <p:cNvPr id="1586199" name="Rectangle 23"/>
            <p:cNvSpPr>
              <a:spLocks noChangeArrowheads="1"/>
            </p:cNvSpPr>
            <p:nvPr/>
          </p:nvSpPr>
          <p:spPr bwMode="auto">
            <a:xfrm>
              <a:off x="1243" y="1641"/>
              <a:ext cx="748" cy="233"/>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1800" dirty="0">
                  <a:latin typeface="Calibri"/>
                  <a:cs typeface="Calibri"/>
                </a:rPr>
                <a:t>Write miss</a:t>
              </a:r>
            </a:p>
          </p:txBody>
        </p:sp>
      </p:grpSp>
      <p:grpSp>
        <p:nvGrpSpPr>
          <p:cNvPr id="1586200" name="Group 24"/>
          <p:cNvGrpSpPr>
            <a:grpSpLocks/>
          </p:cNvGrpSpPr>
          <p:nvPr/>
        </p:nvGrpSpPr>
        <p:grpSpPr bwMode="auto">
          <a:xfrm>
            <a:off x="6096000" y="3708400"/>
            <a:ext cx="1763713" cy="1219200"/>
            <a:chOff x="3840" y="2448"/>
            <a:chExt cx="1111" cy="768"/>
          </a:xfrm>
        </p:grpSpPr>
        <p:sp>
          <p:nvSpPr>
            <p:cNvPr id="1586201" name="Line 25"/>
            <p:cNvSpPr>
              <a:spLocks noChangeShapeType="1"/>
            </p:cNvSpPr>
            <p:nvPr/>
          </p:nvSpPr>
          <p:spPr bwMode="auto">
            <a:xfrm>
              <a:off x="3840" y="2448"/>
              <a:ext cx="0" cy="768"/>
            </a:xfrm>
            <a:prstGeom prst="line">
              <a:avLst/>
            </a:prstGeom>
            <a:noFill/>
            <a:ln w="25400">
              <a:solidFill>
                <a:schemeClr val="hlink"/>
              </a:solidFill>
              <a:round/>
              <a:headEnd type="none" w="sm" len="sm"/>
              <a:tailEnd type="stealth" w="lg" len="lg"/>
            </a:ln>
            <a:effectLst/>
          </p:spPr>
          <p:txBody>
            <a:bodyPr wrap="none" anchor="ctr">
              <a:prstTxWarp prst="textNoShape">
                <a:avLst/>
              </a:prstTxWarp>
            </a:bodyPr>
            <a:lstStyle/>
            <a:p>
              <a:endParaRPr lang="en-US">
                <a:latin typeface="Calibri"/>
                <a:cs typeface="Calibri"/>
              </a:endParaRPr>
            </a:p>
          </p:txBody>
        </p:sp>
        <p:sp>
          <p:nvSpPr>
            <p:cNvPr id="1586202" name="Rectangle 26"/>
            <p:cNvSpPr>
              <a:spLocks noChangeArrowheads="1"/>
            </p:cNvSpPr>
            <p:nvPr/>
          </p:nvSpPr>
          <p:spPr bwMode="auto">
            <a:xfrm>
              <a:off x="3878" y="2625"/>
              <a:ext cx="1073" cy="408"/>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1800" dirty="0">
                  <a:latin typeface="Calibri"/>
                  <a:cs typeface="Calibri"/>
                </a:rPr>
                <a:t>Other processor</a:t>
              </a:r>
            </a:p>
            <a:p>
              <a:pPr algn="l">
                <a:spcBef>
                  <a:spcPct val="0"/>
                </a:spcBef>
              </a:pPr>
              <a:r>
                <a:rPr lang="en-US" sz="1800" dirty="0">
                  <a:latin typeface="Calibri"/>
                  <a:cs typeface="Calibri"/>
                </a:rPr>
                <a:t>intent to write</a:t>
              </a:r>
            </a:p>
          </p:txBody>
        </p:sp>
      </p:grpSp>
      <p:sp>
        <p:nvSpPr>
          <p:cNvPr id="1586203" name="Line 27"/>
          <p:cNvSpPr>
            <a:spLocks noChangeShapeType="1"/>
          </p:cNvSpPr>
          <p:nvPr/>
        </p:nvSpPr>
        <p:spPr bwMode="auto">
          <a:xfrm>
            <a:off x="2362200" y="5003800"/>
            <a:ext cx="685800" cy="152400"/>
          </a:xfrm>
          <a:prstGeom prst="line">
            <a:avLst/>
          </a:prstGeom>
          <a:noFill/>
          <a:ln w="25400">
            <a:solidFill>
              <a:schemeClr val="hlink"/>
            </a:solidFill>
            <a:round/>
            <a:headEnd type="none" w="sm" len="sm"/>
            <a:tailEnd type="stealth" w="lg" len="lg"/>
          </a:ln>
          <a:effectLst/>
        </p:spPr>
        <p:txBody>
          <a:bodyPr wrap="none" anchor="ctr">
            <a:prstTxWarp prst="textNoShape">
              <a:avLst/>
            </a:prstTxWarp>
          </a:bodyPr>
          <a:lstStyle/>
          <a:p>
            <a:endParaRPr lang="en-US">
              <a:latin typeface="Calibri"/>
              <a:cs typeface="Calibri"/>
            </a:endParaRPr>
          </a:p>
        </p:txBody>
      </p:sp>
      <p:sp>
        <p:nvSpPr>
          <p:cNvPr id="1586204" name="Rectangle 28"/>
          <p:cNvSpPr>
            <a:spLocks noChangeArrowheads="1"/>
          </p:cNvSpPr>
          <p:nvPr/>
        </p:nvSpPr>
        <p:spPr bwMode="auto">
          <a:xfrm>
            <a:off x="1141413" y="4627563"/>
            <a:ext cx="1185696" cy="596190"/>
          </a:xfrm>
          <a:prstGeom prst="rect">
            <a:avLst/>
          </a:prstGeom>
          <a:noFill/>
          <a:ln w="9525">
            <a:noFill/>
            <a:miter lim="800000"/>
            <a:headEnd/>
            <a:tailEnd/>
          </a:ln>
          <a:effectLst/>
        </p:spPr>
        <p:txBody>
          <a:bodyPr wrap="none" lIns="92075" tIns="46038" rIns="92075" bIns="46038">
            <a:prstTxWarp prst="textNoShape">
              <a:avLst/>
            </a:prstTxWarp>
            <a:spAutoFit/>
          </a:bodyPr>
          <a:lstStyle/>
          <a:p>
            <a:pPr>
              <a:lnSpc>
                <a:spcPct val="90000"/>
              </a:lnSpc>
              <a:spcBef>
                <a:spcPct val="0"/>
              </a:spcBef>
            </a:pPr>
            <a:r>
              <a:rPr lang="en-US" sz="1800">
                <a:latin typeface="Calibri"/>
                <a:cs typeface="Calibri"/>
              </a:rPr>
              <a:t>Read miss,</a:t>
            </a:r>
          </a:p>
          <a:p>
            <a:pPr>
              <a:lnSpc>
                <a:spcPct val="90000"/>
              </a:lnSpc>
              <a:spcBef>
                <a:spcPct val="0"/>
              </a:spcBef>
            </a:pPr>
            <a:r>
              <a:rPr lang="en-US" sz="1800">
                <a:latin typeface="Calibri"/>
                <a:cs typeface="Calibri"/>
              </a:rPr>
              <a:t>shared</a:t>
            </a:r>
          </a:p>
        </p:txBody>
      </p:sp>
      <p:grpSp>
        <p:nvGrpSpPr>
          <p:cNvPr id="1586205" name="Group 29"/>
          <p:cNvGrpSpPr>
            <a:grpSpLocks/>
          </p:cNvGrpSpPr>
          <p:nvPr/>
        </p:nvGrpSpPr>
        <p:grpSpPr bwMode="auto">
          <a:xfrm>
            <a:off x="3717924" y="5308600"/>
            <a:ext cx="1997075" cy="700088"/>
            <a:chOff x="2342" y="3456"/>
            <a:chExt cx="1258" cy="441"/>
          </a:xfrm>
        </p:grpSpPr>
        <p:sp>
          <p:nvSpPr>
            <p:cNvPr id="1586206" name="Line 30"/>
            <p:cNvSpPr>
              <a:spLocks noChangeShapeType="1"/>
            </p:cNvSpPr>
            <p:nvPr/>
          </p:nvSpPr>
          <p:spPr bwMode="auto">
            <a:xfrm>
              <a:off x="2352" y="3456"/>
              <a:ext cx="1248" cy="0"/>
            </a:xfrm>
            <a:prstGeom prst="line">
              <a:avLst/>
            </a:prstGeom>
            <a:noFill/>
            <a:ln w="25400">
              <a:solidFill>
                <a:schemeClr val="hlink"/>
              </a:solidFill>
              <a:round/>
              <a:headEnd type="none" w="sm" len="sm"/>
              <a:tailEnd type="stealth" w="lg" len="lg"/>
            </a:ln>
            <a:effectLst/>
          </p:spPr>
          <p:txBody>
            <a:bodyPr wrap="none" anchor="ctr">
              <a:prstTxWarp prst="textNoShape">
                <a:avLst/>
              </a:prstTxWarp>
            </a:bodyPr>
            <a:lstStyle/>
            <a:p>
              <a:endParaRPr lang="en-US">
                <a:latin typeface="Calibri"/>
                <a:cs typeface="Calibri"/>
              </a:endParaRPr>
            </a:p>
          </p:txBody>
        </p:sp>
        <p:sp>
          <p:nvSpPr>
            <p:cNvPr id="1586207" name="Rectangle 31"/>
            <p:cNvSpPr>
              <a:spLocks noChangeArrowheads="1"/>
            </p:cNvSpPr>
            <p:nvPr/>
          </p:nvSpPr>
          <p:spPr bwMode="auto">
            <a:xfrm>
              <a:off x="2342" y="3489"/>
              <a:ext cx="1073" cy="408"/>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1800">
                  <a:latin typeface="Calibri"/>
                  <a:cs typeface="Calibri"/>
                </a:rPr>
                <a:t>Other processor</a:t>
              </a:r>
            </a:p>
            <a:p>
              <a:pPr algn="l">
                <a:spcBef>
                  <a:spcPct val="0"/>
                </a:spcBef>
              </a:pPr>
              <a:r>
                <a:rPr lang="en-US" sz="1800">
                  <a:latin typeface="Calibri"/>
                  <a:cs typeface="Calibri"/>
                </a:rPr>
                <a:t>intent to write</a:t>
              </a:r>
            </a:p>
          </p:txBody>
        </p:sp>
      </p:grpSp>
      <p:grpSp>
        <p:nvGrpSpPr>
          <p:cNvPr id="1586208" name="Group 32"/>
          <p:cNvGrpSpPr>
            <a:grpSpLocks/>
          </p:cNvGrpSpPr>
          <p:nvPr/>
        </p:nvGrpSpPr>
        <p:grpSpPr bwMode="auto">
          <a:xfrm>
            <a:off x="3733800" y="2922588"/>
            <a:ext cx="1981200" cy="404812"/>
            <a:chOff x="2352" y="1953"/>
            <a:chExt cx="1248" cy="255"/>
          </a:xfrm>
        </p:grpSpPr>
        <p:sp>
          <p:nvSpPr>
            <p:cNvPr id="1586209" name="Line 33"/>
            <p:cNvSpPr>
              <a:spLocks noChangeShapeType="1"/>
            </p:cNvSpPr>
            <p:nvPr/>
          </p:nvSpPr>
          <p:spPr bwMode="auto">
            <a:xfrm flipH="1">
              <a:off x="2352" y="2208"/>
              <a:ext cx="1248" cy="0"/>
            </a:xfrm>
            <a:prstGeom prst="line">
              <a:avLst/>
            </a:prstGeom>
            <a:noFill/>
            <a:ln w="25400">
              <a:solidFill>
                <a:schemeClr val="hlink"/>
              </a:solidFill>
              <a:round/>
              <a:headEnd type="none" w="sm" len="sm"/>
              <a:tailEnd type="stealth" w="lg" len="lg"/>
            </a:ln>
            <a:effectLst/>
          </p:spPr>
          <p:txBody>
            <a:bodyPr wrap="none" anchor="ctr">
              <a:prstTxWarp prst="textNoShape">
                <a:avLst/>
              </a:prstTxWarp>
            </a:bodyPr>
            <a:lstStyle/>
            <a:p>
              <a:endParaRPr lang="en-US">
                <a:latin typeface="Calibri"/>
                <a:cs typeface="Calibri"/>
              </a:endParaRPr>
            </a:p>
          </p:txBody>
        </p:sp>
        <p:sp>
          <p:nvSpPr>
            <p:cNvPr id="1586210" name="Rectangle 34"/>
            <p:cNvSpPr>
              <a:spLocks noChangeArrowheads="1"/>
            </p:cNvSpPr>
            <p:nvPr/>
          </p:nvSpPr>
          <p:spPr bwMode="auto">
            <a:xfrm>
              <a:off x="2726" y="1953"/>
              <a:ext cx="583" cy="233"/>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1800">
                  <a:latin typeface="Calibri"/>
                  <a:cs typeface="Calibri"/>
                </a:rPr>
                <a:t>P</a:t>
              </a:r>
              <a:r>
                <a:rPr lang="en-US" sz="1800" baseline="-25000">
                  <a:latin typeface="Calibri"/>
                  <a:cs typeface="Calibri"/>
                </a:rPr>
                <a:t>1</a:t>
              </a:r>
              <a:r>
                <a:rPr lang="en-US" sz="1800">
                  <a:latin typeface="Calibri"/>
                  <a:cs typeface="Calibri"/>
                </a:rPr>
                <a:t> write</a:t>
              </a:r>
            </a:p>
          </p:txBody>
        </p:sp>
      </p:grpSp>
      <p:grpSp>
        <p:nvGrpSpPr>
          <p:cNvPr id="1586211" name="Group 35"/>
          <p:cNvGrpSpPr>
            <a:grpSpLocks/>
          </p:cNvGrpSpPr>
          <p:nvPr/>
        </p:nvGrpSpPr>
        <p:grpSpPr bwMode="auto">
          <a:xfrm>
            <a:off x="1050925" y="5233988"/>
            <a:ext cx="2289175" cy="850900"/>
            <a:chOff x="662" y="3409"/>
            <a:chExt cx="1442" cy="536"/>
          </a:xfrm>
        </p:grpSpPr>
        <p:sp>
          <p:nvSpPr>
            <p:cNvPr id="1586212" name="Arc 36"/>
            <p:cNvSpPr>
              <a:spLocks/>
            </p:cNvSpPr>
            <p:nvPr/>
          </p:nvSpPr>
          <p:spPr bwMode="auto">
            <a:xfrm>
              <a:off x="1632" y="3409"/>
              <a:ext cx="472" cy="432"/>
            </a:xfrm>
            <a:custGeom>
              <a:avLst/>
              <a:gdLst>
                <a:gd name="G0" fmla="+- 21600 0 0"/>
                <a:gd name="G1" fmla="+- 21600 0 0"/>
                <a:gd name="G2" fmla="+- 21600 0 0"/>
                <a:gd name="T0" fmla="*/ 42457 w 42457"/>
                <a:gd name="T1" fmla="*/ 27218 h 43200"/>
                <a:gd name="T2" fmla="*/ 21510 w 42457"/>
                <a:gd name="T3" fmla="*/ 0 h 43200"/>
                <a:gd name="T4" fmla="*/ 21600 w 42457"/>
                <a:gd name="T5" fmla="*/ 21600 h 43200"/>
              </a:gdLst>
              <a:ahLst/>
              <a:cxnLst>
                <a:cxn ang="0">
                  <a:pos x="T0" y="T1"/>
                </a:cxn>
                <a:cxn ang="0">
                  <a:pos x="T2" y="T3"/>
                </a:cxn>
                <a:cxn ang="0">
                  <a:pos x="T4" y="T5"/>
                </a:cxn>
              </a:cxnLst>
              <a:rect l="0" t="0" r="r" b="b"/>
              <a:pathLst>
                <a:path w="42457" h="43200" fill="none" extrusionOk="0">
                  <a:moveTo>
                    <a:pt x="42456" y="27217"/>
                  </a:moveTo>
                  <a:cubicBezTo>
                    <a:pt x="39916" y="36647"/>
                    <a:pt x="31365" y="43199"/>
                    <a:pt x="21600" y="43199"/>
                  </a:cubicBezTo>
                  <a:cubicBezTo>
                    <a:pt x="9670" y="43200"/>
                    <a:pt x="0" y="33529"/>
                    <a:pt x="0" y="21600"/>
                  </a:cubicBezTo>
                  <a:cubicBezTo>
                    <a:pt x="0" y="9705"/>
                    <a:pt x="9615" y="49"/>
                    <a:pt x="21510" y="0"/>
                  </a:cubicBezTo>
                </a:path>
                <a:path w="42457" h="43200" stroke="0" extrusionOk="0">
                  <a:moveTo>
                    <a:pt x="42456" y="27217"/>
                  </a:moveTo>
                  <a:cubicBezTo>
                    <a:pt x="39916" y="36647"/>
                    <a:pt x="31365" y="43199"/>
                    <a:pt x="21600" y="43199"/>
                  </a:cubicBezTo>
                  <a:cubicBezTo>
                    <a:pt x="9670" y="43200"/>
                    <a:pt x="0" y="33529"/>
                    <a:pt x="0" y="21600"/>
                  </a:cubicBezTo>
                  <a:cubicBezTo>
                    <a:pt x="0" y="9705"/>
                    <a:pt x="9615" y="49"/>
                    <a:pt x="21510" y="0"/>
                  </a:cubicBezTo>
                  <a:lnTo>
                    <a:pt x="21600" y="21600"/>
                  </a:lnTo>
                  <a:close/>
                </a:path>
              </a:pathLst>
            </a:custGeom>
            <a:noFill/>
            <a:ln w="25400" cap="rnd">
              <a:solidFill>
                <a:schemeClr val="hlink"/>
              </a:solidFill>
              <a:round/>
              <a:headEnd type="stealth" w="lg" len="lg"/>
              <a:tailEnd type="none" w="sm" len="sm"/>
            </a:ln>
            <a:effectLst/>
          </p:spPr>
          <p:txBody>
            <a:bodyPr wrap="none" anchor="ctr">
              <a:prstTxWarp prst="textNoShape">
                <a:avLst/>
              </a:prstTxWarp>
            </a:bodyPr>
            <a:lstStyle/>
            <a:p>
              <a:endParaRPr lang="en-US">
                <a:latin typeface="Calibri"/>
                <a:cs typeface="Calibri"/>
              </a:endParaRPr>
            </a:p>
          </p:txBody>
        </p:sp>
        <p:sp>
          <p:nvSpPr>
            <p:cNvPr id="1586213" name="Rectangle 37"/>
            <p:cNvSpPr>
              <a:spLocks noChangeArrowheads="1"/>
            </p:cNvSpPr>
            <p:nvPr/>
          </p:nvSpPr>
          <p:spPr bwMode="auto">
            <a:xfrm>
              <a:off x="662" y="3537"/>
              <a:ext cx="836" cy="408"/>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1800">
                  <a:latin typeface="Calibri"/>
                  <a:cs typeface="Calibri"/>
                </a:rPr>
                <a:t>Read by any</a:t>
              </a:r>
            </a:p>
            <a:p>
              <a:pPr algn="l">
                <a:spcBef>
                  <a:spcPct val="0"/>
                </a:spcBef>
              </a:pPr>
              <a:r>
                <a:rPr lang="en-US" sz="1800">
                  <a:latin typeface="Calibri"/>
                  <a:cs typeface="Calibri"/>
                </a:rPr>
                <a:t> processor</a:t>
              </a:r>
            </a:p>
          </p:txBody>
        </p:sp>
      </p:grpSp>
      <p:grpSp>
        <p:nvGrpSpPr>
          <p:cNvPr id="1586214" name="Group 38"/>
          <p:cNvGrpSpPr>
            <a:grpSpLocks/>
          </p:cNvGrpSpPr>
          <p:nvPr/>
        </p:nvGrpSpPr>
        <p:grpSpPr bwMode="auto">
          <a:xfrm>
            <a:off x="1138238" y="3708400"/>
            <a:ext cx="2276475" cy="1219200"/>
            <a:chOff x="717" y="2448"/>
            <a:chExt cx="1434" cy="768"/>
          </a:xfrm>
        </p:grpSpPr>
        <p:sp>
          <p:nvSpPr>
            <p:cNvPr id="1586215" name="Line 39"/>
            <p:cNvSpPr>
              <a:spLocks noChangeShapeType="1"/>
            </p:cNvSpPr>
            <p:nvPr/>
          </p:nvSpPr>
          <p:spPr bwMode="auto">
            <a:xfrm>
              <a:off x="2112" y="2448"/>
              <a:ext cx="0" cy="768"/>
            </a:xfrm>
            <a:prstGeom prst="line">
              <a:avLst/>
            </a:prstGeom>
            <a:noFill/>
            <a:ln w="25400">
              <a:solidFill>
                <a:schemeClr val="hlink"/>
              </a:solidFill>
              <a:round/>
              <a:headEnd type="none" w="sm" len="sm"/>
              <a:tailEnd type="stealth" w="lg" len="lg"/>
            </a:ln>
            <a:effectLst/>
          </p:spPr>
          <p:txBody>
            <a:bodyPr wrap="none" anchor="ctr">
              <a:prstTxWarp prst="textNoShape">
                <a:avLst/>
              </a:prstTxWarp>
            </a:bodyPr>
            <a:lstStyle/>
            <a:p>
              <a:endParaRPr lang="en-US">
                <a:latin typeface="Calibri"/>
                <a:cs typeface="Calibri"/>
              </a:endParaRPr>
            </a:p>
          </p:txBody>
        </p:sp>
        <p:sp>
          <p:nvSpPr>
            <p:cNvPr id="1586216" name="Rectangle 40"/>
            <p:cNvSpPr>
              <a:spLocks noChangeArrowheads="1"/>
            </p:cNvSpPr>
            <p:nvPr/>
          </p:nvSpPr>
          <p:spPr bwMode="auto">
            <a:xfrm>
              <a:off x="717" y="2577"/>
              <a:ext cx="1434" cy="427"/>
            </a:xfrm>
            <a:prstGeom prst="rect">
              <a:avLst/>
            </a:prstGeom>
            <a:noFill/>
            <a:ln w="9525">
              <a:noFill/>
              <a:miter lim="800000"/>
              <a:headEnd/>
              <a:tailEnd/>
            </a:ln>
            <a:effectLst/>
          </p:spPr>
          <p:txBody>
            <a:bodyPr wrap="none" lIns="92075" tIns="46038" rIns="92075" bIns="46038">
              <a:prstTxWarp prst="textNoShape">
                <a:avLst/>
              </a:prstTxWarp>
              <a:spAutoFit/>
            </a:bodyPr>
            <a:lstStyle/>
            <a:p>
              <a:pPr algn="r">
                <a:spcBef>
                  <a:spcPct val="0"/>
                </a:spcBef>
              </a:pPr>
              <a:r>
                <a:rPr lang="en-US" sz="1800">
                  <a:latin typeface="Calibri"/>
                  <a:cs typeface="Calibri"/>
                </a:rPr>
                <a:t>Other processor reads</a:t>
              </a:r>
            </a:p>
            <a:p>
              <a:pPr algn="r">
                <a:spcBef>
                  <a:spcPct val="0"/>
                </a:spcBef>
              </a:pPr>
              <a:r>
                <a:rPr lang="en-US" sz="2000">
                  <a:latin typeface="Calibri"/>
                  <a:cs typeface="Calibri"/>
                </a:rPr>
                <a:t>P</a:t>
              </a:r>
              <a:r>
                <a:rPr lang="en-US" sz="2000" baseline="-25000">
                  <a:latin typeface="Calibri"/>
                  <a:cs typeface="Calibri"/>
                </a:rPr>
                <a:t>1</a:t>
              </a:r>
              <a:r>
                <a:rPr lang="en-US" sz="2000">
                  <a:latin typeface="Calibri"/>
                  <a:cs typeface="Calibri"/>
                </a:rPr>
                <a:t> </a:t>
              </a:r>
              <a:r>
                <a:rPr lang="en-US" sz="1800">
                  <a:latin typeface="Calibri"/>
                  <a:cs typeface="Calibri"/>
                </a:rPr>
                <a:t>writes back</a:t>
              </a:r>
            </a:p>
          </p:txBody>
        </p:sp>
      </p:grpSp>
      <p:grpSp>
        <p:nvGrpSpPr>
          <p:cNvPr id="1586217" name="Group 41"/>
          <p:cNvGrpSpPr>
            <a:grpSpLocks/>
          </p:cNvGrpSpPr>
          <p:nvPr/>
        </p:nvGrpSpPr>
        <p:grpSpPr bwMode="auto">
          <a:xfrm>
            <a:off x="6219827" y="2846388"/>
            <a:ext cx="1408113" cy="482600"/>
            <a:chOff x="3918" y="1905"/>
            <a:chExt cx="887" cy="304"/>
          </a:xfrm>
        </p:grpSpPr>
        <p:sp>
          <p:nvSpPr>
            <p:cNvPr id="1586218" name="Arc 42"/>
            <p:cNvSpPr>
              <a:spLocks/>
            </p:cNvSpPr>
            <p:nvPr/>
          </p:nvSpPr>
          <p:spPr bwMode="auto">
            <a:xfrm>
              <a:off x="3918" y="1921"/>
              <a:ext cx="354" cy="288"/>
            </a:xfrm>
            <a:custGeom>
              <a:avLst/>
              <a:gdLst>
                <a:gd name="G0" fmla="+- 18277 0 0"/>
                <a:gd name="G1" fmla="+- 21600 0 0"/>
                <a:gd name="G2" fmla="+- 21600 0 0"/>
                <a:gd name="T0" fmla="*/ 0 w 39877"/>
                <a:gd name="T1" fmla="*/ 10088 h 43200"/>
                <a:gd name="T2" fmla="*/ 18277 w 39877"/>
                <a:gd name="T3" fmla="*/ 43200 h 43200"/>
                <a:gd name="T4" fmla="*/ 18277 w 39877"/>
                <a:gd name="T5" fmla="*/ 21600 h 43200"/>
              </a:gdLst>
              <a:ahLst/>
              <a:cxnLst>
                <a:cxn ang="0">
                  <a:pos x="T0" y="T1"/>
                </a:cxn>
                <a:cxn ang="0">
                  <a:pos x="T2" y="T3"/>
                </a:cxn>
                <a:cxn ang="0">
                  <a:pos x="T4" y="T5"/>
                </a:cxn>
              </a:cxnLst>
              <a:rect l="0" t="0" r="r" b="b"/>
              <a:pathLst>
                <a:path w="39877" h="43200" fill="none" extrusionOk="0">
                  <a:moveTo>
                    <a:pt x="0" y="10088"/>
                  </a:moveTo>
                  <a:cubicBezTo>
                    <a:pt x="3955" y="3809"/>
                    <a:pt x="10856" y="-1"/>
                    <a:pt x="18277" y="-1"/>
                  </a:cubicBezTo>
                  <a:cubicBezTo>
                    <a:pt x="30206" y="0"/>
                    <a:pt x="39877" y="9670"/>
                    <a:pt x="39877" y="21600"/>
                  </a:cubicBezTo>
                  <a:cubicBezTo>
                    <a:pt x="39877" y="33529"/>
                    <a:pt x="30206" y="43200"/>
                    <a:pt x="18276" y="43200"/>
                  </a:cubicBezTo>
                </a:path>
                <a:path w="39877" h="43200" stroke="0" extrusionOk="0">
                  <a:moveTo>
                    <a:pt x="0" y="10088"/>
                  </a:moveTo>
                  <a:cubicBezTo>
                    <a:pt x="3955" y="3809"/>
                    <a:pt x="10856" y="-1"/>
                    <a:pt x="18277" y="-1"/>
                  </a:cubicBezTo>
                  <a:cubicBezTo>
                    <a:pt x="30206" y="0"/>
                    <a:pt x="39877" y="9670"/>
                    <a:pt x="39877" y="21600"/>
                  </a:cubicBezTo>
                  <a:cubicBezTo>
                    <a:pt x="39877" y="33529"/>
                    <a:pt x="30206" y="43200"/>
                    <a:pt x="18276" y="43200"/>
                  </a:cubicBezTo>
                  <a:lnTo>
                    <a:pt x="18277" y="21600"/>
                  </a:lnTo>
                  <a:close/>
                </a:path>
              </a:pathLst>
            </a:custGeom>
            <a:noFill/>
            <a:ln w="25400" cap="rnd">
              <a:solidFill>
                <a:schemeClr val="hlink"/>
              </a:solidFill>
              <a:round/>
              <a:headEnd type="stealth" w="lg" len="lg"/>
              <a:tailEnd type="none" w="sm" len="sm"/>
            </a:ln>
            <a:effectLst/>
          </p:spPr>
          <p:txBody>
            <a:bodyPr wrap="none" anchor="ctr">
              <a:prstTxWarp prst="textNoShape">
                <a:avLst/>
              </a:prstTxWarp>
            </a:bodyPr>
            <a:lstStyle/>
            <a:p>
              <a:endParaRPr lang="en-US">
                <a:latin typeface="Calibri"/>
                <a:cs typeface="Calibri"/>
              </a:endParaRPr>
            </a:p>
          </p:txBody>
        </p:sp>
        <p:sp>
          <p:nvSpPr>
            <p:cNvPr id="1586219" name="Rectangle 43"/>
            <p:cNvSpPr>
              <a:spLocks noChangeArrowheads="1"/>
            </p:cNvSpPr>
            <p:nvPr/>
          </p:nvSpPr>
          <p:spPr bwMode="auto">
            <a:xfrm>
              <a:off x="4262" y="1905"/>
              <a:ext cx="543" cy="233"/>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1800">
                  <a:latin typeface="Calibri"/>
                  <a:cs typeface="Calibri"/>
                </a:rPr>
                <a:t>P</a:t>
              </a:r>
              <a:r>
                <a:rPr lang="en-US" sz="1800" baseline="-25000">
                  <a:latin typeface="Calibri"/>
                  <a:cs typeface="Calibri"/>
                </a:rPr>
                <a:t>1</a:t>
              </a:r>
              <a:r>
                <a:rPr lang="en-US" sz="1800">
                  <a:latin typeface="Calibri"/>
                  <a:cs typeface="Calibri"/>
                </a:rPr>
                <a:t> read</a:t>
              </a:r>
            </a:p>
          </p:txBody>
        </p:sp>
      </p:grpSp>
      <p:grpSp>
        <p:nvGrpSpPr>
          <p:cNvPr id="1586220" name="Group 44"/>
          <p:cNvGrpSpPr>
            <a:grpSpLocks/>
          </p:cNvGrpSpPr>
          <p:nvPr/>
        </p:nvGrpSpPr>
        <p:grpSpPr bwMode="auto">
          <a:xfrm>
            <a:off x="1508125" y="3074988"/>
            <a:ext cx="1550988" cy="647700"/>
            <a:chOff x="950" y="2049"/>
            <a:chExt cx="977" cy="408"/>
          </a:xfrm>
        </p:grpSpPr>
        <p:sp>
          <p:nvSpPr>
            <p:cNvPr id="1586221" name="Rectangle 45"/>
            <p:cNvSpPr>
              <a:spLocks noChangeArrowheads="1"/>
            </p:cNvSpPr>
            <p:nvPr/>
          </p:nvSpPr>
          <p:spPr bwMode="auto">
            <a:xfrm>
              <a:off x="950" y="2049"/>
              <a:ext cx="583" cy="408"/>
            </a:xfrm>
            <a:prstGeom prst="rect">
              <a:avLst/>
            </a:prstGeom>
            <a:noFill/>
            <a:ln w="9525">
              <a:noFill/>
              <a:miter lim="800000"/>
              <a:headEnd/>
              <a:tailEnd/>
            </a:ln>
            <a:effectLst/>
          </p:spPr>
          <p:txBody>
            <a:bodyPr wrap="none" lIns="92075" tIns="46038" rIns="92075" bIns="46038">
              <a:prstTxWarp prst="textNoShape">
                <a:avLst/>
              </a:prstTxWarp>
              <a:spAutoFit/>
            </a:bodyPr>
            <a:lstStyle/>
            <a:p>
              <a:pPr algn="l">
                <a:spcBef>
                  <a:spcPct val="0"/>
                </a:spcBef>
              </a:pPr>
              <a:r>
                <a:rPr lang="en-US" sz="1800">
                  <a:latin typeface="Calibri"/>
                  <a:cs typeface="Calibri"/>
                </a:rPr>
                <a:t>P</a:t>
              </a:r>
              <a:r>
                <a:rPr lang="en-US" sz="1800" baseline="-25000">
                  <a:latin typeface="Calibri"/>
                  <a:cs typeface="Calibri"/>
                </a:rPr>
                <a:t>1</a:t>
              </a:r>
              <a:r>
                <a:rPr lang="en-US" sz="1800">
                  <a:latin typeface="Calibri"/>
                  <a:cs typeface="Calibri"/>
                </a:rPr>
                <a:t> write</a:t>
              </a:r>
            </a:p>
            <a:p>
              <a:pPr algn="l">
                <a:spcBef>
                  <a:spcPct val="0"/>
                </a:spcBef>
              </a:pPr>
              <a:r>
                <a:rPr lang="en-US" sz="1800">
                  <a:latin typeface="Calibri"/>
                  <a:cs typeface="Calibri"/>
                </a:rPr>
                <a:t>or read</a:t>
              </a:r>
            </a:p>
          </p:txBody>
        </p:sp>
        <p:sp>
          <p:nvSpPr>
            <p:cNvPr id="1586222" name="Arc 46"/>
            <p:cNvSpPr>
              <a:spLocks/>
            </p:cNvSpPr>
            <p:nvPr/>
          </p:nvSpPr>
          <p:spPr bwMode="auto">
            <a:xfrm>
              <a:off x="1633" y="2065"/>
              <a:ext cx="294" cy="288"/>
            </a:xfrm>
            <a:custGeom>
              <a:avLst/>
              <a:gdLst>
                <a:gd name="G0" fmla="+- 21600 0 0"/>
                <a:gd name="G1" fmla="+- 21600 0 0"/>
                <a:gd name="G2" fmla="+- 21600 0 0"/>
                <a:gd name="T0" fmla="*/ 22053 w 22053"/>
                <a:gd name="T1" fmla="*/ 43195 h 43200"/>
                <a:gd name="T2" fmla="*/ 21525 w 22053"/>
                <a:gd name="T3" fmla="*/ 0 h 43200"/>
                <a:gd name="T4" fmla="*/ 21600 w 22053"/>
                <a:gd name="T5" fmla="*/ 21600 h 43200"/>
              </a:gdLst>
              <a:ahLst/>
              <a:cxnLst>
                <a:cxn ang="0">
                  <a:pos x="T0" y="T1"/>
                </a:cxn>
                <a:cxn ang="0">
                  <a:pos x="T2" y="T3"/>
                </a:cxn>
                <a:cxn ang="0">
                  <a:pos x="T4" y="T5"/>
                </a:cxn>
              </a:cxnLst>
              <a:rect l="0" t="0" r="r" b="b"/>
              <a:pathLst>
                <a:path w="22053" h="43200" fill="none" extrusionOk="0">
                  <a:moveTo>
                    <a:pt x="22053" y="43195"/>
                  </a:moveTo>
                  <a:cubicBezTo>
                    <a:pt x="21902" y="43198"/>
                    <a:pt x="21751" y="43199"/>
                    <a:pt x="21600" y="43199"/>
                  </a:cubicBezTo>
                  <a:cubicBezTo>
                    <a:pt x="9670" y="43200"/>
                    <a:pt x="0" y="33529"/>
                    <a:pt x="0" y="21600"/>
                  </a:cubicBezTo>
                  <a:cubicBezTo>
                    <a:pt x="0" y="9699"/>
                    <a:pt x="9625" y="41"/>
                    <a:pt x="21525" y="0"/>
                  </a:cubicBezTo>
                </a:path>
                <a:path w="22053" h="43200" stroke="0" extrusionOk="0">
                  <a:moveTo>
                    <a:pt x="22053" y="43195"/>
                  </a:moveTo>
                  <a:cubicBezTo>
                    <a:pt x="21902" y="43198"/>
                    <a:pt x="21751" y="43199"/>
                    <a:pt x="21600" y="43199"/>
                  </a:cubicBezTo>
                  <a:cubicBezTo>
                    <a:pt x="9670" y="43200"/>
                    <a:pt x="0" y="33529"/>
                    <a:pt x="0" y="21600"/>
                  </a:cubicBezTo>
                  <a:cubicBezTo>
                    <a:pt x="0" y="9699"/>
                    <a:pt x="9625" y="41"/>
                    <a:pt x="21525" y="0"/>
                  </a:cubicBezTo>
                  <a:lnTo>
                    <a:pt x="21600" y="21600"/>
                  </a:lnTo>
                  <a:close/>
                </a:path>
              </a:pathLst>
            </a:custGeom>
            <a:noFill/>
            <a:ln w="25400" cap="rnd">
              <a:solidFill>
                <a:schemeClr val="hlink"/>
              </a:solidFill>
              <a:round/>
              <a:headEnd type="stealth" w="lg" len="lg"/>
              <a:tailEnd type="none" w="sm" len="sm"/>
            </a:ln>
            <a:effectLst/>
          </p:spPr>
          <p:txBody>
            <a:bodyPr wrap="none" anchor="ctr">
              <a:prstTxWarp prst="textNoShape">
                <a:avLst/>
              </a:prstTxWarp>
            </a:bodyPr>
            <a:lstStyle/>
            <a:p>
              <a:endParaRPr lang="en-US">
                <a:latin typeface="Calibri"/>
                <a:cs typeface="Calibri"/>
              </a:endParaRPr>
            </a:p>
          </p:txBody>
        </p:sp>
      </p:grpSp>
      <p:sp>
        <p:nvSpPr>
          <p:cNvPr id="1586223" name="Text Box 47"/>
          <p:cNvSpPr txBox="1">
            <a:spLocks noChangeArrowheads="1"/>
          </p:cNvSpPr>
          <p:nvPr/>
        </p:nvSpPr>
        <p:spPr bwMode="auto">
          <a:xfrm>
            <a:off x="6461125" y="5445224"/>
            <a:ext cx="2189163" cy="701675"/>
          </a:xfrm>
          <a:prstGeom prst="rect">
            <a:avLst/>
          </a:prstGeom>
          <a:noFill/>
          <a:ln w="9525">
            <a:noFill/>
            <a:miter lim="800000"/>
            <a:headEnd/>
            <a:tailEnd/>
          </a:ln>
          <a:effectLst/>
        </p:spPr>
        <p:txBody>
          <a:bodyPr>
            <a:prstTxWarp prst="textNoShape">
              <a:avLst/>
            </a:prstTxWarp>
            <a:spAutoFit/>
          </a:bodyPr>
          <a:lstStyle/>
          <a:p>
            <a:pPr algn="l" eaLnBrk="1" hangingPunct="1">
              <a:spcBef>
                <a:spcPct val="0"/>
              </a:spcBef>
            </a:pPr>
            <a:r>
              <a:rPr lang="en-US" sz="2000" dirty="0">
                <a:latin typeface="Calibri"/>
                <a:cs typeface="Calibri"/>
              </a:rPr>
              <a:t>Cache state in processor P</a:t>
            </a:r>
            <a:r>
              <a:rPr lang="en-US" sz="2000" baseline="-25000" dirty="0">
                <a:latin typeface="Calibri"/>
                <a:cs typeface="Calibri"/>
              </a:rPr>
              <a:t>1</a:t>
            </a:r>
            <a:endParaRPr lang="en-US" sz="2000" dirty="0">
              <a:latin typeface="Calibri"/>
              <a:cs typeface="Calibri"/>
            </a:endParaRPr>
          </a:p>
        </p:txBody>
      </p:sp>
      <p:grpSp>
        <p:nvGrpSpPr>
          <p:cNvPr id="1586224" name="Group 48"/>
          <p:cNvGrpSpPr>
            <a:grpSpLocks/>
          </p:cNvGrpSpPr>
          <p:nvPr/>
        </p:nvGrpSpPr>
        <p:grpSpPr bwMode="auto">
          <a:xfrm>
            <a:off x="3505202" y="3581400"/>
            <a:ext cx="1371600" cy="1371600"/>
            <a:chOff x="2208" y="2368"/>
            <a:chExt cx="864" cy="864"/>
          </a:xfrm>
        </p:grpSpPr>
        <p:sp>
          <p:nvSpPr>
            <p:cNvPr id="1586225" name="Freeform 49"/>
            <p:cNvSpPr>
              <a:spLocks/>
            </p:cNvSpPr>
            <p:nvPr/>
          </p:nvSpPr>
          <p:spPr bwMode="auto">
            <a:xfrm>
              <a:off x="2227" y="2368"/>
              <a:ext cx="29" cy="864"/>
            </a:xfrm>
            <a:custGeom>
              <a:avLst/>
              <a:gdLst/>
              <a:ahLst/>
              <a:cxnLst>
                <a:cxn ang="0">
                  <a:pos x="1408" y="0"/>
                </a:cxn>
                <a:cxn ang="0">
                  <a:pos x="0" y="1008"/>
                </a:cxn>
              </a:cxnLst>
              <a:rect l="0" t="0" r="r" b="b"/>
              <a:pathLst>
                <a:path w="1408" h="1008">
                  <a:moveTo>
                    <a:pt x="1408" y="0"/>
                  </a:moveTo>
                  <a:cubicBezTo>
                    <a:pt x="1173" y="168"/>
                    <a:pt x="235" y="840"/>
                    <a:pt x="0" y="1008"/>
                  </a:cubicBezTo>
                </a:path>
              </a:pathLst>
            </a:custGeom>
            <a:noFill/>
            <a:ln w="28575" cap="flat" cmpd="sng">
              <a:solidFill>
                <a:srgbClr val="B69CAC"/>
              </a:solidFill>
              <a:prstDash val="solid"/>
              <a:round/>
              <a:headEnd type="stealth" w="lg" len="lg"/>
              <a:tailEnd type="none" w="med" len="med"/>
            </a:ln>
            <a:effectLst/>
          </p:spPr>
          <p:txBody>
            <a:bodyPr wrap="none" anchor="ctr">
              <a:prstTxWarp prst="textNoShape">
                <a:avLst/>
              </a:prstTxWarp>
            </a:bodyPr>
            <a:lstStyle/>
            <a:p>
              <a:endParaRPr lang="en-US">
                <a:latin typeface="Calibri"/>
                <a:cs typeface="Calibri"/>
              </a:endParaRPr>
            </a:p>
          </p:txBody>
        </p:sp>
        <p:sp>
          <p:nvSpPr>
            <p:cNvPr id="1586226" name="Rectangle 50"/>
            <p:cNvSpPr>
              <a:spLocks noChangeArrowheads="1"/>
            </p:cNvSpPr>
            <p:nvPr/>
          </p:nvSpPr>
          <p:spPr bwMode="auto">
            <a:xfrm>
              <a:off x="2208" y="2368"/>
              <a:ext cx="864" cy="408"/>
            </a:xfrm>
            <a:prstGeom prst="rect">
              <a:avLst/>
            </a:prstGeom>
            <a:noFill/>
            <a:ln w="9525">
              <a:noFill/>
              <a:miter lim="800000"/>
              <a:headEnd/>
              <a:tailEnd/>
            </a:ln>
            <a:effectLst/>
          </p:spPr>
          <p:txBody>
            <a:bodyPr wrap="square" lIns="92075" tIns="46038" rIns="92075" bIns="46038">
              <a:prstTxWarp prst="textNoShape">
                <a:avLst/>
              </a:prstTxWarp>
              <a:spAutoFit/>
            </a:bodyPr>
            <a:lstStyle/>
            <a:p>
              <a:pPr algn="l">
                <a:spcBef>
                  <a:spcPct val="0"/>
                </a:spcBef>
              </a:pPr>
              <a:r>
                <a:rPr lang="en-US" sz="1800" dirty="0">
                  <a:latin typeface="Calibri"/>
                  <a:cs typeface="Calibri"/>
                </a:rPr>
                <a:t>P</a:t>
              </a:r>
              <a:r>
                <a:rPr lang="en-US" sz="1800" baseline="-25000" dirty="0">
                  <a:latin typeface="Calibri"/>
                  <a:cs typeface="Calibri"/>
                </a:rPr>
                <a:t>1</a:t>
              </a:r>
              <a:r>
                <a:rPr lang="en-US" sz="1800" dirty="0">
                  <a:latin typeface="Calibri"/>
                  <a:cs typeface="Calibri"/>
                </a:rPr>
                <a:t> intent to write</a:t>
              </a:r>
            </a:p>
          </p:txBody>
        </p:sp>
      </p:grpSp>
      <p:grpSp>
        <p:nvGrpSpPr>
          <p:cNvPr id="1586227" name="Group 51"/>
          <p:cNvGrpSpPr>
            <a:grpSpLocks/>
          </p:cNvGrpSpPr>
          <p:nvPr/>
        </p:nvGrpSpPr>
        <p:grpSpPr bwMode="auto">
          <a:xfrm>
            <a:off x="6437313" y="3124200"/>
            <a:ext cx="2571750" cy="641350"/>
            <a:chOff x="4055" y="2080"/>
            <a:chExt cx="1620" cy="404"/>
          </a:xfrm>
        </p:grpSpPr>
        <p:sp>
          <p:nvSpPr>
            <p:cNvPr id="1586228" name="Line 52"/>
            <p:cNvSpPr>
              <a:spLocks noChangeShapeType="1"/>
            </p:cNvSpPr>
            <p:nvPr/>
          </p:nvSpPr>
          <p:spPr bwMode="auto">
            <a:xfrm flipH="1">
              <a:off x="4055" y="2280"/>
              <a:ext cx="736" cy="3"/>
            </a:xfrm>
            <a:prstGeom prst="line">
              <a:avLst/>
            </a:prstGeom>
            <a:noFill/>
            <a:ln w="25400">
              <a:solidFill>
                <a:schemeClr val="hlink"/>
              </a:solidFill>
              <a:round/>
              <a:headEnd type="none" w="sm" len="sm"/>
              <a:tailEnd type="stealth" w="lg" len="lg"/>
            </a:ln>
            <a:effectLst/>
          </p:spPr>
          <p:txBody>
            <a:bodyPr wrap="none" anchor="ctr">
              <a:prstTxWarp prst="textNoShape">
                <a:avLst/>
              </a:prstTxWarp>
            </a:bodyPr>
            <a:lstStyle/>
            <a:p>
              <a:endParaRPr lang="en-US">
                <a:latin typeface="Calibri"/>
                <a:cs typeface="Calibri"/>
              </a:endParaRPr>
            </a:p>
          </p:txBody>
        </p:sp>
        <p:sp>
          <p:nvSpPr>
            <p:cNvPr id="1586229" name="Rectangle 53"/>
            <p:cNvSpPr>
              <a:spLocks noChangeArrowheads="1"/>
            </p:cNvSpPr>
            <p:nvPr/>
          </p:nvSpPr>
          <p:spPr bwMode="auto">
            <a:xfrm>
              <a:off x="4754" y="2080"/>
              <a:ext cx="921" cy="404"/>
            </a:xfrm>
            <a:prstGeom prst="rect">
              <a:avLst/>
            </a:prstGeom>
            <a:noFill/>
            <a:ln w="9525">
              <a:noFill/>
              <a:miter lim="800000"/>
              <a:headEnd/>
              <a:tailEnd/>
            </a:ln>
            <a:effectLst/>
          </p:spPr>
          <p:txBody>
            <a:bodyPr lIns="92075" tIns="46038" rIns="92075" bIns="46038">
              <a:prstTxWarp prst="textNoShape">
                <a:avLst/>
              </a:prstTxWarp>
              <a:spAutoFit/>
            </a:bodyPr>
            <a:lstStyle/>
            <a:p>
              <a:pPr algn="l">
                <a:spcBef>
                  <a:spcPct val="0"/>
                </a:spcBef>
              </a:pPr>
              <a:r>
                <a:rPr lang="en-US" sz="1800" dirty="0">
                  <a:latin typeface="Calibri"/>
                  <a:cs typeface="Calibri"/>
                </a:rPr>
                <a:t>Read miss, not shared</a:t>
              </a:r>
            </a:p>
          </p:txBody>
        </p:sp>
      </p:grpSp>
      <p:grpSp>
        <p:nvGrpSpPr>
          <p:cNvPr id="56" name="Group 29"/>
          <p:cNvGrpSpPr>
            <a:grpSpLocks/>
          </p:cNvGrpSpPr>
          <p:nvPr/>
        </p:nvGrpSpPr>
        <p:grpSpPr bwMode="auto">
          <a:xfrm>
            <a:off x="3581399" y="3428999"/>
            <a:ext cx="2667001" cy="1600201"/>
            <a:chOff x="182" y="2640"/>
            <a:chExt cx="1680" cy="1008"/>
          </a:xfrm>
        </p:grpSpPr>
        <p:sp>
          <p:nvSpPr>
            <p:cNvPr id="57" name="Line 30"/>
            <p:cNvSpPr>
              <a:spLocks noChangeShapeType="1"/>
            </p:cNvSpPr>
            <p:nvPr/>
          </p:nvSpPr>
          <p:spPr bwMode="auto">
            <a:xfrm flipH="1">
              <a:off x="182" y="2736"/>
              <a:ext cx="1440" cy="912"/>
            </a:xfrm>
            <a:prstGeom prst="line">
              <a:avLst/>
            </a:prstGeom>
            <a:noFill/>
            <a:ln w="25400">
              <a:solidFill>
                <a:schemeClr val="hlink"/>
              </a:solidFill>
              <a:round/>
              <a:headEnd type="none" w="sm" len="sm"/>
              <a:tailEnd type="stealth" w="lg" len="lg"/>
            </a:ln>
            <a:effectLst/>
          </p:spPr>
          <p:txBody>
            <a:bodyPr wrap="none" anchor="ctr">
              <a:prstTxWarp prst="textNoShape">
                <a:avLst/>
              </a:prstTxWarp>
            </a:bodyPr>
            <a:lstStyle/>
            <a:p>
              <a:endParaRPr lang="en-US">
                <a:latin typeface="Calibri"/>
                <a:cs typeface="Calibri"/>
              </a:endParaRPr>
            </a:p>
          </p:txBody>
        </p:sp>
        <p:sp>
          <p:nvSpPr>
            <p:cNvPr id="58" name="Rectangle 31"/>
            <p:cNvSpPr>
              <a:spLocks noChangeArrowheads="1"/>
            </p:cNvSpPr>
            <p:nvPr/>
          </p:nvSpPr>
          <p:spPr bwMode="auto">
            <a:xfrm>
              <a:off x="902" y="2640"/>
              <a:ext cx="960" cy="582"/>
            </a:xfrm>
            <a:prstGeom prst="rect">
              <a:avLst/>
            </a:prstGeom>
            <a:noFill/>
            <a:ln w="9525">
              <a:noFill/>
              <a:miter lim="800000"/>
              <a:headEnd/>
              <a:tailEnd/>
            </a:ln>
            <a:effectLst/>
          </p:spPr>
          <p:txBody>
            <a:bodyPr wrap="square" lIns="92075" tIns="46038" rIns="92075" bIns="46038">
              <a:prstTxWarp prst="textNoShape">
                <a:avLst/>
              </a:prstTxWarp>
              <a:spAutoFit/>
            </a:bodyPr>
            <a:lstStyle/>
            <a:p>
              <a:pPr algn="l">
                <a:spcBef>
                  <a:spcPct val="0"/>
                </a:spcBef>
              </a:pPr>
              <a:r>
                <a:rPr lang="en-US" sz="1800" dirty="0">
                  <a:latin typeface="Calibri"/>
                  <a:cs typeface="Calibri"/>
                </a:rPr>
                <a:t>Other processor</a:t>
              </a:r>
              <a:endParaRPr lang="en-US" sz="1800" dirty="0" smtClean="0">
                <a:latin typeface="Calibri"/>
                <a:cs typeface="Calibri"/>
              </a:endParaRPr>
            </a:p>
            <a:p>
              <a:pPr algn="l">
                <a:spcBef>
                  <a:spcPct val="0"/>
                </a:spcBef>
              </a:pPr>
              <a:r>
                <a:rPr lang="en-US" sz="1800" dirty="0" smtClean="0">
                  <a:latin typeface="Calibri"/>
                  <a:cs typeface="Calibri"/>
                </a:rPr>
                <a:t>reads</a:t>
              </a:r>
              <a:endParaRPr lang="en-US" sz="1800" dirty="0">
                <a:latin typeface="Calibri"/>
                <a:cs typeface="Calibri"/>
              </a:endParaRPr>
            </a:p>
          </p:txBody>
        </p:sp>
      </p:grpSp>
      <p:grpSp>
        <p:nvGrpSpPr>
          <p:cNvPr id="60" name="Group 29"/>
          <p:cNvGrpSpPr>
            <a:grpSpLocks/>
          </p:cNvGrpSpPr>
          <p:nvPr/>
        </p:nvGrpSpPr>
        <p:grpSpPr bwMode="auto">
          <a:xfrm>
            <a:off x="3657600" y="3429000"/>
            <a:ext cx="2590801" cy="1914526"/>
            <a:chOff x="38" y="2352"/>
            <a:chExt cx="1632" cy="1206"/>
          </a:xfrm>
        </p:grpSpPr>
        <p:sp>
          <p:nvSpPr>
            <p:cNvPr id="61" name="Line 30"/>
            <p:cNvSpPr>
              <a:spLocks noChangeShapeType="1"/>
            </p:cNvSpPr>
            <p:nvPr/>
          </p:nvSpPr>
          <p:spPr bwMode="auto">
            <a:xfrm>
              <a:off x="38" y="2352"/>
              <a:ext cx="1344" cy="1104"/>
            </a:xfrm>
            <a:prstGeom prst="line">
              <a:avLst/>
            </a:prstGeom>
            <a:noFill/>
            <a:ln w="25400">
              <a:solidFill>
                <a:schemeClr val="hlink"/>
              </a:solidFill>
              <a:round/>
              <a:headEnd type="none" w="sm" len="sm"/>
              <a:tailEnd type="stealth" w="lg" len="lg"/>
            </a:ln>
            <a:effectLst/>
          </p:spPr>
          <p:txBody>
            <a:bodyPr wrap="none" anchor="ctr">
              <a:prstTxWarp prst="textNoShape">
                <a:avLst/>
              </a:prstTxWarp>
            </a:bodyPr>
            <a:lstStyle/>
            <a:p>
              <a:endParaRPr lang="en-US">
                <a:latin typeface="Calibri"/>
                <a:cs typeface="Calibri"/>
              </a:endParaRPr>
            </a:p>
          </p:txBody>
        </p:sp>
        <p:sp>
          <p:nvSpPr>
            <p:cNvPr id="62" name="Rectangle 31"/>
            <p:cNvSpPr>
              <a:spLocks noChangeArrowheads="1"/>
            </p:cNvSpPr>
            <p:nvPr/>
          </p:nvSpPr>
          <p:spPr bwMode="auto">
            <a:xfrm>
              <a:off x="326" y="2976"/>
              <a:ext cx="1344" cy="582"/>
            </a:xfrm>
            <a:prstGeom prst="rect">
              <a:avLst/>
            </a:prstGeom>
            <a:noFill/>
            <a:ln w="9525">
              <a:noFill/>
              <a:miter lim="800000"/>
              <a:headEnd/>
              <a:tailEnd/>
            </a:ln>
            <a:effectLst/>
          </p:spPr>
          <p:txBody>
            <a:bodyPr wrap="square" lIns="92075" tIns="46038" rIns="92075" bIns="46038">
              <a:prstTxWarp prst="textNoShape">
                <a:avLst/>
              </a:prstTxWarp>
              <a:spAutoFit/>
            </a:bodyPr>
            <a:lstStyle/>
            <a:p>
              <a:pPr algn="l">
                <a:spcBef>
                  <a:spcPct val="0"/>
                </a:spcBef>
              </a:pPr>
              <a:r>
                <a:rPr lang="en-US" sz="1800" dirty="0">
                  <a:latin typeface="Calibri"/>
                  <a:cs typeface="Calibri"/>
                </a:rPr>
                <a:t>Other </a:t>
              </a:r>
              <a:r>
                <a:rPr lang="en-US" sz="1800" dirty="0" smtClean="0">
                  <a:latin typeface="Calibri"/>
                  <a:cs typeface="Calibri"/>
                </a:rPr>
                <a:t>processor intent to write, P1 writes back</a:t>
              </a:r>
              <a:endParaRPr lang="en-US" sz="1800" dirty="0">
                <a:latin typeface="Calibri"/>
                <a:cs typeface="Calibri"/>
              </a:endParaRPr>
            </a:p>
          </p:txBody>
        </p:sp>
      </p:grpSp>
    </p:spTree>
    <p:extLst>
      <p:ext uri="{BB962C8B-B14F-4D97-AF65-F5344CB8AC3E}">
        <p14:creationId xmlns:p14="http://schemas.microsoft.com/office/powerpoint/2010/main" val="3878180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86204"/>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1586203"/>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499"/>
                                          </p:stCondLst>
                                        </p:cTn>
                                        <p:tgtEl>
                                          <p:spTgt spid="1586211"/>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499"/>
                                          </p:stCondLst>
                                        </p:cTn>
                                        <p:tgtEl>
                                          <p:spTgt spid="1586224"/>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499"/>
                                          </p:stCondLst>
                                        </p:cTn>
                                        <p:tgtEl>
                                          <p:spTgt spid="1586220"/>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499"/>
                                          </p:stCondLst>
                                        </p:cTn>
                                        <p:tgtEl>
                                          <p:spTgt spid="158622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499"/>
                                          </p:stCondLst>
                                        </p:cTn>
                                        <p:tgtEl>
                                          <p:spTgt spid="1586217"/>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499"/>
                                          </p:stCondLst>
                                        </p:cTn>
                                        <p:tgtEl>
                                          <p:spTgt spid="1586208"/>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499"/>
                                          </p:stCondLst>
                                        </p:cTn>
                                        <p:tgtEl>
                                          <p:spTgt spid="1586197"/>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499"/>
                                          </p:stCondLst>
                                        </p:cTn>
                                        <p:tgtEl>
                                          <p:spTgt spid="56"/>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499"/>
                                          </p:stCondLst>
                                        </p:cTn>
                                        <p:tgtEl>
                                          <p:spTgt spid="1586205"/>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499"/>
                                          </p:stCondLst>
                                        </p:cTn>
                                        <p:tgtEl>
                                          <p:spTgt spid="1586200"/>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499"/>
                                          </p:stCondLst>
                                        </p:cTn>
                                        <p:tgtEl>
                                          <p:spTgt spid="1586214"/>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499"/>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6203" grpId="0" animBg="1"/>
      <p:bldP spid="1586204"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r>
              <a:rPr lang="en-US" altLang="zh-TW" dirty="0" smtClean="0"/>
              <a:t>Summary of MESI</a:t>
            </a:r>
          </a:p>
        </p:txBody>
      </p:sp>
      <p:sp>
        <p:nvSpPr>
          <p:cNvPr id="3" name="Content Placeholder 2"/>
          <p:cNvSpPr>
            <a:spLocks noGrp="1"/>
          </p:cNvSpPr>
          <p:nvPr>
            <p:ph idx="1"/>
          </p:nvPr>
        </p:nvSpPr>
        <p:spPr/>
        <p:txBody>
          <a:bodyPr/>
          <a:lstStyle/>
          <a:p>
            <a:pPr>
              <a:spcBef>
                <a:spcPts val="0"/>
              </a:spcBef>
            </a:pPr>
            <a:r>
              <a:rPr lang="en-US" altLang="zh-TW" dirty="0" smtClean="0"/>
              <a:t>MESI: for invalidation-based write-back cache</a:t>
            </a:r>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38</a:t>
            </a:fld>
            <a:endParaRPr lang="zh-TW" altLang="zh-TW"/>
          </a:p>
        </p:txBody>
      </p:sp>
      <p:graphicFrame>
        <p:nvGraphicFramePr>
          <p:cNvPr id="2" name="表格 1"/>
          <p:cNvGraphicFramePr>
            <a:graphicFrameLocks noGrp="1"/>
          </p:cNvGraphicFramePr>
          <p:nvPr>
            <p:extLst>
              <p:ext uri="{D42A27DB-BD31-4B8C-83A1-F6EECF244321}">
                <p14:modId xmlns:p14="http://schemas.microsoft.com/office/powerpoint/2010/main" val="2093232224"/>
              </p:ext>
            </p:extLst>
          </p:nvPr>
        </p:nvGraphicFramePr>
        <p:xfrm>
          <a:off x="755574" y="1628801"/>
          <a:ext cx="7488835" cy="4248471"/>
        </p:xfrm>
        <a:graphic>
          <a:graphicData uri="http://schemas.openxmlformats.org/drawingml/2006/table">
            <a:tbl>
              <a:tblPr firstRow="1" bandRow="1">
                <a:tableStyleId>{21E4AEA4-8DFA-4A89-87EB-49C32662AFE0}</a:tableStyleId>
              </a:tblPr>
              <a:tblGrid>
                <a:gridCol w="2072383">
                  <a:extLst>
                    <a:ext uri="{9D8B030D-6E8A-4147-A177-3AD203B41FA5}">
                      <a16:colId xmlns:a16="http://schemas.microsoft.com/office/drawing/2014/main" xmlns="" val="20000"/>
                    </a:ext>
                  </a:extLst>
                </a:gridCol>
                <a:gridCol w="2708226">
                  <a:extLst>
                    <a:ext uri="{9D8B030D-6E8A-4147-A177-3AD203B41FA5}">
                      <a16:colId xmlns:a16="http://schemas.microsoft.com/office/drawing/2014/main" xmlns="" val="20001"/>
                    </a:ext>
                  </a:extLst>
                </a:gridCol>
                <a:gridCol w="2708226">
                  <a:extLst>
                    <a:ext uri="{9D8B030D-6E8A-4147-A177-3AD203B41FA5}">
                      <a16:colId xmlns:a16="http://schemas.microsoft.com/office/drawing/2014/main" xmlns="" val="20002"/>
                    </a:ext>
                  </a:extLst>
                </a:gridCol>
              </a:tblGrid>
              <a:tr h="703071">
                <a:tc>
                  <a:txBody>
                    <a:bodyPr/>
                    <a:lstStyle/>
                    <a:p>
                      <a:pPr algn="ctr"/>
                      <a:r>
                        <a:rPr lang="en-US" altLang="zh-TW" sz="2400" b="0" dirty="0" smtClean="0">
                          <a:solidFill>
                            <a:schemeClr val="tx1"/>
                          </a:solidFill>
                        </a:rPr>
                        <a:t>State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Copies</a:t>
                      </a:r>
                      <a:r>
                        <a:rPr lang="en-US" altLang="zh-TW" sz="2400" b="0" baseline="0" dirty="0" smtClean="0">
                          <a:solidFill>
                            <a:schemeClr val="tx1"/>
                          </a:solidFill>
                        </a:rPr>
                        <a:t> in caches</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Copy in memory</a:t>
                      </a:r>
                      <a:endParaRPr lang="zh-TW" altLang="en-US" sz="2400" b="0" dirty="0">
                        <a:solidFill>
                          <a:schemeClr val="tx1"/>
                        </a:solidFill>
                      </a:endParaRPr>
                    </a:p>
                  </a:txBody>
                  <a:tcPr anchor="ctr"/>
                </a:tc>
                <a:extLst>
                  <a:ext uri="{0D108BD9-81ED-4DB2-BD59-A6C34878D82A}">
                    <a16:rowId xmlns:a16="http://schemas.microsoft.com/office/drawing/2014/main" xmlns="" val="10000"/>
                  </a:ext>
                </a:extLst>
              </a:tr>
              <a:tr h="709080">
                <a:tc>
                  <a:txBody>
                    <a:bodyPr/>
                    <a:lstStyle/>
                    <a:p>
                      <a:pPr algn="ctr"/>
                      <a:r>
                        <a:rPr lang="en-US" altLang="zh-TW" sz="2400" b="0" dirty="0" smtClean="0">
                          <a:solidFill>
                            <a:schemeClr val="tx1"/>
                          </a:solidFill>
                        </a:rPr>
                        <a:t>M</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Single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Stale</a:t>
                      </a:r>
                      <a:endParaRPr lang="zh-TW" altLang="en-US" sz="2400" b="0" dirty="0">
                        <a:solidFill>
                          <a:schemeClr val="tx1"/>
                        </a:solidFill>
                      </a:endParaRPr>
                    </a:p>
                  </a:txBody>
                  <a:tcPr anchor="ctr"/>
                </a:tc>
                <a:extLst>
                  <a:ext uri="{0D108BD9-81ED-4DB2-BD59-A6C34878D82A}">
                    <a16:rowId xmlns:a16="http://schemas.microsoft.com/office/drawing/2014/main" xmlns="" val="10001"/>
                  </a:ext>
                </a:extLst>
              </a:tr>
              <a:tr h="709080">
                <a:tc>
                  <a:txBody>
                    <a:bodyPr/>
                    <a:lstStyle/>
                    <a:p>
                      <a:pPr algn="ctr"/>
                      <a:r>
                        <a:rPr lang="en-US" altLang="zh-TW" sz="2400" b="1" dirty="0" smtClean="0">
                          <a:solidFill>
                            <a:srgbClr val="FF0000"/>
                          </a:solidFill>
                        </a:rPr>
                        <a:t>E</a:t>
                      </a:r>
                      <a:endParaRPr lang="zh-TW" altLang="en-US" sz="2400" b="1" dirty="0">
                        <a:solidFill>
                          <a:srgbClr val="FF0000"/>
                        </a:solidFill>
                      </a:endParaRPr>
                    </a:p>
                  </a:txBody>
                  <a:tcPr anchor="ctr"/>
                </a:tc>
                <a:tc>
                  <a:txBody>
                    <a:bodyPr/>
                    <a:lstStyle/>
                    <a:p>
                      <a:pPr algn="ctr"/>
                      <a:r>
                        <a:rPr lang="en-US" altLang="zh-TW" sz="2400" b="0" dirty="0" smtClean="0">
                          <a:solidFill>
                            <a:schemeClr val="tx1"/>
                          </a:solidFill>
                        </a:rPr>
                        <a:t>Single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Up-to-date</a:t>
                      </a:r>
                      <a:endParaRPr lang="zh-TW" altLang="en-US" sz="2400" b="0" dirty="0">
                        <a:solidFill>
                          <a:schemeClr val="tx1"/>
                        </a:solidFill>
                      </a:endParaRPr>
                    </a:p>
                  </a:txBody>
                  <a:tcPr anchor="ctr"/>
                </a:tc>
                <a:extLst>
                  <a:ext uri="{0D108BD9-81ED-4DB2-BD59-A6C34878D82A}">
                    <a16:rowId xmlns:a16="http://schemas.microsoft.com/office/drawing/2014/main" xmlns="" val="10002"/>
                  </a:ext>
                </a:extLst>
              </a:tr>
              <a:tr h="709080">
                <a:tc>
                  <a:txBody>
                    <a:bodyPr/>
                    <a:lstStyle/>
                    <a:p>
                      <a:pPr algn="ctr"/>
                      <a:r>
                        <a:rPr lang="en-US" altLang="zh-TW" sz="2400" b="0" dirty="0" smtClean="0">
                          <a:solidFill>
                            <a:schemeClr val="tx1"/>
                          </a:solidFill>
                        </a:rPr>
                        <a:t>---</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Multiple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Stale</a:t>
                      </a:r>
                      <a:endParaRPr lang="zh-TW" altLang="en-US" sz="2400" b="0" dirty="0">
                        <a:solidFill>
                          <a:schemeClr val="tx1"/>
                        </a:solidFill>
                      </a:endParaRPr>
                    </a:p>
                  </a:txBody>
                  <a:tcPr anchor="ctr"/>
                </a:tc>
                <a:extLst>
                  <a:ext uri="{0D108BD9-81ED-4DB2-BD59-A6C34878D82A}">
                    <a16:rowId xmlns:a16="http://schemas.microsoft.com/office/drawing/2014/main" xmlns="" val="10003"/>
                  </a:ext>
                </a:extLst>
              </a:tr>
              <a:tr h="709080">
                <a:tc>
                  <a:txBody>
                    <a:bodyPr/>
                    <a:lstStyle/>
                    <a:p>
                      <a:pPr algn="ctr"/>
                      <a:r>
                        <a:rPr lang="en-US" altLang="zh-TW" sz="2400" b="0" dirty="0" smtClean="0">
                          <a:solidFill>
                            <a:schemeClr val="tx1"/>
                          </a:solidFill>
                        </a:rPr>
                        <a:t>S</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Multiple</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Up-to-date</a:t>
                      </a:r>
                      <a:endParaRPr lang="zh-TW" altLang="en-US" sz="2400" b="0" dirty="0">
                        <a:solidFill>
                          <a:schemeClr val="tx1"/>
                        </a:solidFill>
                      </a:endParaRPr>
                    </a:p>
                  </a:txBody>
                  <a:tcPr anchor="ctr"/>
                </a:tc>
                <a:extLst>
                  <a:ext uri="{0D108BD9-81ED-4DB2-BD59-A6C34878D82A}">
                    <a16:rowId xmlns:a16="http://schemas.microsoft.com/office/drawing/2014/main" xmlns="" val="10004"/>
                  </a:ext>
                </a:extLst>
              </a:tr>
              <a:tr h="709080">
                <a:tc>
                  <a:txBody>
                    <a:bodyPr/>
                    <a:lstStyle/>
                    <a:p>
                      <a:pPr algn="ctr"/>
                      <a:r>
                        <a:rPr lang="en-US" altLang="zh-TW" sz="2400" b="0" dirty="0" smtClean="0">
                          <a:solidFill>
                            <a:schemeClr val="tx1"/>
                          </a:solidFill>
                        </a:rPr>
                        <a:t>I</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Don’t know</a:t>
                      </a:r>
                      <a:endParaRPr lang="zh-TW" altLang="en-US" sz="2400" b="0" dirty="0">
                        <a:solidFill>
                          <a:schemeClr val="tx1"/>
                        </a:solidFill>
                      </a:endParaRPr>
                    </a:p>
                  </a:txBody>
                  <a:tcPr anchor="ctr"/>
                </a:tc>
                <a:tc>
                  <a:txBody>
                    <a:bodyPr/>
                    <a:lstStyle/>
                    <a:p>
                      <a:pPr algn="ctr"/>
                      <a:r>
                        <a:rPr lang="en-US" altLang="zh-TW" sz="2400" b="0" dirty="0" smtClean="0">
                          <a:solidFill>
                            <a:schemeClr val="tx1"/>
                          </a:solidFill>
                        </a:rPr>
                        <a:t>Don’t know</a:t>
                      </a:r>
                      <a:endParaRPr lang="zh-TW" altLang="en-US" sz="2400" b="0" dirty="0">
                        <a:solidFill>
                          <a:schemeClr val="tx1"/>
                        </a:solidFill>
                      </a:endParaRPr>
                    </a:p>
                  </a:txBody>
                  <a:tcPr anchor="ctr"/>
                </a:tc>
                <a:extLst>
                  <a:ext uri="{0D108BD9-81ED-4DB2-BD59-A6C34878D82A}">
                    <a16:rowId xmlns:a16="http://schemas.microsoft.com/office/drawing/2014/main" xmlns="" val="10005"/>
                  </a:ext>
                </a:extLst>
              </a:tr>
            </a:tbl>
          </a:graphicData>
        </a:graphic>
      </p:graphicFrame>
      <p:cxnSp>
        <p:nvCxnSpPr>
          <p:cNvPr id="6" name="直線接點 5"/>
          <p:cNvCxnSpPr/>
          <p:nvPr/>
        </p:nvCxnSpPr>
        <p:spPr bwMode="auto">
          <a:xfrm>
            <a:off x="899592" y="4077072"/>
            <a:ext cx="7200000" cy="0"/>
          </a:xfrm>
          <a:prstGeom prst="line">
            <a:avLst/>
          </a:prstGeom>
          <a:solidFill>
            <a:schemeClr val="accent1"/>
          </a:solidFill>
          <a:ln w="9525"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946340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zh-TW" smtClean="0"/>
              <a:t>Shared Memory Model</a:t>
            </a:r>
          </a:p>
        </p:txBody>
      </p:sp>
      <p:sp>
        <p:nvSpPr>
          <p:cNvPr id="3" name="Content Placeholder 2"/>
          <p:cNvSpPr>
            <a:spLocks noGrp="1"/>
          </p:cNvSpPr>
          <p:nvPr>
            <p:ph idx="1"/>
          </p:nvPr>
        </p:nvSpPr>
        <p:spPr/>
        <p:txBody>
          <a:bodyPr/>
          <a:lstStyle/>
          <a:p>
            <a:r>
              <a:rPr lang="en-US" altLang="zh-TW" dirty="0" smtClean="0"/>
              <a:t>Many parallel programs communicate through shared memory</a:t>
            </a:r>
          </a:p>
          <a:p>
            <a:r>
              <a:rPr lang="en-US" altLang="zh-TW" dirty="0" smtClean="0"/>
              <a:t>P0 writes to an address, followed by P1 reading</a:t>
            </a:r>
          </a:p>
          <a:p>
            <a:pPr lvl="1"/>
            <a:r>
              <a:rPr lang="en-US" altLang="zh-TW" dirty="0" smtClean="0"/>
              <a:t>This implies communication between the two</a:t>
            </a:r>
          </a:p>
          <a:p>
            <a:pPr lvl="1"/>
            <a:endParaRPr lang="en-US" altLang="zh-TW" dirty="0" smtClean="0"/>
          </a:p>
          <a:p>
            <a:pPr lvl="1"/>
            <a:endParaRPr lang="en-US" altLang="zh-TW" dirty="0" smtClean="0"/>
          </a:p>
          <a:p>
            <a:pPr lvl="1"/>
            <a:endParaRPr lang="en-US" altLang="zh-TW" dirty="0" smtClean="0"/>
          </a:p>
          <a:p>
            <a:pPr lvl="1"/>
            <a:endParaRPr lang="en-US" altLang="zh-TW" dirty="0" smtClean="0"/>
          </a:p>
          <a:p>
            <a:r>
              <a:rPr lang="en-US" altLang="zh-TW" dirty="0" smtClean="0"/>
              <a:t>Each read should receive the value last written not only by itself but also </a:t>
            </a:r>
            <a:r>
              <a:rPr lang="en-US" altLang="zh-TW" dirty="0" smtClean="0">
                <a:solidFill>
                  <a:srgbClr val="FF0000"/>
                </a:solidFill>
              </a:rPr>
              <a:t>by anyone</a:t>
            </a:r>
            <a:r>
              <a:rPr lang="zh-TW" altLang="en-US" dirty="0" smtClean="0"/>
              <a:t> </a:t>
            </a:r>
            <a:r>
              <a:rPr lang="en-US" altLang="zh-TW" dirty="0" smtClean="0">
                <a:sym typeface="Wingdings" panose="05000000000000000000" pitchFamily="2" charset="2"/>
              </a:rPr>
              <a:t> need synch.</a:t>
            </a:r>
            <a:endParaRPr lang="en-US" altLang="zh-TW" dirty="0" smtClean="0"/>
          </a:p>
          <a:p>
            <a:pPr lvl="1"/>
            <a:r>
              <a:rPr lang="en-US" altLang="zh-TW" dirty="0" smtClean="0"/>
              <a:t>What </a:t>
            </a:r>
            <a:r>
              <a:rPr lang="en-US" altLang="zh-TW" dirty="0"/>
              <a:t>does last written mean</a:t>
            </a:r>
            <a:r>
              <a:rPr lang="en-US" altLang="zh-TW" dirty="0" smtClean="0"/>
              <a:t>?</a:t>
            </a:r>
          </a:p>
          <a:p>
            <a:r>
              <a:rPr lang="en-US" altLang="zh-TW" dirty="0" smtClean="0"/>
              <a:t>What if Mem[A] is cached (at either end)?</a:t>
            </a:r>
          </a:p>
        </p:txBody>
      </p:sp>
      <p:sp>
        <p:nvSpPr>
          <p:cNvPr id="5" name="TextBox 4"/>
          <p:cNvSpPr txBox="1">
            <a:spLocks noChangeArrowheads="1"/>
          </p:cNvSpPr>
          <p:nvPr/>
        </p:nvSpPr>
        <p:spPr bwMode="auto">
          <a:xfrm>
            <a:off x="1109663" y="2919413"/>
            <a:ext cx="166103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b="1" u="sng">
                <a:solidFill>
                  <a:srgbClr val="000000"/>
                </a:solidFill>
                <a:latin typeface="+mn-lt"/>
              </a:rPr>
              <a:t>Proc 0</a:t>
            </a:r>
          </a:p>
          <a:p>
            <a:pPr eaLnBrk="1" hangingPunct="1"/>
            <a:r>
              <a:rPr lang="en-US" altLang="zh-TW">
                <a:solidFill>
                  <a:srgbClr val="000000"/>
                </a:solidFill>
                <a:latin typeface="+mn-lt"/>
              </a:rPr>
              <a:t>Mem[A] = 1</a:t>
            </a:r>
          </a:p>
        </p:txBody>
      </p:sp>
      <p:sp>
        <p:nvSpPr>
          <p:cNvPr id="6" name="TextBox 5"/>
          <p:cNvSpPr txBox="1">
            <a:spLocks noChangeArrowheads="1"/>
          </p:cNvSpPr>
          <p:nvPr/>
        </p:nvSpPr>
        <p:spPr bwMode="auto">
          <a:xfrm>
            <a:off x="4505325" y="2919413"/>
            <a:ext cx="1880964"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b="1" u="sng">
                <a:solidFill>
                  <a:srgbClr val="000000"/>
                </a:solidFill>
                <a:latin typeface="+mn-lt"/>
              </a:rPr>
              <a:t>Proc 1</a:t>
            </a:r>
          </a:p>
          <a:p>
            <a:pPr eaLnBrk="1" hangingPunct="1"/>
            <a:r>
              <a:rPr lang="en-US" altLang="zh-TW">
                <a:solidFill>
                  <a:srgbClr val="000000"/>
                </a:solidFill>
                <a:latin typeface="+mn-lt"/>
              </a:rPr>
              <a:t>…</a:t>
            </a:r>
          </a:p>
          <a:p>
            <a:pPr eaLnBrk="1" hangingPunct="1"/>
            <a:endParaRPr lang="en-US" altLang="zh-TW" i="1" u="sng">
              <a:solidFill>
                <a:srgbClr val="000000"/>
              </a:solidFill>
              <a:latin typeface="+mn-lt"/>
            </a:endParaRPr>
          </a:p>
          <a:p>
            <a:pPr eaLnBrk="1" hangingPunct="1"/>
            <a:r>
              <a:rPr lang="en-US" altLang="zh-TW">
                <a:solidFill>
                  <a:srgbClr val="000000"/>
                </a:solidFill>
                <a:latin typeface="+mn-lt"/>
              </a:rPr>
              <a:t>Print Mem[A]</a:t>
            </a:r>
          </a:p>
        </p:txBody>
      </p:sp>
      <p:cxnSp>
        <p:nvCxnSpPr>
          <p:cNvPr id="8" name="Straight Connector 7"/>
          <p:cNvCxnSpPr>
            <a:cxnSpLocks noChangeShapeType="1"/>
          </p:cNvCxnSpPr>
          <p:nvPr/>
        </p:nvCxnSpPr>
        <p:spPr bwMode="auto">
          <a:xfrm>
            <a:off x="1208088" y="3768725"/>
            <a:ext cx="5041900" cy="15875"/>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cxnSp>
      <p:cxnSp>
        <p:nvCxnSpPr>
          <p:cNvPr id="10" name="Straight Connector 9"/>
          <p:cNvCxnSpPr>
            <a:cxnSpLocks noChangeShapeType="1"/>
          </p:cNvCxnSpPr>
          <p:nvPr/>
        </p:nvCxnSpPr>
        <p:spPr bwMode="auto">
          <a:xfrm>
            <a:off x="2752095" y="3590072"/>
            <a:ext cx="1812925" cy="5746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9" name="投影片編號版面配置區 8"/>
          <p:cNvSpPr>
            <a:spLocks noGrp="1"/>
          </p:cNvSpPr>
          <p:nvPr>
            <p:ph type="sldNum" sz="quarter" idx="11"/>
          </p:nvPr>
        </p:nvSpPr>
        <p:spPr/>
        <p:txBody>
          <a:bodyPr/>
          <a:lstStyle/>
          <a:p>
            <a:fld id="{0EF8A0A4-1A2F-4B89-B3C7-02C31CE3A532}" type="slidenum">
              <a:rPr lang="zh-TW" altLang="en-US" smtClean="0"/>
              <a:pPr/>
              <a:t>3</a:t>
            </a:fld>
            <a:endParaRPr lang="zh-TW" altLang="zh-TW"/>
          </a:p>
        </p:txBody>
      </p:sp>
    </p:spTree>
    <p:extLst>
      <p:ext uri="{BB962C8B-B14F-4D97-AF65-F5344CB8AC3E}">
        <p14:creationId xmlns:p14="http://schemas.microsoft.com/office/powerpoint/2010/main" val="880711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par>
                          <p:cTn id="11" fill="hold" nodeType="withGroup">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par>
                          <p:cTn id="14" fill="hold" nodeType="withGroup">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P spid="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4"/>
          <p:cNvSpPr>
            <a:spLocks noGrp="1"/>
          </p:cNvSpPr>
          <p:nvPr>
            <p:ph type="title"/>
          </p:nvPr>
        </p:nvSpPr>
        <p:spPr/>
        <p:txBody>
          <a:bodyPr/>
          <a:lstStyle/>
          <a:p>
            <a:r>
              <a:rPr lang="en-US" altLang="zh-TW" smtClean="0"/>
              <a:t>The Problem with MESI</a:t>
            </a:r>
          </a:p>
        </p:txBody>
      </p:sp>
      <p:sp>
        <p:nvSpPr>
          <p:cNvPr id="6" name="Content Placeholder 5"/>
          <p:cNvSpPr>
            <a:spLocks noGrp="1"/>
          </p:cNvSpPr>
          <p:nvPr>
            <p:ph idx="1"/>
          </p:nvPr>
        </p:nvSpPr>
        <p:spPr/>
        <p:txBody>
          <a:bodyPr/>
          <a:lstStyle/>
          <a:p>
            <a:r>
              <a:rPr lang="en-US" altLang="zh-TW" dirty="0" smtClean="0"/>
              <a:t>Shared state requires the data to be clean </a:t>
            </a:r>
          </a:p>
          <a:p>
            <a:pPr lvl="1"/>
            <a:r>
              <a:rPr lang="en-US" altLang="zh-TW" dirty="0" smtClean="0"/>
              <a:t>i.e., all caches that have the block have the up-to-date copy and so does the memory</a:t>
            </a:r>
          </a:p>
          <a:p>
            <a:endParaRPr lang="en-US" altLang="zh-TW" dirty="0" smtClean="0"/>
          </a:p>
          <a:p>
            <a:r>
              <a:rPr lang="en-US" altLang="zh-TW" dirty="0" smtClean="0"/>
              <a:t>Problem: need to write the block to memory when </a:t>
            </a:r>
            <a:r>
              <a:rPr lang="en-US" altLang="zh-TW" dirty="0" err="1" smtClean="0"/>
              <a:t>BusRd</a:t>
            </a:r>
            <a:r>
              <a:rPr lang="en-US" altLang="zh-TW" dirty="0" smtClean="0"/>
              <a:t> happens when the block is in Modified state</a:t>
            </a:r>
          </a:p>
          <a:p>
            <a:endParaRPr lang="en-US" altLang="zh-TW" dirty="0" smtClean="0"/>
          </a:p>
          <a:p>
            <a:r>
              <a:rPr lang="en-US" altLang="zh-TW" dirty="0" smtClean="0"/>
              <a:t>Why is this a problem?</a:t>
            </a:r>
          </a:p>
          <a:p>
            <a:pPr lvl="1"/>
            <a:r>
              <a:rPr lang="en-US" altLang="zh-TW" dirty="0" smtClean="0"/>
              <a:t>Memory can be updated unnecessarily </a:t>
            </a:r>
            <a:r>
              <a:rPr lang="en-US" altLang="zh-TW" dirty="0" smtClean="0">
                <a:sym typeface="Wingdings" panose="05000000000000000000" pitchFamily="2" charset="2"/>
              </a:rPr>
              <a:t> some other processor may want to write to the block again while it is cached</a:t>
            </a:r>
          </a:p>
          <a:p>
            <a:pPr lvl="1"/>
            <a:endParaRPr lang="en-US" altLang="zh-TW" dirty="0" smtClean="0"/>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39</a:t>
            </a:fld>
            <a:endParaRPr lang="zh-TW" altLang="zh-TW"/>
          </a:p>
        </p:txBody>
      </p:sp>
    </p:spTree>
    <p:extLst>
      <p:ext uri="{BB962C8B-B14F-4D97-AF65-F5344CB8AC3E}">
        <p14:creationId xmlns:p14="http://schemas.microsoft.com/office/powerpoint/2010/main" val="1081468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6"/>
          <p:cNvSpPr>
            <a:spLocks noGrp="1"/>
          </p:cNvSpPr>
          <p:nvPr>
            <p:ph type="title"/>
          </p:nvPr>
        </p:nvSpPr>
        <p:spPr/>
        <p:txBody>
          <a:bodyPr/>
          <a:lstStyle/>
          <a:p>
            <a:r>
              <a:rPr lang="en-US" altLang="zh-TW" smtClean="0"/>
              <a:t>Improving on MESI</a:t>
            </a:r>
          </a:p>
        </p:txBody>
      </p:sp>
      <p:sp>
        <p:nvSpPr>
          <p:cNvPr id="8" name="Content Placeholder 7"/>
          <p:cNvSpPr>
            <a:spLocks noGrp="1"/>
          </p:cNvSpPr>
          <p:nvPr>
            <p:ph idx="1"/>
          </p:nvPr>
        </p:nvSpPr>
        <p:spPr/>
        <p:txBody>
          <a:bodyPr/>
          <a:lstStyle/>
          <a:p>
            <a:r>
              <a:rPr lang="en-US" altLang="zh-TW" dirty="0" smtClean="0"/>
              <a:t>Idea 1: Do not transit from M</a:t>
            </a:r>
            <a:r>
              <a:rPr lang="en-US" altLang="zh-TW" dirty="0" smtClean="0">
                <a:sym typeface="Wingdings" panose="05000000000000000000" pitchFamily="2" charset="2"/>
              </a:rPr>
              <a:t>S on a </a:t>
            </a:r>
            <a:r>
              <a:rPr lang="en-US" altLang="zh-TW" dirty="0" err="1" smtClean="0">
                <a:sym typeface="Wingdings" panose="05000000000000000000" pitchFamily="2" charset="2"/>
              </a:rPr>
              <a:t>BusRd</a:t>
            </a:r>
            <a:r>
              <a:rPr lang="en-US" altLang="zh-TW" dirty="0" smtClean="0">
                <a:sym typeface="Wingdings" panose="05000000000000000000" pitchFamily="2" charset="2"/>
              </a:rPr>
              <a:t> Invalidate the copy and supply the modified block to the requesting processor directly without updating memory</a:t>
            </a:r>
          </a:p>
          <a:p>
            <a:endParaRPr lang="en-US" altLang="zh-TW" dirty="0" smtClean="0"/>
          </a:p>
          <a:p>
            <a:r>
              <a:rPr lang="en-US" altLang="zh-TW" dirty="0" smtClean="0"/>
              <a:t>Idea 2: Transit from M</a:t>
            </a:r>
            <a:r>
              <a:rPr lang="en-US" altLang="zh-TW" dirty="0" smtClean="0">
                <a:sym typeface="Wingdings" panose="05000000000000000000" pitchFamily="2" charset="2"/>
              </a:rPr>
              <a:t>S, but designate one cache as the owner (O), who will write the block back when it is evicted</a:t>
            </a:r>
          </a:p>
          <a:p>
            <a:pPr lvl="1"/>
            <a:r>
              <a:rPr lang="en-US" altLang="zh-TW" dirty="0" smtClean="0">
                <a:sym typeface="Wingdings" panose="05000000000000000000" pitchFamily="2" charset="2"/>
              </a:rPr>
              <a:t>Now </a:t>
            </a:r>
            <a:r>
              <a:rPr lang="en-US" altLang="en-US" dirty="0" smtClean="0">
                <a:sym typeface="Wingdings" panose="05000000000000000000" pitchFamily="2" charset="2"/>
              </a:rPr>
              <a:t>“</a:t>
            </a:r>
            <a:r>
              <a:rPr lang="en-US" altLang="zh-TW" dirty="0" smtClean="0">
                <a:sym typeface="Wingdings" panose="05000000000000000000" pitchFamily="2" charset="2"/>
              </a:rPr>
              <a:t>Shared</a:t>
            </a:r>
            <a:r>
              <a:rPr lang="en-US" altLang="en-US" dirty="0" smtClean="0">
                <a:sym typeface="Wingdings" panose="05000000000000000000" pitchFamily="2" charset="2"/>
              </a:rPr>
              <a:t>”</a:t>
            </a:r>
            <a:r>
              <a:rPr lang="en-US" altLang="zh-TW" dirty="0" smtClean="0">
                <a:sym typeface="Wingdings" panose="05000000000000000000" pitchFamily="2" charset="2"/>
              </a:rPr>
              <a:t> means </a:t>
            </a:r>
            <a:r>
              <a:rPr lang="en-US" altLang="en-US" dirty="0" smtClean="0">
                <a:sym typeface="Wingdings" panose="05000000000000000000" pitchFamily="2" charset="2"/>
              </a:rPr>
              <a:t>“</a:t>
            </a:r>
            <a:r>
              <a:rPr lang="en-US" altLang="zh-TW" dirty="0" smtClean="0">
                <a:sym typeface="Wingdings" panose="05000000000000000000" pitchFamily="2" charset="2"/>
              </a:rPr>
              <a:t>Shared and potentially dirty</a:t>
            </a:r>
            <a:r>
              <a:rPr lang="en-US" altLang="en-US" dirty="0" smtClean="0">
                <a:sym typeface="Wingdings" panose="05000000000000000000" pitchFamily="2" charset="2"/>
              </a:rPr>
              <a:t>”</a:t>
            </a:r>
            <a:endParaRPr lang="en-US" altLang="zh-TW" dirty="0" smtClean="0">
              <a:sym typeface="Wingdings" panose="05000000000000000000" pitchFamily="2" charset="2"/>
            </a:endParaRPr>
          </a:p>
          <a:p>
            <a:pPr lvl="1"/>
            <a:r>
              <a:rPr lang="en-US" altLang="zh-TW" dirty="0" smtClean="0">
                <a:sym typeface="Wingdings" panose="05000000000000000000" pitchFamily="2" charset="2"/>
              </a:rPr>
              <a:t>This is a version of the MOESI protocol</a:t>
            </a:r>
            <a:endParaRPr lang="en-US" altLang="zh-TW" dirty="0" smtClean="0"/>
          </a:p>
          <a:p>
            <a:endParaRPr lang="en-US" altLang="zh-TW" dirty="0" smtClean="0"/>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40</a:t>
            </a:fld>
            <a:endParaRPr lang="zh-TW" altLang="zh-TW"/>
          </a:p>
        </p:txBody>
      </p:sp>
    </p:spTree>
    <p:extLst>
      <p:ext uri="{BB962C8B-B14F-4D97-AF65-F5344CB8AC3E}">
        <p14:creationId xmlns:p14="http://schemas.microsoft.com/office/powerpoint/2010/main" val="2165814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p:txBody>
          <a:bodyPr/>
          <a:lstStyle/>
          <a:p>
            <a:r>
              <a:rPr lang="en-US" smtClean="0"/>
              <a:t>MOESI Protocol</a:t>
            </a:r>
          </a:p>
        </p:txBody>
      </p:sp>
      <p:sp>
        <p:nvSpPr>
          <p:cNvPr id="36868" name="Rectangle 3"/>
          <p:cNvSpPr>
            <a:spLocks noGrp="1" noChangeArrowheads="1"/>
          </p:cNvSpPr>
          <p:nvPr>
            <p:ph idx="1"/>
          </p:nvPr>
        </p:nvSpPr>
        <p:spPr/>
        <p:txBody>
          <a:bodyPr/>
          <a:lstStyle/>
          <a:p>
            <a:r>
              <a:rPr lang="en-US" dirty="0" smtClean="0"/>
              <a:t>Add one additional state ─ Owner state</a:t>
            </a:r>
          </a:p>
          <a:p>
            <a:r>
              <a:rPr lang="en-US" dirty="0" smtClean="0"/>
              <a:t>Similar to Shared state</a:t>
            </a:r>
          </a:p>
          <a:p>
            <a:r>
              <a:rPr lang="en-US" dirty="0" smtClean="0"/>
              <a:t>The O state processor will be responsible for supplying data (copy in memory may be stale)</a:t>
            </a:r>
          </a:p>
          <a:p>
            <a:r>
              <a:rPr lang="en-US" altLang="zh-TW" dirty="0" smtClean="0"/>
              <a:t>Employed by Sun </a:t>
            </a:r>
            <a:r>
              <a:rPr lang="en-US" altLang="zh-TW" dirty="0" err="1" smtClean="0"/>
              <a:t>UltraSparc</a:t>
            </a:r>
            <a:r>
              <a:rPr lang="en-US" altLang="zh-TW" dirty="0" smtClean="0"/>
              <a:t>, </a:t>
            </a:r>
            <a:br>
              <a:rPr lang="en-US" altLang="zh-TW" dirty="0" smtClean="0"/>
            </a:br>
            <a:r>
              <a:rPr lang="en-US" altLang="zh-TW" dirty="0" smtClean="0"/>
              <a:t>AMD Opteron</a:t>
            </a:r>
          </a:p>
          <a:p>
            <a:endParaRPr lang="en-US" altLang="zh-TW" dirty="0" smtClean="0"/>
          </a:p>
          <a:p>
            <a:endParaRPr lang="en-US" dirty="0" smtClean="0"/>
          </a:p>
        </p:txBody>
      </p:sp>
      <p:grpSp>
        <p:nvGrpSpPr>
          <p:cNvPr id="36870" name="Group 30"/>
          <p:cNvGrpSpPr>
            <a:grpSpLocks/>
          </p:cNvGrpSpPr>
          <p:nvPr/>
        </p:nvGrpSpPr>
        <p:grpSpPr bwMode="auto">
          <a:xfrm>
            <a:off x="6049963" y="2973289"/>
            <a:ext cx="2554288" cy="3048001"/>
            <a:chOff x="3811" y="2064"/>
            <a:chExt cx="1609" cy="1920"/>
          </a:xfrm>
        </p:grpSpPr>
        <p:sp>
          <p:nvSpPr>
            <p:cNvPr id="36871" name="Rectangle 4"/>
            <p:cNvSpPr>
              <a:spLocks noChangeArrowheads="1"/>
            </p:cNvSpPr>
            <p:nvPr/>
          </p:nvSpPr>
          <p:spPr bwMode="auto">
            <a:xfrm>
              <a:off x="3840" y="2064"/>
              <a:ext cx="672" cy="432"/>
            </a:xfrm>
            <a:prstGeom prst="rect">
              <a:avLst/>
            </a:prstGeom>
            <a:solidFill>
              <a:srgbClr val="FFCC66">
                <a:alpha val="58823"/>
              </a:srgbClr>
            </a:solidFill>
            <a:ln w="1905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6872" name="Text Box 9"/>
            <p:cNvSpPr txBox="1">
              <a:spLocks noChangeArrowheads="1"/>
            </p:cNvSpPr>
            <p:nvPr/>
          </p:nvSpPr>
          <p:spPr bwMode="auto">
            <a:xfrm>
              <a:off x="3878" y="2124"/>
              <a:ext cx="581" cy="2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algn="ctr" eaLnBrk="1" hangingPunct="1"/>
              <a:r>
                <a:rPr lang="en-US" dirty="0" smtClean="0">
                  <a:latin typeface="+mn-lt"/>
                </a:rPr>
                <a:t>Core0</a:t>
              </a:r>
              <a:endParaRPr lang="en-US" dirty="0">
                <a:latin typeface="+mn-lt"/>
              </a:endParaRPr>
            </a:p>
          </p:txBody>
        </p:sp>
        <p:sp>
          <p:nvSpPr>
            <p:cNvPr id="36873" name="Rectangle 11"/>
            <p:cNvSpPr>
              <a:spLocks noChangeArrowheads="1"/>
            </p:cNvSpPr>
            <p:nvPr/>
          </p:nvSpPr>
          <p:spPr bwMode="auto">
            <a:xfrm>
              <a:off x="3840" y="2495"/>
              <a:ext cx="672" cy="243"/>
            </a:xfrm>
            <a:prstGeom prst="rect">
              <a:avLst/>
            </a:prstGeom>
            <a:solidFill>
              <a:srgbClr val="FF6600"/>
            </a:solidFill>
            <a:ln w="1905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chemeClr val="bg1"/>
                </a:solidFill>
              </a:endParaRPr>
            </a:p>
          </p:txBody>
        </p:sp>
        <p:sp>
          <p:nvSpPr>
            <p:cNvPr id="36874" name="Text Box 12"/>
            <p:cNvSpPr txBox="1">
              <a:spLocks noChangeArrowheads="1"/>
            </p:cNvSpPr>
            <p:nvPr/>
          </p:nvSpPr>
          <p:spPr bwMode="auto">
            <a:xfrm>
              <a:off x="4032" y="2496"/>
              <a:ext cx="26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dirty="0">
                  <a:solidFill>
                    <a:schemeClr val="bg1"/>
                  </a:solidFill>
                  <a:latin typeface="+mn-lt"/>
                </a:rPr>
                <a:t>L2</a:t>
              </a:r>
            </a:p>
          </p:txBody>
        </p:sp>
        <p:sp>
          <p:nvSpPr>
            <p:cNvPr id="36875" name="Rectangle 13"/>
            <p:cNvSpPr>
              <a:spLocks noChangeArrowheads="1"/>
            </p:cNvSpPr>
            <p:nvPr/>
          </p:nvSpPr>
          <p:spPr bwMode="auto">
            <a:xfrm>
              <a:off x="4704" y="2064"/>
              <a:ext cx="672" cy="432"/>
            </a:xfrm>
            <a:prstGeom prst="rect">
              <a:avLst/>
            </a:prstGeom>
            <a:solidFill>
              <a:srgbClr val="FFCC66">
                <a:alpha val="58823"/>
              </a:srgbClr>
            </a:solidFill>
            <a:ln w="1905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6876" name="Text Box 14"/>
            <p:cNvSpPr txBox="1">
              <a:spLocks noChangeArrowheads="1"/>
            </p:cNvSpPr>
            <p:nvPr/>
          </p:nvSpPr>
          <p:spPr bwMode="auto">
            <a:xfrm>
              <a:off x="4748" y="2124"/>
              <a:ext cx="581" cy="2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algn="ctr" eaLnBrk="1" hangingPunct="1"/>
              <a:r>
                <a:rPr lang="en-US" dirty="0" smtClean="0">
                  <a:latin typeface="+mn-lt"/>
                </a:rPr>
                <a:t>Core1</a:t>
              </a:r>
              <a:endParaRPr lang="en-US" dirty="0">
                <a:latin typeface="+mn-lt"/>
              </a:endParaRPr>
            </a:p>
          </p:txBody>
        </p:sp>
        <p:sp>
          <p:nvSpPr>
            <p:cNvPr id="36877" name="Rectangle 15"/>
            <p:cNvSpPr>
              <a:spLocks noChangeArrowheads="1"/>
            </p:cNvSpPr>
            <p:nvPr/>
          </p:nvSpPr>
          <p:spPr bwMode="auto">
            <a:xfrm>
              <a:off x="4704" y="2495"/>
              <a:ext cx="672" cy="243"/>
            </a:xfrm>
            <a:prstGeom prst="rect">
              <a:avLst/>
            </a:prstGeom>
            <a:solidFill>
              <a:srgbClr val="FF6600"/>
            </a:solidFill>
            <a:ln w="1905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solidFill>
                  <a:schemeClr val="bg1"/>
                </a:solidFill>
              </a:endParaRPr>
            </a:p>
          </p:txBody>
        </p:sp>
        <p:sp>
          <p:nvSpPr>
            <p:cNvPr id="36878" name="Text Box 16"/>
            <p:cNvSpPr txBox="1">
              <a:spLocks noChangeArrowheads="1"/>
            </p:cNvSpPr>
            <p:nvPr/>
          </p:nvSpPr>
          <p:spPr bwMode="auto">
            <a:xfrm>
              <a:off x="4896" y="2496"/>
              <a:ext cx="266"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a:solidFill>
                    <a:schemeClr val="bg1"/>
                  </a:solidFill>
                  <a:latin typeface="+mn-lt"/>
                </a:rPr>
                <a:t>L2</a:t>
              </a:r>
            </a:p>
          </p:txBody>
        </p:sp>
        <p:sp>
          <p:nvSpPr>
            <p:cNvPr id="36879" name="Rectangle 20"/>
            <p:cNvSpPr>
              <a:spLocks noChangeArrowheads="1"/>
            </p:cNvSpPr>
            <p:nvPr/>
          </p:nvSpPr>
          <p:spPr bwMode="auto">
            <a:xfrm>
              <a:off x="3840" y="2736"/>
              <a:ext cx="1536" cy="288"/>
            </a:xfrm>
            <a:prstGeom prst="rect">
              <a:avLst/>
            </a:prstGeom>
            <a:solidFill>
              <a:srgbClr val="00CC00"/>
            </a:solidFill>
            <a:ln w="1905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6880" name="Text Box 21"/>
            <p:cNvSpPr txBox="1">
              <a:spLocks noChangeArrowheads="1"/>
            </p:cNvSpPr>
            <p:nvPr/>
          </p:nvSpPr>
          <p:spPr bwMode="auto">
            <a:xfrm>
              <a:off x="3811" y="2752"/>
              <a:ext cx="1609" cy="2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800" dirty="0">
                  <a:solidFill>
                    <a:schemeClr val="bg1"/>
                  </a:solidFill>
                  <a:latin typeface="+mn-lt"/>
                </a:rPr>
                <a:t>System Request Interface</a:t>
              </a:r>
            </a:p>
          </p:txBody>
        </p:sp>
        <p:sp>
          <p:nvSpPr>
            <p:cNvPr id="36881" name="Rectangle 22"/>
            <p:cNvSpPr>
              <a:spLocks noChangeArrowheads="1"/>
            </p:cNvSpPr>
            <p:nvPr/>
          </p:nvSpPr>
          <p:spPr bwMode="auto">
            <a:xfrm>
              <a:off x="3840" y="3024"/>
              <a:ext cx="1536" cy="240"/>
            </a:xfrm>
            <a:prstGeom prst="rect">
              <a:avLst/>
            </a:prstGeom>
            <a:solidFill>
              <a:srgbClr val="FFFFFF"/>
            </a:solidFill>
            <a:ln w="1905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6882" name="Text Box 23"/>
            <p:cNvSpPr txBox="1">
              <a:spLocks noChangeArrowheads="1"/>
            </p:cNvSpPr>
            <p:nvPr/>
          </p:nvSpPr>
          <p:spPr bwMode="auto">
            <a:xfrm>
              <a:off x="4272" y="3024"/>
              <a:ext cx="687" cy="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000" dirty="0">
                  <a:latin typeface="+mn-lt"/>
                </a:rPr>
                <a:t>Crossbar</a:t>
              </a:r>
            </a:p>
          </p:txBody>
        </p:sp>
        <p:sp>
          <p:nvSpPr>
            <p:cNvPr id="36883" name="Rectangle 24"/>
            <p:cNvSpPr>
              <a:spLocks noChangeArrowheads="1"/>
            </p:cNvSpPr>
            <p:nvPr/>
          </p:nvSpPr>
          <p:spPr bwMode="auto">
            <a:xfrm>
              <a:off x="4704" y="3600"/>
              <a:ext cx="672" cy="384"/>
            </a:xfrm>
            <a:prstGeom prst="rect">
              <a:avLst/>
            </a:prstGeom>
            <a:solidFill>
              <a:srgbClr val="FFFFFF"/>
            </a:solidFill>
            <a:ln w="1905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6884" name="Text Box 25"/>
            <p:cNvSpPr txBox="1">
              <a:spLocks noChangeArrowheads="1"/>
            </p:cNvSpPr>
            <p:nvPr/>
          </p:nvSpPr>
          <p:spPr bwMode="auto">
            <a:xfrm>
              <a:off x="4712" y="3600"/>
              <a:ext cx="619" cy="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600">
                  <a:latin typeface="+mn-lt"/>
                </a:rPr>
                <a:t>Hyper-</a:t>
              </a:r>
            </a:p>
            <a:p>
              <a:pPr eaLnBrk="1" hangingPunct="1"/>
              <a:r>
                <a:rPr lang="en-US" sz="1600">
                  <a:latin typeface="+mn-lt"/>
                </a:rPr>
                <a:t>Transport</a:t>
              </a:r>
            </a:p>
          </p:txBody>
        </p:sp>
        <p:sp>
          <p:nvSpPr>
            <p:cNvPr id="36885" name="Rectangle 26"/>
            <p:cNvSpPr>
              <a:spLocks noChangeArrowheads="1"/>
            </p:cNvSpPr>
            <p:nvPr/>
          </p:nvSpPr>
          <p:spPr bwMode="auto">
            <a:xfrm>
              <a:off x="3888" y="3600"/>
              <a:ext cx="672" cy="384"/>
            </a:xfrm>
            <a:prstGeom prst="rect">
              <a:avLst/>
            </a:prstGeom>
            <a:solidFill>
              <a:srgbClr val="FFFFFF"/>
            </a:solidFill>
            <a:ln w="1905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6886" name="Text Box 27"/>
            <p:cNvSpPr txBox="1">
              <a:spLocks noChangeArrowheads="1"/>
            </p:cNvSpPr>
            <p:nvPr/>
          </p:nvSpPr>
          <p:spPr bwMode="auto">
            <a:xfrm>
              <a:off x="3894" y="3600"/>
              <a:ext cx="644" cy="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600" dirty="0">
                  <a:latin typeface="+mn-lt"/>
                </a:rPr>
                <a:t>Mem</a:t>
              </a:r>
            </a:p>
            <a:p>
              <a:pPr eaLnBrk="1" hangingPunct="1"/>
              <a:r>
                <a:rPr lang="en-US" sz="1600" dirty="0">
                  <a:latin typeface="+mn-lt"/>
                </a:rPr>
                <a:t>Controller</a:t>
              </a:r>
            </a:p>
          </p:txBody>
        </p:sp>
        <p:sp>
          <p:nvSpPr>
            <p:cNvPr id="36887" name="AutoShape 28"/>
            <p:cNvSpPr>
              <a:spLocks noChangeArrowheads="1"/>
            </p:cNvSpPr>
            <p:nvPr/>
          </p:nvSpPr>
          <p:spPr bwMode="auto">
            <a:xfrm>
              <a:off x="4128" y="3264"/>
              <a:ext cx="144" cy="336"/>
            </a:xfrm>
            <a:prstGeom prst="upDownArrow">
              <a:avLst>
                <a:gd name="adj1" fmla="val 50000"/>
                <a:gd name="adj2" fmla="val 46667"/>
              </a:avLst>
            </a:prstGeom>
            <a:solidFill>
              <a:srgbClr val="B2B2B2"/>
            </a:solidFill>
            <a:ln w="1905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6888" name="AutoShape 29"/>
            <p:cNvSpPr>
              <a:spLocks noChangeArrowheads="1"/>
            </p:cNvSpPr>
            <p:nvPr/>
          </p:nvSpPr>
          <p:spPr bwMode="auto">
            <a:xfrm>
              <a:off x="4944" y="3264"/>
              <a:ext cx="144" cy="336"/>
            </a:xfrm>
            <a:prstGeom prst="upDownArrow">
              <a:avLst>
                <a:gd name="adj1" fmla="val 50000"/>
                <a:gd name="adj2" fmla="val 46667"/>
              </a:avLst>
            </a:prstGeom>
            <a:solidFill>
              <a:srgbClr val="B2B2B2"/>
            </a:solidFill>
            <a:ln w="19050"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41</a:t>
            </a:fld>
            <a:endParaRPr lang="zh-TW" altLang="zh-TW"/>
          </a:p>
        </p:txBody>
      </p:sp>
    </p:spTree>
    <p:extLst>
      <p:ext uri="{BB962C8B-B14F-4D97-AF65-F5344CB8AC3E}">
        <p14:creationId xmlns:p14="http://schemas.microsoft.com/office/powerpoint/2010/main" val="20014266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r>
              <a:rPr lang="en-US" altLang="zh-TW" dirty="0" smtClean="0"/>
              <a:t>Summary of MOESI</a:t>
            </a:r>
          </a:p>
        </p:txBody>
      </p:sp>
      <p:sp>
        <p:nvSpPr>
          <p:cNvPr id="3" name="Content Placeholder 2"/>
          <p:cNvSpPr>
            <a:spLocks noGrp="1"/>
          </p:cNvSpPr>
          <p:nvPr>
            <p:ph idx="1"/>
          </p:nvPr>
        </p:nvSpPr>
        <p:spPr/>
        <p:txBody>
          <a:bodyPr/>
          <a:lstStyle/>
          <a:p>
            <a:pPr>
              <a:spcBef>
                <a:spcPts val="0"/>
              </a:spcBef>
            </a:pPr>
            <a:r>
              <a:rPr lang="en-US" altLang="zh-TW" dirty="0" smtClean="0"/>
              <a:t>MOESI: for invalidation-based write-back cache</a:t>
            </a:r>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42</a:t>
            </a:fld>
            <a:endParaRPr lang="zh-TW" altLang="zh-TW"/>
          </a:p>
        </p:txBody>
      </p:sp>
      <p:graphicFrame>
        <p:nvGraphicFramePr>
          <p:cNvPr id="2" name="表格 1"/>
          <p:cNvGraphicFramePr>
            <a:graphicFrameLocks noGrp="1"/>
          </p:cNvGraphicFramePr>
          <p:nvPr>
            <p:extLst>
              <p:ext uri="{D42A27DB-BD31-4B8C-83A1-F6EECF244321}">
                <p14:modId xmlns:p14="http://schemas.microsoft.com/office/powerpoint/2010/main" val="4103622942"/>
              </p:ext>
            </p:extLst>
          </p:nvPr>
        </p:nvGraphicFramePr>
        <p:xfrm>
          <a:off x="755574" y="1539048"/>
          <a:ext cx="7992890" cy="4482240"/>
        </p:xfrm>
        <a:graphic>
          <a:graphicData uri="http://schemas.openxmlformats.org/drawingml/2006/table">
            <a:tbl>
              <a:tblPr firstRow="1" bandRow="1">
                <a:tableStyleId>{21E4AEA4-8DFA-4A89-87EB-49C32662AFE0}</a:tableStyleId>
              </a:tblPr>
              <a:tblGrid>
                <a:gridCol w="1584178">
                  <a:extLst>
                    <a:ext uri="{9D8B030D-6E8A-4147-A177-3AD203B41FA5}">
                      <a16:colId xmlns:a16="http://schemas.microsoft.com/office/drawing/2014/main" xmlns="" val="20000"/>
                    </a:ext>
                  </a:extLst>
                </a:gridCol>
                <a:gridCol w="2070231">
                  <a:extLst>
                    <a:ext uri="{9D8B030D-6E8A-4147-A177-3AD203B41FA5}">
                      <a16:colId xmlns:a16="http://schemas.microsoft.com/office/drawing/2014/main" xmlns="" val="20001"/>
                    </a:ext>
                  </a:extLst>
                </a:gridCol>
                <a:gridCol w="2070231">
                  <a:extLst>
                    <a:ext uri="{9D8B030D-6E8A-4147-A177-3AD203B41FA5}">
                      <a16:colId xmlns:a16="http://schemas.microsoft.com/office/drawing/2014/main" xmlns="" val="20002"/>
                    </a:ext>
                  </a:extLst>
                </a:gridCol>
                <a:gridCol w="2268250">
                  <a:extLst>
                    <a:ext uri="{9D8B030D-6E8A-4147-A177-3AD203B41FA5}">
                      <a16:colId xmlns:a16="http://schemas.microsoft.com/office/drawing/2014/main" xmlns="" val="20003"/>
                    </a:ext>
                  </a:extLst>
                </a:gridCol>
              </a:tblGrid>
              <a:tr h="703071">
                <a:tc>
                  <a:txBody>
                    <a:bodyPr/>
                    <a:lstStyle/>
                    <a:p>
                      <a:pPr algn="ctr"/>
                      <a:r>
                        <a:rPr lang="en-US" altLang="zh-TW" sz="2400" b="0" dirty="0" smtClean="0">
                          <a:solidFill>
                            <a:schemeClr val="tx1"/>
                          </a:solidFill>
                          <a:latin typeface="+mn-lt"/>
                        </a:rPr>
                        <a:t>State</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Copies</a:t>
                      </a:r>
                      <a:r>
                        <a:rPr lang="en-US" altLang="zh-TW" sz="2400" b="0" baseline="0" dirty="0" smtClean="0">
                          <a:solidFill>
                            <a:schemeClr val="tx1"/>
                          </a:solidFill>
                          <a:latin typeface="+mn-lt"/>
                        </a:rPr>
                        <a:t> in caches</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Copy in memory</a:t>
                      </a:r>
                      <a:endParaRPr lang="zh-TW" altLang="en-US" sz="2400" b="0" dirty="0">
                        <a:solidFill>
                          <a:schemeClr val="tx1"/>
                        </a:solidFill>
                        <a:latin typeface="+mn-lt"/>
                      </a:endParaRPr>
                    </a:p>
                  </a:txBody>
                  <a:tcPr anchor="ctr"/>
                </a:tc>
                <a:tc>
                  <a:txBody>
                    <a:bodyPr/>
                    <a:lstStyle/>
                    <a:p>
                      <a:pPr algn="ctr"/>
                      <a:endParaRPr lang="zh-TW" altLang="en-US" sz="2400" b="0" dirty="0">
                        <a:solidFill>
                          <a:schemeClr val="tx1"/>
                        </a:solidFill>
                        <a:latin typeface="+mn-lt"/>
                      </a:endParaRPr>
                    </a:p>
                  </a:txBody>
                  <a:tcPr anchor="ctr"/>
                </a:tc>
                <a:extLst>
                  <a:ext uri="{0D108BD9-81ED-4DB2-BD59-A6C34878D82A}">
                    <a16:rowId xmlns:a16="http://schemas.microsoft.com/office/drawing/2014/main" xmlns="" val="10000"/>
                  </a:ext>
                </a:extLst>
              </a:tr>
              <a:tr h="709080">
                <a:tc>
                  <a:txBody>
                    <a:bodyPr/>
                    <a:lstStyle/>
                    <a:p>
                      <a:pPr algn="ctr"/>
                      <a:r>
                        <a:rPr lang="en-US" altLang="zh-TW" sz="2400" b="0" dirty="0" smtClean="0">
                          <a:solidFill>
                            <a:schemeClr val="tx1"/>
                          </a:solidFill>
                          <a:latin typeface="+mn-lt"/>
                        </a:rPr>
                        <a:t>M</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Single</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Stale</a:t>
                      </a:r>
                      <a:endParaRPr lang="zh-TW" altLang="en-US" sz="2400" b="0" dirty="0">
                        <a:solidFill>
                          <a:schemeClr val="tx1"/>
                        </a:solidFill>
                        <a:latin typeface="+mn-lt"/>
                      </a:endParaRPr>
                    </a:p>
                  </a:txBody>
                  <a:tcPr anchor="ctr"/>
                </a:tc>
                <a:tc>
                  <a:txBody>
                    <a:bodyPr/>
                    <a:lstStyle/>
                    <a:p>
                      <a:pPr algn="ctr"/>
                      <a:endParaRPr lang="zh-TW" altLang="en-US" sz="2400" b="0" dirty="0">
                        <a:solidFill>
                          <a:schemeClr val="tx1"/>
                        </a:solidFill>
                        <a:latin typeface="+mn-lt"/>
                      </a:endParaRPr>
                    </a:p>
                  </a:txBody>
                  <a:tcPr anchor="ctr"/>
                </a:tc>
                <a:extLst>
                  <a:ext uri="{0D108BD9-81ED-4DB2-BD59-A6C34878D82A}">
                    <a16:rowId xmlns:a16="http://schemas.microsoft.com/office/drawing/2014/main" xmlns="" val="10001"/>
                  </a:ext>
                </a:extLst>
              </a:tr>
              <a:tr h="709080">
                <a:tc>
                  <a:txBody>
                    <a:bodyPr/>
                    <a:lstStyle/>
                    <a:p>
                      <a:pPr algn="ctr"/>
                      <a:r>
                        <a:rPr lang="en-US" altLang="zh-TW" sz="2400" b="0" dirty="0" smtClean="0">
                          <a:solidFill>
                            <a:schemeClr val="tx1"/>
                          </a:solidFill>
                          <a:latin typeface="+mn-lt"/>
                        </a:rPr>
                        <a:t>E</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Single</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Up-to-date</a:t>
                      </a:r>
                      <a:endParaRPr lang="zh-TW" altLang="en-US" sz="2400" b="0" dirty="0">
                        <a:solidFill>
                          <a:schemeClr val="tx1"/>
                        </a:solidFill>
                        <a:latin typeface="+mn-lt"/>
                      </a:endParaRPr>
                    </a:p>
                  </a:txBody>
                  <a:tcPr anchor="ctr"/>
                </a:tc>
                <a:tc>
                  <a:txBody>
                    <a:bodyPr/>
                    <a:lstStyle/>
                    <a:p>
                      <a:pPr algn="ctr"/>
                      <a:endParaRPr lang="zh-TW" altLang="en-US" sz="2400" b="0" dirty="0">
                        <a:solidFill>
                          <a:schemeClr val="tx1"/>
                        </a:solidFill>
                        <a:latin typeface="+mn-lt"/>
                      </a:endParaRPr>
                    </a:p>
                  </a:txBody>
                  <a:tcPr anchor="ctr"/>
                </a:tc>
                <a:extLst>
                  <a:ext uri="{0D108BD9-81ED-4DB2-BD59-A6C34878D82A}">
                    <a16:rowId xmlns:a16="http://schemas.microsoft.com/office/drawing/2014/main" xmlns="" val="10002"/>
                  </a:ext>
                </a:extLst>
              </a:tr>
              <a:tr h="709080">
                <a:tc>
                  <a:txBody>
                    <a:bodyPr/>
                    <a:lstStyle/>
                    <a:p>
                      <a:pPr algn="ctr"/>
                      <a:r>
                        <a:rPr lang="en-US" altLang="zh-TW" sz="2400" b="0" dirty="0" smtClean="0">
                          <a:solidFill>
                            <a:schemeClr val="tx1"/>
                          </a:solidFill>
                          <a:latin typeface="+mn-lt"/>
                        </a:rPr>
                        <a:t>S/O</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Multiple</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Stale</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One node is designated</a:t>
                      </a:r>
                      <a:r>
                        <a:rPr lang="en-US" altLang="zh-TW" sz="2400" b="0" baseline="0" dirty="0" smtClean="0">
                          <a:solidFill>
                            <a:schemeClr val="tx1"/>
                          </a:solidFill>
                          <a:latin typeface="+mn-lt"/>
                        </a:rPr>
                        <a:t> as O</a:t>
                      </a:r>
                      <a:endParaRPr lang="zh-TW" altLang="en-US" sz="2400" b="0" dirty="0">
                        <a:solidFill>
                          <a:schemeClr val="tx1"/>
                        </a:solidFill>
                        <a:latin typeface="+mn-lt"/>
                      </a:endParaRPr>
                    </a:p>
                  </a:txBody>
                  <a:tcPr anchor="ctr"/>
                </a:tc>
                <a:extLst>
                  <a:ext uri="{0D108BD9-81ED-4DB2-BD59-A6C34878D82A}">
                    <a16:rowId xmlns:a16="http://schemas.microsoft.com/office/drawing/2014/main" xmlns="" val="10003"/>
                  </a:ext>
                </a:extLst>
              </a:tr>
              <a:tr h="709080">
                <a:tc>
                  <a:txBody>
                    <a:bodyPr/>
                    <a:lstStyle/>
                    <a:p>
                      <a:pPr algn="ctr"/>
                      <a:r>
                        <a:rPr lang="en-US" altLang="zh-TW" sz="2400" b="0" dirty="0" smtClean="0">
                          <a:solidFill>
                            <a:schemeClr val="tx1"/>
                          </a:solidFill>
                          <a:latin typeface="+mn-lt"/>
                        </a:rPr>
                        <a:t>S</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Multiple</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Up-to-date</a:t>
                      </a:r>
                      <a:endParaRPr lang="zh-TW" altLang="en-US" sz="2400" b="0" dirty="0">
                        <a:solidFill>
                          <a:schemeClr val="tx1"/>
                        </a:solidFill>
                        <a:latin typeface="+mn-lt"/>
                      </a:endParaRPr>
                    </a:p>
                  </a:txBody>
                  <a:tcPr anchor="ctr"/>
                </a:tc>
                <a:tc>
                  <a:txBody>
                    <a:bodyPr/>
                    <a:lstStyle/>
                    <a:p>
                      <a:pPr algn="ctr"/>
                      <a:endParaRPr lang="zh-TW" altLang="en-US" sz="2400" b="0" dirty="0">
                        <a:solidFill>
                          <a:schemeClr val="tx1"/>
                        </a:solidFill>
                        <a:latin typeface="+mn-lt"/>
                      </a:endParaRPr>
                    </a:p>
                  </a:txBody>
                  <a:tcPr anchor="ctr"/>
                </a:tc>
                <a:extLst>
                  <a:ext uri="{0D108BD9-81ED-4DB2-BD59-A6C34878D82A}">
                    <a16:rowId xmlns:a16="http://schemas.microsoft.com/office/drawing/2014/main" xmlns="" val="10004"/>
                  </a:ext>
                </a:extLst>
              </a:tr>
              <a:tr h="709080">
                <a:tc>
                  <a:txBody>
                    <a:bodyPr/>
                    <a:lstStyle/>
                    <a:p>
                      <a:pPr algn="ctr"/>
                      <a:r>
                        <a:rPr lang="en-US" altLang="zh-TW" sz="2400" b="0" dirty="0" smtClean="0">
                          <a:solidFill>
                            <a:schemeClr val="tx1"/>
                          </a:solidFill>
                          <a:latin typeface="+mn-lt"/>
                        </a:rPr>
                        <a:t>I</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Don’t know</a:t>
                      </a:r>
                      <a:endParaRPr lang="zh-TW" altLang="en-US" sz="2400" b="0" dirty="0">
                        <a:solidFill>
                          <a:schemeClr val="tx1"/>
                        </a:solidFill>
                        <a:latin typeface="+mn-lt"/>
                      </a:endParaRPr>
                    </a:p>
                  </a:txBody>
                  <a:tcPr anchor="ctr"/>
                </a:tc>
                <a:tc>
                  <a:txBody>
                    <a:bodyPr/>
                    <a:lstStyle/>
                    <a:p>
                      <a:pPr algn="ctr"/>
                      <a:r>
                        <a:rPr lang="en-US" altLang="zh-TW" sz="2400" b="0" dirty="0" smtClean="0">
                          <a:solidFill>
                            <a:schemeClr val="tx1"/>
                          </a:solidFill>
                          <a:latin typeface="+mn-lt"/>
                        </a:rPr>
                        <a:t>Don’t know</a:t>
                      </a:r>
                      <a:endParaRPr lang="zh-TW" altLang="en-US" sz="2400" b="0" dirty="0">
                        <a:solidFill>
                          <a:schemeClr val="tx1"/>
                        </a:solidFill>
                        <a:latin typeface="+mn-lt"/>
                      </a:endParaRPr>
                    </a:p>
                  </a:txBody>
                  <a:tcPr anchor="ctr"/>
                </a:tc>
                <a:tc>
                  <a:txBody>
                    <a:bodyPr/>
                    <a:lstStyle/>
                    <a:p>
                      <a:pPr algn="ctr"/>
                      <a:endParaRPr lang="zh-TW" altLang="en-US" sz="2400" b="0" dirty="0">
                        <a:solidFill>
                          <a:schemeClr val="tx1"/>
                        </a:solidFill>
                        <a:latin typeface="+mn-lt"/>
                      </a:endParaRPr>
                    </a:p>
                  </a:txBody>
                  <a:tcPr anchor="ct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11759995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Summary of Snoopy Cache Coherence</a:t>
            </a:r>
            <a:endParaRPr lang="zh-TW" altLang="en-US" dirty="0"/>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43</a:t>
            </a:fld>
            <a:endParaRPr lang="zh-TW" altLang="zh-TW"/>
          </a:p>
        </p:txBody>
      </p:sp>
      <p:sp>
        <p:nvSpPr>
          <p:cNvPr id="5" name="文字方塊 4"/>
          <p:cNvSpPr txBox="1"/>
          <p:nvPr/>
        </p:nvSpPr>
        <p:spPr>
          <a:xfrm>
            <a:off x="467544" y="1753652"/>
            <a:ext cx="2322174" cy="523220"/>
          </a:xfrm>
          <a:prstGeom prst="rect">
            <a:avLst/>
          </a:prstGeom>
          <a:noFill/>
        </p:spPr>
        <p:txBody>
          <a:bodyPr wrap="none" rtlCol="0">
            <a:spAutoFit/>
          </a:bodyPr>
          <a:lstStyle/>
          <a:p>
            <a:r>
              <a:rPr lang="en-US" altLang="zh-TW" sz="2800" dirty="0" smtClean="0">
                <a:latin typeface="+mn-lt"/>
              </a:rPr>
              <a:t>Write through</a:t>
            </a:r>
            <a:endParaRPr lang="zh-TW" altLang="en-US" sz="2800" dirty="0" smtClean="0">
              <a:latin typeface="+mn-lt"/>
            </a:endParaRPr>
          </a:p>
        </p:txBody>
      </p:sp>
      <p:sp>
        <p:nvSpPr>
          <p:cNvPr id="6" name="文字方塊 5"/>
          <p:cNvSpPr txBox="1"/>
          <p:nvPr/>
        </p:nvSpPr>
        <p:spPr>
          <a:xfrm>
            <a:off x="467544" y="4489956"/>
            <a:ext cx="1752467" cy="523220"/>
          </a:xfrm>
          <a:prstGeom prst="rect">
            <a:avLst/>
          </a:prstGeom>
          <a:noFill/>
        </p:spPr>
        <p:txBody>
          <a:bodyPr wrap="none" rtlCol="0">
            <a:spAutoFit/>
          </a:bodyPr>
          <a:lstStyle/>
          <a:p>
            <a:r>
              <a:rPr lang="en-US" altLang="zh-TW" sz="2800" dirty="0" smtClean="0">
                <a:latin typeface="+mn-lt"/>
              </a:rPr>
              <a:t>Write back</a:t>
            </a:r>
            <a:endParaRPr lang="zh-TW" altLang="en-US" sz="2800" dirty="0" smtClean="0">
              <a:latin typeface="+mn-lt"/>
            </a:endParaRPr>
          </a:p>
        </p:txBody>
      </p:sp>
      <p:sp>
        <p:nvSpPr>
          <p:cNvPr id="7" name="文字方塊 6"/>
          <p:cNvSpPr txBox="1"/>
          <p:nvPr/>
        </p:nvSpPr>
        <p:spPr>
          <a:xfrm>
            <a:off x="1241714" y="2329716"/>
            <a:ext cx="1256306" cy="523220"/>
          </a:xfrm>
          <a:prstGeom prst="rect">
            <a:avLst/>
          </a:prstGeom>
          <a:noFill/>
        </p:spPr>
        <p:txBody>
          <a:bodyPr wrap="none" rtlCol="0">
            <a:spAutoFit/>
          </a:bodyPr>
          <a:lstStyle/>
          <a:p>
            <a:r>
              <a:rPr lang="en-US" altLang="zh-TW" sz="2800" dirty="0" smtClean="0">
                <a:latin typeface="+mn-lt"/>
              </a:rPr>
              <a:t>Update</a:t>
            </a:r>
            <a:endParaRPr lang="zh-TW" altLang="en-US" sz="2800" dirty="0" smtClean="0">
              <a:latin typeface="+mn-lt"/>
            </a:endParaRPr>
          </a:p>
        </p:txBody>
      </p:sp>
      <p:sp>
        <p:nvSpPr>
          <p:cNvPr id="8" name="文字方塊 7"/>
          <p:cNvSpPr txBox="1"/>
          <p:nvPr/>
        </p:nvSpPr>
        <p:spPr>
          <a:xfrm>
            <a:off x="1241714" y="3049796"/>
            <a:ext cx="1600951" cy="523220"/>
          </a:xfrm>
          <a:prstGeom prst="rect">
            <a:avLst/>
          </a:prstGeom>
          <a:noFill/>
        </p:spPr>
        <p:txBody>
          <a:bodyPr wrap="none" rtlCol="0">
            <a:spAutoFit/>
          </a:bodyPr>
          <a:lstStyle/>
          <a:p>
            <a:r>
              <a:rPr lang="en-US" altLang="zh-TW" sz="2800" dirty="0" smtClean="0">
                <a:latin typeface="+mn-lt"/>
              </a:rPr>
              <a:t>Invalidate</a:t>
            </a:r>
            <a:endParaRPr lang="zh-TW" altLang="en-US" sz="2800" dirty="0" smtClean="0">
              <a:latin typeface="+mn-lt"/>
            </a:endParaRPr>
          </a:p>
        </p:txBody>
      </p:sp>
      <p:sp>
        <p:nvSpPr>
          <p:cNvPr id="9" name="橢圓 8"/>
          <p:cNvSpPr/>
          <p:nvPr/>
        </p:nvSpPr>
        <p:spPr bwMode="auto">
          <a:xfrm>
            <a:off x="3059832" y="2420888"/>
            <a:ext cx="900040" cy="432048"/>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sz="2000" b="0" i="0" u="none" strike="noStrike" cap="none" normalizeH="0" baseline="0" dirty="0" smtClean="0">
                <a:ln>
                  <a:noFill/>
                </a:ln>
                <a:solidFill>
                  <a:srgbClr val="FF0000"/>
                </a:solidFill>
                <a:effectLst/>
                <a:latin typeface="+mn-lt"/>
                <a:ea typeface="標楷體" panose="03000509000000000000" pitchFamily="65" charset="-120"/>
              </a:rPr>
              <a:t>none</a:t>
            </a:r>
            <a:endParaRPr kumimoji="0" lang="zh-TW" altLang="en-US" sz="2000" b="0" i="0" u="none" strike="noStrike" cap="none" normalizeH="0" baseline="0" dirty="0" smtClean="0">
              <a:ln>
                <a:noFill/>
              </a:ln>
              <a:solidFill>
                <a:srgbClr val="FF0000"/>
              </a:solidFill>
              <a:effectLst/>
              <a:latin typeface="+mn-lt"/>
              <a:ea typeface="標楷體" panose="03000509000000000000" pitchFamily="65" charset="-120"/>
            </a:endParaRPr>
          </a:p>
        </p:txBody>
      </p:sp>
      <p:grpSp>
        <p:nvGrpSpPr>
          <p:cNvPr id="44" name="群組 43"/>
          <p:cNvGrpSpPr/>
          <p:nvPr/>
        </p:nvGrpSpPr>
        <p:grpSpPr>
          <a:xfrm>
            <a:off x="3203848" y="3212976"/>
            <a:ext cx="432000" cy="1080120"/>
            <a:chOff x="3275856" y="3212976"/>
            <a:chExt cx="432000" cy="1080120"/>
          </a:xfrm>
        </p:grpSpPr>
        <p:sp>
          <p:nvSpPr>
            <p:cNvPr id="10" name="橢圓 9"/>
            <p:cNvSpPr/>
            <p:nvPr/>
          </p:nvSpPr>
          <p:spPr bwMode="auto">
            <a:xfrm>
              <a:off x="3275856" y="321297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rgbClr val="FF0000"/>
                  </a:solidFill>
                  <a:effectLst/>
                  <a:latin typeface="+mn-lt"/>
                  <a:ea typeface="標楷體" panose="03000509000000000000" pitchFamily="65" charset="-120"/>
                </a:rPr>
                <a:t>V</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sp>
          <p:nvSpPr>
            <p:cNvPr id="11" name="橢圓 10"/>
            <p:cNvSpPr/>
            <p:nvPr/>
          </p:nvSpPr>
          <p:spPr bwMode="auto">
            <a:xfrm>
              <a:off x="3275856" y="386109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a:solidFill>
                    <a:srgbClr val="FF0000"/>
                  </a:solidFill>
                  <a:latin typeface="+mn-lt"/>
                  <a:ea typeface="標楷體" panose="03000509000000000000" pitchFamily="65" charset="-120"/>
                </a:rPr>
                <a:t>I</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cxnSp>
          <p:nvCxnSpPr>
            <p:cNvPr id="13" name="直線接點 12"/>
            <p:cNvCxnSpPr>
              <a:stCxn id="10" idx="4"/>
              <a:endCxn id="11" idx="0"/>
            </p:cNvCxnSpPr>
            <p:nvPr/>
          </p:nvCxnSpPr>
          <p:spPr bwMode="auto">
            <a:xfrm>
              <a:off x="3491856" y="3644976"/>
              <a:ext cx="0" cy="21612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grpSp>
        <p:nvGrpSpPr>
          <p:cNvPr id="66" name="群組 65"/>
          <p:cNvGrpSpPr/>
          <p:nvPr/>
        </p:nvGrpSpPr>
        <p:grpSpPr>
          <a:xfrm>
            <a:off x="2771800" y="4653136"/>
            <a:ext cx="1440160" cy="1080120"/>
            <a:chOff x="2843808" y="4653136"/>
            <a:chExt cx="1440160" cy="1080120"/>
          </a:xfrm>
        </p:grpSpPr>
        <p:sp>
          <p:nvSpPr>
            <p:cNvPr id="14" name="橢圓 13"/>
            <p:cNvSpPr/>
            <p:nvPr/>
          </p:nvSpPr>
          <p:spPr bwMode="auto">
            <a:xfrm>
              <a:off x="3275856" y="465313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a:solidFill>
                    <a:srgbClr val="FF0000"/>
                  </a:solidFill>
                  <a:latin typeface="+mn-lt"/>
                  <a:ea typeface="標楷體" panose="03000509000000000000" pitchFamily="65" charset="-120"/>
                </a:rPr>
                <a:t>M</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sp>
          <p:nvSpPr>
            <p:cNvPr id="15" name="橢圓 14"/>
            <p:cNvSpPr/>
            <p:nvPr/>
          </p:nvSpPr>
          <p:spPr bwMode="auto">
            <a:xfrm>
              <a:off x="2843808" y="530125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rgbClr val="FF0000"/>
                  </a:solidFill>
                  <a:effectLst/>
                  <a:latin typeface="+mn-lt"/>
                  <a:ea typeface="標楷體" panose="03000509000000000000" pitchFamily="65" charset="-120"/>
                </a:rPr>
                <a:t>I</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cxnSp>
          <p:nvCxnSpPr>
            <p:cNvPr id="16" name="直線接點 15"/>
            <p:cNvCxnSpPr>
              <a:stCxn id="14" idx="3"/>
              <a:endCxn id="15" idx="0"/>
            </p:cNvCxnSpPr>
            <p:nvPr/>
          </p:nvCxnSpPr>
          <p:spPr bwMode="auto">
            <a:xfrm flipH="1">
              <a:off x="3059808" y="5021871"/>
              <a:ext cx="279313" cy="279385"/>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17" name="橢圓 16"/>
            <p:cNvSpPr/>
            <p:nvPr/>
          </p:nvSpPr>
          <p:spPr bwMode="auto">
            <a:xfrm>
              <a:off x="3851968" y="530125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a:solidFill>
                    <a:srgbClr val="FF0000"/>
                  </a:solidFill>
                  <a:latin typeface="+mn-lt"/>
                  <a:ea typeface="標楷體" panose="03000509000000000000" pitchFamily="65" charset="-120"/>
                </a:rPr>
                <a:t>S</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cxnSp>
          <p:nvCxnSpPr>
            <p:cNvPr id="19" name="直線接點 18"/>
            <p:cNvCxnSpPr>
              <a:stCxn id="14" idx="5"/>
              <a:endCxn id="17" idx="1"/>
            </p:cNvCxnSpPr>
            <p:nvPr/>
          </p:nvCxnSpPr>
          <p:spPr bwMode="auto">
            <a:xfrm>
              <a:off x="3644591" y="5021871"/>
              <a:ext cx="270642" cy="34265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2" name="直線接點 21"/>
            <p:cNvCxnSpPr>
              <a:stCxn id="15" idx="6"/>
              <a:endCxn id="17" idx="2"/>
            </p:cNvCxnSpPr>
            <p:nvPr/>
          </p:nvCxnSpPr>
          <p:spPr bwMode="auto">
            <a:xfrm>
              <a:off x="3275808" y="5517256"/>
              <a:ext cx="57616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cxnSp>
        <p:nvCxnSpPr>
          <p:cNvPr id="24" name="弧形接點 23"/>
          <p:cNvCxnSpPr>
            <a:stCxn id="10" idx="6"/>
            <a:endCxn id="14" idx="6"/>
          </p:cNvCxnSpPr>
          <p:nvPr/>
        </p:nvCxnSpPr>
        <p:spPr bwMode="auto">
          <a:xfrm>
            <a:off x="3635848" y="3428976"/>
            <a:ext cx="12700" cy="1440160"/>
          </a:xfrm>
          <a:prstGeom prst="curvedConnector3">
            <a:avLst>
              <a:gd name="adj1" fmla="val 1800000"/>
            </a:avLst>
          </a:prstGeom>
          <a:solidFill>
            <a:schemeClr val="accent1"/>
          </a:solidFill>
          <a:ln w="9525" cap="flat" cmpd="sng" algn="ctr">
            <a:solidFill>
              <a:srgbClr val="0000FF"/>
            </a:solidFill>
            <a:prstDash val="dash"/>
            <a:round/>
            <a:headEnd type="non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0" name="弧形接點 29"/>
          <p:cNvCxnSpPr>
            <a:stCxn id="10" idx="6"/>
            <a:endCxn id="17" idx="6"/>
          </p:cNvCxnSpPr>
          <p:nvPr/>
        </p:nvCxnSpPr>
        <p:spPr bwMode="auto">
          <a:xfrm>
            <a:off x="3635848" y="3428976"/>
            <a:ext cx="576112" cy="2088280"/>
          </a:xfrm>
          <a:prstGeom prst="curvedConnector3">
            <a:avLst>
              <a:gd name="adj1" fmla="val 139680"/>
            </a:avLst>
          </a:prstGeom>
          <a:solidFill>
            <a:schemeClr val="accent1"/>
          </a:solidFill>
          <a:ln w="9525" cap="flat" cmpd="sng" algn="ctr">
            <a:solidFill>
              <a:srgbClr val="0000FF"/>
            </a:solidFill>
            <a:prstDash val="dash"/>
            <a:round/>
            <a:headEnd type="non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43" name="文字方塊 42"/>
          <p:cNvSpPr txBox="1"/>
          <p:nvPr/>
        </p:nvSpPr>
        <p:spPr>
          <a:xfrm>
            <a:off x="2699792" y="1181944"/>
            <a:ext cx="1686424" cy="461665"/>
          </a:xfrm>
          <a:prstGeom prst="rect">
            <a:avLst/>
          </a:prstGeom>
          <a:noFill/>
        </p:spPr>
        <p:txBody>
          <a:bodyPr wrap="none" rtlCol="0">
            <a:spAutoFit/>
          </a:bodyPr>
          <a:lstStyle/>
          <a:p>
            <a:r>
              <a:rPr lang="en-US" altLang="zh-TW" b="1" u="sng" dirty="0" smtClean="0">
                <a:solidFill>
                  <a:srgbClr val="C00000"/>
                </a:solidFill>
                <a:latin typeface="+mn-lt"/>
              </a:rPr>
              <a:t>Correctness</a:t>
            </a:r>
            <a:endParaRPr lang="zh-TW" altLang="en-US" b="1" u="sng" dirty="0" smtClean="0">
              <a:solidFill>
                <a:srgbClr val="C00000"/>
              </a:solidFill>
              <a:latin typeface="+mn-lt"/>
            </a:endParaRPr>
          </a:p>
        </p:txBody>
      </p:sp>
      <p:cxnSp>
        <p:nvCxnSpPr>
          <p:cNvPr id="62" name="直線單箭頭接點 61"/>
          <p:cNvCxnSpPr>
            <a:stCxn id="17" idx="6"/>
            <a:endCxn id="55" idx="2"/>
          </p:cNvCxnSpPr>
          <p:nvPr/>
        </p:nvCxnSpPr>
        <p:spPr bwMode="auto">
          <a:xfrm flipV="1">
            <a:off x="4211960" y="4869136"/>
            <a:ext cx="864144" cy="648120"/>
          </a:xfrm>
          <a:prstGeom prst="straightConnector1">
            <a:avLst/>
          </a:prstGeom>
          <a:solidFill>
            <a:schemeClr val="accent1"/>
          </a:solidFill>
          <a:ln w="9525" cap="flat" cmpd="sng" algn="ctr">
            <a:solidFill>
              <a:srgbClr val="0000FF"/>
            </a:solidFill>
            <a:prstDash val="dash"/>
            <a:round/>
            <a:headEnd type="non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63" name="直線單箭頭接點 62"/>
          <p:cNvCxnSpPr>
            <a:stCxn id="17" idx="6"/>
            <a:endCxn id="46" idx="2"/>
          </p:cNvCxnSpPr>
          <p:nvPr/>
        </p:nvCxnSpPr>
        <p:spPr bwMode="auto">
          <a:xfrm>
            <a:off x="4211960" y="5517256"/>
            <a:ext cx="864096" cy="0"/>
          </a:xfrm>
          <a:prstGeom prst="straightConnector1">
            <a:avLst/>
          </a:prstGeom>
          <a:solidFill>
            <a:schemeClr val="accent1"/>
          </a:solidFill>
          <a:ln w="9525" cap="flat" cmpd="sng" algn="ctr">
            <a:solidFill>
              <a:srgbClr val="0000FF"/>
            </a:solidFill>
            <a:prstDash val="dash"/>
            <a:round/>
            <a:headEnd type="non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76" name="文字方塊 75"/>
          <p:cNvSpPr txBox="1"/>
          <p:nvPr/>
        </p:nvSpPr>
        <p:spPr>
          <a:xfrm>
            <a:off x="5724128" y="1181944"/>
            <a:ext cx="1826141" cy="461665"/>
          </a:xfrm>
          <a:prstGeom prst="rect">
            <a:avLst/>
          </a:prstGeom>
          <a:noFill/>
        </p:spPr>
        <p:txBody>
          <a:bodyPr wrap="none" rtlCol="0">
            <a:spAutoFit/>
          </a:bodyPr>
          <a:lstStyle/>
          <a:p>
            <a:r>
              <a:rPr lang="en-US" altLang="zh-TW" b="1" u="sng" dirty="0" smtClean="0">
                <a:solidFill>
                  <a:srgbClr val="C00000"/>
                </a:solidFill>
                <a:latin typeface="+mn-lt"/>
              </a:rPr>
              <a:t>Performance</a:t>
            </a:r>
            <a:endParaRPr lang="zh-TW" altLang="en-US" b="1" u="sng" dirty="0" smtClean="0">
              <a:solidFill>
                <a:srgbClr val="C00000"/>
              </a:solidFill>
              <a:latin typeface="+mn-lt"/>
            </a:endParaRPr>
          </a:p>
        </p:txBody>
      </p:sp>
      <p:grpSp>
        <p:nvGrpSpPr>
          <p:cNvPr id="89" name="群組 88"/>
          <p:cNvGrpSpPr/>
          <p:nvPr/>
        </p:nvGrpSpPr>
        <p:grpSpPr>
          <a:xfrm>
            <a:off x="5076056" y="4653136"/>
            <a:ext cx="1440160" cy="1080120"/>
            <a:chOff x="5148064" y="4653136"/>
            <a:chExt cx="1440160" cy="1080120"/>
          </a:xfrm>
        </p:grpSpPr>
        <p:sp>
          <p:nvSpPr>
            <p:cNvPr id="45" name="橢圓 44"/>
            <p:cNvSpPr/>
            <p:nvPr/>
          </p:nvSpPr>
          <p:spPr bwMode="auto">
            <a:xfrm>
              <a:off x="6156176" y="465313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a:solidFill>
                    <a:srgbClr val="FF0000"/>
                  </a:solidFill>
                  <a:latin typeface="+mn-lt"/>
                  <a:ea typeface="標楷體" panose="03000509000000000000" pitchFamily="65" charset="-120"/>
                </a:rPr>
                <a:t>M</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sp>
          <p:nvSpPr>
            <p:cNvPr id="46" name="橢圓 45"/>
            <p:cNvSpPr/>
            <p:nvPr/>
          </p:nvSpPr>
          <p:spPr bwMode="auto">
            <a:xfrm>
              <a:off x="5148064" y="530125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smtClean="0">
                  <a:solidFill>
                    <a:srgbClr val="FF0000"/>
                  </a:solidFill>
                  <a:latin typeface="+mn-lt"/>
                  <a:ea typeface="標楷體" panose="03000509000000000000" pitchFamily="65" charset="-120"/>
                </a:rPr>
                <a:t>S</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cxnSp>
          <p:nvCxnSpPr>
            <p:cNvPr id="47" name="直線接點 46"/>
            <p:cNvCxnSpPr>
              <a:stCxn id="55" idx="4"/>
              <a:endCxn id="46" idx="0"/>
            </p:cNvCxnSpPr>
            <p:nvPr/>
          </p:nvCxnSpPr>
          <p:spPr bwMode="auto">
            <a:xfrm flipH="1">
              <a:off x="5364064" y="5085136"/>
              <a:ext cx="48" cy="21612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48" name="橢圓 47"/>
            <p:cNvSpPr/>
            <p:nvPr/>
          </p:nvSpPr>
          <p:spPr bwMode="auto">
            <a:xfrm>
              <a:off x="6156224" y="530125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smtClean="0">
                  <a:solidFill>
                    <a:srgbClr val="FF0000"/>
                  </a:solidFill>
                  <a:latin typeface="+mn-lt"/>
                  <a:ea typeface="標楷體" panose="03000509000000000000" pitchFamily="65" charset="-120"/>
                </a:rPr>
                <a:t>I</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cxnSp>
          <p:nvCxnSpPr>
            <p:cNvPr id="49" name="直線接點 48"/>
            <p:cNvCxnSpPr>
              <a:stCxn id="45" idx="4"/>
              <a:endCxn id="48" idx="0"/>
            </p:cNvCxnSpPr>
            <p:nvPr/>
          </p:nvCxnSpPr>
          <p:spPr bwMode="auto">
            <a:xfrm>
              <a:off x="6372176" y="5085136"/>
              <a:ext cx="48" cy="21612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50" name="直線接點 49"/>
            <p:cNvCxnSpPr>
              <a:stCxn id="46" idx="6"/>
              <a:endCxn id="48" idx="2"/>
            </p:cNvCxnSpPr>
            <p:nvPr/>
          </p:nvCxnSpPr>
          <p:spPr bwMode="auto">
            <a:xfrm>
              <a:off x="5580064" y="5517256"/>
              <a:ext cx="57616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55" name="橢圓 54"/>
            <p:cNvSpPr/>
            <p:nvPr/>
          </p:nvSpPr>
          <p:spPr bwMode="auto">
            <a:xfrm>
              <a:off x="5148112" y="465313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a:solidFill>
                    <a:srgbClr val="FF0000"/>
                  </a:solidFill>
                  <a:latin typeface="+mn-lt"/>
                  <a:ea typeface="標楷體" panose="03000509000000000000" pitchFamily="65" charset="-120"/>
                </a:rPr>
                <a:t>E</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cxnSp>
          <p:nvCxnSpPr>
            <p:cNvPr id="60" name="直線接點 59"/>
            <p:cNvCxnSpPr>
              <a:stCxn id="55" idx="6"/>
              <a:endCxn id="45" idx="2"/>
            </p:cNvCxnSpPr>
            <p:nvPr/>
          </p:nvCxnSpPr>
          <p:spPr bwMode="auto">
            <a:xfrm>
              <a:off x="5580112" y="4869136"/>
              <a:ext cx="576064"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85" name="直線接點 84"/>
            <p:cNvCxnSpPr>
              <a:stCxn id="46" idx="7"/>
              <a:endCxn id="45" idx="3"/>
            </p:cNvCxnSpPr>
            <p:nvPr/>
          </p:nvCxnSpPr>
          <p:spPr bwMode="auto">
            <a:xfrm flipV="1">
              <a:off x="5516799" y="5021871"/>
              <a:ext cx="702642" cy="34265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87" name="直線接點 86"/>
            <p:cNvCxnSpPr>
              <a:stCxn id="55" idx="5"/>
              <a:endCxn id="48" idx="1"/>
            </p:cNvCxnSpPr>
            <p:nvPr/>
          </p:nvCxnSpPr>
          <p:spPr bwMode="auto">
            <a:xfrm>
              <a:off x="5516847" y="5021871"/>
              <a:ext cx="702642" cy="34265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cxnSp>
        <p:nvCxnSpPr>
          <p:cNvPr id="90" name="弧形接點 89"/>
          <p:cNvCxnSpPr>
            <a:stCxn id="46" idx="4"/>
            <a:endCxn id="77" idx="4"/>
          </p:cNvCxnSpPr>
          <p:nvPr/>
        </p:nvCxnSpPr>
        <p:spPr bwMode="auto">
          <a:xfrm rot="16200000" flipH="1">
            <a:off x="6516216" y="4509096"/>
            <a:ext cx="12700" cy="2448320"/>
          </a:xfrm>
          <a:prstGeom prst="curvedConnector3">
            <a:avLst>
              <a:gd name="adj1" fmla="val 1800000"/>
            </a:avLst>
          </a:prstGeom>
          <a:solidFill>
            <a:schemeClr val="accent1"/>
          </a:solidFill>
          <a:ln w="9525" cap="flat" cmpd="sng" algn="ctr">
            <a:solidFill>
              <a:srgbClr val="0000FF"/>
            </a:solidFill>
            <a:prstDash val="dash"/>
            <a:round/>
            <a:headEnd type="non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93" name="弧形接點 92"/>
          <p:cNvCxnSpPr>
            <a:stCxn id="46" idx="4"/>
            <a:endCxn id="68" idx="4"/>
          </p:cNvCxnSpPr>
          <p:nvPr/>
        </p:nvCxnSpPr>
        <p:spPr bwMode="auto">
          <a:xfrm rot="5400000" flipH="1" flipV="1">
            <a:off x="5940128" y="4437112"/>
            <a:ext cx="648072" cy="1944216"/>
          </a:xfrm>
          <a:prstGeom prst="curvedConnector3">
            <a:avLst>
              <a:gd name="adj1" fmla="val -35274"/>
            </a:avLst>
          </a:prstGeom>
          <a:solidFill>
            <a:schemeClr val="accent1"/>
          </a:solidFill>
          <a:ln w="9525" cap="flat" cmpd="sng" algn="ctr">
            <a:solidFill>
              <a:srgbClr val="0000FF"/>
            </a:solidFill>
            <a:prstDash val="dash"/>
            <a:round/>
            <a:headEnd type="non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nvGrpSpPr>
          <p:cNvPr id="103" name="群組 102"/>
          <p:cNvGrpSpPr/>
          <p:nvPr/>
        </p:nvGrpSpPr>
        <p:grpSpPr>
          <a:xfrm>
            <a:off x="7020272" y="4005064"/>
            <a:ext cx="1440160" cy="1728192"/>
            <a:chOff x="7020272" y="3933056"/>
            <a:chExt cx="1440160" cy="1728192"/>
          </a:xfrm>
        </p:grpSpPr>
        <p:sp>
          <p:nvSpPr>
            <p:cNvPr id="67" name="橢圓 66"/>
            <p:cNvSpPr/>
            <p:nvPr/>
          </p:nvSpPr>
          <p:spPr bwMode="auto">
            <a:xfrm>
              <a:off x="8028384" y="393305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a:solidFill>
                    <a:srgbClr val="FF0000"/>
                  </a:solidFill>
                  <a:latin typeface="+mn-lt"/>
                  <a:ea typeface="標楷體" panose="03000509000000000000" pitchFamily="65" charset="-120"/>
                </a:rPr>
                <a:t>M</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sp>
          <p:nvSpPr>
            <p:cNvPr id="68" name="橢圓 67"/>
            <p:cNvSpPr/>
            <p:nvPr/>
          </p:nvSpPr>
          <p:spPr bwMode="auto">
            <a:xfrm>
              <a:off x="7020272" y="458117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smtClean="0">
                  <a:solidFill>
                    <a:srgbClr val="FF0000"/>
                  </a:solidFill>
                  <a:latin typeface="+mn-lt"/>
                  <a:ea typeface="標楷體" panose="03000509000000000000" pitchFamily="65" charset="-120"/>
                </a:rPr>
                <a:t>S</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cxnSp>
          <p:nvCxnSpPr>
            <p:cNvPr id="69" name="直線接點 68"/>
            <p:cNvCxnSpPr>
              <a:stCxn id="73" idx="4"/>
              <a:endCxn id="68" idx="0"/>
            </p:cNvCxnSpPr>
            <p:nvPr/>
          </p:nvCxnSpPr>
          <p:spPr bwMode="auto">
            <a:xfrm flipH="1">
              <a:off x="7236272" y="4365056"/>
              <a:ext cx="48" cy="21612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70" name="橢圓 69"/>
            <p:cNvSpPr/>
            <p:nvPr/>
          </p:nvSpPr>
          <p:spPr bwMode="auto">
            <a:xfrm>
              <a:off x="8028432" y="458117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smtClean="0">
                  <a:solidFill>
                    <a:srgbClr val="FF0000"/>
                  </a:solidFill>
                  <a:latin typeface="+mn-lt"/>
                  <a:ea typeface="標楷體" panose="03000509000000000000" pitchFamily="65" charset="-120"/>
                </a:rPr>
                <a:t>I</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cxnSp>
          <p:nvCxnSpPr>
            <p:cNvPr id="71" name="直線接點 70"/>
            <p:cNvCxnSpPr>
              <a:stCxn id="67" idx="4"/>
              <a:endCxn id="70" idx="0"/>
            </p:cNvCxnSpPr>
            <p:nvPr/>
          </p:nvCxnSpPr>
          <p:spPr bwMode="auto">
            <a:xfrm>
              <a:off x="8244384" y="4365056"/>
              <a:ext cx="48" cy="21612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72" name="直線接點 71"/>
            <p:cNvCxnSpPr>
              <a:stCxn id="68" idx="4"/>
              <a:endCxn id="77" idx="1"/>
            </p:cNvCxnSpPr>
            <p:nvPr/>
          </p:nvCxnSpPr>
          <p:spPr bwMode="auto">
            <a:xfrm>
              <a:off x="7236272" y="5013176"/>
              <a:ext cx="351369" cy="279337"/>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73" name="橢圓 72"/>
            <p:cNvSpPr/>
            <p:nvPr/>
          </p:nvSpPr>
          <p:spPr bwMode="auto">
            <a:xfrm>
              <a:off x="7020320" y="3933056"/>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a:solidFill>
                    <a:srgbClr val="FF0000"/>
                  </a:solidFill>
                  <a:latin typeface="+mn-lt"/>
                  <a:ea typeface="標楷體" panose="03000509000000000000" pitchFamily="65" charset="-120"/>
                </a:rPr>
                <a:t>E</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cxnSp>
          <p:nvCxnSpPr>
            <p:cNvPr id="74" name="直線接點 73"/>
            <p:cNvCxnSpPr>
              <a:stCxn id="73" idx="6"/>
              <a:endCxn id="67" idx="2"/>
            </p:cNvCxnSpPr>
            <p:nvPr/>
          </p:nvCxnSpPr>
          <p:spPr bwMode="auto">
            <a:xfrm>
              <a:off x="7452320" y="4149056"/>
              <a:ext cx="576064"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77" name="橢圓 76"/>
            <p:cNvSpPr/>
            <p:nvPr/>
          </p:nvSpPr>
          <p:spPr bwMode="auto">
            <a:xfrm>
              <a:off x="7524376" y="5229248"/>
              <a:ext cx="432000" cy="432000"/>
            </a:xfrm>
            <a:prstGeom prst="ellipse">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TW" dirty="0">
                  <a:solidFill>
                    <a:srgbClr val="FF0000"/>
                  </a:solidFill>
                  <a:latin typeface="+mn-lt"/>
                  <a:ea typeface="標楷體" panose="03000509000000000000" pitchFamily="65" charset="-120"/>
                </a:rPr>
                <a:t>O</a:t>
              </a:r>
              <a:endParaRPr kumimoji="0" lang="zh-TW" altLang="en-US" sz="2400" b="0" i="0" u="none" strike="noStrike" cap="none" normalizeH="0" baseline="0" dirty="0" smtClean="0">
                <a:ln>
                  <a:noFill/>
                </a:ln>
                <a:solidFill>
                  <a:srgbClr val="FF0000"/>
                </a:solidFill>
                <a:effectLst/>
                <a:latin typeface="+mn-lt"/>
                <a:ea typeface="標楷體" panose="03000509000000000000" pitchFamily="65" charset="-120"/>
              </a:endParaRPr>
            </a:p>
          </p:txBody>
        </p:sp>
        <p:cxnSp>
          <p:nvCxnSpPr>
            <p:cNvPr id="82" name="直線接點 81"/>
            <p:cNvCxnSpPr>
              <a:stCxn id="70" idx="4"/>
              <a:endCxn id="77" idx="7"/>
            </p:cNvCxnSpPr>
            <p:nvPr/>
          </p:nvCxnSpPr>
          <p:spPr bwMode="auto">
            <a:xfrm flipH="1">
              <a:off x="7893111" y="5013176"/>
              <a:ext cx="351321" cy="279337"/>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97" name="直線接點 96"/>
            <p:cNvCxnSpPr>
              <a:stCxn id="68" idx="6"/>
              <a:endCxn id="70" idx="2"/>
            </p:cNvCxnSpPr>
            <p:nvPr/>
          </p:nvCxnSpPr>
          <p:spPr bwMode="auto">
            <a:xfrm>
              <a:off x="7452272" y="4797176"/>
              <a:ext cx="57616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00" name="直線接點 99"/>
            <p:cNvCxnSpPr>
              <a:stCxn id="68" idx="7"/>
              <a:endCxn id="67" idx="3"/>
            </p:cNvCxnSpPr>
            <p:nvPr/>
          </p:nvCxnSpPr>
          <p:spPr bwMode="auto">
            <a:xfrm flipV="1">
              <a:off x="7389007" y="4301791"/>
              <a:ext cx="702642" cy="34265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02" name="直線接點 101"/>
            <p:cNvCxnSpPr>
              <a:stCxn id="73" idx="5"/>
              <a:endCxn id="70" idx="1"/>
            </p:cNvCxnSpPr>
            <p:nvPr/>
          </p:nvCxnSpPr>
          <p:spPr bwMode="auto">
            <a:xfrm>
              <a:off x="7389055" y="4301791"/>
              <a:ext cx="702642" cy="34265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3367658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8"/>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44"/>
                                        </p:tgtEl>
                                        <p:attrNameLst>
                                          <p:attrName>style.visibility</p:attrName>
                                        </p:attrNameLst>
                                      </p:cBhvr>
                                      <p:to>
                                        <p:strVal val="visible"/>
                                      </p:to>
                                    </p:set>
                                    <p:animEffect transition="in" filter="fade">
                                      <p:cBhvr>
                                        <p:cTn id="19" dur="500"/>
                                        <p:tgtEl>
                                          <p:spTgt spid="4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66"/>
                                        </p:tgtEl>
                                        <p:attrNameLst>
                                          <p:attrName>style.visibility</p:attrName>
                                        </p:attrNameLst>
                                      </p:cBhvr>
                                      <p:to>
                                        <p:strVal val="visible"/>
                                      </p:to>
                                    </p:set>
                                    <p:animEffect transition="in" filter="fade">
                                      <p:cBhvr>
                                        <p:cTn id="24" dur="500"/>
                                        <p:tgtEl>
                                          <p:spTgt spid="6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wipe(up)">
                                      <p:cBhvr>
                                        <p:cTn id="29" dur="500"/>
                                        <p:tgtEl>
                                          <p:spTgt spid="24"/>
                                        </p:tgtEl>
                                      </p:cBhvr>
                                    </p:animEffect>
                                  </p:childTnLst>
                                </p:cTn>
                              </p:par>
                            </p:childTnLst>
                          </p:cTn>
                        </p:par>
                        <p:par>
                          <p:cTn id="30" fill="hold">
                            <p:stCondLst>
                              <p:cond delay="500"/>
                            </p:stCondLst>
                            <p:childTnLst>
                              <p:par>
                                <p:cTn id="31" presetID="22" presetClass="entr" presetSubtype="1" fill="hold" nodeType="afterEffect">
                                  <p:stCondLst>
                                    <p:cond delay="0"/>
                                  </p:stCondLst>
                                  <p:childTnLst>
                                    <p:set>
                                      <p:cBhvr>
                                        <p:cTn id="32" dur="1" fill="hold">
                                          <p:stCondLst>
                                            <p:cond delay="0"/>
                                          </p:stCondLst>
                                        </p:cTn>
                                        <p:tgtEl>
                                          <p:spTgt spid="30"/>
                                        </p:tgtEl>
                                        <p:attrNameLst>
                                          <p:attrName>style.visibility</p:attrName>
                                        </p:attrNameLst>
                                      </p:cBhvr>
                                      <p:to>
                                        <p:strVal val="visible"/>
                                      </p:to>
                                    </p:set>
                                    <p:animEffect transition="in" filter="wipe(up)">
                                      <p:cBhvr>
                                        <p:cTn id="33" dur="500"/>
                                        <p:tgtEl>
                                          <p:spTgt spid="30"/>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4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76"/>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89"/>
                                        </p:tgtEl>
                                        <p:attrNameLst>
                                          <p:attrName>style.visibility</p:attrName>
                                        </p:attrNameLst>
                                      </p:cBhvr>
                                      <p:to>
                                        <p:strVal val="visible"/>
                                      </p:to>
                                    </p:set>
                                    <p:animEffect transition="in" filter="fade">
                                      <p:cBhvr>
                                        <p:cTn id="46" dur="500"/>
                                        <p:tgtEl>
                                          <p:spTgt spid="89"/>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62"/>
                                        </p:tgtEl>
                                        <p:attrNameLst>
                                          <p:attrName>style.visibility</p:attrName>
                                        </p:attrNameLst>
                                      </p:cBhvr>
                                      <p:to>
                                        <p:strVal val="visible"/>
                                      </p:to>
                                    </p:set>
                                    <p:animEffect transition="in" filter="wipe(left)">
                                      <p:cBhvr>
                                        <p:cTn id="51" dur="500"/>
                                        <p:tgtEl>
                                          <p:spTgt spid="62"/>
                                        </p:tgtEl>
                                      </p:cBhvr>
                                    </p:animEffect>
                                  </p:childTnLst>
                                </p:cTn>
                              </p:par>
                            </p:childTnLst>
                          </p:cTn>
                        </p:par>
                        <p:par>
                          <p:cTn id="52" fill="hold">
                            <p:stCondLst>
                              <p:cond delay="500"/>
                            </p:stCondLst>
                            <p:childTnLst>
                              <p:par>
                                <p:cTn id="53" presetID="22" presetClass="entr" presetSubtype="8" fill="hold" nodeType="afterEffect">
                                  <p:stCondLst>
                                    <p:cond delay="0"/>
                                  </p:stCondLst>
                                  <p:childTnLst>
                                    <p:set>
                                      <p:cBhvr>
                                        <p:cTn id="54" dur="1" fill="hold">
                                          <p:stCondLst>
                                            <p:cond delay="0"/>
                                          </p:stCondLst>
                                        </p:cTn>
                                        <p:tgtEl>
                                          <p:spTgt spid="63"/>
                                        </p:tgtEl>
                                        <p:attrNameLst>
                                          <p:attrName>style.visibility</p:attrName>
                                        </p:attrNameLst>
                                      </p:cBhvr>
                                      <p:to>
                                        <p:strVal val="visible"/>
                                      </p:to>
                                    </p:set>
                                    <p:animEffect transition="in" filter="wipe(left)">
                                      <p:cBhvr>
                                        <p:cTn id="55" dur="500"/>
                                        <p:tgtEl>
                                          <p:spTgt spid="63"/>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03"/>
                                        </p:tgtEl>
                                        <p:attrNameLst>
                                          <p:attrName>style.visibility</p:attrName>
                                        </p:attrNameLst>
                                      </p:cBhvr>
                                      <p:to>
                                        <p:strVal val="visible"/>
                                      </p:to>
                                    </p:set>
                                    <p:animEffect transition="in" filter="fade">
                                      <p:cBhvr>
                                        <p:cTn id="60" dur="500"/>
                                        <p:tgtEl>
                                          <p:spTgt spid="103"/>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nodeType="clickEffect">
                                  <p:stCondLst>
                                    <p:cond delay="0"/>
                                  </p:stCondLst>
                                  <p:childTnLst>
                                    <p:set>
                                      <p:cBhvr>
                                        <p:cTn id="64" dur="1" fill="hold">
                                          <p:stCondLst>
                                            <p:cond delay="0"/>
                                          </p:stCondLst>
                                        </p:cTn>
                                        <p:tgtEl>
                                          <p:spTgt spid="93"/>
                                        </p:tgtEl>
                                        <p:attrNameLst>
                                          <p:attrName>style.visibility</p:attrName>
                                        </p:attrNameLst>
                                      </p:cBhvr>
                                      <p:to>
                                        <p:strVal val="visible"/>
                                      </p:to>
                                    </p:set>
                                    <p:animEffect transition="in" filter="wipe(left)">
                                      <p:cBhvr>
                                        <p:cTn id="65" dur="500"/>
                                        <p:tgtEl>
                                          <p:spTgt spid="93"/>
                                        </p:tgtEl>
                                      </p:cBhvr>
                                    </p:animEffect>
                                  </p:childTnLst>
                                </p:cTn>
                              </p:par>
                            </p:childTnLst>
                          </p:cTn>
                        </p:par>
                        <p:par>
                          <p:cTn id="66" fill="hold">
                            <p:stCondLst>
                              <p:cond delay="500"/>
                            </p:stCondLst>
                            <p:childTnLst>
                              <p:par>
                                <p:cTn id="67" presetID="22" presetClass="entr" presetSubtype="8" fill="hold" nodeType="afterEffect">
                                  <p:stCondLst>
                                    <p:cond delay="0"/>
                                  </p:stCondLst>
                                  <p:childTnLst>
                                    <p:set>
                                      <p:cBhvr>
                                        <p:cTn id="68" dur="1" fill="hold">
                                          <p:stCondLst>
                                            <p:cond delay="0"/>
                                          </p:stCondLst>
                                        </p:cTn>
                                        <p:tgtEl>
                                          <p:spTgt spid="90"/>
                                        </p:tgtEl>
                                        <p:attrNameLst>
                                          <p:attrName>style.visibility</p:attrName>
                                        </p:attrNameLst>
                                      </p:cBhvr>
                                      <p:to>
                                        <p:strVal val="visible"/>
                                      </p:to>
                                    </p:set>
                                    <p:animEffect transition="in" filter="wipe(left)">
                                      <p:cBhvr>
                                        <p:cTn id="69" dur="5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animBg="1"/>
      <p:bldP spid="43" grpId="0"/>
      <p:bldP spid="76"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smtClean="0"/>
              <a:t>Summary</a:t>
            </a:r>
            <a:endParaRPr lang="en-AU" dirty="0"/>
          </a:p>
        </p:txBody>
      </p:sp>
      <p:sp>
        <p:nvSpPr>
          <p:cNvPr id="242691" name="Rectangle 3"/>
          <p:cNvSpPr>
            <a:spLocks noGrp="1" noChangeArrowheads="1"/>
          </p:cNvSpPr>
          <p:nvPr>
            <p:ph type="body" idx="1"/>
          </p:nvPr>
        </p:nvSpPr>
        <p:spPr/>
        <p:txBody>
          <a:bodyPr/>
          <a:lstStyle/>
          <a:p>
            <a:r>
              <a:rPr lang="en-US" altLang="zh-TW" dirty="0"/>
              <a:t>Symmetric </a:t>
            </a:r>
            <a:r>
              <a:rPr lang="en-US" altLang="zh-TW" dirty="0" smtClean="0"/>
              <a:t>multiprocessor (</a:t>
            </a:r>
            <a:r>
              <a:rPr lang="en-US" dirty="0" smtClean="0"/>
              <a:t>SMP):</a:t>
            </a:r>
          </a:p>
          <a:p>
            <a:pPr lvl="1"/>
            <a:r>
              <a:rPr lang="en-US" dirty="0" smtClean="0"/>
              <a:t>Shared single memory with uniform memory latency</a:t>
            </a:r>
            <a:br>
              <a:rPr lang="en-US" dirty="0" smtClean="0"/>
            </a:br>
            <a:r>
              <a:rPr lang="en-US" dirty="0" smtClean="0">
                <a:sym typeface="Wingdings" panose="05000000000000000000" pitchFamily="2" charset="2"/>
              </a:rPr>
              <a:t> centralized shared memory, uniform memory access</a:t>
            </a:r>
            <a:endParaRPr lang="en-US" dirty="0" smtClean="0"/>
          </a:p>
          <a:p>
            <a:pPr lvl="1"/>
            <a:r>
              <a:rPr lang="en-US" dirty="0" smtClean="0"/>
              <a:t>Often use buses as interconnection</a:t>
            </a:r>
          </a:p>
          <a:p>
            <a:r>
              <a:rPr lang="en-US" dirty="0" smtClean="0"/>
              <a:t>Snoopy protocol works well for ensuring cache coherence in bus-based SMP</a:t>
            </a:r>
          </a:p>
          <a:p>
            <a:pPr lvl="1"/>
            <a:r>
              <a:rPr lang="en-US" altLang="zh-TW" dirty="0" smtClean="0"/>
              <a:t>Bus-based</a:t>
            </a:r>
            <a:r>
              <a:rPr lang="en-US" altLang="zh-TW" dirty="0"/>
              <a:t>, single point of serialization for all requests</a:t>
            </a:r>
          </a:p>
          <a:p>
            <a:pPr lvl="1"/>
            <a:r>
              <a:rPr lang="en-US" altLang="zh-TW" dirty="0"/>
              <a:t>When any processor gets a miss, must probe every other cache and all processors observe other processors’</a:t>
            </a:r>
            <a:r>
              <a:rPr lang="en-US" altLang="ja-JP" dirty="0"/>
              <a:t> actions</a:t>
            </a:r>
          </a:p>
          <a:p>
            <a:r>
              <a:rPr lang="en-US" altLang="zh-TW" dirty="0" smtClean="0"/>
              <a:t>Scaling </a:t>
            </a:r>
            <a:r>
              <a:rPr lang="en-US" altLang="zh-TW" dirty="0"/>
              <a:t>up to more processors limited by:</a:t>
            </a:r>
          </a:p>
          <a:p>
            <a:pPr lvl="1"/>
            <a:r>
              <a:rPr lang="en-US" altLang="zh-TW" dirty="0"/>
              <a:t>Communication bandwidth </a:t>
            </a:r>
            <a:r>
              <a:rPr lang="en-US" altLang="zh-TW" dirty="0" smtClean="0"/>
              <a:t>of and contention </a:t>
            </a:r>
            <a:r>
              <a:rPr lang="en-US" altLang="zh-TW" dirty="0"/>
              <a:t>to </a:t>
            </a:r>
            <a:r>
              <a:rPr lang="en-US" altLang="zh-TW" dirty="0" smtClean="0"/>
              <a:t>bus</a:t>
            </a:r>
            <a:endParaRPr lang="en-US" altLang="zh-TW" dirty="0"/>
          </a:p>
          <a:p>
            <a:pPr lvl="1"/>
            <a:r>
              <a:rPr lang="en-US" altLang="zh-TW" dirty="0"/>
              <a:t>Snoop bandwidth into tags</a:t>
            </a:r>
          </a:p>
          <a:p>
            <a:endParaRPr lang="en-US" dirty="0" smtClean="0"/>
          </a:p>
        </p:txBody>
      </p:sp>
      <p:sp>
        <p:nvSpPr>
          <p:cNvPr id="6" name="投影片編號版面配置區 5"/>
          <p:cNvSpPr>
            <a:spLocks noGrp="1"/>
          </p:cNvSpPr>
          <p:nvPr>
            <p:ph type="sldNum" sz="quarter" idx="11"/>
          </p:nvPr>
        </p:nvSpPr>
        <p:spPr/>
        <p:txBody>
          <a:bodyPr/>
          <a:lstStyle/>
          <a:p>
            <a:fld id="{0EF8A0A4-1A2F-4B89-B3C7-02C31CE3A532}" type="slidenum">
              <a:rPr lang="zh-TW" altLang="en-US" smtClean="0"/>
              <a:pPr/>
              <a:t>44</a:t>
            </a:fld>
            <a:endParaRPr lang="zh-TW" altLang="zh-TW"/>
          </a:p>
        </p:txBody>
      </p:sp>
    </p:spTree>
    <p:extLst>
      <p:ext uri="{BB962C8B-B14F-4D97-AF65-F5344CB8AC3E}">
        <p14:creationId xmlns:p14="http://schemas.microsoft.com/office/powerpoint/2010/main" val="3448619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269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2691">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2691">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269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2691">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26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pPr algn="ctr"/>
            <a:r>
              <a:rPr lang="en-US" altLang="zh-TW" dirty="0" smtClean="0"/>
              <a:t>Slides for Self-Study</a:t>
            </a:r>
            <a:endParaRPr lang="zh-TW" altLang="en-US" dirty="0"/>
          </a:p>
        </p:txBody>
      </p:sp>
      <p:sp>
        <p:nvSpPr>
          <p:cNvPr id="6" name="文字版面配置區 5"/>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45</a:t>
            </a:fld>
            <a:endParaRPr lang="zh-TW" altLang="zh-TW"/>
          </a:p>
        </p:txBody>
      </p:sp>
    </p:spTree>
    <p:extLst>
      <p:ext uri="{BB962C8B-B14F-4D97-AF65-F5344CB8AC3E}">
        <p14:creationId xmlns:p14="http://schemas.microsoft.com/office/powerpoint/2010/main" val="359861243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lstStyle/>
          <a:p>
            <a:pPr eaLnBrk="1" hangingPunct="1"/>
            <a:r>
              <a:rPr lang="en-US" smtClean="0"/>
              <a:t>Implication on Multi-Level Caches</a:t>
            </a:r>
          </a:p>
        </p:txBody>
      </p:sp>
      <p:sp>
        <p:nvSpPr>
          <p:cNvPr id="696323" name="Rectangle 3"/>
          <p:cNvSpPr>
            <a:spLocks noGrp="1" noChangeArrowheads="1"/>
          </p:cNvSpPr>
          <p:nvPr>
            <p:ph idx="1"/>
          </p:nvPr>
        </p:nvSpPr>
        <p:spPr/>
        <p:txBody>
          <a:bodyPr/>
          <a:lstStyle/>
          <a:p>
            <a:pPr eaLnBrk="1" hangingPunct="1">
              <a:lnSpc>
                <a:spcPct val="90000"/>
              </a:lnSpc>
            </a:pPr>
            <a:r>
              <a:rPr lang="en-US" sz="2800" dirty="0" smtClean="0"/>
              <a:t>How to guarantee coherence in a multi-level cache hierarchy</a:t>
            </a:r>
          </a:p>
          <a:p>
            <a:pPr lvl="1" eaLnBrk="1" hangingPunct="1">
              <a:lnSpc>
                <a:spcPct val="90000"/>
              </a:lnSpc>
            </a:pPr>
            <a:r>
              <a:rPr lang="en-US" sz="2400" dirty="0" smtClean="0"/>
              <a:t>Snoop all cache levels?</a:t>
            </a:r>
          </a:p>
          <a:p>
            <a:pPr eaLnBrk="1" hangingPunct="1">
              <a:lnSpc>
                <a:spcPct val="90000"/>
              </a:lnSpc>
            </a:pPr>
            <a:r>
              <a:rPr lang="en-US" sz="2800" dirty="0" smtClean="0"/>
              <a:t>Maintaining </a:t>
            </a:r>
            <a:r>
              <a:rPr lang="en-US" sz="2800" i="1" dirty="0" smtClean="0"/>
              <a:t>inclusion property</a:t>
            </a:r>
            <a:r>
              <a:rPr lang="en-US" sz="2800" dirty="0" smtClean="0"/>
              <a:t> </a:t>
            </a:r>
          </a:p>
          <a:p>
            <a:pPr lvl="1" eaLnBrk="1" hangingPunct="1">
              <a:lnSpc>
                <a:spcPct val="90000"/>
              </a:lnSpc>
            </a:pPr>
            <a:r>
              <a:rPr lang="en-US" sz="2400" dirty="0" smtClean="0"/>
              <a:t>Ensure data in the outer level present in the inner level</a:t>
            </a:r>
          </a:p>
          <a:p>
            <a:pPr lvl="1" eaLnBrk="1" hangingPunct="1">
              <a:lnSpc>
                <a:spcPct val="90000"/>
              </a:lnSpc>
            </a:pPr>
            <a:r>
              <a:rPr lang="en-US" sz="2400" dirty="0" smtClean="0"/>
              <a:t>Only snoop the outermost level (e.g., L2)</a:t>
            </a:r>
          </a:p>
          <a:p>
            <a:pPr lvl="1" eaLnBrk="1" hangingPunct="1">
              <a:lnSpc>
                <a:spcPct val="90000"/>
              </a:lnSpc>
            </a:pPr>
            <a:r>
              <a:rPr lang="en-US" sz="2400" dirty="0" smtClean="0"/>
              <a:t>L2 needs to know L1 has write hits</a:t>
            </a:r>
          </a:p>
          <a:p>
            <a:pPr lvl="2" eaLnBrk="1" hangingPunct="1">
              <a:lnSpc>
                <a:spcPct val="90000"/>
              </a:lnSpc>
            </a:pPr>
            <a:r>
              <a:rPr lang="en-US" sz="2000" dirty="0" smtClean="0"/>
              <a:t>Use write-through cache</a:t>
            </a:r>
          </a:p>
          <a:p>
            <a:pPr lvl="2" eaLnBrk="1" hangingPunct="1">
              <a:lnSpc>
                <a:spcPct val="90000"/>
              </a:lnSpc>
            </a:pPr>
            <a:r>
              <a:rPr lang="en-US" sz="2000" dirty="0" smtClean="0"/>
              <a:t>Use write-back but maintain a “modified-but-stale” bit in L2</a:t>
            </a:r>
          </a:p>
          <a:p>
            <a:r>
              <a:rPr lang="en-US" altLang="zh-TW" dirty="0"/>
              <a:t>Not so easy </a:t>
            </a:r>
            <a:r>
              <a:rPr lang="en-US" altLang="zh-TW" dirty="0" smtClean="0"/>
              <a:t>to ensure inclusion property</a:t>
            </a:r>
          </a:p>
          <a:p>
            <a:pPr lvl="1"/>
            <a:r>
              <a:rPr lang="en-US" altLang="zh-TW" dirty="0" smtClean="0"/>
              <a:t>Different bus observes different access activities, e.g., L2 may replace a block frequently accessed in L1</a:t>
            </a:r>
            <a:endParaRPr lang="en-US" altLang="zh-TW" dirty="0"/>
          </a:p>
          <a:p>
            <a:pPr lvl="1"/>
            <a:r>
              <a:rPr lang="en-US" altLang="zh-TW" dirty="0" smtClean="0"/>
              <a:t>Different </a:t>
            </a:r>
            <a:r>
              <a:rPr lang="en-US" altLang="zh-TW" dirty="0"/>
              <a:t>cache </a:t>
            </a:r>
            <a:r>
              <a:rPr lang="en-US" altLang="zh-TW" dirty="0" smtClean="0"/>
              <a:t>block </a:t>
            </a:r>
            <a:r>
              <a:rPr lang="en-US" altLang="zh-TW" dirty="0"/>
              <a:t>sizes</a:t>
            </a:r>
          </a:p>
          <a:p>
            <a:pPr lvl="2" eaLnBrk="1" hangingPunct="1">
              <a:lnSpc>
                <a:spcPct val="90000"/>
              </a:lnSpc>
            </a:pPr>
            <a:endParaRPr lang="en-US" sz="2000" dirty="0" smtClean="0"/>
          </a:p>
          <a:p>
            <a:pPr eaLnBrk="1" hangingPunct="1">
              <a:lnSpc>
                <a:spcPct val="90000"/>
              </a:lnSpc>
            </a:pPr>
            <a:endParaRPr lang="en-US" sz="2800" dirty="0" smtClean="0"/>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46</a:t>
            </a:fld>
            <a:endParaRPr lang="zh-TW" altLang="zh-TW"/>
          </a:p>
        </p:txBody>
      </p:sp>
    </p:spTree>
    <p:extLst>
      <p:ext uri="{BB962C8B-B14F-4D97-AF65-F5344CB8AC3E}">
        <p14:creationId xmlns:p14="http://schemas.microsoft.com/office/powerpoint/2010/main" val="10617304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9632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96323">
                                            <p:txEl>
                                              <p:pRg st="2" end="2"/>
                                            </p:txEl>
                                          </p:spTgt>
                                        </p:tgtEl>
                                        <p:attrNameLst>
                                          <p:attrName>style.visibility</p:attrName>
                                        </p:attrNameLst>
                                      </p:cBhvr>
                                      <p:to>
                                        <p:strVal val="visible"/>
                                      </p:to>
                                    </p:set>
                                  </p:childTnLst>
                                </p:cTn>
                              </p:par>
                            </p:childTnLst>
                          </p:cTn>
                        </p:par>
                        <p:par>
                          <p:cTn id="11" fill="hold" nodeType="withGroup">
                            <p:stCondLst>
                              <p:cond delay="0"/>
                            </p:stCondLst>
                            <p:childTnLst>
                              <p:par>
                                <p:cTn id="12" presetID="1" presetClass="entr" presetSubtype="0" fill="hold" nodeType="afterEffect">
                                  <p:stCondLst>
                                    <p:cond delay="0"/>
                                  </p:stCondLst>
                                  <p:childTnLst>
                                    <p:set>
                                      <p:cBhvr>
                                        <p:cTn id="13" dur="1" fill="hold">
                                          <p:stCondLst>
                                            <p:cond delay="0"/>
                                          </p:stCondLst>
                                        </p:cTn>
                                        <p:tgtEl>
                                          <p:spTgt spid="696323">
                                            <p:txEl>
                                              <p:pRg st="3" end="3"/>
                                            </p:txEl>
                                          </p:spTgt>
                                        </p:tgtEl>
                                        <p:attrNameLst>
                                          <p:attrName>style.visibility</p:attrName>
                                        </p:attrNameLst>
                                      </p:cBhvr>
                                      <p:to>
                                        <p:strVal val="visible"/>
                                      </p:to>
                                    </p:set>
                                  </p:childTnLst>
                                </p:cTn>
                              </p:par>
                            </p:childTnLst>
                          </p:cTn>
                        </p:par>
                        <p:par>
                          <p:cTn id="14" fill="hold" nodeType="withGroup">
                            <p:stCondLst>
                              <p:cond delay="0"/>
                            </p:stCondLst>
                            <p:childTnLst>
                              <p:par>
                                <p:cTn id="15" presetID="1" presetClass="entr" presetSubtype="0" fill="hold" nodeType="afterEffect">
                                  <p:stCondLst>
                                    <p:cond delay="0"/>
                                  </p:stCondLst>
                                  <p:childTnLst>
                                    <p:set>
                                      <p:cBhvr>
                                        <p:cTn id="16" dur="1" fill="hold">
                                          <p:stCondLst>
                                            <p:cond delay="0"/>
                                          </p:stCondLst>
                                        </p:cTn>
                                        <p:tgtEl>
                                          <p:spTgt spid="696323">
                                            <p:txEl>
                                              <p:pRg st="4" end="4"/>
                                            </p:txEl>
                                          </p:spTgt>
                                        </p:tgtEl>
                                        <p:attrNameLst>
                                          <p:attrName>style.visibility</p:attrName>
                                        </p:attrNameLst>
                                      </p:cBhvr>
                                      <p:to>
                                        <p:strVal val="visible"/>
                                      </p:to>
                                    </p:set>
                                  </p:childTnLst>
                                </p:cTn>
                              </p:par>
                            </p:childTnLst>
                          </p:cTn>
                        </p:par>
                        <p:par>
                          <p:cTn id="17" fill="hold" nodeType="withGroup">
                            <p:stCondLst>
                              <p:cond delay="0"/>
                            </p:stCondLst>
                            <p:childTnLst>
                              <p:par>
                                <p:cTn id="18" presetID="1" presetClass="entr" presetSubtype="0" fill="hold" nodeType="afterEffect">
                                  <p:stCondLst>
                                    <p:cond delay="0"/>
                                  </p:stCondLst>
                                  <p:childTnLst>
                                    <p:set>
                                      <p:cBhvr>
                                        <p:cTn id="19" dur="1" fill="hold">
                                          <p:stCondLst>
                                            <p:cond delay="0"/>
                                          </p:stCondLst>
                                        </p:cTn>
                                        <p:tgtEl>
                                          <p:spTgt spid="696323">
                                            <p:txEl>
                                              <p:pRg st="5" end="5"/>
                                            </p:txEl>
                                          </p:spTgt>
                                        </p:tgtEl>
                                        <p:attrNameLst>
                                          <p:attrName>style.visibility</p:attrName>
                                        </p:attrNameLst>
                                      </p:cBhvr>
                                      <p:to>
                                        <p:strVal val="visible"/>
                                      </p:to>
                                    </p:set>
                                  </p:childTnLst>
                                </p:cTn>
                              </p:par>
                            </p:childTnLst>
                          </p:cTn>
                        </p:par>
                        <p:par>
                          <p:cTn id="20" fill="hold" nodeType="withGroup">
                            <p:stCondLst>
                              <p:cond delay="0"/>
                            </p:stCondLst>
                            <p:childTnLst>
                              <p:par>
                                <p:cTn id="21" presetID="1" presetClass="entr" presetSubtype="0" fill="hold" nodeType="afterEffect">
                                  <p:stCondLst>
                                    <p:cond delay="0"/>
                                  </p:stCondLst>
                                  <p:childTnLst>
                                    <p:set>
                                      <p:cBhvr>
                                        <p:cTn id="22" dur="1" fill="hold">
                                          <p:stCondLst>
                                            <p:cond delay="0"/>
                                          </p:stCondLst>
                                        </p:cTn>
                                        <p:tgtEl>
                                          <p:spTgt spid="696323">
                                            <p:txEl>
                                              <p:pRg st="6" end="6"/>
                                            </p:txEl>
                                          </p:spTgt>
                                        </p:tgtEl>
                                        <p:attrNameLst>
                                          <p:attrName>style.visibility</p:attrName>
                                        </p:attrNameLst>
                                      </p:cBhvr>
                                      <p:to>
                                        <p:strVal val="visible"/>
                                      </p:to>
                                    </p:set>
                                  </p:childTnLst>
                                </p:cTn>
                              </p:par>
                            </p:childTnLst>
                          </p:cTn>
                        </p:par>
                        <p:par>
                          <p:cTn id="23" fill="hold" nodeType="withGroup">
                            <p:stCondLst>
                              <p:cond delay="0"/>
                            </p:stCondLst>
                            <p:childTnLst>
                              <p:par>
                                <p:cTn id="24" presetID="1" presetClass="entr" presetSubtype="0" fill="hold" nodeType="afterEffect">
                                  <p:stCondLst>
                                    <p:cond delay="0"/>
                                  </p:stCondLst>
                                  <p:childTnLst>
                                    <p:set>
                                      <p:cBhvr>
                                        <p:cTn id="25" dur="1" fill="hold">
                                          <p:stCondLst>
                                            <p:cond delay="0"/>
                                          </p:stCondLst>
                                        </p:cTn>
                                        <p:tgtEl>
                                          <p:spTgt spid="696323">
                                            <p:txEl>
                                              <p:pRg st="7" end="7"/>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696323">
                                            <p:txEl>
                                              <p:pRg st="8" end="8"/>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696323">
                                            <p:txEl>
                                              <p:pRg st="9" end="9"/>
                                            </p:txEl>
                                          </p:spTgt>
                                        </p:tgtEl>
                                        <p:attrNameLst>
                                          <p:attrName>style.visibility</p:attrName>
                                        </p:attrNameLst>
                                      </p:cBhvr>
                                      <p:to>
                                        <p:strVal val="visible"/>
                                      </p:to>
                                    </p:set>
                                  </p:childTnLst>
                                </p:cTn>
                              </p:par>
                            </p:childTnLst>
                          </p:cTn>
                        </p:par>
                        <p:par>
                          <p:cTn id="34" fill="hold">
                            <p:stCondLst>
                              <p:cond delay="0"/>
                            </p:stCondLst>
                            <p:childTnLst>
                              <p:par>
                                <p:cTn id="35" presetID="1" presetClass="entr" presetSubtype="0" fill="hold" nodeType="afterEffect">
                                  <p:stCondLst>
                                    <p:cond delay="0"/>
                                  </p:stCondLst>
                                  <p:childTnLst>
                                    <p:set>
                                      <p:cBhvr>
                                        <p:cTn id="36" dur="1" fill="hold">
                                          <p:stCondLst>
                                            <p:cond delay="0"/>
                                          </p:stCondLst>
                                        </p:cTn>
                                        <p:tgtEl>
                                          <p:spTgt spid="69632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0274" name="Rectangle 2"/>
          <p:cNvSpPr>
            <a:spLocks noGrp="1" noChangeArrowheads="1"/>
          </p:cNvSpPr>
          <p:nvPr>
            <p:ph type="title"/>
          </p:nvPr>
        </p:nvSpPr>
        <p:spPr>
          <a:noFill/>
          <a:ln/>
        </p:spPr>
        <p:txBody>
          <a:bodyPr lIns="90488" tIns="44450" rIns="90488" bIns="44450"/>
          <a:lstStyle/>
          <a:p>
            <a:r>
              <a:rPr lang="en-US" dirty="0" smtClean="0"/>
              <a:t>Intervention</a:t>
            </a:r>
            <a:endParaRPr lang="en-US" dirty="0"/>
          </a:p>
        </p:txBody>
      </p:sp>
      <p:sp>
        <p:nvSpPr>
          <p:cNvPr id="30" name="Slide Number Placeholder 4"/>
          <p:cNvSpPr>
            <a:spLocks noGrp="1"/>
          </p:cNvSpPr>
          <p:nvPr>
            <p:ph type="sldNum" sz="quarter" idx="11"/>
          </p:nvPr>
        </p:nvSpPr>
        <p:spPr>
          <a:prstGeom prst="rect">
            <a:avLst/>
          </a:prstGeom>
        </p:spPr>
        <p:txBody>
          <a:bodyPr/>
          <a:lstStyle/>
          <a:p>
            <a:fld id="{4891021D-840E-FA4E-A150-1E3DB65F3400}" type="slidenum">
              <a:rPr lang="en-US" smtClean="0"/>
              <a:pPr/>
              <a:t>47</a:t>
            </a:fld>
            <a:endParaRPr lang="en-US" b="0">
              <a:solidFill>
                <a:srgbClr val="FBBA03"/>
              </a:solidFill>
            </a:endParaRPr>
          </a:p>
        </p:txBody>
      </p:sp>
      <p:sp>
        <p:nvSpPr>
          <p:cNvPr id="1590275" name="Rectangle 3"/>
          <p:cNvSpPr>
            <a:spLocks noChangeArrowheads="1"/>
          </p:cNvSpPr>
          <p:nvPr/>
        </p:nvSpPr>
        <p:spPr bwMode="auto">
          <a:xfrm>
            <a:off x="673100" y="3532188"/>
            <a:ext cx="8242300" cy="2613536"/>
          </a:xfrm>
          <a:prstGeom prst="rect">
            <a:avLst/>
          </a:prstGeom>
          <a:noFill/>
          <a:ln w="25400">
            <a:noFill/>
            <a:miter lim="800000"/>
            <a:headEnd/>
            <a:tailEnd/>
          </a:ln>
          <a:effectLst/>
        </p:spPr>
        <p:txBody>
          <a:bodyPr wrap="square" lIns="90488" tIns="44450" rIns="90488" bIns="44450">
            <a:prstTxWarp prst="textNoShape">
              <a:avLst/>
            </a:prstTxWarp>
            <a:spAutoFit/>
          </a:bodyPr>
          <a:lstStyle/>
          <a:p>
            <a:pPr algn="l">
              <a:spcBef>
                <a:spcPct val="0"/>
              </a:spcBef>
            </a:pPr>
            <a:r>
              <a:rPr lang="en-US" dirty="0">
                <a:latin typeface="Calibri"/>
                <a:cs typeface="Calibri"/>
              </a:rPr>
              <a:t>When a read-miss for </a:t>
            </a:r>
            <a:r>
              <a:rPr lang="en-US" dirty="0">
                <a:solidFill>
                  <a:srgbClr val="FF0000"/>
                </a:solidFill>
                <a:latin typeface="Calibri"/>
                <a:cs typeface="Calibri"/>
              </a:rPr>
              <a:t>A</a:t>
            </a:r>
            <a:r>
              <a:rPr lang="en-US" dirty="0">
                <a:latin typeface="Calibri"/>
                <a:cs typeface="Calibri"/>
              </a:rPr>
              <a:t> occurs in cache-2, </a:t>
            </a:r>
          </a:p>
          <a:p>
            <a:pPr algn="l">
              <a:spcBef>
                <a:spcPct val="0"/>
              </a:spcBef>
            </a:pPr>
            <a:r>
              <a:rPr lang="en-US" dirty="0">
                <a:latin typeface="Calibri"/>
                <a:cs typeface="Calibri"/>
              </a:rPr>
              <a:t>a read request for </a:t>
            </a:r>
            <a:r>
              <a:rPr lang="en-US" dirty="0">
                <a:solidFill>
                  <a:srgbClr val="FF0000"/>
                </a:solidFill>
                <a:latin typeface="Calibri"/>
                <a:cs typeface="Calibri"/>
              </a:rPr>
              <a:t>A</a:t>
            </a:r>
            <a:r>
              <a:rPr lang="en-US" dirty="0">
                <a:latin typeface="Calibri"/>
                <a:cs typeface="Calibri"/>
              </a:rPr>
              <a:t> is placed on the bus</a:t>
            </a:r>
          </a:p>
          <a:p>
            <a:pPr lvl="1" algn="l">
              <a:spcBef>
                <a:spcPct val="0"/>
              </a:spcBef>
              <a:buFontTx/>
              <a:buChar char="•"/>
            </a:pPr>
            <a:r>
              <a:rPr lang="en-US" sz="2000" dirty="0">
                <a:solidFill>
                  <a:srgbClr val="56127A"/>
                </a:solidFill>
                <a:latin typeface="Calibri"/>
                <a:cs typeface="Calibri"/>
              </a:rPr>
              <a:t> Cache-1 needs to supply </a:t>
            </a:r>
            <a:r>
              <a:rPr lang="en-US" sz="2000" dirty="0" smtClean="0">
                <a:solidFill>
                  <a:srgbClr val="56127A"/>
                </a:solidFill>
                <a:latin typeface="Calibri"/>
                <a:cs typeface="Calibri"/>
              </a:rPr>
              <a:t>and change </a:t>
            </a:r>
            <a:r>
              <a:rPr lang="en-US" sz="2000" dirty="0">
                <a:solidFill>
                  <a:srgbClr val="56127A"/>
                </a:solidFill>
                <a:latin typeface="Calibri"/>
                <a:cs typeface="Calibri"/>
              </a:rPr>
              <a:t>its state to shared</a:t>
            </a:r>
          </a:p>
          <a:p>
            <a:pPr lvl="1" algn="l">
              <a:spcBef>
                <a:spcPct val="0"/>
              </a:spcBef>
              <a:buFontTx/>
              <a:buChar char="•"/>
            </a:pPr>
            <a:r>
              <a:rPr lang="en-US" sz="2000" dirty="0">
                <a:solidFill>
                  <a:srgbClr val="56127A"/>
                </a:solidFill>
                <a:latin typeface="Calibri"/>
                <a:cs typeface="Calibri"/>
              </a:rPr>
              <a:t> The memory may </a:t>
            </a:r>
            <a:r>
              <a:rPr lang="en-US" dirty="0">
                <a:solidFill>
                  <a:srgbClr val="56127A"/>
                </a:solidFill>
                <a:latin typeface="Calibri"/>
                <a:cs typeface="Calibri"/>
              </a:rPr>
              <a:t>respond</a:t>
            </a:r>
            <a:r>
              <a:rPr lang="en-US" sz="2000" dirty="0">
                <a:solidFill>
                  <a:srgbClr val="56127A"/>
                </a:solidFill>
                <a:latin typeface="Calibri"/>
                <a:cs typeface="Calibri"/>
              </a:rPr>
              <a:t> to the request also!</a:t>
            </a:r>
            <a:endParaRPr lang="en-US" i="1" dirty="0">
              <a:solidFill>
                <a:schemeClr val="tx2"/>
              </a:solidFill>
              <a:latin typeface="Calibri"/>
              <a:cs typeface="Calibri"/>
            </a:endParaRPr>
          </a:p>
          <a:p>
            <a:pPr algn="l">
              <a:spcBef>
                <a:spcPct val="0"/>
              </a:spcBef>
            </a:pPr>
            <a:r>
              <a:rPr lang="en-US" i="1" dirty="0">
                <a:solidFill>
                  <a:schemeClr val="tx2"/>
                </a:solidFill>
                <a:latin typeface="Calibri"/>
                <a:cs typeface="Calibri"/>
              </a:rPr>
              <a:t>Does memory know it has stale data?</a:t>
            </a:r>
          </a:p>
          <a:p>
            <a:pPr algn="l">
              <a:spcBef>
                <a:spcPct val="0"/>
              </a:spcBef>
            </a:pPr>
            <a:r>
              <a:rPr lang="en-US" dirty="0" smtClean="0">
                <a:latin typeface="Calibri"/>
                <a:cs typeface="Calibri"/>
              </a:rPr>
              <a:t>Cache</a:t>
            </a:r>
            <a:r>
              <a:rPr lang="en-US" dirty="0">
                <a:latin typeface="Calibri"/>
                <a:cs typeface="Calibri"/>
              </a:rPr>
              <a:t>-1 needs to intervene through memory controller to supply correct data to cache-2</a:t>
            </a:r>
          </a:p>
        </p:txBody>
      </p:sp>
      <p:sp>
        <p:nvSpPr>
          <p:cNvPr id="1590276" name="Rectangle 4"/>
          <p:cNvSpPr>
            <a:spLocks noChangeArrowheads="1"/>
          </p:cNvSpPr>
          <p:nvPr/>
        </p:nvSpPr>
        <p:spPr bwMode="auto">
          <a:xfrm>
            <a:off x="3416300" y="1781175"/>
            <a:ext cx="1155516" cy="459100"/>
          </a:xfrm>
          <a:prstGeom prst="rect">
            <a:avLst/>
          </a:prstGeom>
          <a:noFill/>
          <a:ln w="25400">
            <a:noFill/>
            <a:miter lim="800000"/>
            <a:headEnd/>
            <a:tailEnd/>
          </a:ln>
          <a:effectLst/>
        </p:spPr>
        <p:txBody>
          <a:bodyPr wrap="none" lIns="90488" tIns="44450" rIns="90488" bIns="44450">
            <a:prstTxWarp prst="textNoShape">
              <a:avLst/>
            </a:prstTxWarp>
            <a:spAutoFit/>
          </a:bodyPr>
          <a:lstStyle/>
          <a:p>
            <a:pPr algn="l">
              <a:spcBef>
                <a:spcPct val="0"/>
              </a:spcBef>
            </a:pPr>
            <a:r>
              <a:rPr lang="en-US" sz="2400">
                <a:latin typeface="Calibri"/>
                <a:cs typeface="Calibri"/>
              </a:rPr>
              <a:t>cache-1</a:t>
            </a:r>
          </a:p>
        </p:txBody>
      </p:sp>
      <p:sp>
        <p:nvSpPr>
          <p:cNvPr id="1590277" name="Rectangle 5"/>
          <p:cNvSpPr>
            <a:spLocks noChangeArrowheads="1"/>
          </p:cNvSpPr>
          <p:nvPr/>
        </p:nvSpPr>
        <p:spPr bwMode="auto">
          <a:xfrm>
            <a:off x="1423988" y="1701800"/>
            <a:ext cx="1943100" cy="569913"/>
          </a:xfrm>
          <a:prstGeom prst="rect">
            <a:avLst/>
          </a:prstGeom>
          <a:noFill/>
          <a:ln w="25400">
            <a:solidFill>
              <a:schemeClr val="tx1"/>
            </a:solidFill>
            <a:miter lim="800000"/>
            <a:headEnd/>
            <a:tailEnd/>
          </a:ln>
          <a:effectLst/>
        </p:spPr>
        <p:txBody>
          <a:bodyPr wrap="none" anchor="ctr">
            <a:prstTxWarp prst="textNoShape">
              <a:avLst/>
            </a:prstTxWarp>
          </a:bodyPr>
          <a:lstStyle/>
          <a:p>
            <a:endParaRPr lang="en-US" sz="1800">
              <a:latin typeface="Calibri"/>
              <a:cs typeface="Calibri"/>
            </a:endParaRPr>
          </a:p>
        </p:txBody>
      </p:sp>
      <p:sp>
        <p:nvSpPr>
          <p:cNvPr id="1590278" name="Line 6"/>
          <p:cNvSpPr>
            <a:spLocks noChangeShapeType="1"/>
          </p:cNvSpPr>
          <p:nvPr/>
        </p:nvSpPr>
        <p:spPr bwMode="auto">
          <a:xfrm>
            <a:off x="2370138" y="1568450"/>
            <a:ext cx="0" cy="119063"/>
          </a:xfrm>
          <a:prstGeom prst="line">
            <a:avLst/>
          </a:prstGeom>
          <a:noFill/>
          <a:ln w="25400">
            <a:solidFill>
              <a:schemeClr val="tx1"/>
            </a:solidFill>
            <a:round/>
            <a:headEnd/>
            <a:tailEnd/>
          </a:ln>
          <a:effectLst/>
        </p:spPr>
        <p:txBody>
          <a:bodyPr wrap="none" anchor="ctr">
            <a:prstTxWarp prst="textNoShape">
              <a:avLst/>
            </a:prstTxWarp>
          </a:bodyPr>
          <a:lstStyle/>
          <a:p>
            <a:endParaRPr lang="en-US" sz="1800">
              <a:latin typeface="Calibri"/>
              <a:cs typeface="Calibri"/>
            </a:endParaRPr>
          </a:p>
        </p:txBody>
      </p:sp>
      <p:sp>
        <p:nvSpPr>
          <p:cNvPr id="1590279" name="Line 7"/>
          <p:cNvSpPr>
            <a:spLocks noChangeShapeType="1"/>
          </p:cNvSpPr>
          <p:nvPr/>
        </p:nvSpPr>
        <p:spPr bwMode="auto">
          <a:xfrm>
            <a:off x="1423988" y="1847850"/>
            <a:ext cx="1924050" cy="0"/>
          </a:xfrm>
          <a:prstGeom prst="line">
            <a:avLst/>
          </a:prstGeom>
          <a:noFill/>
          <a:ln w="25400">
            <a:solidFill>
              <a:schemeClr val="tx1"/>
            </a:solidFill>
            <a:round/>
            <a:headEnd/>
            <a:tailEnd/>
          </a:ln>
          <a:effectLst/>
        </p:spPr>
        <p:txBody>
          <a:bodyPr wrap="none" anchor="ctr">
            <a:prstTxWarp prst="textNoShape">
              <a:avLst/>
            </a:prstTxWarp>
          </a:bodyPr>
          <a:lstStyle/>
          <a:p>
            <a:endParaRPr lang="en-US" sz="1800">
              <a:latin typeface="Calibri"/>
              <a:cs typeface="Calibri"/>
            </a:endParaRPr>
          </a:p>
        </p:txBody>
      </p:sp>
      <p:sp>
        <p:nvSpPr>
          <p:cNvPr id="1590280" name="Line 8"/>
          <p:cNvSpPr>
            <a:spLocks noChangeShapeType="1"/>
          </p:cNvSpPr>
          <p:nvPr/>
        </p:nvSpPr>
        <p:spPr bwMode="auto">
          <a:xfrm>
            <a:off x="1447800" y="2106613"/>
            <a:ext cx="1828800" cy="0"/>
          </a:xfrm>
          <a:prstGeom prst="line">
            <a:avLst/>
          </a:prstGeom>
          <a:noFill/>
          <a:ln w="25400">
            <a:solidFill>
              <a:schemeClr val="tx1"/>
            </a:solidFill>
            <a:round/>
            <a:headEnd/>
            <a:tailEnd/>
          </a:ln>
          <a:effectLst/>
        </p:spPr>
        <p:txBody>
          <a:bodyPr wrap="none" anchor="ctr">
            <a:prstTxWarp prst="textNoShape">
              <a:avLst/>
            </a:prstTxWarp>
          </a:bodyPr>
          <a:lstStyle/>
          <a:p>
            <a:endParaRPr lang="en-US" sz="1800">
              <a:latin typeface="Calibri"/>
              <a:cs typeface="Calibri"/>
            </a:endParaRPr>
          </a:p>
        </p:txBody>
      </p:sp>
      <p:sp>
        <p:nvSpPr>
          <p:cNvPr id="1590281" name="Rectangle 9"/>
          <p:cNvSpPr>
            <a:spLocks noChangeArrowheads="1"/>
          </p:cNvSpPr>
          <p:nvPr/>
        </p:nvSpPr>
        <p:spPr bwMode="auto">
          <a:xfrm>
            <a:off x="1066800" y="1750700"/>
            <a:ext cx="1574050" cy="459100"/>
          </a:xfrm>
          <a:prstGeom prst="rect">
            <a:avLst/>
          </a:prstGeom>
          <a:noFill/>
          <a:ln w="25400">
            <a:noFill/>
            <a:miter lim="800000"/>
            <a:headEnd/>
            <a:tailEnd/>
          </a:ln>
          <a:effectLst/>
        </p:spPr>
        <p:txBody>
          <a:bodyPr wrap="none" lIns="90488" tIns="44450" rIns="90488" bIns="44450">
            <a:prstTxWarp prst="textNoShape">
              <a:avLst/>
            </a:prstTxWarp>
            <a:spAutoFit/>
          </a:bodyPr>
          <a:lstStyle/>
          <a:p>
            <a:pPr algn="l">
              <a:spcBef>
                <a:spcPct val="0"/>
              </a:spcBef>
            </a:pPr>
            <a:r>
              <a:rPr lang="en-US" sz="2400" dirty="0">
                <a:solidFill>
                  <a:srgbClr val="FF0000"/>
                </a:solidFill>
                <a:latin typeface="Calibri"/>
                <a:cs typeface="Calibri"/>
              </a:rPr>
              <a:t>A	200</a:t>
            </a:r>
          </a:p>
        </p:txBody>
      </p:sp>
      <p:sp>
        <p:nvSpPr>
          <p:cNvPr id="1590282" name="Rectangle 10"/>
          <p:cNvSpPr>
            <a:spLocks noChangeArrowheads="1"/>
          </p:cNvSpPr>
          <p:nvPr/>
        </p:nvSpPr>
        <p:spPr bwMode="auto">
          <a:xfrm>
            <a:off x="1339850" y="2411413"/>
            <a:ext cx="6203950" cy="269875"/>
          </a:xfrm>
          <a:prstGeom prst="rect">
            <a:avLst/>
          </a:prstGeom>
          <a:solidFill>
            <a:srgbClr val="FFFFFF"/>
          </a:solidFill>
          <a:ln w="19050" cmpd="sng">
            <a:solidFill>
              <a:srgbClr val="000000"/>
            </a:solidFill>
            <a:miter lim="800000"/>
            <a:headEnd/>
            <a:tailEnd/>
          </a:ln>
          <a:effectLst/>
        </p:spPr>
        <p:txBody>
          <a:bodyPr wrap="none" anchor="ctr">
            <a:prstTxWarp prst="textNoShape">
              <a:avLst/>
            </a:prstTxWarp>
          </a:bodyPr>
          <a:lstStyle/>
          <a:p>
            <a:endParaRPr lang="en-US" sz="1800">
              <a:latin typeface="Calibri"/>
              <a:cs typeface="Calibri"/>
            </a:endParaRPr>
          </a:p>
        </p:txBody>
      </p:sp>
      <p:sp>
        <p:nvSpPr>
          <p:cNvPr id="1590283" name="Rectangle 11"/>
          <p:cNvSpPr>
            <a:spLocks noChangeArrowheads="1"/>
          </p:cNvSpPr>
          <p:nvPr/>
        </p:nvSpPr>
        <p:spPr bwMode="auto">
          <a:xfrm>
            <a:off x="3395663" y="2360613"/>
            <a:ext cx="2015427" cy="397545"/>
          </a:xfrm>
          <a:prstGeom prst="rect">
            <a:avLst/>
          </a:prstGeom>
          <a:noFill/>
          <a:ln w="25400">
            <a:noFill/>
            <a:miter lim="800000"/>
            <a:headEnd/>
            <a:tailEnd/>
          </a:ln>
          <a:effectLst/>
        </p:spPr>
        <p:txBody>
          <a:bodyPr wrap="none" lIns="90488" tIns="44450" rIns="90488" bIns="44450">
            <a:prstTxWarp prst="textNoShape">
              <a:avLst/>
            </a:prstTxWarp>
            <a:spAutoFit/>
          </a:bodyPr>
          <a:lstStyle/>
          <a:p>
            <a:pPr algn="l">
              <a:spcBef>
                <a:spcPct val="0"/>
              </a:spcBef>
            </a:pPr>
            <a:r>
              <a:rPr lang="en-US" sz="2000">
                <a:latin typeface="Calibri"/>
                <a:cs typeface="Calibri"/>
              </a:rPr>
              <a:t>CPU-Memory bus</a:t>
            </a:r>
          </a:p>
        </p:txBody>
      </p:sp>
      <p:sp>
        <p:nvSpPr>
          <p:cNvPr id="1590284" name="Rectangle 12"/>
          <p:cNvSpPr>
            <a:spLocks noChangeArrowheads="1"/>
          </p:cNvSpPr>
          <p:nvPr/>
        </p:nvSpPr>
        <p:spPr bwMode="auto">
          <a:xfrm>
            <a:off x="1531938" y="1168400"/>
            <a:ext cx="1587500" cy="388938"/>
          </a:xfrm>
          <a:prstGeom prst="rect">
            <a:avLst/>
          </a:prstGeom>
          <a:noFill/>
          <a:ln w="25400">
            <a:solidFill>
              <a:schemeClr val="tx1"/>
            </a:solidFill>
            <a:miter lim="800000"/>
            <a:headEnd/>
            <a:tailEnd/>
          </a:ln>
          <a:effectLst/>
        </p:spPr>
        <p:txBody>
          <a:bodyPr wrap="none" anchor="ctr">
            <a:prstTxWarp prst="textNoShape">
              <a:avLst/>
            </a:prstTxWarp>
          </a:bodyPr>
          <a:lstStyle/>
          <a:p>
            <a:endParaRPr lang="en-US" sz="1800">
              <a:latin typeface="Calibri"/>
              <a:cs typeface="Calibri"/>
            </a:endParaRPr>
          </a:p>
        </p:txBody>
      </p:sp>
      <p:sp>
        <p:nvSpPr>
          <p:cNvPr id="1590285" name="Rectangle 13"/>
          <p:cNvSpPr>
            <a:spLocks noChangeArrowheads="1"/>
          </p:cNvSpPr>
          <p:nvPr/>
        </p:nvSpPr>
        <p:spPr bwMode="auto">
          <a:xfrm>
            <a:off x="1949450" y="1223963"/>
            <a:ext cx="825072" cy="397545"/>
          </a:xfrm>
          <a:prstGeom prst="rect">
            <a:avLst/>
          </a:prstGeom>
          <a:noFill/>
          <a:ln w="25400">
            <a:noFill/>
            <a:miter lim="800000"/>
            <a:headEnd/>
            <a:tailEnd/>
          </a:ln>
          <a:effectLst/>
        </p:spPr>
        <p:txBody>
          <a:bodyPr wrap="none" lIns="90488" tIns="44450" rIns="90488" bIns="44450">
            <a:prstTxWarp prst="textNoShape">
              <a:avLst/>
            </a:prstTxWarp>
            <a:spAutoFit/>
          </a:bodyPr>
          <a:lstStyle/>
          <a:p>
            <a:pPr algn="l">
              <a:spcBef>
                <a:spcPct val="0"/>
              </a:spcBef>
            </a:pPr>
            <a:r>
              <a:rPr lang="en-US" sz="2000">
                <a:latin typeface="Calibri"/>
                <a:cs typeface="Calibri"/>
              </a:rPr>
              <a:t>CPU-1</a:t>
            </a:r>
          </a:p>
        </p:txBody>
      </p:sp>
      <p:sp>
        <p:nvSpPr>
          <p:cNvPr id="1590286" name="Line 14"/>
          <p:cNvSpPr>
            <a:spLocks noChangeShapeType="1"/>
          </p:cNvSpPr>
          <p:nvPr/>
        </p:nvSpPr>
        <p:spPr bwMode="auto">
          <a:xfrm>
            <a:off x="2351088" y="2286000"/>
            <a:ext cx="0" cy="104775"/>
          </a:xfrm>
          <a:prstGeom prst="line">
            <a:avLst/>
          </a:prstGeom>
          <a:noFill/>
          <a:ln w="25400">
            <a:solidFill>
              <a:schemeClr val="tx1"/>
            </a:solidFill>
            <a:round/>
            <a:headEnd/>
            <a:tailEnd/>
          </a:ln>
          <a:effectLst/>
        </p:spPr>
        <p:txBody>
          <a:bodyPr wrap="none" anchor="ctr">
            <a:prstTxWarp prst="textNoShape">
              <a:avLst/>
            </a:prstTxWarp>
          </a:bodyPr>
          <a:lstStyle/>
          <a:p>
            <a:endParaRPr lang="en-US" sz="1800">
              <a:latin typeface="Calibri"/>
              <a:cs typeface="Calibri"/>
            </a:endParaRPr>
          </a:p>
        </p:txBody>
      </p:sp>
      <p:sp>
        <p:nvSpPr>
          <p:cNvPr id="1590287" name="Rectangle 15"/>
          <p:cNvSpPr>
            <a:spLocks noChangeArrowheads="1"/>
          </p:cNvSpPr>
          <p:nvPr/>
        </p:nvSpPr>
        <p:spPr bwMode="auto">
          <a:xfrm>
            <a:off x="5487988" y="1182688"/>
            <a:ext cx="1587500" cy="390525"/>
          </a:xfrm>
          <a:prstGeom prst="rect">
            <a:avLst/>
          </a:prstGeom>
          <a:noFill/>
          <a:ln w="25400">
            <a:solidFill>
              <a:schemeClr val="tx1"/>
            </a:solidFill>
            <a:miter lim="800000"/>
            <a:headEnd/>
            <a:tailEnd/>
          </a:ln>
          <a:effectLst/>
        </p:spPr>
        <p:txBody>
          <a:bodyPr wrap="none" anchor="ctr">
            <a:prstTxWarp prst="textNoShape">
              <a:avLst/>
            </a:prstTxWarp>
          </a:bodyPr>
          <a:lstStyle/>
          <a:p>
            <a:endParaRPr lang="en-US" sz="1800">
              <a:latin typeface="Calibri"/>
              <a:cs typeface="Calibri"/>
            </a:endParaRPr>
          </a:p>
        </p:txBody>
      </p:sp>
      <p:sp>
        <p:nvSpPr>
          <p:cNvPr id="1590288" name="Rectangle 16"/>
          <p:cNvSpPr>
            <a:spLocks noChangeArrowheads="1"/>
          </p:cNvSpPr>
          <p:nvPr/>
        </p:nvSpPr>
        <p:spPr bwMode="auto">
          <a:xfrm>
            <a:off x="5867400" y="1238250"/>
            <a:ext cx="825072" cy="397545"/>
          </a:xfrm>
          <a:prstGeom prst="rect">
            <a:avLst/>
          </a:prstGeom>
          <a:noFill/>
          <a:ln w="25400">
            <a:noFill/>
            <a:miter lim="800000"/>
            <a:headEnd/>
            <a:tailEnd/>
          </a:ln>
          <a:effectLst/>
        </p:spPr>
        <p:txBody>
          <a:bodyPr wrap="none" lIns="90488" tIns="44450" rIns="90488" bIns="44450">
            <a:prstTxWarp prst="textNoShape">
              <a:avLst/>
            </a:prstTxWarp>
            <a:spAutoFit/>
          </a:bodyPr>
          <a:lstStyle/>
          <a:p>
            <a:pPr algn="l">
              <a:spcBef>
                <a:spcPct val="0"/>
              </a:spcBef>
            </a:pPr>
            <a:r>
              <a:rPr lang="en-US" sz="2000">
                <a:latin typeface="Calibri"/>
                <a:cs typeface="Calibri"/>
              </a:rPr>
              <a:t>CPU-2</a:t>
            </a:r>
          </a:p>
        </p:txBody>
      </p:sp>
      <p:sp>
        <p:nvSpPr>
          <p:cNvPr id="1590289" name="Line 17"/>
          <p:cNvSpPr>
            <a:spLocks noChangeShapeType="1"/>
          </p:cNvSpPr>
          <p:nvPr/>
        </p:nvSpPr>
        <p:spPr bwMode="auto">
          <a:xfrm>
            <a:off x="6421438" y="2306638"/>
            <a:ext cx="0" cy="84137"/>
          </a:xfrm>
          <a:prstGeom prst="line">
            <a:avLst/>
          </a:prstGeom>
          <a:noFill/>
          <a:ln w="25400">
            <a:solidFill>
              <a:schemeClr val="tx1"/>
            </a:solidFill>
            <a:round/>
            <a:headEnd/>
            <a:tailEnd/>
          </a:ln>
          <a:effectLst/>
        </p:spPr>
        <p:txBody>
          <a:bodyPr wrap="none" anchor="ctr">
            <a:prstTxWarp prst="textNoShape">
              <a:avLst/>
            </a:prstTxWarp>
          </a:bodyPr>
          <a:lstStyle/>
          <a:p>
            <a:endParaRPr lang="en-US" sz="1800">
              <a:latin typeface="Calibri"/>
              <a:cs typeface="Calibri"/>
            </a:endParaRPr>
          </a:p>
        </p:txBody>
      </p:sp>
      <p:sp>
        <p:nvSpPr>
          <p:cNvPr id="1590290" name="Rectangle 18"/>
          <p:cNvSpPr>
            <a:spLocks noChangeArrowheads="1"/>
          </p:cNvSpPr>
          <p:nvPr/>
        </p:nvSpPr>
        <p:spPr bwMode="auto">
          <a:xfrm>
            <a:off x="7454900" y="1811338"/>
            <a:ext cx="1155516" cy="459100"/>
          </a:xfrm>
          <a:prstGeom prst="rect">
            <a:avLst/>
          </a:prstGeom>
          <a:noFill/>
          <a:ln w="25400">
            <a:noFill/>
            <a:miter lim="800000"/>
            <a:headEnd/>
            <a:tailEnd/>
          </a:ln>
          <a:effectLst/>
        </p:spPr>
        <p:txBody>
          <a:bodyPr wrap="none" lIns="90488" tIns="44450" rIns="90488" bIns="44450">
            <a:prstTxWarp prst="textNoShape">
              <a:avLst/>
            </a:prstTxWarp>
            <a:spAutoFit/>
          </a:bodyPr>
          <a:lstStyle/>
          <a:p>
            <a:pPr algn="l">
              <a:spcBef>
                <a:spcPct val="0"/>
              </a:spcBef>
            </a:pPr>
            <a:r>
              <a:rPr lang="en-US" sz="2400">
                <a:latin typeface="Calibri"/>
                <a:cs typeface="Calibri"/>
              </a:rPr>
              <a:t>cache-2</a:t>
            </a:r>
          </a:p>
        </p:txBody>
      </p:sp>
      <p:sp>
        <p:nvSpPr>
          <p:cNvPr id="1590291" name="Rectangle 19"/>
          <p:cNvSpPr>
            <a:spLocks noChangeArrowheads="1"/>
          </p:cNvSpPr>
          <p:nvPr/>
        </p:nvSpPr>
        <p:spPr bwMode="auto">
          <a:xfrm>
            <a:off x="5462588" y="1731963"/>
            <a:ext cx="1943100" cy="569912"/>
          </a:xfrm>
          <a:prstGeom prst="rect">
            <a:avLst/>
          </a:prstGeom>
          <a:noFill/>
          <a:ln w="25400">
            <a:solidFill>
              <a:schemeClr val="tx1"/>
            </a:solidFill>
            <a:miter lim="800000"/>
            <a:headEnd/>
            <a:tailEnd/>
          </a:ln>
          <a:effectLst/>
        </p:spPr>
        <p:txBody>
          <a:bodyPr wrap="none" anchor="ctr">
            <a:prstTxWarp prst="textNoShape">
              <a:avLst/>
            </a:prstTxWarp>
          </a:bodyPr>
          <a:lstStyle/>
          <a:p>
            <a:endParaRPr lang="en-US" sz="1800">
              <a:latin typeface="Calibri"/>
              <a:cs typeface="Calibri"/>
            </a:endParaRPr>
          </a:p>
        </p:txBody>
      </p:sp>
      <p:sp>
        <p:nvSpPr>
          <p:cNvPr id="1590292" name="Line 20"/>
          <p:cNvSpPr>
            <a:spLocks noChangeShapeType="1"/>
          </p:cNvSpPr>
          <p:nvPr/>
        </p:nvSpPr>
        <p:spPr bwMode="auto">
          <a:xfrm>
            <a:off x="6408738" y="1597025"/>
            <a:ext cx="0" cy="120650"/>
          </a:xfrm>
          <a:prstGeom prst="line">
            <a:avLst/>
          </a:prstGeom>
          <a:noFill/>
          <a:ln w="25400">
            <a:solidFill>
              <a:schemeClr val="tx1"/>
            </a:solidFill>
            <a:round/>
            <a:headEnd/>
            <a:tailEnd/>
          </a:ln>
          <a:effectLst/>
        </p:spPr>
        <p:txBody>
          <a:bodyPr wrap="none" anchor="ctr">
            <a:prstTxWarp prst="textNoShape">
              <a:avLst/>
            </a:prstTxWarp>
          </a:bodyPr>
          <a:lstStyle/>
          <a:p>
            <a:endParaRPr lang="en-US" sz="1800">
              <a:latin typeface="Calibri"/>
              <a:cs typeface="Calibri"/>
            </a:endParaRPr>
          </a:p>
        </p:txBody>
      </p:sp>
      <p:sp>
        <p:nvSpPr>
          <p:cNvPr id="1590293" name="Line 21"/>
          <p:cNvSpPr>
            <a:spLocks noChangeShapeType="1"/>
          </p:cNvSpPr>
          <p:nvPr/>
        </p:nvSpPr>
        <p:spPr bwMode="auto">
          <a:xfrm>
            <a:off x="5462588" y="1878013"/>
            <a:ext cx="1924050" cy="0"/>
          </a:xfrm>
          <a:prstGeom prst="line">
            <a:avLst/>
          </a:prstGeom>
          <a:noFill/>
          <a:ln w="25400">
            <a:solidFill>
              <a:schemeClr val="tx1"/>
            </a:solidFill>
            <a:round/>
            <a:headEnd/>
            <a:tailEnd/>
          </a:ln>
          <a:effectLst/>
        </p:spPr>
        <p:txBody>
          <a:bodyPr wrap="none" anchor="ctr">
            <a:prstTxWarp prst="textNoShape">
              <a:avLst/>
            </a:prstTxWarp>
          </a:bodyPr>
          <a:lstStyle/>
          <a:p>
            <a:endParaRPr lang="en-US" sz="1800">
              <a:latin typeface="Calibri"/>
              <a:cs typeface="Calibri"/>
            </a:endParaRPr>
          </a:p>
        </p:txBody>
      </p:sp>
      <p:sp>
        <p:nvSpPr>
          <p:cNvPr id="1590294" name="Line 22"/>
          <p:cNvSpPr>
            <a:spLocks noChangeShapeType="1"/>
          </p:cNvSpPr>
          <p:nvPr/>
        </p:nvSpPr>
        <p:spPr bwMode="auto">
          <a:xfrm>
            <a:off x="5475288" y="2127250"/>
            <a:ext cx="1911350" cy="4763"/>
          </a:xfrm>
          <a:prstGeom prst="line">
            <a:avLst/>
          </a:prstGeom>
          <a:noFill/>
          <a:ln w="25400">
            <a:solidFill>
              <a:schemeClr val="tx1"/>
            </a:solidFill>
            <a:round/>
            <a:headEnd/>
            <a:tailEnd/>
          </a:ln>
          <a:effectLst/>
        </p:spPr>
        <p:txBody>
          <a:bodyPr wrap="none" anchor="ctr">
            <a:prstTxWarp prst="textNoShape">
              <a:avLst/>
            </a:prstTxWarp>
          </a:bodyPr>
          <a:lstStyle/>
          <a:p>
            <a:endParaRPr lang="en-US" sz="1800">
              <a:latin typeface="Calibri"/>
              <a:cs typeface="Calibri"/>
            </a:endParaRPr>
          </a:p>
        </p:txBody>
      </p:sp>
      <p:sp>
        <p:nvSpPr>
          <p:cNvPr id="1590295" name="Rectangle 23"/>
          <p:cNvSpPr>
            <a:spLocks noChangeArrowheads="1"/>
          </p:cNvSpPr>
          <p:nvPr/>
        </p:nvSpPr>
        <p:spPr bwMode="auto">
          <a:xfrm>
            <a:off x="5573713" y="2919413"/>
            <a:ext cx="2716640" cy="459100"/>
          </a:xfrm>
          <a:prstGeom prst="rect">
            <a:avLst/>
          </a:prstGeom>
          <a:noFill/>
          <a:ln w="25400">
            <a:noFill/>
            <a:miter lim="800000"/>
            <a:headEnd/>
            <a:tailEnd/>
          </a:ln>
          <a:effectLst/>
        </p:spPr>
        <p:txBody>
          <a:bodyPr wrap="none" lIns="90488" tIns="44450" rIns="90488" bIns="44450">
            <a:prstTxWarp prst="textNoShape">
              <a:avLst/>
            </a:prstTxWarp>
            <a:spAutoFit/>
          </a:bodyPr>
          <a:lstStyle/>
          <a:p>
            <a:pPr algn="l">
              <a:spcBef>
                <a:spcPct val="0"/>
              </a:spcBef>
            </a:pPr>
            <a:r>
              <a:rPr lang="en-US" sz="2400">
                <a:latin typeface="Calibri"/>
                <a:cs typeface="Calibri"/>
              </a:rPr>
              <a:t>memory (stale data)</a:t>
            </a:r>
          </a:p>
        </p:txBody>
      </p:sp>
      <p:sp>
        <p:nvSpPr>
          <p:cNvPr id="1590296" name="Rectangle 24"/>
          <p:cNvSpPr>
            <a:spLocks noChangeArrowheads="1"/>
          </p:cNvSpPr>
          <p:nvPr/>
        </p:nvSpPr>
        <p:spPr bwMode="auto">
          <a:xfrm>
            <a:off x="3543300" y="2840038"/>
            <a:ext cx="1943100" cy="569912"/>
          </a:xfrm>
          <a:prstGeom prst="rect">
            <a:avLst/>
          </a:prstGeom>
          <a:noFill/>
          <a:ln w="25400">
            <a:solidFill>
              <a:schemeClr val="tx1"/>
            </a:solidFill>
            <a:miter lim="800000"/>
            <a:headEnd/>
            <a:tailEnd/>
          </a:ln>
          <a:effectLst/>
        </p:spPr>
        <p:txBody>
          <a:bodyPr wrap="none" anchor="ctr">
            <a:prstTxWarp prst="textNoShape">
              <a:avLst/>
            </a:prstTxWarp>
          </a:bodyPr>
          <a:lstStyle/>
          <a:p>
            <a:endParaRPr lang="en-US" sz="1800">
              <a:latin typeface="Calibri"/>
              <a:cs typeface="Calibri"/>
            </a:endParaRPr>
          </a:p>
        </p:txBody>
      </p:sp>
      <p:sp>
        <p:nvSpPr>
          <p:cNvPr id="1590297" name="Line 25"/>
          <p:cNvSpPr>
            <a:spLocks noChangeShapeType="1"/>
          </p:cNvSpPr>
          <p:nvPr/>
        </p:nvSpPr>
        <p:spPr bwMode="auto">
          <a:xfrm>
            <a:off x="4489450" y="2706688"/>
            <a:ext cx="0" cy="119062"/>
          </a:xfrm>
          <a:prstGeom prst="line">
            <a:avLst/>
          </a:prstGeom>
          <a:noFill/>
          <a:ln w="25400">
            <a:solidFill>
              <a:schemeClr val="tx1"/>
            </a:solidFill>
            <a:round/>
            <a:headEnd/>
            <a:tailEnd/>
          </a:ln>
          <a:effectLst/>
        </p:spPr>
        <p:txBody>
          <a:bodyPr wrap="none" anchor="ctr">
            <a:prstTxWarp prst="textNoShape">
              <a:avLst/>
            </a:prstTxWarp>
          </a:bodyPr>
          <a:lstStyle/>
          <a:p>
            <a:endParaRPr lang="en-US" sz="1800">
              <a:latin typeface="Calibri"/>
              <a:cs typeface="Calibri"/>
            </a:endParaRPr>
          </a:p>
        </p:txBody>
      </p:sp>
      <p:sp>
        <p:nvSpPr>
          <p:cNvPr id="1590298" name="Line 26"/>
          <p:cNvSpPr>
            <a:spLocks noChangeShapeType="1"/>
          </p:cNvSpPr>
          <p:nvPr/>
        </p:nvSpPr>
        <p:spPr bwMode="auto">
          <a:xfrm>
            <a:off x="3543300" y="2986088"/>
            <a:ext cx="1924050" cy="0"/>
          </a:xfrm>
          <a:prstGeom prst="line">
            <a:avLst/>
          </a:prstGeom>
          <a:noFill/>
          <a:ln w="25400">
            <a:solidFill>
              <a:schemeClr val="tx1"/>
            </a:solidFill>
            <a:round/>
            <a:headEnd/>
            <a:tailEnd/>
          </a:ln>
          <a:effectLst/>
        </p:spPr>
        <p:txBody>
          <a:bodyPr wrap="none" anchor="ctr">
            <a:prstTxWarp prst="textNoShape">
              <a:avLst/>
            </a:prstTxWarp>
          </a:bodyPr>
          <a:lstStyle/>
          <a:p>
            <a:endParaRPr lang="en-US" sz="1800">
              <a:latin typeface="Calibri"/>
              <a:cs typeface="Calibri"/>
            </a:endParaRPr>
          </a:p>
        </p:txBody>
      </p:sp>
      <p:sp>
        <p:nvSpPr>
          <p:cNvPr id="1590299" name="Line 27"/>
          <p:cNvSpPr>
            <a:spLocks noChangeShapeType="1"/>
          </p:cNvSpPr>
          <p:nvPr/>
        </p:nvSpPr>
        <p:spPr bwMode="auto">
          <a:xfrm>
            <a:off x="3556000" y="3235325"/>
            <a:ext cx="1917700" cy="0"/>
          </a:xfrm>
          <a:prstGeom prst="line">
            <a:avLst/>
          </a:prstGeom>
          <a:noFill/>
          <a:ln w="25400">
            <a:solidFill>
              <a:schemeClr val="tx1"/>
            </a:solidFill>
            <a:round/>
            <a:headEnd/>
            <a:tailEnd/>
          </a:ln>
          <a:effectLst/>
        </p:spPr>
        <p:txBody>
          <a:bodyPr wrap="none" anchor="ctr">
            <a:prstTxWarp prst="textNoShape">
              <a:avLst/>
            </a:prstTxWarp>
          </a:bodyPr>
          <a:lstStyle/>
          <a:p>
            <a:endParaRPr lang="en-US" sz="1800">
              <a:latin typeface="Calibri"/>
              <a:cs typeface="Calibri"/>
            </a:endParaRPr>
          </a:p>
        </p:txBody>
      </p:sp>
      <p:sp>
        <p:nvSpPr>
          <p:cNvPr id="1590300" name="Rectangle 28"/>
          <p:cNvSpPr>
            <a:spLocks noChangeArrowheads="1"/>
          </p:cNvSpPr>
          <p:nvPr/>
        </p:nvSpPr>
        <p:spPr bwMode="auto">
          <a:xfrm>
            <a:off x="3186113" y="2893700"/>
            <a:ext cx="1574050" cy="459100"/>
          </a:xfrm>
          <a:prstGeom prst="rect">
            <a:avLst/>
          </a:prstGeom>
          <a:noFill/>
          <a:ln w="25400">
            <a:noFill/>
            <a:miter lim="800000"/>
            <a:headEnd/>
            <a:tailEnd/>
          </a:ln>
          <a:effectLst/>
        </p:spPr>
        <p:txBody>
          <a:bodyPr wrap="none" lIns="90488" tIns="44450" rIns="90488" bIns="44450">
            <a:prstTxWarp prst="textNoShape">
              <a:avLst/>
            </a:prstTxWarp>
            <a:spAutoFit/>
          </a:bodyPr>
          <a:lstStyle/>
          <a:p>
            <a:pPr algn="l">
              <a:spcBef>
                <a:spcPct val="0"/>
              </a:spcBef>
            </a:pPr>
            <a:r>
              <a:rPr lang="en-US" sz="2400" dirty="0">
                <a:solidFill>
                  <a:srgbClr val="FF0000"/>
                </a:solidFill>
                <a:latin typeface="Calibri"/>
                <a:cs typeface="Calibri"/>
              </a:rPr>
              <a:t>A	100</a:t>
            </a:r>
          </a:p>
        </p:txBody>
      </p:sp>
    </p:spTree>
    <p:extLst>
      <p:ext uri="{BB962C8B-B14F-4D97-AF65-F5344CB8AC3E}">
        <p14:creationId xmlns:p14="http://schemas.microsoft.com/office/powerpoint/2010/main" val="1252440944"/>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2322" name="Rectangle 2"/>
          <p:cNvSpPr>
            <a:spLocks noGrp="1" noChangeArrowheads="1"/>
          </p:cNvSpPr>
          <p:nvPr>
            <p:ph type="title"/>
          </p:nvPr>
        </p:nvSpPr>
        <p:spPr/>
        <p:txBody>
          <a:bodyPr/>
          <a:lstStyle/>
          <a:p>
            <a:r>
              <a:rPr lang="en-US" smtClean="0"/>
              <a:t>False Sharing</a:t>
            </a:r>
            <a:endParaRPr lang="en-US"/>
          </a:p>
        </p:txBody>
      </p:sp>
      <p:sp>
        <p:nvSpPr>
          <p:cNvPr id="7" name="內容版面配置區 6"/>
          <p:cNvSpPr>
            <a:spLocks noGrp="1"/>
          </p:cNvSpPr>
          <p:nvPr>
            <p:ph idx="1"/>
          </p:nvPr>
        </p:nvSpPr>
        <p:spPr/>
        <p:txBody>
          <a:bodyPr/>
          <a:lstStyle/>
          <a:p>
            <a:pPr>
              <a:spcBef>
                <a:spcPct val="0"/>
              </a:spcBef>
            </a:pPr>
            <a:r>
              <a:rPr lang="en-US" altLang="zh-TW" dirty="0">
                <a:cs typeface="Calibri"/>
              </a:rPr>
              <a:t>A cache </a:t>
            </a:r>
            <a:r>
              <a:rPr lang="en-US" altLang="zh-TW" dirty="0" smtClean="0">
                <a:cs typeface="Calibri"/>
              </a:rPr>
              <a:t>block contains </a:t>
            </a:r>
            <a:r>
              <a:rPr lang="en-US" altLang="zh-TW" dirty="0">
                <a:cs typeface="Calibri"/>
              </a:rPr>
              <a:t>more than one word</a:t>
            </a:r>
          </a:p>
          <a:p>
            <a:pPr>
              <a:spcBef>
                <a:spcPct val="0"/>
              </a:spcBef>
            </a:pPr>
            <a:endParaRPr lang="en-US" altLang="zh-TW" dirty="0">
              <a:cs typeface="Calibri"/>
            </a:endParaRPr>
          </a:p>
          <a:p>
            <a:pPr>
              <a:spcBef>
                <a:spcPct val="0"/>
              </a:spcBef>
            </a:pPr>
            <a:endParaRPr lang="en-US" altLang="zh-TW" dirty="0" smtClean="0">
              <a:cs typeface="Calibri"/>
            </a:endParaRPr>
          </a:p>
          <a:p>
            <a:pPr>
              <a:spcBef>
                <a:spcPct val="0"/>
              </a:spcBef>
            </a:pPr>
            <a:r>
              <a:rPr lang="en-US" altLang="zh-TW" dirty="0" smtClean="0">
                <a:cs typeface="Calibri"/>
              </a:rPr>
              <a:t>But, cache coherence </a:t>
            </a:r>
            <a:r>
              <a:rPr lang="en-US" altLang="zh-TW" dirty="0">
                <a:cs typeface="Calibri"/>
              </a:rPr>
              <a:t>is done at the </a:t>
            </a:r>
            <a:r>
              <a:rPr lang="en-US" altLang="zh-TW" dirty="0" smtClean="0">
                <a:cs typeface="Calibri"/>
              </a:rPr>
              <a:t>block level </a:t>
            </a:r>
            <a:r>
              <a:rPr lang="en-US" altLang="zh-TW" dirty="0">
                <a:cs typeface="Calibri"/>
              </a:rPr>
              <a:t>and not </a:t>
            </a:r>
            <a:r>
              <a:rPr lang="en-US" altLang="zh-TW" dirty="0" smtClean="0">
                <a:cs typeface="Calibri"/>
              </a:rPr>
              <a:t>word level</a:t>
            </a:r>
            <a:endParaRPr lang="en-US" altLang="zh-TW" dirty="0">
              <a:cs typeface="Calibri"/>
            </a:endParaRPr>
          </a:p>
          <a:p>
            <a:pPr>
              <a:spcBef>
                <a:spcPct val="0"/>
              </a:spcBef>
            </a:pPr>
            <a:r>
              <a:rPr lang="en-US" altLang="zh-TW" dirty="0">
                <a:cs typeface="Calibri"/>
              </a:rPr>
              <a:t>Suppose </a:t>
            </a:r>
            <a:r>
              <a:rPr lang="en-US" altLang="zh-TW" dirty="0">
                <a:solidFill>
                  <a:srgbClr val="56127A"/>
                </a:solidFill>
                <a:cs typeface="Calibri"/>
              </a:rPr>
              <a:t>M</a:t>
            </a:r>
            <a:r>
              <a:rPr lang="en-US" altLang="zh-TW" baseline="-25000" dirty="0">
                <a:solidFill>
                  <a:srgbClr val="56127A"/>
                </a:solidFill>
                <a:cs typeface="Calibri"/>
              </a:rPr>
              <a:t>1</a:t>
            </a:r>
            <a:r>
              <a:rPr lang="en-US" altLang="zh-TW" dirty="0">
                <a:cs typeface="Calibri"/>
              </a:rPr>
              <a:t> writes </a:t>
            </a:r>
            <a:r>
              <a:rPr lang="en-US" altLang="zh-TW" dirty="0" err="1">
                <a:solidFill>
                  <a:srgbClr val="56127A"/>
                </a:solidFill>
                <a:cs typeface="Calibri"/>
              </a:rPr>
              <a:t>word</a:t>
            </a:r>
            <a:r>
              <a:rPr lang="en-US" altLang="zh-TW" baseline="-25000" dirty="0" err="1">
                <a:solidFill>
                  <a:srgbClr val="56127A"/>
                </a:solidFill>
                <a:cs typeface="Calibri"/>
              </a:rPr>
              <a:t>i</a:t>
            </a:r>
            <a:r>
              <a:rPr lang="en-US" altLang="zh-TW" dirty="0">
                <a:solidFill>
                  <a:srgbClr val="56127A"/>
                </a:solidFill>
                <a:cs typeface="Calibri"/>
              </a:rPr>
              <a:t> </a:t>
            </a:r>
            <a:r>
              <a:rPr lang="en-US" altLang="zh-TW" dirty="0">
                <a:cs typeface="Calibri"/>
              </a:rPr>
              <a:t>and </a:t>
            </a:r>
            <a:r>
              <a:rPr lang="en-US" altLang="zh-TW" dirty="0">
                <a:solidFill>
                  <a:srgbClr val="56127A"/>
                </a:solidFill>
                <a:cs typeface="Calibri"/>
              </a:rPr>
              <a:t>M</a:t>
            </a:r>
            <a:r>
              <a:rPr lang="en-US" altLang="zh-TW" baseline="-25000" dirty="0">
                <a:solidFill>
                  <a:srgbClr val="56127A"/>
                </a:solidFill>
                <a:cs typeface="Calibri"/>
              </a:rPr>
              <a:t>2</a:t>
            </a:r>
            <a:r>
              <a:rPr lang="en-US" altLang="zh-TW" dirty="0">
                <a:cs typeface="Calibri"/>
              </a:rPr>
              <a:t> writes </a:t>
            </a:r>
            <a:r>
              <a:rPr lang="en-US" altLang="zh-TW" dirty="0" err="1">
                <a:solidFill>
                  <a:srgbClr val="56127A"/>
                </a:solidFill>
                <a:cs typeface="Calibri"/>
              </a:rPr>
              <a:t>word</a:t>
            </a:r>
            <a:r>
              <a:rPr lang="en-US" altLang="zh-TW" baseline="-25000" dirty="0" err="1">
                <a:solidFill>
                  <a:srgbClr val="56127A"/>
                </a:solidFill>
                <a:cs typeface="Calibri"/>
              </a:rPr>
              <a:t>k</a:t>
            </a:r>
            <a:r>
              <a:rPr lang="en-US" altLang="zh-TW" baseline="-25000" dirty="0">
                <a:solidFill>
                  <a:srgbClr val="56127A"/>
                </a:solidFill>
                <a:cs typeface="Calibri"/>
              </a:rPr>
              <a:t> </a:t>
            </a:r>
            <a:r>
              <a:rPr lang="en-US" altLang="zh-TW" dirty="0" smtClean="0">
                <a:cs typeface="Calibri"/>
              </a:rPr>
              <a:t>and both </a:t>
            </a:r>
            <a:r>
              <a:rPr lang="en-US" altLang="zh-TW" dirty="0">
                <a:cs typeface="Calibri"/>
              </a:rPr>
              <a:t>words have the same </a:t>
            </a:r>
            <a:r>
              <a:rPr lang="en-US" altLang="zh-TW" dirty="0" smtClean="0">
                <a:cs typeface="Calibri"/>
              </a:rPr>
              <a:t>block address</a:t>
            </a:r>
            <a:endParaRPr lang="en-US" altLang="zh-TW" dirty="0">
              <a:cs typeface="Calibri"/>
            </a:endParaRPr>
          </a:p>
          <a:p>
            <a:pPr lvl="1">
              <a:spcBef>
                <a:spcPct val="0"/>
              </a:spcBef>
            </a:pPr>
            <a:r>
              <a:rPr lang="en-US" altLang="zh-TW" i="1" dirty="0">
                <a:solidFill>
                  <a:schemeClr val="tx2"/>
                </a:solidFill>
                <a:cs typeface="Calibri"/>
              </a:rPr>
              <a:t>What can happen</a:t>
            </a:r>
            <a:r>
              <a:rPr lang="en-US" altLang="zh-TW" i="1" dirty="0" smtClean="0">
                <a:solidFill>
                  <a:schemeClr val="tx2"/>
                </a:solidFill>
                <a:cs typeface="Calibri"/>
              </a:rPr>
              <a:t>?</a:t>
            </a:r>
          </a:p>
          <a:p>
            <a:r>
              <a:rPr lang="en-US" altLang="zh-TW" i="1" dirty="0"/>
              <a:t>False sharing misses</a:t>
            </a:r>
          </a:p>
          <a:p>
            <a:pPr lvl="1"/>
            <a:r>
              <a:rPr lang="en-US" altLang="zh-TW" dirty="0"/>
              <a:t>Read an unmodified word in an invalidated </a:t>
            </a:r>
            <a:r>
              <a:rPr lang="en-US" altLang="zh-TW" dirty="0" smtClean="0"/>
              <a:t>block</a:t>
            </a:r>
            <a:endParaRPr lang="en-US" altLang="zh-TW" i="1" dirty="0">
              <a:solidFill>
                <a:schemeClr val="tx2"/>
              </a:solidFill>
              <a:cs typeface="Calibri"/>
            </a:endParaRPr>
          </a:p>
          <a:p>
            <a:endParaRPr lang="zh-TW" altLang="en-US" dirty="0"/>
          </a:p>
        </p:txBody>
      </p:sp>
      <p:sp>
        <p:nvSpPr>
          <p:cNvPr id="1592323" name="Rectangle 3"/>
          <p:cNvSpPr>
            <a:spLocks noChangeArrowheads="1"/>
          </p:cNvSpPr>
          <p:nvPr/>
        </p:nvSpPr>
        <p:spPr bwMode="auto">
          <a:xfrm>
            <a:off x="841476" y="1763323"/>
            <a:ext cx="6939678" cy="339927"/>
          </a:xfrm>
          <a:prstGeom prst="rect">
            <a:avLst/>
          </a:prstGeom>
          <a:solidFill>
            <a:schemeClr val="bg1"/>
          </a:solidFill>
          <a:ln w="25400">
            <a:solidFill>
              <a:schemeClr val="tx1"/>
            </a:solidFill>
            <a:miter lim="800000"/>
            <a:headEnd/>
            <a:tailEnd/>
          </a:ln>
          <a:effectLst/>
        </p:spPr>
        <p:txBody>
          <a:bodyPr wrap="none" anchor="ctr">
            <a:prstTxWarp prst="textNoShape">
              <a:avLst/>
            </a:prstTxWarp>
          </a:bodyPr>
          <a:lstStyle/>
          <a:p>
            <a:endParaRPr lang="en-US">
              <a:latin typeface="Calibri"/>
              <a:cs typeface="Calibri"/>
            </a:endParaRPr>
          </a:p>
        </p:txBody>
      </p:sp>
      <p:sp>
        <p:nvSpPr>
          <p:cNvPr id="1592324" name="Rectangle 4"/>
          <p:cNvSpPr>
            <a:spLocks noChangeArrowheads="1"/>
          </p:cNvSpPr>
          <p:nvPr/>
        </p:nvSpPr>
        <p:spPr bwMode="auto">
          <a:xfrm>
            <a:off x="827584" y="1700808"/>
            <a:ext cx="6849825" cy="459100"/>
          </a:xfrm>
          <a:prstGeom prst="rect">
            <a:avLst/>
          </a:prstGeom>
          <a:noFill/>
          <a:ln w="25400">
            <a:noFill/>
            <a:miter lim="800000"/>
            <a:headEnd/>
            <a:tailEnd/>
          </a:ln>
          <a:effectLst/>
        </p:spPr>
        <p:txBody>
          <a:bodyPr wrap="none" lIns="90488" tIns="44450" rIns="90488" bIns="44450">
            <a:prstTxWarp prst="textNoShape">
              <a:avLst/>
            </a:prstTxWarp>
            <a:spAutoFit/>
          </a:bodyPr>
          <a:lstStyle/>
          <a:p>
            <a:pPr algn="l">
              <a:spcBef>
                <a:spcPct val="0"/>
              </a:spcBef>
            </a:pPr>
            <a:r>
              <a:rPr lang="en-US" dirty="0">
                <a:solidFill>
                  <a:srgbClr val="56127A"/>
                </a:solidFill>
                <a:latin typeface="Calibri"/>
                <a:cs typeface="Calibri"/>
              </a:rPr>
              <a:t>state  </a:t>
            </a:r>
            <a:r>
              <a:rPr lang="en-US" dirty="0" smtClean="0">
                <a:solidFill>
                  <a:srgbClr val="56127A"/>
                </a:solidFill>
                <a:latin typeface="Calibri"/>
                <a:cs typeface="Calibri"/>
              </a:rPr>
              <a:t>    block </a:t>
            </a:r>
            <a:r>
              <a:rPr lang="en-US" dirty="0" err="1" smtClean="0">
                <a:solidFill>
                  <a:srgbClr val="56127A"/>
                </a:solidFill>
                <a:latin typeface="Calibri"/>
                <a:cs typeface="Calibri"/>
              </a:rPr>
              <a:t>addr</a:t>
            </a:r>
            <a:r>
              <a:rPr lang="en-US" dirty="0" smtClean="0">
                <a:solidFill>
                  <a:srgbClr val="56127A"/>
                </a:solidFill>
                <a:latin typeface="Calibri"/>
                <a:cs typeface="Calibri"/>
              </a:rPr>
              <a:t>   data0    data1        </a:t>
            </a:r>
            <a:r>
              <a:rPr lang="en-US" dirty="0">
                <a:solidFill>
                  <a:srgbClr val="56127A"/>
                </a:solidFill>
                <a:latin typeface="Calibri"/>
                <a:cs typeface="Calibri"/>
              </a:rPr>
              <a:t>...  </a:t>
            </a:r>
            <a:r>
              <a:rPr lang="en-US" dirty="0" smtClean="0">
                <a:solidFill>
                  <a:srgbClr val="56127A"/>
                </a:solidFill>
                <a:latin typeface="Calibri"/>
                <a:cs typeface="Calibri"/>
              </a:rPr>
              <a:t>           </a:t>
            </a:r>
            <a:r>
              <a:rPr lang="en-US" dirty="0" err="1" smtClean="0">
                <a:solidFill>
                  <a:srgbClr val="56127A"/>
                </a:solidFill>
                <a:latin typeface="Calibri"/>
                <a:cs typeface="Calibri"/>
              </a:rPr>
              <a:t>dataN</a:t>
            </a:r>
            <a:endParaRPr lang="en-US" dirty="0">
              <a:solidFill>
                <a:srgbClr val="56127A"/>
              </a:solidFill>
              <a:latin typeface="Calibri"/>
              <a:cs typeface="Calibri"/>
            </a:endParaRPr>
          </a:p>
        </p:txBody>
      </p:sp>
      <p:sp>
        <p:nvSpPr>
          <p:cNvPr id="1592325" name="Line 5"/>
          <p:cNvSpPr>
            <a:spLocks noChangeShapeType="1"/>
          </p:cNvSpPr>
          <p:nvPr/>
        </p:nvSpPr>
        <p:spPr bwMode="auto">
          <a:xfrm>
            <a:off x="1873398" y="1778952"/>
            <a:ext cx="0" cy="322344"/>
          </a:xfrm>
          <a:prstGeom prst="line">
            <a:avLst/>
          </a:prstGeom>
          <a:noFill/>
          <a:ln w="25400">
            <a:solidFill>
              <a:schemeClr val="tx1"/>
            </a:solidFill>
            <a:round/>
            <a:headEnd/>
            <a:tailEnd/>
          </a:ln>
          <a:effectLst/>
        </p:spPr>
        <p:txBody>
          <a:bodyPr wrap="none" anchor="ctr">
            <a:prstTxWarp prst="textNoShape">
              <a:avLst/>
            </a:prstTxWarp>
          </a:bodyPr>
          <a:lstStyle/>
          <a:p>
            <a:endParaRPr lang="en-US">
              <a:latin typeface="Calibri"/>
              <a:cs typeface="Calibri"/>
            </a:endParaRPr>
          </a:p>
        </p:txBody>
      </p:sp>
      <p:sp>
        <p:nvSpPr>
          <p:cNvPr id="1592326" name="Line 6"/>
          <p:cNvSpPr>
            <a:spLocks noChangeShapeType="1"/>
          </p:cNvSpPr>
          <p:nvPr/>
        </p:nvSpPr>
        <p:spPr bwMode="auto">
          <a:xfrm>
            <a:off x="3272447" y="1771138"/>
            <a:ext cx="0" cy="322344"/>
          </a:xfrm>
          <a:prstGeom prst="line">
            <a:avLst/>
          </a:prstGeom>
          <a:noFill/>
          <a:ln w="25400">
            <a:solidFill>
              <a:schemeClr val="tx1"/>
            </a:solidFill>
            <a:round/>
            <a:headEnd/>
            <a:tailEnd/>
          </a:ln>
          <a:effectLst/>
        </p:spPr>
        <p:txBody>
          <a:bodyPr wrap="none" anchor="ctr">
            <a:prstTxWarp prst="textNoShape">
              <a:avLst/>
            </a:prstTxWarp>
          </a:bodyPr>
          <a:lstStyle/>
          <a:p>
            <a:r>
              <a:rPr lang="en-US" dirty="0" smtClean="0">
                <a:latin typeface="Calibri"/>
                <a:cs typeface="Calibri"/>
              </a:rPr>
              <a:t> </a:t>
            </a:r>
            <a:endParaRPr lang="en-US" dirty="0">
              <a:latin typeface="Calibri"/>
              <a:cs typeface="Calibri"/>
            </a:endParaRPr>
          </a:p>
        </p:txBody>
      </p:sp>
      <p:sp>
        <p:nvSpPr>
          <p:cNvPr id="1592327" name="Line 7"/>
          <p:cNvSpPr>
            <a:spLocks noChangeShapeType="1"/>
          </p:cNvSpPr>
          <p:nvPr/>
        </p:nvSpPr>
        <p:spPr bwMode="auto">
          <a:xfrm>
            <a:off x="4252773" y="1767231"/>
            <a:ext cx="0" cy="322344"/>
          </a:xfrm>
          <a:prstGeom prst="line">
            <a:avLst/>
          </a:prstGeom>
          <a:noFill/>
          <a:ln w="25400">
            <a:solidFill>
              <a:schemeClr val="tx1"/>
            </a:solidFill>
            <a:round/>
            <a:headEnd/>
            <a:tailEnd/>
          </a:ln>
          <a:effectLst/>
        </p:spPr>
        <p:txBody>
          <a:bodyPr wrap="none" anchor="ctr">
            <a:prstTxWarp prst="textNoShape">
              <a:avLst/>
            </a:prstTxWarp>
          </a:bodyPr>
          <a:lstStyle/>
          <a:p>
            <a:endParaRPr lang="en-US">
              <a:latin typeface="Calibri"/>
              <a:cs typeface="Calibri"/>
            </a:endParaRPr>
          </a:p>
        </p:txBody>
      </p:sp>
      <p:sp>
        <p:nvSpPr>
          <p:cNvPr id="1592328" name="Line 8"/>
          <p:cNvSpPr>
            <a:spLocks noChangeShapeType="1"/>
          </p:cNvSpPr>
          <p:nvPr/>
        </p:nvSpPr>
        <p:spPr bwMode="auto">
          <a:xfrm>
            <a:off x="5310494" y="1776998"/>
            <a:ext cx="0" cy="322345"/>
          </a:xfrm>
          <a:prstGeom prst="line">
            <a:avLst/>
          </a:prstGeom>
          <a:noFill/>
          <a:ln w="25400">
            <a:solidFill>
              <a:schemeClr val="tx1"/>
            </a:solidFill>
            <a:round/>
            <a:headEnd/>
            <a:tailEnd/>
          </a:ln>
          <a:effectLst/>
        </p:spPr>
        <p:txBody>
          <a:bodyPr wrap="none" anchor="ctr">
            <a:prstTxWarp prst="textNoShape">
              <a:avLst/>
            </a:prstTxWarp>
          </a:bodyPr>
          <a:lstStyle/>
          <a:p>
            <a:endParaRPr lang="en-US">
              <a:latin typeface="Calibri"/>
              <a:cs typeface="Calibri"/>
            </a:endParaRPr>
          </a:p>
        </p:txBody>
      </p:sp>
      <p:sp>
        <p:nvSpPr>
          <p:cNvPr id="1592329" name="Line 9"/>
          <p:cNvSpPr>
            <a:spLocks noChangeShapeType="1"/>
          </p:cNvSpPr>
          <p:nvPr/>
        </p:nvSpPr>
        <p:spPr bwMode="auto">
          <a:xfrm>
            <a:off x="6630164" y="1784812"/>
            <a:ext cx="0" cy="322345"/>
          </a:xfrm>
          <a:prstGeom prst="line">
            <a:avLst/>
          </a:prstGeom>
          <a:noFill/>
          <a:ln w="25400">
            <a:solidFill>
              <a:schemeClr val="tx1"/>
            </a:solidFill>
            <a:round/>
            <a:headEnd/>
            <a:tailEnd/>
          </a:ln>
          <a:effectLst/>
        </p:spPr>
        <p:txBody>
          <a:bodyPr wrap="none" anchor="ctr">
            <a:prstTxWarp prst="textNoShape">
              <a:avLst/>
            </a:prstTxWarp>
          </a:bodyPr>
          <a:lstStyle/>
          <a:p>
            <a:endParaRPr lang="en-US">
              <a:latin typeface="Calibri"/>
              <a:cs typeface="Calibri"/>
            </a:endParaRPr>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48</a:t>
            </a:fld>
            <a:endParaRPr lang="zh-TW" altLang="zh-TW"/>
          </a:p>
        </p:txBody>
      </p:sp>
    </p:spTree>
    <p:extLst>
      <p:ext uri="{BB962C8B-B14F-4D97-AF65-F5344CB8AC3E}">
        <p14:creationId xmlns:p14="http://schemas.microsoft.com/office/powerpoint/2010/main" val="179050968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zh-TW" smtClean="0"/>
              <a:t>Shared Memory Model</a:t>
            </a:r>
            <a:endParaRPr lang="en-US" altLang="zh-TW" dirty="0" smtClean="0"/>
          </a:p>
        </p:txBody>
      </p:sp>
      <p:sp>
        <p:nvSpPr>
          <p:cNvPr id="3" name="Content Placeholder 2"/>
          <p:cNvSpPr>
            <a:spLocks noGrp="1"/>
          </p:cNvSpPr>
          <p:nvPr>
            <p:ph idx="1"/>
          </p:nvPr>
        </p:nvSpPr>
        <p:spPr/>
        <p:txBody>
          <a:bodyPr/>
          <a:lstStyle/>
          <a:p>
            <a:r>
              <a:rPr lang="en-US" altLang="zh-TW" dirty="0"/>
              <a:t>SMP needs to provide the illusion of a single shared memory </a:t>
            </a:r>
          </a:p>
          <a:p>
            <a:r>
              <a:rPr lang="en-US" altLang="zh-TW" dirty="0"/>
              <a:t>But, actually, it has multiple private caches for performance reasons </a:t>
            </a:r>
          </a:p>
          <a:p>
            <a:pPr lvl="1"/>
            <a:r>
              <a:rPr lang="en-US" altLang="zh-TW" dirty="0" smtClean="0"/>
              <a:t>Closer </a:t>
            </a:r>
            <a:r>
              <a:rPr lang="en-US" altLang="zh-TW" dirty="0"/>
              <a:t>cache level can be </a:t>
            </a:r>
            <a:r>
              <a:rPr lang="en-US" altLang="zh-TW" dirty="0" smtClean="0"/>
              <a:t>private, and multiple </a:t>
            </a:r>
            <a:r>
              <a:rPr lang="en-US" altLang="zh-TW" dirty="0"/>
              <a:t>copies of a cache block can be present in the private local cache across different </a:t>
            </a:r>
            <a:r>
              <a:rPr lang="en-US" altLang="zh-TW" dirty="0" smtClean="0"/>
              <a:t>processors</a:t>
            </a:r>
          </a:p>
          <a:p>
            <a:r>
              <a:rPr lang="en-US" altLang="zh-TW" dirty="0"/>
              <a:t>Basic question: If multiple processors cache the same block, how do they ensure they all see a </a:t>
            </a:r>
            <a:r>
              <a:rPr lang="en-US" altLang="zh-TW" i="1" dirty="0"/>
              <a:t>consistent state </a:t>
            </a:r>
            <a:r>
              <a:rPr lang="en-US" altLang="zh-TW" dirty="0"/>
              <a:t>(value)?</a:t>
            </a:r>
          </a:p>
          <a:p>
            <a:r>
              <a:rPr lang="en-US" altLang="zh-TW" dirty="0"/>
              <a:t>Local updates </a:t>
            </a:r>
            <a:r>
              <a:rPr lang="en-US" altLang="zh-TW" dirty="0" smtClean="0"/>
              <a:t>lead </a:t>
            </a:r>
            <a:r>
              <a:rPr lang="en-US" altLang="zh-TW" dirty="0"/>
              <a:t>to incoherent state</a:t>
            </a:r>
          </a:p>
          <a:p>
            <a:pPr lvl="1"/>
            <a:r>
              <a:rPr lang="en-US" altLang="zh-TW" dirty="0"/>
              <a:t>Problem </a:t>
            </a:r>
            <a:r>
              <a:rPr lang="en-US" altLang="zh-TW" dirty="0" smtClean="0"/>
              <a:t>in </a:t>
            </a:r>
            <a:r>
              <a:rPr lang="en-US" altLang="zh-TW" dirty="0"/>
              <a:t>both write-through and </a:t>
            </a:r>
            <a:r>
              <a:rPr lang="en-US" altLang="zh-TW" dirty="0" err="1"/>
              <a:t>writeback</a:t>
            </a:r>
            <a:r>
              <a:rPr lang="en-US" altLang="zh-TW" dirty="0"/>
              <a:t> caches</a:t>
            </a:r>
          </a:p>
          <a:p>
            <a:pPr lvl="1"/>
            <a:endParaRPr lang="en-US" altLang="zh-TW" dirty="0"/>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4</a:t>
            </a:fld>
            <a:endParaRPr lang="zh-TW" altLang="zh-TW"/>
          </a:p>
        </p:txBody>
      </p:sp>
    </p:spTree>
    <p:extLst>
      <p:ext uri="{BB962C8B-B14F-4D97-AF65-F5344CB8AC3E}">
        <p14:creationId xmlns:p14="http://schemas.microsoft.com/office/powerpoint/2010/main" val="24047082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2"/>
          <p:cNvSpPr>
            <a:spLocks noGrp="1" noChangeArrowheads="1"/>
          </p:cNvSpPr>
          <p:nvPr>
            <p:ph type="title"/>
          </p:nvPr>
        </p:nvSpPr>
        <p:spPr/>
        <p:txBody>
          <a:bodyPr/>
          <a:lstStyle/>
          <a:p>
            <a:r>
              <a:rPr lang="en-US" smtClean="0"/>
              <a:t>Coherency Misses</a:t>
            </a:r>
            <a:endParaRPr lang="en-US"/>
          </a:p>
        </p:txBody>
      </p:sp>
      <p:sp>
        <p:nvSpPr>
          <p:cNvPr id="24582" name="Rectangle 3"/>
          <p:cNvSpPr>
            <a:spLocks noGrp="1" noChangeArrowheads="1"/>
          </p:cNvSpPr>
          <p:nvPr>
            <p:ph idx="1"/>
          </p:nvPr>
        </p:nvSpPr>
        <p:spPr/>
        <p:txBody>
          <a:bodyPr/>
          <a:lstStyle/>
          <a:p>
            <a:r>
              <a:rPr lang="en-US" i="1" dirty="0" smtClean="0"/>
              <a:t>True sharing misses </a:t>
            </a:r>
            <a:r>
              <a:rPr lang="en-US" dirty="0" smtClean="0"/>
              <a:t>arise from the communication of data through the cache coherence mechanism</a:t>
            </a:r>
          </a:p>
          <a:p>
            <a:pPr lvl="1"/>
            <a:r>
              <a:rPr lang="en-US" dirty="0" smtClean="0"/>
              <a:t>Invalidates due to 1st write to shared block</a:t>
            </a:r>
          </a:p>
          <a:p>
            <a:pPr lvl="1"/>
            <a:r>
              <a:rPr lang="en-US" dirty="0" smtClean="0"/>
              <a:t>Reads by another CPU of modified block in different cache</a:t>
            </a:r>
          </a:p>
          <a:p>
            <a:pPr lvl="1"/>
            <a:r>
              <a:rPr lang="en-US" dirty="0" smtClean="0"/>
              <a:t>Miss would still occur if block size were 1 word</a:t>
            </a:r>
          </a:p>
          <a:p>
            <a:r>
              <a:rPr lang="en-US" i="1" dirty="0" smtClean="0"/>
              <a:t>False sharing misses </a:t>
            </a:r>
            <a:r>
              <a:rPr lang="en-US" dirty="0" smtClean="0"/>
              <a:t>when a block is invalidated because some word in the block, other than the one being read, is written into</a:t>
            </a:r>
          </a:p>
          <a:p>
            <a:pPr lvl="1"/>
            <a:r>
              <a:rPr lang="en-US" dirty="0" smtClean="0"/>
              <a:t>Invalidation does not cause a new value to be communicated, but only causes an extra cache miss</a:t>
            </a:r>
          </a:p>
          <a:p>
            <a:pPr lvl="1"/>
            <a:r>
              <a:rPr lang="en-US" dirty="0" smtClean="0"/>
              <a:t>Block is shared, but no word in block is actually shared</a:t>
            </a:r>
            <a:br>
              <a:rPr lang="en-US" dirty="0" smtClean="0"/>
            </a:br>
            <a:r>
              <a:rPr lang="en-US" dirty="0" smtClean="0"/>
              <a:t> </a:t>
            </a:r>
            <a:r>
              <a:rPr lang="en-US" dirty="0" smtClean="0">
                <a:sym typeface="Symbol" charset="2"/>
              </a:rPr>
              <a:t></a:t>
            </a:r>
            <a:r>
              <a:rPr lang="en-US" dirty="0" smtClean="0"/>
              <a:t> miss would not occur if block size were 1 word</a:t>
            </a:r>
          </a:p>
          <a:p>
            <a:pPr lvl="1"/>
            <a:endParaRPr lang="en-US" dirty="0"/>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49</a:t>
            </a:fld>
            <a:endParaRPr lang="zh-TW" altLang="zh-TW"/>
          </a:p>
        </p:txBody>
      </p:sp>
    </p:spTree>
    <p:extLst>
      <p:ext uri="{BB962C8B-B14F-4D97-AF65-F5344CB8AC3E}">
        <p14:creationId xmlns:p14="http://schemas.microsoft.com/office/powerpoint/2010/main" val="2052253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8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58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2"/>
          <p:cNvSpPr>
            <a:spLocks noGrp="1" noChangeArrowheads="1"/>
          </p:cNvSpPr>
          <p:nvPr>
            <p:ph type="title"/>
          </p:nvPr>
        </p:nvSpPr>
        <p:spPr/>
        <p:txBody>
          <a:bodyPr/>
          <a:lstStyle/>
          <a:p>
            <a:r>
              <a:rPr lang="en-US" smtClean="0"/>
              <a:t>Example: True v. False Sharing v. Hit?</a:t>
            </a:r>
            <a:endParaRPr lang="en-US"/>
          </a:p>
        </p:txBody>
      </p:sp>
      <p:graphicFrame>
        <p:nvGraphicFramePr>
          <p:cNvPr id="1612803" name="Group 3"/>
          <p:cNvGraphicFramePr>
            <a:graphicFrameLocks noGrp="1"/>
          </p:cNvGraphicFramePr>
          <p:nvPr>
            <p:ph type="tbl" idx="4294967295"/>
            <p:extLst>
              <p:ext uri="{D42A27DB-BD31-4B8C-83A1-F6EECF244321}">
                <p14:modId xmlns:p14="http://schemas.microsoft.com/office/powerpoint/2010/main" val="657623003"/>
              </p:ext>
            </p:extLst>
          </p:nvPr>
        </p:nvGraphicFramePr>
        <p:xfrm>
          <a:off x="304800" y="2438400"/>
          <a:ext cx="8534400" cy="3276600"/>
        </p:xfrm>
        <a:graphic>
          <a:graphicData uri="http://schemas.openxmlformats.org/drawingml/2006/table">
            <a:tbl>
              <a:tblPr/>
              <a:tblGrid>
                <a:gridCol w="914400">
                  <a:extLst>
                    <a:ext uri="{9D8B030D-6E8A-4147-A177-3AD203B41FA5}">
                      <a16:colId xmlns:a16="http://schemas.microsoft.com/office/drawing/2014/main" xmlns="" val="20000"/>
                    </a:ext>
                  </a:extLst>
                </a:gridCol>
                <a:gridCol w="1524000">
                  <a:extLst>
                    <a:ext uri="{9D8B030D-6E8A-4147-A177-3AD203B41FA5}">
                      <a16:colId xmlns:a16="http://schemas.microsoft.com/office/drawing/2014/main" xmlns="" val="20001"/>
                    </a:ext>
                  </a:extLst>
                </a:gridCol>
                <a:gridCol w="1524000">
                  <a:extLst>
                    <a:ext uri="{9D8B030D-6E8A-4147-A177-3AD203B41FA5}">
                      <a16:colId xmlns:a16="http://schemas.microsoft.com/office/drawing/2014/main" xmlns="" val="20002"/>
                    </a:ext>
                  </a:extLst>
                </a:gridCol>
                <a:gridCol w="4572000">
                  <a:extLst>
                    <a:ext uri="{9D8B030D-6E8A-4147-A177-3AD203B41FA5}">
                      <a16:colId xmlns:a16="http://schemas.microsoft.com/office/drawing/2014/main" xmlns="" val="20003"/>
                    </a:ext>
                  </a:extLst>
                </a:gridCol>
              </a:tblGrid>
              <a:tr h="546100">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dirty="0">
                          <a:ln>
                            <a:noFill/>
                          </a:ln>
                          <a:solidFill>
                            <a:schemeClr val="tx1"/>
                          </a:solidFill>
                          <a:effectLst/>
                          <a:latin typeface="+mn-lt"/>
                          <a:cs typeface="Calibri"/>
                        </a:rPr>
                        <a:t>Time</a:t>
                      </a:r>
                    </a:p>
                  </a:txBody>
                  <a:tcPr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a:ln>
                            <a:noFill/>
                          </a:ln>
                          <a:solidFill>
                            <a:schemeClr val="tx1"/>
                          </a:solidFill>
                          <a:effectLst/>
                          <a:latin typeface="+mn-lt"/>
                          <a:cs typeface="Calibri"/>
                        </a:rPr>
                        <a:t>P1</a:t>
                      </a: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a:ln>
                            <a:noFill/>
                          </a:ln>
                          <a:solidFill>
                            <a:schemeClr val="tx1"/>
                          </a:solidFill>
                          <a:effectLst/>
                          <a:latin typeface="+mn-lt"/>
                          <a:cs typeface="Calibri"/>
                        </a:rPr>
                        <a:t>P2</a:t>
                      </a: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30000"/>
                        </a:spcBef>
                        <a:spcAft>
                          <a:spcPct val="0"/>
                        </a:spcAft>
                        <a:buClrTx/>
                        <a:buSzPct val="100000"/>
                        <a:buFontTx/>
                        <a:buNone/>
                        <a:tabLst/>
                      </a:pPr>
                      <a:r>
                        <a:rPr kumimoji="0" lang="en-US" sz="2800" b="0" i="0" u="none" strike="noStrike" cap="none" normalizeH="0" baseline="0">
                          <a:ln>
                            <a:noFill/>
                          </a:ln>
                          <a:solidFill>
                            <a:schemeClr val="tx1"/>
                          </a:solidFill>
                          <a:effectLst/>
                          <a:latin typeface="+mn-lt"/>
                          <a:cs typeface="Calibri"/>
                        </a:rPr>
                        <a:t>True, False, Hit? Why?</a:t>
                      </a:r>
                    </a:p>
                  </a:txBody>
                  <a:tcPr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a:ln>
                            <a:noFill/>
                          </a:ln>
                          <a:solidFill>
                            <a:schemeClr val="tx1"/>
                          </a:solidFill>
                          <a:effectLst/>
                          <a:latin typeface="+mn-lt"/>
                          <a:cs typeface="Calibri"/>
                        </a:rPr>
                        <a:t>1</a:t>
                      </a:r>
                    </a:p>
                  </a:txBody>
                  <a:tcPr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a:ln>
                            <a:noFill/>
                          </a:ln>
                          <a:solidFill>
                            <a:schemeClr val="tx1"/>
                          </a:solidFill>
                          <a:effectLst/>
                          <a:latin typeface="+mn-lt"/>
                          <a:cs typeface="Calibri"/>
                        </a:rPr>
                        <a:t>Write x1</a:t>
                      </a: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endParaRPr kumimoji="0" lang="en-US" sz="2400" b="0" i="0" u="none" strike="noStrike" cap="none" normalizeH="0" baseline="0">
                        <a:ln>
                          <a:noFill/>
                        </a:ln>
                        <a:solidFill>
                          <a:schemeClr val="tx1"/>
                        </a:solidFill>
                        <a:effectLst/>
                        <a:latin typeface="+mn-lt"/>
                        <a:cs typeface="Calibri"/>
                      </a:endParaRP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30000"/>
                        </a:spcBef>
                        <a:spcAft>
                          <a:spcPct val="0"/>
                        </a:spcAft>
                        <a:buClrTx/>
                        <a:buSzPct val="100000"/>
                        <a:buFontTx/>
                        <a:buNone/>
                        <a:tabLst/>
                      </a:pPr>
                      <a:endParaRPr kumimoji="0" lang="en-US" sz="2000" b="0" i="0" u="none" strike="noStrike" cap="none" normalizeH="0" baseline="0">
                        <a:ln>
                          <a:noFill/>
                        </a:ln>
                        <a:solidFill>
                          <a:schemeClr val="tx1"/>
                        </a:solidFill>
                        <a:effectLst/>
                        <a:latin typeface="+mn-lt"/>
                        <a:cs typeface="Calibri"/>
                      </a:endParaRPr>
                    </a:p>
                  </a:txBody>
                  <a:tcPr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a:ln>
                            <a:noFill/>
                          </a:ln>
                          <a:solidFill>
                            <a:schemeClr val="tx1"/>
                          </a:solidFill>
                          <a:effectLst/>
                          <a:latin typeface="+mn-lt"/>
                          <a:cs typeface="Calibri"/>
                        </a:rPr>
                        <a:t>2</a:t>
                      </a:r>
                    </a:p>
                  </a:txBody>
                  <a:tcPr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endParaRPr kumimoji="0" lang="en-US" sz="2400" b="0" i="0" u="none" strike="noStrike" cap="none" normalizeH="0" baseline="0">
                        <a:ln>
                          <a:noFill/>
                        </a:ln>
                        <a:solidFill>
                          <a:schemeClr val="tx1"/>
                        </a:solidFill>
                        <a:effectLst/>
                        <a:latin typeface="+mn-lt"/>
                        <a:cs typeface="Calibri"/>
                      </a:endParaRP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a:ln>
                            <a:noFill/>
                          </a:ln>
                          <a:solidFill>
                            <a:schemeClr val="tx1"/>
                          </a:solidFill>
                          <a:effectLst/>
                          <a:latin typeface="+mn-lt"/>
                          <a:cs typeface="Calibri"/>
                        </a:rPr>
                        <a:t>Read x2</a:t>
                      </a: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30000"/>
                        </a:spcBef>
                        <a:spcAft>
                          <a:spcPct val="0"/>
                        </a:spcAft>
                        <a:buClrTx/>
                        <a:buSzPct val="100000"/>
                        <a:buFontTx/>
                        <a:buNone/>
                        <a:tabLst/>
                      </a:pPr>
                      <a:endParaRPr kumimoji="0" lang="en-US" sz="2000" b="0" i="0" u="none" strike="noStrike" cap="none" normalizeH="0" baseline="0">
                        <a:ln>
                          <a:noFill/>
                        </a:ln>
                        <a:solidFill>
                          <a:schemeClr val="tx1"/>
                        </a:solidFill>
                        <a:effectLst/>
                        <a:latin typeface="+mn-lt"/>
                        <a:cs typeface="Calibri"/>
                      </a:endParaRPr>
                    </a:p>
                  </a:txBody>
                  <a:tcPr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a:ln>
                            <a:noFill/>
                          </a:ln>
                          <a:solidFill>
                            <a:schemeClr val="tx1"/>
                          </a:solidFill>
                          <a:effectLst/>
                          <a:latin typeface="+mn-lt"/>
                          <a:cs typeface="Calibri"/>
                        </a:rPr>
                        <a:t>3</a:t>
                      </a:r>
                    </a:p>
                  </a:txBody>
                  <a:tcPr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a:ln>
                            <a:noFill/>
                          </a:ln>
                          <a:solidFill>
                            <a:schemeClr val="tx1"/>
                          </a:solidFill>
                          <a:effectLst/>
                          <a:latin typeface="+mn-lt"/>
                          <a:cs typeface="Calibri"/>
                        </a:rPr>
                        <a:t>Write x1</a:t>
                      </a: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endParaRPr kumimoji="0" lang="en-US" sz="2400" b="0" i="0" u="none" strike="noStrike" cap="none" normalizeH="0" baseline="0">
                        <a:ln>
                          <a:noFill/>
                        </a:ln>
                        <a:solidFill>
                          <a:schemeClr val="tx1"/>
                        </a:solidFill>
                        <a:effectLst/>
                        <a:latin typeface="+mn-lt"/>
                        <a:cs typeface="Calibri"/>
                      </a:endParaRP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30000"/>
                        </a:spcBef>
                        <a:spcAft>
                          <a:spcPct val="0"/>
                        </a:spcAft>
                        <a:buClrTx/>
                        <a:buSzPct val="100000"/>
                        <a:buFontTx/>
                        <a:buNone/>
                        <a:tabLst/>
                      </a:pPr>
                      <a:endParaRPr kumimoji="0" lang="en-US" sz="2000" b="0" i="0" u="none" strike="noStrike" cap="none" normalizeH="0" baseline="0">
                        <a:ln>
                          <a:noFill/>
                        </a:ln>
                        <a:solidFill>
                          <a:schemeClr val="tx1"/>
                        </a:solidFill>
                        <a:effectLst/>
                        <a:latin typeface="+mn-lt"/>
                        <a:cs typeface="Calibri"/>
                      </a:endParaRPr>
                    </a:p>
                  </a:txBody>
                  <a:tcPr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a:ln>
                            <a:noFill/>
                          </a:ln>
                          <a:solidFill>
                            <a:schemeClr val="tx1"/>
                          </a:solidFill>
                          <a:effectLst/>
                          <a:latin typeface="+mn-lt"/>
                          <a:cs typeface="Calibri"/>
                        </a:rPr>
                        <a:t>4</a:t>
                      </a:r>
                    </a:p>
                  </a:txBody>
                  <a:tcPr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endParaRPr kumimoji="0" lang="en-US" sz="2400" b="0" i="0" u="none" strike="noStrike" cap="none" normalizeH="0" baseline="0">
                        <a:ln>
                          <a:noFill/>
                        </a:ln>
                        <a:solidFill>
                          <a:schemeClr val="tx1"/>
                        </a:solidFill>
                        <a:effectLst/>
                        <a:latin typeface="+mn-lt"/>
                        <a:cs typeface="Calibri"/>
                      </a:endParaRP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a:ln>
                            <a:noFill/>
                          </a:ln>
                          <a:solidFill>
                            <a:schemeClr val="tx1"/>
                          </a:solidFill>
                          <a:effectLst/>
                          <a:latin typeface="+mn-lt"/>
                          <a:cs typeface="Calibri"/>
                        </a:rPr>
                        <a:t>Write x2</a:t>
                      </a: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30000"/>
                        </a:spcBef>
                        <a:spcAft>
                          <a:spcPct val="0"/>
                        </a:spcAft>
                        <a:buClrTx/>
                        <a:buSzPct val="100000"/>
                        <a:buFontTx/>
                        <a:buNone/>
                        <a:tabLst/>
                      </a:pPr>
                      <a:endParaRPr kumimoji="0" lang="en-US" sz="2000" b="0" i="0" u="none" strike="noStrike" cap="none" normalizeH="0" baseline="0">
                        <a:ln>
                          <a:noFill/>
                        </a:ln>
                        <a:solidFill>
                          <a:schemeClr val="tx1"/>
                        </a:solidFill>
                        <a:effectLst/>
                        <a:latin typeface="+mn-lt"/>
                        <a:cs typeface="Calibri"/>
                      </a:endParaRPr>
                    </a:p>
                  </a:txBody>
                  <a:tcPr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dirty="0">
                          <a:ln>
                            <a:noFill/>
                          </a:ln>
                          <a:solidFill>
                            <a:schemeClr val="tx1"/>
                          </a:solidFill>
                          <a:effectLst/>
                          <a:latin typeface="+mn-lt"/>
                          <a:cs typeface="Calibri"/>
                        </a:rPr>
                        <a:t>5</a:t>
                      </a:r>
                    </a:p>
                  </a:txBody>
                  <a:tcPr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400" b="1" i="0" u="none" strike="noStrike" cap="none" normalizeH="0" baseline="0">
                          <a:ln>
                            <a:noFill/>
                          </a:ln>
                          <a:solidFill>
                            <a:schemeClr val="tx1"/>
                          </a:solidFill>
                          <a:effectLst/>
                          <a:latin typeface="+mn-lt"/>
                          <a:cs typeface="Calibri"/>
                        </a:rPr>
                        <a:t>Read x2</a:t>
                      </a: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endParaRPr kumimoji="0" lang="en-US" sz="2400" b="0" i="0" u="none" strike="noStrike" cap="none" normalizeH="0" baseline="0">
                        <a:ln>
                          <a:noFill/>
                        </a:ln>
                        <a:solidFill>
                          <a:schemeClr val="tx1"/>
                        </a:solidFill>
                        <a:effectLst/>
                        <a:latin typeface="+mn-lt"/>
                        <a:cs typeface="Calibri"/>
                      </a:endParaRPr>
                    </a:p>
                  </a:txBody>
                  <a:tcPr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30000"/>
                        </a:spcBef>
                        <a:spcAft>
                          <a:spcPct val="0"/>
                        </a:spcAft>
                        <a:buClrTx/>
                        <a:buSzPct val="100000"/>
                        <a:buFontTx/>
                        <a:buNone/>
                        <a:tabLst/>
                      </a:pPr>
                      <a:endParaRPr kumimoji="0" lang="en-US" sz="2000" b="0" i="0" u="none" strike="noStrike" cap="none" normalizeH="0" baseline="0" dirty="0">
                        <a:ln>
                          <a:noFill/>
                        </a:ln>
                        <a:solidFill>
                          <a:schemeClr val="tx1"/>
                        </a:solidFill>
                        <a:effectLst/>
                        <a:latin typeface="+mn-lt"/>
                        <a:cs typeface="Calibri"/>
                      </a:endParaRPr>
                    </a:p>
                  </a:txBody>
                  <a:tcPr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
        <p:nvSpPr>
          <p:cNvPr id="26667" name="Text Box 40"/>
          <p:cNvSpPr txBox="1">
            <a:spLocks noChangeArrowheads="1"/>
          </p:cNvSpPr>
          <p:nvPr/>
        </p:nvSpPr>
        <p:spPr bwMode="auto">
          <a:xfrm>
            <a:off x="609600" y="1066800"/>
            <a:ext cx="6858000" cy="907941"/>
          </a:xfrm>
          <a:prstGeom prst="rect">
            <a:avLst/>
          </a:prstGeom>
          <a:noFill/>
          <a:ln w="9525">
            <a:noFill/>
            <a:miter lim="800000"/>
            <a:headEnd/>
            <a:tailEnd/>
          </a:ln>
        </p:spPr>
        <p:txBody>
          <a:bodyPr bIns="0">
            <a:prstTxWarp prst="textNoShape">
              <a:avLst/>
            </a:prstTxWarp>
            <a:spAutoFit/>
          </a:bodyPr>
          <a:lstStyle/>
          <a:p>
            <a:pPr algn="l">
              <a:spcBef>
                <a:spcPct val="0"/>
              </a:spcBef>
              <a:buFontTx/>
              <a:buChar char="•"/>
            </a:pPr>
            <a:r>
              <a:rPr lang="en-US" sz="2800" dirty="0">
                <a:latin typeface="Calibri"/>
                <a:cs typeface="Calibri"/>
              </a:rPr>
              <a:t> Assume x1 and x2 in same cache </a:t>
            </a:r>
            <a:r>
              <a:rPr lang="en-US" sz="2800" dirty="0" smtClean="0">
                <a:latin typeface="Calibri"/>
                <a:cs typeface="Calibri"/>
              </a:rPr>
              <a:t>block</a:t>
            </a:r>
          </a:p>
          <a:p>
            <a:pPr algn="l">
              <a:spcBef>
                <a:spcPct val="0"/>
              </a:spcBef>
              <a:buFontTx/>
              <a:buChar char="•"/>
            </a:pPr>
            <a:r>
              <a:rPr lang="en-US" sz="2800" dirty="0">
                <a:latin typeface="Calibri"/>
                <a:cs typeface="Calibri"/>
              </a:rPr>
              <a:t> </a:t>
            </a:r>
            <a:r>
              <a:rPr lang="en-US" sz="2800" dirty="0" smtClean="0">
                <a:latin typeface="Calibri"/>
                <a:cs typeface="Calibri"/>
              </a:rPr>
              <a:t>P1 </a:t>
            </a:r>
            <a:r>
              <a:rPr lang="en-US" sz="2800" dirty="0">
                <a:latin typeface="Calibri"/>
                <a:cs typeface="Calibri"/>
              </a:rPr>
              <a:t>and P2 both read x1 and x2 </a:t>
            </a:r>
            <a:r>
              <a:rPr lang="en-US" sz="2800" dirty="0" smtClean="0">
                <a:latin typeface="Calibri"/>
                <a:cs typeface="Calibri"/>
              </a:rPr>
              <a:t>before</a:t>
            </a:r>
            <a:endParaRPr lang="en-US" sz="2800" dirty="0">
              <a:latin typeface="Calibri"/>
              <a:cs typeface="Calibri"/>
            </a:endParaRPr>
          </a:p>
        </p:txBody>
      </p:sp>
      <p:sp>
        <p:nvSpPr>
          <p:cNvPr id="26668" name="Text Box 41"/>
          <p:cNvSpPr txBox="1">
            <a:spLocks noChangeArrowheads="1"/>
          </p:cNvSpPr>
          <p:nvPr/>
        </p:nvSpPr>
        <p:spPr bwMode="auto">
          <a:xfrm>
            <a:off x="4343400" y="2971800"/>
            <a:ext cx="3897071" cy="415498"/>
          </a:xfrm>
          <a:prstGeom prst="rect">
            <a:avLst/>
          </a:prstGeom>
          <a:noFill/>
          <a:ln w="9525">
            <a:noFill/>
            <a:miter lim="800000"/>
            <a:headEnd/>
            <a:tailEnd/>
          </a:ln>
        </p:spPr>
        <p:txBody>
          <a:bodyPr wrap="none" bIns="0">
            <a:prstTxWarp prst="textNoShape">
              <a:avLst/>
            </a:prstTxWarp>
            <a:spAutoFit/>
          </a:bodyPr>
          <a:lstStyle/>
          <a:p>
            <a:pPr algn="l">
              <a:spcBef>
                <a:spcPct val="0"/>
              </a:spcBef>
            </a:pPr>
            <a:r>
              <a:rPr lang="en-US" b="1" dirty="0">
                <a:solidFill>
                  <a:srgbClr val="0000FF"/>
                </a:solidFill>
                <a:latin typeface="Calibri"/>
                <a:cs typeface="Calibri"/>
              </a:rPr>
              <a:t>True miss; invalidate x1 in P2</a:t>
            </a:r>
          </a:p>
        </p:txBody>
      </p:sp>
      <p:sp>
        <p:nvSpPr>
          <p:cNvPr id="26669" name="Text Box 42"/>
          <p:cNvSpPr txBox="1">
            <a:spLocks noChangeArrowheads="1"/>
          </p:cNvSpPr>
          <p:nvPr/>
        </p:nvSpPr>
        <p:spPr bwMode="auto">
          <a:xfrm>
            <a:off x="4343400" y="3581400"/>
            <a:ext cx="3974165" cy="415498"/>
          </a:xfrm>
          <a:prstGeom prst="rect">
            <a:avLst/>
          </a:prstGeom>
          <a:noFill/>
          <a:ln w="9525">
            <a:noFill/>
            <a:miter lim="800000"/>
            <a:headEnd/>
            <a:tailEnd/>
          </a:ln>
        </p:spPr>
        <p:txBody>
          <a:bodyPr wrap="none" bIns="0">
            <a:prstTxWarp prst="textNoShape">
              <a:avLst/>
            </a:prstTxWarp>
            <a:spAutoFit/>
          </a:bodyPr>
          <a:lstStyle/>
          <a:p>
            <a:pPr algn="l">
              <a:spcBef>
                <a:spcPct val="0"/>
              </a:spcBef>
            </a:pPr>
            <a:r>
              <a:rPr lang="en-US" b="1" dirty="0">
                <a:solidFill>
                  <a:srgbClr val="FF0000"/>
                </a:solidFill>
                <a:latin typeface="Calibri"/>
                <a:cs typeface="Calibri"/>
              </a:rPr>
              <a:t>False miss; x1 irrelevant to P2</a:t>
            </a:r>
          </a:p>
        </p:txBody>
      </p:sp>
      <p:sp>
        <p:nvSpPr>
          <p:cNvPr id="26670" name="Text Box 43"/>
          <p:cNvSpPr txBox="1">
            <a:spLocks noChangeArrowheads="1"/>
          </p:cNvSpPr>
          <p:nvPr/>
        </p:nvSpPr>
        <p:spPr bwMode="auto">
          <a:xfrm>
            <a:off x="4343400" y="4114800"/>
            <a:ext cx="3974165" cy="415498"/>
          </a:xfrm>
          <a:prstGeom prst="rect">
            <a:avLst/>
          </a:prstGeom>
          <a:noFill/>
          <a:ln w="9525">
            <a:noFill/>
            <a:miter lim="800000"/>
            <a:headEnd/>
            <a:tailEnd/>
          </a:ln>
        </p:spPr>
        <p:txBody>
          <a:bodyPr wrap="none" bIns="0">
            <a:prstTxWarp prst="textNoShape">
              <a:avLst/>
            </a:prstTxWarp>
            <a:spAutoFit/>
          </a:bodyPr>
          <a:lstStyle/>
          <a:p>
            <a:pPr algn="l">
              <a:spcBef>
                <a:spcPct val="0"/>
              </a:spcBef>
            </a:pPr>
            <a:r>
              <a:rPr lang="en-US" b="1" dirty="0">
                <a:solidFill>
                  <a:srgbClr val="FF0000"/>
                </a:solidFill>
                <a:latin typeface="Calibri"/>
                <a:cs typeface="Calibri"/>
              </a:rPr>
              <a:t>False miss; x1 irrelevant to P2</a:t>
            </a:r>
          </a:p>
        </p:txBody>
      </p:sp>
      <p:sp>
        <p:nvSpPr>
          <p:cNvPr id="26671" name="Text Box 44"/>
          <p:cNvSpPr txBox="1">
            <a:spLocks noChangeArrowheads="1"/>
          </p:cNvSpPr>
          <p:nvPr/>
        </p:nvSpPr>
        <p:spPr bwMode="auto">
          <a:xfrm>
            <a:off x="4343400" y="4648200"/>
            <a:ext cx="3659626" cy="415498"/>
          </a:xfrm>
          <a:prstGeom prst="rect">
            <a:avLst/>
          </a:prstGeom>
          <a:noFill/>
          <a:ln w="9525">
            <a:noFill/>
            <a:miter lim="800000"/>
            <a:headEnd/>
            <a:tailEnd/>
          </a:ln>
        </p:spPr>
        <p:txBody>
          <a:bodyPr wrap="none" bIns="0">
            <a:prstTxWarp prst="textNoShape">
              <a:avLst/>
            </a:prstTxWarp>
            <a:spAutoFit/>
          </a:bodyPr>
          <a:lstStyle/>
          <a:p>
            <a:pPr algn="l">
              <a:spcBef>
                <a:spcPct val="0"/>
              </a:spcBef>
            </a:pPr>
            <a:r>
              <a:rPr lang="en-US" b="1" dirty="0" smtClean="0">
                <a:solidFill>
                  <a:srgbClr val="008000"/>
                </a:solidFill>
                <a:latin typeface="Calibri"/>
                <a:cs typeface="Calibri"/>
              </a:rPr>
              <a:t>True miss</a:t>
            </a:r>
            <a:r>
              <a:rPr lang="en-US" b="1" dirty="0">
                <a:solidFill>
                  <a:srgbClr val="008000"/>
                </a:solidFill>
                <a:latin typeface="Calibri"/>
                <a:cs typeface="Calibri"/>
              </a:rPr>
              <a:t>; </a:t>
            </a:r>
            <a:r>
              <a:rPr lang="en-US" b="1" dirty="0" smtClean="0">
                <a:solidFill>
                  <a:srgbClr val="008000"/>
                </a:solidFill>
                <a:latin typeface="Calibri"/>
                <a:cs typeface="Calibri"/>
              </a:rPr>
              <a:t>x2 not writeable</a:t>
            </a:r>
            <a:endParaRPr lang="en-US" b="1" dirty="0">
              <a:solidFill>
                <a:srgbClr val="008000"/>
              </a:solidFill>
              <a:latin typeface="Calibri"/>
              <a:cs typeface="Calibri"/>
            </a:endParaRPr>
          </a:p>
        </p:txBody>
      </p:sp>
      <p:sp>
        <p:nvSpPr>
          <p:cNvPr id="26672" name="Text Box 45"/>
          <p:cNvSpPr txBox="1">
            <a:spLocks noChangeArrowheads="1"/>
          </p:cNvSpPr>
          <p:nvPr/>
        </p:nvSpPr>
        <p:spPr bwMode="auto">
          <a:xfrm>
            <a:off x="4343400" y="5181600"/>
            <a:ext cx="3897071" cy="415498"/>
          </a:xfrm>
          <a:prstGeom prst="rect">
            <a:avLst/>
          </a:prstGeom>
          <a:noFill/>
          <a:ln w="9525">
            <a:noFill/>
            <a:miter lim="800000"/>
            <a:headEnd/>
            <a:tailEnd/>
          </a:ln>
        </p:spPr>
        <p:txBody>
          <a:bodyPr wrap="none" bIns="0">
            <a:prstTxWarp prst="textNoShape">
              <a:avLst/>
            </a:prstTxWarp>
            <a:spAutoFit/>
          </a:bodyPr>
          <a:lstStyle/>
          <a:p>
            <a:pPr algn="l">
              <a:spcBef>
                <a:spcPct val="0"/>
              </a:spcBef>
            </a:pPr>
            <a:r>
              <a:rPr lang="en-US" b="1" dirty="0">
                <a:solidFill>
                  <a:srgbClr val="0000FF"/>
                </a:solidFill>
                <a:latin typeface="Calibri"/>
                <a:cs typeface="Calibri"/>
              </a:rPr>
              <a:t>True miss; invalidate x2 in P1</a:t>
            </a:r>
          </a:p>
        </p:txBody>
      </p:sp>
      <p:sp>
        <p:nvSpPr>
          <p:cNvPr id="3" name="投影片編號版面配置區 2"/>
          <p:cNvSpPr>
            <a:spLocks noGrp="1"/>
          </p:cNvSpPr>
          <p:nvPr>
            <p:ph type="sldNum" sz="quarter" idx="11"/>
          </p:nvPr>
        </p:nvSpPr>
        <p:spPr/>
        <p:txBody>
          <a:bodyPr/>
          <a:lstStyle/>
          <a:p>
            <a:fld id="{27E26518-2301-4288-8958-BDA5B1B754F8}" type="slidenum">
              <a:rPr lang="zh-TW" altLang="en-US" smtClean="0"/>
              <a:pPr/>
              <a:t>50</a:t>
            </a:fld>
            <a:endParaRPr lang="zh-TW" altLang="zh-TW"/>
          </a:p>
        </p:txBody>
      </p:sp>
    </p:spTree>
    <p:extLst>
      <p:ext uri="{BB962C8B-B14F-4D97-AF65-F5344CB8AC3E}">
        <p14:creationId xmlns:p14="http://schemas.microsoft.com/office/powerpoint/2010/main" val="3462696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6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6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6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6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6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68" grpId="0"/>
      <p:bldP spid="26669" grpId="0"/>
      <p:bldP spid="26670" grpId="0"/>
      <p:bldP spid="26671" grpId="0"/>
      <p:bldP spid="26672"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p:cNvSpPr>
            <a:spLocks noGrp="1" noChangeArrowheads="1"/>
          </p:cNvSpPr>
          <p:nvPr>
            <p:ph type="title"/>
          </p:nvPr>
        </p:nvSpPr>
        <p:spPr/>
        <p:txBody>
          <a:bodyPr/>
          <a:lstStyle/>
          <a:p>
            <a:r>
              <a:rPr lang="en-US" dirty="0" smtClean="0"/>
              <a:t>Performance of</a:t>
            </a:r>
            <a:r>
              <a:rPr lang="en-US" dirty="0"/>
              <a:t> </a:t>
            </a:r>
            <a:r>
              <a:rPr lang="en-US" dirty="0" smtClean="0"/>
              <a:t>SMPs</a:t>
            </a:r>
            <a:endParaRPr lang="en-US" dirty="0"/>
          </a:p>
        </p:txBody>
      </p:sp>
      <p:sp>
        <p:nvSpPr>
          <p:cNvPr id="22534" name="Rectangle 3"/>
          <p:cNvSpPr>
            <a:spLocks noGrp="1" noChangeArrowheads="1"/>
          </p:cNvSpPr>
          <p:nvPr>
            <p:ph idx="1"/>
          </p:nvPr>
        </p:nvSpPr>
        <p:spPr/>
        <p:txBody>
          <a:bodyPr/>
          <a:lstStyle/>
          <a:p>
            <a:pPr marL="0" indent="0">
              <a:buNone/>
            </a:pPr>
            <a:r>
              <a:rPr lang="en-US" dirty="0" smtClean="0"/>
              <a:t>Cache performance is combination of:</a:t>
            </a:r>
          </a:p>
          <a:p>
            <a:r>
              <a:rPr lang="en-US" dirty="0" smtClean="0"/>
              <a:t>Uniprocessor cache miss traffic</a:t>
            </a:r>
          </a:p>
          <a:p>
            <a:r>
              <a:rPr lang="en-US" dirty="0" smtClean="0"/>
              <a:t>Traffic caused by communication </a:t>
            </a:r>
          </a:p>
          <a:p>
            <a:pPr lvl="1"/>
            <a:r>
              <a:rPr lang="en-US" dirty="0" smtClean="0"/>
              <a:t>Results in invalidations and subsequent cache misses</a:t>
            </a:r>
          </a:p>
          <a:p>
            <a:r>
              <a:rPr lang="en-US" dirty="0" smtClean="0"/>
              <a:t>Coherence misses</a:t>
            </a:r>
          </a:p>
          <a:p>
            <a:pPr lvl="1"/>
            <a:r>
              <a:rPr lang="en-US" dirty="0" smtClean="0"/>
              <a:t>True sharing misses, false sharing misses</a:t>
            </a:r>
          </a:p>
          <a:p>
            <a:pPr lvl="1"/>
            <a:r>
              <a:rPr lang="en-US" dirty="0" smtClean="0"/>
              <a:t>Sometimes called a </a:t>
            </a:r>
            <a:r>
              <a:rPr lang="en-US" i="1" dirty="0" smtClean="0"/>
              <a:t>Communication miss</a:t>
            </a:r>
          </a:p>
          <a:p>
            <a:pPr lvl="1"/>
            <a:r>
              <a:rPr lang="en-US" dirty="0" smtClean="0"/>
              <a:t>4th C of cache misses along with Compulsory, Capacity, and Conflict</a:t>
            </a:r>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51</a:t>
            </a:fld>
            <a:endParaRPr lang="zh-TW" altLang="zh-TW"/>
          </a:p>
        </p:txBody>
      </p:sp>
    </p:spTree>
    <p:extLst>
      <p:ext uri="{BB962C8B-B14F-4D97-AF65-F5344CB8AC3E}">
        <p14:creationId xmlns:p14="http://schemas.microsoft.com/office/powerpoint/2010/main" val="12745395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pPr eaLnBrk="1" hangingPunct="1"/>
            <a:r>
              <a:rPr lang="en-US" dirty="0" smtClean="0"/>
              <a:t>Example: Write-Back Cache </a:t>
            </a:r>
          </a:p>
        </p:txBody>
      </p:sp>
      <p:sp>
        <p:nvSpPr>
          <p:cNvPr id="6148" name="Rectangle 5"/>
          <p:cNvSpPr>
            <a:spLocks noChangeArrowheads="1"/>
          </p:cNvSpPr>
          <p:nvPr/>
        </p:nvSpPr>
        <p:spPr bwMode="auto">
          <a:xfrm>
            <a:off x="2021632" y="1484784"/>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400" b="1" dirty="0" smtClean="0">
                <a:latin typeface="+mn-lt"/>
              </a:rPr>
              <a:t>P</a:t>
            </a:r>
            <a:r>
              <a:rPr lang="en-US" altLang="zh-TW" sz="2400" b="1" dirty="0" smtClean="0">
                <a:latin typeface="+mn-lt"/>
              </a:rPr>
              <a:t>0</a:t>
            </a:r>
            <a:endParaRPr lang="en-US" sz="2400" b="1" dirty="0">
              <a:latin typeface="+mn-lt"/>
            </a:endParaRPr>
          </a:p>
        </p:txBody>
      </p:sp>
      <p:sp>
        <p:nvSpPr>
          <p:cNvPr id="6149" name="Rectangle 12"/>
          <p:cNvSpPr>
            <a:spLocks noChangeArrowheads="1"/>
          </p:cNvSpPr>
          <p:nvPr/>
        </p:nvSpPr>
        <p:spPr bwMode="auto">
          <a:xfrm>
            <a:off x="1488232" y="2170584"/>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latin typeface="+mn-lt"/>
              </a:rPr>
              <a:t>Cache</a:t>
            </a:r>
          </a:p>
        </p:txBody>
      </p:sp>
      <p:sp>
        <p:nvSpPr>
          <p:cNvPr id="6150" name="Line 13"/>
          <p:cNvSpPr>
            <a:spLocks noChangeShapeType="1"/>
          </p:cNvSpPr>
          <p:nvPr/>
        </p:nvSpPr>
        <p:spPr bwMode="auto">
          <a:xfrm>
            <a:off x="2250232" y="1941984"/>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6151" name="Rectangle 26"/>
          <p:cNvSpPr>
            <a:spLocks noChangeArrowheads="1"/>
          </p:cNvSpPr>
          <p:nvPr/>
        </p:nvSpPr>
        <p:spPr bwMode="auto">
          <a:xfrm>
            <a:off x="1716832" y="4075584"/>
            <a:ext cx="5410200" cy="1600200"/>
          </a:xfrm>
          <a:prstGeom prst="rect">
            <a:avLst/>
          </a:prstGeom>
          <a:solidFill>
            <a:srgbClr val="CC00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3200" b="1">
                <a:solidFill>
                  <a:schemeClr val="bg1"/>
                </a:solidFill>
                <a:latin typeface="+mn-lt"/>
              </a:rPr>
              <a:t>Memory</a:t>
            </a:r>
          </a:p>
        </p:txBody>
      </p:sp>
      <p:sp>
        <p:nvSpPr>
          <p:cNvPr id="6152" name="Rectangle 30"/>
          <p:cNvSpPr>
            <a:spLocks noChangeArrowheads="1"/>
          </p:cNvSpPr>
          <p:nvPr/>
        </p:nvSpPr>
        <p:spPr bwMode="auto">
          <a:xfrm>
            <a:off x="1259632" y="3313584"/>
            <a:ext cx="6324600" cy="152400"/>
          </a:xfrm>
          <a:prstGeom prst="rect">
            <a:avLst/>
          </a:prstGeom>
          <a:solidFill>
            <a:schemeClr val="tx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6153" name="Line 31"/>
          <p:cNvSpPr>
            <a:spLocks noChangeShapeType="1"/>
          </p:cNvSpPr>
          <p:nvPr/>
        </p:nvSpPr>
        <p:spPr bwMode="auto">
          <a:xfrm>
            <a:off x="2250232" y="3008784"/>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6154" name="Rectangle 32"/>
          <p:cNvSpPr>
            <a:spLocks noChangeArrowheads="1"/>
          </p:cNvSpPr>
          <p:nvPr/>
        </p:nvSpPr>
        <p:spPr bwMode="auto">
          <a:xfrm>
            <a:off x="3926632" y="1484784"/>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400" b="1" dirty="0" smtClean="0">
                <a:latin typeface="+mn-lt"/>
              </a:rPr>
              <a:t>P</a:t>
            </a:r>
            <a:r>
              <a:rPr lang="en-US" altLang="zh-TW" sz="2400" b="1" dirty="0" smtClean="0">
                <a:latin typeface="+mn-lt"/>
              </a:rPr>
              <a:t>1</a:t>
            </a:r>
            <a:endParaRPr lang="en-US" sz="2400" b="1" dirty="0">
              <a:latin typeface="+mn-lt"/>
            </a:endParaRPr>
          </a:p>
        </p:txBody>
      </p:sp>
      <p:sp>
        <p:nvSpPr>
          <p:cNvPr id="6155" name="Line 34"/>
          <p:cNvSpPr>
            <a:spLocks noChangeShapeType="1"/>
          </p:cNvSpPr>
          <p:nvPr/>
        </p:nvSpPr>
        <p:spPr bwMode="auto">
          <a:xfrm>
            <a:off x="4155232" y="1941984"/>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6156" name="Line 35"/>
          <p:cNvSpPr>
            <a:spLocks noChangeShapeType="1"/>
          </p:cNvSpPr>
          <p:nvPr/>
        </p:nvSpPr>
        <p:spPr bwMode="auto">
          <a:xfrm>
            <a:off x="4155232" y="3008784"/>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6157" name="Text Box 25"/>
          <p:cNvSpPr txBox="1">
            <a:spLocks noChangeArrowheads="1"/>
          </p:cNvSpPr>
          <p:nvPr/>
        </p:nvSpPr>
        <p:spPr bwMode="auto">
          <a:xfrm>
            <a:off x="5750670" y="4380384"/>
            <a:ext cx="1138453" cy="46166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400" b="1">
                <a:latin typeface="+mn-lt"/>
              </a:rPr>
              <a:t>X= -100</a:t>
            </a:r>
          </a:p>
        </p:txBody>
      </p:sp>
      <p:grpSp>
        <p:nvGrpSpPr>
          <p:cNvPr id="614448" name="Group 48"/>
          <p:cNvGrpSpPr>
            <a:grpSpLocks/>
          </p:cNvGrpSpPr>
          <p:nvPr/>
        </p:nvGrpSpPr>
        <p:grpSpPr bwMode="auto">
          <a:xfrm>
            <a:off x="2250232" y="2703984"/>
            <a:ext cx="3500438" cy="1906588"/>
            <a:chOff x="1488" y="1776"/>
            <a:chExt cx="2205" cy="1201"/>
          </a:xfrm>
        </p:grpSpPr>
        <p:cxnSp>
          <p:nvCxnSpPr>
            <p:cNvPr id="6179" name="AutoShape 40"/>
            <p:cNvCxnSpPr>
              <a:cxnSpLocks noChangeShapeType="1"/>
              <a:stCxn id="6157" idx="1"/>
              <a:endCxn id="6180" idx="2"/>
            </p:cNvCxnSpPr>
            <p:nvPr/>
          </p:nvCxnSpPr>
          <p:spPr bwMode="auto">
            <a:xfrm rot="10800000">
              <a:off x="1722" y="1970"/>
              <a:ext cx="1971" cy="1007"/>
            </a:xfrm>
            <a:prstGeom prst="curvedConnector2">
              <a:avLst/>
            </a:prstGeom>
            <a:noFill/>
            <a:ln w="38100">
              <a:solidFill>
                <a:srgbClr val="0000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180" name="Text Box 41"/>
            <p:cNvSpPr txBox="1">
              <a:spLocks noChangeArrowheads="1"/>
            </p:cNvSpPr>
            <p:nvPr/>
          </p:nvSpPr>
          <p:spPr bwMode="auto">
            <a:xfrm>
              <a:off x="1488" y="1776"/>
              <a:ext cx="468" cy="194"/>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latin typeface="+mn-lt"/>
                </a:rPr>
                <a:t>X= -100</a:t>
              </a:r>
            </a:p>
          </p:txBody>
        </p:sp>
      </p:grpSp>
      <p:sp>
        <p:nvSpPr>
          <p:cNvPr id="6159" name="Rectangle 42"/>
          <p:cNvSpPr>
            <a:spLocks noChangeArrowheads="1"/>
          </p:cNvSpPr>
          <p:nvPr/>
        </p:nvSpPr>
        <p:spPr bwMode="auto">
          <a:xfrm>
            <a:off x="3393232" y="2170584"/>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latin typeface="+mn-lt"/>
              </a:rPr>
              <a:t>Cache</a:t>
            </a:r>
          </a:p>
        </p:txBody>
      </p:sp>
      <p:sp>
        <p:nvSpPr>
          <p:cNvPr id="6160" name="Line 43"/>
          <p:cNvSpPr>
            <a:spLocks noChangeShapeType="1"/>
          </p:cNvSpPr>
          <p:nvPr/>
        </p:nvSpPr>
        <p:spPr bwMode="auto">
          <a:xfrm>
            <a:off x="4536232" y="3465984"/>
            <a:ext cx="0" cy="609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6161" name="Rectangle 44"/>
          <p:cNvSpPr>
            <a:spLocks noChangeArrowheads="1"/>
          </p:cNvSpPr>
          <p:nvPr/>
        </p:nvSpPr>
        <p:spPr bwMode="auto">
          <a:xfrm>
            <a:off x="6974632" y="1484784"/>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400" b="1" dirty="0" err="1" smtClean="0">
                <a:latin typeface="+mn-lt"/>
              </a:rPr>
              <a:t>Pn</a:t>
            </a:r>
            <a:endParaRPr lang="en-US" sz="2400" b="1" dirty="0">
              <a:latin typeface="+mn-lt"/>
            </a:endParaRPr>
          </a:p>
        </p:txBody>
      </p:sp>
      <p:sp>
        <p:nvSpPr>
          <p:cNvPr id="6162" name="Line 45"/>
          <p:cNvSpPr>
            <a:spLocks noChangeShapeType="1"/>
          </p:cNvSpPr>
          <p:nvPr/>
        </p:nvSpPr>
        <p:spPr bwMode="auto">
          <a:xfrm>
            <a:off x="7203232" y="1941984"/>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6163" name="Line 46"/>
          <p:cNvSpPr>
            <a:spLocks noChangeShapeType="1"/>
          </p:cNvSpPr>
          <p:nvPr/>
        </p:nvSpPr>
        <p:spPr bwMode="auto">
          <a:xfrm>
            <a:off x="7203232" y="3008784"/>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6164" name="Rectangle 47"/>
          <p:cNvSpPr>
            <a:spLocks noChangeArrowheads="1"/>
          </p:cNvSpPr>
          <p:nvPr/>
        </p:nvSpPr>
        <p:spPr bwMode="auto">
          <a:xfrm>
            <a:off x="6441232" y="2170584"/>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latin typeface="+mn-lt"/>
              </a:rPr>
              <a:t>Cache</a:t>
            </a:r>
          </a:p>
        </p:txBody>
      </p:sp>
      <p:grpSp>
        <p:nvGrpSpPr>
          <p:cNvPr id="614453" name="Group 53"/>
          <p:cNvGrpSpPr>
            <a:grpSpLocks/>
          </p:cNvGrpSpPr>
          <p:nvPr/>
        </p:nvGrpSpPr>
        <p:grpSpPr bwMode="auto">
          <a:xfrm>
            <a:off x="6888904" y="2703984"/>
            <a:ext cx="1057274" cy="1906588"/>
            <a:chOff x="4410" y="1776"/>
            <a:chExt cx="666" cy="1201"/>
          </a:xfrm>
        </p:grpSpPr>
        <p:sp>
          <p:nvSpPr>
            <p:cNvPr id="6177" name="Text Box 51"/>
            <p:cNvSpPr txBox="1">
              <a:spLocks noChangeArrowheads="1"/>
            </p:cNvSpPr>
            <p:nvPr/>
          </p:nvSpPr>
          <p:spPr bwMode="auto">
            <a:xfrm>
              <a:off x="4608" y="1776"/>
              <a:ext cx="468" cy="194"/>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latin typeface="+mn-lt"/>
                </a:rPr>
                <a:t>X= -100</a:t>
              </a:r>
            </a:p>
          </p:txBody>
        </p:sp>
        <p:cxnSp>
          <p:nvCxnSpPr>
            <p:cNvPr id="6178" name="AutoShape 52"/>
            <p:cNvCxnSpPr>
              <a:cxnSpLocks noChangeShapeType="1"/>
              <a:stCxn id="6157" idx="3"/>
              <a:endCxn id="6177" idx="2"/>
            </p:cNvCxnSpPr>
            <p:nvPr/>
          </p:nvCxnSpPr>
          <p:spPr bwMode="auto">
            <a:xfrm flipV="1">
              <a:off x="4410" y="1970"/>
              <a:ext cx="432" cy="1007"/>
            </a:xfrm>
            <a:prstGeom prst="curvedConnector2">
              <a:avLst/>
            </a:prstGeom>
            <a:noFill/>
            <a:ln w="38100">
              <a:solidFill>
                <a:srgbClr val="0000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614454" name="AutoShape 54"/>
          <p:cNvCxnSpPr>
            <a:cxnSpLocks noChangeShapeType="1"/>
            <a:stCxn id="6161" idx="2"/>
            <a:endCxn id="6177" idx="0"/>
          </p:cNvCxnSpPr>
          <p:nvPr/>
        </p:nvCxnSpPr>
        <p:spPr bwMode="auto">
          <a:xfrm rot="16200000" flipH="1">
            <a:off x="7007968" y="2137248"/>
            <a:ext cx="762000" cy="371472"/>
          </a:xfrm>
          <a:prstGeom prst="curvedConnector3">
            <a:avLst>
              <a:gd name="adj1" fmla="val 50000"/>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14456" name="Text Box 56"/>
          <p:cNvSpPr txBox="1">
            <a:spLocks noChangeArrowheads="1"/>
          </p:cNvSpPr>
          <p:nvPr/>
        </p:nvSpPr>
        <p:spPr bwMode="auto">
          <a:xfrm>
            <a:off x="7279432" y="2703984"/>
            <a:ext cx="688009" cy="307777"/>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latin typeface="+mn-lt"/>
              </a:rPr>
              <a:t>X= 505</a:t>
            </a:r>
          </a:p>
        </p:txBody>
      </p:sp>
      <p:grpSp>
        <p:nvGrpSpPr>
          <p:cNvPr id="614460" name="Group 60"/>
          <p:cNvGrpSpPr>
            <a:grpSpLocks/>
          </p:cNvGrpSpPr>
          <p:nvPr/>
        </p:nvGrpSpPr>
        <p:grpSpPr bwMode="auto">
          <a:xfrm>
            <a:off x="2250232" y="1865786"/>
            <a:ext cx="723900" cy="838201"/>
            <a:chOff x="1488" y="1248"/>
            <a:chExt cx="456" cy="528"/>
          </a:xfrm>
        </p:grpSpPr>
        <p:cxnSp>
          <p:nvCxnSpPr>
            <p:cNvPr id="6175" name="AutoShape 58"/>
            <p:cNvCxnSpPr>
              <a:cxnSpLocks noChangeShapeType="1"/>
              <a:stCxn id="6180" idx="0"/>
              <a:endCxn id="6148" idx="2"/>
            </p:cNvCxnSpPr>
            <p:nvPr/>
          </p:nvCxnSpPr>
          <p:spPr bwMode="auto">
            <a:xfrm rot="16200000" flipV="1">
              <a:off x="1365" y="1419"/>
              <a:ext cx="480" cy="234"/>
            </a:xfrm>
            <a:prstGeom prst="curvedConnector3">
              <a:avLst>
                <a:gd name="adj1" fmla="val 50000"/>
              </a:avLst>
            </a:prstGeom>
            <a:noFill/>
            <a:ln w="38100">
              <a:solidFill>
                <a:srgbClr val="0000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176" name="Text Box 59"/>
            <p:cNvSpPr txBox="1">
              <a:spLocks noChangeArrowheads="1"/>
            </p:cNvSpPr>
            <p:nvPr/>
          </p:nvSpPr>
          <p:spPr bwMode="auto">
            <a:xfrm>
              <a:off x="1504" y="1248"/>
              <a:ext cx="440" cy="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b="1" dirty="0" smtClean="0">
                  <a:solidFill>
                    <a:srgbClr val="0000FF"/>
                  </a:solidFill>
                  <a:latin typeface="+mn-lt"/>
                </a:rPr>
                <a:t>LD</a:t>
              </a:r>
              <a:r>
                <a:rPr lang="en-US" sz="3200" b="1" dirty="0" smtClean="0">
                  <a:solidFill>
                    <a:srgbClr val="0000FF"/>
                  </a:solidFill>
                  <a:latin typeface="+mn-lt"/>
                </a:rPr>
                <a:t>?</a:t>
              </a:r>
              <a:endParaRPr lang="en-US" sz="3200" b="1" dirty="0">
                <a:solidFill>
                  <a:srgbClr val="0000FF"/>
                </a:solidFill>
                <a:latin typeface="+mn-lt"/>
              </a:endParaRPr>
            </a:p>
          </p:txBody>
        </p:sp>
      </p:grpSp>
      <p:grpSp>
        <p:nvGrpSpPr>
          <p:cNvPr id="614463" name="Group 63"/>
          <p:cNvGrpSpPr>
            <a:grpSpLocks/>
          </p:cNvGrpSpPr>
          <p:nvPr/>
        </p:nvGrpSpPr>
        <p:grpSpPr bwMode="auto">
          <a:xfrm>
            <a:off x="4201270" y="2703985"/>
            <a:ext cx="2117725" cy="1677988"/>
            <a:chOff x="2717" y="1776"/>
            <a:chExt cx="1334" cy="1057"/>
          </a:xfrm>
        </p:grpSpPr>
        <p:cxnSp>
          <p:nvCxnSpPr>
            <p:cNvPr id="6173" name="AutoShape 61"/>
            <p:cNvCxnSpPr>
              <a:cxnSpLocks noChangeShapeType="1"/>
              <a:stCxn id="6157" idx="0"/>
              <a:endCxn id="6174" idx="2"/>
            </p:cNvCxnSpPr>
            <p:nvPr/>
          </p:nvCxnSpPr>
          <p:spPr bwMode="auto">
            <a:xfrm rot="16200000" flipV="1">
              <a:off x="3070" y="1851"/>
              <a:ext cx="862" cy="1101"/>
            </a:xfrm>
            <a:prstGeom prst="curvedConnector3">
              <a:avLst>
                <a:gd name="adj1" fmla="val 50000"/>
              </a:avLst>
            </a:prstGeom>
            <a:noFill/>
            <a:ln w="38100">
              <a:solidFill>
                <a:srgbClr val="0000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174" name="Text Box 62"/>
            <p:cNvSpPr txBox="1">
              <a:spLocks noChangeArrowheads="1"/>
            </p:cNvSpPr>
            <p:nvPr/>
          </p:nvSpPr>
          <p:spPr bwMode="auto">
            <a:xfrm>
              <a:off x="2717" y="1776"/>
              <a:ext cx="468" cy="194"/>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latin typeface="+mn-lt"/>
                </a:rPr>
                <a:t>X= -100</a:t>
              </a:r>
            </a:p>
          </p:txBody>
        </p:sp>
      </p:grpSp>
      <p:grpSp>
        <p:nvGrpSpPr>
          <p:cNvPr id="614469" name="Group 69"/>
          <p:cNvGrpSpPr>
            <a:grpSpLocks/>
          </p:cNvGrpSpPr>
          <p:nvPr/>
        </p:nvGrpSpPr>
        <p:grpSpPr bwMode="auto">
          <a:xfrm>
            <a:off x="4153653" y="1865786"/>
            <a:ext cx="852489" cy="838201"/>
            <a:chOff x="2687" y="1248"/>
            <a:chExt cx="537" cy="528"/>
          </a:xfrm>
        </p:grpSpPr>
        <p:cxnSp>
          <p:nvCxnSpPr>
            <p:cNvPr id="6171" name="AutoShape 64"/>
            <p:cNvCxnSpPr>
              <a:cxnSpLocks noChangeShapeType="1"/>
              <a:stCxn id="6174" idx="0"/>
              <a:endCxn id="6154" idx="2"/>
            </p:cNvCxnSpPr>
            <p:nvPr/>
          </p:nvCxnSpPr>
          <p:spPr bwMode="auto">
            <a:xfrm rot="16200000" flipV="1">
              <a:off x="2579" y="1404"/>
              <a:ext cx="480" cy="263"/>
            </a:xfrm>
            <a:prstGeom prst="curvedConnector3">
              <a:avLst>
                <a:gd name="adj1" fmla="val 50000"/>
              </a:avLst>
            </a:prstGeom>
            <a:noFill/>
            <a:ln w="38100">
              <a:solidFill>
                <a:srgbClr val="0000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172" name="Text Box 68"/>
            <p:cNvSpPr txBox="1">
              <a:spLocks noChangeArrowheads="1"/>
            </p:cNvSpPr>
            <p:nvPr/>
          </p:nvSpPr>
          <p:spPr bwMode="auto">
            <a:xfrm>
              <a:off x="2784" y="1248"/>
              <a:ext cx="440" cy="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b="1" dirty="0" smtClean="0">
                  <a:solidFill>
                    <a:srgbClr val="0000FF"/>
                  </a:solidFill>
                  <a:latin typeface="+mn-lt"/>
                </a:rPr>
                <a:t>LD</a:t>
              </a:r>
              <a:r>
                <a:rPr lang="en-US" sz="3200" b="1" dirty="0" smtClean="0">
                  <a:solidFill>
                    <a:srgbClr val="0000FF"/>
                  </a:solidFill>
                  <a:latin typeface="+mn-lt"/>
                </a:rPr>
                <a:t>?</a:t>
              </a:r>
              <a:endParaRPr lang="en-US" sz="3200" b="1" dirty="0">
                <a:solidFill>
                  <a:srgbClr val="0000FF"/>
                </a:solidFill>
                <a:latin typeface="+mn-lt"/>
              </a:endParaRPr>
            </a:p>
          </p:txBody>
        </p:sp>
      </p:grpSp>
      <p:sp>
        <p:nvSpPr>
          <p:cNvPr id="3" name="投影片編號版面配置區 2"/>
          <p:cNvSpPr>
            <a:spLocks noGrp="1"/>
          </p:cNvSpPr>
          <p:nvPr>
            <p:ph type="sldNum" sz="quarter" idx="11"/>
          </p:nvPr>
        </p:nvSpPr>
        <p:spPr/>
        <p:txBody>
          <a:bodyPr/>
          <a:lstStyle/>
          <a:p>
            <a:fld id="{27E26518-2301-4288-8958-BDA5B1B754F8}" type="slidenum">
              <a:rPr lang="zh-TW" altLang="en-US" smtClean="0"/>
              <a:pPr/>
              <a:t>5</a:t>
            </a:fld>
            <a:endParaRPr lang="zh-TW" altLang="zh-TW"/>
          </a:p>
        </p:txBody>
      </p:sp>
    </p:spTree>
    <p:extLst>
      <p:ext uri="{BB962C8B-B14F-4D97-AF65-F5344CB8AC3E}">
        <p14:creationId xmlns:p14="http://schemas.microsoft.com/office/powerpoint/2010/main" val="3949518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614448"/>
                                        </p:tgtEl>
                                        <p:attrNameLst>
                                          <p:attrName>style.visibility</p:attrName>
                                        </p:attrNameLst>
                                      </p:cBhvr>
                                      <p:to>
                                        <p:strVal val="visible"/>
                                      </p:to>
                                    </p:set>
                                    <p:animEffect transition="in" filter="wipe(down)">
                                      <p:cBhvr>
                                        <p:cTn id="7" dur="500"/>
                                        <p:tgtEl>
                                          <p:spTgt spid="614448"/>
                                        </p:tgtEl>
                                      </p:cBhvr>
                                    </p:animEffect>
                                  </p:childTnLst>
                                </p:cTn>
                              </p:par>
                            </p:childTnLst>
                          </p:cTn>
                        </p:par>
                        <p:par>
                          <p:cTn id="8" fill="hold" nodeType="afterGroup">
                            <p:stCondLst>
                              <p:cond delay="500"/>
                            </p:stCondLst>
                            <p:childTnLst>
                              <p:par>
                                <p:cTn id="9" presetID="22" presetClass="entr" presetSubtype="4" fill="hold" nodeType="afterEffect">
                                  <p:stCondLst>
                                    <p:cond delay="0"/>
                                  </p:stCondLst>
                                  <p:childTnLst>
                                    <p:set>
                                      <p:cBhvr>
                                        <p:cTn id="10" dur="1" fill="hold">
                                          <p:stCondLst>
                                            <p:cond delay="0"/>
                                          </p:stCondLst>
                                        </p:cTn>
                                        <p:tgtEl>
                                          <p:spTgt spid="614453"/>
                                        </p:tgtEl>
                                        <p:attrNameLst>
                                          <p:attrName>style.visibility</p:attrName>
                                        </p:attrNameLst>
                                      </p:cBhvr>
                                      <p:to>
                                        <p:strVal val="visible"/>
                                      </p:to>
                                    </p:set>
                                    <p:animEffect transition="in" filter="wipe(down)">
                                      <p:cBhvr>
                                        <p:cTn id="11" dur="500"/>
                                        <p:tgtEl>
                                          <p:spTgt spid="614453"/>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1" fill="hold" nodeType="clickEffect">
                                  <p:stCondLst>
                                    <p:cond delay="0"/>
                                  </p:stCondLst>
                                  <p:childTnLst>
                                    <p:set>
                                      <p:cBhvr>
                                        <p:cTn id="15" dur="1" fill="hold">
                                          <p:stCondLst>
                                            <p:cond delay="0"/>
                                          </p:stCondLst>
                                        </p:cTn>
                                        <p:tgtEl>
                                          <p:spTgt spid="614454"/>
                                        </p:tgtEl>
                                        <p:attrNameLst>
                                          <p:attrName>style.visibility</p:attrName>
                                        </p:attrNameLst>
                                      </p:cBhvr>
                                      <p:to>
                                        <p:strVal val="visible"/>
                                      </p:to>
                                    </p:set>
                                    <p:animEffect transition="in" filter="wipe(up)">
                                      <p:cBhvr>
                                        <p:cTn id="16" dur="500"/>
                                        <p:tgtEl>
                                          <p:spTgt spid="614454"/>
                                        </p:tgtEl>
                                      </p:cBhvr>
                                    </p:animEffect>
                                  </p:childTnLst>
                                </p:cTn>
                              </p:par>
                            </p:childTnLst>
                          </p:cTn>
                        </p:par>
                        <p:par>
                          <p:cTn id="17" fill="hold" nodeType="afterGroup">
                            <p:stCondLst>
                              <p:cond delay="500"/>
                            </p:stCondLst>
                            <p:childTnLst>
                              <p:par>
                                <p:cTn id="18" presetID="10" presetClass="exit" presetSubtype="0" fill="hold" nodeType="afterEffect">
                                  <p:stCondLst>
                                    <p:cond delay="0"/>
                                  </p:stCondLst>
                                  <p:childTnLst>
                                    <p:animEffect transition="out" filter="fade">
                                      <p:cBhvr>
                                        <p:cTn id="19" dur="2000"/>
                                        <p:tgtEl>
                                          <p:spTgt spid="614453"/>
                                        </p:tgtEl>
                                      </p:cBhvr>
                                    </p:animEffect>
                                    <p:set>
                                      <p:cBhvr>
                                        <p:cTn id="20" dur="1" fill="hold">
                                          <p:stCondLst>
                                            <p:cond delay="1999"/>
                                          </p:stCondLst>
                                        </p:cTn>
                                        <p:tgtEl>
                                          <p:spTgt spid="614453"/>
                                        </p:tgtEl>
                                        <p:attrNameLst>
                                          <p:attrName>style.visibility</p:attrName>
                                        </p:attrNameLst>
                                      </p:cBhvr>
                                      <p:to>
                                        <p:strVal val="hidden"/>
                                      </p:to>
                                    </p:set>
                                  </p:childTnLst>
                                </p:cTn>
                              </p:par>
                              <p:par>
                                <p:cTn id="21" presetID="22" presetClass="entr" presetSubtype="1" fill="hold" grpId="0" nodeType="withEffect">
                                  <p:stCondLst>
                                    <p:cond delay="0"/>
                                  </p:stCondLst>
                                  <p:childTnLst>
                                    <p:set>
                                      <p:cBhvr>
                                        <p:cTn id="22" dur="1" fill="hold">
                                          <p:stCondLst>
                                            <p:cond delay="0"/>
                                          </p:stCondLst>
                                        </p:cTn>
                                        <p:tgtEl>
                                          <p:spTgt spid="614456"/>
                                        </p:tgtEl>
                                        <p:attrNameLst>
                                          <p:attrName>style.visibility</p:attrName>
                                        </p:attrNameLst>
                                      </p:cBhvr>
                                      <p:to>
                                        <p:strVal val="visible"/>
                                      </p:to>
                                    </p:set>
                                    <p:animEffect transition="in" filter="wipe(up)">
                                      <p:cBhvr>
                                        <p:cTn id="23" dur="500"/>
                                        <p:tgtEl>
                                          <p:spTgt spid="61445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nodeType="clickEffect">
                                  <p:stCondLst>
                                    <p:cond delay="0"/>
                                  </p:stCondLst>
                                  <p:childTnLst>
                                    <p:set>
                                      <p:cBhvr>
                                        <p:cTn id="27" dur="1" fill="hold">
                                          <p:stCondLst>
                                            <p:cond delay="0"/>
                                          </p:stCondLst>
                                        </p:cTn>
                                        <p:tgtEl>
                                          <p:spTgt spid="614460"/>
                                        </p:tgtEl>
                                        <p:attrNameLst>
                                          <p:attrName>style.visibility</p:attrName>
                                        </p:attrNameLst>
                                      </p:cBhvr>
                                      <p:to>
                                        <p:strVal val="visible"/>
                                      </p:to>
                                    </p:set>
                                    <p:animEffect transition="in" filter="wipe(down)">
                                      <p:cBhvr>
                                        <p:cTn id="28" dur="500"/>
                                        <p:tgtEl>
                                          <p:spTgt spid="61446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4" fill="hold" nodeType="clickEffect">
                                  <p:stCondLst>
                                    <p:cond delay="0"/>
                                  </p:stCondLst>
                                  <p:childTnLst>
                                    <p:set>
                                      <p:cBhvr>
                                        <p:cTn id="32" dur="1" fill="hold">
                                          <p:stCondLst>
                                            <p:cond delay="0"/>
                                          </p:stCondLst>
                                        </p:cTn>
                                        <p:tgtEl>
                                          <p:spTgt spid="614463"/>
                                        </p:tgtEl>
                                        <p:attrNameLst>
                                          <p:attrName>style.visibility</p:attrName>
                                        </p:attrNameLst>
                                      </p:cBhvr>
                                      <p:to>
                                        <p:strVal val="visible"/>
                                      </p:to>
                                    </p:set>
                                    <p:animEffect transition="in" filter="wipe(down)">
                                      <p:cBhvr>
                                        <p:cTn id="33" dur="500"/>
                                        <p:tgtEl>
                                          <p:spTgt spid="614463"/>
                                        </p:tgtEl>
                                      </p:cBhvr>
                                    </p:animEffect>
                                  </p:childTnLst>
                                </p:cTn>
                              </p:par>
                            </p:childTnLst>
                          </p:cTn>
                        </p:par>
                        <p:par>
                          <p:cTn id="34" fill="hold" nodeType="afterGroup">
                            <p:stCondLst>
                              <p:cond delay="500"/>
                            </p:stCondLst>
                            <p:childTnLst>
                              <p:par>
                                <p:cTn id="35" presetID="22" presetClass="entr" presetSubtype="4" fill="hold" nodeType="afterEffect">
                                  <p:stCondLst>
                                    <p:cond delay="0"/>
                                  </p:stCondLst>
                                  <p:childTnLst>
                                    <p:set>
                                      <p:cBhvr>
                                        <p:cTn id="36" dur="1" fill="hold">
                                          <p:stCondLst>
                                            <p:cond delay="0"/>
                                          </p:stCondLst>
                                        </p:cTn>
                                        <p:tgtEl>
                                          <p:spTgt spid="614469"/>
                                        </p:tgtEl>
                                        <p:attrNameLst>
                                          <p:attrName>style.visibility</p:attrName>
                                        </p:attrNameLst>
                                      </p:cBhvr>
                                      <p:to>
                                        <p:strVal val="visible"/>
                                      </p:to>
                                    </p:set>
                                    <p:animEffect transition="in" filter="wipe(down)">
                                      <p:cBhvr>
                                        <p:cTn id="37" dur="500"/>
                                        <p:tgtEl>
                                          <p:spTgt spid="6144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5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en-US" dirty="0" smtClean="0"/>
              <a:t>Example: Write-Through Cache</a:t>
            </a:r>
          </a:p>
        </p:txBody>
      </p:sp>
      <p:sp>
        <p:nvSpPr>
          <p:cNvPr id="7172" name="Rectangle 3"/>
          <p:cNvSpPr>
            <a:spLocks noChangeArrowheads="1"/>
          </p:cNvSpPr>
          <p:nvPr/>
        </p:nvSpPr>
        <p:spPr bwMode="auto">
          <a:xfrm>
            <a:off x="2021632" y="1484784"/>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400" b="1" dirty="0" smtClean="0">
                <a:latin typeface="+mn-lt"/>
              </a:rPr>
              <a:t>P0</a:t>
            </a:r>
            <a:endParaRPr lang="en-US" sz="2400" b="1" dirty="0">
              <a:latin typeface="+mn-lt"/>
            </a:endParaRPr>
          </a:p>
        </p:txBody>
      </p:sp>
      <p:sp>
        <p:nvSpPr>
          <p:cNvPr id="7173" name="Rectangle 4"/>
          <p:cNvSpPr>
            <a:spLocks noChangeArrowheads="1"/>
          </p:cNvSpPr>
          <p:nvPr/>
        </p:nvSpPr>
        <p:spPr bwMode="auto">
          <a:xfrm>
            <a:off x="1488232" y="2170584"/>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latin typeface="+mn-lt"/>
              </a:rPr>
              <a:t>Cache</a:t>
            </a:r>
          </a:p>
        </p:txBody>
      </p:sp>
      <p:sp>
        <p:nvSpPr>
          <p:cNvPr id="7174" name="Line 5"/>
          <p:cNvSpPr>
            <a:spLocks noChangeShapeType="1"/>
          </p:cNvSpPr>
          <p:nvPr/>
        </p:nvSpPr>
        <p:spPr bwMode="auto">
          <a:xfrm>
            <a:off x="2250232" y="1941984"/>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7175" name="Rectangle 6"/>
          <p:cNvSpPr>
            <a:spLocks noChangeArrowheads="1"/>
          </p:cNvSpPr>
          <p:nvPr/>
        </p:nvSpPr>
        <p:spPr bwMode="auto">
          <a:xfrm>
            <a:off x="1716832" y="4075584"/>
            <a:ext cx="5410200" cy="1600200"/>
          </a:xfrm>
          <a:prstGeom prst="rect">
            <a:avLst/>
          </a:prstGeom>
          <a:solidFill>
            <a:srgbClr val="CC0000"/>
          </a:solidFill>
          <a:ln w="9525" algn="ctr">
            <a:solidFill>
              <a:srgbClr val="A5002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3200" b="1" dirty="0">
                <a:solidFill>
                  <a:schemeClr val="bg1"/>
                </a:solidFill>
                <a:latin typeface="+mn-lt"/>
              </a:rPr>
              <a:t>Memory</a:t>
            </a:r>
          </a:p>
        </p:txBody>
      </p:sp>
      <p:sp>
        <p:nvSpPr>
          <p:cNvPr id="7176" name="Rectangle 7"/>
          <p:cNvSpPr>
            <a:spLocks noChangeArrowheads="1"/>
          </p:cNvSpPr>
          <p:nvPr/>
        </p:nvSpPr>
        <p:spPr bwMode="auto">
          <a:xfrm>
            <a:off x="1259632" y="3313584"/>
            <a:ext cx="6324600" cy="152400"/>
          </a:xfrm>
          <a:prstGeom prst="rect">
            <a:avLst/>
          </a:prstGeom>
          <a:solidFill>
            <a:schemeClr val="tx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7177" name="Line 8"/>
          <p:cNvSpPr>
            <a:spLocks noChangeShapeType="1"/>
          </p:cNvSpPr>
          <p:nvPr/>
        </p:nvSpPr>
        <p:spPr bwMode="auto">
          <a:xfrm>
            <a:off x="2250232" y="3008784"/>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7178" name="Rectangle 9"/>
          <p:cNvSpPr>
            <a:spLocks noChangeArrowheads="1"/>
          </p:cNvSpPr>
          <p:nvPr/>
        </p:nvSpPr>
        <p:spPr bwMode="auto">
          <a:xfrm>
            <a:off x="3926632" y="1484784"/>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400" b="1" dirty="0" smtClean="0">
                <a:latin typeface="+mn-lt"/>
              </a:rPr>
              <a:t>P1</a:t>
            </a:r>
            <a:endParaRPr lang="en-US" sz="2400" b="1" dirty="0">
              <a:latin typeface="+mn-lt"/>
            </a:endParaRPr>
          </a:p>
        </p:txBody>
      </p:sp>
      <p:sp>
        <p:nvSpPr>
          <p:cNvPr id="7179" name="Line 10"/>
          <p:cNvSpPr>
            <a:spLocks noChangeShapeType="1"/>
          </p:cNvSpPr>
          <p:nvPr/>
        </p:nvSpPr>
        <p:spPr bwMode="auto">
          <a:xfrm>
            <a:off x="4155232" y="1941984"/>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7180" name="Line 11"/>
          <p:cNvSpPr>
            <a:spLocks noChangeShapeType="1"/>
          </p:cNvSpPr>
          <p:nvPr/>
        </p:nvSpPr>
        <p:spPr bwMode="auto">
          <a:xfrm>
            <a:off x="4155232" y="3008784"/>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617484" name="Text Box 12"/>
          <p:cNvSpPr txBox="1">
            <a:spLocks noChangeArrowheads="1"/>
          </p:cNvSpPr>
          <p:nvPr/>
        </p:nvSpPr>
        <p:spPr bwMode="auto">
          <a:xfrm>
            <a:off x="5750670" y="4380384"/>
            <a:ext cx="1138453" cy="461665"/>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400" b="1">
                <a:latin typeface="+mn-lt"/>
              </a:rPr>
              <a:t>X= -100</a:t>
            </a:r>
          </a:p>
        </p:txBody>
      </p:sp>
      <p:cxnSp>
        <p:nvCxnSpPr>
          <p:cNvPr id="617486" name="AutoShape 14"/>
          <p:cNvCxnSpPr>
            <a:cxnSpLocks noChangeShapeType="1"/>
            <a:stCxn id="617484" idx="1"/>
            <a:endCxn id="617487" idx="2"/>
          </p:cNvCxnSpPr>
          <p:nvPr/>
        </p:nvCxnSpPr>
        <p:spPr bwMode="auto">
          <a:xfrm rot="10800000">
            <a:off x="2621488" y="3011761"/>
            <a:ext cx="3129182" cy="1599456"/>
          </a:xfrm>
          <a:prstGeom prst="curvedConnector2">
            <a:avLst/>
          </a:prstGeom>
          <a:noFill/>
          <a:ln w="38100">
            <a:solidFill>
              <a:srgbClr val="0000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17487" name="Text Box 15"/>
          <p:cNvSpPr txBox="1">
            <a:spLocks noChangeArrowheads="1"/>
          </p:cNvSpPr>
          <p:nvPr/>
        </p:nvSpPr>
        <p:spPr bwMode="auto">
          <a:xfrm>
            <a:off x="2250232" y="2703984"/>
            <a:ext cx="742511" cy="307777"/>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latin typeface="+mn-lt"/>
              </a:rPr>
              <a:t>X= -100</a:t>
            </a:r>
          </a:p>
        </p:txBody>
      </p:sp>
      <p:sp>
        <p:nvSpPr>
          <p:cNvPr id="7184" name="Rectangle 16"/>
          <p:cNvSpPr>
            <a:spLocks noChangeArrowheads="1"/>
          </p:cNvSpPr>
          <p:nvPr/>
        </p:nvSpPr>
        <p:spPr bwMode="auto">
          <a:xfrm>
            <a:off x="3393232" y="2170584"/>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latin typeface="+mn-lt"/>
              </a:rPr>
              <a:t>Cache</a:t>
            </a:r>
          </a:p>
        </p:txBody>
      </p:sp>
      <p:sp>
        <p:nvSpPr>
          <p:cNvPr id="7185" name="Line 17"/>
          <p:cNvSpPr>
            <a:spLocks noChangeShapeType="1"/>
          </p:cNvSpPr>
          <p:nvPr/>
        </p:nvSpPr>
        <p:spPr bwMode="auto">
          <a:xfrm>
            <a:off x="4536232" y="3465984"/>
            <a:ext cx="0" cy="609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7186" name="Rectangle 18"/>
          <p:cNvSpPr>
            <a:spLocks noChangeArrowheads="1"/>
          </p:cNvSpPr>
          <p:nvPr/>
        </p:nvSpPr>
        <p:spPr bwMode="auto">
          <a:xfrm>
            <a:off x="6974632" y="1484784"/>
            <a:ext cx="457200" cy="457200"/>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400" b="1" dirty="0" err="1" smtClean="0">
                <a:latin typeface="+mn-lt"/>
              </a:rPr>
              <a:t>Pn</a:t>
            </a:r>
            <a:endParaRPr lang="en-US" sz="2400" b="1" dirty="0">
              <a:latin typeface="+mn-lt"/>
            </a:endParaRPr>
          </a:p>
        </p:txBody>
      </p:sp>
      <p:sp>
        <p:nvSpPr>
          <p:cNvPr id="7187" name="Line 19"/>
          <p:cNvSpPr>
            <a:spLocks noChangeShapeType="1"/>
          </p:cNvSpPr>
          <p:nvPr/>
        </p:nvSpPr>
        <p:spPr bwMode="auto">
          <a:xfrm>
            <a:off x="7203232" y="1941984"/>
            <a:ext cx="0" cy="2286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7188" name="Line 20"/>
          <p:cNvSpPr>
            <a:spLocks noChangeShapeType="1"/>
          </p:cNvSpPr>
          <p:nvPr/>
        </p:nvSpPr>
        <p:spPr bwMode="auto">
          <a:xfrm>
            <a:off x="7203232" y="3008784"/>
            <a:ext cx="0" cy="304800"/>
          </a:xfrm>
          <a:prstGeom prst="line">
            <a:avLst/>
          </a:prstGeom>
          <a:noFill/>
          <a:ln w="762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mn-lt"/>
            </a:endParaRPr>
          </a:p>
        </p:txBody>
      </p:sp>
      <p:sp>
        <p:nvSpPr>
          <p:cNvPr id="7189" name="Rectangle 21"/>
          <p:cNvSpPr>
            <a:spLocks noChangeArrowheads="1"/>
          </p:cNvSpPr>
          <p:nvPr/>
        </p:nvSpPr>
        <p:spPr bwMode="auto">
          <a:xfrm>
            <a:off x="6441232" y="2170584"/>
            <a:ext cx="1524000" cy="838200"/>
          </a:xfrm>
          <a:prstGeom prst="rect">
            <a:avLst/>
          </a:prstGeom>
          <a:solidFill>
            <a:srgbClr val="FFCC00"/>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600" b="1">
                <a:latin typeface="+mn-lt"/>
              </a:rPr>
              <a:t>Cache</a:t>
            </a:r>
          </a:p>
        </p:txBody>
      </p:sp>
      <p:grpSp>
        <p:nvGrpSpPr>
          <p:cNvPr id="617494" name="Group 22"/>
          <p:cNvGrpSpPr>
            <a:grpSpLocks/>
          </p:cNvGrpSpPr>
          <p:nvPr/>
        </p:nvGrpSpPr>
        <p:grpSpPr bwMode="auto">
          <a:xfrm>
            <a:off x="6888904" y="2703984"/>
            <a:ext cx="1057274" cy="1906588"/>
            <a:chOff x="4410" y="1776"/>
            <a:chExt cx="666" cy="1201"/>
          </a:xfrm>
        </p:grpSpPr>
        <p:sp>
          <p:nvSpPr>
            <p:cNvPr id="7203" name="Text Box 23"/>
            <p:cNvSpPr txBox="1">
              <a:spLocks noChangeArrowheads="1"/>
            </p:cNvSpPr>
            <p:nvPr/>
          </p:nvSpPr>
          <p:spPr bwMode="auto">
            <a:xfrm>
              <a:off x="4608" y="1776"/>
              <a:ext cx="468" cy="194"/>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latin typeface="+mn-lt"/>
                </a:rPr>
                <a:t>X= -100</a:t>
              </a:r>
            </a:p>
          </p:txBody>
        </p:sp>
        <p:cxnSp>
          <p:nvCxnSpPr>
            <p:cNvPr id="7204" name="AutoShape 24"/>
            <p:cNvCxnSpPr>
              <a:cxnSpLocks noChangeShapeType="1"/>
              <a:stCxn id="617484" idx="3"/>
              <a:endCxn id="7203" idx="2"/>
            </p:cNvCxnSpPr>
            <p:nvPr/>
          </p:nvCxnSpPr>
          <p:spPr bwMode="auto">
            <a:xfrm flipV="1">
              <a:off x="4410" y="1970"/>
              <a:ext cx="432" cy="1007"/>
            </a:xfrm>
            <a:prstGeom prst="curvedConnector2">
              <a:avLst/>
            </a:prstGeom>
            <a:noFill/>
            <a:ln w="38100">
              <a:solidFill>
                <a:srgbClr val="0000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617497" name="AutoShape 25"/>
          <p:cNvCxnSpPr>
            <a:cxnSpLocks noChangeShapeType="1"/>
            <a:stCxn id="7186" idx="2"/>
            <a:endCxn id="7203" idx="0"/>
          </p:cNvCxnSpPr>
          <p:nvPr/>
        </p:nvCxnSpPr>
        <p:spPr bwMode="auto">
          <a:xfrm rot="16200000" flipH="1">
            <a:off x="7007968" y="2137248"/>
            <a:ext cx="762000" cy="371472"/>
          </a:xfrm>
          <a:prstGeom prst="curvedConnector3">
            <a:avLst>
              <a:gd name="adj1" fmla="val 50000"/>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17498" name="Text Box 26"/>
          <p:cNvSpPr txBox="1">
            <a:spLocks noChangeArrowheads="1"/>
          </p:cNvSpPr>
          <p:nvPr/>
        </p:nvSpPr>
        <p:spPr bwMode="auto">
          <a:xfrm>
            <a:off x="7279432" y="2703984"/>
            <a:ext cx="688009" cy="307777"/>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latin typeface="+mn-lt"/>
              </a:rPr>
              <a:t>X= 505</a:t>
            </a:r>
          </a:p>
        </p:txBody>
      </p:sp>
      <p:grpSp>
        <p:nvGrpSpPr>
          <p:cNvPr id="617510" name="Group 38"/>
          <p:cNvGrpSpPr>
            <a:grpSpLocks/>
          </p:cNvGrpSpPr>
          <p:nvPr/>
        </p:nvGrpSpPr>
        <p:grpSpPr bwMode="auto">
          <a:xfrm>
            <a:off x="5831634" y="3011959"/>
            <a:ext cx="1792288" cy="1830388"/>
            <a:chOff x="3744" y="1970"/>
            <a:chExt cx="1129" cy="1153"/>
          </a:xfrm>
        </p:grpSpPr>
        <p:sp>
          <p:nvSpPr>
            <p:cNvPr id="7201" name="Text Box 36"/>
            <p:cNvSpPr txBox="1">
              <a:spLocks noChangeArrowheads="1"/>
            </p:cNvSpPr>
            <p:nvPr/>
          </p:nvSpPr>
          <p:spPr bwMode="auto">
            <a:xfrm>
              <a:off x="3744" y="2832"/>
              <a:ext cx="658" cy="291"/>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2400" b="1">
                  <a:latin typeface="+mn-lt"/>
                </a:rPr>
                <a:t>X= 505</a:t>
              </a:r>
            </a:p>
          </p:txBody>
        </p:sp>
        <p:cxnSp>
          <p:nvCxnSpPr>
            <p:cNvPr id="7202" name="AutoShape 37"/>
            <p:cNvCxnSpPr>
              <a:cxnSpLocks noChangeShapeType="1"/>
              <a:stCxn id="617498" idx="2"/>
              <a:endCxn id="7201" idx="3"/>
            </p:cNvCxnSpPr>
            <p:nvPr/>
          </p:nvCxnSpPr>
          <p:spPr bwMode="auto">
            <a:xfrm rot="5400000">
              <a:off x="4134" y="2238"/>
              <a:ext cx="1008" cy="471"/>
            </a:xfrm>
            <a:prstGeom prst="curvedConnector2">
              <a:avLst/>
            </a:prstGeom>
            <a:noFill/>
            <a:ln w="3810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617513" name="Group 41"/>
          <p:cNvGrpSpPr>
            <a:grpSpLocks/>
          </p:cNvGrpSpPr>
          <p:nvPr/>
        </p:nvGrpSpPr>
        <p:grpSpPr bwMode="auto">
          <a:xfrm>
            <a:off x="4336208" y="2703985"/>
            <a:ext cx="2017713" cy="1677988"/>
            <a:chOff x="2802" y="1776"/>
            <a:chExt cx="1271" cy="1057"/>
          </a:xfrm>
        </p:grpSpPr>
        <p:cxnSp>
          <p:nvCxnSpPr>
            <p:cNvPr id="7199" name="AutoShape 39"/>
            <p:cNvCxnSpPr>
              <a:cxnSpLocks noChangeShapeType="1"/>
              <a:stCxn id="7201" idx="0"/>
              <a:endCxn id="7200" idx="2"/>
            </p:cNvCxnSpPr>
            <p:nvPr/>
          </p:nvCxnSpPr>
          <p:spPr bwMode="auto">
            <a:xfrm rot="16200000" flipV="1">
              <a:off x="3115" y="1874"/>
              <a:ext cx="862" cy="1055"/>
            </a:xfrm>
            <a:prstGeom prst="curvedConnector3">
              <a:avLst>
                <a:gd name="adj1" fmla="val 50000"/>
              </a:avLst>
            </a:prstGeom>
            <a:noFill/>
            <a:ln w="38100">
              <a:solidFill>
                <a:srgbClr val="0000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200" name="Text Box 40"/>
            <p:cNvSpPr txBox="1">
              <a:spLocks noChangeArrowheads="1"/>
            </p:cNvSpPr>
            <p:nvPr/>
          </p:nvSpPr>
          <p:spPr bwMode="auto">
            <a:xfrm>
              <a:off x="2802" y="1776"/>
              <a:ext cx="433" cy="194"/>
            </a:xfrm>
            <a:prstGeom prst="rect">
              <a:avLst/>
            </a:prstGeom>
            <a:solidFill>
              <a:schemeClr val="bg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sz="1400" b="1">
                  <a:latin typeface="+mn-lt"/>
                </a:rPr>
                <a:t>X= 505</a:t>
              </a:r>
            </a:p>
          </p:txBody>
        </p:sp>
      </p:grpSp>
      <p:cxnSp>
        <p:nvCxnSpPr>
          <p:cNvPr id="617514" name="AutoShape 42"/>
          <p:cNvCxnSpPr>
            <a:cxnSpLocks noChangeShapeType="1"/>
            <a:stCxn id="7200" idx="0"/>
            <a:endCxn id="7178" idx="2"/>
          </p:cNvCxnSpPr>
          <p:nvPr/>
        </p:nvCxnSpPr>
        <p:spPr bwMode="auto">
          <a:xfrm rot="16200000" flipV="1">
            <a:off x="4036567" y="2060650"/>
            <a:ext cx="762001" cy="524670"/>
          </a:xfrm>
          <a:prstGeom prst="curvedConnector3">
            <a:avLst>
              <a:gd name="adj1" fmla="val 50000"/>
            </a:avLst>
          </a:prstGeom>
          <a:noFill/>
          <a:ln w="38100">
            <a:solidFill>
              <a:srgbClr val="0000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617519" name="Group 47"/>
          <p:cNvGrpSpPr>
            <a:grpSpLocks/>
          </p:cNvGrpSpPr>
          <p:nvPr/>
        </p:nvGrpSpPr>
        <p:grpSpPr bwMode="auto">
          <a:xfrm>
            <a:off x="2250232" y="1819749"/>
            <a:ext cx="850900" cy="884238"/>
            <a:chOff x="1488" y="1219"/>
            <a:chExt cx="536" cy="557"/>
          </a:xfrm>
        </p:grpSpPr>
        <p:cxnSp>
          <p:nvCxnSpPr>
            <p:cNvPr id="7197" name="AutoShape 43"/>
            <p:cNvCxnSpPr>
              <a:cxnSpLocks noChangeShapeType="1"/>
              <a:stCxn id="617487" idx="0"/>
              <a:endCxn id="7172" idx="2"/>
            </p:cNvCxnSpPr>
            <p:nvPr/>
          </p:nvCxnSpPr>
          <p:spPr bwMode="auto">
            <a:xfrm rot="16200000" flipV="1">
              <a:off x="1365" y="1419"/>
              <a:ext cx="480" cy="234"/>
            </a:xfrm>
            <a:prstGeom prst="curvedConnector3">
              <a:avLst>
                <a:gd name="adj1" fmla="val 50000"/>
              </a:avLst>
            </a:prstGeom>
            <a:noFill/>
            <a:ln w="38100">
              <a:solidFill>
                <a:srgbClr val="0000FF"/>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198" name="Text Box 46"/>
            <p:cNvSpPr txBox="1">
              <a:spLocks noChangeArrowheads="1"/>
            </p:cNvSpPr>
            <p:nvPr/>
          </p:nvSpPr>
          <p:spPr bwMode="auto">
            <a:xfrm>
              <a:off x="1584" y="1219"/>
              <a:ext cx="440" cy="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新細明體" charset="-120"/>
                </a:defRPr>
              </a:lvl1pPr>
              <a:lvl2pPr marL="742950" indent="-285750" eaLnBrk="0" hangingPunct="0">
                <a:defRPr>
                  <a:solidFill>
                    <a:schemeClr val="tx1"/>
                  </a:solidFill>
                  <a:latin typeface="Arial" charset="0"/>
                  <a:ea typeface="新細明體" charset="-120"/>
                </a:defRPr>
              </a:lvl2pPr>
              <a:lvl3pPr marL="1143000" indent="-228600" eaLnBrk="0" hangingPunct="0">
                <a:defRPr>
                  <a:solidFill>
                    <a:schemeClr val="tx1"/>
                  </a:solidFill>
                  <a:latin typeface="Arial" charset="0"/>
                  <a:ea typeface="新細明體" charset="-120"/>
                </a:defRPr>
              </a:lvl3pPr>
              <a:lvl4pPr marL="1600200" indent="-228600" eaLnBrk="0" hangingPunct="0">
                <a:defRPr>
                  <a:solidFill>
                    <a:schemeClr val="tx1"/>
                  </a:solidFill>
                  <a:latin typeface="Arial" charset="0"/>
                  <a:ea typeface="新細明體" charset="-120"/>
                </a:defRPr>
              </a:lvl4pPr>
              <a:lvl5pPr marL="2057400" indent="-228600" eaLnBrk="0" hangingPunct="0">
                <a:defRPr>
                  <a:solidFill>
                    <a:schemeClr val="tx1"/>
                  </a:solidFill>
                  <a:latin typeface="Arial" charset="0"/>
                  <a:ea typeface="新細明體" charset="-120"/>
                </a:defRPr>
              </a:lvl5pPr>
              <a:lvl6pPr marL="2514600" indent="-228600" algn="ctr" eaLnBrk="0" fontAlgn="base" hangingPunct="0">
                <a:spcBef>
                  <a:spcPct val="0"/>
                </a:spcBef>
                <a:spcAft>
                  <a:spcPct val="0"/>
                </a:spcAft>
                <a:defRPr>
                  <a:solidFill>
                    <a:schemeClr val="tx1"/>
                  </a:solidFill>
                  <a:latin typeface="Arial" charset="0"/>
                  <a:ea typeface="新細明體" charset="-120"/>
                </a:defRPr>
              </a:lvl6pPr>
              <a:lvl7pPr marL="2971800" indent="-228600" algn="ctr" eaLnBrk="0" fontAlgn="base" hangingPunct="0">
                <a:spcBef>
                  <a:spcPct val="0"/>
                </a:spcBef>
                <a:spcAft>
                  <a:spcPct val="0"/>
                </a:spcAft>
                <a:defRPr>
                  <a:solidFill>
                    <a:schemeClr val="tx1"/>
                  </a:solidFill>
                  <a:latin typeface="Arial" charset="0"/>
                  <a:ea typeface="新細明體" charset="-120"/>
                </a:defRPr>
              </a:lvl7pPr>
              <a:lvl8pPr marL="3429000" indent="-228600" algn="ctr" eaLnBrk="0" fontAlgn="base" hangingPunct="0">
                <a:spcBef>
                  <a:spcPct val="0"/>
                </a:spcBef>
                <a:spcAft>
                  <a:spcPct val="0"/>
                </a:spcAft>
                <a:defRPr>
                  <a:solidFill>
                    <a:schemeClr val="tx1"/>
                  </a:solidFill>
                  <a:latin typeface="Arial" charset="0"/>
                  <a:ea typeface="新細明體" charset="-120"/>
                </a:defRPr>
              </a:lvl8pPr>
              <a:lvl9pPr marL="3886200" indent="-228600" algn="ctr" eaLnBrk="0" fontAlgn="base" hangingPunct="0">
                <a:spcBef>
                  <a:spcPct val="0"/>
                </a:spcBef>
                <a:spcAft>
                  <a:spcPct val="0"/>
                </a:spcAft>
                <a:defRPr>
                  <a:solidFill>
                    <a:schemeClr val="tx1"/>
                  </a:solidFill>
                  <a:latin typeface="Arial" charset="0"/>
                  <a:ea typeface="新細明體" charset="-120"/>
                </a:defRPr>
              </a:lvl9pPr>
            </a:lstStyle>
            <a:p>
              <a:pPr eaLnBrk="1" hangingPunct="1"/>
              <a:r>
                <a:rPr lang="en-US" b="1" dirty="0" smtClean="0">
                  <a:solidFill>
                    <a:srgbClr val="0000FF"/>
                  </a:solidFill>
                  <a:latin typeface="+mn-lt"/>
                </a:rPr>
                <a:t>LD</a:t>
              </a:r>
              <a:r>
                <a:rPr lang="en-US" sz="3200" b="1" dirty="0" smtClean="0">
                  <a:solidFill>
                    <a:srgbClr val="0000FF"/>
                  </a:solidFill>
                  <a:latin typeface="+mn-lt"/>
                </a:rPr>
                <a:t>?</a:t>
              </a:r>
              <a:endParaRPr lang="en-US" sz="3200" b="1" dirty="0">
                <a:solidFill>
                  <a:srgbClr val="0000FF"/>
                </a:solidFill>
                <a:latin typeface="+mn-lt"/>
              </a:endParaRPr>
            </a:p>
          </p:txBody>
        </p:sp>
      </p:grpSp>
      <p:sp>
        <p:nvSpPr>
          <p:cNvPr id="3" name="投影片編號版面配置區 2"/>
          <p:cNvSpPr>
            <a:spLocks noGrp="1"/>
          </p:cNvSpPr>
          <p:nvPr>
            <p:ph type="sldNum" sz="quarter" idx="11"/>
          </p:nvPr>
        </p:nvSpPr>
        <p:spPr/>
        <p:txBody>
          <a:bodyPr/>
          <a:lstStyle/>
          <a:p>
            <a:fld id="{27E26518-2301-4288-8958-BDA5B1B754F8}" type="slidenum">
              <a:rPr lang="zh-TW" altLang="en-US" smtClean="0"/>
              <a:pPr/>
              <a:t>6</a:t>
            </a:fld>
            <a:endParaRPr lang="zh-TW" altLang="zh-TW"/>
          </a:p>
        </p:txBody>
      </p:sp>
    </p:spTree>
    <p:extLst>
      <p:ext uri="{BB962C8B-B14F-4D97-AF65-F5344CB8AC3E}">
        <p14:creationId xmlns:p14="http://schemas.microsoft.com/office/powerpoint/2010/main" val="2380598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617486"/>
                                        </p:tgtEl>
                                        <p:attrNameLst>
                                          <p:attrName>style.visibility</p:attrName>
                                        </p:attrNameLst>
                                      </p:cBhvr>
                                      <p:to>
                                        <p:strVal val="visible"/>
                                      </p:to>
                                    </p:set>
                                    <p:animEffect transition="in" filter="wipe(down)">
                                      <p:cBhvr>
                                        <p:cTn id="7" dur="500"/>
                                        <p:tgtEl>
                                          <p:spTgt spid="617486"/>
                                        </p:tgtEl>
                                      </p:cBhvr>
                                    </p:animEffect>
                                  </p:childTnLst>
                                </p:cTn>
                              </p:par>
                            </p:childTnLst>
                          </p:cTn>
                        </p:par>
                        <p:par>
                          <p:cTn id="8" fill="hold" nodeType="afterGroup">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617487"/>
                                        </p:tgtEl>
                                        <p:attrNameLst>
                                          <p:attrName>style.visibility</p:attrName>
                                        </p:attrNameLst>
                                      </p:cBhvr>
                                      <p:to>
                                        <p:strVal val="visible"/>
                                      </p:to>
                                    </p:set>
                                    <p:animEffect transition="in" filter="wipe(down)">
                                      <p:cBhvr>
                                        <p:cTn id="11" dur="500"/>
                                        <p:tgtEl>
                                          <p:spTgt spid="617487"/>
                                        </p:tgtEl>
                                      </p:cBhvr>
                                    </p:animEffect>
                                  </p:childTnLst>
                                </p:cTn>
                              </p:par>
                            </p:childTnLst>
                          </p:cTn>
                        </p:par>
                        <p:par>
                          <p:cTn id="12" fill="hold" nodeType="afterGroup">
                            <p:stCondLst>
                              <p:cond delay="1000"/>
                            </p:stCondLst>
                            <p:childTnLst>
                              <p:par>
                                <p:cTn id="13" presetID="22" presetClass="entr" presetSubtype="4" fill="hold" nodeType="afterEffect">
                                  <p:stCondLst>
                                    <p:cond delay="0"/>
                                  </p:stCondLst>
                                  <p:childTnLst>
                                    <p:set>
                                      <p:cBhvr>
                                        <p:cTn id="14" dur="1" fill="hold">
                                          <p:stCondLst>
                                            <p:cond delay="0"/>
                                          </p:stCondLst>
                                        </p:cTn>
                                        <p:tgtEl>
                                          <p:spTgt spid="617494"/>
                                        </p:tgtEl>
                                        <p:attrNameLst>
                                          <p:attrName>style.visibility</p:attrName>
                                        </p:attrNameLst>
                                      </p:cBhvr>
                                      <p:to>
                                        <p:strVal val="visible"/>
                                      </p:to>
                                    </p:set>
                                    <p:animEffect transition="in" filter="wipe(down)">
                                      <p:cBhvr>
                                        <p:cTn id="15" dur="500"/>
                                        <p:tgtEl>
                                          <p:spTgt spid="61749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1" fill="hold" nodeType="clickEffect">
                                  <p:stCondLst>
                                    <p:cond delay="0"/>
                                  </p:stCondLst>
                                  <p:childTnLst>
                                    <p:set>
                                      <p:cBhvr>
                                        <p:cTn id="19" dur="1" fill="hold">
                                          <p:stCondLst>
                                            <p:cond delay="0"/>
                                          </p:stCondLst>
                                        </p:cTn>
                                        <p:tgtEl>
                                          <p:spTgt spid="617497"/>
                                        </p:tgtEl>
                                        <p:attrNameLst>
                                          <p:attrName>style.visibility</p:attrName>
                                        </p:attrNameLst>
                                      </p:cBhvr>
                                      <p:to>
                                        <p:strVal val="visible"/>
                                      </p:to>
                                    </p:set>
                                    <p:animEffect transition="in" filter="wipe(up)">
                                      <p:cBhvr>
                                        <p:cTn id="20" dur="500"/>
                                        <p:tgtEl>
                                          <p:spTgt spid="617497"/>
                                        </p:tgtEl>
                                      </p:cBhvr>
                                    </p:animEffect>
                                  </p:childTnLst>
                                </p:cTn>
                              </p:par>
                            </p:childTnLst>
                          </p:cTn>
                        </p:par>
                        <p:par>
                          <p:cTn id="21" fill="hold" nodeType="afterGroup">
                            <p:stCondLst>
                              <p:cond delay="500"/>
                            </p:stCondLst>
                            <p:childTnLst>
                              <p:par>
                                <p:cTn id="22" presetID="10" presetClass="exit" presetSubtype="0" fill="hold" nodeType="afterEffect">
                                  <p:stCondLst>
                                    <p:cond delay="0"/>
                                  </p:stCondLst>
                                  <p:childTnLst>
                                    <p:animEffect transition="out" filter="fade">
                                      <p:cBhvr>
                                        <p:cTn id="23" dur="2000"/>
                                        <p:tgtEl>
                                          <p:spTgt spid="617494"/>
                                        </p:tgtEl>
                                      </p:cBhvr>
                                    </p:animEffect>
                                    <p:set>
                                      <p:cBhvr>
                                        <p:cTn id="24" dur="1" fill="hold">
                                          <p:stCondLst>
                                            <p:cond delay="1999"/>
                                          </p:stCondLst>
                                        </p:cTn>
                                        <p:tgtEl>
                                          <p:spTgt spid="617494"/>
                                        </p:tgtEl>
                                        <p:attrNameLst>
                                          <p:attrName>style.visibility</p:attrName>
                                        </p:attrNameLst>
                                      </p:cBhvr>
                                      <p:to>
                                        <p:strVal val="hidden"/>
                                      </p:to>
                                    </p:set>
                                  </p:childTnLst>
                                </p:cTn>
                              </p:par>
                              <p:par>
                                <p:cTn id="25" presetID="22" presetClass="entr" presetSubtype="1" fill="hold" grpId="0" nodeType="withEffect">
                                  <p:stCondLst>
                                    <p:cond delay="0"/>
                                  </p:stCondLst>
                                  <p:childTnLst>
                                    <p:set>
                                      <p:cBhvr>
                                        <p:cTn id="26" dur="1" fill="hold">
                                          <p:stCondLst>
                                            <p:cond delay="0"/>
                                          </p:stCondLst>
                                        </p:cTn>
                                        <p:tgtEl>
                                          <p:spTgt spid="617498"/>
                                        </p:tgtEl>
                                        <p:attrNameLst>
                                          <p:attrName>style.visibility</p:attrName>
                                        </p:attrNameLst>
                                      </p:cBhvr>
                                      <p:to>
                                        <p:strVal val="visible"/>
                                      </p:to>
                                    </p:set>
                                    <p:animEffect transition="in" filter="wipe(up)">
                                      <p:cBhvr>
                                        <p:cTn id="27" dur="500"/>
                                        <p:tgtEl>
                                          <p:spTgt spid="617498"/>
                                        </p:tgtEl>
                                      </p:cBhvr>
                                    </p:animEffect>
                                  </p:childTnLst>
                                </p:cTn>
                              </p:par>
                              <p:par>
                                <p:cTn id="28" presetID="10" presetClass="exit" presetSubtype="0" fill="hold" nodeType="withEffect">
                                  <p:stCondLst>
                                    <p:cond delay="0"/>
                                  </p:stCondLst>
                                  <p:childTnLst>
                                    <p:animEffect transition="out" filter="fade">
                                      <p:cBhvr>
                                        <p:cTn id="29" dur="2000"/>
                                        <p:tgtEl>
                                          <p:spTgt spid="617494"/>
                                        </p:tgtEl>
                                      </p:cBhvr>
                                    </p:animEffect>
                                    <p:set>
                                      <p:cBhvr>
                                        <p:cTn id="30" dur="1" fill="hold">
                                          <p:stCondLst>
                                            <p:cond delay="1999"/>
                                          </p:stCondLst>
                                        </p:cTn>
                                        <p:tgtEl>
                                          <p:spTgt spid="617494"/>
                                        </p:tgtEl>
                                        <p:attrNameLst>
                                          <p:attrName>style.visibility</p:attrName>
                                        </p:attrNameLst>
                                      </p:cBhvr>
                                      <p:to>
                                        <p:strVal val="hidden"/>
                                      </p:to>
                                    </p:set>
                                  </p:childTnLst>
                                </p:cTn>
                              </p:par>
                              <p:par>
                                <p:cTn id="31" presetID="10" presetClass="exit" presetSubtype="0" fill="hold" grpId="0" nodeType="withEffect">
                                  <p:stCondLst>
                                    <p:cond delay="0"/>
                                  </p:stCondLst>
                                  <p:childTnLst>
                                    <p:animEffect transition="out" filter="fade">
                                      <p:cBhvr>
                                        <p:cTn id="32" dur="2000"/>
                                        <p:tgtEl>
                                          <p:spTgt spid="617484"/>
                                        </p:tgtEl>
                                      </p:cBhvr>
                                    </p:animEffect>
                                    <p:set>
                                      <p:cBhvr>
                                        <p:cTn id="33" dur="1" fill="hold">
                                          <p:stCondLst>
                                            <p:cond delay="1999"/>
                                          </p:stCondLst>
                                        </p:cTn>
                                        <p:tgtEl>
                                          <p:spTgt spid="617484"/>
                                        </p:tgtEl>
                                        <p:attrNameLst>
                                          <p:attrName>style.visibility</p:attrName>
                                        </p:attrNameLst>
                                      </p:cBhvr>
                                      <p:to>
                                        <p:strVal val="hidden"/>
                                      </p:to>
                                    </p:set>
                                  </p:childTnLst>
                                </p:cTn>
                              </p:par>
                              <p:par>
                                <p:cTn id="34" presetID="10" presetClass="exit" presetSubtype="0" fill="hold" nodeType="withEffect">
                                  <p:stCondLst>
                                    <p:cond delay="0"/>
                                  </p:stCondLst>
                                  <p:childTnLst>
                                    <p:animEffect transition="out" filter="fade">
                                      <p:cBhvr>
                                        <p:cTn id="35" dur="2000"/>
                                        <p:tgtEl>
                                          <p:spTgt spid="617486"/>
                                        </p:tgtEl>
                                      </p:cBhvr>
                                    </p:animEffect>
                                    <p:set>
                                      <p:cBhvr>
                                        <p:cTn id="36" dur="1" fill="hold">
                                          <p:stCondLst>
                                            <p:cond delay="1999"/>
                                          </p:stCondLst>
                                        </p:cTn>
                                        <p:tgtEl>
                                          <p:spTgt spid="617486"/>
                                        </p:tgtEl>
                                        <p:attrNameLst>
                                          <p:attrName>style.visibility</p:attrName>
                                        </p:attrNameLst>
                                      </p:cBhvr>
                                      <p:to>
                                        <p:strVal val="hidden"/>
                                      </p:to>
                                    </p:set>
                                  </p:childTnLst>
                                </p:cTn>
                              </p:par>
                              <p:par>
                                <p:cTn id="37" presetID="22" presetClass="entr" presetSubtype="1" fill="hold" nodeType="withEffect">
                                  <p:stCondLst>
                                    <p:cond delay="0"/>
                                  </p:stCondLst>
                                  <p:childTnLst>
                                    <p:set>
                                      <p:cBhvr>
                                        <p:cTn id="38" dur="1" fill="hold">
                                          <p:stCondLst>
                                            <p:cond delay="0"/>
                                          </p:stCondLst>
                                        </p:cTn>
                                        <p:tgtEl>
                                          <p:spTgt spid="617510"/>
                                        </p:tgtEl>
                                        <p:attrNameLst>
                                          <p:attrName>style.visibility</p:attrName>
                                        </p:attrNameLst>
                                      </p:cBhvr>
                                      <p:to>
                                        <p:strVal val="visible"/>
                                      </p:to>
                                    </p:set>
                                    <p:animEffect transition="in" filter="wipe(up)">
                                      <p:cBhvr>
                                        <p:cTn id="39" dur="500"/>
                                        <p:tgtEl>
                                          <p:spTgt spid="61751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4" fill="hold" nodeType="clickEffect">
                                  <p:stCondLst>
                                    <p:cond delay="0"/>
                                  </p:stCondLst>
                                  <p:childTnLst>
                                    <p:set>
                                      <p:cBhvr>
                                        <p:cTn id="43" dur="1" fill="hold">
                                          <p:stCondLst>
                                            <p:cond delay="0"/>
                                          </p:stCondLst>
                                        </p:cTn>
                                        <p:tgtEl>
                                          <p:spTgt spid="617513"/>
                                        </p:tgtEl>
                                        <p:attrNameLst>
                                          <p:attrName>style.visibility</p:attrName>
                                        </p:attrNameLst>
                                      </p:cBhvr>
                                      <p:to>
                                        <p:strVal val="visible"/>
                                      </p:to>
                                    </p:set>
                                    <p:animEffect transition="in" filter="wipe(down)">
                                      <p:cBhvr>
                                        <p:cTn id="44" dur="500"/>
                                        <p:tgtEl>
                                          <p:spTgt spid="617513"/>
                                        </p:tgtEl>
                                      </p:cBhvr>
                                    </p:animEffect>
                                  </p:childTnLst>
                                </p:cTn>
                              </p:par>
                            </p:childTnLst>
                          </p:cTn>
                        </p:par>
                        <p:par>
                          <p:cTn id="45" fill="hold" nodeType="afterGroup">
                            <p:stCondLst>
                              <p:cond delay="500"/>
                            </p:stCondLst>
                            <p:childTnLst>
                              <p:par>
                                <p:cTn id="46" presetID="22" presetClass="entr" presetSubtype="4" fill="hold" nodeType="afterEffect">
                                  <p:stCondLst>
                                    <p:cond delay="0"/>
                                  </p:stCondLst>
                                  <p:childTnLst>
                                    <p:set>
                                      <p:cBhvr>
                                        <p:cTn id="47" dur="1" fill="hold">
                                          <p:stCondLst>
                                            <p:cond delay="0"/>
                                          </p:stCondLst>
                                        </p:cTn>
                                        <p:tgtEl>
                                          <p:spTgt spid="617514"/>
                                        </p:tgtEl>
                                        <p:attrNameLst>
                                          <p:attrName>style.visibility</p:attrName>
                                        </p:attrNameLst>
                                      </p:cBhvr>
                                      <p:to>
                                        <p:strVal val="visible"/>
                                      </p:to>
                                    </p:set>
                                    <p:animEffect transition="in" filter="wipe(down)">
                                      <p:cBhvr>
                                        <p:cTn id="48" dur="500"/>
                                        <p:tgtEl>
                                          <p:spTgt spid="61751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4" fill="hold" nodeType="clickEffect">
                                  <p:stCondLst>
                                    <p:cond delay="0"/>
                                  </p:stCondLst>
                                  <p:childTnLst>
                                    <p:set>
                                      <p:cBhvr>
                                        <p:cTn id="52" dur="1" fill="hold">
                                          <p:stCondLst>
                                            <p:cond delay="0"/>
                                          </p:stCondLst>
                                        </p:cTn>
                                        <p:tgtEl>
                                          <p:spTgt spid="617519"/>
                                        </p:tgtEl>
                                        <p:attrNameLst>
                                          <p:attrName>style.visibility</p:attrName>
                                        </p:attrNameLst>
                                      </p:cBhvr>
                                      <p:to>
                                        <p:strVal val="visible"/>
                                      </p:to>
                                    </p:set>
                                    <p:animEffect transition="in" filter="wipe(down)">
                                      <p:cBhvr>
                                        <p:cTn id="53" dur="500"/>
                                        <p:tgtEl>
                                          <p:spTgt spid="6175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484" grpId="0" animBg="1"/>
      <p:bldP spid="617487" grpId="0" animBg="1"/>
      <p:bldP spid="61749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r>
              <a:rPr lang="en-US" altLang="zh-TW" smtClean="0"/>
              <a:t>Maintaining </a:t>
            </a:r>
            <a:r>
              <a:rPr lang="en-US" smtClean="0"/>
              <a:t>Coherence</a:t>
            </a:r>
            <a:endParaRPr lang="en-US" dirty="0" smtClean="0"/>
          </a:p>
        </p:txBody>
      </p:sp>
      <p:sp>
        <p:nvSpPr>
          <p:cNvPr id="8196" name="Rectangle 3"/>
          <p:cNvSpPr>
            <a:spLocks noGrp="1" noChangeArrowheads="1"/>
          </p:cNvSpPr>
          <p:nvPr>
            <p:ph idx="1"/>
          </p:nvPr>
        </p:nvSpPr>
        <p:spPr/>
        <p:txBody>
          <a:bodyPr/>
          <a:lstStyle/>
          <a:p>
            <a:pPr>
              <a:spcBef>
                <a:spcPts val="0"/>
              </a:spcBef>
            </a:pPr>
            <a:r>
              <a:rPr lang="en-US" altLang="zh-TW" dirty="0" smtClean="0"/>
              <a:t>Need to guarantee that all processors see a </a:t>
            </a:r>
            <a:r>
              <a:rPr lang="en-US" altLang="zh-TW" u="sng" dirty="0" smtClean="0"/>
              <a:t>consistent</a:t>
            </a:r>
            <a:r>
              <a:rPr lang="en-US" altLang="zh-TW" dirty="0" smtClean="0"/>
              <a:t> value (i.e., consistent updates) for the </a:t>
            </a:r>
            <a:r>
              <a:rPr lang="en-US" altLang="zh-TW" u="sng" dirty="0" smtClean="0"/>
              <a:t>same</a:t>
            </a:r>
            <a:r>
              <a:rPr lang="en-US" altLang="zh-TW" dirty="0" smtClean="0"/>
              <a:t> memory location</a:t>
            </a:r>
          </a:p>
          <a:p>
            <a:pPr>
              <a:spcBef>
                <a:spcPts val="0"/>
              </a:spcBef>
            </a:pPr>
            <a:r>
              <a:rPr lang="en-US" altLang="zh-TW" dirty="0" smtClean="0"/>
              <a:t>Informally:</a:t>
            </a:r>
          </a:p>
          <a:p>
            <a:pPr lvl="1">
              <a:spcBef>
                <a:spcPts val="0"/>
              </a:spcBef>
            </a:pPr>
            <a:r>
              <a:rPr lang="en-US" altLang="zh-TW" dirty="0" smtClean="0"/>
              <a:t>Any read must return the most recent write</a:t>
            </a:r>
          </a:p>
          <a:p>
            <a:pPr lvl="1">
              <a:spcBef>
                <a:spcPts val="0"/>
              </a:spcBef>
            </a:pPr>
            <a:r>
              <a:rPr lang="en-US" altLang="zh-TW" dirty="0" smtClean="0"/>
              <a:t>(Too strict and very difficult to implement)</a:t>
            </a:r>
          </a:p>
          <a:p>
            <a:pPr>
              <a:spcBef>
                <a:spcPts val="0"/>
              </a:spcBef>
            </a:pPr>
            <a:r>
              <a:rPr lang="en-US" altLang="zh-TW" dirty="0" smtClean="0"/>
              <a:t>Better:</a:t>
            </a:r>
          </a:p>
          <a:p>
            <a:pPr lvl="1">
              <a:spcBef>
                <a:spcPts val="0"/>
              </a:spcBef>
            </a:pPr>
            <a:r>
              <a:rPr lang="en-US" altLang="zh-TW" dirty="0" smtClean="0"/>
              <a:t>Any write must </a:t>
            </a:r>
            <a:r>
              <a:rPr lang="en-US" altLang="zh-TW" dirty="0" smtClean="0">
                <a:solidFill>
                  <a:srgbClr val="FF0000"/>
                </a:solidFill>
              </a:rPr>
              <a:t>eventually</a:t>
            </a:r>
            <a:r>
              <a:rPr lang="en-US" altLang="zh-TW" dirty="0" smtClean="0"/>
              <a:t> be seen by a read</a:t>
            </a:r>
          </a:p>
          <a:p>
            <a:pPr lvl="2">
              <a:spcBef>
                <a:spcPts val="0"/>
              </a:spcBef>
            </a:pPr>
            <a:r>
              <a:rPr lang="en-US" altLang="zh-TW" dirty="0"/>
              <a:t>If </a:t>
            </a:r>
            <a:r>
              <a:rPr lang="en-US" altLang="zh-TW" dirty="0" smtClean="0"/>
              <a:t>P0 </a:t>
            </a:r>
            <a:r>
              <a:rPr lang="en-US" altLang="zh-TW" dirty="0"/>
              <a:t>writes x and P1 reads it, </a:t>
            </a:r>
            <a:r>
              <a:rPr lang="en-US" altLang="zh-TW" dirty="0" smtClean="0"/>
              <a:t>P0’</a:t>
            </a:r>
            <a:r>
              <a:rPr lang="en-US" altLang="ja-JP" dirty="0" smtClean="0"/>
              <a:t>s </a:t>
            </a:r>
            <a:r>
              <a:rPr lang="en-US" altLang="ja-JP" dirty="0"/>
              <a:t>write will be seen if the read and write are sufficiently far </a:t>
            </a:r>
            <a:r>
              <a:rPr lang="en-US" altLang="ja-JP" dirty="0" smtClean="0"/>
              <a:t>apart</a:t>
            </a:r>
            <a:endParaRPr lang="en-US" altLang="zh-TW" dirty="0" smtClean="0"/>
          </a:p>
          <a:p>
            <a:pPr lvl="1">
              <a:spcBef>
                <a:spcPts val="0"/>
              </a:spcBef>
            </a:pPr>
            <a:r>
              <a:rPr lang="en-US" altLang="zh-TW" dirty="0" smtClean="0"/>
              <a:t>All writes are seen in </a:t>
            </a:r>
            <a:r>
              <a:rPr lang="en-US" altLang="zh-TW" dirty="0" smtClean="0">
                <a:solidFill>
                  <a:srgbClr val="FF0000"/>
                </a:solidFill>
              </a:rPr>
              <a:t>same</a:t>
            </a:r>
            <a:r>
              <a:rPr lang="en-US" altLang="zh-TW" dirty="0" smtClean="0"/>
              <a:t> order (“</a:t>
            </a:r>
            <a:r>
              <a:rPr lang="en-US" altLang="ja-JP" i="1" dirty="0" smtClean="0">
                <a:solidFill>
                  <a:srgbClr val="FF0000"/>
                </a:solidFill>
              </a:rPr>
              <a:t>serialization</a:t>
            </a:r>
            <a:r>
              <a:rPr lang="en-US" altLang="ja-JP" dirty="0" smtClean="0"/>
              <a:t>”)</a:t>
            </a:r>
          </a:p>
          <a:p>
            <a:pPr lvl="2">
              <a:spcBef>
                <a:spcPts val="0"/>
              </a:spcBef>
            </a:pPr>
            <a:r>
              <a:rPr lang="en-US" altLang="zh-TW" dirty="0"/>
              <a:t>e.g., w1 followed by w2 seen by a read from P1, will be seen in the same order by all reads by other </a:t>
            </a:r>
            <a:r>
              <a:rPr lang="en-US" altLang="zh-TW" dirty="0" smtClean="0"/>
              <a:t>processors</a:t>
            </a:r>
          </a:p>
        </p:txBody>
      </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7</a:t>
            </a:fld>
            <a:endParaRPr lang="zh-TW" altLang="zh-TW"/>
          </a:p>
        </p:txBody>
      </p:sp>
    </p:spTree>
    <p:extLst>
      <p:ext uri="{BB962C8B-B14F-4D97-AF65-F5344CB8AC3E}">
        <p14:creationId xmlns:p14="http://schemas.microsoft.com/office/powerpoint/2010/main" val="20147276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19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19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19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196">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19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96336" y="2266752"/>
            <a:ext cx="1455558" cy="1522288"/>
          </a:xfrm>
          <a:prstGeom prst="rect">
            <a:avLst/>
          </a:prstGeom>
        </p:spPr>
      </p:pic>
      <p:sp>
        <p:nvSpPr>
          <p:cNvPr id="58370" name="Title 1"/>
          <p:cNvSpPr>
            <a:spLocks noGrp="1"/>
          </p:cNvSpPr>
          <p:nvPr>
            <p:ph type="title"/>
          </p:nvPr>
        </p:nvSpPr>
        <p:spPr/>
        <p:txBody>
          <a:bodyPr/>
          <a:lstStyle/>
          <a:p>
            <a:r>
              <a:rPr lang="en-US" altLang="zh-TW" smtClean="0"/>
              <a:t>Hardware Cache Coherence</a:t>
            </a:r>
          </a:p>
        </p:txBody>
      </p:sp>
      <p:sp>
        <p:nvSpPr>
          <p:cNvPr id="58371" name="Content Placeholder 2"/>
          <p:cNvSpPr>
            <a:spLocks noGrp="1"/>
          </p:cNvSpPr>
          <p:nvPr>
            <p:ph idx="1"/>
          </p:nvPr>
        </p:nvSpPr>
        <p:spPr/>
        <p:txBody>
          <a:bodyPr/>
          <a:lstStyle/>
          <a:p>
            <a:pPr>
              <a:spcBef>
                <a:spcPts val="0"/>
              </a:spcBef>
            </a:pPr>
            <a:r>
              <a:rPr lang="en-US" altLang="zh-TW" dirty="0" smtClean="0"/>
              <a:t>System </a:t>
            </a:r>
            <a:r>
              <a:rPr lang="en-US" altLang="zh-TW" dirty="0"/>
              <a:t>ensures everyone always sees latest value</a:t>
            </a:r>
          </a:p>
          <a:p>
            <a:pPr lvl="1">
              <a:spcBef>
                <a:spcPts val="0"/>
              </a:spcBef>
            </a:pPr>
            <a:r>
              <a:rPr lang="en-US" altLang="zh-TW" dirty="0">
                <a:solidFill>
                  <a:srgbClr val="FF0000"/>
                </a:solidFill>
              </a:rPr>
              <a:t>Basic strategy: let a write be known by all</a:t>
            </a:r>
          </a:p>
          <a:p>
            <a:pPr lvl="1">
              <a:spcBef>
                <a:spcPts val="0"/>
              </a:spcBef>
            </a:pPr>
            <a:r>
              <a:rPr lang="en-US" altLang="zh-TW" dirty="0" smtClean="0"/>
              <a:t>A processor/cache “broadcasts” its write/update to a memory location to all other processors/caches</a:t>
            </a:r>
          </a:p>
          <a:p>
            <a:pPr lvl="1">
              <a:spcBef>
                <a:spcPts val="0"/>
              </a:spcBef>
            </a:pPr>
            <a:r>
              <a:rPr lang="en-US" altLang="zh-TW" dirty="0" smtClean="0"/>
              <a:t>Another cache that has a local copy of the memory location either </a:t>
            </a:r>
            <a:r>
              <a:rPr lang="en-US" altLang="zh-TW" dirty="0" smtClean="0">
                <a:solidFill>
                  <a:srgbClr val="FF0000"/>
                </a:solidFill>
              </a:rPr>
              <a:t>updates</a:t>
            </a:r>
            <a:r>
              <a:rPr lang="en-US" altLang="zh-TW" dirty="0" smtClean="0"/>
              <a:t> or </a:t>
            </a:r>
            <a:r>
              <a:rPr lang="en-US" altLang="zh-TW" dirty="0" smtClean="0">
                <a:solidFill>
                  <a:srgbClr val="FF0000"/>
                </a:solidFill>
              </a:rPr>
              <a:t>invalidates</a:t>
            </a:r>
            <a:r>
              <a:rPr lang="en-US" altLang="zh-TW" dirty="0" smtClean="0"/>
              <a:t> its local copy</a:t>
            </a:r>
          </a:p>
          <a:p>
            <a:pPr lvl="1">
              <a:spcBef>
                <a:spcPts val="0"/>
              </a:spcBef>
            </a:pPr>
            <a:r>
              <a:rPr lang="en-US" altLang="zh-TW" dirty="0" smtClean="0"/>
              <a:t>Serialization: only one can broadcast at a time</a:t>
            </a:r>
          </a:p>
          <a:p>
            <a:pPr>
              <a:spcBef>
                <a:spcPts val="0"/>
              </a:spcBef>
            </a:pPr>
            <a:r>
              <a:rPr lang="en-US" altLang="zh-TW" dirty="0" smtClean="0"/>
              <a:t>How can we </a:t>
            </a:r>
            <a:r>
              <a:rPr lang="en-US" altLang="zh-TW" i="1" dirty="0" smtClean="0"/>
              <a:t>safely update replicated data</a:t>
            </a:r>
            <a:r>
              <a:rPr lang="en-US" altLang="zh-TW" dirty="0" smtClean="0"/>
              <a:t>?</a:t>
            </a:r>
          </a:p>
          <a:p>
            <a:pPr lvl="1">
              <a:spcBef>
                <a:spcPts val="0"/>
              </a:spcBef>
            </a:pPr>
            <a:r>
              <a:rPr lang="en-US" altLang="zh-TW" dirty="0" smtClean="0"/>
              <a:t>Option 1 (update protocol): push the update to all copies</a:t>
            </a:r>
          </a:p>
          <a:p>
            <a:pPr lvl="1">
              <a:spcBef>
                <a:spcPts val="0"/>
              </a:spcBef>
            </a:pPr>
            <a:r>
              <a:rPr lang="en-US" altLang="zh-TW" dirty="0" smtClean="0"/>
              <a:t>Option 2 (invalidate protocol): invalidate all others to ensure there is only one valid copy (local), and update it</a:t>
            </a:r>
          </a:p>
          <a:p>
            <a:pPr lvl="2">
              <a:spcBef>
                <a:spcPts val="0"/>
              </a:spcBef>
            </a:pPr>
            <a:r>
              <a:rPr lang="en-US" altLang="zh-TW" dirty="0" smtClean="0"/>
              <a:t>On a read: If local copy isn</a:t>
            </a:r>
            <a:r>
              <a:rPr lang="en-US" altLang="en-US" dirty="0" smtClean="0"/>
              <a:t>’</a:t>
            </a:r>
            <a:r>
              <a:rPr lang="en-US" altLang="zh-TW" dirty="0" smtClean="0"/>
              <a:t>t valid, request it either from the memory or from the node holding the valid copy</a:t>
            </a:r>
          </a:p>
          <a:p>
            <a:pPr lvl="1">
              <a:spcBef>
                <a:spcPts val="0"/>
              </a:spcBef>
            </a:pPr>
            <a:endParaRPr lang="en-US" altLang="zh-TW" dirty="0" smtClean="0"/>
          </a:p>
          <a:p>
            <a:pPr lvl="1">
              <a:spcBef>
                <a:spcPts val="0"/>
              </a:spcBef>
            </a:pPr>
            <a:endParaRPr lang="en-US" altLang="zh-TW" dirty="0" smtClean="0"/>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8</a:t>
            </a:fld>
            <a:endParaRPr lang="zh-TW" altLang="zh-TW"/>
          </a:p>
        </p:txBody>
      </p:sp>
    </p:spTree>
    <p:extLst>
      <p:ext uri="{BB962C8B-B14F-4D97-AF65-F5344CB8AC3E}">
        <p14:creationId xmlns:p14="http://schemas.microsoft.com/office/powerpoint/2010/main" val="3318350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37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8371">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8371">
                                            <p:txEl>
                                              <p:pRg st="7" end="7"/>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nodeType="afterEffect">
                                  <p:stCondLst>
                                    <p:cond delay="0"/>
                                  </p:stCondLst>
                                  <p:childTnLst>
                                    <p:set>
                                      <p:cBhvr>
                                        <p:cTn id="17" dur="1" fill="hold">
                                          <p:stCondLst>
                                            <p:cond delay="0"/>
                                          </p:stCondLst>
                                        </p:cTn>
                                        <p:tgtEl>
                                          <p:spTgt spid="583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
      <a:majorFont>
        <a:latin typeface="Calibri"/>
        <a:ea typeface="標楷體"/>
        <a:cs typeface=""/>
      </a:majorFont>
      <a:minorFont>
        <a:latin typeface="Calibri"/>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dirty="0" smtClean="0">
            <a:ln>
              <a:noFill/>
            </a:ln>
            <a:solidFill>
              <a:schemeClr val="tx1"/>
            </a:solidFill>
            <a:effectLst/>
            <a:latin typeface="+mn-lt"/>
            <a:ea typeface="標楷體" panose="03000509000000000000" pitchFamily="65"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zh-TW" sz="2400" b="0" i="0" u="none" strike="noStrike" cap="none" normalizeH="0" baseline="0" smtClean="0">
            <a:ln>
              <a:noFill/>
            </a:ln>
            <a:solidFill>
              <a:schemeClr val="tx1"/>
            </a:solidFill>
            <a:effectLst/>
            <a:latin typeface="Tahoma" panose="020B0604030504040204" pitchFamily="34" charset="0"/>
            <a:ea typeface="標楷體" panose="03000509000000000000" pitchFamily="65" charset="-120"/>
          </a:defRPr>
        </a:defPPr>
      </a:lstStyle>
    </a:lnDef>
    <a:txDef>
      <a:spPr>
        <a:noFill/>
      </a:spPr>
      <a:bodyPr wrap="none" rtlCol="0">
        <a:spAutoFit/>
      </a:bodyPr>
      <a:lstStyle>
        <a:defPPr>
          <a:defRPr dirty="0" smtClean="0">
            <a:latin typeface="+mn-lt"/>
          </a:defRPr>
        </a:defPPr>
      </a:lstStyle>
    </a:tx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 Portrait.pot</Template>
  <TotalTime>10786</TotalTime>
  <Words>3424</Words>
  <Application>Microsoft Office PowerPoint</Application>
  <PresentationFormat>如螢幕大小 (4:3)</PresentationFormat>
  <Paragraphs>991</Paragraphs>
  <Slides>52</Slides>
  <Notes>38</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52</vt:i4>
      </vt:variant>
    </vt:vector>
  </HeadingPairs>
  <TitlesOfParts>
    <vt:vector size="63" baseType="lpstr">
      <vt:lpstr>Franklin Gothic Book</vt:lpstr>
      <vt:lpstr>ＭＳ Ｐゴシック</vt:lpstr>
      <vt:lpstr>新細明體</vt:lpstr>
      <vt:lpstr>標楷體</vt:lpstr>
      <vt:lpstr>Arial</vt:lpstr>
      <vt:lpstr>Calibri</vt:lpstr>
      <vt:lpstr>Symbol</vt:lpstr>
      <vt:lpstr>Tahoma</vt:lpstr>
      <vt:lpstr>Times New Roman</vt:lpstr>
      <vt:lpstr>Wingdings</vt:lpstr>
      <vt:lpstr>Contemporary Portrait</vt:lpstr>
      <vt:lpstr>CS5102 High Performance Computer Systems  Symmetric Multiprocessors</vt:lpstr>
      <vt:lpstr>Outline</vt:lpstr>
      <vt:lpstr>Centralized Shared-Memory Architecture</vt:lpstr>
      <vt:lpstr>Shared Memory Model</vt:lpstr>
      <vt:lpstr>Shared Memory Model</vt:lpstr>
      <vt:lpstr>Example: Write-Back Cache </vt:lpstr>
      <vt:lpstr>Example: Write-Through Cache</vt:lpstr>
      <vt:lpstr>Maintaining Coherence</vt:lpstr>
      <vt:lpstr>Hardware Cache Coherence</vt:lpstr>
      <vt:lpstr>Two Cache Coherence Methods </vt:lpstr>
      <vt:lpstr>Snoopy Cache Coherence</vt:lpstr>
      <vt:lpstr>Snoopy Cache Coherence</vt:lpstr>
      <vt:lpstr>Bus Snooping for Write-Through Cache</vt:lpstr>
      <vt:lpstr>Bus Snooping  (Update-based Protocol on Write-Through Cache)</vt:lpstr>
      <vt:lpstr>Bus Snooping  (Invalidation-based Protocol on Write-Through Cache)</vt:lpstr>
      <vt:lpstr>Effects of Bus Snooping</vt:lpstr>
      <vt:lpstr>Update vs. Invalidate Tradeoffs</vt:lpstr>
      <vt:lpstr>A Simple Snooping Coherence Protocol</vt:lpstr>
      <vt:lpstr>How about Write-Back Caches?</vt:lpstr>
      <vt:lpstr>How about Write-Back Caches?</vt:lpstr>
      <vt:lpstr>Cache Coherence Protocol (Update-based Protocol on Write-back Cache)</vt:lpstr>
      <vt:lpstr>Cache Coherence Protocol (MSI) (Invalidation-based Protocol on Write-back Cache)</vt:lpstr>
      <vt:lpstr>Cache Coherence Protocol (MSI) (Invalidation-based Protocol on Write-back Cache)</vt:lpstr>
      <vt:lpstr>Cache Coherence Protocol (MSI) (Invalidation-based Protocol on Write-back Cache)</vt:lpstr>
      <vt:lpstr>MSI Writeback Invalidation Protocol</vt:lpstr>
      <vt:lpstr>MSI Writeback Invalidation Protocol</vt:lpstr>
      <vt:lpstr>MSI Example</vt:lpstr>
      <vt:lpstr>MSI Example</vt:lpstr>
      <vt:lpstr>MSI Example</vt:lpstr>
      <vt:lpstr>MSI Example</vt:lpstr>
      <vt:lpstr>MSI Example</vt:lpstr>
      <vt:lpstr>Summary of the Two Coherence Protocols</vt:lpstr>
      <vt:lpstr>Summary of the Two Coherence Protocols</vt:lpstr>
      <vt:lpstr>Tradeoffs of MSI</vt:lpstr>
      <vt:lpstr>Problems with MSI</vt:lpstr>
      <vt:lpstr> Illustration of Problem 2</vt:lpstr>
      <vt:lpstr>Solution to Problem 1: MESI</vt:lpstr>
      <vt:lpstr>MESI: An Enhanced MSI Protocol</vt:lpstr>
      <vt:lpstr>Summary of MESI</vt:lpstr>
      <vt:lpstr>The Problem with MESI</vt:lpstr>
      <vt:lpstr>Improving on MESI</vt:lpstr>
      <vt:lpstr>MOESI Protocol</vt:lpstr>
      <vt:lpstr>Summary of MOESI</vt:lpstr>
      <vt:lpstr>Summary of Snoopy Cache Coherence</vt:lpstr>
      <vt:lpstr>Summary</vt:lpstr>
      <vt:lpstr>Slides for Self-Study</vt:lpstr>
      <vt:lpstr>Implication on Multi-Level Caches</vt:lpstr>
      <vt:lpstr>Intervention</vt:lpstr>
      <vt:lpstr>False Sharing</vt:lpstr>
      <vt:lpstr>Coherency Misses</vt:lpstr>
      <vt:lpstr>Example: True v. False Sharing v. Hit?</vt:lpstr>
      <vt:lpstr>Performance of SMPs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CS5102 High Performance Computer Systems  Symmetric Multiprocessors</dc:title>
  <dc:creator>Chung-Ta King</dc:creator>
  <cp:lastModifiedBy>Chung-Ta King</cp:lastModifiedBy>
  <cp:revision>1226</cp:revision>
  <dcterms:created xsi:type="dcterms:W3CDTF">2000-02-07T23:54:30Z</dcterms:created>
  <dcterms:modified xsi:type="dcterms:W3CDTF">2017-05-24T15:25:02Z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wolf@princeton.edu</vt:lpwstr>
  </property>
  <property fmtid="{D5CDD505-2E9C-101B-9397-08002B2CF9AE}" pid="8" name="HomePage">
    <vt:lpwstr>http://www.ee.princeton.edu/~wolf</vt:lpwstr>
  </property>
  <property fmtid="{D5CDD505-2E9C-101B-9397-08002B2CF9AE}" pid="9" name="Other">
    <vt:lpwstr>Overheads for Computers as Components_x000d_
(c) 2000 Morgan Kaufman</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3</vt:i4>
  </property>
  <property fmtid="{D5CDD505-2E9C-101B-9397-08002B2CF9AE}" pid="21" name="OutputDir">
    <vt:lpwstr>D:\Computers as Components\Web Aids\overheads</vt:lpwstr>
  </property>
</Properties>
</file>