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9" r:id="rId1"/>
  </p:sldMasterIdLst>
  <p:notesMasterIdLst>
    <p:notesMasterId r:id="rId59"/>
  </p:notesMasterIdLst>
  <p:handoutMasterIdLst>
    <p:handoutMasterId r:id="rId60"/>
  </p:handoutMasterIdLst>
  <p:sldIdLst>
    <p:sldId id="288" r:id="rId2"/>
    <p:sldId id="567" r:id="rId3"/>
    <p:sldId id="647" r:id="rId4"/>
    <p:sldId id="648" r:id="rId5"/>
    <p:sldId id="649" r:id="rId6"/>
    <p:sldId id="650" r:id="rId7"/>
    <p:sldId id="651" r:id="rId8"/>
    <p:sldId id="652" r:id="rId9"/>
    <p:sldId id="653" r:id="rId10"/>
    <p:sldId id="654" r:id="rId11"/>
    <p:sldId id="655" r:id="rId12"/>
    <p:sldId id="656" r:id="rId13"/>
    <p:sldId id="657" r:id="rId14"/>
    <p:sldId id="658" r:id="rId15"/>
    <p:sldId id="659" r:id="rId16"/>
    <p:sldId id="660" r:id="rId17"/>
    <p:sldId id="661" r:id="rId18"/>
    <p:sldId id="569" r:id="rId19"/>
    <p:sldId id="574" r:id="rId20"/>
    <p:sldId id="667" r:id="rId21"/>
    <p:sldId id="576" r:id="rId22"/>
    <p:sldId id="663" r:id="rId23"/>
    <p:sldId id="665" r:id="rId24"/>
    <p:sldId id="580" r:id="rId25"/>
    <p:sldId id="670" r:id="rId26"/>
    <p:sldId id="578" r:id="rId27"/>
    <p:sldId id="589" r:id="rId28"/>
    <p:sldId id="666" r:id="rId29"/>
    <p:sldId id="595" r:id="rId30"/>
    <p:sldId id="597" r:id="rId31"/>
    <p:sldId id="594" r:id="rId32"/>
    <p:sldId id="598" r:id="rId33"/>
    <p:sldId id="601" r:id="rId34"/>
    <p:sldId id="602" r:id="rId35"/>
    <p:sldId id="603" r:id="rId36"/>
    <p:sldId id="604" r:id="rId37"/>
    <p:sldId id="605" r:id="rId38"/>
    <p:sldId id="606" r:id="rId39"/>
    <p:sldId id="607" r:id="rId40"/>
    <p:sldId id="608" r:id="rId41"/>
    <p:sldId id="609" r:id="rId42"/>
    <p:sldId id="610" r:id="rId43"/>
    <p:sldId id="611" r:id="rId44"/>
    <p:sldId id="612" r:id="rId45"/>
    <p:sldId id="613" r:id="rId46"/>
    <p:sldId id="614" r:id="rId47"/>
    <p:sldId id="615" r:id="rId48"/>
    <p:sldId id="623" r:id="rId49"/>
    <p:sldId id="624" r:id="rId50"/>
    <p:sldId id="625" r:id="rId51"/>
    <p:sldId id="626" r:id="rId52"/>
    <p:sldId id="630" r:id="rId53"/>
    <p:sldId id="631" r:id="rId54"/>
    <p:sldId id="632" r:id="rId55"/>
    <p:sldId id="633" r:id="rId56"/>
    <p:sldId id="635" r:id="rId57"/>
    <p:sldId id="636" r:id="rId58"/>
  </p:sldIdLst>
  <p:sldSz cx="9144000" cy="6858000" type="screen4x3"/>
  <p:notesSz cx="10234613" cy="7099300"/>
  <p:defaultTextStyle>
    <a:defPPr>
      <a:defRPr lang="en-US"/>
    </a:defPPr>
    <a:lvl1pPr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1pPr>
    <a:lvl2pPr marL="4572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2pPr>
    <a:lvl3pPr marL="9144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3pPr>
    <a:lvl4pPr marL="13716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4pPr>
    <a:lvl5pPr marL="1828800" algn="l" rtl="0" fontAlgn="base">
      <a:spcBef>
        <a:spcPct val="0"/>
      </a:spcBef>
      <a:spcAft>
        <a:spcPct val="0"/>
      </a:spcAft>
      <a:defRPr kumimoji="1" sz="2400" kern="1200">
        <a:solidFill>
          <a:schemeClr val="tx1"/>
        </a:solidFill>
        <a:latin typeface="Tahoma" panose="020B0604030504040204" pitchFamily="34" charset="0"/>
        <a:ea typeface="新細明體" panose="02020500000000000000" pitchFamily="18" charset="-120"/>
        <a:cs typeface="+mn-cs"/>
      </a:defRPr>
    </a:lvl5pPr>
    <a:lvl6pPr marL="22860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6pPr>
    <a:lvl7pPr marL="27432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7pPr>
    <a:lvl8pPr marL="32004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8pPr>
    <a:lvl9pPr marL="3657600" algn="l" defTabSz="914400" rtl="0" eaLnBrk="1" latinLnBrk="0" hangingPunct="1">
      <a:defRPr kumimoji="1" sz="2400" kern="1200">
        <a:solidFill>
          <a:schemeClr val="tx1"/>
        </a:solidFill>
        <a:latin typeface="Tahoma" panose="020B060403050404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3168">
          <p15:clr>
            <a:srgbClr val="A4A3A4"/>
          </p15:clr>
        </p15:guide>
        <p15:guide id="2" pos="2880">
          <p15:clr>
            <a:srgbClr val="A4A3A4"/>
          </p15:clr>
        </p15:guide>
      </p15:sldGuideLst>
    </p:ext>
    <p:ext uri="{2D200454-40CA-4A62-9FC3-DE9A4176ACB9}">
      <p15:notesGuideLst xmlns:p15="http://schemas.microsoft.com/office/powerpoint/2012/main">
        <p15:guide id="1" orient="horz" pos="2236">
          <p15:clr>
            <a:srgbClr val="A4A3A4"/>
          </p15:clr>
        </p15:guide>
        <p15:guide id="2" pos="322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Marwedel"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FF99"/>
    <a:srgbClr val="99CCFF"/>
    <a:srgbClr val="0000FF"/>
    <a:srgbClr val="33CC33"/>
    <a:srgbClr val="FFCC99"/>
    <a:srgbClr val="339933"/>
    <a:srgbClr val="FFCC66"/>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95" autoAdjust="0"/>
    <p:restoredTop sz="87363" autoAdjust="0"/>
  </p:normalViewPr>
  <p:slideViewPr>
    <p:cSldViewPr>
      <p:cViewPr varScale="1">
        <p:scale>
          <a:sx n="56" d="100"/>
          <a:sy n="56" d="100"/>
        </p:scale>
        <p:origin x="1183" y="17"/>
      </p:cViewPr>
      <p:guideLst>
        <p:guide orient="horz" pos="316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8290"/>
    </p:cViewPr>
  </p:sorterViewPr>
  <p:notesViewPr>
    <p:cSldViewPr>
      <p:cViewPr>
        <p:scale>
          <a:sx n="100" d="100"/>
          <a:sy n="100" d="100"/>
        </p:scale>
        <p:origin x="-58" y="1675"/>
      </p:cViewPr>
      <p:guideLst>
        <p:guide orient="horz" pos="2236"/>
        <p:guide pos="3224"/>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5" name="Rectangle 3"/>
          <p:cNvSpPr>
            <a:spLocks noGrp="1" noChangeArrowheads="1"/>
          </p:cNvSpPr>
          <p:nvPr>
            <p:ph type="dt" sz="quarter" idx="1"/>
          </p:nvPr>
        </p:nvSpPr>
        <p:spPr bwMode="auto">
          <a:xfrm>
            <a:off x="5799138" y="0"/>
            <a:ext cx="4433887" cy="354013"/>
          </a:xfrm>
          <a:prstGeom prst="rect">
            <a:avLst/>
          </a:prstGeom>
          <a:noFill/>
          <a:ln>
            <a:noFill/>
          </a:ln>
          <a:effectLst/>
          <a:extLst/>
        </p:spPr>
        <p:txBody>
          <a:bodyPr vert="horz" wrap="square" lIns="91568" tIns="45784" rIns="91568" bIns="45784" numCol="1" anchor="t" anchorCtr="0" compatLnSpc="1">
            <a:prstTxWarp prst="textNoShape">
              <a:avLst/>
            </a:prstTxWarp>
          </a:bodyPr>
          <a:lstStyle>
            <a:lvl1pPr algn="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6" name="Rectangle 4"/>
          <p:cNvSpPr>
            <a:spLocks noGrp="1" noChangeArrowheads="1"/>
          </p:cNvSpPr>
          <p:nvPr>
            <p:ph type="ftr" sz="quarter" idx="2"/>
          </p:nvPr>
        </p:nvSpPr>
        <p:spPr bwMode="auto">
          <a:xfrm>
            <a:off x="0" y="6743700"/>
            <a:ext cx="4433888"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defTabSz="915988" eaLnBrk="0" hangingPunct="0">
              <a:defRPr kumimoji="0" sz="1200">
                <a:latin typeface="Times New Roman" panose="02020603050405020304" pitchFamily="18" charset="0"/>
                <a:ea typeface="新細明體" panose="02020500000000000000" pitchFamily="18" charset="-120"/>
              </a:defRPr>
            </a:lvl1pPr>
          </a:lstStyle>
          <a:p>
            <a:pPr>
              <a:defRPr/>
            </a:pPr>
            <a:endParaRPr lang="zh-TW" altLang="zh-TW"/>
          </a:p>
        </p:txBody>
      </p:sp>
      <p:sp>
        <p:nvSpPr>
          <p:cNvPr id="233477" name="Rectangle 5"/>
          <p:cNvSpPr>
            <a:spLocks noGrp="1" noChangeArrowheads="1"/>
          </p:cNvSpPr>
          <p:nvPr>
            <p:ph type="sldNum" sz="quarter" idx="3"/>
          </p:nvPr>
        </p:nvSpPr>
        <p:spPr bwMode="auto">
          <a:xfrm>
            <a:off x="5799138" y="6743700"/>
            <a:ext cx="4433887" cy="354013"/>
          </a:xfrm>
          <a:prstGeom prst="rect">
            <a:avLst/>
          </a:prstGeom>
          <a:noFill/>
          <a:ln>
            <a:noFill/>
          </a:ln>
          <a:effectLst/>
          <a:extLst/>
        </p:spPr>
        <p:txBody>
          <a:bodyPr vert="horz" wrap="square" lIns="91568" tIns="45784" rIns="91568" bIns="45784" numCol="1" anchor="b" anchorCtr="0" compatLnSpc="1">
            <a:prstTxWarp prst="textNoShape">
              <a:avLst/>
            </a:prstTxWarp>
          </a:bodyPr>
          <a:lstStyle>
            <a:lvl1pPr algn="r" defTabSz="915988" eaLnBrk="0" hangingPunct="0">
              <a:defRPr kumimoji="0" sz="1200">
                <a:latin typeface="Times New Roman" panose="02020603050405020304" pitchFamily="18" charset="0"/>
              </a:defRPr>
            </a:lvl1pPr>
          </a:lstStyle>
          <a:p>
            <a:fld id="{A0BE11CB-2C9D-418D-AA88-8D8F8A0C7AC1}" type="slidenum">
              <a:rPr lang="zh-TW" altLang="en-US"/>
              <a:pPr/>
              <a:t>‹#›</a:t>
            </a:fld>
            <a:endParaRPr lang="zh-TW" altLang="zh-TW"/>
          </a:p>
        </p:txBody>
      </p:sp>
    </p:spTree>
    <p:extLst>
      <p:ext uri="{BB962C8B-B14F-4D97-AF65-F5344CB8AC3E}">
        <p14:creationId xmlns:p14="http://schemas.microsoft.com/office/powerpoint/2010/main" val="34842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hdr" sz="quarter"/>
          </p:nvPr>
        </p:nvSpPr>
        <p:spPr bwMode="auto">
          <a:xfrm>
            <a:off x="0"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87" name="Rectangle 3"/>
          <p:cNvSpPr>
            <a:spLocks noGrp="1" noChangeArrowheads="1"/>
          </p:cNvSpPr>
          <p:nvPr>
            <p:ph type="dt" idx="1"/>
          </p:nvPr>
        </p:nvSpPr>
        <p:spPr bwMode="auto">
          <a:xfrm>
            <a:off x="5800725" y="0"/>
            <a:ext cx="4433888" cy="354013"/>
          </a:xfrm>
          <a:prstGeom prst="rect">
            <a:avLst/>
          </a:prstGeom>
          <a:noFill/>
          <a:ln>
            <a:noFill/>
          </a:ln>
          <a:effectLst/>
          <a:extLst/>
        </p:spPr>
        <p:txBody>
          <a:bodyPr vert="horz" wrap="square" lIns="99040" tIns="49520" rIns="99040" bIns="49520" numCol="1" anchor="t" anchorCtr="0" compatLnSpc="1">
            <a:prstTxWarp prst="textNoShape">
              <a:avLst/>
            </a:prstTxWarp>
          </a:bodyPr>
          <a:lstStyle>
            <a:lvl1pPr algn="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388" name="Rectangle 4"/>
          <p:cNvSpPr>
            <a:spLocks noGrp="1" noRot="1" noChangeAspect="1" noChangeArrowheads="1" noTextEdit="1"/>
          </p:cNvSpPr>
          <p:nvPr>
            <p:ph type="sldImg" idx="2"/>
          </p:nvPr>
        </p:nvSpPr>
        <p:spPr bwMode="auto">
          <a:xfrm>
            <a:off x="3341688" y="533400"/>
            <a:ext cx="3549650" cy="266223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9989" name="Rectangle 5"/>
          <p:cNvSpPr>
            <a:spLocks noGrp="1" noChangeArrowheads="1"/>
          </p:cNvSpPr>
          <p:nvPr>
            <p:ph type="body" sz="quarter" idx="3"/>
          </p:nvPr>
        </p:nvSpPr>
        <p:spPr bwMode="auto">
          <a:xfrm>
            <a:off x="1363663" y="3373438"/>
            <a:ext cx="7507287" cy="3192462"/>
          </a:xfrm>
          <a:prstGeom prst="rect">
            <a:avLst/>
          </a:prstGeom>
          <a:noFill/>
          <a:ln>
            <a:noFill/>
          </a:ln>
          <a:effectLst/>
          <a:extLst/>
        </p:spPr>
        <p:txBody>
          <a:bodyPr vert="horz" wrap="square" lIns="99040" tIns="49520" rIns="99040" bIns="49520" numCol="1" anchor="t" anchorCtr="0" compatLnSpc="1">
            <a:prstTxWarp prst="textNoShape">
              <a:avLst/>
            </a:prstTxWarp>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169990" name="Rectangle 6"/>
          <p:cNvSpPr>
            <a:spLocks noGrp="1" noChangeArrowheads="1"/>
          </p:cNvSpPr>
          <p:nvPr>
            <p:ph type="ftr" sz="quarter" idx="4"/>
          </p:nvPr>
        </p:nvSpPr>
        <p:spPr bwMode="auto">
          <a:xfrm>
            <a:off x="0"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defTabSz="990600" eaLnBrk="1" hangingPunct="1">
              <a:defRPr kumimoji="1" sz="1300">
                <a:latin typeface="Times New Roman" panose="02020603050405020304" pitchFamily="18" charset="0"/>
                <a:ea typeface="新細明體" panose="02020500000000000000" pitchFamily="18" charset="-120"/>
              </a:defRPr>
            </a:lvl1pPr>
          </a:lstStyle>
          <a:p>
            <a:pPr>
              <a:defRPr/>
            </a:pPr>
            <a:endParaRPr lang="zh-TW" altLang="zh-TW"/>
          </a:p>
        </p:txBody>
      </p:sp>
      <p:sp>
        <p:nvSpPr>
          <p:cNvPr id="169991" name="Rectangle 7"/>
          <p:cNvSpPr>
            <a:spLocks noGrp="1" noChangeArrowheads="1"/>
          </p:cNvSpPr>
          <p:nvPr>
            <p:ph type="sldNum" sz="quarter" idx="5"/>
          </p:nvPr>
        </p:nvSpPr>
        <p:spPr bwMode="auto">
          <a:xfrm>
            <a:off x="5800725" y="6745288"/>
            <a:ext cx="4433888" cy="354012"/>
          </a:xfrm>
          <a:prstGeom prst="rect">
            <a:avLst/>
          </a:prstGeom>
          <a:noFill/>
          <a:ln>
            <a:noFill/>
          </a:ln>
          <a:effectLst/>
          <a:extLst/>
        </p:spPr>
        <p:txBody>
          <a:bodyPr vert="horz" wrap="square" lIns="99040" tIns="49520" rIns="99040" bIns="49520" numCol="1" anchor="b" anchorCtr="0" compatLnSpc="1">
            <a:prstTxWarp prst="textNoShape">
              <a:avLst/>
            </a:prstTxWarp>
          </a:bodyPr>
          <a:lstStyle>
            <a:lvl1pPr algn="r" defTabSz="990600">
              <a:defRPr sz="1300">
                <a:latin typeface="Times New Roman" panose="02020603050405020304" pitchFamily="18" charset="0"/>
              </a:defRPr>
            </a:lvl1pPr>
          </a:lstStyle>
          <a:p>
            <a:fld id="{EF6EEB13-CE12-4FF4-956E-CED59E762266}" type="slidenum">
              <a:rPr lang="zh-TW" altLang="en-US"/>
              <a:pPr/>
              <a:t>‹#›</a:t>
            </a:fld>
            <a:endParaRPr lang="zh-TW" altLang="zh-TW"/>
          </a:p>
        </p:txBody>
      </p:sp>
    </p:spTree>
    <p:extLst>
      <p:ext uri="{BB962C8B-B14F-4D97-AF65-F5344CB8AC3E}">
        <p14:creationId xmlns:p14="http://schemas.microsoft.com/office/powerpoint/2010/main" val="2067835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Times New Roman" panose="02020603050405020304" pitchFamily="18"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0</a:t>
            </a:fld>
            <a:endParaRPr lang="zh-TW" altLang="zh-TW"/>
          </a:p>
        </p:txBody>
      </p:sp>
    </p:spTree>
    <p:extLst>
      <p:ext uri="{BB962C8B-B14F-4D97-AF65-F5344CB8AC3E}">
        <p14:creationId xmlns:p14="http://schemas.microsoft.com/office/powerpoint/2010/main" val="2336523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A6EEFCFA-C911-4FEC-90FC-64F5E0D6B5C1}" type="slidenum">
              <a:rPr lang="en-GB" altLang="zh-TW" sz="1300">
                <a:solidFill>
                  <a:srgbClr val="000000"/>
                </a:solidFill>
              </a:rPr>
              <a:pPr eaLnBrk="1" hangingPunct="1"/>
              <a:t>13</a:t>
            </a:fld>
            <a:endParaRPr lang="en-GB" altLang="zh-TW" sz="1300">
              <a:solidFill>
                <a:srgbClr val="000000"/>
              </a:solidFill>
            </a:endParaRPr>
          </a:p>
        </p:txBody>
      </p:sp>
      <p:sp>
        <p:nvSpPr>
          <p:cNvPr id="73731" name="Text Box 1"/>
          <p:cNvSpPr txBox="1">
            <a:spLocks noChangeArrowheads="1"/>
          </p:cNvSpPr>
          <p:nvPr/>
        </p:nvSpPr>
        <p:spPr bwMode="auto">
          <a:xfrm>
            <a:off x="992188" y="768350"/>
            <a:ext cx="5116512" cy="3836988"/>
          </a:xfrm>
          <a:prstGeom prst="rect">
            <a:avLst/>
          </a:prstGeom>
          <a:solidFill>
            <a:srgbClr val="FFFFFF"/>
          </a:solidFill>
          <a:ln w="9360">
            <a:solidFill>
              <a:srgbClr val="000000"/>
            </a:solidFill>
            <a:miter lim="800000"/>
            <a:headEnd/>
            <a:tailEnd/>
          </a:ln>
        </p:spPr>
        <p:txBody>
          <a:bodyPr wrap="none" anchor="ctr"/>
          <a:lstStyle/>
          <a:p>
            <a:endParaRPr lang="en-US" altLang="zh-TW">
              <a:ea typeface="DejaVu LGC Sans" charset="0"/>
              <a:cs typeface="DejaVu LGC Sans" charset="0"/>
            </a:endParaRPr>
          </a:p>
        </p:txBody>
      </p:sp>
      <p:sp>
        <p:nvSpPr>
          <p:cNvPr id="73732" name="Rectangle 2"/>
          <p:cNvSpPr>
            <a:spLocks noGrp="1" noChangeArrowheads="1"/>
          </p:cNvSpPr>
          <p:nvPr>
            <p:ph type="body"/>
          </p:nvPr>
        </p:nvSpPr>
        <p:spPr>
          <a:xfrm>
            <a:off x="946150" y="4859338"/>
            <a:ext cx="5202238" cy="470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2429011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fld id="{F77FBE2D-CEB6-4EFF-A4CC-A970FBCFEC88}" type="slidenum">
              <a:rPr lang="en-US" altLang="ko-KR"/>
              <a:pPr eaLnBrk="1" hangingPunct="1"/>
              <a:t>14</a:t>
            </a:fld>
            <a:endParaRPr lang="en-US" altLang="ko-KR"/>
          </a:p>
        </p:txBody>
      </p:sp>
      <p:sp>
        <p:nvSpPr>
          <p:cNvPr id="62467" name="Rectangle 2"/>
          <p:cNvSpPr>
            <a:spLocks noGrp="1" noRot="1" noChangeAspec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ko-KR" smtClean="0"/>
          </a:p>
        </p:txBody>
      </p:sp>
    </p:spTree>
    <p:extLst>
      <p:ext uri="{BB962C8B-B14F-4D97-AF65-F5344CB8AC3E}">
        <p14:creationId xmlns:p14="http://schemas.microsoft.com/office/powerpoint/2010/main" val="2208516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33EB9872-1DAF-45E6-900F-4E0B494820AA}" type="slidenum">
              <a:rPr lang="en-GB" altLang="zh-TW" sz="1300">
                <a:solidFill>
                  <a:srgbClr val="000000"/>
                </a:solidFill>
              </a:rPr>
              <a:pPr eaLnBrk="1" hangingPunct="1"/>
              <a:t>15</a:t>
            </a:fld>
            <a:endParaRPr lang="en-GB" altLang="zh-TW" sz="1300">
              <a:solidFill>
                <a:srgbClr val="000000"/>
              </a:solidFill>
            </a:endParaRPr>
          </a:p>
        </p:txBody>
      </p:sp>
      <p:sp>
        <p:nvSpPr>
          <p:cNvPr id="77827" name="Text Box 1"/>
          <p:cNvSpPr txBox="1">
            <a:spLocks noChangeArrowheads="1"/>
          </p:cNvSpPr>
          <p:nvPr/>
        </p:nvSpPr>
        <p:spPr bwMode="auto">
          <a:xfrm>
            <a:off x="992188" y="768350"/>
            <a:ext cx="5116512" cy="3836988"/>
          </a:xfrm>
          <a:prstGeom prst="rect">
            <a:avLst/>
          </a:prstGeom>
          <a:solidFill>
            <a:srgbClr val="FFFFFF"/>
          </a:solidFill>
          <a:ln w="9360">
            <a:solidFill>
              <a:srgbClr val="000000"/>
            </a:solidFill>
            <a:miter lim="800000"/>
            <a:headEnd/>
            <a:tailEnd/>
          </a:ln>
        </p:spPr>
        <p:txBody>
          <a:bodyPr wrap="none" anchor="ctr"/>
          <a:lstStyle/>
          <a:p>
            <a:endParaRPr lang="en-US" altLang="zh-TW">
              <a:ea typeface="DejaVu LGC Sans" charset="0"/>
              <a:cs typeface="DejaVu LGC Sans" charset="0"/>
            </a:endParaRPr>
          </a:p>
        </p:txBody>
      </p:sp>
      <p:sp>
        <p:nvSpPr>
          <p:cNvPr id="77828" name="Rectangle 2"/>
          <p:cNvSpPr>
            <a:spLocks noGrp="1" noChangeArrowheads="1"/>
          </p:cNvSpPr>
          <p:nvPr>
            <p:ph type="body"/>
          </p:nvPr>
        </p:nvSpPr>
        <p:spPr>
          <a:xfrm>
            <a:off x="946150" y="4859338"/>
            <a:ext cx="5202238" cy="470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36972503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20</a:t>
            </a:fld>
            <a:endParaRPr lang="zh-TW" altLang="zh-TW"/>
          </a:p>
        </p:txBody>
      </p:sp>
    </p:spTree>
    <p:extLst>
      <p:ext uri="{BB962C8B-B14F-4D97-AF65-F5344CB8AC3E}">
        <p14:creationId xmlns:p14="http://schemas.microsoft.com/office/powerpoint/2010/main" val="1253405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A469BA8-F7F2-4F14-B9B7-9D05F47EAC2F}" type="slidenum">
              <a:rPr lang="en-US" altLang="zh-TW"/>
              <a:pPr/>
              <a:t>24</a:t>
            </a:fld>
            <a:endParaRPr lang="en-US" altLang="zh-TW"/>
          </a:p>
        </p:txBody>
      </p:sp>
      <p:sp>
        <p:nvSpPr>
          <p:cNvPr id="14336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TW"/>
          </a:p>
        </p:txBody>
      </p:sp>
    </p:spTree>
    <p:extLst>
      <p:ext uri="{BB962C8B-B14F-4D97-AF65-F5344CB8AC3E}">
        <p14:creationId xmlns:p14="http://schemas.microsoft.com/office/powerpoint/2010/main" val="26767539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471BFC7-6DFB-490B-9D52-29A9699D38E3}" type="slidenum">
              <a:rPr lang="en-US" altLang="zh-TW"/>
              <a:pPr/>
              <a:t>28</a:t>
            </a:fld>
            <a:endParaRPr lang="en-US" altLang="zh-TW"/>
          </a:p>
        </p:txBody>
      </p:sp>
      <p:sp>
        <p:nvSpPr>
          <p:cNvPr id="12697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26978" name="Text Box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lnSpc>
                <a:spcPct val="95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1600" dirty="0">
                <a:latin typeface="Arial" panose="020B0604020202020204" pitchFamily="34" charset="0"/>
              </a:rPr>
              <a:t>The address assignment and translation is done dynamically by hardware.</a:t>
            </a:r>
          </a:p>
        </p:txBody>
      </p:sp>
    </p:spTree>
    <p:extLst>
      <p:ext uri="{BB962C8B-B14F-4D97-AF65-F5344CB8AC3E}">
        <p14:creationId xmlns:p14="http://schemas.microsoft.com/office/powerpoint/2010/main" val="23425485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786B891-1912-4EF1-911A-2E21E58F0138}" type="slidenum">
              <a:rPr lang="en-US" altLang="zh-TW"/>
              <a:pPr/>
              <a:t>29</a:t>
            </a:fld>
            <a:endParaRPr lang="en-US" altLang="zh-TW"/>
          </a:p>
        </p:txBody>
      </p:sp>
      <p:sp>
        <p:nvSpPr>
          <p:cNvPr id="13004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30050" name="Text Box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lnSpc>
                <a:spcPct val="95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1600">
                <a:latin typeface="Arial" panose="020B0604020202020204" pitchFamily="34" charset="0"/>
              </a:rPr>
              <a:t>From scalar to vector.</a:t>
            </a:r>
          </a:p>
        </p:txBody>
      </p:sp>
    </p:spTree>
    <p:extLst>
      <p:ext uri="{BB962C8B-B14F-4D97-AF65-F5344CB8AC3E}">
        <p14:creationId xmlns:p14="http://schemas.microsoft.com/office/powerpoint/2010/main" val="2505043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78E2D47-FDFA-4435-823F-FD3B985F8788}" type="slidenum">
              <a:rPr lang="en-US" altLang="zh-TW"/>
              <a:pPr/>
              <a:t>30</a:t>
            </a:fld>
            <a:endParaRPr lang="en-US" altLang="zh-TW"/>
          </a:p>
        </p:txBody>
      </p:sp>
      <p:sp>
        <p:nvSpPr>
          <p:cNvPr id="12595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TW"/>
          </a:p>
        </p:txBody>
      </p:sp>
    </p:spTree>
    <p:extLst>
      <p:ext uri="{BB962C8B-B14F-4D97-AF65-F5344CB8AC3E}">
        <p14:creationId xmlns:p14="http://schemas.microsoft.com/office/powerpoint/2010/main" val="13277287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A2D4B6C-4460-4FA1-8C01-A0D148B04D56}" type="slidenum">
              <a:rPr lang="en-US" altLang="zh-TW"/>
              <a:pPr/>
              <a:t>31</a:t>
            </a:fld>
            <a:endParaRPr lang="en-US" altLang="zh-TW"/>
          </a:p>
        </p:txBody>
      </p:sp>
      <p:sp>
        <p:nvSpPr>
          <p:cNvPr id="132097"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32098" name="Text Box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lnSpc>
                <a:spcPct val="95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1600" dirty="0">
                <a:latin typeface="Arial" panose="020B0604020202020204" pitchFamily="34" charset="0"/>
              </a:rPr>
              <a:t>Warp can be grouped at run time by hardware. In this case it will be transparent to the programmer</a:t>
            </a:r>
            <a:r>
              <a:rPr lang="en-US" altLang="zh-TW" sz="1600" dirty="0" smtClean="0">
                <a:latin typeface="Arial" panose="020B0604020202020204" pitchFamily="34" charset="0"/>
              </a:rPr>
              <a:t>.</a:t>
            </a:r>
          </a:p>
          <a:p>
            <a:r>
              <a:rPr lang="en-US" altLang="zh-TW" sz="1600" dirty="0" smtClean="0">
                <a:latin typeface="Arial" panose="020B0604020202020204" pitchFamily="34" charset="0"/>
                <a:ea typeface="ＭＳ Ｐゴシック" panose="020B0600070205080204" pitchFamily="34" charset="-128"/>
              </a:rPr>
              <a:t>With a large number of </a:t>
            </a:r>
            <a:r>
              <a:rPr lang="en-US" altLang="zh-TW" sz="1600" dirty="0" err="1" smtClean="0">
                <a:latin typeface="Arial" panose="020B0604020202020204" pitchFamily="34" charset="0"/>
                <a:ea typeface="ＭＳ Ｐゴシック" panose="020B0600070205080204" pitchFamily="34" charset="-128"/>
              </a:rPr>
              <a:t>shader</a:t>
            </a:r>
            <a:r>
              <a:rPr lang="en-US" altLang="zh-TW" sz="1600" dirty="0" smtClean="0">
                <a:latin typeface="Arial" panose="020B0604020202020204" pitchFamily="34" charset="0"/>
                <a:ea typeface="ＭＳ Ｐゴシック" panose="020B0600070205080204" pitchFamily="34" charset="-128"/>
              </a:rPr>
              <a:t> threads multiplexed on the same execution resources, our architecture employs fine-grained multithreading, where individual threads are interleaved by the fetch unit to proactively hide the potential latency of stalls before they occur. As illustrated by Figure, warps are issued fairly in a round-robin queue. When a thread is blocked by a memory request, </a:t>
            </a:r>
            <a:r>
              <a:rPr lang="en-US" altLang="zh-TW" sz="1600" dirty="0" err="1" smtClean="0">
                <a:latin typeface="Arial" panose="020B0604020202020204" pitchFamily="34" charset="0"/>
                <a:ea typeface="ＭＳ Ｐゴシック" panose="020B0600070205080204" pitchFamily="34" charset="-128"/>
              </a:rPr>
              <a:t>shader</a:t>
            </a:r>
            <a:r>
              <a:rPr lang="en-US" altLang="zh-TW" sz="1600" dirty="0" smtClean="0">
                <a:latin typeface="Arial" panose="020B0604020202020204" pitchFamily="34" charset="0"/>
                <a:ea typeface="ＭＳ Ｐゴシック" panose="020B0600070205080204" pitchFamily="34" charset="-128"/>
              </a:rPr>
              <a:t> core simply removes that thread</a:t>
            </a:r>
            <a:r>
              <a:rPr lang="ja-JP" altLang="en-US" sz="1600" dirty="0" smtClean="0">
                <a:latin typeface="Arial" panose="020B0604020202020204" pitchFamily="34" charset="0"/>
                <a:ea typeface="ＭＳ Ｐゴシック" panose="020B0600070205080204" pitchFamily="34" charset="-128"/>
              </a:rPr>
              <a:t>’</a:t>
            </a:r>
            <a:r>
              <a:rPr lang="en-US" altLang="ja-JP" sz="1600" dirty="0" smtClean="0">
                <a:latin typeface="Arial" panose="020B0604020202020204" pitchFamily="34" charset="0"/>
                <a:ea typeface="ＭＳ Ｐゴシック" panose="020B0600070205080204" pitchFamily="34" charset="-128"/>
              </a:rPr>
              <a:t>s warp from the pool of </a:t>
            </a:r>
            <a:r>
              <a:rPr lang="ja-JP" altLang="en-US" sz="1600" dirty="0" smtClean="0">
                <a:latin typeface="Arial" panose="020B0604020202020204" pitchFamily="34" charset="0"/>
                <a:ea typeface="ＭＳ Ｐゴシック" panose="020B0600070205080204" pitchFamily="34" charset="-128"/>
              </a:rPr>
              <a:t>“</a:t>
            </a:r>
            <a:r>
              <a:rPr lang="en-US" altLang="ja-JP" sz="1600" dirty="0" smtClean="0">
                <a:latin typeface="Arial" panose="020B0604020202020204" pitchFamily="34" charset="0"/>
                <a:ea typeface="ＭＳ Ｐゴシック" panose="020B0600070205080204" pitchFamily="34" charset="-128"/>
              </a:rPr>
              <a:t>ready</a:t>
            </a:r>
            <a:r>
              <a:rPr lang="ja-JP" altLang="en-US" sz="1600" dirty="0" smtClean="0">
                <a:latin typeface="Arial" panose="020B0604020202020204" pitchFamily="34" charset="0"/>
                <a:ea typeface="ＭＳ Ｐゴシック" panose="020B0600070205080204" pitchFamily="34" charset="-128"/>
              </a:rPr>
              <a:t>”</a:t>
            </a:r>
            <a:r>
              <a:rPr lang="en-US" altLang="ja-JP" sz="1600" dirty="0" smtClean="0">
                <a:latin typeface="Arial" panose="020B0604020202020204" pitchFamily="34" charset="0"/>
                <a:ea typeface="ＭＳ Ｐゴシック" panose="020B0600070205080204" pitchFamily="34" charset="-128"/>
              </a:rPr>
              <a:t> warps and thereby allows other threads to proceed while the memory system processes its request.</a:t>
            </a:r>
          </a:p>
          <a:p>
            <a:r>
              <a:rPr lang="en-US" altLang="zh-TW" sz="1600" dirty="0" smtClean="0">
                <a:latin typeface="Arial" panose="020B0604020202020204" pitchFamily="34" charset="0"/>
                <a:ea typeface="ＭＳ Ｐゴシック" panose="020B0600070205080204" pitchFamily="34" charset="-128"/>
              </a:rPr>
              <a:t> With a large number of threads (1024 per </a:t>
            </a:r>
            <a:r>
              <a:rPr lang="en-US" altLang="zh-TW" sz="1600" dirty="0" err="1" smtClean="0">
                <a:latin typeface="Arial" panose="020B0604020202020204" pitchFamily="34" charset="0"/>
                <a:ea typeface="ＭＳ Ｐゴシック" panose="020B0600070205080204" pitchFamily="34" charset="-128"/>
              </a:rPr>
              <a:t>shader</a:t>
            </a:r>
            <a:r>
              <a:rPr lang="en-US" altLang="zh-TW" sz="1600" dirty="0" smtClean="0">
                <a:latin typeface="Arial" panose="020B0604020202020204" pitchFamily="34" charset="0"/>
                <a:ea typeface="ＭＳ Ｐゴシック" panose="020B0600070205080204" pitchFamily="34" charset="-128"/>
              </a:rPr>
              <a:t> core) interleaved on the same pipeline, FGMT effectively hides the latency of most memory operations since the pipeline is occupied with instructions from other threads while memory operations complete. also hides the pipeline latency so that data bypassing logic can potentially be omitted to save area with minimal impact on performance. simplify the dependency check logic design by restricting each thread to have at most one instruction running in the pipeline at any time.</a:t>
            </a:r>
          </a:p>
        </p:txBody>
      </p:sp>
    </p:spTree>
    <p:extLst>
      <p:ext uri="{BB962C8B-B14F-4D97-AF65-F5344CB8AC3E}">
        <p14:creationId xmlns:p14="http://schemas.microsoft.com/office/powerpoint/2010/main" val="3780385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9C87794-DC4C-4B80-A20B-4A0E25F349B2}" type="slidenum">
              <a:rPr lang="en-US" altLang="zh-TW"/>
              <a:pPr/>
              <a:t>32</a:t>
            </a:fld>
            <a:endParaRPr lang="en-US" altLang="zh-TW"/>
          </a:p>
        </p:txBody>
      </p:sp>
      <p:sp>
        <p:nvSpPr>
          <p:cNvPr id="1331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33122" name="Text Box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lnSpc>
                <a:spcPct val="95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1600">
                <a:latin typeface="Arial" panose="020B0604020202020204" pitchFamily="34" charset="0"/>
              </a:rPr>
              <a:t>The NVIDIA Fermi PE can do int and fp.</a:t>
            </a:r>
          </a:p>
        </p:txBody>
      </p:sp>
    </p:spTree>
    <p:extLst>
      <p:ext uri="{BB962C8B-B14F-4D97-AF65-F5344CB8AC3E}">
        <p14:creationId xmlns:p14="http://schemas.microsoft.com/office/powerpoint/2010/main" val="2479457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3</a:t>
            </a:fld>
            <a:endParaRPr lang="zh-TW" altLang="zh-TW"/>
          </a:p>
        </p:txBody>
      </p:sp>
    </p:spTree>
    <p:extLst>
      <p:ext uri="{BB962C8B-B14F-4D97-AF65-F5344CB8AC3E}">
        <p14:creationId xmlns:p14="http://schemas.microsoft.com/office/powerpoint/2010/main" val="40850025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CUDA threads in a thread block may be scheduled to different warps</a:t>
            </a:r>
            <a:r>
              <a:rPr lang="en-US" altLang="zh-TW" baseline="0" dirty="0" smtClean="0"/>
              <a:t> by hardware and they may be executed in an interleaved fashion. However, they all can communicate with each other through shared memory.</a:t>
            </a:r>
            <a:endParaRPr lang="zh-TW" altLang="en-US" dirty="0"/>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34</a:t>
            </a:fld>
            <a:endParaRPr lang="zh-TW" altLang="zh-TW"/>
          </a:p>
        </p:txBody>
      </p:sp>
    </p:spTree>
    <p:extLst>
      <p:ext uri="{BB962C8B-B14F-4D97-AF65-F5344CB8AC3E}">
        <p14:creationId xmlns:p14="http://schemas.microsoft.com/office/powerpoint/2010/main" val="3890018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14 May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36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829037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B341FA1-7648-4956-B6D1-055414FD5C43}" type="slidenum">
              <a:rPr lang="en-US" altLang="zh-TW"/>
              <a:pPr/>
              <a:t>37</a:t>
            </a:fld>
            <a:endParaRPr lang="en-US" altLang="zh-TW"/>
          </a:p>
        </p:txBody>
      </p:sp>
      <p:sp>
        <p:nvSpPr>
          <p:cNvPr id="158721"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58722" name="Text Box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lnSpc>
                <a:spcPct val="95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1600">
                <a:latin typeface="Arial" panose="020B0604020202020204" pitchFamily="34" charset="0"/>
              </a:rPr>
              <a:t>This example assumes the two warp schedulers are decoupled. It is possible that they are coupled together, at the cost of hardware complexity.</a:t>
            </a:r>
          </a:p>
        </p:txBody>
      </p:sp>
    </p:spTree>
    <p:extLst>
      <p:ext uri="{BB962C8B-B14F-4D97-AF65-F5344CB8AC3E}">
        <p14:creationId xmlns:p14="http://schemas.microsoft.com/office/powerpoint/2010/main" val="17132922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95F63D9-1F53-496C-829B-96E2C05BF715}" type="slidenum">
              <a:rPr lang="en-US" altLang="zh-TW"/>
              <a:pPr/>
              <a:t>38</a:t>
            </a:fld>
            <a:endParaRPr lang="en-US" altLang="zh-TW"/>
          </a:p>
        </p:txBody>
      </p:sp>
      <p:sp>
        <p:nvSpPr>
          <p:cNvPr id="15974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TW"/>
          </a:p>
        </p:txBody>
      </p:sp>
    </p:spTree>
    <p:extLst>
      <p:ext uri="{BB962C8B-B14F-4D97-AF65-F5344CB8AC3E}">
        <p14:creationId xmlns:p14="http://schemas.microsoft.com/office/powerpoint/2010/main" val="18524462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7DCA4D8-2BD8-475E-9B01-73E00CA89E0A}" type="slidenum">
              <a:rPr lang="en-US" altLang="zh-TW"/>
              <a:pPr/>
              <a:t>39</a:t>
            </a:fld>
            <a:endParaRPr lang="en-US" altLang="zh-TW"/>
          </a:p>
        </p:txBody>
      </p:sp>
      <p:sp>
        <p:nvSpPr>
          <p:cNvPr id="160769" name="Text Box 1"/>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TW" altLang="en-US"/>
          </a:p>
        </p:txBody>
      </p:sp>
      <p:sp>
        <p:nvSpPr>
          <p:cNvPr id="160770" name="Text Box 2"/>
          <p:cNvSpPr txBox="1">
            <a:spLocks noGrp="1" noChangeArrowheads="1"/>
          </p:cNvSpPr>
          <p:nvPr>
            <p:ph type="body"/>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eaLnBrk="1" hangingPunct="1">
              <a:lnSpc>
                <a:spcPct val="95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1600">
                <a:latin typeface="Arial" panose="020B0604020202020204" pitchFamily="34" charset="0"/>
              </a:rPr>
              <a:t>Assume the register file has one read port.</a:t>
            </a:r>
          </a:p>
          <a:p>
            <a:pPr eaLnBrk="1" hangingPunct="1">
              <a:lnSpc>
                <a:spcPct val="95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US" altLang="zh-TW" sz="1600">
              <a:latin typeface="Arial" panose="020B0604020202020204" pitchFamily="34" charset="0"/>
            </a:endParaRPr>
          </a:p>
          <a:p>
            <a:pPr eaLnBrk="1" hangingPunct="1">
              <a:lnSpc>
                <a:spcPct val="95000"/>
              </a:lnSpc>
              <a:spcBef>
                <a:spcPct val="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TW" sz="1600">
                <a:latin typeface="Arial" panose="020B0604020202020204" pitchFamily="34" charset="0"/>
              </a:rPr>
              <a:t>The register file may need two read port to support instructions with 3 source operands, e.g. the Fused Multiply Add (FMA).</a:t>
            </a:r>
          </a:p>
        </p:txBody>
      </p:sp>
    </p:spTree>
    <p:extLst>
      <p:ext uri="{BB962C8B-B14F-4D97-AF65-F5344CB8AC3E}">
        <p14:creationId xmlns:p14="http://schemas.microsoft.com/office/powerpoint/2010/main" val="32637750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475115B-6DDF-4215-A682-C0D7B8BD5785}" type="slidenum">
              <a:rPr lang="en-US" altLang="zh-TW"/>
              <a:pPr/>
              <a:t>40</a:t>
            </a:fld>
            <a:endParaRPr lang="en-US" altLang="zh-TW"/>
          </a:p>
        </p:txBody>
      </p:sp>
      <p:sp>
        <p:nvSpPr>
          <p:cNvPr id="16179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TW"/>
          </a:p>
        </p:txBody>
      </p:sp>
    </p:spTree>
    <p:extLst>
      <p:ext uri="{BB962C8B-B14F-4D97-AF65-F5344CB8AC3E}">
        <p14:creationId xmlns:p14="http://schemas.microsoft.com/office/powerpoint/2010/main" val="1553822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3BEFC93-7300-42DA-ACEF-F6B9323F8772}" type="slidenum">
              <a:rPr lang="en-US" altLang="zh-TW"/>
              <a:pPr/>
              <a:t>41</a:t>
            </a:fld>
            <a:endParaRPr lang="en-US" altLang="zh-TW"/>
          </a:p>
        </p:txBody>
      </p:sp>
      <p:sp>
        <p:nvSpPr>
          <p:cNvPr id="162817"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TW"/>
          </a:p>
        </p:txBody>
      </p:sp>
    </p:spTree>
    <p:extLst>
      <p:ext uri="{BB962C8B-B14F-4D97-AF65-F5344CB8AC3E}">
        <p14:creationId xmlns:p14="http://schemas.microsoft.com/office/powerpoint/2010/main" val="36942976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6106D99-8443-430A-8D68-20263F8174B3}" type="slidenum">
              <a:rPr lang="en-US" altLang="zh-TW"/>
              <a:pPr/>
              <a:t>42</a:t>
            </a:fld>
            <a:endParaRPr lang="en-US" altLang="zh-TW"/>
          </a:p>
        </p:txBody>
      </p:sp>
      <p:sp>
        <p:nvSpPr>
          <p:cNvPr id="163841"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TW"/>
          </a:p>
        </p:txBody>
      </p:sp>
    </p:spTree>
    <p:extLst>
      <p:ext uri="{BB962C8B-B14F-4D97-AF65-F5344CB8AC3E}">
        <p14:creationId xmlns:p14="http://schemas.microsoft.com/office/powerpoint/2010/main" val="4988449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6A32EC0-BDA2-469C-8DC9-D116A667A18C}" type="slidenum">
              <a:rPr lang="en-US" altLang="zh-TW"/>
              <a:pPr/>
              <a:t>43</a:t>
            </a:fld>
            <a:endParaRPr lang="en-US" altLang="zh-TW"/>
          </a:p>
        </p:txBody>
      </p:sp>
      <p:sp>
        <p:nvSpPr>
          <p:cNvPr id="164865"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TW"/>
          </a:p>
        </p:txBody>
      </p:sp>
    </p:spTree>
    <p:extLst>
      <p:ext uri="{BB962C8B-B14F-4D97-AF65-F5344CB8AC3E}">
        <p14:creationId xmlns:p14="http://schemas.microsoft.com/office/powerpoint/2010/main" val="1275953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FD0C227-FA3D-46E2-9674-01786D1E8FD6}" type="slidenum">
              <a:rPr lang="en-US" altLang="zh-TW"/>
              <a:pPr/>
              <a:t>44</a:t>
            </a:fld>
            <a:endParaRPr lang="en-US" altLang="zh-TW"/>
          </a:p>
        </p:txBody>
      </p:sp>
      <p:sp>
        <p:nvSpPr>
          <p:cNvPr id="165889"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TW"/>
          </a:p>
        </p:txBody>
      </p:sp>
    </p:spTree>
    <p:extLst>
      <p:ext uri="{BB962C8B-B14F-4D97-AF65-F5344CB8AC3E}">
        <p14:creationId xmlns:p14="http://schemas.microsoft.com/office/powerpoint/2010/main" val="1746587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4C468050-CD27-4403-93BF-03FE0165ED42}" type="slidenum">
              <a:rPr lang="en-GB" altLang="zh-TW" sz="1300">
                <a:solidFill>
                  <a:srgbClr val="000000"/>
                </a:solidFill>
              </a:rPr>
              <a:pPr eaLnBrk="1" hangingPunct="1"/>
              <a:t>4</a:t>
            </a:fld>
            <a:endParaRPr lang="en-GB" altLang="zh-TW" sz="1300">
              <a:solidFill>
                <a:srgbClr val="000000"/>
              </a:solidFill>
            </a:endParaRPr>
          </a:p>
        </p:txBody>
      </p:sp>
      <p:sp>
        <p:nvSpPr>
          <p:cNvPr id="57347" name="Text Box 1"/>
          <p:cNvSpPr txBox="1">
            <a:spLocks noChangeArrowheads="1"/>
          </p:cNvSpPr>
          <p:nvPr/>
        </p:nvSpPr>
        <p:spPr bwMode="auto">
          <a:xfrm>
            <a:off x="992188" y="768350"/>
            <a:ext cx="5113337" cy="3833813"/>
          </a:xfrm>
          <a:prstGeom prst="rect">
            <a:avLst/>
          </a:prstGeom>
          <a:solidFill>
            <a:srgbClr val="FFFFFF"/>
          </a:solidFill>
          <a:ln w="9525">
            <a:solidFill>
              <a:srgbClr val="000000"/>
            </a:solidFill>
            <a:miter lim="800000"/>
            <a:headEnd/>
            <a:tailEnd/>
          </a:ln>
        </p:spPr>
        <p:txBody>
          <a:bodyPr wrap="none" anchor="ctr"/>
          <a:lstStyle/>
          <a:p>
            <a:endParaRPr lang="en-US" altLang="zh-TW">
              <a:ea typeface="DejaVu LGC Sans" charset="0"/>
              <a:cs typeface="DejaVu LGC Sans" charset="0"/>
            </a:endParaRPr>
          </a:p>
        </p:txBody>
      </p:sp>
      <p:sp>
        <p:nvSpPr>
          <p:cNvPr id="57348" name="Rectangle 2"/>
          <p:cNvSpPr>
            <a:spLocks noGrp="1" noChangeArrowheads="1"/>
          </p:cNvSpPr>
          <p:nvPr>
            <p:ph type="body"/>
          </p:nvPr>
        </p:nvSpPr>
        <p:spPr>
          <a:xfrm>
            <a:off x="946150" y="4859338"/>
            <a:ext cx="5202238" cy="470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3997385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01EC04A-42CF-4A46-B965-CFC891D83895}" type="slidenum">
              <a:rPr lang="en-US" altLang="zh-TW"/>
              <a:pPr/>
              <a:t>45</a:t>
            </a:fld>
            <a:endParaRPr lang="en-US" altLang="zh-TW"/>
          </a:p>
        </p:txBody>
      </p:sp>
      <p:sp>
        <p:nvSpPr>
          <p:cNvPr id="166913" name="Rectangle 1"/>
          <p:cNvSpPr txBox="1">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Rectangle 2"/>
          <p:cNvSpPr txBox="1">
            <a:spLocks noGrp="1" noChangeArrowheads="1"/>
          </p:cNvSpPr>
          <p:nvPr>
            <p:ph type="body" idx="1"/>
          </p:nvPr>
        </p:nvSpPr>
        <p:spPr bwMode="auto">
          <a:xfrm>
            <a:off x="914400" y="4343400"/>
            <a:ext cx="5029200" cy="42084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zh-TW"/>
          </a:p>
        </p:txBody>
      </p:sp>
    </p:spTree>
    <p:extLst>
      <p:ext uri="{BB962C8B-B14F-4D97-AF65-F5344CB8AC3E}">
        <p14:creationId xmlns:p14="http://schemas.microsoft.com/office/powerpoint/2010/main" val="1691918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14 May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27003051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14 May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47</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AU" dirty="0" err="1" smtClean="0"/>
              <a:t>blockDim.x</a:t>
            </a:r>
            <a:r>
              <a:rPr lang="en-AU" dirty="0" smtClean="0"/>
              <a:t> = 512 </a:t>
            </a:r>
            <a:r>
              <a:rPr lang="en-AU" dirty="0" smtClean="0">
                <a:sym typeface="Wingdings" panose="05000000000000000000" pitchFamily="2" charset="2"/>
              </a:rPr>
              <a:t> </a:t>
            </a:r>
            <a:r>
              <a:rPr lang="en-AU" dirty="0" err="1" smtClean="0">
                <a:sym typeface="Wingdings" panose="05000000000000000000" pitchFamily="2" charset="2"/>
              </a:rPr>
              <a:t>i</a:t>
            </a:r>
            <a:r>
              <a:rPr lang="en-AU" dirty="0" smtClean="0">
                <a:sym typeface="Wingdings" panose="05000000000000000000" pitchFamily="2" charset="2"/>
              </a:rPr>
              <a:t> = </a:t>
            </a:r>
            <a:r>
              <a:rPr lang="en-AU" dirty="0" err="1" smtClean="0">
                <a:sym typeface="Wingdings" panose="05000000000000000000" pitchFamily="2" charset="2"/>
              </a:rPr>
              <a:t>blockDim.x</a:t>
            </a:r>
            <a:r>
              <a:rPr lang="en-AU" baseline="0" dirty="0" smtClean="0">
                <a:sym typeface="Wingdings" panose="05000000000000000000" pitchFamily="2" charset="2"/>
              </a:rPr>
              <a:t> * </a:t>
            </a:r>
            <a:r>
              <a:rPr lang="en-AU" baseline="0" dirty="0" err="1" smtClean="0">
                <a:sym typeface="Wingdings" panose="05000000000000000000" pitchFamily="2" charset="2"/>
              </a:rPr>
              <a:t>blockIdx.x</a:t>
            </a:r>
            <a:r>
              <a:rPr lang="en-AU" baseline="0" dirty="0" smtClean="0">
                <a:sym typeface="Wingdings" panose="05000000000000000000" pitchFamily="2" charset="2"/>
              </a:rPr>
              <a:t>  + </a:t>
            </a:r>
            <a:r>
              <a:rPr lang="en-US" altLang="zh-TW" sz="1200" dirty="0" err="1" smtClean="0">
                <a:solidFill>
                  <a:srgbClr val="38761D"/>
                </a:solidFill>
              </a:rPr>
              <a:t>threadIdx.x</a:t>
            </a:r>
            <a:r>
              <a:rPr lang="en-US" altLang="zh-TW" sz="1200" dirty="0" smtClean="0">
                <a:solidFill>
                  <a:srgbClr val="38761D"/>
                </a:solidFill>
              </a:rPr>
              <a:t>  </a:t>
            </a:r>
            <a:r>
              <a:rPr lang="en-AU" baseline="0" dirty="0" smtClean="0">
                <a:sym typeface="Wingdings" panose="05000000000000000000" pitchFamily="2" charset="2"/>
              </a:rPr>
              <a:t> (</a:t>
            </a:r>
            <a:r>
              <a:rPr lang="en-AU" baseline="0" dirty="0" err="1" smtClean="0">
                <a:sym typeface="Wingdings" panose="05000000000000000000" pitchFamily="2" charset="2"/>
              </a:rPr>
              <a:t>i</a:t>
            </a:r>
            <a:r>
              <a:rPr lang="en-AU" baseline="0" dirty="0" smtClean="0">
                <a:sym typeface="Wingdings" panose="05000000000000000000" pitchFamily="2" charset="2"/>
              </a:rPr>
              <a:t> is in R8)</a:t>
            </a:r>
            <a:endParaRPr lang="en-AU" dirty="0"/>
          </a:p>
        </p:txBody>
      </p:sp>
    </p:spTree>
    <p:extLst>
      <p:ext uri="{BB962C8B-B14F-4D97-AF65-F5344CB8AC3E}">
        <p14:creationId xmlns:p14="http://schemas.microsoft.com/office/powerpoint/2010/main" val="11507901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48</a:t>
            </a:fld>
            <a:endParaRPr lang="zh-TW" altLang="zh-TW"/>
          </a:p>
        </p:txBody>
      </p:sp>
    </p:spTree>
    <p:extLst>
      <p:ext uri="{BB962C8B-B14F-4D97-AF65-F5344CB8AC3E}">
        <p14:creationId xmlns:p14="http://schemas.microsoft.com/office/powerpoint/2010/main" val="3079289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14 May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51</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AU" dirty="0" smtClean="0"/>
              <a:t>*Push, *Comp, *Pop</a:t>
            </a:r>
            <a:r>
              <a:rPr lang="en-AU" baseline="0" dirty="0" smtClean="0"/>
              <a:t> are branch synchronization markers inserted by the PTX assembler</a:t>
            </a:r>
            <a:endParaRPr lang="en-AU" dirty="0"/>
          </a:p>
        </p:txBody>
      </p:sp>
    </p:spTree>
    <p:extLst>
      <p:ext uri="{BB962C8B-B14F-4D97-AF65-F5344CB8AC3E}">
        <p14:creationId xmlns:p14="http://schemas.microsoft.com/office/powerpoint/2010/main" val="1078397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EF6EEB13-CE12-4FF4-956E-CED59E762266}" type="slidenum">
              <a:rPr lang="zh-TW" altLang="en-US" smtClean="0"/>
              <a:pPr/>
              <a:t>52</a:t>
            </a:fld>
            <a:endParaRPr lang="zh-TW" altLang="zh-TW"/>
          </a:p>
        </p:txBody>
      </p:sp>
    </p:spTree>
    <p:extLst>
      <p:ext uri="{BB962C8B-B14F-4D97-AF65-F5344CB8AC3E}">
        <p14:creationId xmlns:p14="http://schemas.microsoft.com/office/powerpoint/2010/main" val="1253359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14 May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53</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5929196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14 May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55</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41110253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t>The University of Adelaide, School of Computer Science</a:t>
            </a:r>
          </a:p>
        </p:txBody>
      </p:sp>
      <p:sp>
        <p:nvSpPr>
          <p:cNvPr id="5" name="Rectangle 3"/>
          <p:cNvSpPr>
            <a:spLocks noGrp="1" noChangeArrowheads="1"/>
          </p:cNvSpPr>
          <p:nvPr>
            <p:ph type="dt" idx="1"/>
          </p:nvPr>
        </p:nvSpPr>
        <p:spPr>
          <a:ln/>
        </p:spPr>
        <p:txBody>
          <a:bodyPr/>
          <a:lstStyle/>
          <a:p>
            <a:fld id="{07DA533B-45CB-4337-89C6-857AE8953CCB}" type="datetime3">
              <a:rPr lang="en-US"/>
              <a:pPr/>
              <a:t>14 May 2017</a:t>
            </a:fld>
            <a:endParaRPr lang="en-US"/>
          </a:p>
        </p:txBody>
      </p:sp>
      <p:sp>
        <p:nvSpPr>
          <p:cNvPr id="6" name="Rectangle 6"/>
          <p:cNvSpPr>
            <a:spLocks noGrp="1" noChangeArrowheads="1"/>
          </p:cNvSpPr>
          <p:nvPr>
            <p:ph type="ftr" sz="quarter" idx="4"/>
          </p:nvPr>
        </p:nvSpPr>
        <p:spPr>
          <a:ln/>
        </p:spPr>
        <p:txBody>
          <a:bodyPr/>
          <a:lstStyle/>
          <a:p>
            <a:r>
              <a:rPr lang="en-US"/>
              <a:t>Chapter 2 — Instructions: Language of the Computer</a:t>
            </a:r>
          </a:p>
        </p:txBody>
      </p:sp>
      <p:sp>
        <p:nvSpPr>
          <p:cNvPr id="7" name="Rectangle 7"/>
          <p:cNvSpPr>
            <a:spLocks noGrp="1" noChangeArrowheads="1"/>
          </p:cNvSpPr>
          <p:nvPr>
            <p:ph type="sldNum" sz="quarter" idx="5"/>
          </p:nvPr>
        </p:nvSpPr>
        <p:spPr>
          <a:ln/>
        </p:spPr>
        <p:txBody>
          <a:bodyPr/>
          <a:lstStyle/>
          <a:p>
            <a:fld id="{AD67176E-D0DA-4D40-9114-1A30A59F807E}" type="slidenum">
              <a:rPr lang="en-US"/>
              <a:pPr/>
              <a:t>56</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endParaRPr lang="en-AU"/>
          </a:p>
        </p:txBody>
      </p:sp>
    </p:spTree>
    <p:extLst>
      <p:ext uri="{BB962C8B-B14F-4D97-AF65-F5344CB8AC3E}">
        <p14:creationId xmlns:p14="http://schemas.microsoft.com/office/powerpoint/2010/main" val="33466088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C07B0AB6-7456-4535-B465-598E55D8326A}" type="slidenum">
              <a:rPr lang="en-GB" altLang="zh-TW" sz="1300">
                <a:solidFill>
                  <a:srgbClr val="000000"/>
                </a:solidFill>
              </a:rPr>
              <a:pPr eaLnBrk="1" hangingPunct="1"/>
              <a:t>6</a:t>
            </a:fld>
            <a:endParaRPr lang="en-GB" altLang="zh-TW" sz="1300">
              <a:solidFill>
                <a:srgbClr val="000000"/>
              </a:solidFill>
            </a:endParaRPr>
          </a:p>
        </p:txBody>
      </p:sp>
      <p:sp>
        <p:nvSpPr>
          <p:cNvPr id="63491" name="Text Box 1"/>
          <p:cNvSpPr txBox="1">
            <a:spLocks noChangeArrowheads="1"/>
          </p:cNvSpPr>
          <p:nvPr/>
        </p:nvSpPr>
        <p:spPr bwMode="auto">
          <a:xfrm>
            <a:off x="992188" y="768350"/>
            <a:ext cx="5116512" cy="3836988"/>
          </a:xfrm>
          <a:prstGeom prst="rect">
            <a:avLst/>
          </a:prstGeom>
          <a:solidFill>
            <a:srgbClr val="FFFFFF"/>
          </a:solidFill>
          <a:ln w="9360">
            <a:solidFill>
              <a:srgbClr val="000000"/>
            </a:solidFill>
            <a:miter lim="800000"/>
            <a:headEnd/>
            <a:tailEnd/>
          </a:ln>
        </p:spPr>
        <p:txBody>
          <a:bodyPr wrap="none" anchor="ctr"/>
          <a:lstStyle/>
          <a:p>
            <a:endParaRPr lang="en-US" altLang="zh-TW">
              <a:ea typeface="DejaVu LGC Sans" charset="0"/>
              <a:cs typeface="DejaVu LGC Sans" charset="0"/>
            </a:endParaRPr>
          </a:p>
        </p:txBody>
      </p:sp>
      <p:sp>
        <p:nvSpPr>
          <p:cNvPr id="63492" name="Rectangle 2"/>
          <p:cNvSpPr>
            <a:spLocks noGrp="1" noChangeArrowheads="1"/>
          </p:cNvSpPr>
          <p:nvPr>
            <p:ph type="body"/>
          </p:nvPr>
        </p:nvSpPr>
        <p:spPr>
          <a:xfrm>
            <a:off x="946150" y="4859338"/>
            <a:ext cx="5202238" cy="470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41027652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CFB52C1-E954-4214-A202-AF15751EA8E2}" type="slidenum">
              <a:rPr lang="en-US" altLang="zh-TW"/>
              <a:pPr/>
              <a:t>7</a:t>
            </a:fld>
            <a:endParaRPr lang="en-US" altLang="zh-TW"/>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zh-TW" altLang="zh-TW"/>
          </a:p>
        </p:txBody>
      </p:sp>
    </p:spTree>
    <p:extLst>
      <p:ext uri="{BB962C8B-B14F-4D97-AF65-F5344CB8AC3E}">
        <p14:creationId xmlns:p14="http://schemas.microsoft.com/office/powerpoint/2010/main" val="391606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DB11FB7C-0F21-41E6-8073-9CC34B89D930}" type="slidenum">
              <a:rPr lang="en-GB" altLang="zh-TW" sz="1300">
                <a:solidFill>
                  <a:srgbClr val="000000"/>
                </a:solidFill>
              </a:rPr>
              <a:pPr eaLnBrk="1" hangingPunct="1"/>
              <a:t>8</a:t>
            </a:fld>
            <a:endParaRPr lang="en-GB" altLang="zh-TW" sz="1300">
              <a:solidFill>
                <a:srgbClr val="000000"/>
              </a:solidFill>
            </a:endParaRPr>
          </a:p>
        </p:txBody>
      </p:sp>
      <p:sp>
        <p:nvSpPr>
          <p:cNvPr id="64515" name="Text Box 1"/>
          <p:cNvSpPr txBox="1">
            <a:spLocks noChangeArrowheads="1"/>
          </p:cNvSpPr>
          <p:nvPr/>
        </p:nvSpPr>
        <p:spPr bwMode="auto">
          <a:xfrm>
            <a:off x="992188" y="768350"/>
            <a:ext cx="5116512" cy="3836988"/>
          </a:xfrm>
          <a:prstGeom prst="rect">
            <a:avLst/>
          </a:prstGeom>
          <a:solidFill>
            <a:srgbClr val="FFFFFF"/>
          </a:solidFill>
          <a:ln w="9360">
            <a:solidFill>
              <a:srgbClr val="000000"/>
            </a:solidFill>
            <a:miter lim="800000"/>
            <a:headEnd/>
            <a:tailEnd/>
          </a:ln>
        </p:spPr>
        <p:txBody>
          <a:bodyPr wrap="none" anchor="ctr"/>
          <a:lstStyle/>
          <a:p>
            <a:endParaRPr lang="en-US" altLang="zh-TW">
              <a:ea typeface="DejaVu LGC Sans" charset="0"/>
              <a:cs typeface="DejaVu LGC Sans" charset="0"/>
            </a:endParaRPr>
          </a:p>
        </p:txBody>
      </p:sp>
      <p:sp>
        <p:nvSpPr>
          <p:cNvPr id="64516" name="Rectangle 2"/>
          <p:cNvSpPr>
            <a:spLocks noGrp="1" noChangeArrowheads="1"/>
          </p:cNvSpPr>
          <p:nvPr>
            <p:ph type="body"/>
          </p:nvPr>
        </p:nvSpPr>
        <p:spPr>
          <a:xfrm>
            <a:off x="946150" y="4859338"/>
            <a:ext cx="5202238" cy="470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3058368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633C776B-BAA5-4B5D-83DA-7A880BE989EB}" type="slidenum">
              <a:rPr lang="en-GB" altLang="zh-TW" sz="1300">
                <a:solidFill>
                  <a:srgbClr val="000000"/>
                </a:solidFill>
              </a:rPr>
              <a:pPr eaLnBrk="1" hangingPunct="1"/>
              <a:t>9</a:t>
            </a:fld>
            <a:endParaRPr lang="en-GB" altLang="zh-TW" sz="1300">
              <a:solidFill>
                <a:srgbClr val="000000"/>
              </a:solidFill>
            </a:endParaRPr>
          </a:p>
        </p:txBody>
      </p:sp>
      <p:sp>
        <p:nvSpPr>
          <p:cNvPr id="65539" name="Text Box 1"/>
          <p:cNvSpPr txBox="1">
            <a:spLocks noChangeArrowheads="1"/>
          </p:cNvSpPr>
          <p:nvPr/>
        </p:nvSpPr>
        <p:spPr bwMode="auto">
          <a:xfrm>
            <a:off x="992188" y="768350"/>
            <a:ext cx="5116512" cy="3836988"/>
          </a:xfrm>
          <a:prstGeom prst="rect">
            <a:avLst/>
          </a:prstGeom>
          <a:solidFill>
            <a:srgbClr val="FFFFFF"/>
          </a:solidFill>
          <a:ln w="9360">
            <a:solidFill>
              <a:srgbClr val="000000"/>
            </a:solidFill>
            <a:miter lim="800000"/>
            <a:headEnd/>
            <a:tailEnd/>
          </a:ln>
        </p:spPr>
        <p:txBody>
          <a:bodyPr wrap="none" anchor="ctr"/>
          <a:lstStyle/>
          <a:p>
            <a:endParaRPr lang="en-US" altLang="zh-TW">
              <a:ea typeface="DejaVu LGC Sans" charset="0"/>
              <a:cs typeface="DejaVu LGC Sans" charset="0"/>
            </a:endParaRPr>
          </a:p>
        </p:txBody>
      </p:sp>
      <p:sp>
        <p:nvSpPr>
          <p:cNvPr id="65540" name="Rectangle 2"/>
          <p:cNvSpPr>
            <a:spLocks noGrp="1" noChangeArrowheads="1"/>
          </p:cNvSpPr>
          <p:nvPr>
            <p:ph type="body"/>
          </p:nvPr>
        </p:nvSpPr>
        <p:spPr>
          <a:xfrm>
            <a:off x="946150" y="4859338"/>
            <a:ext cx="5202238" cy="470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12640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FDC2FED7-23FB-427E-89FE-433F2BFBA5F9}" type="slidenum">
              <a:rPr lang="en-GB" altLang="zh-TW" sz="1300">
                <a:solidFill>
                  <a:srgbClr val="000000"/>
                </a:solidFill>
              </a:rPr>
              <a:pPr eaLnBrk="1" hangingPunct="1"/>
              <a:t>10</a:t>
            </a:fld>
            <a:endParaRPr lang="en-GB" altLang="zh-TW" sz="1300">
              <a:solidFill>
                <a:srgbClr val="000000"/>
              </a:solidFill>
            </a:endParaRPr>
          </a:p>
        </p:txBody>
      </p:sp>
      <p:sp>
        <p:nvSpPr>
          <p:cNvPr id="66563" name="Text Box 1"/>
          <p:cNvSpPr txBox="1">
            <a:spLocks noChangeArrowheads="1"/>
          </p:cNvSpPr>
          <p:nvPr/>
        </p:nvSpPr>
        <p:spPr bwMode="auto">
          <a:xfrm>
            <a:off x="992188" y="768350"/>
            <a:ext cx="5116512" cy="3836988"/>
          </a:xfrm>
          <a:prstGeom prst="rect">
            <a:avLst/>
          </a:prstGeom>
          <a:solidFill>
            <a:srgbClr val="FFFFFF"/>
          </a:solidFill>
          <a:ln w="9360">
            <a:solidFill>
              <a:srgbClr val="000000"/>
            </a:solidFill>
            <a:miter lim="800000"/>
            <a:headEnd/>
            <a:tailEnd/>
          </a:ln>
        </p:spPr>
        <p:txBody>
          <a:bodyPr wrap="none" anchor="ctr"/>
          <a:lstStyle/>
          <a:p>
            <a:endParaRPr lang="en-US" altLang="zh-TW">
              <a:ea typeface="DejaVu LGC Sans" charset="0"/>
              <a:cs typeface="DejaVu LGC Sans" charset="0"/>
            </a:endParaRPr>
          </a:p>
        </p:txBody>
      </p:sp>
      <p:sp>
        <p:nvSpPr>
          <p:cNvPr id="66564" name="Rectangle 2"/>
          <p:cNvSpPr>
            <a:spLocks noGrp="1" noChangeArrowheads="1"/>
          </p:cNvSpPr>
          <p:nvPr>
            <p:ph type="body"/>
          </p:nvPr>
        </p:nvSpPr>
        <p:spPr>
          <a:xfrm>
            <a:off x="946150" y="4859338"/>
            <a:ext cx="5202238" cy="470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607072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0"/>
          <p:cNvSpPr>
            <a:spLocks noGrp="1" noChangeArrowheads="1"/>
          </p:cNvSpPr>
          <p:nvPr>
            <p:ph type="sldNum"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fld id="{BCC909D3-1CCB-4194-B4C9-3235F95894D5}" type="slidenum">
              <a:rPr lang="en-GB" altLang="zh-TW" sz="1300">
                <a:solidFill>
                  <a:srgbClr val="000000"/>
                </a:solidFill>
              </a:rPr>
              <a:pPr eaLnBrk="1" hangingPunct="1"/>
              <a:t>11</a:t>
            </a:fld>
            <a:endParaRPr lang="en-GB" altLang="zh-TW" sz="1300">
              <a:solidFill>
                <a:srgbClr val="000000"/>
              </a:solidFill>
            </a:endParaRPr>
          </a:p>
        </p:txBody>
      </p:sp>
      <p:sp>
        <p:nvSpPr>
          <p:cNvPr id="69635" name="Text Box 1"/>
          <p:cNvSpPr txBox="1">
            <a:spLocks noChangeArrowheads="1"/>
          </p:cNvSpPr>
          <p:nvPr/>
        </p:nvSpPr>
        <p:spPr bwMode="auto">
          <a:xfrm>
            <a:off x="992188" y="768350"/>
            <a:ext cx="5116512" cy="3836988"/>
          </a:xfrm>
          <a:prstGeom prst="rect">
            <a:avLst/>
          </a:prstGeom>
          <a:solidFill>
            <a:srgbClr val="FFFFFF"/>
          </a:solidFill>
          <a:ln w="9360">
            <a:solidFill>
              <a:srgbClr val="000000"/>
            </a:solidFill>
            <a:miter lim="800000"/>
            <a:headEnd/>
            <a:tailEnd/>
          </a:ln>
        </p:spPr>
        <p:txBody>
          <a:bodyPr wrap="none" anchor="ctr"/>
          <a:lstStyle/>
          <a:p>
            <a:endParaRPr lang="en-US" altLang="zh-TW">
              <a:ea typeface="DejaVu LGC Sans" charset="0"/>
              <a:cs typeface="DejaVu LGC Sans" charset="0"/>
            </a:endParaRPr>
          </a:p>
        </p:txBody>
      </p:sp>
      <p:sp>
        <p:nvSpPr>
          <p:cNvPr id="69636" name="Rectangle 2"/>
          <p:cNvSpPr>
            <a:spLocks noGrp="1" noChangeArrowheads="1"/>
          </p:cNvSpPr>
          <p:nvPr>
            <p:ph type="body"/>
          </p:nvPr>
        </p:nvSpPr>
        <p:spPr>
          <a:xfrm>
            <a:off x="946150" y="4859338"/>
            <a:ext cx="5202238" cy="4702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zh-TW" smtClean="0">
              <a:latin typeface="Times New Roman" panose="02020603050405020304" pitchFamily="18" charset="0"/>
            </a:endParaRPr>
          </a:p>
        </p:txBody>
      </p:sp>
    </p:spTree>
    <p:extLst>
      <p:ext uri="{BB962C8B-B14F-4D97-AF65-F5344CB8AC3E}">
        <p14:creationId xmlns:p14="http://schemas.microsoft.com/office/powerpoint/2010/main" val="35686078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5" name="Picture 11" descr="清大LOGO(鳥)"/>
          <p:cNvPicPr>
            <a:picLocks noChangeAspect="1" noChangeArrowheads="1"/>
          </p:cNvPicPr>
          <p:nvPr userDrawn="1"/>
        </p:nvPicPr>
        <p:blipFill>
          <a:blip r:embed="rId2" cstate="email">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4" descr="清大書法字 "/>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8" name="Picture 13" descr="清大LOGO(圓)"/>
          <p:cNvPicPr>
            <a:picLocks noChangeAspect="1" noChangeArrowheads="1"/>
          </p:cNvPicPr>
          <p:nvPr userDrawn="1"/>
        </p:nvPicPr>
        <p:blipFill>
          <a:blip r:embed="rId4" cstate="email">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4" name="Rectangle 2"/>
          <p:cNvSpPr>
            <a:spLocks noGrp="1" noChangeArrowheads="1"/>
          </p:cNvSpPr>
          <p:nvPr>
            <p:ph type="ctrTitle"/>
          </p:nvPr>
        </p:nvSpPr>
        <p:spPr>
          <a:xfrm>
            <a:off x="611188" y="692150"/>
            <a:ext cx="8010525" cy="2382838"/>
          </a:xfrm>
        </p:spPr>
        <p:txBody>
          <a:bodyPr/>
          <a:lstStyle>
            <a:lvl1pPr algn="ctr">
              <a:lnSpc>
                <a:spcPct val="100000"/>
              </a:lnSpc>
              <a:defRPr sz="4400"/>
            </a:lvl1pPr>
          </a:lstStyle>
          <a:p>
            <a:pPr lvl="0"/>
            <a:r>
              <a:rPr lang="en-US" altLang="zh-TW" noProof="0" smtClean="0"/>
              <a:t>Click to edit Master title style</a:t>
            </a:r>
          </a:p>
        </p:txBody>
      </p:sp>
      <p:sp>
        <p:nvSpPr>
          <p:cNvPr id="3075" name="Rectangle 3"/>
          <p:cNvSpPr>
            <a:spLocks noGrp="1" noChangeArrowheads="1"/>
          </p:cNvSpPr>
          <p:nvPr>
            <p:ph type="subTitle" idx="1"/>
          </p:nvPr>
        </p:nvSpPr>
        <p:spPr>
          <a:xfrm>
            <a:off x="755650" y="3716338"/>
            <a:ext cx="7778750" cy="1584325"/>
          </a:xfrm>
        </p:spPr>
        <p:txBody>
          <a:bodyPr/>
          <a:lstStyle>
            <a:lvl1pPr marL="0" indent="0" algn="ctr">
              <a:spcBef>
                <a:spcPct val="15000"/>
              </a:spcBef>
              <a:buFontTx/>
              <a:buNone/>
              <a:defRPr sz="3200"/>
            </a:lvl1pPr>
          </a:lstStyle>
          <a:p>
            <a:pPr lvl="0"/>
            <a:r>
              <a:rPr lang="en-US" altLang="zh-TW" noProof="0" smtClean="0"/>
              <a:t>Click to edit Master subtitle style</a:t>
            </a:r>
          </a:p>
        </p:txBody>
      </p:sp>
      <p:sp>
        <p:nvSpPr>
          <p:cNvPr id="9" name="Rectangle 4"/>
          <p:cNvSpPr>
            <a:spLocks noGrp="1" noChangeArrowheads="1"/>
          </p:cNvSpPr>
          <p:nvPr>
            <p:ph type="dt" sz="half" idx="10"/>
          </p:nvPr>
        </p:nvSpPr>
        <p:spPr bwMode="auto">
          <a:xfrm>
            <a:off x="711200" y="6229350"/>
            <a:ext cx="1930400" cy="514350"/>
          </a:xfrm>
          <a:prstGeom prst="rect">
            <a:avLst/>
          </a:prstGeom>
          <a:extLst/>
        </p:spPr>
        <p:txBody>
          <a:bodyPr vert="horz" wrap="square" lIns="91440" tIns="45720" rIns="91440" bIns="45720" numCol="1" anchor="b" anchorCtr="0" compatLnSpc="1">
            <a:prstTxWarp prst="textNoShape">
              <a:avLst/>
            </a:prstTxWarp>
          </a:bodyPr>
          <a:lstStyle>
            <a:lvl1pPr eaLnBrk="0" hangingPunct="0">
              <a:spcBef>
                <a:spcPct val="50000"/>
              </a:spcBef>
              <a:defRPr kumimoji="0" sz="1400">
                <a:solidFill>
                  <a:srgbClr val="5E574E"/>
                </a:solidFill>
                <a:latin typeface="Arial" panose="020B0604020202020204" pitchFamily="34" charset="0"/>
              </a:defRPr>
            </a:lvl1pPr>
          </a:lstStyle>
          <a:p>
            <a:fld id="{9FE7993C-20F2-47B6-BF44-C3A752F508AC}" type="datetime1">
              <a:rPr lang="zh-TW" altLang="en-US"/>
              <a:pPr/>
              <a:t>2017/5/14</a:t>
            </a:fld>
            <a:endParaRPr lang="zh-TW" altLang="zh-TW"/>
          </a:p>
        </p:txBody>
      </p:sp>
      <p:sp>
        <p:nvSpPr>
          <p:cNvPr id="10" name="Rectangle 5"/>
          <p:cNvSpPr>
            <a:spLocks noGrp="1" noChangeArrowheads="1"/>
          </p:cNvSpPr>
          <p:nvPr>
            <p:ph type="ftr" sz="quarter" idx="11"/>
          </p:nvPr>
        </p:nvSpPr>
        <p:spPr>
          <a:xfrm>
            <a:off x="3149600" y="6229350"/>
            <a:ext cx="2844800" cy="514350"/>
          </a:xfrm>
        </p:spPr>
        <p:txBody>
          <a:bodyPr/>
          <a:lstStyle>
            <a:lvl1pPr>
              <a:defRPr>
                <a:solidFill>
                  <a:srgbClr val="5E574E"/>
                </a:solidFill>
              </a:defRPr>
            </a:lvl1pPr>
          </a:lstStyle>
          <a:p>
            <a:endParaRPr lang="zh-TW" altLang="zh-TW"/>
          </a:p>
        </p:txBody>
      </p:sp>
      <p:sp>
        <p:nvSpPr>
          <p:cNvPr id="11" name="Rectangle 6"/>
          <p:cNvSpPr>
            <a:spLocks noGrp="1" noChangeArrowheads="1"/>
          </p:cNvSpPr>
          <p:nvPr>
            <p:ph type="sldNum" sz="quarter" idx="12"/>
          </p:nvPr>
        </p:nvSpPr>
        <p:spPr>
          <a:xfrm>
            <a:off x="6604000" y="6229350"/>
            <a:ext cx="1828800" cy="514350"/>
          </a:xfrm>
        </p:spPr>
        <p:txBody>
          <a:bodyPr/>
          <a:lstStyle>
            <a:lvl1pPr>
              <a:defRPr/>
            </a:lvl1pPr>
          </a:lstStyle>
          <a:p>
            <a:fld id="{ADA494F0-93F2-4833-8642-70EAF76E9F3E}" type="slidenum">
              <a:rPr lang="zh-TW" altLang="en-US"/>
              <a:pPr/>
              <a:t>‹#›</a:t>
            </a:fld>
            <a:endParaRPr lang="zh-TW" altLang="zh-TW"/>
          </a:p>
        </p:txBody>
      </p:sp>
    </p:spTree>
    <p:extLst>
      <p:ext uri="{BB962C8B-B14F-4D97-AF65-F5344CB8AC3E}">
        <p14:creationId xmlns:p14="http://schemas.microsoft.com/office/powerpoint/2010/main" val="790881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2EF23B9D-1627-428B-9DE5-1BBC89274CF2}" type="slidenum">
              <a:rPr lang="zh-TW" altLang="en-US"/>
              <a:pPr/>
              <a:t>‹#›</a:t>
            </a:fld>
            <a:endParaRPr lang="zh-TW" altLang="zh-TW"/>
          </a:p>
        </p:txBody>
      </p:sp>
    </p:spTree>
    <p:extLst>
      <p:ext uri="{BB962C8B-B14F-4D97-AF65-F5344CB8AC3E}">
        <p14:creationId xmlns:p14="http://schemas.microsoft.com/office/powerpoint/2010/main" val="960954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59550" y="228600"/>
            <a:ext cx="2051050" cy="58642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06400" y="228600"/>
            <a:ext cx="6000750" cy="58642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5"/>
          <p:cNvSpPr>
            <a:spLocks noGrp="1" noChangeArrowheads="1"/>
          </p:cNvSpPr>
          <p:nvPr>
            <p:ph type="ftr" sz="quarter" idx="10"/>
          </p:nvPr>
        </p:nvSpPr>
        <p:spPr>
          <a:ln/>
        </p:spPr>
        <p:txBody>
          <a:bodyPr/>
          <a:lstStyle>
            <a:lvl1pPr>
              <a:defRPr/>
            </a:lvl1pPr>
          </a:lstStyle>
          <a:p>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FFD4166B-52E3-401C-8D9E-3D7DDDD0DC22}" type="slidenum">
              <a:rPr lang="zh-TW" altLang="en-US"/>
              <a:pPr/>
              <a:t>‹#›</a:t>
            </a:fld>
            <a:endParaRPr lang="zh-TW" altLang="zh-TW"/>
          </a:p>
        </p:txBody>
      </p:sp>
    </p:spTree>
    <p:extLst>
      <p:ext uri="{BB962C8B-B14F-4D97-AF65-F5344CB8AC3E}">
        <p14:creationId xmlns:p14="http://schemas.microsoft.com/office/powerpoint/2010/main" val="2501603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標題，文字及美工圖案">
    <p:spTree>
      <p:nvGrpSpPr>
        <p:cNvPr id="1" name=""/>
        <p:cNvGrpSpPr/>
        <p:nvPr/>
      </p:nvGrpSpPr>
      <p:grpSpPr>
        <a:xfrm>
          <a:off x="0" y="0"/>
          <a:ext cx="0" cy="0"/>
          <a:chOff x="0" y="0"/>
          <a:chExt cx="0" cy="0"/>
        </a:xfrm>
      </p:grpSpPr>
      <p:sp>
        <p:nvSpPr>
          <p:cNvPr id="2" name="標題 1"/>
          <p:cNvSpPr>
            <a:spLocks noGrp="1"/>
          </p:cNvSpPr>
          <p:nvPr>
            <p:ph type="title"/>
          </p:nvPr>
        </p:nvSpPr>
        <p:spPr>
          <a:xfrm>
            <a:off x="885825" y="381000"/>
            <a:ext cx="7953375" cy="962025"/>
          </a:xfrm>
        </p:spPr>
        <p:txBody>
          <a:body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893763" y="1638300"/>
            <a:ext cx="3892550" cy="4629150"/>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線上圖像版面配置區 3"/>
          <p:cNvSpPr>
            <a:spLocks noGrp="1"/>
          </p:cNvSpPr>
          <p:nvPr>
            <p:ph type="clipArt" sz="half" idx="2"/>
          </p:nvPr>
        </p:nvSpPr>
        <p:spPr>
          <a:xfrm>
            <a:off x="4938713" y="1638300"/>
            <a:ext cx="3892550" cy="4629150"/>
          </a:xfrm>
        </p:spPr>
        <p:txBody>
          <a:bodyPr/>
          <a:lstStyle/>
          <a:p>
            <a:pPr lvl="0"/>
            <a:endParaRPr lang="zh-TW" altLang="en-US" noProof="0"/>
          </a:p>
        </p:txBody>
      </p:sp>
      <p:sp>
        <p:nvSpPr>
          <p:cNvPr id="5" name="日期版面配置區 4"/>
          <p:cNvSpPr>
            <a:spLocks noGrp="1"/>
          </p:cNvSpPr>
          <p:nvPr>
            <p:ph type="dt" sz="half" idx="10"/>
          </p:nvPr>
        </p:nvSpPr>
        <p:spPr>
          <a:xfrm>
            <a:off x="838200" y="6400800"/>
            <a:ext cx="1905000" cy="457200"/>
          </a:xfrm>
          <a:prstGeom prst="rect">
            <a:avLst/>
          </a:prstGeom>
        </p:spPr>
        <p:txBody>
          <a:bodyPr vert="horz" wrap="square" lIns="91440" tIns="45720" rIns="91440" bIns="45720" numCol="1" anchor="t" anchorCtr="0" compatLnSpc="1">
            <a:prstTxWarp prst="textNoShape">
              <a:avLst/>
            </a:prstTxWarp>
          </a:bodyPr>
          <a:lstStyle>
            <a:lvl1pPr eaLnBrk="0" hangingPunct="0">
              <a:defRPr kumimoji="0">
                <a:ea typeface="標楷體" panose="03000509000000000000" pitchFamily="65" charset="-120"/>
              </a:defRPr>
            </a:lvl1pPr>
          </a:lstStyle>
          <a:p>
            <a:fld id="{FD215782-C2A4-4679-8E64-19D568C6D59D}" type="datetime1">
              <a:rPr lang="zh-TW" altLang="en-US"/>
              <a:pPr/>
              <a:t>2017/5/14</a:t>
            </a:fld>
            <a:endParaRPr lang="en-US" altLang="zh-TW"/>
          </a:p>
        </p:txBody>
      </p:sp>
      <p:sp>
        <p:nvSpPr>
          <p:cNvPr id="6" name="頁尾版面配置區 5"/>
          <p:cNvSpPr>
            <a:spLocks noGrp="1"/>
          </p:cNvSpPr>
          <p:nvPr>
            <p:ph type="ftr" sz="quarter" idx="11"/>
          </p:nvPr>
        </p:nvSpPr>
        <p:spPr>
          <a:xfrm>
            <a:off x="3429000" y="6400800"/>
            <a:ext cx="2895600" cy="457200"/>
          </a:xfrm>
        </p:spPr>
        <p:txBody>
          <a:bodyPr/>
          <a:lstStyle>
            <a:lvl1pPr>
              <a:defRPr/>
            </a:lvl1pPr>
          </a:lstStyle>
          <a:p>
            <a:endParaRPr lang="en-US" altLang="zh-TW"/>
          </a:p>
        </p:txBody>
      </p:sp>
      <p:sp>
        <p:nvSpPr>
          <p:cNvPr id="7" name="投影片編號版面配置區 6"/>
          <p:cNvSpPr>
            <a:spLocks noGrp="1"/>
          </p:cNvSpPr>
          <p:nvPr>
            <p:ph type="sldNum" sz="quarter" idx="12"/>
          </p:nvPr>
        </p:nvSpPr>
        <p:spPr>
          <a:xfrm>
            <a:off x="7010400" y="6400800"/>
            <a:ext cx="1905000" cy="457200"/>
          </a:xfrm>
        </p:spPr>
        <p:txBody>
          <a:bodyPr/>
          <a:lstStyle>
            <a:lvl1pPr>
              <a:defRPr/>
            </a:lvl1pPr>
          </a:lstStyle>
          <a:p>
            <a:fld id="{EED10BB3-AF5C-43AB-A1E2-93EE963D6810}" type="slidenum">
              <a:rPr lang="zh-TW" altLang="en-US"/>
              <a:pPr/>
              <a:t>‹#›</a:t>
            </a:fld>
            <a:endParaRPr lang="en-US" altLang="zh-TW"/>
          </a:p>
        </p:txBody>
      </p:sp>
    </p:spTree>
    <p:extLst>
      <p:ext uri="{BB962C8B-B14F-4D97-AF65-F5344CB8AC3E}">
        <p14:creationId xmlns:p14="http://schemas.microsoft.com/office/powerpoint/2010/main" val="2028307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lvl1pPr>
              <a:spcBef>
                <a:spcPts val="300"/>
              </a:spcBef>
              <a:defRPr/>
            </a:lvl1pPr>
            <a:lvl2pPr>
              <a:spcBef>
                <a:spcPts val="300"/>
              </a:spcBef>
              <a:defRPr/>
            </a:lvl2pPr>
            <a:lvl3pPr>
              <a:spcBef>
                <a:spcPts val="300"/>
              </a:spcBef>
              <a:defRPr/>
            </a:lvl3pPr>
            <a:lvl4pPr>
              <a:spcBef>
                <a:spcPts val="300"/>
              </a:spcBef>
              <a:defRPr/>
            </a:lvl4pPr>
            <a:lvl5pPr>
              <a:spcBef>
                <a:spcPts val="300"/>
              </a:spcBef>
              <a:defRPr/>
            </a:lvl5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4" name="Rectangle 5"/>
          <p:cNvSpPr>
            <a:spLocks noGrp="1" noChangeArrowheads="1"/>
          </p:cNvSpPr>
          <p:nvPr>
            <p:ph type="ftr" sz="quarter" idx="10"/>
          </p:nvPr>
        </p:nvSpPr>
        <p:spPr>
          <a:ln/>
        </p:spPr>
        <p:txBody>
          <a:bodyPr/>
          <a:lstStyle>
            <a:lvl1pPr>
              <a:defRPr/>
            </a:lvl1pPr>
          </a:lstStyle>
          <a:p>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0EF8A0A4-1A2F-4B89-B3C7-02C31CE3A532}" type="slidenum">
              <a:rPr lang="zh-TW" altLang="en-US"/>
              <a:pPr/>
              <a:t>‹#›</a:t>
            </a:fld>
            <a:endParaRPr lang="zh-TW" altLang="zh-TW"/>
          </a:p>
        </p:txBody>
      </p:sp>
    </p:spTree>
    <p:extLst>
      <p:ext uri="{BB962C8B-B14F-4D97-AF65-F5344CB8AC3E}">
        <p14:creationId xmlns:p14="http://schemas.microsoft.com/office/powerpoint/2010/main" val="2138177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p:spPr>
        <p:txBody>
          <a:bodyPr/>
          <a:lstStyle>
            <a:lvl1pPr>
              <a:defRPr sz="6000"/>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smtClean="0"/>
              <a:t>按一下以編輯母片文字樣式</a:t>
            </a:r>
          </a:p>
        </p:txBody>
      </p:sp>
      <p:sp>
        <p:nvSpPr>
          <p:cNvPr id="4" name="Rectangle 5"/>
          <p:cNvSpPr>
            <a:spLocks noGrp="1" noChangeArrowheads="1"/>
          </p:cNvSpPr>
          <p:nvPr>
            <p:ph type="ftr" sz="quarter" idx="10"/>
          </p:nvPr>
        </p:nvSpPr>
        <p:spPr>
          <a:ln/>
        </p:spPr>
        <p:txBody>
          <a:bodyPr/>
          <a:lstStyle>
            <a:lvl1pPr>
              <a:defRPr/>
            </a:lvl1pPr>
          </a:lstStyle>
          <a:p>
            <a:endParaRPr lang="en-US" altLang="zh-TW"/>
          </a:p>
        </p:txBody>
      </p:sp>
      <p:sp>
        <p:nvSpPr>
          <p:cNvPr id="5" name="Rectangle 6"/>
          <p:cNvSpPr>
            <a:spLocks noGrp="1" noChangeArrowheads="1"/>
          </p:cNvSpPr>
          <p:nvPr>
            <p:ph type="sldNum" sz="quarter" idx="11"/>
          </p:nvPr>
        </p:nvSpPr>
        <p:spPr>
          <a:ln/>
        </p:spPr>
        <p:txBody>
          <a:bodyPr/>
          <a:lstStyle>
            <a:lvl1pPr>
              <a:defRPr/>
            </a:lvl1pPr>
          </a:lstStyle>
          <a:p>
            <a:fld id="{C218C6F5-E875-4294-983F-0C98D29C71E2}" type="slidenum">
              <a:rPr lang="zh-TW" altLang="en-US"/>
              <a:pPr/>
              <a:t>‹#›</a:t>
            </a:fld>
            <a:endParaRPr lang="zh-TW" altLang="zh-TW"/>
          </a:p>
        </p:txBody>
      </p:sp>
    </p:spTree>
    <p:extLst>
      <p:ext uri="{BB962C8B-B14F-4D97-AF65-F5344CB8AC3E}">
        <p14:creationId xmlns:p14="http://schemas.microsoft.com/office/powerpoint/2010/main" val="888553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254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591050" y="1125538"/>
            <a:ext cx="4013200" cy="4967287"/>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5"/>
          <p:cNvSpPr>
            <a:spLocks noGrp="1" noChangeArrowheads="1"/>
          </p:cNvSpPr>
          <p:nvPr>
            <p:ph type="ftr" sz="quarter" idx="10"/>
          </p:nvPr>
        </p:nvSpPr>
        <p:spPr>
          <a:ln/>
        </p:spPr>
        <p:txBody>
          <a:bodyPr/>
          <a:lstStyle>
            <a:lvl1pPr>
              <a:defRPr/>
            </a:lvl1pPr>
          </a:lstStyle>
          <a:p>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717B092A-BDAC-4842-B150-2BA3BE831A2E}" type="slidenum">
              <a:rPr lang="zh-TW" altLang="en-US"/>
              <a:pPr/>
              <a:t>‹#›</a:t>
            </a:fld>
            <a:endParaRPr lang="zh-TW" altLang="zh-TW"/>
          </a:p>
        </p:txBody>
      </p:sp>
    </p:spTree>
    <p:extLst>
      <p:ext uri="{BB962C8B-B14F-4D97-AF65-F5344CB8AC3E}">
        <p14:creationId xmlns:p14="http://schemas.microsoft.com/office/powerpoint/2010/main" val="19111407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p:spPr>
        <p:txBody>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630238" y="2505075"/>
            <a:ext cx="3868737"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788"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5"/>
          <p:cNvSpPr>
            <a:spLocks noGrp="1" noChangeArrowheads="1"/>
          </p:cNvSpPr>
          <p:nvPr>
            <p:ph type="ftr" sz="quarter" idx="10"/>
          </p:nvPr>
        </p:nvSpPr>
        <p:spPr>
          <a:ln/>
        </p:spPr>
        <p:txBody>
          <a:bodyPr/>
          <a:lstStyle>
            <a:lvl1pPr>
              <a:defRPr/>
            </a:lvl1pPr>
          </a:lstStyle>
          <a:p>
            <a:endParaRPr lang="en-US" altLang="zh-TW"/>
          </a:p>
        </p:txBody>
      </p:sp>
      <p:sp>
        <p:nvSpPr>
          <p:cNvPr id="8" name="Rectangle 6"/>
          <p:cNvSpPr>
            <a:spLocks noGrp="1" noChangeArrowheads="1"/>
          </p:cNvSpPr>
          <p:nvPr>
            <p:ph type="sldNum" sz="quarter" idx="11"/>
          </p:nvPr>
        </p:nvSpPr>
        <p:spPr>
          <a:ln/>
        </p:spPr>
        <p:txBody>
          <a:bodyPr/>
          <a:lstStyle>
            <a:lvl1pPr>
              <a:defRPr/>
            </a:lvl1pPr>
          </a:lstStyle>
          <a:p>
            <a:fld id="{02F206AD-E6B4-4380-9510-9262C6BAD3AB}" type="slidenum">
              <a:rPr lang="zh-TW" altLang="en-US"/>
              <a:pPr/>
              <a:t>‹#›</a:t>
            </a:fld>
            <a:endParaRPr lang="zh-TW" altLang="zh-TW"/>
          </a:p>
        </p:txBody>
      </p:sp>
    </p:spTree>
    <p:extLst>
      <p:ext uri="{BB962C8B-B14F-4D97-AF65-F5344CB8AC3E}">
        <p14:creationId xmlns:p14="http://schemas.microsoft.com/office/powerpoint/2010/main" val="4044420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5"/>
          <p:cNvSpPr>
            <a:spLocks noGrp="1" noChangeArrowheads="1"/>
          </p:cNvSpPr>
          <p:nvPr>
            <p:ph type="ftr" sz="quarter" idx="10"/>
          </p:nvPr>
        </p:nvSpPr>
        <p:spPr>
          <a:ln/>
        </p:spPr>
        <p:txBody>
          <a:bodyPr/>
          <a:lstStyle>
            <a:lvl1pPr>
              <a:defRPr/>
            </a:lvl1pPr>
          </a:lstStyle>
          <a:p>
            <a:endParaRPr lang="en-US" altLang="zh-TW"/>
          </a:p>
        </p:txBody>
      </p:sp>
      <p:sp>
        <p:nvSpPr>
          <p:cNvPr id="4" name="Rectangle 6"/>
          <p:cNvSpPr>
            <a:spLocks noGrp="1" noChangeArrowheads="1"/>
          </p:cNvSpPr>
          <p:nvPr>
            <p:ph type="sldNum" sz="quarter" idx="11"/>
          </p:nvPr>
        </p:nvSpPr>
        <p:spPr>
          <a:ln/>
        </p:spPr>
        <p:txBody>
          <a:bodyPr/>
          <a:lstStyle>
            <a:lvl1pPr>
              <a:defRPr/>
            </a:lvl1pPr>
          </a:lstStyle>
          <a:p>
            <a:fld id="{27E26518-2301-4288-8958-BDA5B1B754F8}" type="slidenum">
              <a:rPr lang="zh-TW" altLang="en-US"/>
              <a:pPr/>
              <a:t>‹#›</a:t>
            </a:fld>
            <a:endParaRPr lang="zh-TW" altLang="zh-TW"/>
          </a:p>
        </p:txBody>
      </p:sp>
    </p:spTree>
    <p:extLst>
      <p:ext uri="{BB962C8B-B14F-4D97-AF65-F5344CB8AC3E}">
        <p14:creationId xmlns:p14="http://schemas.microsoft.com/office/powerpoint/2010/main" val="819582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en-US" altLang="zh-TW"/>
          </a:p>
        </p:txBody>
      </p:sp>
      <p:sp>
        <p:nvSpPr>
          <p:cNvPr id="3" name="Rectangle 6"/>
          <p:cNvSpPr>
            <a:spLocks noGrp="1" noChangeArrowheads="1"/>
          </p:cNvSpPr>
          <p:nvPr>
            <p:ph type="sldNum" sz="quarter" idx="11"/>
          </p:nvPr>
        </p:nvSpPr>
        <p:spPr>
          <a:ln/>
        </p:spPr>
        <p:txBody>
          <a:bodyPr/>
          <a:lstStyle>
            <a:lvl1pPr>
              <a:defRPr/>
            </a:lvl1pPr>
          </a:lstStyle>
          <a:p>
            <a:fld id="{A28F8FC3-5E9A-4038-B5A8-66BD6BC00F38}" type="slidenum">
              <a:rPr lang="zh-TW" altLang="en-US"/>
              <a:pPr/>
              <a:t>‹#›</a:t>
            </a:fld>
            <a:endParaRPr lang="zh-TW" altLang="zh-TW"/>
          </a:p>
        </p:txBody>
      </p:sp>
    </p:spTree>
    <p:extLst>
      <p:ext uri="{BB962C8B-B14F-4D97-AF65-F5344CB8AC3E}">
        <p14:creationId xmlns:p14="http://schemas.microsoft.com/office/powerpoint/2010/main" val="3682720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BDCD4846-DA3B-40DF-B5CF-8C74617F3C43}" type="slidenum">
              <a:rPr lang="zh-TW" altLang="en-US"/>
              <a:pPr/>
              <a:t>‹#›</a:t>
            </a:fld>
            <a:endParaRPr lang="zh-TW" altLang="zh-TW"/>
          </a:p>
        </p:txBody>
      </p:sp>
    </p:spTree>
    <p:extLst>
      <p:ext uri="{BB962C8B-B14F-4D97-AF65-F5344CB8AC3E}">
        <p14:creationId xmlns:p14="http://schemas.microsoft.com/office/powerpoint/2010/main" val="3641586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p:spPr>
        <p:txBody>
          <a:bodyPr/>
          <a:lstStyle>
            <a:lvl1pPr>
              <a:defRPr sz="3200"/>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Rectangle 5"/>
          <p:cNvSpPr>
            <a:spLocks noGrp="1" noChangeArrowheads="1"/>
          </p:cNvSpPr>
          <p:nvPr>
            <p:ph type="ftr" sz="quarter" idx="10"/>
          </p:nvPr>
        </p:nvSpPr>
        <p:spPr>
          <a:ln/>
        </p:spPr>
        <p:txBody>
          <a:bodyPr/>
          <a:lstStyle>
            <a:lvl1pPr>
              <a:defRPr/>
            </a:lvl1pPr>
          </a:lstStyle>
          <a:p>
            <a:endParaRPr lang="en-US" altLang="zh-TW"/>
          </a:p>
        </p:txBody>
      </p:sp>
      <p:sp>
        <p:nvSpPr>
          <p:cNvPr id="6" name="Rectangle 6"/>
          <p:cNvSpPr>
            <a:spLocks noGrp="1" noChangeArrowheads="1"/>
          </p:cNvSpPr>
          <p:nvPr>
            <p:ph type="sldNum" sz="quarter" idx="11"/>
          </p:nvPr>
        </p:nvSpPr>
        <p:spPr>
          <a:ln/>
        </p:spPr>
        <p:txBody>
          <a:bodyPr/>
          <a:lstStyle>
            <a:lvl1pPr>
              <a:defRPr/>
            </a:lvl1pPr>
          </a:lstStyle>
          <a:p>
            <a:fld id="{228FEB29-1780-42CD-B804-8F89355597EA}" type="slidenum">
              <a:rPr lang="zh-TW" altLang="en-US"/>
              <a:pPr/>
              <a:t>‹#›</a:t>
            </a:fld>
            <a:endParaRPr lang="zh-TW" altLang="zh-TW"/>
          </a:p>
        </p:txBody>
      </p:sp>
    </p:spTree>
    <p:extLst>
      <p:ext uri="{BB962C8B-B14F-4D97-AF65-F5344CB8AC3E}">
        <p14:creationId xmlns:p14="http://schemas.microsoft.com/office/powerpoint/2010/main" val="3002217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6" name="Rectangle 10"/>
          <p:cNvSpPr>
            <a:spLocks noChangeArrowheads="1"/>
          </p:cNvSpPr>
          <p:nvPr userDrawn="1"/>
        </p:nvSpPr>
        <p:spPr bwMode="auto">
          <a:xfrm>
            <a:off x="0" y="6138863"/>
            <a:ext cx="9144000" cy="719137"/>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1" name="Picture 11" descr="清大LOGO(鳥)"/>
          <p:cNvPicPr>
            <a:picLocks noChangeAspect="1" noChangeArrowheads="1"/>
          </p:cNvPicPr>
          <p:nvPr userDrawn="1"/>
        </p:nvPicPr>
        <p:blipFill>
          <a:blip r:embed="rId14" cstate="email">
            <a:lum bright="70000" contrast="-70000"/>
            <a:extLst>
              <a:ext uri="{28A0092B-C50C-407E-A947-70E740481C1C}">
                <a14:useLocalDpi xmlns:a14="http://schemas.microsoft.com/office/drawing/2010/main"/>
              </a:ext>
            </a:extLst>
          </a:blip>
          <a:srcRect/>
          <a:stretch>
            <a:fillRect/>
          </a:stretch>
        </p:blipFill>
        <p:spPr bwMode="auto">
          <a:xfrm>
            <a:off x="0" y="30163"/>
            <a:ext cx="1619250" cy="806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4932" name="Rectangle 2"/>
          <p:cNvSpPr>
            <a:spLocks noGrp="1" noChangeArrowheads="1"/>
          </p:cNvSpPr>
          <p:nvPr>
            <p:ph type="title"/>
          </p:nvPr>
        </p:nvSpPr>
        <p:spPr bwMode="auto">
          <a:xfrm>
            <a:off x="406400" y="228600"/>
            <a:ext cx="8204200" cy="679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TW" smtClean="0"/>
              <a:t>Click to edit Master title style</a:t>
            </a:r>
          </a:p>
        </p:txBody>
      </p:sp>
      <p:sp>
        <p:nvSpPr>
          <p:cNvPr id="124933" name="Rectangle 3"/>
          <p:cNvSpPr>
            <a:spLocks noGrp="1" noChangeArrowheads="1"/>
          </p:cNvSpPr>
          <p:nvPr>
            <p:ph type="body" idx="1"/>
          </p:nvPr>
        </p:nvSpPr>
        <p:spPr bwMode="auto">
          <a:xfrm>
            <a:off x="425450" y="1052736"/>
            <a:ext cx="8178800" cy="50051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1"/>
            <a:r>
              <a:rPr lang="en-US" altLang="zh-TW" smtClean="0"/>
              <a:t>Second level</a:t>
            </a:r>
          </a:p>
          <a:p>
            <a:pPr lvl="2"/>
            <a:r>
              <a:rPr lang="en-US" altLang="zh-TW" smtClean="0"/>
              <a:t>Third level</a:t>
            </a:r>
          </a:p>
          <a:p>
            <a:pPr lvl="3"/>
            <a:r>
              <a:rPr lang="en-US" altLang="zh-TW" smtClean="0"/>
              <a:t>Fourth level</a:t>
            </a:r>
          </a:p>
          <a:p>
            <a:pPr lvl="4"/>
            <a:r>
              <a:rPr lang="en-US" altLang="zh-TW" smtClean="0"/>
              <a:t>Fifth level</a:t>
            </a:r>
          </a:p>
        </p:txBody>
      </p:sp>
      <p:sp>
        <p:nvSpPr>
          <p:cNvPr id="2053" name="Rectangle 5"/>
          <p:cNvSpPr>
            <a:spLocks noGrp="1" noChangeArrowheads="1"/>
          </p:cNvSpPr>
          <p:nvPr>
            <p:ph type="ftr" sz="quarter" idx="3"/>
          </p:nvPr>
        </p:nvSpPr>
        <p:spPr bwMode="auto">
          <a:xfrm>
            <a:off x="3124200" y="6229350"/>
            <a:ext cx="28956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ctr" eaLnBrk="0" hangingPunct="0">
              <a:spcBef>
                <a:spcPct val="50000"/>
              </a:spcBef>
              <a:defRPr kumimoji="0" sz="1400">
                <a:solidFill>
                  <a:schemeClr val="bg2"/>
                </a:solidFill>
                <a:latin typeface="Arial" panose="020B0604020202020204" pitchFamily="34" charset="0"/>
              </a:defRPr>
            </a:lvl1pPr>
          </a:lstStyle>
          <a:p>
            <a:endParaRPr lang="en-US" altLang="zh-TW"/>
          </a:p>
        </p:txBody>
      </p:sp>
      <p:sp>
        <p:nvSpPr>
          <p:cNvPr id="2054" name="Rectangle 6"/>
          <p:cNvSpPr>
            <a:spLocks noGrp="1" noChangeArrowheads="1"/>
          </p:cNvSpPr>
          <p:nvPr>
            <p:ph type="sldNum" sz="quarter" idx="4"/>
          </p:nvPr>
        </p:nvSpPr>
        <p:spPr bwMode="auto">
          <a:xfrm>
            <a:off x="6731000" y="6229350"/>
            <a:ext cx="1905000" cy="457200"/>
          </a:xfrm>
          <a:prstGeom prst="rect">
            <a:avLst/>
          </a:prstGeom>
          <a:noFill/>
          <a:ln>
            <a:noFill/>
          </a:ln>
          <a:extLst/>
        </p:spPr>
        <p:txBody>
          <a:bodyPr vert="horz" wrap="square" lIns="91440" tIns="45720" rIns="91440" bIns="45720" numCol="1" anchor="b" anchorCtr="0" compatLnSpc="1">
            <a:prstTxWarp prst="textNoShape">
              <a:avLst/>
            </a:prstTxWarp>
          </a:bodyPr>
          <a:lstStyle>
            <a:lvl1pPr algn="r" eaLnBrk="0" hangingPunct="0">
              <a:spcBef>
                <a:spcPct val="50000"/>
              </a:spcBef>
              <a:defRPr kumimoji="0" sz="1400">
                <a:solidFill>
                  <a:schemeClr val="bg1"/>
                </a:solidFill>
                <a:latin typeface="Arial" panose="020B0604020202020204" pitchFamily="34" charset="0"/>
              </a:defRPr>
            </a:lvl1pPr>
          </a:lstStyle>
          <a:p>
            <a:fld id="{00019357-62ED-46DA-9758-0BDF6BF309D1}" type="slidenum">
              <a:rPr lang="zh-TW" altLang="en-US"/>
              <a:pPr/>
              <a:t>‹#›</a:t>
            </a:fld>
            <a:endParaRPr lang="zh-TW" altLang="zh-TW"/>
          </a:p>
        </p:txBody>
      </p:sp>
      <p:sp>
        <p:nvSpPr>
          <p:cNvPr id="4105" name="Rectangle 9"/>
          <p:cNvSpPr>
            <a:spLocks noChangeArrowheads="1"/>
          </p:cNvSpPr>
          <p:nvPr userDrawn="1"/>
        </p:nvSpPr>
        <p:spPr bwMode="auto">
          <a:xfrm>
            <a:off x="0" y="908050"/>
            <a:ext cx="9144000" cy="144463"/>
          </a:xfrm>
          <a:prstGeom prst="rect">
            <a:avLst/>
          </a:prstGeom>
          <a:solidFill>
            <a:srgbClr val="7F1084"/>
          </a:solidFill>
          <a:ln>
            <a:noFill/>
          </a:ln>
          <a:effectLst/>
          <a:extLst/>
        </p:spPr>
        <p:txBody>
          <a:bodyPr wrap="none" anchor="ctr"/>
          <a:lstStyle/>
          <a:p>
            <a:pPr>
              <a:defRPr/>
            </a:pPr>
            <a:endParaRPr lang="zh-TW" altLang="en-US">
              <a:latin typeface="Calibri" pitchFamily="34" charset="0"/>
            </a:endParaRPr>
          </a:p>
        </p:txBody>
      </p:sp>
      <p:pic>
        <p:nvPicPr>
          <p:cNvPr id="124937" name="Picture 14" descr="清大書法字 "/>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55650" y="6210300"/>
            <a:ext cx="2087563" cy="323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11" name="Text Box 15"/>
          <p:cNvSpPr txBox="1">
            <a:spLocks noChangeArrowheads="1"/>
          </p:cNvSpPr>
          <p:nvPr userDrawn="1"/>
        </p:nvSpPr>
        <p:spPr bwMode="auto">
          <a:xfrm>
            <a:off x="682625" y="6553200"/>
            <a:ext cx="2520950" cy="304800"/>
          </a:xfrm>
          <a:prstGeom prst="rect">
            <a:avLst/>
          </a:prstGeom>
          <a:noFill/>
          <a:ln w="15875">
            <a:noFill/>
            <a:miter lim="800000"/>
            <a:headEnd/>
            <a:tailEnd/>
          </a:ln>
          <a:effectLst>
            <a:prstShdw prst="shdw18" dist="17961" dir="13500000">
              <a:schemeClr val="accent1">
                <a:gamma/>
                <a:shade val="60000"/>
                <a:invGamma/>
              </a:schemeClr>
            </a:prstShdw>
          </a:effectLst>
        </p:spPr>
        <p:txBody>
          <a:bodyPr wrap="none">
            <a:spAutoFit/>
          </a:bodyPr>
          <a:lstStyle/>
          <a:p>
            <a:pPr>
              <a:defRPr/>
            </a:pPr>
            <a:r>
              <a:rPr lang="en-US" altLang="zh-TW" sz="1400">
                <a:solidFill>
                  <a:schemeClr val="bg1"/>
                </a:solidFill>
                <a:latin typeface="Arial" pitchFamily="34" charset="0"/>
              </a:rPr>
              <a:t>National Tsing Hua University</a:t>
            </a:r>
          </a:p>
        </p:txBody>
      </p:sp>
      <p:pic>
        <p:nvPicPr>
          <p:cNvPr id="124939" name="Picture 13" descr="清大LOGO(圓)"/>
          <p:cNvPicPr>
            <a:picLocks noChangeAspect="1" noChangeArrowheads="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0" y="6181725"/>
            <a:ext cx="684213"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 id="2147483663" r:id="rId2"/>
    <p:sldLayoutId id="2147483662" r:id="rId3"/>
    <p:sldLayoutId id="2147483661" r:id="rId4"/>
    <p:sldLayoutId id="2147483660" r:id="rId5"/>
    <p:sldLayoutId id="2147483659" r:id="rId6"/>
    <p:sldLayoutId id="2147483658" r:id="rId7"/>
    <p:sldLayoutId id="2147483657" r:id="rId8"/>
    <p:sldLayoutId id="2147483656" r:id="rId9"/>
    <p:sldLayoutId id="2147483655" r:id="rId10"/>
    <p:sldLayoutId id="2147483654" r:id="rId11"/>
    <p:sldLayoutId id="2147483667" r:id="rId12"/>
  </p:sldLayoutIdLst>
  <p:timing>
    <p:tnLst>
      <p:par>
        <p:cTn id="1" dur="indefinite" restart="never" nodeType="tmRoot"/>
      </p:par>
    </p:tnLst>
  </p:timing>
  <p:hf hdr="0" ftr="0" dt="0"/>
  <p:txStyles>
    <p:titleStyle>
      <a:lvl1pPr algn="l" rtl="0" eaLnBrk="0" fontAlgn="base" hangingPunct="0">
        <a:lnSpc>
          <a:spcPct val="85000"/>
        </a:lnSpc>
        <a:spcBef>
          <a:spcPct val="0"/>
        </a:spcBef>
        <a:spcAft>
          <a:spcPct val="0"/>
        </a:spcAft>
        <a:defRPr kumimoji="1" sz="3600" b="1" kern="1200">
          <a:solidFill>
            <a:schemeClr val="tx1"/>
          </a:solidFill>
          <a:latin typeface="+mj-lt"/>
          <a:ea typeface="+mj-ea"/>
          <a:cs typeface="+mj-cs"/>
        </a:defRPr>
      </a:lvl1pPr>
      <a:lvl2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2pPr>
      <a:lvl3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3pPr>
      <a:lvl4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4pPr>
      <a:lvl5pPr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5pPr>
      <a:lvl6pPr marL="4572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6pPr>
      <a:lvl7pPr marL="9144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7pPr>
      <a:lvl8pPr marL="13716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8pPr>
      <a:lvl9pPr marL="1828800" algn="l" rtl="0" eaLnBrk="0" fontAlgn="base" hangingPunct="0">
        <a:lnSpc>
          <a:spcPct val="85000"/>
        </a:lnSpc>
        <a:spcBef>
          <a:spcPct val="0"/>
        </a:spcBef>
        <a:spcAft>
          <a:spcPct val="0"/>
        </a:spcAft>
        <a:defRPr kumimoji="1" sz="3600" b="1">
          <a:solidFill>
            <a:schemeClr val="tx1"/>
          </a:solidFill>
          <a:latin typeface="Calibri" panose="020F0502020204030204" pitchFamily="34" charset="0"/>
          <a:ea typeface="標楷體" panose="03000509000000000000" pitchFamily="65" charset="-120"/>
        </a:defRPr>
      </a:lvl9pPr>
    </p:titleStyle>
    <p:bodyStyle>
      <a:lvl1pPr marL="342900" indent="-342900" algn="l" rtl="0" eaLnBrk="0" fontAlgn="base" hangingPunct="0">
        <a:spcBef>
          <a:spcPct val="200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ct val="200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ct val="200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w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cyan.com/"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jpeg"/><Relationship Id="rId5" Type="http://schemas.openxmlformats.org/officeDocument/2006/relationships/hyperlink" Target="http://www.cyan.com/" TargetMode="Externa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86" name="Rectangle 10"/>
          <p:cNvSpPr>
            <a:spLocks noGrp="1" noChangeArrowheads="1"/>
          </p:cNvSpPr>
          <p:nvPr>
            <p:ph type="ctrTitle"/>
          </p:nvPr>
        </p:nvSpPr>
        <p:spPr>
          <a:xfrm>
            <a:off x="685800" y="1628800"/>
            <a:ext cx="7772400" cy="1470025"/>
          </a:xfrm>
        </p:spPr>
        <p:txBody>
          <a:bodyPr/>
          <a:lstStyle/>
          <a:p>
            <a:pPr>
              <a:defRPr/>
            </a:pPr>
            <a:r>
              <a:rPr lang="en-US" altLang="zh-TW" sz="3200" dirty="0" smtClean="0">
                <a:solidFill>
                  <a:srgbClr val="0000FF"/>
                </a:solidFill>
              </a:rPr>
              <a:t>CS5100 Advanced Computer Architecture</a:t>
            </a:r>
            <a:r>
              <a:rPr lang="en-US" altLang="zh-TW" sz="3200" dirty="0" smtClean="0">
                <a:solidFill>
                  <a:schemeClr val="accent1"/>
                </a:solidFill>
                <a:latin typeface="+mn-lt"/>
              </a:rPr>
              <a:t/>
            </a:r>
            <a:br>
              <a:rPr lang="en-US" altLang="zh-TW" sz="3200" dirty="0" smtClean="0">
                <a:solidFill>
                  <a:schemeClr val="accent1"/>
                </a:solidFill>
                <a:latin typeface="+mn-lt"/>
              </a:rPr>
            </a:br>
            <a:r>
              <a:rPr lang="zh-TW" altLang="en-US" dirty="0" smtClean="0"/>
              <a:t/>
            </a:r>
            <a:br>
              <a:rPr lang="zh-TW" altLang="en-US" dirty="0" smtClean="0"/>
            </a:br>
            <a:r>
              <a:rPr lang="en-US" altLang="zh-TW" dirty="0" smtClean="0">
                <a:solidFill>
                  <a:srgbClr val="C00000"/>
                </a:solidFill>
              </a:rPr>
              <a:t>Graphics Processing Units</a:t>
            </a:r>
            <a:endParaRPr lang="en-US" altLang="zh-TW" dirty="0">
              <a:solidFill>
                <a:srgbClr val="C00000"/>
              </a:solidFill>
            </a:endParaRPr>
          </a:p>
        </p:txBody>
      </p:sp>
      <p:sp>
        <p:nvSpPr>
          <p:cNvPr id="18434" name="Rectangle 11"/>
          <p:cNvSpPr>
            <a:spLocks noGrp="1" noChangeArrowheads="1"/>
          </p:cNvSpPr>
          <p:nvPr>
            <p:ph type="subTitle" idx="1"/>
          </p:nvPr>
        </p:nvSpPr>
        <p:spPr>
          <a:xfrm>
            <a:off x="1371600" y="3886200"/>
            <a:ext cx="6400800" cy="1752600"/>
          </a:xfrm>
        </p:spPr>
        <p:txBody>
          <a:bodyPr/>
          <a:lstStyle/>
          <a:p>
            <a:r>
              <a:rPr lang="en-US" altLang="zh-TW" sz="2800" smtClean="0"/>
              <a:t>Prof. Chung-Ta King</a:t>
            </a:r>
          </a:p>
          <a:p>
            <a:r>
              <a:rPr lang="en-US" altLang="zh-TW" sz="2400" smtClean="0"/>
              <a:t>Department of Computer Science</a:t>
            </a:r>
          </a:p>
          <a:p>
            <a:r>
              <a:rPr lang="en-US" altLang="zh-TW" sz="2400" smtClean="0"/>
              <a:t>National Tsing Hua University, Taiwan</a:t>
            </a:r>
            <a:endParaRPr lang="zh-TW" altLang="en-US" sz="2400" smtClean="0"/>
          </a:p>
        </p:txBody>
      </p:sp>
      <p:sp>
        <p:nvSpPr>
          <p:cNvPr id="5" name="文字方塊 4"/>
          <p:cNvSpPr txBox="1"/>
          <p:nvPr/>
        </p:nvSpPr>
        <p:spPr>
          <a:xfrm>
            <a:off x="853235" y="5373216"/>
            <a:ext cx="7702237" cy="584775"/>
          </a:xfrm>
          <a:prstGeom prst="rect">
            <a:avLst/>
          </a:prstGeom>
          <a:noFill/>
        </p:spPr>
        <p:txBody>
          <a:bodyPr wrap="none" rtlCol="0" anchor="ctr" anchorCtr="1">
            <a:spAutoFit/>
          </a:bodyPr>
          <a:lstStyle/>
          <a:p>
            <a:pPr algn="ctr"/>
            <a:r>
              <a:rPr lang="en-US" altLang="zh-TW" sz="1600" dirty="0" smtClean="0">
                <a:latin typeface="+mn-lt"/>
                <a:ea typeface="標楷體" pitchFamily="65" charset="-120"/>
                <a:cs typeface="Calibri" pitchFamily="34" charset="0"/>
              </a:rPr>
              <a:t>(Slides are from textbook, </a:t>
            </a:r>
            <a:r>
              <a:rPr lang="en-US" altLang="zh-TW" sz="1600" dirty="0">
                <a:latin typeface="+mn-lt"/>
                <a:ea typeface="標楷體" pitchFamily="65" charset="-120"/>
                <a:cs typeface="Calibri" pitchFamily="34" charset="0"/>
              </a:rPr>
              <a:t>Prof. </a:t>
            </a:r>
            <a:r>
              <a:rPr lang="en-US" altLang="zh-TW" sz="1600" dirty="0" smtClean="0">
                <a:latin typeface="+mn-lt"/>
                <a:ea typeface="標楷體" pitchFamily="65" charset="-120"/>
                <a:cs typeface="Calibri" pitchFamily="34" charset="0"/>
              </a:rPr>
              <a:t>O. </a:t>
            </a:r>
            <a:r>
              <a:rPr lang="en-US" altLang="zh-TW" sz="1600" dirty="0" err="1" smtClean="0">
                <a:latin typeface="+mn-lt"/>
                <a:ea typeface="標楷體" pitchFamily="65" charset="-120"/>
                <a:cs typeface="Calibri" pitchFamily="34" charset="0"/>
              </a:rPr>
              <a:t>Mutlu</a:t>
            </a:r>
            <a:r>
              <a:rPr lang="en-US" altLang="zh-TW" sz="1600" dirty="0" smtClean="0">
                <a:latin typeface="+mn-lt"/>
                <a:ea typeface="標楷體" pitchFamily="65" charset="-120"/>
                <a:cs typeface="Calibri" pitchFamily="34" charset="0"/>
              </a:rPr>
              <a:t>, </a:t>
            </a:r>
            <a:r>
              <a:rPr lang="en-US" altLang="zh-TW" sz="1600" dirty="0">
                <a:latin typeface="+mn-lt"/>
                <a:ea typeface="標楷體" pitchFamily="65" charset="-120"/>
                <a:cs typeface="Calibri" pitchFamily="34" charset="0"/>
              </a:rPr>
              <a:t>D. Sanchez, J. </a:t>
            </a:r>
            <a:r>
              <a:rPr lang="en-US" altLang="zh-TW" sz="1600" dirty="0" err="1" smtClean="0">
                <a:latin typeface="+mn-lt"/>
                <a:ea typeface="標楷體" pitchFamily="65" charset="-120"/>
                <a:cs typeface="Calibri" pitchFamily="34" charset="0"/>
              </a:rPr>
              <a:t>Emer</a:t>
            </a:r>
            <a:r>
              <a:rPr lang="en-US" altLang="zh-TW" sz="1600" dirty="0" smtClean="0">
                <a:latin typeface="+mn-lt"/>
                <a:ea typeface="標楷體" pitchFamily="65" charset="-120"/>
                <a:cs typeface="Calibri" pitchFamily="34" charset="0"/>
              </a:rPr>
              <a:t>, P. </a:t>
            </a:r>
            <a:r>
              <a:rPr lang="en-US" altLang="zh-TW" sz="1600" dirty="0" err="1" smtClean="0">
                <a:latin typeface="+mn-lt"/>
                <a:ea typeface="標楷體" pitchFamily="65" charset="-120"/>
                <a:cs typeface="Calibri" pitchFamily="34" charset="0"/>
              </a:rPr>
              <a:t>Cozzi</a:t>
            </a:r>
            <a:r>
              <a:rPr lang="en-US" altLang="zh-TW" sz="1600" dirty="0">
                <a:latin typeface="+mn-lt"/>
                <a:ea typeface="標楷體" pitchFamily="65" charset="-120"/>
                <a:cs typeface="Calibri" pitchFamily="34" charset="0"/>
              </a:rPr>
              <a:t>, D. </a:t>
            </a:r>
            <a:r>
              <a:rPr lang="en-US" altLang="zh-TW" sz="1600" dirty="0" err="1" smtClean="0">
                <a:latin typeface="+mn-lt"/>
                <a:ea typeface="標楷體" pitchFamily="65" charset="-120"/>
                <a:cs typeface="Calibri" pitchFamily="34" charset="0"/>
              </a:rPr>
              <a:t>Luebke</a:t>
            </a:r>
            <a:r>
              <a:rPr lang="en-US" altLang="zh-TW" sz="1600" dirty="0">
                <a:latin typeface="+mn-lt"/>
                <a:ea typeface="標楷體" pitchFamily="65" charset="-120"/>
                <a:cs typeface="Calibri" pitchFamily="34" charset="0"/>
              </a:rPr>
              <a:t>, T. </a:t>
            </a:r>
            <a:r>
              <a:rPr lang="en-US" altLang="zh-TW" sz="1600" dirty="0" smtClean="0">
                <a:latin typeface="+mn-lt"/>
                <a:ea typeface="標楷體" pitchFamily="65" charset="-120"/>
                <a:cs typeface="Calibri" pitchFamily="34" charset="0"/>
              </a:rPr>
              <a:t>Thorne,</a:t>
            </a:r>
          </a:p>
          <a:p>
            <a:pPr algn="ctr"/>
            <a:r>
              <a:rPr lang="en-US" altLang="zh-TW" sz="1600" dirty="0" smtClean="0">
                <a:latin typeface="+mn-lt"/>
              </a:rPr>
              <a:t>http</a:t>
            </a:r>
            <a:r>
              <a:rPr lang="en-US" altLang="zh-TW" sz="1600" dirty="0">
                <a:latin typeface="+mn-lt"/>
              </a:rPr>
              <a:t>://www.es.ele.tue.nl/~</a:t>
            </a:r>
            <a:r>
              <a:rPr lang="en-US" altLang="zh-TW" sz="1600" dirty="0" smtClean="0">
                <a:latin typeface="+mn-lt"/>
              </a:rPr>
              <a:t>heco/courses/EmbeddedComputerArchitecture/GPU.ppt</a:t>
            </a:r>
            <a:r>
              <a:rPr lang="en-US" altLang="zh-TW" sz="1600" dirty="0" smtClean="0">
                <a:latin typeface="+mn-lt"/>
                <a:ea typeface="標楷體" pitchFamily="65" charset="-120"/>
                <a:cs typeface="Calibri" pitchFamily="34" charset="0"/>
              </a:rPr>
              <a:t>) </a:t>
            </a:r>
            <a:endParaRPr lang="zh-TW" altLang="en-US" sz="1600" dirty="0" smtClean="0">
              <a:latin typeface="+mn-lt"/>
              <a:ea typeface="標楷體" pitchFamily="65" charset="-120"/>
              <a:cs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p:txBody>
          <a:bodyPr/>
          <a:lstStyle/>
          <a:p>
            <a:r>
              <a:rPr lang="en-US" altLang="zh-TW" dirty="0"/>
              <a:t>Geometry </a:t>
            </a:r>
            <a:r>
              <a:rPr lang="en-US" altLang="zh-TW" dirty="0" smtClean="0"/>
              <a:t>Stage: </a:t>
            </a:r>
            <a:r>
              <a:rPr lang="en-GB" altLang="zh-TW" dirty="0" smtClean="0"/>
              <a:t>Hidden Surface Removal </a:t>
            </a:r>
          </a:p>
        </p:txBody>
      </p:sp>
      <p:sp>
        <p:nvSpPr>
          <p:cNvPr id="7" name="內容版面配置區 6"/>
          <p:cNvSpPr>
            <a:spLocks noGrp="1"/>
          </p:cNvSpPr>
          <p:nvPr>
            <p:ph idx="1"/>
          </p:nvPr>
        </p:nvSpPr>
        <p:spPr/>
        <p:txBody>
          <a:bodyPr/>
          <a:lstStyle/>
          <a:p>
            <a:r>
              <a:rPr lang="en-GB" altLang="zh-TW" dirty="0" smtClean="0"/>
              <a:t>Objects hidden by other objects must NOT be drawn</a:t>
            </a:r>
          </a:p>
          <a:p>
            <a:endParaRPr lang="en-GB" altLang="zh-TW" dirty="0" smtClean="0"/>
          </a:p>
          <a:p>
            <a:endParaRPr lang="en-GB" altLang="zh-TW" dirty="0" smtClean="0"/>
          </a:p>
          <a:p>
            <a:endParaRPr lang="en-GB" altLang="zh-TW" dirty="0" smtClean="0"/>
          </a:p>
          <a:p>
            <a:endParaRPr lang="en-US" altLang="zh-TW" dirty="0"/>
          </a:p>
          <a:p>
            <a:endParaRPr lang="en-US" altLang="zh-TW" dirty="0" smtClean="0"/>
          </a:p>
          <a:p>
            <a:endParaRPr lang="en-US" altLang="zh-TW" dirty="0"/>
          </a:p>
          <a:p>
            <a:r>
              <a:rPr lang="en-US" altLang="zh-TW" dirty="0" smtClean="0"/>
              <a:t>Clipping</a:t>
            </a:r>
          </a:p>
          <a:p>
            <a:pPr lvl="1"/>
            <a:r>
              <a:rPr lang="en-US" altLang="zh-TW" dirty="0" smtClean="0"/>
              <a:t>Not everything should be visible on the screen</a:t>
            </a:r>
          </a:p>
          <a:p>
            <a:pPr lvl="1"/>
            <a:r>
              <a:rPr lang="en-US" altLang="zh-TW" dirty="0" smtClean="0"/>
              <a:t>Any vertices that lie outside of the viewing volume are clipped</a:t>
            </a:r>
            <a:endParaRPr lang="en-GB" altLang="zh-TW" dirty="0"/>
          </a:p>
        </p:txBody>
      </p:sp>
      <p:sp>
        <p:nvSpPr>
          <p:cNvPr id="6" name="投影片編號版面配置區 5"/>
          <p:cNvSpPr>
            <a:spLocks noGrp="1"/>
          </p:cNvSpPr>
          <p:nvPr>
            <p:ph type="sldNum" sz="quarter" idx="11"/>
          </p:nvPr>
        </p:nvSpPr>
        <p:spPr/>
        <p:txBody>
          <a:bodyPr/>
          <a:lstStyle/>
          <a:p>
            <a:fld id="{27E26518-2301-4288-8958-BDA5B1B754F8}" type="slidenum">
              <a:rPr lang="zh-TW" altLang="en-US" smtClean="0"/>
              <a:pPr/>
              <a:t>9</a:t>
            </a:fld>
            <a:endParaRPr lang="zh-TW" altLang="zh-TW"/>
          </a:p>
        </p:txBody>
      </p:sp>
      <p:pic>
        <p:nvPicPr>
          <p:cNvPr id="22534"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91880" y="1628800"/>
            <a:ext cx="4588024" cy="3058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37926327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p:txBody>
          <a:bodyPr/>
          <a:lstStyle/>
          <a:p>
            <a:r>
              <a:rPr lang="en-US" altLang="zh-TW" dirty="0"/>
              <a:t>Geometry </a:t>
            </a:r>
            <a:r>
              <a:rPr lang="en-US" altLang="zh-TW" dirty="0" smtClean="0"/>
              <a:t>Stage: </a:t>
            </a:r>
            <a:r>
              <a:rPr lang="en-GB" altLang="zh-TW" dirty="0" smtClean="0"/>
              <a:t>Shading </a:t>
            </a:r>
          </a:p>
        </p:txBody>
      </p:sp>
      <p:sp>
        <p:nvSpPr>
          <p:cNvPr id="7" name="內容版面配置區 6"/>
          <p:cNvSpPr>
            <a:spLocks noGrp="1"/>
          </p:cNvSpPr>
          <p:nvPr>
            <p:ph idx="1"/>
          </p:nvPr>
        </p:nvSpPr>
        <p:spPr/>
        <p:txBody>
          <a:bodyPr/>
          <a:lstStyle/>
          <a:p>
            <a:r>
              <a:rPr lang="en-GB" altLang="zh-TW" dirty="0" smtClean="0"/>
              <a:t>Decide the colour of each vertex of object taking into account the object’s colour, lighting condition and the camera position </a:t>
            </a:r>
          </a:p>
          <a:p>
            <a:endParaRPr lang="zh-TW" altLang="en-US" dirty="0"/>
          </a:p>
        </p:txBody>
      </p:sp>
      <p:sp>
        <p:nvSpPr>
          <p:cNvPr id="6" name="投影片編號版面配置區 5"/>
          <p:cNvSpPr>
            <a:spLocks noGrp="1"/>
          </p:cNvSpPr>
          <p:nvPr>
            <p:ph type="sldNum" sz="quarter" idx="11"/>
          </p:nvPr>
        </p:nvSpPr>
        <p:spPr/>
        <p:txBody>
          <a:bodyPr/>
          <a:lstStyle/>
          <a:p>
            <a:fld id="{27E26518-2301-4288-8958-BDA5B1B754F8}" type="slidenum">
              <a:rPr lang="zh-TW" altLang="en-US" smtClean="0"/>
              <a:pPr/>
              <a:t>10</a:t>
            </a:fld>
            <a:endParaRPr lang="zh-TW" altLang="zh-TW"/>
          </a:p>
        </p:txBody>
      </p:sp>
      <p:grpSp>
        <p:nvGrpSpPr>
          <p:cNvPr id="1032" name="Group 3"/>
          <p:cNvGrpSpPr>
            <a:grpSpLocks/>
          </p:cNvGrpSpPr>
          <p:nvPr/>
        </p:nvGrpSpPr>
        <p:grpSpPr bwMode="auto">
          <a:xfrm>
            <a:off x="4079875" y="4293815"/>
            <a:ext cx="1536700" cy="1501775"/>
            <a:chOff x="2570" y="2838"/>
            <a:chExt cx="968" cy="946"/>
          </a:xfrm>
        </p:grpSpPr>
        <p:sp>
          <p:nvSpPr>
            <p:cNvPr id="1071" name="Oval 4"/>
            <p:cNvSpPr>
              <a:spLocks noChangeArrowheads="1"/>
            </p:cNvSpPr>
            <p:nvPr/>
          </p:nvSpPr>
          <p:spPr bwMode="auto">
            <a:xfrm>
              <a:off x="2570" y="2838"/>
              <a:ext cx="969" cy="947"/>
            </a:xfrm>
            <a:prstGeom prst="ellipse">
              <a:avLst/>
            </a:prstGeom>
            <a:solidFill>
              <a:srgbClr val="B2B2B2"/>
            </a:solidFill>
            <a:ln w="9360">
              <a:solidFill>
                <a:srgbClr val="000000"/>
              </a:solidFill>
              <a:miter lim="800000"/>
              <a:headEnd/>
              <a:tailEnd/>
            </a:ln>
          </p:spPr>
          <p:txBody>
            <a:bodyPr wrap="none" anchor="ctr"/>
            <a:lstStyle/>
            <a:p>
              <a:endParaRPr lang="en-US" altLang="zh-TW">
                <a:latin typeface="+mn-lt"/>
              </a:endParaRPr>
            </a:p>
          </p:txBody>
        </p:sp>
        <p:sp>
          <p:nvSpPr>
            <p:cNvPr id="1072" name="AutoShape 5"/>
            <p:cNvSpPr>
              <a:spLocks noChangeArrowheads="1"/>
            </p:cNvSpPr>
            <p:nvPr/>
          </p:nvSpPr>
          <p:spPr bwMode="auto">
            <a:xfrm>
              <a:off x="2713" y="2979"/>
              <a:ext cx="682" cy="666"/>
            </a:xfrm>
            <a:prstGeom prst="roundRect">
              <a:avLst>
                <a:gd name="adj" fmla="val 14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gn="ctr" eaLnBrk="1" hangingPunct="1">
                <a:lnSpc>
                  <a:spcPct val="86000"/>
                </a:lnSpc>
              </a:pPr>
              <a:r>
                <a:rPr lang="en-GB" altLang="zh-TW">
                  <a:solidFill>
                    <a:srgbClr val="000000"/>
                  </a:solidFill>
                  <a:latin typeface="+mn-lt"/>
                </a:rPr>
                <a:t>Object</a:t>
              </a:r>
            </a:p>
          </p:txBody>
        </p:sp>
      </p:grpSp>
      <p:grpSp>
        <p:nvGrpSpPr>
          <p:cNvPr id="1033" name="Group 6"/>
          <p:cNvGrpSpPr>
            <a:grpSpLocks/>
          </p:cNvGrpSpPr>
          <p:nvPr/>
        </p:nvGrpSpPr>
        <p:grpSpPr bwMode="auto">
          <a:xfrm>
            <a:off x="7272338" y="4087440"/>
            <a:ext cx="614362" cy="465138"/>
            <a:chOff x="4581" y="2708"/>
            <a:chExt cx="387" cy="293"/>
          </a:xfrm>
        </p:grpSpPr>
        <p:sp>
          <p:nvSpPr>
            <p:cNvPr id="1043" name="Freeform 7"/>
            <p:cNvSpPr>
              <a:spLocks noChangeArrowheads="1"/>
            </p:cNvSpPr>
            <p:nvPr/>
          </p:nvSpPr>
          <p:spPr bwMode="auto">
            <a:xfrm>
              <a:off x="4645" y="2725"/>
              <a:ext cx="308" cy="277"/>
            </a:xfrm>
            <a:custGeom>
              <a:avLst/>
              <a:gdLst>
                <a:gd name="T0" fmla="*/ 21 w 1363"/>
                <a:gd name="T1" fmla="*/ 2 h 1230"/>
                <a:gd name="T2" fmla="*/ 20 w 1363"/>
                <a:gd name="T3" fmla="*/ 7 h 1230"/>
                <a:gd name="T4" fmla="*/ 14 w 1363"/>
                <a:gd name="T5" fmla="*/ 8 h 1230"/>
                <a:gd name="T6" fmla="*/ 14 w 1363"/>
                <a:gd name="T7" fmla="*/ 11 h 1230"/>
                <a:gd name="T8" fmla="*/ 8 w 1363"/>
                <a:gd name="T9" fmla="*/ 11 h 1230"/>
                <a:gd name="T10" fmla="*/ 7 w 1363"/>
                <a:gd name="T11" fmla="*/ 7 h 1230"/>
                <a:gd name="T12" fmla="*/ 0 w 1363"/>
                <a:gd name="T13" fmla="*/ 2 h 1230"/>
                <a:gd name="T14" fmla="*/ 4 w 1363"/>
                <a:gd name="T15" fmla="*/ 30 h 1230"/>
                <a:gd name="T16" fmla="*/ 14 w 1363"/>
                <a:gd name="T17" fmla="*/ 25 h 1230"/>
                <a:gd name="T18" fmla="*/ 16 w 1363"/>
                <a:gd name="T19" fmla="*/ 29 h 1230"/>
                <a:gd name="T20" fmla="*/ 23 w 1363"/>
                <a:gd name="T21" fmla="*/ 28 h 1230"/>
                <a:gd name="T22" fmla="*/ 22 w 1363"/>
                <a:gd name="T23" fmla="*/ 36 h 1230"/>
                <a:gd name="T24" fmla="*/ 33 w 1363"/>
                <a:gd name="T25" fmla="*/ 36 h 1230"/>
                <a:gd name="T26" fmla="*/ 33 w 1363"/>
                <a:gd name="T27" fmla="*/ 44 h 1230"/>
                <a:gd name="T28" fmla="*/ 42 w 1363"/>
                <a:gd name="T29" fmla="*/ 45 h 1230"/>
                <a:gd name="T30" fmla="*/ 29 w 1363"/>
                <a:gd name="T31" fmla="*/ 59 h 1230"/>
                <a:gd name="T32" fmla="*/ 38 w 1363"/>
                <a:gd name="T33" fmla="*/ 60 h 1230"/>
                <a:gd name="T34" fmla="*/ 45 w 1363"/>
                <a:gd name="T35" fmla="*/ 47 h 1230"/>
                <a:gd name="T36" fmla="*/ 47 w 1363"/>
                <a:gd name="T37" fmla="*/ 62 h 1230"/>
                <a:gd name="T38" fmla="*/ 54 w 1363"/>
                <a:gd name="T39" fmla="*/ 60 h 1230"/>
                <a:gd name="T40" fmla="*/ 53 w 1363"/>
                <a:gd name="T41" fmla="*/ 48 h 1230"/>
                <a:gd name="T42" fmla="*/ 65 w 1363"/>
                <a:gd name="T43" fmla="*/ 59 h 1230"/>
                <a:gd name="T44" fmla="*/ 70 w 1363"/>
                <a:gd name="T45" fmla="*/ 56 h 1230"/>
                <a:gd name="T46" fmla="*/ 56 w 1363"/>
                <a:gd name="T47" fmla="*/ 43 h 1230"/>
                <a:gd name="T48" fmla="*/ 61 w 1363"/>
                <a:gd name="T49" fmla="*/ 43 h 1230"/>
                <a:gd name="T50" fmla="*/ 59 w 1363"/>
                <a:gd name="T51" fmla="*/ 35 h 1230"/>
                <a:gd name="T52" fmla="*/ 65 w 1363"/>
                <a:gd name="T53" fmla="*/ 35 h 1230"/>
                <a:gd name="T54" fmla="*/ 63 w 1363"/>
                <a:gd name="T55" fmla="*/ 5 h 1230"/>
                <a:gd name="T56" fmla="*/ 31 w 1363"/>
                <a:gd name="T57" fmla="*/ 0 h 1230"/>
                <a:gd name="T58" fmla="*/ 21 w 1363"/>
                <a:gd name="T59" fmla="*/ 2 h 1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63"/>
                <a:gd name="T91" fmla="*/ 0 h 1230"/>
                <a:gd name="T92" fmla="*/ 1363 w 1363"/>
                <a:gd name="T93" fmla="*/ 1230 h 12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63" h="1230">
                  <a:moveTo>
                    <a:pt x="417" y="36"/>
                  </a:moveTo>
                  <a:lnTo>
                    <a:pt x="399" y="144"/>
                  </a:lnTo>
                  <a:lnTo>
                    <a:pt x="277" y="160"/>
                  </a:lnTo>
                  <a:lnTo>
                    <a:pt x="276" y="211"/>
                  </a:lnTo>
                  <a:lnTo>
                    <a:pt x="153" y="217"/>
                  </a:lnTo>
                  <a:lnTo>
                    <a:pt x="136" y="135"/>
                  </a:lnTo>
                  <a:lnTo>
                    <a:pt x="0" y="43"/>
                  </a:lnTo>
                  <a:lnTo>
                    <a:pt x="75" y="587"/>
                  </a:lnTo>
                  <a:lnTo>
                    <a:pt x="283" y="498"/>
                  </a:lnTo>
                  <a:lnTo>
                    <a:pt x="304" y="562"/>
                  </a:lnTo>
                  <a:lnTo>
                    <a:pt x="453" y="545"/>
                  </a:lnTo>
                  <a:lnTo>
                    <a:pt x="428" y="711"/>
                  </a:lnTo>
                  <a:lnTo>
                    <a:pt x="643" y="709"/>
                  </a:lnTo>
                  <a:lnTo>
                    <a:pt x="647" y="872"/>
                  </a:lnTo>
                  <a:lnTo>
                    <a:pt x="815" y="880"/>
                  </a:lnTo>
                  <a:lnTo>
                    <a:pt x="568" y="1158"/>
                  </a:lnTo>
                  <a:lnTo>
                    <a:pt x="736" y="1190"/>
                  </a:lnTo>
                  <a:lnTo>
                    <a:pt x="884" y="928"/>
                  </a:lnTo>
                  <a:lnTo>
                    <a:pt x="910" y="1229"/>
                  </a:lnTo>
                  <a:lnTo>
                    <a:pt x="1064" y="1183"/>
                  </a:lnTo>
                  <a:lnTo>
                    <a:pt x="1034" y="940"/>
                  </a:lnTo>
                  <a:lnTo>
                    <a:pt x="1281" y="1171"/>
                  </a:lnTo>
                  <a:lnTo>
                    <a:pt x="1362" y="1099"/>
                  </a:lnTo>
                  <a:lnTo>
                    <a:pt x="1106" y="858"/>
                  </a:lnTo>
                  <a:lnTo>
                    <a:pt x="1187" y="844"/>
                  </a:lnTo>
                  <a:lnTo>
                    <a:pt x="1162" y="694"/>
                  </a:lnTo>
                  <a:lnTo>
                    <a:pt x="1273" y="685"/>
                  </a:lnTo>
                  <a:lnTo>
                    <a:pt x="1245" y="103"/>
                  </a:lnTo>
                  <a:lnTo>
                    <a:pt x="612" y="0"/>
                  </a:lnTo>
                  <a:lnTo>
                    <a:pt x="417" y="36"/>
                  </a:lnTo>
                </a:path>
              </a:pathLst>
            </a:cu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44" name="Freeform 8"/>
            <p:cNvSpPr>
              <a:spLocks noChangeArrowheads="1"/>
            </p:cNvSpPr>
            <p:nvPr/>
          </p:nvSpPr>
          <p:spPr bwMode="auto">
            <a:xfrm>
              <a:off x="4581" y="2708"/>
              <a:ext cx="78" cy="193"/>
            </a:xfrm>
            <a:custGeom>
              <a:avLst/>
              <a:gdLst>
                <a:gd name="T0" fmla="*/ 2 w 346"/>
                <a:gd name="T1" fmla="*/ 0 h 859"/>
                <a:gd name="T2" fmla="*/ 14 w 346"/>
                <a:gd name="T3" fmla="*/ 6 h 859"/>
                <a:gd name="T4" fmla="*/ 18 w 346"/>
                <a:gd name="T5" fmla="*/ 38 h 859"/>
                <a:gd name="T6" fmla="*/ 10 w 346"/>
                <a:gd name="T7" fmla="*/ 43 h 859"/>
                <a:gd name="T8" fmla="*/ 2 w 346"/>
                <a:gd name="T9" fmla="*/ 29 h 859"/>
                <a:gd name="T10" fmla="*/ 0 w 346"/>
                <a:gd name="T11" fmla="*/ 9 h 859"/>
                <a:gd name="T12" fmla="*/ 2 w 346"/>
                <a:gd name="T13" fmla="*/ 0 h 859"/>
                <a:gd name="T14" fmla="*/ 0 60000 65536"/>
                <a:gd name="T15" fmla="*/ 0 60000 65536"/>
                <a:gd name="T16" fmla="*/ 0 60000 65536"/>
                <a:gd name="T17" fmla="*/ 0 60000 65536"/>
                <a:gd name="T18" fmla="*/ 0 60000 65536"/>
                <a:gd name="T19" fmla="*/ 0 60000 65536"/>
                <a:gd name="T20" fmla="*/ 0 60000 65536"/>
                <a:gd name="T21" fmla="*/ 0 w 346"/>
                <a:gd name="T22" fmla="*/ 0 h 859"/>
                <a:gd name="T23" fmla="*/ 346 w 346"/>
                <a:gd name="T24" fmla="*/ 859 h 85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46" h="859">
                  <a:moveTo>
                    <a:pt x="46" y="0"/>
                  </a:moveTo>
                  <a:lnTo>
                    <a:pt x="283" y="121"/>
                  </a:lnTo>
                  <a:lnTo>
                    <a:pt x="345" y="749"/>
                  </a:lnTo>
                  <a:lnTo>
                    <a:pt x="201" y="858"/>
                  </a:lnTo>
                  <a:lnTo>
                    <a:pt x="51" y="579"/>
                  </a:lnTo>
                  <a:lnTo>
                    <a:pt x="0" y="174"/>
                  </a:lnTo>
                  <a:lnTo>
                    <a:pt x="46" y="0"/>
                  </a:lnTo>
                </a:path>
              </a:pathLst>
            </a:custGeom>
            <a:solidFill>
              <a:srgbClr val="FFFCE5"/>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45" name="Freeform 9"/>
            <p:cNvSpPr>
              <a:spLocks noChangeArrowheads="1"/>
            </p:cNvSpPr>
            <p:nvPr/>
          </p:nvSpPr>
          <p:spPr bwMode="auto">
            <a:xfrm>
              <a:off x="4815" y="2921"/>
              <a:ext cx="121" cy="76"/>
            </a:xfrm>
            <a:custGeom>
              <a:avLst/>
              <a:gdLst>
                <a:gd name="T0" fmla="*/ 1 w 534"/>
                <a:gd name="T1" fmla="*/ 0 h 339"/>
                <a:gd name="T2" fmla="*/ 0 w 534"/>
                <a:gd name="T3" fmla="*/ 4 h 339"/>
                <a:gd name="T4" fmla="*/ 2 w 534"/>
                <a:gd name="T5" fmla="*/ 11 h 339"/>
                <a:gd name="T6" fmla="*/ 6 w 534"/>
                <a:gd name="T7" fmla="*/ 3 h 339"/>
                <a:gd name="T8" fmla="*/ 10 w 534"/>
                <a:gd name="T9" fmla="*/ 3 h 339"/>
                <a:gd name="T10" fmla="*/ 13 w 534"/>
                <a:gd name="T11" fmla="*/ 17 h 339"/>
                <a:gd name="T12" fmla="*/ 16 w 534"/>
                <a:gd name="T13" fmla="*/ 16 h 339"/>
                <a:gd name="T14" fmla="*/ 14 w 534"/>
                <a:gd name="T15" fmla="*/ 4 h 339"/>
                <a:gd name="T16" fmla="*/ 19 w 534"/>
                <a:gd name="T17" fmla="*/ 8 h 339"/>
                <a:gd name="T18" fmla="*/ 27 w 534"/>
                <a:gd name="T19" fmla="*/ 8 h 339"/>
                <a:gd name="T20" fmla="*/ 19 w 534"/>
                <a:gd name="T21" fmla="*/ 0 h 339"/>
                <a:gd name="T22" fmla="*/ 1 w 534"/>
                <a:gd name="T23" fmla="*/ 0 h 3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34"/>
                <a:gd name="T37" fmla="*/ 0 h 339"/>
                <a:gd name="T38" fmla="*/ 534 w 534"/>
                <a:gd name="T39" fmla="*/ 339 h 3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34" h="339">
                  <a:moveTo>
                    <a:pt x="23" y="10"/>
                  </a:moveTo>
                  <a:lnTo>
                    <a:pt x="0" y="83"/>
                  </a:lnTo>
                  <a:lnTo>
                    <a:pt x="37" y="226"/>
                  </a:lnTo>
                  <a:lnTo>
                    <a:pt x="122" y="60"/>
                  </a:lnTo>
                  <a:lnTo>
                    <a:pt x="203" y="64"/>
                  </a:lnTo>
                  <a:lnTo>
                    <a:pt x="257" y="338"/>
                  </a:lnTo>
                  <a:lnTo>
                    <a:pt x="310" y="315"/>
                  </a:lnTo>
                  <a:lnTo>
                    <a:pt x="263" y="82"/>
                  </a:lnTo>
                  <a:lnTo>
                    <a:pt x="374" y="164"/>
                  </a:lnTo>
                  <a:lnTo>
                    <a:pt x="533" y="159"/>
                  </a:lnTo>
                  <a:lnTo>
                    <a:pt x="365" y="0"/>
                  </a:lnTo>
                  <a:lnTo>
                    <a:pt x="23" y="10"/>
                  </a:lnTo>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46" name="Freeform 10"/>
            <p:cNvSpPr>
              <a:spLocks noChangeArrowheads="1"/>
            </p:cNvSpPr>
            <p:nvPr/>
          </p:nvSpPr>
          <p:spPr bwMode="auto">
            <a:xfrm>
              <a:off x="4718" y="2768"/>
              <a:ext cx="16" cy="82"/>
            </a:xfrm>
            <a:custGeom>
              <a:avLst/>
              <a:gdLst>
                <a:gd name="T0" fmla="*/ 3 w 70"/>
                <a:gd name="T1" fmla="*/ 0 h 365"/>
                <a:gd name="T2" fmla="*/ 0 w 70"/>
                <a:gd name="T3" fmla="*/ 2 h 365"/>
                <a:gd name="T4" fmla="*/ 1 w 70"/>
                <a:gd name="T5" fmla="*/ 18 h 365"/>
                <a:gd name="T6" fmla="*/ 4 w 70"/>
                <a:gd name="T7" fmla="*/ 18 h 365"/>
                <a:gd name="T8" fmla="*/ 3 w 70"/>
                <a:gd name="T9" fmla="*/ 0 h 365"/>
                <a:gd name="T10" fmla="*/ 0 60000 65536"/>
                <a:gd name="T11" fmla="*/ 0 60000 65536"/>
                <a:gd name="T12" fmla="*/ 0 60000 65536"/>
                <a:gd name="T13" fmla="*/ 0 60000 65536"/>
                <a:gd name="T14" fmla="*/ 0 60000 65536"/>
                <a:gd name="T15" fmla="*/ 0 w 70"/>
                <a:gd name="T16" fmla="*/ 0 h 365"/>
                <a:gd name="T17" fmla="*/ 70 w 70"/>
                <a:gd name="T18" fmla="*/ 365 h 365"/>
              </a:gdLst>
              <a:ahLst/>
              <a:cxnLst>
                <a:cxn ang="T10">
                  <a:pos x="T0" y="T1"/>
                </a:cxn>
                <a:cxn ang="T11">
                  <a:pos x="T2" y="T3"/>
                </a:cxn>
                <a:cxn ang="T12">
                  <a:pos x="T4" y="T5"/>
                </a:cxn>
                <a:cxn ang="T13">
                  <a:pos x="T6" y="T7"/>
                </a:cxn>
                <a:cxn ang="T14">
                  <a:pos x="T8" y="T9"/>
                </a:cxn>
              </a:cxnLst>
              <a:rect l="T15" t="T16" r="T17" b="T18"/>
              <a:pathLst>
                <a:path w="70" h="365">
                  <a:moveTo>
                    <a:pt x="57" y="0"/>
                  </a:moveTo>
                  <a:lnTo>
                    <a:pt x="0" y="40"/>
                  </a:lnTo>
                  <a:lnTo>
                    <a:pt x="19" y="364"/>
                  </a:lnTo>
                  <a:lnTo>
                    <a:pt x="69" y="355"/>
                  </a:lnTo>
                  <a:lnTo>
                    <a:pt x="57" y="0"/>
                  </a:lnTo>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47" name="Freeform 11"/>
            <p:cNvSpPr>
              <a:spLocks noChangeArrowheads="1"/>
            </p:cNvSpPr>
            <p:nvPr/>
          </p:nvSpPr>
          <p:spPr bwMode="auto">
            <a:xfrm>
              <a:off x="4788" y="2885"/>
              <a:ext cx="122" cy="36"/>
            </a:xfrm>
            <a:custGeom>
              <a:avLst/>
              <a:gdLst>
                <a:gd name="T0" fmla="*/ 0 w 538"/>
                <a:gd name="T1" fmla="*/ 1 h 158"/>
                <a:gd name="T2" fmla="*/ 1 w 538"/>
                <a:gd name="T3" fmla="*/ 3 h 158"/>
                <a:gd name="T4" fmla="*/ 16 w 538"/>
                <a:gd name="T5" fmla="*/ 6 h 158"/>
                <a:gd name="T6" fmla="*/ 20 w 538"/>
                <a:gd name="T7" fmla="*/ 6 h 158"/>
                <a:gd name="T8" fmla="*/ 22 w 538"/>
                <a:gd name="T9" fmla="*/ 8 h 158"/>
                <a:gd name="T10" fmla="*/ 27 w 538"/>
                <a:gd name="T11" fmla="*/ 7 h 158"/>
                <a:gd name="T12" fmla="*/ 28 w 538"/>
                <a:gd name="T13" fmla="*/ 0 h 158"/>
                <a:gd name="T14" fmla="*/ 0 w 538"/>
                <a:gd name="T15" fmla="*/ 1 h 158"/>
                <a:gd name="T16" fmla="*/ 0 60000 65536"/>
                <a:gd name="T17" fmla="*/ 0 60000 65536"/>
                <a:gd name="T18" fmla="*/ 0 60000 65536"/>
                <a:gd name="T19" fmla="*/ 0 60000 65536"/>
                <a:gd name="T20" fmla="*/ 0 60000 65536"/>
                <a:gd name="T21" fmla="*/ 0 60000 65536"/>
                <a:gd name="T22" fmla="*/ 0 60000 65536"/>
                <a:gd name="T23" fmla="*/ 0 60000 65536"/>
                <a:gd name="T24" fmla="*/ 0 w 538"/>
                <a:gd name="T25" fmla="*/ 0 h 158"/>
                <a:gd name="T26" fmla="*/ 538 w 538"/>
                <a:gd name="T27" fmla="*/ 158 h 1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8" h="158">
                  <a:moveTo>
                    <a:pt x="0" y="15"/>
                  </a:moveTo>
                  <a:lnTo>
                    <a:pt x="20" y="67"/>
                  </a:lnTo>
                  <a:lnTo>
                    <a:pt x="316" y="108"/>
                  </a:lnTo>
                  <a:lnTo>
                    <a:pt x="393" y="108"/>
                  </a:lnTo>
                  <a:lnTo>
                    <a:pt x="419" y="157"/>
                  </a:lnTo>
                  <a:lnTo>
                    <a:pt x="522" y="142"/>
                  </a:lnTo>
                  <a:lnTo>
                    <a:pt x="537" y="0"/>
                  </a:lnTo>
                  <a:lnTo>
                    <a:pt x="0" y="15"/>
                  </a:lnTo>
                </a:path>
              </a:pathLst>
            </a:custGeom>
            <a:solidFill>
              <a:srgbClr val="A3A3D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48" name="Freeform 12"/>
            <p:cNvSpPr>
              <a:spLocks noChangeArrowheads="1"/>
            </p:cNvSpPr>
            <p:nvPr/>
          </p:nvSpPr>
          <p:spPr bwMode="auto">
            <a:xfrm>
              <a:off x="4648" y="2746"/>
              <a:ext cx="62" cy="125"/>
            </a:xfrm>
            <a:custGeom>
              <a:avLst/>
              <a:gdLst>
                <a:gd name="T0" fmla="*/ 7 w 272"/>
                <a:gd name="T1" fmla="*/ 5 h 557"/>
                <a:gd name="T2" fmla="*/ 5 w 272"/>
                <a:gd name="T3" fmla="*/ 3 h 557"/>
                <a:gd name="T4" fmla="*/ 5 w 272"/>
                <a:gd name="T5" fmla="*/ 15 h 557"/>
                <a:gd name="T6" fmla="*/ 2 w 272"/>
                <a:gd name="T7" fmla="*/ 2 h 557"/>
                <a:gd name="T8" fmla="*/ 0 w 272"/>
                <a:gd name="T9" fmla="*/ 0 h 557"/>
                <a:gd name="T10" fmla="*/ 3 w 272"/>
                <a:gd name="T11" fmla="*/ 28 h 557"/>
                <a:gd name="T12" fmla="*/ 9 w 272"/>
                <a:gd name="T13" fmla="*/ 24 h 557"/>
                <a:gd name="T14" fmla="*/ 9 w 272"/>
                <a:gd name="T15" fmla="*/ 21 h 557"/>
                <a:gd name="T16" fmla="*/ 14 w 272"/>
                <a:gd name="T17" fmla="*/ 22 h 557"/>
                <a:gd name="T18" fmla="*/ 13 w 272"/>
                <a:gd name="T19" fmla="*/ 6 h 557"/>
                <a:gd name="T20" fmla="*/ 7 w 272"/>
                <a:gd name="T21" fmla="*/ 6 h 557"/>
                <a:gd name="T22" fmla="*/ 7 w 272"/>
                <a:gd name="T23" fmla="*/ 5 h 55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2"/>
                <a:gd name="T37" fmla="*/ 0 h 557"/>
                <a:gd name="T38" fmla="*/ 272 w 272"/>
                <a:gd name="T39" fmla="*/ 557 h 55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2" h="557">
                  <a:moveTo>
                    <a:pt x="128" y="96"/>
                  </a:moveTo>
                  <a:lnTo>
                    <a:pt x="97" y="64"/>
                  </a:lnTo>
                  <a:lnTo>
                    <a:pt x="98" y="307"/>
                  </a:lnTo>
                  <a:lnTo>
                    <a:pt x="46" y="41"/>
                  </a:lnTo>
                  <a:lnTo>
                    <a:pt x="0" y="0"/>
                  </a:lnTo>
                  <a:lnTo>
                    <a:pt x="55" y="556"/>
                  </a:lnTo>
                  <a:lnTo>
                    <a:pt x="181" y="483"/>
                  </a:lnTo>
                  <a:lnTo>
                    <a:pt x="175" y="424"/>
                  </a:lnTo>
                  <a:lnTo>
                    <a:pt x="271" y="428"/>
                  </a:lnTo>
                  <a:lnTo>
                    <a:pt x="258" y="116"/>
                  </a:lnTo>
                  <a:lnTo>
                    <a:pt x="140" y="121"/>
                  </a:lnTo>
                  <a:lnTo>
                    <a:pt x="128" y="96"/>
                  </a:ln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49" name="Freeform 13"/>
            <p:cNvSpPr>
              <a:spLocks noChangeArrowheads="1"/>
            </p:cNvSpPr>
            <p:nvPr/>
          </p:nvSpPr>
          <p:spPr bwMode="auto">
            <a:xfrm>
              <a:off x="4742" y="2729"/>
              <a:ext cx="188" cy="158"/>
            </a:xfrm>
            <a:custGeom>
              <a:avLst/>
              <a:gdLst>
                <a:gd name="T0" fmla="*/ 1 w 831"/>
                <a:gd name="T1" fmla="*/ 4 h 702"/>
                <a:gd name="T2" fmla="*/ 0 w 831"/>
                <a:gd name="T3" fmla="*/ 36 h 702"/>
                <a:gd name="T4" fmla="*/ 11 w 831"/>
                <a:gd name="T5" fmla="*/ 35 h 702"/>
                <a:gd name="T6" fmla="*/ 43 w 831"/>
                <a:gd name="T7" fmla="*/ 34 h 702"/>
                <a:gd name="T8" fmla="*/ 42 w 831"/>
                <a:gd name="T9" fmla="*/ 0 h 702"/>
                <a:gd name="T10" fmla="*/ 9 w 831"/>
                <a:gd name="T11" fmla="*/ 0 h 702"/>
                <a:gd name="T12" fmla="*/ 12 w 831"/>
                <a:gd name="T13" fmla="*/ 3 h 702"/>
                <a:gd name="T14" fmla="*/ 1 w 831"/>
                <a:gd name="T15" fmla="*/ 4 h 702"/>
                <a:gd name="T16" fmla="*/ 0 60000 65536"/>
                <a:gd name="T17" fmla="*/ 0 60000 65536"/>
                <a:gd name="T18" fmla="*/ 0 60000 65536"/>
                <a:gd name="T19" fmla="*/ 0 60000 65536"/>
                <a:gd name="T20" fmla="*/ 0 60000 65536"/>
                <a:gd name="T21" fmla="*/ 0 60000 65536"/>
                <a:gd name="T22" fmla="*/ 0 60000 65536"/>
                <a:gd name="T23" fmla="*/ 0 60000 65536"/>
                <a:gd name="T24" fmla="*/ 0 w 831"/>
                <a:gd name="T25" fmla="*/ 0 h 702"/>
                <a:gd name="T26" fmla="*/ 831 w 831"/>
                <a:gd name="T27" fmla="*/ 702 h 70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1" h="702">
                  <a:moveTo>
                    <a:pt x="24" y="69"/>
                  </a:moveTo>
                  <a:lnTo>
                    <a:pt x="0" y="701"/>
                  </a:lnTo>
                  <a:lnTo>
                    <a:pt x="216" y="691"/>
                  </a:lnTo>
                  <a:lnTo>
                    <a:pt x="830" y="669"/>
                  </a:lnTo>
                  <a:lnTo>
                    <a:pt x="828" y="0"/>
                  </a:lnTo>
                  <a:lnTo>
                    <a:pt x="173" y="10"/>
                  </a:lnTo>
                  <a:lnTo>
                    <a:pt x="237" y="61"/>
                  </a:lnTo>
                  <a:lnTo>
                    <a:pt x="24" y="69"/>
                  </a:lnTo>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0" name="Freeform 14"/>
            <p:cNvSpPr>
              <a:spLocks noChangeArrowheads="1"/>
            </p:cNvSpPr>
            <p:nvPr/>
          </p:nvSpPr>
          <p:spPr bwMode="auto">
            <a:xfrm>
              <a:off x="4735" y="2724"/>
              <a:ext cx="139" cy="13"/>
            </a:xfrm>
            <a:custGeom>
              <a:avLst/>
              <a:gdLst>
                <a:gd name="T0" fmla="*/ 1 w 617"/>
                <a:gd name="T1" fmla="*/ 1 h 56"/>
                <a:gd name="T2" fmla="*/ 7 w 617"/>
                <a:gd name="T3" fmla="*/ 0 h 56"/>
                <a:gd name="T4" fmla="*/ 22 w 617"/>
                <a:gd name="T5" fmla="*/ 0 h 56"/>
                <a:gd name="T6" fmla="*/ 30 w 617"/>
                <a:gd name="T7" fmla="*/ 1 h 56"/>
                <a:gd name="T8" fmla="*/ 31 w 617"/>
                <a:gd name="T9" fmla="*/ 1 h 56"/>
                <a:gd name="T10" fmla="*/ 31 w 617"/>
                <a:gd name="T11" fmla="*/ 2 h 56"/>
                <a:gd name="T12" fmla="*/ 30 w 617"/>
                <a:gd name="T13" fmla="*/ 2 h 56"/>
                <a:gd name="T14" fmla="*/ 22 w 617"/>
                <a:gd name="T15" fmla="*/ 3 h 56"/>
                <a:gd name="T16" fmla="*/ 7 w 617"/>
                <a:gd name="T17" fmla="*/ 3 h 56"/>
                <a:gd name="T18" fmla="*/ 1 w 617"/>
                <a:gd name="T19" fmla="*/ 3 h 56"/>
                <a:gd name="T20" fmla="*/ 0 w 617"/>
                <a:gd name="T21" fmla="*/ 2 h 56"/>
                <a:gd name="T22" fmla="*/ 0 w 617"/>
                <a:gd name="T23" fmla="*/ 1 h 56"/>
                <a:gd name="T24" fmla="*/ 1 w 617"/>
                <a:gd name="T25" fmla="*/ 1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17"/>
                <a:gd name="T40" fmla="*/ 0 h 56"/>
                <a:gd name="T41" fmla="*/ 617 w 617"/>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17" h="56">
                  <a:moveTo>
                    <a:pt x="22" y="11"/>
                  </a:moveTo>
                  <a:lnTo>
                    <a:pt x="134" y="4"/>
                  </a:lnTo>
                  <a:lnTo>
                    <a:pt x="435" y="0"/>
                  </a:lnTo>
                  <a:lnTo>
                    <a:pt x="601" y="12"/>
                  </a:lnTo>
                  <a:lnTo>
                    <a:pt x="616" y="26"/>
                  </a:lnTo>
                  <a:lnTo>
                    <a:pt x="612" y="36"/>
                  </a:lnTo>
                  <a:lnTo>
                    <a:pt x="601" y="41"/>
                  </a:lnTo>
                  <a:lnTo>
                    <a:pt x="436" y="49"/>
                  </a:lnTo>
                  <a:lnTo>
                    <a:pt x="133" y="55"/>
                  </a:lnTo>
                  <a:lnTo>
                    <a:pt x="21" y="54"/>
                  </a:lnTo>
                  <a:lnTo>
                    <a:pt x="0" y="31"/>
                  </a:lnTo>
                  <a:lnTo>
                    <a:pt x="7" y="17"/>
                  </a:lnTo>
                  <a:lnTo>
                    <a:pt x="22" y="1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1" name="Freeform 15"/>
            <p:cNvSpPr>
              <a:spLocks noChangeArrowheads="1"/>
            </p:cNvSpPr>
            <p:nvPr/>
          </p:nvSpPr>
          <p:spPr bwMode="auto">
            <a:xfrm>
              <a:off x="4730" y="2729"/>
              <a:ext cx="17" cy="163"/>
            </a:xfrm>
            <a:custGeom>
              <a:avLst/>
              <a:gdLst>
                <a:gd name="T0" fmla="*/ 2 w 77"/>
                <a:gd name="T1" fmla="*/ 1 h 725"/>
                <a:gd name="T2" fmla="*/ 3 w 77"/>
                <a:gd name="T3" fmla="*/ 14 h 725"/>
                <a:gd name="T4" fmla="*/ 4 w 77"/>
                <a:gd name="T5" fmla="*/ 27 h 725"/>
                <a:gd name="T6" fmla="*/ 4 w 77"/>
                <a:gd name="T7" fmla="*/ 31 h 725"/>
                <a:gd name="T8" fmla="*/ 3 w 77"/>
                <a:gd name="T9" fmla="*/ 33 h 725"/>
                <a:gd name="T10" fmla="*/ 3 w 77"/>
                <a:gd name="T11" fmla="*/ 36 h 725"/>
                <a:gd name="T12" fmla="*/ 2 w 77"/>
                <a:gd name="T13" fmla="*/ 36 h 725"/>
                <a:gd name="T14" fmla="*/ 2 w 77"/>
                <a:gd name="T15" fmla="*/ 37 h 725"/>
                <a:gd name="T16" fmla="*/ 1 w 77"/>
                <a:gd name="T17" fmla="*/ 36 h 725"/>
                <a:gd name="T18" fmla="*/ 0 w 77"/>
                <a:gd name="T19" fmla="*/ 31 h 725"/>
                <a:gd name="T20" fmla="*/ 0 w 77"/>
                <a:gd name="T21" fmla="*/ 27 h 725"/>
                <a:gd name="T22" fmla="*/ 0 w 77"/>
                <a:gd name="T23" fmla="*/ 20 h 725"/>
                <a:gd name="T24" fmla="*/ 0 w 77"/>
                <a:gd name="T25" fmla="*/ 14 h 725"/>
                <a:gd name="T26" fmla="*/ 0 w 77"/>
                <a:gd name="T27" fmla="*/ 8 h 725"/>
                <a:gd name="T28" fmla="*/ 1 w 77"/>
                <a:gd name="T29" fmla="*/ 1 h 725"/>
                <a:gd name="T30" fmla="*/ 1 w 77"/>
                <a:gd name="T31" fmla="*/ 0 h 725"/>
                <a:gd name="T32" fmla="*/ 2 w 77"/>
                <a:gd name="T33" fmla="*/ 0 h 725"/>
                <a:gd name="T34" fmla="*/ 2 w 77"/>
                <a:gd name="T35" fmla="*/ 1 h 7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7"/>
                <a:gd name="T55" fmla="*/ 0 h 725"/>
                <a:gd name="T56" fmla="*/ 77 w 77"/>
                <a:gd name="T57" fmla="*/ 725 h 7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7" h="725">
                  <a:moveTo>
                    <a:pt x="52" y="18"/>
                  </a:moveTo>
                  <a:lnTo>
                    <a:pt x="53" y="274"/>
                  </a:lnTo>
                  <a:lnTo>
                    <a:pt x="75" y="529"/>
                  </a:lnTo>
                  <a:lnTo>
                    <a:pt x="76" y="613"/>
                  </a:lnTo>
                  <a:lnTo>
                    <a:pt x="66" y="661"/>
                  </a:lnTo>
                  <a:lnTo>
                    <a:pt x="57" y="709"/>
                  </a:lnTo>
                  <a:lnTo>
                    <a:pt x="51" y="722"/>
                  </a:lnTo>
                  <a:lnTo>
                    <a:pt x="39" y="724"/>
                  </a:lnTo>
                  <a:lnTo>
                    <a:pt x="24" y="710"/>
                  </a:lnTo>
                  <a:lnTo>
                    <a:pt x="11" y="616"/>
                  </a:lnTo>
                  <a:lnTo>
                    <a:pt x="8" y="531"/>
                  </a:lnTo>
                  <a:lnTo>
                    <a:pt x="0" y="395"/>
                  </a:lnTo>
                  <a:lnTo>
                    <a:pt x="2" y="274"/>
                  </a:lnTo>
                  <a:lnTo>
                    <a:pt x="7" y="153"/>
                  </a:lnTo>
                  <a:lnTo>
                    <a:pt x="17" y="17"/>
                  </a:lnTo>
                  <a:lnTo>
                    <a:pt x="25" y="6"/>
                  </a:lnTo>
                  <a:lnTo>
                    <a:pt x="35" y="0"/>
                  </a:lnTo>
                  <a:lnTo>
                    <a:pt x="52" y="1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2" name="Freeform 16"/>
            <p:cNvSpPr>
              <a:spLocks noChangeArrowheads="1"/>
            </p:cNvSpPr>
            <p:nvPr/>
          </p:nvSpPr>
          <p:spPr bwMode="auto">
            <a:xfrm>
              <a:off x="4737" y="2877"/>
              <a:ext cx="194" cy="14"/>
            </a:xfrm>
            <a:custGeom>
              <a:avLst/>
              <a:gdLst>
                <a:gd name="T0" fmla="*/ 1 w 861"/>
                <a:gd name="T1" fmla="*/ 2 h 62"/>
                <a:gd name="T2" fmla="*/ 33 w 861"/>
                <a:gd name="T3" fmla="*/ 0 h 62"/>
                <a:gd name="T4" fmla="*/ 42 w 861"/>
                <a:gd name="T5" fmla="*/ 0 h 62"/>
                <a:gd name="T6" fmla="*/ 43 w 861"/>
                <a:gd name="T7" fmla="*/ 0 h 62"/>
                <a:gd name="T8" fmla="*/ 44 w 861"/>
                <a:gd name="T9" fmla="*/ 1 h 62"/>
                <a:gd name="T10" fmla="*/ 43 w 861"/>
                <a:gd name="T11" fmla="*/ 2 h 62"/>
                <a:gd name="T12" fmla="*/ 42 w 861"/>
                <a:gd name="T13" fmla="*/ 2 h 62"/>
                <a:gd name="T14" fmla="*/ 33 w 861"/>
                <a:gd name="T15" fmla="*/ 3 h 62"/>
                <a:gd name="T16" fmla="*/ 24 w 861"/>
                <a:gd name="T17" fmla="*/ 3 h 62"/>
                <a:gd name="T18" fmla="*/ 17 w 861"/>
                <a:gd name="T19" fmla="*/ 3 h 62"/>
                <a:gd name="T20" fmla="*/ 9 w 861"/>
                <a:gd name="T21" fmla="*/ 3 h 62"/>
                <a:gd name="T22" fmla="*/ 1 w 861"/>
                <a:gd name="T23" fmla="*/ 3 h 62"/>
                <a:gd name="T24" fmla="*/ 0 w 861"/>
                <a:gd name="T25" fmla="*/ 2 h 62"/>
                <a:gd name="T26" fmla="*/ 0 w 861"/>
                <a:gd name="T27" fmla="*/ 2 h 62"/>
                <a:gd name="T28" fmla="*/ 1 w 861"/>
                <a:gd name="T29" fmla="*/ 2 h 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1"/>
                <a:gd name="T46" fmla="*/ 0 h 62"/>
                <a:gd name="T47" fmla="*/ 861 w 861"/>
                <a:gd name="T48" fmla="*/ 62 h 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1" h="62">
                  <a:moveTo>
                    <a:pt x="13" y="31"/>
                  </a:moveTo>
                  <a:lnTo>
                    <a:pt x="655" y="1"/>
                  </a:lnTo>
                  <a:lnTo>
                    <a:pt x="830" y="0"/>
                  </a:lnTo>
                  <a:lnTo>
                    <a:pt x="849" y="5"/>
                  </a:lnTo>
                  <a:lnTo>
                    <a:pt x="860" y="19"/>
                  </a:lnTo>
                  <a:lnTo>
                    <a:pt x="851" y="39"/>
                  </a:lnTo>
                  <a:lnTo>
                    <a:pt x="835" y="50"/>
                  </a:lnTo>
                  <a:lnTo>
                    <a:pt x="653" y="54"/>
                  </a:lnTo>
                  <a:lnTo>
                    <a:pt x="480" y="53"/>
                  </a:lnTo>
                  <a:lnTo>
                    <a:pt x="332" y="51"/>
                  </a:lnTo>
                  <a:lnTo>
                    <a:pt x="184" y="51"/>
                  </a:lnTo>
                  <a:lnTo>
                    <a:pt x="15" y="61"/>
                  </a:lnTo>
                  <a:lnTo>
                    <a:pt x="0" y="48"/>
                  </a:lnTo>
                  <a:lnTo>
                    <a:pt x="2" y="41"/>
                  </a:lnTo>
                  <a:lnTo>
                    <a:pt x="13" y="31"/>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3" name="Freeform 17"/>
            <p:cNvSpPr>
              <a:spLocks noChangeArrowheads="1"/>
            </p:cNvSpPr>
            <p:nvPr/>
          </p:nvSpPr>
          <p:spPr bwMode="auto">
            <a:xfrm>
              <a:off x="4921" y="2722"/>
              <a:ext cx="19" cy="167"/>
            </a:xfrm>
            <a:custGeom>
              <a:avLst/>
              <a:gdLst>
                <a:gd name="T0" fmla="*/ 3 w 83"/>
                <a:gd name="T1" fmla="*/ 1 h 739"/>
                <a:gd name="T2" fmla="*/ 3 w 83"/>
                <a:gd name="T3" fmla="*/ 12 h 739"/>
                <a:gd name="T4" fmla="*/ 4 w 83"/>
                <a:gd name="T5" fmla="*/ 36 h 739"/>
                <a:gd name="T6" fmla="*/ 3 w 83"/>
                <a:gd name="T7" fmla="*/ 37 h 739"/>
                <a:gd name="T8" fmla="*/ 2 w 83"/>
                <a:gd name="T9" fmla="*/ 38 h 739"/>
                <a:gd name="T10" fmla="*/ 1 w 83"/>
                <a:gd name="T11" fmla="*/ 37 h 739"/>
                <a:gd name="T12" fmla="*/ 1 w 83"/>
                <a:gd name="T13" fmla="*/ 36 h 739"/>
                <a:gd name="T14" fmla="*/ 1 w 83"/>
                <a:gd name="T15" fmla="*/ 29 h 739"/>
                <a:gd name="T16" fmla="*/ 1 w 83"/>
                <a:gd name="T17" fmla="*/ 24 h 739"/>
                <a:gd name="T18" fmla="*/ 0 w 83"/>
                <a:gd name="T19" fmla="*/ 12 h 739"/>
                <a:gd name="T20" fmla="*/ 0 w 83"/>
                <a:gd name="T21" fmla="*/ 9 h 739"/>
                <a:gd name="T22" fmla="*/ 1 w 83"/>
                <a:gd name="T23" fmla="*/ 6 h 739"/>
                <a:gd name="T24" fmla="*/ 1 w 83"/>
                <a:gd name="T25" fmla="*/ 1 h 739"/>
                <a:gd name="T26" fmla="*/ 1 w 83"/>
                <a:gd name="T27" fmla="*/ 0 h 739"/>
                <a:gd name="T28" fmla="*/ 2 w 83"/>
                <a:gd name="T29" fmla="*/ 0 h 739"/>
                <a:gd name="T30" fmla="*/ 3 w 83"/>
                <a:gd name="T31" fmla="*/ 1 h 7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3"/>
                <a:gd name="T49" fmla="*/ 0 h 739"/>
                <a:gd name="T50" fmla="*/ 83 w 83"/>
                <a:gd name="T51" fmla="*/ 739 h 7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3" h="739">
                  <a:moveTo>
                    <a:pt x="48" y="13"/>
                  </a:moveTo>
                  <a:lnTo>
                    <a:pt x="58" y="230"/>
                  </a:lnTo>
                  <a:lnTo>
                    <a:pt x="82" y="709"/>
                  </a:lnTo>
                  <a:lnTo>
                    <a:pt x="67" y="732"/>
                  </a:lnTo>
                  <a:lnTo>
                    <a:pt x="43" y="738"/>
                  </a:lnTo>
                  <a:lnTo>
                    <a:pt x="23" y="728"/>
                  </a:lnTo>
                  <a:lnTo>
                    <a:pt x="12" y="703"/>
                  </a:lnTo>
                  <a:lnTo>
                    <a:pt x="22" y="577"/>
                  </a:lnTo>
                  <a:lnTo>
                    <a:pt x="15" y="467"/>
                  </a:lnTo>
                  <a:lnTo>
                    <a:pt x="2" y="230"/>
                  </a:lnTo>
                  <a:lnTo>
                    <a:pt x="0" y="174"/>
                  </a:lnTo>
                  <a:lnTo>
                    <a:pt x="11" y="123"/>
                  </a:lnTo>
                  <a:lnTo>
                    <a:pt x="16" y="16"/>
                  </a:lnTo>
                  <a:lnTo>
                    <a:pt x="22" y="3"/>
                  </a:lnTo>
                  <a:lnTo>
                    <a:pt x="31" y="0"/>
                  </a:lnTo>
                  <a:lnTo>
                    <a:pt x="48" y="1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4" name="Freeform 18"/>
            <p:cNvSpPr>
              <a:spLocks noChangeArrowheads="1"/>
            </p:cNvSpPr>
            <p:nvPr/>
          </p:nvSpPr>
          <p:spPr bwMode="auto">
            <a:xfrm>
              <a:off x="4703" y="2757"/>
              <a:ext cx="28" cy="9"/>
            </a:xfrm>
            <a:custGeom>
              <a:avLst/>
              <a:gdLst>
                <a:gd name="T0" fmla="*/ 6 w 124"/>
                <a:gd name="T1" fmla="*/ 1 h 40"/>
                <a:gd name="T2" fmla="*/ 1 w 124"/>
                <a:gd name="T3" fmla="*/ 2 h 40"/>
                <a:gd name="T4" fmla="*/ 0 w 124"/>
                <a:gd name="T5" fmla="*/ 2 h 40"/>
                <a:gd name="T6" fmla="*/ 0 w 124"/>
                <a:gd name="T7" fmla="*/ 1 h 40"/>
                <a:gd name="T8" fmla="*/ 0 w 124"/>
                <a:gd name="T9" fmla="*/ 1 h 40"/>
                <a:gd name="T10" fmla="*/ 1 w 124"/>
                <a:gd name="T11" fmla="*/ 0 h 40"/>
                <a:gd name="T12" fmla="*/ 6 w 124"/>
                <a:gd name="T13" fmla="*/ 0 h 40"/>
                <a:gd name="T14" fmla="*/ 6 w 124"/>
                <a:gd name="T15" fmla="*/ 0 h 40"/>
                <a:gd name="T16" fmla="*/ 6 w 124"/>
                <a:gd name="T17" fmla="*/ 1 h 40"/>
                <a:gd name="T18" fmla="*/ 6 w 124"/>
                <a:gd name="T19" fmla="*/ 1 h 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
                <a:gd name="T31" fmla="*/ 0 h 40"/>
                <a:gd name="T32" fmla="*/ 124 w 124"/>
                <a:gd name="T33" fmla="*/ 40 h 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 h="40">
                  <a:moveTo>
                    <a:pt x="109" y="28"/>
                  </a:moveTo>
                  <a:lnTo>
                    <a:pt x="22" y="39"/>
                  </a:lnTo>
                  <a:lnTo>
                    <a:pt x="7" y="37"/>
                  </a:lnTo>
                  <a:lnTo>
                    <a:pt x="0" y="25"/>
                  </a:lnTo>
                  <a:lnTo>
                    <a:pt x="3" y="14"/>
                  </a:lnTo>
                  <a:lnTo>
                    <a:pt x="16" y="6"/>
                  </a:lnTo>
                  <a:lnTo>
                    <a:pt x="109" y="0"/>
                  </a:lnTo>
                  <a:lnTo>
                    <a:pt x="123" y="10"/>
                  </a:lnTo>
                  <a:lnTo>
                    <a:pt x="122" y="20"/>
                  </a:lnTo>
                  <a:lnTo>
                    <a:pt x="109" y="2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5" name="Freeform 19"/>
            <p:cNvSpPr>
              <a:spLocks noChangeArrowheads="1"/>
            </p:cNvSpPr>
            <p:nvPr/>
          </p:nvSpPr>
          <p:spPr bwMode="auto">
            <a:xfrm>
              <a:off x="4703" y="2760"/>
              <a:ext cx="39" cy="94"/>
            </a:xfrm>
            <a:custGeom>
              <a:avLst/>
              <a:gdLst>
                <a:gd name="T0" fmla="*/ 2 w 171"/>
                <a:gd name="T1" fmla="*/ 1 h 417"/>
                <a:gd name="T2" fmla="*/ 2 w 171"/>
                <a:gd name="T3" fmla="*/ 4 h 417"/>
                <a:gd name="T4" fmla="*/ 3 w 171"/>
                <a:gd name="T5" fmla="*/ 9 h 417"/>
                <a:gd name="T6" fmla="*/ 3 w 171"/>
                <a:gd name="T7" fmla="*/ 14 h 417"/>
                <a:gd name="T8" fmla="*/ 4 w 171"/>
                <a:gd name="T9" fmla="*/ 18 h 417"/>
                <a:gd name="T10" fmla="*/ 4 w 171"/>
                <a:gd name="T11" fmla="*/ 19 h 417"/>
                <a:gd name="T12" fmla="*/ 4 w 171"/>
                <a:gd name="T13" fmla="*/ 19 h 417"/>
                <a:gd name="T14" fmla="*/ 7 w 171"/>
                <a:gd name="T15" fmla="*/ 18 h 417"/>
                <a:gd name="T16" fmla="*/ 8 w 171"/>
                <a:gd name="T17" fmla="*/ 19 h 417"/>
                <a:gd name="T18" fmla="*/ 9 w 171"/>
                <a:gd name="T19" fmla="*/ 20 h 417"/>
                <a:gd name="T20" fmla="*/ 8 w 171"/>
                <a:gd name="T21" fmla="*/ 21 h 417"/>
                <a:gd name="T22" fmla="*/ 7 w 171"/>
                <a:gd name="T23" fmla="*/ 21 h 417"/>
                <a:gd name="T24" fmla="*/ 5 w 171"/>
                <a:gd name="T25" fmla="*/ 21 h 417"/>
                <a:gd name="T26" fmla="*/ 3 w 171"/>
                <a:gd name="T27" fmla="*/ 21 h 417"/>
                <a:gd name="T28" fmla="*/ 1 w 171"/>
                <a:gd name="T29" fmla="*/ 19 h 417"/>
                <a:gd name="T30" fmla="*/ 1 w 171"/>
                <a:gd name="T31" fmla="*/ 18 h 417"/>
                <a:gd name="T32" fmla="*/ 1 w 171"/>
                <a:gd name="T33" fmla="*/ 15 h 417"/>
                <a:gd name="T34" fmla="*/ 1 w 171"/>
                <a:gd name="T35" fmla="*/ 10 h 417"/>
                <a:gd name="T36" fmla="*/ 0 w 171"/>
                <a:gd name="T37" fmla="*/ 4 h 417"/>
                <a:gd name="T38" fmla="*/ 0 w 171"/>
                <a:gd name="T39" fmla="*/ 1 h 417"/>
                <a:gd name="T40" fmla="*/ 0 w 171"/>
                <a:gd name="T41" fmla="*/ 0 h 417"/>
                <a:gd name="T42" fmla="*/ 1 w 171"/>
                <a:gd name="T43" fmla="*/ 0 h 417"/>
                <a:gd name="T44" fmla="*/ 2 w 171"/>
                <a:gd name="T45" fmla="*/ 1 h 41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1"/>
                <a:gd name="T70" fmla="*/ 0 h 417"/>
                <a:gd name="T71" fmla="*/ 171 w 171"/>
                <a:gd name="T72" fmla="*/ 417 h 41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1" h="417">
                  <a:moveTo>
                    <a:pt x="38" y="15"/>
                  </a:moveTo>
                  <a:lnTo>
                    <a:pt x="43" y="82"/>
                  </a:lnTo>
                  <a:lnTo>
                    <a:pt x="52" y="187"/>
                  </a:lnTo>
                  <a:lnTo>
                    <a:pt x="64" y="286"/>
                  </a:lnTo>
                  <a:lnTo>
                    <a:pt x="69" y="346"/>
                  </a:lnTo>
                  <a:lnTo>
                    <a:pt x="69" y="375"/>
                  </a:lnTo>
                  <a:lnTo>
                    <a:pt x="82" y="371"/>
                  </a:lnTo>
                  <a:lnTo>
                    <a:pt x="136" y="364"/>
                  </a:lnTo>
                  <a:lnTo>
                    <a:pt x="158" y="367"/>
                  </a:lnTo>
                  <a:lnTo>
                    <a:pt x="170" y="385"/>
                  </a:lnTo>
                  <a:lnTo>
                    <a:pt x="164" y="403"/>
                  </a:lnTo>
                  <a:lnTo>
                    <a:pt x="142" y="414"/>
                  </a:lnTo>
                  <a:lnTo>
                    <a:pt x="87" y="416"/>
                  </a:lnTo>
                  <a:lnTo>
                    <a:pt x="50" y="412"/>
                  </a:lnTo>
                  <a:lnTo>
                    <a:pt x="26" y="383"/>
                  </a:lnTo>
                  <a:lnTo>
                    <a:pt x="21" y="349"/>
                  </a:lnTo>
                  <a:lnTo>
                    <a:pt x="14" y="296"/>
                  </a:lnTo>
                  <a:lnTo>
                    <a:pt x="11" y="191"/>
                  </a:lnTo>
                  <a:lnTo>
                    <a:pt x="10" y="85"/>
                  </a:lnTo>
                  <a:lnTo>
                    <a:pt x="0" y="17"/>
                  </a:lnTo>
                  <a:lnTo>
                    <a:pt x="4" y="4"/>
                  </a:lnTo>
                  <a:lnTo>
                    <a:pt x="17" y="0"/>
                  </a:lnTo>
                  <a:lnTo>
                    <a:pt x="38" y="1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6" name="Freeform 20"/>
            <p:cNvSpPr>
              <a:spLocks noChangeArrowheads="1"/>
            </p:cNvSpPr>
            <p:nvPr/>
          </p:nvSpPr>
          <p:spPr bwMode="auto">
            <a:xfrm>
              <a:off x="4643" y="2732"/>
              <a:ext cx="36" cy="26"/>
            </a:xfrm>
            <a:custGeom>
              <a:avLst/>
              <a:gdLst>
                <a:gd name="T0" fmla="*/ 7 w 157"/>
                <a:gd name="T1" fmla="*/ 6 h 113"/>
                <a:gd name="T2" fmla="*/ 6 w 157"/>
                <a:gd name="T3" fmla="*/ 5 h 113"/>
                <a:gd name="T4" fmla="*/ 3 w 157"/>
                <a:gd name="T5" fmla="*/ 3 h 113"/>
                <a:gd name="T6" fmla="*/ 1 w 157"/>
                <a:gd name="T7" fmla="*/ 2 h 113"/>
                <a:gd name="T8" fmla="*/ 0 w 157"/>
                <a:gd name="T9" fmla="*/ 1 h 113"/>
                <a:gd name="T10" fmla="*/ 0 w 157"/>
                <a:gd name="T11" fmla="*/ 1 h 113"/>
                <a:gd name="T12" fmla="*/ 0 w 157"/>
                <a:gd name="T13" fmla="*/ 0 h 113"/>
                <a:gd name="T14" fmla="*/ 2 w 157"/>
                <a:gd name="T15" fmla="*/ 0 h 113"/>
                <a:gd name="T16" fmla="*/ 4 w 157"/>
                <a:gd name="T17" fmla="*/ 1 h 113"/>
                <a:gd name="T18" fmla="*/ 5 w 157"/>
                <a:gd name="T19" fmla="*/ 3 h 113"/>
                <a:gd name="T20" fmla="*/ 7 w 157"/>
                <a:gd name="T21" fmla="*/ 4 h 113"/>
                <a:gd name="T22" fmla="*/ 8 w 157"/>
                <a:gd name="T23" fmla="*/ 4 h 113"/>
                <a:gd name="T24" fmla="*/ 8 w 157"/>
                <a:gd name="T25" fmla="*/ 6 h 113"/>
                <a:gd name="T26" fmla="*/ 7 w 157"/>
                <a:gd name="T27" fmla="*/ 6 h 1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7"/>
                <a:gd name="T43" fmla="*/ 0 h 113"/>
                <a:gd name="T44" fmla="*/ 157 w 157"/>
                <a:gd name="T45" fmla="*/ 113 h 11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7" h="113">
                  <a:moveTo>
                    <a:pt x="136" y="108"/>
                  </a:moveTo>
                  <a:lnTo>
                    <a:pt x="115" y="95"/>
                  </a:lnTo>
                  <a:lnTo>
                    <a:pt x="57" y="53"/>
                  </a:lnTo>
                  <a:lnTo>
                    <a:pt x="11" y="40"/>
                  </a:lnTo>
                  <a:lnTo>
                    <a:pt x="0" y="27"/>
                  </a:lnTo>
                  <a:lnTo>
                    <a:pt x="1" y="13"/>
                  </a:lnTo>
                  <a:lnTo>
                    <a:pt x="10" y="2"/>
                  </a:lnTo>
                  <a:lnTo>
                    <a:pt x="29" y="0"/>
                  </a:lnTo>
                  <a:lnTo>
                    <a:pt x="71" y="28"/>
                  </a:lnTo>
                  <a:lnTo>
                    <a:pt x="102" y="50"/>
                  </a:lnTo>
                  <a:lnTo>
                    <a:pt x="135" y="69"/>
                  </a:lnTo>
                  <a:lnTo>
                    <a:pt x="149" y="84"/>
                  </a:lnTo>
                  <a:lnTo>
                    <a:pt x="156" y="112"/>
                  </a:lnTo>
                  <a:lnTo>
                    <a:pt x="136" y="108"/>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7" name="Freeform 21"/>
            <p:cNvSpPr>
              <a:spLocks noChangeArrowheads="1"/>
            </p:cNvSpPr>
            <p:nvPr/>
          </p:nvSpPr>
          <p:spPr bwMode="auto">
            <a:xfrm>
              <a:off x="4639" y="2731"/>
              <a:ext cx="28" cy="149"/>
            </a:xfrm>
            <a:custGeom>
              <a:avLst/>
              <a:gdLst>
                <a:gd name="T0" fmla="*/ 2 w 123"/>
                <a:gd name="T1" fmla="*/ 1 h 660"/>
                <a:gd name="T2" fmla="*/ 3 w 123"/>
                <a:gd name="T3" fmla="*/ 8 h 660"/>
                <a:gd name="T4" fmla="*/ 5 w 123"/>
                <a:gd name="T5" fmla="*/ 22 h 660"/>
                <a:gd name="T6" fmla="*/ 5 w 123"/>
                <a:gd name="T7" fmla="*/ 25 h 660"/>
                <a:gd name="T8" fmla="*/ 6 w 123"/>
                <a:gd name="T9" fmla="*/ 31 h 660"/>
                <a:gd name="T10" fmla="*/ 6 w 123"/>
                <a:gd name="T11" fmla="*/ 33 h 660"/>
                <a:gd name="T12" fmla="*/ 5 w 123"/>
                <a:gd name="T13" fmla="*/ 34 h 660"/>
                <a:gd name="T14" fmla="*/ 4 w 123"/>
                <a:gd name="T15" fmla="*/ 34 h 660"/>
                <a:gd name="T16" fmla="*/ 3 w 123"/>
                <a:gd name="T17" fmla="*/ 33 h 660"/>
                <a:gd name="T18" fmla="*/ 3 w 123"/>
                <a:gd name="T19" fmla="*/ 25 h 660"/>
                <a:gd name="T20" fmla="*/ 2 w 123"/>
                <a:gd name="T21" fmla="*/ 22 h 660"/>
                <a:gd name="T22" fmla="*/ 1 w 123"/>
                <a:gd name="T23" fmla="*/ 8 h 660"/>
                <a:gd name="T24" fmla="*/ 0 w 123"/>
                <a:gd name="T25" fmla="*/ 1 h 660"/>
                <a:gd name="T26" fmla="*/ 0 w 123"/>
                <a:gd name="T27" fmla="*/ 0 h 660"/>
                <a:gd name="T28" fmla="*/ 1 w 123"/>
                <a:gd name="T29" fmla="*/ 0 h 660"/>
                <a:gd name="T30" fmla="*/ 2 w 123"/>
                <a:gd name="T31" fmla="*/ 1 h 6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3"/>
                <a:gd name="T49" fmla="*/ 0 h 660"/>
                <a:gd name="T50" fmla="*/ 123 w 123"/>
                <a:gd name="T51" fmla="*/ 660 h 6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3" h="660">
                  <a:moveTo>
                    <a:pt x="43" y="19"/>
                  </a:moveTo>
                  <a:lnTo>
                    <a:pt x="54" y="150"/>
                  </a:lnTo>
                  <a:lnTo>
                    <a:pt x="99" y="429"/>
                  </a:lnTo>
                  <a:lnTo>
                    <a:pt x="102" y="490"/>
                  </a:lnTo>
                  <a:lnTo>
                    <a:pt x="122" y="614"/>
                  </a:lnTo>
                  <a:lnTo>
                    <a:pt x="114" y="641"/>
                  </a:lnTo>
                  <a:lnTo>
                    <a:pt x="97" y="659"/>
                  </a:lnTo>
                  <a:lnTo>
                    <a:pt x="76" y="658"/>
                  </a:lnTo>
                  <a:lnTo>
                    <a:pt x="65" y="644"/>
                  </a:lnTo>
                  <a:lnTo>
                    <a:pt x="47" y="494"/>
                  </a:lnTo>
                  <a:lnTo>
                    <a:pt x="46" y="434"/>
                  </a:lnTo>
                  <a:lnTo>
                    <a:pt x="24" y="150"/>
                  </a:lnTo>
                  <a:lnTo>
                    <a:pt x="0" y="23"/>
                  </a:lnTo>
                  <a:lnTo>
                    <a:pt x="6" y="5"/>
                  </a:lnTo>
                  <a:lnTo>
                    <a:pt x="24" y="0"/>
                  </a:lnTo>
                  <a:lnTo>
                    <a:pt x="43" y="19"/>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8" name="Freeform 22"/>
            <p:cNvSpPr>
              <a:spLocks noChangeArrowheads="1"/>
            </p:cNvSpPr>
            <p:nvPr/>
          </p:nvSpPr>
          <p:spPr bwMode="auto">
            <a:xfrm>
              <a:off x="4658" y="2850"/>
              <a:ext cx="35" cy="29"/>
            </a:xfrm>
            <a:custGeom>
              <a:avLst/>
              <a:gdLst>
                <a:gd name="T0" fmla="*/ 0 w 155"/>
                <a:gd name="T1" fmla="*/ 5 h 130"/>
                <a:gd name="T2" fmla="*/ 3 w 155"/>
                <a:gd name="T3" fmla="*/ 2 h 130"/>
                <a:gd name="T4" fmla="*/ 4 w 155"/>
                <a:gd name="T5" fmla="*/ 1 h 130"/>
                <a:gd name="T6" fmla="*/ 6 w 155"/>
                <a:gd name="T7" fmla="*/ 0 h 130"/>
                <a:gd name="T8" fmla="*/ 7 w 155"/>
                <a:gd name="T9" fmla="*/ 0 h 130"/>
                <a:gd name="T10" fmla="*/ 8 w 155"/>
                <a:gd name="T11" fmla="*/ 0 h 130"/>
                <a:gd name="T12" fmla="*/ 8 w 155"/>
                <a:gd name="T13" fmla="*/ 2 h 130"/>
                <a:gd name="T14" fmla="*/ 7 w 155"/>
                <a:gd name="T15" fmla="*/ 2 h 130"/>
                <a:gd name="T16" fmla="*/ 4 w 155"/>
                <a:gd name="T17" fmla="*/ 4 h 130"/>
                <a:gd name="T18" fmla="*/ 3 w 155"/>
                <a:gd name="T19" fmla="*/ 5 h 130"/>
                <a:gd name="T20" fmla="*/ 1 w 155"/>
                <a:gd name="T21" fmla="*/ 6 h 130"/>
                <a:gd name="T22" fmla="*/ 0 w 155"/>
                <a:gd name="T23" fmla="*/ 6 h 130"/>
                <a:gd name="T24" fmla="*/ 0 w 155"/>
                <a:gd name="T25" fmla="*/ 5 h 1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5"/>
                <a:gd name="T40" fmla="*/ 0 h 130"/>
                <a:gd name="T41" fmla="*/ 155 w 155"/>
                <a:gd name="T42" fmla="*/ 130 h 1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5" h="130">
                  <a:moveTo>
                    <a:pt x="5" y="103"/>
                  </a:moveTo>
                  <a:lnTo>
                    <a:pt x="58" y="48"/>
                  </a:lnTo>
                  <a:lnTo>
                    <a:pt x="83" y="22"/>
                  </a:lnTo>
                  <a:lnTo>
                    <a:pt x="113" y="0"/>
                  </a:lnTo>
                  <a:lnTo>
                    <a:pt x="137" y="0"/>
                  </a:lnTo>
                  <a:lnTo>
                    <a:pt x="152" y="9"/>
                  </a:lnTo>
                  <a:lnTo>
                    <a:pt x="154" y="33"/>
                  </a:lnTo>
                  <a:lnTo>
                    <a:pt x="143" y="48"/>
                  </a:lnTo>
                  <a:lnTo>
                    <a:pt x="83" y="88"/>
                  </a:lnTo>
                  <a:lnTo>
                    <a:pt x="56" y="105"/>
                  </a:lnTo>
                  <a:lnTo>
                    <a:pt x="20" y="129"/>
                  </a:lnTo>
                  <a:lnTo>
                    <a:pt x="0" y="125"/>
                  </a:lnTo>
                  <a:lnTo>
                    <a:pt x="5" y="10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59" name="Freeform 23"/>
            <p:cNvSpPr>
              <a:spLocks noChangeArrowheads="1"/>
            </p:cNvSpPr>
            <p:nvPr/>
          </p:nvSpPr>
          <p:spPr bwMode="auto">
            <a:xfrm>
              <a:off x="4676" y="2760"/>
              <a:ext cx="18" cy="99"/>
            </a:xfrm>
            <a:custGeom>
              <a:avLst/>
              <a:gdLst>
                <a:gd name="T0" fmla="*/ 2 w 81"/>
                <a:gd name="T1" fmla="*/ 2 h 442"/>
                <a:gd name="T2" fmla="*/ 2 w 81"/>
                <a:gd name="T3" fmla="*/ 3 h 442"/>
                <a:gd name="T4" fmla="*/ 2 w 81"/>
                <a:gd name="T5" fmla="*/ 5 h 442"/>
                <a:gd name="T6" fmla="*/ 3 w 81"/>
                <a:gd name="T7" fmla="*/ 11 h 442"/>
                <a:gd name="T8" fmla="*/ 4 w 81"/>
                <a:gd name="T9" fmla="*/ 17 h 442"/>
                <a:gd name="T10" fmla="*/ 4 w 81"/>
                <a:gd name="T11" fmla="*/ 19 h 442"/>
                <a:gd name="T12" fmla="*/ 4 w 81"/>
                <a:gd name="T13" fmla="*/ 21 h 442"/>
                <a:gd name="T14" fmla="*/ 4 w 81"/>
                <a:gd name="T15" fmla="*/ 22 h 442"/>
                <a:gd name="T16" fmla="*/ 3 w 81"/>
                <a:gd name="T17" fmla="*/ 22 h 442"/>
                <a:gd name="T18" fmla="*/ 1 w 81"/>
                <a:gd name="T19" fmla="*/ 21 h 442"/>
                <a:gd name="T20" fmla="*/ 1 w 81"/>
                <a:gd name="T21" fmla="*/ 19 h 442"/>
                <a:gd name="T22" fmla="*/ 1 w 81"/>
                <a:gd name="T23" fmla="*/ 17 h 442"/>
                <a:gd name="T24" fmla="*/ 0 w 81"/>
                <a:gd name="T25" fmla="*/ 6 h 442"/>
                <a:gd name="T26" fmla="*/ 0 w 81"/>
                <a:gd name="T27" fmla="*/ 3 h 442"/>
                <a:gd name="T28" fmla="*/ 0 w 81"/>
                <a:gd name="T29" fmla="*/ 1 h 442"/>
                <a:gd name="T30" fmla="*/ 0 w 81"/>
                <a:gd name="T31" fmla="*/ 0 h 442"/>
                <a:gd name="T32" fmla="*/ 1 w 81"/>
                <a:gd name="T33" fmla="*/ 0 h 442"/>
                <a:gd name="T34" fmla="*/ 2 w 81"/>
                <a:gd name="T35" fmla="*/ 2 h 4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1"/>
                <a:gd name="T55" fmla="*/ 0 h 442"/>
                <a:gd name="T56" fmla="*/ 81 w 81"/>
                <a:gd name="T57" fmla="*/ 442 h 4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1" h="442">
                  <a:moveTo>
                    <a:pt x="37" y="30"/>
                  </a:moveTo>
                  <a:lnTo>
                    <a:pt x="36" y="61"/>
                  </a:lnTo>
                  <a:lnTo>
                    <a:pt x="42" y="109"/>
                  </a:lnTo>
                  <a:lnTo>
                    <a:pt x="58" y="227"/>
                  </a:lnTo>
                  <a:lnTo>
                    <a:pt x="70" y="341"/>
                  </a:lnTo>
                  <a:lnTo>
                    <a:pt x="77" y="382"/>
                  </a:lnTo>
                  <a:lnTo>
                    <a:pt x="80" y="418"/>
                  </a:lnTo>
                  <a:lnTo>
                    <a:pt x="72" y="436"/>
                  </a:lnTo>
                  <a:lnTo>
                    <a:pt x="54" y="441"/>
                  </a:lnTo>
                  <a:lnTo>
                    <a:pt x="27" y="418"/>
                  </a:lnTo>
                  <a:lnTo>
                    <a:pt x="24" y="383"/>
                  </a:lnTo>
                  <a:lnTo>
                    <a:pt x="19" y="348"/>
                  </a:lnTo>
                  <a:lnTo>
                    <a:pt x="9" y="113"/>
                  </a:lnTo>
                  <a:lnTo>
                    <a:pt x="1" y="65"/>
                  </a:lnTo>
                  <a:lnTo>
                    <a:pt x="0" y="24"/>
                  </a:lnTo>
                  <a:lnTo>
                    <a:pt x="5" y="7"/>
                  </a:lnTo>
                  <a:lnTo>
                    <a:pt x="18" y="0"/>
                  </a:lnTo>
                  <a:lnTo>
                    <a:pt x="37" y="3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0" name="Freeform 24"/>
            <p:cNvSpPr>
              <a:spLocks noChangeArrowheads="1"/>
            </p:cNvSpPr>
            <p:nvPr/>
          </p:nvSpPr>
          <p:spPr bwMode="auto">
            <a:xfrm>
              <a:off x="4686" y="2839"/>
              <a:ext cx="25" cy="10"/>
            </a:xfrm>
            <a:custGeom>
              <a:avLst/>
              <a:gdLst>
                <a:gd name="T0" fmla="*/ 1 w 109"/>
                <a:gd name="T1" fmla="*/ 1 h 46"/>
                <a:gd name="T2" fmla="*/ 4 w 109"/>
                <a:gd name="T3" fmla="*/ 0 h 46"/>
                <a:gd name="T4" fmla="*/ 5 w 109"/>
                <a:gd name="T5" fmla="*/ 0 h 46"/>
                <a:gd name="T6" fmla="*/ 6 w 109"/>
                <a:gd name="T7" fmla="*/ 1 h 46"/>
                <a:gd name="T8" fmla="*/ 6 w 109"/>
                <a:gd name="T9" fmla="*/ 2 h 46"/>
                <a:gd name="T10" fmla="*/ 5 w 109"/>
                <a:gd name="T11" fmla="*/ 2 h 46"/>
                <a:gd name="T12" fmla="*/ 1 w 109"/>
                <a:gd name="T13" fmla="*/ 2 h 46"/>
                <a:gd name="T14" fmla="*/ 0 w 109"/>
                <a:gd name="T15" fmla="*/ 2 h 46"/>
                <a:gd name="T16" fmla="*/ 0 w 109"/>
                <a:gd name="T17" fmla="*/ 1 h 46"/>
                <a:gd name="T18" fmla="*/ 1 w 109"/>
                <a:gd name="T19" fmla="*/ 1 h 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46"/>
                <a:gd name="T32" fmla="*/ 109 w 109"/>
                <a:gd name="T33" fmla="*/ 46 h 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46">
                  <a:moveTo>
                    <a:pt x="14" y="12"/>
                  </a:moveTo>
                  <a:lnTo>
                    <a:pt x="85" y="0"/>
                  </a:lnTo>
                  <a:lnTo>
                    <a:pt x="102" y="2"/>
                  </a:lnTo>
                  <a:lnTo>
                    <a:pt x="108" y="15"/>
                  </a:lnTo>
                  <a:lnTo>
                    <a:pt x="103" y="31"/>
                  </a:lnTo>
                  <a:lnTo>
                    <a:pt x="91" y="37"/>
                  </a:lnTo>
                  <a:lnTo>
                    <a:pt x="17" y="45"/>
                  </a:lnTo>
                  <a:lnTo>
                    <a:pt x="0" y="30"/>
                  </a:lnTo>
                  <a:lnTo>
                    <a:pt x="2" y="20"/>
                  </a:lnTo>
                  <a:lnTo>
                    <a:pt x="14" y="12"/>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1" name="Freeform 25"/>
            <p:cNvSpPr>
              <a:spLocks noChangeArrowheads="1"/>
            </p:cNvSpPr>
            <p:nvPr/>
          </p:nvSpPr>
          <p:spPr bwMode="auto">
            <a:xfrm>
              <a:off x="4680" y="2769"/>
              <a:ext cx="29" cy="11"/>
            </a:xfrm>
            <a:custGeom>
              <a:avLst/>
              <a:gdLst>
                <a:gd name="T0" fmla="*/ 1 w 128"/>
                <a:gd name="T1" fmla="*/ 0 h 50"/>
                <a:gd name="T2" fmla="*/ 4 w 128"/>
                <a:gd name="T3" fmla="*/ 0 h 50"/>
                <a:gd name="T4" fmla="*/ 6 w 128"/>
                <a:gd name="T5" fmla="*/ 0 h 50"/>
                <a:gd name="T6" fmla="*/ 7 w 128"/>
                <a:gd name="T7" fmla="*/ 1 h 50"/>
                <a:gd name="T8" fmla="*/ 6 w 128"/>
                <a:gd name="T9" fmla="*/ 2 h 50"/>
                <a:gd name="T10" fmla="*/ 6 w 128"/>
                <a:gd name="T11" fmla="*/ 2 h 50"/>
                <a:gd name="T12" fmla="*/ 4 w 128"/>
                <a:gd name="T13" fmla="*/ 2 h 50"/>
                <a:gd name="T14" fmla="*/ 1 w 128"/>
                <a:gd name="T15" fmla="*/ 2 h 50"/>
                <a:gd name="T16" fmla="*/ 0 w 128"/>
                <a:gd name="T17" fmla="*/ 1 h 50"/>
                <a:gd name="T18" fmla="*/ 0 w 128"/>
                <a:gd name="T19" fmla="*/ 0 h 50"/>
                <a:gd name="T20" fmla="*/ 1 w 128"/>
                <a:gd name="T21" fmla="*/ 0 h 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8"/>
                <a:gd name="T34" fmla="*/ 0 h 50"/>
                <a:gd name="T35" fmla="*/ 128 w 128"/>
                <a:gd name="T36" fmla="*/ 50 h 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8" h="50">
                  <a:moveTo>
                    <a:pt x="18" y="5"/>
                  </a:moveTo>
                  <a:lnTo>
                    <a:pt x="71" y="0"/>
                  </a:lnTo>
                  <a:lnTo>
                    <a:pt x="112" y="11"/>
                  </a:lnTo>
                  <a:lnTo>
                    <a:pt x="127" y="25"/>
                  </a:lnTo>
                  <a:lnTo>
                    <a:pt x="125" y="35"/>
                  </a:lnTo>
                  <a:lnTo>
                    <a:pt x="112" y="41"/>
                  </a:lnTo>
                  <a:lnTo>
                    <a:pt x="71" y="49"/>
                  </a:lnTo>
                  <a:lnTo>
                    <a:pt x="17" y="39"/>
                  </a:lnTo>
                  <a:lnTo>
                    <a:pt x="0" y="22"/>
                  </a:lnTo>
                  <a:lnTo>
                    <a:pt x="2" y="10"/>
                  </a:lnTo>
                  <a:lnTo>
                    <a:pt x="18" y="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2" name="Freeform 26"/>
            <p:cNvSpPr>
              <a:spLocks noChangeArrowheads="1"/>
            </p:cNvSpPr>
            <p:nvPr/>
          </p:nvSpPr>
          <p:spPr bwMode="auto">
            <a:xfrm>
              <a:off x="4783" y="2886"/>
              <a:ext cx="134" cy="39"/>
            </a:xfrm>
            <a:custGeom>
              <a:avLst/>
              <a:gdLst>
                <a:gd name="T0" fmla="*/ 2 w 595"/>
                <a:gd name="T1" fmla="*/ 0 h 178"/>
                <a:gd name="T2" fmla="*/ 2 w 595"/>
                <a:gd name="T3" fmla="*/ 4 h 178"/>
                <a:gd name="T4" fmla="*/ 3 w 595"/>
                <a:gd name="T5" fmla="*/ 7 h 178"/>
                <a:gd name="T6" fmla="*/ 20 w 595"/>
                <a:gd name="T7" fmla="*/ 7 h 178"/>
                <a:gd name="T8" fmla="*/ 29 w 595"/>
                <a:gd name="T9" fmla="*/ 5 h 178"/>
                <a:gd name="T10" fmla="*/ 30 w 595"/>
                <a:gd name="T11" fmla="*/ 6 h 178"/>
                <a:gd name="T12" fmla="*/ 30 w 595"/>
                <a:gd name="T13" fmla="*/ 6 h 178"/>
                <a:gd name="T14" fmla="*/ 30 w 595"/>
                <a:gd name="T15" fmla="*/ 7 h 178"/>
                <a:gd name="T16" fmla="*/ 29 w 595"/>
                <a:gd name="T17" fmla="*/ 8 h 178"/>
                <a:gd name="T18" fmla="*/ 24 w 595"/>
                <a:gd name="T19" fmla="*/ 8 h 178"/>
                <a:gd name="T20" fmla="*/ 19 w 595"/>
                <a:gd name="T21" fmla="*/ 8 h 178"/>
                <a:gd name="T22" fmla="*/ 11 w 595"/>
                <a:gd name="T23" fmla="*/ 8 h 178"/>
                <a:gd name="T24" fmla="*/ 2 w 595"/>
                <a:gd name="T25" fmla="*/ 9 h 178"/>
                <a:gd name="T26" fmla="*/ 1 w 595"/>
                <a:gd name="T27" fmla="*/ 8 h 178"/>
                <a:gd name="T28" fmla="*/ 0 w 595"/>
                <a:gd name="T29" fmla="*/ 1 h 178"/>
                <a:gd name="T30" fmla="*/ 0 w 595"/>
                <a:gd name="T31" fmla="*/ 0 h 178"/>
                <a:gd name="T32" fmla="*/ 0 w 595"/>
                <a:gd name="T33" fmla="*/ 0 h 178"/>
                <a:gd name="T34" fmla="*/ 2 w 595"/>
                <a:gd name="T35" fmla="*/ 0 h 17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5"/>
                <a:gd name="T55" fmla="*/ 0 h 178"/>
                <a:gd name="T56" fmla="*/ 595 w 595"/>
                <a:gd name="T57" fmla="*/ 178 h 17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5" h="178">
                  <a:moveTo>
                    <a:pt x="30" y="3"/>
                  </a:moveTo>
                  <a:lnTo>
                    <a:pt x="49" y="78"/>
                  </a:lnTo>
                  <a:lnTo>
                    <a:pt x="58" y="148"/>
                  </a:lnTo>
                  <a:lnTo>
                    <a:pt x="387" y="138"/>
                  </a:lnTo>
                  <a:lnTo>
                    <a:pt x="563" y="116"/>
                  </a:lnTo>
                  <a:lnTo>
                    <a:pt x="584" y="119"/>
                  </a:lnTo>
                  <a:lnTo>
                    <a:pt x="594" y="134"/>
                  </a:lnTo>
                  <a:lnTo>
                    <a:pt x="591" y="155"/>
                  </a:lnTo>
                  <a:lnTo>
                    <a:pt x="577" y="167"/>
                  </a:lnTo>
                  <a:lnTo>
                    <a:pt x="479" y="173"/>
                  </a:lnTo>
                  <a:lnTo>
                    <a:pt x="383" y="171"/>
                  </a:lnTo>
                  <a:lnTo>
                    <a:pt x="211" y="170"/>
                  </a:lnTo>
                  <a:lnTo>
                    <a:pt x="41" y="177"/>
                  </a:lnTo>
                  <a:lnTo>
                    <a:pt x="27" y="169"/>
                  </a:lnTo>
                  <a:lnTo>
                    <a:pt x="0" y="18"/>
                  </a:lnTo>
                  <a:lnTo>
                    <a:pt x="4" y="3"/>
                  </a:lnTo>
                  <a:lnTo>
                    <a:pt x="8" y="0"/>
                  </a:lnTo>
                  <a:lnTo>
                    <a:pt x="30" y="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3" name="Freeform 27"/>
            <p:cNvSpPr>
              <a:spLocks noChangeArrowheads="1"/>
            </p:cNvSpPr>
            <p:nvPr/>
          </p:nvSpPr>
          <p:spPr bwMode="auto">
            <a:xfrm>
              <a:off x="4904" y="2884"/>
              <a:ext cx="12" cy="37"/>
            </a:xfrm>
            <a:custGeom>
              <a:avLst/>
              <a:gdLst>
                <a:gd name="T0" fmla="*/ 2 w 55"/>
                <a:gd name="T1" fmla="*/ 0 h 164"/>
                <a:gd name="T2" fmla="*/ 3 w 55"/>
                <a:gd name="T3" fmla="*/ 7 h 164"/>
                <a:gd name="T4" fmla="*/ 2 w 55"/>
                <a:gd name="T5" fmla="*/ 8 h 164"/>
                <a:gd name="T6" fmla="*/ 2 w 55"/>
                <a:gd name="T7" fmla="*/ 8 h 164"/>
                <a:gd name="T8" fmla="*/ 0 w 55"/>
                <a:gd name="T9" fmla="*/ 8 h 164"/>
                <a:gd name="T10" fmla="*/ 0 w 55"/>
                <a:gd name="T11" fmla="*/ 7 h 164"/>
                <a:gd name="T12" fmla="*/ 0 w 55"/>
                <a:gd name="T13" fmla="*/ 4 h 164"/>
                <a:gd name="T14" fmla="*/ 1 w 55"/>
                <a:gd name="T15" fmla="*/ 1 h 164"/>
                <a:gd name="T16" fmla="*/ 1 w 55"/>
                <a:gd name="T17" fmla="*/ 0 h 164"/>
                <a:gd name="T18" fmla="*/ 1 w 55"/>
                <a:gd name="T19" fmla="*/ 0 h 164"/>
                <a:gd name="T20" fmla="*/ 2 w 55"/>
                <a:gd name="T21" fmla="*/ 0 h 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64"/>
                <a:gd name="T35" fmla="*/ 55 w 55"/>
                <a:gd name="T36" fmla="*/ 164 h 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64">
                  <a:moveTo>
                    <a:pt x="43" y="10"/>
                  </a:moveTo>
                  <a:lnTo>
                    <a:pt x="54" y="137"/>
                  </a:lnTo>
                  <a:lnTo>
                    <a:pt x="47" y="155"/>
                  </a:lnTo>
                  <a:lnTo>
                    <a:pt x="31" y="163"/>
                  </a:lnTo>
                  <a:lnTo>
                    <a:pt x="8" y="157"/>
                  </a:lnTo>
                  <a:lnTo>
                    <a:pt x="0" y="141"/>
                  </a:lnTo>
                  <a:lnTo>
                    <a:pt x="4" y="80"/>
                  </a:lnTo>
                  <a:lnTo>
                    <a:pt x="13" y="16"/>
                  </a:lnTo>
                  <a:lnTo>
                    <a:pt x="15" y="1"/>
                  </a:lnTo>
                  <a:lnTo>
                    <a:pt x="29" y="0"/>
                  </a:lnTo>
                  <a:lnTo>
                    <a:pt x="43" y="1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4" name="Freeform 28"/>
            <p:cNvSpPr>
              <a:spLocks noChangeArrowheads="1"/>
            </p:cNvSpPr>
            <p:nvPr/>
          </p:nvSpPr>
          <p:spPr bwMode="auto">
            <a:xfrm>
              <a:off x="4897" y="2922"/>
              <a:ext cx="72" cy="63"/>
            </a:xfrm>
            <a:custGeom>
              <a:avLst/>
              <a:gdLst>
                <a:gd name="T0" fmla="*/ 1 w 316"/>
                <a:gd name="T1" fmla="*/ 0 h 280"/>
                <a:gd name="T2" fmla="*/ 4 w 316"/>
                <a:gd name="T3" fmla="*/ 1 h 280"/>
                <a:gd name="T4" fmla="*/ 6 w 316"/>
                <a:gd name="T5" fmla="*/ 3 h 280"/>
                <a:gd name="T6" fmla="*/ 8 w 316"/>
                <a:gd name="T7" fmla="*/ 5 h 280"/>
                <a:gd name="T8" fmla="*/ 10 w 316"/>
                <a:gd name="T9" fmla="*/ 7 h 280"/>
                <a:gd name="T10" fmla="*/ 11 w 316"/>
                <a:gd name="T11" fmla="*/ 9 h 280"/>
                <a:gd name="T12" fmla="*/ 13 w 316"/>
                <a:gd name="T13" fmla="*/ 10 h 280"/>
                <a:gd name="T14" fmla="*/ 14 w 316"/>
                <a:gd name="T15" fmla="*/ 11 h 280"/>
                <a:gd name="T16" fmla="*/ 15 w 316"/>
                <a:gd name="T17" fmla="*/ 12 h 280"/>
                <a:gd name="T18" fmla="*/ 16 w 316"/>
                <a:gd name="T19" fmla="*/ 13 h 280"/>
                <a:gd name="T20" fmla="*/ 16 w 316"/>
                <a:gd name="T21" fmla="*/ 14 h 280"/>
                <a:gd name="T22" fmla="*/ 15 w 316"/>
                <a:gd name="T23" fmla="*/ 14 h 280"/>
                <a:gd name="T24" fmla="*/ 13 w 316"/>
                <a:gd name="T25" fmla="*/ 13 h 280"/>
                <a:gd name="T26" fmla="*/ 11 w 316"/>
                <a:gd name="T27" fmla="*/ 11 h 280"/>
                <a:gd name="T28" fmla="*/ 10 w 316"/>
                <a:gd name="T29" fmla="*/ 10 h 280"/>
                <a:gd name="T30" fmla="*/ 8 w 316"/>
                <a:gd name="T31" fmla="*/ 9 h 280"/>
                <a:gd name="T32" fmla="*/ 6 w 316"/>
                <a:gd name="T33" fmla="*/ 7 h 280"/>
                <a:gd name="T34" fmla="*/ 4 w 316"/>
                <a:gd name="T35" fmla="*/ 4 h 280"/>
                <a:gd name="T36" fmla="*/ 3 w 316"/>
                <a:gd name="T37" fmla="*/ 3 h 280"/>
                <a:gd name="T38" fmla="*/ 2 w 316"/>
                <a:gd name="T39" fmla="*/ 2 h 280"/>
                <a:gd name="T40" fmla="*/ 0 w 316"/>
                <a:gd name="T41" fmla="*/ 1 h 280"/>
                <a:gd name="T42" fmla="*/ 0 w 316"/>
                <a:gd name="T43" fmla="*/ 0 h 280"/>
                <a:gd name="T44" fmla="*/ 1 w 31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16"/>
                <a:gd name="T70" fmla="*/ 0 h 280"/>
                <a:gd name="T71" fmla="*/ 316 w 31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16" h="280">
                  <a:moveTo>
                    <a:pt x="21" y="0"/>
                  </a:moveTo>
                  <a:lnTo>
                    <a:pt x="73" y="28"/>
                  </a:lnTo>
                  <a:lnTo>
                    <a:pt x="109" y="64"/>
                  </a:lnTo>
                  <a:lnTo>
                    <a:pt x="143" y="95"/>
                  </a:lnTo>
                  <a:lnTo>
                    <a:pt x="186" y="136"/>
                  </a:lnTo>
                  <a:lnTo>
                    <a:pt x="218" y="169"/>
                  </a:lnTo>
                  <a:lnTo>
                    <a:pt x="245" y="197"/>
                  </a:lnTo>
                  <a:lnTo>
                    <a:pt x="275" y="227"/>
                  </a:lnTo>
                  <a:lnTo>
                    <a:pt x="293" y="240"/>
                  </a:lnTo>
                  <a:lnTo>
                    <a:pt x="315" y="252"/>
                  </a:lnTo>
                  <a:lnTo>
                    <a:pt x="313" y="272"/>
                  </a:lnTo>
                  <a:lnTo>
                    <a:pt x="295" y="279"/>
                  </a:lnTo>
                  <a:lnTo>
                    <a:pt x="254" y="249"/>
                  </a:lnTo>
                  <a:lnTo>
                    <a:pt x="219" y="227"/>
                  </a:lnTo>
                  <a:lnTo>
                    <a:pt x="186" y="200"/>
                  </a:lnTo>
                  <a:lnTo>
                    <a:pt x="149" y="167"/>
                  </a:lnTo>
                  <a:lnTo>
                    <a:pt x="114" y="129"/>
                  </a:lnTo>
                  <a:lnTo>
                    <a:pt x="83" y="90"/>
                  </a:lnTo>
                  <a:lnTo>
                    <a:pt x="50" y="55"/>
                  </a:lnTo>
                  <a:lnTo>
                    <a:pt x="31" y="37"/>
                  </a:lnTo>
                  <a:lnTo>
                    <a:pt x="6" y="24"/>
                  </a:lnTo>
                  <a:lnTo>
                    <a:pt x="0" y="1"/>
                  </a:lnTo>
                  <a:lnTo>
                    <a:pt x="21" y="0"/>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5" name="Freeform 29"/>
            <p:cNvSpPr>
              <a:spLocks noChangeArrowheads="1"/>
            </p:cNvSpPr>
            <p:nvPr/>
          </p:nvSpPr>
          <p:spPr bwMode="auto">
            <a:xfrm>
              <a:off x="4769" y="2928"/>
              <a:ext cx="54" cy="66"/>
            </a:xfrm>
            <a:custGeom>
              <a:avLst/>
              <a:gdLst>
                <a:gd name="T0" fmla="*/ 0 w 240"/>
                <a:gd name="T1" fmla="*/ 15 h 292"/>
                <a:gd name="T2" fmla="*/ 1 w 240"/>
                <a:gd name="T3" fmla="*/ 14 h 292"/>
                <a:gd name="T4" fmla="*/ 2 w 240"/>
                <a:gd name="T5" fmla="*/ 12 h 292"/>
                <a:gd name="T6" fmla="*/ 4 w 240"/>
                <a:gd name="T7" fmla="*/ 11 h 292"/>
                <a:gd name="T8" fmla="*/ 5 w 240"/>
                <a:gd name="T9" fmla="*/ 9 h 292"/>
                <a:gd name="T10" fmla="*/ 6 w 240"/>
                <a:gd name="T11" fmla="*/ 7 h 292"/>
                <a:gd name="T12" fmla="*/ 11 w 240"/>
                <a:gd name="T13" fmla="*/ 0 h 292"/>
                <a:gd name="T14" fmla="*/ 11 w 240"/>
                <a:gd name="T15" fmla="*/ 0 h 292"/>
                <a:gd name="T16" fmla="*/ 12 w 240"/>
                <a:gd name="T17" fmla="*/ 1 h 292"/>
                <a:gd name="T18" fmla="*/ 11 w 240"/>
                <a:gd name="T19" fmla="*/ 3 h 292"/>
                <a:gd name="T20" fmla="*/ 10 w 240"/>
                <a:gd name="T21" fmla="*/ 5 h 292"/>
                <a:gd name="T22" fmla="*/ 9 w 240"/>
                <a:gd name="T23" fmla="*/ 6 h 292"/>
                <a:gd name="T24" fmla="*/ 8 w 240"/>
                <a:gd name="T25" fmla="*/ 8 h 292"/>
                <a:gd name="T26" fmla="*/ 7 w 240"/>
                <a:gd name="T27" fmla="*/ 10 h 292"/>
                <a:gd name="T28" fmla="*/ 5 w 240"/>
                <a:gd name="T29" fmla="*/ 12 h 292"/>
                <a:gd name="T30" fmla="*/ 4 w 240"/>
                <a:gd name="T31" fmla="*/ 13 h 292"/>
                <a:gd name="T32" fmla="*/ 3 w 240"/>
                <a:gd name="T33" fmla="*/ 15 h 292"/>
                <a:gd name="T34" fmla="*/ 0 w 240"/>
                <a:gd name="T35" fmla="*/ 15 h 29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0"/>
                <a:gd name="T55" fmla="*/ 0 h 292"/>
                <a:gd name="T56" fmla="*/ 240 w 240"/>
                <a:gd name="T57" fmla="*/ 292 h 29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0" h="292">
                  <a:moveTo>
                    <a:pt x="0" y="286"/>
                  </a:moveTo>
                  <a:lnTo>
                    <a:pt x="12" y="267"/>
                  </a:lnTo>
                  <a:lnTo>
                    <a:pt x="39" y="236"/>
                  </a:lnTo>
                  <a:lnTo>
                    <a:pt x="70" y="206"/>
                  </a:lnTo>
                  <a:lnTo>
                    <a:pt x="92" y="176"/>
                  </a:lnTo>
                  <a:lnTo>
                    <a:pt x="121" y="143"/>
                  </a:lnTo>
                  <a:lnTo>
                    <a:pt x="208" y="9"/>
                  </a:lnTo>
                  <a:lnTo>
                    <a:pt x="225" y="0"/>
                  </a:lnTo>
                  <a:lnTo>
                    <a:pt x="239" y="14"/>
                  </a:lnTo>
                  <a:lnTo>
                    <a:pt x="226" y="57"/>
                  </a:lnTo>
                  <a:lnTo>
                    <a:pt x="203" y="94"/>
                  </a:lnTo>
                  <a:lnTo>
                    <a:pt x="177" y="124"/>
                  </a:lnTo>
                  <a:lnTo>
                    <a:pt x="153" y="165"/>
                  </a:lnTo>
                  <a:lnTo>
                    <a:pt x="127" y="197"/>
                  </a:lnTo>
                  <a:lnTo>
                    <a:pt x="108" y="230"/>
                  </a:lnTo>
                  <a:lnTo>
                    <a:pt x="86" y="261"/>
                  </a:lnTo>
                  <a:lnTo>
                    <a:pt x="63" y="291"/>
                  </a:lnTo>
                  <a:lnTo>
                    <a:pt x="0" y="28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6" name="Freeform 30"/>
            <p:cNvSpPr>
              <a:spLocks noChangeArrowheads="1"/>
            </p:cNvSpPr>
            <p:nvPr/>
          </p:nvSpPr>
          <p:spPr bwMode="auto">
            <a:xfrm>
              <a:off x="4803" y="2931"/>
              <a:ext cx="44" cy="66"/>
            </a:xfrm>
            <a:custGeom>
              <a:avLst/>
              <a:gdLst>
                <a:gd name="T0" fmla="*/ 0 w 192"/>
                <a:gd name="T1" fmla="*/ 14 h 292"/>
                <a:gd name="T2" fmla="*/ 1 w 192"/>
                <a:gd name="T3" fmla="*/ 13 h 292"/>
                <a:gd name="T4" fmla="*/ 2 w 192"/>
                <a:gd name="T5" fmla="*/ 11 h 292"/>
                <a:gd name="T6" fmla="*/ 3 w 192"/>
                <a:gd name="T7" fmla="*/ 9 h 292"/>
                <a:gd name="T8" fmla="*/ 4 w 192"/>
                <a:gd name="T9" fmla="*/ 8 h 292"/>
                <a:gd name="T10" fmla="*/ 5 w 192"/>
                <a:gd name="T11" fmla="*/ 6 h 292"/>
                <a:gd name="T12" fmla="*/ 6 w 192"/>
                <a:gd name="T13" fmla="*/ 4 h 292"/>
                <a:gd name="T14" fmla="*/ 7 w 192"/>
                <a:gd name="T15" fmla="*/ 3 h 292"/>
                <a:gd name="T16" fmla="*/ 8 w 192"/>
                <a:gd name="T17" fmla="*/ 0 h 292"/>
                <a:gd name="T18" fmla="*/ 9 w 192"/>
                <a:gd name="T19" fmla="*/ 0 h 292"/>
                <a:gd name="T20" fmla="*/ 10 w 192"/>
                <a:gd name="T21" fmla="*/ 1 h 292"/>
                <a:gd name="T22" fmla="*/ 9 w 192"/>
                <a:gd name="T23" fmla="*/ 3 h 292"/>
                <a:gd name="T24" fmla="*/ 8 w 192"/>
                <a:gd name="T25" fmla="*/ 5 h 292"/>
                <a:gd name="T26" fmla="*/ 7 w 192"/>
                <a:gd name="T27" fmla="*/ 7 h 292"/>
                <a:gd name="T28" fmla="*/ 6 w 192"/>
                <a:gd name="T29" fmla="*/ 8 h 292"/>
                <a:gd name="T30" fmla="*/ 6 w 192"/>
                <a:gd name="T31" fmla="*/ 10 h 292"/>
                <a:gd name="T32" fmla="*/ 5 w 192"/>
                <a:gd name="T33" fmla="*/ 11 h 292"/>
                <a:gd name="T34" fmla="*/ 4 w 192"/>
                <a:gd name="T35" fmla="*/ 13 h 292"/>
                <a:gd name="T36" fmla="*/ 3 w 192"/>
                <a:gd name="T37" fmla="*/ 15 h 292"/>
                <a:gd name="T38" fmla="*/ 0 w 192"/>
                <a:gd name="T39" fmla="*/ 14 h 2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2"/>
                <a:gd name="T61" fmla="*/ 0 h 292"/>
                <a:gd name="T62" fmla="*/ 192 w 192"/>
                <a:gd name="T63" fmla="*/ 292 h 29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2" h="292">
                  <a:moveTo>
                    <a:pt x="0" y="284"/>
                  </a:moveTo>
                  <a:lnTo>
                    <a:pt x="21" y="248"/>
                  </a:lnTo>
                  <a:lnTo>
                    <a:pt x="40" y="221"/>
                  </a:lnTo>
                  <a:lnTo>
                    <a:pt x="59" y="187"/>
                  </a:lnTo>
                  <a:lnTo>
                    <a:pt x="77" y="154"/>
                  </a:lnTo>
                  <a:lnTo>
                    <a:pt x="97" y="118"/>
                  </a:lnTo>
                  <a:lnTo>
                    <a:pt x="121" y="84"/>
                  </a:lnTo>
                  <a:lnTo>
                    <a:pt x="138" y="51"/>
                  </a:lnTo>
                  <a:lnTo>
                    <a:pt x="161" y="7"/>
                  </a:lnTo>
                  <a:lnTo>
                    <a:pt x="179" y="0"/>
                  </a:lnTo>
                  <a:lnTo>
                    <a:pt x="191" y="17"/>
                  </a:lnTo>
                  <a:lnTo>
                    <a:pt x="172" y="60"/>
                  </a:lnTo>
                  <a:lnTo>
                    <a:pt x="154" y="91"/>
                  </a:lnTo>
                  <a:lnTo>
                    <a:pt x="136" y="128"/>
                  </a:lnTo>
                  <a:lnTo>
                    <a:pt x="121" y="163"/>
                  </a:lnTo>
                  <a:lnTo>
                    <a:pt x="105" y="192"/>
                  </a:lnTo>
                  <a:lnTo>
                    <a:pt x="90" y="223"/>
                  </a:lnTo>
                  <a:lnTo>
                    <a:pt x="75" y="256"/>
                  </a:lnTo>
                  <a:lnTo>
                    <a:pt x="59" y="291"/>
                  </a:lnTo>
                  <a:lnTo>
                    <a:pt x="0" y="284"/>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7" name="Freeform 31"/>
            <p:cNvSpPr>
              <a:spLocks noChangeArrowheads="1"/>
            </p:cNvSpPr>
            <p:nvPr/>
          </p:nvSpPr>
          <p:spPr bwMode="auto">
            <a:xfrm>
              <a:off x="4841" y="2920"/>
              <a:ext cx="13" cy="77"/>
            </a:xfrm>
            <a:custGeom>
              <a:avLst/>
              <a:gdLst>
                <a:gd name="T0" fmla="*/ 0 w 57"/>
                <a:gd name="T1" fmla="*/ 17 h 343"/>
                <a:gd name="T2" fmla="*/ 0 w 57"/>
                <a:gd name="T3" fmla="*/ 15 h 343"/>
                <a:gd name="T4" fmla="*/ 0 w 57"/>
                <a:gd name="T5" fmla="*/ 8 h 343"/>
                <a:gd name="T6" fmla="*/ 0 w 57"/>
                <a:gd name="T7" fmla="*/ 1 h 343"/>
                <a:gd name="T8" fmla="*/ 0 w 57"/>
                <a:gd name="T9" fmla="*/ 0 h 343"/>
                <a:gd name="T10" fmla="*/ 1 w 57"/>
                <a:gd name="T11" fmla="*/ 0 h 343"/>
                <a:gd name="T12" fmla="*/ 2 w 57"/>
                <a:gd name="T13" fmla="*/ 1 h 343"/>
                <a:gd name="T14" fmla="*/ 2 w 57"/>
                <a:gd name="T15" fmla="*/ 8 h 343"/>
                <a:gd name="T16" fmla="*/ 3 w 57"/>
                <a:gd name="T17" fmla="*/ 15 h 343"/>
                <a:gd name="T18" fmla="*/ 3 w 57"/>
                <a:gd name="T19" fmla="*/ 17 h 343"/>
                <a:gd name="T20" fmla="*/ 0 w 57"/>
                <a:gd name="T21" fmla="*/ 17 h 34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7"/>
                <a:gd name="T34" fmla="*/ 0 h 343"/>
                <a:gd name="T35" fmla="*/ 57 w 57"/>
                <a:gd name="T36" fmla="*/ 343 h 34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7" h="343">
                  <a:moveTo>
                    <a:pt x="4" y="336"/>
                  </a:moveTo>
                  <a:lnTo>
                    <a:pt x="2" y="301"/>
                  </a:lnTo>
                  <a:lnTo>
                    <a:pt x="0" y="160"/>
                  </a:lnTo>
                  <a:lnTo>
                    <a:pt x="4" y="14"/>
                  </a:lnTo>
                  <a:lnTo>
                    <a:pt x="9" y="2"/>
                  </a:lnTo>
                  <a:lnTo>
                    <a:pt x="21" y="0"/>
                  </a:lnTo>
                  <a:lnTo>
                    <a:pt x="35" y="15"/>
                  </a:lnTo>
                  <a:lnTo>
                    <a:pt x="43" y="155"/>
                  </a:lnTo>
                  <a:lnTo>
                    <a:pt x="56" y="296"/>
                  </a:lnTo>
                  <a:lnTo>
                    <a:pt x="56" y="342"/>
                  </a:lnTo>
                  <a:lnTo>
                    <a:pt x="4" y="336"/>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8" name="Freeform 32"/>
            <p:cNvSpPr>
              <a:spLocks noChangeArrowheads="1"/>
            </p:cNvSpPr>
            <p:nvPr/>
          </p:nvSpPr>
          <p:spPr bwMode="auto">
            <a:xfrm>
              <a:off x="4867" y="2921"/>
              <a:ext cx="27" cy="81"/>
            </a:xfrm>
            <a:custGeom>
              <a:avLst/>
              <a:gdLst>
                <a:gd name="T0" fmla="*/ 3 w 121"/>
                <a:gd name="T1" fmla="*/ 18 h 360"/>
                <a:gd name="T2" fmla="*/ 0 w 121"/>
                <a:gd name="T3" fmla="*/ 1 h 360"/>
                <a:gd name="T4" fmla="*/ 0 w 121"/>
                <a:gd name="T5" fmla="*/ 0 h 360"/>
                <a:gd name="T6" fmla="*/ 1 w 121"/>
                <a:gd name="T7" fmla="*/ 0 h 360"/>
                <a:gd name="T8" fmla="*/ 2 w 121"/>
                <a:gd name="T9" fmla="*/ 0 h 360"/>
                <a:gd name="T10" fmla="*/ 4 w 121"/>
                <a:gd name="T11" fmla="*/ 9 h 360"/>
                <a:gd name="T12" fmla="*/ 6 w 121"/>
                <a:gd name="T13" fmla="*/ 18 h 360"/>
                <a:gd name="T14" fmla="*/ 3 w 121"/>
                <a:gd name="T15" fmla="*/ 18 h 360"/>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360"/>
                <a:gd name="T26" fmla="*/ 121 w 121"/>
                <a:gd name="T27" fmla="*/ 360 h 3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360">
                  <a:moveTo>
                    <a:pt x="56" y="355"/>
                  </a:moveTo>
                  <a:lnTo>
                    <a:pt x="2" y="17"/>
                  </a:lnTo>
                  <a:lnTo>
                    <a:pt x="0" y="4"/>
                  </a:lnTo>
                  <a:lnTo>
                    <a:pt x="14" y="0"/>
                  </a:lnTo>
                  <a:lnTo>
                    <a:pt x="31" y="10"/>
                  </a:lnTo>
                  <a:lnTo>
                    <a:pt x="78" y="187"/>
                  </a:lnTo>
                  <a:lnTo>
                    <a:pt x="120" y="359"/>
                  </a:lnTo>
                  <a:lnTo>
                    <a:pt x="56" y="355"/>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69" name="Freeform 33"/>
            <p:cNvSpPr>
              <a:spLocks noChangeArrowheads="1"/>
            </p:cNvSpPr>
            <p:nvPr/>
          </p:nvSpPr>
          <p:spPr bwMode="auto">
            <a:xfrm>
              <a:off x="4872" y="2934"/>
              <a:ext cx="71" cy="58"/>
            </a:xfrm>
            <a:custGeom>
              <a:avLst/>
              <a:gdLst>
                <a:gd name="T0" fmla="*/ 14 w 312"/>
                <a:gd name="T1" fmla="*/ 13 h 254"/>
                <a:gd name="T2" fmla="*/ 13 w 312"/>
                <a:gd name="T3" fmla="*/ 12 h 254"/>
                <a:gd name="T4" fmla="*/ 11 w 312"/>
                <a:gd name="T5" fmla="*/ 10 h 254"/>
                <a:gd name="T6" fmla="*/ 9 w 312"/>
                <a:gd name="T7" fmla="*/ 9 h 254"/>
                <a:gd name="T8" fmla="*/ 8 w 312"/>
                <a:gd name="T9" fmla="*/ 7 h 254"/>
                <a:gd name="T10" fmla="*/ 5 w 312"/>
                <a:gd name="T11" fmla="*/ 5 h 254"/>
                <a:gd name="T12" fmla="*/ 3 w 312"/>
                <a:gd name="T13" fmla="*/ 3 h 254"/>
                <a:gd name="T14" fmla="*/ 2 w 312"/>
                <a:gd name="T15" fmla="*/ 2 h 254"/>
                <a:gd name="T16" fmla="*/ 1 w 312"/>
                <a:gd name="T17" fmla="*/ 2 h 254"/>
                <a:gd name="T18" fmla="*/ 0 w 312"/>
                <a:gd name="T19" fmla="*/ 0 h 254"/>
                <a:gd name="T20" fmla="*/ 0 w 312"/>
                <a:gd name="T21" fmla="*/ 0 h 254"/>
                <a:gd name="T22" fmla="*/ 1 w 312"/>
                <a:gd name="T23" fmla="*/ 0 h 254"/>
                <a:gd name="T24" fmla="*/ 4 w 312"/>
                <a:gd name="T25" fmla="*/ 2 h 254"/>
                <a:gd name="T26" fmla="*/ 5 w 312"/>
                <a:gd name="T27" fmla="*/ 3 h 254"/>
                <a:gd name="T28" fmla="*/ 7 w 312"/>
                <a:gd name="T29" fmla="*/ 4 h 254"/>
                <a:gd name="T30" fmla="*/ 9 w 312"/>
                <a:gd name="T31" fmla="*/ 6 h 254"/>
                <a:gd name="T32" fmla="*/ 10 w 312"/>
                <a:gd name="T33" fmla="*/ 6 h 254"/>
                <a:gd name="T34" fmla="*/ 11 w 312"/>
                <a:gd name="T35" fmla="*/ 7 h 254"/>
                <a:gd name="T36" fmla="*/ 13 w 312"/>
                <a:gd name="T37" fmla="*/ 9 h 254"/>
                <a:gd name="T38" fmla="*/ 15 w 312"/>
                <a:gd name="T39" fmla="*/ 11 h 254"/>
                <a:gd name="T40" fmla="*/ 16 w 312"/>
                <a:gd name="T41" fmla="*/ 12 h 254"/>
                <a:gd name="T42" fmla="*/ 14 w 312"/>
                <a:gd name="T43" fmla="*/ 13 h 2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12"/>
                <a:gd name="T67" fmla="*/ 0 h 254"/>
                <a:gd name="T68" fmla="*/ 312 w 312"/>
                <a:gd name="T69" fmla="*/ 254 h 25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12" h="254">
                  <a:moveTo>
                    <a:pt x="266" y="253"/>
                  </a:moveTo>
                  <a:lnTo>
                    <a:pt x="251" y="232"/>
                  </a:lnTo>
                  <a:lnTo>
                    <a:pt x="209" y="199"/>
                  </a:lnTo>
                  <a:lnTo>
                    <a:pt x="174" y="170"/>
                  </a:lnTo>
                  <a:lnTo>
                    <a:pt x="143" y="138"/>
                  </a:lnTo>
                  <a:lnTo>
                    <a:pt x="103" y="105"/>
                  </a:lnTo>
                  <a:lnTo>
                    <a:pt x="62" y="58"/>
                  </a:lnTo>
                  <a:lnTo>
                    <a:pt x="39" y="42"/>
                  </a:lnTo>
                  <a:lnTo>
                    <a:pt x="11" y="30"/>
                  </a:lnTo>
                  <a:lnTo>
                    <a:pt x="0" y="10"/>
                  </a:lnTo>
                  <a:lnTo>
                    <a:pt x="8" y="1"/>
                  </a:lnTo>
                  <a:lnTo>
                    <a:pt x="21" y="0"/>
                  </a:lnTo>
                  <a:lnTo>
                    <a:pt x="81" y="31"/>
                  </a:lnTo>
                  <a:lnTo>
                    <a:pt x="107" y="50"/>
                  </a:lnTo>
                  <a:lnTo>
                    <a:pt x="134" y="74"/>
                  </a:lnTo>
                  <a:lnTo>
                    <a:pt x="174" y="108"/>
                  </a:lnTo>
                  <a:lnTo>
                    <a:pt x="192" y="123"/>
                  </a:lnTo>
                  <a:lnTo>
                    <a:pt x="210" y="138"/>
                  </a:lnTo>
                  <a:lnTo>
                    <a:pt x="246" y="166"/>
                  </a:lnTo>
                  <a:lnTo>
                    <a:pt x="286" y="204"/>
                  </a:lnTo>
                  <a:lnTo>
                    <a:pt x="311" y="228"/>
                  </a:lnTo>
                  <a:lnTo>
                    <a:pt x="266" y="253"/>
                  </a:ln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70" name="Freeform 34"/>
            <p:cNvSpPr>
              <a:spLocks noChangeArrowheads="1"/>
            </p:cNvSpPr>
            <p:nvPr/>
          </p:nvSpPr>
          <p:spPr bwMode="auto">
            <a:xfrm>
              <a:off x="4690" y="2886"/>
              <a:ext cx="62" cy="54"/>
            </a:xfrm>
            <a:custGeom>
              <a:avLst/>
              <a:gdLst>
                <a:gd name="T0" fmla="*/ 0 w 274"/>
                <a:gd name="T1" fmla="*/ 4 h 241"/>
                <a:gd name="T2" fmla="*/ 4 w 274"/>
                <a:gd name="T3" fmla="*/ 4 h 241"/>
                <a:gd name="T4" fmla="*/ 6 w 274"/>
                <a:gd name="T5" fmla="*/ 0 h 241"/>
                <a:gd name="T6" fmla="*/ 7 w 274"/>
                <a:gd name="T7" fmla="*/ 4 h 241"/>
                <a:gd name="T8" fmla="*/ 14 w 274"/>
                <a:gd name="T9" fmla="*/ 6 h 241"/>
                <a:gd name="T10" fmla="*/ 8 w 274"/>
                <a:gd name="T11" fmla="*/ 8 h 241"/>
                <a:gd name="T12" fmla="*/ 6 w 274"/>
                <a:gd name="T13" fmla="*/ 12 h 241"/>
                <a:gd name="T14" fmla="*/ 5 w 274"/>
                <a:gd name="T15" fmla="*/ 7 h 241"/>
                <a:gd name="T16" fmla="*/ 0 w 274"/>
                <a:gd name="T17" fmla="*/ 4 h 2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4"/>
                <a:gd name="T28" fmla="*/ 0 h 241"/>
                <a:gd name="T29" fmla="*/ 274 w 274"/>
                <a:gd name="T30" fmla="*/ 241 h 2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4" h="241">
                  <a:moveTo>
                    <a:pt x="0" y="91"/>
                  </a:moveTo>
                  <a:lnTo>
                    <a:pt x="80" y="81"/>
                  </a:lnTo>
                  <a:lnTo>
                    <a:pt x="115" y="0"/>
                  </a:lnTo>
                  <a:lnTo>
                    <a:pt x="140" y="91"/>
                  </a:lnTo>
                  <a:lnTo>
                    <a:pt x="273" y="114"/>
                  </a:lnTo>
                  <a:lnTo>
                    <a:pt x="154" y="150"/>
                  </a:lnTo>
                  <a:lnTo>
                    <a:pt x="114" y="240"/>
                  </a:lnTo>
                  <a:lnTo>
                    <a:pt x="93" y="139"/>
                  </a:lnTo>
                  <a:lnTo>
                    <a:pt x="0" y="91"/>
                  </a:lnTo>
                </a:path>
              </a:pathLst>
            </a:custGeom>
            <a:solidFill>
              <a:srgbClr val="FFFA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grpSp>
      <p:sp>
        <p:nvSpPr>
          <p:cNvPr id="1034" name="Line 35"/>
          <p:cNvSpPr>
            <a:spLocks noChangeShapeType="1"/>
          </p:cNvSpPr>
          <p:nvPr/>
        </p:nvSpPr>
        <p:spPr bwMode="auto">
          <a:xfrm flipH="1" flipV="1">
            <a:off x="4857750" y="3025403"/>
            <a:ext cx="12700" cy="1225550"/>
          </a:xfrm>
          <a:prstGeom prst="line">
            <a:avLst/>
          </a:prstGeom>
          <a:noFill/>
          <a:ln w="9360">
            <a:solidFill>
              <a:schemeClr val="tx2"/>
            </a:solidFill>
            <a:miter lim="800000"/>
            <a:headEnd/>
            <a:tailEnd type="triangle" w="med" len="med"/>
          </a:ln>
        </p:spPr>
        <p:txBody>
          <a:bodyPr/>
          <a:lstStyle/>
          <a:p>
            <a:pPr>
              <a:buFont typeface="Times New Roman" pitchFamily="16" charset="0"/>
              <a:buNone/>
              <a:defRPr/>
            </a:pPr>
            <a:endParaRPr lang="en-US">
              <a:ln>
                <a:solidFill>
                  <a:schemeClr val="tx1"/>
                </a:solidFill>
              </a:ln>
              <a:latin typeface="Times New Roman" pitchFamily="16" charset="0"/>
            </a:endParaRPr>
          </a:p>
        </p:txBody>
      </p:sp>
      <p:sp>
        <p:nvSpPr>
          <p:cNvPr id="1035" name="Line 36"/>
          <p:cNvSpPr>
            <a:spLocks noChangeShapeType="1"/>
          </p:cNvSpPr>
          <p:nvPr/>
        </p:nvSpPr>
        <p:spPr bwMode="auto">
          <a:xfrm flipV="1">
            <a:off x="4865688" y="4216028"/>
            <a:ext cx="2417762" cy="34925"/>
          </a:xfrm>
          <a:prstGeom prst="line">
            <a:avLst/>
          </a:prstGeom>
          <a:noFill/>
          <a:ln w="9360">
            <a:solidFill>
              <a:schemeClr val="tx2"/>
            </a:solidFill>
            <a:miter lim="800000"/>
            <a:headEnd/>
            <a:tailEnd type="triangle" w="med" len="med"/>
          </a:ln>
        </p:spPr>
        <p:txBody>
          <a:bodyPr/>
          <a:lstStyle/>
          <a:p>
            <a:pPr>
              <a:buFont typeface="Times New Roman" pitchFamily="16" charset="0"/>
              <a:buNone/>
              <a:defRPr/>
            </a:pPr>
            <a:endParaRPr lang="en-US">
              <a:ln>
                <a:solidFill>
                  <a:schemeClr val="tx1"/>
                </a:solidFill>
              </a:ln>
              <a:latin typeface="Times New Roman" pitchFamily="16" charset="0"/>
            </a:endParaRPr>
          </a:p>
        </p:txBody>
      </p:sp>
      <p:sp>
        <p:nvSpPr>
          <p:cNvPr id="1036" name="AutoShape 37"/>
          <p:cNvSpPr>
            <a:spLocks noChangeArrowheads="1"/>
          </p:cNvSpPr>
          <p:nvPr/>
        </p:nvSpPr>
        <p:spPr bwMode="auto">
          <a:xfrm>
            <a:off x="6737350" y="4557340"/>
            <a:ext cx="458788" cy="5270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lnSpc>
                <a:spcPct val="86000"/>
              </a:lnSpc>
            </a:pPr>
            <a:endParaRPr lang="en-GB" altLang="zh-TW" sz="2000">
              <a:solidFill>
                <a:srgbClr val="000000"/>
              </a:solidFill>
            </a:endParaRPr>
          </a:p>
          <a:p>
            <a:pPr eaLnBrk="1" hangingPunct="1">
              <a:lnSpc>
                <a:spcPct val="87000"/>
              </a:lnSpc>
            </a:pPr>
            <a:endParaRPr lang="en-GB" altLang="zh-TW" sz="2000">
              <a:solidFill>
                <a:srgbClr val="000000"/>
              </a:solidFill>
            </a:endParaRPr>
          </a:p>
        </p:txBody>
      </p:sp>
      <p:graphicFrame>
        <p:nvGraphicFramePr>
          <p:cNvPr id="1026" name="Object 38"/>
          <p:cNvGraphicFramePr>
            <a:graphicFrameLocks noChangeAspect="1"/>
          </p:cNvGraphicFramePr>
          <p:nvPr>
            <p:extLst>
              <p:ext uri="{D42A27DB-BD31-4B8C-83A1-F6EECF244321}">
                <p14:modId xmlns:p14="http://schemas.microsoft.com/office/powerpoint/2010/main" val="279851480"/>
              </p:ext>
            </p:extLst>
          </p:nvPr>
        </p:nvGraphicFramePr>
        <p:xfrm>
          <a:off x="4175125" y="4776415"/>
          <a:ext cx="106363" cy="198438"/>
        </p:xfrm>
        <a:graphic>
          <a:graphicData uri="http://schemas.openxmlformats.org/presentationml/2006/ole">
            <mc:AlternateContent xmlns:mc="http://schemas.openxmlformats.org/markup-compatibility/2006">
              <mc:Choice xmlns:v="urn:schemas-microsoft-com:vml" Requires="v">
                <p:oleObj spid="_x0000_s1103" r:id="rId4" imgW="2744640" imgH="5182920" progId="">
                  <p:embed/>
                </p:oleObj>
              </mc:Choice>
              <mc:Fallback>
                <p:oleObj r:id="rId4" imgW="2744640" imgH="518292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75125" y="4776415"/>
                        <a:ext cx="106363" cy="198438"/>
                      </a:xfrm>
                      <a:prstGeom prst="rect">
                        <a:avLst/>
                      </a:prstGeom>
                      <a:noFill/>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7" name="Line 39"/>
          <p:cNvSpPr>
            <a:spLocks noChangeShapeType="1"/>
          </p:cNvSpPr>
          <p:nvPr/>
        </p:nvSpPr>
        <p:spPr bwMode="auto">
          <a:xfrm flipV="1">
            <a:off x="4865688" y="3866778"/>
            <a:ext cx="1092200" cy="382587"/>
          </a:xfrm>
          <a:prstGeom prst="line">
            <a:avLst/>
          </a:prstGeom>
          <a:noFill/>
          <a:ln w="9360">
            <a:solidFill>
              <a:schemeClr val="tx2"/>
            </a:solidFill>
            <a:miter lim="800000"/>
            <a:headEnd/>
            <a:tailEnd type="triangle" w="med" len="med"/>
          </a:ln>
        </p:spPr>
        <p:txBody>
          <a:bodyPr/>
          <a:lstStyle/>
          <a:p>
            <a:pPr>
              <a:buFont typeface="Times New Roman" pitchFamily="16" charset="0"/>
              <a:buNone/>
              <a:defRPr/>
            </a:pPr>
            <a:endParaRPr lang="en-US">
              <a:ln>
                <a:solidFill>
                  <a:schemeClr val="tx1"/>
                </a:solidFill>
              </a:ln>
              <a:latin typeface="Times New Roman" pitchFamily="16" charset="0"/>
            </a:endParaRPr>
          </a:p>
        </p:txBody>
      </p:sp>
      <p:sp>
        <p:nvSpPr>
          <p:cNvPr id="1038" name="AutoShape 40"/>
          <p:cNvSpPr>
            <a:spLocks noChangeArrowheads="1"/>
          </p:cNvSpPr>
          <p:nvPr/>
        </p:nvSpPr>
        <p:spPr bwMode="auto">
          <a:xfrm>
            <a:off x="5978525" y="3519115"/>
            <a:ext cx="433388" cy="347663"/>
          </a:xfrm>
          <a:prstGeom prst="roundRect">
            <a:avLst>
              <a:gd name="adj" fmla="val 45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b="1">
              <a:solidFill>
                <a:schemeClr val="tx1"/>
              </a:solidFill>
            </a:endParaRPr>
          </a:p>
        </p:txBody>
      </p:sp>
      <p:sp>
        <p:nvSpPr>
          <p:cNvPr id="1039" name="AutoShape 41"/>
          <p:cNvSpPr>
            <a:spLocks noChangeArrowheads="1"/>
          </p:cNvSpPr>
          <p:nvPr/>
        </p:nvSpPr>
        <p:spPr bwMode="auto">
          <a:xfrm>
            <a:off x="4583113" y="3798515"/>
            <a:ext cx="319087" cy="515938"/>
          </a:xfrm>
          <a:prstGeom prst="roundRect">
            <a:avLst>
              <a:gd name="adj" fmla="val 5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p>
        </p:txBody>
      </p:sp>
      <p:sp>
        <p:nvSpPr>
          <p:cNvPr id="1041" name="AutoShape 43"/>
          <p:cNvSpPr>
            <a:spLocks noChangeArrowheads="1"/>
          </p:cNvSpPr>
          <p:nvPr/>
        </p:nvSpPr>
        <p:spPr bwMode="auto">
          <a:xfrm>
            <a:off x="898227" y="2636912"/>
            <a:ext cx="2233613" cy="299814"/>
          </a:xfrm>
          <a:prstGeom prst="roundRect">
            <a:avLst>
              <a:gd name="adj" fmla="val 23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lnSpc>
                <a:spcPct val="87000"/>
              </a:lnSpc>
            </a:pPr>
            <a:r>
              <a:rPr lang="en-GB" altLang="zh-TW" sz="2000" dirty="0">
                <a:solidFill>
                  <a:schemeClr val="tx1"/>
                </a:solidFill>
                <a:latin typeface="+mn-lt"/>
              </a:rPr>
              <a:t> point light source</a:t>
            </a:r>
          </a:p>
        </p:txBody>
      </p:sp>
      <p:sp>
        <p:nvSpPr>
          <p:cNvPr id="1042" name="Line 44"/>
          <p:cNvSpPr>
            <a:spLocks noChangeShapeType="1"/>
          </p:cNvSpPr>
          <p:nvPr/>
        </p:nvSpPr>
        <p:spPr bwMode="auto">
          <a:xfrm>
            <a:off x="2309813" y="3442915"/>
            <a:ext cx="2533650" cy="803275"/>
          </a:xfrm>
          <a:prstGeom prst="line">
            <a:avLst/>
          </a:prstGeom>
          <a:noFill/>
          <a:ln w="9360">
            <a:solidFill>
              <a:schemeClr val="accent1"/>
            </a:solidFill>
            <a:prstDash val="dash"/>
            <a:miter lim="800000"/>
            <a:headEnd/>
            <a:tailEnd type="triangle" w="med" len="med"/>
          </a:ln>
        </p:spPr>
        <p:txBody>
          <a:bodyPr/>
          <a:lstStyle/>
          <a:p>
            <a:pPr>
              <a:buFont typeface="Times New Roman" pitchFamily="16" charset="0"/>
              <a:buNone/>
              <a:defRPr/>
            </a:pPr>
            <a:endParaRPr lang="en-US">
              <a:ln>
                <a:solidFill>
                  <a:schemeClr val="tx1"/>
                </a:solidFill>
              </a:ln>
              <a:latin typeface="Times New Roman" pitchFamily="16" charset="0"/>
            </a:endParaRPr>
          </a:p>
        </p:txBody>
      </p:sp>
      <p:pic>
        <p:nvPicPr>
          <p:cNvPr id="11" name="圖片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23520" y="3000003"/>
            <a:ext cx="638175" cy="638175"/>
          </a:xfrm>
          <a:prstGeom prst="rect">
            <a:avLst/>
          </a:prstGeom>
        </p:spPr>
      </p:pic>
    </p:spTree>
    <p:extLst>
      <p:ext uri="{BB962C8B-B14F-4D97-AF65-F5344CB8AC3E}">
        <p14:creationId xmlns:p14="http://schemas.microsoft.com/office/powerpoint/2010/main" val="172028443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
          <p:cNvSpPr>
            <a:spLocks noGrp="1" noChangeArrowheads="1"/>
          </p:cNvSpPr>
          <p:nvPr>
            <p:ph type="title"/>
          </p:nvPr>
        </p:nvSpPr>
        <p:spPr/>
        <p:txBody>
          <a:bodyPr/>
          <a:lstStyle/>
          <a:p>
            <a:r>
              <a:rPr lang="en-US" altLang="zh-TW" dirty="0"/>
              <a:t>Geometry </a:t>
            </a:r>
            <a:r>
              <a:rPr lang="en-US" altLang="zh-TW" dirty="0" smtClean="0"/>
              <a:t>Stage: Coloring</a:t>
            </a:r>
            <a:r>
              <a:rPr lang="en-GB" altLang="zh-TW" dirty="0" smtClean="0"/>
              <a:t> and Lighting</a:t>
            </a:r>
          </a:p>
        </p:txBody>
      </p:sp>
      <p:sp>
        <p:nvSpPr>
          <p:cNvPr id="6" name="內容版面配置區 5"/>
          <p:cNvSpPr>
            <a:spLocks noGrp="1"/>
          </p:cNvSpPr>
          <p:nvPr>
            <p:ph idx="1"/>
          </p:nvPr>
        </p:nvSpPr>
        <p:spPr/>
        <p:txBody>
          <a:bodyPr/>
          <a:lstStyle/>
          <a:p>
            <a:r>
              <a:rPr lang="en-GB" altLang="zh-TW" dirty="0" smtClean="0"/>
              <a:t>Objects coloured based on its own colour and the lighting condition</a:t>
            </a:r>
          </a:p>
        </p:txBody>
      </p:sp>
      <p:sp>
        <p:nvSpPr>
          <p:cNvPr id="11" name="投影片編號版面配置區 10"/>
          <p:cNvSpPr>
            <a:spLocks noGrp="1"/>
          </p:cNvSpPr>
          <p:nvPr>
            <p:ph type="sldNum" sz="quarter" idx="11"/>
          </p:nvPr>
        </p:nvSpPr>
        <p:spPr/>
        <p:txBody>
          <a:bodyPr/>
          <a:lstStyle/>
          <a:p>
            <a:fld id="{0EF8A0A4-1A2F-4B89-B3C7-02C31CE3A532}" type="slidenum">
              <a:rPr lang="zh-TW" altLang="en-US" smtClean="0"/>
              <a:pPr/>
              <a:t>11</a:t>
            </a:fld>
            <a:endParaRPr lang="zh-TW" altLang="zh-TW"/>
          </a:p>
        </p:txBody>
      </p:sp>
      <p:pic>
        <p:nvPicPr>
          <p:cNvPr id="2560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93622" y="2909987"/>
            <a:ext cx="3781764" cy="2564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7"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83568" y="2947343"/>
            <a:ext cx="3791322" cy="2527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6" name="文字方塊 15"/>
          <p:cNvSpPr txBox="1"/>
          <p:nvPr/>
        </p:nvSpPr>
        <p:spPr>
          <a:xfrm>
            <a:off x="1055002" y="2298738"/>
            <a:ext cx="3125536" cy="461665"/>
          </a:xfrm>
          <a:prstGeom prst="rect">
            <a:avLst/>
          </a:prstGeom>
          <a:noFill/>
        </p:spPr>
        <p:txBody>
          <a:bodyPr wrap="none" rtlCol="0">
            <a:spAutoFit/>
          </a:bodyPr>
          <a:lstStyle/>
          <a:p>
            <a:r>
              <a:rPr lang="en-GB" altLang="zh-TW" dirty="0">
                <a:latin typeface="+mn-lt"/>
              </a:rPr>
              <a:t>One colour for one </a:t>
            </a:r>
            <a:r>
              <a:rPr lang="en-GB" altLang="zh-TW" dirty="0" smtClean="0">
                <a:latin typeface="+mn-lt"/>
              </a:rPr>
              <a:t>face</a:t>
            </a:r>
            <a:endParaRPr lang="en-GB" altLang="zh-TW" dirty="0">
              <a:latin typeface="+mn-lt"/>
            </a:endParaRPr>
          </a:p>
        </p:txBody>
      </p:sp>
      <p:sp>
        <p:nvSpPr>
          <p:cNvPr id="23" name="文字方塊 22"/>
          <p:cNvSpPr txBox="1"/>
          <p:nvPr/>
        </p:nvSpPr>
        <p:spPr>
          <a:xfrm>
            <a:off x="4720047" y="2276872"/>
            <a:ext cx="3994876" cy="461665"/>
          </a:xfrm>
          <a:prstGeom prst="rect">
            <a:avLst/>
          </a:prstGeom>
          <a:noFill/>
        </p:spPr>
        <p:txBody>
          <a:bodyPr wrap="none" rtlCol="0">
            <a:spAutoFit/>
          </a:bodyPr>
          <a:lstStyle/>
          <a:p>
            <a:r>
              <a:rPr lang="en-GB" altLang="zh-TW" dirty="0" smtClean="0">
                <a:latin typeface="+mn-lt"/>
              </a:rPr>
              <a:t>Lighting </a:t>
            </a:r>
            <a:r>
              <a:rPr lang="en-GB" altLang="zh-TW" dirty="0">
                <a:latin typeface="+mn-lt"/>
              </a:rPr>
              <a:t>calculation per vertex </a:t>
            </a:r>
          </a:p>
        </p:txBody>
      </p:sp>
    </p:spTree>
    <p:extLst>
      <p:ext uri="{BB962C8B-B14F-4D97-AF65-F5344CB8AC3E}">
        <p14:creationId xmlns:p14="http://schemas.microsoft.com/office/powerpoint/2010/main" val="31577940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Geometry </a:t>
            </a:r>
            <a:r>
              <a:rPr lang="en-US" altLang="zh-TW" dirty="0" smtClean="0"/>
              <a:t>Stage: Coloring and Lighting</a:t>
            </a:r>
            <a:endParaRPr lang="zh-TW" altLang="en-US" dirty="0"/>
          </a:p>
        </p:txBody>
      </p:sp>
      <p:sp>
        <p:nvSpPr>
          <p:cNvPr id="3" name="內容版面配置區 2"/>
          <p:cNvSpPr>
            <a:spLocks noGrp="1"/>
          </p:cNvSpPr>
          <p:nvPr>
            <p:ph idx="1"/>
          </p:nvPr>
        </p:nvSpPr>
        <p:spPr/>
        <p:txBody>
          <a:bodyPr/>
          <a:lstStyle/>
          <a:p>
            <a:r>
              <a:rPr lang="en-GB" altLang="zh-TW" dirty="0" smtClean="0"/>
              <a:t>Light reflected in a mirror-like way</a:t>
            </a:r>
          </a:p>
          <a:p>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12</a:t>
            </a:fld>
            <a:endParaRPr lang="zh-TW" altLang="zh-TW"/>
          </a:p>
        </p:txBody>
      </p:sp>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19672" y="1700808"/>
            <a:ext cx="6248400" cy="416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3211898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p:txBody>
          <a:bodyPr/>
          <a:lstStyle/>
          <a:p>
            <a:r>
              <a:rPr lang="en-GB" altLang="zh-TW" dirty="0" smtClean="0"/>
              <a:t>Rasterization Stage</a:t>
            </a:r>
          </a:p>
        </p:txBody>
      </p:sp>
      <p:sp>
        <p:nvSpPr>
          <p:cNvPr id="8" name="投影片編號版面配置區 7"/>
          <p:cNvSpPr>
            <a:spLocks noGrp="1"/>
          </p:cNvSpPr>
          <p:nvPr>
            <p:ph type="sldNum" sz="quarter" idx="11"/>
          </p:nvPr>
        </p:nvSpPr>
        <p:spPr/>
        <p:txBody>
          <a:bodyPr/>
          <a:lstStyle/>
          <a:p>
            <a:fld id="{27E26518-2301-4288-8958-BDA5B1B754F8}" type="slidenum">
              <a:rPr lang="zh-TW" altLang="en-US" smtClean="0"/>
              <a:pPr/>
              <a:t>13</a:t>
            </a:fld>
            <a:endParaRPr lang="zh-TW" altLang="zh-TW"/>
          </a:p>
        </p:txBody>
      </p:sp>
      <p:sp>
        <p:nvSpPr>
          <p:cNvPr id="29702" name="Text Box 2"/>
          <p:cNvSpPr txBox="1">
            <a:spLocks noChangeArrowheads="1"/>
          </p:cNvSpPr>
          <p:nvPr/>
        </p:nvSpPr>
        <p:spPr bwMode="auto">
          <a:xfrm>
            <a:off x="4402931" y="1484784"/>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tLang="zh-TW">
              <a:latin typeface="+mn-lt"/>
            </a:endParaRPr>
          </a:p>
        </p:txBody>
      </p:sp>
      <p:sp>
        <p:nvSpPr>
          <p:cNvPr id="29725" name="AutoShape 4"/>
          <p:cNvSpPr>
            <a:spLocks noChangeArrowheads="1"/>
          </p:cNvSpPr>
          <p:nvPr/>
        </p:nvSpPr>
        <p:spPr bwMode="auto">
          <a:xfrm>
            <a:off x="1905000" y="1637184"/>
            <a:ext cx="5180013" cy="531813"/>
          </a:xfrm>
          <a:prstGeom prst="roundRect">
            <a:avLst>
              <a:gd name="adj" fmla="val 16667"/>
            </a:avLst>
          </a:prstGeom>
          <a:solidFill>
            <a:srgbClr val="99FF99"/>
          </a:solidFill>
          <a:ln w="3816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r>
              <a:rPr lang="en-GB" altLang="zh-TW" dirty="0">
                <a:latin typeface="+mn-lt"/>
              </a:rPr>
              <a:t>Rasterization and </a:t>
            </a:r>
            <a:r>
              <a:rPr lang="en-GB" altLang="zh-TW" dirty="0" smtClean="0">
                <a:latin typeface="+mn-lt"/>
              </a:rPr>
              <a:t>Sampling</a:t>
            </a:r>
            <a:endParaRPr lang="en-GB" altLang="zh-TW" dirty="0">
              <a:latin typeface="+mn-lt"/>
            </a:endParaRPr>
          </a:p>
        </p:txBody>
      </p:sp>
      <p:sp>
        <p:nvSpPr>
          <p:cNvPr id="29727" name="Line 6"/>
          <p:cNvSpPr>
            <a:spLocks noChangeShapeType="1"/>
          </p:cNvSpPr>
          <p:nvPr/>
        </p:nvSpPr>
        <p:spPr bwMode="auto">
          <a:xfrm>
            <a:off x="4494212" y="2168997"/>
            <a:ext cx="1588" cy="228600"/>
          </a:xfrm>
          <a:prstGeom prst="line">
            <a:avLst/>
          </a:prstGeom>
          <a:noFill/>
          <a:ln w="2857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9722" name="AutoShape 8"/>
          <p:cNvSpPr>
            <a:spLocks noChangeArrowheads="1"/>
          </p:cNvSpPr>
          <p:nvPr/>
        </p:nvSpPr>
        <p:spPr bwMode="auto">
          <a:xfrm>
            <a:off x="1905000" y="2399184"/>
            <a:ext cx="5180013" cy="531813"/>
          </a:xfrm>
          <a:prstGeom prst="roundRect">
            <a:avLst>
              <a:gd name="adj" fmla="val 16667"/>
            </a:avLst>
          </a:prstGeom>
          <a:solidFill>
            <a:srgbClr val="99FF99"/>
          </a:solidFill>
          <a:ln w="3816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r>
              <a:rPr lang="en-GB" altLang="zh-TW" dirty="0">
                <a:latin typeface="+mn-lt"/>
              </a:rPr>
              <a:t>Texture </a:t>
            </a:r>
            <a:r>
              <a:rPr lang="en-GB" altLang="zh-TW" dirty="0" smtClean="0">
                <a:latin typeface="+mn-lt"/>
              </a:rPr>
              <a:t>Mapping</a:t>
            </a:r>
            <a:endParaRPr lang="en-GB" altLang="zh-TW" dirty="0">
              <a:latin typeface="+mn-lt"/>
            </a:endParaRPr>
          </a:p>
        </p:txBody>
      </p:sp>
      <p:sp>
        <p:nvSpPr>
          <p:cNvPr id="29724" name="Line 10"/>
          <p:cNvSpPr>
            <a:spLocks noChangeShapeType="1"/>
          </p:cNvSpPr>
          <p:nvPr/>
        </p:nvSpPr>
        <p:spPr bwMode="auto">
          <a:xfrm>
            <a:off x="4494212" y="2930997"/>
            <a:ext cx="1588" cy="304800"/>
          </a:xfrm>
          <a:prstGeom prst="line">
            <a:avLst/>
          </a:prstGeom>
          <a:noFill/>
          <a:ln w="2857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9719" name="AutoShape 12"/>
          <p:cNvSpPr>
            <a:spLocks noChangeArrowheads="1"/>
          </p:cNvSpPr>
          <p:nvPr/>
        </p:nvSpPr>
        <p:spPr bwMode="auto">
          <a:xfrm>
            <a:off x="1905000" y="3237384"/>
            <a:ext cx="5180013" cy="531813"/>
          </a:xfrm>
          <a:prstGeom prst="roundRect">
            <a:avLst>
              <a:gd name="adj" fmla="val 16667"/>
            </a:avLst>
          </a:prstGeom>
          <a:solidFill>
            <a:srgbClr val="99FF99"/>
          </a:solidFill>
          <a:ln w="3816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r>
              <a:rPr lang="en-GB" altLang="zh-TW" dirty="0">
                <a:latin typeface="+mn-lt"/>
              </a:rPr>
              <a:t>Image </a:t>
            </a:r>
            <a:r>
              <a:rPr lang="en-GB" altLang="zh-TW" dirty="0" smtClean="0">
                <a:latin typeface="+mn-lt"/>
              </a:rPr>
              <a:t>Composition</a:t>
            </a:r>
            <a:endParaRPr lang="en-GB" altLang="zh-TW" dirty="0">
              <a:latin typeface="+mn-lt"/>
            </a:endParaRPr>
          </a:p>
        </p:txBody>
      </p:sp>
      <p:sp>
        <p:nvSpPr>
          <p:cNvPr id="29721" name="Line 14"/>
          <p:cNvSpPr>
            <a:spLocks noChangeShapeType="1"/>
          </p:cNvSpPr>
          <p:nvPr/>
        </p:nvSpPr>
        <p:spPr bwMode="auto">
          <a:xfrm>
            <a:off x="4494212" y="3769197"/>
            <a:ext cx="1588" cy="304800"/>
          </a:xfrm>
          <a:prstGeom prst="line">
            <a:avLst/>
          </a:prstGeom>
          <a:noFill/>
          <a:ln w="2857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9716" name="AutoShape 16"/>
          <p:cNvSpPr>
            <a:spLocks noChangeArrowheads="1"/>
          </p:cNvSpPr>
          <p:nvPr/>
        </p:nvSpPr>
        <p:spPr bwMode="auto">
          <a:xfrm>
            <a:off x="1905000" y="4075584"/>
            <a:ext cx="5180013" cy="531813"/>
          </a:xfrm>
          <a:prstGeom prst="roundRect">
            <a:avLst>
              <a:gd name="adj" fmla="val 16667"/>
            </a:avLst>
          </a:prstGeom>
          <a:solidFill>
            <a:srgbClr val="99FF99"/>
          </a:solidFill>
          <a:ln w="3816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r>
              <a:rPr lang="en-GB" altLang="zh-TW" dirty="0">
                <a:latin typeface="+mn-lt"/>
              </a:rPr>
              <a:t>Intensity and Colour </a:t>
            </a:r>
            <a:r>
              <a:rPr lang="en-GB" altLang="zh-TW" dirty="0" smtClean="0">
                <a:latin typeface="+mn-lt"/>
              </a:rPr>
              <a:t>Quantization</a:t>
            </a:r>
            <a:endParaRPr lang="en-GB" altLang="zh-TW" dirty="0">
              <a:latin typeface="+mn-lt"/>
            </a:endParaRPr>
          </a:p>
        </p:txBody>
      </p:sp>
      <p:sp>
        <p:nvSpPr>
          <p:cNvPr id="29718" name="Line 18"/>
          <p:cNvSpPr>
            <a:spLocks noChangeShapeType="1"/>
          </p:cNvSpPr>
          <p:nvPr/>
        </p:nvSpPr>
        <p:spPr bwMode="auto">
          <a:xfrm>
            <a:off x="4494212" y="4607397"/>
            <a:ext cx="1588" cy="303213"/>
          </a:xfrm>
          <a:prstGeom prst="line">
            <a:avLst/>
          </a:prstGeom>
          <a:noFill/>
          <a:ln w="2857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9714" name="Line 20"/>
          <p:cNvSpPr>
            <a:spLocks noChangeShapeType="1"/>
          </p:cNvSpPr>
          <p:nvPr/>
        </p:nvSpPr>
        <p:spPr bwMode="auto">
          <a:xfrm>
            <a:off x="381000" y="1940397"/>
            <a:ext cx="1522413" cy="1588"/>
          </a:xfrm>
          <a:prstGeom prst="line">
            <a:avLst/>
          </a:prstGeom>
          <a:noFill/>
          <a:ln w="28575">
            <a:solidFill>
              <a:srgbClr val="000000"/>
            </a:solidFill>
            <a:prstDash val="solid"/>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9715" name="Text Box 21"/>
          <p:cNvSpPr txBox="1">
            <a:spLocks noChangeArrowheads="1"/>
          </p:cNvSpPr>
          <p:nvPr/>
        </p:nvSpPr>
        <p:spPr bwMode="auto">
          <a:xfrm>
            <a:off x="388938" y="1560984"/>
            <a:ext cx="1231661"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a:lnSpc>
                <a:spcPct val="100000"/>
              </a:lnSpc>
            </a:pPr>
            <a:r>
              <a:rPr lang="en-GB" altLang="zh-TW" sz="2000" dirty="0">
                <a:solidFill>
                  <a:schemeClr val="tx1"/>
                </a:solidFill>
                <a:latin typeface="+mn-lt"/>
              </a:rPr>
              <a:t>Geometry</a:t>
            </a:r>
          </a:p>
        </p:txBody>
      </p:sp>
      <p:sp>
        <p:nvSpPr>
          <p:cNvPr id="29710" name="AutoShape 23"/>
          <p:cNvSpPr>
            <a:spLocks noChangeArrowheads="1"/>
          </p:cNvSpPr>
          <p:nvPr/>
        </p:nvSpPr>
        <p:spPr bwMode="auto">
          <a:xfrm>
            <a:off x="1905000" y="4913784"/>
            <a:ext cx="5180013" cy="531813"/>
          </a:xfrm>
          <a:prstGeom prst="roundRect">
            <a:avLst>
              <a:gd name="adj" fmla="val 16667"/>
            </a:avLst>
          </a:prstGeom>
          <a:solidFill>
            <a:srgbClr val="99FF99"/>
          </a:solidFill>
          <a:ln w="38160">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wrap="none" anchor="ctr"/>
          <a:lstStyle/>
          <a:p>
            <a:pPr algn="ctr"/>
            <a:r>
              <a:rPr lang="en-GB" altLang="zh-TW" dirty="0">
                <a:latin typeface="+mn-lt"/>
              </a:rPr>
              <a:t>Frame </a:t>
            </a:r>
            <a:r>
              <a:rPr lang="en-GB" altLang="zh-TW" dirty="0" smtClean="0">
                <a:latin typeface="+mn-lt"/>
              </a:rPr>
              <a:t>Buffer/Display</a:t>
            </a:r>
            <a:endParaRPr lang="en-GB" altLang="zh-TW" dirty="0">
              <a:latin typeface="+mn-lt"/>
            </a:endParaRPr>
          </a:p>
        </p:txBody>
      </p:sp>
      <p:pic>
        <p:nvPicPr>
          <p:cNvPr id="29712" name="Picture 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9813" y="4685184"/>
            <a:ext cx="11779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9713" name="Line 26"/>
          <p:cNvSpPr>
            <a:spLocks noChangeShapeType="1"/>
          </p:cNvSpPr>
          <p:nvPr/>
        </p:nvSpPr>
        <p:spPr bwMode="auto">
          <a:xfrm>
            <a:off x="7085013" y="5216997"/>
            <a:ext cx="304800" cy="1588"/>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9709" name="Text Box 27"/>
          <p:cNvSpPr txBox="1">
            <a:spLocks noChangeArrowheads="1"/>
          </p:cNvSpPr>
          <p:nvPr/>
        </p:nvSpPr>
        <p:spPr bwMode="auto">
          <a:xfrm>
            <a:off x="381000" y="1941984"/>
            <a:ext cx="1432718" cy="402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lIns="90000" tIns="46800" rIns="90000" bIns="46800">
            <a:spAutoFit/>
          </a:bodyPr>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5pPr>
            <a:lvl6pPr marL="25146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6pPr>
            <a:lvl7pPr marL="29718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7pPr>
            <a:lvl8pPr marL="34290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8pPr>
            <a:lvl9pPr marL="3886200" indent="-228600" defTabSz="449263" eaLnBrk="0" fontAlgn="base" hangingPunct="0">
              <a:lnSpc>
                <a:spcPct val="80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defRPr>
            </a:lvl9pPr>
          </a:lstStyle>
          <a:p>
            <a:pPr eaLnBrk="1" hangingPunct="1">
              <a:lnSpc>
                <a:spcPct val="100000"/>
              </a:lnSpc>
              <a:spcBef>
                <a:spcPts val="1125"/>
              </a:spcBef>
            </a:pPr>
            <a:r>
              <a:rPr lang="en-GB" altLang="zh-TW" sz="2000" dirty="0">
                <a:solidFill>
                  <a:srgbClr val="FF0000"/>
                </a:solidFill>
                <a:latin typeface="+mn-lt"/>
              </a:rPr>
              <a:t>Pipeline</a:t>
            </a:r>
          </a:p>
        </p:txBody>
      </p:sp>
    </p:spTree>
    <p:extLst>
      <p:ext uri="{BB962C8B-B14F-4D97-AF65-F5344CB8AC3E}">
        <p14:creationId xmlns:p14="http://schemas.microsoft.com/office/powerpoint/2010/main" val="1069193316"/>
      </p:ext>
    </p:extLst>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fontAlgn="auto" hangingPunct="1">
              <a:spcAft>
                <a:spcPts val="0"/>
              </a:spcAft>
              <a:defRPr/>
            </a:pPr>
            <a:r>
              <a:rPr lang="en-GB" altLang="zh-TW" dirty="0"/>
              <a:t>Rasterization </a:t>
            </a:r>
            <a:r>
              <a:rPr lang="en-GB" altLang="zh-TW" dirty="0" smtClean="0"/>
              <a:t>Stage: </a:t>
            </a:r>
            <a:r>
              <a:rPr lang="en-US" altLang="ko-KR" dirty="0" smtClean="0">
                <a:solidFill>
                  <a:schemeClr val="tx2">
                    <a:satMod val="130000"/>
                  </a:schemeClr>
                </a:solidFill>
              </a:rPr>
              <a:t>Rasterization</a:t>
            </a:r>
            <a:endParaRPr lang="en-GB" altLang="ko-KR" dirty="0" smtClean="0">
              <a:solidFill>
                <a:schemeClr val="tx2">
                  <a:satMod val="130000"/>
                </a:schemeClr>
              </a:solidFill>
            </a:endParaRPr>
          </a:p>
        </p:txBody>
      </p:sp>
      <p:sp>
        <p:nvSpPr>
          <p:cNvPr id="25603" name="Rectangle 3"/>
          <p:cNvSpPr>
            <a:spLocks noGrp="1" noChangeArrowheads="1"/>
          </p:cNvSpPr>
          <p:nvPr>
            <p:ph idx="1"/>
          </p:nvPr>
        </p:nvSpPr>
        <p:spPr/>
        <p:txBody>
          <a:bodyPr/>
          <a:lstStyle/>
          <a:p>
            <a:pPr eaLnBrk="1" hangingPunct="1"/>
            <a:r>
              <a:rPr lang="en-GB" altLang="zh-TW" dirty="0" smtClean="0"/>
              <a:t>Converts </a:t>
            </a:r>
            <a:r>
              <a:rPr lang="en-GB" altLang="zh-TW" dirty="0"/>
              <a:t>the vertex information output by the geometry pipeline into pixel information needed by the video </a:t>
            </a:r>
            <a:r>
              <a:rPr lang="en-GB" altLang="zh-TW" dirty="0" smtClean="0"/>
              <a:t>display</a:t>
            </a:r>
            <a:endParaRPr lang="en-US" altLang="ko-KR" dirty="0" smtClean="0"/>
          </a:p>
          <a:p>
            <a:pPr lvl="1" eaLnBrk="1" hangingPunct="1"/>
            <a:r>
              <a:rPr lang="en-US" altLang="zh-TW" dirty="0" smtClean="0">
                <a:ea typeface="新細明體" panose="02020500000000000000" pitchFamily="18" charset="-120"/>
              </a:rPr>
              <a:t>Generating </a:t>
            </a:r>
            <a:r>
              <a:rPr lang="en-US" altLang="zh-TW" dirty="0">
                <a:ea typeface="新細明體" panose="02020500000000000000" pitchFamily="18" charset="-120"/>
              </a:rPr>
              <a:t>pixels in the scan (horizontal) line order (top to bottom, left to </a:t>
            </a:r>
            <a:r>
              <a:rPr lang="en-US" altLang="zh-TW" dirty="0" smtClean="0">
                <a:ea typeface="新細明體" panose="02020500000000000000" pitchFamily="18" charset="-120"/>
              </a:rPr>
              <a:t>right)</a:t>
            </a:r>
            <a:endParaRPr lang="en-US" altLang="ko-KR" dirty="0" smtClean="0"/>
          </a:p>
          <a:p>
            <a:pPr eaLnBrk="1" hangingPunct="1"/>
            <a:r>
              <a:rPr lang="en-US" altLang="ko-KR" dirty="0" smtClean="0"/>
              <a:t>Pixel + associated data: color, depth, stencil, etc.</a:t>
            </a:r>
          </a:p>
          <a:p>
            <a:pPr lvl="1" eaLnBrk="1" hangingPunct="1"/>
            <a:r>
              <a:rPr lang="en-US" altLang="ko-KR" dirty="0" smtClean="0"/>
              <a:t>Interpolate per-vertex quantities across pixels</a:t>
            </a:r>
          </a:p>
          <a:p>
            <a:pPr lvl="1" eaLnBrk="1" hangingPunct="1"/>
            <a:endParaRPr lang="en-US" altLang="ko-KR" dirty="0" smtClean="0"/>
          </a:p>
        </p:txBody>
      </p:sp>
      <p:grpSp>
        <p:nvGrpSpPr>
          <p:cNvPr id="25604" name="Group 4"/>
          <p:cNvGrpSpPr>
            <a:grpSpLocks/>
          </p:cNvGrpSpPr>
          <p:nvPr/>
        </p:nvGrpSpPr>
        <p:grpSpPr bwMode="auto">
          <a:xfrm>
            <a:off x="1619672" y="4657080"/>
            <a:ext cx="1693863" cy="944562"/>
            <a:chOff x="1341" y="2321"/>
            <a:chExt cx="1067" cy="595"/>
          </a:xfrm>
        </p:grpSpPr>
        <p:sp>
          <p:nvSpPr>
            <p:cNvPr id="25607" name="AutoShape 5"/>
            <p:cNvSpPr>
              <a:spLocks noChangeArrowheads="1"/>
            </p:cNvSpPr>
            <p:nvPr/>
          </p:nvSpPr>
          <p:spPr bwMode="auto">
            <a:xfrm rot="1306967">
              <a:off x="1341" y="2321"/>
              <a:ext cx="1064" cy="591"/>
            </a:xfrm>
            <a:prstGeom prst="rtTriangle">
              <a:avLst/>
            </a:prstGeom>
            <a:solidFill>
              <a:srgbClr val="00B0F0"/>
            </a:solidFill>
            <a:ln w="9525">
              <a:solidFill>
                <a:schemeClr val="tx1"/>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sp>
          <p:nvSpPr>
            <p:cNvPr id="25608" name="AutoShape 6"/>
            <p:cNvSpPr>
              <a:spLocks noChangeArrowheads="1"/>
            </p:cNvSpPr>
            <p:nvPr/>
          </p:nvSpPr>
          <p:spPr bwMode="auto">
            <a:xfrm rot="-9502997">
              <a:off x="1345" y="2325"/>
              <a:ext cx="1063" cy="591"/>
            </a:xfrm>
            <a:prstGeom prst="rtTriangle">
              <a:avLst/>
            </a:prstGeom>
            <a:solidFill>
              <a:srgbClr val="99CC00"/>
            </a:solidFill>
            <a:ln w="9525">
              <a:solidFill>
                <a:schemeClr val="tx1"/>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grpSp>
      <p:pic>
        <p:nvPicPr>
          <p:cNvPr id="25605" name="Picture 7" descr="rastert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885" y="4149080"/>
            <a:ext cx="24765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AutoShape 8"/>
          <p:cNvSpPr>
            <a:spLocks noChangeArrowheads="1"/>
          </p:cNvSpPr>
          <p:nvPr/>
        </p:nvSpPr>
        <p:spPr bwMode="auto">
          <a:xfrm>
            <a:off x="3919960" y="4763442"/>
            <a:ext cx="1381125" cy="5334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굴림" pitchFamily="50" charset="-127"/>
                <a:ea typeface="굴림" pitchFamily="50" charset="-127"/>
              </a:defRPr>
            </a:lvl1pPr>
            <a:lvl2pPr marL="742950" indent="-285750" eaLnBrk="0" hangingPunct="0">
              <a:defRPr kumimoji="1">
                <a:solidFill>
                  <a:schemeClr val="tx1"/>
                </a:solidFill>
                <a:latin typeface="굴림" pitchFamily="50" charset="-127"/>
                <a:ea typeface="굴림" pitchFamily="50" charset="-127"/>
              </a:defRPr>
            </a:lvl2pPr>
            <a:lvl3pPr marL="1143000" indent="-228600" eaLnBrk="0" hangingPunct="0">
              <a:defRPr kumimoji="1">
                <a:solidFill>
                  <a:schemeClr val="tx1"/>
                </a:solidFill>
                <a:latin typeface="굴림" pitchFamily="50" charset="-127"/>
                <a:ea typeface="굴림" pitchFamily="50" charset="-127"/>
              </a:defRPr>
            </a:lvl3pPr>
            <a:lvl4pPr marL="1600200" indent="-228600" eaLnBrk="0" hangingPunct="0">
              <a:defRPr kumimoji="1">
                <a:solidFill>
                  <a:schemeClr val="tx1"/>
                </a:solidFill>
                <a:latin typeface="굴림" pitchFamily="50" charset="-127"/>
                <a:ea typeface="굴림" pitchFamily="50" charset="-127"/>
              </a:defRPr>
            </a:lvl4pPr>
            <a:lvl5pPr marL="2057400" indent="-228600" eaLnBrk="0" hangingPunct="0">
              <a:defRPr kumimoji="1">
                <a:solidFill>
                  <a:schemeClr val="tx1"/>
                </a:solidFill>
                <a:latin typeface="굴림" pitchFamily="50" charset="-127"/>
                <a:ea typeface="굴림" pitchFamily="50" charset="-127"/>
              </a:defRPr>
            </a:lvl5pPr>
            <a:lvl6pPr marL="25146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6pPr>
            <a:lvl7pPr marL="29718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7pPr>
            <a:lvl8pPr marL="34290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8pPr>
            <a:lvl9pPr marL="3886200" indent="-228600" eaLnBrk="0" fontAlgn="base" latinLnBrk="1" hangingPunct="0">
              <a:spcBef>
                <a:spcPct val="0"/>
              </a:spcBef>
              <a:spcAft>
                <a:spcPct val="0"/>
              </a:spcAft>
              <a:defRPr kumimoji="1">
                <a:solidFill>
                  <a:schemeClr val="tx1"/>
                </a:solidFill>
                <a:latin typeface="굴림" pitchFamily="50" charset="-127"/>
                <a:ea typeface="굴림" pitchFamily="50" charset="-127"/>
              </a:defRPr>
            </a:lvl9pPr>
          </a:lstStyle>
          <a:p>
            <a:pPr eaLnBrk="1" hangingPunct="1"/>
            <a:endParaRPr lang="ko-KR" altLang="en-US"/>
          </a:p>
        </p:txBody>
      </p:sp>
    </p:spTree>
    <p:extLst>
      <p:ext uri="{BB962C8B-B14F-4D97-AF65-F5344CB8AC3E}">
        <p14:creationId xmlns:p14="http://schemas.microsoft.com/office/powerpoint/2010/main" val="41929818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r>
              <a:rPr lang="en-GB" altLang="zh-TW" dirty="0"/>
              <a:t>Rasterization </a:t>
            </a:r>
            <a:r>
              <a:rPr lang="en-GB" altLang="zh-TW" dirty="0" smtClean="0"/>
              <a:t>Stage: Texture Mapping</a:t>
            </a:r>
          </a:p>
        </p:txBody>
      </p:sp>
      <p:sp>
        <p:nvSpPr>
          <p:cNvPr id="7" name="內容版面配置區 6"/>
          <p:cNvSpPr>
            <a:spLocks noGrp="1"/>
          </p:cNvSpPr>
          <p:nvPr>
            <p:ph idx="1"/>
          </p:nvPr>
        </p:nvSpPr>
        <p:spPr/>
        <p:txBody>
          <a:bodyPr/>
          <a:lstStyle/>
          <a:p>
            <a:r>
              <a:rPr lang="en-GB" altLang="zh-TW" dirty="0" smtClean="0"/>
              <a:t>Add other effects, e.g., reflections</a:t>
            </a:r>
            <a:r>
              <a:rPr lang="en-GB" altLang="zh-TW" dirty="0"/>
              <a:t>, </a:t>
            </a:r>
            <a:r>
              <a:rPr lang="en-GB" altLang="zh-TW" dirty="0" smtClean="0"/>
              <a:t>shadows</a:t>
            </a:r>
            <a:endParaRPr lang="zh-TW" altLang="en-US" dirty="0"/>
          </a:p>
        </p:txBody>
      </p:sp>
      <p:sp>
        <p:nvSpPr>
          <p:cNvPr id="6" name="投影片編號版面配置區 5"/>
          <p:cNvSpPr>
            <a:spLocks noGrp="1"/>
          </p:cNvSpPr>
          <p:nvPr>
            <p:ph type="sldNum" sz="quarter" idx="11"/>
          </p:nvPr>
        </p:nvSpPr>
        <p:spPr/>
        <p:txBody>
          <a:bodyPr/>
          <a:lstStyle/>
          <a:p>
            <a:fld id="{27E26518-2301-4288-8958-BDA5B1B754F8}" type="slidenum">
              <a:rPr lang="zh-TW" altLang="en-US" smtClean="0"/>
              <a:pPr/>
              <a:t>15</a:t>
            </a:fld>
            <a:endParaRPr lang="zh-TW" altLang="zh-TW"/>
          </a:p>
        </p:txBody>
      </p:sp>
      <p:pic>
        <p:nvPicPr>
          <p:cNvPr id="337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69232"/>
            <a:ext cx="4876800" cy="325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337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1916832"/>
            <a:ext cx="21590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33800" name="Line 4"/>
          <p:cNvSpPr>
            <a:spLocks noChangeShapeType="1"/>
          </p:cNvSpPr>
          <p:nvPr/>
        </p:nvSpPr>
        <p:spPr bwMode="auto">
          <a:xfrm flipH="1">
            <a:off x="4794250" y="3364632"/>
            <a:ext cx="2603500" cy="1219200"/>
          </a:xfrm>
          <a:prstGeom prst="line">
            <a:avLst/>
          </a:prstGeom>
          <a:noFill/>
          <a:ln w="76320">
            <a:solidFill>
              <a:schemeClr val="accent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229848036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en-US" altLang="zh-TW" smtClean="0"/>
              <a:t>Putting it Together</a:t>
            </a:r>
            <a:endParaRPr lang="zh-TW" altLang="en-US" dirty="0"/>
          </a:p>
        </p:txBody>
      </p:sp>
      <p:sp>
        <p:nvSpPr>
          <p:cNvPr id="7" name="內容版面配置區 6"/>
          <p:cNvSpPr>
            <a:spLocks noGrp="1"/>
          </p:cNvSpPr>
          <p:nvPr>
            <p:ph idx="1"/>
          </p:nvPr>
        </p:nvSpPr>
        <p:spPr>
          <a:xfrm>
            <a:off x="425450" y="1052736"/>
            <a:ext cx="5298678" cy="5005164"/>
          </a:xfrm>
        </p:spPr>
        <p:txBody>
          <a:bodyPr/>
          <a:lstStyle/>
          <a:p>
            <a:pPr>
              <a:spcBef>
                <a:spcPts val="0"/>
              </a:spcBef>
            </a:pPr>
            <a:r>
              <a:rPr lang="en-US" altLang="zh-TW" sz="2000" u="sng" dirty="0" smtClean="0"/>
              <a:t>Vertex processing</a:t>
            </a:r>
            <a:r>
              <a:rPr lang="en-US" altLang="zh-TW" sz="2000" dirty="0" smtClean="0"/>
              <a:t>: convert each vertex into a 2D screen position, apply lighting for its color</a:t>
            </a:r>
          </a:p>
          <a:p>
            <a:pPr>
              <a:spcBef>
                <a:spcPts val="0"/>
              </a:spcBef>
            </a:pPr>
            <a:r>
              <a:rPr lang="en-US" altLang="zh-TW" sz="2000" u="sng" dirty="0" smtClean="0"/>
              <a:t>Primitive assembly and triangle setup</a:t>
            </a:r>
            <a:r>
              <a:rPr lang="en-US" altLang="zh-TW" sz="2000" dirty="0" smtClean="0"/>
              <a:t>: collect vertices and convert them into triangles</a:t>
            </a:r>
          </a:p>
          <a:p>
            <a:pPr>
              <a:spcBef>
                <a:spcPts val="0"/>
              </a:spcBef>
            </a:pPr>
            <a:r>
              <a:rPr lang="en-US" altLang="zh-TW" sz="2000" u="sng" dirty="0" smtClean="0"/>
              <a:t>Rasterization</a:t>
            </a:r>
            <a:r>
              <a:rPr lang="en-US" altLang="zh-TW" sz="2000" dirty="0" smtClean="0"/>
              <a:t>: fill triangles with pixels known as "fragments“</a:t>
            </a:r>
            <a:endParaRPr lang="en-US" altLang="zh-TW" sz="2000" u="sng" dirty="0" smtClean="0"/>
          </a:p>
          <a:p>
            <a:pPr>
              <a:spcBef>
                <a:spcPts val="0"/>
              </a:spcBef>
            </a:pPr>
            <a:r>
              <a:rPr lang="en-US" altLang="zh-TW" sz="2000" u="sng" dirty="0" smtClean="0"/>
              <a:t>Occlusion culling</a:t>
            </a:r>
            <a:r>
              <a:rPr lang="en-US" altLang="zh-TW" sz="2000" dirty="0" smtClean="0"/>
              <a:t>: removes pixels that are hidden by other objects in the scene</a:t>
            </a:r>
          </a:p>
          <a:p>
            <a:pPr>
              <a:spcBef>
                <a:spcPts val="0"/>
              </a:spcBef>
            </a:pPr>
            <a:r>
              <a:rPr lang="en-US" altLang="zh-TW" sz="2000" u="sng" dirty="0" smtClean="0"/>
              <a:t>Parameter interpolation</a:t>
            </a:r>
            <a:r>
              <a:rPr lang="en-US" altLang="zh-TW" sz="2000" dirty="0" smtClean="0"/>
              <a:t>: compute values for each pixel that were rasterized based on color, fog, texture, etc.</a:t>
            </a:r>
          </a:p>
          <a:p>
            <a:pPr>
              <a:spcBef>
                <a:spcPts val="0"/>
              </a:spcBef>
            </a:pPr>
            <a:r>
              <a:rPr lang="en-US" altLang="zh-TW" sz="2000" u="sng" dirty="0" smtClean="0"/>
              <a:t>Pixel </a:t>
            </a:r>
            <a:r>
              <a:rPr lang="en-US" altLang="zh-TW" sz="2000" u="sng" dirty="0" err="1" smtClean="0"/>
              <a:t>shader</a:t>
            </a:r>
            <a:r>
              <a:rPr lang="en-US" altLang="zh-TW" sz="2000" dirty="0" smtClean="0"/>
              <a:t>: adds textures and final colors to the fragments</a:t>
            </a:r>
          </a:p>
          <a:p>
            <a:pPr>
              <a:spcBef>
                <a:spcPts val="0"/>
              </a:spcBef>
            </a:pPr>
            <a:r>
              <a:rPr lang="en-US" altLang="zh-TW" sz="2000" u="sng" dirty="0" smtClean="0"/>
              <a:t>Pixel engines</a:t>
            </a:r>
            <a:r>
              <a:rPr lang="en-US" altLang="zh-TW" sz="2000" dirty="0" smtClean="0"/>
              <a:t>: combine final pixel color, its coverage and degree of transparency</a:t>
            </a:r>
            <a:endParaRPr lang="zh-TW" altLang="en-US" sz="2000"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16</a:t>
            </a:fld>
            <a:endParaRPr lang="zh-TW" altLang="zh-TW"/>
          </a:p>
        </p:txBody>
      </p:sp>
      <p:pic>
        <p:nvPicPr>
          <p:cNvPr id="2050" name="Picture 2" descr="http://common.ziffdavisinternet.com/encyclopedia_images/GRAFPIPE.GIF"/>
          <p:cNvPicPr>
            <a:picLocks noChangeAspect="1" noChangeArrowheads="1"/>
          </p:cNvPicPr>
          <p:nvPr/>
        </p:nvPicPr>
        <p:blipFill rotWithShape="1">
          <a:blip r:embed="rId2">
            <a:extLst>
              <a:ext uri="{28A0092B-C50C-407E-A947-70E740481C1C}">
                <a14:useLocalDpi xmlns:a14="http://schemas.microsoft.com/office/drawing/2010/main" val="0"/>
              </a:ext>
            </a:extLst>
          </a:blip>
          <a:srcRect t="19067"/>
          <a:stretch/>
        </p:blipFill>
        <p:spPr bwMode="auto">
          <a:xfrm>
            <a:off x="5611688" y="116060"/>
            <a:ext cx="3496816" cy="6697316"/>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283148" y="5805264"/>
            <a:ext cx="5224956" cy="307777"/>
          </a:xfrm>
          <a:prstGeom prst="rect">
            <a:avLst/>
          </a:prstGeom>
          <a:noFill/>
        </p:spPr>
        <p:txBody>
          <a:bodyPr wrap="none" rtlCol="0">
            <a:spAutoFit/>
          </a:bodyPr>
          <a:lstStyle/>
          <a:p>
            <a:r>
              <a:rPr lang="en-US" altLang="zh-TW" sz="1400" dirty="0">
                <a:latin typeface="+mn-lt"/>
              </a:rPr>
              <a:t>http://www.pcmag.com/encyclopedia/term/43933/graphics-pipeline</a:t>
            </a:r>
            <a:endParaRPr lang="zh-TW" altLang="en-US" sz="1400" dirty="0">
              <a:latin typeface="+mn-lt"/>
            </a:endParaRPr>
          </a:p>
        </p:txBody>
      </p:sp>
    </p:spTree>
    <p:extLst>
      <p:ext uri="{BB962C8B-B14F-4D97-AF65-F5344CB8AC3E}">
        <p14:creationId xmlns:p14="http://schemas.microsoft.com/office/powerpoint/2010/main" val="19909724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altLang="zh-TW" smtClean="0"/>
              <a:t>GPU Evolution</a:t>
            </a:r>
          </a:p>
        </p:txBody>
      </p:sp>
      <p:sp>
        <p:nvSpPr>
          <p:cNvPr id="7171" name="Rectangle 3"/>
          <p:cNvSpPr>
            <a:spLocks noGrp="1"/>
          </p:cNvSpPr>
          <p:nvPr>
            <p:ph type="body" idx="1"/>
          </p:nvPr>
        </p:nvSpPr>
        <p:spPr/>
        <p:txBody>
          <a:bodyPr/>
          <a:lstStyle/>
          <a:p>
            <a:r>
              <a:rPr lang="en-US" altLang="zh-TW" dirty="0" smtClean="0"/>
              <a:t>Till mid-90s</a:t>
            </a:r>
          </a:p>
          <a:p>
            <a:pPr lvl="1"/>
            <a:r>
              <a:rPr lang="en-US" altLang="zh-TW" dirty="0" smtClean="0"/>
              <a:t>VGA controllers used to accelerate some display functions</a:t>
            </a:r>
          </a:p>
          <a:p>
            <a:r>
              <a:rPr lang="en-US" altLang="zh-TW" dirty="0" smtClean="0"/>
              <a:t>Mid-90s to mid-2000s</a:t>
            </a:r>
          </a:p>
          <a:p>
            <a:pPr lvl="1"/>
            <a:r>
              <a:rPr lang="en-US" altLang="zh-TW" u="sng" dirty="0" smtClean="0"/>
              <a:t>Fixed-function</a:t>
            </a:r>
            <a:r>
              <a:rPr lang="en-US" altLang="zh-TW" dirty="0" smtClean="0"/>
              <a:t> accelerators for OpenGL and DirectX APIs</a:t>
            </a:r>
          </a:p>
          <a:p>
            <a:pPr lvl="1"/>
            <a:r>
              <a:rPr lang="en-US" altLang="zh-TW" dirty="0" smtClean="0"/>
              <a:t>3D graphics: triangle setup and rasterization, texture mapping, shading</a:t>
            </a:r>
          </a:p>
          <a:p>
            <a:r>
              <a:rPr lang="en-US" altLang="zh-TW" dirty="0" smtClean="0"/>
              <a:t>Modern GPUs</a:t>
            </a:r>
          </a:p>
          <a:p>
            <a:pPr lvl="1"/>
            <a:r>
              <a:rPr lang="en-US" altLang="zh-TW" u="sng" dirty="0" smtClean="0"/>
              <a:t>Programmable</a:t>
            </a:r>
            <a:r>
              <a:rPr lang="en-US" altLang="zh-TW" dirty="0" smtClean="0"/>
              <a:t> </a:t>
            </a:r>
            <a:r>
              <a:rPr lang="en-US" altLang="zh-TW" u="sng" dirty="0" smtClean="0"/>
              <a:t>multiprocessors</a:t>
            </a:r>
            <a:r>
              <a:rPr lang="en-US" altLang="zh-TW" dirty="0" smtClean="0"/>
              <a:t> optimized for </a:t>
            </a:r>
            <a:r>
              <a:rPr lang="en-US" altLang="zh-TW" dirty="0" smtClean="0">
                <a:solidFill>
                  <a:srgbClr val="FF0000"/>
                </a:solidFill>
              </a:rPr>
              <a:t>data-parallelism </a:t>
            </a:r>
            <a:r>
              <a:rPr lang="en-US" altLang="zh-TW" dirty="0" smtClean="0"/>
              <a:t>for both geometric and rasterization</a:t>
            </a:r>
          </a:p>
          <a:p>
            <a:pPr lvl="1"/>
            <a:r>
              <a:rPr lang="en-US" altLang="zh-TW" dirty="0" smtClean="0"/>
              <a:t>OpenGL/DirectX and general purpose languages (CUDA, </a:t>
            </a:r>
            <a:r>
              <a:rPr lang="en-US" altLang="zh-TW" dirty="0" err="1" smtClean="0"/>
              <a:t>OpenCL</a:t>
            </a:r>
            <a:r>
              <a:rPr lang="en-US" altLang="zh-TW" dirty="0" smtClean="0"/>
              <a:t>, …)</a:t>
            </a:r>
          </a:p>
          <a:p>
            <a:pPr lvl="1"/>
            <a:r>
              <a:rPr lang="en-US" altLang="zh-TW" dirty="0" smtClean="0"/>
              <a:t>From GPU to </a:t>
            </a:r>
            <a:r>
              <a:rPr lang="en-US" altLang="zh-TW" dirty="0" smtClean="0">
                <a:sym typeface="Helvetica" panose="020B0604020202020204" pitchFamily="34" charset="0"/>
              </a:rPr>
              <a:t>GPGPU (general-purpose </a:t>
            </a:r>
            <a:r>
              <a:rPr lang="en-US" altLang="zh-TW" dirty="0">
                <a:sym typeface="Helvetica" panose="020B0604020202020204" pitchFamily="34" charset="0"/>
              </a:rPr>
              <a:t>computing on </a:t>
            </a:r>
            <a:r>
              <a:rPr lang="en-US" altLang="zh-TW" dirty="0" smtClean="0">
                <a:sym typeface="Helvetica" panose="020B0604020202020204" pitchFamily="34" charset="0"/>
              </a:rPr>
              <a:t>GPU)</a:t>
            </a:r>
            <a:endParaRPr lang="en-US" altLang="zh-TW" dirty="0">
              <a:sym typeface="Helvetica" panose="020B0604020202020204" pitchFamily="34" charset="0"/>
            </a:endParaRPr>
          </a:p>
          <a:p>
            <a:pPr lvl="1"/>
            <a:endParaRPr lang="en-US" altLang="zh-TW"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17</a:t>
            </a:fld>
            <a:endParaRPr lang="zh-TW" altLang="zh-TW"/>
          </a:p>
        </p:txBody>
      </p:sp>
    </p:spTree>
    <p:extLst>
      <p:ext uri="{BB962C8B-B14F-4D97-AF65-F5344CB8AC3E}">
        <p14:creationId xmlns:p14="http://schemas.microsoft.com/office/powerpoint/2010/main" val="2527501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solidFill>
                  <a:schemeClr val="bg1">
                    <a:lumMod val="65000"/>
                  </a:schemeClr>
                </a:solidFill>
              </a:rPr>
              <a:t>Introduction to parallel processing and data-level parallelism (Sec. 4.1)</a:t>
            </a:r>
          </a:p>
          <a:p>
            <a:r>
              <a:rPr lang="en-US" altLang="zh-TW" dirty="0" smtClean="0">
                <a:solidFill>
                  <a:schemeClr val="bg1">
                    <a:lumMod val="65000"/>
                  </a:schemeClr>
                </a:solidFill>
              </a:rPr>
              <a:t>Vector architecture (Sec. 4.2)</a:t>
            </a:r>
          </a:p>
          <a:p>
            <a:r>
              <a:rPr lang="en-US" altLang="zh-TW" dirty="0" smtClean="0">
                <a:solidFill>
                  <a:schemeClr val="bg1">
                    <a:lumMod val="65000"/>
                  </a:schemeClr>
                </a:solidFill>
              </a:rPr>
              <a:t>SIMD instruction set extensions (Sec. 4.3)</a:t>
            </a:r>
          </a:p>
          <a:p>
            <a:r>
              <a:rPr lang="en-US" altLang="zh-TW" dirty="0" smtClean="0"/>
              <a:t>Graphics processing units (Sec. 4.4)</a:t>
            </a:r>
          </a:p>
          <a:p>
            <a:pPr lvl="1"/>
            <a:r>
              <a:rPr lang="en-US" altLang="zh-TW" dirty="0"/>
              <a:t>Introduction to graphics pipeline</a:t>
            </a:r>
          </a:p>
          <a:p>
            <a:pPr lvl="1"/>
            <a:r>
              <a:rPr lang="en-US" altLang="zh-TW" dirty="0" smtClean="0">
                <a:solidFill>
                  <a:srgbClr val="FF0000"/>
                </a:solidFill>
              </a:rPr>
              <a:t>CUDA programming model</a:t>
            </a:r>
          </a:p>
          <a:p>
            <a:pPr lvl="1"/>
            <a:r>
              <a:rPr lang="en-US" altLang="zh-TW" dirty="0" smtClean="0"/>
              <a:t>GPU architectures</a:t>
            </a:r>
          </a:p>
          <a:p>
            <a:r>
              <a:rPr lang="en-US" altLang="zh-TW" dirty="0" smtClean="0">
                <a:solidFill>
                  <a:schemeClr val="bg1">
                    <a:lumMod val="65000"/>
                  </a:schemeClr>
                </a:solidFill>
              </a:rPr>
              <a:t>Detecting and enhancing loop-level parallelism (Sec. 4.5)</a:t>
            </a:r>
            <a:endParaRPr lang="zh-TW" altLang="en-US" dirty="0">
              <a:solidFill>
                <a:schemeClr val="bg1">
                  <a:lumMod val="65000"/>
                </a:schemeClr>
              </a:solidFill>
            </a:endParaRP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18</a:t>
            </a:fld>
            <a:endParaRPr lang="zh-TW" altLang="zh-TW"/>
          </a:p>
        </p:txBody>
      </p:sp>
    </p:spTree>
    <p:extLst>
      <p:ext uri="{BB962C8B-B14F-4D97-AF65-F5344CB8AC3E}">
        <p14:creationId xmlns:p14="http://schemas.microsoft.com/office/powerpoint/2010/main" val="730357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solidFill>
                  <a:schemeClr val="bg1">
                    <a:lumMod val="65000"/>
                  </a:schemeClr>
                </a:solidFill>
              </a:rPr>
              <a:t>Introduction to parallel processing and data-level parallelism (Sec. 4.1)</a:t>
            </a:r>
          </a:p>
          <a:p>
            <a:r>
              <a:rPr lang="en-US" altLang="zh-TW" dirty="0" smtClean="0">
                <a:solidFill>
                  <a:schemeClr val="bg1">
                    <a:lumMod val="65000"/>
                  </a:schemeClr>
                </a:solidFill>
              </a:rPr>
              <a:t>Vector architecture (Sec. 4.2)</a:t>
            </a:r>
          </a:p>
          <a:p>
            <a:r>
              <a:rPr lang="en-US" altLang="zh-TW" dirty="0" smtClean="0">
                <a:solidFill>
                  <a:schemeClr val="bg1">
                    <a:lumMod val="65000"/>
                  </a:schemeClr>
                </a:solidFill>
              </a:rPr>
              <a:t>SIMD instruction set extensions (Sec. 4.3)</a:t>
            </a:r>
          </a:p>
          <a:p>
            <a:r>
              <a:rPr lang="en-US" altLang="zh-TW" dirty="0" smtClean="0"/>
              <a:t>Graphics processing units (Sec. 4.4)</a:t>
            </a:r>
          </a:p>
          <a:p>
            <a:pPr lvl="1"/>
            <a:r>
              <a:rPr lang="en-US" altLang="zh-TW" dirty="0" smtClean="0"/>
              <a:t>Introduction to graphics pipeline</a:t>
            </a:r>
          </a:p>
          <a:p>
            <a:pPr lvl="1"/>
            <a:r>
              <a:rPr lang="en-US" altLang="zh-TW" dirty="0" smtClean="0"/>
              <a:t>CUDA programming model</a:t>
            </a:r>
          </a:p>
          <a:p>
            <a:pPr lvl="1"/>
            <a:r>
              <a:rPr lang="en-US" altLang="zh-TW" dirty="0" smtClean="0"/>
              <a:t>GPU architectures</a:t>
            </a:r>
          </a:p>
          <a:p>
            <a:r>
              <a:rPr lang="en-US" altLang="zh-TW" dirty="0" smtClean="0">
                <a:solidFill>
                  <a:schemeClr val="bg1">
                    <a:lumMod val="65000"/>
                  </a:schemeClr>
                </a:solidFill>
              </a:rPr>
              <a:t>Detecting and enhancing loop-level parallelism (Sec. 4.5)</a:t>
            </a:r>
            <a:endParaRPr lang="zh-TW" altLang="en-US" dirty="0">
              <a:solidFill>
                <a:schemeClr val="bg1">
                  <a:lumMod val="65000"/>
                </a:schemeClr>
              </a:solidFill>
            </a:endParaRP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a:t>
            </a:fld>
            <a:endParaRPr lang="zh-TW" altLang="zh-TW"/>
          </a:p>
        </p:txBody>
      </p:sp>
    </p:spTree>
    <p:extLst>
      <p:ext uri="{BB962C8B-B14F-4D97-AF65-F5344CB8AC3E}">
        <p14:creationId xmlns:p14="http://schemas.microsoft.com/office/powerpoint/2010/main" val="14498980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Programming GPU</a:t>
            </a:r>
            <a:endParaRPr lang="zh-TW" altLang="en-US" dirty="0"/>
          </a:p>
        </p:txBody>
      </p:sp>
      <p:sp>
        <p:nvSpPr>
          <p:cNvPr id="3" name="內容版面配置區 2"/>
          <p:cNvSpPr>
            <a:spLocks noGrp="1"/>
          </p:cNvSpPr>
          <p:nvPr>
            <p:ph idx="1"/>
          </p:nvPr>
        </p:nvSpPr>
        <p:spPr/>
        <p:txBody>
          <a:bodyPr/>
          <a:lstStyle/>
          <a:p>
            <a:r>
              <a:rPr lang="en-US" altLang="zh-TW" dirty="0" smtClean="0"/>
              <a:t>Need a programming model that can handle a large number of triangles and pixels, all are operated on by the same operations</a:t>
            </a:r>
          </a:p>
          <a:p>
            <a:r>
              <a:rPr lang="en-US" altLang="zh-TW" dirty="0" smtClean="0"/>
              <a:t>A suitable programming abstraction is </a:t>
            </a:r>
            <a:r>
              <a:rPr lang="en-US" altLang="zh-TW" i="1" dirty="0" smtClean="0"/>
              <a:t>multithreading</a:t>
            </a:r>
            <a:r>
              <a:rPr lang="en-US" altLang="zh-TW" dirty="0" smtClean="0"/>
              <a:t>, one thread for each triangle/pixel</a:t>
            </a:r>
          </a:p>
          <a:p>
            <a:r>
              <a:rPr lang="en-US" altLang="zh-TW" dirty="0"/>
              <a:t>CUDA (</a:t>
            </a:r>
            <a:r>
              <a:rPr lang="en-US" altLang="zh-TW" dirty="0">
                <a:ea typeface="新細明體" panose="02020500000000000000" pitchFamily="18" charset="-120"/>
              </a:rPr>
              <a:t>Compute Uniform Device Architecture</a:t>
            </a:r>
            <a:r>
              <a:rPr lang="en-US" altLang="zh-TW" dirty="0" smtClean="0">
                <a:ea typeface="新細明體" panose="02020500000000000000" pitchFamily="18" charset="-120"/>
              </a:rPr>
              <a:t>)</a:t>
            </a:r>
          </a:p>
          <a:p>
            <a:pPr lvl="1"/>
            <a:r>
              <a:rPr lang="en-US" altLang="zh-TW" dirty="0" smtClean="0"/>
              <a:t>Expresses DLP </a:t>
            </a:r>
            <a:r>
              <a:rPr lang="en-US" altLang="zh-TW" dirty="0"/>
              <a:t>in terms of </a:t>
            </a:r>
            <a:r>
              <a:rPr lang="en-US" altLang="zh-TW" dirty="0" smtClean="0"/>
              <a:t>TLP</a:t>
            </a:r>
            <a:endParaRPr lang="en-US" altLang="zh-TW" dirty="0"/>
          </a:p>
          <a:p>
            <a:pPr lvl="1"/>
            <a:r>
              <a:rPr lang="en-US" altLang="zh-TW" dirty="0" smtClean="0">
                <a:solidFill>
                  <a:srgbClr val="FF0000"/>
                </a:solidFill>
              </a:rPr>
              <a:t>Host</a:t>
            </a:r>
            <a:r>
              <a:rPr lang="en-US" altLang="zh-TW" dirty="0" smtClean="0"/>
              <a:t> (typically CPU)</a:t>
            </a:r>
            <a:r>
              <a:rPr lang="zh-TW" altLang="en-US" dirty="0" smtClean="0"/>
              <a:t> </a:t>
            </a:r>
            <a:r>
              <a:rPr lang="en-US" altLang="zh-TW" dirty="0" smtClean="0"/>
              <a:t>and </a:t>
            </a:r>
            <a:r>
              <a:rPr lang="en-US" altLang="zh-TW" dirty="0" smtClean="0">
                <a:solidFill>
                  <a:srgbClr val="FF0000"/>
                </a:solidFill>
              </a:rPr>
              <a:t>device</a:t>
            </a:r>
            <a:r>
              <a:rPr lang="en-US" altLang="zh-TW" dirty="0" smtClean="0"/>
              <a:t> (typically GPU) interact through </a:t>
            </a:r>
            <a:r>
              <a:rPr lang="en-US" altLang="zh-TW" i="1" dirty="0"/>
              <a:t>command </a:t>
            </a:r>
            <a:r>
              <a:rPr lang="en-US" altLang="zh-TW" i="1" dirty="0" smtClean="0"/>
              <a:t>buffer</a:t>
            </a:r>
            <a:endParaRPr lang="en-US" altLang="zh-TW" i="1"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19</a:t>
            </a:fld>
            <a:endParaRPr lang="zh-TW" altLang="zh-TW"/>
          </a:p>
        </p:txBody>
      </p:sp>
      <p:grpSp>
        <p:nvGrpSpPr>
          <p:cNvPr id="5" name="群組 4"/>
          <p:cNvGrpSpPr/>
          <p:nvPr/>
        </p:nvGrpSpPr>
        <p:grpSpPr>
          <a:xfrm>
            <a:off x="442254" y="4509120"/>
            <a:ext cx="8522234" cy="1569599"/>
            <a:chOff x="88366" y="4090803"/>
            <a:chExt cx="8522234" cy="1843085"/>
          </a:xfrm>
        </p:grpSpPr>
        <p:sp>
          <p:nvSpPr>
            <p:cNvPr id="6" name="Rectangle 5"/>
            <p:cNvSpPr>
              <a:spLocks noChangeArrowheads="1"/>
            </p:cNvSpPr>
            <p:nvPr/>
          </p:nvSpPr>
          <p:spPr bwMode="auto">
            <a:xfrm>
              <a:off x="1475656" y="4796309"/>
              <a:ext cx="4968875" cy="433388"/>
            </a:xfrm>
            <a:prstGeom prst="rect">
              <a:avLst/>
            </a:prstGeom>
            <a:solidFill>
              <a:schemeClr val="bg1"/>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zh-TW" altLang="zh-TW">
                <a:latin typeface="+mn-lt"/>
              </a:endParaRPr>
            </a:p>
          </p:txBody>
        </p:sp>
        <p:sp>
          <p:nvSpPr>
            <p:cNvPr id="7" name="Line 6"/>
            <p:cNvSpPr>
              <a:spLocks noChangeShapeType="1"/>
            </p:cNvSpPr>
            <p:nvPr/>
          </p:nvSpPr>
          <p:spPr bwMode="auto">
            <a:xfrm flipH="1">
              <a:off x="5796830" y="4525581"/>
              <a:ext cx="215329" cy="270729"/>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8" name="Line 7"/>
            <p:cNvSpPr>
              <a:spLocks noChangeShapeType="1"/>
            </p:cNvSpPr>
            <p:nvPr/>
          </p:nvSpPr>
          <p:spPr bwMode="auto">
            <a:xfrm flipV="1">
              <a:off x="1697832" y="5229695"/>
              <a:ext cx="354087" cy="31932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zh-TW" altLang="en-US">
                <a:latin typeface="+mn-lt"/>
              </a:endParaRPr>
            </a:p>
          </p:txBody>
        </p:sp>
        <p:sp>
          <p:nvSpPr>
            <p:cNvPr id="9" name="Rectangle 8"/>
            <p:cNvSpPr>
              <a:spLocks noChangeArrowheads="1"/>
            </p:cNvSpPr>
            <p:nvPr/>
          </p:nvSpPr>
          <p:spPr bwMode="auto">
            <a:xfrm>
              <a:off x="88366" y="5502088"/>
              <a:ext cx="3096344" cy="431800"/>
            </a:xfrm>
            <a:prstGeom prst="rect">
              <a:avLst/>
            </a:prstGeom>
            <a:noFill/>
            <a:ln>
              <a:noFill/>
            </a:ln>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800" dirty="0">
                  <a:latin typeface="+mn-lt"/>
                </a:rPr>
                <a:t>CPU writes commands here </a:t>
              </a:r>
              <a:endParaRPr lang="el-GR" altLang="zh-TW" sz="1800" dirty="0">
                <a:latin typeface="+mn-lt"/>
              </a:endParaRPr>
            </a:p>
          </p:txBody>
        </p:sp>
        <p:sp>
          <p:nvSpPr>
            <p:cNvPr id="10" name="Rectangle 9"/>
            <p:cNvSpPr>
              <a:spLocks noChangeArrowheads="1"/>
            </p:cNvSpPr>
            <p:nvPr/>
          </p:nvSpPr>
          <p:spPr bwMode="auto">
            <a:xfrm>
              <a:off x="5082208" y="4090803"/>
              <a:ext cx="3528392" cy="501651"/>
            </a:xfrm>
            <a:prstGeom prst="rect">
              <a:avLst/>
            </a:prstGeom>
            <a:noFill/>
            <a:ln>
              <a:noFill/>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TW" sz="1800" dirty="0">
                  <a:latin typeface="+mn-lt"/>
                </a:rPr>
                <a:t>GPU reads </a:t>
              </a:r>
              <a:r>
                <a:rPr lang="en-US" altLang="zh-TW" sz="1800" dirty="0" smtClean="0">
                  <a:latin typeface="+mn-lt"/>
                </a:rPr>
                <a:t>commands from </a:t>
              </a:r>
              <a:r>
                <a:rPr lang="en-US" altLang="zh-TW" sz="1800" dirty="0">
                  <a:latin typeface="+mn-lt"/>
                </a:rPr>
                <a:t>here </a:t>
              </a:r>
              <a:endParaRPr lang="el-GR" altLang="zh-TW" sz="1800" dirty="0">
                <a:latin typeface="+mn-lt"/>
              </a:endParaRPr>
            </a:p>
          </p:txBody>
        </p:sp>
        <p:sp>
          <p:nvSpPr>
            <p:cNvPr id="11" name="Rectangle 10"/>
            <p:cNvSpPr>
              <a:spLocks noChangeArrowheads="1"/>
            </p:cNvSpPr>
            <p:nvPr/>
          </p:nvSpPr>
          <p:spPr bwMode="auto">
            <a:xfrm>
              <a:off x="2051919" y="4796309"/>
              <a:ext cx="3744913" cy="433388"/>
            </a:xfrm>
            <a:prstGeom prst="rect">
              <a:avLst/>
            </a:prstGeom>
            <a:solidFill>
              <a:srgbClr val="FFFF00"/>
            </a:solidFill>
            <a:ln w="9525" algn="ctr">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TW" sz="2000" dirty="0">
                  <a:latin typeface="+mn-lt"/>
                </a:rPr>
                <a:t>Pending GPU commands </a:t>
              </a:r>
              <a:endParaRPr lang="el-GR" altLang="zh-TW" sz="2000" dirty="0">
                <a:latin typeface="+mn-lt"/>
              </a:endParaRPr>
            </a:p>
          </p:txBody>
        </p:sp>
      </p:grpSp>
    </p:spTree>
    <p:extLst>
      <p:ext uri="{BB962C8B-B14F-4D97-AF65-F5344CB8AC3E}">
        <p14:creationId xmlns:p14="http://schemas.microsoft.com/office/powerpoint/2010/main" val="3150722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zh-TW" dirty="0" smtClean="0"/>
              <a:t>CUDA Program</a:t>
            </a:r>
          </a:p>
        </p:txBody>
      </p:sp>
      <p:sp>
        <p:nvSpPr>
          <p:cNvPr id="3" name="Content Placeholder 2"/>
          <p:cNvSpPr>
            <a:spLocks noGrp="1"/>
          </p:cNvSpPr>
          <p:nvPr>
            <p:ph idx="1"/>
          </p:nvPr>
        </p:nvSpPr>
        <p:spPr/>
        <p:txBody>
          <a:bodyPr/>
          <a:lstStyle/>
          <a:p>
            <a:r>
              <a:rPr lang="en-US" dirty="0" smtClean="0"/>
              <a:t>Contains both host and device code</a:t>
            </a:r>
          </a:p>
          <a:p>
            <a:r>
              <a:rPr lang="en-US" dirty="0" smtClean="0"/>
              <a:t>Device code is enclosed in C functions called </a:t>
            </a:r>
            <a:r>
              <a:rPr lang="en-US" i="1" dirty="0" smtClean="0">
                <a:solidFill>
                  <a:srgbClr val="FF0000"/>
                </a:solidFill>
              </a:rPr>
              <a:t>kernels</a:t>
            </a:r>
          </a:p>
          <a:p>
            <a:r>
              <a:rPr lang="en-US" dirty="0"/>
              <a:t>Example: matrix addition</a:t>
            </a:r>
          </a:p>
        </p:txBody>
      </p:sp>
      <p:sp>
        <p:nvSpPr>
          <p:cNvPr id="7" name="投影片編號版面配置區 6"/>
          <p:cNvSpPr>
            <a:spLocks noGrp="1"/>
          </p:cNvSpPr>
          <p:nvPr>
            <p:ph type="sldNum" sz="quarter" idx="11"/>
          </p:nvPr>
        </p:nvSpPr>
        <p:spPr/>
        <p:txBody>
          <a:bodyPr/>
          <a:lstStyle/>
          <a:p>
            <a:fld id="{0EF8A0A4-1A2F-4B89-B3C7-02C31CE3A532}" type="slidenum">
              <a:rPr lang="zh-TW" altLang="en-US" smtClean="0"/>
              <a:pPr/>
              <a:t>20</a:t>
            </a:fld>
            <a:endParaRPr lang="zh-TW" altLang="zh-TW"/>
          </a:p>
        </p:txBody>
      </p:sp>
      <p:sp>
        <p:nvSpPr>
          <p:cNvPr id="5" name="文字方塊 4"/>
          <p:cNvSpPr txBox="1"/>
          <p:nvPr/>
        </p:nvSpPr>
        <p:spPr>
          <a:xfrm>
            <a:off x="179512" y="2564904"/>
            <a:ext cx="8784976" cy="3170099"/>
          </a:xfrm>
          <a:prstGeom prst="rect">
            <a:avLst/>
          </a:prstGeom>
          <a:solidFill>
            <a:schemeClr val="bg1">
              <a:lumMod val="85000"/>
            </a:schemeClr>
          </a:solidFill>
          <a:ln>
            <a:solidFill>
              <a:schemeClr val="tx1"/>
            </a:solidFill>
          </a:ln>
        </p:spPr>
        <p:txBody>
          <a:bodyPr wrap="square" rtlCol="0">
            <a:spAutoFit/>
          </a:bodyPr>
          <a:lstStyle/>
          <a:p>
            <a:r>
              <a:rPr lang="pt-BR" altLang="zh-TW" sz="2000" b="1" dirty="0" smtClean="0">
                <a:latin typeface="Courier New" panose="02070309020205020404" pitchFamily="49" charset="0"/>
                <a:cs typeface="Courier New" panose="02070309020205020404" pitchFamily="49" charset="0"/>
              </a:rPr>
              <a:t>void </a:t>
            </a:r>
            <a:r>
              <a:rPr lang="pt-BR" altLang="zh-TW" sz="2000" b="1" dirty="0">
                <a:latin typeface="Courier New" panose="02070309020205020404" pitchFamily="49" charset="0"/>
                <a:cs typeface="Courier New" panose="02070309020205020404" pitchFamily="49" charset="0"/>
              </a:rPr>
              <a:t>MatAdd(float A[N][N</a:t>
            </a:r>
            <a:r>
              <a:rPr lang="pt-BR" altLang="zh-TW" sz="2000" b="1" dirty="0" smtClean="0">
                <a:latin typeface="Courier New" panose="02070309020205020404" pitchFamily="49" charset="0"/>
                <a:cs typeface="Courier New" panose="02070309020205020404" pitchFamily="49" charset="0"/>
              </a:rPr>
              <a:t>],float </a:t>
            </a:r>
            <a:r>
              <a:rPr lang="pt-BR" altLang="zh-TW" sz="2000" b="1" dirty="0">
                <a:latin typeface="Courier New" panose="02070309020205020404" pitchFamily="49" charset="0"/>
                <a:cs typeface="Courier New" panose="02070309020205020404" pitchFamily="49" charset="0"/>
              </a:rPr>
              <a:t>B[N][N</a:t>
            </a:r>
            <a:r>
              <a:rPr lang="pt-BR" altLang="zh-TW" sz="2000" b="1" dirty="0" smtClean="0">
                <a:latin typeface="Courier New" panose="02070309020205020404" pitchFamily="49" charset="0"/>
                <a:cs typeface="Courier New" panose="02070309020205020404" pitchFamily="49" charset="0"/>
              </a:rPr>
              <a:t>],</a:t>
            </a:r>
            <a:r>
              <a:rPr lang="en-US" altLang="zh-TW" sz="2000" b="1" dirty="0" smtClean="0">
                <a:latin typeface="Courier New" panose="02070309020205020404" pitchFamily="49" charset="0"/>
                <a:cs typeface="Courier New" panose="02070309020205020404" pitchFamily="49" charset="0"/>
              </a:rPr>
              <a:t>float </a:t>
            </a:r>
            <a:r>
              <a:rPr lang="en-US" altLang="zh-TW" sz="2000" b="1" dirty="0">
                <a:latin typeface="Courier New" panose="02070309020205020404" pitchFamily="49" charset="0"/>
                <a:cs typeface="Courier New" panose="02070309020205020404" pitchFamily="49" charset="0"/>
              </a:rPr>
              <a:t>C[N][N</a:t>
            </a:r>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for(</a:t>
            </a:r>
            <a:r>
              <a:rPr lang="en-US" altLang="zh-TW" sz="2000" b="1" dirty="0" err="1" smtClean="0">
                <a:latin typeface="Courier New" panose="02070309020205020404" pitchFamily="49" charset="0"/>
                <a:cs typeface="Courier New" panose="02070309020205020404" pitchFamily="49" charset="0"/>
              </a:rPr>
              <a:t>int</a:t>
            </a:r>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i</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0; </a:t>
            </a:r>
            <a:r>
              <a:rPr lang="en-US" altLang="zh-TW" sz="2000" b="1" dirty="0" err="1" smtClean="0">
                <a:latin typeface="Courier New" panose="02070309020205020404" pitchFamily="49" charset="0"/>
                <a:cs typeface="Courier New" panose="02070309020205020404" pitchFamily="49" charset="0"/>
              </a:rPr>
              <a:t>i</a:t>
            </a:r>
            <a:r>
              <a:rPr lang="en-US" altLang="zh-TW" sz="2000" b="1" dirty="0" smtClean="0">
                <a:latin typeface="Courier New" panose="02070309020205020404" pitchFamily="49" charset="0"/>
                <a:cs typeface="Courier New" panose="02070309020205020404" pitchFamily="49" charset="0"/>
              </a:rPr>
              <a:t> &lt; N; </a:t>
            </a:r>
            <a:r>
              <a:rPr lang="en-US" altLang="zh-TW" sz="2000" b="1" dirty="0" err="1" smtClean="0">
                <a:latin typeface="Courier New" panose="02070309020205020404" pitchFamily="49" charset="0"/>
                <a:cs typeface="Courier New" panose="02070309020205020404" pitchFamily="49" charset="0"/>
              </a:rPr>
              <a:t>i</a:t>
            </a:r>
            <a:r>
              <a:rPr lang="en-US" altLang="zh-TW" sz="2000" b="1" dirty="0" smtClean="0">
                <a:latin typeface="Courier New" panose="02070309020205020404" pitchFamily="49" charset="0"/>
                <a:cs typeface="Courier New" panose="02070309020205020404" pitchFamily="49" charset="0"/>
              </a:rPr>
              <a:t>++) </a:t>
            </a:r>
          </a:p>
          <a:p>
            <a:r>
              <a:rPr lang="en-US" altLang="zh-TW" sz="2000" b="1" dirty="0" smtClean="0">
                <a:latin typeface="Courier New" panose="02070309020205020404" pitchFamily="49" charset="0"/>
                <a:cs typeface="Courier New" panose="02070309020205020404" pitchFamily="49" charset="0"/>
              </a:rPr>
              <a:t>      for(</a:t>
            </a:r>
            <a:r>
              <a:rPr lang="en-US" altLang="zh-TW" sz="2000" b="1" dirty="0" err="1" smtClean="0">
                <a:latin typeface="Courier New" panose="02070309020205020404" pitchFamily="49" charset="0"/>
                <a:cs typeface="Courier New" panose="02070309020205020404" pitchFamily="49" charset="0"/>
              </a:rPr>
              <a:t>int</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j = </a:t>
            </a:r>
            <a:r>
              <a:rPr lang="en-US" altLang="zh-TW" sz="2000" b="1" dirty="0" smtClean="0">
                <a:latin typeface="Courier New" panose="02070309020205020404" pitchFamily="49" charset="0"/>
                <a:cs typeface="Courier New" panose="02070309020205020404" pitchFamily="49" charset="0"/>
              </a:rPr>
              <a:t>0; j &lt; N; </a:t>
            </a:r>
            <a:r>
              <a:rPr lang="en-US" altLang="zh-TW" sz="2000" b="1" dirty="0" err="1" smtClean="0">
                <a:latin typeface="Courier New" panose="02070309020205020404" pitchFamily="49" charset="0"/>
                <a:cs typeface="Courier New" panose="02070309020205020404" pitchFamily="49" charset="0"/>
              </a:rPr>
              <a:t>j++</a:t>
            </a:r>
            <a:r>
              <a:rPr lang="en-US" altLang="zh-TW" sz="2000" b="1" dirty="0" smtClean="0">
                <a:latin typeface="Courier New" panose="02070309020205020404" pitchFamily="49" charset="0"/>
                <a:cs typeface="Courier New" panose="02070309020205020404" pitchFamily="49" charset="0"/>
              </a:rPr>
              <a:t>)</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a:t>
            </a:r>
            <a:r>
              <a:rPr lang="pl-PL" altLang="zh-TW" sz="2000" b="1" dirty="0" smtClean="0">
                <a:latin typeface="Courier New" panose="02070309020205020404" pitchFamily="49" charset="0"/>
                <a:cs typeface="Courier New" panose="02070309020205020404" pitchFamily="49" charset="0"/>
              </a:rPr>
              <a:t>C[i</a:t>
            </a:r>
            <a:r>
              <a:rPr lang="pl-PL" altLang="zh-TW" sz="2000" b="1" dirty="0">
                <a:latin typeface="Courier New" panose="02070309020205020404" pitchFamily="49" charset="0"/>
                <a:cs typeface="Courier New" panose="02070309020205020404" pitchFamily="49" charset="0"/>
              </a:rPr>
              <a:t>][j] = A[i][j] + B[i][j];</a:t>
            </a:r>
          </a:p>
          <a:p>
            <a:r>
              <a:rPr lang="en-US" altLang="zh-TW" sz="2000" b="1" dirty="0" smtClean="0">
                <a:latin typeface="Courier New" panose="02070309020205020404" pitchFamily="49" charset="0"/>
                <a:cs typeface="Courier New" panose="02070309020205020404" pitchFamily="49" charset="0"/>
              </a:rPr>
              <a:t>}</a:t>
            </a:r>
            <a:endParaRPr lang="en-US" altLang="zh-TW" sz="2000" b="1" dirty="0">
              <a:latin typeface="Courier New" panose="02070309020205020404" pitchFamily="49" charset="0"/>
              <a:cs typeface="Courier New" panose="02070309020205020404" pitchFamily="49" charset="0"/>
            </a:endParaRPr>
          </a:p>
          <a:p>
            <a:r>
              <a:rPr lang="en-US" altLang="zh-TW" sz="2000" b="1" dirty="0" err="1">
                <a:latin typeface="Courier New" panose="02070309020205020404" pitchFamily="49" charset="0"/>
                <a:cs typeface="Courier New" panose="02070309020205020404" pitchFamily="49" charset="0"/>
              </a:rPr>
              <a:t>int</a:t>
            </a:r>
            <a:r>
              <a:rPr lang="en-US" altLang="zh-TW" sz="2000" b="1" dirty="0">
                <a:latin typeface="Courier New" panose="02070309020205020404" pitchFamily="49" charset="0"/>
                <a:cs typeface="Courier New" panose="02070309020205020404" pitchFamily="49" charset="0"/>
              </a:rPr>
              <a:t> main</a:t>
            </a:r>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MatAdd</a:t>
            </a:r>
            <a:r>
              <a:rPr lang="en-US" altLang="zh-TW" sz="2000" b="1" dirty="0" smtClean="0">
                <a:latin typeface="Courier New" panose="02070309020205020404" pitchFamily="49" charset="0"/>
                <a:cs typeface="Courier New" panose="02070309020205020404" pitchFamily="49" charset="0"/>
              </a:rPr>
              <a:t>(A</a:t>
            </a:r>
            <a:r>
              <a:rPr lang="en-US" altLang="zh-TW" sz="2000" b="1" dirty="0">
                <a:latin typeface="Courier New" panose="02070309020205020404" pitchFamily="49" charset="0"/>
                <a:cs typeface="Courier New" panose="02070309020205020404" pitchFamily="49" charset="0"/>
              </a:rPr>
              <a:t>, B, C);</a:t>
            </a:r>
          </a:p>
          <a:p>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a:latin typeface="Courier New" panose="02070309020205020404" pitchFamily="49" charset="0"/>
                <a:cs typeface="Courier New" panose="02070309020205020404" pitchFamily="49" charset="0"/>
              </a:rPr>
              <a:t>}</a:t>
            </a:r>
            <a:endParaRPr lang="zh-TW" altLang="en-US" sz="2000" b="1" dirty="0">
              <a:latin typeface="Courier New" panose="02070309020205020404" pitchFamily="49" charset="0"/>
              <a:cs typeface="Courier New" panose="02070309020205020404" pitchFamily="49" charset="0"/>
            </a:endParaRPr>
          </a:p>
        </p:txBody>
      </p:sp>
      <p:sp>
        <p:nvSpPr>
          <p:cNvPr id="2" name="雲朵形 1"/>
          <p:cNvSpPr/>
          <p:nvPr/>
        </p:nvSpPr>
        <p:spPr bwMode="auto">
          <a:xfrm>
            <a:off x="5220072" y="4077072"/>
            <a:ext cx="2520280" cy="1368152"/>
          </a:xfrm>
          <a:prstGeom prst="cloud">
            <a:avLst/>
          </a:prstGeom>
          <a:solidFill>
            <a:schemeClr val="accent2"/>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標楷體" panose="03000509000000000000" pitchFamily="65" charset="-120"/>
              </a:rPr>
              <a:t>Sequential version</a:t>
            </a: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2732264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Matrix Addition:</a:t>
            </a:r>
            <a:r>
              <a:rPr lang="zh-TW" altLang="en-US" dirty="0" smtClean="0"/>
              <a:t> </a:t>
            </a:r>
            <a:r>
              <a:rPr lang="en-US" altLang="zh-TW" dirty="0" smtClean="0"/>
              <a:t>CUDA</a:t>
            </a:r>
            <a:r>
              <a:rPr lang="zh-TW" altLang="en-US" dirty="0" smtClean="0"/>
              <a:t> </a:t>
            </a:r>
            <a:r>
              <a:rPr lang="en-US" altLang="zh-TW" dirty="0" smtClean="0"/>
              <a:t>Code</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21</a:t>
            </a:fld>
            <a:endParaRPr lang="zh-TW" altLang="zh-TW"/>
          </a:p>
        </p:txBody>
      </p:sp>
      <p:sp>
        <p:nvSpPr>
          <p:cNvPr id="8" name="文字方塊 7"/>
          <p:cNvSpPr txBox="1"/>
          <p:nvPr/>
        </p:nvSpPr>
        <p:spPr>
          <a:xfrm>
            <a:off x="433246" y="1076538"/>
            <a:ext cx="8315218" cy="5016758"/>
          </a:xfrm>
          <a:prstGeom prst="rect">
            <a:avLst/>
          </a:prstGeom>
          <a:solidFill>
            <a:schemeClr val="bg1">
              <a:lumMod val="85000"/>
            </a:schemeClr>
          </a:solidFill>
          <a:ln>
            <a:solidFill>
              <a:schemeClr val="tx1"/>
            </a:solidFill>
          </a:ln>
        </p:spPr>
        <p:txBody>
          <a:bodyPr wrap="square" rtlCol="0">
            <a:spAutoFit/>
          </a:bodyPr>
          <a:lstStyle/>
          <a:p>
            <a:r>
              <a:rPr lang="en-US" altLang="zh-TW" sz="2000" b="1" dirty="0">
                <a:latin typeface="Courier New" panose="02070309020205020404" pitchFamily="49" charset="0"/>
                <a:cs typeface="Courier New" panose="02070309020205020404" pitchFamily="49" charset="0"/>
              </a:rPr>
              <a:t>// Kernel definition</a:t>
            </a:r>
          </a:p>
          <a:p>
            <a:r>
              <a:rPr lang="pt-BR" altLang="zh-TW" sz="2000" b="1" dirty="0">
                <a:latin typeface="Courier New" panose="02070309020205020404" pitchFamily="49" charset="0"/>
                <a:cs typeface="Courier New" panose="02070309020205020404" pitchFamily="49" charset="0"/>
              </a:rPr>
              <a:t>__global__ void MatAdd(float A[N][N], float B[N][N</a:t>
            </a:r>
            <a:r>
              <a:rPr lang="pt-BR" altLang="zh-TW" sz="2000" b="1" dirty="0" smtClean="0">
                <a:latin typeface="Courier New" panose="02070309020205020404" pitchFamily="49" charset="0"/>
                <a:cs typeface="Courier New" panose="02070309020205020404" pitchFamily="49" charset="0"/>
              </a:rPr>
              <a:t>],</a:t>
            </a:r>
          </a:p>
          <a:p>
            <a:r>
              <a:rPr lang="pt-BR" altLang="zh-TW" sz="2000" b="1" dirty="0">
                <a:latin typeface="Courier New" panose="02070309020205020404" pitchFamily="49" charset="0"/>
                <a:cs typeface="Courier New" panose="02070309020205020404" pitchFamily="49" charset="0"/>
              </a:rPr>
              <a:t> </a:t>
            </a:r>
            <a:r>
              <a:rPr lang="pt-BR" altLang="zh-TW" sz="2000" b="1" dirty="0" smtClean="0">
                <a:latin typeface="Courier New" panose="02070309020205020404" pitchFamily="49" charset="0"/>
                <a:cs typeface="Courier New" panose="02070309020205020404" pitchFamily="49" charset="0"/>
              </a:rPr>
              <a:t>                           </a:t>
            </a:r>
            <a:r>
              <a:rPr lang="en-US" altLang="zh-TW" sz="2000" b="1" dirty="0" smtClean="0">
                <a:latin typeface="Courier New" panose="02070309020205020404" pitchFamily="49" charset="0"/>
                <a:cs typeface="Courier New" panose="02070309020205020404" pitchFamily="49" charset="0"/>
              </a:rPr>
              <a:t>float </a:t>
            </a:r>
            <a:r>
              <a:rPr lang="en-US" altLang="zh-TW" sz="2000" b="1" dirty="0">
                <a:latin typeface="Courier New" panose="02070309020205020404" pitchFamily="49" charset="0"/>
                <a:cs typeface="Courier New" panose="02070309020205020404" pitchFamily="49" charset="0"/>
              </a:rPr>
              <a:t>C[N][N</a:t>
            </a:r>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int</a:t>
            </a:r>
            <a:r>
              <a:rPr lang="en-US" altLang="zh-TW" sz="2000" b="1" dirty="0" smtClean="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i</a:t>
            </a:r>
            <a:r>
              <a:rPr lang="en-US" altLang="zh-TW" sz="2000" b="1" dirty="0">
                <a:latin typeface="Courier New" panose="02070309020205020404" pitchFamily="49" charset="0"/>
                <a:cs typeface="Courier New" panose="02070309020205020404" pitchFamily="49" charset="0"/>
              </a:rPr>
              <a:t> = </a:t>
            </a:r>
            <a:r>
              <a:rPr lang="en-US" altLang="zh-TW" sz="2000" b="1" dirty="0" err="1">
                <a:latin typeface="Courier New" panose="02070309020205020404" pitchFamily="49" charset="0"/>
                <a:cs typeface="Courier New" panose="02070309020205020404" pitchFamily="49" charset="0"/>
              </a:rPr>
              <a:t>threadIdx.x</a:t>
            </a:r>
            <a:r>
              <a:rPr lang="en-US" altLang="zh-TW" sz="2000" b="1" dirty="0">
                <a:latin typeface="Courier New" panose="02070309020205020404" pitchFamily="49" charset="0"/>
                <a:cs typeface="Courier New" panose="02070309020205020404" pitchFamily="49" charset="0"/>
              </a:rPr>
              <a:t>;</a:t>
            </a: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int</a:t>
            </a:r>
            <a:r>
              <a:rPr lang="en-US" altLang="zh-TW" sz="2000" b="1" dirty="0" smtClean="0">
                <a:latin typeface="Courier New" panose="02070309020205020404" pitchFamily="49" charset="0"/>
                <a:cs typeface="Courier New" panose="02070309020205020404" pitchFamily="49" charset="0"/>
              </a:rPr>
              <a:t> </a:t>
            </a:r>
            <a:r>
              <a:rPr lang="en-US" altLang="zh-TW" sz="2000" b="1" dirty="0">
                <a:latin typeface="Courier New" panose="02070309020205020404" pitchFamily="49" charset="0"/>
                <a:cs typeface="Courier New" panose="02070309020205020404" pitchFamily="49" charset="0"/>
              </a:rPr>
              <a:t>j = </a:t>
            </a:r>
            <a:r>
              <a:rPr lang="en-US" altLang="zh-TW" sz="2000" b="1" dirty="0" err="1">
                <a:latin typeface="Courier New" panose="02070309020205020404" pitchFamily="49" charset="0"/>
                <a:cs typeface="Courier New" panose="02070309020205020404" pitchFamily="49" charset="0"/>
              </a:rPr>
              <a:t>threadIdx.y</a:t>
            </a:r>
            <a:r>
              <a:rPr lang="en-US" altLang="zh-TW" sz="2000" b="1" dirty="0">
                <a:latin typeface="Courier New" panose="02070309020205020404" pitchFamily="49" charset="0"/>
                <a:cs typeface="Courier New" panose="02070309020205020404" pitchFamily="49" charset="0"/>
              </a:rPr>
              <a:t>;</a:t>
            </a:r>
          </a:p>
          <a:p>
            <a:r>
              <a:rPr lang="en-US" altLang="zh-TW" sz="2000" b="1" dirty="0" smtClean="0">
                <a:latin typeface="Courier New" panose="02070309020205020404" pitchFamily="49" charset="0"/>
                <a:cs typeface="Courier New" panose="02070309020205020404" pitchFamily="49" charset="0"/>
              </a:rPr>
              <a:t>   </a:t>
            </a:r>
            <a:r>
              <a:rPr lang="pl-PL" altLang="zh-TW" sz="2000" b="1" dirty="0" smtClean="0">
                <a:latin typeface="Courier New" panose="02070309020205020404" pitchFamily="49" charset="0"/>
                <a:cs typeface="Courier New" panose="02070309020205020404" pitchFamily="49" charset="0"/>
              </a:rPr>
              <a:t>C[i</a:t>
            </a:r>
            <a:r>
              <a:rPr lang="pl-PL" altLang="zh-TW" sz="2000" b="1" dirty="0">
                <a:latin typeface="Courier New" panose="02070309020205020404" pitchFamily="49" charset="0"/>
                <a:cs typeface="Courier New" panose="02070309020205020404" pitchFamily="49" charset="0"/>
              </a:rPr>
              <a:t>][j] = A[i][j] + B[i][j];</a:t>
            </a:r>
          </a:p>
          <a:p>
            <a:r>
              <a:rPr lang="en-US" altLang="zh-TW" sz="2000" b="1" dirty="0" smtClean="0">
                <a:latin typeface="Courier New" panose="02070309020205020404" pitchFamily="49" charset="0"/>
                <a:cs typeface="Courier New" panose="02070309020205020404" pitchFamily="49" charset="0"/>
              </a:rPr>
              <a:t>}</a:t>
            </a:r>
          </a:p>
          <a:p>
            <a:endParaRPr lang="en-US" altLang="zh-TW" sz="2000" b="1" dirty="0">
              <a:latin typeface="Courier New" panose="02070309020205020404" pitchFamily="49" charset="0"/>
              <a:cs typeface="Courier New" panose="02070309020205020404" pitchFamily="49" charset="0"/>
            </a:endParaRPr>
          </a:p>
          <a:p>
            <a:r>
              <a:rPr lang="en-US" altLang="zh-TW" sz="2000" b="1" dirty="0" err="1">
                <a:latin typeface="Courier New" panose="02070309020205020404" pitchFamily="49" charset="0"/>
                <a:cs typeface="Courier New" panose="02070309020205020404" pitchFamily="49" charset="0"/>
              </a:rPr>
              <a:t>int</a:t>
            </a:r>
            <a:r>
              <a:rPr lang="en-US" altLang="zh-TW" sz="2000" b="1" dirty="0">
                <a:latin typeface="Courier New" panose="02070309020205020404" pitchFamily="49" charset="0"/>
                <a:cs typeface="Courier New" panose="02070309020205020404" pitchFamily="49" charset="0"/>
              </a:rPr>
              <a:t> main</a:t>
            </a:r>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smtClean="0">
                <a:latin typeface="Courier New" panose="02070309020205020404" pitchFamily="49" charset="0"/>
                <a:cs typeface="Courier New" panose="02070309020205020404" pitchFamily="49" charset="0"/>
              </a:rPr>
              <a:t>   // </a:t>
            </a:r>
            <a:r>
              <a:rPr lang="en-US" altLang="zh-TW" sz="2000" b="1" dirty="0">
                <a:latin typeface="Courier New" panose="02070309020205020404" pitchFamily="49" charset="0"/>
                <a:cs typeface="Courier New" panose="02070309020205020404" pitchFamily="49" charset="0"/>
              </a:rPr>
              <a:t>Kernel invocation with </a:t>
            </a:r>
            <a:r>
              <a:rPr lang="en-US" altLang="zh-TW" sz="2000" b="1" dirty="0" smtClean="0">
                <a:latin typeface="Courier New" panose="02070309020205020404" pitchFamily="49" charset="0"/>
                <a:cs typeface="Courier New" panose="02070309020205020404" pitchFamily="49" charset="0"/>
              </a:rPr>
              <a:t>1 block </a:t>
            </a:r>
            <a:r>
              <a:rPr lang="en-US" altLang="zh-TW" sz="2000" b="1" dirty="0">
                <a:latin typeface="Courier New" panose="02070309020205020404" pitchFamily="49" charset="0"/>
                <a:cs typeface="Courier New" panose="02070309020205020404" pitchFamily="49" charset="0"/>
              </a:rPr>
              <a:t>of </a:t>
            </a:r>
            <a:r>
              <a:rPr lang="en-US" altLang="zh-TW" sz="2000" b="1" dirty="0" smtClean="0">
                <a:latin typeface="Courier New" panose="02070309020205020404" pitchFamily="49" charset="0"/>
                <a:cs typeface="Courier New" panose="02070309020205020404" pitchFamily="49" charset="0"/>
              </a:rPr>
              <a:t>N*N*1 </a:t>
            </a:r>
            <a:r>
              <a:rPr lang="en-US" altLang="zh-TW" sz="2000" b="1" dirty="0">
                <a:latin typeface="Courier New" panose="02070309020205020404" pitchFamily="49" charset="0"/>
                <a:cs typeface="Courier New" panose="02070309020205020404" pitchFamily="49" charset="0"/>
              </a:rPr>
              <a:t>threads</a:t>
            </a: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int</a:t>
            </a:r>
            <a:r>
              <a:rPr lang="en-US" altLang="zh-TW" sz="2000" b="1" dirty="0" smtClean="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numBlocks</a:t>
            </a:r>
            <a:r>
              <a:rPr lang="en-US" altLang="zh-TW" sz="2000" b="1" dirty="0">
                <a:latin typeface="Courier New" panose="02070309020205020404" pitchFamily="49" charset="0"/>
                <a:cs typeface="Courier New" panose="02070309020205020404" pitchFamily="49" charset="0"/>
              </a:rPr>
              <a:t> = 1;</a:t>
            </a:r>
          </a:p>
          <a:p>
            <a:r>
              <a:rPr lang="en-US" altLang="zh-TW" sz="2000" b="1" dirty="0" smtClean="0">
                <a:latin typeface="Courier New" panose="02070309020205020404" pitchFamily="49" charset="0"/>
                <a:cs typeface="Courier New" panose="02070309020205020404" pitchFamily="49" charset="0"/>
              </a:rPr>
              <a:t>   dim3 </a:t>
            </a:r>
            <a:r>
              <a:rPr lang="en-US" altLang="zh-TW" sz="2000" b="1" dirty="0" err="1">
                <a:latin typeface="Courier New" panose="02070309020205020404" pitchFamily="49" charset="0"/>
                <a:cs typeface="Courier New" panose="02070309020205020404" pitchFamily="49" charset="0"/>
              </a:rPr>
              <a:t>threadsPerBlock</a:t>
            </a:r>
            <a:r>
              <a:rPr lang="en-US" altLang="zh-TW" sz="2000" b="1" dirty="0">
                <a:latin typeface="Courier New" panose="02070309020205020404" pitchFamily="49" charset="0"/>
                <a:cs typeface="Courier New" panose="02070309020205020404" pitchFamily="49" charset="0"/>
              </a:rPr>
              <a:t>(N, N);</a:t>
            </a:r>
          </a:p>
          <a:p>
            <a:r>
              <a:rPr lang="en-US" altLang="zh-TW" sz="2000" b="1" dirty="0" smtClean="0">
                <a:latin typeface="Courier New" panose="02070309020205020404" pitchFamily="49" charset="0"/>
                <a:cs typeface="Courier New" panose="02070309020205020404" pitchFamily="49" charset="0"/>
              </a:rPr>
              <a:t>   </a:t>
            </a:r>
            <a:r>
              <a:rPr lang="en-US" altLang="zh-TW" sz="2000" b="1" dirty="0" err="1" smtClean="0">
                <a:latin typeface="Courier New" panose="02070309020205020404" pitchFamily="49" charset="0"/>
                <a:cs typeface="Courier New" panose="02070309020205020404" pitchFamily="49" charset="0"/>
              </a:rPr>
              <a:t>MatAdd</a:t>
            </a:r>
            <a:r>
              <a:rPr lang="en-US" altLang="zh-TW" sz="2000" b="1" dirty="0">
                <a:latin typeface="Courier New" panose="02070309020205020404" pitchFamily="49" charset="0"/>
                <a:cs typeface="Courier New" panose="02070309020205020404" pitchFamily="49" charset="0"/>
              </a:rPr>
              <a:t>&lt;&lt;&lt;</a:t>
            </a:r>
            <a:r>
              <a:rPr lang="en-US" altLang="zh-TW" sz="2000" b="1" dirty="0" err="1">
                <a:latin typeface="Courier New" panose="02070309020205020404" pitchFamily="49" charset="0"/>
                <a:cs typeface="Courier New" panose="02070309020205020404" pitchFamily="49" charset="0"/>
              </a:rPr>
              <a:t>numBlocks</a:t>
            </a:r>
            <a:r>
              <a:rPr lang="en-US" altLang="zh-TW" sz="2000" b="1" dirty="0">
                <a:latin typeface="Courier New" panose="02070309020205020404" pitchFamily="49" charset="0"/>
                <a:cs typeface="Courier New" panose="02070309020205020404" pitchFamily="49" charset="0"/>
              </a:rPr>
              <a:t>, </a:t>
            </a:r>
            <a:r>
              <a:rPr lang="en-US" altLang="zh-TW" sz="2000" b="1" dirty="0" err="1">
                <a:latin typeface="Courier New" panose="02070309020205020404" pitchFamily="49" charset="0"/>
                <a:cs typeface="Courier New" panose="02070309020205020404" pitchFamily="49" charset="0"/>
              </a:rPr>
              <a:t>threadsPerBlock</a:t>
            </a:r>
            <a:r>
              <a:rPr lang="en-US" altLang="zh-TW" sz="2000" b="1" dirty="0">
                <a:latin typeface="Courier New" panose="02070309020205020404" pitchFamily="49" charset="0"/>
                <a:cs typeface="Courier New" panose="02070309020205020404" pitchFamily="49" charset="0"/>
              </a:rPr>
              <a:t>&gt;&gt;&gt;(A, B, C);</a:t>
            </a:r>
          </a:p>
          <a:p>
            <a:r>
              <a:rPr lang="en-US" altLang="zh-TW" sz="2000" b="1" dirty="0" smtClean="0">
                <a:latin typeface="Courier New" panose="02070309020205020404" pitchFamily="49" charset="0"/>
                <a:cs typeface="Courier New" panose="02070309020205020404" pitchFamily="49" charset="0"/>
              </a:rPr>
              <a:t>   ...</a:t>
            </a:r>
            <a:endParaRPr lang="en-US" altLang="zh-TW" sz="2000" b="1" dirty="0">
              <a:latin typeface="Courier New" panose="02070309020205020404" pitchFamily="49" charset="0"/>
              <a:cs typeface="Courier New" panose="02070309020205020404" pitchFamily="49" charset="0"/>
            </a:endParaRPr>
          </a:p>
          <a:p>
            <a:r>
              <a:rPr lang="en-US" altLang="zh-TW" sz="2000" b="1" dirty="0">
                <a:latin typeface="Courier New" panose="02070309020205020404" pitchFamily="49" charset="0"/>
                <a:cs typeface="Courier New" panose="02070309020205020404" pitchFamily="49" charset="0"/>
              </a:rPr>
              <a:t>}</a:t>
            </a:r>
            <a:endParaRPr lang="zh-TW" altLang="en-US" sz="20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49317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CUDA Programming Model</a:t>
            </a:r>
            <a:endParaRPr lang="zh-TW" altLang="en-US" dirty="0"/>
          </a:p>
        </p:txBody>
      </p:sp>
      <p:sp>
        <p:nvSpPr>
          <p:cNvPr id="3" name="內容版面配置區 2"/>
          <p:cNvSpPr>
            <a:spLocks noGrp="1"/>
          </p:cNvSpPr>
          <p:nvPr>
            <p:ph idx="1"/>
          </p:nvPr>
        </p:nvSpPr>
        <p:spPr/>
        <p:txBody>
          <a:bodyPr/>
          <a:lstStyle/>
          <a:p>
            <a:r>
              <a:rPr lang="en-US" altLang="zh-TW" dirty="0" smtClean="0"/>
              <a:t>A kernel is executed by a </a:t>
            </a:r>
            <a:r>
              <a:rPr lang="en-US" altLang="zh-TW" dirty="0" smtClean="0">
                <a:solidFill>
                  <a:srgbClr val="FF0000"/>
                </a:solidFill>
              </a:rPr>
              <a:t>grid</a:t>
            </a:r>
            <a:r>
              <a:rPr lang="en-US" altLang="zh-TW" dirty="0" smtClean="0"/>
              <a:t> of </a:t>
            </a:r>
            <a:r>
              <a:rPr lang="en-US" altLang="zh-TW" dirty="0" smtClean="0">
                <a:solidFill>
                  <a:srgbClr val="FF0000"/>
                </a:solidFill>
              </a:rPr>
              <a:t>thread blocks</a:t>
            </a:r>
          </a:p>
          <a:p>
            <a:pPr lvl="1"/>
            <a:r>
              <a:rPr lang="en-US" altLang="zh-TW" dirty="0" smtClean="0"/>
              <a:t>A </a:t>
            </a:r>
            <a:r>
              <a:rPr lang="en-US" altLang="zh-TW" i="1" dirty="0" smtClean="0"/>
              <a:t>thread block </a:t>
            </a:r>
            <a:r>
              <a:rPr lang="en-US" altLang="zh-TW" dirty="0" smtClean="0"/>
              <a:t>is a set of threads that can cooperate with each other through shared memory</a:t>
            </a:r>
          </a:p>
          <a:p>
            <a:pPr lvl="1"/>
            <a:r>
              <a:rPr lang="en-US" altLang="zh-TW" u="sng" dirty="0"/>
              <a:t>All threads run the same code</a:t>
            </a:r>
            <a:r>
              <a:rPr lang="en-US" altLang="zh-TW" dirty="0"/>
              <a:t>: extremely lightweight, very little creation overhead, fast </a:t>
            </a:r>
            <a:r>
              <a:rPr lang="en-US" altLang="zh-TW" dirty="0" smtClean="0"/>
              <a:t>switching </a:t>
            </a:r>
            <a:r>
              <a:rPr lang="en-US" altLang="zh-TW" dirty="0" smtClean="0">
                <a:sym typeface="Wingdings" panose="05000000000000000000" pitchFamily="2" charset="2"/>
              </a:rPr>
              <a:t> </a:t>
            </a:r>
            <a:r>
              <a:rPr lang="en-US" altLang="zh-TW" dirty="0" smtClean="0">
                <a:solidFill>
                  <a:srgbClr val="FF0000"/>
                </a:solidFill>
                <a:sym typeface="Wingdings" panose="05000000000000000000" pitchFamily="2" charset="2"/>
              </a:rPr>
              <a:t>data parallel</a:t>
            </a:r>
            <a:endParaRPr lang="en-US" altLang="zh-TW" dirty="0">
              <a:solidFill>
                <a:srgbClr val="FF0000"/>
              </a:solidFill>
            </a:endParaRPr>
          </a:p>
          <a:p>
            <a:pPr lvl="1"/>
            <a:r>
              <a:rPr lang="en-US" altLang="zh-TW" dirty="0"/>
              <a:t>Each thread has an ID that it uses to compute memory addresses </a:t>
            </a:r>
            <a:r>
              <a:rPr lang="en-US" altLang="zh-TW" dirty="0" smtClean="0"/>
              <a:t>for data and </a:t>
            </a:r>
            <a:r>
              <a:rPr lang="en-US" altLang="zh-TW" dirty="0"/>
              <a:t>make control decisions</a:t>
            </a:r>
          </a:p>
          <a:p>
            <a:pPr lvl="1"/>
            <a:r>
              <a:rPr lang="en-US" altLang="zh-TW" dirty="0"/>
              <a:t>Hardware converts TLP into DLP at run time</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22</a:t>
            </a:fld>
            <a:endParaRPr lang="zh-TW" altLang="zh-TW"/>
          </a:p>
        </p:txBody>
      </p:sp>
      <p:pic>
        <p:nvPicPr>
          <p:cNvPr id="6" name="圖片 5"/>
          <p:cNvPicPr>
            <a:picLocks noChangeAspect="1"/>
          </p:cNvPicPr>
          <p:nvPr/>
        </p:nvPicPr>
        <p:blipFill>
          <a:blip r:embed="rId2"/>
          <a:stretch>
            <a:fillRect/>
          </a:stretch>
        </p:blipFill>
        <p:spPr>
          <a:xfrm>
            <a:off x="3199135" y="4259528"/>
            <a:ext cx="5621337" cy="1761760"/>
          </a:xfrm>
          <a:prstGeom prst="rect">
            <a:avLst/>
          </a:prstGeom>
        </p:spPr>
      </p:pic>
    </p:spTree>
    <p:extLst>
      <p:ext uri="{BB962C8B-B14F-4D97-AF65-F5344CB8AC3E}">
        <p14:creationId xmlns:p14="http://schemas.microsoft.com/office/powerpoint/2010/main" val="37070252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CUDA Programming Model</a:t>
            </a:r>
            <a:endParaRPr lang="zh-TW" altLang="en-US" dirty="0"/>
          </a:p>
        </p:txBody>
      </p:sp>
      <p:sp>
        <p:nvSpPr>
          <p:cNvPr id="3" name="內容版面配置區 2"/>
          <p:cNvSpPr>
            <a:spLocks noGrp="1"/>
          </p:cNvSpPr>
          <p:nvPr>
            <p:ph idx="1"/>
          </p:nvPr>
        </p:nvSpPr>
        <p:spPr>
          <a:xfrm>
            <a:off x="425450" y="1125538"/>
            <a:ext cx="5082654" cy="4967287"/>
          </a:xfrm>
        </p:spPr>
        <p:txBody>
          <a:bodyPr/>
          <a:lstStyle/>
          <a:p>
            <a:r>
              <a:rPr lang="en-US" altLang="zh-TW" dirty="0"/>
              <a:t>One kernel is executed at a time</a:t>
            </a:r>
          </a:p>
          <a:p>
            <a:r>
              <a:rPr lang="en-US" altLang="zh-TW" dirty="0" smtClean="0"/>
              <a:t>Multidimensional thread organization:</a:t>
            </a:r>
          </a:p>
          <a:p>
            <a:pPr lvl="1"/>
            <a:r>
              <a:rPr lang="en-US" altLang="zh-TW" dirty="0" smtClean="0"/>
              <a:t>Block ID: 1D or 2D</a:t>
            </a:r>
          </a:p>
          <a:p>
            <a:pPr lvl="1"/>
            <a:r>
              <a:rPr lang="en-US" altLang="zh-TW" dirty="0" smtClean="0"/>
              <a:t>Thread ID: 1D, 2D, or 3D</a:t>
            </a:r>
          </a:p>
          <a:p>
            <a:pPr lvl="1"/>
            <a:r>
              <a:rPr lang="en-US" altLang="zh-TW" dirty="0" smtClean="0"/>
              <a:t>Specified </a:t>
            </a:r>
            <a:r>
              <a:rPr lang="en-US" altLang="zh-TW" dirty="0"/>
              <a:t>by </a:t>
            </a:r>
            <a:r>
              <a:rPr lang="en-US" altLang="zh-TW" i="1" dirty="0" smtClean="0"/>
              <a:t>execution configuration</a:t>
            </a:r>
            <a:r>
              <a:rPr lang="en-US" altLang="zh-TW" dirty="0" smtClean="0"/>
              <a:t>:</a:t>
            </a:r>
            <a:br>
              <a:rPr lang="en-US" altLang="zh-TW" dirty="0" smtClean="0"/>
            </a:br>
            <a:r>
              <a:rPr lang="en-US" altLang="zh-TW" dirty="0" smtClean="0"/>
              <a:t>&lt;&lt;&lt;</a:t>
            </a:r>
            <a:r>
              <a:rPr lang="en-US" altLang="zh-TW" dirty="0" err="1" smtClean="0"/>
              <a:t>BlocksPerGrid</a:t>
            </a:r>
            <a:r>
              <a:rPr lang="en-US" altLang="zh-TW" dirty="0" smtClean="0"/>
              <a:t>, </a:t>
            </a:r>
            <a:r>
              <a:rPr lang="en-US" altLang="zh-TW" dirty="0" err="1"/>
              <a:t>threadsPerBlock</a:t>
            </a:r>
            <a:r>
              <a:rPr lang="en-US" altLang="zh-TW" dirty="0" smtClean="0"/>
              <a:t>&gt;&gt;&gt;</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23</a:t>
            </a:fld>
            <a:endParaRPr lang="zh-TW" altLang="zh-TW"/>
          </a:p>
        </p:txBody>
      </p:sp>
      <p:pic>
        <p:nvPicPr>
          <p:cNvPr id="5"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308029" y="1135062"/>
            <a:ext cx="3800475"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09232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p:txBody>
          <a:bodyPr/>
          <a:lstStyle/>
          <a:p>
            <a:r>
              <a:rPr lang="en-US" altLang="zh-TW" dirty="0" smtClean="0"/>
              <a:t>Thread Organization</a:t>
            </a:r>
            <a:endParaRPr lang="en-US" altLang="zh-TW" dirty="0"/>
          </a:p>
        </p:txBody>
      </p:sp>
      <p:sp>
        <p:nvSpPr>
          <p:cNvPr id="7" name="內容版面配置區 6"/>
          <p:cNvSpPr>
            <a:spLocks noGrp="1"/>
          </p:cNvSpPr>
          <p:nvPr>
            <p:ph idx="1"/>
          </p:nvPr>
        </p:nvSpPr>
        <p:spPr/>
        <p:txBody>
          <a:bodyPr/>
          <a:lstStyle/>
          <a:p>
            <a:r>
              <a:rPr lang="en-US" altLang="zh-TW" dirty="0" smtClean="0"/>
              <a:t>Example: both grid and thread block have 2D index</a:t>
            </a:r>
          </a:p>
          <a:p>
            <a:endParaRPr lang="zh-TW" altLang="en-US" dirty="0"/>
          </a:p>
        </p:txBody>
      </p:sp>
      <p:sp>
        <p:nvSpPr>
          <p:cNvPr id="2" name="投影片編號版面配置區 1"/>
          <p:cNvSpPr>
            <a:spLocks noGrp="1"/>
          </p:cNvSpPr>
          <p:nvPr>
            <p:ph type="sldNum" sz="quarter" idx="11"/>
          </p:nvPr>
        </p:nvSpPr>
        <p:spPr/>
        <p:txBody>
          <a:bodyPr/>
          <a:lstStyle/>
          <a:p>
            <a:fld id="{717B092A-BDAC-4842-B150-2BA3BE831A2E}" type="slidenum">
              <a:rPr lang="zh-TW" altLang="en-US" smtClean="0"/>
              <a:pPr/>
              <a:t>24</a:t>
            </a:fld>
            <a:endParaRPr lang="zh-TW" altLang="zh-TW"/>
          </a:p>
        </p:txBody>
      </p:sp>
      <p:pic>
        <p:nvPicPr>
          <p:cNvPr id="47108"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4243" y="1700807"/>
            <a:ext cx="4252992" cy="43646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 name="Rectangle 2"/>
          <p:cNvSpPr txBox="1">
            <a:spLocks noChangeArrowheads="1"/>
          </p:cNvSpPr>
          <p:nvPr/>
        </p:nvSpPr>
        <p:spPr bwMode="auto">
          <a:xfrm>
            <a:off x="552450" y="1826295"/>
            <a:ext cx="4025900" cy="3690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0" fontAlgn="base" hangingPunct="0">
              <a:spcBef>
                <a:spcPts val="300"/>
              </a:spcBef>
              <a:spcAft>
                <a:spcPct val="0"/>
              </a:spcAft>
              <a:buClr>
                <a:srgbClr val="0000FF"/>
              </a:buClr>
              <a:buChar char="•"/>
              <a:defRPr kumimoji="1" sz="2800" kern="1200">
                <a:solidFill>
                  <a:schemeClr val="tx1"/>
                </a:solidFill>
                <a:latin typeface="+mn-lt"/>
                <a:ea typeface="+mn-ea"/>
                <a:cs typeface="+mn-cs"/>
              </a:defRPr>
            </a:lvl1pPr>
            <a:lvl2pPr marL="742950" indent="-285750" algn="l" rtl="0" eaLnBrk="0" fontAlgn="base" hangingPunct="0">
              <a:spcBef>
                <a:spcPts val="300"/>
              </a:spcBef>
              <a:spcAft>
                <a:spcPct val="0"/>
              </a:spcAft>
              <a:buClr>
                <a:srgbClr val="0000FF"/>
              </a:buClr>
              <a:buFont typeface="Symbol" panose="05050102010706020507" pitchFamily="18" charset="2"/>
              <a:buChar char="-"/>
              <a:defRPr kumimoji="1" sz="2400" kern="1200">
                <a:solidFill>
                  <a:schemeClr val="tx1"/>
                </a:solidFill>
                <a:latin typeface="+mn-lt"/>
                <a:ea typeface="+mn-ea"/>
                <a:cs typeface="+mn-cs"/>
              </a:defRPr>
            </a:lvl2pPr>
            <a:lvl3pPr marL="1143000" indent="-228600" algn="l" rtl="0" eaLnBrk="0" fontAlgn="base" hangingPunct="0">
              <a:spcBef>
                <a:spcPts val="300"/>
              </a:spcBef>
              <a:spcAft>
                <a:spcPct val="0"/>
              </a:spcAft>
              <a:buClr>
                <a:srgbClr val="0000FF"/>
              </a:buClr>
              <a:buChar char="•"/>
              <a:defRPr kumimoji="1" sz="2200" kern="1200">
                <a:solidFill>
                  <a:schemeClr val="tx1"/>
                </a:solidFill>
                <a:latin typeface="+mn-lt"/>
                <a:ea typeface="+mn-ea"/>
                <a:cs typeface="+mn-cs"/>
              </a:defRPr>
            </a:lvl3pPr>
            <a:lvl4pPr marL="1562100" indent="-228600" algn="l" rtl="0" eaLnBrk="0" fontAlgn="base" hangingPunct="0">
              <a:spcBef>
                <a:spcPts val="300"/>
              </a:spcBef>
              <a:spcAft>
                <a:spcPct val="0"/>
              </a:spcAft>
              <a:buClr>
                <a:srgbClr val="0000FF"/>
              </a:buClr>
              <a:buFont typeface="Wingdings" panose="05000000000000000000" pitchFamily="2" charset="2"/>
              <a:buChar char="­"/>
              <a:defRPr kumimoji="1" sz="2000" kern="1200">
                <a:solidFill>
                  <a:schemeClr val="tx1"/>
                </a:solidFill>
                <a:latin typeface="+mn-lt"/>
                <a:ea typeface="+mn-ea"/>
                <a:cs typeface="+mn-cs"/>
              </a:defRPr>
            </a:lvl4pPr>
            <a:lvl5pPr marL="1981200" indent="-228600" algn="l" rtl="0" eaLnBrk="0" fontAlgn="base" hangingPunct="0">
              <a:spcBef>
                <a:spcPts val="300"/>
              </a:spcBef>
              <a:spcAft>
                <a:spcPct val="0"/>
              </a:spcAft>
              <a:buClr>
                <a:srgbClr val="0000FF"/>
              </a:buClr>
              <a:buChar char="–"/>
              <a:defRPr kumimoji="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2400" dirty="0" err="1" smtClean="0">
                <a:solidFill>
                  <a:srgbClr val="FF0000"/>
                </a:solidFill>
              </a:rPr>
              <a:t>kernelF</a:t>
            </a:r>
            <a:r>
              <a:rPr lang="en-US" altLang="zh-TW" sz="2400" dirty="0" smtClean="0">
                <a:solidFill>
                  <a:srgbClr val="FF0000"/>
                </a:solidFill>
              </a:rPr>
              <a:t>&lt;&lt;&lt;(2,2),(2,4)&gt;&gt;&gt;(A);</a:t>
            </a:r>
            <a:r>
              <a:rPr lang="en-US" altLang="zh-TW" sz="2400" dirty="0" smtClean="0">
                <a:solidFill>
                  <a:srgbClr val="38761D"/>
                </a:solidFill>
              </a:rPr>
              <a:t> </a:t>
            </a:r>
          </a:p>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2400" dirty="0" smtClean="0">
                <a:solidFill>
                  <a:srgbClr val="38761D"/>
                </a:solidFill>
              </a:rPr>
              <a:t>__device__    </a:t>
            </a:r>
            <a:r>
              <a:rPr lang="en-US" altLang="zh-TW" sz="2400" dirty="0" err="1" smtClean="0">
                <a:solidFill>
                  <a:srgbClr val="38761D"/>
                </a:solidFill>
              </a:rPr>
              <a:t>kernelF</a:t>
            </a:r>
            <a:r>
              <a:rPr lang="en-US" altLang="zh-TW" sz="2400" dirty="0" smtClean="0">
                <a:solidFill>
                  <a:srgbClr val="38761D"/>
                </a:solidFill>
              </a:rPr>
              <a:t>(A){</a:t>
            </a:r>
          </a:p>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2400" dirty="0" smtClean="0">
                <a:solidFill>
                  <a:srgbClr val="38761D"/>
                </a:solidFill>
              </a:rPr>
              <a:t>    </a:t>
            </a:r>
            <a:r>
              <a:rPr lang="en-US" altLang="zh-TW" sz="2400" dirty="0" err="1" smtClean="0">
                <a:solidFill>
                  <a:srgbClr val="38761D"/>
                </a:solidFill>
              </a:rPr>
              <a:t>i</a:t>
            </a:r>
            <a:r>
              <a:rPr lang="en-US" altLang="zh-TW" sz="2400" dirty="0" smtClean="0">
                <a:solidFill>
                  <a:srgbClr val="38761D"/>
                </a:solidFill>
              </a:rPr>
              <a:t> = </a:t>
            </a:r>
            <a:r>
              <a:rPr lang="en-US" altLang="zh-TW" sz="2400" dirty="0" err="1" smtClean="0">
                <a:solidFill>
                  <a:srgbClr val="38761D"/>
                </a:solidFill>
              </a:rPr>
              <a:t>blockDim.x</a:t>
            </a:r>
            <a:r>
              <a:rPr lang="en-US" altLang="zh-TW" sz="2400" dirty="0" smtClean="0">
                <a:solidFill>
                  <a:srgbClr val="38761D"/>
                </a:solidFill>
              </a:rPr>
              <a:t> * </a:t>
            </a:r>
            <a:r>
              <a:rPr lang="en-US" altLang="zh-TW" sz="2400" dirty="0" err="1" smtClean="0">
                <a:solidFill>
                  <a:srgbClr val="38761D"/>
                </a:solidFill>
              </a:rPr>
              <a:t>blockIdx.x</a:t>
            </a:r>
            <a:endParaRPr lang="en-US" altLang="zh-TW" sz="2400" dirty="0" smtClean="0">
              <a:solidFill>
                <a:srgbClr val="38761D"/>
              </a:solidFill>
            </a:endParaRPr>
          </a:p>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2400" dirty="0" smtClean="0">
                <a:solidFill>
                  <a:srgbClr val="38761D"/>
                </a:solidFill>
              </a:rPr>
              <a:t>        + </a:t>
            </a:r>
            <a:r>
              <a:rPr lang="en-US" altLang="zh-TW" sz="2400" dirty="0" err="1" smtClean="0">
                <a:solidFill>
                  <a:srgbClr val="38761D"/>
                </a:solidFill>
              </a:rPr>
              <a:t>threadIdx.x</a:t>
            </a:r>
            <a:r>
              <a:rPr lang="en-US" altLang="zh-TW" sz="2400" dirty="0" smtClean="0">
                <a:solidFill>
                  <a:srgbClr val="38761D"/>
                </a:solidFill>
              </a:rPr>
              <a:t>;</a:t>
            </a:r>
          </a:p>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2400" dirty="0" smtClean="0">
                <a:solidFill>
                  <a:srgbClr val="38761D"/>
                </a:solidFill>
              </a:rPr>
              <a:t>    j = </a:t>
            </a:r>
            <a:r>
              <a:rPr lang="en-US" altLang="zh-TW" sz="2400" dirty="0" err="1" smtClean="0">
                <a:solidFill>
                  <a:srgbClr val="38761D"/>
                </a:solidFill>
              </a:rPr>
              <a:t>blockDim.y</a:t>
            </a:r>
            <a:r>
              <a:rPr lang="en-US" altLang="zh-TW" sz="2400" dirty="0" smtClean="0">
                <a:solidFill>
                  <a:srgbClr val="38761D"/>
                </a:solidFill>
              </a:rPr>
              <a:t> * </a:t>
            </a:r>
            <a:r>
              <a:rPr lang="en-US" altLang="zh-TW" sz="2400" dirty="0" err="1" smtClean="0">
                <a:solidFill>
                  <a:srgbClr val="38761D"/>
                </a:solidFill>
              </a:rPr>
              <a:t>blockIdx.y</a:t>
            </a:r>
            <a:endParaRPr lang="en-US" altLang="zh-TW" sz="2400" dirty="0" smtClean="0">
              <a:solidFill>
                <a:srgbClr val="38761D"/>
              </a:solidFill>
            </a:endParaRPr>
          </a:p>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2400" dirty="0" smtClean="0">
                <a:solidFill>
                  <a:srgbClr val="38761D"/>
                </a:solidFill>
              </a:rPr>
              <a:t>        + </a:t>
            </a:r>
            <a:r>
              <a:rPr lang="en-US" altLang="zh-TW" sz="2400" dirty="0" err="1" smtClean="0">
                <a:solidFill>
                  <a:srgbClr val="38761D"/>
                </a:solidFill>
              </a:rPr>
              <a:t>threadIdx.y</a:t>
            </a:r>
            <a:r>
              <a:rPr lang="en-US" altLang="zh-TW" sz="2400" dirty="0" smtClean="0">
                <a:solidFill>
                  <a:srgbClr val="38761D"/>
                </a:solidFill>
              </a:rPr>
              <a:t>;</a:t>
            </a:r>
          </a:p>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2400" dirty="0" smtClean="0">
                <a:solidFill>
                  <a:srgbClr val="38761D"/>
                </a:solidFill>
              </a:rPr>
              <a:t>    A[</a:t>
            </a:r>
            <a:r>
              <a:rPr lang="en-US" altLang="zh-TW" sz="2400" dirty="0" err="1" smtClean="0">
                <a:solidFill>
                  <a:srgbClr val="38761D"/>
                </a:solidFill>
              </a:rPr>
              <a:t>i</a:t>
            </a:r>
            <a:r>
              <a:rPr lang="en-US" altLang="zh-TW" sz="2400" dirty="0" smtClean="0">
                <a:solidFill>
                  <a:srgbClr val="38761D"/>
                </a:solidFill>
              </a:rPr>
              <a:t>][j]++;</a:t>
            </a:r>
          </a:p>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2400" dirty="0" smtClean="0">
                <a:solidFill>
                  <a:srgbClr val="38761D"/>
                </a:solidFill>
              </a:rPr>
              <a:t>}</a:t>
            </a:r>
          </a:p>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r>
              <a:rPr lang="en-US" altLang="zh-TW" sz="2400" dirty="0" smtClean="0">
                <a:solidFill>
                  <a:srgbClr val="38761D"/>
                </a:solidFill>
              </a:rPr>
              <a:t> </a:t>
            </a:r>
          </a:p>
          <a:p>
            <a:pPr marL="0" indent="0">
              <a:lnSpc>
                <a:spcPct val="95000"/>
              </a:lnSpc>
              <a:spcBef>
                <a:spcPct val="0"/>
              </a:spcBef>
              <a:buNone/>
              <a:tabLst>
                <a:tab pos="569913" algn="l"/>
                <a:tab pos="1484313" algn="l"/>
                <a:tab pos="2398713" algn="l"/>
                <a:tab pos="3313113" algn="l"/>
                <a:tab pos="4227513" algn="l"/>
                <a:tab pos="5141913" algn="l"/>
                <a:tab pos="6056313" algn="l"/>
                <a:tab pos="6970713" algn="l"/>
                <a:tab pos="7885113" algn="l"/>
                <a:tab pos="8799513" algn="l"/>
                <a:tab pos="9713913" algn="l"/>
              </a:tabLst>
            </a:pPr>
            <a:endParaRPr lang="en-US" altLang="zh-TW" sz="2400" dirty="0">
              <a:solidFill>
                <a:srgbClr val="38761D"/>
              </a:solidFill>
            </a:endParaRPr>
          </a:p>
        </p:txBody>
      </p:sp>
      <p:sp>
        <p:nvSpPr>
          <p:cNvPr id="8" name="文字方塊 7"/>
          <p:cNvSpPr txBox="1"/>
          <p:nvPr/>
        </p:nvSpPr>
        <p:spPr>
          <a:xfrm>
            <a:off x="7452320" y="5850000"/>
            <a:ext cx="588175" cy="276999"/>
          </a:xfrm>
          <a:prstGeom prst="rect">
            <a:avLst/>
          </a:prstGeom>
          <a:solidFill>
            <a:schemeClr val="bg1"/>
          </a:solidFill>
        </p:spPr>
        <p:txBody>
          <a:bodyPr wrap="square" lIns="0" tIns="0" rIns="0" bIns="0" rtlCol="0" anchor="ctr" anchorCtr="1">
            <a:spAutoFit/>
          </a:bodyPr>
          <a:lstStyle/>
          <a:p>
            <a:r>
              <a:rPr lang="en-US" altLang="zh-TW" sz="1800" dirty="0">
                <a:latin typeface="+mn-lt"/>
              </a:rPr>
              <a:t>2</a:t>
            </a:r>
            <a:r>
              <a:rPr lang="en-US" altLang="zh-TW" sz="1800" dirty="0" smtClean="0">
                <a:latin typeface="+mn-lt"/>
              </a:rPr>
              <a:t> </a:t>
            </a:r>
            <a:r>
              <a:rPr lang="en-US" altLang="zh-TW" sz="1800" dirty="0" smtClean="0">
                <a:latin typeface="+mn-lt"/>
                <a:sym typeface="Symbol" panose="05050102010706020507" pitchFamily="18" charset="2"/>
              </a:rPr>
              <a:t> 4</a:t>
            </a:r>
            <a:endParaRPr lang="zh-TW" altLang="en-US" sz="1800" dirty="0">
              <a:latin typeface="+mn-lt"/>
            </a:endParaRPr>
          </a:p>
        </p:txBody>
      </p:sp>
    </p:spTree>
    <p:extLst>
      <p:ext uri="{BB962C8B-B14F-4D97-AF65-F5344CB8AC3E}">
        <p14:creationId xmlns:p14="http://schemas.microsoft.com/office/powerpoint/2010/main" val="26613855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2"/>
          <a:stretch>
            <a:fillRect/>
          </a:stretch>
        </p:blipFill>
        <p:spPr>
          <a:xfrm>
            <a:off x="3651369" y="1099815"/>
            <a:ext cx="5385127" cy="4993481"/>
          </a:xfrm>
          <a:prstGeom prst="rect">
            <a:avLst/>
          </a:prstGeom>
        </p:spPr>
      </p:pic>
      <p:sp>
        <p:nvSpPr>
          <p:cNvPr id="7" name="標題 6"/>
          <p:cNvSpPr>
            <a:spLocks noGrp="1"/>
          </p:cNvSpPr>
          <p:nvPr>
            <p:ph type="title"/>
          </p:nvPr>
        </p:nvSpPr>
        <p:spPr/>
        <p:txBody>
          <a:bodyPr/>
          <a:lstStyle/>
          <a:p>
            <a:r>
              <a:rPr lang="en-US" altLang="zh-TW" dirty="0" smtClean="0"/>
              <a:t>Thread Block Scheduling</a:t>
            </a:r>
            <a:endParaRPr lang="zh-TW" altLang="en-US" dirty="0"/>
          </a:p>
        </p:txBody>
      </p:sp>
      <p:sp>
        <p:nvSpPr>
          <p:cNvPr id="3" name="內容版面配置區 2"/>
          <p:cNvSpPr>
            <a:spLocks noGrp="1"/>
          </p:cNvSpPr>
          <p:nvPr>
            <p:ph sz="half" idx="1"/>
          </p:nvPr>
        </p:nvSpPr>
        <p:spPr>
          <a:xfrm>
            <a:off x="323528" y="1052736"/>
            <a:ext cx="4013200" cy="4967287"/>
          </a:xfrm>
        </p:spPr>
        <p:txBody>
          <a:bodyPr/>
          <a:lstStyle/>
          <a:p>
            <a:r>
              <a:rPr lang="en-US" altLang="zh-TW" dirty="0"/>
              <a:t>Thread blocks </a:t>
            </a:r>
            <a:r>
              <a:rPr lang="en-US" altLang="zh-TW" dirty="0" smtClean="0"/>
              <a:t>are </a:t>
            </a:r>
            <a:r>
              <a:rPr lang="en-US" altLang="zh-TW" dirty="0"/>
              <a:t>executed independently</a:t>
            </a:r>
          </a:p>
          <a:p>
            <a:pPr lvl="1"/>
            <a:r>
              <a:rPr lang="en-US" altLang="zh-TW" dirty="0"/>
              <a:t>Allows thread blocks to be scheduled in any order across any number of cores </a:t>
            </a:r>
          </a:p>
          <a:p>
            <a:r>
              <a:rPr lang="en-US" altLang="zh-TW" dirty="0" smtClean="0"/>
              <a:t>Hardware is free </a:t>
            </a:r>
            <a:br>
              <a:rPr lang="en-US" altLang="zh-TW" dirty="0" smtClean="0"/>
            </a:br>
            <a:r>
              <a:rPr lang="en-US" altLang="zh-TW" dirty="0" smtClean="0"/>
              <a:t>to schedule </a:t>
            </a:r>
            <a:br>
              <a:rPr lang="en-US" altLang="zh-TW" dirty="0" smtClean="0"/>
            </a:br>
            <a:r>
              <a:rPr lang="en-US" altLang="zh-TW" dirty="0" smtClean="0"/>
              <a:t>thread blocks </a:t>
            </a:r>
            <a:br>
              <a:rPr lang="en-US" altLang="zh-TW" dirty="0" smtClean="0"/>
            </a:br>
            <a:r>
              <a:rPr lang="en-US" altLang="zh-TW" dirty="0" smtClean="0"/>
              <a:t>on any processor</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25</a:t>
            </a:fld>
            <a:endParaRPr lang="zh-TW" altLang="zh-TW"/>
          </a:p>
        </p:txBody>
      </p:sp>
    </p:spTree>
    <p:extLst>
      <p:ext uri="{BB962C8B-B14F-4D97-AF65-F5344CB8AC3E}">
        <p14:creationId xmlns:p14="http://schemas.microsoft.com/office/powerpoint/2010/main" val="212865505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Outline</a:t>
            </a:r>
            <a:endParaRPr lang="zh-TW" altLang="en-US" dirty="0"/>
          </a:p>
        </p:txBody>
      </p:sp>
      <p:sp>
        <p:nvSpPr>
          <p:cNvPr id="3" name="內容版面配置區 2"/>
          <p:cNvSpPr>
            <a:spLocks noGrp="1"/>
          </p:cNvSpPr>
          <p:nvPr>
            <p:ph idx="1"/>
          </p:nvPr>
        </p:nvSpPr>
        <p:spPr/>
        <p:txBody>
          <a:bodyPr/>
          <a:lstStyle/>
          <a:p>
            <a:r>
              <a:rPr lang="en-US" altLang="zh-TW" dirty="0" smtClean="0">
                <a:solidFill>
                  <a:schemeClr val="bg1">
                    <a:lumMod val="65000"/>
                  </a:schemeClr>
                </a:solidFill>
              </a:rPr>
              <a:t>Introduction to parallel processing and data-level parallelism (Sec. 4.1)</a:t>
            </a:r>
          </a:p>
          <a:p>
            <a:r>
              <a:rPr lang="en-US" altLang="zh-TW" dirty="0" smtClean="0">
                <a:solidFill>
                  <a:schemeClr val="bg1">
                    <a:lumMod val="65000"/>
                  </a:schemeClr>
                </a:solidFill>
              </a:rPr>
              <a:t>Vector architecture (Sec. 4.2)</a:t>
            </a:r>
          </a:p>
          <a:p>
            <a:r>
              <a:rPr lang="en-US" altLang="zh-TW" dirty="0" smtClean="0">
                <a:solidFill>
                  <a:schemeClr val="bg1">
                    <a:lumMod val="65000"/>
                  </a:schemeClr>
                </a:solidFill>
              </a:rPr>
              <a:t>SIMD instruction set extensions (Sec. 4.3)</a:t>
            </a:r>
          </a:p>
          <a:p>
            <a:r>
              <a:rPr lang="en-US" altLang="zh-TW" dirty="0" smtClean="0"/>
              <a:t>Graphics processing units (Sec. 4.4)</a:t>
            </a:r>
          </a:p>
          <a:p>
            <a:pPr lvl="1"/>
            <a:r>
              <a:rPr lang="en-US" altLang="zh-TW" dirty="0"/>
              <a:t>Introduction to graphics pipeline</a:t>
            </a:r>
          </a:p>
          <a:p>
            <a:pPr lvl="1"/>
            <a:r>
              <a:rPr lang="en-US" altLang="zh-TW" dirty="0" smtClean="0"/>
              <a:t>CUDA programming model</a:t>
            </a:r>
          </a:p>
          <a:p>
            <a:pPr lvl="1"/>
            <a:r>
              <a:rPr lang="en-US" altLang="zh-TW" dirty="0" smtClean="0">
                <a:solidFill>
                  <a:srgbClr val="FF0000"/>
                </a:solidFill>
              </a:rPr>
              <a:t>GPU architectures</a:t>
            </a:r>
          </a:p>
          <a:p>
            <a:r>
              <a:rPr lang="en-US" altLang="zh-TW" dirty="0" smtClean="0">
                <a:solidFill>
                  <a:schemeClr val="bg1">
                    <a:lumMod val="65000"/>
                  </a:schemeClr>
                </a:solidFill>
              </a:rPr>
              <a:t>Detecting and enhancing loop-level parallelism (Sec. 4.5)</a:t>
            </a:r>
            <a:endParaRPr lang="zh-TW" altLang="en-US" dirty="0">
              <a:solidFill>
                <a:schemeClr val="bg1">
                  <a:lumMod val="65000"/>
                </a:schemeClr>
              </a:solidFill>
            </a:endParaRP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26</a:t>
            </a:fld>
            <a:endParaRPr lang="zh-TW" altLang="zh-TW"/>
          </a:p>
        </p:txBody>
      </p:sp>
    </p:spTree>
    <p:extLst>
      <p:ext uri="{BB962C8B-B14F-4D97-AF65-F5344CB8AC3E}">
        <p14:creationId xmlns:p14="http://schemas.microsoft.com/office/powerpoint/2010/main" val="29228508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CUDA Multithreading</a:t>
            </a:r>
            <a:endParaRPr lang="zh-TW" altLang="en-US" dirty="0"/>
          </a:p>
        </p:txBody>
      </p:sp>
      <p:sp>
        <p:nvSpPr>
          <p:cNvPr id="3" name="內容版面配置區 2"/>
          <p:cNvSpPr>
            <a:spLocks noGrp="1"/>
          </p:cNvSpPr>
          <p:nvPr>
            <p:ph idx="1"/>
          </p:nvPr>
        </p:nvSpPr>
        <p:spPr/>
        <p:txBody>
          <a:bodyPr/>
          <a:lstStyle/>
          <a:p>
            <a:pPr>
              <a:spcBef>
                <a:spcPts val="0"/>
              </a:spcBef>
            </a:pPr>
            <a:r>
              <a:rPr lang="en-US" altLang="zh-TW" dirty="0" smtClean="0"/>
              <a:t>Basic programming model of CUDA: multithreading</a:t>
            </a:r>
          </a:p>
          <a:p>
            <a:pPr lvl="1">
              <a:spcBef>
                <a:spcPts val="0"/>
              </a:spcBef>
            </a:pPr>
            <a:r>
              <a:rPr lang="en-US" altLang="zh-TW" dirty="0" smtClean="0"/>
              <a:t>data parallel </a:t>
            </a:r>
            <a:r>
              <a:rPr lang="en-US" altLang="zh-TW" dirty="0" smtClean="0">
                <a:sym typeface="Wingdings" panose="05000000000000000000" pitchFamily="2" charset="2"/>
              </a:rPr>
              <a:t> one thread </a:t>
            </a:r>
            <a:r>
              <a:rPr lang="en-US" altLang="zh-TW" dirty="0" smtClean="0">
                <a:sym typeface="Wingdings" panose="05000000000000000000" pitchFamily="2" charset="2"/>
              </a:rPr>
              <a:t>(</a:t>
            </a:r>
            <a:r>
              <a:rPr lang="en-US" altLang="zh-TW" smtClean="0">
                <a:sym typeface="Wingdings" panose="05000000000000000000" pitchFamily="2" charset="2"/>
              </a:rPr>
              <a:t>same code) for </a:t>
            </a:r>
            <a:r>
              <a:rPr lang="en-US" altLang="zh-TW" dirty="0" smtClean="0">
                <a:sym typeface="Wingdings" panose="05000000000000000000" pitchFamily="2" charset="2"/>
              </a:rPr>
              <a:t>one data</a:t>
            </a:r>
            <a:endParaRPr lang="en-US" altLang="zh-TW" dirty="0" smtClean="0">
              <a:sym typeface="Wingdings" panose="05000000000000000000" pitchFamily="2" charset="2"/>
            </a:endParaRPr>
          </a:p>
          <a:p>
            <a:pPr>
              <a:spcBef>
                <a:spcPts val="0"/>
              </a:spcBef>
            </a:pPr>
            <a:r>
              <a:rPr lang="en-US" altLang="zh-TW" dirty="0" smtClean="0">
                <a:sym typeface="Wingdings" panose="05000000000000000000" pitchFamily="2" charset="2"/>
              </a:rPr>
              <a:t>How to make use of the huge number of threads?</a:t>
            </a:r>
          </a:p>
          <a:p>
            <a:pPr>
              <a:spcBef>
                <a:spcPts val="0"/>
              </a:spcBef>
            </a:pPr>
            <a:r>
              <a:rPr lang="en-US" altLang="zh-TW" dirty="0" smtClean="0">
                <a:sym typeface="Wingdings" panose="05000000000000000000" pitchFamily="2" charset="2"/>
              </a:rPr>
              <a:t>Latency hiding </a:t>
            </a:r>
            <a:r>
              <a:rPr lang="en-US" altLang="zh-TW" dirty="0" smtClean="0">
                <a:solidFill>
                  <a:srgbClr val="FF0000"/>
                </a:solidFill>
                <a:sym typeface="Wingdings" panose="05000000000000000000" pitchFamily="2" charset="2"/>
              </a:rPr>
              <a:t>to simplify hardware</a:t>
            </a:r>
            <a:r>
              <a:rPr lang="en-US" altLang="zh-TW" dirty="0" smtClean="0">
                <a:sym typeface="Wingdings" panose="05000000000000000000" pitchFamily="2" charset="2"/>
              </a:rPr>
              <a:t>:</a:t>
            </a:r>
          </a:p>
          <a:p>
            <a:pPr>
              <a:spcBef>
                <a:spcPts val="0"/>
              </a:spcBef>
            </a:pPr>
            <a:endParaRPr lang="en-US" altLang="zh-TW" dirty="0">
              <a:sym typeface="Wingdings" panose="05000000000000000000" pitchFamily="2" charset="2"/>
            </a:endParaRPr>
          </a:p>
          <a:p>
            <a:pPr>
              <a:spcBef>
                <a:spcPts val="0"/>
              </a:spcBef>
            </a:pPr>
            <a:endParaRPr lang="en-US" altLang="zh-TW" dirty="0" smtClean="0">
              <a:sym typeface="Wingdings" panose="05000000000000000000" pitchFamily="2" charset="2"/>
            </a:endParaRPr>
          </a:p>
          <a:p>
            <a:pPr>
              <a:spcBef>
                <a:spcPts val="0"/>
              </a:spcBef>
            </a:pPr>
            <a:endParaRPr lang="en-US" altLang="zh-TW" dirty="0">
              <a:sym typeface="Wingdings" panose="05000000000000000000" pitchFamily="2" charset="2"/>
            </a:endParaRPr>
          </a:p>
          <a:p>
            <a:pPr>
              <a:spcBef>
                <a:spcPts val="0"/>
              </a:spcBef>
            </a:pPr>
            <a:endParaRPr lang="en-US" altLang="zh-TW" dirty="0" smtClean="0">
              <a:sym typeface="Wingdings" panose="05000000000000000000" pitchFamily="2" charset="2"/>
            </a:endParaRPr>
          </a:p>
          <a:p>
            <a:pPr lvl="1">
              <a:spcBef>
                <a:spcPts val="0"/>
              </a:spcBef>
            </a:pPr>
            <a:r>
              <a:rPr lang="en-US" altLang="zh-TW" dirty="0"/>
              <a:t>Granularity of </a:t>
            </a:r>
            <a:r>
              <a:rPr lang="en-US" altLang="zh-TW" dirty="0" smtClean="0"/>
              <a:t>thread </a:t>
            </a:r>
            <a:r>
              <a:rPr lang="en-US" altLang="zh-TW" dirty="0"/>
              <a:t>interleaving (context </a:t>
            </a:r>
            <a:r>
              <a:rPr lang="en-US" altLang="zh-TW" dirty="0" smtClean="0"/>
              <a:t>switch </a:t>
            </a:r>
            <a:r>
              <a:rPr lang="en-US" altLang="zh-TW" dirty="0"/>
              <a:t>time):</a:t>
            </a:r>
          </a:p>
          <a:p>
            <a:pPr lvl="2">
              <a:spcBef>
                <a:spcPts val="0"/>
              </a:spcBef>
            </a:pPr>
            <a:r>
              <a:rPr lang="en-US" altLang="zh-TW" dirty="0"/>
              <a:t>100 cycles: hide off-chip memory latency</a:t>
            </a:r>
          </a:p>
          <a:p>
            <a:pPr lvl="2">
              <a:spcBef>
                <a:spcPts val="0"/>
              </a:spcBef>
            </a:pPr>
            <a:r>
              <a:rPr lang="en-US" altLang="zh-TW" dirty="0"/>
              <a:t>10 cycles: + hide cache latency</a:t>
            </a:r>
          </a:p>
          <a:p>
            <a:pPr lvl="2">
              <a:spcBef>
                <a:spcPts val="0"/>
              </a:spcBef>
            </a:pPr>
            <a:r>
              <a:rPr lang="en-US" altLang="zh-TW" dirty="0"/>
              <a:t>1 cycle: + hide branch latency, instruction dependency</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27</a:t>
            </a:fld>
            <a:endParaRPr lang="zh-TW" altLang="zh-TW"/>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4651" y="2852936"/>
            <a:ext cx="7811805" cy="162532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7563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555776" y="1084295"/>
            <a:ext cx="6162566" cy="5657073"/>
          </a:xfrm>
          <a:prstGeom prst="rect">
            <a:avLst/>
          </a:prstGeom>
          <a:solidFill>
            <a:schemeClr val="bg1"/>
          </a:solidFill>
          <a:ln>
            <a:noFill/>
          </a:ln>
          <a:effectLst/>
        </p:spPr>
      </p:pic>
      <p:sp>
        <p:nvSpPr>
          <p:cNvPr id="30721" name="Rectangle 1"/>
          <p:cNvSpPr>
            <a:spLocks noGrp="1" noChangeArrowheads="1"/>
          </p:cNvSpPr>
          <p:nvPr>
            <p:ph type="title"/>
          </p:nvPr>
        </p:nvSpPr>
        <p:spPr/>
        <p:txBody>
          <a:bodyPr/>
          <a:lstStyle/>
          <a:p>
            <a:r>
              <a:rPr lang="en-US" altLang="zh-TW" smtClean="0"/>
              <a:t>Hardware Support for Multithreading</a:t>
            </a:r>
            <a:endParaRPr lang="en-US" altLang="zh-TW" dirty="0"/>
          </a:p>
        </p:txBody>
      </p:sp>
      <p:sp>
        <p:nvSpPr>
          <p:cNvPr id="8" name="內容版面配置區 7"/>
          <p:cNvSpPr>
            <a:spLocks noGrp="1"/>
          </p:cNvSpPr>
          <p:nvPr>
            <p:ph idx="1"/>
          </p:nvPr>
        </p:nvSpPr>
        <p:spPr/>
        <p:txBody>
          <a:bodyPr/>
          <a:lstStyle/>
          <a:p>
            <a:r>
              <a:rPr lang="en-US" altLang="zh-TW" dirty="0" smtClean="0"/>
              <a:t>Multiple thread contexts</a:t>
            </a:r>
            <a:br>
              <a:rPr lang="en-US" altLang="zh-TW" dirty="0" smtClean="0"/>
            </a:br>
            <a:r>
              <a:rPr lang="en-US" altLang="zh-TW" dirty="0" smtClean="0"/>
              <a:t>stored in HW registers</a:t>
            </a:r>
            <a:endParaRPr lang="en-US" altLang="zh-TW" dirty="0"/>
          </a:p>
          <a:p>
            <a:r>
              <a:rPr lang="en-US" altLang="zh-TW" dirty="0" smtClean="0"/>
              <a:t>Register file supports </a:t>
            </a:r>
            <a:br>
              <a:rPr lang="en-US" altLang="zh-TW" dirty="0" smtClean="0"/>
            </a:br>
            <a:r>
              <a:rPr lang="en-US" altLang="zh-TW" dirty="0" smtClean="0"/>
              <a:t>zero overhead context </a:t>
            </a:r>
            <a:br>
              <a:rPr lang="en-US" altLang="zh-TW" dirty="0" smtClean="0"/>
            </a:br>
            <a:r>
              <a:rPr lang="en-US" altLang="zh-TW" dirty="0" smtClean="0"/>
              <a:t>switch between </a:t>
            </a:r>
            <a:br>
              <a:rPr lang="en-US" altLang="zh-TW" dirty="0" smtClean="0"/>
            </a:br>
            <a:r>
              <a:rPr lang="en-US" altLang="zh-TW" dirty="0" smtClean="0"/>
              <a:t>interleaved threads</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28</a:t>
            </a:fld>
            <a:endParaRPr lang="zh-TW" altLang="zh-TW"/>
          </a:p>
        </p:txBody>
      </p:sp>
    </p:spTree>
    <p:extLst>
      <p:ext uri="{BB962C8B-B14F-4D97-AF65-F5344CB8AC3E}">
        <p14:creationId xmlns:p14="http://schemas.microsoft.com/office/powerpoint/2010/main" val="110099170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Computer Graphics Processing</a:t>
            </a:r>
            <a:endParaRPr lang="zh-TW" altLang="en-US" dirty="0"/>
          </a:p>
        </p:txBody>
      </p:sp>
      <p:sp>
        <p:nvSpPr>
          <p:cNvPr id="13" name="內容版面配置區 12"/>
          <p:cNvSpPr>
            <a:spLocks noGrp="1"/>
          </p:cNvSpPr>
          <p:nvPr>
            <p:ph idx="1"/>
          </p:nvPr>
        </p:nvSpPr>
        <p:spPr/>
        <p:txBody>
          <a:bodyPr/>
          <a:lstStyle/>
          <a:p>
            <a:r>
              <a:rPr lang="en-US" altLang="zh-TW" dirty="0" smtClean="0"/>
              <a:t>Computer graphics require many stages of processing, which can be implemented as a pipeline</a:t>
            </a:r>
          </a:p>
          <a:p>
            <a:r>
              <a:rPr lang="en-US" altLang="zh-TW" dirty="0" smtClean="0"/>
              <a:t>Computer graphics concern with the pixels drawn on the screen and thus are data parallel in nature</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2</a:t>
            </a:fld>
            <a:endParaRPr lang="zh-TW" altLang="zh-TW"/>
          </a:p>
        </p:txBody>
      </p:sp>
      <p:sp>
        <p:nvSpPr>
          <p:cNvPr id="6" name="文字方塊 5"/>
          <p:cNvSpPr txBox="1"/>
          <p:nvPr/>
        </p:nvSpPr>
        <p:spPr>
          <a:xfrm>
            <a:off x="576040" y="3068960"/>
            <a:ext cx="3676904" cy="1015663"/>
          </a:xfrm>
          <a:prstGeom prst="rect">
            <a:avLst/>
          </a:prstGeom>
          <a:noFill/>
        </p:spPr>
        <p:txBody>
          <a:bodyPr wrap="none" rtlCol="0">
            <a:spAutoFit/>
          </a:bodyPr>
          <a:lstStyle/>
          <a:p>
            <a:r>
              <a:rPr lang="en-US" altLang="zh-TW" sz="2000" dirty="0">
                <a:latin typeface="+mn-lt"/>
              </a:rPr>
              <a:t>G</a:t>
            </a:r>
            <a:r>
              <a:rPr lang="en-US" altLang="zh-TW" sz="2000" dirty="0" smtClean="0">
                <a:latin typeface="+mn-lt"/>
              </a:rPr>
              <a:t>eometric objects (in triangles)</a:t>
            </a:r>
            <a:endParaRPr lang="en-US" altLang="zh-TW" sz="2000" dirty="0">
              <a:latin typeface="+mn-lt"/>
            </a:endParaRPr>
          </a:p>
          <a:p>
            <a:r>
              <a:rPr lang="en-US" altLang="zh-TW" sz="2000" dirty="0">
                <a:latin typeface="+mn-lt"/>
              </a:rPr>
              <a:t>P</a:t>
            </a:r>
            <a:r>
              <a:rPr lang="en-US" altLang="zh-TW" sz="2000" dirty="0" smtClean="0">
                <a:latin typeface="+mn-lt"/>
              </a:rPr>
              <a:t>roperties</a:t>
            </a:r>
            <a:r>
              <a:rPr lang="en-US" altLang="zh-TW" sz="2000" dirty="0">
                <a:latin typeface="+mn-lt"/>
              </a:rPr>
              <a:t>: </a:t>
            </a:r>
            <a:r>
              <a:rPr lang="en-US" altLang="zh-TW" sz="2000" dirty="0" smtClean="0">
                <a:latin typeface="+mn-lt"/>
              </a:rPr>
              <a:t>color, textual, …</a:t>
            </a:r>
            <a:endParaRPr lang="en-US" altLang="zh-TW" sz="2000" dirty="0">
              <a:latin typeface="+mn-lt"/>
            </a:endParaRPr>
          </a:p>
          <a:p>
            <a:r>
              <a:rPr lang="en-US" altLang="zh-TW" sz="2000" dirty="0" smtClean="0">
                <a:latin typeface="+mn-lt"/>
              </a:rPr>
              <a:t>Move </a:t>
            </a:r>
            <a:r>
              <a:rPr lang="en-US" altLang="zh-TW" sz="2000" dirty="0">
                <a:latin typeface="+mn-lt"/>
              </a:rPr>
              <a:t>camera and objects around</a:t>
            </a:r>
            <a:endParaRPr lang="zh-TW" altLang="en-US" sz="2000" dirty="0">
              <a:latin typeface="+mn-lt"/>
            </a:endParaRPr>
          </a:p>
        </p:txBody>
      </p:sp>
      <p:pic>
        <p:nvPicPr>
          <p:cNvPr id="7" name="Picture 5">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27584" y="4128018"/>
            <a:ext cx="2802781" cy="1915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 name="矩形 7"/>
          <p:cNvSpPr/>
          <p:nvPr/>
        </p:nvSpPr>
        <p:spPr bwMode="auto">
          <a:xfrm>
            <a:off x="6731000" y="4370090"/>
            <a:ext cx="1513408" cy="1431528"/>
          </a:xfrm>
          <a:prstGeom prst="rect">
            <a:avLst/>
          </a:prstGeom>
          <a:solidFill>
            <a:srgbClr val="99CC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TW" sz="2400" b="0" i="0" u="none" strike="noStrike" cap="none" normalizeH="0" baseline="0" dirty="0" smtClean="0">
                <a:ln>
                  <a:noFill/>
                </a:ln>
                <a:solidFill>
                  <a:schemeClr val="tx1"/>
                </a:solidFill>
                <a:effectLst/>
                <a:latin typeface="+mn-lt"/>
                <a:ea typeface="標楷體" panose="03000509000000000000" pitchFamily="65" charset="-120"/>
              </a:rPr>
              <a:t>Frame Buffer</a:t>
            </a: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cxnSp>
        <p:nvCxnSpPr>
          <p:cNvPr id="10" name="直線單箭頭接點 9"/>
          <p:cNvCxnSpPr/>
          <p:nvPr/>
        </p:nvCxnSpPr>
        <p:spPr bwMode="auto">
          <a:xfrm>
            <a:off x="3630365" y="5085854"/>
            <a:ext cx="3100635" cy="0"/>
          </a:xfrm>
          <a:prstGeom prst="straightConnector1">
            <a:avLst/>
          </a:prstGeom>
          <a:solidFill>
            <a:schemeClr val="accent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1" name="文字方塊 10"/>
          <p:cNvSpPr txBox="1"/>
          <p:nvPr/>
        </p:nvSpPr>
        <p:spPr>
          <a:xfrm>
            <a:off x="7020272" y="3900537"/>
            <a:ext cx="883447" cy="461665"/>
          </a:xfrm>
          <a:prstGeom prst="rect">
            <a:avLst/>
          </a:prstGeom>
          <a:noFill/>
        </p:spPr>
        <p:txBody>
          <a:bodyPr wrap="none" rtlCol="0">
            <a:spAutoFit/>
          </a:bodyPr>
          <a:lstStyle/>
          <a:p>
            <a:r>
              <a:rPr lang="en-US" altLang="zh-TW" dirty="0" smtClean="0">
                <a:latin typeface="+mn-lt"/>
              </a:rPr>
              <a:t>Pixels</a:t>
            </a:r>
            <a:endParaRPr lang="zh-TW" altLang="en-US" dirty="0">
              <a:latin typeface="+mn-lt"/>
            </a:endParaRPr>
          </a:p>
        </p:txBody>
      </p:sp>
      <p:sp>
        <p:nvSpPr>
          <p:cNvPr id="12" name="文字方塊 11"/>
          <p:cNvSpPr txBox="1"/>
          <p:nvPr/>
        </p:nvSpPr>
        <p:spPr>
          <a:xfrm>
            <a:off x="4166977" y="5143836"/>
            <a:ext cx="2345642" cy="461665"/>
          </a:xfrm>
          <a:prstGeom prst="rect">
            <a:avLst/>
          </a:prstGeom>
          <a:noFill/>
        </p:spPr>
        <p:txBody>
          <a:bodyPr wrap="none" rtlCol="0">
            <a:spAutoFit/>
          </a:bodyPr>
          <a:lstStyle/>
          <a:p>
            <a:r>
              <a:rPr lang="en-US" altLang="zh-TW" dirty="0" smtClean="0">
                <a:solidFill>
                  <a:srgbClr val="FF0000"/>
                </a:solidFill>
                <a:latin typeface="+mn-lt"/>
              </a:rPr>
              <a:t>Graphics pipeline</a:t>
            </a:r>
            <a:endParaRPr lang="zh-TW" altLang="en-US" dirty="0">
              <a:solidFill>
                <a:srgbClr val="FF0000"/>
              </a:solidFill>
              <a:latin typeface="+mn-lt"/>
            </a:endParaRPr>
          </a:p>
        </p:txBody>
      </p:sp>
      <p:pic>
        <p:nvPicPr>
          <p:cNvPr id="1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384909" y="3224658"/>
            <a:ext cx="1187029" cy="86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cxnSp>
        <p:nvCxnSpPr>
          <p:cNvPr id="5" name="直線單箭頭接點 4"/>
          <p:cNvCxnSpPr/>
          <p:nvPr/>
        </p:nvCxnSpPr>
        <p:spPr bwMode="auto">
          <a:xfrm>
            <a:off x="3923928" y="3284984"/>
            <a:ext cx="460981" cy="270334"/>
          </a:xfrm>
          <a:prstGeom prst="straightConnector1">
            <a:avLst/>
          </a:prstGeom>
          <a:solidFill>
            <a:schemeClr val="accent1"/>
          </a:solidFill>
          <a:ln w="9525" cap="flat" cmpd="sng" algn="ctr">
            <a:solidFill>
              <a:schemeClr val="accent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94480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p:txBody>
          <a:bodyPr/>
          <a:lstStyle/>
          <a:p>
            <a:r>
              <a:rPr lang="en-US" altLang="zh-TW" dirty="0" smtClean="0"/>
              <a:t>Data Lanes to Form Array Processing</a:t>
            </a:r>
            <a:endParaRPr lang="en-US" altLang="zh-TW" dirty="0"/>
          </a:p>
        </p:txBody>
      </p:sp>
      <p:sp>
        <p:nvSpPr>
          <p:cNvPr id="6" name="內容版面配置區 5"/>
          <p:cNvSpPr>
            <a:spLocks noGrp="1"/>
          </p:cNvSpPr>
          <p:nvPr>
            <p:ph idx="1"/>
          </p:nvPr>
        </p:nvSpPr>
        <p:spPr/>
        <p:txBody>
          <a:bodyPr/>
          <a:lstStyle/>
          <a:p>
            <a:r>
              <a:rPr lang="en-US" altLang="zh-TW" dirty="0" smtClean="0"/>
              <a:t>Replicate to handle large number of triangles/pixels</a:t>
            </a:r>
            <a:br>
              <a:rPr lang="en-US" altLang="zh-TW" dirty="0" smtClean="0"/>
            </a:br>
            <a:r>
              <a:rPr lang="en-US" altLang="zh-TW" dirty="0" smtClean="0">
                <a:sym typeface="Wingdings" panose="05000000000000000000" pitchFamily="2" charset="2"/>
              </a:rPr>
              <a:t></a:t>
            </a:r>
            <a:r>
              <a:rPr lang="zh-TW" altLang="en-US" dirty="0" smtClean="0">
                <a:sym typeface="Wingdings" panose="05000000000000000000" pitchFamily="2" charset="2"/>
              </a:rPr>
              <a:t> </a:t>
            </a:r>
            <a:r>
              <a:rPr lang="en-US" altLang="zh-TW" dirty="0" smtClean="0">
                <a:sym typeface="Wingdings" panose="05000000000000000000" pitchFamily="2" charset="2"/>
              </a:rPr>
              <a:t>array proc.</a:t>
            </a:r>
            <a:endParaRPr lang="en-US" altLang="zh-TW" dirty="0" smtClean="0"/>
          </a:p>
          <a:p>
            <a:r>
              <a:rPr lang="en-US" altLang="zh-TW" dirty="0" smtClean="0"/>
              <a:t>All PEs</a:t>
            </a:r>
            <a:br>
              <a:rPr lang="en-US" altLang="zh-TW" dirty="0" smtClean="0"/>
            </a:br>
            <a:r>
              <a:rPr lang="en-US" altLang="zh-TW" dirty="0" smtClean="0"/>
              <a:t>execute</a:t>
            </a:r>
            <a:br>
              <a:rPr lang="en-US" altLang="zh-TW" dirty="0" smtClean="0"/>
            </a:br>
            <a:r>
              <a:rPr lang="en-US" altLang="zh-TW" dirty="0" smtClean="0"/>
              <a:t>same</a:t>
            </a:r>
            <a:br>
              <a:rPr lang="en-US" altLang="zh-TW" dirty="0" smtClean="0"/>
            </a:br>
            <a:r>
              <a:rPr lang="en-US" altLang="zh-TW" dirty="0" smtClean="0"/>
              <a:t>instruction</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29</a:t>
            </a:fld>
            <a:endParaRPr lang="zh-TW" altLang="zh-TW" dirty="0"/>
          </a:p>
        </p:txBody>
      </p:sp>
      <p:pic>
        <p:nvPicPr>
          <p:cNvPr id="33794"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9222" y="1556792"/>
            <a:ext cx="7743258" cy="453650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矩形 2"/>
          <p:cNvSpPr/>
          <p:nvPr/>
        </p:nvSpPr>
        <p:spPr bwMode="auto">
          <a:xfrm>
            <a:off x="3347864" y="4365104"/>
            <a:ext cx="792088"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mn-lt"/>
                <a:ea typeface="標楷體" panose="03000509000000000000" pitchFamily="65" charset="-120"/>
              </a:rPr>
              <a:t>PC 0</a:t>
            </a:r>
            <a:endParaRPr kumimoji="0" lang="zh-TW" altLang="en-US" sz="18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7" name="矩形 6"/>
          <p:cNvSpPr/>
          <p:nvPr/>
        </p:nvSpPr>
        <p:spPr bwMode="auto">
          <a:xfrm>
            <a:off x="3347864" y="4581128"/>
            <a:ext cx="792088"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mn-lt"/>
                <a:ea typeface="標楷體" panose="03000509000000000000" pitchFamily="65" charset="-120"/>
              </a:rPr>
              <a:t>PC 1</a:t>
            </a:r>
            <a:endParaRPr kumimoji="0" lang="zh-TW" altLang="en-US" sz="18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8" name="矩形 7"/>
          <p:cNvSpPr/>
          <p:nvPr/>
        </p:nvSpPr>
        <p:spPr bwMode="auto">
          <a:xfrm>
            <a:off x="3347864" y="4797152"/>
            <a:ext cx="792088"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1800" dirty="0" smtClean="0">
                <a:latin typeface="+mn-lt"/>
                <a:ea typeface="標楷體" panose="03000509000000000000" pitchFamily="65" charset="-120"/>
              </a:rPr>
              <a:t>...</a:t>
            </a:r>
            <a:endParaRPr kumimoji="0" lang="zh-TW" altLang="en-US" sz="18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9" name="矩形 8"/>
          <p:cNvSpPr/>
          <p:nvPr/>
        </p:nvSpPr>
        <p:spPr bwMode="auto">
          <a:xfrm>
            <a:off x="3347864" y="5013176"/>
            <a:ext cx="792088" cy="216024"/>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mn-lt"/>
                <a:ea typeface="標楷體" panose="03000509000000000000" pitchFamily="65" charset="-120"/>
              </a:rPr>
              <a:t>PC</a:t>
            </a:r>
            <a:r>
              <a:rPr kumimoji="0" lang="en-US" altLang="zh-TW" sz="1800" b="0" i="0" u="none" strike="noStrike" cap="none" normalizeH="0" dirty="0" smtClean="0">
                <a:ln>
                  <a:noFill/>
                </a:ln>
                <a:solidFill>
                  <a:schemeClr val="tx1"/>
                </a:solidFill>
                <a:effectLst/>
                <a:latin typeface="+mn-lt"/>
                <a:ea typeface="標楷體" panose="03000509000000000000" pitchFamily="65" charset="-120"/>
              </a:rPr>
              <a:t> n-1</a:t>
            </a:r>
            <a:endParaRPr kumimoji="0" lang="zh-TW" altLang="en-US" sz="18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5" name="圓角矩形 4"/>
          <p:cNvSpPr/>
          <p:nvPr/>
        </p:nvSpPr>
        <p:spPr bwMode="auto">
          <a:xfrm>
            <a:off x="4932040" y="2996952"/>
            <a:ext cx="2736304" cy="216024"/>
          </a:xfrm>
          <a:prstGeom prst="roundRect">
            <a:avLst/>
          </a:prstGeom>
          <a:noFill/>
          <a:ln w="57150" cap="flat" cmpd="sng" algn="ctr">
            <a:solidFill>
              <a:srgbClr val="FF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374508447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p:txBody>
          <a:bodyPr/>
          <a:lstStyle/>
          <a:p>
            <a:r>
              <a:rPr lang="en-US" altLang="zh-TW" dirty="0" smtClean="0"/>
              <a:t>With and Without Multithreading</a:t>
            </a:r>
            <a:endParaRPr lang="en-US"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30</a:t>
            </a:fld>
            <a:endParaRPr lang="zh-TW" altLang="zh-TW"/>
          </a:p>
        </p:txBody>
      </p:sp>
      <p:pic>
        <p:nvPicPr>
          <p:cNvPr id="29698"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72831" y="1183180"/>
            <a:ext cx="2479289" cy="475207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699"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53066" y="1183180"/>
            <a:ext cx="2457619" cy="4766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0" name="Text Box 4"/>
          <p:cNvSpPr txBox="1">
            <a:spLocks noChangeArrowheads="1"/>
          </p:cNvSpPr>
          <p:nvPr/>
        </p:nvSpPr>
        <p:spPr bwMode="auto">
          <a:xfrm>
            <a:off x="5940152" y="1484784"/>
            <a:ext cx="3021571" cy="42103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lnSpc>
                <a:spcPct val="95000"/>
              </a:lnSpc>
            </a:pPr>
            <a:r>
              <a:rPr lang="en-US" altLang="zh-TW" b="1" dirty="0">
                <a:latin typeface="+mn-lt"/>
              </a:rPr>
              <a:t>Pros: </a:t>
            </a:r>
          </a:p>
          <a:p>
            <a:pPr>
              <a:lnSpc>
                <a:spcPct val="95000"/>
              </a:lnSpc>
            </a:pPr>
            <a:r>
              <a:rPr lang="en-US" altLang="zh-TW" dirty="0">
                <a:latin typeface="+mn-lt"/>
              </a:rPr>
              <a:t>reduce cache size,</a:t>
            </a:r>
          </a:p>
          <a:p>
            <a:pPr>
              <a:lnSpc>
                <a:spcPct val="95000"/>
              </a:lnSpc>
            </a:pPr>
            <a:r>
              <a:rPr lang="en-US" altLang="zh-TW" dirty="0">
                <a:latin typeface="+mn-lt"/>
              </a:rPr>
              <a:t>no branch predictor, </a:t>
            </a:r>
          </a:p>
          <a:p>
            <a:pPr>
              <a:lnSpc>
                <a:spcPct val="95000"/>
              </a:lnSpc>
            </a:pPr>
            <a:r>
              <a:rPr lang="en-US" altLang="zh-TW" dirty="0">
                <a:latin typeface="+mn-lt"/>
              </a:rPr>
              <a:t>no OOO scheduler</a:t>
            </a:r>
          </a:p>
          <a:p>
            <a:pPr>
              <a:lnSpc>
                <a:spcPct val="95000"/>
              </a:lnSpc>
            </a:pPr>
            <a:endParaRPr lang="en-US" altLang="zh-TW" dirty="0">
              <a:latin typeface="+mn-lt"/>
            </a:endParaRPr>
          </a:p>
          <a:p>
            <a:pPr>
              <a:lnSpc>
                <a:spcPct val="95000"/>
              </a:lnSpc>
            </a:pPr>
            <a:r>
              <a:rPr lang="en-US" altLang="zh-TW" b="1" dirty="0">
                <a:latin typeface="+mn-lt"/>
              </a:rPr>
              <a:t>Cons: </a:t>
            </a:r>
          </a:p>
          <a:p>
            <a:pPr>
              <a:lnSpc>
                <a:spcPct val="95000"/>
              </a:lnSpc>
            </a:pPr>
            <a:r>
              <a:rPr lang="en-US" altLang="zh-TW" dirty="0">
                <a:latin typeface="+mn-lt"/>
              </a:rPr>
              <a:t>register pressure,</a:t>
            </a:r>
          </a:p>
          <a:p>
            <a:pPr>
              <a:lnSpc>
                <a:spcPct val="95000"/>
              </a:lnSpc>
            </a:pPr>
            <a:r>
              <a:rPr lang="en-US" altLang="zh-TW" dirty="0">
                <a:latin typeface="+mn-lt"/>
              </a:rPr>
              <a:t>thread scheduler,</a:t>
            </a:r>
          </a:p>
          <a:p>
            <a:pPr>
              <a:lnSpc>
                <a:spcPct val="95000"/>
              </a:lnSpc>
            </a:pPr>
            <a:r>
              <a:rPr lang="en-US" altLang="zh-TW" dirty="0">
                <a:latin typeface="+mn-lt"/>
              </a:rPr>
              <a:t>require huge </a:t>
            </a:r>
            <a:r>
              <a:rPr lang="en-US" altLang="zh-TW" dirty="0" smtClean="0">
                <a:latin typeface="+mn-lt"/>
              </a:rPr>
              <a:t>parallelism</a:t>
            </a:r>
          </a:p>
          <a:p>
            <a:pPr>
              <a:lnSpc>
                <a:spcPct val="95000"/>
              </a:lnSpc>
            </a:pPr>
            <a:endParaRPr lang="en-US" altLang="zh-TW" dirty="0">
              <a:latin typeface="+mn-lt"/>
            </a:endParaRPr>
          </a:p>
          <a:p>
            <a:pPr algn="ctr">
              <a:lnSpc>
                <a:spcPct val="95000"/>
              </a:lnSpc>
            </a:pPr>
            <a:r>
              <a:rPr lang="en-US" altLang="zh-TW" dirty="0" smtClean="0">
                <a:solidFill>
                  <a:srgbClr val="FF0000"/>
                </a:solidFill>
                <a:latin typeface="Comic Sans MS" panose="030F0702030302020204" pitchFamily="66" charset="0"/>
              </a:rPr>
              <a:t>Very high computation density</a:t>
            </a:r>
            <a:endParaRPr lang="en-US" altLang="zh-TW"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3219926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p:txBody>
          <a:bodyPr/>
          <a:lstStyle/>
          <a:p>
            <a:r>
              <a:rPr lang="en-US" altLang="zh-TW" dirty="0" smtClean="0"/>
              <a:t>Multithreading in Array Processors</a:t>
            </a:r>
            <a:endParaRPr lang="en-US" altLang="zh-TW" dirty="0"/>
          </a:p>
        </p:txBody>
      </p:sp>
      <p:sp>
        <p:nvSpPr>
          <p:cNvPr id="8" name="內容版面配置區 7"/>
          <p:cNvSpPr>
            <a:spLocks noGrp="1"/>
          </p:cNvSpPr>
          <p:nvPr>
            <p:ph idx="1"/>
          </p:nvPr>
        </p:nvSpPr>
        <p:spPr>
          <a:xfrm>
            <a:off x="361422" y="1052736"/>
            <a:ext cx="4202603" cy="4967287"/>
          </a:xfrm>
        </p:spPr>
        <p:txBody>
          <a:bodyPr/>
          <a:lstStyle/>
          <a:p>
            <a:r>
              <a:rPr lang="en-US" altLang="zh-TW" sz="2400" dirty="0" smtClean="0"/>
              <a:t>All PEs run same instruction but on different data (SIMD)</a:t>
            </a:r>
          </a:p>
          <a:p>
            <a:r>
              <a:rPr lang="en-US" altLang="zh-TW" sz="2400" dirty="0" smtClean="0"/>
              <a:t>The </a:t>
            </a:r>
            <a:r>
              <a:rPr lang="en-US" altLang="zh-TW" sz="2400" i="1" dirty="0" smtClean="0"/>
              <a:t>m</a:t>
            </a:r>
            <a:r>
              <a:rPr lang="en-US" altLang="zh-TW" sz="2400" dirty="0" smtClean="0"/>
              <a:t> concurrent threads form a </a:t>
            </a:r>
            <a:r>
              <a:rPr lang="en-US" altLang="zh-TW" sz="2400" i="1" dirty="0" smtClean="0">
                <a:solidFill>
                  <a:srgbClr val="FF0000"/>
                </a:solidFill>
              </a:rPr>
              <a:t>warp</a:t>
            </a:r>
            <a:r>
              <a:rPr lang="en-US" altLang="zh-TW" sz="2400" dirty="0" smtClean="0"/>
              <a:t> (in CUDA)</a:t>
            </a:r>
          </a:p>
          <a:p>
            <a:r>
              <a:rPr lang="en-US" altLang="zh-TW" sz="2400" dirty="0"/>
              <a:t>To hide memory latency</a:t>
            </a:r>
            <a:r>
              <a:rPr lang="en-US" altLang="zh-TW" sz="2400" dirty="0" smtClean="0"/>
              <a:t>, </a:t>
            </a:r>
            <a:r>
              <a:rPr lang="en-US" altLang="zh-TW" sz="2400" i="1" dirty="0" smtClean="0"/>
              <a:t>n</a:t>
            </a:r>
            <a:r>
              <a:rPr lang="en-US" altLang="zh-TW" sz="2400" dirty="0" smtClean="0"/>
              <a:t> warps are </a:t>
            </a:r>
            <a:r>
              <a:rPr lang="en-US" altLang="zh-TW" sz="2400" dirty="0"/>
              <a:t>executed in an</a:t>
            </a:r>
            <a:br>
              <a:rPr lang="en-US" altLang="zh-TW" sz="2400" dirty="0"/>
            </a:br>
            <a:r>
              <a:rPr lang="en-US" altLang="zh-TW" sz="2400" dirty="0"/>
              <a:t>interleaved </a:t>
            </a:r>
            <a:r>
              <a:rPr lang="en-US" altLang="zh-TW" sz="2400" dirty="0" smtClean="0"/>
              <a:t>fashion</a:t>
            </a:r>
          </a:p>
          <a:p>
            <a:r>
              <a:rPr lang="en-US" altLang="zh-TW" sz="2400" dirty="0" smtClean="0"/>
              <a:t>The </a:t>
            </a:r>
            <a:r>
              <a:rPr lang="en-US" altLang="zh-TW" sz="2400" i="1" dirty="0" err="1" smtClean="0"/>
              <a:t>m</a:t>
            </a:r>
            <a:r>
              <a:rPr lang="en-US" altLang="zh-TW" sz="2400" i="1" dirty="0" err="1" smtClean="0">
                <a:sym typeface="Symbol" panose="05050102010706020507" pitchFamily="18" charset="2"/>
              </a:rPr>
              <a:t></a:t>
            </a:r>
            <a:r>
              <a:rPr lang="en-US" altLang="zh-TW" sz="2400" i="1" dirty="0" err="1" smtClean="0"/>
              <a:t>n</a:t>
            </a:r>
            <a:r>
              <a:rPr lang="en-US" altLang="zh-TW" sz="2400" i="1" dirty="0" smtClean="0"/>
              <a:t> </a:t>
            </a:r>
            <a:r>
              <a:rPr lang="en-US" altLang="zh-TW" sz="2400" dirty="0" smtClean="0"/>
              <a:t>threads form a </a:t>
            </a:r>
            <a:r>
              <a:rPr lang="en-US" altLang="zh-TW" sz="2400" i="1" dirty="0" smtClean="0">
                <a:solidFill>
                  <a:srgbClr val="FF0000"/>
                </a:solidFill>
              </a:rPr>
              <a:t>thread block</a:t>
            </a:r>
          </a:p>
          <a:p>
            <a:r>
              <a:rPr lang="en-US" altLang="zh-TW" sz="2400" dirty="0"/>
              <a:t>Register values of all threads stay in register file</a:t>
            </a:r>
          </a:p>
          <a:p>
            <a:r>
              <a:rPr lang="en-US" altLang="zh-TW" sz="2400" dirty="0"/>
              <a:t>No OS context </a:t>
            </a:r>
            <a:r>
              <a:rPr lang="en-US" altLang="zh-TW" sz="2400" dirty="0" smtClean="0"/>
              <a:t>switching</a:t>
            </a:r>
            <a:endParaRPr lang="en-US" altLang="zh-TW" sz="2400"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31</a:t>
            </a:fld>
            <a:endParaRPr lang="zh-TW" altLang="zh-TW"/>
          </a:p>
        </p:txBody>
      </p:sp>
      <p:grpSp>
        <p:nvGrpSpPr>
          <p:cNvPr id="13" name="Group 4"/>
          <p:cNvGrpSpPr>
            <a:grpSpLocks/>
          </p:cNvGrpSpPr>
          <p:nvPr/>
        </p:nvGrpSpPr>
        <p:grpSpPr bwMode="auto">
          <a:xfrm>
            <a:off x="4771779" y="1032793"/>
            <a:ext cx="4192709" cy="4916487"/>
            <a:chOff x="2976" y="950"/>
            <a:chExt cx="2406" cy="2807"/>
          </a:xfrm>
        </p:grpSpPr>
        <p:sp>
          <p:nvSpPr>
            <p:cNvPr id="14" name="AutoShape 5"/>
            <p:cNvSpPr>
              <a:spLocks noChangeAspect="1" noChangeArrowheads="1" noTextEdit="1"/>
            </p:cNvSpPr>
            <p:nvPr/>
          </p:nvSpPr>
          <p:spPr bwMode="auto">
            <a:xfrm>
              <a:off x="2976" y="960"/>
              <a:ext cx="2406" cy="2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z="2800">
                <a:latin typeface="+mn-lt"/>
              </a:endParaRPr>
            </a:p>
          </p:txBody>
        </p:sp>
        <p:sp>
          <p:nvSpPr>
            <p:cNvPr id="15" name="Rectangle 6"/>
            <p:cNvSpPr>
              <a:spLocks noChangeArrowheads="1"/>
            </p:cNvSpPr>
            <p:nvPr/>
          </p:nvSpPr>
          <p:spPr bwMode="auto">
            <a:xfrm>
              <a:off x="3079" y="1735"/>
              <a:ext cx="1125" cy="1949"/>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6" name="Rectangle 7"/>
            <p:cNvSpPr>
              <a:spLocks noChangeArrowheads="1"/>
            </p:cNvSpPr>
            <p:nvPr/>
          </p:nvSpPr>
          <p:spPr bwMode="auto">
            <a:xfrm>
              <a:off x="3079" y="1735"/>
              <a:ext cx="1125" cy="1949"/>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7" name="Rectangle 8"/>
            <p:cNvSpPr>
              <a:spLocks noChangeArrowheads="1"/>
            </p:cNvSpPr>
            <p:nvPr/>
          </p:nvSpPr>
          <p:spPr bwMode="auto">
            <a:xfrm>
              <a:off x="3166" y="203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8" name="Rectangle 9"/>
            <p:cNvSpPr>
              <a:spLocks noChangeArrowheads="1"/>
            </p:cNvSpPr>
            <p:nvPr/>
          </p:nvSpPr>
          <p:spPr bwMode="auto">
            <a:xfrm>
              <a:off x="3166" y="203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9" name="Rectangle 10"/>
            <p:cNvSpPr>
              <a:spLocks noChangeArrowheads="1"/>
            </p:cNvSpPr>
            <p:nvPr/>
          </p:nvSpPr>
          <p:spPr bwMode="auto">
            <a:xfrm>
              <a:off x="3444" y="2035"/>
              <a:ext cx="363"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Decode</a:t>
              </a:r>
              <a:endParaRPr lang="en-US" altLang="zh-TW" sz="2000">
                <a:latin typeface="+mn-lt"/>
              </a:endParaRPr>
            </a:p>
          </p:txBody>
        </p:sp>
        <p:sp>
          <p:nvSpPr>
            <p:cNvPr id="20" name="Rectangle 11"/>
            <p:cNvSpPr>
              <a:spLocks noChangeArrowheads="1"/>
            </p:cNvSpPr>
            <p:nvPr/>
          </p:nvSpPr>
          <p:spPr bwMode="auto">
            <a:xfrm>
              <a:off x="3166"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21" name="Rectangle 12"/>
            <p:cNvSpPr>
              <a:spLocks noChangeArrowheads="1"/>
            </p:cNvSpPr>
            <p:nvPr/>
          </p:nvSpPr>
          <p:spPr bwMode="auto">
            <a:xfrm>
              <a:off x="3166"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22" name="Rectangle 13"/>
            <p:cNvSpPr>
              <a:spLocks noChangeArrowheads="1"/>
            </p:cNvSpPr>
            <p:nvPr/>
          </p:nvSpPr>
          <p:spPr bwMode="auto">
            <a:xfrm rot="5400000">
              <a:off x="3226" y="2288"/>
              <a:ext cx="6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R</a:t>
              </a:r>
              <a:endParaRPr lang="en-US" altLang="zh-TW" sz="2000">
                <a:latin typeface="+mn-lt"/>
              </a:endParaRPr>
            </a:p>
          </p:txBody>
        </p:sp>
        <p:sp>
          <p:nvSpPr>
            <p:cNvPr id="23" name="Rectangle 14"/>
            <p:cNvSpPr>
              <a:spLocks noChangeArrowheads="1"/>
            </p:cNvSpPr>
            <p:nvPr/>
          </p:nvSpPr>
          <p:spPr bwMode="auto">
            <a:xfrm rot="5400000">
              <a:off x="3231" y="2351"/>
              <a:ext cx="5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F</a:t>
              </a:r>
              <a:endParaRPr lang="en-US" altLang="zh-TW" sz="2000">
                <a:latin typeface="+mn-lt"/>
              </a:endParaRPr>
            </a:p>
          </p:txBody>
        </p:sp>
        <p:sp>
          <p:nvSpPr>
            <p:cNvPr id="24" name="Rectangle 15"/>
            <p:cNvSpPr>
              <a:spLocks noChangeArrowheads="1"/>
            </p:cNvSpPr>
            <p:nvPr/>
          </p:nvSpPr>
          <p:spPr bwMode="auto">
            <a:xfrm>
              <a:off x="3944"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25" name="Rectangle 16"/>
            <p:cNvSpPr>
              <a:spLocks noChangeArrowheads="1"/>
            </p:cNvSpPr>
            <p:nvPr/>
          </p:nvSpPr>
          <p:spPr bwMode="auto">
            <a:xfrm>
              <a:off x="3944"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26" name="Rectangle 17"/>
            <p:cNvSpPr>
              <a:spLocks noChangeArrowheads="1"/>
            </p:cNvSpPr>
            <p:nvPr/>
          </p:nvSpPr>
          <p:spPr bwMode="auto">
            <a:xfrm rot="5400000">
              <a:off x="4008" y="2281"/>
              <a:ext cx="6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R</a:t>
              </a:r>
              <a:endParaRPr lang="en-US" altLang="zh-TW" sz="2000">
                <a:latin typeface="+mn-lt"/>
              </a:endParaRPr>
            </a:p>
          </p:txBody>
        </p:sp>
        <p:sp>
          <p:nvSpPr>
            <p:cNvPr id="27" name="Rectangle 18"/>
            <p:cNvSpPr>
              <a:spLocks noChangeArrowheads="1"/>
            </p:cNvSpPr>
            <p:nvPr/>
          </p:nvSpPr>
          <p:spPr bwMode="auto">
            <a:xfrm rot="5400000">
              <a:off x="4013" y="2344"/>
              <a:ext cx="5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F</a:t>
              </a:r>
              <a:endParaRPr lang="en-US" altLang="zh-TW" sz="2000">
                <a:latin typeface="+mn-lt"/>
              </a:endParaRPr>
            </a:p>
          </p:txBody>
        </p:sp>
        <p:sp>
          <p:nvSpPr>
            <p:cNvPr id="28" name="Rectangle 19"/>
            <p:cNvSpPr>
              <a:spLocks noChangeArrowheads="1"/>
            </p:cNvSpPr>
            <p:nvPr/>
          </p:nvSpPr>
          <p:spPr bwMode="auto">
            <a:xfrm>
              <a:off x="3425" y="2255"/>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29" name="Rectangle 20"/>
            <p:cNvSpPr>
              <a:spLocks noChangeArrowheads="1"/>
            </p:cNvSpPr>
            <p:nvPr/>
          </p:nvSpPr>
          <p:spPr bwMode="auto">
            <a:xfrm>
              <a:off x="3425" y="2255"/>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30" name="Rectangle 21"/>
            <p:cNvSpPr>
              <a:spLocks noChangeArrowheads="1"/>
            </p:cNvSpPr>
            <p:nvPr/>
          </p:nvSpPr>
          <p:spPr bwMode="auto">
            <a:xfrm rot="5400000">
              <a:off x="3492" y="2288"/>
              <a:ext cx="6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R</a:t>
              </a:r>
              <a:endParaRPr lang="en-US" altLang="zh-TW" sz="2000">
                <a:latin typeface="+mn-lt"/>
              </a:endParaRPr>
            </a:p>
          </p:txBody>
        </p:sp>
        <p:sp>
          <p:nvSpPr>
            <p:cNvPr id="31" name="Rectangle 22"/>
            <p:cNvSpPr>
              <a:spLocks noChangeArrowheads="1"/>
            </p:cNvSpPr>
            <p:nvPr/>
          </p:nvSpPr>
          <p:spPr bwMode="auto">
            <a:xfrm rot="5400000">
              <a:off x="3497" y="2351"/>
              <a:ext cx="5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F</a:t>
              </a:r>
              <a:endParaRPr lang="en-US" altLang="zh-TW" sz="2000">
                <a:latin typeface="+mn-lt"/>
              </a:endParaRPr>
            </a:p>
          </p:txBody>
        </p:sp>
        <p:sp>
          <p:nvSpPr>
            <p:cNvPr id="32" name="Line 23"/>
            <p:cNvSpPr>
              <a:spLocks noChangeShapeType="1"/>
            </p:cNvSpPr>
            <p:nvPr/>
          </p:nvSpPr>
          <p:spPr bwMode="auto">
            <a:xfrm>
              <a:off x="3641" y="1951"/>
              <a:ext cx="1" cy="33"/>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33" name="Freeform 24"/>
            <p:cNvSpPr>
              <a:spLocks/>
            </p:cNvSpPr>
            <p:nvPr/>
          </p:nvSpPr>
          <p:spPr bwMode="auto">
            <a:xfrm>
              <a:off x="3606" y="1967"/>
              <a:ext cx="71" cy="71"/>
            </a:xfrm>
            <a:custGeom>
              <a:avLst/>
              <a:gdLst>
                <a:gd name="T0" fmla="*/ 0 w 164"/>
                <a:gd name="T1" fmla="*/ 0 h 164"/>
                <a:gd name="T2" fmla="*/ 0 w 164"/>
                <a:gd name="T3" fmla="*/ 0 h 164"/>
                <a:gd name="T4" fmla="*/ 0 w 164"/>
                <a:gd name="T5" fmla="*/ 0 h 164"/>
                <a:gd name="T6" fmla="*/ 0 w 164"/>
                <a:gd name="T7" fmla="*/ 0 h 164"/>
                <a:gd name="T8" fmla="*/ 0 60000 65536"/>
                <a:gd name="T9" fmla="*/ 0 60000 65536"/>
                <a:gd name="T10" fmla="*/ 0 60000 65536"/>
                <a:gd name="T11" fmla="*/ 0 60000 65536"/>
                <a:gd name="T12" fmla="*/ 0 w 164"/>
                <a:gd name="T13" fmla="*/ 0 h 164"/>
                <a:gd name="T14" fmla="*/ 164 w 164"/>
                <a:gd name="T15" fmla="*/ 164 h 164"/>
              </a:gdLst>
              <a:ahLst/>
              <a:cxnLst>
                <a:cxn ang="T8">
                  <a:pos x="T0" y="T1"/>
                </a:cxn>
                <a:cxn ang="T9">
                  <a:pos x="T2" y="T3"/>
                </a:cxn>
                <a:cxn ang="T10">
                  <a:pos x="T4" y="T5"/>
                </a:cxn>
                <a:cxn ang="T11">
                  <a:pos x="T6" y="T7"/>
                </a:cxn>
              </a:cxnLst>
              <a:rect l="T12" t="T13" r="T14" b="T15"/>
              <a:pathLst>
                <a:path w="164" h="164">
                  <a:moveTo>
                    <a:pt x="82" y="164"/>
                  </a:moveTo>
                  <a:lnTo>
                    <a:pt x="0" y="0"/>
                  </a:lnTo>
                  <a:cubicBezTo>
                    <a:pt x="52" y="26"/>
                    <a:pt x="113" y="26"/>
                    <a:pt x="164" y="0"/>
                  </a:cubicBezTo>
                  <a:lnTo>
                    <a:pt x="82" y="164"/>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34" name="Rectangle 25"/>
            <p:cNvSpPr>
              <a:spLocks noChangeArrowheads="1"/>
            </p:cNvSpPr>
            <p:nvPr/>
          </p:nvSpPr>
          <p:spPr bwMode="auto">
            <a:xfrm>
              <a:off x="3166"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35" name="Rectangle 26"/>
            <p:cNvSpPr>
              <a:spLocks noChangeArrowheads="1"/>
            </p:cNvSpPr>
            <p:nvPr/>
          </p:nvSpPr>
          <p:spPr bwMode="auto">
            <a:xfrm>
              <a:off x="3166"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36" name="Rectangle 27"/>
            <p:cNvSpPr>
              <a:spLocks noChangeArrowheads="1"/>
            </p:cNvSpPr>
            <p:nvPr/>
          </p:nvSpPr>
          <p:spPr bwMode="auto">
            <a:xfrm rot="5400000">
              <a:off x="3225" y="2606"/>
              <a:ext cx="6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A</a:t>
              </a:r>
              <a:endParaRPr lang="en-US" altLang="zh-TW" sz="2000">
                <a:latin typeface="+mn-lt"/>
              </a:endParaRPr>
            </a:p>
          </p:txBody>
        </p:sp>
        <p:sp>
          <p:nvSpPr>
            <p:cNvPr id="37" name="Rectangle 28"/>
            <p:cNvSpPr>
              <a:spLocks noChangeArrowheads="1"/>
            </p:cNvSpPr>
            <p:nvPr/>
          </p:nvSpPr>
          <p:spPr bwMode="auto">
            <a:xfrm rot="5400000">
              <a:off x="3234" y="2662"/>
              <a:ext cx="4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L</a:t>
              </a:r>
              <a:endParaRPr lang="en-US" altLang="zh-TW" sz="2000">
                <a:latin typeface="+mn-lt"/>
              </a:endParaRPr>
            </a:p>
          </p:txBody>
        </p:sp>
        <p:sp>
          <p:nvSpPr>
            <p:cNvPr id="38" name="Rectangle 29"/>
            <p:cNvSpPr>
              <a:spLocks noChangeArrowheads="1"/>
            </p:cNvSpPr>
            <p:nvPr/>
          </p:nvSpPr>
          <p:spPr bwMode="auto">
            <a:xfrm rot="5400000">
              <a:off x="3220" y="2727"/>
              <a:ext cx="7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U</a:t>
              </a:r>
              <a:endParaRPr lang="en-US" altLang="zh-TW" sz="2000">
                <a:latin typeface="+mn-lt"/>
              </a:endParaRPr>
            </a:p>
          </p:txBody>
        </p:sp>
        <p:sp>
          <p:nvSpPr>
            <p:cNvPr id="39" name="Rectangle 30"/>
            <p:cNvSpPr>
              <a:spLocks noChangeArrowheads="1"/>
            </p:cNvSpPr>
            <p:nvPr/>
          </p:nvSpPr>
          <p:spPr bwMode="auto">
            <a:xfrm>
              <a:off x="3425"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40" name="Rectangle 31"/>
            <p:cNvSpPr>
              <a:spLocks noChangeArrowheads="1"/>
            </p:cNvSpPr>
            <p:nvPr/>
          </p:nvSpPr>
          <p:spPr bwMode="auto">
            <a:xfrm>
              <a:off x="3425"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41" name="Rectangle 32"/>
            <p:cNvSpPr>
              <a:spLocks noChangeArrowheads="1"/>
            </p:cNvSpPr>
            <p:nvPr/>
          </p:nvSpPr>
          <p:spPr bwMode="auto">
            <a:xfrm rot="5400000">
              <a:off x="3491" y="2606"/>
              <a:ext cx="6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A</a:t>
              </a:r>
              <a:endParaRPr lang="en-US" altLang="zh-TW" sz="2000">
                <a:latin typeface="+mn-lt"/>
              </a:endParaRPr>
            </a:p>
          </p:txBody>
        </p:sp>
        <p:sp>
          <p:nvSpPr>
            <p:cNvPr id="42" name="Rectangle 33"/>
            <p:cNvSpPr>
              <a:spLocks noChangeArrowheads="1"/>
            </p:cNvSpPr>
            <p:nvPr/>
          </p:nvSpPr>
          <p:spPr bwMode="auto">
            <a:xfrm rot="5400000">
              <a:off x="3500" y="2662"/>
              <a:ext cx="4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L</a:t>
              </a:r>
              <a:endParaRPr lang="en-US" altLang="zh-TW" sz="2000">
                <a:latin typeface="+mn-lt"/>
              </a:endParaRPr>
            </a:p>
          </p:txBody>
        </p:sp>
        <p:sp>
          <p:nvSpPr>
            <p:cNvPr id="43" name="Rectangle 34"/>
            <p:cNvSpPr>
              <a:spLocks noChangeArrowheads="1"/>
            </p:cNvSpPr>
            <p:nvPr/>
          </p:nvSpPr>
          <p:spPr bwMode="auto">
            <a:xfrm rot="5400000">
              <a:off x="3486" y="2727"/>
              <a:ext cx="7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U</a:t>
              </a:r>
              <a:endParaRPr lang="en-US" altLang="zh-TW" sz="2000">
                <a:latin typeface="+mn-lt"/>
              </a:endParaRPr>
            </a:p>
          </p:txBody>
        </p:sp>
        <p:sp>
          <p:nvSpPr>
            <p:cNvPr id="44" name="Rectangle 35"/>
            <p:cNvSpPr>
              <a:spLocks noChangeArrowheads="1"/>
            </p:cNvSpPr>
            <p:nvPr/>
          </p:nvSpPr>
          <p:spPr bwMode="auto">
            <a:xfrm>
              <a:off x="3944" y="2601"/>
              <a:ext cx="173" cy="260"/>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45" name="Rectangle 36"/>
            <p:cNvSpPr>
              <a:spLocks noChangeArrowheads="1"/>
            </p:cNvSpPr>
            <p:nvPr/>
          </p:nvSpPr>
          <p:spPr bwMode="auto">
            <a:xfrm>
              <a:off x="3944" y="2601"/>
              <a:ext cx="173" cy="26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46" name="Rectangle 37"/>
            <p:cNvSpPr>
              <a:spLocks noChangeArrowheads="1"/>
            </p:cNvSpPr>
            <p:nvPr/>
          </p:nvSpPr>
          <p:spPr bwMode="auto">
            <a:xfrm rot="5400000">
              <a:off x="4007" y="2606"/>
              <a:ext cx="6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A</a:t>
              </a:r>
              <a:endParaRPr lang="en-US" altLang="zh-TW" sz="2000">
                <a:latin typeface="+mn-lt"/>
              </a:endParaRPr>
            </a:p>
          </p:txBody>
        </p:sp>
        <p:sp>
          <p:nvSpPr>
            <p:cNvPr id="47" name="Rectangle 38"/>
            <p:cNvSpPr>
              <a:spLocks noChangeArrowheads="1"/>
            </p:cNvSpPr>
            <p:nvPr/>
          </p:nvSpPr>
          <p:spPr bwMode="auto">
            <a:xfrm rot="5400000">
              <a:off x="4016" y="2662"/>
              <a:ext cx="49"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L</a:t>
              </a:r>
              <a:endParaRPr lang="en-US" altLang="zh-TW" sz="2000">
                <a:latin typeface="+mn-lt"/>
              </a:endParaRPr>
            </a:p>
          </p:txBody>
        </p:sp>
        <p:sp>
          <p:nvSpPr>
            <p:cNvPr id="48" name="Rectangle 39"/>
            <p:cNvSpPr>
              <a:spLocks noChangeArrowheads="1"/>
            </p:cNvSpPr>
            <p:nvPr/>
          </p:nvSpPr>
          <p:spPr bwMode="auto">
            <a:xfrm rot="5400000">
              <a:off x="4002" y="2727"/>
              <a:ext cx="75"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U</a:t>
              </a:r>
              <a:endParaRPr lang="en-US" altLang="zh-TW" sz="2000">
                <a:latin typeface="+mn-lt"/>
              </a:endParaRPr>
            </a:p>
          </p:txBody>
        </p:sp>
        <p:sp>
          <p:nvSpPr>
            <p:cNvPr id="49" name="Line 40"/>
            <p:cNvSpPr>
              <a:spLocks noChangeShapeType="1"/>
            </p:cNvSpPr>
            <p:nvPr/>
          </p:nvSpPr>
          <p:spPr bwMode="auto">
            <a:xfrm>
              <a:off x="3252"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50" name="Freeform 41"/>
            <p:cNvSpPr>
              <a:spLocks/>
            </p:cNvSpPr>
            <p:nvPr/>
          </p:nvSpPr>
          <p:spPr bwMode="auto">
            <a:xfrm>
              <a:off x="3221" y="2539"/>
              <a:ext cx="63"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51" name="Line 42"/>
            <p:cNvSpPr>
              <a:spLocks noChangeShapeType="1"/>
            </p:cNvSpPr>
            <p:nvPr/>
          </p:nvSpPr>
          <p:spPr bwMode="auto">
            <a:xfrm>
              <a:off x="3512"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52" name="Freeform 43"/>
            <p:cNvSpPr>
              <a:spLocks/>
            </p:cNvSpPr>
            <p:nvPr/>
          </p:nvSpPr>
          <p:spPr bwMode="auto">
            <a:xfrm>
              <a:off x="3481" y="2539"/>
              <a:ext cx="62" cy="62"/>
            </a:xfrm>
            <a:custGeom>
              <a:avLst/>
              <a:gdLst>
                <a:gd name="T0" fmla="*/ 0 w 142"/>
                <a:gd name="T1" fmla="*/ 0 h 143"/>
                <a:gd name="T2" fmla="*/ 0 w 142"/>
                <a:gd name="T3" fmla="*/ 0 h 143"/>
                <a:gd name="T4" fmla="*/ 0 w 142"/>
                <a:gd name="T5" fmla="*/ 0 h 143"/>
                <a:gd name="T6" fmla="*/ 0 w 142"/>
                <a:gd name="T7" fmla="*/ 0 h 143"/>
                <a:gd name="T8" fmla="*/ 0 60000 65536"/>
                <a:gd name="T9" fmla="*/ 0 60000 65536"/>
                <a:gd name="T10" fmla="*/ 0 60000 65536"/>
                <a:gd name="T11" fmla="*/ 0 60000 65536"/>
                <a:gd name="T12" fmla="*/ 0 w 142"/>
                <a:gd name="T13" fmla="*/ 0 h 143"/>
                <a:gd name="T14" fmla="*/ 142 w 142"/>
                <a:gd name="T15" fmla="*/ 143 h 143"/>
              </a:gdLst>
              <a:ahLst/>
              <a:cxnLst>
                <a:cxn ang="T8">
                  <a:pos x="T0" y="T1"/>
                </a:cxn>
                <a:cxn ang="T9">
                  <a:pos x="T2" y="T3"/>
                </a:cxn>
                <a:cxn ang="T10">
                  <a:pos x="T4" y="T5"/>
                </a:cxn>
                <a:cxn ang="T11">
                  <a:pos x="T6" y="T7"/>
                </a:cxn>
              </a:cxnLst>
              <a:rect l="T12" t="T13" r="T14" b="T15"/>
              <a:pathLst>
                <a:path w="142" h="143">
                  <a:moveTo>
                    <a:pt x="71" y="143"/>
                  </a:moveTo>
                  <a:lnTo>
                    <a:pt x="0" y="0"/>
                  </a:lnTo>
                  <a:cubicBezTo>
                    <a:pt x="44" y="22"/>
                    <a:pt x="97" y="22"/>
                    <a:pt x="142"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53" name="Line 44"/>
            <p:cNvSpPr>
              <a:spLocks noChangeShapeType="1"/>
            </p:cNvSpPr>
            <p:nvPr/>
          </p:nvSpPr>
          <p:spPr bwMode="auto">
            <a:xfrm>
              <a:off x="4030" y="2515"/>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54" name="Freeform 45"/>
            <p:cNvSpPr>
              <a:spLocks/>
            </p:cNvSpPr>
            <p:nvPr/>
          </p:nvSpPr>
          <p:spPr bwMode="auto">
            <a:xfrm>
              <a:off x="3999" y="2539"/>
              <a:ext cx="63"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55" name="Line 46"/>
            <p:cNvSpPr>
              <a:spLocks noChangeShapeType="1"/>
            </p:cNvSpPr>
            <p:nvPr/>
          </p:nvSpPr>
          <p:spPr bwMode="auto">
            <a:xfrm>
              <a:off x="3252"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56" name="Freeform 47"/>
            <p:cNvSpPr>
              <a:spLocks/>
            </p:cNvSpPr>
            <p:nvPr/>
          </p:nvSpPr>
          <p:spPr bwMode="auto">
            <a:xfrm>
              <a:off x="3221" y="2192"/>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57" name="Line 48"/>
            <p:cNvSpPr>
              <a:spLocks noChangeShapeType="1"/>
            </p:cNvSpPr>
            <p:nvPr/>
          </p:nvSpPr>
          <p:spPr bwMode="auto">
            <a:xfrm>
              <a:off x="3512"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58" name="Freeform 49"/>
            <p:cNvSpPr>
              <a:spLocks/>
            </p:cNvSpPr>
            <p:nvPr/>
          </p:nvSpPr>
          <p:spPr bwMode="auto">
            <a:xfrm>
              <a:off x="3481" y="2192"/>
              <a:ext cx="62" cy="63"/>
            </a:xfrm>
            <a:custGeom>
              <a:avLst/>
              <a:gdLst>
                <a:gd name="T0" fmla="*/ 0 w 142"/>
                <a:gd name="T1" fmla="*/ 0 h 143"/>
                <a:gd name="T2" fmla="*/ 0 w 142"/>
                <a:gd name="T3" fmla="*/ 0 h 143"/>
                <a:gd name="T4" fmla="*/ 0 w 142"/>
                <a:gd name="T5" fmla="*/ 0 h 143"/>
                <a:gd name="T6" fmla="*/ 0 w 142"/>
                <a:gd name="T7" fmla="*/ 0 h 143"/>
                <a:gd name="T8" fmla="*/ 0 60000 65536"/>
                <a:gd name="T9" fmla="*/ 0 60000 65536"/>
                <a:gd name="T10" fmla="*/ 0 60000 65536"/>
                <a:gd name="T11" fmla="*/ 0 60000 65536"/>
                <a:gd name="T12" fmla="*/ 0 w 142"/>
                <a:gd name="T13" fmla="*/ 0 h 143"/>
                <a:gd name="T14" fmla="*/ 142 w 142"/>
                <a:gd name="T15" fmla="*/ 143 h 143"/>
              </a:gdLst>
              <a:ahLst/>
              <a:cxnLst>
                <a:cxn ang="T8">
                  <a:pos x="T0" y="T1"/>
                </a:cxn>
                <a:cxn ang="T9">
                  <a:pos x="T2" y="T3"/>
                </a:cxn>
                <a:cxn ang="T10">
                  <a:pos x="T4" y="T5"/>
                </a:cxn>
                <a:cxn ang="T11">
                  <a:pos x="T6" y="T7"/>
                </a:cxn>
              </a:cxnLst>
              <a:rect l="T12" t="T13" r="T14" b="T15"/>
              <a:pathLst>
                <a:path w="142" h="143">
                  <a:moveTo>
                    <a:pt x="71" y="143"/>
                  </a:moveTo>
                  <a:lnTo>
                    <a:pt x="0" y="0"/>
                  </a:lnTo>
                  <a:cubicBezTo>
                    <a:pt x="44" y="23"/>
                    <a:pt x="97" y="23"/>
                    <a:pt x="142"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59" name="Line 50"/>
            <p:cNvSpPr>
              <a:spLocks noChangeShapeType="1"/>
            </p:cNvSpPr>
            <p:nvPr/>
          </p:nvSpPr>
          <p:spPr bwMode="auto">
            <a:xfrm>
              <a:off x="4030" y="2168"/>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60" name="Freeform 51"/>
            <p:cNvSpPr>
              <a:spLocks/>
            </p:cNvSpPr>
            <p:nvPr/>
          </p:nvSpPr>
          <p:spPr bwMode="auto">
            <a:xfrm>
              <a:off x="3999" y="2192"/>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61" name="Rectangle 52"/>
            <p:cNvSpPr>
              <a:spLocks noChangeArrowheads="1"/>
            </p:cNvSpPr>
            <p:nvPr/>
          </p:nvSpPr>
          <p:spPr bwMode="auto">
            <a:xfrm>
              <a:off x="3166" y="294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62" name="Rectangle 53"/>
            <p:cNvSpPr>
              <a:spLocks noChangeArrowheads="1"/>
            </p:cNvSpPr>
            <p:nvPr/>
          </p:nvSpPr>
          <p:spPr bwMode="auto">
            <a:xfrm>
              <a:off x="3166" y="294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63" name="Rectangle 54"/>
            <p:cNvSpPr>
              <a:spLocks noChangeArrowheads="1"/>
            </p:cNvSpPr>
            <p:nvPr/>
          </p:nvSpPr>
          <p:spPr bwMode="auto">
            <a:xfrm>
              <a:off x="3416" y="2942"/>
              <a:ext cx="39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D-Cache</a:t>
              </a:r>
              <a:endParaRPr lang="en-US" altLang="zh-TW" sz="2000">
                <a:latin typeface="+mn-lt"/>
              </a:endParaRPr>
            </a:p>
          </p:txBody>
        </p:sp>
        <p:sp>
          <p:nvSpPr>
            <p:cNvPr id="64" name="Line 55"/>
            <p:cNvSpPr>
              <a:spLocks noChangeShapeType="1"/>
            </p:cNvSpPr>
            <p:nvPr/>
          </p:nvSpPr>
          <p:spPr bwMode="auto">
            <a:xfrm>
              <a:off x="3252"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65" name="Freeform 56"/>
            <p:cNvSpPr>
              <a:spLocks/>
            </p:cNvSpPr>
            <p:nvPr/>
          </p:nvSpPr>
          <p:spPr bwMode="auto">
            <a:xfrm>
              <a:off x="3221" y="2886"/>
              <a:ext cx="63"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66" name="Line 57"/>
            <p:cNvSpPr>
              <a:spLocks noChangeShapeType="1"/>
            </p:cNvSpPr>
            <p:nvPr/>
          </p:nvSpPr>
          <p:spPr bwMode="auto">
            <a:xfrm>
              <a:off x="3512"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67" name="Freeform 58"/>
            <p:cNvSpPr>
              <a:spLocks/>
            </p:cNvSpPr>
            <p:nvPr/>
          </p:nvSpPr>
          <p:spPr bwMode="auto">
            <a:xfrm>
              <a:off x="3481" y="2886"/>
              <a:ext cx="62" cy="62"/>
            </a:xfrm>
            <a:custGeom>
              <a:avLst/>
              <a:gdLst>
                <a:gd name="T0" fmla="*/ 0 w 142"/>
                <a:gd name="T1" fmla="*/ 0 h 143"/>
                <a:gd name="T2" fmla="*/ 0 w 142"/>
                <a:gd name="T3" fmla="*/ 0 h 143"/>
                <a:gd name="T4" fmla="*/ 0 w 142"/>
                <a:gd name="T5" fmla="*/ 0 h 143"/>
                <a:gd name="T6" fmla="*/ 0 w 142"/>
                <a:gd name="T7" fmla="*/ 0 h 143"/>
                <a:gd name="T8" fmla="*/ 0 w 142"/>
                <a:gd name="T9" fmla="*/ 0 h 143"/>
                <a:gd name="T10" fmla="*/ 0 60000 65536"/>
                <a:gd name="T11" fmla="*/ 0 60000 65536"/>
                <a:gd name="T12" fmla="*/ 0 60000 65536"/>
                <a:gd name="T13" fmla="*/ 0 60000 65536"/>
                <a:gd name="T14" fmla="*/ 0 60000 65536"/>
                <a:gd name="T15" fmla="*/ 0 w 142"/>
                <a:gd name="T16" fmla="*/ 0 h 143"/>
                <a:gd name="T17" fmla="*/ 142 w 142"/>
                <a:gd name="T18" fmla="*/ 143 h 143"/>
              </a:gdLst>
              <a:ahLst/>
              <a:cxnLst>
                <a:cxn ang="T10">
                  <a:pos x="T0" y="T1"/>
                </a:cxn>
                <a:cxn ang="T11">
                  <a:pos x="T2" y="T3"/>
                </a:cxn>
                <a:cxn ang="T12">
                  <a:pos x="T4" y="T5"/>
                </a:cxn>
                <a:cxn ang="T13">
                  <a:pos x="T6" y="T7"/>
                </a:cxn>
                <a:cxn ang="T14">
                  <a:pos x="T8" y="T9"/>
                </a:cxn>
              </a:cxnLst>
              <a:rect l="T15" t="T16" r="T17" b="T18"/>
              <a:pathLst>
                <a:path w="142" h="143">
                  <a:moveTo>
                    <a:pt x="71" y="143"/>
                  </a:moveTo>
                  <a:lnTo>
                    <a:pt x="0" y="0"/>
                  </a:lnTo>
                  <a:cubicBezTo>
                    <a:pt x="44" y="22"/>
                    <a:pt x="97" y="22"/>
                    <a:pt x="142"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68" name="Line 59"/>
            <p:cNvSpPr>
              <a:spLocks noChangeShapeType="1"/>
            </p:cNvSpPr>
            <p:nvPr/>
          </p:nvSpPr>
          <p:spPr bwMode="auto">
            <a:xfrm>
              <a:off x="4030" y="2861"/>
              <a:ext cx="1" cy="40"/>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69" name="Freeform 60"/>
            <p:cNvSpPr>
              <a:spLocks/>
            </p:cNvSpPr>
            <p:nvPr/>
          </p:nvSpPr>
          <p:spPr bwMode="auto">
            <a:xfrm>
              <a:off x="3999" y="2886"/>
              <a:ext cx="63"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1" y="143"/>
                  </a:moveTo>
                  <a:lnTo>
                    <a:pt x="0" y="0"/>
                  </a:lnTo>
                  <a:cubicBezTo>
                    <a:pt x="45" y="22"/>
                    <a:pt x="98" y="22"/>
                    <a:pt x="143"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70" name="Freeform 61"/>
            <p:cNvSpPr>
              <a:spLocks/>
            </p:cNvSpPr>
            <p:nvPr/>
          </p:nvSpPr>
          <p:spPr bwMode="auto">
            <a:xfrm>
              <a:off x="3339" y="3294"/>
              <a:ext cx="605" cy="87"/>
            </a:xfrm>
            <a:custGeom>
              <a:avLst/>
              <a:gdLst>
                <a:gd name="T0" fmla="*/ 0 w 605"/>
                <a:gd name="T1" fmla="*/ 0 h 87"/>
                <a:gd name="T2" fmla="*/ 605 w 605"/>
                <a:gd name="T3" fmla="*/ 0 h 87"/>
                <a:gd name="T4" fmla="*/ 504 w 605"/>
                <a:gd name="T5" fmla="*/ 87 h 87"/>
                <a:gd name="T6" fmla="*/ 101 w 605"/>
                <a:gd name="T7" fmla="*/ 87 h 87"/>
                <a:gd name="T8" fmla="*/ 0 w 605"/>
                <a:gd name="T9" fmla="*/ 0 h 87"/>
                <a:gd name="T10" fmla="*/ 0 60000 65536"/>
                <a:gd name="T11" fmla="*/ 0 60000 65536"/>
                <a:gd name="T12" fmla="*/ 0 60000 65536"/>
                <a:gd name="T13" fmla="*/ 0 60000 65536"/>
                <a:gd name="T14" fmla="*/ 0 60000 65536"/>
                <a:gd name="T15" fmla="*/ 0 w 605"/>
                <a:gd name="T16" fmla="*/ 0 h 87"/>
                <a:gd name="T17" fmla="*/ 605 w 605"/>
                <a:gd name="T18" fmla="*/ 87 h 87"/>
              </a:gdLst>
              <a:ahLst/>
              <a:cxnLst>
                <a:cxn ang="T10">
                  <a:pos x="T0" y="T1"/>
                </a:cxn>
                <a:cxn ang="T11">
                  <a:pos x="T2" y="T3"/>
                </a:cxn>
                <a:cxn ang="T12">
                  <a:pos x="T4" y="T5"/>
                </a:cxn>
                <a:cxn ang="T13">
                  <a:pos x="T6" y="T7"/>
                </a:cxn>
                <a:cxn ang="T14">
                  <a:pos x="T8" y="T9"/>
                </a:cxn>
              </a:cxnLst>
              <a:rect l="T15" t="T16" r="T17" b="T18"/>
              <a:pathLst>
                <a:path w="605" h="87">
                  <a:moveTo>
                    <a:pt x="0" y="0"/>
                  </a:moveTo>
                  <a:lnTo>
                    <a:pt x="605" y="0"/>
                  </a:lnTo>
                  <a:lnTo>
                    <a:pt x="504" y="87"/>
                  </a:lnTo>
                  <a:lnTo>
                    <a:pt x="101" y="87"/>
                  </a:lnTo>
                  <a:lnTo>
                    <a:pt x="0" y="0"/>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71" name="Line 62"/>
            <p:cNvSpPr>
              <a:spLocks noChangeShapeType="1"/>
            </p:cNvSpPr>
            <p:nvPr/>
          </p:nvSpPr>
          <p:spPr bwMode="auto">
            <a:xfrm>
              <a:off x="3641" y="3381"/>
              <a:ext cx="1" cy="3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72" name="Freeform 63"/>
            <p:cNvSpPr>
              <a:spLocks/>
            </p:cNvSpPr>
            <p:nvPr/>
          </p:nvSpPr>
          <p:spPr bwMode="auto">
            <a:xfrm>
              <a:off x="3610" y="3405"/>
              <a:ext cx="63" cy="63"/>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1" y="143"/>
                  </a:moveTo>
                  <a:lnTo>
                    <a:pt x="0" y="0"/>
                  </a:lnTo>
                  <a:cubicBezTo>
                    <a:pt x="45" y="23"/>
                    <a:pt x="98" y="23"/>
                    <a:pt x="143"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73" name="Rectangle 64"/>
            <p:cNvSpPr>
              <a:spLocks noChangeArrowheads="1"/>
            </p:cNvSpPr>
            <p:nvPr/>
          </p:nvSpPr>
          <p:spPr bwMode="auto">
            <a:xfrm>
              <a:off x="4376" y="3403"/>
              <a:ext cx="952" cy="130"/>
            </a:xfrm>
            <a:prstGeom prst="rect">
              <a:avLst/>
            </a:prstGeom>
            <a:solidFill>
              <a:srgbClr val="BFD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74" name="Rectangle 65"/>
            <p:cNvSpPr>
              <a:spLocks noChangeArrowheads="1"/>
            </p:cNvSpPr>
            <p:nvPr/>
          </p:nvSpPr>
          <p:spPr bwMode="auto">
            <a:xfrm>
              <a:off x="4376" y="3403"/>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75" name="Rectangle 66"/>
            <p:cNvSpPr>
              <a:spLocks noChangeArrowheads="1"/>
            </p:cNvSpPr>
            <p:nvPr/>
          </p:nvSpPr>
          <p:spPr bwMode="auto">
            <a:xfrm>
              <a:off x="4470" y="3396"/>
              <a:ext cx="70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Thread Warp 6</a:t>
              </a:r>
              <a:endParaRPr lang="en-US" altLang="zh-TW" sz="2000">
                <a:latin typeface="+mn-lt"/>
              </a:endParaRPr>
            </a:p>
          </p:txBody>
        </p:sp>
        <p:sp>
          <p:nvSpPr>
            <p:cNvPr id="76" name="Rectangle 67"/>
            <p:cNvSpPr>
              <a:spLocks noChangeArrowheads="1"/>
            </p:cNvSpPr>
            <p:nvPr/>
          </p:nvSpPr>
          <p:spPr bwMode="auto">
            <a:xfrm>
              <a:off x="4376" y="2991"/>
              <a:ext cx="952" cy="130"/>
            </a:xfrm>
            <a:prstGeom prst="rect">
              <a:avLst/>
            </a:prstGeom>
            <a:solidFill>
              <a:srgbClr val="D5EA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77" name="Rectangle 68"/>
            <p:cNvSpPr>
              <a:spLocks noChangeArrowheads="1"/>
            </p:cNvSpPr>
            <p:nvPr/>
          </p:nvSpPr>
          <p:spPr bwMode="auto">
            <a:xfrm>
              <a:off x="4376" y="2991"/>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78" name="Rectangle 69"/>
            <p:cNvSpPr>
              <a:spLocks noChangeArrowheads="1"/>
            </p:cNvSpPr>
            <p:nvPr/>
          </p:nvSpPr>
          <p:spPr bwMode="auto">
            <a:xfrm>
              <a:off x="4470" y="2984"/>
              <a:ext cx="70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Thread Warp 1</a:t>
              </a:r>
              <a:endParaRPr lang="en-US" altLang="zh-TW" sz="2000">
                <a:latin typeface="+mn-lt"/>
              </a:endParaRPr>
            </a:p>
          </p:txBody>
        </p:sp>
        <p:sp>
          <p:nvSpPr>
            <p:cNvPr id="79" name="Rectangle 70"/>
            <p:cNvSpPr>
              <a:spLocks noChangeArrowheads="1"/>
            </p:cNvSpPr>
            <p:nvPr/>
          </p:nvSpPr>
          <p:spPr bwMode="auto">
            <a:xfrm>
              <a:off x="4376" y="3121"/>
              <a:ext cx="952" cy="130"/>
            </a:xfrm>
            <a:prstGeom prst="rect">
              <a:avLst/>
            </a:prstGeom>
            <a:solidFill>
              <a:srgbClr val="EAF4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80" name="Rectangle 71"/>
            <p:cNvSpPr>
              <a:spLocks noChangeArrowheads="1"/>
            </p:cNvSpPr>
            <p:nvPr/>
          </p:nvSpPr>
          <p:spPr bwMode="auto">
            <a:xfrm>
              <a:off x="4376" y="3121"/>
              <a:ext cx="952"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81" name="Rectangle 72"/>
            <p:cNvSpPr>
              <a:spLocks noChangeArrowheads="1"/>
            </p:cNvSpPr>
            <p:nvPr/>
          </p:nvSpPr>
          <p:spPr bwMode="auto">
            <a:xfrm>
              <a:off x="4470" y="3117"/>
              <a:ext cx="70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Thread Warp 2</a:t>
              </a:r>
              <a:endParaRPr lang="en-US" altLang="zh-TW" sz="2000">
                <a:latin typeface="+mn-lt"/>
              </a:endParaRPr>
            </a:p>
          </p:txBody>
        </p:sp>
        <p:sp>
          <p:nvSpPr>
            <p:cNvPr id="82" name="Freeform 73"/>
            <p:cNvSpPr>
              <a:spLocks/>
            </p:cNvSpPr>
            <p:nvPr/>
          </p:nvSpPr>
          <p:spPr bwMode="auto">
            <a:xfrm>
              <a:off x="4117" y="2905"/>
              <a:ext cx="735" cy="108"/>
            </a:xfrm>
            <a:custGeom>
              <a:avLst/>
              <a:gdLst>
                <a:gd name="T0" fmla="*/ 0 w 1685"/>
                <a:gd name="T1" fmla="*/ 0 h 248"/>
                <a:gd name="T2" fmla="*/ 0 w 1685"/>
                <a:gd name="T3" fmla="*/ 0 h 248"/>
                <a:gd name="T4" fmla="*/ 0 w 1685"/>
                <a:gd name="T5" fmla="*/ 0 h 248"/>
                <a:gd name="T6" fmla="*/ 0 w 1685"/>
                <a:gd name="T7" fmla="*/ 0 h 248"/>
                <a:gd name="T8" fmla="*/ 0 w 1685"/>
                <a:gd name="T9" fmla="*/ 0 h 248"/>
                <a:gd name="T10" fmla="*/ 0 w 1685"/>
                <a:gd name="T11" fmla="*/ 0 h 248"/>
                <a:gd name="T12" fmla="*/ 0 w 1685"/>
                <a:gd name="T13" fmla="*/ 0 h 248"/>
                <a:gd name="T14" fmla="*/ 0 w 1685"/>
                <a:gd name="T15" fmla="*/ 0 h 248"/>
                <a:gd name="T16" fmla="*/ 0 w 1685"/>
                <a:gd name="T17" fmla="*/ 0 h 2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85"/>
                <a:gd name="T28" fmla="*/ 0 h 248"/>
                <a:gd name="T29" fmla="*/ 1685 w 1685"/>
                <a:gd name="T30" fmla="*/ 248 h 2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85" h="248">
                  <a:moveTo>
                    <a:pt x="1685" y="198"/>
                  </a:moveTo>
                  <a:lnTo>
                    <a:pt x="1685" y="99"/>
                  </a:lnTo>
                  <a:cubicBezTo>
                    <a:pt x="1685" y="44"/>
                    <a:pt x="1640" y="0"/>
                    <a:pt x="1586" y="0"/>
                  </a:cubicBezTo>
                  <a:lnTo>
                    <a:pt x="520" y="0"/>
                  </a:lnTo>
                  <a:cubicBezTo>
                    <a:pt x="452" y="0"/>
                    <a:pt x="396" y="55"/>
                    <a:pt x="396" y="124"/>
                  </a:cubicBezTo>
                  <a:cubicBezTo>
                    <a:pt x="396" y="192"/>
                    <a:pt x="341" y="248"/>
                    <a:pt x="272" y="248"/>
                  </a:cubicBezTo>
                  <a:lnTo>
                    <a:pt x="0" y="248"/>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83" name="Freeform 74"/>
            <p:cNvSpPr>
              <a:spLocks/>
            </p:cNvSpPr>
            <p:nvPr/>
          </p:nvSpPr>
          <p:spPr bwMode="auto">
            <a:xfrm>
              <a:off x="4821" y="2929"/>
              <a:ext cx="62" cy="62"/>
            </a:xfrm>
            <a:custGeom>
              <a:avLst/>
              <a:gdLst>
                <a:gd name="T0" fmla="*/ 0 w 143"/>
                <a:gd name="T1" fmla="*/ 0 h 143"/>
                <a:gd name="T2" fmla="*/ 0 w 143"/>
                <a:gd name="T3" fmla="*/ 0 h 143"/>
                <a:gd name="T4" fmla="*/ 0 w 143"/>
                <a:gd name="T5" fmla="*/ 0 h 143"/>
                <a:gd name="T6" fmla="*/ 0 w 143"/>
                <a:gd name="T7" fmla="*/ 0 h 143"/>
                <a:gd name="T8" fmla="*/ 0 60000 65536"/>
                <a:gd name="T9" fmla="*/ 0 60000 65536"/>
                <a:gd name="T10" fmla="*/ 0 60000 65536"/>
                <a:gd name="T11" fmla="*/ 0 60000 65536"/>
                <a:gd name="T12" fmla="*/ 0 w 143"/>
                <a:gd name="T13" fmla="*/ 0 h 143"/>
                <a:gd name="T14" fmla="*/ 143 w 143"/>
                <a:gd name="T15" fmla="*/ 143 h 143"/>
              </a:gdLst>
              <a:ahLst/>
              <a:cxnLst>
                <a:cxn ang="T8">
                  <a:pos x="T0" y="T1"/>
                </a:cxn>
                <a:cxn ang="T9">
                  <a:pos x="T2" y="T3"/>
                </a:cxn>
                <a:cxn ang="T10">
                  <a:pos x="T4" y="T5"/>
                </a:cxn>
                <a:cxn ang="T11">
                  <a:pos x="T6" y="T7"/>
                </a:cxn>
              </a:cxnLst>
              <a:rect l="T12" t="T13" r="T14" b="T15"/>
              <a:pathLst>
                <a:path w="143" h="143">
                  <a:moveTo>
                    <a:pt x="72" y="143"/>
                  </a:moveTo>
                  <a:lnTo>
                    <a:pt x="0" y="0"/>
                  </a:lnTo>
                  <a:cubicBezTo>
                    <a:pt x="45" y="23"/>
                    <a:pt x="98" y="23"/>
                    <a:pt x="143" y="0"/>
                  </a:cubicBezTo>
                  <a:lnTo>
                    <a:pt x="72"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84" name="Freeform 75"/>
            <p:cNvSpPr>
              <a:spLocks/>
            </p:cNvSpPr>
            <p:nvPr/>
          </p:nvSpPr>
          <p:spPr bwMode="auto">
            <a:xfrm>
              <a:off x="4841" y="3273"/>
              <a:ext cx="22"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4"/>
                  </a:moveTo>
                  <a:cubicBezTo>
                    <a:pt x="0" y="11"/>
                    <a:pt x="11" y="0"/>
                    <a:pt x="25" y="0"/>
                  </a:cubicBezTo>
                  <a:cubicBezTo>
                    <a:pt x="38" y="0"/>
                    <a:pt x="49" y="11"/>
                    <a:pt x="49" y="24"/>
                  </a:cubicBezTo>
                  <a:cubicBezTo>
                    <a:pt x="49" y="24"/>
                    <a:pt x="49" y="24"/>
                    <a:pt x="49" y="24"/>
                  </a:cubicBezTo>
                  <a:cubicBezTo>
                    <a:pt x="49" y="38"/>
                    <a:pt x="38" y="49"/>
                    <a:pt x="25" y="49"/>
                  </a:cubicBezTo>
                  <a:cubicBezTo>
                    <a:pt x="11" y="49"/>
                    <a:pt x="0" y="38"/>
                    <a:pt x="0" y="24"/>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85" name="Freeform 76"/>
            <p:cNvSpPr>
              <a:spLocks/>
            </p:cNvSpPr>
            <p:nvPr/>
          </p:nvSpPr>
          <p:spPr bwMode="auto">
            <a:xfrm>
              <a:off x="4841" y="3273"/>
              <a:ext cx="22" cy="21"/>
            </a:xfrm>
            <a:custGeom>
              <a:avLst/>
              <a:gdLst>
                <a:gd name="T0" fmla="*/ 0 w 22"/>
                <a:gd name="T1" fmla="*/ 10 h 21"/>
                <a:gd name="T2" fmla="*/ 11 w 22"/>
                <a:gd name="T3" fmla="*/ 0 h 21"/>
                <a:gd name="T4" fmla="*/ 22 w 22"/>
                <a:gd name="T5" fmla="*/ 10 h 21"/>
                <a:gd name="T6" fmla="*/ 22 w 22"/>
                <a:gd name="T7" fmla="*/ 10 h 21"/>
                <a:gd name="T8" fmla="*/ 11 w 22"/>
                <a:gd name="T9" fmla="*/ 21 h 21"/>
                <a:gd name="T10" fmla="*/ 0 w 22"/>
                <a:gd name="T11" fmla="*/ 10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0"/>
                  </a:moveTo>
                  <a:cubicBezTo>
                    <a:pt x="0" y="5"/>
                    <a:pt x="5" y="0"/>
                    <a:pt x="11" y="0"/>
                  </a:cubicBezTo>
                  <a:cubicBezTo>
                    <a:pt x="17" y="0"/>
                    <a:pt x="22" y="5"/>
                    <a:pt x="22" y="10"/>
                  </a:cubicBezTo>
                  <a:cubicBezTo>
                    <a:pt x="22" y="10"/>
                    <a:pt x="22" y="10"/>
                    <a:pt x="22" y="10"/>
                  </a:cubicBezTo>
                  <a:cubicBezTo>
                    <a:pt x="22" y="17"/>
                    <a:pt x="17" y="21"/>
                    <a:pt x="11" y="21"/>
                  </a:cubicBezTo>
                  <a:cubicBezTo>
                    <a:pt x="5" y="21"/>
                    <a:pt x="0" y="17"/>
                    <a:pt x="0" y="10"/>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86" name="Line 77"/>
            <p:cNvSpPr>
              <a:spLocks noChangeShapeType="1"/>
            </p:cNvSpPr>
            <p:nvPr/>
          </p:nvSpPr>
          <p:spPr bwMode="auto">
            <a:xfrm>
              <a:off x="3512" y="3078"/>
              <a:ext cx="1" cy="169"/>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87" name="Freeform 78"/>
            <p:cNvSpPr>
              <a:spLocks/>
            </p:cNvSpPr>
            <p:nvPr/>
          </p:nvSpPr>
          <p:spPr bwMode="auto">
            <a:xfrm>
              <a:off x="3481" y="3232"/>
              <a:ext cx="62" cy="62"/>
            </a:xfrm>
            <a:custGeom>
              <a:avLst/>
              <a:gdLst>
                <a:gd name="T0" fmla="*/ 0 w 142"/>
                <a:gd name="T1" fmla="*/ 0 h 143"/>
                <a:gd name="T2" fmla="*/ 0 w 142"/>
                <a:gd name="T3" fmla="*/ 0 h 143"/>
                <a:gd name="T4" fmla="*/ 0 w 142"/>
                <a:gd name="T5" fmla="*/ 0 h 143"/>
                <a:gd name="T6" fmla="*/ 0 w 142"/>
                <a:gd name="T7" fmla="*/ 0 h 143"/>
                <a:gd name="T8" fmla="*/ 0 w 142"/>
                <a:gd name="T9" fmla="*/ 0 h 143"/>
                <a:gd name="T10" fmla="*/ 0 60000 65536"/>
                <a:gd name="T11" fmla="*/ 0 60000 65536"/>
                <a:gd name="T12" fmla="*/ 0 60000 65536"/>
                <a:gd name="T13" fmla="*/ 0 60000 65536"/>
                <a:gd name="T14" fmla="*/ 0 60000 65536"/>
                <a:gd name="T15" fmla="*/ 0 w 142"/>
                <a:gd name="T16" fmla="*/ 0 h 143"/>
                <a:gd name="T17" fmla="*/ 142 w 142"/>
                <a:gd name="T18" fmla="*/ 143 h 143"/>
              </a:gdLst>
              <a:ahLst/>
              <a:cxnLst>
                <a:cxn ang="T10">
                  <a:pos x="T0" y="T1"/>
                </a:cxn>
                <a:cxn ang="T11">
                  <a:pos x="T2" y="T3"/>
                </a:cxn>
                <a:cxn ang="T12">
                  <a:pos x="T4" y="T5"/>
                </a:cxn>
                <a:cxn ang="T13">
                  <a:pos x="T6" y="T7"/>
                </a:cxn>
                <a:cxn ang="T14">
                  <a:pos x="T8" y="T9"/>
                </a:cxn>
              </a:cxnLst>
              <a:rect l="T15" t="T16" r="T17" b="T18"/>
              <a:pathLst>
                <a:path w="142" h="143">
                  <a:moveTo>
                    <a:pt x="71" y="143"/>
                  </a:moveTo>
                  <a:lnTo>
                    <a:pt x="0" y="0"/>
                  </a:lnTo>
                  <a:cubicBezTo>
                    <a:pt x="44" y="23"/>
                    <a:pt x="97" y="23"/>
                    <a:pt x="142" y="0"/>
                  </a:cubicBezTo>
                  <a:lnTo>
                    <a:pt x="71"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88" name="Freeform 79"/>
            <p:cNvSpPr>
              <a:spLocks/>
            </p:cNvSpPr>
            <p:nvPr/>
          </p:nvSpPr>
          <p:spPr bwMode="auto">
            <a:xfrm>
              <a:off x="4269" y="2991"/>
              <a:ext cx="86" cy="542"/>
            </a:xfrm>
            <a:custGeom>
              <a:avLst/>
              <a:gdLst>
                <a:gd name="T0" fmla="*/ 0 w 198"/>
                <a:gd name="T1" fmla="*/ 0 h 1241"/>
                <a:gd name="T2" fmla="*/ 0 w 198"/>
                <a:gd name="T3" fmla="*/ 0 h 1241"/>
                <a:gd name="T4" fmla="*/ 0 w 198"/>
                <a:gd name="T5" fmla="*/ 0 h 1241"/>
                <a:gd name="T6" fmla="*/ 0 w 198"/>
                <a:gd name="T7" fmla="*/ 0 h 1241"/>
                <a:gd name="T8" fmla="*/ 0 w 198"/>
                <a:gd name="T9" fmla="*/ 0 h 1241"/>
                <a:gd name="T10" fmla="*/ 0 w 198"/>
                <a:gd name="T11" fmla="*/ 0 h 1241"/>
                <a:gd name="T12" fmla="*/ 0 w 198"/>
                <a:gd name="T13" fmla="*/ 0 h 1241"/>
                <a:gd name="T14" fmla="*/ 0 w 198"/>
                <a:gd name="T15" fmla="*/ 0 h 1241"/>
                <a:gd name="T16" fmla="*/ 0 w 198"/>
                <a:gd name="T17" fmla="*/ 0 h 1241"/>
                <a:gd name="T18" fmla="*/ 0 w 198"/>
                <a:gd name="T19" fmla="*/ 0 h 1241"/>
                <a:gd name="T20" fmla="*/ 0 w 198"/>
                <a:gd name="T21" fmla="*/ 0 h 1241"/>
                <a:gd name="T22" fmla="*/ 0 w 198"/>
                <a:gd name="T23" fmla="*/ 0 h 1241"/>
                <a:gd name="T24" fmla="*/ 0 w 198"/>
                <a:gd name="T25" fmla="*/ 0 h 1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8"/>
                <a:gd name="T40" fmla="*/ 0 h 1241"/>
                <a:gd name="T41" fmla="*/ 198 w 198"/>
                <a:gd name="T42" fmla="*/ 1241 h 1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8" h="1241">
                  <a:moveTo>
                    <a:pt x="198" y="0"/>
                  </a:moveTo>
                  <a:cubicBezTo>
                    <a:pt x="143" y="0"/>
                    <a:pt x="99" y="45"/>
                    <a:pt x="99" y="99"/>
                  </a:cubicBezTo>
                  <a:cubicBezTo>
                    <a:pt x="99" y="99"/>
                    <a:pt x="99" y="99"/>
                    <a:pt x="99" y="99"/>
                  </a:cubicBezTo>
                  <a:lnTo>
                    <a:pt x="99" y="248"/>
                  </a:lnTo>
                  <a:cubicBezTo>
                    <a:pt x="99" y="303"/>
                    <a:pt x="54" y="348"/>
                    <a:pt x="0" y="348"/>
                  </a:cubicBezTo>
                  <a:cubicBezTo>
                    <a:pt x="0" y="348"/>
                    <a:pt x="0" y="348"/>
                    <a:pt x="0" y="348"/>
                  </a:cubicBezTo>
                  <a:cubicBezTo>
                    <a:pt x="54" y="348"/>
                    <a:pt x="99" y="392"/>
                    <a:pt x="99" y="447"/>
                  </a:cubicBezTo>
                  <a:cubicBezTo>
                    <a:pt x="99" y="447"/>
                    <a:pt x="99" y="447"/>
                    <a:pt x="99" y="447"/>
                  </a:cubicBezTo>
                  <a:lnTo>
                    <a:pt x="99" y="1142"/>
                  </a:lnTo>
                  <a:cubicBezTo>
                    <a:pt x="99" y="1197"/>
                    <a:pt x="143" y="1241"/>
                    <a:pt x="198" y="1241"/>
                  </a:cubicBezTo>
                  <a:cubicBezTo>
                    <a:pt x="198" y="1241"/>
                    <a:pt x="198" y="1241"/>
                    <a:pt x="198" y="1241"/>
                  </a:cubicBez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89" name="Freeform 80"/>
            <p:cNvSpPr>
              <a:spLocks/>
            </p:cNvSpPr>
            <p:nvPr/>
          </p:nvSpPr>
          <p:spPr bwMode="auto">
            <a:xfrm>
              <a:off x="3728" y="3146"/>
              <a:ext cx="544" cy="101"/>
            </a:xfrm>
            <a:custGeom>
              <a:avLst/>
              <a:gdLst>
                <a:gd name="T0" fmla="*/ 544 w 544"/>
                <a:gd name="T1" fmla="*/ 0 h 101"/>
                <a:gd name="T2" fmla="*/ 0 w 544"/>
                <a:gd name="T3" fmla="*/ 0 h 101"/>
                <a:gd name="T4" fmla="*/ 0 w 544"/>
                <a:gd name="T5" fmla="*/ 101 h 101"/>
                <a:gd name="T6" fmla="*/ 0 60000 65536"/>
                <a:gd name="T7" fmla="*/ 0 60000 65536"/>
                <a:gd name="T8" fmla="*/ 0 60000 65536"/>
                <a:gd name="T9" fmla="*/ 0 w 544"/>
                <a:gd name="T10" fmla="*/ 0 h 101"/>
                <a:gd name="T11" fmla="*/ 544 w 544"/>
                <a:gd name="T12" fmla="*/ 101 h 101"/>
              </a:gdLst>
              <a:ahLst/>
              <a:cxnLst>
                <a:cxn ang="T6">
                  <a:pos x="T0" y="T1"/>
                </a:cxn>
                <a:cxn ang="T7">
                  <a:pos x="T2" y="T3"/>
                </a:cxn>
                <a:cxn ang="T8">
                  <a:pos x="T4" y="T5"/>
                </a:cxn>
              </a:cxnLst>
              <a:rect l="T9" t="T10" r="T11" b="T12"/>
              <a:pathLst>
                <a:path w="544" h="101">
                  <a:moveTo>
                    <a:pt x="544" y="0"/>
                  </a:moveTo>
                  <a:lnTo>
                    <a:pt x="0" y="0"/>
                  </a:lnTo>
                  <a:lnTo>
                    <a:pt x="0" y="101"/>
                  </a:lnTo>
                </a:path>
              </a:pathLst>
            </a:cu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90" name="Freeform 81"/>
            <p:cNvSpPr>
              <a:spLocks/>
            </p:cNvSpPr>
            <p:nvPr/>
          </p:nvSpPr>
          <p:spPr bwMode="auto">
            <a:xfrm>
              <a:off x="3697" y="3232"/>
              <a:ext cx="62" cy="62"/>
            </a:xfrm>
            <a:custGeom>
              <a:avLst/>
              <a:gdLst>
                <a:gd name="T0" fmla="*/ 0 w 143"/>
                <a:gd name="T1" fmla="*/ 0 h 143"/>
                <a:gd name="T2" fmla="*/ 0 w 143"/>
                <a:gd name="T3" fmla="*/ 0 h 143"/>
                <a:gd name="T4" fmla="*/ 0 w 143"/>
                <a:gd name="T5" fmla="*/ 0 h 143"/>
                <a:gd name="T6" fmla="*/ 0 w 143"/>
                <a:gd name="T7" fmla="*/ 0 h 143"/>
                <a:gd name="T8" fmla="*/ 0 w 143"/>
                <a:gd name="T9" fmla="*/ 0 h 143"/>
                <a:gd name="T10" fmla="*/ 0 60000 65536"/>
                <a:gd name="T11" fmla="*/ 0 60000 65536"/>
                <a:gd name="T12" fmla="*/ 0 60000 65536"/>
                <a:gd name="T13" fmla="*/ 0 60000 65536"/>
                <a:gd name="T14" fmla="*/ 0 60000 65536"/>
                <a:gd name="T15" fmla="*/ 0 w 143"/>
                <a:gd name="T16" fmla="*/ 0 h 143"/>
                <a:gd name="T17" fmla="*/ 143 w 143"/>
                <a:gd name="T18" fmla="*/ 143 h 143"/>
              </a:gdLst>
              <a:ahLst/>
              <a:cxnLst>
                <a:cxn ang="T10">
                  <a:pos x="T0" y="T1"/>
                </a:cxn>
                <a:cxn ang="T11">
                  <a:pos x="T2" y="T3"/>
                </a:cxn>
                <a:cxn ang="T12">
                  <a:pos x="T4" y="T5"/>
                </a:cxn>
                <a:cxn ang="T13">
                  <a:pos x="T6" y="T7"/>
                </a:cxn>
                <a:cxn ang="T14">
                  <a:pos x="T8" y="T9"/>
                </a:cxn>
              </a:cxnLst>
              <a:rect l="T15" t="T16" r="T17" b="T18"/>
              <a:pathLst>
                <a:path w="143" h="143">
                  <a:moveTo>
                    <a:pt x="72" y="143"/>
                  </a:moveTo>
                  <a:lnTo>
                    <a:pt x="0" y="0"/>
                  </a:lnTo>
                  <a:cubicBezTo>
                    <a:pt x="45" y="23"/>
                    <a:pt x="98" y="23"/>
                    <a:pt x="143" y="0"/>
                  </a:cubicBezTo>
                  <a:lnTo>
                    <a:pt x="72" y="143"/>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91" name="Rectangle 82"/>
            <p:cNvSpPr>
              <a:spLocks noChangeArrowheads="1"/>
            </p:cNvSpPr>
            <p:nvPr/>
          </p:nvSpPr>
          <p:spPr bwMode="auto">
            <a:xfrm>
              <a:off x="3842" y="3152"/>
              <a:ext cx="196"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latin typeface="+mn-lt"/>
                </a:rPr>
                <a:t>Data</a:t>
              </a:r>
              <a:endParaRPr lang="en-US" altLang="zh-TW" sz="2000">
                <a:latin typeface="+mn-lt"/>
              </a:endParaRPr>
            </a:p>
          </p:txBody>
        </p:sp>
        <p:sp>
          <p:nvSpPr>
            <p:cNvPr id="92" name="Rectangle 83"/>
            <p:cNvSpPr>
              <a:spLocks noChangeArrowheads="1"/>
            </p:cNvSpPr>
            <p:nvPr/>
          </p:nvSpPr>
          <p:spPr bwMode="auto">
            <a:xfrm>
              <a:off x="3185" y="3110"/>
              <a:ext cx="302"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latin typeface="+mn-lt"/>
                </a:rPr>
                <a:t>All Hit?</a:t>
              </a:r>
              <a:endParaRPr lang="en-US" altLang="zh-TW" sz="2000">
                <a:latin typeface="+mn-lt"/>
              </a:endParaRPr>
            </a:p>
          </p:txBody>
        </p:sp>
        <p:sp>
          <p:nvSpPr>
            <p:cNvPr id="93" name="Rectangle 84"/>
            <p:cNvSpPr>
              <a:spLocks noChangeArrowheads="1"/>
            </p:cNvSpPr>
            <p:nvPr/>
          </p:nvSpPr>
          <p:spPr bwMode="auto">
            <a:xfrm>
              <a:off x="4421" y="2782"/>
              <a:ext cx="24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latin typeface="+mn-lt"/>
                </a:rPr>
                <a:t>Miss?</a:t>
              </a:r>
              <a:endParaRPr lang="en-US" altLang="zh-TW" sz="2000">
                <a:latin typeface="+mn-lt"/>
              </a:endParaRPr>
            </a:p>
          </p:txBody>
        </p:sp>
        <p:sp>
          <p:nvSpPr>
            <p:cNvPr id="94" name="Freeform 85"/>
            <p:cNvSpPr>
              <a:spLocks/>
            </p:cNvSpPr>
            <p:nvPr/>
          </p:nvSpPr>
          <p:spPr bwMode="auto">
            <a:xfrm>
              <a:off x="4841" y="3316"/>
              <a:ext cx="22" cy="2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95" name="Freeform 86"/>
            <p:cNvSpPr>
              <a:spLocks/>
            </p:cNvSpPr>
            <p:nvPr/>
          </p:nvSpPr>
          <p:spPr bwMode="auto">
            <a:xfrm>
              <a:off x="4841" y="3316"/>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96" name="Freeform 87"/>
            <p:cNvSpPr>
              <a:spLocks/>
            </p:cNvSpPr>
            <p:nvPr/>
          </p:nvSpPr>
          <p:spPr bwMode="auto">
            <a:xfrm>
              <a:off x="4841" y="3359"/>
              <a:ext cx="22"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5" y="0"/>
                  </a:cubicBezTo>
                  <a:cubicBezTo>
                    <a:pt x="38" y="0"/>
                    <a:pt x="49" y="11"/>
                    <a:pt x="49" y="25"/>
                  </a:cubicBezTo>
                  <a:cubicBezTo>
                    <a:pt x="49" y="25"/>
                    <a:pt x="49" y="25"/>
                    <a:pt x="49" y="25"/>
                  </a:cubicBezTo>
                  <a:cubicBezTo>
                    <a:pt x="49" y="39"/>
                    <a:pt x="38" y="50"/>
                    <a:pt x="25" y="50"/>
                  </a:cubicBezTo>
                  <a:cubicBezTo>
                    <a:pt x="11" y="50"/>
                    <a:pt x="0" y="39"/>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97" name="Freeform 88"/>
            <p:cNvSpPr>
              <a:spLocks/>
            </p:cNvSpPr>
            <p:nvPr/>
          </p:nvSpPr>
          <p:spPr bwMode="auto">
            <a:xfrm>
              <a:off x="4841" y="3359"/>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98" name="Rectangle 89"/>
            <p:cNvSpPr>
              <a:spLocks noChangeArrowheads="1"/>
            </p:cNvSpPr>
            <p:nvPr/>
          </p:nvSpPr>
          <p:spPr bwMode="auto">
            <a:xfrm>
              <a:off x="4330" y="2496"/>
              <a:ext cx="79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b="1">
                  <a:solidFill>
                    <a:srgbClr val="000000"/>
                  </a:solidFill>
                  <a:latin typeface="+mn-lt"/>
                </a:rPr>
                <a:t>Warps accessing</a:t>
              </a:r>
              <a:endParaRPr lang="en-US" altLang="zh-TW" sz="2000">
                <a:latin typeface="+mn-lt"/>
              </a:endParaRPr>
            </a:p>
          </p:txBody>
        </p:sp>
        <p:sp>
          <p:nvSpPr>
            <p:cNvPr id="99" name="Rectangle 90"/>
            <p:cNvSpPr>
              <a:spLocks noChangeArrowheads="1"/>
            </p:cNvSpPr>
            <p:nvPr/>
          </p:nvSpPr>
          <p:spPr bwMode="auto">
            <a:xfrm>
              <a:off x="4372" y="2635"/>
              <a:ext cx="89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b="1">
                  <a:solidFill>
                    <a:srgbClr val="000000"/>
                  </a:solidFill>
                  <a:latin typeface="+mn-lt"/>
                </a:rPr>
                <a:t>memory hierarchy</a:t>
              </a:r>
              <a:endParaRPr lang="en-US" altLang="zh-TW" sz="2000">
                <a:latin typeface="+mn-lt"/>
              </a:endParaRPr>
            </a:p>
          </p:txBody>
        </p:sp>
        <p:sp>
          <p:nvSpPr>
            <p:cNvPr id="100" name="Rectangle 91"/>
            <p:cNvSpPr>
              <a:spLocks noChangeArrowheads="1"/>
            </p:cNvSpPr>
            <p:nvPr/>
          </p:nvSpPr>
          <p:spPr bwMode="auto">
            <a:xfrm>
              <a:off x="3079" y="998"/>
              <a:ext cx="1125" cy="694"/>
            </a:xfrm>
            <a:prstGeom prst="rect">
              <a:avLst/>
            </a:prstGeom>
            <a:solidFill>
              <a:srgbClr val="FF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01" name="Rectangle 92"/>
            <p:cNvSpPr>
              <a:spLocks noChangeArrowheads="1"/>
            </p:cNvSpPr>
            <p:nvPr/>
          </p:nvSpPr>
          <p:spPr bwMode="auto">
            <a:xfrm>
              <a:off x="3079" y="998"/>
              <a:ext cx="1125" cy="694"/>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02" name="Rectangle 93"/>
            <p:cNvSpPr>
              <a:spLocks noChangeArrowheads="1"/>
            </p:cNvSpPr>
            <p:nvPr/>
          </p:nvSpPr>
          <p:spPr bwMode="auto">
            <a:xfrm>
              <a:off x="3166" y="1085"/>
              <a:ext cx="951" cy="130"/>
            </a:xfrm>
            <a:prstGeom prst="rect">
              <a:avLst/>
            </a:prstGeom>
            <a:solidFill>
              <a:srgbClr val="FFBFD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03" name="Rectangle 94"/>
            <p:cNvSpPr>
              <a:spLocks noChangeArrowheads="1"/>
            </p:cNvSpPr>
            <p:nvPr/>
          </p:nvSpPr>
          <p:spPr bwMode="auto">
            <a:xfrm>
              <a:off x="3166" y="1085"/>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04" name="Rectangle 95"/>
            <p:cNvSpPr>
              <a:spLocks noChangeArrowheads="1"/>
            </p:cNvSpPr>
            <p:nvPr/>
          </p:nvSpPr>
          <p:spPr bwMode="auto">
            <a:xfrm>
              <a:off x="3255" y="1078"/>
              <a:ext cx="70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Thread Warp 3</a:t>
              </a:r>
              <a:endParaRPr lang="en-US" altLang="zh-TW" sz="2000">
                <a:latin typeface="+mn-lt"/>
              </a:endParaRPr>
            </a:p>
          </p:txBody>
        </p:sp>
        <p:sp>
          <p:nvSpPr>
            <p:cNvPr id="105" name="Rectangle 96"/>
            <p:cNvSpPr>
              <a:spLocks noChangeArrowheads="1"/>
            </p:cNvSpPr>
            <p:nvPr/>
          </p:nvSpPr>
          <p:spPr bwMode="auto">
            <a:xfrm>
              <a:off x="3166" y="1215"/>
              <a:ext cx="951" cy="130"/>
            </a:xfrm>
            <a:prstGeom prst="rect">
              <a:avLst/>
            </a:prstGeom>
            <a:solidFill>
              <a:srgbClr val="FFD5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06" name="Rectangle 97"/>
            <p:cNvSpPr>
              <a:spLocks noChangeArrowheads="1"/>
            </p:cNvSpPr>
            <p:nvPr/>
          </p:nvSpPr>
          <p:spPr bwMode="auto">
            <a:xfrm>
              <a:off x="3166" y="1215"/>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07" name="Rectangle 98"/>
            <p:cNvSpPr>
              <a:spLocks noChangeArrowheads="1"/>
            </p:cNvSpPr>
            <p:nvPr/>
          </p:nvSpPr>
          <p:spPr bwMode="auto">
            <a:xfrm>
              <a:off x="3255" y="1211"/>
              <a:ext cx="70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Thread Warp 8</a:t>
              </a:r>
              <a:endParaRPr lang="en-US" altLang="zh-TW" sz="2000">
                <a:latin typeface="+mn-lt"/>
              </a:endParaRPr>
            </a:p>
          </p:txBody>
        </p:sp>
        <p:sp>
          <p:nvSpPr>
            <p:cNvPr id="108" name="Freeform 99"/>
            <p:cNvSpPr>
              <a:spLocks/>
            </p:cNvSpPr>
            <p:nvPr/>
          </p:nvSpPr>
          <p:spPr bwMode="auto">
            <a:xfrm>
              <a:off x="3631" y="1367"/>
              <a:ext cx="21" cy="21"/>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09" name="Freeform 100"/>
            <p:cNvSpPr>
              <a:spLocks/>
            </p:cNvSpPr>
            <p:nvPr/>
          </p:nvSpPr>
          <p:spPr bwMode="auto">
            <a:xfrm>
              <a:off x="3631" y="1367"/>
              <a:ext cx="21" cy="21"/>
            </a:xfrm>
            <a:custGeom>
              <a:avLst/>
              <a:gdLst>
                <a:gd name="T0" fmla="*/ 0 w 21"/>
                <a:gd name="T1" fmla="*/ 11 h 21"/>
                <a:gd name="T2" fmla="*/ 10 w 21"/>
                <a:gd name="T3" fmla="*/ 0 h 21"/>
                <a:gd name="T4" fmla="*/ 21 w 21"/>
                <a:gd name="T5" fmla="*/ 11 h 21"/>
                <a:gd name="T6" fmla="*/ 21 w 21"/>
                <a:gd name="T7" fmla="*/ 11 h 21"/>
                <a:gd name="T8" fmla="*/ 10 w 21"/>
                <a:gd name="T9" fmla="*/ 21 h 21"/>
                <a:gd name="T10" fmla="*/ 0 w 21"/>
                <a:gd name="T11" fmla="*/ 11 h 21"/>
                <a:gd name="T12" fmla="*/ 0 60000 65536"/>
                <a:gd name="T13" fmla="*/ 0 60000 65536"/>
                <a:gd name="T14" fmla="*/ 0 60000 65536"/>
                <a:gd name="T15" fmla="*/ 0 60000 65536"/>
                <a:gd name="T16" fmla="*/ 0 60000 65536"/>
                <a:gd name="T17" fmla="*/ 0 60000 65536"/>
                <a:gd name="T18" fmla="*/ 0 w 21"/>
                <a:gd name="T19" fmla="*/ 0 h 21"/>
                <a:gd name="T20" fmla="*/ 21 w 2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1" h="21">
                  <a:moveTo>
                    <a:pt x="0" y="11"/>
                  </a:moveTo>
                  <a:cubicBezTo>
                    <a:pt x="0" y="4"/>
                    <a:pt x="5" y="0"/>
                    <a:pt x="10" y="0"/>
                  </a:cubicBezTo>
                  <a:cubicBezTo>
                    <a:pt x="16" y="0"/>
                    <a:pt x="21" y="4"/>
                    <a:pt x="21" y="11"/>
                  </a:cubicBezTo>
                  <a:cubicBezTo>
                    <a:pt x="21" y="11"/>
                    <a:pt x="21" y="11"/>
                    <a:pt x="21" y="11"/>
                  </a:cubicBezTo>
                  <a:cubicBezTo>
                    <a:pt x="21" y="17"/>
                    <a:pt x="16" y="21"/>
                    <a:pt x="10" y="21"/>
                  </a:cubicBezTo>
                  <a:cubicBezTo>
                    <a:pt x="5" y="21"/>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10" name="Freeform 101"/>
            <p:cNvSpPr>
              <a:spLocks/>
            </p:cNvSpPr>
            <p:nvPr/>
          </p:nvSpPr>
          <p:spPr bwMode="auto">
            <a:xfrm>
              <a:off x="3631" y="1410"/>
              <a:ext cx="21"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1"/>
                    <a:pt x="11" y="0"/>
                    <a:pt x="24" y="0"/>
                  </a:cubicBezTo>
                  <a:cubicBezTo>
                    <a:pt x="38" y="0"/>
                    <a:pt x="49" y="11"/>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11" name="Freeform 102"/>
            <p:cNvSpPr>
              <a:spLocks/>
            </p:cNvSpPr>
            <p:nvPr/>
          </p:nvSpPr>
          <p:spPr bwMode="auto">
            <a:xfrm>
              <a:off x="3631" y="1410"/>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6" y="0"/>
                    <a:pt x="21" y="5"/>
                    <a:pt x="21" y="11"/>
                  </a:cubicBezTo>
                  <a:cubicBezTo>
                    <a:pt x="21" y="11"/>
                    <a:pt x="21" y="11"/>
                    <a:pt x="21" y="11"/>
                  </a:cubicBezTo>
                  <a:cubicBezTo>
                    <a:pt x="21" y="17"/>
                    <a:pt x="16"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12" name="Freeform 103"/>
            <p:cNvSpPr>
              <a:spLocks/>
            </p:cNvSpPr>
            <p:nvPr/>
          </p:nvSpPr>
          <p:spPr bwMode="auto">
            <a:xfrm>
              <a:off x="3631" y="1453"/>
              <a:ext cx="21" cy="22"/>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4"/>
                  </a:moveTo>
                  <a:cubicBezTo>
                    <a:pt x="0" y="11"/>
                    <a:pt x="11" y="0"/>
                    <a:pt x="24" y="0"/>
                  </a:cubicBezTo>
                  <a:cubicBezTo>
                    <a:pt x="38" y="0"/>
                    <a:pt x="49" y="11"/>
                    <a:pt x="49" y="24"/>
                  </a:cubicBezTo>
                  <a:cubicBezTo>
                    <a:pt x="49" y="24"/>
                    <a:pt x="49" y="24"/>
                    <a:pt x="49" y="24"/>
                  </a:cubicBezTo>
                  <a:cubicBezTo>
                    <a:pt x="49" y="38"/>
                    <a:pt x="38" y="49"/>
                    <a:pt x="24" y="49"/>
                  </a:cubicBezTo>
                  <a:cubicBezTo>
                    <a:pt x="11" y="49"/>
                    <a:pt x="0" y="38"/>
                    <a:pt x="0" y="24"/>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13" name="Freeform 104"/>
            <p:cNvSpPr>
              <a:spLocks/>
            </p:cNvSpPr>
            <p:nvPr/>
          </p:nvSpPr>
          <p:spPr bwMode="auto">
            <a:xfrm>
              <a:off x="3631" y="1453"/>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6" y="0"/>
                    <a:pt x="21" y="5"/>
                    <a:pt x="21" y="11"/>
                  </a:cubicBezTo>
                  <a:cubicBezTo>
                    <a:pt x="21" y="11"/>
                    <a:pt x="21" y="11"/>
                    <a:pt x="21" y="11"/>
                  </a:cubicBezTo>
                  <a:cubicBezTo>
                    <a:pt x="21" y="17"/>
                    <a:pt x="16"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14" name="Line 105"/>
            <p:cNvSpPr>
              <a:spLocks noChangeShapeType="1"/>
            </p:cNvSpPr>
            <p:nvPr/>
          </p:nvSpPr>
          <p:spPr bwMode="auto">
            <a:xfrm>
              <a:off x="3641" y="1627"/>
              <a:ext cx="1" cy="140"/>
            </a:xfrm>
            <a:prstGeom prst="line">
              <a:avLst/>
            </a:prstGeom>
            <a:noFill/>
            <a:ln w="1746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sp>
          <p:nvSpPr>
            <p:cNvPr id="115" name="Freeform 106"/>
            <p:cNvSpPr>
              <a:spLocks/>
            </p:cNvSpPr>
            <p:nvPr/>
          </p:nvSpPr>
          <p:spPr bwMode="auto">
            <a:xfrm>
              <a:off x="3606" y="1750"/>
              <a:ext cx="71" cy="72"/>
            </a:xfrm>
            <a:custGeom>
              <a:avLst/>
              <a:gdLst>
                <a:gd name="T0" fmla="*/ 0 w 164"/>
                <a:gd name="T1" fmla="*/ 0 h 165"/>
                <a:gd name="T2" fmla="*/ 0 w 164"/>
                <a:gd name="T3" fmla="*/ 0 h 165"/>
                <a:gd name="T4" fmla="*/ 0 w 164"/>
                <a:gd name="T5" fmla="*/ 0 h 165"/>
                <a:gd name="T6" fmla="*/ 0 w 164"/>
                <a:gd name="T7" fmla="*/ 0 h 165"/>
                <a:gd name="T8" fmla="*/ 0 w 164"/>
                <a:gd name="T9" fmla="*/ 0 h 165"/>
                <a:gd name="T10" fmla="*/ 0 60000 65536"/>
                <a:gd name="T11" fmla="*/ 0 60000 65536"/>
                <a:gd name="T12" fmla="*/ 0 60000 65536"/>
                <a:gd name="T13" fmla="*/ 0 60000 65536"/>
                <a:gd name="T14" fmla="*/ 0 60000 65536"/>
                <a:gd name="T15" fmla="*/ 0 w 164"/>
                <a:gd name="T16" fmla="*/ 0 h 165"/>
                <a:gd name="T17" fmla="*/ 164 w 164"/>
                <a:gd name="T18" fmla="*/ 165 h 165"/>
              </a:gdLst>
              <a:ahLst/>
              <a:cxnLst>
                <a:cxn ang="T10">
                  <a:pos x="T0" y="T1"/>
                </a:cxn>
                <a:cxn ang="T11">
                  <a:pos x="T2" y="T3"/>
                </a:cxn>
                <a:cxn ang="T12">
                  <a:pos x="T4" y="T5"/>
                </a:cxn>
                <a:cxn ang="T13">
                  <a:pos x="T6" y="T7"/>
                </a:cxn>
                <a:cxn ang="T14">
                  <a:pos x="T8" y="T9"/>
                </a:cxn>
              </a:cxnLst>
              <a:rect l="T15" t="T16" r="T17" b="T18"/>
              <a:pathLst>
                <a:path w="164" h="165">
                  <a:moveTo>
                    <a:pt x="82" y="165"/>
                  </a:moveTo>
                  <a:lnTo>
                    <a:pt x="0" y="0"/>
                  </a:lnTo>
                  <a:cubicBezTo>
                    <a:pt x="52" y="26"/>
                    <a:pt x="113" y="26"/>
                    <a:pt x="164" y="0"/>
                  </a:cubicBezTo>
                  <a:lnTo>
                    <a:pt x="82" y="165"/>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16" name="Freeform 107"/>
            <p:cNvSpPr>
              <a:spLocks/>
            </p:cNvSpPr>
            <p:nvPr/>
          </p:nvSpPr>
          <p:spPr bwMode="auto">
            <a:xfrm>
              <a:off x="2993" y="950"/>
              <a:ext cx="648" cy="2807"/>
            </a:xfrm>
            <a:custGeom>
              <a:avLst/>
              <a:gdLst>
                <a:gd name="T0" fmla="*/ 648 w 648"/>
                <a:gd name="T1" fmla="*/ 3378 h 2751"/>
                <a:gd name="T2" fmla="*/ 648 w 648"/>
                <a:gd name="T3" fmla="*/ 3573 h 2751"/>
                <a:gd name="T4" fmla="*/ 0 w 648"/>
                <a:gd name="T5" fmla="*/ 3573 h 2751"/>
                <a:gd name="T6" fmla="*/ 0 w 648"/>
                <a:gd name="T7" fmla="*/ 0 h 2751"/>
                <a:gd name="T8" fmla="*/ 648 w 648"/>
                <a:gd name="T9" fmla="*/ 0 h 2751"/>
                <a:gd name="T10" fmla="*/ 648 w 648"/>
                <a:gd name="T11" fmla="*/ 71 h 2751"/>
                <a:gd name="T12" fmla="*/ 0 60000 65536"/>
                <a:gd name="T13" fmla="*/ 0 60000 65536"/>
                <a:gd name="T14" fmla="*/ 0 60000 65536"/>
                <a:gd name="T15" fmla="*/ 0 60000 65536"/>
                <a:gd name="T16" fmla="*/ 0 60000 65536"/>
                <a:gd name="T17" fmla="*/ 0 60000 65536"/>
                <a:gd name="T18" fmla="*/ 0 w 648"/>
                <a:gd name="T19" fmla="*/ 0 h 2751"/>
                <a:gd name="T20" fmla="*/ 648 w 648"/>
                <a:gd name="T21" fmla="*/ 2751 h 2751"/>
              </a:gdLst>
              <a:ahLst/>
              <a:cxnLst>
                <a:cxn ang="T12">
                  <a:pos x="T0" y="T1"/>
                </a:cxn>
                <a:cxn ang="T13">
                  <a:pos x="T2" y="T3"/>
                </a:cxn>
                <a:cxn ang="T14">
                  <a:pos x="T4" y="T5"/>
                </a:cxn>
                <a:cxn ang="T15">
                  <a:pos x="T6" y="T7"/>
                </a:cxn>
                <a:cxn ang="T16">
                  <a:pos x="T8" y="T9"/>
                </a:cxn>
                <a:cxn ang="T17">
                  <a:pos x="T10" y="T11"/>
                </a:cxn>
              </a:cxnLst>
              <a:rect l="T18" t="T19" r="T20" b="T21"/>
              <a:pathLst>
                <a:path w="648" h="2751">
                  <a:moveTo>
                    <a:pt x="648" y="2600"/>
                  </a:moveTo>
                  <a:lnTo>
                    <a:pt x="648" y="2751"/>
                  </a:lnTo>
                  <a:lnTo>
                    <a:pt x="0" y="2751"/>
                  </a:lnTo>
                  <a:lnTo>
                    <a:pt x="0" y="0"/>
                  </a:lnTo>
                  <a:lnTo>
                    <a:pt x="648" y="0"/>
                  </a:lnTo>
                  <a:lnTo>
                    <a:pt x="648" y="58"/>
                  </a:lnTo>
                </a:path>
              </a:pathLst>
            </a:custGeom>
            <a:noFill/>
            <a:ln w="1746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17" name="Freeform 108"/>
            <p:cNvSpPr>
              <a:spLocks/>
            </p:cNvSpPr>
            <p:nvPr/>
          </p:nvSpPr>
          <p:spPr bwMode="auto">
            <a:xfrm>
              <a:off x="3606" y="1018"/>
              <a:ext cx="71" cy="72"/>
            </a:xfrm>
            <a:custGeom>
              <a:avLst/>
              <a:gdLst>
                <a:gd name="T0" fmla="*/ 0 w 164"/>
                <a:gd name="T1" fmla="*/ 0 h 165"/>
                <a:gd name="T2" fmla="*/ 0 w 164"/>
                <a:gd name="T3" fmla="*/ 0 h 165"/>
                <a:gd name="T4" fmla="*/ 0 w 164"/>
                <a:gd name="T5" fmla="*/ 0 h 165"/>
                <a:gd name="T6" fmla="*/ 0 w 164"/>
                <a:gd name="T7" fmla="*/ 0 h 165"/>
                <a:gd name="T8" fmla="*/ 0 w 164"/>
                <a:gd name="T9" fmla="*/ 0 h 165"/>
                <a:gd name="T10" fmla="*/ 0 60000 65536"/>
                <a:gd name="T11" fmla="*/ 0 60000 65536"/>
                <a:gd name="T12" fmla="*/ 0 60000 65536"/>
                <a:gd name="T13" fmla="*/ 0 60000 65536"/>
                <a:gd name="T14" fmla="*/ 0 60000 65536"/>
                <a:gd name="T15" fmla="*/ 0 w 164"/>
                <a:gd name="T16" fmla="*/ 0 h 165"/>
                <a:gd name="T17" fmla="*/ 164 w 164"/>
                <a:gd name="T18" fmla="*/ 165 h 165"/>
              </a:gdLst>
              <a:ahLst/>
              <a:cxnLst>
                <a:cxn ang="T10">
                  <a:pos x="T0" y="T1"/>
                </a:cxn>
                <a:cxn ang="T11">
                  <a:pos x="T2" y="T3"/>
                </a:cxn>
                <a:cxn ang="T12">
                  <a:pos x="T4" y="T5"/>
                </a:cxn>
                <a:cxn ang="T13">
                  <a:pos x="T6" y="T7"/>
                </a:cxn>
                <a:cxn ang="T14">
                  <a:pos x="T8" y="T9"/>
                </a:cxn>
              </a:cxnLst>
              <a:rect l="T15" t="T16" r="T17" b="T18"/>
              <a:pathLst>
                <a:path w="164" h="165">
                  <a:moveTo>
                    <a:pt x="82" y="165"/>
                  </a:moveTo>
                  <a:lnTo>
                    <a:pt x="0" y="0"/>
                  </a:lnTo>
                  <a:cubicBezTo>
                    <a:pt x="52" y="26"/>
                    <a:pt x="113" y="26"/>
                    <a:pt x="164" y="0"/>
                  </a:cubicBezTo>
                  <a:lnTo>
                    <a:pt x="82" y="165"/>
                  </a:lnTo>
                  <a:close/>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18" name="Rectangle 109"/>
            <p:cNvSpPr>
              <a:spLocks noChangeArrowheads="1"/>
            </p:cNvSpPr>
            <p:nvPr/>
          </p:nvSpPr>
          <p:spPr bwMode="auto">
            <a:xfrm>
              <a:off x="3166" y="3468"/>
              <a:ext cx="951" cy="13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19" name="Rectangle 110"/>
            <p:cNvSpPr>
              <a:spLocks noChangeArrowheads="1"/>
            </p:cNvSpPr>
            <p:nvPr/>
          </p:nvSpPr>
          <p:spPr bwMode="auto">
            <a:xfrm>
              <a:off x="3166" y="3468"/>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20" name="Rectangle 111"/>
            <p:cNvSpPr>
              <a:spLocks noChangeArrowheads="1"/>
            </p:cNvSpPr>
            <p:nvPr/>
          </p:nvSpPr>
          <p:spPr bwMode="auto">
            <a:xfrm>
              <a:off x="3388" y="3459"/>
              <a:ext cx="487"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Writeback</a:t>
              </a:r>
              <a:endParaRPr lang="en-US" altLang="zh-TW" sz="2000">
                <a:latin typeface="+mn-lt"/>
              </a:endParaRPr>
            </a:p>
          </p:txBody>
        </p:sp>
        <p:sp>
          <p:nvSpPr>
            <p:cNvPr id="121" name="Rectangle 112"/>
            <p:cNvSpPr>
              <a:spLocks noChangeArrowheads="1"/>
            </p:cNvSpPr>
            <p:nvPr/>
          </p:nvSpPr>
          <p:spPr bwMode="auto">
            <a:xfrm>
              <a:off x="4344" y="1023"/>
              <a:ext cx="77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b="1">
                  <a:solidFill>
                    <a:srgbClr val="000000"/>
                  </a:solidFill>
                  <a:latin typeface="+mn-lt"/>
                </a:rPr>
                <a:t>Warps available</a:t>
              </a:r>
              <a:endParaRPr lang="en-US" altLang="zh-TW" sz="2000">
                <a:latin typeface="+mn-lt"/>
              </a:endParaRPr>
            </a:p>
          </p:txBody>
        </p:sp>
        <p:sp>
          <p:nvSpPr>
            <p:cNvPr id="122" name="Rectangle 113"/>
            <p:cNvSpPr>
              <a:spLocks noChangeArrowheads="1"/>
            </p:cNvSpPr>
            <p:nvPr/>
          </p:nvSpPr>
          <p:spPr bwMode="auto">
            <a:xfrm>
              <a:off x="4435" y="1162"/>
              <a:ext cx="691"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b="1" dirty="0">
                  <a:solidFill>
                    <a:srgbClr val="000000"/>
                  </a:solidFill>
                  <a:latin typeface="+mn-lt"/>
                </a:rPr>
                <a:t>for scheduling</a:t>
              </a:r>
              <a:endParaRPr lang="en-US" altLang="zh-TW" sz="2000" dirty="0">
                <a:latin typeface="+mn-lt"/>
              </a:endParaRPr>
            </a:p>
          </p:txBody>
        </p:sp>
        <p:sp>
          <p:nvSpPr>
            <p:cNvPr id="123" name="Freeform 114"/>
            <p:cNvSpPr>
              <a:spLocks/>
            </p:cNvSpPr>
            <p:nvPr/>
          </p:nvSpPr>
          <p:spPr bwMode="auto">
            <a:xfrm>
              <a:off x="3674" y="2374"/>
              <a:ext cx="21"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4" y="0"/>
                  </a:cubicBezTo>
                  <a:cubicBezTo>
                    <a:pt x="38" y="0"/>
                    <a:pt x="49" y="12"/>
                    <a:pt x="49" y="25"/>
                  </a:cubicBezTo>
                  <a:cubicBezTo>
                    <a:pt x="49" y="25"/>
                    <a:pt x="49" y="25"/>
                    <a:pt x="49" y="25"/>
                  </a:cubicBezTo>
                  <a:cubicBezTo>
                    <a:pt x="49" y="39"/>
                    <a:pt x="38" y="50"/>
                    <a:pt x="24" y="50"/>
                  </a:cubicBezTo>
                  <a:cubicBezTo>
                    <a:pt x="11" y="50"/>
                    <a:pt x="0" y="39"/>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24" name="Freeform 115"/>
            <p:cNvSpPr>
              <a:spLocks/>
            </p:cNvSpPr>
            <p:nvPr/>
          </p:nvSpPr>
          <p:spPr bwMode="auto">
            <a:xfrm>
              <a:off x="3674" y="2374"/>
              <a:ext cx="21" cy="22"/>
            </a:xfrm>
            <a:custGeom>
              <a:avLst/>
              <a:gdLst>
                <a:gd name="T0" fmla="*/ 0 w 21"/>
                <a:gd name="T1" fmla="*/ 11 h 22"/>
                <a:gd name="T2" fmla="*/ 10 w 21"/>
                <a:gd name="T3" fmla="*/ 0 h 22"/>
                <a:gd name="T4" fmla="*/ 21 w 21"/>
                <a:gd name="T5" fmla="*/ 11 h 22"/>
                <a:gd name="T6" fmla="*/ 21 w 21"/>
                <a:gd name="T7" fmla="*/ 11 h 22"/>
                <a:gd name="T8" fmla="*/ 10 w 21"/>
                <a:gd name="T9" fmla="*/ 22 h 22"/>
                <a:gd name="T10" fmla="*/ 0 w 21"/>
                <a:gd name="T11" fmla="*/ 11 h 22"/>
                <a:gd name="T12" fmla="*/ 0 60000 65536"/>
                <a:gd name="T13" fmla="*/ 0 60000 65536"/>
                <a:gd name="T14" fmla="*/ 0 60000 65536"/>
                <a:gd name="T15" fmla="*/ 0 60000 65536"/>
                <a:gd name="T16" fmla="*/ 0 60000 65536"/>
                <a:gd name="T17" fmla="*/ 0 60000 65536"/>
                <a:gd name="T18" fmla="*/ 0 w 21"/>
                <a:gd name="T19" fmla="*/ 0 h 22"/>
                <a:gd name="T20" fmla="*/ 21 w 21"/>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1" h="22">
                  <a:moveTo>
                    <a:pt x="0" y="11"/>
                  </a:moveTo>
                  <a:cubicBezTo>
                    <a:pt x="0" y="5"/>
                    <a:pt x="5" y="0"/>
                    <a:pt x="10" y="0"/>
                  </a:cubicBezTo>
                  <a:cubicBezTo>
                    <a:pt x="17" y="0"/>
                    <a:pt x="21" y="5"/>
                    <a:pt x="21" y="11"/>
                  </a:cubicBezTo>
                  <a:cubicBezTo>
                    <a:pt x="21" y="11"/>
                    <a:pt x="21" y="11"/>
                    <a:pt x="21" y="11"/>
                  </a:cubicBezTo>
                  <a:cubicBezTo>
                    <a:pt x="21" y="17"/>
                    <a:pt x="17" y="22"/>
                    <a:pt x="10"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25" name="Freeform 116"/>
            <p:cNvSpPr>
              <a:spLocks/>
            </p:cNvSpPr>
            <p:nvPr/>
          </p:nvSpPr>
          <p:spPr bwMode="auto">
            <a:xfrm>
              <a:off x="3760" y="2374"/>
              <a:ext cx="22" cy="22"/>
            </a:xfrm>
            <a:custGeom>
              <a:avLst/>
              <a:gdLst>
                <a:gd name="T0" fmla="*/ 0 w 49"/>
                <a:gd name="T1" fmla="*/ 0 h 50"/>
                <a:gd name="T2" fmla="*/ 0 w 49"/>
                <a:gd name="T3" fmla="*/ 0 h 50"/>
                <a:gd name="T4" fmla="*/ 0 w 49"/>
                <a:gd name="T5" fmla="*/ 0 h 50"/>
                <a:gd name="T6" fmla="*/ 0 w 49"/>
                <a:gd name="T7" fmla="*/ 0 h 50"/>
                <a:gd name="T8" fmla="*/ 0 w 49"/>
                <a:gd name="T9" fmla="*/ 0 h 50"/>
                <a:gd name="T10" fmla="*/ 0 w 49"/>
                <a:gd name="T11" fmla="*/ 0 h 50"/>
                <a:gd name="T12" fmla="*/ 0 60000 65536"/>
                <a:gd name="T13" fmla="*/ 0 60000 65536"/>
                <a:gd name="T14" fmla="*/ 0 60000 65536"/>
                <a:gd name="T15" fmla="*/ 0 60000 65536"/>
                <a:gd name="T16" fmla="*/ 0 60000 65536"/>
                <a:gd name="T17" fmla="*/ 0 60000 65536"/>
                <a:gd name="T18" fmla="*/ 0 w 49"/>
                <a:gd name="T19" fmla="*/ 0 h 50"/>
                <a:gd name="T20" fmla="*/ 49 w 49"/>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49" h="50">
                  <a:moveTo>
                    <a:pt x="0" y="25"/>
                  </a:moveTo>
                  <a:cubicBezTo>
                    <a:pt x="0" y="12"/>
                    <a:pt x="11" y="0"/>
                    <a:pt x="25" y="0"/>
                  </a:cubicBezTo>
                  <a:cubicBezTo>
                    <a:pt x="38" y="0"/>
                    <a:pt x="49" y="12"/>
                    <a:pt x="49" y="25"/>
                  </a:cubicBezTo>
                  <a:cubicBezTo>
                    <a:pt x="49" y="25"/>
                    <a:pt x="49" y="25"/>
                    <a:pt x="49" y="25"/>
                  </a:cubicBezTo>
                  <a:cubicBezTo>
                    <a:pt x="49" y="39"/>
                    <a:pt x="38" y="50"/>
                    <a:pt x="25" y="50"/>
                  </a:cubicBezTo>
                  <a:cubicBezTo>
                    <a:pt x="11" y="50"/>
                    <a:pt x="0" y="39"/>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26" name="Freeform 117"/>
            <p:cNvSpPr>
              <a:spLocks/>
            </p:cNvSpPr>
            <p:nvPr/>
          </p:nvSpPr>
          <p:spPr bwMode="auto">
            <a:xfrm>
              <a:off x="3760" y="2374"/>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27" name="Freeform 118"/>
            <p:cNvSpPr>
              <a:spLocks/>
            </p:cNvSpPr>
            <p:nvPr/>
          </p:nvSpPr>
          <p:spPr bwMode="auto">
            <a:xfrm>
              <a:off x="3847" y="2374"/>
              <a:ext cx="22" cy="22"/>
            </a:xfrm>
            <a:custGeom>
              <a:avLst/>
              <a:gdLst>
                <a:gd name="T0" fmla="*/ 0 w 50"/>
                <a:gd name="T1" fmla="*/ 0 h 50"/>
                <a:gd name="T2" fmla="*/ 0 w 50"/>
                <a:gd name="T3" fmla="*/ 0 h 50"/>
                <a:gd name="T4" fmla="*/ 0 w 50"/>
                <a:gd name="T5" fmla="*/ 0 h 50"/>
                <a:gd name="T6" fmla="*/ 0 w 50"/>
                <a:gd name="T7" fmla="*/ 0 h 50"/>
                <a:gd name="T8" fmla="*/ 0 w 50"/>
                <a:gd name="T9" fmla="*/ 0 h 50"/>
                <a:gd name="T10" fmla="*/ 0 w 50"/>
                <a:gd name="T11" fmla="*/ 0 h 50"/>
                <a:gd name="T12" fmla="*/ 0 60000 65536"/>
                <a:gd name="T13" fmla="*/ 0 60000 65536"/>
                <a:gd name="T14" fmla="*/ 0 60000 65536"/>
                <a:gd name="T15" fmla="*/ 0 60000 65536"/>
                <a:gd name="T16" fmla="*/ 0 60000 65536"/>
                <a:gd name="T17" fmla="*/ 0 60000 65536"/>
                <a:gd name="T18" fmla="*/ 0 w 50"/>
                <a:gd name="T19" fmla="*/ 0 h 50"/>
                <a:gd name="T20" fmla="*/ 50 w 50"/>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50" h="50">
                  <a:moveTo>
                    <a:pt x="0" y="25"/>
                  </a:moveTo>
                  <a:cubicBezTo>
                    <a:pt x="0" y="12"/>
                    <a:pt x="11" y="0"/>
                    <a:pt x="25" y="0"/>
                  </a:cubicBezTo>
                  <a:cubicBezTo>
                    <a:pt x="39" y="0"/>
                    <a:pt x="50" y="12"/>
                    <a:pt x="50" y="25"/>
                  </a:cubicBezTo>
                  <a:cubicBezTo>
                    <a:pt x="50" y="25"/>
                    <a:pt x="50" y="25"/>
                    <a:pt x="50" y="25"/>
                  </a:cubicBezTo>
                  <a:cubicBezTo>
                    <a:pt x="50" y="39"/>
                    <a:pt x="39" y="50"/>
                    <a:pt x="25" y="50"/>
                  </a:cubicBezTo>
                  <a:cubicBezTo>
                    <a:pt x="11" y="50"/>
                    <a:pt x="0" y="39"/>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28" name="Freeform 119"/>
            <p:cNvSpPr>
              <a:spLocks/>
            </p:cNvSpPr>
            <p:nvPr/>
          </p:nvSpPr>
          <p:spPr bwMode="auto">
            <a:xfrm>
              <a:off x="3847" y="2374"/>
              <a:ext cx="22" cy="22"/>
            </a:xfrm>
            <a:custGeom>
              <a:avLst/>
              <a:gdLst>
                <a:gd name="T0" fmla="*/ 0 w 22"/>
                <a:gd name="T1" fmla="*/ 11 h 22"/>
                <a:gd name="T2" fmla="*/ 11 w 22"/>
                <a:gd name="T3" fmla="*/ 0 h 22"/>
                <a:gd name="T4" fmla="*/ 22 w 22"/>
                <a:gd name="T5" fmla="*/ 11 h 22"/>
                <a:gd name="T6" fmla="*/ 22 w 22"/>
                <a:gd name="T7" fmla="*/ 11 h 22"/>
                <a:gd name="T8" fmla="*/ 11 w 22"/>
                <a:gd name="T9" fmla="*/ 22 h 22"/>
                <a:gd name="T10" fmla="*/ 0 w 22"/>
                <a:gd name="T11" fmla="*/ 11 h 22"/>
                <a:gd name="T12" fmla="*/ 0 60000 65536"/>
                <a:gd name="T13" fmla="*/ 0 60000 65536"/>
                <a:gd name="T14" fmla="*/ 0 60000 65536"/>
                <a:gd name="T15" fmla="*/ 0 60000 65536"/>
                <a:gd name="T16" fmla="*/ 0 60000 65536"/>
                <a:gd name="T17" fmla="*/ 0 60000 65536"/>
                <a:gd name="T18" fmla="*/ 0 w 22"/>
                <a:gd name="T19" fmla="*/ 0 h 22"/>
                <a:gd name="T20" fmla="*/ 22 w 22"/>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22" h="22">
                  <a:moveTo>
                    <a:pt x="0" y="11"/>
                  </a:moveTo>
                  <a:cubicBezTo>
                    <a:pt x="0" y="5"/>
                    <a:pt x="5" y="0"/>
                    <a:pt x="11" y="0"/>
                  </a:cubicBezTo>
                  <a:cubicBezTo>
                    <a:pt x="17" y="0"/>
                    <a:pt x="22" y="5"/>
                    <a:pt x="22" y="11"/>
                  </a:cubicBezTo>
                  <a:cubicBezTo>
                    <a:pt x="22" y="11"/>
                    <a:pt x="22" y="11"/>
                    <a:pt x="22" y="11"/>
                  </a:cubicBezTo>
                  <a:cubicBezTo>
                    <a:pt x="22" y="17"/>
                    <a:pt x="17" y="22"/>
                    <a:pt x="11" y="22"/>
                  </a:cubicBezTo>
                  <a:cubicBezTo>
                    <a:pt x="5" y="22"/>
                    <a:pt x="0" y="17"/>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29" name="Freeform 120"/>
            <p:cNvSpPr>
              <a:spLocks/>
            </p:cNvSpPr>
            <p:nvPr/>
          </p:nvSpPr>
          <p:spPr bwMode="auto">
            <a:xfrm>
              <a:off x="3674" y="2721"/>
              <a:ext cx="21"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4" y="0"/>
                  </a:cubicBezTo>
                  <a:cubicBezTo>
                    <a:pt x="38" y="0"/>
                    <a:pt x="49" y="11"/>
                    <a:pt x="49" y="25"/>
                  </a:cubicBezTo>
                  <a:cubicBezTo>
                    <a:pt x="49" y="25"/>
                    <a:pt x="49" y="25"/>
                    <a:pt x="49" y="25"/>
                  </a:cubicBezTo>
                  <a:cubicBezTo>
                    <a:pt x="49" y="38"/>
                    <a:pt x="38" y="49"/>
                    <a:pt x="24" y="49"/>
                  </a:cubicBezTo>
                  <a:cubicBezTo>
                    <a:pt x="11" y="49"/>
                    <a:pt x="0" y="38"/>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30" name="Freeform 121"/>
            <p:cNvSpPr>
              <a:spLocks/>
            </p:cNvSpPr>
            <p:nvPr/>
          </p:nvSpPr>
          <p:spPr bwMode="auto">
            <a:xfrm>
              <a:off x="3674" y="2721"/>
              <a:ext cx="21" cy="21"/>
            </a:xfrm>
            <a:custGeom>
              <a:avLst/>
              <a:gdLst>
                <a:gd name="T0" fmla="*/ 0 w 21"/>
                <a:gd name="T1" fmla="*/ 11 h 21"/>
                <a:gd name="T2" fmla="*/ 10 w 21"/>
                <a:gd name="T3" fmla="*/ 0 h 21"/>
                <a:gd name="T4" fmla="*/ 21 w 21"/>
                <a:gd name="T5" fmla="*/ 11 h 21"/>
                <a:gd name="T6" fmla="*/ 21 w 21"/>
                <a:gd name="T7" fmla="*/ 11 h 21"/>
                <a:gd name="T8" fmla="*/ 10 w 21"/>
                <a:gd name="T9" fmla="*/ 21 h 21"/>
                <a:gd name="T10" fmla="*/ 0 w 21"/>
                <a:gd name="T11" fmla="*/ 11 h 21"/>
                <a:gd name="T12" fmla="*/ 0 60000 65536"/>
                <a:gd name="T13" fmla="*/ 0 60000 65536"/>
                <a:gd name="T14" fmla="*/ 0 60000 65536"/>
                <a:gd name="T15" fmla="*/ 0 60000 65536"/>
                <a:gd name="T16" fmla="*/ 0 60000 65536"/>
                <a:gd name="T17" fmla="*/ 0 60000 65536"/>
                <a:gd name="T18" fmla="*/ 0 w 21"/>
                <a:gd name="T19" fmla="*/ 0 h 21"/>
                <a:gd name="T20" fmla="*/ 21 w 21"/>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1" h="21">
                  <a:moveTo>
                    <a:pt x="0" y="11"/>
                  </a:moveTo>
                  <a:cubicBezTo>
                    <a:pt x="0" y="4"/>
                    <a:pt x="5" y="0"/>
                    <a:pt x="10" y="0"/>
                  </a:cubicBezTo>
                  <a:cubicBezTo>
                    <a:pt x="17" y="0"/>
                    <a:pt x="21" y="4"/>
                    <a:pt x="21" y="11"/>
                  </a:cubicBezTo>
                  <a:cubicBezTo>
                    <a:pt x="21" y="11"/>
                    <a:pt x="21" y="11"/>
                    <a:pt x="21" y="11"/>
                  </a:cubicBezTo>
                  <a:cubicBezTo>
                    <a:pt x="21" y="16"/>
                    <a:pt x="17" y="21"/>
                    <a:pt x="10"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31" name="Freeform 122"/>
            <p:cNvSpPr>
              <a:spLocks/>
            </p:cNvSpPr>
            <p:nvPr/>
          </p:nvSpPr>
          <p:spPr bwMode="auto">
            <a:xfrm>
              <a:off x="3760" y="2721"/>
              <a:ext cx="22" cy="21"/>
            </a:xfrm>
            <a:custGeom>
              <a:avLst/>
              <a:gdLst>
                <a:gd name="T0" fmla="*/ 0 w 49"/>
                <a:gd name="T1" fmla="*/ 0 h 49"/>
                <a:gd name="T2" fmla="*/ 0 w 49"/>
                <a:gd name="T3" fmla="*/ 0 h 49"/>
                <a:gd name="T4" fmla="*/ 0 w 49"/>
                <a:gd name="T5" fmla="*/ 0 h 49"/>
                <a:gd name="T6" fmla="*/ 0 w 49"/>
                <a:gd name="T7" fmla="*/ 0 h 49"/>
                <a:gd name="T8" fmla="*/ 0 w 49"/>
                <a:gd name="T9" fmla="*/ 0 h 49"/>
                <a:gd name="T10" fmla="*/ 0 w 49"/>
                <a:gd name="T11" fmla="*/ 0 h 49"/>
                <a:gd name="T12" fmla="*/ 0 60000 65536"/>
                <a:gd name="T13" fmla="*/ 0 60000 65536"/>
                <a:gd name="T14" fmla="*/ 0 60000 65536"/>
                <a:gd name="T15" fmla="*/ 0 60000 65536"/>
                <a:gd name="T16" fmla="*/ 0 60000 65536"/>
                <a:gd name="T17" fmla="*/ 0 60000 65536"/>
                <a:gd name="T18" fmla="*/ 0 w 49"/>
                <a:gd name="T19" fmla="*/ 0 h 49"/>
                <a:gd name="T20" fmla="*/ 49 w 49"/>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49" h="49">
                  <a:moveTo>
                    <a:pt x="0" y="25"/>
                  </a:moveTo>
                  <a:cubicBezTo>
                    <a:pt x="0" y="11"/>
                    <a:pt x="11" y="0"/>
                    <a:pt x="25" y="0"/>
                  </a:cubicBezTo>
                  <a:cubicBezTo>
                    <a:pt x="38" y="0"/>
                    <a:pt x="49" y="11"/>
                    <a:pt x="49" y="25"/>
                  </a:cubicBezTo>
                  <a:cubicBezTo>
                    <a:pt x="49" y="25"/>
                    <a:pt x="49" y="25"/>
                    <a:pt x="49" y="25"/>
                  </a:cubicBezTo>
                  <a:cubicBezTo>
                    <a:pt x="49" y="38"/>
                    <a:pt x="38"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32" name="Freeform 123"/>
            <p:cNvSpPr>
              <a:spLocks/>
            </p:cNvSpPr>
            <p:nvPr/>
          </p:nvSpPr>
          <p:spPr bwMode="auto">
            <a:xfrm>
              <a:off x="3760" y="2721"/>
              <a:ext cx="22" cy="21"/>
            </a:xfrm>
            <a:custGeom>
              <a:avLst/>
              <a:gdLst>
                <a:gd name="T0" fmla="*/ 0 w 22"/>
                <a:gd name="T1" fmla="*/ 11 h 21"/>
                <a:gd name="T2" fmla="*/ 11 w 22"/>
                <a:gd name="T3" fmla="*/ 0 h 21"/>
                <a:gd name="T4" fmla="*/ 22 w 22"/>
                <a:gd name="T5" fmla="*/ 11 h 21"/>
                <a:gd name="T6" fmla="*/ 22 w 22"/>
                <a:gd name="T7" fmla="*/ 11 h 21"/>
                <a:gd name="T8" fmla="*/ 11 w 22"/>
                <a:gd name="T9" fmla="*/ 21 h 21"/>
                <a:gd name="T10" fmla="*/ 0 w 22"/>
                <a:gd name="T11" fmla="*/ 11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1"/>
                  </a:moveTo>
                  <a:cubicBezTo>
                    <a:pt x="0" y="4"/>
                    <a:pt x="5" y="0"/>
                    <a:pt x="11" y="0"/>
                  </a:cubicBezTo>
                  <a:cubicBezTo>
                    <a:pt x="17" y="0"/>
                    <a:pt x="22" y="4"/>
                    <a:pt x="22" y="11"/>
                  </a:cubicBezTo>
                  <a:cubicBezTo>
                    <a:pt x="22" y="11"/>
                    <a:pt x="22" y="11"/>
                    <a:pt x="22" y="11"/>
                  </a:cubicBezTo>
                  <a:cubicBezTo>
                    <a:pt x="22" y="16"/>
                    <a:pt x="17" y="21"/>
                    <a:pt x="11"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33" name="Freeform 124"/>
            <p:cNvSpPr>
              <a:spLocks/>
            </p:cNvSpPr>
            <p:nvPr/>
          </p:nvSpPr>
          <p:spPr bwMode="auto">
            <a:xfrm>
              <a:off x="3847" y="2721"/>
              <a:ext cx="22" cy="21"/>
            </a:xfrm>
            <a:custGeom>
              <a:avLst/>
              <a:gdLst>
                <a:gd name="T0" fmla="*/ 0 w 50"/>
                <a:gd name="T1" fmla="*/ 0 h 49"/>
                <a:gd name="T2" fmla="*/ 0 w 50"/>
                <a:gd name="T3" fmla="*/ 0 h 49"/>
                <a:gd name="T4" fmla="*/ 0 w 50"/>
                <a:gd name="T5" fmla="*/ 0 h 49"/>
                <a:gd name="T6" fmla="*/ 0 w 50"/>
                <a:gd name="T7" fmla="*/ 0 h 49"/>
                <a:gd name="T8" fmla="*/ 0 w 50"/>
                <a:gd name="T9" fmla="*/ 0 h 49"/>
                <a:gd name="T10" fmla="*/ 0 w 50"/>
                <a:gd name="T11" fmla="*/ 0 h 49"/>
                <a:gd name="T12" fmla="*/ 0 60000 65536"/>
                <a:gd name="T13" fmla="*/ 0 60000 65536"/>
                <a:gd name="T14" fmla="*/ 0 60000 65536"/>
                <a:gd name="T15" fmla="*/ 0 60000 65536"/>
                <a:gd name="T16" fmla="*/ 0 60000 65536"/>
                <a:gd name="T17" fmla="*/ 0 60000 65536"/>
                <a:gd name="T18" fmla="*/ 0 w 50"/>
                <a:gd name="T19" fmla="*/ 0 h 49"/>
                <a:gd name="T20" fmla="*/ 50 w 50"/>
                <a:gd name="T21" fmla="*/ 49 h 49"/>
              </a:gdLst>
              <a:ahLst/>
              <a:cxnLst>
                <a:cxn ang="T12">
                  <a:pos x="T0" y="T1"/>
                </a:cxn>
                <a:cxn ang="T13">
                  <a:pos x="T2" y="T3"/>
                </a:cxn>
                <a:cxn ang="T14">
                  <a:pos x="T4" y="T5"/>
                </a:cxn>
                <a:cxn ang="T15">
                  <a:pos x="T6" y="T7"/>
                </a:cxn>
                <a:cxn ang="T16">
                  <a:pos x="T8" y="T9"/>
                </a:cxn>
                <a:cxn ang="T17">
                  <a:pos x="T10" y="T11"/>
                </a:cxn>
              </a:cxnLst>
              <a:rect l="T18" t="T19" r="T20" b="T21"/>
              <a:pathLst>
                <a:path w="50" h="49">
                  <a:moveTo>
                    <a:pt x="0" y="25"/>
                  </a:moveTo>
                  <a:cubicBezTo>
                    <a:pt x="0" y="11"/>
                    <a:pt x="11" y="0"/>
                    <a:pt x="25" y="0"/>
                  </a:cubicBezTo>
                  <a:cubicBezTo>
                    <a:pt x="39" y="0"/>
                    <a:pt x="50" y="11"/>
                    <a:pt x="50" y="25"/>
                  </a:cubicBezTo>
                  <a:cubicBezTo>
                    <a:pt x="50" y="25"/>
                    <a:pt x="50" y="25"/>
                    <a:pt x="50" y="25"/>
                  </a:cubicBezTo>
                  <a:cubicBezTo>
                    <a:pt x="50" y="38"/>
                    <a:pt x="39" y="49"/>
                    <a:pt x="25" y="49"/>
                  </a:cubicBezTo>
                  <a:cubicBezTo>
                    <a:pt x="11" y="49"/>
                    <a:pt x="0" y="38"/>
                    <a:pt x="0" y="25"/>
                  </a:cubicBezTo>
                </a:path>
              </a:pathLst>
            </a:custGeom>
            <a:solidFill>
              <a:srgbClr val="000000"/>
            </a:solidFill>
            <a:ln w="0">
              <a:solidFill>
                <a:srgbClr val="000000"/>
              </a:solidFill>
              <a:round/>
              <a:headEnd/>
              <a:tailEnd/>
            </a:ln>
          </p:spPr>
          <p:txBody>
            <a:bodyPr/>
            <a:lstStyle/>
            <a:p>
              <a:endParaRPr lang="zh-TW" altLang="en-US" sz="2800">
                <a:latin typeface="+mn-lt"/>
              </a:endParaRPr>
            </a:p>
          </p:txBody>
        </p:sp>
        <p:sp>
          <p:nvSpPr>
            <p:cNvPr id="134" name="Freeform 125"/>
            <p:cNvSpPr>
              <a:spLocks/>
            </p:cNvSpPr>
            <p:nvPr/>
          </p:nvSpPr>
          <p:spPr bwMode="auto">
            <a:xfrm>
              <a:off x="3847" y="2721"/>
              <a:ext cx="22" cy="21"/>
            </a:xfrm>
            <a:custGeom>
              <a:avLst/>
              <a:gdLst>
                <a:gd name="T0" fmla="*/ 0 w 22"/>
                <a:gd name="T1" fmla="*/ 11 h 21"/>
                <a:gd name="T2" fmla="*/ 11 w 22"/>
                <a:gd name="T3" fmla="*/ 0 h 21"/>
                <a:gd name="T4" fmla="*/ 22 w 22"/>
                <a:gd name="T5" fmla="*/ 11 h 21"/>
                <a:gd name="T6" fmla="*/ 22 w 22"/>
                <a:gd name="T7" fmla="*/ 11 h 21"/>
                <a:gd name="T8" fmla="*/ 11 w 22"/>
                <a:gd name="T9" fmla="*/ 21 h 21"/>
                <a:gd name="T10" fmla="*/ 0 w 22"/>
                <a:gd name="T11" fmla="*/ 11 h 21"/>
                <a:gd name="T12" fmla="*/ 0 60000 65536"/>
                <a:gd name="T13" fmla="*/ 0 60000 65536"/>
                <a:gd name="T14" fmla="*/ 0 60000 65536"/>
                <a:gd name="T15" fmla="*/ 0 60000 65536"/>
                <a:gd name="T16" fmla="*/ 0 60000 65536"/>
                <a:gd name="T17" fmla="*/ 0 60000 65536"/>
                <a:gd name="T18" fmla="*/ 0 w 22"/>
                <a:gd name="T19" fmla="*/ 0 h 21"/>
                <a:gd name="T20" fmla="*/ 22 w 22"/>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2" h="21">
                  <a:moveTo>
                    <a:pt x="0" y="11"/>
                  </a:moveTo>
                  <a:cubicBezTo>
                    <a:pt x="0" y="4"/>
                    <a:pt x="5" y="0"/>
                    <a:pt x="11" y="0"/>
                  </a:cubicBezTo>
                  <a:cubicBezTo>
                    <a:pt x="17" y="0"/>
                    <a:pt x="22" y="4"/>
                    <a:pt x="22" y="11"/>
                  </a:cubicBezTo>
                  <a:cubicBezTo>
                    <a:pt x="22" y="11"/>
                    <a:pt x="22" y="11"/>
                    <a:pt x="22" y="11"/>
                  </a:cubicBezTo>
                  <a:cubicBezTo>
                    <a:pt x="22" y="16"/>
                    <a:pt x="17" y="21"/>
                    <a:pt x="11" y="21"/>
                  </a:cubicBezTo>
                  <a:cubicBezTo>
                    <a:pt x="5" y="21"/>
                    <a:pt x="0" y="16"/>
                    <a:pt x="0" y="11"/>
                  </a:cubicBezTo>
                </a:path>
              </a:pathLst>
            </a:custGeom>
            <a:noFill/>
            <a:ln w="3175"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sz="2800">
                <a:latin typeface="+mn-lt"/>
              </a:endParaRPr>
            </a:p>
          </p:txBody>
        </p:sp>
        <p:sp>
          <p:nvSpPr>
            <p:cNvPr id="135" name="Rectangle 126"/>
            <p:cNvSpPr>
              <a:spLocks noChangeArrowheads="1"/>
            </p:cNvSpPr>
            <p:nvPr/>
          </p:nvSpPr>
          <p:spPr bwMode="auto">
            <a:xfrm>
              <a:off x="3166" y="1497"/>
              <a:ext cx="951" cy="130"/>
            </a:xfrm>
            <a:prstGeom prst="rect">
              <a:avLst/>
            </a:prstGeom>
            <a:solidFill>
              <a:srgbClr val="FFEAF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36" name="Rectangle 127"/>
            <p:cNvSpPr>
              <a:spLocks noChangeArrowheads="1"/>
            </p:cNvSpPr>
            <p:nvPr/>
          </p:nvSpPr>
          <p:spPr bwMode="auto">
            <a:xfrm>
              <a:off x="3166" y="1497"/>
              <a:ext cx="951" cy="130"/>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37" name="Rectangle 128"/>
            <p:cNvSpPr>
              <a:spLocks noChangeArrowheads="1"/>
            </p:cNvSpPr>
            <p:nvPr/>
          </p:nvSpPr>
          <p:spPr bwMode="auto">
            <a:xfrm>
              <a:off x="3255" y="1490"/>
              <a:ext cx="708"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Thread Warp 7</a:t>
              </a:r>
              <a:endParaRPr lang="en-US" altLang="zh-TW" sz="2000">
                <a:latin typeface="+mn-lt"/>
              </a:endParaRPr>
            </a:p>
          </p:txBody>
        </p:sp>
        <p:sp>
          <p:nvSpPr>
            <p:cNvPr id="138" name="Rectangle 129"/>
            <p:cNvSpPr>
              <a:spLocks noChangeArrowheads="1"/>
            </p:cNvSpPr>
            <p:nvPr/>
          </p:nvSpPr>
          <p:spPr bwMode="auto">
            <a:xfrm>
              <a:off x="3166" y="1822"/>
              <a:ext cx="951" cy="129"/>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39" name="Rectangle 130"/>
            <p:cNvSpPr>
              <a:spLocks noChangeArrowheads="1"/>
            </p:cNvSpPr>
            <p:nvPr/>
          </p:nvSpPr>
          <p:spPr bwMode="auto">
            <a:xfrm>
              <a:off x="3166" y="1822"/>
              <a:ext cx="951" cy="129"/>
            </a:xfrm>
            <a:prstGeom prst="rect">
              <a:avLst/>
            </a:prstGeom>
            <a:noFill/>
            <a:ln w="11113" cap="rnd">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2000">
                <a:latin typeface="+mn-lt"/>
              </a:endParaRPr>
            </a:p>
          </p:txBody>
        </p:sp>
        <p:sp>
          <p:nvSpPr>
            <p:cNvPr id="140" name="Rectangle 131"/>
            <p:cNvSpPr>
              <a:spLocks noChangeArrowheads="1"/>
            </p:cNvSpPr>
            <p:nvPr/>
          </p:nvSpPr>
          <p:spPr bwMode="auto">
            <a:xfrm>
              <a:off x="3465" y="1818"/>
              <a:ext cx="326"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latin typeface="+mn-lt"/>
                </a:rPr>
                <a:t>I-Fetch</a:t>
              </a:r>
              <a:endParaRPr lang="en-US" altLang="zh-TW" sz="2000">
                <a:latin typeface="+mn-lt"/>
              </a:endParaRPr>
            </a:p>
          </p:txBody>
        </p:sp>
        <p:sp>
          <p:nvSpPr>
            <p:cNvPr id="141" name="Rectangle 132"/>
            <p:cNvSpPr>
              <a:spLocks noChangeArrowheads="1"/>
            </p:cNvSpPr>
            <p:nvPr/>
          </p:nvSpPr>
          <p:spPr bwMode="auto">
            <a:xfrm>
              <a:off x="4421" y="1560"/>
              <a:ext cx="904" cy="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b="1" dirty="0">
                  <a:solidFill>
                    <a:srgbClr val="000000"/>
                  </a:solidFill>
                  <a:latin typeface="+mn-lt"/>
                </a:rPr>
                <a:t>SIMD </a:t>
              </a:r>
              <a:r>
                <a:rPr lang="en-US" altLang="zh-TW" sz="1600" b="1" dirty="0" smtClean="0">
                  <a:solidFill>
                    <a:srgbClr val="000000"/>
                  </a:solidFill>
                  <a:latin typeface="+mn-lt"/>
                </a:rPr>
                <a:t>Pipeline (PE)</a:t>
              </a:r>
              <a:endParaRPr lang="en-US" altLang="zh-TW" sz="2000" dirty="0">
                <a:latin typeface="+mn-lt"/>
              </a:endParaRPr>
            </a:p>
          </p:txBody>
        </p:sp>
        <p:sp>
          <p:nvSpPr>
            <p:cNvPr id="142" name="Line 133"/>
            <p:cNvSpPr>
              <a:spLocks noChangeShapeType="1"/>
            </p:cNvSpPr>
            <p:nvPr/>
          </p:nvSpPr>
          <p:spPr bwMode="auto">
            <a:xfrm flipV="1">
              <a:off x="4204" y="1648"/>
              <a:ext cx="172" cy="87"/>
            </a:xfrm>
            <a:prstGeom prst="line">
              <a:avLst/>
            </a:prstGeom>
            <a:noFill/>
            <a:ln w="11113" cap="rnd">
              <a:solidFill>
                <a:srgbClr val="000000"/>
              </a:solidFill>
              <a:round/>
              <a:headEnd/>
              <a:tailEnd/>
            </a:ln>
            <a:extLst>
              <a:ext uri="{909E8E84-426E-40DD-AFC4-6F175D3DCCD1}">
                <a14:hiddenFill xmlns:a14="http://schemas.microsoft.com/office/drawing/2010/main">
                  <a:noFill/>
                </a14:hiddenFill>
              </a:ext>
            </a:extLst>
          </p:spPr>
          <p:txBody>
            <a:bodyPr/>
            <a:lstStyle/>
            <a:p>
              <a:endParaRPr lang="zh-TW" altLang="en-US" sz="2800">
                <a:latin typeface="+mn-lt"/>
              </a:endParaRPr>
            </a:p>
          </p:txBody>
        </p:sp>
      </p:grpSp>
      <p:sp>
        <p:nvSpPr>
          <p:cNvPr id="143" name="TextBox 134"/>
          <p:cNvSpPr txBox="1">
            <a:spLocks noChangeArrowheads="1"/>
          </p:cNvSpPr>
          <p:nvPr/>
        </p:nvSpPr>
        <p:spPr bwMode="auto">
          <a:xfrm>
            <a:off x="3097942" y="5919242"/>
            <a:ext cx="1544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000" dirty="0"/>
              <a:t>Slide credit: Tor </a:t>
            </a:r>
            <a:r>
              <a:rPr lang="en-US" altLang="zh-TW" sz="1000" dirty="0" err="1"/>
              <a:t>Aamodt</a:t>
            </a:r>
            <a:endParaRPr lang="en-US" altLang="zh-TW" sz="1000" dirty="0"/>
          </a:p>
        </p:txBody>
      </p:sp>
    </p:spTree>
    <p:extLst>
      <p:ext uri="{BB962C8B-B14F-4D97-AF65-F5344CB8AC3E}">
        <p14:creationId xmlns:p14="http://schemas.microsoft.com/office/powerpoint/2010/main" val="365431496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p:txBody>
          <a:bodyPr/>
          <a:lstStyle/>
          <a:p>
            <a:r>
              <a:rPr lang="en-US" altLang="zh-TW" dirty="0" smtClean="0"/>
              <a:t>Array Processors in Multicore</a:t>
            </a:r>
            <a:endParaRPr lang="en-US" altLang="zh-TW" dirty="0"/>
          </a:p>
        </p:txBody>
      </p:sp>
      <p:sp>
        <p:nvSpPr>
          <p:cNvPr id="3" name="內容版面配置區 2"/>
          <p:cNvSpPr>
            <a:spLocks noGrp="1"/>
          </p:cNvSpPr>
          <p:nvPr>
            <p:ph idx="1"/>
          </p:nvPr>
        </p:nvSpPr>
        <p:spPr/>
        <p:txBody>
          <a:bodyPr/>
          <a:lstStyle/>
          <a:p>
            <a:r>
              <a:rPr lang="en-US" altLang="zh-TW" dirty="0" smtClean="0"/>
              <a:t>Duplicate cores for</a:t>
            </a:r>
            <a:br>
              <a:rPr lang="en-US" altLang="zh-TW" dirty="0" smtClean="0"/>
            </a:br>
            <a:r>
              <a:rPr lang="en-US" altLang="zh-TW" dirty="0" smtClean="0"/>
              <a:t>multicore</a:t>
            </a:r>
          </a:p>
          <a:p>
            <a:r>
              <a:rPr lang="en-US" altLang="zh-TW" dirty="0" smtClean="0"/>
              <a:t>Simplify thread</a:t>
            </a:r>
            <a:br>
              <a:rPr lang="en-US" altLang="zh-TW" dirty="0" smtClean="0"/>
            </a:br>
            <a:r>
              <a:rPr lang="en-US" altLang="zh-TW" dirty="0" smtClean="0"/>
              <a:t>scheduler</a:t>
            </a:r>
          </a:p>
          <a:p>
            <a:r>
              <a:rPr lang="en-US" altLang="zh-TW" i="1" dirty="0" smtClean="0"/>
              <a:t>Stream </a:t>
            </a:r>
            <a:br>
              <a:rPr lang="en-US" altLang="zh-TW" i="1" dirty="0" smtClean="0"/>
            </a:br>
            <a:r>
              <a:rPr lang="en-US" altLang="zh-TW" i="1" dirty="0" smtClean="0"/>
              <a:t>Multiprocessor </a:t>
            </a:r>
            <a:r>
              <a:rPr lang="en-US" altLang="zh-TW" dirty="0" smtClean="0"/>
              <a:t>(SM)</a:t>
            </a:r>
            <a:br>
              <a:rPr lang="en-US" altLang="zh-TW" dirty="0" smtClean="0"/>
            </a:br>
            <a:r>
              <a:rPr lang="en-US" altLang="zh-TW" dirty="0" smtClean="0"/>
              <a:t>in CUDA terms</a:t>
            </a:r>
          </a:p>
          <a:p>
            <a:pPr lvl="1"/>
            <a:r>
              <a:rPr lang="en-US" altLang="zh-TW" dirty="0" smtClean="0"/>
              <a:t>SFU: Special </a:t>
            </a:r>
            <a:br>
              <a:rPr lang="en-US" altLang="zh-TW" dirty="0" smtClean="0"/>
            </a:br>
            <a:r>
              <a:rPr lang="en-US" altLang="zh-TW" dirty="0" smtClean="0"/>
              <a:t>Function Unit</a:t>
            </a: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32</a:t>
            </a:fld>
            <a:endParaRPr lang="zh-TW" altLang="zh-TW"/>
          </a:p>
        </p:txBody>
      </p:sp>
      <p:pic>
        <p:nvPicPr>
          <p:cNvPr id="3686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760998" y="1102780"/>
            <a:ext cx="2611202" cy="45648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7" name="Picture 3"/>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6444882" y="1125538"/>
            <a:ext cx="2568671" cy="473199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8141102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0" name="Picture 8" descr="f04-15-97801238387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01894" y="1844824"/>
            <a:ext cx="5310851" cy="4176464"/>
          </a:xfrm>
          <a:prstGeom prst="rect">
            <a:avLst/>
          </a:prstGeom>
          <a:noFill/>
          <a:extLst>
            <a:ext uri="{909E8E84-426E-40DD-AFC4-6F175D3DCCD1}">
              <a14:hiddenFill xmlns:a14="http://schemas.microsoft.com/office/drawing/2010/main">
                <a:solidFill>
                  <a:srgbClr val="FFFFFF"/>
                </a:solidFill>
              </a14:hiddenFill>
            </a:ext>
          </a:extLst>
        </p:spPr>
      </p:pic>
      <p:sp>
        <p:nvSpPr>
          <p:cNvPr id="1075" name="標題 1074"/>
          <p:cNvSpPr>
            <a:spLocks noGrp="1"/>
          </p:cNvSpPr>
          <p:nvPr>
            <p:ph type="title"/>
          </p:nvPr>
        </p:nvSpPr>
        <p:spPr/>
        <p:txBody>
          <a:bodyPr/>
          <a:lstStyle/>
          <a:p>
            <a:r>
              <a:rPr lang="en-US" altLang="zh-TW" dirty="0" smtClean="0"/>
              <a:t>Putting It Altogether</a:t>
            </a:r>
            <a:endParaRPr lang="zh-TW" altLang="en-US" dirty="0"/>
          </a:p>
        </p:txBody>
      </p:sp>
      <p:sp>
        <p:nvSpPr>
          <p:cNvPr id="1072" name="內容版面配置區 1071"/>
          <p:cNvSpPr>
            <a:spLocks noGrp="1"/>
          </p:cNvSpPr>
          <p:nvPr>
            <p:ph idx="1"/>
          </p:nvPr>
        </p:nvSpPr>
        <p:spPr/>
        <p:txBody>
          <a:bodyPr/>
          <a:lstStyle/>
          <a:p>
            <a:r>
              <a:rPr lang="en-GB" altLang="zh-TW" dirty="0" smtClean="0"/>
              <a:t>NVIDIA Fermi GTX 480 GPU</a:t>
            </a:r>
          </a:p>
          <a:p>
            <a:pPr lvl="1"/>
            <a:r>
              <a:rPr lang="en-GB" altLang="zh-TW" dirty="0" smtClean="0"/>
              <a:t>16 SMs, executing</a:t>
            </a:r>
            <a:br>
              <a:rPr lang="en-GB" altLang="zh-TW" dirty="0" smtClean="0"/>
            </a:br>
            <a:r>
              <a:rPr lang="en-GB" altLang="zh-TW" dirty="0" smtClean="0"/>
              <a:t>a </a:t>
            </a:r>
            <a:r>
              <a:rPr lang="en-GB" altLang="zh-TW" i="1" dirty="0" smtClean="0">
                <a:solidFill>
                  <a:srgbClr val="FF0000"/>
                </a:solidFill>
              </a:rPr>
              <a:t>grid</a:t>
            </a:r>
            <a:r>
              <a:rPr lang="en-GB" altLang="zh-TW" dirty="0" smtClean="0">
                <a:solidFill>
                  <a:srgbClr val="FF0000"/>
                </a:solidFill>
              </a:rPr>
              <a:t> </a:t>
            </a:r>
            <a:r>
              <a:rPr lang="en-GB" altLang="zh-TW" dirty="0" smtClean="0"/>
              <a:t>of thread</a:t>
            </a:r>
            <a:br>
              <a:rPr lang="en-GB" altLang="zh-TW" dirty="0" smtClean="0"/>
            </a:br>
            <a:r>
              <a:rPr lang="en-GB" altLang="zh-TW" dirty="0" smtClean="0"/>
              <a:t>blocks</a:t>
            </a:r>
          </a:p>
          <a:p>
            <a:pPr lvl="1"/>
            <a:r>
              <a:rPr lang="en-GB" altLang="zh-TW" dirty="0" smtClean="0"/>
              <a:t>6 GDDR5 ports, </a:t>
            </a:r>
            <a:br>
              <a:rPr lang="en-GB" altLang="zh-TW" dirty="0" smtClean="0"/>
            </a:br>
            <a:r>
              <a:rPr lang="en-GB" altLang="zh-TW" dirty="0" smtClean="0"/>
              <a:t>each 64 bits, </a:t>
            </a:r>
            <a:br>
              <a:rPr lang="en-GB" altLang="zh-TW" dirty="0" smtClean="0"/>
            </a:br>
            <a:r>
              <a:rPr lang="en-GB" altLang="zh-TW" dirty="0" smtClean="0"/>
              <a:t>supporting up to </a:t>
            </a:r>
            <a:br>
              <a:rPr lang="en-GB" altLang="zh-TW" dirty="0" smtClean="0"/>
            </a:br>
            <a:r>
              <a:rPr lang="en-GB" altLang="zh-TW" dirty="0" smtClean="0"/>
              <a:t>6 GB of capacity</a:t>
            </a:r>
          </a:p>
          <a:p>
            <a:pPr lvl="1"/>
            <a:r>
              <a:rPr lang="en-GB" altLang="zh-TW" dirty="0" smtClean="0"/>
              <a:t>Host Interface: </a:t>
            </a:r>
            <a:br>
              <a:rPr lang="en-GB" altLang="zh-TW" dirty="0" smtClean="0"/>
            </a:br>
            <a:r>
              <a:rPr lang="en-GB" altLang="zh-TW" dirty="0" smtClean="0"/>
              <a:t>PCI Express 2.0</a:t>
            </a:r>
          </a:p>
          <a:p>
            <a:pPr lvl="1"/>
            <a:r>
              <a:rPr lang="en-GB" altLang="zh-TW" dirty="0" smtClean="0"/>
              <a:t>Plus fixed graphics</a:t>
            </a:r>
            <a:br>
              <a:rPr lang="en-GB" altLang="zh-TW" dirty="0" smtClean="0"/>
            </a:br>
            <a:r>
              <a:rPr lang="en-GB" altLang="zh-TW" dirty="0" smtClean="0"/>
              <a:t>functions</a:t>
            </a:r>
          </a:p>
          <a:p>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33</a:t>
            </a:fld>
            <a:endParaRPr lang="zh-TW" altLang="zh-TW" dirty="0"/>
          </a:p>
        </p:txBody>
      </p:sp>
      <p:sp>
        <p:nvSpPr>
          <p:cNvPr id="1076" name="文字方塊 1075"/>
          <p:cNvSpPr txBox="1"/>
          <p:nvPr/>
        </p:nvSpPr>
        <p:spPr>
          <a:xfrm>
            <a:off x="7201690" y="1311659"/>
            <a:ext cx="1412566" cy="523220"/>
          </a:xfrm>
          <a:prstGeom prst="rect">
            <a:avLst/>
          </a:prstGeom>
          <a:noFill/>
        </p:spPr>
        <p:txBody>
          <a:bodyPr wrap="none" rtlCol="0">
            <a:spAutoFit/>
          </a:bodyPr>
          <a:lstStyle/>
          <a:p>
            <a:r>
              <a:rPr lang="en-US" altLang="zh-TW" sz="2800" dirty="0" smtClean="0">
                <a:latin typeface="+mn-lt"/>
              </a:rPr>
              <a:t>Fig. 4.15</a:t>
            </a:r>
            <a:endParaRPr lang="zh-TW" altLang="en-US" sz="2800" dirty="0">
              <a:latin typeface="+mn-lt"/>
            </a:endParaRPr>
          </a:p>
        </p:txBody>
      </p:sp>
    </p:spTree>
    <p:extLst>
      <p:ext uri="{BB962C8B-B14F-4D97-AF65-F5344CB8AC3E}">
        <p14:creationId xmlns:p14="http://schemas.microsoft.com/office/powerpoint/2010/main" val="40736033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mtClean="0"/>
              <a:t>Now You Know the Reasons Why …</a:t>
            </a:r>
            <a:endParaRPr lang="zh-TW" altLang="en-US" dirty="0"/>
          </a:p>
        </p:txBody>
      </p:sp>
      <p:sp>
        <p:nvSpPr>
          <p:cNvPr id="3" name="內容版面配置區 2"/>
          <p:cNvSpPr>
            <a:spLocks noGrp="1"/>
          </p:cNvSpPr>
          <p:nvPr>
            <p:ph idx="1"/>
          </p:nvPr>
        </p:nvSpPr>
        <p:spPr/>
        <p:txBody>
          <a:bodyPr/>
          <a:lstStyle/>
          <a:p>
            <a:r>
              <a:rPr lang="en-US" altLang="zh-TW" dirty="0" smtClean="0"/>
              <a:t>Thread blocks must be independent</a:t>
            </a:r>
          </a:p>
          <a:p>
            <a:pPr lvl="1"/>
            <a:r>
              <a:rPr lang="en-US" altLang="zh-TW" dirty="0" smtClean="0"/>
              <a:t>Any possible interleaving of blocks should be valid</a:t>
            </a:r>
          </a:p>
          <a:p>
            <a:pPr lvl="2"/>
            <a:r>
              <a:rPr lang="en-US" altLang="zh-TW" dirty="0" smtClean="0"/>
              <a:t>presumed to run to completion without pre-emption</a:t>
            </a:r>
          </a:p>
          <a:p>
            <a:pPr lvl="2"/>
            <a:r>
              <a:rPr lang="en-US" altLang="zh-TW" dirty="0" smtClean="0"/>
              <a:t>can run in any order, concurrently OR sequentially</a:t>
            </a:r>
          </a:p>
          <a:p>
            <a:pPr lvl="1"/>
            <a:r>
              <a:rPr lang="en-US" altLang="zh-TW" dirty="0" smtClean="0"/>
              <a:t>Thread blocks may not synchronize</a:t>
            </a:r>
          </a:p>
          <a:p>
            <a:pPr lvl="1"/>
            <a:r>
              <a:rPr lang="en-US" altLang="zh-TW" dirty="0" smtClean="0"/>
              <a:t>Threads in different blocks cannot cooperate</a:t>
            </a:r>
          </a:p>
          <a:p>
            <a:r>
              <a:rPr lang="en-US" altLang="zh-TW" dirty="0" smtClean="0"/>
              <a:t>Threads within a block may cooperate via shared memory, because they are allocated to the same SM</a:t>
            </a:r>
          </a:p>
          <a:p>
            <a:r>
              <a:rPr lang="en-US" altLang="zh-TW" dirty="0" smtClean="0"/>
              <a:t>Several blocks can reside concurrently on one SM</a:t>
            </a:r>
          </a:p>
          <a:p>
            <a:pPr lvl="1"/>
            <a:r>
              <a:rPr lang="en-US" altLang="zh-TW" dirty="0" smtClean="0"/>
              <a:t>Number is limited by SM resources</a:t>
            </a:r>
          </a:p>
          <a:p>
            <a:pPr lvl="1"/>
            <a:r>
              <a:rPr lang="en-US" altLang="zh-TW" dirty="0" smtClean="0"/>
              <a:t>Registers are partitioned among all resident threads</a:t>
            </a:r>
          </a:p>
          <a:p>
            <a:pPr lvl="1"/>
            <a:r>
              <a:rPr lang="en-US" altLang="zh-TW" dirty="0" smtClean="0"/>
              <a:t>Shared memory is partitioned among all resident blocks</a:t>
            </a:r>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34</a:t>
            </a:fld>
            <a:endParaRPr lang="zh-TW" altLang="zh-TW"/>
          </a:p>
        </p:txBody>
      </p:sp>
    </p:spTree>
    <p:extLst>
      <p:ext uri="{BB962C8B-B14F-4D97-AF65-F5344CB8AC3E}">
        <p14:creationId xmlns:p14="http://schemas.microsoft.com/office/powerpoint/2010/main" val="212791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8" descr="f04-14-97801238387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59832" y="1104246"/>
            <a:ext cx="5927163" cy="4905473"/>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p:cNvSpPr>
            <a:spLocks noGrp="1"/>
          </p:cNvSpPr>
          <p:nvPr>
            <p:ph type="title"/>
          </p:nvPr>
        </p:nvSpPr>
        <p:spPr/>
        <p:txBody>
          <a:bodyPr/>
          <a:lstStyle/>
          <a:p>
            <a:r>
              <a:rPr lang="en-US" altLang="zh-TW" dirty="0" smtClean="0"/>
              <a:t>An Example Stream Multiprocessor (SM)</a:t>
            </a:r>
            <a:endParaRPr lang="zh-TW" altLang="en-US" dirty="0"/>
          </a:p>
        </p:txBody>
      </p:sp>
      <p:sp>
        <p:nvSpPr>
          <p:cNvPr id="3" name="內容版面配置區 2"/>
          <p:cNvSpPr>
            <a:spLocks noGrp="1"/>
          </p:cNvSpPr>
          <p:nvPr>
            <p:ph idx="1"/>
          </p:nvPr>
        </p:nvSpPr>
        <p:spPr/>
        <p:txBody>
          <a:bodyPr/>
          <a:lstStyle/>
          <a:p>
            <a:r>
              <a:rPr lang="en-US" altLang="zh-TW" dirty="0" smtClean="0"/>
              <a:t>Called</a:t>
            </a:r>
            <a:br>
              <a:rPr lang="en-US" altLang="zh-TW" dirty="0" smtClean="0"/>
            </a:br>
            <a:r>
              <a:rPr lang="en-US" altLang="zh-TW" i="1" dirty="0" smtClean="0"/>
              <a:t>Multithreaded </a:t>
            </a:r>
            <a:br>
              <a:rPr lang="en-US" altLang="zh-TW" i="1" dirty="0" smtClean="0"/>
            </a:br>
            <a:r>
              <a:rPr lang="en-US" altLang="zh-TW" i="1" dirty="0" smtClean="0"/>
              <a:t>SIMD Processor</a:t>
            </a:r>
            <a:br>
              <a:rPr lang="en-US" altLang="zh-TW" i="1" dirty="0" smtClean="0"/>
            </a:br>
            <a:r>
              <a:rPr lang="en-US" altLang="zh-TW" dirty="0" smtClean="0"/>
              <a:t>in the textbook</a:t>
            </a:r>
            <a:endParaRPr lang="zh-TW" altLang="en-US" dirty="0"/>
          </a:p>
          <a:p>
            <a:pPr lvl="1"/>
            <a:r>
              <a:rPr lang="en-US" altLang="zh-TW" dirty="0" smtClean="0"/>
              <a:t>16 PEs (</a:t>
            </a:r>
            <a:r>
              <a:rPr lang="en-US" altLang="zh-TW" i="1" dirty="0" smtClean="0"/>
              <a:t>SIMD </a:t>
            </a:r>
            <a:br>
              <a:rPr lang="en-US" altLang="zh-TW" i="1" dirty="0" smtClean="0"/>
            </a:br>
            <a:r>
              <a:rPr lang="en-US" altLang="zh-TW" i="1" dirty="0" smtClean="0"/>
              <a:t>Lanes</a:t>
            </a:r>
            <a:r>
              <a:rPr lang="en-US" altLang="zh-TW" dirty="0" smtClean="0"/>
              <a:t>)</a:t>
            </a:r>
          </a:p>
          <a:p>
            <a:pPr lvl="1" indent="-342900"/>
            <a:r>
              <a:rPr lang="en-US" altLang="zh-TW" dirty="0" smtClean="0"/>
              <a:t>48 threads</a:t>
            </a:r>
            <a:br>
              <a:rPr lang="en-US" altLang="zh-TW" dirty="0" smtClean="0"/>
            </a:br>
            <a:r>
              <a:rPr lang="en-US" altLang="zh-TW" dirty="0" smtClean="0"/>
              <a:t>of SIMD</a:t>
            </a:r>
            <a:br>
              <a:rPr lang="en-US" altLang="zh-TW" dirty="0" smtClean="0"/>
            </a:br>
            <a:r>
              <a:rPr lang="en-US" altLang="zh-TW" dirty="0" smtClean="0"/>
              <a:t>instructions</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35</a:t>
            </a:fld>
            <a:endParaRPr lang="zh-TW" altLang="zh-TW"/>
          </a:p>
        </p:txBody>
      </p:sp>
      <p:sp>
        <p:nvSpPr>
          <p:cNvPr id="9" name="文字方塊 8"/>
          <p:cNvSpPr txBox="1"/>
          <p:nvPr/>
        </p:nvSpPr>
        <p:spPr>
          <a:xfrm>
            <a:off x="611560" y="5373216"/>
            <a:ext cx="1412566" cy="523220"/>
          </a:xfrm>
          <a:prstGeom prst="rect">
            <a:avLst/>
          </a:prstGeom>
          <a:noFill/>
        </p:spPr>
        <p:txBody>
          <a:bodyPr wrap="none" rtlCol="0">
            <a:spAutoFit/>
          </a:bodyPr>
          <a:lstStyle/>
          <a:p>
            <a:r>
              <a:rPr lang="en-US" altLang="zh-TW" sz="2800" dirty="0" smtClean="0">
                <a:latin typeface="+mn-lt"/>
              </a:rPr>
              <a:t>Fig. 4.14</a:t>
            </a:r>
            <a:endParaRPr lang="zh-TW" altLang="en-US" sz="2800" dirty="0">
              <a:latin typeface="+mn-lt"/>
            </a:endParaRPr>
          </a:p>
        </p:txBody>
      </p:sp>
      <p:sp>
        <p:nvSpPr>
          <p:cNvPr id="6" name="橢圓 5"/>
          <p:cNvSpPr/>
          <p:nvPr/>
        </p:nvSpPr>
        <p:spPr bwMode="auto">
          <a:xfrm>
            <a:off x="6228184" y="1104246"/>
            <a:ext cx="1080120" cy="308530"/>
          </a:xfrm>
          <a:prstGeom prst="ellipse">
            <a:avLst/>
          </a:prstGeom>
          <a:noFill/>
          <a:ln w="9525" cap="flat" cmpd="sng" algn="ctr">
            <a:solidFill>
              <a:srgbClr val="FF0000"/>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rtlCol="0" anchor="ctr" anchorCtr="1"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Tree>
    <p:extLst>
      <p:ext uri="{BB962C8B-B14F-4D97-AF65-F5344CB8AC3E}">
        <p14:creationId xmlns:p14="http://schemas.microsoft.com/office/powerpoint/2010/main" val="9128004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Thread Scheduling </a:t>
            </a:r>
            <a:endParaRPr lang="en-AU"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36</a:t>
            </a:fld>
            <a:endParaRPr lang="zh-TW" altLang="zh-TW"/>
          </a:p>
        </p:txBody>
      </p:sp>
      <p:pic>
        <p:nvPicPr>
          <p:cNvPr id="8" name="Picture 8" descr="f04-16-9780123838728"/>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56176" y="1196751"/>
            <a:ext cx="2664296" cy="4798523"/>
          </a:xfrm>
          <a:prstGeom prst="rect">
            <a:avLst/>
          </a:prstGeom>
          <a:noFill/>
          <a:extLst>
            <a:ext uri="{909E8E84-426E-40DD-AFC4-6F175D3DCCD1}">
              <a14:hiddenFill xmlns:a14="http://schemas.microsoft.com/office/drawing/2010/main">
                <a:solidFill>
                  <a:srgbClr val="FFFFFF"/>
                </a:solidFill>
              </a14:hiddenFill>
            </a:ext>
          </a:extLst>
        </p:spPr>
      </p:pic>
      <p:sp>
        <p:nvSpPr>
          <p:cNvPr id="242691" name="Rectangle 3"/>
          <p:cNvSpPr>
            <a:spLocks noGrp="1" noChangeArrowheads="1"/>
          </p:cNvSpPr>
          <p:nvPr>
            <p:ph type="body" idx="1"/>
          </p:nvPr>
        </p:nvSpPr>
        <p:spPr>
          <a:xfrm>
            <a:off x="425450" y="1125538"/>
            <a:ext cx="5946750" cy="4967287"/>
          </a:xfrm>
        </p:spPr>
        <p:txBody>
          <a:bodyPr/>
          <a:lstStyle/>
          <a:p>
            <a:r>
              <a:rPr lang="en-US" sz="2400" dirty="0" smtClean="0"/>
              <a:t>Among SMs: </a:t>
            </a:r>
            <a:r>
              <a:rPr lang="en-US" sz="2400" i="1" dirty="0" smtClean="0"/>
              <a:t>Thread block scheduler </a:t>
            </a:r>
            <a:r>
              <a:rPr lang="en-US" sz="2400" dirty="0" smtClean="0"/>
              <a:t>(like a control processor) schedules thread blocks to SMs (multithreaded SIMD processors)</a:t>
            </a:r>
          </a:p>
          <a:p>
            <a:r>
              <a:rPr lang="en-US" sz="2400" dirty="0" smtClean="0"/>
              <a:t>Inside a SM: </a:t>
            </a:r>
            <a:r>
              <a:rPr lang="en-US" sz="2400" i="1" dirty="0" smtClean="0"/>
              <a:t>SIMD thread scheduler </a:t>
            </a:r>
            <a:r>
              <a:rPr lang="en-US" sz="2400" dirty="0" smtClean="0"/>
              <a:t>uses </a:t>
            </a:r>
            <a:r>
              <a:rPr lang="en-US" sz="2400" u="sng" dirty="0" smtClean="0"/>
              <a:t>scoreboard</a:t>
            </a:r>
            <a:r>
              <a:rPr lang="en-US" sz="2400" dirty="0" smtClean="0"/>
              <a:t> to track which SIMD thread is ready and dispatch those threads</a:t>
            </a:r>
          </a:p>
          <a:p>
            <a:pPr lvl="1"/>
            <a:r>
              <a:rPr lang="en-US" sz="2000" dirty="0" smtClean="0"/>
              <a:t>Can do flexible scheduling policies, from fine-grain to coarse-grain</a:t>
            </a:r>
          </a:p>
          <a:p>
            <a:r>
              <a:rPr lang="en-US" sz="2400" dirty="0" smtClean="0"/>
              <a:t>For Fermi:</a:t>
            </a:r>
          </a:p>
          <a:p>
            <a:pPr lvl="1"/>
            <a:r>
              <a:rPr lang="en-US" sz="2000" dirty="0" smtClean="0"/>
              <a:t>Each 32-wide thread of SIMD instructions </a:t>
            </a:r>
            <a:r>
              <a:rPr lang="en-US" altLang="zh-TW" sz="2000" dirty="0" smtClean="0"/>
              <a:t>(a warp with 32 CUDA threads)</a:t>
            </a:r>
            <a:r>
              <a:rPr lang="en-US" sz="2000" dirty="0" smtClean="0"/>
              <a:t> is executed by 16 physical SIMD Lanes (P</a:t>
            </a:r>
            <a:r>
              <a:rPr lang="en-US" altLang="zh-TW" sz="2000" dirty="0" smtClean="0"/>
              <a:t>E</a:t>
            </a:r>
            <a:r>
              <a:rPr lang="en-US" sz="2000" dirty="0" smtClean="0"/>
              <a:t>s) </a:t>
            </a:r>
            <a:br>
              <a:rPr lang="en-US" sz="2000" dirty="0" smtClean="0"/>
            </a:br>
            <a:r>
              <a:rPr lang="en-US" sz="2000" dirty="0" smtClean="0">
                <a:sym typeface="Wingdings" panose="05000000000000000000" pitchFamily="2" charset="2"/>
              </a:rPr>
              <a:t> each SIMD instruction takes 2 cycles</a:t>
            </a:r>
            <a:endParaRPr lang="en-US" sz="2000" dirty="0" smtClean="0"/>
          </a:p>
        </p:txBody>
      </p:sp>
      <p:sp>
        <p:nvSpPr>
          <p:cNvPr id="6" name="文字方塊 5"/>
          <p:cNvSpPr txBox="1"/>
          <p:nvPr/>
        </p:nvSpPr>
        <p:spPr>
          <a:xfrm>
            <a:off x="4926352" y="5733256"/>
            <a:ext cx="1229824" cy="461665"/>
          </a:xfrm>
          <a:prstGeom prst="rect">
            <a:avLst/>
          </a:prstGeom>
          <a:noFill/>
        </p:spPr>
        <p:txBody>
          <a:bodyPr wrap="none" rtlCol="0">
            <a:spAutoFit/>
          </a:bodyPr>
          <a:lstStyle/>
          <a:p>
            <a:r>
              <a:rPr lang="en-US" altLang="zh-TW" dirty="0" smtClean="0">
                <a:latin typeface="+mn-lt"/>
              </a:rPr>
              <a:t>Fig. 4.16</a:t>
            </a:r>
            <a:endParaRPr lang="zh-TW" altLang="en-US" dirty="0">
              <a:latin typeface="+mn-lt"/>
            </a:endParaRPr>
          </a:p>
        </p:txBody>
      </p:sp>
    </p:spTree>
    <p:extLst>
      <p:ext uri="{BB962C8B-B14F-4D97-AF65-F5344CB8AC3E}">
        <p14:creationId xmlns:p14="http://schemas.microsoft.com/office/powerpoint/2010/main" val="9164604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1065094"/>
            <a:ext cx="7138993" cy="50072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6" name="Rectangle 2"/>
          <p:cNvSpPr>
            <a:spLocks noGrp="1" noChangeArrowheads="1"/>
          </p:cNvSpPr>
          <p:nvPr>
            <p:ph type="title"/>
          </p:nvPr>
        </p:nvSpPr>
        <p:spPr/>
        <p:txBody>
          <a:bodyPr/>
          <a:lstStyle/>
          <a:p>
            <a:r>
              <a:rPr lang="en-US" altLang="zh-TW" dirty="0" smtClean="0"/>
              <a:t>Example Implementation</a:t>
            </a:r>
            <a:endParaRPr lang="en-US" altLang="zh-TW"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37</a:t>
            </a:fld>
            <a:endParaRPr lang="zh-TW" altLang="zh-TW"/>
          </a:p>
        </p:txBody>
      </p:sp>
    </p:spTree>
    <p:extLst>
      <p:ext uri="{BB962C8B-B14F-4D97-AF65-F5344CB8AC3E}">
        <p14:creationId xmlns:p14="http://schemas.microsoft.com/office/powerpoint/2010/main" val="41790947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p:txBody>
          <a:bodyPr/>
          <a:lstStyle/>
          <a:p>
            <a:r>
              <a:rPr lang="en-US" altLang="zh-TW" smtClean="0"/>
              <a:t>Example</a:t>
            </a:r>
            <a:endParaRPr lang="en-US" altLang="zh-TW"/>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38</a:t>
            </a:fld>
            <a:endParaRPr lang="zh-TW" altLang="zh-TW"/>
          </a:p>
        </p:txBody>
      </p:sp>
      <p:sp>
        <p:nvSpPr>
          <p:cNvPr id="63490" name="Rectangle 2"/>
          <p:cNvSpPr>
            <a:spLocks noGrp="1" noChangeArrowheads="1"/>
          </p:cNvSpPr>
          <p:nvPr>
            <p:ph type="body" idx="4294967295"/>
          </p:nvPr>
        </p:nvSpPr>
        <p:spPr>
          <a:xfrm>
            <a:off x="216297" y="1144588"/>
            <a:ext cx="3203575" cy="1347787"/>
          </a:xfrm>
          <a:ln/>
        </p:spPr>
        <p:txBody>
          <a:bodyPr vert="horz" wrap="square" lIns="0" tIns="0" rIns="0" bIns="0" numCol="1" anchor="t" anchorCtr="0" compatLnSpc="1">
            <a:prstTxWarp prst="textNoShape">
              <a:avLst/>
            </a:prstTxWarp>
          </a:bodyPr>
          <a:lstStyle/>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smtClean="0">
                <a:solidFill>
                  <a:srgbClr val="3D85C6"/>
                </a:solidFill>
              </a:rPr>
              <a:t>Program Address</a:t>
            </a:r>
            <a:r>
              <a:rPr lang="en-US" altLang="zh-TW" sz="2400" dirty="0" smtClean="0"/>
              <a:t>: </a:t>
            </a:r>
            <a:r>
              <a:rPr lang="en-US" altLang="zh-TW" sz="2400" dirty="0" err="1" smtClean="0">
                <a:solidFill>
                  <a:srgbClr val="6AA84F"/>
                </a:solidFill>
              </a:rPr>
              <a:t>Inst</a:t>
            </a:r>
            <a:endParaRPr lang="en-US" altLang="zh-TW" sz="2400" dirty="0" smtClean="0">
              <a:solidFill>
                <a:srgbClr val="6AA84F"/>
              </a:solidFill>
            </a:endParaRP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smtClean="0">
                <a:solidFill>
                  <a:srgbClr val="3D85C6"/>
                </a:solidFill>
              </a:rPr>
              <a:t>0x0004</a:t>
            </a:r>
            <a:r>
              <a:rPr lang="en-US" altLang="zh-TW" sz="2400" dirty="0" smtClean="0"/>
              <a:t>: </a:t>
            </a:r>
            <a:r>
              <a:rPr lang="en-US" altLang="zh-TW" sz="2400" dirty="0" smtClean="0">
                <a:solidFill>
                  <a:srgbClr val="6AA84F"/>
                </a:solidFill>
              </a:rPr>
              <a:t>add r0, r1, r2</a:t>
            </a: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smtClean="0">
                <a:solidFill>
                  <a:srgbClr val="3D85C6"/>
                </a:solidFill>
              </a:rPr>
              <a:t>0x0008</a:t>
            </a:r>
            <a:r>
              <a:rPr lang="en-US" altLang="zh-TW" sz="2400" dirty="0" smtClean="0"/>
              <a:t>: </a:t>
            </a:r>
            <a:r>
              <a:rPr lang="en-US" altLang="zh-TW" sz="2400" dirty="0" smtClean="0">
                <a:solidFill>
                  <a:srgbClr val="6AA84F"/>
                </a:solidFill>
              </a:rPr>
              <a:t>sub r3, r4, r5</a:t>
            </a:r>
            <a:endParaRPr lang="en-US" altLang="zh-TW" sz="2400" dirty="0">
              <a:solidFill>
                <a:srgbClr val="6AA84F"/>
              </a:solidFill>
            </a:endParaRPr>
          </a:p>
        </p:txBody>
      </p:sp>
      <p:pic>
        <p:nvPicPr>
          <p:cNvPr id="6349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7084" y="365684"/>
            <a:ext cx="5535254" cy="6170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3492" name="Text Box 4"/>
          <p:cNvSpPr txBox="1">
            <a:spLocks noChangeArrowheads="1"/>
          </p:cNvSpPr>
          <p:nvPr/>
        </p:nvSpPr>
        <p:spPr bwMode="auto">
          <a:xfrm>
            <a:off x="216297" y="2918399"/>
            <a:ext cx="3052602" cy="1065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lnSpc>
                <a:spcPct val="95000"/>
              </a:lnSpc>
            </a:pPr>
            <a:r>
              <a:rPr lang="en-US" altLang="zh-TW" dirty="0">
                <a:latin typeface="+mn-lt"/>
              </a:rPr>
              <a:t>Assume </a:t>
            </a:r>
            <a:r>
              <a:rPr lang="en-US" altLang="zh-TW" dirty="0">
                <a:solidFill>
                  <a:srgbClr val="FF0000"/>
                </a:solidFill>
                <a:latin typeface="+mn-lt"/>
              </a:rPr>
              <a:t>warp 0</a:t>
            </a:r>
            <a:r>
              <a:rPr lang="en-US" altLang="zh-TW" dirty="0">
                <a:latin typeface="+mn-lt"/>
              </a:rPr>
              <a:t> and </a:t>
            </a:r>
            <a:r>
              <a:rPr lang="en-US" altLang="zh-TW" dirty="0">
                <a:solidFill>
                  <a:srgbClr val="FF0000"/>
                </a:solidFill>
                <a:latin typeface="+mn-lt"/>
              </a:rPr>
              <a:t>warp 1</a:t>
            </a:r>
            <a:r>
              <a:rPr lang="en-US" altLang="zh-TW" dirty="0">
                <a:latin typeface="+mn-lt"/>
              </a:rPr>
              <a:t> are scheduled for </a:t>
            </a:r>
            <a:r>
              <a:rPr lang="en-US" altLang="zh-TW" dirty="0" smtClean="0">
                <a:latin typeface="+mn-lt"/>
              </a:rPr>
              <a:t>execution</a:t>
            </a:r>
            <a:endParaRPr lang="en-US" altLang="zh-TW" dirty="0">
              <a:latin typeface="+mn-lt"/>
            </a:endParaRPr>
          </a:p>
        </p:txBody>
      </p:sp>
    </p:spTree>
    <p:extLst>
      <p:ext uri="{BB962C8B-B14F-4D97-AF65-F5344CB8AC3E}">
        <p14:creationId xmlns:p14="http://schemas.microsoft.com/office/powerpoint/2010/main" val="41700390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394" name="Rectangle 2"/>
          <p:cNvSpPr>
            <a:spLocks noGrp="1" noChangeArrowheads="1"/>
          </p:cNvSpPr>
          <p:nvPr>
            <p:ph type="title"/>
          </p:nvPr>
        </p:nvSpPr>
        <p:spPr/>
        <p:txBody>
          <a:bodyPr/>
          <a:lstStyle/>
          <a:p>
            <a:r>
              <a:rPr lang="en-US" altLang="zh-TW" dirty="0" smtClean="0">
                <a:ea typeface="新細明體" panose="02020500000000000000" pitchFamily="18" charset="-120"/>
              </a:rPr>
              <a:t>A High-Level View of Graphics Pipeline</a:t>
            </a:r>
            <a:endParaRPr lang="en-US" altLang="zh-TW" dirty="0">
              <a:ea typeface="新細明體" panose="02020500000000000000" pitchFamily="18" charset="-120"/>
            </a:endParaRPr>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a:t>
            </a:fld>
            <a:endParaRPr lang="zh-TW" altLang="zh-TW"/>
          </a:p>
        </p:txBody>
      </p:sp>
      <p:sp>
        <p:nvSpPr>
          <p:cNvPr id="699405" name="Rectangle 13"/>
          <p:cNvSpPr>
            <a:spLocks noChangeArrowheads="1"/>
          </p:cNvSpPr>
          <p:nvPr/>
        </p:nvSpPr>
        <p:spPr bwMode="auto">
          <a:xfrm>
            <a:off x="3530654" y="3342549"/>
            <a:ext cx="4948506" cy="1686213"/>
          </a:xfrm>
          <a:prstGeom prst="rect">
            <a:avLst/>
          </a:prstGeom>
          <a:solidFill>
            <a:srgbClr val="92D050"/>
          </a:solidFill>
          <a:ln w="19050" algn="ctr">
            <a:solidFill>
              <a:schemeClr val="tx1"/>
            </a:solidFill>
            <a:miter lim="800000"/>
            <a:headEnd/>
            <a:tailEnd/>
          </a:ln>
          <a:effectLst/>
        </p:spPr>
        <p:txBody>
          <a:bodyPr wrap="none" anchor="b" anchorCtr="1"/>
          <a:lstStyle/>
          <a:p>
            <a:r>
              <a:rPr lang="en-US" altLang="zh-TW" sz="2800" dirty="0">
                <a:latin typeface="+mn-lt"/>
                <a:ea typeface="新細明體" panose="02020500000000000000" pitchFamily="18" charset="-120"/>
              </a:rPr>
              <a:t>GPU</a:t>
            </a:r>
            <a:endParaRPr lang="en-US" altLang="zh-TW" sz="3600" dirty="0">
              <a:latin typeface="+mn-lt"/>
              <a:ea typeface="新細明體" panose="02020500000000000000" pitchFamily="18" charset="-120"/>
            </a:endParaRPr>
          </a:p>
        </p:txBody>
      </p:sp>
      <p:sp>
        <p:nvSpPr>
          <p:cNvPr id="699404" name="Rectangle 12"/>
          <p:cNvSpPr>
            <a:spLocks noChangeArrowheads="1"/>
          </p:cNvSpPr>
          <p:nvPr/>
        </p:nvSpPr>
        <p:spPr bwMode="auto">
          <a:xfrm>
            <a:off x="683568" y="3342549"/>
            <a:ext cx="2440359" cy="1686213"/>
          </a:xfrm>
          <a:prstGeom prst="rect">
            <a:avLst/>
          </a:prstGeom>
          <a:solidFill>
            <a:srgbClr val="92D050"/>
          </a:solidFill>
          <a:ln w="19050" algn="ctr">
            <a:solidFill>
              <a:schemeClr val="tx1"/>
            </a:solidFill>
            <a:miter lim="800000"/>
            <a:headEnd/>
            <a:tailEnd/>
          </a:ln>
          <a:effectLst/>
        </p:spPr>
        <p:txBody>
          <a:bodyPr wrap="none" anchor="b" anchorCtr="1"/>
          <a:lstStyle/>
          <a:p>
            <a:r>
              <a:rPr lang="en-US" altLang="zh-TW" sz="2800" dirty="0">
                <a:latin typeface="+mn-lt"/>
                <a:ea typeface="新細明體" panose="02020500000000000000" pitchFamily="18" charset="-120"/>
              </a:rPr>
              <a:t>CPU</a:t>
            </a:r>
          </a:p>
        </p:txBody>
      </p:sp>
      <p:sp>
        <p:nvSpPr>
          <p:cNvPr id="699398" name="Rectangle 6"/>
          <p:cNvSpPr>
            <a:spLocks noChangeArrowheads="1"/>
          </p:cNvSpPr>
          <p:nvPr/>
        </p:nvSpPr>
        <p:spPr bwMode="auto">
          <a:xfrm>
            <a:off x="1090295" y="3531305"/>
            <a:ext cx="1830269" cy="85569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dirty="0">
                <a:latin typeface="+mn-lt"/>
                <a:ea typeface="新細明體" panose="02020500000000000000" pitchFamily="18" charset="-120"/>
              </a:rPr>
              <a:t>Application</a:t>
            </a:r>
            <a:br>
              <a:rPr lang="en-US" altLang="zh-TW" dirty="0">
                <a:latin typeface="+mn-lt"/>
                <a:ea typeface="新細明體" panose="02020500000000000000" pitchFamily="18" charset="-120"/>
              </a:rPr>
            </a:br>
            <a:r>
              <a:rPr lang="en-US" altLang="zh-TW" dirty="0">
                <a:latin typeface="+mn-lt"/>
                <a:ea typeface="新細明體" panose="02020500000000000000" pitchFamily="18" charset="-120"/>
              </a:rPr>
              <a:t>Processing</a:t>
            </a:r>
          </a:p>
        </p:txBody>
      </p:sp>
      <p:sp>
        <p:nvSpPr>
          <p:cNvPr id="699399" name="Rectangle 7"/>
          <p:cNvSpPr>
            <a:spLocks noChangeArrowheads="1"/>
          </p:cNvSpPr>
          <p:nvPr/>
        </p:nvSpPr>
        <p:spPr bwMode="auto">
          <a:xfrm>
            <a:off x="3734017" y="3531305"/>
            <a:ext cx="1830269" cy="85569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a:latin typeface="+mn-lt"/>
                <a:ea typeface="新細明體" panose="02020500000000000000" pitchFamily="18" charset="-120"/>
              </a:rPr>
              <a:t>Geometry </a:t>
            </a:r>
            <a:br>
              <a:rPr lang="en-US" altLang="zh-TW">
                <a:latin typeface="+mn-lt"/>
                <a:ea typeface="新細明體" panose="02020500000000000000" pitchFamily="18" charset="-120"/>
              </a:rPr>
            </a:br>
            <a:r>
              <a:rPr lang="en-US" altLang="zh-TW">
                <a:latin typeface="+mn-lt"/>
                <a:ea typeface="新細明體" panose="02020500000000000000" pitchFamily="18" charset="-120"/>
              </a:rPr>
              <a:t>Processing</a:t>
            </a:r>
          </a:p>
        </p:txBody>
      </p:sp>
      <p:sp>
        <p:nvSpPr>
          <p:cNvPr id="699400" name="Rectangle 8"/>
          <p:cNvSpPr>
            <a:spLocks noChangeArrowheads="1"/>
          </p:cNvSpPr>
          <p:nvPr/>
        </p:nvSpPr>
        <p:spPr bwMode="auto">
          <a:xfrm>
            <a:off x="6377740" y="3531305"/>
            <a:ext cx="1830269" cy="855690"/>
          </a:xfrm>
          <a:prstGeom prst="rect">
            <a:avLst/>
          </a:prstGeom>
          <a:solidFill>
            <a:schemeClr val="bg1"/>
          </a:solidFill>
          <a:ln w="190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TW">
                <a:latin typeface="+mn-lt"/>
                <a:ea typeface="新細明體" panose="02020500000000000000" pitchFamily="18" charset="-120"/>
              </a:rPr>
              <a:t>Rasterization</a:t>
            </a:r>
          </a:p>
        </p:txBody>
      </p:sp>
      <p:sp>
        <p:nvSpPr>
          <p:cNvPr id="699402" name="AutoShape 10"/>
          <p:cNvSpPr>
            <a:spLocks noChangeArrowheads="1"/>
          </p:cNvSpPr>
          <p:nvPr/>
        </p:nvSpPr>
        <p:spPr bwMode="auto">
          <a:xfrm>
            <a:off x="3056139" y="3745228"/>
            <a:ext cx="542302" cy="285230"/>
          </a:xfrm>
          <a:prstGeom prst="rightArrow">
            <a:avLst>
              <a:gd name="adj1" fmla="val 50000"/>
              <a:gd name="adj2" fmla="val 50000"/>
            </a:avLst>
          </a:prstGeom>
          <a:solidFill>
            <a:schemeClr val="accent1"/>
          </a:solidFill>
          <a:ln w="571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699403" name="AutoShape 11"/>
          <p:cNvSpPr>
            <a:spLocks noChangeArrowheads="1"/>
          </p:cNvSpPr>
          <p:nvPr/>
        </p:nvSpPr>
        <p:spPr bwMode="auto">
          <a:xfrm>
            <a:off x="5699862" y="3745228"/>
            <a:ext cx="542302" cy="285230"/>
          </a:xfrm>
          <a:prstGeom prst="rightArrow">
            <a:avLst>
              <a:gd name="adj1" fmla="val 50000"/>
              <a:gd name="adj2" fmla="val 50000"/>
            </a:avLst>
          </a:prstGeom>
          <a:solidFill>
            <a:schemeClr val="accent1"/>
          </a:solidFill>
          <a:ln w="57150">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a:latin typeface="+mn-lt"/>
            </a:endParaRPr>
          </a:p>
        </p:txBody>
      </p:sp>
      <p:sp>
        <p:nvSpPr>
          <p:cNvPr id="3" name="文字方塊 2"/>
          <p:cNvSpPr txBox="1"/>
          <p:nvPr/>
        </p:nvSpPr>
        <p:spPr>
          <a:xfrm>
            <a:off x="3504456" y="5262299"/>
            <a:ext cx="2246834" cy="461665"/>
          </a:xfrm>
          <a:prstGeom prst="rect">
            <a:avLst/>
          </a:prstGeom>
          <a:noFill/>
        </p:spPr>
        <p:txBody>
          <a:bodyPr wrap="none" rtlCol="0">
            <a:spAutoFit/>
          </a:bodyPr>
          <a:lstStyle/>
          <a:p>
            <a:r>
              <a:rPr lang="en-US" altLang="zh-TW" dirty="0" smtClean="0">
                <a:latin typeface="+mn-lt"/>
              </a:rPr>
              <a:t>(Vertex pipeline)</a:t>
            </a:r>
            <a:endParaRPr lang="zh-TW" altLang="en-US" dirty="0">
              <a:latin typeface="+mn-lt"/>
            </a:endParaRPr>
          </a:p>
        </p:txBody>
      </p:sp>
      <p:sp>
        <p:nvSpPr>
          <p:cNvPr id="12" name="文字方塊 11"/>
          <p:cNvSpPr txBox="1"/>
          <p:nvPr/>
        </p:nvSpPr>
        <p:spPr>
          <a:xfrm>
            <a:off x="6096744" y="5046275"/>
            <a:ext cx="2712924" cy="830997"/>
          </a:xfrm>
          <a:prstGeom prst="rect">
            <a:avLst/>
          </a:prstGeom>
          <a:noFill/>
        </p:spPr>
        <p:txBody>
          <a:bodyPr wrap="square" rtlCol="0">
            <a:spAutoFit/>
          </a:bodyPr>
          <a:lstStyle/>
          <a:p>
            <a:pPr algn="ctr"/>
            <a:r>
              <a:rPr lang="en-US" altLang="zh-TW" dirty="0" smtClean="0">
                <a:latin typeface="+mn-lt"/>
              </a:rPr>
              <a:t>(Pixel pipeline or fragment pipeline)</a:t>
            </a:r>
            <a:endParaRPr lang="zh-TW" altLang="en-US" dirty="0">
              <a:latin typeface="+mn-lt"/>
            </a:endParaRPr>
          </a:p>
        </p:txBody>
      </p:sp>
      <p:pic>
        <p:nvPicPr>
          <p:cNvPr id="14"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90295" y="1831885"/>
            <a:ext cx="1187029" cy="868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4" name="圖片 3"/>
          <p:cNvPicPr>
            <a:picLocks noChangeAspect="1"/>
          </p:cNvPicPr>
          <p:nvPr/>
        </p:nvPicPr>
        <p:blipFill rotWithShape="1">
          <a:blip r:embed="rId4" cstate="print">
            <a:extLst>
              <a:ext uri="{28A0092B-C50C-407E-A947-70E740481C1C}">
                <a14:useLocalDpi xmlns:a14="http://schemas.microsoft.com/office/drawing/2010/main" val="0"/>
              </a:ext>
            </a:extLst>
          </a:blip>
          <a:srcRect t="7086" b="3485"/>
          <a:stretch/>
        </p:blipFill>
        <p:spPr>
          <a:xfrm>
            <a:off x="5798180" y="1163519"/>
            <a:ext cx="2331059" cy="2084652"/>
          </a:xfrm>
          <a:prstGeom prst="rect">
            <a:avLst/>
          </a:prstGeom>
        </p:spPr>
      </p:pic>
      <p:pic>
        <p:nvPicPr>
          <p:cNvPr id="13" name="Picture 5">
            <a:hlinkClick r:id="rId5"/>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6222393" y="1311370"/>
            <a:ext cx="1517959" cy="1037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Tree>
    <p:extLst>
      <p:ext uri="{BB962C8B-B14F-4D97-AF65-F5344CB8AC3E}">
        <p14:creationId xmlns:p14="http://schemas.microsoft.com/office/powerpoint/2010/main" val="2850386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4000"/>
                                        <p:tgtEl>
                                          <p:spTgt spid="14"/>
                                        </p:tgtEl>
                                      </p:cBhvr>
                                    </p:animEffect>
                                    <p:anim calcmode="lin" valueType="num">
                                      <p:cBhvr>
                                        <p:cTn id="8" dur="4000" fill="hold"/>
                                        <p:tgtEl>
                                          <p:spTgt spid="14"/>
                                        </p:tgtEl>
                                        <p:attrNameLst>
                                          <p:attrName>ppt_w</p:attrName>
                                        </p:attrNameLst>
                                      </p:cBhvr>
                                      <p:tavLst>
                                        <p:tav tm="0" fmla="#ppt_w*sin(2.5*pi*$)">
                                          <p:val>
                                            <p:fltVal val="0"/>
                                          </p:val>
                                        </p:tav>
                                        <p:tav tm="100000">
                                          <p:val>
                                            <p:fltVal val="1"/>
                                          </p:val>
                                        </p:tav>
                                      </p:tavLst>
                                    </p:anim>
                                    <p:anim calcmode="lin" valueType="num">
                                      <p:cBhvr>
                                        <p:cTn id="9" dur="40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p:txBody>
          <a:bodyPr/>
          <a:lstStyle/>
          <a:p>
            <a:r>
              <a:rPr lang="en-US" altLang="zh-TW" smtClean="0"/>
              <a:t>Read Src Op</a:t>
            </a:r>
            <a:endParaRPr lang="en-US" altLang="zh-TW"/>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39</a:t>
            </a:fld>
            <a:endParaRPr lang="zh-TW" altLang="zh-TW"/>
          </a:p>
        </p:txBody>
      </p:sp>
      <p:sp>
        <p:nvSpPr>
          <p:cNvPr id="64514" name="Rectangle 2"/>
          <p:cNvSpPr>
            <a:spLocks noGrp="1" noChangeArrowheads="1"/>
          </p:cNvSpPr>
          <p:nvPr>
            <p:ph type="body" idx="4294967295"/>
          </p:nvPr>
        </p:nvSpPr>
        <p:spPr>
          <a:xfrm>
            <a:off x="216297" y="1143521"/>
            <a:ext cx="3203575" cy="1349375"/>
          </a:xfrm>
          <a:prstGeom prst="rect">
            <a:avLst/>
          </a:prstGeom>
          <a:ln/>
        </p:spPr>
        <p:txBody>
          <a:bodyPr vert="horz" wrap="square" lIns="0" tIns="0" rIns="0" bIns="0" numCol="1" anchor="t" anchorCtr="0" compatLnSpc="1">
            <a:prstTxWarp prst="textNoShape">
              <a:avLst/>
            </a:prstTxWarp>
          </a:bodyPr>
          <a:lstStyle/>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Program Address: </a:t>
            </a:r>
            <a:r>
              <a:rPr lang="en-US" altLang="zh-TW" sz="2400" dirty="0" err="1"/>
              <a:t>Inst</a:t>
            </a:r>
            <a:endParaRPr lang="en-US" altLang="zh-TW" sz="2400" dirty="0"/>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0x0004: add r0, </a:t>
            </a:r>
            <a:r>
              <a:rPr lang="en-US" altLang="zh-TW" sz="2400" dirty="0">
                <a:solidFill>
                  <a:srgbClr val="FF0000"/>
                </a:solidFill>
              </a:rPr>
              <a:t>r1</a:t>
            </a:r>
            <a:r>
              <a:rPr lang="en-US" altLang="zh-TW" sz="2400" dirty="0"/>
              <a:t>, r2</a:t>
            </a: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0x0008: sub r3, </a:t>
            </a:r>
            <a:r>
              <a:rPr lang="en-US" altLang="zh-TW" sz="2400" dirty="0">
                <a:solidFill>
                  <a:srgbClr val="FF0000"/>
                </a:solidFill>
              </a:rPr>
              <a:t>r4</a:t>
            </a:r>
            <a:r>
              <a:rPr lang="en-US" altLang="zh-TW" sz="2400" dirty="0"/>
              <a:t>, r5</a:t>
            </a:r>
          </a:p>
        </p:txBody>
      </p:sp>
      <p:pic>
        <p:nvPicPr>
          <p:cNvPr id="6451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7084" y="365684"/>
            <a:ext cx="5535254" cy="6170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6" name="Text Box 4"/>
          <p:cNvSpPr txBox="1">
            <a:spLocks noChangeArrowheads="1"/>
          </p:cNvSpPr>
          <p:nvPr/>
        </p:nvSpPr>
        <p:spPr bwMode="auto">
          <a:xfrm>
            <a:off x="216297" y="2656840"/>
            <a:ext cx="3235444" cy="1065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lnSpc>
                <a:spcPct val="95000"/>
              </a:lnSpc>
            </a:pPr>
            <a:r>
              <a:rPr lang="en-US" altLang="zh-TW" dirty="0">
                <a:latin typeface="+mn-lt"/>
              </a:rPr>
              <a:t>Read source operands:</a:t>
            </a:r>
          </a:p>
          <a:p>
            <a:pPr>
              <a:lnSpc>
                <a:spcPct val="95000"/>
              </a:lnSpc>
            </a:pPr>
            <a:r>
              <a:rPr lang="en-US" altLang="zh-TW" dirty="0">
                <a:solidFill>
                  <a:srgbClr val="FF0000"/>
                </a:solidFill>
                <a:latin typeface="+mn-lt"/>
              </a:rPr>
              <a:t>r1</a:t>
            </a:r>
            <a:r>
              <a:rPr lang="en-US" altLang="zh-TW" dirty="0">
                <a:latin typeface="+mn-lt"/>
              </a:rPr>
              <a:t> for warp 0</a:t>
            </a:r>
          </a:p>
          <a:p>
            <a:pPr>
              <a:lnSpc>
                <a:spcPct val="95000"/>
              </a:lnSpc>
            </a:pPr>
            <a:r>
              <a:rPr lang="en-US" altLang="zh-TW" dirty="0">
                <a:solidFill>
                  <a:srgbClr val="FF0000"/>
                </a:solidFill>
                <a:latin typeface="+mn-lt"/>
              </a:rPr>
              <a:t>r4</a:t>
            </a:r>
            <a:r>
              <a:rPr lang="en-US" altLang="zh-TW" dirty="0">
                <a:latin typeface="+mn-lt"/>
              </a:rPr>
              <a:t> for warp 1</a:t>
            </a:r>
          </a:p>
        </p:txBody>
      </p:sp>
    </p:spTree>
    <p:extLst>
      <p:ext uri="{BB962C8B-B14F-4D97-AF65-F5344CB8AC3E}">
        <p14:creationId xmlns:p14="http://schemas.microsoft.com/office/powerpoint/2010/main" val="11653395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p:txBody>
          <a:bodyPr/>
          <a:lstStyle/>
          <a:p>
            <a:r>
              <a:rPr lang="en-US" altLang="zh-TW" smtClean="0"/>
              <a:t>Buffer Src Op</a:t>
            </a:r>
            <a:endParaRPr lang="en-US" altLang="zh-TW"/>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40</a:t>
            </a:fld>
            <a:endParaRPr lang="zh-TW" altLang="zh-TW"/>
          </a:p>
        </p:txBody>
      </p:sp>
      <p:sp>
        <p:nvSpPr>
          <p:cNvPr id="65538" name="Rectangle 2"/>
          <p:cNvSpPr>
            <a:spLocks noGrp="1" noChangeArrowheads="1"/>
          </p:cNvSpPr>
          <p:nvPr>
            <p:ph type="body" idx="4294967295"/>
          </p:nvPr>
        </p:nvSpPr>
        <p:spPr>
          <a:xfrm>
            <a:off x="216297" y="1143521"/>
            <a:ext cx="3203575" cy="1349375"/>
          </a:xfrm>
          <a:ln/>
        </p:spPr>
        <p:txBody>
          <a:bodyPr vert="horz" wrap="square" lIns="0" tIns="0" rIns="0" bIns="0" numCol="1" anchor="t" anchorCtr="0" compatLnSpc="1">
            <a:prstTxWarp prst="textNoShape">
              <a:avLst/>
            </a:prstTxWarp>
          </a:bodyPr>
          <a:lstStyle/>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Program Address: </a:t>
            </a:r>
            <a:r>
              <a:rPr lang="en-US" altLang="zh-TW" sz="2400" dirty="0" err="1"/>
              <a:t>Inst</a:t>
            </a:r>
            <a:endParaRPr lang="en-US" altLang="zh-TW" sz="2400" dirty="0"/>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0x0004: add r0, </a:t>
            </a:r>
            <a:r>
              <a:rPr lang="en-US" altLang="zh-TW" sz="2400" dirty="0">
                <a:solidFill>
                  <a:srgbClr val="FF0000"/>
                </a:solidFill>
              </a:rPr>
              <a:t>r1</a:t>
            </a:r>
            <a:r>
              <a:rPr lang="en-US" altLang="zh-TW" sz="2400" dirty="0"/>
              <a:t>, r2</a:t>
            </a: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0x0008: sub r3, </a:t>
            </a:r>
            <a:r>
              <a:rPr lang="en-US" altLang="zh-TW" sz="2400" dirty="0">
                <a:solidFill>
                  <a:srgbClr val="FF0000"/>
                </a:solidFill>
              </a:rPr>
              <a:t>r4</a:t>
            </a:r>
            <a:r>
              <a:rPr lang="en-US" altLang="zh-TW" sz="2400" dirty="0"/>
              <a:t>, r5</a:t>
            </a:r>
          </a:p>
        </p:txBody>
      </p:sp>
      <p:pic>
        <p:nvPicPr>
          <p:cNvPr id="6553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7084" y="365684"/>
            <a:ext cx="5535254" cy="6170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5540" name="Text Box 4"/>
          <p:cNvSpPr txBox="1">
            <a:spLocks noChangeArrowheads="1"/>
          </p:cNvSpPr>
          <p:nvPr/>
        </p:nvSpPr>
        <p:spPr bwMode="auto">
          <a:xfrm>
            <a:off x="216297" y="3875684"/>
            <a:ext cx="3353643" cy="1065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lnSpc>
                <a:spcPct val="95000"/>
              </a:lnSpc>
            </a:pPr>
            <a:r>
              <a:rPr lang="en-US" altLang="zh-TW" dirty="0">
                <a:latin typeface="+mn-lt"/>
              </a:rPr>
              <a:t>Push ops to op collector:</a:t>
            </a:r>
          </a:p>
          <a:p>
            <a:pPr>
              <a:lnSpc>
                <a:spcPct val="95000"/>
              </a:lnSpc>
            </a:pPr>
            <a:r>
              <a:rPr lang="en-US" altLang="zh-TW" dirty="0">
                <a:solidFill>
                  <a:srgbClr val="FF0000"/>
                </a:solidFill>
                <a:latin typeface="+mn-lt"/>
              </a:rPr>
              <a:t>r1</a:t>
            </a:r>
            <a:r>
              <a:rPr lang="en-US" altLang="zh-TW" dirty="0">
                <a:latin typeface="+mn-lt"/>
              </a:rPr>
              <a:t> for warp 0</a:t>
            </a:r>
          </a:p>
          <a:p>
            <a:pPr>
              <a:lnSpc>
                <a:spcPct val="95000"/>
              </a:lnSpc>
            </a:pPr>
            <a:r>
              <a:rPr lang="en-US" altLang="zh-TW" dirty="0">
                <a:solidFill>
                  <a:srgbClr val="FF0000"/>
                </a:solidFill>
                <a:latin typeface="+mn-lt"/>
              </a:rPr>
              <a:t>r4</a:t>
            </a:r>
            <a:r>
              <a:rPr lang="en-US" altLang="zh-TW" dirty="0">
                <a:latin typeface="+mn-lt"/>
              </a:rPr>
              <a:t> for warp 1</a:t>
            </a:r>
          </a:p>
        </p:txBody>
      </p:sp>
    </p:spTree>
    <p:extLst>
      <p:ext uri="{BB962C8B-B14F-4D97-AF65-F5344CB8AC3E}">
        <p14:creationId xmlns:p14="http://schemas.microsoft.com/office/powerpoint/2010/main" val="30285629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p:txBody>
          <a:bodyPr/>
          <a:lstStyle/>
          <a:p>
            <a:r>
              <a:rPr lang="en-US" altLang="zh-TW" smtClean="0"/>
              <a:t>Read Src Op</a:t>
            </a:r>
            <a:endParaRPr lang="en-US" altLang="zh-TW"/>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41</a:t>
            </a:fld>
            <a:endParaRPr lang="zh-TW" altLang="zh-TW"/>
          </a:p>
        </p:txBody>
      </p:sp>
      <p:sp>
        <p:nvSpPr>
          <p:cNvPr id="66562" name="Rectangle 2"/>
          <p:cNvSpPr>
            <a:spLocks noGrp="1" noChangeArrowheads="1"/>
          </p:cNvSpPr>
          <p:nvPr>
            <p:ph type="body" idx="4294967295"/>
          </p:nvPr>
        </p:nvSpPr>
        <p:spPr>
          <a:xfrm>
            <a:off x="216297" y="1143521"/>
            <a:ext cx="3203575" cy="1349375"/>
          </a:xfrm>
          <a:ln/>
        </p:spPr>
        <p:txBody>
          <a:bodyPr vert="horz" wrap="square" lIns="0" tIns="0" rIns="0" bIns="0" numCol="1" anchor="t" anchorCtr="0" compatLnSpc="1">
            <a:prstTxWarp prst="textNoShape">
              <a:avLst/>
            </a:prstTxWarp>
          </a:bodyPr>
          <a:lstStyle/>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Program Address: </a:t>
            </a:r>
            <a:r>
              <a:rPr lang="en-US" altLang="zh-TW" sz="2400" dirty="0" err="1"/>
              <a:t>Inst</a:t>
            </a:r>
            <a:endParaRPr lang="en-US" altLang="zh-TW" sz="2400" dirty="0"/>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0x0004: add r0, r1, </a:t>
            </a:r>
            <a:r>
              <a:rPr lang="en-US" altLang="zh-TW" sz="2400" dirty="0">
                <a:solidFill>
                  <a:srgbClr val="FF0000"/>
                </a:solidFill>
              </a:rPr>
              <a:t>r2</a:t>
            </a: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0x0008: sub r3, r4, </a:t>
            </a:r>
            <a:r>
              <a:rPr lang="en-US" altLang="zh-TW" sz="2400" dirty="0">
                <a:solidFill>
                  <a:srgbClr val="FF0000"/>
                </a:solidFill>
              </a:rPr>
              <a:t>r5</a:t>
            </a:r>
          </a:p>
        </p:txBody>
      </p:sp>
      <p:pic>
        <p:nvPicPr>
          <p:cNvPr id="6656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7084" y="365684"/>
            <a:ext cx="5535254" cy="6170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Text Box 4"/>
          <p:cNvSpPr txBox="1">
            <a:spLocks noChangeArrowheads="1"/>
          </p:cNvSpPr>
          <p:nvPr/>
        </p:nvSpPr>
        <p:spPr bwMode="auto">
          <a:xfrm>
            <a:off x="216297" y="2780928"/>
            <a:ext cx="3234016" cy="1065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lnSpc>
                <a:spcPct val="95000"/>
              </a:lnSpc>
            </a:pPr>
            <a:r>
              <a:rPr lang="en-US" altLang="zh-TW" dirty="0">
                <a:latin typeface="+mn-lt"/>
              </a:rPr>
              <a:t>Read source operands:</a:t>
            </a:r>
          </a:p>
          <a:p>
            <a:pPr>
              <a:lnSpc>
                <a:spcPct val="95000"/>
              </a:lnSpc>
            </a:pPr>
            <a:r>
              <a:rPr lang="en-US" altLang="zh-TW" dirty="0">
                <a:solidFill>
                  <a:srgbClr val="FF0000"/>
                </a:solidFill>
                <a:latin typeface="+mn-lt"/>
              </a:rPr>
              <a:t>r2</a:t>
            </a:r>
            <a:r>
              <a:rPr lang="en-US" altLang="zh-TW" dirty="0">
                <a:latin typeface="+mn-lt"/>
              </a:rPr>
              <a:t> for warp 0</a:t>
            </a:r>
          </a:p>
          <a:p>
            <a:pPr>
              <a:lnSpc>
                <a:spcPct val="95000"/>
              </a:lnSpc>
            </a:pPr>
            <a:r>
              <a:rPr lang="en-US" altLang="zh-TW" dirty="0">
                <a:solidFill>
                  <a:srgbClr val="FF0000"/>
                </a:solidFill>
                <a:latin typeface="+mn-lt"/>
              </a:rPr>
              <a:t>r5</a:t>
            </a:r>
            <a:r>
              <a:rPr lang="en-US" altLang="zh-TW" dirty="0">
                <a:latin typeface="+mn-lt"/>
              </a:rPr>
              <a:t> for warp 1</a:t>
            </a:r>
          </a:p>
        </p:txBody>
      </p:sp>
    </p:spTree>
    <p:extLst>
      <p:ext uri="{BB962C8B-B14F-4D97-AF65-F5344CB8AC3E}">
        <p14:creationId xmlns:p14="http://schemas.microsoft.com/office/powerpoint/2010/main" val="62950043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p:txBody>
          <a:bodyPr/>
          <a:lstStyle/>
          <a:p>
            <a:r>
              <a:rPr lang="en-US" altLang="zh-TW" smtClean="0"/>
              <a:t>Buffer Src Op</a:t>
            </a:r>
            <a:endParaRPr lang="en-US" altLang="zh-TW"/>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42</a:t>
            </a:fld>
            <a:endParaRPr lang="zh-TW" altLang="zh-TW"/>
          </a:p>
        </p:txBody>
      </p:sp>
      <p:sp>
        <p:nvSpPr>
          <p:cNvPr id="67586" name="Rectangle 2"/>
          <p:cNvSpPr>
            <a:spLocks noGrp="1" noChangeArrowheads="1"/>
          </p:cNvSpPr>
          <p:nvPr>
            <p:ph type="body" idx="4294967295"/>
          </p:nvPr>
        </p:nvSpPr>
        <p:spPr>
          <a:xfrm>
            <a:off x="216297" y="1143521"/>
            <a:ext cx="3203575" cy="1349375"/>
          </a:xfrm>
          <a:ln/>
        </p:spPr>
        <p:txBody>
          <a:bodyPr vert="horz" wrap="square" lIns="0" tIns="0" rIns="0" bIns="0" numCol="1" anchor="t" anchorCtr="0" compatLnSpc="1">
            <a:prstTxWarp prst="textNoShape">
              <a:avLst/>
            </a:prstTxWarp>
          </a:bodyPr>
          <a:lstStyle/>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Program Address: </a:t>
            </a:r>
            <a:r>
              <a:rPr lang="en-US" altLang="zh-TW" sz="2400" dirty="0" err="1"/>
              <a:t>Inst</a:t>
            </a:r>
            <a:endParaRPr lang="en-US" altLang="zh-TW" sz="2400" dirty="0"/>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0x0004: add r0, r1, </a:t>
            </a:r>
            <a:r>
              <a:rPr lang="en-US" altLang="zh-TW" sz="2400" dirty="0">
                <a:solidFill>
                  <a:srgbClr val="FF0000"/>
                </a:solidFill>
              </a:rPr>
              <a:t>r2</a:t>
            </a: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0x0008: sub r3, r4, </a:t>
            </a:r>
            <a:r>
              <a:rPr lang="en-US" altLang="zh-TW" sz="2400" dirty="0">
                <a:solidFill>
                  <a:srgbClr val="FF0000"/>
                </a:solidFill>
              </a:rPr>
              <a:t>r5</a:t>
            </a:r>
          </a:p>
        </p:txBody>
      </p:sp>
      <p:pic>
        <p:nvPicPr>
          <p:cNvPr id="67587"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7084" y="365684"/>
            <a:ext cx="5535254" cy="6170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88" name="Text Box 4"/>
          <p:cNvSpPr txBox="1">
            <a:spLocks noChangeArrowheads="1"/>
          </p:cNvSpPr>
          <p:nvPr/>
        </p:nvSpPr>
        <p:spPr bwMode="auto">
          <a:xfrm>
            <a:off x="208425" y="3933056"/>
            <a:ext cx="3424001" cy="1065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lnSpc>
                <a:spcPct val="95000"/>
              </a:lnSpc>
            </a:pPr>
            <a:r>
              <a:rPr lang="en-US" altLang="zh-TW" dirty="0">
                <a:latin typeface="+mn-lt"/>
              </a:rPr>
              <a:t>Push ops to op collector:</a:t>
            </a:r>
          </a:p>
          <a:p>
            <a:pPr>
              <a:lnSpc>
                <a:spcPct val="95000"/>
              </a:lnSpc>
            </a:pPr>
            <a:r>
              <a:rPr lang="en-US" altLang="zh-TW" dirty="0">
                <a:solidFill>
                  <a:srgbClr val="FF0000"/>
                </a:solidFill>
                <a:latin typeface="+mn-lt"/>
              </a:rPr>
              <a:t>r2</a:t>
            </a:r>
            <a:r>
              <a:rPr lang="en-US" altLang="zh-TW" dirty="0">
                <a:latin typeface="+mn-lt"/>
              </a:rPr>
              <a:t> for warp 0</a:t>
            </a:r>
          </a:p>
          <a:p>
            <a:pPr>
              <a:lnSpc>
                <a:spcPct val="95000"/>
              </a:lnSpc>
            </a:pPr>
            <a:r>
              <a:rPr lang="en-US" altLang="zh-TW" dirty="0">
                <a:solidFill>
                  <a:srgbClr val="FF0000"/>
                </a:solidFill>
                <a:latin typeface="+mn-lt"/>
              </a:rPr>
              <a:t>r5</a:t>
            </a:r>
            <a:r>
              <a:rPr lang="en-US" altLang="zh-TW" dirty="0">
                <a:latin typeface="+mn-lt"/>
              </a:rPr>
              <a:t> for warp 1</a:t>
            </a:r>
          </a:p>
        </p:txBody>
      </p:sp>
    </p:spTree>
    <p:extLst>
      <p:ext uri="{BB962C8B-B14F-4D97-AF65-F5344CB8AC3E}">
        <p14:creationId xmlns:p14="http://schemas.microsoft.com/office/powerpoint/2010/main" val="22036198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p:txBody>
          <a:bodyPr/>
          <a:lstStyle/>
          <a:p>
            <a:r>
              <a:rPr lang="en-US" altLang="zh-TW" smtClean="0"/>
              <a:t>Execute</a:t>
            </a:r>
            <a:endParaRPr lang="en-US" altLang="zh-TW"/>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43</a:t>
            </a:fld>
            <a:endParaRPr lang="zh-TW" altLang="zh-TW"/>
          </a:p>
        </p:txBody>
      </p:sp>
      <p:sp>
        <p:nvSpPr>
          <p:cNvPr id="68610" name="Rectangle 2"/>
          <p:cNvSpPr>
            <a:spLocks noGrp="1" noChangeArrowheads="1"/>
          </p:cNvSpPr>
          <p:nvPr>
            <p:ph type="body" idx="4294967295"/>
          </p:nvPr>
        </p:nvSpPr>
        <p:spPr>
          <a:xfrm>
            <a:off x="216297" y="1143521"/>
            <a:ext cx="3203575" cy="1349375"/>
          </a:xfrm>
          <a:ln/>
        </p:spPr>
        <p:txBody>
          <a:bodyPr vert="horz" wrap="square" lIns="0" tIns="0" rIns="0" bIns="0" numCol="1" anchor="t" anchorCtr="0" compatLnSpc="1">
            <a:prstTxWarp prst="textNoShape">
              <a:avLst/>
            </a:prstTxWarp>
          </a:bodyPr>
          <a:lstStyle/>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Program Address: </a:t>
            </a:r>
            <a:r>
              <a:rPr lang="en-US" altLang="zh-TW" sz="2400" dirty="0" err="1"/>
              <a:t>Inst</a:t>
            </a:r>
            <a:endParaRPr lang="en-US" altLang="zh-TW" sz="2400" dirty="0"/>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0x0004: </a:t>
            </a:r>
            <a:r>
              <a:rPr lang="en-US" altLang="zh-TW" sz="2400" dirty="0">
                <a:solidFill>
                  <a:srgbClr val="FF0000"/>
                </a:solidFill>
              </a:rPr>
              <a:t>add</a:t>
            </a:r>
            <a:r>
              <a:rPr lang="en-US" altLang="zh-TW" sz="2400" dirty="0"/>
              <a:t> r0, r1, r2</a:t>
            </a: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0x0008: </a:t>
            </a:r>
            <a:r>
              <a:rPr lang="en-US" altLang="zh-TW" sz="2400" dirty="0">
                <a:solidFill>
                  <a:srgbClr val="FF0000"/>
                </a:solidFill>
              </a:rPr>
              <a:t>sub</a:t>
            </a:r>
            <a:r>
              <a:rPr lang="en-US" altLang="zh-TW" sz="2400" dirty="0"/>
              <a:t> r3, r4, r5</a:t>
            </a:r>
          </a:p>
        </p:txBody>
      </p:sp>
      <p:pic>
        <p:nvPicPr>
          <p:cNvPr id="6861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7084" y="365684"/>
            <a:ext cx="5535254" cy="6170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2" name="Text Box 4"/>
          <p:cNvSpPr txBox="1">
            <a:spLocks noChangeArrowheads="1"/>
          </p:cNvSpPr>
          <p:nvPr/>
        </p:nvSpPr>
        <p:spPr bwMode="auto">
          <a:xfrm>
            <a:off x="216297" y="4869160"/>
            <a:ext cx="3245444" cy="710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lnSpc>
                <a:spcPct val="95000"/>
              </a:lnSpc>
            </a:pPr>
            <a:r>
              <a:rPr lang="en-US" altLang="zh-TW" dirty="0">
                <a:latin typeface="+mn-lt"/>
              </a:rPr>
              <a:t>Compute the </a:t>
            </a:r>
            <a:r>
              <a:rPr lang="en-US" altLang="zh-TW" dirty="0">
                <a:solidFill>
                  <a:srgbClr val="FF0000"/>
                </a:solidFill>
                <a:latin typeface="+mn-lt"/>
              </a:rPr>
              <a:t>first 16 threads</a:t>
            </a:r>
            <a:r>
              <a:rPr lang="en-US" altLang="zh-TW" dirty="0">
                <a:latin typeface="+mn-lt"/>
              </a:rPr>
              <a:t> in the </a:t>
            </a:r>
            <a:r>
              <a:rPr lang="en-US" altLang="zh-TW" dirty="0" smtClean="0">
                <a:latin typeface="+mn-lt"/>
              </a:rPr>
              <a:t>warp</a:t>
            </a:r>
            <a:endParaRPr lang="en-US" altLang="zh-TW" dirty="0">
              <a:latin typeface="+mn-lt"/>
            </a:endParaRPr>
          </a:p>
        </p:txBody>
      </p:sp>
    </p:spTree>
    <p:extLst>
      <p:ext uri="{BB962C8B-B14F-4D97-AF65-F5344CB8AC3E}">
        <p14:creationId xmlns:p14="http://schemas.microsoft.com/office/powerpoint/2010/main" val="22335316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p:txBody>
          <a:bodyPr/>
          <a:lstStyle/>
          <a:p>
            <a:r>
              <a:rPr lang="en-US" altLang="zh-TW" smtClean="0"/>
              <a:t>Execute</a:t>
            </a:r>
            <a:endParaRPr lang="en-US" altLang="zh-TW"/>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44</a:t>
            </a:fld>
            <a:endParaRPr lang="zh-TW" altLang="zh-TW"/>
          </a:p>
        </p:txBody>
      </p:sp>
      <p:sp>
        <p:nvSpPr>
          <p:cNvPr id="69634" name="Rectangle 2"/>
          <p:cNvSpPr>
            <a:spLocks noGrp="1" noChangeArrowheads="1"/>
          </p:cNvSpPr>
          <p:nvPr>
            <p:ph type="body" idx="4294967295"/>
          </p:nvPr>
        </p:nvSpPr>
        <p:spPr>
          <a:xfrm>
            <a:off x="216297" y="1143521"/>
            <a:ext cx="3203575" cy="1349375"/>
          </a:xfrm>
          <a:ln/>
        </p:spPr>
        <p:txBody>
          <a:bodyPr vert="horz" wrap="square" lIns="0" tIns="0" rIns="0" bIns="0" numCol="1" anchor="t" anchorCtr="0" compatLnSpc="1">
            <a:prstTxWarp prst="textNoShape">
              <a:avLst/>
            </a:prstTxWarp>
          </a:bodyPr>
          <a:lstStyle/>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smtClean="0"/>
              <a:t>Program Address: Inst</a:t>
            </a: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smtClean="0"/>
              <a:t>0x0004: </a:t>
            </a:r>
            <a:r>
              <a:rPr lang="en-US" altLang="zh-TW" sz="2400" smtClean="0">
                <a:solidFill>
                  <a:srgbClr val="FF0000"/>
                </a:solidFill>
              </a:rPr>
              <a:t>add</a:t>
            </a:r>
            <a:r>
              <a:rPr lang="en-US" altLang="zh-TW" sz="2400" smtClean="0"/>
              <a:t> r0, r1, r2</a:t>
            </a: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smtClean="0"/>
              <a:t>0x0008: </a:t>
            </a:r>
            <a:r>
              <a:rPr lang="en-US" altLang="zh-TW" sz="2400" smtClean="0">
                <a:solidFill>
                  <a:srgbClr val="FF0000"/>
                </a:solidFill>
              </a:rPr>
              <a:t>sub</a:t>
            </a:r>
            <a:r>
              <a:rPr lang="en-US" altLang="zh-TW" sz="2400" smtClean="0"/>
              <a:t> r3, r4, r5</a:t>
            </a:r>
            <a:endParaRPr lang="en-US" altLang="zh-TW" sz="2400" dirty="0"/>
          </a:p>
        </p:txBody>
      </p:sp>
      <p:pic>
        <p:nvPicPr>
          <p:cNvPr id="69635"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7084" y="365684"/>
            <a:ext cx="5535254" cy="6170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Text Box 4"/>
          <p:cNvSpPr txBox="1">
            <a:spLocks noChangeArrowheads="1"/>
          </p:cNvSpPr>
          <p:nvPr/>
        </p:nvSpPr>
        <p:spPr bwMode="auto">
          <a:xfrm>
            <a:off x="406400" y="4950925"/>
            <a:ext cx="3245444" cy="7103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lnSpc>
                <a:spcPct val="95000"/>
              </a:lnSpc>
            </a:pPr>
            <a:r>
              <a:rPr lang="en-US" altLang="zh-TW" dirty="0">
                <a:latin typeface="+mn-lt"/>
              </a:rPr>
              <a:t>Compute the </a:t>
            </a:r>
            <a:r>
              <a:rPr lang="en-US" altLang="zh-TW" dirty="0">
                <a:solidFill>
                  <a:srgbClr val="FF0000"/>
                </a:solidFill>
                <a:latin typeface="+mn-lt"/>
              </a:rPr>
              <a:t>last 16 threads</a:t>
            </a:r>
            <a:r>
              <a:rPr lang="en-US" altLang="zh-TW" dirty="0">
                <a:latin typeface="+mn-lt"/>
              </a:rPr>
              <a:t> in the </a:t>
            </a:r>
            <a:r>
              <a:rPr lang="en-US" altLang="zh-TW" dirty="0" smtClean="0">
                <a:latin typeface="+mn-lt"/>
              </a:rPr>
              <a:t>warp</a:t>
            </a:r>
            <a:endParaRPr lang="en-US" altLang="zh-TW" dirty="0">
              <a:latin typeface="+mn-lt"/>
            </a:endParaRPr>
          </a:p>
        </p:txBody>
      </p:sp>
    </p:spTree>
    <p:extLst>
      <p:ext uri="{BB962C8B-B14F-4D97-AF65-F5344CB8AC3E}">
        <p14:creationId xmlns:p14="http://schemas.microsoft.com/office/powerpoint/2010/main" val="16994673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p:txBody>
          <a:bodyPr/>
          <a:lstStyle/>
          <a:p>
            <a:r>
              <a:rPr lang="en-US" altLang="zh-TW" smtClean="0"/>
              <a:t>Write back</a:t>
            </a:r>
            <a:endParaRPr lang="en-US" altLang="zh-TW"/>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45</a:t>
            </a:fld>
            <a:endParaRPr lang="zh-TW" altLang="zh-TW"/>
          </a:p>
        </p:txBody>
      </p:sp>
      <p:sp>
        <p:nvSpPr>
          <p:cNvPr id="70658" name="Rectangle 2"/>
          <p:cNvSpPr>
            <a:spLocks noGrp="1" noChangeArrowheads="1"/>
          </p:cNvSpPr>
          <p:nvPr>
            <p:ph type="body" idx="4294967295"/>
          </p:nvPr>
        </p:nvSpPr>
        <p:spPr>
          <a:xfrm>
            <a:off x="216297" y="1143521"/>
            <a:ext cx="3203575" cy="1349375"/>
          </a:xfrm>
          <a:ln/>
        </p:spPr>
        <p:txBody>
          <a:bodyPr vert="horz" wrap="square" lIns="0" tIns="0" rIns="0" bIns="0" numCol="1" anchor="t" anchorCtr="0" compatLnSpc="1">
            <a:prstTxWarp prst="textNoShape">
              <a:avLst/>
            </a:prstTxWarp>
          </a:bodyPr>
          <a:lstStyle/>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Program Address: </a:t>
            </a:r>
            <a:r>
              <a:rPr lang="en-US" altLang="zh-TW" sz="2400" dirty="0" err="1"/>
              <a:t>Inst</a:t>
            </a:r>
            <a:endParaRPr lang="en-US" altLang="zh-TW" sz="2400" dirty="0"/>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0x0004: add </a:t>
            </a:r>
            <a:r>
              <a:rPr lang="en-US" altLang="zh-TW" sz="2400" dirty="0">
                <a:solidFill>
                  <a:srgbClr val="FF0000"/>
                </a:solidFill>
              </a:rPr>
              <a:t>r0</a:t>
            </a:r>
            <a:r>
              <a:rPr lang="en-US" altLang="zh-TW" sz="2400" dirty="0"/>
              <a:t>, r1, r2</a:t>
            </a:r>
          </a:p>
          <a:p>
            <a:pPr marL="0" indent="0">
              <a:lnSpc>
                <a:spcPct val="95000"/>
              </a:lnSpc>
              <a:spcBef>
                <a:spcPct val="0"/>
              </a:spcBef>
              <a:buNone/>
              <a:tabLst>
                <a:tab pos="512808" algn="l"/>
                <a:tab pos="1335585" algn="l"/>
                <a:tab pos="2158362" algn="l"/>
                <a:tab pos="2981139" algn="l"/>
                <a:tab pos="3803916" algn="l"/>
                <a:tab pos="4626693" algn="l"/>
                <a:tab pos="5449470" algn="l"/>
                <a:tab pos="6272248" algn="l"/>
                <a:tab pos="7095025" algn="l"/>
                <a:tab pos="7917802" algn="l"/>
                <a:tab pos="8740579" algn="l"/>
              </a:tabLst>
            </a:pPr>
            <a:r>
              <a:rPr lang="en-US" altLang="zh-TW" sz="2400" dirty="0"/>
              <a:t>0x0008: sub </a:t>
            </a:r>
            <a:r>
              <a:rPr lang="en-US" altLang="zh-TW" sz="2400" dirty="0">
                <a:solidFill>
                  <a:srgbClr val="FF0000"/>
                </a:solidFill>
              </a:rPr>
              <a:t>r3</a:t>
            </a:r>
            <a:r>
              <a:rPr lang="en-US" altLang="zh-TW" sz="2400" dirty="0"/>
              <a:t>, r4, r5</a:t>
            </a:r>
          </a:p>
        </p:txBody>
      </p:sp>
      <p:pic>
        <p:nvPicPr>
          <p:cNvPr id="70659"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67084" y="365684"/>
            <a:ext cx="5535254" cy="61709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0" name="Text Box 4"/>
          <p:cNvSpPr txBox="1">
            <a:spLocks noChangeArrowheads="1"/>
          </p:cNvSpPr>
          <p:nvPr/>
        </p:nvSpPr>
        <p:spPr bwMode="auto">
          <a:xfrm>
            <a:off x="248034" y="2492896"/>
            <a:ext cx="3245444" cy="10654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Times New Roman" panose="02020603050405020304" pitchFamily="18" charset="0"/>
              </a:defRPr>
            </a:lvl9pPr>
          </a:lstStyle>
          <a:p>
            <a:pPr>
              <a:lnSpc>
                <a:spcPct val="95000"/>
              </a:lnSpc>
            </a:pPr>
            <a:r>
              <a:rPr lang="en-US" altLang="zh-TW" dirty="0">
                <a:latin typeface="+mn-lt"/>
              </a:rPr>
              <a:t>Write back:</a:t>
            </a:r>
          </a:p>
          <a:p>
            <a:pPr>
              <a:lnSpc>
                <a:spcPct val="95000"/>
              </a:lnSpc>
            </a:pPr>
            <a:r>
              <a:rPr lang="en-US" altLang="zh-TW" dirty="0">
                <a:solidFill>
                  <a:srgbClr val="FF0000"/>
                </a:solidFill>
                <a:latin typeface="+mn-lt"/>
              </a:rPr>
              <a:t>r0</a:t>
            </a:r>
            <a:r>
              <a:rPr lang="en-US" altLang="zh-TW" dirty="0">
                <a:latin typeface="+mn-lt"/>
              </a:rPr>
              <a:t> for warp 0</a:t>
            </a:r>
          </a:p>
          <a:p>
            <a:pPr>
              <a:lnSpc>
                <a:spcPct val="95000"/>
              </a:lnSpc>
            </a:pPr>
            <a:r>
              <a:rPr lang="en-US" altLang="zh-TW" dirty="0">
                <a:solidFill>
                  <a:srgbClr val="FF0000"/>
                </a:solidFill>
                <a:latin typeface="+mn-lt"/>
              </a:rPr>
              <a:t>r3</a:t>
            </a:r>
            <a:r>
              <a:rPr lang="en-US" altLang="zh-TW" dirty="0">
                <a:latin typeface="+mn-lt"/>
              </a:rPr>
              <a:t> for warp 1</a:t>
            </a:r>
          </a:p>
        </p:txBody>
      </p:sp>
    </p:spTree>
    <p:extLst>
      <p:ext uri="{BB962C8B-B14F-4D97-AF65-F5344CB8AC3E}">
        <p14:creationId xmlns:p14="http://schemas.microsoft.com/office/powerpoint/2010/main" val="252199135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Registers for Thread </a:t>
            </a:r>
            <a:r>
              <a:rPr lang="en-US" altLang="zh-TW" dirty="0" smtClean="0"/>
              <a:t>Contexts</a:t>
            </a:r>
            <a:endParaRPr lang="en-AU" dirty="0"/>
          </a:p>
        </p:txBody>
      </p:sp>
      <p:sp>
        <p:nvSpPr>
          <p:cNvPr id="242691" name="Rectangle 3"/>
          <p:cNvSpPr>
            <a:spLocks noGrp="1" noChangeArrowheads="1"/>
          </p:cNvSpPr>
          <p:nvPr>
            <p:ph type="body" idx="1"/>
          </p:nvPr>
        </p:nvSpPr>
        <p:spPr/>
        <p:txBody>
          <a:bodyPr/>
          <a:lstStyle/>
          <a:p>
            <a:r>
              <a:rPr lang="en-US" altLang="zh-TW" dirty="0" smtClean="0"/>
              <a:t>Use the example Fermi</a:t>
            </a:r>
          </a:p>
          <a:p>
            <a:pPr lvl="1"/>
            <a:r>
              <a:rPr lang="en-US" altLang="zh-TW" dirty="0" smtClean="0"/>
              <a:t>16 physical lanes (PEs), each with 2048 registers</a:t>
            </a:r>
            <a:br>
              <a:rPr lang="en-US" altLang="zh-TW" dirty="0" smtClean="0"/>
            </a:br>
            <a:r>
              <a:rPr lang="en-US" altLang="zh-TW" dirty="0" smtClean="0">
                <a:sym typeface="Wingdings" panose="05000000000000000000" pitchFamily="2" charset="2"/>
              </a:rPr>
              <a:t> 32768 32-bit registers in total  2 MB</a:t>
            </a:r>
            <a:endParaRPr lang="en-US" altLang="zh-TW" dirty="0" smtClean="0"/>
          </a:p>
          <a:p>
            <a:pPr lvl="1"/>
            <a:r>
              <a:rPr lang="en-US" altLang="zh-TW" dirty="0" smtClean="0"/>
              <a:t>A SIMD thread (warp) operates on 32 CUDA threads</a:t>
            </a:r>
            <a:br>
              <a:rPr lang="en-US" altLang="zh-TW" dirty="0" smtClean="0"/>
            </a:br>
            <a:r>
              <a:rPr lang="en-US" altLang="zh-TW" dirty="0" smtClean="0">
                <a:sym typeface="Wingdings" panose="05000000000000000000" pitchFamily="2" charset="2"/>
              </a:rPr>
              <a:t> each lane must accommodate 2 CUDA threads</a:t>
            </a:r>
            <a:endParaRPr lang="en-US" altLang="zh-TW" dirty="0" smtClean="0"/>
          </a:p>
          <a:p>
            <a:pPr lvl="1"/>
            <a:r>
              <a:rPr lang="en-US" altLang="zh-TW" dirty="0" smtClean="0"/>
              <a:t>Each </a:t>
            </a:r>
            <a:r>
              <a:rPr lang="en-US" altLang="zh-TW" dirty="0"/>
              <a:t>SIMD thread is limited to 64 </a:t>
            </a:r>
            <a:r>
              <a:rPr lang="en-US" altLang="zh-TW" dirty="0" smtClean="0"/>
              <a:t>registers</a:t>
            </a:r>
          </a:p>
          <a:p>
            <a:pPr lvl="1"/>
            <a:r>
              <a:rPr lang="en-US" altLang="zh-TW" dirty="0" smtClean="0"/>
              <a:t>2048/64/2=16 SIMD threads (warps) can be interleaved</a:t>
            </a:r>
          </a:p>
          <a:p>
            <a:pPr lvl="1"/>
            <a:r>
              <a:rPr lang="en-US" altLang="zh-TW" dirty="0" smtClean="0"/>
              <a:t>In practice, physical registers are allocated to SIMD threads dynamically and thus more SIMD threads may be accommodated if they do not use up to 64 registers</a:t>
            </a:r>
            <a:endParaRPr lang="en-US" altLang="zh-TW" dirty="0"/>
          </a:p>
        </p:txBody>
      </p:sp>
      <p:sp>
        <p:nvSpPr>
          <p:cNvPr id="6" name="投影片編號版面配置區 5"/>
          <p:cNvSpPr>
            <a:spLocks noGrp="1"/>
          </p:cNvSpPr>
          <p:nvPr>
            <p:ph type="sldNum" sz="quarter" idx="11"/>
          </p:nvPr>
        </p:nvSpPr>
        <p:spPr/>
        <p:txBody>
          <a:bodyPr/>
          <a:lstStyle/>
          <a:p>
            <a:fld id="{0EF8A0A4-1A2F-4B89-B3C7-02C31CE3A532}" type="slidenum">
              <a:rPr lang="zh-TW" altLang="en-US" smtClean="0"/>
              <a:pPr/>
              <a:t>46</a:t>
            </a:fld>
            <a:endParaRPr lang="zh-TW" altLang="zh-TW"/>
          </a:p>
        </p:txBody>
      </p:sp>
    </p:spTree>
    <p:extLst>
      <p:ext uri="{BB962C8B-B14F-4D97-AF65-F5344CB8AC3E}">
        <p14:creationId xmlns:p14="http://schemas.microsoft.com/office/powerpoint/2010/main" val="14132653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NVIDIA Instruction Set Architecture</a:t>
            </a:r>
            <a:endParaRPr lang="en-AU" dirty="0"/>
          </a:p>
        </p:txBody>
      </p:sp>
      <p:sp>
        <p:nvSpPr>
          <p:cNvPr id="242691" name="Rectangle 3"/>
          <p:cNvSpPr>
            <a:spLocks noGrp="1" noChangeArrowheads="1"/>
          </p:cNvSpPr>
          <p:nvPr>
            <p:ph type="body" idx="1"/>
          </p:nvPr>
        </p:nvSpPr>
        <p:spPr/>
        <p:txBody>
          <a:bodyPr/>
          <a:lstStyle/>
          <a:p>
            <a:r>
              <a:rPr lang="en-US" dirty="0" smtClean="0"/>
              <a:t>PTX (Parallel Thread Execution)</a:t>
            </a:r>
          </a:p>
          <a:p>
            <a:pPr lvl="1"/>
            <a:r>
              <a:rPr lang="en-US" dirty="0" smtClean="0"/>
              <a:t>Use virtual registers and compiler allocates physical reg.</a:t>
            </a:r>
          </a:p>
          <a:p>
            <a:pPr lvl="1"/>
            <a:r>
              <a:rPr lang="en-US" dirty="0" smtClean="0"/>
              <a:t>Translation to machine code is performed in software</a:t>
            </a:r>
          </a:p>
          <a:p>
            <a:pPr lvl="1"/>
            <a:r>
              <a:rPr lang="en-US" dirty="0" smtClean="0"/>
              <a:t>All instructions can be predicated by 1-bit predicate registers, which can be set by </a:t>
            </a:r>
            <a:r>
              <a:rPr lang="en-US" dirty="0" err="1" smtClean="0">
                <a:latin typeface="Courier New" panose="02070309020205020404" pitchFamily="49" charset="0"/>
                <a:cs typeface="Courier New" panose="02070309020205020404" pitchFamily="49" charset="0"/>
              </a:rPr>
              <a:t>setp</a:t>
            </a:r>
            <a:r>
              <a:rPr lang="en-US" dirty="0" smtClean="0"/>
              <a:t> instruction</a:t>
            </a:r>
          </a:p>
          <a:p>
            <a:pPr lvl="1"/>
            <a:r>
              <a:rPr lang="en-US" dirty="0" smtClean="0"/>
              <a:t>DAXPY example:</a:t>
            </a:r>
          </a:p>
          <a:p>
            <a:pPr lvl="1">
              <a:buNone/>
            </a:pPr>
            <a:r>
              <a:rPr lang="en-US" sz="2000" dirty="0" smtClean="0"/>
              <a:t>shl.s32	R8, </a:t>
            </a:r>
            <a:r>
              <a:rPr lang="en-US" sz="2000" dirty="0" err="1" smtClean="0"/>
              <a:t>blockIdx</a:t>
            </a:r>
            <a:r>
              <a:rPr lang="en-US" sz="2000" dirty="0" smtClean="0"/>
              <a:t>, 9	; R8 = </a:t>
            </a:r>
            <a:r>
              <a:rPr lang="en-US" sz="2000" dirty="0" err="1" smtClean="0"/>
              <a:t>i</a:t>
            </a:r>
            <a:r>
              <a:rPr lang="en-US" sz="2000" dirty="0" smtClean="0"/>
              <a:t> =</a:t>
            </a:r>
            <a:r>
              <a:rPr lang="en-US" sz="2000" dirty="0" err="1" smtClean="0"/>
              <a:t>blockIdx.x</a:t>
            </a:r>
            <a:r>
              <a:rPr lang="en-US" sz="2000" dirty="0" smtClean="0"/>
              <a:t>*</a:t>
            </a:r>
            <a:r>
              <a:rPr lang="en-US" sz="2000" dirty="0" err="1" smtClean="0"/>
              <a:t>blockDim.x</a:t>
            </a:r>
            <a:r>
              <a:rPr lang="en-US" sz="2000" dirty="0" smtClean="0"/>
              <a:t> (512 or 2</a:t>
            </a:r>
            <a:r>
              <a:rPr lang="en-US" sz="2000" baseline="30000" dirty="0" smtClean="0"/>
              <a:t>9</a:t>
            </a:r>
            <a:r>
              <a:rPr lang="en-US" sz="2000" dirty="0" smtClean="0"/>
              <a:t>)</a:t>
            </a:r>
          </a:p>
          <a:p>
            <a:pPr lvl="1">
              <a:buNone/>
            </a:pPr>
            <a:r>
              <a:rPr lang="en-US" sz="2000" dirty="0" smtClean="0"/>
              <a:t>add.s32	R8, R8, </a:t>
            </a:r>
            <a:r>
              <a:rPr lang="en-US" sz="2000" dirty="0" err="1" smtClean="0"/>
              <a:t>threadIdx</a:t>
            </a:r>
            <a:r>
              <a:rPr lang="en-US" sz="2000" dirty="0" smtClean="0"/>
              <a:t>	; R8 = </a:t>
            </a:r>
            <a:r>
              <a:rPr lang="en-US" sz="2000" dirty="0" err="1" smtClean="0"/>
              <a:t>i</a:t>
            </a:r>
            <a:r>
              <a:rPr lang="en-US" sz="2000" dirty="0" smtClean="0"/>
              <a:t> = my CUDA thread ID</a:t>
            </a:r>
          </a:p>
          <a:p>
            <a:pPr lvl="1">
              <a:buNone/>
            </a:pPr>
            <a:r>
              <a:rPr lang="en-US" sz="2000" dirty="0" smtClean="0"/>
              <a:t>ld.global.f64	RD0, [X+R8]	; RD0 = X[</a:t>
            </a:r>
            <a:r>
              <a:rPr lang="en-US" sz="2000" dirty="0" err="1" smtClean="0"/>
              <a:t>i</a:t>
            </a:r>
            <a:r>
              <a:rPr lang="en-US" sz="2000" dirty="0" smtClean="0"/>
              <a:t>]</a:t>
            </a:r>
          </a:p>
          <a:p>
            <a:pPr lvl="1">
              <a:buNone/>
            </a:pPr>
            <a:r>
              <a:rPr lang="es-ES" sz="2000" dirty="0" smtClean="0"/>
              <a:t>ld.global.f64	RD2, [Y+R8]	; RD2 = Y[i]</a:t>
            </a:r>
          </a:p>
          <a:p>
            <a:pPr lvl="1">
              <a:buNone/>
            </a:pPr>
            <a:r>
              <a:rPr lang="en-US" sz="2000" dirty="0" smtClean="0"/>
              <a:t>mul.f64 	RD0, RD0, RD4	; Product in RD0 = RD0 * RD4 (scalar a)</a:t>
            </a:r>
          </a:p>
          <a:p>
            <a:pPr lvl="1">
              <a:buNone/>
            </a:pPr>
            <a:r>
              <a:rPr lang="en-US" sz="2000" dirty="0" smtClean="0"/>
              <a:t>add.f64 	RD0, RD0, RD2	; Sum in RD0 = RD0 + RD2 (Y[</a:t>
            </a:r>
            <a:r>
              <a:rPr lang="en-US" sz="2000" dirty="0" err="1" smtClean="0"/>
              <a:t>i</a:t>
            </a:r>
            <a:r>
              <a:rPr lang="en-US" sz="2000" dirty="0" smtClean="0"/>
              <a:t>])</a:t>
            </a:r>
          </a:p>
          <a:p>
            <a:pPr lvl="1">
              <a:buNone/>
            </a:pPr>
            <a:r>
              <a:rPr lang="es-ES" sz="2000" dirty="0" smtClean="0"/>
              <a:t>st.global.f64 [Y+R8], RD0	; Y[i] = sum (X[i]*a + Y[i])</a:t>
            </a:r>
            <a:endParaRPr lang="en-US" sz="2000" dirty="0" smtClean="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47</a:t>
            </a:fld>
            <a:endParaRPr lang="zh-TW" altLang="zh-TW"/>
          </a:p>
        </p:txBody>
      </p:sp>
    </p:spTree>
    <p:extLst>
      <p:ext uri="{BB962C8B-B14F-4D97-AF65-F5344CB8AC3E}">
        <p14:creationId xmlns:p14="http://schemas.microsoft.com/office/powerpoint/2010/main" val="122613973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p:txBody>
          <a:bodyPr/>
          <a:lstStyle/>
          <a:p>
            <a:r>
              <a:rPr lang="en-US" altLang="zh-TW" dirty="0" smtClean="0"/>
              <a:t>Control Flow Problem in GPUs</a:t>
            </a:r>
          </a:p>
        </p:txBody>
      </p:sp>
      <p:sp>
        <p:nvSpPr>
          <p:cNvPr id="117762" name="Content Placeholder 2"/>
          <p:cNvSpPr>
            <a:spLocks noGrp="1"/>
          </p:cNvSpPr>
          <p:nvPr>
            <p:ph idx="1"/>
          </p:nvPr>
        </p:nvSpPr>
        <p:spPr>
          <a:xfrm>
            <a:off x="425450" y="1125538"/>
            <a:ext cx="4281488" cy="4967287"/>
          </a:xfrm>
        </p:spPr>
        <p:txBody>
          <a:bodyPr/>
          <a:lstStyle/>
          <a:p>
            <a:r>
              <a:rPr lang="en-US" altLang="zh-TW" dirty="0" smtClean="0"/>
              <a:t>GPU uses SIMD pipeline to save area on control logic</a:t>
            </a:r>
          </a:p>
          <a:p>
            <a:pPr lvl="1"/>
            <a:r>
              <a:rPr lang="en-US" altLang="zh-TW" dirty="0" smtClean="0"/>
              <a:t>Group scalar threads into warps</a:t>
            </a:r>
          </a:p>
          <a:p>
            <a:endParaRPr lang="en-US" altLang="zh-TW" dirty="0" smtClean="0"/>
          </a:p>
          <a:p>
            <a:r>
              <a:rPr lang="en-US" altLang="zh-TW" i="1" dirty="0" smtClean="0"/>
              <a:t>Branch divergence </a:t>
            </a:r>
            <a:r>
              <a:rPr lang="en-US" altLang="zh-TW" dirty="0" smtClean="0"/>
              <a:t>occurs when threads inside warps branch to different execution paths</a:t>
            </a:r>
          </a:p>
          <a:p>
            <a:endParaRPr lang="en-US" altLang="zh-TW" dirty="0" smtClean="0"/>
          </a:p>
        </p:txBody>
      </p:sp>
      <p:sp>
        <p:nvSpPr>
          <p:cNvPr id="7" name="投影片編號版面配置區 6"/>
          <p:cNvSpPr>
            <a:spLocks noGrp="1"/>
          </p:cNvSpPr>
          <p:nvPr>
            <p:ph type="sldNum" sz="quarter" idx="11"/>
          </p:nvPr>
        </p:nvSpPr>
        <p:spPr/>
        <p:txBody>
          <a:bodyPr/>
          <a:lstStyle/>
          <a:p>
            <a:fld id="{0EF8A0A4-1A2F-4B89-B3C7-02C31CE3A532}" type="slidenum">
              <a:rPr lang="zh-TW" altLang="en-US" smtClean="0"/>
              <a:pPr/>
              <a:t>48</a:t>
            </a:fld>
            <a:endParaRPr lang="zh-TW" altLang="zh-TW"/>
          </a:p>
        </p:txBody>
      </p:sp>
      <p:grpSp>
        <p:nvGrpSpPr>
          <p:cNvPr id="2" name="Group 94"/>
          <p:cNvGrpSpPr>
            <a:grpSpLocks/>
          </p:cNvGrpSpPr>
          <p:nvPr/>
        </p:nvGrpSpPr>
        <p:grpSpPr bwMode="auto">
          <a:xfrm>
            <a:off x="6262688" y="1776413"/>
            <a:ext cx="2265362" cy="576262"/>
            <a:chOff x="3944" y="1361"/>
            <a:chExt cx="1427" cy="363"/>
          </a:xfrm>
        </p:grpSpPr>
        <p:sp>
          <p:nvSpPr>
            <p:cNvPr id="117818" name="Rectangle 12"/>
            <p:cNvSpPr>
              <a:spLocks noChangeArrowheads="1"/>
            </p:cNvSpPr>
            <p:nvPr/>
          </p:nvSpPr>
          <p:spPr bwMode="auto">
            <a:xfrm>
              <a:off x="3944" y="1361"/>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sp>
          <p:nvSpPr>
            <p:cNvPr id="117819" name="Line 4"/>
            <p:cNvSpPr>
              <a:spLocks noChangeShapeType="1"/>
            </p:cNvSpPr>
            <p:nvPr/>
          </p:nvSpPr>
          <p:spPr bwMode="auto">
            <a:xfrm>
              <a:off x="4065"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20" name="Line 5"/>
            <p:cNvSpPr>
              <a:spLocks noChangeShapeType="1"/>
            </p:cNvSpPr>
            <p:nvPr/>
          </p:nvSpPr>
          <p:spPr bwMode="auto">
            <a:xfrm>
              <a:off x="4234"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21" name="Line 6"/>
            <p:cNvSpPr>
              <a:spLocks noChangeShapeType="1"/>
            </p:cNvSpPr>
            <p:nvPr/>
          </p:nvSpPr>
          <p:spPr bwMode="auto">
            <a:xfrm>
              <a:off x="4404"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22" name="Line 7"/>
            <p:cNvSpPr>
              <a:spLocks noChangeShapeType="1"/>
            </p:cNvSpPr>
            <p:nvPr/>
          </p:nvSpPr>
          <p:spPr bwMode="auto">
            <a:xfrm>
              <a:off x="4573"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23" name="Line 8"/>
            <p:cNvSpPr>
              <a:spLocks noChangeShapeType="1"/>
            </p:cNvSpPr>
            <p:nvPr/>
          </p:nvSpPr>
          <p:spPr bwMode="auto">
            <a:xfrm>
              <a:off x="4742"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24" name="Line 9"/>
            <p:cNvSpPr>
              <a:spLocks noChangeShapeType="1"/>
            </p:cNvSpPr>
            <p:nvPr/>
          </p:nvSpPr>
          <p:spPr bwMode="auto">
            <a:xfrm>
              <a:off x="4911"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25" name="Line 10"/>
            <p:cNvSpPr>
              <a:spLocks noChangeShapeType="1"/>
            </p:cNvSpPr>
            <p:nvPr/>
          </p:nvSpPr>
          <p:spPr bwMode="auto">
            <a:xfrm>
              <a:off x="5081"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26" name="Line 11"/>
            <p:cNvSpPr>
              <a:spLocks noChangeShapeType="1"/>
            </p:cNvSpPr>
            <p:nvPr/>
          </p:nvSpPr>
          <p:spPr bwMode="auto">
            <a:xfrm>
              <a:off x="5250" y="1410"/>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3" name="Group 95"/>
          <p:cNvGrpSpPr>
            <a:grpSpLocks/>
          </p:cNvGrpSpPr>
          <p:nvPr/>
        </p:nvGrpSpPr>
        <p:grpSpPr bwMode="auto">
          <a:xfrm>
            <a:off x="6262688" y="2468563"/>
            <a:ext cx="2265362" cy="576262"/>
            <a:chOff x="3944" y="1797"/>
            <a:chExt cx="1427" cy="363"/>
          </a:xfrm>
        </p:grpSpPr>
        <p:sp>
          <p:nvSpPr>
            <p:cNvPr id="117809" name="Rectangle 13"/>
            <p:cNvSpPr>
              <a:spLocks noChangeArrowheads="1"/>
            </p:cNvSpPr>
            <p:nvPr/>
          </p:nvSpPr>
          <p:spPr bwMode="auto">
            <a:xfrm>
              <a:off x="3944" y="1797"/>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sp>
          <p:nvSpPr>
            <p:cNvPr id="117810" name="Line 14"/>
            <p:cNvSpPr>
              <a:spLocks noChangeShapeType="1"/>
            </p:cNvSpPr>
            <p:nvPr/>
          </p:nvSpPr>
          <p:spPr bwMode="auto">
            <a:xfrm>
              <a:off x="4065"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11" name="Line 15"/>
            <p:cNvSpPr>
              <a:spLocks noChangeShapeType="1"/>
            </p:cNvSpPr>
            <p:nvPr/>
          </p:nvSpPr>
          <p:spPr bwMode="auto">
            <a:xfrm>
              <a:off x="4234"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12" name="Line 16"/>
            <p:cNvSpPr>
              <a:spLocks noChangeShapeType="1"/>
            </p:cNvSpPr>
            <p:nvPr/>
          </p:nvSpPr>
          <p:spPr bwMode="auto">
            <a:xfrm>
              <a:off x="4404"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13" name="Line 17"/>
            <p:cNvSpPr>
              <a:spLocks noChangeShapeType="1"/>
            </p:cNvSpPr>
            <p:nvPr/>
          </p:nvSpPr>
          <p:spPr bwMode="auto">
            <a:xfrm>
              <a:off x="4573"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14" name="Line 18"/>
            <p:cNvSpPr>
              <a:spLocks noChangeShapeType="1"/>
            </p:cNvSpPr>
            <p:nvPr/>
          </p:nvSpPr>
          <p:spPr bwMode="auto">
            <a:xfrm>
              <a:off x="4742"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15" name="Line 19"/>
            <p:cNvSpPr>
              <a:spLocks noChangeShapeType="1"/>
            </p:cNvSpPr>
            <p:nvPr/>
          </p:nvSpPr>
          <p:spPr bwMode="auto">
            <a:xfrm>
              <a:off x="4911"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16" name="Line 20"/>
            <p:cNvSpPr>
              <a:spLocks noChangeShapeType="1"/>
            </p:cNvSpPr>
            <p:nvPr/>
          </p:nvSpPr>
          <p:spPr bwMode="auto">
            <a:xfrm>
              <a:off x="5081"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17" name="Line 21"/>
            <p:cNvSpPr>
              <a:spLocks noChangeShapeType="1"/>
            </p:cNvSpPr>
            <p:nvPr/>
          </p:nvSpPr>
          <p:spPr bwMode="auto">
            <a:xfrm>
              <a:off x="5250" y="1846"/>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4" name="Group 96"/>
          <p:cNvGrpSpPr>
            <a:grpSpLocks/>
          </p:cNvGrpSpPr>
          <p:nvPr/>
        </p:nvGrpSpPr>
        <p:grpSpPr bwMode="auto">
          <a:xfrm>
            <a:off x="6262688" y="3159125"/>
            <a:ext cx="2265362" cy="576263"/>
            <a:chOff x="3944" y="2232"/>
            <a:chExt cx="1427" cy="363"/>
          </a:xfrm>
        </p:grpSpPr>
        <p:sp>
          <p:nvSpPr>
            <p:cNvPr id="117804" name="Rectangle 31"/>
            <p:cNvSpPr>
              <a:spLocks noChangeArrowheads="1"/>
            </p:cNvSpPr>
            <p:nvPr/>
          </p:nvSpPr>
          <p:spPr bwMode="auto">
            <a:xfrm>
              <a:off x="3944" y="2232"/>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sp>
          <p:nvSpPr>
            <p:cNvPr id="117805" name="Line 32"/>
            <p:cNvSpPr>
              <a:spLocks noChangeShapeType="1"/>
            </p:cNvSpPr>
            <p:nvPr/>
          </p:nvSpPr>
          <p:spPr bwMode="auto">
            <a:xfrm>
              <a:off x="4065"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06" name="Line 34"/>
            <p:cNvSpPr>
              <a:spLocks noChangeShapeType="1"/>
            </p:cNvSpPr>
            <p:nvPr/>
          </p:nvSpPr>
          <p:spPr bwMode="auto">
            <a:xfrm>
              <a:off x="4404"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07" name="Line 35"/>
            <p:cNvSpPr>
              <a:spLocks noChangeShapeType="1"/>
            </p:cNvSpPr>
            <p:nvPr/>
          </p:nvSpPr>
          <p:spPr bwMode="auto">
            <a:xfrm>
              <a:off x="4573"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08" name="Line 39"/>
            <p:cNvSpPr>
              <a:spLocks noChangeShapeType="1"/>
            </p:cNvSpPr>
            <p:nvPr/>
          </p:nvSpPr>
          <p:spPr bwMode="auto">
            <a:xfrm>
              <a:off x="5250" y="2281"/>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5" name="Group 97"/>
          <p:cNvGrpSpPr>
            <a:grpSpLocks/>
          </p:cNvGrpSpPr>
          <p:nvPr/>
        </p:nvGrpSpPr>
        <p:grpSpPr bwMode="auto">
          <a:xfrm>
            <a:off x="6262688" y="3851275"/>
            <a:ext cx="2265362" cy="576263"/>
            <a:chOff x="3944" y="2668"/>
            <a:chExt cx="1427" cy="363"/>
          </a:xfrm>
        </p:grpSpPr>
        <p:sp>
          <p:nvSpPr>
            <p:cNvPr id="117799" name="Rectangle 40"/>
            <p:cNvSpPr>
              <a:spLocks noChangeArrowheads="1"/>
            </p:cNvSpPr>
            <p:nvPr/>
          </p:nvSpPr>
          <p:spPr bwMode="auto">
            <a:xfrm>
              <a:off x="3944" y="2668"/>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sp>
          <p:nvSpPr>
            <p:cNvPr id="117800" name="Line 42"/>
            <p:cNvSpPr>
              <a:spLocks noChangeShapeType="1"/>
            </p:cNvSpPr>
            <p:nvPr/>
          </p:nvSpPr>
          <p:spPr bwMode="auto">
            <a:xfrm>
              <a:off x="4234"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01" name="Line 45"/>
            <p:cNvSpPr>
              <a:spLocks noChangeShapeType="1"/>
            </p:cNvSpPr>
            <p:nvPr/>
          </p:nvSpPr>
          <p:spPr bwMode="auto">
            <a:xfrm>
              <a:off x="4742"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02" name="Line 46"/>
            <p:cNvSpPr>
              <a:spLocks noChangeShapeType="1"/>
            </p:cNvSpPr>
            <p:nvPr/>
          </p:nvSpPr>
          <p:spPr bwMode="auto">
            <a:xfrm>
              <a:off x="4911"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803" name="Line 47"/>
            <p:cNvSpPr>
              <a:spLocks noChangeShapeType="1"/>
            </p:cNvSpPr>
            <p:nvPr/>
          </p:nvSpPr>
          <p:spPr bwMode="auto">
            <a:xfrm>
              <a:off x="5081" y="2717"/>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grpSp>
        <p:nvGrpSpPr>
          <p:cNvPr id="6" name="Group 98"/>
          <p:cNvGrpSpPr>
            <a:grpSpLocks/>
          </p:cNvGrpSpPr>
          <p:nvPr/>
        </p:nvGrpSpPr>
        <p:grpSpPr bwMode="auto">
          <a:xfrm>
            <a:off x="6262688" y="4541838"/>
            <a:ext cx="2265362" cy="576262"/>
            <a:chOff x="3944" y="3103"/>
            <a:chExt cx="1427" cy="363"/>
          </a:xfrm>
        </p:grpSpPr>
        <p:sp>
          <p:nvSpPr>
            <p:cNvPr id="117790" name="Rectangle 49"/>
            <p:cNvSpPr>
              <a:spLocks noChangeArrowheads="1"/>
            </p:cNvSpPr>
            <p:nvPr/>
          </p:nvSpPr>
          <p:spPr bwMode="auto">
            <a:xfrm>
              <a:off x="3944" y="3103"/>
              <a:ext cx="1427" cy="363"/>
            </a:xfrm>
            <a:prstGeom prst="rect">
              <a:avLst/>
            </a:prstGeom>
            <a:solidFill>
              <a:srgbClr val="CCEC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sp>
          <p:nvSpPr>
            <p:cNvPr id="117791" name="Line 50"/>
            <p:cNvSpPr>
              <a:spLocks noChangeShapeType="1"/>
            </p:cNvSpPr>
            <p:nvPr/>
          </p:nvSpPr>
          <p:spPr bwMode="auto">
            <a:xfrm>
              <a:off x="4065"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792" name="Line 51"/>
            <p:cNvSpPr>
              <a:spLocks noChangeShapeType="1"/>
            </p:cNvSpPr>
            <p:nvPr/>
          </p:nvSpPr>
          <p:spPr bwMode="auto">
            <a:xfrm>
              <a:off x="4234"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793" name="Line 52"/>
            <p:cNvSpPr>
              <a:spLocks noChangeShapeType="1"/>
            </p:cNvSpPr>
            <p:nvPr/>
          </p:nvSpPr>
          <p:spPr bwMode="auto">
            <a:xfrm>
              <a:off x="4404"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794" name="Line 53"/>
            <p:cNvSpPr>
              <a:spLocks noChangeShapeType="1"/>
            </p:cNvSpPr>
            <p:nvPr/>
          </p:nvSpPr>
          <p:spPr bwMode="auto">
            <a:xfrm>
              <a:off x="4573"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795" name="Line 54"/>
            <p:cNvSpPr>
              <a:spLocks noChangeShapeType="1"/>
            </p:cNvSpPr>
            <p:nvPr/>
          </p:nvSpPr>
          <p:spPr bwMode="auto">
            <a:xfrm>
              <a:off x="4742"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796" name="Line 55"/>
            <p:cNvSpPr>
              <a:spLocks noChangeShapeType="1"/>
            </p:cNvSpPr>
            <p:nvPr/>
          </p:nvSpPr>
          <p:spPr bwMode="auto">
            <a:xfrm>
              <a:off x="4911"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797" name="Line 56"/>
            <p:cNvSpPr>
              <a:spLocks noChangeShapeType="1"/>
            </p:cNvSpPr>
            <p:nvPr/>
          </p:nvSpPr>
          <p:spPr bwMode="auto">
            <a:xfrm>
              <a:off x="5081"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117798" name="Line 57"/>
            <p:cNvSpPr>
              <a:spLocks noChangeShapeType="1"/>
            </p:cNvSpPr>
            <p:nvPr/>
          </p:nvSpPr>
          <p:spPr bwMode="auto">
            <a:xfrm>
              <a:off x="5250" y="3152"/>
              <a:ext cx="0" cy="266"/>
            </a:xfrm>
            <a:prstGeom prst="line">
              <a:avLst/>
            </a:prstGeom>
            <a:noFill/>
            <a:ln w="38100">
              <a:solidFill>
                <a:srgbClr val="0033CC"/>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grpSp>
      <p:sp>
        <p:nvSpPr>
          <p:cNvPr id="48" name="Rectangle 58"/>
          <p:cNvSpPr>
            <a:spLocks noChangeArrowheads="1"/>
          </p:cNvSpPr>
          <p:nvPr/>
        </p:nvSpPr>
        <p:spPr bwMode="auto">
          <a:xfrm>
            <a:off x="6186488" y="3121025"/>
            <a:ext cx="2419350" cy="1344613"/>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grpSp>
        <p:nvGrpSpPr>
          <p:cNvPr id="117770" name="Group 79"/>
          <p:cNvGrpSpPr>
            <a:grpSpLocks/>
          </p:cNvGrpSpPr>
          <p:nvPr/>
        </p:nvGrpSpPr>
        <p:grpSpPr bwMode="auto">
          <a:xfrm>
            <a:off x="4765675" y="1892300"/>
            <a:ext cx="1343025" cy="3073400"/>
            <a:chOff x="3001" y="1193"/>
            <a:chExt cx="846" cy="1936"/>
          </a:xfrm>
        </p:grpSpPr>
        <p:sp>
          <p:nvSpPr>
            <p:cNvPr id="117780" name="Rectangle 59"/>
            <p:cNvSpPr>
              <a:spLocks noChangeArrowheads="1"/>
            </p:cNvSpPr>
            <p:nvPr/>
          </p:nvSpPr>
          <p:spPr bwMode="auto">
            <a:xfrm>
              <a:off x="3170" y="1193"/>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sp>
          <p:nvSpPr>
            <p:cNvPr id="117781" name="Rectangle 64"/>
            <p:cNvSpPr>
              <a:spLocks noChangeArrowheads="1"/>
            </p:cNvSpPr>
            <p:nvPr/>
          </p:nvSpPr>
          <p:spPr bwMode="auto">
            <a:xfrm>
              <a:off x="3170" y="1629"/>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t>Branch</a:t>
              </a:r>
            </a:p>
          </p:txBody>
        </p:sp>
        <p:sp>
          <p:nvSpPr>
            <p:cNvPr id="117782" name="Rectangle 65"/>
            <p:cNvSpPr>
              <a:spLocks noChangeArrowheads="1"/>
            </p:cNvSpPr>
            <p:nvPr/>
          </p:nvSpPr>
          <p:spPr bwMode="auto">
            <a:xfrm>
              <a:off x="3339" y="2064"/>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t>Path A</a:t>
              </a:r>
            </a:p>
          </p:txBody>
        </p:sp>
        <p:sp>
          <p:nvSpPr>
            <p:cNvPr id="117783" name="Rectangle 66"/>
            <p:cNvSpPr>
              <a:spLocks noChangeArrowheads="1"/>
            </p:cNvSpPr>
            <p:nvPr/>
          </p:nvSpPr>
          <p:spPr bwMode="auto">
            <a:xfrm>
              <a:off x="3001" y="2499"/>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t>Path B</a:t>
              </a:r>
            </a:p>
          </p:txBody>
        </p:sp>
        <p:sp>
          <p:nvSpPr>
            <p:cNvPr id="117784" name="Rectangle 67"/>
            <p:cNvSpPr>
              <a:spLocks noChangeArrowheads="1"/>
            </p:cNvSpPr>
            <p:nvPr/>
          </p:nvSpPr>
          <p:spPr bwMode="auto">
            <a:xfrm>
              <a:off x="3170" y="2935"/>
              <a:ext cx="508" cy="194"/>
            </a:xfrm>
            <a:prstGeom prst="rect">
              <a:avLst/>
            </a:prstGeom>
            <a:solidFill>
              <a:srgbClr val="CCCCFF"/>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cxnSp>
          <p:nvCxnSpPr>
            <p:cNvPr id="117785" name="AutoShape 68"/>
            <p:cNvCxnSpPr>
              <a:cxnSpLocks noChangeShapeType="1"/>
              <a:stCxn id="117780" idx="2"/>
              <a:endCxn id="117781" idx="0"/>
            </p:cNvCxnSpPr>
            <p:nvPr/>
          </p:nvCxnSpPr>
          <p:spPr bwMode="auto">
            <a:xfrm rot="5400000">
              <a:off x="3312" y="1508"/>
              <a:ext cx="224" cy="0"/>
            </a:xfrm>
            <a:prstGeom prst="straightConnector1">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7786" name="AutoShape 75"/>
            <p:cNvCxnSpPr>
              <a:cxnSpLocks noChangeShapeType="1"/>
              <a:stCxn id="117781" idx="2"/>
              <a:endCxn id="117783" idx="0"/>
            </p:cNvCxnSpPr>
            <p:nvPr/>
          </p:nvCxnSpPr>
          <p:spPr bwMode="auto">
            <a:xfrm rot="5400000">
              <a:off x="3011" y="2076"/>
              <a:ext cx="658" cy="169"/>
            </a:xfrm>
            <a:prstGeom prst="curvedConnector3">
              <a:avLst>
                <a:gd name="adj1" fmla="val 2006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7787" name="AutoShape 76"/>
            <p:cNvCxnSpPr>
              <a:cxnSpLocks noChangeShapeType="1"/>
              <a:stCxn id="117781" idx="2"/>
              <a:endCxn id="117782" idx="0"/>
            </p:cNvCxnSpPr>
            <p:nvPr/>
          </p:nvCxnSpPr>
          <p:spPr bwMode="auto">
            <a:xfrm rot="16200000" flipH="1">
              <a:off x="3397" y="1859"/>
              <a:ext cx="223" cy="169"/>
            </a:xfrm>
            <a:prstGeom prst="curvedConnector3">
              <a:avLst>
                <a:gd name="adj1" fmla="val 49778"/>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7788" name="AutoShape 77"/>
            <p:cNvCxnSpPr>
              <a:cxnSpLocks noChangeShapeType="1"/>
              <a:stCxn id="117782" idx="2"/>
              <a:endCxn id="117784" idx="0"/>
            </p:cNvCxnSpPr>
            <p:nvPr/>
          </p:nvCxnSpPr>
          <p:spPr bwMode="auto">
            <a:xfrm rot="5400000">
              <a:off x="3179" y="2512"/>
              <a:ext cx="659" cy="169"/>
            </a:xfrm>
            <a:prstGeom prst="curvedConnector3">
              <a:avLst>
                <a:gd name="adj1" fmla="val 82852"/>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17789" name="AutoShape 78"/>
            <p:cNvCxnSpPr>
              <a:cxnSpLocks noChangeShapeType="1"/>
              <a:stCxn id="117783" idx="2"/>
              <a:endCxn id="117784" idx="0"/>
            </p:cNvCxnSpPr>
            <p:nvPr/>
          </p:nvCxnSpPr>
          <p:spPr bwMode="auto">
            <a:xfrm rot="16200000" flipH="1">
              <a:off x="3228" y="2729"/>
              <a:ext cx="224" cy="169"/>
            </a:xfrm>
            <a:prstGeom prst="curvedConnector3">
              <a:avLst>
                <a:gd name="adj1" fmla="val 50000"/>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cxnSp>
      </p:grpSp>
      <p:sp>
        <p:nvSpPr>
          <p:cNvPr id="60" name="Rectangle 84"/>
          <p:cNvSpPr>
            <a:spLocks noChangeArrowheads="1"/>
          </p:cNvSpPr>
          <p:nvPr/>
        </p:nvSpPr>
        <p:spPr bwMode="auto">
          <a:xfrm>
            <a:off x="5033963" y="1892300"/>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sp>
        <p:nvSpPr>
          <p:cNvPr id="61" name="Rectangle 85"/>
          <p:cNvSpPr>
            <a:spLocks noChangeArrowheads="1"/>
          </p:cNvSpPr>
          <p:nvPr/>
        </p:nvSpPr>
        <p:spPr bwMode="auto">
          <a:xfrm>
            <a:off x="5033963" y="2584450"/>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t>Branch</a:t>
            </a:r>
          </a:p>
        </p:txBody>
      </p:sp>
      <p:sp>
        <p:nvSpPr>
          <p:cNvPr id="62" name="Rectangle 86"/>
          <p:cNvSpPr>
            <a:spLocks noChangeArrowheads="1"/>
          </p:cNvSpPr>
          <p:nvPr/>
        </p:nvSpPr>
        <p:spPr bwMode="auto">
          <a:xfrm>
            <a:off x="5302250" y="3275013"/>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t>Path A</a:t>
            </a:r>
          </a:p>
        </p:txBody>
      </p:sp>
      <p:sp>
        <p:nvSpPr>
          <p:cNvPr id="63" name="Rectangle 87"/>
          <p:cNvSpPr>
            <a:spLocks noChangeArrowheads="1"/>
          </p:cNvSpPr>
          <p:nvPr/>
        </p:nvSpPr>
        <p:spPr bwMode="auto">
          <a:xfrm>
            <a:off x="4765675" y="3965575"/>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t>Path B</a:t>
            </a:r>
          </a:p>
        </p:txBody>
      </p:sp>
      <p:sp>
        <p:nvSpPr>
          <p:cNvPr id="64" name="Rectangle 88"/>
          <p:cNvSpPr>
            <a:spLocks noChangeArrowheads="1"/>
          </p:cNvSpPr>
          <p:nvPr/>
        </p:nvSpPr>
        <p:spPr bwMode="auto">
          <a:xfrm>
            <a:off x="5033963" y="4657725"/>
            <a:ext cx="806450" cy="307975"/>
          </a:xfrm>
          <a:prstGeom prst="rect">
            <a:avLst/>
          </a:prstGeom>
          <a:solidFill>
            <a:srgbClr val="FF6699"/>
          </a:solidFill>
          <a:ln w="2857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grpSp>
        <p:nvGrpSpPr>
          <p:cNvPr id="8" name="Group 102"/>
          <p:cNvGrpSpPr>
            <a:grpSpLocks/>
          </p:cNvGrpSpPr>
          <p:nvPr/>
        </p:nvGrpSpPr>
        <p:grpSpPr bwMode="auto">
          <a:xfrm>
            <a:off x="5073650" y="2814638"/>
            <a:ext cx="690563" cy="384175"/>
            <a:chOff x="3195" y="2015"/>
            <a:chExt cx="435" cy="242"/>
          </a:xfrm>
        </p:grpSpPr>
        <p:sp>
          <p:nvSpPr>
            <p:cNvPr id="117778" name="AutoShape 100"/>
            <p:cNvSpPr>
              <a:spLocks noChangeArrowheads="1"/>
            </p:cNvSpPr>
            <p:nvPr/>
          </p:nvSpPr>
          <p:spPr bwMode="auto">
            <a:xfrm>
              <a:off x="3195" y="2015"/>
              <a:ext cx="435" cy="242"/>
            </a:xfrm>
            <a:prstGeom prst="irregularSeal1">
              <a:avLst/>
            </a:prstGeom>
            <a:solidFill>
              <a:srgbClr val="FF33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sp>
          <p:nvSpPr>
            <p:cNvPr id="117779" name="AutoShape 101"/>
            <p:cNvSpPr>
              <a:spLocks noChangeArrowheads="1"/>
            </p:cNvSpPr>
            <p:nvPr/>
          </p:nvSpPr>
          <p:spPr bwMode="auto">
            <a:xfrm>
              <a:off x="3267" y="2087"/>
              <a:ext cx="290" cy="97"/>
            </a:xfrm>
            <a:prstGeom prst="irregularSeal1">
              <a:avLst/>
            </a:prstGeom>
            <a:solidFill>
              <a:srgbClr val="FFFF00"/>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p>
          </p:txBody>
        </p:sp>
      </p:grpSp>
      <p:sp>
        <p:nvSpPr>
          <p:cNvPr id="117777" name="TextBox 67"/>
          <p:cNvSpPr txBox="1">
            <a:spLocks noChangeArrowheads="1"/>
          </p:cNvSpPr>
          <p:nvPr/>
        </p:nvSpPr>
        <p:spPr bwMode="auto">
          <a:xfrm>
            <a:off x="423862" y="5915024"/>
            <a:ext cx="1544638"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000" dirty="0"/>
              <a:t>Slide credit: Tor </a:t>
            </a:r>
            <a:r>
              <a:rPr lang="en-US" altLang="zh-TW" sz="1000" dirty="0" err="1"/>
              <a:t>Aamodt</a:t>
            </a:r>
            <a:endParaRPr lang="en-US" altLang="zh-TW" sz="1000" dirty="0"/>
          </a:p>
        </p:txBody>
      </p:sp>
    </p:spTree>
    <p:extLst>
      <p:ext uri="{BB962C8B-B14F-4D97-AF65-F5344CB8AC3E}">
        <p14:creationId xmlns:p14="http://schemas.microsoft.com/office/powerpoint/2010/main" val="1179189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60"/>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61"/>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xit" presetSubtype="0" fill="hold" grpId="1" nodeType="withEffect">
                                  <p:stCondLst>
                                    <p:cond delay="0"/>
                                  </p:stCondLst>
                                  <p:childTnLst>
                                    <p:set>
                                      <p:cBhvr>
                                        <p:cTn id="34" dur="1" fill="hold">
                                          <p:stCondLst>
                                            <p:cond delay="0"/>
                                          </p:stCondLst>
                                        </p:cTn>
                                        <p:tgtEl>
                                          <p:spTgt spid="62"/>
                                        </p:tgtEl>
                                        <p:attrNameLst>
                                          <p:attrName>style.visibility</p:attrName>
                                        </p:attrNameLst>
                                      </p:cBhvr>
                                      <p:to>
                                        <p:strVal val="hidden"/>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6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60" grpId="0" animBg="1"/>
      <p:bldP spid="60" grpId="1" animBg="1"/>
      <p:bldP spid="61" grpId="0" animBg="1"/>
      <p:bldP spid="61" grpId="1" animBg="1"/>
      <p:bldP spid="62" grpId="0" animBg="1"/>
      <p:bldP spid="62" grpId="1" animBg="1"/>
      <p:bldP spid="63" grpId="0" animBg="1"/>
      <p:bldP spid="63" grpId="1" animBg="1"/>
      <p:bldP spid="64" grpId="0" animBg="1"/>
      <p:bldP spid="6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en-GB" altLang="zh-TW" smtClean="0"/>
              <a:t>Application Stage</a:t>
            </a:r>
            <a:endParaRPr lang="zh-TW" altLang="en-US" dirty="0"/>
          </a:p>
        </p:txBody>
      </p:sp>
      <p:sp>
        <p:nvSpPr>
          <p:cNvPr id="14339" name="Rectangle 2"/>
          <p:cNvSpPr>
            <a:spLocks noGrp="1" noChangeArrowheads="1"/>
          </p:cNvSpPr>
          <p:nvPr>
            <p:ph idx="1"/>
          </p:nvPr>
        </p:nvSpPr>
        <p:spPr/>
        <p:txBody>
          <a:bodyPr/>
          <a:lstStyle/>
          <a:p>
            <a:r>
              <a:rPr lang="en-GB" altLang="zh-TW" dirty="0" smtClean="0"/>
              <a:t>Read data </a:t>
            </a:r>
          </a:p>
          <a:p>
            <a:pPr lvl="1"/>
            <a:r>
              <a:rPr lang="en-GB" altLang="zh-TW" dirty="0" smtClean="0"/>
              <a:t>3D models from world geometry database</a:t>
            </a:r>
          </a:p>
          <a:p>
            <a:pPr lvl="2"/>
            <a:r>
              <a:rPr lang="en-US" altLang="zh-TW" dirty="0" smtClean="0"/>
              <a:t>Commonly represented as triangles in 3D with attributes, e.g. color, normal vector, texture, transparency</a:t>
            </a:r>
          </a:p>
          <a:p>
            <a:pPr lvl="2"/>
            <a:r>
              <a:rPr lang="en-US" altLang="zh-TW" dirty="0" smtClean="0"/>
              <a:t>Vertices of triangles are the primary data to operate on</a:t>
            </a:r>
          </a:p>
          <a:p>
            <a:pPr lvl="1"/>
            <a:r>
              <a:rPr lang="en-GB" altLang="zh-TW" dirty="0" smtClean="0"/>
              <a:t>User’s input by mouse, sensing gloves, … </a:t>
            </a:r>
            <a:br>
              <a:rPr lang="en-GB" altLang="zh-TW" dirty="0" smtClean="0"/>
            </a:br>
            <a:r>
              <a:rPr lang="en-GB" altLang="zh-TW" dirty="0" smtClean="0">
                <a:sym typeface="Wingdings" panose="05000000000000000000" pitchFamily="2" charset="2"/>
              </a:rPr>
              <a:t> </a:t>
            </a:r>
            <a:r>
              <a:rPr lang="en-GB" altLang="zh-TW" dirty="0" smtClean="0"/>
              <a:t>changes the view or scene</a:t>
            </a:r>
          </a:p>
          <a:p>
            <a:pPr lvl="1"/>
            <a:endParaRPr lang="en-US" altLang="zh-TW" dirty="0" smtClean="0"/>
          </a:p>
          <a:p>
            <a:pPr lvl="1"/>
            <a:endParaRPr lang="en-GB" altLang="zh-TW" dirty="0" smtClean="0"/>
          </a:p>
        </p:txBody>
      </p:sp>
      <p:sp>
        <p:nvSpPr>
          <p:cNvPr id="9" name="投影片編號版面配置區 8"/>
          <p:cNvSpPr>
            <a:spLocks noGrp="1"/>
          </p:cNvSpPr>
          <p:nvPr>
            <p:ph type="sldNum" sz="quarter" idx="11"/>
          </p:nvPr>
        </p:nvSpPr>
        <p:spPr/>
        <p:txBody>
          <a:bodyPr/>
          <a:lstStyle/>
          <a:p>
            <a:fld id="{0EF8A0A4-1A2F-4B89-B3C7-02C31CE3A532}" type="slidenum">
              <a:rPr lang="zh-TW" altLang="en-US" smtClean="0"/>
              <a:pPr/>
              <a:t>4</a:t>
            </a:fld>
            <a:endParaRPr lang="zh-TW" altLang="zh-TW"/>
          </a:p>
        </p:txBody>
      </p:sp>
      <p:pic>
        <p:nvPicPr>
          <p:cNvPr id="14343"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44318" y="4005064"/>
            <a:ext cx="2726879" cy="1996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14344" name="Picture 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32384" y="4043449"/>
            <a:ext cx="1905000"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4345" name="Line 5"/>
          <p:cNvSpPr>
            <a:spLocks noChangeShapeType="1"/>
          </p:cNvSpPr>
          <p:nvPr/>
        </p:nvSpPr>
        <p:spPr bwMode="auto">
          <a:xfrm>
            <a:off x="3643759" y="5002299"/>
            <a:ext cx="720725" cy="1587"/>
          </a:xfrm>
          <a:prstGeom prst="line">
            <a:avLst/>
          </a:prstGeom>
          <a:noFill/>
          <a:ln w="720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53886568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1"/>
          <p:cNvSpPr>
            <a:spLocks noGrp="1"/>
          </p:cNvSpPr>
          <p:nvPr>
            <p:ph type="title"/>
          </p:nvPr>
        </p:nvSpPr>
        <p:spPr/>
        <p:txBody>
          <a:bodyPr/>
          <a:lstStyle/>
          <a:p>
            <a:r>
              <a:rPr lang="en-US" altLang="zh-TW" dirty="0" smtClean="0"/>
              <a:t>Branch Divergence Handling</a:t>
            </a:r>
          </a:p>
        </p:txBody>
      </p:sp>
      <p:sp>
        <p:nvSpPr>
          <p:cNvPr id="3" name="投影片編號版面配置區 2"/>
          <p:cNvSpPr>
            <a:spLocks noGrp="1"/>
          </p:cNvSpPr>
          <p:nvPr>
            <p:ph type="sldNum" sz="quarter" idx="11"/>
          </p:nvPr>
        </p:nvSpPr>
        <p:spPr/>
        <p:txBody>
          <a:bodyPr/>
          <a:lstStyle/>
          <a:p>
            <a:fld id="{0EF8A0A4-1A2F-4B89-B3C7-02C31CE3A532}" type="slidenum">
              <a:rPr lang="zh-TW" altLang="en-US" smtClean="0"/>
              <a:pPr/>
              <a:t>49</a:t>
            </a:fld>
            <a:endParaRPr lang="zh-TW" altLang="zh-TW"/>
          </a:p>
        </p:txBody>
      </p:sp>
      <p:grpSp>
        <p:nvGrpSpPr>
          <p:cNvPr id="2" name="Group 355"/>
          <p:cNvGrpSpPr>
            <a:grpSpLocks/>
          </p:cNvGrpSpPr>
          <p:nvPr/>
        </p:nvGrpSpPr>
        <p:grpSpPr bwMode="auto">
          <a:xfrm>
            <a:off x="4187825" y="1870993"/>
            <a:ext cx="4300538" cy="192087"/>
            <a:chOff x="195" y="3273"/>
            <a:chExt cx="2709" cy="121"/>
          </a:xfrm>
        </p:grpSpPr>
        <p:grpSp>
          <p:nvGrpSpPr>
            <p:cNvPr id="118985" name="Group 346"/>
            <p:cNvGrpSpPr>
              <a:grpSpLocks/>
            </p:cNvGrpSpPr>
            <p:nvPr/>
          </p:nvGrpSpPr>
          <p:grpSpPr bwMode="auto">
            <a:xfrm>
              <a:off x="678" y="3273"/>
              <a:ext cx="2226" cy="121"/>
              <a:chOff x="3122" y="1652"/>
              <a:chExt cx="2226" cy="121"/>
            </a:xfrm>
          </p:grpSpPr>
          <p:sp>
            <p:nvSpPr>
              <p:cNvPr id="118989" name="Rectangle 347"/>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a:t>
                </a:r>
              </a:p>
            </p:txBody>
          </p:sp>
          <p:sp>
            <p:nvSpPr>
              <p:cNvPr id="118990" name="Rectangle 348"/>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G</a:t>
                </a:r>
              </a:p>
            </p:txBody>
          </p:sp>
          <p:sp>
            <p:nvSpPr>
              <p:cNvPr id="118991" name="Rectangle 349"/>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1111</a:t>
                </a:r>
              </a:p>
            </p:txBody>
          </p:sp>
        </p:grpSp>
        <p:grpSp>
          <p:nvGrpSpPr>
            <p:cNvPr id="118986" name="Group 350"/>
            <p:cNvGrpSpPr>
              <a:grpSpLocks/>
            </p:cNvGrpSpPr>
            <p:nvPr/>
          </p:nvGrpSpPr>
          <p:grpSpPr bwMode="auto">
            <a:xfrm>
              <a:off x="195" y="3273"/>
              <a:ext cx="478" cy="121"/>
              <a:chOff x="2638" y="1313"/>
              <a:chExt cx="478" cy="121"/>
            </a:xfrm>
          </p:grpSpPr>
          <p:cxnSp>
            <p:nvCxnSpPr>
              <p:cNvPr id="118987" name="AutoShape 351"/>
              <p:cNvCxnSpPr>
                <a:cxnSpLocks noChangeShapeType="1"/>
                <a:stCxn id="118988" idx="3"/>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988" name="Rectangle 352"/>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TOS</a:t>
                </a:r>
              </a:p>
            </p:txBody>
          </p:sp>
        </p:grpSp>
      </p:grpSp>
      <p:grpSp>
        <p:nvGrpSpPr>
          <p:cNvPr id="118789" name="Group 118"/>
          <p:cNvGrpSpPr>
            <a:grpSpLocks/>
          </p:cNvGrpSpPr>
          <p:nvPr/>
        </p:nvGrpSpPr>
        <p:grpSpPr bwMode="auto">
          <a:xfrm>
            <a:off x="1076325" y="1512218"/>
            <a:ext cx="2509838" cy="2689225"/>
            <a:chOff x="678" y="1595"/>
            <a:chExt cx="1581" cy="1694"/>
          </a:xfrm>
        </p:grpSpPr>
        <p:sp>
          <p:nvSpPr>
            <p:cNvPr id="118969" name="Rectangle 119"/>
            <p:cNvSpPr>
              <a:spLocks noChangeArrowheads="1"/>
            </p:cNvSpPr>
            <p:nvPr/>
          </p:nvSpPr>
          <p:spPr bwMode="auto">
            <a:xfrm>
              <a:off x="945" y="2039"/>
              <a:ext cx="468" cy="177"/>
            </a:xfrm>
            <a:prstGeom prst="rect">
              <a:avLst/>
            </a:prstGeom>
            <a:solidFill>
              <a:srgbClr val="CCCCFF"/>
            </a:solidFill>
            <a:ln w="28575">
              <a:solidFill>
                <a:schemeClr val="tx1"/>
              </a:solidFill>
              <a:miter lim="800000"/>
              <a:headEnd/>
              <a:tailEnd/>
            </a:ln>
          </p:spPr>
          <p:txBody>
            <a:bodyPr lIns="36576"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rPr>
                <a:t>B</a:t>
              </a:r>
            </a:p>
          </p:txBody>
        </p:sp>
        <p:sp>
          <p:nvSpPr>
            <p:cNvPr id="118970" name="Rectangle 120"/>
            <p:cNvSpPr>
              <a:spLocks noChangeArrowheads="1"/>
            </p:cNvSpPr>
            <p:nvPr/>
          </p:nvSpPr>
          <p:spPr bwMode="auto">
            <a:xfrm>
              <a:off x="678" y="2378"/>
              <a:ext cx="468" cy="171"/>
            </a:xfrm>
            <a:prstGeom prst="rect">
              <a:avLst/>
            </a:prstGeom>
            <a:solidFill>
              <a:srgbClr val="CCCCFF"/>
            </a:solidFill>
            <a:ln w="28575">
              <a:solidFill>
                <a:schemeClr val="tx1"/>
              </a:solidFill>
              <a:miter lim="800000"/>
              <a:headEnd/>
              <a:tailEnd/>
            </a:ln>
          </p:spPr>
          <p:txBody>
            <a:bodyPr lIns="36576"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rPr>
                <a:t>C</a:t>
              </a:r>
            </a:p>
          </p:txBody>
        </p:sp>
        <p:sp>
          <p:nvSpPr>
            <p:cNvPr id="118971" name="Rectangle 121"/>
            <p:cNvSpPr>
              <a:spLocks noChangeArrowheads="1"/>
            </p:cNvSpPr>
            <p:nvPr/>
          </p:nvSpPr>
          <p:spPr bwMode="auto">
            <a:xfrm>
              <a:off x="1235" y="2378"/>
              <a:ext cx="465" cy="171"/>
            </a:xfrm>
            <a:prstGeom prst="rect">
              <a:avLst/>
            </a:prstGeom>
            <a:solidFill>
              <a:srgbClr val="CCCCFF"/>
            </a:solidFill>
            <a:ln w="28575">
              <a:solidFill>
                <a:schemeClr val="tx1"/>
              </a:solidFill>
              <a:miter lim="800000"/>
              <a:headEnd/>
              <a:tailEnd/>
            </a:ln>
          </p:spPr>
          <p:txBody>
            <a:bodyPr lIns="36576"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rPr>
                <a:t>D</a:t>
              </a:r>
            </a:p>
          </p:txBody>
        </p:sp>
        <p:sp>
          <p:nvSpPr>
            <p:cNvPr id="118972" name="Rectangle 122"/>
            <p:cNvSpPr>
              <a:spLocks noChangeArrowheads="1"/>
            </p:cNvSpPr>
            <p:nvPr/>
          </p:nvSpPr>
          <p:spPr bwMode="auto">
            <a:xfrm>
              <a:off x="945" y="2765"/>
              <a:ext cx="468" cy="177"/>
            </a:xfrm>
            <a:prstGeom prst="rect">
              <a:avLst/>
            </a:prstGeom>
            <a:solidFill>
              <a:srgbClr val="CCCCFF"/>
            </a:solidFill>
            <a:ln w="28575">
              <a:solidFill>
                <a:schemeClr val="tx1"/>
              </a:solidFill>
              <a:miter lim="800000"/>
              <a:headEnd/>
              <a:tailEnd/>
            </a:ln>
          </p:spPr>
          <p:txBody>
            <a:bodyPr lIns="36576"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rPr>
                <a:t>E</a:t>
              </a:r>
            </a:p>
          </p:txBody>
        </p:sp>
        <p:sp>
          <p:nvSpPr>
            <p:cNvPr id="118973" name="Rectangle 123"/>
            <p:cNvSpPr>
              <a:spLocks noChangeArrowheads="1"/>
            </p:cNvSpPr>
            <p:nvPr/>
          </p:nvSpPr>
          <p:spPr bwMode="auto">
            <a:xfrm>
              <a:off x="1791" y="2378"/>
              <a:ext cx="468" cy="177"/>
            </a:xfrm>
            <a:prstGeom prst="rect">
              <a:avLst/>
            </a:prstGeom>
            <a:solidFill>
              <a:srgbClr val="CCCCFF"/>
            </a:solidFill>
            <a:ln w="28575">
              <a:solidFill>
                <a:schemeClr val="tx1"/>
              </a:solidFill>
              <a:miter lim="800000"/>
              <a:headEnd/>
              <a:tailEnd/>
            </a:ln>
          </p:spPr>
          <p:txBody>
            <a:bodyPr lIns="36576"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rPr>
                <a:t>F</a:t>
              </a:r>
            </a:p>
          </p:txBody>
        </p:sp>
        <p:sp>
          <p:nvSpPr>
            <p:cNvPr id="118974" name="Rectangle 124"/>
            <p:cNvSpPr>
              <a:spLocks noChangeArrowheads="1"/>
            </p:cNvSpPr>
            <p:nvPr/>
          </p:nvSpPr>
          <p:spPr bwMode="auto">
            <a:xfrm>
              <a:off x="1235" y="1604"/>
              <a:ext cx="468" cy="175"/>
            </a:xfrm>
            <a:prstGeom prst="rect">
              <a:avLst/>
            </a:prstGeom>
            <a:solidFill>
              <a:srgbClr val="CCCCFF"/>
            </a:solidFill>
            <a:ln w="28575">
              <a:solidFill>
                <a:schemeClr val="tx1"/>
              </a:solidFill>
              <a:miter lim="800000"/>
              <a:headEnd/>
              <a:tailEnd/>
            </a:ln>
          </p:spPr>
          <p:txBody>
            <a:bodyPr lIns="36576"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rPr>
                <a:t>A</a:t>
              </a:r>
            </a:p>
          </p:txBody>
        </p:sp>
        <p:sp>
          <p:nvSpPr>
            <p:cNvPr id="118975" name="Rectangle 125"/>
            <p:cNvSpPr>
              <a:spLocks noChangeArrowheads="1"/>
            </p:cNvSpPr>
            <p:nvPr/>
          </p:nvSpPr>
          <p:spPr bwMode="auto">
            <a:xfrm>
              <a:off x="1235" y="3104"/>
              <a:ext cx="468" cy="176"/>
            </a:xfrm>
            <a:prstGeom prst="rect">
              <a:avLst/>
            </a:prstGeom>
            <a:solidFill>
              <a:srgbClr val="CCCCFF"/>
            </a:solidFill>
            <a:ln w="28575">
              <a:solidFill>
                <a:schemeClr val="tx1"/>
              </a:solidFill>
              <a:miter lim="800000"/>
              <a:headEnd/>
              <a:tailEnd/>
            </a:ln>
          </p:spPr>
          <p:txBody>
            <a:bodyPr lIns="36576"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600">
                  <a:solidFill>
                    <a:srgbClr val="000000"/>
                  </a:solidFill>
                </a:rPr>
                <a:t>G</a:t>
              </a:r>
            </a:p>
          </p:txBody>
        </p:sp>
        <p:cxnSp>
          <p:nvCxnSpPr>
            <p:cNvPr id="118976" name="AutoShape 126"/>
            <p:cNvCxnSpPr>
              <a:cxnSpLocks noChangeShapeType="1"/>
              <a:stCxn id="118969" idx="2"/>
              <a:endCxn id="118971" idx="0"/>
            </p:cNvCxnSpPr>
            <p:nvPr/>
          </p:nvCxnSpPr>
          <p:spPr bwMode="auto">
            <a:xfrm>
              <a:off x="1179" y="2225"/>
              <a:ext cx="289"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8977" name="AutoShape 127"/>
            <p:cNvCxnSpPr>
              <a:cxnSpLocks noChangeShapeType="1"/>
              <a:stCxn id="118969" idx="2"/>
              <a:endCxn id="118970" idx="0"/>
            </p:cNvCxnSpPr>
            <p:nvPr/>
          </p:nvCxnSpPr>
          <p:spPr bwMode="auto">
            <a:xfrm flipH="1">
              <a:off x="912" y="2225"/>
              <a:ext cx="267"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8978" name="AutoShape 128"/>
            <p:cNvCxnSpPr>
              <a:cxnSpLocks noChangeShapeType="1"/>
              <a:stCxn id="118971" idx="2"/>
              <a:endCxn id="118972" idx="0"/>
            </p:cNvCxnSpPr>
            <p:nvPr/>
          </p:nvCxnSpPr>
          <p:spPr bwMode="auto">
            <a:xfrm flipH="1">
              <a:off x="1179" y="2558"/>
              <a:ext cx="289" cy="19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8979" name="AutoShape 129"/>
            <p:cNvCxnSpPr>
              <a:cxnSpLocks noChangeShapeType="1"/>
              <a:stCxn id="118970" idx="2"/>
              <a:endCxn id="118972" idx="0"/>
            </p:cNvCxnSpPr>
            <p:nvPr/>
          </p:nvCxnSpPr>
          <p:spPr bwMode="auto">
            <a:xfrm>
              <a:off x="912" y="2558"/>
              <a:ext cx="267" cy="198"/>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8980" name="AutoShape 130"/>
            <p:cNvCxnSpPr>
              <a:cxnSpLocks noChangeShapeType="1"/>
              <a:stCxn id="118974" idx="2"/>
              <a:endCxn id="118973" idx="0"/>
            </p:cNvCxnSpPr>
            <p:nvPr/>
          </p:nvCxnSpPr>
          <p:spPr bwMode="auto">
            <a:xfrm>
              <a:off x="1469" y="1788"/>
              <a:ext cx="556" cy="58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8981" name="AutoShape 131"/>
            <p:cNvCxnSpPr>
              <a:cxnSpLocks noChangeShapeType="1"/>
              <a:stCxn id="118974" idx="2"/>
              <a:endCxn id="118969" idx="0"/>
            </p:cNvCxnSpPr>
            <p:nvPr/>
          </p:nvCxnSpPr>
          <p:spPr bwMode="auto">
            <a:xfrm flipH="1">
              <a:off x="1179" y="1788"/>
              <a:ext cx="290" cy="242"/>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8982" name="AutoShape 132"/>
            <p:cNvCxnSpPr>
              <a:cxnSpLocks noChangeShapeType="1"/>
              <a:stCxn id="118973" idx="2"/>
              <a:endCxn id="118975" idx="0"/>
            </p:cNvCxnSpPr>
            <p:nvPr/>
          </p:nvCxnSpPr>
          <p:spPr bwMode="auto">
            <a:xfrm flipH="1">
              <a:off x="1469" y="2564"/>
              <a:ext cx="556" cy="531"/>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8983" name="AutoShape 133"/>
            <p:cNvCxnSpPr>
              <a:cxnSpLocks noChangeShapeType="1"/>
              <a:stCxn id="118972" idx="2"/>
              <a:endCxn id="118975" idx="0"/>
            </p:cNvCxnSpPr>
            <p:nvPr/>
          </p:nvCxnSpPr>
          <p:spPr bwMode="auto">
            <a:xfrm>
              <a:off x="1179" y="2951"/>
              <a:ext cx="290" cy="144"/>
            </a:xfrm>
            <a:prstGeom prst="straightConnector1">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cxnSp>
          <p:nvCxnSpPr>
            <p:cNvPr id="118984" name="AutoShape 134"/>
            <p:cNvCxnSpPr>
              <a:cxnSpLocks noChangeShapeType="1"/>
              <a:stCxn id="118975" idx="2"/>
              <a:endCxn id="118974" idx="0"/>
            </p:cNvCxnSpPr>
            <p:nvPr/>
          </p:nvCxnSpPr>
          <p:spPr bwMode="auto">
            <a:xfrm rot="5400000" flipH="1" flipV="1">
              <a:off x="623" y="2441"/>
              <a:ext cx="1694" cy="1"/>
            </a:xfrm>
            <a:prstGeom prst="curvedConnector5">
              <a:avLst>
                <a:gd name="adj1" fmla="val -7968"/>
                <a:gd name="adj2" fmla="val -102600000"/>
                <a:gd name="adj3" fmla="val 107968"/>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cxnSp>
      </p:grpSp>
      <p:grpSp>
        <p:nvGrpSpPr>
          <p:cNvPr id="6" name="Group 135"/>
          <p:cNvGrpSpPr>
            <a:grpSpLocks/>
          </p:cNvGrpSpPr>
          <p:nvPr/>
        </p:nvGrpSpPr>
        <p:grpSpPr bwMode="auto">
          <a:xfrm>
            <a:off x="4111625" y="2907630"/>
            <a:ext cx="4648200" cy="1143000"/>
            <a:chOff x="2590" y="1797"/>
            <a:chExt cx="2928" cy="720"/>
          </a:xfrm>
        </p:grpSpPr>
        <p:grpSp>
          <p:nvGrpSpPr>
            <p:cNvPr id="118961" name="Group 110"/>
            <p:cNvGrpSpPr>
              <a:grpSpLocks/>
            </p:cNvGrpSpPr>
            <p:nvPr/>
          </p:nvGrpSpPr>
          <p:grpSpPr bwMode="auto">
            <a:xfrm>
              <a:off x="2590" y="1797"/>
              <a:ext cx="2928" cy="720"/>
              <a:chOff x="2541" y="1241"/>
              <a:chExt cx="2928" cy="720"/>
            </a:xfrm>
          </p:grpSpPr>
          <p:sp>
            <p:nvSpPr>
              <p:cNvPr id="118966" name="Rectangle 111"/>
              <p:cNvSpPr>
                <a:spLocks noChangeArrowheads="1"/>
              </p:cNvSpPr>
              <p:nvPr/>
            </p:nvSpPr>
            <p:spPr bwMode="auto">
              <a:xfrm>
                <a:off x="2541" y="1241"/>
                <a:ext cx="2928" cy="720"/>
              </a:xfrm>
              <a:prstGeom prst="rect">
                <a:avLst/>
              </a:prstGeom>
              <a:solidFill>
                <a:srgbClr val="FFBFDF"/>
              </a:solidFill>
              <a:ln w="19050">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18967" name="Rectangle 112"/>
              <p:cNvSpPr>
                <a:spLocks noChangeArrowheads="1"/>
              </p:cNvSpPr>
              <p:nvPr/>
            </p:nvSpPr>
            <p:spPr bwMode="auto">
              <a:xfrm>
                <a:off x="2605" y="1280"/>
                <a:ext cx="75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a:solidFill>
                      <a:srgbClr val="000000"/>
                    </a:solidFill>
                  </a:rPr>
                  <a:t>Thread Warp</a:t>
                </a:r>
              </a:p>
            </p:txBody>
          </p:sp>
          <p:sp>
            <p:nvSpPr>
              <p:cNvPr id="118968" name="Rectangle 113"/>
              <p:cNvSpPr>
                <a:spLocks noChangeArrowheads="1"/>
              </p:cNvSpPr>
              <p:nvPr/>
            </p:nvSpPr>
            <p:spPr bwMode="auto">
              <a:xfrm>
                <a:off x="4438" y="1241"/>
                <a:ext cx="1031" cy="203"/>
              </a:xfrm>
              <a:prstGeom prst="rect">
                <a:avLst/>
              </a:prstGeom>
              <a:solidFill>
                <a:srgbClr val="FFEAF4"/>
              </a:solidFill>
              <a:ln w="19050">
                <a:solidFill>
                  <a:schemeClr val="tx1"/>
                </a:solidFill>
                <a:miter lim="800000"/>
                <a:headEnd/>
                <a:tailEnd/>
              </a:ln>
            </p:spPr>
            <p:txBody>
              <a:bodyPr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solidFill>
                      <a:srgbClr val="000000"/>
                    </a:solidFill>
                  </a:rPr>
                  <a:t>Common PC</a:t>
                </a:r>
              </a:p>
            </p:txBody>
          </p:sp>
        </p:grpSp>
        <p:sp>
          <p:nvSpPr>
            <p:cNvPr id="118962" name="Rectangle 114"/>
            <p:cNvSpPr>
              <a:spLocks noChangeArrowheads="1"/>
            </p:cNvSpPr>
            <p:nvPr/>
          </p:nvSpPr>
          <p:spPr bwMode="auto">
            <a:xfrm>
              <a:off x="3485" y="2112"/>
              <a:ext cx="528" cy="336"/>
            </a:xfrm>
            <a:prstGeom prst="rect">
              <a:avLst/>
            </a:prstGeom>
            <a:solidFill>
              <a:srgbClr val="FFEAF4"/>
            </a:solidFill>
            <a:ln w="17526" cap="rnd">
              <a:solidFill>
                <a:srgbClr val="000000"/>
              </a:solidFill>
              <a:round/>
              <a:headEnd/>
              <a:tailEnd/>
            </a:ln>
          </p:spPr>
          <p:txBody>
            <a:bodyPr lIns="0" r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solidFill>
                    <a:srgbClr val="000000"/>
                  </a:solidFill>
                </a:rPr>
                <a:t>Thread</a:t>
              </a:r>
            </a:p>
            <a:p>
              <a:pPr algn="ctr" eaLnBrk="1" hangingPunct="1"/>
              <a:r>
                <a:rPr lang="en-US" altLang="zh-TW" sz="1800">
                  <a:solidFill>
                    <a:srgbClr val="000000"/>
                  </a:solidFill>
                </a:rPr>
                <a:t>2</a:t>
              </a:r>
            </a:p>
          </p:txBody>
        </p:sp>
        <p:sp>
          <p:nvSpPr>
            <p:cNvPr id="118963" name="Rectangle 115"/>
            <p:cNvSpPr>
              <a:spLocks noChangeArrowheads="1"/>
            </p:cNvSpPr>
            <p:nvPr/>
          </p:nvSpPr>
          <p:spPr bwMode="auto">
            <a:xfrm>
              <a:off x="4017" y="2112"/>
              <a:ext cx="528" cy="336"/>
            </a:xfrm>
            <a:prstGeom prst="rect">
              <a:avLst/>
            </a:prstGeom>
            <a:solidFill>
              <a:srgbClr val="FFEAF4"/>
            </a:solidFill>
            <a:ln w="17526" cap="rnd">
              <a:solidFill>
                <a:srgbClr val="000000"/>
              </a:solidFill>
              <a:round/>
              <a:headEnd/>
              <a:tailEnd/>
            </a:ln>
          </p:spPr>
          <p:txBody>
            <a:bodyPr lIns="0" r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solidFill>
                    <a:srgbClr val="000000"/>
                  </a:solidFill>
                </a:rPr>
                <a:t>Thread</a:t>
              </a:r>
            </a:p>
            <a:p>
              <a:pPr algn="ctr" eaLnBrk="1" hangingPunct="1"/>
              <a:r>
                <a:rPr lang="en-US" altLang="zh-TW" sz="1800">
                  <a:solidFill>
                    <a:srgbClr val="000000"/>
                  </a:solidFill>
                </a:rPr>
                <a:t>3</a:t>
              </a:r>
            </a:p>
          </p:txBody>
        </p:sp>
        <p:sp>
          <p:nvSpPr>
            <p:cNvPr id="118964" name="Rectangle 116"/>
            <p:cNvSpPr>
              <a:spLocks noChangeArrowheads="1"/>
            </p:cNvSpPr>
            <p:nvPr/>
          </p:nvSpPr>
          <p:spPr bwMode="auto">
            <a:xfrm>
              <a:off x="4550" y="2112"/>
              <a:ext cx="528" cy="336"/>
            </a:xfrm>
            <a:prstGeom prst="rect">
              <a:avLst/>
            </a:prstGeom>
            <a:solidFill>
              <a:srgbClr val="FFEAF4"/>
            </a:solidFill>
            <a:ln w="17526" cap="rnd">
              <a:solidFill>
                <a:srgbClr val="000000"/>
              </a:solidFill>
              <a:round/>
              <a:headEnd/>
              <a:tailEnd/>
            </a:ln>
          </p:spPr>
          <p:txBody>
            <a:bodyPr lIns="0" r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solidFill>
                    <a:srgbClr val="000000"/>
                  </a:solidFill>
                </a:rPr>
                <a:t>Thread</a:t>
              </a:r>
            </a:p>
            <a:p>
              <a:pPr algn="ctr" eaLnBrk="1" hangingPunct="1"/>
              <a:r>
                <a:rPr lang="en-US" altLang="zh-TW" sz="1800">
                  <a:solidFill>
                    <a:srgbClr val="000000"/>
                  </a:solidFill>
                </a:rPr>
                <a:t>4</a:t>
              </a:r>
            </a:p>
          </p:txBody>
        </p:sp>
        <p:sp>
          <p:nvSpPr>
            <p:cNvPr id="118965" name="Rectangle 117"/>
            <p:cNvSpPr>
              <a:spLocks noChangeArrowheads="1"/>
            </p:cNvSpPr>
            <p:nvPr/>
          </p:nvSpPr>
          <p:spPr bwMode="auto">
            <a:xfrm>
              <a:off x="2953" y="2112"/>
              <a:ext cx="528" cy="336"/>
            </a:xfrm>
            <a:prstGeom prst="rect">
              <a:avLst/>
            </a:prstGeom>
            <a:solidFill>
              <a:srgbClr val="FFEAF4"/>
            </a:solidFill>
            <a:ln w="17526" cap="rnd">
              <a:solidFill>
                <a:srgbClr val="000000"/>
              </a:solidFill>
              <a:round/>
              <a:headEnd/>
              <a:tailEnd/>
            </a:ln>
          </p:spPr>
          <p:txBody>
            <a:bodyPr lIns="0" r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800">
                  <a:solidFill>
                    <a:srgbClr val="000000"/>
                  </a:solidFill>
                </a:rPr>
                <a:t>Thread</a:t>
              </a:r>
            </a:p>
            <a:p>
              <a:pPr algn="ctr" eaLnBrk="1" hangingPunct="1"/>
              <a:r>
                <a:rPr lang="en-US" altLang="zh-TW" sz="1800">
                  <a:solidFill>
                    <a:srgbClr val="000000"/>
                  </a:solidFill>
                </a:rPr>
                <a:t>1</a:t>
              </a:r>
            </a:p>
          </p:txBody>
        </p:sp>
      </p:grpSp>
      <p:sp>
        <p:nvSpPr>
          <p:cNvPr id="39" name="Rectangle 138"/>
          <p:cNvSpPr>
            <a:spLocks noChangeArrowheads="1"/>
          </p:cNvSpPr>
          <p:nvPr/>
        </p:nvSpPr>
        <p:spPr bwMode="auto">
          <a:xfrm>
            <a:off x="1500188" y="2217068"/>
            <a:ext cx="742950" cy="280987"/>
          </a:xfrm>
          <a:prstGeom prst="rect">
            <a:avLst/>
          </a:prstGeom>
          <a:solidFill>
            <a:srgbClr val="CCCCFF"/>
          </a:solidFill>
          <a:ln w="28575">
            <a:solidFill>
              <a:schemeClr val="tx1"/>
            </a:solidFill>
            <a:miter lim="800000"/>
            <a:headEnd/>
            <a:tailEnd/>
          </a:ln>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B/1111</a:t>
            </a:r>
          </a:p>
        </p:txBody>
      </p:sp>
      <p:sp>
        <p:nvSpPr>
          <p:cNvPr id="40" name="Rectangle 139"/>
          <p:cNvSpPr>
            <a:spLocks noChangeArrowheads="1"/>
          </p:cNvSpPr>
          <p:nvPr/>
        </p:nvSpPr>
        <p:spPr bwMode="auto">
          <a:xfrm>
            <a:off x="1076325" y="2755230"/>
            <a:ext cx="742950" cy="271463"/>
          </a:xfrm>
          <a:prstGeom prst="rect">
            <a:avLst/>
          </a:prstGeom>
          <a:solidFill>
            <a:srgbClr val="CCCCFF"/>
          </a:solidFill>
          <a:ln w="28575">
            <a:solidFill>
              <a:schemeClr val="tx1"/>
            </a:solidFill>
            <a:miter lim="800000"/>
            <a:headEnd/>
            <a:tailEnd/>
          </a:ln>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C/1001</a:t>
            </a:r>
          </a:p>
        </p:txBody>
      </p:sp>
      <p:sp>
        <p:nvSpPr>
          <p:cNvPr id="41" name="Rectangle 140"/>
          <p:cNvSpPr>
            <a:spLocks noChangeArrowheads="1"/>
          </p:cNvSpPr>
          <p:nvPr/>
        </p:nvSpPr>
        <p:spPr bwMode="auto">
          <a:xfrm>
            <a:off x="1960563" y="2755230"/>
            <a:ext cx="738187" cy="271463"/>
          </a:xfrm>
          <a:prstGeom prst="rect">
            <a:avLst/>
          </a:prstGeom>
          <a:solidFill>
            <a:srgbClr val="CCCCFF"/>
          </a:solidFill>
          <a:ln w="28575">
            <a:solidFill>
              <a:schemeClr val="tx1"/>
            </a:solidFill>
            <a:miter lim="800000"/>
            <a:headEnd/>
            <a:tailEnd/>
          </a:ln>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D/0110</a:t>
            </a:r>
          </a:p>
        </p:txBody>
      </p:sp>
      <p:sp>
        <p:nvSpPr>
          <p:cNvPr id="42" name="Rectangle 141"/>
          <p:cNvSpPr>
            <a:spLocks noChangeArrowheads="1"/>
          </p:cNvSpPr>
          <p:nvPr/>
        </p:nvSpPr>
        <p:spPr bwMode="auto">
          <a:xfrm>
            <a:off x="1500188" y="3369593"/>
            <a:ext cx="742950" cy="280987"/>
          </a:xfrm>
          <a:prstGeom prst="rect">
            <a:avLst/>
          </a:prstGeom>
          <a:solidFill>
            <a:srgbClr val="CCCCFF"/>
          </a:solidFill>
          <a:ln w="28575">
            <a:solidFill>
              <a:schemeClr val="tx1"/>
            </a:solidFill>
            <a:miter lim="800000"/>
            <a:headEnd/>
            <a:tailEnd/>
          </a:ln>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E/1111</a:t>
            </a:r>
          </a:p>
        </p:txBody>
      </p:sp>
      <p:sp>
        <p:nvSpPr>
          <p:cNvPr id="43" name="Rectangle 143"/>
          <p:cNvSpPr>
            <a:spLocks noChangeArrowheads="1"/>
          </p:cNvSpPr>
          <p:nvPr/>
        </p:nvSpPr>
        <p:spPr bwMode="auto">
          <a:xfrm>
            <a:off x="1960563" y="1526505"/>
            <a:ext cx="742950" cy="277813"/>
          </a:xfrm>
          <a:prstGeom prst="rect">
            <a:avLst/>
          </a:prstGeom>
          <a:solidFill>
            <a:srgbClr val="CCCCFF"/>
          </a:solidFill>
          <a:ln w="28575">
            <a:solidFill>
              <a:schemeClr val="tx1"/>
            </a:solidFill>
            <a:miter lim="800000"/>
            <a:headEnd/>
            <a:tailEnd/>
          </a:ln>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A/1111</a:t>
            </a:r>
          </a:p>
        </p:txBody>
      </p:sp>
      <p:sp>
        <p:nvSpPr>
          <p:cNvPr id="44" name="Rectangle 144"/>
          <p:cNvSpPr>
            <a:spLocks noChangeArrowheads="1"/>
          </p:cNvSpPr>
          <p:nvPr/>
        </p:nvSpPr>
        <p:spPr bwMode="auto">
          <a:xfrm>
            <a:off x="1960563" y="3907755"/>
            <a:ext cx="742950" cy="279400"/>
          </a:xfrm>
          <a:prstGeom prst="rect">
            <a:avLst/>
          </a:prstGeom>
          <a:solidFill>
            <a:srgbClr val="CCCCFF"/>
          </a:solidFill>
          <a:ln w="28575">
            <a:solidFill>
              <a:schemeClr val="tx1"/>
            </a:solidFill>
            <a:miter lim="800000"/>
            <a:headEnd/>
            <a:tailEnd/>
          </a:ln>
        </p:spPr>
        <p:txBody>
          <a:bodyPr lIns="0" tIns="0" rIns="0" bIns="0"/>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G/1111</a:t>
            </a:r>
          </a:p>
        </p:txBody>
      </p:sp>
      <p:grpSp>
        <p:nvGrpSpPr>
          <p:cNvPr id="8" name="Group 261"/>
          <p:cNvGrpSpPr>
            <a:grpSpLocks/>
          </p:cNvGrpSpPr>
          <p:nvPr/>
        </p:nvGrpSpPr>
        <p:grpSpPr bwMode="auto">
          <a:xfrm>
            <a:off x="4187825" y="1870993"/>
            <a:ext cx="4302125" cy="192087"/>
            <a:chOff x="2638" y="1313"/>
            <a:chExt cx="2710" cy="121"/>
          </a:xfrm>
        </p:grpSpPr>
        <p:grpSp>
          <p:nvGrpSpPr>
            <p:cNvPr id="118954" name="Group 225"/>
            <p:cNvGrpSpPr>
              <a:grpSpLocks/>
            </p:cNvGrpSpPr>
            <p:nvPr/>
          </p:nvGrpSpPr>
          <p:grpSpPr bwMode="auto">
            <a:xfrm>
              <a:off x="3122" y="1313"/>
              <a:ext cx="2226" cy="121"/>
              <a:chOff x="3122" y="1652"/>
              <a:chExt cx="2226" cy="121"/>
            </a:xfrm>
          </p:grpSpPr>
          <p:sp>
            <p:nvSpPr>
              <p:cNvPr id="118958" name="Rectangle 226"/>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a:t>
                </a:r>
              </a:p>
            </p:txBody>
          </p:sp>
          <p:sp>
            <p:nvSpPr>
              <p:cNvPr id="118959" name="Rectangle 227"/>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A</a:t>
                </a:r>
              </a:p>
            </p:txBody>
          </p:sp>
          <p:sp>
            <p:nvSpPr>
              <p:cNvPr id="118960" name="Rectangle 228"/>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1111</a:t>
                </a:r>
              </a:p>
            </p:txBody>
          </p:sp>
        </p:grpSp>
        <p:grpSp>
          <p:nvGrpSpPr>
            <p:cNvPr id="118955" name="Group 232"/>
            <p:cNvGrpSpPr>
              <a:grpSpLocks/>
            </p:cNvGrpSpPr>
            <p:nvPr/>
          </p:nvGrpSpPr>
          <p:grpSpPr bwMode="auto">
            <a:xfrm>
              <a:off x="2638" y="1313"/>
              <a:ext cx="478" cy="121"/>
              <a:chOff x="2638" y="1313"/>
              <a:chExt cx="478" cy="121"/>
            </a:xfrm>
          </p:grpSpPr>
          <p:cxnSp>
            <p:nvCxnSpPr>
              <p:cNvPr id="118956" name="AutoShape 219"/>
              <p:cNvCxnSpPr>
                <a:cxnSpLocks noChangeShapeType="1"/>
                <a:stCxn id="118957" idx="3"/>
                <a:endCxn id="118958"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957" name="Rectangle 229"/>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TOS</a:t>
                </a:r>
              </a:p>
            </p:txBody>
          </p:sp>
        </p:grpSp>
      </p:grpSp>
      <p:grpSp>
        <p:nvGrpSpPr>
          <p:cNvPr id="11" name="Group 262"/>
          <p:cNvGrpSpPr>
            <a:grpSpLocks/>
          </p:cNvGrpSpPr>
          <p:nvPr/>
        </p:nvGrpSpPr>
        <p:grpSpPr bwMode="auto">
          <a:xfrm>
            <a:off x="4187825" y="1870993"/>
            <a:ext cx="4302125" cy="576262"/>
            <a:chOff x="2638" y="1434"/>
            <a:chExt cx="2710" cy="363"/>
          </a:xfrm>
        </p:grpSpPr>
        <p:grpSp>
          <p:nvGrpSpPr>
            <p:cNvPr id="118939" name="Group 233"/>
            <p:cNvGrpSpPr>
              <a:grpSpLocks/>
            </p:cNvGrpSpPr>
            <p:nvPr/>
          </p:nvGrpSpPr>
          <p:grpSpPr bwMode="auto">
            <a:xfrm>
              <a:off x="3122" y="1555"/>
              <a:ext cx="2226" cy="121"/>
              <a:chOff x="3122" y="1652"/>
              <a:chExt cx="2226" cy="121"/>
            </a:xfrm>
          </p:grpSpPr>
          <p:sp>
            <p:nvSpPr>
              <p:cNvPr id="118951" name="Rectangle 234"/>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952" name="Rectangle 235"/>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D</a:t>
                </a:r>
              </a:p>
            </p:txBody>
          </p:sp>
          <p:sp>
            <p:nvSpPr>
              <p:cNvPr id="118953" name="Rectangle 236"/>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0110</a:t>
                </a:r>
              </a:p>
            </p:txBody>
          </p:sp>
        </p:grpSp>
        <p:grpSp>
          <p:nvGrpSpPr>
            <p:cNvPr id="118940" name="Group 240"/>
            <p:cNvGrpSpPr>
              <a:grpSpLocks/>
            </p:cNvGrpSpPr>
            <p:nvPr/>
          </p:nvGrpSpPr>
          <p:grpSpPr bwMode="auto">
            <a:xfrm>
              <a:off x="3122" y="1676"/>
              <a:ext cx="2226" cy="121"/>
              <a:chOff x="3122" y="1652"/>
              <a:chExt cx="2226" cy="121"/>
            </a:xfrm>
          </p:grpSpPr>
          <p:sp>
            <p:nvSpPr>
              <p:cNvPr id="118948" name="Rectangle 241"/>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949" name="Rectangle 242"/>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C</a:t>
                </a:r>
              </a:p>
            </p:txBody>
          </p:sp>
          <p:sp>
            <p:nvSpPr>
              <p:cNvPr id="118950" name="Rectangle 243"/>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1001</a:t>
                </a:r>
              </a:p>
            </p:txBody>
          </p:sp>
        </p:grpSp>
        <p:grpSp>
          <p:nvGrpSpPr>
            <p:cNvPr id="118941" name="Group 244"/>
            <p:cNvGrpSpPr>
              <a:grpSpLocks/>
            </p:cNvGrpSpPr>
            <p:nvPr/>
          </p:nvGrpSpPr>
          <p:grpSpPr bwMode="auto">
            <a:xfrm>
              <a:off x="2638" y="1676"/>
              <a:ext cx="478" cy="121"/>
              <a:chOff x="2638" y="1313"/>
              <a:chExt cx="478" cy="121"/>
            </a:xfrm>
          </p:grpSpPr>
          <p:cxnSp>
            <p:nvCxnSpPr>
              <p:cNvPr id="118946" name="AutoShape 245"/>
              <p:cNvCxnSpPr>
                <a:cxnSpLocks noChangeShapeType="1"/>
                <a:stCxn id="118947" idx="3"/>
                <a:endCxn id="118948"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947" name="Rectangle 246"/>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TOS</a:t>
                </a:r>
              </a:p>
            </p:txBody>
          </p:sp>
        </p:grpSp>
        <p:grpSp>
          <p:nvGrpSpPr>
            <p:cNvPr id="118942" name="Group 223"/>
            <p:cNvGrpSpPr>
              <a:grpSpLocks/>
            </p:cNvGrpSpPr>
            <p:nvPr/>
          </p:nvGrpSpPr>
          <p:grpSpPr bwMode="auto">
            <a:xfrm>
              <a:off x="3122" y="1434"/>
              <a:ext cx="2226" cy="121"/>
              <a:chOff x="3122" y="1652"/>
              <a:chExt cx="2226" cy="121"/>
            </a:xfrm>
          </p:grpSpPr>
          <p:sp>
            <p:nvSpPr>
              <p:cNvPr id="118943" name="Rectangle 220"/>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a:t>
                </a:r>
              </a:p>
            </p:txBody>
          </p:sp>
          <p:sp>
            <p:nvSpPr>
              <p:cNvPr id="118944" name="Rectangle 221"/>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945" name="Rectangle 222"/>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1111</a:t>
                </a:r>
              </a:p>
            </p:txBody>
          </p:sp>
        </p:grpSp>
      </p:grpSp>
      <p:grpSp>
        <p:nvGrpSpPr>
          <p:cNvPr id="16" name="Group 354"/>
          <p:cNvGrpSpPr>
            <a:grpSpLocks/>
          </p:cNvGrpSpPr>
          <p:nvPr/>
        </p:nvGrpSpPr>
        <p:grpSpPr bwMode="auto">
          <a:xfrm>
            <a:off x="4187825" y="1870993"/>
            <a:ext cx="4302125" cy="384175"/>
            <a:chOff x="291" y="2934"/>
            <a:chExt cx="2710" cy="242"/>
          </a:xfrm>
        </p:grpSpPr>
        <p:grpSp>
          <p:nvGrpSpPr>
            <p:cNvPr id="118928" name="Group 331"/>
            <p:cNvGrpSpPr>
              <a:grpSpLocks/>
            </p:cNvGrpSpPr>
            <p:nvPr/>
          </p:nvGrpSpPr>
          <p:grpSpPr bwMode="auto">
            <a:xfrm>
              <a:off x="775" y="3055"/>
              <a:ext cx="2226" cy="121"/>
              <a:chOff x="3122" y="1652"/>
              <a:chExt cx="2226" cy="121"/>
            </a:xfrm>
          </p:grpSpPr>
          <p:sp>
            <p:nvSpPr>
              <p:cNvPr id="118936" name="Rectangle 332"/>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937" name="Rectangle 333"/>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D</a:t>
                </a:r>
              </a:p>
            </p:txBody>
          </p:sp>
          <p:sp>
            <p:nvSpPr>
              <p:cNvPr id="118938" name="Rectangle 334"/>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0110</a:t>
                </a:r>
              </a:p>
            </p:txBody>
          </p:sp>
        </p:grpSp>
        <p:grpSp>
          <p:nvGrpSpPr>
            <p:cNvPr id="118929" name="Group 339"/>
            <p:cNvGrpSpPr>
              <a:grpSpLocks/>
            </p:cNvGrpSpPr>
            <p:nvPr/>
          </p:nvGrpSpPr>
          <p:grpSpPr bwMode="auto">
            <a:xfrm>
              <a:off x="291" y="3055"/>
              <a:ext cx="478" cy="121"/>
              <a:chOff x="2638" y="1313"/>
              <a:chExt cx="478" cy="121"/>
            </a:xfrm>
          </p:grpSpPr>
          <p:cxnSp>
            <p:nvCxnSpPr>
              <p:cNvPr id="118934" name="AutoShape 340"/>
              <p:cNvCxnSpPr>
                <a:cxnSpLocks noChangeShapeType="1"/>
                <a:stCxn id="118935" idx="3"/>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935" name="Rectangle 341"/>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TOS</a:t>
                </a:r>
              </a:p>
            </p:txBody>
          </p:sp>
        </p:grpSp>
        <p:grpSp>
          <p:nvGrpSpPr>
            <p:cNvPr id="118930" name="Group 342"/>
            <p:cNvGrpSpPr>
              <a:grpSpLocks/>
            </p:cNvGrpSpPr>
            <p:nvPr/>
          </p:nvGrpSpPr>
          <p:grpSpPr bwMode="auto">
            <a:xfrm>
              <a:off x="775" y="2934"/>
              <a:ext cx="2226" cy="121"/>
              <a:chOff x="3122" y="1652"/>
              <a:chExt cx="2226" cy="121"/>
            </a:xfrm>
          </p:grpSpPr>
          <p:sp>
            <p:nvSpPr>
              <p:cNvPr id="118931" name="Rectangle 343"/>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a:t>
                </a:r>
              </a:p>
            </p:txBody>
          </p:sp>
          <p:sp>
            <p:nvSpPr>
              <p:cNvPr id="118932" name="Rectangle 344"/>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933" name="Rectangle 345"/>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1111</a:t>
                </a:r>
              </a:p>
            </p:txBody>
          </p:sp>
        </p:grpSp>
      </p:grpSp>
      <p:grpSp>
        <p:nvGrpSpPr>
          <p:cNvPr id="20" name="Group 452"/>
          <p:cNvGrpSpPr>
            <a:grpSpLocks/>
          </p:cNvGrpSpPr>
          <p:nvPr/>
        </p:nvGrpSpPr>
        <p:grpSpPr bwMode="auto">
          <a:xfrm>
            <a:off x="2187575" y="4522118"/>
            <a:ext cx="481013" cy="1069975"/>
            <a:chOff x="1384" y="2855"/>
            <a:chExt cx="303" cy="674"/>
          </a:xfrm>
        </p:grpSpPr>
        <p:sp>
          <p:nvSpPr>
            <p:cNvPr id="118917" name="Rectangle 362"/>
            <p:cNvSpPr>
              <a:spLocks noChangeArrowheads="1"/>
            </p:cNvSpPr>
            <p:nvPr/>
          </p:nvSpPr>
          <p:spPr bwMode="auto">
            <a:xfrm>
              <a:off x="1387" y="3005"/>
              <a:ext cx="297"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18918" name="Freeform 363"/>
            <p:cNvSpPr>
              <a:spLocks noEditPoints="1"/>
            </p:cNvSpPr>
            <p:nvPr/>
          </p:nvSpPr>
          <p:spPr bwMode="auto">
            <a:xfrm>
              <a:off x="1384" y="3002"/>
              <a:ext cx="303"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2" y="144"/>
                    <a:pt x="8" y="144"/>
                  </a:cubicBezTo>
                  <a:cubicBezTo>
                    <a:pt x="3" y="144"/>
                    <a:pt x="0" y="140"/>
                    <a:pt x="0" y="136"/>
                  </a:cubicBezTo>
                  <a:lnTo>
                    <a:pt x="0" y="24"/>
                  </a:lnTo>
                  <a:cubicBezTo>
                    <a:pt x="0" y="19"/>
                    <a:pt x="3" y="16"/>
                    <a:pt x="8" y="16"/>
                  </a:cubicBezTo>
                  <a:cubicBezTo>
                    <a:pt x="12" y="16"/>
                    <a:pt x="16" y="19"/>
                    <a:pt x="16" y="24"/>
                  </a:cubicBezTo>
                  <a:close/>
                  <a:moveTo>
                    <a:pt x="16" y="216"/>
                  </a:moveTo>
                  <a:lnTo>
                    <a:pt x="16" y="328"/>
                  </a:lnTo>
                  <a:cubicBezTo>
                    <a:pt x="16" y="332"/>
                    <a:pt x="12" y="336"/>
                    <a:pt x="8" y="336"/>
                  </a:cubicBezTo>
                  <a:cubicBezTo>
                    <a:pt x="3" y="336"/>
                    <a:pt x="0" y="332"/>
                    <a:pt x="0" y="328"/>
                  </a:cubicBezTo>
                  <a:lnTo>
                    <a:pt x="0" y="216"/>
                  </a:lnTo>
                  <a:cubicBezTo>
                    <a:pt x="0" y="211"/>
                    <a:pt x="3" y="208"/>
                    <a:pt x="8" y="208"/>
                  </a:cubicBezTo>
                  <a:cubicBezTo>
                    <a:pt x="12" y="208"/>
                    <a:pt x="16" y="211"/>
                    <a:pt x="16" y="216"/>
                  </a:cubicBezTo>
                  <a:close/>
                  <a:moveTo>
                    <a:pt x="16" y="408"/>
                  </a:moveTo>
                  <a:lnTo>
                    <a:pt x="16" y="520"/>
                  </a:lnTo>
                  <a:cubicBezTo>
                    <a:pt x="16" y="524"/>
                    <a:pt x="12" y="528"/>
                    <a:pt x="8" y="528"/>
                  </a:cubicBezTo>
                  <a:cubicBezTo>
                    <a:pt x="3" y="528"/>
                    <a:pt x="0" y="524"/>
                    <a:pt x="0" y="520"/>
                  </a:cubicBezTo>
                  <a:lnTo>
                    <a:pt x="0" y="408"/>
                  </a:lnTo>
                  <a:cubicBezTo>
                    <a:pt x="0" y="403"/>
                    <a:pt x="3" y="400"/>
                    <a:pt x="8" y="400"/>
                  </a:cubicBezTo>
                  <a:cubicBezTo>
                    <a:pt x="12" y="400"/>
                    <a:pt x="16" y="403"/>
                    <a:pt x="16" y="408"/>
                  </a:cubicBezTo>
                  <a:close/>
                  <a:moveTo>
                    <a:pt x="16" y="600"/>
                  </a:moveTo>
                  <a:lnTo>
                    <a:pt x="16" y="712"/>
                  </a:lnTo>
                  <a:cubicBezTo>
                    <a:pt x="16" y="716"/>
                    <a:pt x="12" y="720"/>
                    <a:pt x="8" y="720"/>
                  </a:cubicBezTo>
                  <a:cubicBezTo>
                    <a:pt x="3" y="720"/>
                    <a:pt x="0" y="716"/>
                    <a:pt x="0" y="712"/>
                  </a:cubicBezTo>
                  <a:lnTo>
                    <a:pt x="0" y="600"/>
                  </a:lnTo>
                  <a:cubicBezTo>
                    <a:pt x="0" y="595"/>
                    <a:pt x="3" y="592"/>
                    <a:pt x="8" y="592"/>
                  </a:cubicBezTo>
                  <a:cubicBezTo>
                    <a:pt x="12" y="592"/>
                    <a:pt x="16" y="595"/>
                    <a:pt x="16" y="600"/>
                  </a:cubicBezTo>
                  <a:close/>
                  <a:moveTo>
                    <a:pt x="16" y="792"/>
                  </a:moveTo>
                  <a:lnTo>
                    <a:pt x="16" y="904"/>
                  </a:lnTo>
                  <a:cubicBezTo>
                    <a:pt x="16" y="908"/>
                    <a:pt x="12" y="912"/>
                    <a:pt x="8" y="912"/>
                  </a:cubicBezTo>
                  <a:cubicBezTo>
                    <a:pt x="3" y="912"/>
                    <a:pt x="0" y="908"/>
                    <a:pt x="0" y="904"/>
                  </a:cubicBezTo>
                  <a:lnTo>
                    <a:pt x="0" y="792"/>
                  </a:lnTo>
                  <a:cubicBezTo>
                    <a:pt x="0" y="787"/>
                    <a:pt x="3" y="784"/>
                    <a:pt x="8" y="784"/>
                  </a:cubicBezTo>
                  <a:cubicBezTo>
                    <a:pt x="12" y="784"/>
                    <a:pt x="16" y="787"/>
                    <a:pt x="16" y="792"/>
                  </a:cubicBezTo>
                  <a:close/>
                  <a:moveTo>
                    <a:pt x="16" y="984"/>
                  </a:moveTo>
                  <a:lnTo>
                    <a:pt x="16" y="1096"/>
                  </a:lnTo>
                  <a:cubicBezTo>
                    <a:pt x="16" y="1100"/>
                    <a:pt x="12" y="1104"/>
                    <a:pt x="8" y="1104"/>
                  </a:cubicBezTo>
                  <a:cubicBezTo>
                    <a:pt x="3" y="1104"/>
                    <a:pt x="0" y="1100"/>
                    <a:pt x="0" y="1096"/>
                  </a:cubicBezTo>
                  <a:lnTo>
                    <a:pt x="0" y="984"/>
                  </a:lnTo>
                  <a:cubicBezTo>
                    <a:pt x="0" y="979"/>
                    <a:pt x="3" y="976"/>
                    <a:pt x="8" y="976"/>
                  </a:cubicBezTo>
                  <a:cubicBezTo>
                    <a:pt x="12" y="976"/>
                    <a:pt x="16" y="979"/>
                    <a:pt x="16" y="984"/>
                  </a:cubicBezTo>
                  <a:close/>
                  <a:moveTo>
                    <a:pt x="16" y="1176"/>
                  </a:moveTo>
                  <a:lnTo>
                    <a:pt x="16" y="1288"/>
                  </a:lnTo>
                  <a:cubicBezTo>
                    <a:pt x="16" y="1292"/>
                    <a:pt x="12" y="1296"/>
                    <a:pt x="8" y="1296"/>
                  </a:cubicBezTo>
                  <a:cubicBezTo>
                    <a:pt x="3" y="1296"/>
                    <a:pt x="0" y="1292"/>
                    <a:pt x="0" y="1288"/>
                  </a:cubicBezTo>
                  <a:lnTo>
                    <a:pt x="0" y="1176"/>
                  </a:lnTo>
                  <a:cubicBezTo>
                    <a:pt x="0" y="1171"/>
                    <a:pt x="3" y="1168"/>
                    <a:pt x="8" y="1168"/>
                  </a:cubicBezTo>
                  <a:cubicBezTo>
                    <a:pt x="12" y="1168"/>
                    <a:pt x="16" y="1171"/>
                    <a:pt x="16" y="1176"/>
                  </a:cubicBezTo>
                  <a:close/>
                  <a:moveTo>
                    <a:pt x="16" y="1368"/>
                  </a:moveTo>
                  <a:lnTo>
                    <a:pt x="16" y="1398"/>
                  </a:lnTo>
                  <a:lnTo>
                    <a:pt x="8" y="1390"/>
                  </a:lnTo>
                  <a:lnTo>
                    <a:pt x="90" y="1390"/>
                  </a:lnTo>
                  <a:cubicBezTo>
                    <a:pt x="94" y="1390"/>
                    <a:pt x="98" y="1393"/>
                    <a:pt x="98" y="1398"/>
                  </a:cubicBezTo>
                  <a:cubicBezTo>
                    <a:pt x="98" y="1402"/>
                    <a:pt x="94" y="1406"/>
                    <a:pt x="90" y="1406"/>
                  </a:cubicBezTo>
                  <a:lnTo>
                    <a:pt x="8" y="1406"/>
                  </a:lnTo>
                  <a:cubicBezTo>
                    <a:pt x="3" y="1406"/>
                    <a:pt x="0" y="1402"/>
                    <a:pt x="0" y="1398"/>
                  </a:cubicBezTo>
                  <a:lnTo>
                    <a:pt x="0" y="1368"/>
                  </a:lnTo>
                  <a:cubicBezTo>
                    <a:pt x="0" y="1363"/>
                    <a:pt x="3" y="1360"/>
                    <a:pt x="8" y="1360"/>
                  </a:cubicBezTo>
                  <a:cubicBezTo>
                    <a:pt x="12" y="1360"/>
                    <a:pt x="16" y="1363"/>
                    <a:pt x="16" y="1368"/>
                  </a:cubicBezTo>
                  <a:close/>
                  <a:moveTo>
                    <a:pt x="170" y="1390"/>
                  </a:moveTo>
                  <a:lnTo>
                    <a:pt x="282" y="1390"/>
                  </a:lnTo>
                  <a:cubicBezTo>
                    <a:pt x="286" y="1390"/>
                    <a:pt x="290" y="1393"/>
                    <a:pt x="290" y="1398"/>
                  </a:cubicBezTo>
                  <a:cubicBezTo>
                    <a:pt x="290" y="1402"/>
                    <a:pt x="286" y="1406"/>
                    <a:pt x="282" y="1406"/>
                  </a:cubicBezTo>
                  <a:lnTo>
                    <a:pt x="170" y="1406"/>
                  </a:lnTo>
                  <a:cubicBezTo>
                    <a:pt x="165" y="1406"/>
                    <a:pt x="162" y="1402"/>
                    <a:pt x="162" y="1398"/>
                  </a:cubicBezTo>
                  <a:cubicBezTo>
                    <a:pt x="162" y="1393"/>
                    <a:pt x="165" y="1390"/>
                    <a:pt x="170" y="1390"/>
                  </a:cubicBezTo>
                  <a:close/>
                  <a:moveTo>
                    <a:pt x="362" y="1390"/>
                  </a:moveTo>
                  <a:lnTo>
                    <a:pt x="474" y="1390"/>
                  </a:lnTo>
                  <a:cubicBezTo>
                    <a:pt x="478" y="1390"/>
                    <a:pt x="482" y="1393"/>
                    <a:pt x="482" y="1398"/>
                  </a:cubicBezTo>
                  <a:cubicBezTo>
                    <a:pt x="482" y="1402"/>
                    <a:pt x="478" y="1406"/>
                    <a:pt x="474" y="1406"/>
                  </a:cubicBezTo>
                  <a:lnTo>
                    <a:pt x="362" y="1406"/>
                  </a:lnTo>
                  <a:cubicBezTo>
                    <a:pt x="357" y="1406"/>
                    <a:pt x="354" y="1402"/>
                    <a:pt x="354" y="1398"/>
                  </a:cubicBezTo>
                  <a:cubicBezTo>
                    <a:pt x="354" y="1393"/>
                    <a:pt x="357" y="1390"/>
                    <a:pt x="362" y="1390"/>
                  </a:cubicBezTo>
                  <a:close/>
                  <a:moveTo>
                    <a:pt x="554" y="1390"/>
                  </a:moveTo>
                  <a:lnTo>
                    <a:pt x="666" y="1390"/>
                  </a:lnTo>
                  <a:cubicBezTo>
                    <a:pt x="670" y="1390"/>
                    <a:pt x="674" y="1393"/>
                    <a:pt x="674" y="1398"/>
                  </a:cubicBezTo>
                  <a:cubicBezTo>
                    <a:pt x="674" y="1402"/>
                    <a:pt x="670" y="1406"/>
                    <a:pt x="666" y="1406"/>
                  </a:cubicBezTo>
                  <a:lnTo>
                    <a:pt x="554" y="1406"/>
                  </a:lnTo>
                  <a:cubicBezTo>
                    <a:pt x="549" y="1406"/>
                    <a:pt x="546" y="1402"/>
                    <a:pt x="546" y="1398"/>
                  </a:cubicBezTo>
                  <a:cubicBezTo>
                    <a:pt x="546" y="1393"/>
                    <a:pt x="549" y="1390"/>
                    <a:pt x="554" y="1390"/>
                  </a:cubicBezTo>
                  <a:close/>
                  <a:moveTo>
                    <a:pt x="746" y="1390"/>
                  </a:moveTo>
                  <a:lnTo>
                    <a:pt x="801" y="1390"/>
                  </a:lnTo>
                  <a:lnTo>
                    <a:pt x="793" y="1398"/>
                  </a:lnTo>
                  <a:lnTo>
                    <a:pt x="793" y="1340"/>
                  </a:lnTo>
                  <a:cubicBezTo>
                    <a:pt x="793" y="1336"/>
                    <a:pt x="796" y="1332"/>
                    <a:pt x="801" y="1332"/>
                  </a:cubicBezTo>
                  <a:cubicBezTo>
                    <a:pt x="805" y="1332"/>
                    <a:pt x="809" y="1336"/>
                    <a:pt x="809" y="1340"/>
                  </a:cubicBezTo>
                  <a:lnTo>
                    <a:pt x="809" y="1398"/>
                  </a:lnTo>
                  <a:cubicBezTo>
                    <a:pt x="809" y="1402"/>
                    <a:pt x="805" y="1406"/>
                    <a:pt x="801" y="1406"/>
                  </a:cubicBezTo>
                  <a:lnTo>
                    <a:pt x="746" y="1406"/>
                  </a:lnTo>
                  <a:cubicBezTo>
                    <a:pt x="741" y="1406"/>
                    <a:pt x="738" y="1402"/>
                    <a:pt x="738" y="1398"/>
                  </a:cubicBezTo>
                  <a:cubicBezTo>
                    <a:pt x="738" y="1393"/>
                    <a:pt x="741" y="1390"/>
                    <a:pt x="746" y="1390"/>
                  </a:cubicBezTo>
                  <a:close/>
                  <a:moveTo>
                    <a:pt x="793" y="1260"/>
                  </a:moveTo>
                  <a:lnTo>
                    <a:pt x="793" y="1148"/>
                  </a:lnTo>
                  <a:cubicBezTo>
                    <a:pt x="793" y="1144"/>
                    <a:pt x="796" y="1140"/>
                    <a:pt x="801" y="1140"/>
                  </a:cubicBezTo>
                  <a:cubicBezTo>
                    <a:pt x="805" y="1140"/>
                    <a:pt x="809" y="1144"/>
                    <a:pt x="809" y="1148"/>
                  </a:cubicBezTo>
                  <a:lnTo>
                    <a:pt x="809" y="1260"/>
                  </a:lnTo>
                  <a:cubicBezTo>
                    <a:pt x="809" y="1265"/>
                    <a:pt x="805" y="1268"/>
                    <a:pt x="801" y="1268"/>
                  </a:cubicBezTo>
                  <a:cubicBezTo>
                    <a:pt x="796" y="1268"/>
                    <a:pt x="793" y="1265"/>
                    <a:pt x="793" y="1260"/>
                  </a:cubicBezTo>
                  <a:close/>
                  <a:moveTo>
                    <a:pt x="793" y="1068"/>
                  </a:moveTo>
                  <a:lnTo>
                    <a:pt x="793" y="956"/>
                  </a:lnTo>
                  <a:cubicBezTo>
                    <a:pt x="793" y="952"/>
                    <a:pt x="796" y="948"/>
                    <a:pt x="801" y="948"/>
                  </a:cubicBezTo>
                  <a:cubicBezTo>
                    <a:pt x="805" y="948"/>
                    <a:pt x="809" y="952"/>
                    <a:pt x="809" y="956"/>
                  </a:cubicBezTo>
                  <a:lnTo>
                    <a:pt x="809" y="1068"/>
                  </a:lnTo>
                  <a:cubicBezTo>
                    <a:pt x="809" y="1073"/>
                    <a:pt x="805" y="1076"/>
                    <a:pt x="801" y="1076"/>
                  </a:cubicBezTo>
                  <a:cubicBezTo>
                    <a:pt x="796" y="1076"/>
                    <a:pt x="793" y="1073"/>
                    <a:pt x="793" y="1068"/>
                  </a:cubicBezTo>
                  <a:close/>
                  <a:moveTo>
                    <a:pt x="793" y="876"/>
                  </a:moveTo>
                  <a:lnTo>
                    <a:pt x="793" y="764"/>
                  </a:lnTo>
                  <a:cubicBezTo>
                    <a:pt x="793" y="760"/>
                    <a:pt x="796" y="756"/>
                    <a:pt x="801" y="756"/>
                  </a:cubicBezTo>
                  <a:cubicBezTo>
                    <a:pt x="805" y="756"/>
                    <a:pt x="809" y="760"/>
                    <a:pt x="809" y="764"/>
                  </a:cubicBezTo>
                  <a:lnTo>
                    <a:pt x="809" y="876"/>
                  </a:lnTo>
                  <a:cubicBezTo>
                    <a:pt x="809" y="881"/>
                    <a:pt x="805" y="884"/>
                    <a:pt x="801" y="884"/>
                  </a:cubicBezTo>
                  <a:cubicBezTo>
                    <a:pt x="796" y="884"/>
                    <a:pt x="793" y="881"/>
                    <a:pt x="793" y="876"/>
                  </a:cubicBezTo>
                  <a:close/>
                  <a:moveTo>
                    <a:pt x="793" y="684"/>
                  </a:moveTo>
                  <a:lnTo>
                    <a:pt x="793" y="572"/>
                  </a:lnTo>
                  <a:cubicBezTo>
                    <a:pt x="793" y="568"/>
                    <a:pt x="796" y="564"/>
                    <a:pt x="801" y="564"/>
                  </a:cubicBezTo>
                  <a:cubicBezTo>
                    <a:pt x="805" y="564"/>
                    <a:pt x="809" y="568"/>
                    <a:pt x="809" y="572"/>
                  </a:cubicBezTo>
                  <a:lnTo>
                    <a:pt x="809" y="684"/>
                  </a:lnTo>
                  <a:cubicBezTo>
                    <a:pt x="809" y="689"/>
                    <a:pt x="805" y="692"/>
                    <a:pt x="801" y="692"/>
                  </a:cubicBezTo>
                  <a:cubicBezTo>
                    <a:pt x="796" y="692"/>
                    <a:pt x="793" y="689"/>
                    <a:pt x="793" y="684"/>
                  </a:cubicBezTo>
                  <a:close/>
                  <a:moveTo>
                    <a:pt x="793" y="492"/>
                  </a:moveTo>
                  <a:lnTo>
                    <a:pt x="793" y="380"/>
                  </a:lnTo>
                  <a:cubicBezTo>
                    <a:pt x="793" y="376"/>
                    <a:pt x="796" y="372"/>
                    <a:pt x="801" y="372"/>
                  </a:cubicBezTo>
                  <a:cubicBezTo>
                    <a:pt x="805" y="372"/>
                    <a:pt x="809" y="376"/>
                    <a:pt x="809" y="380"/>
                  </a:cubicBezTo>
                  <a:lnTo>
                    <a:pt x="809" y="492"/>
                  </a:lnTo>
                  <a:cubicBezTo>
                    <a:pt x="809" y="497"/>
                    <a:pt x="805" y="500"/>
                    <a:pt x="801" y="500"/>
                  </a:cubicBezTo>
                  <a:cubicBezTo>
                    <a:pt x="796" y="500"/>
                    <a:pt x="793" y="497"/>
                    <a:pt x="793" y="492"/>
                  </a:cubicBezTo>
                  <a:close/>
                  <a:moveTo>
                    <a:pt x="793" y="300"/>
                  </a:moveTo>
                  <a:lnTo>
                    <a:pt x="793" y="188"/>
                  </a:lnTo>
                  <a:cubicBezTo>
                    <a:pt x="793" y="184"/>
                    <a:pt x="796" y="180"/>
                    <a:pt x="801" y="180"/>
                  </a:cubicBezTo>
                  <a:cubicBezTo>
                    <a:pt x="805" y="180"/>
                    <a:pt x="809" y="184"/>
                    <a:pt x="809" y="188"/>
                  </a:cubicBezTo>
                  <a:lnTo>
                    <a:pt x="809" y="300"/>
                  </a:lnTo>
                  <a:cubicBezTo>
                    <a:pt x="809" y="305"/>
                    <a:pt x="805" y="308"/>
                    <a:pt x="801" y="308"/>
                  </a:cubicBezTo>
                  <a:cubicBezTo>
                    <a:pt x="796" y="308"/>
                    <a:pt x="793" y="305"/>
                    <a:pt x="793" y="300"/>
                  </a:cubicBezTo>
                  <a:close/>
                  <a:moveTo>
                    <a:pt x="793" y="108"/>
                  </a:moveTo>
                  <a:lnTo>
                    <a:pt x="793" y="8"/>
                  </a:lnTo>
                  <a:lnTo>
                    <a:pt x="801" y="16"/>
                  </a:lnTo>
                  <a:lnTo>
                    <a:pt x="789" y="16"/>
                  </a:lnTo>
                  <a:cubicBezTo>
                    <a:pt x="785" y="16"/>
                    <a:pt x="781" y="12"/>
                    <a:pt x="781" y="8"/>
                  </a:cubicBezTo>
                  <a:cubicBezTo>
                    <a:pt x="781" y="3"/>
                    <a:pt x="785" y="0"/>
                    <a:pt x="789" y="0"/>
                  </a:cubicBezTo>
                  <a:lnTo>
                    <a:pt x="801" y="0"/>
                  </a:lnTo>
                  <a:cubicBezTo>
                    <a:pt x="805" y="0"/>
                    <a:pt x="809" y="3"/>
                    <a:pt x="809" y="8"/>
                  </a:cubicBezTo>
                  <a:lnTo>
                    <a:pt x="809" y="108"/>
                  </a:lnTo>
                  <a:cubicBezTo>
                    <a:pt x="809" y="113"/>
                    <a:pt x="805" y="116"/>
                    <a:pt x="801" y="116"/>
                  </a:cubicBezTo>
                  <a:cubicBezTo>
                    <a:pt x="796" y="116"/>
                    <a:pt x="793" y="113"/>
                    <a:pt x="793" y="108"/>
                  </a:cubicBezTo>
                  <a:close/>
                  <a:moveTo>
                    <a:pt x="709" y="16"/>
                  </a:moveTo>
                  <a:lnTo>
                    <a:pt x="597" y="16"/>
                  </a:lnTo>
                  <a:cubicBezTo>
                    <a:pt x="593" y="16"/>
                    <a:pt x="589" y="12"/>
                    <a:pt x="589" y="8"/>
                  </a:cubicBezTo>
                  <a:cubicBezTo>
                    <a:pt x="589" y="3"/>
                    <a:pt x="593" y="0"/>
                    <a:pt x="597" y="0"/>
                  </a:cubicBezTo>
                  <a:lnTo>
                    <a:pt x="709" y="0"/>
                  </a:lnTo>
                  <a:cubicBezTo>
                    <a:pt x="714" y="0"/>
                    <a:pt x="717" y="3"/>
                    <a:pt x="717" y="8"/>
                  </a:cubicBezTo>
                  <a:cubicBezTo>
                    <a:pt x="717" y="12"/>
                    <a:pt x="714" y="16"/>
                    <a:pt x="709" y="16"/>
                  </a:cubicBezTo>
                  <a:close/>
                  <a:moveTo>
                    <a:pt x="517" y="16"/>
                  </a:moveTo>
                  <a:lnTo>
                    <a:pt x="405" y="16"/>
                  </a:lnTo>
                  <a:cubicBezTo>
                    <a:pt x="401" y="16"/>
                    <a:pt x="397" y="12"/>
                    <a:pt x="397" y="8"/>
                  </a:cubicBezTo>
                  <a:cubicBezTo>
                    <a:pt x="397" y="3"/>
                    <a:pt x="401" y="0"/>
                    <a:pt x="405" y="0"/>
                  </a:cubicBezTo>
                  <a:lnTo>
                    <a:pt x="517" y="0"/>
                  </a:lnTo>
                  <a:cubicBezTo>
                    <a:pt x="522" y="0"/>
                    <a:pt x="525" y="3"/>
                    <a:pt x="525" y="8"/>
                  </a:cubicBezTo>
                  <a:cubicBezTo>
                    <a:pt x="525" y="12"/>
                    <a:pt x="522" y="16"/>
                    <a:pt x="517" y="16"/>
                  </a:cubicBezTo>
                  <a:close/>
                  <a:moveTo>
                    <a:pt x="325" y="16"/>
                  </a:moveTo>
                  <a:lnTo>
                    <a:pt x="213" y="16"/>
                  </a:lnTo>
                  <a:cubicBezTo>
                    <a:pt x="209" y="16"/>
                    <a:pt x="205" y="12"/>
                    <a:pt x="205" y="8"/>
                  </a:cubicBezTo>
                  <a:cubicBezTo>
                    <a:pt x="205" y="3"/>
                    <a:pt x="209" y="0"/>
                    <a:pt x="213" y="0"/>
                  </a:cubicBezTo>
                  <a:lnTo>
                    <a:pt x="325" y="0"/>
                  </a:lnTo>
                  <a:cubicBezTo>
                    <a:pt x="330" y="0"/>
                    <a:pt x="333" y="3"/>
                    <a:pt x="333" y="8"/>
                  </a:cubicBezTo>
                  <a:cubicBezTo>
                    <a:pt x="333" y="12"/>
                    <a:pt x="330" y="16"/>
                    <a:pt x="325" y="16"/>
                  </a:cubicBezTo>
                  <a:close/>
                  <a:moveTo>
                    <a:pt x="133" y="16"/>
                  </a:moveTo>
                  <a:lnTo>
                    <a:pt x="21" y="16"/>
                  </a:lnTo>
                  <a:cubicBezTo>
                    <a:pt x="17" y="16"/>
                    <a:pt x="13" y="12"/>
                    <a:pt x="13" y="8"/>
                  </a:cubicBezTo>
                  <a:cubicBezTo>
                    <a:pt x="13" y="3"/>
                    <a:pt x="17" y="0"/>
                    <a:pt x="21" y="0"/>
                  </a:cubicBezTo>
                  <a:lnTo>
                    <a:pt x="133" y="0"/>
                  </a:lnTo>
                  <a:cubicBezTo>
                    <a:pt x="138" y="0"/>
                    <a:pt x="141" y="3"/>
                    <a:pt x="141" y="8"/>
                  </a:cubicBezTo>
                  <a:cubicBezTo>
                    <a:pt x="141" y="12"/>
                    <a:pt x="138" y="16"/>
                    <a:pt x="133" y="16"/>
                  </a:cubicBezTo>
                  <a:close/>
                </a:path>
              </a:pathLst>
            </a:custGeom>
            <a:solidFill>
              <a:srgbClr val="000000"/>
            </a:solidFill>
            <a:ln w="9525">
              <a:solidFill>
                <a:srgbClr val="000000"/>
              </a:solidFill>
              <a:bevel/>
              <a:headEnd/>
              <a:tailEnd/>
            </a:ln>
          </p:spPr>
          <p:txBody>
            <a:bodyPr/>
            <a:lstStyle/>
            <a:p>
              <a:endParaRPr lang="zh-TW" altLang="en-US"/>
            </a:p>
          </p:txBody>
        </p:sp>
        <p:sp>
          <p:nvSpPr>
            <p:cNvPr id="118919" name="Rectangle 364"/>
            <p:cNvSpPr>
              <a:spLocks noChangeArrowheads="1"/>
            </p:cNvSpPr>
            <p:nvPr/>
          </p:nvSpPr>
          <p:spPr bwMode="auto">
            <a:xfrm>
              <a:off x="1497" y="2855"/>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A</a:t>
              </a:r>
              <a:endParaRPr lang="en-US" altLang="zh-TW" sz="1800">
                <a:solidFill>
                  <a:srgbClr val="000000"/>
                </a:solidFill>
              </a:endParaRPr>
            </a:p>
          </p:txBody>
        </p:sp>
        <p:sp>
          <p:nvSpPr>
            <p:cNvPr id="118920" name="Line 365"/>
            <p:cNvSpPr>
              <a:spLocks noChangeShapeType="1"/>
            </p:cNvSpPr>
            <p:nvPr/>
          </p:nvSpPr>
          <p:spPr bwMode="auto">
            <a:xfrm>
              <a:off x="1461" y="3079"/>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21" name="Freeform 366"/>
            <p:cNvSpPr>
              <a:spLocks/>
            </p:cNvSpPr>
            <p:nvPr/>
          </p:nvSpPr>
          <p:spPr bwMode="auto">
            <a:xfrm>
              <a:off x="1555" y="304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922" name="Line 367"/>
            <p:cNvSpPr>
              <a:spLocks noChangeShapeType="1"/>
            </p:cNvSpPr>
            <p:nvPr/>
          </p:nvSpPr>
          <p:spPr bwMode="auto">
            <a:xfrm>
              <a:off x="1455" y="3432"/>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23" name="Freeform 368"/>
            <p:cNvSpPr>
              <a:spLocks/>
            </p:cNvSpPr>
            <p:nvPr/>
          </p:nvSpPr>
          <p:spPr bwMode="auto">
            <a:xfrm>
              <a:off x="1549" y="3401"/>
              <a:ext cx="92" cy="62"/>
            </a:xfrm>
            <a:custGeom>
              <a:avLst/>
              <a:gdLst>
                <a:gd name="T0" fmla="*/ 0 w 92"/>
                <a:gd name="T1" fmla="*/ 0 h 62"/>
                <a:gd name="T2" fmla="*/ 92 w 92"/>
                <a:gd name="T3" fmla="*/ 31 h 62"/>
                <a:gd name="T4" fmla="*/ 0 w 92"/>
                <a:gd name="T5" fmla="*/ 62 h 62"/>
                <a:gd name="T6" fmla="*/ 0 w 92"/>
                <a:gd name="T7" fmla="*/ 0 h 62"/>
                <a:gd name="T8" fmla="*/ 0 60000 65536"/>
                <a:gd name="T9" fmla="*/ 0 60000 65536"/>
                <a:gd name="T10" fmla="*/ 0 60000 65536"/>
                <a:gd name="T11" fmla="*/ 0 60000 65536"/>
                <a:gd name="T12" fmla="*/ 0 w 92"/>
                <a:gd name="T13" fmla="*/ 0 h 62"/>
                <a:gd name="T14" fmla="*/ 92 w 92"/>
                <a:gd name="T15" fmla="*/ 62 h 62"/>
              </a:gdLst>
              <a:ahLst/>
              <a:cxnLst>
                <a:cxn ang="T8">
                  <a:pos x="T0" y="T1"/>
                </a:cxn>
                <a:cxn ang="T9">
                  <a:pos x="T2" y="T3"/>
                </a:cxn>
                <a:cxn ang="T10">
                  <a:pos x="T4" y="T5"/>
                </a:cxn>
                <a:cxn ang="T11">
                  <a:pos x="T6" y="T7"/>
                </a:cxn>
              </a:cxnLst>
              <a:rect l="T12" t="T13" r="T14" b="T15"/>
              <a:pathLst>
                <a:path w="92" h="62">
                  <a:moveTo>
                    <a:pt x="0" y="0"/>
                  </a:moveTo>
                  <a:lnTo>
                    <a:pt x="92" y="31"/>
                  </a:lnTo>
                  <a:lnTo>
                    <a:pt x="0" y="62"/>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924" name="Line 369"/>
            <p:cNvSpPr>
              <a:spLocks noChangeShapeType="1"/>
            </p:cNvSpPr>
            <p:nvPr/>
          </p:nvSpPr>
          <p:spPr bwMode="auto">
            <a:xfrm>
              <a:off x="1455" y="3206"/>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25" name="Freeform 370"/>
            <p:cNvSpPr>
              <a:spLocks/>
            </p:cNvSpPr>
            <p:nvPr/>
          </p:nvSpPr>
          <p:spPr bwMode="auto">
            <a:xfrm>
              <a:off x="1549" y="317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926" name="Line 371"/>
            <p:cNvSpPr>
              <a:spLocks noChangeShapeType="1"/>
            </p:cNvSpPr>
            <p:nvPr/>
          </p:nvSpPr>
          <p:spPr bwMode="auto">
            <a:xfrm>
              <a:off x="1455" y="3319"/>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27" name="Freeform 372"/>
            <p:cNvSpPr>
              <a:spLocks/>
            </p:cNvSpPr>
            <p:nvPr/>
          </p:nvSpPr>
          <p:spPr bwMode="auto">
            <a:xfrm>
              <a:off x="1549" y="328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21" name="Group 455"/>
          <p:cNvGrpSpPr>
            <a:grpSpLocks/>
          </p:cNvGrpSpPr>
          <p:nvPr/>
        </p:nvGrpSpPr>
        <p:grpSpPr bwMode="auto">
          <a:xfrm>
            <a:off x="3859213" y="4522118"/>
            <a:ext cx="482600" cy="1069975"/>
            <a:chOff x="2437" y="2855"/>
            <a:chExt cx="304" cy="674"/>
          </a:xfrm>
        </p:grpSpPr>
        <p:sp>
          <p:nvSpPr>
            <p:cNvPr id="118910" name="Rectangle 395"/>
            <p:cNvSpPr>
              <a:spLocks noChangeArrowheads="1"/>
            </p:cNvSpPr>
            <p:nvPr/>
          </p:nvSpPr>
          <p:spPr bwMode="auto">
            <a:xfrm>
              <a:off x="2440" y="3005"/>
              <a:ext cx="298"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18911" name="Freeform 396"/>
            <p:cNvSpPr>
              <a:spLocks noEditPoints="1"/>
            </p:cNvSpPr>
            <p:nvPr/>
          </p:nvSpPr>
          <p:spPr bwMode="auto">
            <a:xfrm>
              <a:off x="2437" y="3002"/>
              <a:ext cx="304"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3" y="144"/>
                    <a:pt x="8" y="144"/>
                  </a:cubicBezTo>
                  <a:cubicBezTo>
                    <a:pt x="4" y="144"/>
                    <a:pt x="0" y="140"/>
                    <a:pt x="0" y="136"/>
                  </a:cubicBezTo>
                  <a:lnTo>
                    <a:pt x="0" y="24"/>
                  </a:lnTo>
                  <a:cubicBezTo>
                    <a:pt x="0" y="19"/>
                    <a:pt x="4" y="16"/>
                    <a:pt x="8" y="16"/>
                  </a:cubicBezTo>
                  <a:cubicBezTo>
                    <a:pt x="13" y="16"/>
                    <a:pt x="16" y="19"/>
                    <a:pt x="16" y="24"/>
                  </a:cubicBezTo>
                  <a:close/>
                  <a:moveTo>
                    <a:pt x="16" y="216"/>
                  </a:moveTo>
                  <a:lnTo>
                    <a:pt x="16" y="328"/>
                  </a:lnTo>
                  <a:cubicBezTo>
                    <a:pt x="16" y="332"/>
                    <a:pt x="13" y="336"/>
                    <a:pt x="8" y="336"/>
                  </a:cubicBezTo>
                  <a:cubicBezTo>
                    <a:pt x="4" y="336"/>
                    <a:pt x="0" y="332"/>
                    <a:pt x="0" y="328"/>
                  </a:cubicBezTo>
                  <a:lnTo>
                    <a:pt x="0" y="216"/>
                  </a:lnTo>
                  <a:cubicBezTo>
                    <a:pt x="0" y="211"/>
                    <a:pt x="4" y="208"/>
                    <a:pt x="8" y="208"/>
                  </a:cubicBezTo>
                  <a:cubicBezTo>
                    <a:pt x="13" y="208"/>
                    <a:pt x="16" y="211"/>
                    <a:pt x="16" y="216"/>
                  </a:cubicBezTo>
                  <a:close/>
                  <a:moveTo>
                    <a:pt x="16" y="408"/>
                  </a:moveTo>
                  <a:lnTo>
                    <a:pt x="16" y="520"/>
                  </a:lnTo>
                  <a:cubicBezTo>
                    <a:pt x="16" y="524"/>
                    <a:pt x="13" y="528"/>
                    <a:pt x="8" y="528"/>
                  </a:cubicBezTo>
                  <a:cubicBezTo>
                    <a:pt x="4" y="528"/>
                    <a:pt x="0" y="524"/>
                    <a:pt x="0" y="520"/>
                  </a:cubicBezTo>
                  <a:lnTo>
                    <a:pt x="0" y="408"/>
                  </a:lnTo>
                  <a:cubicBezTo>
                    <a:pt x="0" y="403"/>
                    <a:pt x="4" y="400"/>
                    <a:pt x="8" y="400"/>
                  </a:cubicBezTo>
                  <a:cubicBezTo>
                    <a:pt x="13" y="400"/>
                    <a:pt x="16" y="403"/>
                    <a:pt x="16" y="408"/>
                  </a:cubicBezTo>
                  <a:close/>
                  <a:moveTo>
                    <a:pt x="16" y="600"/>
                  </a:moveTo>
                  <a:lnTo>
                    <a:pt x="16" y="712"/>
                  </a:lnTo>
                  <a:cubicBezTo>
                    <a:pt x="16" y="716"/>
                    <a:pt x="13" y="720"/>
                    <a:pt x="8" y="720"/>
                  </a:cubicBezTo>
                  <a:cubicBezTo>
                    <a:pt x="4" y="720"/>
                    <a:pt x="0" y="716"/>
                    <a:pt x="0" y="712"/>
                  </a:cubicBezTo>
                  <a:lnTo>
                    <a:pt x="0" y="600"/>
                  </a:lnTo>
                  <a:cubicBezTo>
                    <a:pt x="0" y="595"/>
                    <a:pt x="4" y="592"/>
                    <a:pt x="8" y="592"/>
                  </a:cubicBezTo>
                  <a:cubicBezTo>
                    <a:pt x="13" y="592"/>
                    <a:pt x="16" y="595"/>
                    <a:pt x="16" y="600"/>
                  </a:cubicBezTo>
                  <a:close/>
                  <a:moveTo>
                    <a:pt x="16" y="792"/>
                  </a:moveTo>
                  <a:lnTo>
                    <a:pt x="16" y="904"/>
                  </a:lnTo>
                  <a:cubicBezTo>
                    <a:pt x="16" y="908"/>
                    <a:pt x="13" y="912"/>
                    <a:pt x="8" y="912"/>
                  </a:cubicBezTo>
                  <a:cubicBezTo>
                    <a:pt x="4" y="912"/>
                    <a:pt x="0" y="908"/>
                    <a:pt x="0" y="904"/>
                  </a:cubicBezTo>
                  <a:lnTo>
                    <a:pt x="0" y="792"/>
                  </a:lnTo>
                  <a:cubicBezTo>
                    <a:pt x="0" y="787"/>
                    <a:pt x="4" y="784"/>
                    <a:pt x="8" y="784"/>
                  </a:cubicBezTo>
                  <a:cubicBezTo>
                    <a:pt x="13" y="784"/>
                    <a:pt x="16" y="787"/>
                    <a:pt x="16" y="792"/>
                  </a:cubicBezTo>
                  <a:close/>
                  <a:moveTo>
                    <a:pt x="16" y="984"/>
                  </a:moveTo>
                  <a:lnTo>
                    <a:pt x="16" y="1096"/>
                  </a:lnTo>
                  <a:cubicBezTo>
                    <a:pt x="16" y="1100"/>
                    <a:pt x="13" y="1104"/>
                    <a:pt x="8" y="1104"/>
                  </a:cubicBezTo>
                  <a:cubicBezTo>
                    <a:pt x="4" y="1104"/>
                    <a:pt x="0" y="1100"/>
                    <a:pt x="0" y="1096"/>
                  </a:cubicBezTo>
                  <a:lnTo>
                    <a:pt x="0" y="984"/>
                  </a:lnTo>
                  <a:cubicBezTo>
                    <a:pt x="0" y="979"/>
                    <a:pt x="4" y="976"/>
                    <a:pt x="8" y="976"/>
                  </a:cubicBezTo>
                  <a:cubicBezTo>
                    <a:pt x="13" y="976"/>
                    <a:pt x="16" y="979"/>
                    <a:pt x="16" y="984"/>
                  </a:cubicBezTo>
                  <a:close/>
                  <a:moveTo>
                    <a:pt x="16" y="1176"/>
                  </a:moveTo>
                  <a:lnTo>
                    <a:pt x="16" y="1288"/>
                  </a:lnTo>
                  <a:cubicBezTo>
                    <a:pt x="16" y="1292"/>
                    <a:pt x="13" y="1296"/>
                    <a:pt x="8" y="1296"/>
                  </a:cubicBezTo>
                  <a:cubicBezTo>
                    <a:pt x="4" y="1296"/>
                    <a:pt x="0" y="1292"/>
                    <a:pt x="0" y="1288"/>
                  </a:cubicBezTo>
                  <a:lnTo>
                    <a:pt x="0" y="1176"/>
                  </a:lnTo>
                  <a:cubicBezTo>
                    <a:pt x="0" y="1171"/>
                    <a:pt x="4" y="1168"/>
                    <a:pt x="8" y="1168"/>
                  </a:cubicBezTo>
                  <a:cubicBezTo>
                    <a:pt x="13" y="1168"/>
                    <a:pt x="16" y="1171"/>
                    <a:pt x="16" y="1176"/>
                  </a:cubicBezTo>
                  <a:close/>
                  <a:moveTo>
                    <a:pt x="16" y="1368"/>
                  </a:moveTo>
                  <a:lnTo>
                    <a:pt x="16" y="1398"/>
                  </a:lnTo>
                  <a:lnTo>
                    <a:pt x="8" y="1390"/>
                  </a:lnTo>
                  <a:lnTo>
                    <a:pt x="90" y="1390"/>
                  </a:lnTo>
                  <a:cubicBezTo>
                    <a:pt x="95" y="1390"/>
                    <a:pt x="98" y="1393"/>
                    <a:pt x="98" y="1398"/>
                  </a:cubicBezTo>
                  <a:cubicBezTo>
                    <a:pt x="98" y="1402"/>
                    <a:pt x="95" y="1406"/>
                    <a:pt x="90" y="1406"/>
                  </a:cubicBezTo>
                  <a:lnTo>
                    <a:pt x="8" y="1406"/>
                  </a:lnTo>
                  <a:cubicBezTo>
                    <a:pt x="4" y="1406"/>
                    <a:pt x="0" y="1402"/>
                    <a:pt x="0" y="1398"/>
                  </a:cubicBezTo>
                  <a:lnTo>
                    <a:pt x="0" y="1368"/>
                  </a:lnTo>
                  <a:cubicBezTo>
                    <a:pt x="0" y="1363"/>
                    <a:pt x="4" y="1360"/>
                    <a:pt x="8" y="1360"/>
                  </a:cubicBezTo>
                  <a:cubicBezTo>
                    <a:pt x="13" y="1360"/>
                    <a:pt x="16" y="1363"/>
                    <a:pt x="16" y="1368"/>
                  </a:cubicBezTo>
                  <a:close/>
                  <a:moveTo>
                    <a:pt x="170" y="1390"/>
                  </a:moveTo>
                  <a:lnTo>
                    <a:pt x="282" y="1390"/>
                  </a:lnTo>
                  <a:cubicBezTo>
                    <a:pt x="287" y="1390"/>
                    <a:pt x="290" y="1393"/>
                    <a:pt x="290" y="1398"/>
                  </a:cubicBezTo>
                  <a:cubicBezTo>
                    <a:pt x="290" y="1402"/>
                    <a:pt x="287" y="1406"/>
                    <a:pt x="282" y="1406"/>
                  </a:cubicBezTo>
                  <a:lnTo>
                    <a:pt x="170" y="1406"/>
                  </a:lnTo>
                  <a:cubicBezTo>
                    <a:pt x="166" y="1406"/>
                    <a:pt x="162" y="1402"/>
                    <a:pt x="162" y="1398"/>
                  </a:cubicBezTo>
                  <a:cubicBezTo>
                    <a:pt x="162" y="1393"/>
                    <a:pt x="166" y="1390"/>
                    <a:pt x="170" y="1390"/>
                  </a:cubicBezTo>
                  <a:close/>
                  <a:moveTo>
                    <a:pt x="362" y="1390"/>
                  </a:moveTo>
                  <a:lnTo>
                    <a:pt x="474" y="1390"/>
                  </a:lnTo>
                  <a:cubicBezTo>
                    <a:pt x="479" y="1390"/>
                    <a:pt x="482" y="1393"/>
                    <a:pt x="482" y="1398"/>
                  </a:cubicBezTo>
                  <a:cubicBezTo>
                    <a:pt x="482" y="1402"/>
                    <a:pt x="479" y="1406"/>
                    <a:pt x="474" y="1406"/>
                  </a:cubicBezTo>
                  <a:lnTo>
                    <a:pt x="362" y="1406"/>
                  </a:lnTo>
                  <a:cubicBezTo>
                    <a:pt x="358" y="1406"/>
                    <a:pt x="354" y="1402"/>
                    <a:pt x="354" y="1398"/>
                  </a:cubicBezTo>
                  <a:cubicBezTo>
                    <a:pt x="354" y="1393"/>
                    <a:pt x="358" y="1390"/>
                    <a:pt x="362" y="1390"/>
                  </a:cubicBezTo>
                  <a:close/>
                  <a:moveTo>
                    <a:pt x="554" y="1390"/>
                  </a:moveTo>
                  <a:lnTo>
                    <a:pt x="666" y="1390"/>
                  </a:lnTo>
                  <a:cubicBezTo>
                    <a:pt x="671" y="1390"/>
                    <a:pt x="674" y="1393"/>
                    <a:pt x="674" y="1398"/>
                  </a:cubicBezTo>
                  <a:cubicBezTo>
                    <a:pt x="674" y="1402"/>
                    <a:pt x="671" y="1406"/>
                    <a:pt x="666" y="1406"/>
                  </a:cubicBezTo>
                  <a:lnTo>
                    <a:pt x="554" y="1406"/>
                  </a:lnTo>
                  <a:cubicBezTo>
                    <a:pt x="550" y="1406"/>
                    <a:pt x="546" y="1402"/>
                    <a:pt x="546" y="1398"/>
                  </a:cubicBezTo>
                  <a:cubicBezTo>
                    <a:pt x="546" y="1393"/>
                    <a:pt x="550" y="1390"/>
                    <a:pt x="554" y="1390"/>
                  </a:cubicBezTo>
                  <a:close/>
                  <a:moveTo>
                    <a:pt x="746" y="1390"/>
                  </a:moveTo>
                  <a:lnTo>
                    <a:pt x="801" y="1390"/>
                  </a:lnTo>
                  <a:lnTo>
                    <a:pt x="793" y="1398"/>
                  </a:lnTo>
                  <a:lnTo>
                    <a:pt x="793" y="1340"/>
                  </a:lnTo>
                  <a:cubicBezTo>
                    <a:pt x="793" y="1336"/>
                    <a:pt x="797" y="1332"/>
                    <a:pt x="801" y="1332"/>
                  </a:cubicBezTo>
                  <a:cubicBezTo>
                    <a:pt x="806" y="1332"/>
                    <a:pt x="809" y="1336"/>
                    <a:pt x="809" y="1340"/>
                  </a:cubicBezTo>
                  <a:lnTo>
                    <a:pt x="809" y="1398"/>
                  </a:lnTo>
                  <a:cubicBezTo>
                    <a:pt x="809" y="1402"/>
                    <a:pt x="806" y="1406"/>
                    <a:pt x="801" y="1406"/>
                  </a:cubicBezTo>
                  <a:lnTo>
                    <a:pt x="746" y="1406"/>
                  </a:lnTo>
                  <a:cubicBezTo>
                    <a:pt x="742" y="1406"/>
                    <a:pt x="738" y="1402"/>
                    <a:pt x="738" y="1398"/>
                  </a:cubicBezTo>
                  <a:cubicBezTo>
                    <a:pt x="738" y="1393"/>
                    <a:pt x="742" y="1390"/>
                    <a:pt x="746" y="1390"/>
                  </a:cubicBezTo>
                  <a:close/>
                  <a:moveTo>
                    <a:pt x="793" y="1260"/>
                  </a:moveTo>
                  <a:lnTo>
                    <a:pt x="793" y="1148"/>
                  </a:lnTo>
                  <a:cubicBezTo>
                    <a:pt x="793" y="1144"/>
                    <a:pt x="797" y="1140"/>
                    <a:pt x="801" y="1140"/>
                  </a:cubicBezTo>
                  <a:cubicBezTo>
                    <a:pt x="806" y="1140"/>
                    <a:pt x="809" y="1144"/>
                    <a:pt x="809" y="1148"/>
                  </a:cubicBezTo>
                  <a:lnTo>
                    <a:pt x="809" y="1260"/>
                  </a:lnTo>
                  <a:cubicBezTo>
                    <a:pt x="809" y="1265"/>
                    <a:pt x="806" y="1268"/>
                    <a:pt x="801" y="1268"/>
                  </a:cubicBezTo>
                  <a:cubicBezTo>
                    <a:pt x="797" y="1268"/>
                    <a:pt x="793" y="1265"/>
                    <a:pt x="793" y="1260"/>
                  </a:cubicBezTo>
                  <a:close/>
                  <a:moveTo>
                    <a:pt x="793" y="1068"/>
                  </a:moveTo>
                  <a:lnTo>
                    <a:pt x="793" y="956"/>
                  </a:lnTo>
                  <a:cubicBezTo>
                    <a:pt x="793" y="952"/>
                    <a:pt x="797" y="948"/>
                    <a:pt x="801" y="948"/>
                  </a:cubicBezTo>
                  <a:cubicBezTo>
                    <a:pt x="806" y="948"/>
                    <a:pt x="809" y="952"/>
                    <a:pt x="809" y="956"/>
                  </a:cubicBezTo>
                  <a:lnTo>
                    <a:pt x="809" y="1068"/>
                  </a:lnTo>
                  <a:cubicBezTo>
                    <a:pt x="809" y="1073"/>
                    <a:pt x="806" y="1076"/>
                    <a:pt x="801" y="1076"/>
                  </a:cubicBezTo>
                  <a:cubicBezTo>
                    <a:pt x="797" y="1076"/>
                    <a:pt x="793" y="1073"/>
                    <a:pt x="793" y="1068"/>
                  </a:cubicBezTo>
                  <a:close/>
                  <a:moveTo>
                    <a:pt x="793" y="876"/>
                  </a:moveTo>
                  <a:lnTo>
                    <a:pt x="793" y="764"/>
                  </a:lnTo>
                  <a:cubicBezTo>
                    <a:pt x="793" y="760"/>
                    <a:pt x="797" y="756"/>
                    <a:pt x="801" y="756"/>
                  </a:cubicBezTo>
                  <a:cubicBezTo>
                    <a:pt x="806" y="756"/>
                    <a:pt x="809" y="760"/>
                    <a:pt x="809" y="764"/>
                  </a:cubicBezTo>
                  <a:lnTo>
                    <a:pt x="809" y="876"/>
                  </a:lnTo>
                  <a:cubicBezTo>
                    <a:pt x="809" y="881"/>
                    <a:pt x="806" y="884"/>
                    <a:pt x="801" y="884"/>
                  </a:cubicBezTo>
                  <a:cubicBezTo>
                    <a:pt x="797" y="884"/>
                    <a:pt x="793" y="881"/>
                    <a:pt x="793" y="876"/>
                  </a:cubicBezTo>
                  <a:close/>
                  <a:moveTo>
                    <a:pt x="793" y="684"/>
                  </a:moveTo>
                  <a:lnTo>
                    <a:pt x="793" y="572"/>
                  </a:lnTo>
                  <a:cubicBezTo>
                    <a:pt x="793" y="568"/>
                    <a:pt x="797" y="564"/>
                    <a:pt x="801" y="564"/>
                  </a:cubicBezTo>
                  <a:cubicBezTo>
                    <a:pt x="806" y="564"/>
                    <a:pt x="809" y="568"/>
                    <a:pt x="809" y="572"/>
                  </a:cubicBezTo>
                  <a:lnTo>
                    <a:pt x="809" y="684"/>
                  </a:lnTo>
                  <a:cubicBezTo>
                    <a:pt x="809" y="689"/>
                    <a:pt x="806" y="692"/>
                    <a:pt x="801" y="692"/>
                  </a:cubicBezTo>
                  <a:cubicBezTo>
                    <a:pt x="797" y="692"/>
                    <a:pt x="793" y="689"/>
                    <a:pt x="793" y="684"/>
                  </a:cubicBezTo>
                  <a:close/>
                  <a:moveTo>
                    <a:pt x="793" y="492"/>
                  </a:moveTo>
                  <a:lnTo>
                    <a:pt x="793" y="380"/>
                  </a:lnTo>
                  <a:cubicBezTo>
                    <a:pt x="793" y="376"/>
                    <a:pt x="797" y="372"/>
                    <a:pt x="801" y="372"/>
                  </a:cubicBezTo>
                  <a:cubicBezTo>
                    <a:pt x="806" y="372"/>
                    <a:pt x="809" y="376"/>
                    <a:pt x="809" y="380"/>
                  </a:cubicBezTo>
                  <a:lnTo>
                    <a:pt x="809" y="492"/>
                  </a:lnTo>
                  <a:cubicBezTo>
                    <a:pt x="809" y="497"/>
                    <a:pt x="806" y="500"/>
                    <a:pt x="801" y="500"/>
                  </a:cubicBezTo>
                  <a:cubicBezTo>
                    <a:pt x="797" y="500"/>
                    <a:pt x="793" y="497"/>
                    <a:pt x="793" y="492"/>
                  </a:cubicBezTo>
                  <a:close/>
                  <a:moveTo>
                    <a:pt x="793" y="300"/>
                  </a:moveTo>
                  <a:lnTo>
                    <a:pt x="793" y="188"/>
                  </a:lnTo>
                  <a:cubicBezTo>
                    <a:pt x="793" y="184"/>
                    <a:pt x="797" y="180"/>
                    <a:pt x="801" y="180"/>
                  </a:cubicBezTo>
                  <a:cubicBezTo>
                    <a:pt x="806" y="180"/>
                    <a:pt x="809" y="184"/>
                    <a:pt x="809" y="188"/>
                  </a:cubicBezTo>
                  <a:lnTo>
                    <a:pt x="809" y="300"/>
                  </a:lnTo>
                  <a:cubicBezTo>
                    <a:pt x="809" y="305"/>
                    <a:pt x="806" y="308"/>
                    <a:pt x="801" y="308"/>
                  </a:cubicBezTo>
                  <a:cubicBezTo>
                    <a:pt x="797" y="308"/>
                    <a:pt x="793" y="305"/>
                    <a:pt x="793" y="300"/>
                  </a:cubicBezTo>
                  <a:close/>
                  <a:moveTo>
                    <a:pt x="793" y="108"/>
                  </a:moveTo>
                  <a:lnTo>
                    <a:pt x="793" y="8"/>
                  </a:lnTo>
                  <a:lnTo>
                    <a:pt x="801" y="16"/>
                  </a:lnTo>
                  <a:lnTo>
                    <a:pt x="790" y="16"/>
                  </a:lnTo>
                  <a:cubicBezTo>
                    <a:pt x="786" y="16"/>
                    <a:pt x="782" y="12"/>
                    <a:pt x="782" y="8"/>
                  </a:cubicBezTo>
                  <a:cubicBezTo>
                    <a:pt x="782" y="3"/>
                    <a:pt x="786" y="0"/>
                    <a:pt x="790" y="0"/>
                  </a:cubicBezTo>
                  <a:lnTo>
                    <a:pt x="801" y="0"/>
                  </a:lnTo>
                  <a:cubicBezTo>
                    <a:pt x="806" y="0"/>
                    <a:pt x="809" y="3"/>
                    <a:pt x="809" y="8"/>
                  </a:cubicBezTo>
                  <a:lnTo>
                    <a:pt x="809" y="108"/>
                  </a:lnTo>
                  <a:cubicBezTo>
                    <a:pt x="809" y="113"/>
                    <a:pt x="806" y="116"/>
                    <a:pt x="801" y="116"/>
                  </a:cubicBezTo>
                  <a:cubicBezTo>
                    <a:pt x="797" y="116"/>
                    <a:pt x="793" y="113"/>
                    <a:pt x="793" y="108"/>
                  </a:cubicBezTo>
                  <a:close/>
                  <a:moveTo>
                    <a:pt x="710" y="16"/>
                  </a:moveTo>
                  <a:lnTo>
                    <a:pt x="598" y="16"/>
                  </a:lnTo>
                  <a:cubicBezTo>
                    <a:pt x="594" y="16"/>
                    <a:pt x="590" y="12"/>
                    <a:pt x="590" y="8"/>
                  </a:cubicBezTo>
                  <a:cubicBezTo>
                    <a:pt x="590" y="3"/>
                    <a:pt x="594" y="0"/>
                    <a:pt x="598" y="0"/>
                  </a:cubicBezTo>
                  <a:lnTo>
                    <a:pt x="710" y="0"/>
                  </a:lnTo>
                  <a:cubicBezTo>
                    <a:pt x="715" y="0"/>
                    <a:pt x="718" y="3"/>
                    <a:pt x="718" y="8"/>
                  </a:cubicBezTo>
                  <a:cubicBezTo>
                    <a:pt x="718" y="12"/>
                    <a:pt x="715" y="16"/>
                    <a:pt x="710" y="16"/>
                  </a:cubicBezTo>
                  <a:close/>
                  <a:moveTo>
                    <a:pt x="518" y="16"/>
                  </a:moveTo>
                  <a:lnTo>
                    <a:pt x="406" y="16"/>
                  </a:lnTo>
                  <a:cubicBezTo>
                    <a:pt x="402" y="16"/>
                    <a:pt x="398" y="12"/>
                    <a:pt x="398" y="8"/>
                  </a:cubicBezTo>
                  <a:cubicBezTo>
                    <a:pt x="398" y="3"/>
                    <a:pt x="402" y="0"/>
                    <a:pt x="406" y="0"/>
                  </a:cubicBezTo>
                  <a:lnTo>
                    <a:pt x="518" y="0"/>
                  </a:lnTo>
                  <a:cubicBezTo>
                    <a:pt x="523" y="0"/>
                    <a:pt x="526" y="3"/>
                    <a:pt x="526" y="8"/>
                  </a:cubicBezTo>
                  <a:cubicBezTo>
                    <a:pt x="526" y="12"/>
                    <a:pt x="523" y="16"/>
                    <a:pt x="518" y="16"/>
                  </a:cubicBezTo>
                  <a:close/>
                  <a:moveTo>
                    <a:pt x="326" y="16"/>
                  </a:moveTo>
                  <a:lnTo>
                    <a:pt x="214" y="16"/>
                  </a:lnTo>
                  <a:cubicBezTo>
                    <a:pt x="210" y="16"/>
                    <a:pt x="206" y="12"/>
                    <a:pt x="206" y="8"/>
                  </a:cubicBezTo>
                  <a:cubicBezTo>
                    <a:pt x="206" y="3"/>
                    <a:pt x="210" y="0"/>
                    <a:pt x="214" y="0"/>
                  </a:cubicBezTo>
                  <a:lnTo>
                    <a:pt x="326" y="0"/>
                  </a:lnTo>
                  <a:cubicBezTo>
                    <a:pt x="331" y="0"/>
                    <a:pt x="334" y="3"/>
                    <a:pt x="334" y="8"/>
                  </a:cubicBezTo>
                  <a:cubicBezTo>
                    <a:pt x="334" y="12"/>
                    <a:pt x="331" y="16"/>
                    <a:pt x="326" y="16"/>
                  </a:cubicBezTo>
                  <a:close/>
                  <a:moveTo>
                    <a:pt x="134" y="16"/>
                  </a:moveTo>
                  <a:lnTo>
                    <a:pt x="22" y="16"/>
                  </a:lnTo>
                  <a:cubicBezTo>
                    <a:pt x="18" y="16"/>
                    <a:pt x="14" y="12"/>
                    <a:pt x="14" y="8"/>
                  </a:cubicBezTo>
                  <a:cubicBezTo>
                    <a:pt x="14" y="3"/>
                    <a:pt x="18" y="0"/>
                    <a:pt x="22" y="0"/>
                  </a:cubicBezTo>
                  <a:lnTo>
                    <a:pt x="134" y="0"/>
                  </a:lnTo>
                  <a:cubicBezTo>
                    <a:pt x="139" y="0"/>
                    <a:pt x="142" y="3"/>
                    <a:pt x="142" y="8"/>
                  </a:cubicBezTo>
                  <a:cubicBezTo>
                    <a:pt x="142" y="12"/>
                    <a:pt x="139" y="16"/>
                    <a:pt x="134" y="16"/>
                  </a:cubicBezTo>
                  <a:close/>
                </a:path>
              </a:pathLst>
            </a:custGeom>
            <a:solidFill>
              <a:srgbClr val="000000"/>
            </a:solidFill>
            <a:ln w="9525">
              <a:solidFill>
                <a:srgbClr val="000000"/>
              </a:solidFill>
              <a:bevel/>
              <a:headEnd/>
              <a:tailEnd/>
            </a:ln>
          </p:spPr>
          <p:txBody>
            <a:bodyPr/>
            <a:lstStyle/>
            <a:p>
              <a:endParaRPr lang="zh-TW" altLang="en-US"/>
            </a:p>
          </p:txBody>
        </p:sp>
        <p:sp>
          <p:nvSpPr>
            <p:cNvPr id="118912" name="Rectangle 397"/>
            <p:cNvSpPr>
              <a:spLocks noChangeArrowheads="1"/>
            </p:cNvSpPr>
            <p:nvPr/>
          </p:nvSpPr>
          <p:spPr bwMode="auto">
            <a:xfrm>
              <a:off x="2547" y="2855"/>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D</a:t>
              </a:r>
              <a:endParaRPr lang="en-US" altLang="zh-TW" sz="1800">
                <a:solidFill>
                  <a:srgbClr val="000000"/>
                </a:solidFill>
              </a:endParaRPr>
            </a:p>
          </p:txBody>
        </p:sp>
        <p:sp>
          <p:nvSpPr>
            <p:cNvPr id="118913" name="Line 402"/>
            <p:cNvSpPr>
              <a:spLocks noChangeShapeType="1"/>
            </p:cNvSpPr>
            <p:nvPr/>
          </p:nvSpPr>
          <p:spPr bwMode="auto">
            <a:xfrm>
              <a:off x="2509" y="3206"/>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14" name="Freeform 403"/>
            <p:cNvSpPr>
              <a:spLocks/>
            </p:cNvSpPr>
            <p:nvPr/>
          </p:nvSpPr>
          <p:spPr bwMode="auto">
            <a:xfrm>
              <a:off x="2602" y="3176"/>
              <a:ext cx="93" cy="61"/>
            </a:xfrm>
            <a:custGeom>
              <a:avLst/>
              <a:gdLst>
                <a:gd name="T0" fmla="*/ 0 w 93"/>
                <a:gd name="T1" fmla="*/ 0 h 61"/>
                <a:gd name="T2" fmla="*/ 93 w 93"/>
                <a:gd name="T3" fmla="*/ 30 h 61"/>
                <a:gd name="T4" fmla="*/ 0 w 93"/>
                <a:gd name="T5" fmla="*/ 61 h 61"/>
                <a:gd name="T6" fmla="*/ 0 w 93"/>
                <a:gd name="T7" fmla="*/ 0 h 61"/>
                <a:gd name="T8" fmla="*/ 0 60000 65536"/>
                <a:gd name="T9" fmla="*/ 0 60000 65536"/>
                <a:gd name="T10" fmla="*/ 0 60000 65536"/>
                <a:gd name="T11" fmla="*/ 0 60000 65536"/>
                <a:gd name="T12" fmla="*/ 0 w 93"/>
                <a:gd name="T13" fmla="*/ 0 h 61"/>
                <a:gd name="T14" fmla="*/ 93 w 93"/>
                <a:gd name="T15" fmla="*/ 61 h 61"/>
              </a:gdLst>
              <a:ahLst/>
              <a:cxnLst>
                <a:cxn ang="T8">
                  <a:pos x="T0" y="T1"/>
                </a:cxn>
                <a:cxn ang="T9">
                  <a:pos x="T2" y="T3"/>
                </a:cxn>
                <a:cxn ang="T10">
                  <a:pos x="T4" y="T5"/>
                </a:cxn>
                <a:cxn ang="T11">
                  <a:pos x="T6" y="T7"/>
                </a:cxn>
              </a:cxnLst>
              <a:rect l="T12" t="T13" r="T14" b="T15"/>
              <a:pathLst>
                <a:path w="93" h="61">
                  <a:moveTo>
                    <a:pt x="0" y="0"/>
                  </a:moveTo>
                  <a:lnTo>
                    <a:pt x="93"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sp>
          <p:nvSpPr>
            <p:cNvPr id="118915" name="Line 404"/>
            <p:cNvSpPr>
              <a:spLocks noChangeShapeType="1"/>
            </p:cNvSpPr>
            <p:nvPr/>
          </p:nvSpPr>
          <p:spPr bwMode="auto">
            <a:xfrm>
              <a:off x="2509" y="3319"/>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16" name="Freeform 405"/>
            <p:cNvSpPr>
              <a:spLocks/>
            </p:cNvSpPr>
            <p:nvPr/>
          </p:nvSpPr>
          <p:spPr bwMode="auto">
            <a:xfrm>
              <a:off x="2602" y="3289"/>
              <a:ext cx="93" cy="61"/>
            </a:xfrm>
            <a:custGeom>
              <a:avLst/>
              <a:gdLst>
                <a:gd name="T0" fmla="*/ 0 w 93"/>
                <a:gd name="T1" fmla="*/ 0 h 61"/>
                <a:gd name="T2" fmla="*/ 93 w 93"/>
                <a:gd name="T3" fmla="*/ 30 h 61"/>
                <a:gd name="T4" fmla="*/ 0 w 93"/>
                <a:gd name="T5" fmla="*/ 61 h 61"/>
                <a:gd name="T6" fmla="*/ 0 w 93"/>
                <a:gd name="T7" fmla="*/ 0 h 61"/>
                <a:gd name="T8" fmla="*/ 0 60000 65536"/>
                <a:gd name="T9" fmla="*/ 0 60000 65536"/>
                <a:gd name="T10" fmla="*/ 0 60000 65536"/>
                <a:gd name="T11" fmla="*/ 0 60000 65536"/>
                <a:gd name="T12" fmla="*/ 0 w 93"/>
                <a:gd name="T13" fmla="*/ 0 h 61"/>
                <a:gd name="T14" fmla="*/ 93 w 93"/>
                <a:gd name="T15" fmla="*/ 61 h 61"/>
              </a:gdLst>
              <a:ahLst/>
              <a:cxnLst>
                <a:cxn ang="T8">
                  <a:pos x="T0" y="T1"/>
                </a:cxn>
                <a:cxn ang="T9">
                  <a:pos x="T2" y="T3"/>
                </a:cxn>
                <a:cxn ang="T10">
                  <a:pos x="T4" y="T5"/>
                </a:cxn>
                <a:cxn ang="T11">
                  <a:pos x="T6" y="T7"/>
                </a:cxn>
              </a:cxnLst>
              <a:rect l="T12" t="T13" r="T14" b="T15"/>
              <a:pathLst>
                <a:path w="93" h="61">
                  <a:moveTo>
                    <a:pt x="0" y="0"/>
                  </a:moveTo>
                  <a:lnTo>
                    <a:pt x="93"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grpSp>
      <p:grpSp>
        <p:nvGrpSpPr>
          <p:cNvPr id="22" name="Group 458"/>
          <p:cNvGrpSpPr>
            <a:grpSpLocks/>
          </p:cNvGrpSpPr>
          <p:nvPr/>
        </p:nvGrpSpPr>
        <p:grpSpPr bwMode="auto">
          <a:xfrm>
            <a:off x="4956175" y="4522118"/>
            <a:ext cx="482600" cy="1069975"/>
            <a:chOff x="3491" y="2855"/>
            <a:chExt cx="304" cy="674"/>
          </a:xfrm>
        </p:grpSpPr>
        <p:sp>
          <p:nvSpPr>
            <p:cNvPr id="118899" name="Rectangle 428"/>
            <p:cNvSpPr>
              <a:spLocks noChangeArrowheads="1"/>
            </p:cNvSpPr>
            <p:nvPr/>
          </p:nvSpPr>
          <p:spPr bwMode="auto">
            <a:xfrm>
              <a:off x="3494" y="3005"/>
              <a:ext cx="298"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18900" name="Freeform 429"/>
            <p:cNvSpPr>
              <a:spLocks noEditPoints="1"/>
            </p:cNvSpPr>
            <p:nvPr/>
          </p:nvSpPr>
          <p:spPr bwMode="auto">
            <a:xfrm>
              <a:off x="3491" y="3002"/>
              <a:ext cx="304"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3" y="144"/>
                    <a:pt x="8" y="144"/>
                  </a:cubicBezTo>
                  <a:cubicBezTo>
                    <a:pt x="4" y="144"/>
                    <a:pt x="0" y="140"/>
                    <a:pt x="0" y="136"/>
                  </a:cubicBezTo>
                  <a:lnTo>
                    <a:pt x="0" y="24"/>
                  </a:lnTo>
                  <a:cubicBezTo>
                    <a:pt x="0" y="19"/>
                    <a:pt x="4" y="16"/>
                    <a:pt x="8" y="16"/>
                  </a:cubicBezTo>
                  <a:cubicBezTo>
                    <a:pt x="13" y="16"/>
                    <a:pt x="16" y="19"/>
                    <a:pt x="16" y="24"/>
                  </a:cubicBezTo>
                  <a:close/>
                  <a:moveTo>
                    <a:pt x="16" y="216"/>
                  </a:moveTo>
                  <a:lnTo>
                    <a:pt x="16" y="328"/>
                  </a:lnTo>
                  <a:cubicBezTo>
                    <a:pt x="16" y="332"/>
                    <a:pt x="13" y="336"/>
                    <a:pt x="8" y="336"/>
                  </a:cubicBezTo>
                  <a:cubicBezTo>
                    <a:pt x="4" y="336"/>
                    <a:pt x="0" y="332"/>
                    <a:pt x="0" y="328"/>
                  </a:cubicBezTo>
                  <a:lnTo>
                    <a:pt x="0" y="216"/>
                  </a:lnTo>
                  <a:cubicBezTo>
                    <a:pt x="0" y="211"/>
                    <a:pt x="4" y="208"/>
                    <a:pt x="8" y="208"/>
                  </a:cubicBezTo>
                  <a:cubicBezTo>
                    <a:pt x="13" y="208"/>
                    <a:pt x="16" y="211"/>
                    <a:pt x="16" y="216"/>
                  </a:cubicBezTo>
                  <a:close/>
                  <a:moveTo>
                    <a:pt x="16" y="408"/>
                  </a:moveTo>
                  <a:lnTo>
                    <a:pt x="16" y="520"/>
                  </a:lnTo>
                  <a:cubicBezTo>
                    <a:pt x="16" y="524"/>
                    <a:pt x="13" y="528"/>
                    <a:pt x="8" y="528"/>
                  </a:cubicBezTo>
                  <a:cubicBezTo>
                    <a:pt x="4" y="528"/>
                    <a:pt x="0" y="524"/>
                    <a:pt x="0" y="520"/>
                  </a:cubicBezTo>
                  <a:lnTo>
                    <a:pt x="0" y="408"/>
                  </a:lnTo>
                  <a:cubicBezTo>
                    <a:pt x="0" y="403"/>
                    <a:pt x="4" y="400"/>
                    <a:pt x="8" y="400"/>
                  </a:cubicBezTo>
                  <a:cubicBezTo>
                    <a:pt x="13" y="400"/>
                    <a:pt x="16" y="403"/>
                    <a:pt x="16" y="408"/>
                  </a:cubicBezTo>
                  <a:close/>
                  <a:moveTo>
                    <a:pt x="16" y="600"/>
                  </a:moveTo>
                  <a:lnTo>
                    <a:pt x="16" y="712"/>
                  </a:lnTo>
                  <a:cubicBezTo>
                    <a:pt x="16" y="716"/>
                    <a:pt x="13" y="720"/>
                    <a:pt x="8" y="720"/>
                  </a:cubicBezTo>
                  <a:cubicBezTo>
                    <a:pt x="4" y="720"/>
                    <a:pt x="0" y="716"/>
                    <a:pt x="0" y="712"/>
                  </a:cubicBezTo>
                  <a:lnTo>
                    <a:pt x="0" y="600"/>
                  </a:lnTo>
                  <a:cubicBezTo>
                    <a:pt x="0" y="595"/>
                    <a:pt x="4" y="592"/>
                    <a:pt x="8" y="592"/>
                  </a:cubicBezTo>
                  <a:cubicBezTo>
                    <a:pt x="13" y="592"/>
                    <a:pt x="16" y="595"/>
                    <a:pt x="16" y="600"/>
                  </a:cubicBezTo>
                  <a:close/>
                  <a:moveTo>
                    <a:pt x="16" y="792"/>
                  </a:moveTo>
                  <a:lnTo>
                    <a:pt x="16" y="904"/>
                  </a:lnTo>
                  <a:cubicBezTo>
                    <a:pt x="16" y="908"/>
                    <a:pt x="13" y="912"/>
                    <a:pt x="8" y="912"/>
                  </a:cubicBezTo>
                  <a:cubicBezTo>
                    <a:pt x="4" y="912"/>
                    <a:pt x="0" y="908"/>
                    <a:pt x="0" y="904"/>
                  </a:cubicBezTo>
                  <a:lnTo>
                    <a:pt x="0" y="792"/>
                  </a:lnTo>
                  <a:cubicBezTo>
                    <a:pt x="0" y="787"/>
                    <a:pt x="4" y="784"/>
                    <a:pt x="8" y="784"/>
                  </a:cubicBezTo>
                  <a:cubicBezTo>
                    <a:pt x="13" y="784"/>
                    <a:pt x="16" y="787"/>
                    <a:pt x="16" y="792"/>
                  </a:cubicBezTo>
                  <a:close/>
                  <a:moveTo>
                    <a:pt x="16" y="984"/>
                  </a:moveTo>
                  <a:lnTo>
                    <a:pt x="16" y="1096"/>
                  </a:lnTo>
                  <a:cubicBezTo>
                    <a:pt x="16" y="1100"/>
                    <a:pt x="13" y="1104"/>
                    <a:pt x="8" y="1104"/>
                  </a:cubicBezTo>
                  <a:cubicBezTo>
                    <a:pt x="4" y="1104"/>
                    <a:pt x="0" y="1100"/>
                    <a:pt x="0" y="1096"/>
                  </a:cubicBezTo>
                  <a:lnTo>
                    <a:pt x="0" y="984"/>
                  </a:lnTo>
                  <a:cubicBezTo>
                    <a:pt x="0" y="979"/>
                    <a:pt x="4" y="976"/>
                    <a:pt x="8" y="976"/>
                  </a:cubicBezTo>
                  <a:cubicBezTo>
                    <a:pt x="13" y="976"/>
                    <a:pt x="16" y="979"/>
                    <a:pt x="16" y="984"/>
                  </a:cubicBezTo>
                  <a:close/>
                  <a:moveTo>
                    <a:pt x="16" y="1176"/>
                  </a:moveTo>
                  <a:lnTo>
                    <a:pt x="16" y="1288"/>
                  </a:lnTo>
                  <a:cubicBezTo>
                    <a:pt x="16" y="1292"/>
                    <a:pt x="13" y="1296"/>
                    <a:pt x="8" y="1296"/>
                  </a:cubicBezTo>
                  <a:cubicBezTo>
                    <a:pt x="4" y="1296"/>
                    <a:pt x="0" y="1292"/>
                    <a:pt x="0" y="1288"/>
                  </a:cubicBezTo>
                  <a:lnTo>
                    <a:pt x="0" y="1176"/>
                  </a:lnTo>
                  <a:cubicBezTo>
                    <a:pt x="0" y="1171"/>
                    <a:pt x="4" y="1168"/>
                    <a:pt x="8" y="1168"/>
                  </a:cubicBezTo>
                  <a:cubicBezTo>
                    <a:pt x="13" y="1168"/>
                    <a:pt x="16" y="1171"/>
                    <a:pt x="16" y="1176"/>
                  </a:cubicBezTo>
                  <a:close/>
                  <a:moveTo>
                    <a:pt x="16" y="1368"/>
                  </a:moveTo>
                  <a:lnTo>
                    <a:pt x="16" y="1398"/>
                  </a:lnTo>
                  <a:lnTo>
                    <a:pt x="8" y="1390"/>
                  </a:lnTo>
                  <a:lnTo>
                    <a:pt x="90" y="1390"/>
                  </a:lnTo>
                  <a:cubicBezTo>
                    <a:pt x="95" y="1390"/>
                    <a:pt x="98" y="1393"/>
                    <a:pt x="98" y="1398"/>
                  </a:cubicBezTo>
                  <a:cubicBezTo>
                    <a:pt x="98" y="1402"/>
                    <a:pt x="95" y="1406"/>
                    <a:pt x="90" y="1406"/>
                  </a:cubicBezTo>
                  <a:lnTo>
                    <a:pt x="8" y="1406"/>
                  </a:lnTo>
                  <a:cubicBezTo>
                    <a:pt x="4" y="1406"/>
                    <a:pt x="0" y="1402"/>
                    <a:pt x="0" y="1398"/>
                  </a:cubicBezTo>
                  <a:lnTo>
                    <a:pt x="0" y="1368"/>
                  </a:lnTo>
                  <a:cubicBezTo>
                    <a:pt x="0" y="1363"/>
                    <a:pt x="4" y="1360"/>
                    <a:pt x="8" y="1360"/>
                  </a:cubicBezTo>
                  <a:cubicBezTo>
                    <a:pt x="13" y="1360"/>
                    <a:pt x="16" y="1363"/>
                    <a:pt x="16" y="1368"/>
                  </a:cubicBezTo>
                  <a:close/>
                  <a:moveTo>
                    <a:pt x="170" y="1390"/>
                  </a:moveTo>
                  <a:lnTo>
                    <a:pt x="282" y="1390"/>
                  </a:lnTo>
                  <a:cubicBezTo>
                    <a:pt x="287" y="1390"/>
                    <a:pt x="290" y="1393"/>
                    <a:pt x="290" y="1398"/>
                  </a:cubicBezTo>
                  <a:cubicBezTo>
                    <a:pt x="290" y="1402"/>
                    <a:pt x="287" y="1406"/>
                    <a:pt x="282" y="1406"/>
                  </a:cubicBezTo>
                  <a:lnTo>
                    <a:pt x="170" y="1406"/>
                  </a:lnTo>
                  <a:cubicBezTo>
                    <a:pt x="166" y="1406"/>
                    <a:pt x="162" y="1402"/>
                    <a:pt x="162" y="1398"/>
                  </a:cubicBezTo>
                  <a:cubicBezTo>
                    <a:pt x="162" y="1393"/>
                    <a:pt x="166" y="1390"/>
                    <a:pt x="170" y="1390"/>
                  </a:cubicBezTo>
                  <a:close/>
                  <a:moveTo>
                    <a:pt x="362" y="1390"/>
                  </a:moveTo>
                  <a:lnTo>
                    <a:pt x="474" y="1390"/>
                  </a:lnTo>
                  <a:cubicBezTo>
                    <a:pt x="479" y="1390"/>
                    <a:pt x="482" y="1393"/>
                    <a:pt x="482" y="1398"/>
                  </a:cubicBezTo>
                  <a:cubicBezTo>
                    <a:pt x="482" y="1402"/>
                    <a:pt x="479" y="1406"/>
                    <a:pt x="474" y="1406"/>
                  </a:cubicBezTo>
                  <a:lnTo>
                    <a:pt x="362" y="1406"/>
                  </a:lnTo>
                  <a:cubicBezTo>
                    <a:pt x="358" y="1406"/>
                    <a:pt x="354" y="1402"/>
                    <a:pt x="354" y="1398"/>
                  </a:cubicBezTo>
                  <a:cubicBezTo>
                    <a:pt x="354" y="1393"/>
                    <a:pt x="358" y="1390"/>
                    <a:pt x="362" y="1390"/>
                  </a:cubicBezTo>
                  <a:close/>
                  <a:moveTo>
                    <a:pt x="554" y="1390"/>
                  </a:moveTo>
                  <a:lnTo>
                    <a:pt x="666" y="1390"/>
                  </a:lnTo>
                  <a:cubicBezTo>
                    <a:pt x="671" y="1390"/>
                    <a:pt x="674" y="1393"/>
                    <a:pt x="674" y="1398"/>
                  </a:cubicBezTo>
                  <a:cubicBezTo>
                    <a:pt x="674" y="1402"/>
                    <a:pt x="671" y="1406"/>
                    <a:pt x="666" y="1406"/>
                  </a:cubicBezTo>
                  <a:lnTo>
                    <a:pt x="554" y="1406"/>
                  </a:lnTo>
                  <a:cubicBezTo>
                    <a:pt x="550" y="1406"/>
                    <a:pt x="546" y="1402"/>
                    <a:pt x="546" y="1398"/>
                  </a:cubicBezTo>
                  <a:cubicBezTo>
                    <a:pt x="546" y="1393"/>
                    <a:pt x="550" y="1390"/>
                    <a:pt x="554" y="1390"/>
                  </a:cubicBezTo>
                  <a:close/>
                  <a:moveTo>
                    <a:pt x="746" y="1390"/>
                  </a:moveTo>
                  <a:lnTo>
                    <a:pt x="801" y="1390"/>
                  </a:lnTo>
                  <a:lnTo>
                    <a:pt x="793" y="1398"/>
                  </a:lnTo>
                  <a:lnTo>
                    <a:pt x="793" y="1340"/>
                  </a:lnTo>
                  <a:cubicBezTo>
                    <a:pt x="793" y="1336"/>
                    <a:pt x="797" y="1332"/>
                    <a:pt x="801" y="1332"/>
                  </a:cubicBezTo>
                  <a:cubicBezTo>
                    <a:pt x="805" y="1332"/>
                    <a:pt x="809" y="1336"/>
                    <a:pt x="809" y="1340"/>
                  </a:cubicBezTo>
                  <a:lnTo>
                    <a:pt x="809" y="1398"/>
                  </a:lnTo>
                  <a:cubicBezTo>
                    <a:pt x="809" y="1402"/>
                    <a:pt x="805" y="1406"/>
                    <a:pt x="801" y="1406"/>
                  </a:cubicBezTo>
                  <a:lnTo>
                    <a:pt x="746" y="1406"/>
                  </a:lnTo>
                  <a:cubicBezTo>
                    <a:pt x="742" y="1406"/>
                    <a:pt x="738" y="1402"/>
                    <a:pt x="738" y="1398"/>
                  </a:cubicBezTo>
                  <a:cubicBezTo>
                    <a:pt x="738" y="1393"/>
                    <a:pt x="742" y="1390"/>
                    <a:pt x="746" y="1390"/>
                  </a:cubicBezTo>
                  <a:close/>
                  <a:moveTo>
                    <a:pt x="793" y="1260"/>
                  </a:moveTo>
                  <a:lnTo>
                    <a:pt x="793" y="1148"/>
                  </a:lnTo>
                  <a:cubicBezTo>
                    <a:pt x="793" y="1144"/>
                    <a:pt x="797" y="1140"/>
                    <a:pt x="801" y="1140"/>
                  </a:cubicBezTo>
                  <a:cubicBezTo>
                    <a:pt x="805" y="1140"/>
                    <a:pt x="809" y="1144"/>
                    <a:pt x="809" y="1148"/>
                  </a:cubicBezTo>
                  <a:lnTo>
                    <a:pt x="809" y="1260"/>
                  </a:lnTo>
                  <a:cubicBezTo>
                    <a:pt x="809" y="1265"/>
                    <a:pt x="805" y="1268"/>
                    <a:pt x="801" y="1268"/>
                  </a:cubicBezTo>
                  <a:cubicBezTo>
                    <a:pt x="797" y="1268"/>
                    <a:pt x="793" y="1265"/>
                    <a:pt x="793" y="1260"/>
                  </a:cubicBezTo>
                  <a:close/>
                  <a:moveTo>
                    <a:pt x="793" y="1068"/>
                  </a:moveTo>
                  <a:lnTo>
                    <a:pt x="793" y="956"/>
                  </a:lnTo>
                  <a:cubicBezTo>
                    <a:pt x="793" y="952"/>
                    <a:pt x="797" y="948"/>
                    <a:pt x="801" y="948"/>
                  </a:cubicBezTo>
                  <a:cubicBezTo>
                    <a:pt x="805" y="948"/>
                    <a:pt x="809" y="952"/>
                    <a:pt x="809" y="956"/>
                  </a:cubicBezTo>
                  <a:lnTo>
                    <a:pt x="809" y="1068"/>
                  </a:lnTo>
                  <a:cubicBezTo>
                    <a:pt x="809" y="1073"/>
                    <a:pt x="805" y="1076"/>
                    <a:pt x="801" y="1076"/>
                  </a:cubicBezTo>
                  <a:cubicBezTo>
                    <a:pt x="797" y="1076"/>
                    <a:pt x="793" y="1073"/>
                    <a:pt x="793" y="1068"/>
                  </a:cubicBezTo>
                  <a:close/>
                  <a:moveTo>
                    <a:pt x="793" y="876"/>
                  </a:moveTo>
                  <a:lnTo>
                    <a:pt x="793" y="764"/>
                  </a:lnTo>
                  <a:cubicBezTo>
                    <a:pt x="793" y="760"/>
                    <a:pt x="797" y="756"/>
                    <a:pt x="801" y="756"/>
                  </a:cubicBezTo>
                  <a:cubicBezTo>
                    <a:pt x="805" y="756"/>
                    <a:pt x="809" y="760"/>
                    <a:pt x="809" y="764"/>
                  </a:cubicBezTo>
                  <a:lnTo>
                    <a:pt x="809" y="876"/>
                  </a:lnTo>
                  <a:cubicBezTo>
                    <a:pt x="809" y="881"/>
                    <a:pt x="805" y="884"/>
                    <a:pt x="801" y="884"/>
                  </a:cubicBezTo>
                  <a:cubicBezTo>
                    <a:pt x="797" y="884"/>
                    <a:pt x="793" y="881"/>
                    <a:pt x="793" y="876"/>
                  </a:cubicBezTo>
                  <a:close/>
                  <a:moveTo>
                    <a:pt x="793" y="684"/>
                  </a:moveTo>
                  <a:lnTo>
                    <a:pt x="793" y="572"/>
                  </a:lnTo>
                  <a:cubicBezTo>
                    <a:pt x="793" y="568"/>
                    <a:pt x="797" y="564"/>
                    <a:pt x="801" y="564"/>
                  </a:cubicBezTo>
                  <a:cubicBezTo>
                    <a:pt x="805" y="564"/>
                    <a:pt x="809" y="568"/>
                    <a:pt x="809" y="572"/>
                  </a:cubicBezTo>
                  <a:lnTo>
                    <a:pt x="809" y="684"/>
                  </a:lnTo>
                  <a:cubicBezTo>
                    <a:pt x="809" y="689"/>
                    <a:pt x="805" y="692"/>
                    <a:pt x="801" y="692"/>
                  </a:cubicBezTo>
                  <a:cubicBezTo>
                    <a:pt x="797" y="692"/>
                    <a:pt x="793" y="689"/>
                    <a:pt x="793" y="684"/>
                  </a:cubicBezTo>
                  <a:close/>
                  <a:moveTo>
                    <a:pt x="793" y="492"/>
                  </a:moveTo>
                  <a:lnTo>
                    <a:pt x="793" y="380"/>
                  </a:lnTo>
                  <a:cubicBezTo>
                    <a:pt x="793" y="376"/>
                    <a:pt x="797" y="372"/>
                    <a:pt x="801" y="372"/>
                  </a:cubicBezTo>
                  <a:cubicBezTo>
                    <a:pt x="805" y="372"/>
                    <a:pt x="809" y="376"/>
                    <a:pt x="809" y="380"/>
                  </a:cubicBezTo>
                  <a:lnTo>
                    <a:pt x="809" y="492"/>
                  </a:lnTo>
                  <a:cubicBezTo>
                    <a:pt x="809" y="497"/>
                    <a:pt x="805" y="500"/>
                    <a:pt x="801" y="500"/>
                  </a:cubicBezTo>
                  <a:cubicBezTo>
                    <a:pt x="797" y="500"/>
                    <a:pt x="793" y="497"/>
                    <a:pt x="793" y="492"/>
                  </a:cubicBezTo>
                  <a:close/>
                  <a:moveTo>
                    <a:pt x="793" y="300"/>
                  </a:moveTo>
                  <a:lnTo>
                    <a:pt x="793" y="188"/>
                  </a:lnTo>
                  <a:cubicBezTo>
                    <a:pt x="793" y="184"/>
                    <a:pt x="797" y="180"/>
                    <a:pt x="801" y="180"/>
                  </a:cubicBezTo>
                  <a:cubicBezTo>
                    <a:pt x="805" y="180"/>
                    <a:pt x="809" y="184"/>
                    <a:pt x="809" y="188"/>
                  </a:cubicBezTo>
                  <a:lnTo>
                    <a:pt x="809" y="300"/>
                  </a:lnTo>
                  <a:cubicBezTo>
                    <a:pt x="809" y="305"/>
                    <a:pt x="805" y="308"/>
                    <a:pt x="801" y="308"/>
                  </a:cubicBezTo>
                  <a:cubicBezTo>
                    <a:pt x="797" y="308"/>
                    <a:pt x="793" y="305"/>
                    <a:pt x="793" y="300"/>
                  </a:cubicBezTo>
                  <a:close/>
                  <a:moveTo>
                    <a:pt x="793" y="108"/>
                  </a:moveTo>
                  <a:lnTo>
                    <a:pt x="793" y="8"/>
                  </a:lnTo>
                  <a:lnTo>
                    <a:pt x="801" y="16"/>
                  </a:lnTo>
                  <a:lnTo>
                    <a:pt x="790" y="16"/>
                  </a:lnTo>
                  <a:cubicBezTo>
                    <a:pt x="786" y="16"/>
                    <a:pt x="782" y="12"/>
                    <a:pt x="782" y="8"/>
                  </a:cubicBezTo>
                  <a:cubicBezTo>
                    <a:pt x="782" y="3"/>
                    <a:pt x="786" y="0"/>
                    <a:pt x="790" y="0"/>
                  </a:cubicBezTo>
                  <a:lnTo>
                    <a:pt x="801" y="0"/>
                  </a:lnTo>
                  <a:cubicBezTo>
                    <a:pt x="805" y="0"/>
                    <a:pt x="809" y="3"/>
                    <a:pt x="809" y="8"/>
                  </a:cubicBezTo>
                  <a:lnTo>
                    <a:pt x="809" y="108"/>
                  </a:lnTo>
                  <a:cubicBezTo>
                    <a:pt x="809" y="113"/>
                    <a:pt x="805" y="116"/>
                    <a:pt x="801" y="116"/>
                  </a:cubicBezTo>
                  <a:cubicBezTo>
                    <a:pt x="797" y="116"/>
                    <a:pt x="793" y="113"/>
                    <a:pt x="793" y="108"/>
                  </a:cubicBezTo>
                  <a:close/>
                  <a:moveTo>
                    <a:pt x="710" y="16"/>
                  </a:moveTo>
                  <a:lnTo>
                    <a:pt x="598" y="16"/>
                  </a:lnTo>
                  <a:cubicBezTo>
                    <a:pt x="594" y="16"/>
                    <a:pt x="590" y="12"/>
                    <a:pt x="590" y="8"/>
                  </a:cubicBezTo>
                  <a:cubicBezTo>
                    <a:pt x="590" y="3"/>
                    <a:pt x="594" y="0"/>
                    <a:pt x="598" y="0"/>
                  </a:cubicBezTo>
                  <a:lnTo>
                    <a:pt x="710" y="0"/>
                  </a:lnTo>
                  <a:cubicBezTo>
                    <a:pt x="714" y="0"/>
                    <a:pt x="718" y="3"/>
                    <a:pt x="718" y="8"/>
                  </a:cubicBezTo>
                  <a:cubicBezTo>
                    <a:pt x="718" y="12"/>
                    <a:pt x="714" y="16"/>
                    <a:pt x="710" y="16"/>
                  </a:cubicBezTo>
                  <a:close/>
                  <a:moveTo>
                    <a:pt x="518" y="16"/>
                  </a:moveTo>
                  <a:lnTo>
                    <a:pt x="406" y="16"/>
                  </a:lnTo>
                  <a:cubicBezTo>
                    <a:pt x="402" y="16"/>
                    <a:pt x="398" y="12"/>
                    <a:pt x="398" y="8"/>
                  </a:cubicBezTo>
                  <a:cubicBezTo>
                    <a:pt x="398" y="3"/>
                    <a:pt x="402" y="0"/>
                    <a:pt x="406" y="0"/>
                  </a:cubicBezTo>
                  <a:lnTo>
                    <a:pt x="518" y="0"/>
                  </a:lnTo>
                  <a:cubicBezTo>
                    <a:pt x="522" y="0"/>
                    <a:pt x="526" y="3"/>
                    <a:pt x="526" y="8"/>
                  </a:cubicBezTo>
                  <a:cubicBezTo>
                    <a:pt x="526" y="12"/>
                    <a:pt x="522" y="16"/>
                    <a:pt x="518" y="16"/>
                  </a:cubicBezTo>
                  <a:close/>
                  <a:moveTo>
                    <a:pt x="326" y="16"/>
                  </a:moveTo>
                  <a:lnTo>
                    <a:pt x="214" y="16"/>
                  </a:lnTo>
                  <a:cubicBezTo>
                    <a:pt x="210" y="16"/>
                    <a:pt x="206" y="12"/>
                    <a:pt x="206" y="8"/>
                  </a:cubicBezTo>
                  <a:cubicBezTo>
                    <a:pt x="206" y="3"/>
                    <a:pt x="210" y="0"/>
                    <a:pt x="214" y="0"/>
                  </a:cubicBezTo>
                  <a:lnTo>
                    <a:pt x="326" y="0"/>
                  </a:lnTo>
                  <a:cubicBezTo>
                    <a:pt x="330" y="0"/>
                    <a:pt x="334" y="3"/>
                    <a:pt x="334" y="8"/>
                  </a:cubicBezTo>
                  <a:cubicBezTo>
                    <a:pt x="334" y="12"/>
                    <a:pt x="330" y="16"/>
                    <a:pt x="326" y="16"/>
                  </a:cubicBezTo>
                  <a:close/>
                  <a:moveTo>
                    <a:pt x="134" y="16"/>
                  </a:moveTo>
                  <a:lnTo>
                    <a:pt x="22" y="16"/>
                  </a:lnTo>
                  <a:cubicBezTo>
                    <a:pt x="18" y="16"/>
                    <a:pt x="14" y="12"/>
                    <a:pt x="14" y="8"/>
                  </a:cubicBezTo>
                  <a:cubicBezTo>
                    <a:pt x="14" y="3"/>
                    <a:pt x="18"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zh-TW" altLang="en-US"/>
            </a:p>
          </p:txBody>
        </p:sp>
        <p:sp>
          <p:nvSpPr>
            <p:cNvPr id="118901" name="Rectangle 430"/>
            <p:cNvSpPr>
              <a:spLocks noChangeArrowheads="1"/>
            </p:cNvSpPr>
            <p:nvPr/>
          </p:nvSpPr>
          <p:spPr bwMode="auto">
            <a:xfrm>
              <a:off x="3597" y="2855"/>
              <a:ext cx="8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G</a:t>
              </a:r>
              <a:endParaRPr lang="en-US" altLang="zh-TW" sz="1800">
                <a:solidFill>
                  <a:srgbClr val="000000"/>
                </a:solidFill>
              </a:endParaRPr>
            </a:p>
          </p:txBody>
        </p:sp>
        <p:sp>
          <p:nvSpPr>
            <p:cNvPr id="118902" name="Line 431"/>
            <p:cNvSpPr>
              <a:spLocks noChangeShapeType="1"/>
            </p:cNvSpPr>
            <p:nvPr/>
          </p:nvSpPr>
          <p:spPr bwMode="auto">
            <a:xfrm>
              <a:off x="3568" y="3079"/>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03" name="Freeform 432"/>
            <p:cNvSpPr>
              <a:spLocks/>
            </p:cNvSpPr>
            <p:nvPr/>
          </p:nvSpPr>
          <p:spPr bwMode="auto">
            <a:xfrm>
              <a:off x="3662" y="304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904" name="Line 433"/>
            <p:cNvSpPr>
              <a:spLocks noChangeShapeType="1"/>
            </p:cNvSpPr>
            <p:nvPr/>
          </p:nvSpPr>
          <p:spPr bwMode="auto">
            <a:xfrm>
              <a:off x="3562" y="3432"/>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05" name="Freeform 434"/>
            <p:cNvSpPr>
              <a:spLocks/>
            </p:cNvSpPr>
            <p:nvPr/>
          </p:nvSpPr>
          <p:spPr bwMode="auto">
            <a:xfrm>
              <a:off x="3656" y="3401"/>
              <a:ext cx="92" cy="62"/>
            </a:xfrm>
            <a:custGeom>
              <a:avLst/>
              <a:gdLst>
                <a:gd name="T0" fmla="*/ 0 w 92"/>
                <a:gd name="T1" fmla="*/ 0 h 62"/>
                <a:gd name="T2" fmla="*/ 92 w 92"/>
                <a:gd name="T3" fmla="*/ 31 h 62"/>
                <a:gd name="T4" fmla="*/ 0 w 92"/>
                <a:gd name="T5" fmla="*/ 62 h 62"/>
                <a:gd name="T6" fmla="*/ 0 w 92"/>
                <a:gd name="T7" fmla="*/ 0 h 62"/>
                <a:gd name="T8" fmla="*/ 0 60000 65536"/>
                <a:gd name="T9" fmla="*/ 0 60000 65536"/>
                <a:gd name="T10" fmla="*/ 0 60000 65536"/>
                <a:gd name="T11" fmla="*/ 0 60000 65536"/>
                <a:gd name="T12" fmla="*/ 0 w 92"/>
                <a:gd name="T13" fmla="*/ 0 h 62"/>
                <a:gd name="T14" fmla="*/ 92 w 92"/>
                <a:gd name="T15" fmla="*/ 62 h 62"/>
              </a:gdLst>
              <a:ahLst/>
              <a:cxnLst>
                <a:cxn ang="T8">
                  <a:pos x="T0" y="T1"/>
                </a:cxn>
                <a:cxn ang="T9">
                  <a:pos x="T2" y="T3"/>
                </a:cxn>
                <a:cxn ang="T10">
                  <a:pos x="T4" y="T5"/>
                </a:cxn>
                <a:cxn ang="T11">
                  <a:pos x="T6" y="T7"/>
                </a:cxn>
              </a:cxnLst>
              <a:rect l="T12" t="T13" r="T14" b="T15"/>
              <a:pathLst>
                <a:path w="92" h="62">
                  <a:moveTo>
                    <a:pt x="0" y="0"/>
                  </a:moveTo>
                  <a:lnTo>
                    <a:pt x="92" y="31"/>
                  </a:lnTo>
                  <a:lnTo>
                    <a:pt x="0" y="62"/>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906" name="Line 435"/>
            <p:cNvSpPr>
              <a:spLocks noChangeShapeType="1"/>
            </p:cNvSpPr>
            <p:nvPr/>
          </p:nvSpPr>
          <p:spPr bwMode="auto">
            <a:xfrm>
              <a:off x="3562" y="3206"/>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07" name="Freeform 436"/>
            <p:cNvSpPr>
              <a:spLocks/>
            </p:cNvSpPr>
            <p:nvPr/>
          </p:nvSpPr>
          <p:spPr bwMode="auto">
            <a:xfrm>
              <a:off x="3656" y="317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908" name="Line 437"/>
            <p:cNvSpPr>
              <a:spLocks noChangeShapeType="1"/>
            </p:cNvSpPr>
            <p:nvPr/>
          </p:nvSpPr>
          <p:spPr bwMode="auto">
            <a:xfrm>
              <a:off x="3562" y="3319"/>
              <a:ext cx="102"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909" name="Freeform 438"/>
            <p:cNvSpPr>
              <a:spLocks/>
            </p:cNvSpPr>
            <p:nvPr/>
          </p:nvSpPr>
          <p:spPr bwMode="auto">
            <a:xfrm>
              <a:off x="3656" y="328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23" name="Group 459"/>
          <p:cNvGrpSpPr>
            <a:grpSpLocks/>
          </p:cNvGrpSpPr>
          <p:nvPr/>
        </p:nvGrpSpPr>
        <p:grpSpPr bwMode="auto">
          <a:xfrm>
            <a:off x="5514975" y="4522118"/>
            <a:ext cx="481013" cy="1069975"/>
            <a:chOff x="3843" y="2855"/>
            <a:chExt cx="303" cy="674"/>
          </a:xfrm>
        </p:grpSpPr>
        <p:sp>
          <p:nvSpPr>
            <p:cNvPr id="118888" name="Rectangle 439"/>
            <p:cNvSpPr>
              <a:spLocks noChangeArrowheads="1"/>
            </p:cNvSpPr>
            <p:nvPr/>
          </p:nvSpPr>
          <p:spPr bwMode="auto">
            <a:xfrm>
              <a:off x="3846" y="3005"/>
              <a:ext cx="297"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18889" name="Freeform 440"/>
            <p:cNvSpPr>
              <a:spLocks noEditPoints="1"/>
            </p:cNvSpPr>
            <p:nvPr/>
          </p:nvSpPr>
          <p:spPr bwMode="auto">
            <a:xfrm>
              <a:off x="3843" y="3002"/>
              <a:ext cx="303"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2" y="144"/>
                    <a:pt x="8" y="144"/>
                  </a:cubicBezTo>
                  <a:cubicBezTo>
                    <a:pt x="3" y="144"/>
                    <a:pt x="0" y="140"/>
                    <a:pt x="0" y="136"/>
                  </a:cubicBezTo>
                  <a:lnTo>
                    <a:pt x="0" y="24"/>
                  </a:lnTo>
                  <a:cubicBezTo>
                    <a:pt x="0" y="19"/>
                    <a:pt x="3" y="16"/>
                    <a:pt x="8" y="16"/>
                  </a:cubicBezTo>
                  <a:cubicBezTo>
                    <a:pt x="12" y="16"/>
                    <a:pt x="16" y="19"/>
                    <a:pt x="16" y="24"/>
                  </a:cubicBezTo>
                  <a:close/>
                  <a:moveTo>
                    <a:pt x="16" y="216"/>
                  </a:moveTo>
                  <a:lnTo>
                    <a:pt x="16" y="328"/>
                  </a:lnTo>
                  <a:cubicBezTo>
                    <a:pt x="16" y="332"/>
                    <a:pt x="12" y="336"/>
                    <a:pt x="8" y="336"/>
                  </a:cubicBezTo>
                  <a:cubicBezTo>
                    <a:pt x="3" y="336"/>
                    <a:pt x="0" y="332"/>
                    <a:pt x="0" y="328"/>
                  </a:cubicBezTo>
                  <a:lnTo>
                    <a:pt x="0" y="216"/>
                  </a:lnTo>
                  <a:cubicBezTo>
                    <a:pt x="0" y="211"/>
                    <a:pt x="3" y="208"/>
                    <a:pt x="8" y="208"/>
                  </a:cubicBezTo>
                  <a:cubicBezTo>
                    <a:pt x="12" y="208"/>
                    <a:pt x="16" y="211"/>
                    <a:pt x="16" y="216"/>
                  </a:cubicBezTo>
                  <a:close/>
                  <a:moveTo>
                    <a:pt x="16" y="408"/>
                  </a:moveTo>
                  <a:lnTo>
                    <a:pt x="16" y="520"/>
                  </a:lnTo>
                  <a:cubicBezTo>
                    <a:pt x="16" y="524"/>
                    <a:pt x="12" y="528"/>
                    <a:pt x="8" y="528"/>
                  </a:cubicBezTo>
                  <a:cubicBezTo>
                    <a:pt x="3" y="528"/>
                    <a:pt x="0" y="524"/>
                    <a:pt x="0" y="520"/>
                  </a:cubicBezTo>
                  <a:lnTo>
                    <a:pt x="0" y="408"/>
                  </a:lnTo>
                  <a:cubicBezTo>
                    <a:pt x="0" y="403"/>
                    <a:pt x="3" y="400"/>
                    <a:pt x="8" y="400"/>
                  </a:cubicBezTo>
                  <a:cubicBezTo>
                    <a:pt x="12" y="400"/>
                    <a:pt x="16" y="403"/>
                    <a:pt x="16" y="408"/>
                  </a:cubicBezTo>
                  <a:close/>
                  <a:moveTo>
                    <a:pt x="16" y="600"/>
                  </a:moveTo>
                  <a:lnTo>
                    <a:pt x="16" y="712"/>
                  </a:lnTo>
                  <a:cubicBezTo>
                    <a:pt x="16" y="716"/>
                    <a:pt x="12" y="720"/>
                    <a:pt x="8" y="720"/>
                  </a:cubicBezTo>
                  <a:cubicBezTo>
                    <a:pt x="3" y="720"/>
                    <a:pt x="0" y="716"/>
                    <a:pt x="0" y="712"/>
                  </a:cubicBezTo>
                  <a:lnTo>
                    <a:pt x="0" y="600"/>
                  </a:lnTo>
                  <a:cubicBezTo>
                    <a:pt x="0" y="595"/>
                    <a:pt x="3" y="592"/>
                    <a:pt x="8" y="592"/>
                  </a:cubicBezTo>
                  <a:cubicBezTo>
                    <a:pt x="12" y="592"/>
                    <a:pt x="16" y="595"/>
                    <a:pt x="16" y="600"/>
                  </a:cubicBezTo>
                  <a:close/>
                  <a:moveTo>
                    <a:pt x="16" y="792"/>
                  </a:moveTo>
                  <a:lnTo>
                    <a:pt x="16" y="904"/>
                  </a:lnTo>
                  <a:cubicBezTo>
                    <a:pt x="16" y="908"/>
                    <a:pt x="12" y="912"/>
                    <a:pt x="8" y="912"/>
                  </a:cubicBezTo>
                  <a:cubicBezTo>
                    <a:pt x="3" y="912"/>
                    <a:pt x="0" y="908"/>
                    <a:pt x="0" y="904"/>
                  </a:cubicBezTo>
                  <a:lnTo>
                    <a:pt x="0" y="792"/>
                  </a:lnTo>
                  <a:cubicBezTo>
                    <a:pt x="0" y="787"/>
                    <a:pt x="3" y="784"/>
                    <a:pt x="8" y="784"/>
                  </a:cubicBezTo>
                  <a:cubicBezTo>
                    <a:pt x="12" y="784"/>
                    <a:pt x="16" y="787"/>
                    <a:pt x="16" y="792"/>
                  </a:cubicBezTo>
                  <a:close/>
                  <a:moveTo>
                    <a:pt x="16" y="984"/>
                  </a:moveTo>
                  <a:lnTo>
                    <a:pt x="16" y="1096"/>
                  </a:lnTo>
                  <a:cubicBezTo>
                    <a:pt x="16" y="1100"/>
                    <a:pt x="12" y="1104"/>
                    <a:pt x="8" y="1104"/>
                  </a:cubicBezTo>
                  <a:cubicBezTo>
                    <a:pt x="3" y="1104"/>
                    <a:pt x="0" y="1100"/>
                    <a:pt x="0" y="1096"/>
                  </a:cubicBezTo>
                  <a:lnTo>
                    <a:pt x="0" y="984"/>
                  </a:lnTo>
                  <a:cubicBezTo>
                    <a:pt x="0" y="979"/>
                    <a:pt x="3" y="976"/>
                    <a:pt x="8" y="976"/>
                  </a:cubicBezTo>
                  <a:cubicBezTo>
                    <a:pt x="12" y="976"/>
                    <a:pt x="16" y="979"/>
                    <a:pt x="16" y="984"/>
                  </a:cubicBezTo>
                  <a:close/>
                  <a:moveTo>
                    <a:pt x="16" y="1176"/>
                  </a:moveTo>
                  <a:lnTo>
                    <a:pt x="16" y="1288"/>
                  </a:lnTo>
                  <a:cubicBezTo>
                    <a:pt x="16" y="1292"/>
                    <a:pt x="12" y="1296"/>
                    <a:pt x="8" y="1296"/>
                  </a:cubicBezTo>
                  <a:cubicBezTo>
                    <a:pt x="3" y="1296"/>
                    <a:pt x="0" y="1292"/>
                    <a:pt x="0" y="1288"/>
                  </a:cubicBezTo>
                  <a:lnTo>
                    <a:pt x="0" y="1176"/>
                  </a:lnTo>
                  <a:cubicBezTo>
                    <a:pt x="0" y="1171"/>
                    <a:pt x="3" y="1168"/>
                    <a:pt x="8" y="1168"/>
                  </a:cubicBezTo>
                  <a:cubicBezTo>
                    <a:pt x="12" y="1168"/>
                    <a:pt x="16" y="1171"/>
                    <a:pt x="16" y="1176"/>
                  </a:cubicBezTo>
                  <a:close/>
                  <a:moveTo>
                    <a:pt x="16" y="1368"/>
                  </a:moveTo>
                  <a:lnTo>
                    <a:pt x="16" y="1398"/>
                  </a:lnTo>
                  <a:lnTo>
                    <a:pt x="8" y="1390"/>
                  </a:lnTo>
                  <a:lnTo>
                    <a:pt x="90" y="1390"/>
                  </a:lnTo>
                  <a:cubicBezTo>
                    <a:pt x="94" y="1390"/>
                    <a:pt x="98" y="1393"/>
                    <a:pt x="98" y="1398"/>
                  </a:cubicBezTo>
                  <a:cubicBezTo>
                    <a:pt x="98" y="1402"/>
                    <a:pt x="94" y="1406"/>
                    <a:pt x="90" y="1406"/>
                  </a:cubicBezTo>
                  <a:lnTo>
                    <a:pt x="8" y="1406"/>
                  </a:lnTo>
                  <a:cubicBezTo>
                    <a:pt x="3" y="1406"/>
                    <a:pt x="0" y="1402"/>
                    <a:pt x="0" y="1398"/>
                  </a:cubicBezTo>
                  <a:lnTo>
                    <a:pt x="0" y="1368"/>
                  </a:lnTo>
                  <a:cubicBezTo>
                    <a:pt x="0" y="1363"/>
                    <a:pt x="3" y="1360"/>
                    <a:pt x="8" y="1360"/>
                  </a:cubicBezTo>
                  <a:cubicBezTo>
                    <a:pt x="12" y="1360"/>
                    <a:pt x="16" y="1363"/>
                    <a:pt x="16" y="1368"/>
                  </a:cubicBezTo>
                  <a:close/>
                  <a:moveTo>
                    <a:pt x="170" y="1390"/>
                  </a:moveTo>
                  <a:lnTo>
                    <a:pt x="282" y="1390"/>
                  </a:lnTo>
                  <a:cubicBezTo>
                    <a:pt x="286" y="1390"/>
                    <a:pt x="290" y="1393"/>
                    <a:pt x="290" y="1398"/>
                  </a:cubicBezTo>
                  <a:cubicBezTo>
                    <a:pt x="290" y="1402"/>
                    <a:pt x="286" y="1406"/>
                    <a:pt x="282" y="1406"/>
                  </a:cubicBezTo>
                  <a:lnTo>
                    <a:pt x="170" y="1406"/>
                  </a:lnTo>
                  <a:cubicBezTo>
                    <a:pt x="165" y="1406"/>
                    <a:pt x="162" y="1402"/>
                    <a:pt x="162" y="1398"/>
                  </a:cubicBezTo>
                  <a:cubicBezTo>
                    <a:pt x="162" y="1393"/>
                    <a:pt x="165" y="1390"/>
                    <a:pt x="170" y="1390"/>
                  </a:cubicBezTo>
                  <a:close/>
                  <a:moveTo>
                    <a:pt x="362" y="1390"/>
                  </a:moveTo>
                  <a:lnTo>
                    <a:pt x="474" y="1390"/>
                  </a:lnTo>
                  <a:cubicBezTo>
                    <a:pt x="478" y="1390"/>
                    <a:pt x="482" y="1393"/>
                    <a:pt x="482" y="1398"/>
                  </a:cubicBezTo>
                  <a:cubicBezTo>
                    <a:pt x="482" y="1402"/>
                    <a:pt x="478" y="1406"/>
                    <a:pt x="474" y="1406"/>
                  </a:cubicBezTo>
                  <a:lnTo>
                    <a:pt x="362" y="1406"/>
                  </a:lnTo>
                  <a:cubicBezTo>
                    <a:pt x="357" y="1406"/>
                    <a:pt x="354" y="1402"/>
                    <a:pt x="354" y="1398"/>
                  </a:cubicBezTo>
                  <a:cubicBezTo>
                    <a:pt x="354" y="1393"/>
                    <a:pt x="357" y="1390"/>
                    <a:pt x="362" y="1390"/>
                  </a:cubicBezTo>
                  <a:close/>
                  <a:moveTo>
                    <a:pt x="554" y="1390"/>
                  </a:moveTo>
                  <a:lnTo>
                    <a:pt x="666" y="1390"/>
                  </a:lnTo>
                  <a:cubicBezTo>
                    <a:pt x="670" y="1390"/>
                    <a:pt x="674" y="1393"/>
                    <a:pt x="674" y="1398"/>
                  </a:cubicBezTo>
                  <a:cubicBezTo>
                    <a:pt x="674" y="1402"/>
                    <a:pt x="670" y="1406"/>
                    <a:pt x="666" y="1406"/>
                  </a:cubicBezTo>
                  <a:lnTo>
                    <a:pt x="554" y="1406"/>
                  </a:lnTo>
                  <a:cubicBezTo>
                    <a:pt x="549" y="1406"/>
                    <a:pt x="546" y="1402"/>
                    <a:pt x="546" y="1398"/>
                  </a:cubicBezTo>
                  <a:cubicBezTo>
                    <a:pt x="546" y="1393"/>
                    <a:pt x="549" y="1390"/>
                    <a:pt x="554" y="1390"/>
                  </a:cubicBezTo>
                  <a:close/>
                  <a:moveTo>
                    <a:pt x="746" y="1390"/>
                  </a:moveTo>
                  <a:lnTo>
                    <a:pt x="801" y="1390"/>
                  </a:lnTo>
                  <a:lnTo>
                    <a:pt x="793" y="1398"/>
                  </a:lnTo>
                  <a:lnTo>
                    <a:pt x="793" y="1340"/>
                  </a:lnTo>
                  <a:cubicBezTo>
                    <a:pt x="793" y="1336"/>
                    <a:pt x="796" y="1332"/>
                    <a:pt x="801" y="1332"/>
                  </a:cubicBezTo>
                  <a:cubicBezTo>
                    <a:pt x="805" y="1332"/>
                    <a:pt x="809" y="1336"/>
                    <a:pt x="809" y="1340"/>
                  </a:cubicBezTo>
                  <a:lnTo>
                    <a:pt x="809" y="1398"/>
                  </a:lnTo>
                  <a:cubicBezTo>
                    <a:pt x="809" y="1402"/>
                    <a:pt x="805" y="1406"/>
                    <a:pt x="801" y="1406"/>
                  </a:cubicBezTo>
                  <a:lnTo>
                    <a:pt x="746" y="1406"/>
                  </a:lnTo>
                  <a:cubicBezTo>
                    <a:pt x="741" y="1406"/>
                    <a:pt x="738" y="1402"/>
                    <a:pt x="738" y="1398"/>
                  </a:cubicBezTo>
                  <a:cubicBezTo>
                    <a:pt x="738" y="1393"/>
                    <a:pt x="741" y="1390"/>
                    <a:pt x="746" y="1390"/>
                  </a:cubicBezTo>
                  <a:close/>
                  <a:moveTo>
                    <a:pt x="793" y="1260"/>
                  </a:moveTo>
                  <a:lnTo>
                    <a:pt x="793" y="1148"/>
                  </a:lnTo>
                  <a:cubicBezTo>
                    <a:pt x="793" y="1144"/>
                    <a:pt x="796" y="1140"/>
                    <a:pt x="801" y="1140"/>
                  </a:cubicBezTo>
                  <a:cubicBezTo>
                    <a:pt x="805" y="1140"/>
                    <a:pt x="809" y="1144"/>
                    <a:pt x="809" y="1148"/>
                  </a:cubicBezTo>
                  <a:lnTo>
                    <a:pt x="809" y="1260"/>
                  </a:lnTo>
                  <a:cubicBezTo>
                    <a:pt x="809" y="1265"/>
                    <a:pt x="805" y="1268"/>
                    <a:pt x="801" y="1268"/>
                  </a:cubicBezTo>
                  <a:cubicBezTo>
                    <a:pt x="796" y="1268"/>
                    <a:pt x="793" y="1265"/>
                    <a:pt x="793" y="1260"/>
                  </a:cubicBezTo>
                  <a:close/>
                  <a:moveTo>
                    <a:pt x="793" y="1068"/>
                  </a:moveTo>
                  <a:lnTo>
                    <a:pt x="793" y="956"/>
                  </a:lnTo>
                  <a:cubicBezTo>
                    <a:pt x="793" y="952"/>
                    <a:pt x="796" y="948"/>
                    <a:pt x="801" y="948"/>
                  </a:cubicBezTo>
                  <a:cubicBezTo>
                    <a:pt x="805" y="948"/>
                    <a:pt x="809" y="952"/>
                    <a:pt x="809" y="956"/>
                  </a:cubicBezTo>
                  <a:lnTo>
                    <a:pt x="809" y="1068"/>
                  </a:lnTo>
                  <a:cubicBezTo>
                    <a:pt x="809" y="1073"/>
                    <a:pt x="805" y="1076"/>
                    <a:pt x="801" y="1076"/>
                  </a:cubicBezTo>
                  <a:cubicBezTo>
                    <a:pt x="796" y="1076"/>
                    <a:pt x="793" y="1073"/>
                    <a:pt x="793" y="1068"/>
                  </a:cubicBezTo>
                  <a:close/>
                  <a:moveTo>
                    <a:pt x="793" y="876"/>
                  </a:moveTo>
                  <a:lnTo>
                    <a:pt x="793" y="764"/>
                  </a:lnTo>
                  <a:cubicBezTo>
                    <a:pt x="793" y="760"/>
                    <a:pt x="796" y="756"/>
                    <a:pt x="801" y="756"/>
                  </a:cubicBezTo>
                  <a:cubicBezTo>
                    <a:pt x="805" y="756"/>
                    <a:pt x="809" y="760"/>
                    <a:pt x="809" y="764"/>
                  </a:cubicBezTo>
                  <a:lnTo>
                    <a:pt x="809" y="876"/>
                  </a:lnTo>
                  <a:cubicBezTo>
                    <a:pt x="809" y="881"/>
                    <a:pt x="805" y="884"/>
                    <a:pt x="801" y="884"/>
                  </a:cubicBezTo>
                  <a:cubicBezTo>
                    <a:pt x="796" y="884"/>
                    <a:pt x="793" y="881"/>
                    <a:pt x="793" y="876"/>
                  </a:cubicBezTo>
                  <a:close/>
                  <a:moveTo>
                    <a:pt x="793" y="684"/>
                  </a:moveTo>
                  <a:lnTo>
                    <a:pt x="793" y="572"/>
                  </a:lnTo>
                  <a:cubicBezTo>
                    <a:pt x="793" y="568"/>
                    <a:pt x="796" y="564"/>
                    <a:pt x="801" y="564"/>
                  </a:cubicBezTo>
                  <a:cubicBezTo>
                    <a:pt x="805" y="564"/>
                    <a:pt x="809" y="568"/>
                    <a:pt x="809" y="572"/>
                  </a:cubicBezTo>
                  <a:lnTo>
                    <a:pt x="809" y="684"/>
                  </a:lnTo>
                  <a:cubicBezTo>
                    <a:pt x="809" y="689"/>
                    <a:pt x="805" y="692"/>
                    <a:pt x="801" y="692"/>
                  </a:cubicBezTo>
                  <a:cubicBezTo>
                    <a:pt x="796" y="692"/>
                    <a:pt x="793" y="689"/>
                    <a:pt x="793" y="684"/>
                  </a:cubicBezTo>
                  <a:close/>
                  <a:moveTo>
                    <a:pt x="793" y="492"/>
                  </a:moveTo>
                  <a:lnTo>
                    <a:pt x="793" y="380"/>
                  </a:lnTo>
                  <a:cubicBezTo>
                    <a:pt x="793" y="376"/>
                    <a:pt x="796" y="372"/>
                    <a:pt x="801" y="372"/>
                  </a:cubicBezTo>
                  <a:cubicBezTo>
                    <a:pt x="805" y="372"/>
                    <a:pt x="809" y="376"/>
                    <a:pt x="809" y="380"/>
                  </a:cubicBezTo>
                  <a:lnTo>
                    <a:pt x="809" y="492"/>
                  </a:lnTo>
                  <a:cubicBezTo>
                    <a:pt x="809" y="497"/>
                    <a:pt x="805" y="500"/>
                    <a:pt x="801" y="500"/>
                  </a:cubicBezTo>
                  <a:cubicBezTo>
                    <a:pt x="796" y="500"/>
                    <a:pt x="793" y="497"/>
                    <a:pt x="793" y="492"/>
                  </a:cubicBezTo>
                  <a:close/>
                  <a:moveTo>
                    <a:pt x="793" y="300"/>
                  </a:moveTo>
                  <a:lnTo>
                    <a:pt x="793" y="188"/>
                  </a:lnTo>
                  <a:cubicBezTo>
                    <a:pt x="793" y="184"/>
                    <a:pt x="796" y="180"/>
                    <a:pt x="801" y="180"/>
                  </a:cubicBezTo>
                  <a:cubicBezTo>
                    <a:pt x="805" y="180"/>
                    <a:pt x="809" y="184"/>
                    <a:pt x="809" y="188"/>
                  </a:cubicBezTo>
                  <a:lnTo>
                    <a:pt x="809" y="300"/>
                  </a:lnTo>
                  <a:cubicBezTo>
                    <a:pt x="809" y="305"/>
                    <a:pt x="805" y="308"/>
                    <a:pt x="801" y="308"/>
                  </a:cubicBezTo>
                  <a:cubicBezTo>
                    <a:pt x="796" y="308"/>
                    <a:pt x="793" y="305"/>
                    <a:pt x="793" y="300"/>
                  </a:cubicBezTo>
                  <a:close/>
                  <a:moveTo>
                    <a:pt x="793" y="108"/>
                  </a:moveTo>
                  <a:lnTo>
                    <a:pt x="793" y="8"/>
                  </a:lnTo>
                  <a:lnTo>
                    <a:pt x="801" y="16"/>
                  </a:lnTo>
                  <a:lnTo>
                    <a:pt x="790" y="16"/>
                  </a:lnTo>
                  <a:cubicBezTo>
                    <a:pt x="785" y="16"/>
                    <a:pt x="782" y="12"/>
                    <a:pt x="782" y="8"/>
                  </a:cubicBezTo>
                  <a:cubicBezTo>
                    <a:pt x="782" y="3"/>
                    <a:pt x="785" y="0"/>
                    <a:pt x="790" y="0"/>
                  </a:cubicBezTo>
                  <a:lnTo>
                    <a:pt x="801" y="0"/>
                  </a:lnTo>
                  <a:cubicBezTo>
                    <a:pt x="805" y="0"/>
                    <a:pt x="809" y="3"/>
                    <a:pt x="809" y="8"/>
                  </a:cubicBezTo>
                  <a:lnTo>
                    <a:pt x="809" y="108"/>
                  </a:lnTo>
                  <a:cubicBezTo>
                    <a:pt x="809" y="113"/>
                    <a:pt x="805" y="116"/>
                    <a:pt x="801" y="116"/>
                  </a:cubicBezTo>
                  <a:cubicBezTo>
                    <a:pt x="796" y="116"/>
                    <a:pt x="793" y="113"/>
                    <a:pt x="793" y="108"/>
                  </a:cubicBezTo>
                  <a:close/>
                  <a:moveTo>
                    <a:pt x="710" y="16"/>
                  </a:moveTo>
                  <a:lnTo>
                    <a:pt x="598" y="16"/>
                  </a:lnTo>
                  <a:cubicBezTo>
                    <a:pt x="593" y="16"/>
                    <a:pt x="590" y="12"/>
                    <a:pt x="590" y="8"/>
                  </a:cubicBezTo>
                  <a:cubicBezTo>
                    <a:pt x="590" y="3"/>
                    <a:pt x="593" y="0"/>
                    <a:pt x="598" y="0"/>
                  </a:cubicBezTo>
                  <a:lnTo>
                    <a:pt x="710" y="0"/>
                  </a:lnTo>
                  <a:cubicBezTo>
                    <a:pt x="714" y="0"/>
                    <a:pt x="718" y="3"/>
                    <a:pt x="718" y="8"/>
                  </a:cubicBezTo>
                  <a:cubicBezTo>
                    <a:pt x="718" y="12"/>
                    <a:pt x="714" y="16"/>
                    <a:pt x="710" y="16"/>
                  </a:cubicBezTo>
                  <a:close/>
                  <a:moveTo>
                    <a:pt x="518" y="16"/>
                  </a:moveTo>
                  <a:lnTo>
                    <a:pt x="406" y="16"/>
                  </a:lnTo>
                  <a:cubicBezTo>
                    <a:pt x="401" y="16"/>
                    <a:pt x="398" y="12"/>
                    <a:pt x="398" y="8"/>
                  </a:cubicBezTo>
                  <a:cubicBezTo>
                    <a:pt x="398" y="3"/>
                    <a:pt x="401" y="0"/>
                    <a:pt x="406" y="0"/>
                  </a:cubicBezTo>
                  <a:lnTo>
                    <a:pt x="518" y="0"/>
                  </a:lnTo>
                  <a:cubicBezTo>
                    <a:pt x="522" y="0"/>
                    <a:pt x="526" y="3"/>
                    <a:pt x="526" y="8"/>
                  </a:cubicBezTo>
                  <a:cubicBezTo>
                    <a:pt x="526" y="12"/>
                    <a:pt x="522" y="16"/>
                    <a:pt x="518" y="16"/>
                  </a:cubicBezTo>
                  <a:close/>
                  <a:moveTo>
                    <a:pt x="326" y="16"/>
                  </a:moveTo>
                  <a:lnTo>
                    <a:pt x="214" y="16"/>
                  </a:lnTo>
                  <a:cubicBezTo>
                    <a:pt x="209" y="16"/>
                    <a:pt x="206" y="12"/>
                    <a:pt x="206" y="8"/>
                  </a:cubicBezTo>
                  <a:cubicBezTo>
                    <a:pt x="206" y="3"/>
                    <a:pt x="209" y="0"/>
                    <a:pt x="214" y="0"/>
                  </a:cubicBezTo>
                  <a:lnTo>
                    <a:pt x="326" y="0"/>
                  </a:lnTo>
                  <a:cubicBezTo>
                    <a:pt x="330" y="0"/>
                    <a:pt x="334" y="3"/>
                    <a:pt x="334" y="8"/>
                  </a:cubicBezTo>
                  <a:cubicBezTo>
                    <a:pt x="334" y="12"/>
                    <a:pt x="330" y="16"/>
                    <a:pt x="326" y="16"/>
                  </a:cubicBezTo>
                  <a:close/>
                  <a:moveTo>
                    <a:pt x="134" y="16"/>
                  </a:moveTo>
                  <a:lnTo>
                    <a:pt x="22" y="16"/>
                  </a:lnTo>
                  <a:cubicBezTo>
                    <a:pt x="17" y="16"/>
                    <a:pt x="14" y="12"/>
                    <a:pt x="14" y="8"/>
                  </a:cubicBezTo>
                  <a:cubicBezTo>
                    <a:pt x="14" y="3"/>
                    <a:pt x="17"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zh-TW" altLang="en-US"/>
            </a:p>
          </p:txBody>
        </p:sp>
        <p:sp>
          <p:nvSpPr>
            <p:cNvPr id="118890" name="Rectangle 441"/>
            <p:cNvSpPr>
              <a:spLocks noChangeArrowheads="1"/>
            </p:cNvSpPr>
            <p:nvPr/>
          </p:nvSpPr>
          <p:spPr bwMode="auto">
            <a:xfrm>
              <a:off x="3957" y="2855"/>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A</a:t>
              </a:r>
              <a:endParaRPr lang="en-US" altLang="zh-TW" sz="1800">
                <a:solidFill>
                  <a:srgbClr val="000000"/>
                </a:solidFill>
              </a:endParaRPr>
            </a:p>
          </p:txBody>
        </p:sp>
        <p:sp>
          <p:nvSpPr>
            <p:cNvPr id="118891" name="Line 442"/>
            <p:cNvSpPr>
              <a:spLocks noChangeShapeType="1"/>
            </p:cNvSpPr>
            <p:nvPr/>
          </p:nvSpPr>
          <p:spPr bwMode="auto">
            <a:xfrm>
              <a:off x="3920" y="3079"/>
              <a:ext cx="101"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92" name="Freeform 443"/>
            <p:cNvSpPr>
              <a:spLocks/>
            </p:cNvSpPr>
            <p:nvPr/>
          </p:nvSpPr>
          <p:spPr bwMode="auto">
            <a:xfrm>
              <a:off x="4014" y="304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893" name="Line 444"/>
            <p:cNvSpPr>
              <a:spLocks noChangeShapeType="1"/>
            </p:cNvSpPr>
            <p:nvPr/>
          </p:nvSpPr>
          <p:spPr bwMode="auto">
            <a:xfrm>
              <a:off x="3914" y="3432"/>
              <a:ext cx="101"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94" name="Freeform 445"/>
            <p:cNvSpPr>
              <a:spLocks/>
            </p:cNvSpPr>
            <p:nvPr/>
          </p:nvSpPr>
          <p:spPr bwMode="auto">
            <a:xfrm>
              <a:off x="4008" y="3401"/>
              <a:ext cx="92" cy="62"/>
            </a:xfrm>
            <a:custGeom>
              <a:avLst/>
              <a:gdLst>
                <a:gd name="T0" fmla="*/ 0 w 92"/>
                <a:gd name="T1" fmla="*/ 0 h 62"/>
                <a:gd name="T2" fmla="*/ 92 w 92"/>
                <a:gd name="T3" fmla="*/ 31 h 62"/>
                <a:gd name="T4" fmla="*/ 0 w 92"/>
                <a:gd name="T5" fmla="*/ 62 h 62"/>
                <a:gd name="T6" fmla="*/ 0 w 92"/>
                <a:gd name="T7" fmla="*/ 0 h 62"/>
                <a:gd name="T8" fmla="*/ 0 60000 65536"/>
                <a:gd name="T9" fmla="*/ 0 60000 65536"/>
                <a:gd name="T10" fmla="*/ 0 60000 65536"/>
                <a:gd name="T11" fmla="*/ 0 60000 65536"/>
                <a:gd name="T12" fmla="*/ 0 w 92"/>
                <a:gd name="T13" fmla="*/ 0 h 62"/>
                <a:gd name="T14" fmla="*/ 92 w 92"/>
                <a:gd name="T15" fmla="*/ 62 h 62"/>
              </a:gdLst>
              <a:ahLst/>
              <a:cxnLst>
                <a:cxn ang="T8">
                  <a:pos x="T0" y="T1"/>
                </a:cxn>
                <a:cxn ang="T9">
                  <a:pos x="T2" y="T3"/>
                </a:cxn>
                <a:cxn ang="T10">
                  <a:pos x="T4" y="T5"/>
                </a:cxn>
                <a:cxn ang="T11">
                  <a:pos x="T6" y="T7"/>
                </a:cxn>
              </a:cxnLst>
              <a:rect l="T12" t="T13" r="T14" b="T15"/>
              <a:pathLst>
                <a:path w="92" h="62">
                  <a:moveTo>
                    <a:pt x="0" y="0"/>
                  </a:moveTo>
                  <a:lnTo>
                    <a:pt x="92" y="31"/>
                  </a:lnTo>
                  <a:lnTo>
                    <a:pt x="0" y="62"/>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895" name="Line 446"/>
            <p:cNvSpPr>
              <a:spLocks noChangeShapeType="1"/>
            </p:cNvSpPr>
            <p:nvPr/>
          </p:nvSpPr>
          <p:spPr bwMode="auto">
            <a:xfrm>
              <a:off x="3914" y="3206"/>
              <a:ext cx="101"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96" name="Freeform 447"/>
            <p:cNvSpPr>
              <a:spLocks/>
            </p:cNvSpPr>
            <p:nvPr/>
          </p:nvSpPr>
          <p:spPr bwMode="auto">
            <a:xfrm>
              <a:off x="4008" y="317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18897" name="Line 448"/>
            <p:cNvSpPr>
              <a:spLocks noChangeShapeType="1"/>
            </p:cNvSpPr>
            <p:nvPr/>
          </p:nvSpPr>
          <p:spPr bwMode="auto">
            <a:xfrm>
              <a:off x="3914" y="3319"/>
              <a:ext cx="101" cy="0"/>
            </a:xfrm>
            <a:prstGeom prst="line">
              <a:avLst/>
            </a:prstGeom>
            <a:noFill/>
            <a:ln w="15875" cap="rnd">
              <a:solidFill>
                <a:srgbClr val="33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98" name="Freeform 449"/>
            <p:cNvSpPr>
              <a:spLocks/>
            </p:cNvSpPr>
            <p:nvPr/>
          </p:nvSpPr>
          <p:spPr bwMode="auto">
            <a:xfrm>
              <a:off x="4008" y="3289"/>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3366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grpSp>
        <p:nvGrpSpPr>
          <p:cNvPr id="24" name="Group 460"/>
          <p:cNvGrpSpPr>
            <a:grpSpLocks/>
          </p:cNvGrpSpPr>
          <p:nvPr/>
        </p:nvGrpSpPr>
        <p:grpSpPr bwMode="auto">
          <a:xfrm>
            <a:off x="1450975" y="5147593"/>
            <a:ext cx="6429375" cy="801687"/>
            <a:chOff x="983" y="3228"/>
            <a:chExt cx="4050" cy="505"/>
          </a:xfrm>
        </p:grpSpPr>
        <p:sp>
          <p:nvSpPr>
            <p:cNvPr id="118885" name="Freeform 360"/>
            <p:cNvSpPr>
              <a:spLocks/>
            </p:cNvSpPr>
            <p:nvPr/>
          </p:nvSpPr>
          <p:spPr bwMode="auto">
            <a:xfrm>
              <a:off x="983" y="3569"/>
              <a:ext cx="3630" cy="149"/>
            </a:xfrm>
            <a:custGeom>
              <a:avLst/>
              <a:gdLst>
                <a:gd name="T0" fmla="*/ 3630 w 3630"/>
                <a:gd name="T1" fmla="*/ 74 h 149"/>
                <a:gd name="T2" fmla="*/ 3555 w 3630"/>
                <a:gd name="T3" fmla="*/ 0 h 149"/>
                <a:gd name="T4" fmla="*/ 3555 w 3630"/>
                <a:gd name="T5" fmla="*/ 49 h 149"/>
                <a:gd name="T6" fmla="*/ 0 w 3630"/>
                <a:gd name="T7" fmla="*/ 49 h 149"/>
                <a:gd name="T8" fmla="*/ 0 w 3630"/>
                <a:gd name="T9" fmla="*/ 100 h 149"/>
                <a:gd name="T10" fmla="*/ 3555 w 3630"/>
                <a:gd name="T11" fmla="*/ 100 h 149"/>
                <a:gd name="T12" fmla="*/ 3555 w 3630"/>
                <a:gd name="T13" fmla="*/ 149 h 149"/>
                <a:gd name="T14" fmla="*/ 3630 w 3630"/>
                <a:gd name="T15" fmla="*/ 74 h 149"/>
                <a:gd name="T16" fmla="*/ 0 60000 65536"/>
                <a:gd name="T17" fmla="*/ 0 60000 65536"/>
                <a:gd name="T18" fmla="*/ 0 60000 65536"/>
                <a:gd name="T19" fmla="*/ 0 60000 65536"/>
                <a:gd name="T20" fmla="*/ 0 60000 65536"/>
                <a:gd name="T21" fmla="*/ 0 60000 65536"/>
                <a:gd name="T22" fmla="*/ 0 60000 65536"/>
                <a:gd name="T23" fmla="*/ 0 60000 65536"/>
                <a:gd name="T24" fmla="*/ 0 w 3630"/>
                <a:gd name="T25" fmla="*/ 0 h 149"/>
                <a:gd name="T26" fmla="*/ 3630 w 3630"/>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30" h="149">
                  <a:moveTo>
                    <a:pt x="3630" y="74"/>
                  </a:moveTo>
                  <a:lnTo>
                    <a:pt x="3555" y="0"/>
                  </a:lnTo>
                  <a:lnTo>
                    <a:pt x="3555" y="49"/>
                  </a:lnTo>
                  <a:lnTo>
                    <a:pt x="0" y="49"/>
                  </a:lnTo>
                  <a:lnTo>
                    <a:pt x="0" y="100"/>
                  </a:lnTo>
                  <a:lnTo>
                    <a:pt x="3555" y="100"/>
                  </a:lnTo>
                  <a:lnTo>
                    <a:pt x="3555" y="149"/>
                  </a:lnTo>
                  <a:lnTo>
                    <a:pt x="3630" y="74"/>
                  </a:lnTo>
                  <a:close/>
                </a:path>
              </a:pathLst>
            </a:custGeom>
            <a:solidFill>
              <a:srgbClr val="CCFFCC"/>
            </a:solidFill>
            <a:ln w="15875" cap="rnd">
              <a:solidFill>
                <a:srgbClr val="000000"/>
              </a:solidFill>
              <a:round/>
              <a:headEnd/>
              <a:tailEnd/>
            </a:ln>
          </p:spPr>
          <p:txBody>
            <a:bodyPr/>
            <a:lstStyle/>
            <a:p>
              <a:endParaRPr lang="zh-TW" altLang="en-US"/>
            </a:p>
          </p:txBody>
        </p:sp>
        <p:sp>
          <p:nvSpPr>
            <p:cNvPr id="118886" name="Rectangle 361"/>
            <p:cNvSpPr>
              <a:spLocks noChangeArrowheads="1"/>
            </p:cNvSpPr>
            <p:nvPr/>
          </p:nvSpPr>
          <p:spPr bwMode="auto">
            <a:xfrm>
              <a:off x="4671" y="3539"/>
              <a:ext cx="362"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2000">
                  <a:solidFill>
                    <a:srgbClr val="000000"/>
                  </a:solidFill>
                </a:rPr>
                <a:t>Time</a:t>
              </a:r>
            </a:p>
          </p:txBody>
        </p:sp>
        <p:sp>
          <p:nvSpPr>
            <p:cNvPr id="118887" name="Freeform 450"/>
            <p:cNvSpPr>
              <a:spLocks noEditPoints="1"/>
            </p:cNvSpPr>
            <p:nvPr/>
          </p:nvSpPr>
          <p:spPr bwMode="auto">
            <a:xfrm>
              <a:off x="1014" y="3228"/>
              <a:ext cx="330" cy="33"/>
            </a:xfrm>
            <a:custGeom>
              <a:avLst/>
              <a:gdLst>
                <a:gd name="T0" fmla="*/ 0 w 882"/>
                <a:gd name="T1" fmla="*/ 0 h 88"/>
                <a:gd name="T2" fmla="*/ 0 w 882"/>
                <a:gd name="T3" fmla="*/ 0 h 88"/>
                <a:gd name="T4" fmla="*/ 0 w 882"/>
                <a:gd name="T5" fmla="*/ 0 h 88"/>
                <a:gd name="T6" fmla="*/ 0 w 882"/>
                <a:gd name="T7" fmla="*/ 0 h 88"/>
                <a:gd name="T8" fmla="*/ 0 w 882"/>
                <a:gd name="T9" fmla="*/ 0 h 88"/>
                <a:gd name="T10" fmla="*/ 0 w 882"/>
                <a:gd name="T11" fmla="*/ 0 h 88"/>
                <a:gd name="T12" fmla="*/ 0 w 882"/>
                <a:gd name="T13" fmla="*/ 0 h 88"/>
                <a:gd name="T14" fmla="*/ 0 w 882"/>
                <a:gd name="T15" fmla="*/ 0 h 88"/>
                <a:gd name="T16" fmla="*/ 0 w 882"/>
                <a:gd name="T17" fmla="*/ 0 h 88"/>
                <a:gd name="T18" fmla="*/ 0 w 882"/>
                <a:gd name="T19" fmla="*/ 0 h 88"/>
                <a:gd name="T20" fmla="*/ 0 w 882"/>
                <a:gd name="T21" fmla="*/ 0 h 88"/>
                <a:gd name="T22" fmla="*/ 0 w 882"/>
                <a:gd name="T23" fmla="*/ 0 h 88"/>
                <a:gd name="T24" fmla="*/ 0 w 882"/>
                <a:gd name="T25" fmla="*/ 0 h 88"/>
                <a:gd name="T26" fmla="*/ 0 w 882"/>
                <a:gd name="T27" fmla="*/ 0 h 88"/>
                <a:gd name="T28" fmla="*/ 0 w 882"/>
                <a:gd name="T29" fmla="*/ 0 h 88"/>
                <a:gd name="T30" fmla="*/ 0 w 882"/>
                <a:gd name="T31" fmla="*/ 0 h 88"/>
                <a:gd name="T32" fmla="*/ 0 w 882"/>
                <a:gd name="T33" fmla="*/ 0 h 88"/>
                <a:gd name="T34" fmla="*/ 0 w 882"/>
                <a:gd name="T35" fmla="*/ 0 h 88"/>
                <a:gd name="T36" fmla="*/ 0 w 882"/>
                <a:gd name="T37" fmla="*/ 0 h 88"/>
                <a:gd name="T38" fmla="*/ 0 w 882"/>
                <a:gd name="T39" fmla="*/ 0 h 88"/>
                <a:gd name="T40" fmla="*/ 0 w 882"/>
                <a:gd name="T41" fmla="*/ 0 h 88"/>
                <a:gd name="T42" fmla="*/ 0 w 882"/>
                <a:gd name="T43" fmla="*/ 0 h 88"/>
                <a:gd name="T44" fmla="*/ 0 w 882"/>
                <a:gd name="T45" fmla="*/ 0 h 88"/>
                <a:gd name="T46" fmla="*/ 0 w 882"/>
                <a:gd name="T47" fmla="*/ 0 h 88"/>
                <a:gd name="T48" fmla="*/ 0 w 882"/>
                <a:gd name="T49" fmla="*/ 0 h 88"/>
                <a:gd name="T50" fmla="*/ 0 w 882"/>
                <a:gd name="T51" fmla="*/ 0 h 88"/>
                <a:gd name="T52" fmla="*/ 0 w 882"/>
                <a:gd name="T53" fmla="*/ 0 h 88"/>
                <a:gd name="T54" fmla="*/ 0 w 882"/>
                <a:gd name="T55" fmla="*/ 0 h 8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82"/>
                <a:gd name="T85" fmla="*/ 0 h 88"/>
                <a:gd name="T86" fmla="*/ 882 w 882"/>
                <a:gd name="T87" fmla="*/ 88 h 8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82" h="88">
                  <a:moveTo>
                    <a:pt x="44" y="0"/>
                  </a:moveTo>
                  <a:lnTo>
                    <a:pt x="44" y="0"/>
                  </a:lnTo>
                  <a:cubicBezTo>
                    <a:pt x="69" y="0"/>
                    <a:pt x="88" y="20"/>
                    <a:pt x="88" y="44"/>
                  </a:cubicBezTo>
                  <a:cubicBezTo>
                    <a:pt x="88" y="68"/>
                    <a:pt x="69" y="88"/>
                    <a:pt x="44" y="88"/>
                  </a:cubicBezTo>
                  <a:cubicBezTo>
                    <a:pt x="20" y="88"/>
                    <a:pt x="0" y="68"/>
                    <a:pt x="0" y="44"/>
                  </a:cubicBezTo>
                  <a:cubicBezTo>
                    <a:pt x="0" y="20"/>
                    <a:pt x="20" y="0"/>
                    <a:pt x="44" y="0"/>
                  </a:cubicBezTo>
                  <a:close/>
                  <a:moveTo>
                    <a:pt x="309" y="0"/>
                  </a:moveTo>
                  <a:lnTo>
                    <a:pt x="309" y="0"/>
                  </a:lnTo>
                  <a:cubicBezTo>
                    <a:pt x="333" y="0"/>
                    <a:pt x="353" y="20"/>
                    <a:pt x="353" y="44"/>
                  </a:cubicBezTo>
                  <a:cubicBezTo>
                    <a:pt x="353" y="68"/>
                    <a:pt x="333" y="88"/>
                    <a:pt x="309" y="88"/>
                  </a:cubicBezTo>
                  <a:cubicBezTo>
                    <a:pt x="284" y="88"/>
                    <a:pt x="265" y="68"/>
                    <a:pt x="265" y="44"/>
                  </a:cubicBezTo>
                  <a:cubicBezTo>
                    <a:pt x="265" y="20"/>
                    <a:pt x="284" y="0"/>
                    <a:pt x="309" y="0"/>
                  </a:cubicBezTo>
                  <a:close/>
                  <a:moveTo>
                    <a:pt x="573" y="0"/>
                  </a:moveTo>
                  <a:lnTo>
                    <a:pt x="573" y="0"/>
                  </a:lnTo>
                  <a:cubicBezTo>
                    <a:pt x="598" y="0"/>
                    <a:pt x="617" y="20"/>
                    <a:pt x="617" y="44"/>
                  </a:cubicBezTo>
                  <a:cubicBezTo>
                    <a:pt x="617" y="68"/>
                    <a:pt x="598" y="88"/>
                    <a:pt x="573" y="88"/>
                  </a:cubicBezTo>
                  <a:cubicBezTo>
                    <a:pt x="549" y="88"/>
                    <a:pt x="529" y="68"/>
                    <a:pt x="529" y="44"/>
                  </a:cubicBezTo>
                  <a:cubicBezTo>
                    <a:pt x="529" y="20"/>
                    <a:pt x="549" y="0"/>
                    <a:pt x="573" y="0"/>
                  </a:cubicBezTo>
                  <a:close/>
                  <a:moveTo>
                    <a:pt x="838" y="0"/>
                  </a:moveTo>
                  <a:lnTo>
                    <a:pt x="838" y="0"/>
                  </a:lnTo>
                  <a:cubicBezTo>
                    <a:pt x="862" y="0"/>
                    <a:pt x="882" y="20"/>
                    <a:pt x="882" y="44"/>
                  </a:cubicBezTo>
                  <a:cubicBezTo>
                    <a:pt x="882" y="68"/>
                    <a:pt x="862" y="88"/>
                    <a:pt x="838" y="88"/>
                  </a:cubicBezTo>
                  <a:cubicBezTo>
                    <a:pt x="813" y="88"/>
                    <a:pt x="794" y="68"/>
                    <a:pt x="794" y="44"/>
                  </a:cubicBezTo>
                  <a:cubicBezTo>
                    <a:pt x="794" y="20"/>
                    <a:pt x="813" y="0"/>
                    <a:pt x="838" y="0"/>
                  </a:cubicBezTo>
                  <a:close/>
                </a:path>
              </a:pathLst>
            </a:custGeom>
            <a:solidFill>
              <a:srgbClr val="000000"/>
            </a:solidFill>
            <a:ln w="9525">
              <a:solidFill>
                <a:srgbClr val="000000"/>
              </a:solidFill>
              <a:bevel/>
              <a:headEnd/>
              <a:tailEnd/>
            </a:ln>
          </p:spPr>
          <p:txBody>
            <a:bodyPr/>
            <a:lstStyle/>
            <a:p>
              <a:endParaRPr lang="zh-TW" altLang="en-US"/>
            </a:p>
          </p:txBody>
        </p:sp>
      </p:grpSp>
      <p:sp>
        <p:nvSpPr>
          <p:cNvPr id="129" name="Rectangle 462"/>
          <p:cNvSpPr>
            <a:spLocks noChangeArrowheads="1"/>
          </p:cNvSpPr>
          <p:nvPr/>
        </p:nvSpPr>
        <p:spPr bwMode="auto">
          <a:xfrm>
            <a:off x="2152650" y="4482430"/>
            <a:ext cx="538163"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30" name="Rectangle 463"/>
          <p:cNvSpPr>
            <a:spLocks noChangeArrowheads="1"/>
          </p:cNvSpPr>
          <p:nvPr/>
        </p:nvSpPr>
        <p:spPr bwMode="auto">
          <a:xfrm>
            <a:off x="2728913" y="4482430"/>
            <a:ext cx="538162"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31" name="Rectangle 464"/>
          <p:cNvSpPr>
            <a:spLocks noChangeArrowheads="1"/>
          </p:cNvSpPr>
          <p:nvPr/>
        </p:nvSpPr>
        <p:spPr bwMode="auto">
          <a:xfrm>
            <a:off x="3265488" y="4482430"/>
            <a:ext cx="538162"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32" name="Rectangle 465"/>
          <p:cNvSpPr>
            <a:spLocks noChangeArrowheads="1"/>
          </p:cNvSpPr>
          <p:nvPr/>
        </p:nvSpPr>
        <p:spPr bwMode="auto">
          <a:xfrm>
            <a:off x="3841750" y="4482430"/>
            <a:ext cx="538163"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33" name="Rectangle 466"/>
          <p:cNvSpPr>
            <a:spLocks noChangeArrowheads="1"/>
          </p:cNvSpPr>
          <p:nvPr/>
        </p:nvSpPr>
        <p:spPr bwMode="auto">
          <a:xfrm>
            <a:off x="4379913" y="4482430"/>
            <a:ext cx="538162"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34" name="Rectangle 468"/>
          <p:cNvSpPr>
            <a:spLocks noChangeArrowheads="1"/>
          </p:cNvSpPr>
          <p:nvPr/>
        </p:nvSpPr>
        <p:spPr bwMode="auto">
          <a:xfrm>
            <a:off x="4918075" y="4482430"/>
            <a:ext cx="538163" cy="11525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grpSp>
        <p:nvGrpSpPr>
          <p:cNvPr id="25" name="Group 474"/>
          <p:cNvGrpSpPr>
            <a:grpSpLocks/>
          </p:cNvGrpSpPr>
          <p:nvPr/>
        </p:nvGrpSpPr>
        <p:grpSpPr bwMode="auto">
          <a:xfrm>
            <a:off x="3302000" y="4522118"/>
            <a:ext cx="482600" cy="1069975"/>
            <a:chOff x="2080" y="2983"/>
            <a:chExt cx="304" cy="674"/>
          </a:xfrm>
        </p:grpSpPr>
        <p:sp>
          <p:nvSpPr>
            <p:cNvPr id="118878" name="Rectangle 384"/>
            <p:cNvSpPr>
              <a:spLocks noChangeArrowheads="1"/>
            </p:cNvSpPr>
            <p:nvPr/>
          </p:nvSpPr>
          <p:spPr bwMode="auto">
            <a:xfrm>
              <a:off x="2083" y="3133"/>
              <a:ext cx="298"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18879" name="Freeform 385"/>
            <p:cNvSpPr>
              <a:spLocks noEditPoints="1"/>
            </p:cNvSpPr>
            <p:nvPr/>
          </p:nvSpPr>
          <p:spPr bwMode="auto">
            <a:xfrm>
              <a:off x="2080" y="3130"/>
              <a:ext cx="304"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2" y="144"/>
                    <a:pt x="8" y="144"/>
                  </a:cubicBezTo>
                  <a:cubicBezTo>
                    <a:pt x="3" y="144"/>
                    <a:pt x="0" y="140"/>
                    <a:pt x="0" y="136"/>
                  </a:cubicBezTo>
                  <a:lnTo>
                    <a:pt x="0" y="24"/>
                  </a:lnTo>
                  <a:cubicBezTo>
                    <a:pt x="0" y="19"/>
                    <a:pt x="3" y="16"/>
                    <a:pt x="8" y="16"/>
                  </a:cubicBezTo>
                  <a:cubicBezTo>
                    <a:pt x="12" y="16"/>
                    <a:pt x="16" y="19"/>
                    <a:pt x="16" y="24"/>
                  </a:cubicBezTo>
                  <a:close/>
                  <a:moveTo>
                    <a:pt x="16" y="216"/>
                  </a:moveTo>
                  <a:lnTo>
                    <a:pt x="16" y="328"/>
                  </a:lnTo>
                  <a:cubicBezTo>
                    <a:pt x="16" y="332"/>
                    <a:pt x="12" y="336"/>
                    <a:pt x="8" y="336"/>
                  </a:cubicBezTo>
                  <a:cubicBezTo>
                    <a:pt x="3" y="336"/>
                    <a:pt x="0" y="332"/>
                    <a:pt x="0" y="328"/>
                  </a:cubicBezTo>
                  <a:lnTo>
                    <a:pt x="0" y="216"/>
                  </a:lnTo>
                  <a:cubicBezTo>
                    <a:pt x="0" y="211"/>
                    <a:pt x="3" y="208"/>
                    <a:pt x="8" y="208"/>
                  </a:cubicBezTo>
                  <a:cubicBezTo>
                    <a:pt x="12" y="208"/>
                    <a:pt x="16" y="211"/>
                    <a:pt x="16" y="216"/>
                  </a:cubicBezTo>
                  <a:close/>
                  <a:moveTo>
                    <a:pt x="16" y="408"/>
                  </a:moveTo>
                  <a:lnTo>
                    <a:pt x="16" y="520"/>
                  </a:lnTo>
                  <a:cubicBezTo>
                    <a:pt x="16" y="524"/>
                    <a:pt x="12" y="528"/>
                    <a:pt x="8" y="528"/>
                  </a:cubicBezTo>
                  <a:cubicBezTo>
                    <a:pt x="3" y="528"/>
                    <a:pt x="0" y="524"/>
                    <a:pt x="0" y="520"/>
                  </a:cubicBezTo>
                  <a:lnTo>
                    <a:pt x="0" y="408"/>
                  </a:lnTo>
                  <a:cubicBezTo>
                    <a:pt x="0" y="403"/>
                    <a:pt x="3" y="400"/>
                    <a:pt x="8" y="400"/>
                  </a:cubicBezTo>
                  <a:cubicBezTo>
                    <a:pt x="12" y="400"/>
                    <a:pt x="16" y="403"/>
                    <a:pt x="16" y="408"/>
                  </a:cubicBezTo>
                  <a:close/>
                  <a:moveTo>
                    <a:pt x="16" y="600"/>
                  </a:moveTo>
                  <a:lnTo>
                    <a:pt x="16" y="712"/>
                  </a:lnTo>
                  <a:cubicBezTo>
                    <a:pt x="16" y="716"/>
                    <a:pt x="12" y="720"/>
                    <a:pt x="8" y="720"/>
                  </a:cubicBezTo>
                  <a:cubicBezTo>
                    <a:pt x="3" y="720"/>
                    <a:pt x="0" y="716"/>
                    <a:pt x="0" y="712"/>
                  </a:cubicBezTo>
                  <a:lnTo>
                    <a:pt x="0" y="600"/>
                  </a:lnTo>
                  <a:cubicBezTo>
                    <a:pt x="0" y="595"/>
                    <a:pt x="3" y="592"/>
                    <a:pt x="8" y="592"/>
                  </a:cubicBezTo>
                  <a:cubicBezTo>
                    <a:pt x="12" y="592"/>
                    <a:pt x="16" y="595"/>
                    <a:pt x="16" y="600"/>
                  </a:cubicBezTo>
                  <a:close/>
                  <a:moveTo>
                    <a:pt x="16" y="792"/>
                  </a:moveTo>
                  <a:lnTo>
                    <a:pt x="16" y="904"/>
                  </a:lnTo>
                  <a:cubicBezTo>
                    <a:pt x="16" y="908"/>
                    <a:pt x="12" y="912"/>
                    <a:pt x="8" y="912"/>
                  </a:cubicBezTo>
                  <a:cubicBezTo>
                    <a:pt x="3" y="912"/>
                    <a:pt x="0" y="908"/>
                    <a:pt x="0" y="904"/>
                  </a:cubicBezTo>
                  <a:lnTo>
                    <a:pt x="0" y="792"/>
                  </a:lnTo>
                  <a:cubicBezTo>
                    <a:pt x="0" y="787"/>
                    <a:pt x="3" y="784"/>
                    <a:pt x="8" y="784"/>
                  </a:cubicBezTo>
                  <a:cubicBezTo>
                    <a:pt x="12" y="784"/>
                    <a:pt x="16" y="787"/>
                    <a:pt x="16" y="792"/>
                  </a:cubicBezTo>
                  <a:close/>
                  <a:moveTo>
                    <a:pt x="16" y="984"/>
                  </a:moveTo>
                  <a:lnTo>
                    <a:pt x="16" y="1096"/>
                  </a:lnTo>
                  <a:cubicBezTo>
                    <a:pt x="16" y="1100"/>
                    <a:pt x="12" y="1104"/>
                    <a:pt x="8" y="1104"/>
                  </a:cubicBezTo>
                  <a:cubicBezTo>
                    <a:pt x="3" y="1104"/>
                    <a:pt x="0" y="1100"/>
                    <a:pt x="0" y="1096"/>
                  </a:cubicBezTo>
                  <a:lnTo>
                    <a:pt x="0" y="984"/>
                  </a:lnTo>
                  <a:cubicBezTo>
                    <a:pt x="0" y="979"/>
                    <a:pt x="3" y="976"/>
                    <a:pt x="8" y="976"/>
                  </a:cubicBezTo>
                  <a:cubicBezTo>
                    <a:pt x="12" y="976"/>
                    <a:pt x="16" y="979"/>
                    <a:pt x="16" y="984"/>
                  </a:cubicBezTo>
                  <a:close/>
                  <a:moveTo>
                    <a:pt x="16" y="1176"/>
                  </a:moveTo>
                  <a:lnTo>
                    <a:pt x="16" y="1288"/>
                  </a:lnTo>
                  <a:cubicBezTo>
                    <a:pt x="16" y="1292"/>
                    <a:pt x="12" y="1296"/>
                    <a:pt x="8" y="1296"/>
                  </a:cubicBezTo>
                  <a:cubicBezTo>
                    <a:pt x="3" y="1296"/>
                    <a:pt x="0" y="1292"/>
                    <a:pt x="0" y="1288"/>
                  </a:cubicBezTo>
                  <a:lnTo>
                    <a:pt x="0" y="1176"/>
                  </a:lnTo>
                  <a:cubicBezTo>
                    <a:pt x="0" y="1171"/>
                    <a:pt x="3" y="1168"/>
                    <a:pt x="8" y="1168"/>
                  </a:cubicBezTo>
                  <a:cubicBezTo>
                    <a:pt x="12" y="1168"/>
                    <a:pt x="16" y="1171"/>
                    <a:pt x="16" y="1176"/>
                  </a:cubicBezTo>
                  <a:close/>
                  <a:moveTo>
                    <a:pt x="16" y="1368"/>
                  </a:moveTo>
                  <a:lnTo>
                    <a:pt x="16" y="1398"/>
                  </a:lnTo>
                  <a:lnTo>
                    <a:pt x="8" y="1390"/>
                  </a:lnTo>
                  <a:lnTo>
                    <a:pt x="90" y="1390"/>
                  </a:lnTo>
                  <a:cubicBezTo>
                    <a:pt x="94" y="1390"/>
                    <a:pt x="98" y="1393"/>
                    <a:pt x="98" y="1398"/>
                  </a:cubicBezTo>
                  <a:cubicBezTo>
                    <a:pt x="98" y="1402"/>
                    <a:pt x="94" y="1406"/>
                    <a:pt x="90" y="1406"/>
                  </a:cubicBezTo>
                  <a:lnTo>
                    <a:pt x="8" y="1406"/>
                  </a:lnTo>
                  <a:cubicBezTo>
                    <a:pt x="3" y="1406"/>
                    <a:pt x="0" y="1402"/>
                    <a:pt x="0" y="1398"/>
                  </a:cubicBezTo>
                  <a:lnTo>
                    <a:pt x="0" y="1368"/>
                  </a:lnTo>
                  <a:cubicBezTo>
                    <a:pt x="0" y="1363"/>
                    <a:pt x="3" y="1360"/>
                    <a:pt x="8" y="1360"/>
                  </a:cubicBezTo>
                  <a:cubicBezTo>
                    <a:pt x="12" y="1360"/>
                    <a:pt x="16" y="1363"/>
                    <a:pt x="16" y="1368"/>
                  </a:cubicBezTo>
                  <a:close/>
                  <a:moveTo>
                    <a:pt x="170" y="1390"/>
                  </a:moveTo>
                  <a:lnTo>
                    <a:pt x="282" y="1390"/>
                  </a:lnTo>
                  <a:cubicBezTo>
                    <a:pt x="286" y="1390"/>
                    <a:pt x="290" y="1393"/>
                    <a:pt x="290" y="1398"/>
                  </a:cubicBezTo>
                  <a:cubicBezTo>
                    <a:pt x="290" y="1402"/>
                    <a:pt x="286" y="1406"/>
                    <a:pt x="282" y="1406"/>
                  </a:cubicBezTo>
                  <a:lnTo>
                    <a:pt x="170" y="1406"/>
                  </a:lnTo>
                  <a:cubicBezTo>
                    <a:pt x="165" y="1406"/>
                    <a:pt x="162" y="1402"/>
                    <a:pt x="162" y="1398"/>
                  </a:cubicBezTo>
                  <a:cubicBezTo>
                    <a:pt x="162" y="1393"/>
                    <a:pt x="165" y="1390"/>
                    <a:pt x="170" y="1390"/>
                  </a:cubicBezTo>
                  <a:close/>
                  <a:moveTo>
                    <a:pt x="362" y="1390"/>
                  </a:moveTo>
                  <a:lnTo>
                    <a:pt x="474" y="1390"/>
                  </a:lnTo>
                  <a:cubicBezTo>
                    <a:pt x="478" y="1390"/>
                    <a:pt x="482" y="1393"/>
                    <a:pt x="482" y="1398"/>
                  </a:cubicBezTo>
                  <a:cubicBezTo>
                    <a:pt x="482" y="1402"/>
                    <a:pt x="478" y="1406"/>
                    <a:pt x="474" y="1406"/>
                  </a:cubicBezTo>
                  <a:lnTo>
                    <a:pt x="362" y="1406"/>
                  </a:lnTo>
                  <a:cubicBezTo>
                    <a:pt x="357" y="1406"/>
                    <a:pt x="354" y="1402"/>
                    <a:pt x="354" y="1398"/>
                  </a:cubicBezTo>
                  <a:cubicBezTo>
                    <a:pt x="354" y="1393"/>
                    <a:pt x="357" y="1390"/>
                    <a:pt x="362" y="1390"/>
                  </a:cubicBezTo>
                  <a:close/>
                  <a:moveTo>
                    <a:pt x="554" y="1390"/>
                  </a:moveTo>
                  <a:lnTo>
                    <a:pt x="666" y="1390"/>
                  </a:lnTo>
                  <a:cubicBezTo>
                    <a:pt x="670" y="1390"/>
                    <a:pt x="674" y="1393"/>
                    <a:pt x="674" y="1398"/>
                  </a:cubicBezTo>
                  <a:cubicBezTo>
                    <a:pt x="674" y="1402"/>
                    <a:pt x="670" y="1406"/>
                    <a:pt x="666" y="1406"/>
                  </a:cubicBezTo>
                  <a:lnTo>
                    <a:pt x="554" y="1406"/>
                  </a:lnTo>
                  <a:cubicBezTo>
                    <a:pt x="549" y="1406"/>
                    <a:pt x="546" y="1402"/>
                    <a:pt x="546" y="1398"/>
                  </a:cubicBezTo>
                  <a:cubicBezTo>
                    <a:pt x="546" y="1393"/>
                    <a:pt x="549" y="1390"/>
                    <a:pt x="554" y="1390"/>
                  </a:cubicBezTo>
                  <a:close/>
                  <a:moveTo>
                    <a:pt x="746" y="1390"/>
                  </a:moveTo>
                  <a:lnTo>
                    <a:pt x="801" y="1390"/>
                  </a:lnTo>
                  <a:lnTo>
                    <a:pt x="793" y="1398"/>
                  </a:lnTo>
                  <a:lnTo>
                    <a:pt x="793" y="1340"/>
                  </a:lnTo>
                  <a:cubicBezTo>
                    <a:pt x="793" y="1336"/>
                    <a:pt x="796" y="1332"/>
                    <a:pt x="801" y="1332"/>
                  </a:cubicBezTo>
                  <a:cubicBezTo>
                    <a:pt x="805" y="1332"/>
                    <a:pt x="809" y="1336"/>
                    <a:pt x="809" y="1340"/>
                  </a:cubicBezTo>
                  <a:lnTo>
                    <a:pt x="809" y="1398"/>
                  </a:lnTo>
                  <a:cubicBezTo>
                    <a:pt x="809" y="1402"/>
                    <a:pt x="805" y="1406"/>
                    <a:pt x="801" y="1406"/>
                  </a:cubicBezTo>
                  <a:lnTo>
                    <a:pt x="746" y="1406"/>
                  </a:lnTo>
                  <a:cubicBezTo>
                    <a:pt x="741" y="1406"/>
                    <a:pt x="738" y="1402"/>
                    <a:pt x="738" y="1398"/>
                  </a:cubicBezTo>
                  <a:cubicBezTo>
                    <a:pt x="738" y="1393"/>
                    <a:pt x="741" y="1390"/>
                    <a:pt x="746" y="1390"/>
                  </a:cubicBezTo>
                  <a:close/>
                  <a:moveTo>
                    <a:pt x="793" y="1260"/>
                  </a:moveTo>
                  <a:lnTo>
                    <a:pt x="793" y="1148"/>
                  </a:lnTo>
                  <a:cubicBezTo>
                    <a:pt x="793" y="1144"/>
                    <a:pt x="796" y="1140"/>
                    <a:pt x="801" y="1140"/>
                  </a:cubicBezTo>
                  <a:cubicBezTo>
                    <a:pt x="805" y="1140"/>
                    <a:pt x="809" y="1144"/>
                    <a:pt x="809" y="1148"/>
                  </a:cubicBezTo>
                  <a:lnTo>
                    <a:pt x="809" y="1260"/>
                  </a:lnTo>
                  <a:cubicBezTo>
                    <a:pt x="809" y="1265"/>
                    <a:pt x="805" y="1268"/>
                    <a:pt x="801" y="1268"/>
                  </a:cubicBezTo>
                  <a:cubicBezTo>
                    <a:pt x="796" y="1268"/>
                    <a:pt x="793" y="1265"/>
                    <a:pt x="793" y="1260"/>
                  </a:cubicBezTo>
                  <a:close/>
                  <a:moveTo>
                    <a:pt x="793" y="1068"/>
                  </a:moveTo>
                  <a:lnTo>
                    <a:pt x="793" y="956"/>
                  </a:lnTo>
                  <a:cubicBezTo>
                    <a:pt x="793" y="952"/>
                    <a:pt x="796" y="948"/>
                    <a:pt x="801" y="948"/>
                  </a:cubicBezTo>
                  <a:cubicBezTo>
                    <a:pt x="805" y="948"/>
                    <a:pt x="809" y="952"/>
                    <a:pt x="809" y="956"/>
                  </a:cubicBezTo>
                  <a:lnTo>
                    <a:pt x="809" y="1068"/>
                  </a:lnTo>
                  <a:cubicBezTo>
                    <a:pt x="809" y="1073"/>
                    <a:pt x="805" y="1076"/>
                    <a:pt x="801" y="1076"/>
                  </a:cubicBezTo>
                  <a:cubicBezTo>
                    <a:pt x="796" y="1076"/>
                    <a:pt x="793" y="1073"/>
                    <a:pt x="793" y="1068"/>
                  </a:cubicBezTo>
                  <a:close/>
                  <a:moveTo>
                    <a:pt x="793" y="876"/>
                  </a:moveTo>
                  <a:lnTo>
                    <a:pt x="793" y="764"/>
                  </a:lnTo>
                  <a:cubicBezTo>
                    <a:pt x="793" y="760"/>
                    <a:pt x="796" y="756"/>
                    <a:pt x="801" y="756"/>
                  </a:cubicBezTo>
                  <a:cubicBezTo>
                    <a:pt x="805" y="756"/>
                    <a:pt x="809" y="760"/>
                    <a:pt x="809" y="764"/>
                  </a:cubicBezTo>
                  <a:lnTo>
                    <a:pt x="809" y="876"/>
                  </a:lnTo>
                  <a:cubicBezTo>
                    <a:pt x="809" y="881"/>
                    <a:pt x="805" y="884"/>
                    <a:pt x="801" y="884"/>
                  </a:cubicBezTo>
                  <a:cubicBezTo>
                    <a:pt x="796" y="884"/>
                    <a:pt x="793" y="881"/>
                    <a:pt x="793" y="876"/>
                  </a:cubicBezTo>
                  <a:close/>
                  <a:moveTo>
                    <a:pt x="793" y="684"/>
                  </a:moveTo>
                  <a:lnTo>
                    <a:pt x="793" y="572"/>
                  </a:lnTo>
                  <a:cubicBezTo>
                    <a:pt x="793" y="568"/>
                    <a:pt x="796" y="564"/>
                    <a:pt x="801" y="564"/>
                  </a:cubicBezTo>
                  <a:cubicBezTo>
                    <a:pt x="805" y="564"/>
                    <a:pt x="809" y="568"/>
                    <a:pt x="809" y="572"/>
                  </a:cubicBezTo>
                  <a:lnTo>
                    <a:pt x="809" y="684"/>
                  </a:lnTo>
                  <a:cubicBezTo>
                    <a:pt x="809" y="689"/>
                    <a:pt x="805" y="692"/>
                    <a:pt x="801" y="692"/>
                  </a:cubicBezTo>
                  <a:cubicBezTo>
                    <a:pt x="796" y="692"/>
                    <a:pt x="793" y="689"/>
                    <a:pt x="793" y="684"/>
                  </a:cubicBezTo>
                  <a:close/>
                  <a:moveTo>
                    <a:pt x="793" y="492"/>
                  </a:moveTo>
                  <a:lnTo>
                    <a:pt x="793" y="380"/>
                  </a:lnTo>
                  <a:cubicBezTo>
                    <a:pt x="793" y="376"/>
                    <a:pt x="796" y="372"/>
                    <a:pt x="801" y="372"/>
                  </a:cubicBezTo>
                  <a:cubicBezTo>
                    <a:pt x="805" y="372"/>
                    <a:pt x="809" y="376"/>
                    <a:pt x="809" y="380"/>
                  </a:cubicBezTo>
                  <a:lnTo>
                    <a:pt x="809" y="492"/>
                  </a:lnTo>
                  <a:cubicBezTo>
                    <a:pt x="809" y="497"/>
                    <a:pt x="805" y="500"/>
                    <a:pt x="801" y="500"/>
                  </a:cubicBezTo>
                  <a:cubicBezTo>
                    <a:pt x="796" y="500"/>
                    <a:pt x="793" y="497"/>
                    <a:pt x="793" y="492"/>
                  </a:cubicBezTo>
                  <a:close/>
                  <a:moveTo>
                    <a:pt x="793" y="300"/>
                  </a:moveTo>
                  <a:lnTo>
                    <a:pt x="793" y="188"/>
                  </a:lnTo>
                  <a:cubicBezTo>
                    <a:pt x="793" y="184"/>
                    <a:pt x="796" y="180"/>
                    <a:pt x="801" y="180"/>
                  </a:cubicBezTo>
                  <a:cubicBezTo>
                    <a:pt x="805" y="180"/>
                    <a:pt x="809" y="184"/>
                    <a:pt x="809" y="188"/>
                  </a:cubicBezTo>
                  <a:lnTo>
                    <a:pt x="809" y="300"/>
                  </a:lnTo>
                  <a:cubicBezTo>
                    <a:pt x="809" y="305"/>
                    <a:pt x="805" y="308"/>
                    <a:pt x="801" y="308"/>
                  </a:cubicBezTo>
                  <a:cubicBezTo>
                    <a:pt x="796" y="308"/>
                    <a:pt x="793" y="305"/>
                    <a:pt x="793" y="300"/>
                  </a:cubicBezTo>
                  <a:close/>
                  <a:moveTo>
                    <a:pt x="793" y="108"/>
                  </a:moveTo>
                  <a:lnTo>
                    <a:pt x="793" y="8"/>
                  </a:lnTo>
                  <a:lnTo>
                    <a:pt x="801" y="16"/>
                  </a:lnTo>
                  <a:lnTo>
                    <a:pt x="790" y="16"/>
                  </a:lnTo>
                  <a:cubicBezTo>
                    <a:pt x="785" y="16"/>
                    <a:pt x="782" y="12"/>
                    <a:pt x="782" y="8"/>
                  </a:cubicBezTo>
                  <a:cubicBezTo>
                    <a:pt x="782" y="3"/>
                    <a:pt x="785" y="0"/>
                    <a:pt x="790" y="0"/>
                  </a:cubicBezTo>
                  <a:lnTo>
                    <a:pt x="801" y="0"/>
                  </a:lnTo>
                  <a:cubicBezTo>
                    <a:pt x="805" y="0"/>
                    <a:pt x="809" y="3"/>
                    <a:pt x="809" y="8"/>
                  </a:cubicBezTo>
                  <a:lnTo>
                    <a:pt x="809" y="108"/>
                  </a:lnTo>
                  <a:cubicBezTo>
                    <a:pt x="809" y="113"/>
                    <a:pt x="805" y="116"/>
                    <a:pt x="801" y="116"/>
                  </a:cubicBezTo>
                  <a:cubicBezTo>
                    <a:pt x="796" y="116"/>
                    <a:pt x="793" y="113"/>
                    <a:pt x="793" y="108"/>
                  </a:cubicBezTo>
                  <a:close/>
                  <a:moveTo>
                    <a:pt x="710" y="16"/>
                  </a:moveTo>
                  <a:lnTo>
                    <a:pt x="598" y="16"/>
                  </a:lnTo>
                  <a:cubicBezTo>
                    <a:pt x="593" y="16"/>
                    <a:pt x="590" y="12"/>
                    <a:pt x="590" y="8"/>
                  </a:cubicBezTo>
                  <a:cubicBezTo>
                    <a:pt x="590" y="3"/>
                    <a:pt x="593" y="0"/>
                    <a:pt x="598" y="0"/>
                  </a:cubicBezTo>
                  <a:lnTo>
                    <a:pt x="710" y="0"/>
                  </a:lnTo>
                  <a:cubicBezTo>
                    <a:pt x="714" y="0"/>
                    <a:pt x="718" y="3"/>
                    <a:pt x="718" y="8"/>
                  </a:cubicBezTo>
                  <a:cubicBezTo>
                    <a:pt x="718" y="12"/>
                    <a:pt x="714" y="16"/>
                    <a:pt x="710" y="16"/>
                  </a:cubicBezTo>
                  <a:close/>
                  <a:moveTo>
                    <a:pt x="518" y="16"/>
                  </a:moveTo>
                  <a:lnTo>
                    <a:pt x="406" y="16"/>
                  </a:lnTo>
                  <a:cubicBezTo>
                    <a:pt x="401" y="16"/>
                    <a:pt x="398" y="12"/>
                    <a:pt x="398" y="8"/>
                  </a:cubicBezTo>
                  <a:cubicBezTo>
                    <a:pt x="398" y="3"/>
                    <a:pt x="401" y="0"/>
                    <a:pt x="406" y="0"/>
                  </a:cubicBezTo>
                  <a:lnTo>
                    <a:pt x="518" y="0"/>
                  </a:lnTo>
                  <a:cubicBezTo>
                    <a:pt x="522" y="0"/>
                    <a:pt x="526" y="3"/>
                    <a:pt x="526" y="8"/>
                  </a:cubicBezTo>
                  <a:cubicBezTo>
                    <a:pt x="526" y="12"/>
                    <a:pt x="522" y="16"/>
                    <a:pt x="518" y="16"/>
                  </a:cubicBezTo>
                  <a:close/>
                  <a:moveTo>
                    <a:pt x="326" y="16"/>
                  </a:moveTo>
                  <a:lnTo>
                    <a:pt x="214" y="16"/>
                  </a:lnTo>
                  <a:cubicBezTo>
                    <a:pt x="209" y="16"/>
                    <a:pt x="206" y="12"/>
                    <a:pt x="206" y="8"/>
                  </a:cubicBezTo>
                  <a:cubicBezTo>
                    <a:pt x="206" y="3"/>
                    <a:pt x="209" y="0"/>
                    <a:pt x="214" y="0"/>
                  </a:cubicBezTo>
                  <a:lnTo>
                    <a:pt x="326" y="0"/>
                  </a:lnTo>
                  <a:cubicBezTo>
                    <a:pt x="330" y="0"/>
                    <a:pt x="334" y="3"/>
                    <a:pt x="334" y="8"/>
                  </a:cubicBezTo>
                  <a:cubicBezTo>
                    <a:pt x="334" y="12"/>
                    <a:pt x="330" y="16"/>
                    <a:pt x="326" y="16"/>
                  </a:cubicBezTo>
                  <a:close/>
                  <a:moveTo>
                    <a:pt x="134" y="16"/>
                  </a:moveTo>
                  <a:lnTo>
                    <a:pt x="22" y="16"/>
                  </a:lnTo>
                  <a:cubicBezTo>
                    <a:pt x="17" y="16"/>
                    <a:pt x="14" y="12"/>
                    <a:pt x="14" y="8"/>
                  </a:cubicBezTo>
                  <a:cubicBezTo>
                    <a:pt x="14" y="3"/>
                    <a:pt x="17"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zh-TW" altLang="en-US"/>
            </a:p>
          </p:txBody>
        </p:sp>
        <p:sp>
          <p:nvSpPr>
            <p:cNvPr id="118880" name="Rectangle 386"/>
            <p:cNvSpPr>
              <a:spLocks noChangeArrowheads="1"/>
            </p:cNvSpPr>
            <p:nvPr/>
          </p:nvSpPr>
          <p:spPr bwMode="auto">
            <a:xfrm>
              <a:off x="2193" y="2983"/>
              <a:ext cx="81"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C</a:t>
              </a:r>
              <a:endParaRPr lang="en-US" altLang="zh-TW" sz="1800">
                <a:solidFill>
                  <a:srgbClr val="000000"/>
                </a:solidFill>
              </a:endParaRPr>
            </a:p>
          </p:txBody>
        </p:sp>
        <p:sp>
          <p:nvSpPr>
            <p:cNvPr id="118881" name="Line 387"/>
            <p:cNvSpPr>
              <a:spLocks noChangeShapeType="1"/>
            </p:cNvSpPr>
            <p:nvPr/>
          </p:nvSpPr>
          <p:spPr bwMode="auto">
            <a:xfrm>
              <a:off x="2158" y="3207"/>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82" name="Freeform 388"/>
            <p:cNvSpPr>
              <a:spLocks/>
            </p:cNvSpPr>
            <p:nvPr/>
          </p:nvSpPr>
          <p:spPr bwMode="auto">
            <a:xfrm>
              <a:off x="2251" y="3177"/>
              <a:ext cx="93" cy="61"/>
            </a:xfrm>
            <a:custGeom>
              <a:avLst/>
              <a:gdLst>
                <a:gd name="T0" fmla="*/ 0 w 93"/>
                <a:gd name="T1" fmla="*/ 0 h 61"/>
                <a:gd name="T2" fmla="*/ 93 w 93"/>
                <a:gd name="T3" fmla="*/ 30 h 61"/>
                <a:gd name="T4" fmla="*/ 0 w 93"/>
                <a:gd name="T5" fmla="*/ 61 h 61"/>
                <a:gd name="T6" fmla="*/ 0 w 93"/>
                <a:gd name="T7" fmla="*/ 0 h 61"/>
                <a:gd name="T8" fmla="*/ 0 60000 65536"/>
                <a:gd name="T9" fmla="*/ 0 60000 65536"/>
                <a:gd name="T10" fmla="*/ 0 60000 65536"/>
                <a:gd name="T11" fmla="*/ 0 60000 65536"/>
                <a:gd name="T12" fmla="*/ 0 w 93"/>
                <a:gd name="T13" fmla="*/ 0 h 61"/>
                <a:gd name="T14" fmla="*/ 93 w 93"/>
                <a:gd name="T15" fmla="*/ 61 h 61"/>
              </a:gdLst>
              <a:ahLst/>
              <a:cxnLst>
                <a:cxn ang="T8">
                  <a:pos x="T0" y="T1"/>
                </a:cxn>
                <a:cxn ang="T9">
                  <a:pos x="T2" y="T3"/>
                </a:cxn>
                <a:cxn ang="T10">
                  <a:pos x="T4" y="T5"/>
                </a:cxn>
                <a:cxn ang="T11">
                  <a:pos x="T6" y="T7"/>
                </a:cxn>
              </a:cxnLst>
              <a:rect l="T12" t="T13" r="T14" b="T15"/>
              <a:pathLst>
                <a:path w="93" h="61">
                  <a:moveTo>
                    <a:pt x="0" y="0"/>
                  </a:moveTo>
                  <a:lnTo>
                    <a:pt x="93"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sp>
          <p:nvSpPr>
            <p:cNvPr id="118883" name="Line 470"/>
            <p:cNvSpPr>
              <a:spLocks noChangeShapeType="1"/>
            </p:cNvSpPr>
            <p:nvPr/>
          </p:nvSpPr>
          <p:spPr bwMode="auto">
            <a:xfrm>
              <a:off x="2154" y="3556"/>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84" name="Freeform 471"/>
            <p:cNvSpPr>
              <a:spLocks/>
            </p:cNvSpPr>
            <p:nvPr/>
          </p:nvSpPr>
          <p:spPr bwMode="auto">
            <a:xfrm>
              <a:off x="2247" y="3526"/>
              <a:ext cx="93" cy="61"/>
            </a:xfrm>
            <a:custGeom>
              <a:avLst/>
              <a:gdLst>
                <a:gd name="T0" fmla="*/ 0 w 93"/>
                <a:gd name="T1" fmla="*/ 0 h 61"/>
                <a:gd name="T2" fmla="*/ 93 w 93"/>
                <a:gd name="T3" fmla="*/ 30 h 61"/>
                <a:gd name="T4" fmla="*/ 0 w 93"/>
                <a:gd name="T5" fmla="*/ 61 h 61"/>
                <a:gd name="T6" fmla="*/ 0 w 93"/>
                <a:gd name="T7" fmla="*/ 0 h 61"/>
                <a:gd name="T8" fmla="*/ 0 60000 65536"/>
                <a:gd name="T9" fmla="*/ 0 60000 65536"/>
                <a:gd name="T10" fmla="*/ 0 60000 65536"/>
                <a:gd name="T11" fmla="*/ 0 60000 65536"/>
                <a:gd name="T12" fmla="*/ 0 w 93"/>
                <a:gd name="T13" fmla="*/ 0 h 61"/>
                <a:gd name="T14" fmla="*/ 93 w 93"/>
                <a:gd name="T15" fmla="*/ 61 h 61"/>
              </a:gdLst>
              <a:ahLst/>
              <a:cxnLst>
                <a:cxn ang="T8">
                  <a:pos x="T0" y="T1"/>
                </a:cxn>
                <a:cxn ang="T9">
                  <a:pos x="T2" y="T3"/>
                </a:cxn>
                <a:cxn ang="T10">
                  <a:pos x="T4" y="T5"/>
                </a:cxn>
                <a:cxn ang="T11">
                  <a:pos x="T6" y="T7"/>
                </a:cxn>
              </a:cxnLst>
              <a:rect l="T12" t="T13" r="T14" b="T15"/>
              <a:pathLst>
                <a:path w="93" h="61">
                  <a:moveTo>
                    <a:pt x="0" y="0"/>
                  </a:moveTo>
                  <a:lnTo>
                    <a:pt x="93"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grpSp>
      <p:grpSp>
        <p:nvGrpSpPr>
          <p:cNvPr id="26" name="Group 477"/>
          <p:cNvGrpSpPr>
            <a:grpSpLocks/>
          </p:cNvGrpSpPr>
          <p:nvPr/>
        </p:nvGrpSpPr>
        <p:grpSpPr bwMode="auto">
          <a:xfrm>
            <a:off x="2744788" y="4522118"/>
            <a:ext cx="481012" cy="1069975"/>
            <a:chOff x="1729" y="2983"/>
            <a:chExt cx="303" cy="674"/>
          </a:xfrm>
        </p:grpSpPr>
        <p:sp>
          <p:nvSpPr>
            <p:cNvPr id="118867" name="Rectangle 373"/>
            <p:cNvSpPr>
              <a:spLocks noChangeArrowheads="1"/>
            </p:cNvSpPr>
            <p:nvPr/>
          </p:nvSpPr>
          <p:spPr bwMode="auto">
            <a:xfrm>
              <a:off x="1732" y="3133"/>
              <a:ext cx="297"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18868" name="Freeform 374"/>
            <p:cNvSpPr>
              <a:spLocks noEditPoints="1"/>
            </p:cNvSpPr>
            <p:nvPr/>
          </p:nvSpPr>
          <p:spPr bwMode="auto">
            <a:xfrm>
              <a:off x="1729" y="3130"/>
              <a:ext cx="303"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3" y="144"/>
                    <a:pt x="8" y="144"/>
                  </a:cubicBezTo>
                  <a:cubicBezTo>
                    <a:pt x="4" y="144"/>
                    <a:pt x="0" y="140"/>
                    <a:pt x="0" y="136"/>
                  </a:cubicBezTo>
                  <a:lnTo>
                    <a:pt x="0" y="24"/>
                  </a:lnTo>
                  <a:cubicBezTo>
                    <a:pt x="0" y="19"/>
                    <a:pt x="4" y="16"/>
                    <a:pt x="8" y="16"/>
                  </a:cubicBezTo>
                  <a:cubicBezTo>
                    <a:pt x="13" y="16"/>
                    <a:pt x="16" y="19"/>
                    <a:pt x="16" y="24"/>
                  </a:cubicBezTo>
                  <a:close/>
                  <a:moveTo>
                    <a:pt x="16" y="216"/>
                  </a:moveTo>
                  <a:lnTo>
                    <a:pt x="16" y="328"/>
                  </a:lnTo>
                  <a:cubicBezTo>
                    <a:pt x="16" y="332"/>
                    <a:pt x="13" y="336"/>
                    <a:pt x="8" y="336"/>
                  </a:cubicBezTo>
                  <a:cubicBezTo>
                    <a:pt x="4" y="336"/>
                    <a:pt x="0" y="332"/>
                    <a:pt x="0" y="328"/>
                  </a:cubicBezTo>
                  <a:lnTo>
                    <a:pt x="0" y="216"/>
                  </a:lnTo>
                  <a:cubicBezTo>
                    <a:pt x="0" y="211"/>
                    <a:pt x="4" y="208"/>
                    <a:pt x="8" y="208"/>
                  </a:cubicBezTo>
                  <a:cubicBezTo>
                    <a:pt x="13" y="208"/>
                    <a:pt x="16" y="211"/>
                    <a:pt x="16" y="216"/>
                  </a:cubicBezTo>
                  <a:close/>
                  <a:moveTo>
                    <a:pt x="16" y="408"/>
                  </a:moveTo>
                  <a:lnTo>
                    <a:pt x="16" y="520"/>
                  </a:lnTo>
                  <a:cubicBezTo>
                    <a:pt x="16" y="524"/>
                    <a:pt x="13" y="528"/>
                    <a:pt x="8" y="528"/>
                  </a:cubicBezTo>
                  <a:cubicBezTo>
                    <a:pt x="4" y="528"/>
                    <a:pt x="0" y="524"/>
                    <a:pt x="0" y="520"/>
                  </a:cubicBezTo>
                  <a:lnTo>
                    <a:pt x="0" y="408"/>
                  </a:lnTo>
                  <a:cubicBezTo>
                    <a:pt x="0" y="403"/>
                    <a:pt x="4" y="400"/>
                    <a:pt x="8" y="400"/>
                  </a:cubicBezTo>
                  <a:cubicBezTo>
                    <a:pt x="13" y="400"/>
                    <a:pt x="16" y="403"/>
                    <a:pt x="16" y="408"/>
                  </a:cubicBezTo>
                  <a:close/>
                  <a:moveTo>
                    <a:pt x="16" y="600"/>
                  </a:moveTo>
                  <a:lnTo>
                    <a:pt x="16" y="712"/>
                  </a:lnTo>
                  <a:cubicBezTo>
                    <a:pt x="16" y="716"/>
                    <a:pt x="13" y="720"/>
                    <a:pt x="8" y="720"/>
                  </a:cubicBezTo>
                  <a:cubicBezTo>
                    <a:pt x="4" y="720"/>
                    <a:pt x="0" y="716"/>
                    <a:pt x="0" y="712"/>
                  </a:cubicBezTo>
                  <a:lnTo>
                    <a:pt x="0" y="600"/>
                  </a:lnTo>
                  <a:cubicBezTo>
                    <a:pt x="0" y="595"/>
                    <a:pt x="4" y="592"/>
                    <a:pt x="8" y="592"/>
                  </a:cubicBezTo>
                  <a:cubicBezTo>
                    <a:pt x="13" y="592"/>
                    <a:pt x="16" y="595"/>
                    <a:pt x="16" y="600"/>
                  </a:cubicBezTo>
                  <a:close/>
                  <a:moveTo>
                    <a:pt x="16" y="792"/>
                  </a:moveTo>
                  <a:lnTo>
                    <a:pt x="16" y="904"/>
                  </a:lnTo>
                  <a:cubicBezTo>
                    <a:pt x="16" y="908"/>
                    <a:pt x="13" y="912"/>
                    <a:pt x="8" y="912"/>
                  </a:cubicBezTo>
                  <a:cubicBezTo>
                    <a:pt x="4" y="912"/>
                    <a:pt x="0" y="908"/>
                    <a:pt x="0" y="904"/>
                  </a:cubicBezTo>
                  <a:lnTo>
                    <a:pt x="0" y="792"/>
                  </a:lnTo>
                  <a:cubicBezTo>
                    <a:pt x="0" y="787"/>
                    <a:pt x="4" y="784"/>
                    <a:pt x="8" y="784"/>
                  </a:cubicBezTo>
                  <a:cubicBezTo>
                    <a:pt x="13" y="784"/>
                    <a:pt x="16" y="787"/>
                    <a:pt x="16" y="792"/>
                  </a:cubicBezTo>
                  <a:close/>
                  <a:moveTo>
                    <a:pt x="16" y="984"/>
                  </a:moveTo>
                  <a:lnTo>
                    <a:pt x="16" y="1096"/>
                  </a:lnTo>
                  <a:cubicBezTo>
                    <a:pt x="16" y="1100"/>
                    <a:pt x="13" y="1104"/>
                    <a:pt x="8" y="1104"/>
                  </a:cubicBezTo>
                  <a:cubicBezTo>
                    <a:pt x="4" y="1104"/>
                    <a:pt x="0" y="1100"/>
                    <a:pt x="0" y="1096"/>
                  </a:cubicBezTo>
                  <a:lnTo>
                    <a:pt x="0" y="984"/>
                  </a:lnTo>
                  <a:cubicBezTo>
                    <a:pt x="0" y="979"/>
                    <a:pt x="4" y="976"/>
                    <a:pt x="8" y="976"/>
                  </a:cubicBezTo>
                  <a:cubicBezTo>
                    <a:pt x="13" y="976"/>
                    <a:pt x="16" y="979"/>
                    <a:pt x="16" y="984"/>
                  </a:cubicBezTo>
                  <a:close/>
                  <a:moveTo>
                    <a:pt x="16" y="1176"/>
                  </a:moveTo>
                  <a:lnTo>
                    <a:pt x="16" y="1288"/>
                  </a:lnTo>
                  <a:cubicBezTo>
                    <a:pt x="16" y="1292"/>
                    <a:pt x="13" y="1296"/>
                    <a:pt x="8" y="1296"/>
                  </a:cubicBezTo>
                  <a:cubicBezTo>
                    <a:pt x="4" y="1296"/>
                    <a:pt x="0" y="1292"/>
                    <a:pt x="0" y="1288"/>
                  </a:cubicBezTo>
                  <a:lnTo>
                    <a:pt x="0" y="1176"/>
                  </a:lnTo>
                  <a:cubicBezTo>
                    <a:pt x="0" y="1171"/>
                    <a:pt x="4" y="1168"/>
                    <a:pt x="8" y="1168"/>
                  </a:cubicBezTo>
                  <a:cubicBezTo>
                    <a:pt x="13" y="1168"/>
                    <a:pt x="16" y="1171"/>
                    <a:pt x="16" y="1176"/>
                  </a:cubicBezTo>
                  <a:close/>
                  <a:moveTo>
                    <a:pt x="16" y="1368"/>
                  </a:moveTo>
                  <a:lnTo>
                    <a:pt x="16" y="1398"/>
                  </a:lnTo>
                  <a:lnTo>
                    <a:pt x="8" y="1390"/>
                  </a:lnTo>
                  <a:lnTo>
                    <a:pt x="90" y="1390"/>
                  </a:lnTo>
                  <a:cubicBezTo>
                    <a:pt x="95" y="1390"/>
                    <a:pt x="98" y="1393"/>
                    <a:pt x="98" y="1398"/>
                  </a:cubicBezTo>
                  <a:cubicBezTo>
                    <a:pt x="98" y="1402"/>
                    <a:pt x="95" y="1406"/>
                    <a:pt x="90" y="1406"/>
                  </a:cubicBezTo>
                  <a:lnTo>
                    <a:pt x="8" y="1406"/>
                  </a:lnTo>
                  <a:cubicBezTo>
                    <a:pt x="4" y="1406"/>
                    <a:pt x="0" y="1402"/>
                    <a:pt x="0" y="1398"/>
                  </a:cubicBezTo>
                  <a:lnTo>
                    <a:pt x="0" y="1368"/>
                  </a:lnTo>
                  <a:cubicBezTo>
                    <a:pt x="0" y="1363"/>
                    <a:pt x="4" y="1360"/>
                    <a:pt x="8" y="1360"/>
                  </a:cubicBezTo>
                  <a:cubicBezTo>
                    <a:pt x="13" y="1360"/>
                    <a:pt x="16" y="1363"/>
                    <a:pt x="16" y="1368"/>
                  </a:cubicBezTo>
                  <a:close/>
                  <a:moveTo>
                    <a:pt x="170" y="1390"/>
                  </a:moveTo>
                  <a:lnTo>
                    <a:pt x="282" y="1390"/>
                  </a:lnTo>
                  <a:cubicBezTo>
                    <a:pt x="287" y="1390"/>
                    <a:pt x="290" y="1393"/>
                    <a:pt x="290" y="1398"/>
                  </a:cubicBezTo>
                  <a:cubicBezTo>
                    <a:pt x="290" y="1402"/>
                    <a:pt x="287" y="1406"/>
                    <a:pt x="282" y="1406"/>
                  </a:cubicBezTo>
                  <a:lnTo>
                    <a:pt x="170" y="1406"/>
                  </a:lnTo>
                  <a:cubicBezTo>
                    <a:pt x="166" y="1406"/>
                    <a:pt x="162" y="1402"/>
                    <a:pt x="162" y="1398"/>
                  </a:cubicBezTo>
                  <a:cubicBezTo>
                    <a:pt x="162" y="1393"/>
                    <a:pt x="166" y="1390"/>
                    <a:pt x="170" y="1390"/>
                  </a:cubicBezTo>
                  <a:close/>
                  <a:moveTo>
                    <a:pt x="362" y="1390"/>
                  </a:moveTo>
                  <a:lnTo>
                    <a:pt x="474" y="1390"/>
                  </a:lnTo>
                  <a:cubicBezTo>
                    <a:pt x="479" y="1390"/>
                    <a:pt x="482" y="1393"/>
                    <a:pt x="482" y="1398"/>
                  </a:cubicBezTo>
                  <a:cubicBezTo>
                    <a:pt x="482" y="1402"/>
                    <a:pt x="479" y="1406"/>
                    <a:pt x="474" y="1406"/>
                  </a:cubicBezTo>
                  <a:lnTo>
                    <a:pt x="362" y="1406"/>
                  </a:lnTo>
                  <a:cubicBezTo>
                    <a:pt x="358" y="1406"/>
                    <a:pt x="354" y="1402"/>
                    <a:pt x="354" y="1398"/>
                  </a:cubicBezTo>
                  <a:cubicBezTo>
                    <a:pt x="354" y="1393"/>
                    <a:pt x="358" y="1390"/>
                    <a:pt x="362" y="1390"/>
                  </a:cubicBezTo>
                  <a:close/>
                  <a:moveTo>
                    <a:pt x="554" y="1390"/>
                  </a:moveTo>
                  <a:lnTo>
                    <a:pt x="666" y="1390"/>
                  </a:lnTo>
                  <a:cubicBezTo>
                    <a:pt x="671" y="1390"/>
                    <a:pt x="674" y="1393"/>
                    <a:pt x="674" y="1398"/>
                  </a:cubicBezTo>
                  <a:cubicBezTo>
                    <a:pt x="674" y="1402"/>
                    <a:pt x="671" y="1406"/>
                    <a:pt x="666" y="1406"/>
                  </a:cubicBezTo>
                  <a:lnTo>
                    <a:pt x="554" y="1406"/>
                  </a:lnTo>
                  <a:cubicBezTo>
                    <a:pt x="550" y="1406"/>
                    <a:pt x="546" y="1402"/>
                    <a:pt x="546" y="1398"/>
                  </a:cubicBezTo>
                  <a:cubicBezTo>
                    <a:pt x="546" y="1393"/>
                    <a:pt x="550" y="1390"/>
                    <a:pt x="554" y="1390"/>
                  </a:cubicBezTo>
                  <a:close/>
                  <a:moveTo>
                    <a:pt x="746" y="1390"/>
                  </a:moveTo>
                  <a:lnTo>
                    <a:pt x="801" y="1390"/>
                  </a:lnTo>
                  <a:lnTo>
                    <a:pt x="793" y="1398"/>
                  </a:lnTo>
                  <a:lnTo>
                    <a:pt x="793" y="1340"/>
                  </a:lnTo>
                  <a:cubicBezTo>
                    <a:pt x="793" y="1336"/>
                    <a:pt x="797" y="1332"/>
                    <a:pt x="801" y="1332"/>
                  </a:cubicBezTo>
                  <a:cubicBezTo>
                    <a:pt x="806" y="1332"/>
                    <a:pt x="809" y="1336"/>
                    <a:pt x="809" y="1340"/>
                  </a:cubicBezTo>
                  <a:lnTo>
                    <a:pt x="809" y="1398"/>
                  </a:lnTo>
                  <a:cubicBezTo>
                    <a:pt x="809" y="1402"/>
                    <a:pt x="806" y="1406"/>
                    <a:pt x="801" y="1406"/>
                  </a:cubicBezTo>
                  <a:lnTo>
                    <a:pt x="746" y="1406"/>
                  </a:lnTo>
                  <a:cubicBezTo>
                    <a:pt x="742" y="1406"/>
                    <a:pt x="738" y="1402"/>
                    <a:pt x="738" y="1398"/>
                  </a:cubicBezTo>
                  <a:cubicBezTo>
                    <a:pt x="738" y="1393"/>
                    <a:pt x="742" y="1390"/>
                    <a:pt x="746" y="1390"/>
                  </a:cubicBezTo>
                  <a:close/>
                  <a:moveTo>
                    <a:pt x="793" y="1260"/>
                  </a:moveTo>
                  <a:lnTo>
                    <a:pt x="793" y="1148"/>
                  </a:lnTo>
                  <a:cubicBezTo>
                    <a:pt x="793" y="1144"/>
                    <a:pt x="797" y="1140"/>
                    <a:pt x="801" y="1140"/>
                  </a:cubicBezTo>
                  <a:cubicBezTo>
                    <a:pt x="806" y="1140"/>
                    <a:pt x="809" y="1144"/>
                    <a:pt x="809" y="1148"/>
                  </a:cubicBezTo>
                  <a:lnTo>
                    <a:pt x="809" y="1260"/>
                  </a:lnTo>
                  <a:cubicBezTo>
                    <a:pt x="809" y="1265"/>
                    <a:pt x="806" y="1268"/>
                    <a:pt x="801" y="1268"/>
                  </a:cubicBezTo>
                  <a:cubicBezTo>
                    <a:pt x="797" y="1268"/>
                    <a:pt x="793" y="1265"/>
                    <a:pt x="793" y="1260"/>
                  </a:cubicBezTo>
                  <a:close/>
                  <a:moveTo>
                    <a:pt x="793" y="1068"/>
                  </a:moveTo>
                  <a:lnTo>
                    <a:pt x="793" y="956"/>
                  </a:lnTo>
                  <a:cubicBezTo>
                    <a:pt x="793" y="952"/>
                    <a:pt x="797" y="948"/>
                    <a:pt x="801" y="948"/>
                  </a:cubicBezTo>
                  <a:cubicBezTo>
                    <a:pt x="806" y="948"/>
                    <a:pt x="809" y="952"/>
                    <a:pt x="809" y="956"/>
                  </a:cubicBezTo>
                  <a:lnTo>
                    <a:pt x="809" y="1068"/>
                  </a:lnTo>
                  <a:cubicBezTo>
                    <a:pt x="809" y="1073"/>
                    <a:pt x="806" y="1076"/>
                    <a:pt x="801" y="1076"/>
                  </a:cubicBezTo>
                  <a:cubicBezTo>
                    <a:pt x="797" y="1076"/>
                    <a:pt x="793" y="1073"/>
                    <a:pt x="793" y="1068"/>
                  </a:cubicBezTo>
                  <a:close/>
                  <a:moveTo>
                    <a:pt x="793" y="876"/>
                  </a:moveTo>
                  <a:lnTo>
                    <a:pt x="793" y="764"/>
                  </a:lnTo>
                  <a:cubicBezTo>
                    <a:pt x="793" y="760"/>
                    <a:pt x="797" y="756"/>
                    <a:pt x="801" y="756"/>
                  </a:cubicBezTo>
                  <a:cubicBezTo>
                    <a:pt x="806" y="756"/>
                    <a:pt x="809" y="760"/>
                    <a:pt x="809" y="764"/>
                  </a:cubicBezTo>
                  <a:lnTo>
                    <a:pt x="809" y="876"/>
                  </a:lnTo>
                  <a:cubicBezTo>
                    <a:pt x="809" y="881"/>
                    <a:pt x="806" y="884"/>
                    <a:pt x="801" y="884"/>
                  </a:cubicBezTo>
                  <a:cubicBezTo>
                    <a:pt x="797" y="884"/>
                    <a:pt x="793" y="881"/>
                    <a:pt x="793" y="876"/>
                  </a:cubicBezTo>
                  <a:close/>
                  <a:moveTo>
                    <a:pt x="793" y="684"/>
                  </a:moveTo>
                  <a:lnTo>
                    <a:pt x="793" y="572"/>
                  </a:lnTo>
                  <a:cubicBezTo>
                    <a:pt x="793" y="568"/>
                    <a:pt x="797" y="564"/>
                    <a:pt x="801" y="564"/>
                  </a:cubicBezTo>
                  <a:cubicBezTo>
                    <a:pt x="806" y="564"/>
                    <a:pt x="809" y="568"/>
                    <a:pt x="809" y="572"/>
                  </a:cubicBezTo>
                  <a:lnTo>
                    <a:pt x="809" y="684"/>
                  </a:lnTo>
                  <a:cubicBezTo>
                    <a:pt x="809" y="689"/>
                    <a:pt x="806" y="692"/>
                    <a:pt x="801" y="692"/>
                  </a:cubicBezTo>
                  <a:cubicBezTo>
                    <a:pt x="797" y="692"/>
                    <a:pt x="793" y="689"/>
                    <a:pt x="793" y="684"/>
                  </a:cubicBezTo>
                  <a:close/>
                  <a:moveTo>
                    <a:pt x="793" y="492"/>
                  </a:moveTo>
                  <a:lnTo>
                    <a:pt x="793" y="380"/>
                  </a:lnTo>
                  <a:cubicBezTo>
                    <a:pt x="793" y="376"/>
                    <a:pt x="797" y="372"/>
                    <a:pt x="801" y="372"/>
                  </a:cubicBezTo>
                  <a:cubicBezTo>
                    <a:pt x="806" y="372"/>
                    <a:pt x="809" y="376"/>
                    <a:pt x="809" y="380"/>
                  </a:cubicBezTo>
                  <a:lnTo>
                    <a:pt x="809" y="492"/>
                  </a:lnTo>
                  <a:cubicBezTo>
                    <a:pt x="809" y="497"/>
                    <a:pt x="806" y="500"/>
                    <a:pt x="801" y="500"/>
                  </a:cubicBezTo>
                  <a:cubicBezTo>
                    <a:pt x="797" y="500"/>
                    <a:pt x="793" y="497"/>
                    <a:pt x="793" y="492"/>
                  </a:cubicBezTo>
                  <a:close/>
                  <a:moveTo>
                    <a:pt x="793" y="300"/>
                  </a:moveTo>
                  <a:lnTo>
                    <a:pt x="793" y="188"/>
                  </a:lnTo>
                  <a:cubicBezTo>
                    <a:pt x="793" y="184"/>
                    <a:pt x="797" y="180"/>
                    <a:pt x="801" y="180"/>
                  </a:cubicBezTo>
                  <a:cubicBezTo>
                    <a:pt x="806" y="180"/>
                    <a:pt x="809" y="184"/>
                    <a:pt x="809" y="188"/>
                  </a:cubicBezTo>
                  <a:lnTo>
                    <a:pt x="809" y="300"/>
                  </a:lnTo>
                  <a:cubicBezTo>
                    <a:pt x="809" y="305"/>
                    <a:pt x="806" y="308"/>
                    <a:pt x="801" y="308"/>
                  </a:cubicBezTo>
                  <a:cubicBezTo>
                    <a:pt x="797" y="308"/>
                    <a:pt x="793" y="305"/>
                    <a:pt x="793" y="300"/>
                  </a:cubicBezTo>
                  <a:close/>
                  <a:moveTo>
                    <a:pt x="793" y="108"/>
                  </a:moveTo>
                  <a:lnTo>
                    <a:pt x="793" y="8"/>
                  </a:lnTo>
                  <a:lnTo>
                    <a:pt x="801" y="16"/>
                  </a:lnTo>
                  <a:lnTo>
                    <a:pt x="790" y="16"/>
                  </a:lnTo>
                  <a:cubicBezTo>
                    <a:pt x="786" y="16"/>
                    <a:pt x="782" y="12"/>
                    <a:pt x="782" y="8"/>
                  </a:cubicBezTo>
                  <a:cubicBezTo>
                    <a:pt x="782" y="3"/>
                    <a:pt x="786" y="0"/>
                    <a:pt x="790" y="0"/>
                  </a:cubicBezTo>
                  <a:lnTo>
                    <a:pt x="801" y="0"/>
                  </a:lnTo>
                  <a:cubicBezTo>
                    <a:pt x="806" y="0"/>
                    <a:pt x="809" y="3"/>
                    <a:pt x="809" y="8"/>
                  </a:cubicBezTo>
                  <a:lnTo>
                    <a:pt x="809" y="108"/>
                  </a:lnTo>
                  <a:cubicBezTo>
                    <a:pt x="809" y="113"/>
                    <a:pt x="806" y="116"/>
                    <a:pt x="801" y="116"/>
                  </a:cubicBezTo>
                  <a:cubicBezTo>
                    <a:pt x="797" y="116"/>
                    <a:pt x="793" y="113"/>
                    <a:pt x="793" y="108"/>
                  </a:cubicBezTo>
                  <a:close/>
                  <a:moveTo>
                    <a:pt x="710" y="16"/>
                  </a:moveTo>
                  <a:lnTo>
                    <a:pt x="598" y="16"/>
                  </a:lnTo>
                  <a:cubicBezTo>
                    <a:pt x="594" y="16"/>
                    <a:pt x="590" y="12"/>
                    <a:pt x="590" y="8"/>
                  </a:cubicBezTo>
                  <a:cubicBezTo>
                    <a:pt x="590" y="3"/>
                    <a:pt x="594" y="0"/>
                    <a:pt x="598" y="0"/>
                  </a:cubicBezTo>
                  <a:lnTo>
                    <a:pt x="710" y="0"/>
                  </a:lnTo>
                  <a:cubicBezTo>
                    <a:pt x="714" y="0"/>
                    <a:pt x="718" y="3"/>
                    <a:pt x="718" y="8"/>
                  </a:cubicBezTo>
                  <a:cubicBezTo>
                    <a:pt x="718" y="12"/>
                    <a:pt x="714" y="16"/>
                    <a:pt x="710" y="16"/>
                  </a:cubicBezTo>
                  <a:close/>
                  <a:moveTo>
                    <a:pt x="518" y="16"/>
                  </a:moveTo>
                  <a:lnTo>
                    <a:pt x="406" y="16"/>
                  </a:lnTo>
                  <a:cubicBezTo>
                    <a:pt x="402" y="16"/>
                    <a:pt x="398" y="12"/>
                    <a:pt x="398" y="8"/>
                  </a:cubicBezTo>
                  <a:cubicBezTo>
                    <a:pt x="398" y="3"/>
                    <a:pt x="402" y="0"/>
                    <a:pt x="406" y="0"/>
                  </a:cubicBezTo>
                  <a:lnTo>
                    <a:pt x="518" y="0"/>
                  </a:lnTo>
                  <a:cubicBezTo>
                    <a:pt x="522" y="0"/>
                    <a:pt x="526" y="3"/>
                    <a:pt x="526" y="8"/>
                  </a:cubicBezTo>
                  <a:cubicBezTo>
                    <a:pt x="526" y="12"/>
                    <a:pt x="522" y="16"/>
                    <a:pt x="518" y="16"/>
                  </a:cubicBezTo>
                  <a:close/>
                  <a:moveTo>
                    <a:pt x="326" y="16"/>
                  </a:moveTo>
                  <a:lnTo>
                    <a:pt x="214" y="16"/>
                  </a:lnTo>
                  <a:cubicBezTo>
                    <a:pt x="210" y="16"/>
                    <a:pt x="206" y="12"/>
                    <a:pt x="206" y="8"/>
                  </a:cubicBezTo>
                  <a:cubicBezTo>
                    <a:pt x="206" y="3"/>
                    <a:pt x="210" y="0"/>
                    <a:pt x="214" y="0"/>
                  </a:cubicBezTo>
                  <a:lnTo>
                    <a:pt x="326" y="0"/>
                  </a:lnTo>
                  <a:cubicBezTo>
                    <a:pt x="330" y="0"/>
                    <a:pt x="334" y="3"/>
                    <a:pt x="334" y="8"/>
                  </a:cubicBezTo>
                  <a:cubicBezTo>
                    <a:pt x="334" y="12"/>
                    <a:pt x="330" y="16"/>
                    <a:pt x="326" y="16"/>
                  </a:cubicBezTo>
                  <a:close/>
                  <a:moveTo>
                    <a:pt x="134" y="16"/>
                  </a:moveTo>
                  <a:lnTo>
                    <a:pt x="22" y="16"/>
                  </a:lnTo>
                  <a:cubicBezTo>
                    <a:pt x="18" y="16"/>
                    <a:pt x="14" y="12"/>
                    <a:pt x="14" y="8"/>
                  </a:cubicBezTo>
                  <a:cubicBezTo>
                    <a:pt x="14" y="3"/>
                    <a:pt x="18"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zh-TW" altLang="en-US"/>
            </a:p>
          </p:txBody>
        </p:sp>
        <p:sp>
          <p:nvSpPr>
            <p:cNvPr id="118869" name="Rectangle 375"/>
            <p:cNvSpPr>
              <a:spLocks noChangeArrowheads="1"/>
            </p:cNvSpPr>
            <p:nvPr/>
          </p:nvSpPr>
          <p:spPr bwMode="auto">
            <a:xfrm>
              <a:off x="1845" y="2983"/>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B</a:t>
              </a:r>
              <a:endParaRPr lang="en-US" altLang="zh-TW" sz="1800">
                <a:solidFill>
                  <a:srgbClr val="000000"/>
                </a:solidFill>
              </a:endParaRPr>
            </a:p>
          </p:txBody>
        </p:sp>
        <p:sp>
          <p:nvSpPr>
            <p:cNvPr id="118870" name="Line 376"/>
            <p:cNvSpPr>
              <a:spLocks noChangeShapeType="1"/>
            </p:cNvSpPr>
            <p:nvPr/>
          </p:nvSpPr>
          <p:spPr bwMode="auto">
            <a:xfrm>
              <a:off x="1806" y="3207"/>
              <a:ext cx="10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71" name="Freeform 377"/>
            <p:cNvSpPr>
              <a:spLocks/>
            </p:cNvSpPr>
            <p:nvPr/>
          </p:nvSpPr>
          <p:spPr bwMode="auto">
            <a:xfrm>
              <a:off x="1900" y="3177"/>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sp>
          <p:nvSpPr>
            <p:cNvPr id="118872" name="Line 380"/>
            <p:cNvSpPr>
              <a:spLocks noChangeShapeType="1"/>
            </p:cNvSpPr>
            <p:nvPr/>
          </p:nvSpPr>
          <p:spPr bwMode="auto">
            <a:xfrm>
              <a:off x="1800" y="3334"/>
              <a:ext cx="10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73" name="Freeform 381"/>
            <p:cNvSpPr>
              <a:spLocks/>
            </p:cNvSpPr>
            <p:nvPr/>
          </p:nvSpPr>
          <p:spPr bwMode="auto">
            <a:xfrm>
              <a:off x="1894" y="3304"/>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sp>
          <p:nvSpPr>
            <p:cNvPr id="118874" name="Line 382"/>
            <p:cNvSpPr>
              <a:spLocks noChangeShapeType="1"/>
            </p:cNvSpPr>
            <p:nvPr/>
          </p:nvSpPr>
          <p:spPr bwMode="auto">
            <a:xfrm>
              <a:off x="1800" y="3447"/>
              <a:ext cx="10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75" name="Freeform 383"/>
            <p:cNvSpPr>
              <a:spLocks/>
            </p:cNvSpPr>
            <p:nvPr/>
          </p:nvSpPr>
          <p:spPr bwMode="auto">
            <a:xfrm>
              <a:off x="1894" y="3417"/>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sp>
          <p:nvSpPr>
            <p:cNvPr id="118876" name="Line 475"/>
            <p:cNvSpPr>
              <a:spLocks noChangeShapeType="1"/>
            </p:cNvSpPr>
            <p:nvPr/>
          </p:nvSpPr>
          <p:spPr bwMode="auto">
            <a:xfrm>
              <a:off x="1799" y="3556"/>
              <a:ext cx="102"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77" name="Freeform 476"/>
            <p:cNvSpPr>
              <a:spLocks/>
            </p:cNvSpPr>
            <p:nvPr/>
          </p:nvSpPr>
          <p:spPr bwMode="auto">
            <a:xfrm>
              <a:off x="1893" y="352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grpSp>
      <p:grpSp>
        <p:nvGrpSpPr>
          <p:cNvPr id="27" name="Group 508"/>
          <p:cNvGrpSpPr>
            <a:grpSpLocks/>
          </p:cNvGrpSpPr>
          <p:nvPr/>
        </p:nvGrpSpPr>
        <p:grpSpPr bwMode="auto">
          <a:xfrm>
            <a:off x="4418013" y="4522118"/>
            <a:ext cx="481012" cy="1069975"/>
            <a:chOff x="2783" y="2983"/>
            <a:chExt cx="303" cy="674"/>
          </a:xfrm>
        </p:grpSpPr>
        <p:sp>
          <p:nvSpPr>
            <p:cNvPr id="118856" name="Rectangle 406"/>
            <p:cNvSpPr>
              <a:spLocks noChangeArrowheads="1"/>
            </p:cNvSpPr>
            <p:nvPr/>
          </p:nvSpPr>
          <p:spPr bwMode="auto">
            <a:xfrm>
              <a:off x="2786" y="3133"/>
              <a:ext cx="297" cy="521"/>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zh-TW" altLang="zh-TW" sz="1800">
                <a:solidFill>
                  <a:srgbClr val="000000"/>
                </a:solidFill>
              </a:endParaRPr>
            </a:p>
          </p:txBody>
        </p:sp>
        <p:sp>
          <p:nvSpPr>
            <p:cNvPr id="118857" name="Freeform 407"/>
            <p:cNvSpPr>
              <a:spLocks noEditPoints="1"/>
            </p:cNvSpPr>
            <p:nvPr/>
          </p:nvSpPr>
          <p:spPr bwMode="auto">
            <a:xfrm>
              <a:off x="2783" y="3130"/>
              <a:ext cx="303" cy="527"/>
            </a:xfrm>
            <a:custGeom>
              <a:avLst/>
              <a:gdLst>
                <a:gd name="T0" fmla="*/ 0 w 809"/>
                <a:gd name="T1" fmla="*/ 0 h 1406"/>
                <a:gd name="T2" fmla="*/ 0 w 809"/>
                <a:gd name="T3" fmla="*/ 0 h 1406"/>
                <a:gd name="T4" fmla="*/ 0 w 809"/>
                <a:gd name="T5" fmla="*/ 0 h 1406"/>
                <a:gd name="T6" fmla="*/ 0 w 809"/>
                <a:gd name="T7" fmla="*/ 0 h 1406"/>
                <a:gd name="T8" fmla="*/ 0 w 809"/>
                <a:gd name="T9" fmla="*/ 0 h 1406"/>
                <a:gd name="T10" fmla="*/ 0 w 809"/>
                <a:gd name="T11" fmla="*/ 0 h 1406"/>
                <a:gd name="T12" fmla="*/ 0 w 809"/>
                <a:gd name="T13" fmla="*/ 0 h 1406"/>
                <a:gd name="T14" fmla="*/ 0 w 809"/>
                <a:gd name="T15" fmla="*/ 0 h 1406"/>
                <a:gd name="T16" fmla="*/ 0 w 809"/>
                <a:gd name="T17" fmla="*/ 0 h 1406"/>
                <a:gd name="T18" fmla="*/ 0 w 809"/>
                <a:gd name="T19" fmla="*/ 0 h 1406"/>
                <a:gd name="T20" fmla="*/ 0 w 809"/>
                <a:gd name="T21" fmla="*/ 0 h 1406"/>
                <a:gd name="T22" fmla="*/ 0 w 809"/>
                <a:gd name="T23" fmla="*/ 0 h 1406"/>
                <a:gd name="T24" fmla="*/ 0 w 809"/>
                <a:gd name="T25" fmla="*/ 0 h 1406"/>
                <a:gd name="T26" fmla="*/ 0 w 809"/>
                <a:gd name="T27" fmla="*/ 0 h 1406"/>
                <a:gd name="T28" fmla="*/ 0 w 809"/>
                <a:gd name="T29" fmla="*/ 0 h 1406"/>
                <a:gd name="T30" fmla="*/ 0 w 809"/>
                <a:gd name="T31" fmla="*/ 0 h 1406"/>
                <a:gd name="T32" fmla="*/ 0 w 809"/>
                <a:gd name="T33" fmla="*/ 0 h 1406"/>
                <a:gd name="T34" fmla="*/ 0 w 809"/>
                <a:gd name="T35" fmla="*/ 0 h 1406"/>
                <a:gd name="T36" fmla="*/ 0 w 809"/>
                <a:gd name="T37" fmla="*/ 0 h 1406"/>
                <a:gd name="T38" fmla="*/ 0 w 809"/>
                <a:gd name="T39" fmla="*/ 0 h 1406"/>
                <a:gd name="T40" fmla="*/ 0 w 809"/>
                <a:gd name="T41" fmla="*/ 0 h 1406"/>
                <a:gd name="T42" fmla="*/ 0 w 809"/>
                <a:gd name="T43" fmla="*/ 0 h 1406"/>
                <a:gd name="T44" fmla="*/ 0 w 809"/>
                <a:gd name="T45" fmla="*/ 0 h 1406"/>
                <a:gd name="T46" fmla="*/ 0 w 809"/>
                <a:gd name="T47" fmla="*/ 0 h 1406"/>
                <a:gd name="T48" fmla="*/ 0 w 809"/>
                <a:gd name="T49" fmla="*/ 0 h 1406"/>
                <a:gd name="T50" fmla="*/ 0 w 809"/>
                <a:gd name="T51" fmla="*/ 0 h 1406"/>
                <a:gd name="T52" fmla="*/ 0 w 809"/>
                <a:gd name="T53" fmla="*/ 0 h 1406"/>
                <a:gd name="T54" fmla="*/ 0 w 809"/>
                <a:gd name="T55" fmla="*/ 0 h 1406"/>
                <a:gd name="T56" fmla="*/ 0 w 809"/>
                <a:gd name="T57" fmla="*/ 0 h 1406"/>
                <a:gd name="T58" fmla="*/ 0 w 809"/>
                <a:gd name="T59" fmla="*/ 0 h 1406"/>
                <a:gd name="T60" fmla="*/ 0 w 809"/>
                <a:gd name="T61" fmla="*/ 0 h 1406"/>
                <a:gd name="T62" fmla="*/ 0 w 809"/>
                <a:gd name="T63" fmla="*/ 0 h 1406"/>
                <a:gd name="T64" fmla="*/ 0 w 809"/>
                <a:gd name="T65" fmla="*/ 0 h 1406"/>
                <a:gd name="T66" fmla="*/ 0 w 809"/>
                <a:gd name="T67" fmla="*/ 0 h 1406"/>
                <a:gd name="T68" fmla="*/ 0 w 809"/>
                <a:gd name="T69" fmla="*/ 0 h 1406"/>
                <a:gd name="T70" fmla="*/ 0 w 809"/>
                <a:gd name="T71" fmla="*/ 0 h 1406"/>
                <a:gd name="T72" fmla="*/ 0 w 809"/>
                <a:gd name="T73" fmla="*/ 0 h 1406"/>
                <a:gd name="T74" fmla="*/ 0 w 809"/>
                <a:gd name="T75" fmla="*/ 0 h 1406"/>
                <a:gd name="T76" fmla="*/ 0 w 809"/>
                <a:gd name="T77" fmla="*/ 0 h 1406"/>
                <a:gd name="T78" fmla="*/ 0 w 809"/>
                <a:gd name="T79" fmla="*/ 0 h 1406"/>
                <a:gd name="T80" fmla="*/ 0 w 809"/>
                <a:gd name="T81" fmla="*/ 0 h 1406"/>
                <a:gd name="T82" fmla="*/ 0 w 809"/>
                <a:gd name="T83" fmla="*/ 0 h 1406"/>
                <a:gd name="T84" fmla="*/ 0 w 809"/>
                <a:gd name="T85" fmla="*/ 0 h 1406"/>
                <a:gd name="T86" fmla="*/ 0 w 809"/>
                <a:gd name="T87" fmla="*/ 0 h 1406"/>
                <a:gd name="T88" fmla="*/ 0 w 809"/>
                <a:gd name="T89" fmla="*/ 0 h 1406"/>
                <a:gd name="T90" fmla="*/ 0 w 809"/>
                <a:gd name="T91" fmla="*/ 0 h 1406"/>
                <a:gd name="T92" fmla="*/ 0 w 809"/>
                <a:gd name="T93" fmla="*/ 0 h 1406"/>
                <a:gd name="T94" fmla="*/ 0 w 809"/>
                <a:gd name="T95" fmla="*/ 0 h 1406"/>
                <a:gd name="T96" fmla="*/ 0 w 809"/>
                <a:gd name="T97" fmla="*/ 0 h 1406"/>
                <a:gd name="T98" fmla="*/ 0 w 809"/>
                <a:gd name="T99" fmla="*/ 0 h 1406"/>
                <a:gd name="T100" fmla="*/ 0 w 809"/>
                <a:gd name="T101" fmla="*/ 0 h 1406"/>
                <a:gd name="T102" fmla="*/ 0 w 809"/>
                <a:gd name="T103" fmla="*/ 0 h 1406"/>
                <a:gd name="T104" fmla="*/ 0 w 809"/>
                <a:gd name="T105" fmla="*/ 0 h 1406"/>
                <a:gd name="T106" fmla="*/ 0 w 809"/>
                <a:gd name="T107" fmla="*/ 0 h 1406"/>
                <a:gd name="T108" fmla="*/ 0 w 809"/>
                <a:gd name="T109" fmla="*/ 0 h 1406"/>
                <a:gd name="T110" fmla="*/ 0 w 809"/>
                <a:gd name="T111" fmla="*/ 0 h 1406"/>
                <a:gd name="T112" fmla="*/ 0 w 809"/>
                <a:gd name="T113" fmla="*/ 0 h 140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09"/>
                <a:gd name="T172" fmla="*/ 0 h 1406"/>
                <a:gd name="T173" fmla="*/ 809 w 809"/>
                <a:gd name="T174" fmla="*/ 1406 h 140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09" h="1406">
                  <a:moveTo>
                    <a:pt x="16" y="24"/>
                  </a:moveTo>
                  <a:lnTo>
                    <a:pt x="16" y="136"/>
                  </a:lnTo>
                  <a:cubicBezTo>
                    <a:pt x="16" y="140"/>
                    <a:pt x="12" y="144"/>
                    <a:pt x="8" y="144"/>
                  </a:cubicBezTo>
                  <a:cubicBezTo>
                    <a:pt x="4" y="144"/>
                    <a:pt x="0" y="140"/>
                    <a:pt x="0" y="136"/>
                  </a:cubicBezTo>
                  <a:lnTo>
                    <a:pt x="0" y="24"/>
                  </a:lnTo>
                  <a:cubicBezTo>
                    <a:pt x="0" y="19"/>
                    <a:pt x="4" y="16"/>
                    <a:pt x="8" y="16"/>
                  </a:cubicBezTo>
                  <a:cubicBezTo>
                    <a:pt x="12" y="16"/>
                    <a:pt x="16" y="19"/>
                    <a:pt x="16" y="24"/>
                  </a:cubicBezTo>
                  <a:close/>
                  <a:moveTo>
                    <a:pt x="16" y="216"/>
                  </a:moveTo>
                  <a:lnTo>
                    <a:pt x="16" y="328"/>
                  </a:lnTo>
                  <a:cubicBezTo>
                    <a:pt x="16" y="332"/>
                    <a:pt x="12" y="336"/>
                    <a:pt x="8" y="336"/>
                  </a:cubicBezTo>
                  <a:cubicBezTo>
                    <a:pt x="4" y="336"/>
                    <a:pt x="0" y="332"/>
                    <a:pt x="0" y="328"/>
                  </a:cubicBezTo>
                  <a:lnTo>
                    <a:pt x="0" y="216"/>
                  </a:lnTo>
                  <a:cubicBezTo>
                    <a:pt x="0" y="211"/>
                    <a:pt x="4" y="208"/>
                    <a:pt x="8" y="208"/>
                  </a:cubicBezTo>
                  <a:cubicBezTo>
                    <a:pt x="12" y="208"/>
                    <a:pt x="16" y="211"/>
                    <a:pt x="16" y="216"/>
                  </a:cubicBezTo>
                  <a:close/>
                  <a:moveTo>
                    <a:pt x="16" y="408"/>
                  </a:moveTo>
                  <a:lnTo>
                    <a:pt x="16" y="520"/>
                  </a:lnTo>
                  <a:cubicBezTo>
                    <a:pt x="16" y="524"/>
                    <a:pt x="12" y="528"/>
                    <a:pt x="8" y="528"/>
                  </a:cubicBezTo>
                  <a:cubicBezTo>
                    <a:pt x="4" y="528"/>
                    <a:pt x="0" y="524"/>
                    <a:pt x="0" y="520"/>
                  </a:cubicBezTo>
                  <a:lnTo>
                    <a:pt x="0" y="408"/>
                  </a:lnTo>
                  <a:cubicBezTo>
                    <a:pt x="0" y="403"/>
                    <a:pt x="4" y="400"/>
                    <a:pt x="8" y="400"/>
                  </a:cubicBezTo>
                  <a:cubicBezTo>
                    <a:pt x="12" y="400"/>
                    <a:pt x="16" y="403"/>
                    <a:pt x="16" y="408"/>
                  </a:cubicBezTo>
                  <a:close/>
                  <a:moveTo>
                    <a:pt x="16" y="600"/>
                  </a:moveTo>
                  <a:lnTo>
                    <a:pt x="16" y="712"/>
                  </a:lnTo>
                  <a:cubicBezTo>
                    <a:pt x="16" y="716"/>
                    <a:pt x="12" y="720"/>
                    <a:pt x="8" y="720"/>
                  </a:cubicBezTo>
                  <a:cubicBezTo>
                    <a:pt x="4" y="720"/>
                    <a:pt x="0" y="716"/>
                    <a:pt x="0" y="712"/>
                  </a:cubicBezTo>
                  <a:lnTo>
                    <a:pt x="0" y="600"/>
                  </a:lnTo>
                  <a:cubicBezTo>
                    <a:pt x="0" y="595"/>
                    <a:pt x="4" y="592"/>
                    <a:pt x="8" y="592"/>
                  </a:cubicBezTo>
                  <a:cubicBezTo>
                    <a:pt x="12" y="592"/>
                    <a:pt x="16" y="595"/>
                    <a:pt x="16" y="600"/>
                  </a:cubicBezTo>
                  <a:close/>
                  <a:moveTo>
                    <a:pt x="16" y="792"/>
                  </a:moveTo>
                  <a:lnTo>
                    <a:pt x="16" y="904"/>
                  </a:lnTo>
                  <a:cubicBezTo>
                    <a:pt x="16" y="908"/>
                    <a:pt x="12" y="912"/>
                    <a:pt x="8" y="912"/>
                  </a:cubicBezTo>
                  <a:cubicBezTo>
                    <a:pt x="4" y="912"/>
                    <a:pt x="0" y="908"/>
                    <a:pt x="0" y="904"/>
                  </a:cubicBezTo>
                  <a:lnTo>
                    <a:pt x="0" y="792"/>
                  </a:lnTo>
                  <a:cubicBezTo>
                    <a:pt x="0" y="787"/>
                    <a:pt x="4" y="784"/>
                    <a:pt x="8" y="784"/>
                  </a:cubicBezTo>
                  <a:cubicBezTo>
                    <a:pt x="12" y="784"/>
                    <a:pt x="16" y="787"/>
                    <a:pt x="16" y="792"/>
                  </a:cubicBezTo>
                  <a:close/>
                  <a:moveTo>
                    <a:pt x="16" y="984"/>
                  </a:moveTo>
                  <a:lnTo>
                    <a:pt x="16" y="1096"/>
                  </a:lnTo>
                  <a:cubicBezTo>
                    <a:pt x="16" y="1100"/>
                    <a:pt x="12" y="1104"/>
                    <a:pt x="8" y="1104"/>
                  </a:cubicBezTo>
                  <a:cubicBezTo>
                    <a:pt x="4" y="1104"/>
                    <a:pt x="0" y="1100"/>
                    <a:pt x="0" y="1096"/>
                  </a:cubicBezTo>
                  <a:lnTo>
                    <a:pt x="0" y="984"/>
                  </a:lnTo>
                  <a:cubicBezTo>
                    <a:pt x="0" y="979"/>
                    <a:pt x="4" y="976"/>
                    <a:pt x="8" y="976"/>
                  </a:cubicBezTo>
                  <a:cubicBezTo>
                    <a:pt x="12" y="976"/>
                    <a:pt x="16" y="979"/>
                    <a:pt x="16" y="984"/>
                  </a:cubicBezTo>
                  <a:close/>
                  <a:moveTo>
                    <a:pt x="16" y="1176"/>
                  </a:moveTo>
                  <a:lnTo>
                    <a:pt x="16" y="1288"/>
                  </a:lnTo>
                  <a:cubicBezTo>
                    <a:pt x="16" y="1292"/>
                    <a:pt x="12" y="1296"/>
                    <a:pt x="8" y="1296"/>
                  </a:cubicBezTo>
                  <a:cubicBezTo>
                    <a:pt x="4" y="1296"/>
                    <a:pt x="0" y="1292"/>
                    <a:pt x="0" y="1288"/>
                  </a:cubicBezTo>
                  <a:lnTo>
                    <a:pt x="0" y="1176"/>
                  </a:lnTo>
                  <a:cubicBezTo>
                    <a:pt x="0" y="1171"/>
                    <a:pt x="4" y="1168"/>
                    <a:pt x="8" y="1168"/>
                  </a:cubicBezTo>
                  <a:cubicBezTo>
                    <a:pt x="12" y="1168"/>
                    <a:pt x="16" y="1171"/>
                    <a:pt x="16" y="1176"/>
                  </a:cubicBezTo>
                  <a:close/>
                  <a:moveTo>
                    <a:pt x="16" y="1368"/>
                  </a:moveTo>
                  <a:lnTo>
                    <a:pt x="16" y="1398"/>
                  </a:lnTo>
                  <a:lnTo>
                    <a:pt x="8" y="1390"/>
                  </a:lnTo>
                  <a:lnTo>
                    <a:pt x="90" y="1390"/>
                  </a:lnTo>
                  <a:cubicBezTo>
                    <a:pt x="94" y="1390"/>
                    <a:pt x="98" y="1393"/>
                    <a:pt x="98" y="1398"/>
                  </a:cubicBezTo>
                  <a:cubicBezTo>
                    <a:pt x="98" y="1402"/>
                    <a:pt x="94" y="1406"/>
                    <a:pt x="90" y="1406"/>
                  </a:cubicBezTo>
                  <a:lnTo>
                    <a:pt x="8" y="1406"/>
                  </a:lnTo>
                  <a:cubicBezTo>
                    <a:pt x="4" y="1406"/>
                    <a:pt x="0" y="1402"/>
                    <a:pt x="0" y="1398"/>
                  </a:cubicBezTo>
                  <a:lnTo>
                    <a:pt x="0" y="1368"/>
                  </a:lnTo>
                  <a:cubicBezTo>
                    <a:pt x="0" y="1363"/>
                    <a:pt x="4" y="1360"/>
                    <a:pt x="8" y="1360"/>
                  </a:cubicBezTo>
                  <a:cubicBezTo>
                    <a:pt x="12" y="1360"/>
                    <a:pt x="16" y="1363"/>
                    <a:pt x="16" y="1368"/>
                  </a:cubicBezTo>
                  <a:close/>
                  <a:moveTo>
                    <a:pt x="170" y="1390"/>
                  </a:moveTo>
                  <a:lnTo>
                    <a:pt x="282" y="1390"/>
                  </a:lnTo>
                  <a:cubicBezTo>
                    <a:pt x="286" y="1390"/>
                    <a:pt x="290" y="1393"/>
                    <a:pt x="290" y="1398"/>
                  </a:cubicBezTo>
                  <a:cubicBezTo>
                    <a:pt x="290" y="1402"/>
                    <a:pt x="286" y="1406"/>
                    <a:pt x="282" y="1406"/>
                  </a:cubicBezTo>
                  <a:lnTo>
                    <a:pt x="170" y="1406"/>
                  </a:lnTo>
                  <a:cubicBezTo>
                    <a:pt x="166" y="1406"/>
                    <a:pt x="162" y="1402"/>
                    <a:pt x="162" y="1398"/>
                  </a:cubicBezTo>
                  <a:cubicBezTo>
                    <a:pt x="162" y="1393"/>
                    <a:pt x="166" y="1390"/>
                    <a:pt x="170" y="1390"/>
                  </a:cubicBezTo>
                  <a:close/>
                  <a:moveTo>
                    <a:pt x="362" y="1390"/>
                  </a:moveTo>
                  <a:lnTo>
                    <a:pt x="474" y="1390"/>
                  </a:lnTo>
                  <a:cubicBezTo>
                    <a:pt x="478" y="1390"/>
                    <a:pt x="482" y="1393"/>
                    <a:pt x="482" y="1398"/>
                  </a:cubicBezTo>
                  <a:cubicBezTo>
                    <a:pt x="482" y="1402"/>
                    <a:pt x="478" y="1406"/>
                    <a:pt x="474" y="1406"/>
                  </a:cubicBezTo>
                  <a:lnTo>
                    <a:pt x="362" y="1406"/>
                  </a:lnTo>
                  <a:cubicBezTo>
                    <a:pt x="358" y="1406"/>
                    <a:pt x="354" y="1402"/>
                    <a:pt x="354" y="1398"/>
                  </a:cubicBezTo>
                  <a:cubicBezTo>
                    <a:pt x="354" y="1393"/>
                    <a:pt x="358" y="1390"/>
                    <a:pt x="362" y="1390"/>
                  </a:cubicBezTo>
                  <a:close/>
                  <a:moveTo>
                    <a:pt x="554" y="1390"/>
                  </a:moveTo>
                  <a:lnTo>
                    <a:pt x="666" y="1390"/>
                  </a:lnTo>
                  <a:cubicBezTo>
                    <a:pt x="670" y="1390"/>
                    <a:pt x="674" y="1393"/>
                    <a:pt x="674" y="1398"/>
                  </a:cubicBezTo>
                  <a:cubicBezTo>
                    <a:pt x="674" y="1402"/>
                    <a:pt x="670" y="1406"/>
                    <a:pt x="666" y="1406"/>
                  </a:cubicBezTo>
                  <a:lnTo>
                    <a:pt x="554" y="1406"/>
                  </a:lnTo>
                  <a:cubicBezTo>
                    <a:pt x="550" y="1406"/>
                    <a:pt x="546" y="1402"/>
                    <a:pt x="546" y="1398"/>
                  </a:cubicBezTo>
                  <a:cubicBezTo>
                    <a:pt x="546" y="1393"/>
                    <a:pt x="550" y="1390"/>
                    <a:pt x="554" y="1390"/>
                  </a:cubicBezTo>
                  <a:close/>
                  <a:moveTo>
                    <a:pt x="746" y="1390"/>
                  </a:moveTo>
                  <a:lnTo>
                    <a:pt x="801" y="1390"/>
                  </a:lnTo>
                  <a:lnTo>
                    <a:pt x="793" y="1398"/>
                  </a:lnTo>
                  <a:lnTo>
                    <a:pt x="793" y="1340"/>
                  </a:lnTo>
                  <a:cubicBezTo>
                    <a:pt x="793" y="1336"/>
                    <a:pt x="796" y="1332"/>
                    <a:pt x="801" y="1332"/>
                  </a:cubicBezTo>
                  <a:cubicBezTo>
                    <a:pt x="805" y="1332"/>
                    <a:pt x="809" y="1336"/>
                    <a:pt x="809" y="1340"/>
                  </a:cubicBezTo>
                  <a:lnTo>
                    <a:pt x="809" y="1398"/>
                  </a:lnTo>
                  <a:cubicBezTo>
                    <a:pt x="809" y="1402"/>
                    <a:pt x="805" y="1406"/>
                    <a:pt x="801" y="1406"/>
                  </a:cubicBezTo>
                  <a:lnTo>
                    <a:pt x="746" y="1406"/>
                  </a:lnTo>
                  <a:cubicBezTo>
                    <a:pt x="742" y="1406"/>
                    <a:pt x="738" y="1402"/>
                    <a:pt x="738" y="1398"/>
                  </a:cubicBezTo>
                  <a:cubicBezTo>
                    <a:pt x="738" y="1393"/>
                    <a:pt x="742" y="1390"/>
                    <a:pt x="746" y="1390"/>
                  </a:cubicBezTo>
                  <a:close/>
                  <a:moveTo>
                    <a:pt x="793" y="1260"/>
                  </a:moveTo>
                  <a:lnTo>
                    <a:pt x="793" y="1148"/>
                  </a:lnTo>
                  <a:cubicBezTo>
                    <a:pt x="793" y="1144"/>
                    <a:pt x="796" y="1140"/>
                    <a:pt x="801" y="1140"/>
                  </a:cubicBezTo>
                  <a:cubicBezTo>
                    <a:pt x="805" y="1140"/>
                    <a:pt x="809" y="1144"/>
                    <a:pt x="809" y="1148"/>
                  </a:cubicBezTo>
                  <a:lnTo>
                    <a:pt x="809" y="1260"/>
                  </a:lnTo>
                  <a:cubicBezTo>
                    <a:pt x="809" y="1265"/>
                    <a:pt x="805" y="1268"/>
                    <a:pt x="801" y="1268"/>
                  </a:cubicBezTo>
                  <a:cubicBezTo>
                    <a:pt x="796" y="1268"/>
                    <a:pt x="793" y="1265"/>
                    <a:pt x="793" y="1260"/>
                  </a:cubicBezTo>
                  <a:close/>
                  <a:moveTo>
                    <a:pt x="793" y="1068"/>
                  </a:moveTo>
                  <a:lnTo>
                    <a:pt x="793" y="956"/>
                  </a:lnTo>
                  <a:cubicBezTo>
                    <a:pt x="793" y="952"/>
                    <a:pt x="796" y="948"/>
                    <a:pt x="801" y="948"/>
                  </a:cubicBezTo>
                  <a:cubicBezTo>
                    <a:pt x="805" y="948"/>
                    <a:pt x="809" y="952"/>
                    <a:pt x="809" y="956"/>
                  </a:cubicBezTo>
                  <a:lnTo>
                    <a:pt x="809" y="1068"/>
                  </a:lnTo>
                  <a:cubicBezTo>
                    <a:pt x="809" y="1073"/>
                    <a:pt x="805" y="1076"/>
                    <a:pt x="801" y="1076"/>
                  </a:cubicBezTo>
                  <a:cubicBezTo>
                    <a:pt x="796" y="1076"/>
                    <a:pt x="793" y="1073"/>
                    <a:pt x="793" y="1068"/>
                  </a:cubicBezTo>
                  <a:close/>
                  <a:moveTo>
                    <a:pt x="793" y="876"/>
                  </a:moveTo>
                  <a:lnTo>
                    <a:pt x="793" y="764"/>
                  </a:lnTo>
                  <a:cubicBezTo>
                    <a:pt x="793" y="760"/>
                    <a:pt x="796" y="756"/>
                    <a:pt x="801" y="756"/>
                  </a:cubicBezTo>
                  <a:cubicBezTo>
                    <a:pt x="805" y="756"/>
                    <a:pt x="809" y="760"/>
                    <a:pt x="809" y="764"/>
                  </a:cubicBezTo>
                  <a:lnTo>
                    <a:pt x="809" y="876"/>
                  </a:lnTo>
                  <a:cubicBezTo>
                    <a:pt x="809" y="881"/>
                    <a:pt x="805" y="884"/>
                    <a:pt x="801" y="884"/>
                  </a:cubicBezTo>
                  <a:cubicBezTo>
                    <a:pt x="796" y="884"/>
                    <a:pt x="793" y="881"/>
                    <a:pt x="793" y="876"/>
                  </a:cubicBezTo>
                  <a:close/>
                  <a:moveTo>
                    <a:pt x="793" y="684"/>
                  </a:moveTo>
                  <a:lnTo>
                    <a:pt x="793" y="572"/>
                  </a:lnTo>
                  <a:cubicBezTo>
                    <a:pt x="793" y="568"/>
                    <a:pt x="796" y="564"/>
                    <a:pt x="801" y="564"/>
                  </a:cubicBezTo>
                  <a:cubicBezTo>
                    <a:pt x="805" y="564"/>
                    <a:pt x="809" y="568"/>
                    <a:pt x="809" y="572"/>
                  </a:cubicBezTo>
                  <a:lnTo>
                    <a:pt x="809" y="684"/>
                  </a:lnTo>
                  <a:cubicBezTo>
                    <a:pt x="809" y="689"/>
                    <a:pt x="805" y="692"/>
                    <a:pt x="801" y="692"/>
                  </a:cubicBezTo>
                  <a:cubicBezTo>
                    <a:pt x="796" y="692"/>
                    <a:pt x="793" y="689"/>
                    <a:pt x="793" y="684"/>
                  </a:cubicBezTo>
                  <a:close/>
                  <a:moveTo>
                    <a:pt x="793" y="492"/>
                  </a:moveTo>
                  <a:lnTo>
                    <a:pt x="793" y="380"/>
                  </a:lnTo>
                  <a:cubicBezTo>
                    <a:pt x="793" y="376"/>
                    <a:pt x="796" y="372"/>
                    <a:pt x="801" y="372"/>
                  </a:cubicBezTo>
                  <a:cubicBezTo>
                    <a:pt x="805" y="372"/>
                    <a:pt x="809" y="376"/>
                    <a:pt x="809" y="380"/>
                  </a:cubicBezTo>
                  <a:lnTo>
                    <a:pt x="809" y="492"/>
                  </a:lnTo>
                  <a:cubicBezTo>
                    <a:pt x="809" y="497"/>
                    <a:pt x="805" y="500"/>
                    <a:pt x="801" y="500"/>
                  </a:cubicBezTo>
                  <a:cubicBezTo>
                    <a:pt x="796" y="500"/>
                    <a:pt x="793" y="497"/>
                    <a:pt x="793" y="492"/>
                  </a:cubicBezTo>
                  <a:close/>
                  <a:moveTo>
                    <a:pt x="793" y="300"/>
                  </a:moveTo>
                  <a:lnTo>
                    <a:pt x="793" y="188"/>
                  </a:lnTo>
                  <a:cubicBezTo>
                    <a:pt x="793" y="184"/>
                    <a:pt x="796" y="180"/>
                    <a:pt x="801" y="180"/>
                  </a:cubicBezTo>
                  <a:cubicBezTo>
                    <a:pt x="805" y="180"/>
                    <a:pt x="809" y="184"/>
                    <a:pt x="809" y="188"/>
                  </a:cubicBezTo>
                  <a:lnTo>
                    <a:pt x="809" y="300"/>
                  </a:lnTo>
                  <a:cubicBezTo>
                    <a:pt x="809" y="305"/>
                    <a:pt x="805" y="308"/>
                    <a:pt x="801" y="308"/>
                  </a:cubicBezTo>
                  <a:cubicBezTo>
                    <a:pt x="796" y="308"/>
                    <a:pt x="793" y="305"/>
                    <a:pt x="793" y="300"/>
                  </a:cubicBezTo>
                  <a:close/>
                  <a:moveTo>
                    <a:pt x="793" y="108"/>
                  </a:moveTo>
                  <a:lnTo>
                    <a:pt x="793" y="8"/>
                  </a:lnTo>
                  <a:lnTo>
                    <a:pt x="801" y="16"/>
                  </a:lnTo>
                  <a:lnTo>
                    <a:pt x="790" y="16"/>
                  </a:lnTo>
                  <a:cubicBezTo>
                    <a:pt x="785" y="16"/>
                    <a:pt x="782" y="12"/>
                    <a:pt x="782" y="8"/>
                  </a:cubicBezTo>
                  <a:cubicBezTo>
                    <a:pt x="782" y="3"/>
                    <a:pt x="785" y="0"/>
                    <a:pt x="790" y="0"/>
                  </a:cubicBezTo>
                  <a:lnTo>
                    <a:pt x="801" y="0"/>
                  </a:lnTo>
                  <a:cubicBezTo>
                    <a:pt x="805" y="0"/>
                    <a:pt x="809" y="3"/>
                    <a:pt x="809" y="8"/>
                  </a:cubicBezTo>
                  <a:lnTo>
                    <a:pt x="809" y="108"/>
                  </a:lnTo>
                  <a:cubicBezTo>
                    <a:pt x="809" y="113"/>
                    <a:pt x="805" y="116"/>
                    <a:pt x="801" y="116"/>
                  </a:cubicBezTo>
                  <a:cubicBezTo>
                    <a:pt x="796" y="116"/>
                    <a:pt x="793" y="113"/>
                    <a:pt x="793" y="108"/>
                  </a:cubicBezTo>
                  <a:close/>
                  <a:moveTo>
                    <a:pt x="710" y="16"/>
                  </a:moveTo>
                  <a:lnTo>
                    <a:pt x="598" y="16"/>
                  </a:lnTo>
                  <a:cubicBezTo>
                    <a:pt x="593" y="16"/>
                    <a:pt x="590" y="12"/>
                    <a:pt x="590" y="8"/>
                  </a:cubicBezTo>
                  <a:cubicBezTo>
                    <a:pt x="590" y="3"/>
                    <a:pt x="593" y="0"/>
                    <a:pt x="598" y="0"/>
                  </a:cubicBezTo>
                  <a:lnTo>
                    <a:pt x="710" y="0"/>
                  </a:lnTo>
                  <a:cubicBezTo>
                    <a:pt x="714" y="0"/>
                    <a:pt x="718" y="3"/>
                    <a:pt x="718" y="8"/>
                  </a:cubicBezTo>
                  <a:cubicBezTo>
                    <a:pt x="718" y="12"/>
                    <a:pt x="714" y="16"/>
                    <a:pt x="710" y="16"/>
                  </a:cubicBezTo>
                  <a:close/>
                  <a:moveTo>
                    <a:pt x="518" y="16"/>
                  </a:moveTo>
                  <a:lnTo>
                    <a:pt x="406" y="16"/>
                  </a:lnTo>
                  <a:cubicBezTo>
                    <a:pt x="401" y="16"/>
                    <a:pt x="398" y="12"/>
                    <a:pt x="398" y="8"/>
                  </a:cubicBezTo>
                  <a:cubicBezTo>
                    <a:pt x="398" y="3"/>
                    <a:pt x="401" y="0"/>
                    <a:pt x="406" y="0"/>
                  </a:cubicBezTo>
                  <a:lnTo>
                    <a:pt x="518" y="0"/>
                  </a:lnTo>
                  <a:cubicBezTo>
                    <a:pt x="522" y="0"/>
                    <a:pt x="526" y="3"/>
                    <a:pt x="526" y="8"/>
                  </a:cubicBezTo>
                  <a:cubicBezTo>
                    <a:pt x="526" y="12"/>
                    <a:pt x="522" y="16"/>
                    <a:pt x="518" y="16"/>
                  </a:cubicBezTo>
                  <a:close/>
                  <a:moveTo>
                    <a:pt x="326" y="16"/>
                  </a:moveTo>
                  <a:lnTo>
                    <a:pt x="214" y="16"/>
                  </a:lnTo>
                  <a:cubicBezTo>
                    <a:pt x="209" y="16"/>
                    <a:pt x="206" y="12"/>
                    <a:pt x="206" y="8"/>
                  </a:cubicBezTo>
                  <a:cubicBezTo>
                    <a:pt x="206" y="3"/>
                    <a:pt x="209" y="0"/>
                    <a:pt x="214" y="0"/>
                  </a:cubicBezTo>
                  <a:lnTo>
                    <a:pt x="326" y="0"/>
                  </a:lnTo>
                  <a:cubicBezTo>
                    <a:pt x="330" y="0"/>
                    <a:pt x="334" y="3"/>
                    <a:pt x="334" y="8"/>
                  </a:cubicBezTo>
                  <a:cubicBezTo>
                    <a:pt x="334" y="12"/>
                    <a:pt x="330" y="16"/>
                    <a:pt x="326" y="16"/>
                  </a:cubicBezTo>
                  <a:close/>
                  <a:moveTo>
                    <a:pt x="134" y="16"/>
                  </a:moveTo>
                  <a:lnTo>
                    <a:pt x="22" y="16"/>
                  </a:lnTo>
                  <a:cubicBezTo>
                    <a:pt x="17" y="16"/>
                    <a:pt x="14" y="12"/>
                    <a:pt x="14" y="8"/>
                  </a:cubicBezTo>
                  <a:cubicBezTo>
                    <a:pt x="14" y="3"/>
                    <a:pt x="17" y="0"/>
                    <a:pt x="22" y="0"/>
                  </a:cubicBezTo>
                  <a:lnTo>
                    <a:pt x="134" y="0"/>
                  </a:lnTo>
                  <a:cubicBezTo>
                    <a:pt x="138" y="0"/>
                    <a:pt x="142" y="3"/>
                    <a:pt x="142" y="8"/>
                  </a:cubicBezTo>
                  <a:cubicBezTo>
                    <a:pt x="142" y="12"/>
                    <a:pt x="138" y="16"/>
                    <a:pt x="134" y="16"/>
                  </a:cubicBezTo>
                  <a:close/>
                </a:path>
              </a:pathLst>
            </a:custGeom>
            <a:solidFill>
              <a:srgbClr val="000000"/>
            </a:solidFill>
            <a:ln w="9525">
              <a:solidFill>
                <a:srgbClr val="000000"/>
              </a:solidFill>
              <a:bevel/>
              <a:headEnd/>
              <a:tailEnd/>
            </a:ln>
          </p:spPr>
          <p:txBody>
            <a:bodyPr/>
            <a:lstStyle/>
            <a:p>
              <a:endParaRPr lang="zh-TW" altLang="en-US"/>
            </a:p>
          </p:txBody>
        </p:sp>
        <p:sp>
          <p:nvSpPr>
            <p:cNvPr id="118858" name="Rectangle 408"/>
            <p:cNvSpPr>
              <a:spLocks noChangeArrowheads="1"/>
            </p:cNvSpPr>
            <p:nvPr/>
          </p:nvSpPr>
          <p:spPr bwMode="auto">
            <a:xfrm>
              <a:off x="2895" y="2983"/>
              <a:ext cx="75"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E</a:t>
              </a:r>
              <a:endParaRPr lang="en-US" altLang="zh-TW" sz="1800">
                <a:solidFill>
                  <a:srgbClr val="000000"/>
                </a:solidFill>
              </a:endParaRPr>
            </a:p>
          </p:txBody>
        </p:sp>
        <p:sp>
          <p:nvSpPr>
            <p:cNvPr id="118859" name="Line 409"/>
            <p:cNvSpPr>
              <a:spLocks noChangeShapeType="1"/>
            </p:cNvSpPr>
            <p:nvPr/>
          </p:nvSpPr>
          <p:spPr bwMode="auto">
            <a:xfrm>
              <a:off x="2860" y="3207"/>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60" name="Freeform 410"/>
            <p:cNvSpPr>
              <a:spLocks/>
            </p:cNvSpPr>
            <p:nvPr/>
          </p:nvSpPr>
          <p:spPr bwMode="auto">
            <a:xfrm>
              <a:off x="2954" y="3177"/>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sp>
          <p:nvSpPr>
            <p:cNvPr id="118861" name="Line 413"/>
            <p:cNvSpPr>
              <a:spLocks noChangeShapeType="1"/>
            </p:cNvSpPr>
            <p:nvPr/>
          </p:nvSpPr>
          <p:spPr bwMode="auto">
            <a:xfrm>
              <a:off x="2854" y="3334"/>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62" name="Freeform 414"/>
            <p:cNvSpPr>
              <a:spLocks/>
            </p:cNvSpPr>
            <p:nvPr/>
          </p:nvSpPr>
          <p:spPr bwMode="auto">
            <a:xfrm>
              <a:off x="2948" y="3304"/>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sp>
          <p:nvSpPr>
            <p:cNvPr id="118863" name="Line 415"/>
            <p:cNvSpPr>
              <a:spLocks noChangeShapeType="1"/>
            </p:cNvSpPr>
            <p:nvPr/>
          </p:nvSpPr>
          <p:spPr bwMode="auto">
            <a:xfrm>
              <a:off x="2854" y="3447"/>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64" name="Freeform 416"/>
            <p:cNvSpPr>
              <a:spLocks/>
            </p:cNvSpPr>
            <p:nvPr/>
          </p:nvSpPr>
          <p:spPr bwMode="auto">
            <a:xfrm>
              <a:off x="2948" y="3417"/>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sp>
          <p:nvSpPr>
            <p:cNvPr id="118865" name="Line 478"/>
            <p:cNvSpPr>
              <a:spLocks noChangeShapeType="1"/>
            </p:cNvSpPr>
            <p:nvPr/>
          </p:nvSpPr>
          <p:spPr bwMode="auto">
            <a:xfrm>
              <a:off x="2856" y="3556"/>
              <a:ext cx="101" cy="0"/>
            </a:xfrm>
            <a:prstGeom prst="line">
              <a:avLst/>
            </a:prstGeom>
            <a:noFill/>
            <a:ln w="15875" cap="rnd">
              <a:solidFill>
                <a:srgbClr val="0066FF"/>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66" name="Freeform 479"/>
            <p:cNvSpPr>
              <a:spLocks/>
            </p:cNvSpPr>
            <p:nvPr/>
          </p:nvSpPr>
          <p:spPr bwMode="auto">
            <a:xfrm>
              <a:off x="2950" y="3526"/>
              <a:ext cx="92" cy="61"/>
            </a:xfrm>
            <a:custGeom>
              <a:avLst/>
              <a:gdLst>
                <a:gd name="T0" fmla="*/ 0 w 92"/>
                <a:gd name="T1" fmla="*/ 0 h 61"/>
                <a:gd name="T2" fmla="*/ 92 w 92"/>
                <a:gd name="T3" fmla="*/ 30 h 61"/>
                <a:gd name="T4" fmla="*/ 0 w 92"/>
                <a:gd name="T5" fmla="*/ 61 h 61"/>
                <a:gd name="T6" fmla="*/ 0 w 92"/>
                <a:gd name="T7" fmla="*/ 0 h 61"/>
                <a:gd name="T8" fmla="*/ 0 60000 65536"/>
                <a:gd name="T9" fmla="*/ 0 60000 65536"/>
                <a:gd name="T10" fmla="*/ 0 60000 65536"/>
                <a:gd name="T11" fmla="*/ 0 60000 65536"/>
                <a:gd name="T12" fmla="*/ 0 w 92"/>
                <a:gd name="T13" fmla="*/ 0 h 61"/>
                <a:gd name="T14" fmla="*/ 92 w 92"/>
                <a:gd name="T15" fmla="*/ 61 h 61"/>
              </a:gdLst>
              <a:ahLst/>
              <a:cxnLst>
                <a:cxn ang="T8">
                  <a:pos x="T0" y="T1"/>
                </a:cxn>
                <a:cxn ang="T9">
                  <a:pos x="T2" y="T3"/>
                </a:cxn>
                <a:cxn ang="T10">
                  <a:pos x="T4" y="T5"/>
                </a:cxn>
                <a:cxn ang="T11">
                  <a:pos x="T6" y="T7"/>
                </a:cxn>
              </a:cxnLst>
              <a:rect l="T12" t="T13" r="T14" b="T15"/>
              <a:pathLst>
                <a:path w="92" h="61">
                  <a:moveTo>
                    <a:pt x="0" y="0"/>
                  </a:moveTo>
                  <a:lnTo>
                    <a:pt x="92" y="30"/>
                  </a:lnTo>
                  <a:lnTo>
                    <a:pt x="0" y="61"/>
                  </a:lnTo>
                  <a:lnTo>
                    <a:pt x="0" y="0"/>
                  </a:lnTo>
                  <a:close/>
                </a:path>
              </a:pathLst>
            </a:custGeom>
            <a:solidFill>
              <a:srgbClr val="0066FF"/>
            </a:solidFill>
            <a:ln w="9525">
              <a:solidFill>
                <a:srgbClr val="0066FF"/>
              </a:solidFill>
              <a:round/>
              <a:headEnd/>
              <a:tailEnd/>
            </a:ln>
          </p:spPr>
          <p:txBody>
            <a:bodyPr/>
            <a:lstStyle/>
            <a:p>
              <a:endParaRPr lang="zh-TW" altLang="en-US"/>
            </a:p>
          </p:txBody>
        </p:sp>
      </p:grpSp>
      <p:grpSp>
        <p:nvGrpSpPr>
          <p:cNvPr id="28" name="Group 481"/>
          <p:cNvGrpSpPr>
            <a:grpSpLocks/>
          </p:cNvGrpSpPr>
          <p:nvPr/>
        </p:nvGrpSpPr>
        <p:grpSpPr bwMode="auto">
          <a:xfrm>
            <a:off x="4187825" y="1870993"/>
            <a:ext cx="4302125" cy="192087"/>
            <a:chOff x="2638" y="1313"/>
            <a:chExt cx="2710" cy="121"/>
          </a:xfrm>
        </p:grpSpPr>
        <p:grpSp>
          <p:nvGrpSpPr>
            <p:cNvPr id="118849" name="Group 482"/>
            <p:cNvGrpSpPr>
              <a:grpSpLocks/>
            </p:cNvGrpSpPr>
            <p:nvPr/>
          </p:nvGrpSpPr>
          <p:grpSpPr bwMode="auto">
            <a:xfrm>
              <a:off x="3122" y="1313"/>
              <a:ext cx="2226" cy="121"/>
              <a:chOff x="3122" y="1652"/>
              <a:chExt cx="2226" cy="121"/>
            </a:xfrm>
          </p:grpSpPr>
          <p:sp>
            <p:nvSpPr>
              <p:cNvPr id="118853" name="Rectangle 483"/>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a:t>
                </a:r>
              </a:p>
            </p:txBody>
          </p:sp>
          <p:sp>
            <p:nvSpPr>
              <p:cNvPr id="118854" name="Rectangle 484"/>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B</a:t>
                </a:r>
              </a:p>
            </p:txBody>
          </p:sp>
          <p:sp>
            <p:nvSpPr>
              <p:cNvPr id="118855" name="Rectangle 485"/>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1111</a:t>
                </a:r>
              </a:p>
            </p:txBody>
          </p:sp>
        </p:grpSp>
        <p:grpSp>
          <p:nvGrpSpPr>
            <p:cNvPr id="118850" name="Group 486"/>
            <p:cNvGrpSpPr>
              <a:grpSpLocks/>
            </p:cNvGrpSpPr>
            <p:nvPr/>
          </p:nvGrpSpPr>
          <p:grpSpPr bwMode="auto">
            <a:xfrm>
              <a:off x="2638" y="1313"/>
              <a:ext cx="478" cy="121"/>
              <a:chOff x="2638" y="1313"/>
              <a:chExt cx="478" cy="121"/>
            </a:xfrm>
          </p:grpSpPr>
          <p:cxnSp>
            <p:nvCxnSpPr>
              <p:cNvPr id="118851" name="AutoShape 487"/>
              <p:cNvCxnSpPr>
                <a:cxnSpLocks noChangeShapeType="1"/>
                <a:stCxn id="118852" idx="3"/>
                <a:endCxn id="118853"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852" name="Rectangle 488"/>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TOS</a:t>
                </a:r>
              </a:p>
            </p:txBody>
          </p:sp>
        </p:grpSp>
      </p:grpSp>
      <p:grpSp>
        <p:nvGrpSpPr>
          <p:cNvPr id="31" name="Group 497"/>
          <p:cNvGrpSpPr>
            <a:grpSpLocks/>
          </p:cNvGrpSpPr>
          <p:nvPr/>
        </p:nvGrpSpPr>
        <p:grpSpPr bwMode="auto">
          <a:xfrm>
            <a:off x="4187825" y="1870993"/>
            <a:ext cx="4302125" cy="192087"/>
            <a:chOff x="2638" y="1313"/>
            <a:chExt cx="2710" cy="121"/>
          </a:xfrm>
        </p:grpSpPr>
        <p:grpSp>
          <p:nvGrpSpPr>
            <p:cNvPr id="118842" name="Group 498"/>
            <p:cNvGrpSpPr>
              <a:grpSpLocks/>
            </p:cNvGrpSpPr>
            <p:nvPr/>
          </p:nvGrpSpPr>
          <p:grpSpPr bwMode="auto">
            <a:xfrm>
              <a:off x="3122" y="1313"/>
              <a:ext cx="2226" cy="121"/>
              <a:chOff x="3122" y="1652"/>
              <a:chExt cx="2226" cy="121"/>
            </a:xfrm>
          </p:grpSpPr>
          <p:sp>
            <p:nvSpPr>
              <p:cNvPr id="118846" name="Rectangle 499"/>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a:t>
                </a:r>
              </a:p>
            </p:txBody>
          </p:sp>
          <p:sp>
            <p:nvSpPr>
              <p:cNvPr id="118847" name="Rectangle 500"/>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848" name="Rectangle 501"/>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1111</a:t>
                </a:r>
              </a:p>
            </p:txBody>
          </p:sp>
        </p:grpSp>
        <p:grpSp>
          <p:nvGrpSpPr>
            <p:cNvPr id="118843" name="Group 502"/>
            <p:cNvGrpSpPr>
              <a:grpSpLocks/>
            </p:cNvGrpSpPr>
            <p:nvPr/>
          </p:nvGrpSpPr>
          <p:grpSpPr bwMode="auto">
            <a:xfrm>
              <a:off x="2638" y="1313"/>
              <a:ext cx="478" cy="121"/>
              <a:chOff x="2638" y="1313"/>
              <a:chExt cx="478" cy="121"/>
            </a:xfrm>
          </p:grpSpPr>
          <p:cxnSp>
            <p:nvCxnSpPr>
              <p:cNvPr id="118844" name="AutoShape 503"/>
              <p:cNvCxnSpPr>
                <a:cxnSpLocks noChangeShapeType="1"/>
                <a:stCxn id="118845" idx="3"/>
                <a:endCxn id="118846"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845" name="Rectangle 504"/>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TOS</a:t>
                </a:r>
              </a:p>
            </p:txBody>
          </p:sp>
        </p:grpSp>
      </p:grpSp>
      <p:grpSp>
        <p:nvGrpSpPr>
          <p:cNvPr id="78033" name="Group 528"/>
          <p:cNvGrpSpPr>
            <a:grpSpLocks/>
          </p:cNvGrpSpPr>
          <p:nvPr/>
        </p:nvGrpSpPr>
        <p:grpSpPr bwMode="auto">
          <a:xfrm>
            <a:off x="4956175" y="1294730"/>
            <a:ext cx="3533775" cy="568325"/>
            <a:chOff x="3122" y="950"/>
            <a:chExt cx="2226" cy="358"/>
          </a:xfrm>
        </p:grpSpPr>
        <p:grpSp>
          <p:nvGrpSpPr>
            <p:cNvPr id="118836" name="Group 527"/>
            <p:cNvGrpSpPr>
              <a:grpSpLocks/>
            </p:cNvGrpSpPr>
            <p:nvPr/>
          </p:nvGrpSpPr>
          <p:grpSpPr bwMode="auto">
            <a:xfrm>
              <a:off x="3219" y="1168"/>
              <a:ext cx="2122" cy="140"/>
              <a:chOff x="3219" y="1168"/>
              <a:chExt cx="2122" cy="140"/>
            </a:xfrm>
          </p:grpSpPr>
          <p:sp>
            <p:nvSpPr>
              <p:cNvPr id="118839" name="Rectangle 188"/>
              <p:cNvSpPr>
                <a:spLocks noChangeArrowheads="1"/>
              </p:cNvSpPr>
              <p:nvPr/>
            </p:nvSpPr>
            <p:spPr bwMode="auto">
              <a:xfrm>
                <a:off x="3219" y="1168"/>
                <a:ext cx="59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Reconv. PC</a:t>
                </a:r>
                <a:endParaRPr lang="en-US" altLang="zh-TW" sz="1800">
                  <a:solidFill>
                    <a:srgbClr val="000000"/>
                  </a:solidFill>
                </a:endParaRPr>
              </a:p>
            </p:txBody>
          </p:sp>
          <p:sp>
            <p:nvSpPr>
              <p:cNvPr id="118840" name="Rectangle 189"/>
              <p:cNvSpPr>
                <a:spLocks noChangeArrowheads="1"/>
              </p:cNvSpPr>
              <p:nvPr/>
            </p:nvSpPr>
            <p:spPr bwMode="auto">
              <a:xfrm>
                <a:off x="4132" y="1174"/>
                <a:ext cx="417"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Next PC</a:t>
                </a:r>
                <a:endParaRPr lang="en-US" altLang="zh-TW" sz="1800">
                  <a:solidFill>
                    <a:srgbClr val="000000"/>
                  </a:solidFill>
                </a:endParaRPr>
              </a:p>
            </p:txBody>
          </p:sp>
          <p:sp>
            <p:nvSpPr>
              <p:cNvPr id="118841" name="Rectangle 190"/>
              <p:cNvSpPr>
                <a:spLocks noChangeArrowheads="1"/>
              </p:cNvSpPr>
              <p:nvPr/>
            </p:nvSpPr>
            <p:spPr bwMode="auto">
              <a:xfrm>
                <a:off x="4738" y="1174"/>
                <a:ext cx="603"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400">
                    <a:solidFill>
                      <a:srgbClr val="000000"/>
                    </a:solidFill>
                  </a:rPr>
                  <a:t>Active Mask</a:t>
                </a:r>
                <a:endParaRPr lang="en-US" altLang="zh-TW" sz="1800">
                  <a:solidFill>
                    <a:srgbClr val="000000"/>
                  </a:solidFill>
                </a:endParaRPr>
              </a:p>
            </p:txBody>
          </p:sp>
        </p:grpSp>
        <p:sp>
          <p:nvSpPr>
            <p:cNvPr id="118837" name="Line 505"/>
            <p:cNvSpPr>
              <a:spLocks noChangeShapeType="1"/>
            </p:cNvSpPr>
            <p:nvPr/>
          </p:nvSpPr>
          <p:spPr bwMode="auto">
            <a:xfrm>
              <a:off x="3122" y="1168"/>
              <a:ext cx="2226"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18838" name="Text Box 506"/>
            <p:cNvSpPr txBox="1">
              <a:spLocks noChangeArrowheads="1"/>
            </p:cNvSpPr>
            <p:nvPr/>
          </p:nvSpPr>
          <p:spPr bwMode="auto">
            <a:xfrm>
              <a:off x="3944" y="950"/>
              <a:ext cx="5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800" b="1">
                  <a:solidFill>
                    <a:srgbClr val="000000"/>
                  </a:solidFill>
                </a:rPr>
                <a:t>Stack</a:t>
              </a:r>
            </a:p>
          </p:txBody>
        </p:sp>
      </p:grpSp>
      <p:grpSp>
        <p:nvGrpSpPr>
          <p:cNvPr id="78035" name="Group 509"/>
          <p:cNvGrpSpPr>
            <a:grpSpLocks/>
          </p:cNvGrpSpPr>
          <p:nvPr/>
        </p:nvGrpSpPr>
        <p:grpSpPr bwMode="auto">
          <a:xfrm>
            <a:off x="4187825" y="1870993"/>
            <a:ext cx="4302125" cy="576262"/>
            <a:chOff x="2638" y="1434"/>
            <a:chExt cx="2710" cy="363"/>
          </a:xfrm>
        </p:grpSpPr>
        <p:grpSp>
          <p:nvGrpSpPr>
            <p:cNvPr id="118821" name="Group 510"/>
            <p:cNvGrpSpPr>
              <a:grpSpLocks/>
            </p:cNvGrpSpPr>
            <p:nvPr/>
          </p:nvGrpSpPr>
          <p:grpSpPr bwMode="auto">
            <a:xfrm>
              <a:off x="3122" y="1555"/>
              <a:ext cx="2226" cy="121"/>
              <a:chOff x="3122" y="1652"/>
              <a:chExt cx="2226" cy="121"/>
            </a:xfrm>
          </p:grpSpPr>
          <p:sp>
            <p:nvSpPr>
              <p:cNvPr id="118833" name="Rectangle 511"/>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834" name="Rectangle 512"/>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D</a:t>
                </a:r>
              </a:p>
            </p:txBody>
          </p:sp>
          <p:sp>
            <p:nvSpPr>
              <p:cNvPr id="118835" name="Rectangle 513"/>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0110</a:t>
                </a:r>
              </a:p>
            </p:txBody>
          </p:sp>
        </p:grpSp>
        <p:grpSp>
          <p:nvGrpSpPr>
            <p:cNvPr id="118822" name="Group 514"/>
            <p:cNvGrpSpPr>
              <a:grpSpLocks/>
            </p:cNvGrpSpPr>
            <p:nvPr/>
          </p:nvGrpSpPr>
          <p:grpSpPr bwMode="auto">
            <a:xfrm>
              <a:off x="3122" y="1676"/>
              <a:ext cx="2226" cy="121"/>
              <a:chOff x="3122" y="1652"/>
              <a:chExt cx="2226" cy="121"/>
            </a:xfrm>
          </p:grpSpPr>
          <p:sp>
            <p:nvSpPr>
              <p:cNvPr id="118830" name="Rectangle 515"/>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831" name="Rectangle 516"/>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832" name="Rectangle 517"/>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1001</a:t>
                </a:r>
              </a:p>
            </p:txBody>
          </p:sp>
        </p:grpSp>
        <p:grpSp>
          <p:nvGrpSpPr>
            <p:cNvPr id="118823" name="Group 518"/>
            <p:cNvGrpSpPr>
              <a:grpSpLocks/>
            </p:cNvGrpSpPr>
            <p:nvPr/>
          </p:nvGrpSpPr>
          <p:grpSpPr bwMode="auto">
            <a:xfrm>
              <a:off x="2638" y="1676"/>
              <a:ext cx="478" cy="121"/>
              <a:chOff x="2638" y="1313"/>
              <a:chExt cx="478" cy="121"/>
            </a:xfrm>
          </p:grpSpPr>
          <p:cxnSp>
            <p:nvCxnSpPr>
              <p:cNvPr id="118828" name="AutoShape 519"/>
              <p:cNvCxnSpPr>
                <a:cxnSpLocks noChangeShapeType="1"/>
                <a:stCxn id="118829" idx="3"/>
                <a:endCxn id="118830" idx="1"/>
              </p:cNvCxnSpPr>
              <p:nvPr/>
            </p:nvCxnSpPr>
            <p:spPr bwMode="auto">
              <a:xfrm>
                <a:off x="2928" y="1374"/>
                <a:ext cx="188" cy="0"/>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18829" name="Rectangle 520"/>
              <p:cNvSpPr>
                <a:spLocks noChangeArrowheads="1"/>
              </p:cNvSpPr>
              <p:nvPr/>
            </p:nvSpPr>
            <p:spPr bwMode="auto">
              <a:xfrm>
                <a:off x="2638" y="1313"/>
                <a:ext cx="290" cy="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TOS</a:t>
                </a:r>
              </a:p>
            </p:txBody>
          </p:sp>
        </p:grpSp>
        <p:grpSp>
          <p:nvGrpSpPr>
            <p:cNvPr id="118824" name="Group 521"/>
            <p:cNvGrpSpPr>
              <a:grpSpLocks/>
            </p:cNvGrpSpPr>
            <p:nvPr/>
          </p:nvGrpSpPr>
          <p:grpSpPr bwMode="auto">
            <a:xfrm>
              <a:off x="3122" y="1434"/>
              <a:ext cx="2226" cy="121"/>
              <a:chOff x="3122" y="1652"/>
              <a:chExt cx="2226" cy="121"/>
            </a:xfrm>
          </p:grpSpPr>
          <p:sp>
            <p:nvSpPr>
              <p:cNvPr id="118825" name="Rectangle 522"/>
              <p:cNvSpPr>
                <a:spLocks noChangeArrowheads="1"/>
              </p:cNvSpPr>
              <p:nvPr/>
            </p:nvSpPr>
            <p:spPr bwMode="auto">
              <a:xfrm>
                <a:off x="3122"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a:t>
                </a:r>
              </a:p>
            </p:txBody>
          </p:sp>
          <p:sp>
            <p:nvSpPr>
              <p:cNvPr id="118826" name="Rectangle 523"/>
              <p:cNvSpPr>
                <a:spLocks noChangeArrowheads="1"/>
              </p:cNvSpPr>
              <p:nvPr/>
            </p:nvSpPr>
            <p:spPr bwMode="auto">
              <a:xfrm>
                <a:off x="3944" y="1652"/>
                <a:ext cx="822"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E</a:t>
                </a:r>
              </a:p>
            </p:txBody>
          </p:sp>
          <p:sp>
            <p:nvSpPr>
              <p:cNvPr id="118827" name="Rectangle 524"/>
              <p:cNvSpPr>
                <a:spLocks noChangeArrowheads="1"/>
              </p:cNvSpPr>
              <p:nvPr/>
            </p:nvSpPr>
            <p:spPr bwMode="auto">
              <a:xfrm>
                <a:off x="4767" y="1652"/>
                <a:ext cx="581" cy="121"/>
              </a:xfrm>
              <a:prstGeom prst="rect">
                <a:avLst/>
              </a:prstGeom>
              <a:solidFill>
                <a:schemeClr val="bg1"/>
              </a:solidFill>
              <a:ln w="19050">
                <a:solidFill>
                  <a:schemeClr val="tx1"/>
                </a:solidFill>
                <a:miter lim="800000"/>
                <a:headEnd/>
                <a:tailEnd/>
              </a:ln>
            </p:spPr>
            <p:txBody>
              <a:bodyPr wrap="none" lIns="0" tIns="0" rIns="0" bIns="0"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zh-TW" sz="1600">
                    <a:solidFill>
                      <a:srgbClr val="000000"/>
                    </a:solidFill>
                  </a:rPr>
                  <a:t>1111</a:t>
                </a:r>
              </a:p>
            </p:txBody>
          </p:sp>
        </p:grpSp>
      </p:grpSp>
      <p:sp>
        <p:nvSpPr>
          <p:cNvPr id="118818" name="Line 525"/>
          <p:cNvSpPr>
            <a:spLocks noChangeShapeType="1"/>
          </p:cNvSpPr>
          <p:nvPr/>
        </p:nvSpPr>
        <p:spPr bwMode="auto">
          <a:xfrm>
            <a:off x="2344738" y="4214143"/>
            <a:ext cx="0" cy="268287"/>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118819" name="Line 526"/>
          <p:cNvSpPr>
            <a:spLocks noChangeShapeType="1"/>
          </p:cNvSpPr>
          <p:nvPr/>
        </p:nvSpPr>
        <p:spPr bwMode="auto">
          <a:xfrm>
            <a:off x="2344738" y="1142330"/>
            <a:ext cx="0" cy="344488"/>
          </a:xfrm>
          <a:prstGeom prst="line">
            <a:avLst/>
          </a:prstGeom>
          <a:noFill/>
          <a:ln w="28575">
            <a:solidFill>
              <a:schemeClr val="tx1"/>
            </a:solidFill>
            <a:round/>
            <a:headEnd/>
            <a:tailEnd type="triangle" w="lg" len="lg"/>
          </a:ln>
          <a:extLst>
            <a:ext uri="{909E8E84-426E-40DD-AFC4-6F175D3DCCD1}">
              <a14:hiddenFill xmlns:a14="http://schemas.microsoft.com/office/drawing/2010/main">
                <a:noFill/>
              </a14:hiddenFill>
            </a:ext>
          </a:extLst>
        </p:spPr>
        <p:txBody>
          <a:bodyPr/>
          <a:lstStyle/>
          <a:p>
            <a:endParaRPr lang="zh-TW" altLang="en-US"/>
          </a:p>
        </p:txBody>
      </p:sp>
      <p:sp>
        <p:nvSpPr>
          <p:cNvPr id="118820" name="TextBox 207"/>
          <p:cNvSpPr txBox="1">
            <a:spLocks noChangeArrowheads="1"/>
          </p:cNvSpPr>
          <p:nvPr/>
        </p:nvSpPr>
        <p:spPr bwMode="auto">
          <a:xfrm>
            <a:off x="115093" y="5914355"/>
            <a:ext cx="154463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zh-TW" sz="1000" dirty="0">
                <a:solidFill>
                  <a:srgbClr val="000000"/>
                </a:solidFill>
              </a:rPr>
              <a:t>Slide credit: Tor </a:t>
            </a:r>
            <a:r>
              <a:rPr lang="en-US" altLang="zh-TW" sz="1000" dirty="0" err="1">
                <a:solidFill>
                  <a:srgbClr val="000000"/>
                </a:solidFill>
              </a:rPr>
              <a:t>Aamodt</a:t>
            </a:r>
            <a:endParaRPr lang="en-US" altLang="zh-TW" sz="1000" dirty="0">
              <a:solidFill>
                <a:srgbClr val="000000"/>
              </a:solidFill>
            </a:endParaRPr>
          </a:p>
        </p:txBody>
      </p:sp>
    </p:spTree>
    <p:extLst>
      <p:ext uri="{BB962C8B-B14F-4D97-AF65-F5344CB8AC3E}">
        <p14:creationId xmlns:p14="http://schemas.microsoft.com/office/powerpoint/2010/main" val="16413163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803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mph" presetSubtype="2" fill="hold" nodeType="clickEffect">
                                  <p:stCondLst>
                                    <p:cond delay="0"/>
                                  </p:stCondLst>
                                  <p:childTnLst>
                                    <p:animClr clrSpc="rgb" dir="cw">
                                      <p:cBhvr>
                                        <p:cTn id="14" dur="500" fill="hold"/>
                                        <p:tgtEl>
                                          <p:spTgt spid="43"/>
                                        </p:tgtEl>
                                        <p:attrNameLst>
                                          <p:attrName>fillcolor</p:attrName>
                                        </p:attrNameLst>
                                      </p:cBhvr>
                                      <p:to>
                                        <a:srgbClr val="FFFF99"/>
                                      </p:to>
                                    </p:animClr>
                                    <p:set>
                                      <p:cBhvr>
                                        <p:cTn id="15" dur="500" fill="hold"/>
                                        <p:tgtEl>
                                          <p:spTgt spid="43"/>
                                        </p:tgtEl>
                                        <p:attrNameLst>
                                          <p:attrName>fill.type</p:attrName>
                                        </p:attrNameLst>
                                      </p:cBhvr>
                                      <p:to>
                                        <p:strVal val="solid"/>
                                      </p:to>
                                    </p:set>
                                    <p:set>
                                      <p:cBhvr>
                                        <p:cTn id="16" dur="500" fill="hold"/>
                                        <p:tgtEl>
                                          <p:spTgt spid="43"/>
                                        </p:tgtEl>
                                        <p:attrNameLst>
                                          <p:attrName>fill.on</p:attrName>
                                        </p:attrNameLst>
                                      </p:cBhvr>
                                      <p:to>
                                        <p:strVal val="true"/>
                                      </p:to>
                                    </p:set>
                                  </p:childTnLst>
                                </p:cTn>
                              </p:par>
                              <p:par>
                                <p:cTn id="17" presetID="7" presetClass="emph" presetSubtype="2" fill="hold" nodeType="withEffect">
                                  <p:stCondLst>
                                    <p:cond delay="0"/>
                                  </p:stCondLst>
                                  <p:childTnLst>
                                    <p:animClr clrSpc="rgb" dir="cw">
                                      <p:cBhvr>
                                        <p:cTn id="18" dur="500" fill="hold"/>
                                        <p:tgtEl>
                                          <p:spTgt spid="43"/>
                                        </p:tgtEl>
                                        <p:attrNameLst>
                                          <p:attrName>stroke.color</p:attrName>
                                        </p:attrNameLst>
                                      </p:cBhvr>
                                      <p:to>
                                        <a:srgbClr val="FF0000"/>
                                      </p:to>
                                    </p:animClr>
                                    <p:set>
                                      <p:cBhvr>
                                        <p:cTn id="19" dur="500" fill="hold"/>
                                        <p:tgtEl>
                                          <p:spTgt spid="43"/>
                                        </p:tgtEl>
                                        <p:attrNameLst>
                                          <p:attrName>stroke.on</p:attrName>
                                        </p:attrNameLst>
                                      </p:cBhvr>
                                      <p:to>
                                        <p:strVal val="true"/>
                                      </p:to>
                                    </p:set>
                                  </p:childTnLst>
                                </p:cTn>
                              </p:par>
                              <p:par>
                                <p:cTn id="20" presetID="1" presetClass="exit" presetSubtype="0" fill="hold" nodeType="withEffect">
                                  <p:stCondLst>
                                    <p:cond delay="0"/>
                                  </p:stCondLst>
                                  <p:childTnLst>
                                    <p:set>
                                      <p:cBhvr>
                                        <p:cTn id="21" dur="1" fill="hold">
                                          <p:stCondLst>
                                            <p:cond delay="0"/>
                                          </p:stCondLst>
                                        </p:cTn>
                                        <p:tgtEl>
                                          <p:spTgt spid="6"/>
                                        </p:tgtEl>
                                        <p:attrNameLst>
                                          <p:attrName>style.visibility</p:attrName>
                                        </p:attrNameLst>
                                      </p:cBhvr>
                                      <p:to>
                                        <p:strVal val="hidden"/>
                                      </p:to>
                                    </p:set>
                                  </p:childTnLst>
                                </p:cTn>
                              </p:par>
                              <p:par>
                                <p:cTn id="22" presetID="1" presetClass="entr" presetSubtype="0" fill="hold" nodeType="withEffect">
                                  <p:stCondLst>
                                    <p:cond delay="0"/>
                                  </p:stCondLst>
                                  <p:childTnLst>
                                    <p:set>
                                      <p:cBhvr>
                                        <p:cTn id="23" dur="1" fill="hold">
                                          <p:stCondLst>
                                            <p:cond delay="0"/>
                                          </p:stCondLst>
                                        </p:cTn>
                                        <p:tgtEl>
                                          <p:spTgt spid="24"/>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9"/>
                                        </p:tgtEl>
                                        <p:attrNameLst>
                                          <p:attrName>style.visibility</p:attrName>
                                        </p:attrNameLst>
                                      </p:cBhvr>
                                      <p:to>
                                        <p:strVal val="visible"/>
                                      </p:to>
                                    </p:set>
                                  </p:childTnLst>
                                  <p:subTnLst>
                                    <p:set>
                                      <p:cBhvr override="childStyle">
                                        <p:cTn dur="1" fill="hold" display="0" masterRel="nextClick" afterEffect="1"/>
                                        <p:tgtEl>
                                          <p:spTgt spid="129"/>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26"/>
                                        </p:tgtEl>
                                        <p:attrNameLst>
                                          <p:attrName>style.visibility</p:attrName>
                                        </p:attrNameLst>
                                      </p:cBhvr>
                                      <p:to>
                                        <p:strVal val="visible"/>
                                      </p:to>
                                    </p:set>
                                  </p:childTnLst>
                                </p:cTn>
                              </p:par>
                              <p:par>
                                <p:cTn id="34" presetID="1" presetClass="emph" presetSubtype="2" fill="hold" nodeType="withEffect">
                                  <p:stCondLst>
                                    <p:cond delay="0"/>
                                  </p:stCondLst>
                                  <p:childTnLst>
                                    <p:animClr clrSpc="rgb" dir="cw">
                                      <p:cBhvr>
                                        <p:cTn id="35" dur="500" fill="hold"/>
                                        <p:tgtEl>
                                          <p:spTgt spid="43"/>
                                        </p:tgtEl>
                                        <p:attrNameLst>
                                          <p:attrName>fillcolor</p:attrName>
                                        </p:attrNameLst>
                                      </p:cBhvr>
                                      <p:to>
                                        <a:srgbClr val="CCCCFF"/>
                                      </p:to>
                                    </p:animClr>
                                    <p:set>
                                      <p:cBhvr>
                                        <p:cTn id="36" dur="500" fill="hold"/>
                                        <p:tgtEl>
                                          <p:spTgt spid="43"/>
                                        </p:tgtEl>
                                        <p:attrNameLst>
                                          <p:attrName>fill.type</p:attrName>
                                        </p:attrNameLst>
                                      </p:cBhvr>
                                      <p:to>
                                        <p:strVal val="solid"/>
                                      </p:to>
                                    </p:set>
                                    <p:set>
                                      <p:cBhvr>
                                        <p:cTn id="37" dur="500" fill="hold"/>
                                        <p:tgtEl>
                                          <p:spTgt spid="43"/>
                                        </p:tgtEl>
                                        <p:attrNameLst>
                                          <p:attrName>fill.on</p:attrName>
                                        </p:attrNameLst>
                                      </p:cBhvr>
                                      <p:to>
                                        <p:strVal val="true"/>
                                      </p:to>
                                    </p:set>
                                  </p:childTnLst>
                                </p:cTn>
                              </p:par>
                              <p:par>
                                <p:cTn id="38" presetID="7" presetClass="emph" presetSubtype="2" fill="hold" nodeType="withEffect">
                                  <p:stCondLst>
                                    <p:cond delay="0"/>
                                  </p:stCondLst>
                                  <p:childTnLst>
                                    <p:animClr clrSpc="rgb" dir="cw">
                                      <p:cBhvr>
                                        <p:cTn id="39" dur="500" fill="hold"/>
                                        <p:tgtEl>
                                          <p:spTgt spid="43"/>
                                        </p:tgtEl>
                                        <p:attrNameLst>
                                          <p:attrName>stroke.color</p:attrName>
                                        </p:attrNameLst>
                                      </p:cBhvr>
                                      <p:to>
                                        <a:schemeClr val="tx1"/>
                                      </p:to>
                                    </p:animClr>
                                    <p:set>
                                      <p:cBhvr>
                                        <p:cTn id="40" dur="500" fill="hold"/>
                                        <p:tgtEl>
                                          <p:spTgt spid="43"/>
                                        </p:tgtEl>
                                        <p:attrNameLst>
                                          <p:attrName>stroke.on</p:attrName>
                                        </p:attrNameLst>
                                      </p:cBhvr>
                                      <p:to>
                                        <p:strVal val="true"/>
                                      </p:to>
                                    </p:set>
                                  </p:childTnLst>
                                </p:cTn>
                              </p:par>
                              <p:par>
                                <p:cTn id="41" presetID="1" presetClass="emph" presetSubtype="2" fill="hold" nodeType="withEffect">
                                  <p:stCondLst>
                                    <p:cond delay="0"/>
                                  </p:stCondLst>
                                  <p:childTnLst>
                                    <p:animClr clrSpc="rgb" dir="cw">
                                      <p:cBhvr>
                                        <p:cTn id="42" dur="500" fill="hold"/>
                                        <p:tgtEl>
                                          <p:spTgt spid="39"/>
                                        </p:tgtEl>
                                        <p:attrNameLst>
                                          <p:attrName>fillcolor</p:attrName>
                                        </p:attrNameLst>
                                      </p:cBhvr>
                                      <p:to>
                                        <a:srgbClr val="FFFF99"/>
                                      </p:to>
                                    </p:animClr>
                                    <p:set>
                                      <p:cBhvr>
                                        <p:cTn id="43" dur="500" fill="hold"/>
                                        <p:tgtEl>
                                          <p:spTgt spid="39"/>
                                        </p:tgtEl>
                                        <p:attrNameLst>
                                          <p:attrName>fill.type</p:attrName>
                                        </p:attrNameLst>
                                      </p:cBhvr>
                                      <p:to>
                                        <p:strVal val="solid"/>
                                      </p:to>
                                    </p:set>
                                    <p:set>
                                      <p:cBhvr>
                                        <p:cTn id="44" dur="500" fill="hold"/>
                                        <p:tgtEl>
                                          <p:spTgt spid="39"/>
                                        </p:tgtEl>
                                        <p:attrNameLst>
                                          <p:attrName>fill.on</p:attrName>
                                        </p:attrNameLst>
                                      </p:cBhvr>
                                      <p:to>
                                        <p:strVal val="true"/>
                                      </p:to>
                                    </p:set>
                                  </p:childTnLst>
                                </p:cTn>
                              </p:par>
                              <p:par>
                                <p:cTn id="45" presetID="7" presetClass="emph" presetSubtype="2" fill="hold" nodeType="withEffect">
                                  <p:stCondLst>
                                    <p:cond delay="0"/>
                                  </p:stCondLst>
                                  <p:childTnLst>
                                    <p:animClr clrSpc="rgb" dir="cw">
                                      <p:cBhvr>
                                        <p:cTn id="46" dur="500" fill="hold"/>
                                        <p:tgtEl>
                                          <p:spTgt spid="39"/>
                                        </p:tgtEl>
                                        <p:attrNameLst>
                                          <p:attrName>stroke.color</p:attrName>
                                        </p:attrNameLst>
                                      </p:cBhvr>
                                      <p:to>
                                        <a:srgbClr val="FF0000"/>
                                      </p:to>
                                    </p:animClr>
                                    <p:set>
                                      <p:cBhvr>
                                        <p:cTn id="47" dur="500" fill="hold"/>
                                        <p:tgtEl>
                                          <p:spTgt spid="39"/>
                                        </p:tgtEl>
                                        <p:attrNameLst>
                                          <p:attrName>stroke.on</p:attrName>
                                        </p:attrNameLst>
                                      </p:cBhvr>
                                      <p:to>
                                        <p:strVal val="true"/>
                                      </p:to>
                                    </p:set>
                                  </p:childTnLst>
                                </p:cTn>
                              </p:par>
                              <p:par>
                                <p:cTn id="48" presetID="1" presetClass="entr" presetSubtype="0" fill="hold" grpId="0" nodeType="withEffect">
                                  <p:stCondLst>
                                    <p:cond delay="0"/>
                                  </p:stCondLst>
                                  <p:childTnLst>
                                    <p:set>
                                      <p:cBhvr>
                                        <p:cTn id="49" dur="1" fill="hold">
                                          <p:stCondLst>
                                            <p:cond delay="0"/>
                                          </p:stCondLst>
                                        </p:cTn>
                                        <p:tgtEl>
                                          <p:spTgt spid="130"/>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28"/>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childTnLst>
                    </p:cTn>
                  </p:par>
                  <p:par>
                    <p:cTn id="54" fill="hold" nodeType="clickPar">
                      <p:stCondLst>
                        <p:cond delay="indefinite"/>
                      </p:stCondLst>
                      <p:childTnLst>
                        <p:par>
                          <p:cTn id="55" fill="hold" nodeType="withGroup">
                            <p:stCondLst>
                              <p:cond delay="0"/>
                            </p:stCondLst>
                            <p:childTnLst>
                              <p:par>
                                <p:cTn id="56" presetID="1" presetClass="entr" presetSubtype="0" fill="hold" nodeType="clickEffect">
                                  <p:stCondLst>
                                    <p:cond delay="0"/>
                                  </p:stCondLst>
                                  <p:childTnLst>
                                    <p:set>
                                      <p:cBhvr>
                                        <p:cTn id="57" dur="1" fill="hold">
                                          <p:stCondLst>
                                            <p:cond delay="0"/>
                                          </p:stCondLst>
                                        </p:cTn>
                                        <p:tgtEl>
                                          <p:spTgt spid="11"/>
                                        </p:tgtEl>
                                        <p:attrNameLst>
                                          <p:attrName>style.visibility</p:attrName>
                                        </p:attrNameLst>
                                      </p:cBhvr>
                                      <p:to>
                                        <p:strVal val="visible"/>
                                      </p:to>
                                    </p:set>
                                  </p:childTnLst>
                                </p:cTn>
                              </p:par>
                              <p:par>
                                <p:cTn id="58" presetID="1" presetClass="exit" presetSubtype="0" fill="hold" nodeType="withEffect">
                                  <p:stCondLst>
                                    <p:cond delay="0"/>
                                  </p:stCondLst>
                                  <p:childTnLst>
                                    <p:set>
                                      <p:cBhvr>
                                        <p:cTn id="59" dur="1" fill="hold">
                                          <p:stCondLst>
                                            <p:cond delay="0"/>
                                          </p:stCondLst>
                                        </p:cTn>
                                        <p:tgtEl>
                                          <p:spTgt spid="28"/>
                                        </p:tgtEl>
                                        <p:attrNameLst>
                                          <p:attrName>style.visibility</p:attrName>
                                        </p:attrNameLst>
                                      </p:cBhvr>
                                      <p:to>
                                        <p:strVal val="hidden"/>
                                      </p:to>
                                    </p:set>
                                  </p:childTnLst>
                                </p:cTn>
                              </p:par>
                              <p:par>
                                <p:cTn id="60" presetID="1"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childTnLst>
                                </p:cTn>
                              </p:par>
                            </p:childTnLst>
                          </p:cTn>
                        </p:par>
                      </p:childTnLst>
                    </p:cTn>
                  </p:par>
                  <p:par>
                    <p:cTn id="64" fill="hold" nodeType="clickPar">
                      <p:stCondLst>
                        <p:cond delay="indefinite"/>
                      </p:stCondLst>
                      <p:childTnLst>
                        <p:par>
                          <p:cTn id="65" fill="hold" nodeType="withGroup">
                            <p:stCondLst>
                              <p:cond delay="0"/>
                            </p:stCondLst>
                            <p:childTnLst>
                              <p:par>
                                <p:cTn id="66" presetID="1" presetClass="entr" presetSubtype="0" fill="hold" nodeType="clickEffect">
                                  <p:stCondLst>
                                    <p:cond delay="0"/>
                                  </p:stCondLst>
                                  <p:childTnLst>
                                    <p:set>
                                      <p:cBhvr>
                                        <p:cTn id="67" dur="1" fill="hold">
                                          <p:stCondLst>
                                            <p:cond delay="0"/>
                                          </p:stCondLst>
                                        </p:cTn>
                                        <p:tgtEl>
                                          <p:spTgt spid="25"/>
                                        </p:tgtEl>
                                        <p:attrNameLst>
                                          <p:attrName>style.visibility</p:attrName>
                                        </p:attrNameLst>
                                      </p:cBhvr>
                                      <p:to>
                                        <p:strVal val="visible"/>
                                      </p:to>
                                    </p:set>
                                  </p:childTnLst>
                                </p:cTn>
                              </p:par>
                              <p:par>
                                <p:cTn id="68" presetID="1" presetClass="emph" presetSubtype="2" fill="hold" nodeType="withEffect">
                                  <p:stCondLst>
                                    <p:cond delay="0"/>
                                  </p:stCondLst>
                                  <p:childTnLst>
                                    <p:animClr clrSpc="rgb" dir="cw">
                                      <p:cBhvr>
                                        <p:cTn id="69" dur="500" fill="hold"/>
                                        <p:tgtEl>
                                          <p:spTgt spid="39"/>
                                        </p:tgtEl>
                                        <p:attrNameLst>
                                          <p:attrName>fillcolor</p:attrName>
                                        </p:attrNameLst>
                                      </p:cBhvr>
                                      <p:to>
                                        <a:srgbClr val="CCCCFF"/>
                                      </p:to>
                                    </p:animClr>
                                    <p:set>
                                      <p:cBhvr>
                                        <p:cTn id="70" dur="500" fill="hold"/>
                                        <p:tgtEl>
                                          <p:spTgt spid="39"/>
                                        </p:tgtEl>
                                        <p:attrNameLst>
                                          <p:attrName>fill.type</p:attrName>
                                        </p:attrNameLst>
                                      </p:cBhvr>
                                      <p:to>
                                        <p:strVal val="solid"/>
                                      </p:to>
                                    </p:set>
                                    <p:set>
                                      <p:cBhvr>
                                        <p:cTn id="71" dur="500" fill="hold"/>
                                        <p:tgtEl>
                                          <p:spTgt spid="39"/>
                                        </p:tgtEl>
                                        <p:attrNameLst>
                                          <p:attrName>fill.on</p:attrName>
                                        </p:attrNameLst>
                                      </p:cBhvr>
                                      <p:to>
                                        <p:strVal val="true"/>
                                      </p:to>
                                    </p:set>
                                  </p:childTnLst>
                                </p:cTn>
                              </p:par>
                              <p:par>
                                <p:cTn id="72" presetID="7" presetClass="emph" presetSubtype="2" fill="hold" nodeType="withEffect">
                                  <p:stCondLst>
                                    <p:cond delay="0"/>
                                  </p:stCondLst>
                                  <p:childTnLst>
                                    <p:animClr clrSpc="rgb" dir="cw">
                                      <p:cBhvr>
                                        <p:cTn id="73" dur="500" fill="hold"/>
                                        <p:tgtEl>
                                          <p:spTgt spid="39"/>
                                        </p:tgtEl>
                                        <p:attrNameLst>
                                          <p:attrName>stroke.color</p:attrName>
                                        </p:attrNameLst>
                                      </p:cBhvr>
                                      <p:to>
                                        <a:schemeClr val="tx1"/>
                                      </p:to>
                                    </p:animClr>
                                    <p:set>
                                      <p:cBhvr>
                                        <p:cTn id="74" dur="500" fill="hold"/>
                                        <p:tgtEl>
                                          <p:spTgt spid="39"/>
                                        </p:tgtEl>
                                        <p:attrNameLst>
                                          <p:attrName>stroke.on</p:attrName>
                                        </p:attrNameLst>
                                      </p:cBhvr>
                                      <p:to>
                                        <p:strVal val="true"/>
                                      </p:to>
                                    </p:set>
                                  </p:childTnLst>
                                </p:cTn>
                              </p:par>
                              <p:par>
                                <p:cTn id="75" presetID="1" presetClass="emph" presetSubtype="2" fill="hold" nodeType="withEffect">
                                  <p:stCondLst>
                                    <p:cond delay="0"/>
                                  </p:stCondLst>
                                  <p:childTnLst>
                                    <p:animClr clrSpc="rgb" dir="cw">
                                      <p:cBhvr>
                                        <p:cTn id="76" dur="500" fill="hold"/>
                                        <p:tgtEl>
                                          <p:spTgt spid="40"/>
                                        </p:tgtEl>
                                        <p:attrNameLst>
                                          <p:attrName>fillcolor</p:attrName>
                                        </p:attrNameLst>
                                      </p:cBhvr>
                                      <p:to>
                                        <a:srgbClr val="FFFF99"/>
                                      </p:to>
                                    </p:animClr>
                                    <p:set>
                                      <p:cBhvr>
                                        <p:cTn id="77" dur="500" fill="hold"/>
                                        <p:tgtEl>
                                          <p:spTgt spid="40"/>
                                        </p:tgtEl>
                                        <p:attrNameLst>
                                          <p:attrName>fill.type</p:attrName>
                                        </p:attrNameLst>
                                      </p:cBhvr>
                                      <p:to>
                                        <p:strVal val="solid"/>
                                      </p:to>
                                    </p:set>
                                    <p:set>
                                      <p:cBhvr>
                                        <p:cTn id="78" dur="500" fill="hold"/>
                                        <p:tgtEl>
                                          <p:spTgt spid="40"/>
                                        </p:tgtEl>
                                        <p:attrNameLst>
                                          <p:attrName>fill.on</p:attrName>
                                        </p:attrNameLst>
                                      </p:cBhvr>
                                      <p:to>
                                        <p:strVal val="true"/>
                                      </p:to>
                                    </p:set>
                                  </p:childTnLst>
                                </p:cTn>
                              </p:par>
                              <p:par>
                                <p:cTn id="79" presetID="7" presetClass="emph" presetSubtype="2" fill="hold" nodeType="withEffect">
                                  <p:stCondLst>
                                    <p:cond delay="0"/>
                                  </p:stCondLst>
                                  <p:childTnLst>
                                    <p:animClr clrSpc="rgb" dir="cw">
                                      <p:cBhvr>
                                        <p:cTn id="80" dur="500" fill="hold"/>
                                        <p:tgtEl>
                                          <p:spTgt spid="40"/>
                                        </p:tgtEl>
                                        <p:attrNameLst>
                                          <p:attrName>stroke.color</p:attrName>
                                        </p:attrNameLst>
                                      </p:cBhvr>
                                      <p:to>
                                        <a:srgbClr val="FF0000"/>
                                      </p:to>
                                    </p:animClr>
                                    <p:set>
                                      <p:cBhvr>
                                        <p:cTn id="81" dur="500" fill="hold"/>
                                        <p:tgtEl>
                                          <p:spTgt spid="40"/>
                                        </p:tgtEl>
                                        <p:attrNameLst>
                                          <p:attrName>stroke.on</p:attrName>
                                        </p:attrNameLst>
                                      </p:cBhvr>
                                      <p:to>
                                        <p:strVal val="true"/>
                                      </p:to>
                                    </p:set>
                                  </p:childTnLst>
                                </p:cTn>
                              </p:par>
                              <p:par>
                                <p:cTn id="82" presetID="1" presetClass="exit" presetSubtype="0" fill="hold" grpId="1" nodeType="withEffect">
                                  <p:stCondLst>
                                    <p:cond delay="0"/>
                                  </p:stCondLst>
                                  <p:childTnLst>
                                    <p:set>
                                      <p:cBhvr>
                                        <p:cTn id="83" dur="1" fill="hold">
                                          <p:stCondLst>
                                            <p:cond delay="0"/>
                                          </p:stCondLst>
                                        </p:cTn>
                                        <p:tgtEl>
                                          <p:spTgt spid="130"/>
                                        </p:tgtEl>
                                        <p:attrNameLst>
                                          <p:attrName>style.visibility</p:attrName>
                                        </p:attrNameLst>
                                      </p:cBhvr>
                                      <p:to>
                                        <p:strVal val="hidden"/>
                                      </p:to>
                                    </p:set>
                                  </p:childTnLst>
                                </p:cTn>
                              </p:par>
                              <p:par>
                                <p:cTn id="84" presetID="1" presetClass="entr" presetSubtype="0" fill="hold" grpId="0" nodeType="withEffect">
                                  <p:stCondLst>
                                    <p:cond delay="0"/>
                                  </p:stCondLst>
                                  <p:childTnLst>
                                    <p:set>
                                      <p:cBhvr>
                                        <p:cTn id="85" dur="1" fill="hold">
                                          <p:stCondLst>
                                            <p:cond delay="0"/>
                                          </p:stCondLst>
                                        </p:cTn>
                                        <p:tgtEl>
                                          <p:spTgt spid="131"/>
                                        </p:tgtEl>
                                        <p:attrNameLst>
                                          <p:attrName>style.visibility</p:attrName>
                                        </p:attrNameLst>
                                      </p:cBhvr>
                                      <p:to>
                                        <p:strVal val="visible"/>
                                      </p:to>
                                    </p:set>
                                  </p:childTnLst>
                                  <p:subTnLst>
                                    <p:set>
                                      <p:cBhvr override="childStyle">
                                        <p:cTn dur="1" fill="hold" display="0" masterRel="nextClick" afterEffect="1"/>
                                        <p:tgtEl>
                                          <p:spTgt spid="131"/>
                                        </p:tgtEl>
                                        <p:attrNameLst>
                                          <p:attrName>style.visibility</p:attrName>
                                        </p:attrNameLst>
                                      </p:cBhvr>
                                      <p:to>
                                        <p:strVal val="hidden"/>
                                      </p:to>
                                    </p:set>
                                  </p:subTnLst>
                                </p:cTn>
                              </p:par>
                            </p:childTnLst>
                          </p:cTn>
                        </p:par>
                      </p:childTnLst>
                    </p:cTn>
                  </p:par>
                  <p:par>
                    <p:cTn id="86" fill="hold" nodeType="clickPar">
                      <p:stCondLst>
                        <p:cond delay="indefinite"/>
                      </p:stCondLst>
                      <p:childTnLst>
                        <p:par>
                          <p:cTn id="87" fill="hold" nodeType="withGroup">
                            <p:stCondLst>
                              <p:cond delay="0"/>
                            </p:stCondLst>
                            <p:childTnLst>
                              <p:par>
                                <p:cTn id="88" presetID="1" presetClass="entr" presetSubtype="0" fill="hold" nodeType="clickEffect">
                                  <p:stCondLst>
                                    <p:cond delay="0"/>
                                  </p:stCondLst>
                                  <p:childTnLst>
                                    <p:set>
                                      <p:cBhvr>
                                        <p:cTn id="89" dur="1" fill="hold">
                                          <p:stCondLst>
                                            <p:cond delay="0"/>
                                          </p:stCondLst>
                                        </p:cTn>
                                        <p:tgtEl>
                                          <p:spTgt spid="78035"/>
                                        </p:tgtEl>
                                        <p:attrNameLst>
                                          <p:attrName>style.visibility</p:attrName>
                                        </p:attrNameLst>
                                      </p:cBhvr>
                                      <p:to>
                                        <p:strVal val="visible"/>
                                      </p:to>
                                    </p:set>
                                  </p:childTnLst>
                                </p:cTn>
                              </p:par>
                              <p:par>
                                <p:cTn id="90" presetID="1" presetClass="exit" presetSubtype="0" fill="hold" nodeType="withEffect">
                                  <p:stCondLst>
                                    <p:cond delay="0"/>
                                  </p:stCondLst>
                                  <p:childTnLst>
                                    <p:set>
                                      <p:cBhvr>
                                        <p:cTn id="91" dur="1" fill="hold">
                                          <p:stCondLst>
                                            <p:cond delay="0"/>
                                          </p:stCondLst>
                                        </p:cTn>
                                        <p:tgtEl>
                                          <p:spTgt spid="11"/>
                                        </p:tgtEl>
                                        <p:attrNameLst>
                                          <p:attrName>style.visibility</p:attrName>
                                        </p:attrNameLst>
                                      </p:cBhvr>
                                      <p:to>
                                        <p:strVal val="hidden"/>
                                      </p:to>
                                    </p:set>
                                  </p:childTnLst>
                                </p:cTn>
                              </p:par>
                            </p:childTnLst>
                          </p:cTn>
                        </p:par>
                      </p:childTnLst>
                    </p:cTn>
                  </p:par>
                  <p:par>
                    <p:cTn id="92" fill="hold" nodeType="clickPar">
                      <p:stCondLst>
                        <p:cond delay="indefinite"/>
                      </p:stCondLst>
                      <p:childTnLst>
                        <p:par>
                          <p:cTn id="93" fill="hold" nodeType="withGroup">
                            <p:stCondLst>
                              <p:cond delay="0"/>
                            </p:stCondLst>
                            <p:childTnLst>
                              <p:par>
                                <p:cTn id="94" presetID="1" presetClass="emph" presetSubtype="2" fill="hold" nodeType="clickEffect">
                                  <p:stCondLst>
                                    <p:cond delay="0"/>
                                  </p:stCondLst>
                                  <p:childTnLst>
                                    <p:animClr clrSpc="rgb" dir="cw">
                                      <p:cBhvr>
                                        <p:cTn id="95" dur="500" fill="hold"/>
                                        <p:tgtEl>
                                          <p:spTgt spid="40"/>
                                        </p:tgtEl>
                                        <p:attrNameLst>
                                          <p:attrName>fillcolor</p:attrName>
                                        </p:attrNameLst>
                                      </p:cBhvr>
                                      <p:to>
                                        <a:srgbClr val="CCCCFF"/>
                                      </p:to>
                                    </p:animClr>
                                    <p:set>
                                      <p:cBhvr>
                                        <p:cTn id="96" dur="500" fill="hold"/>
                                        <p:tgtEl>
                                          <p:spTgt spid="40"/>
                                        </p:tgtEl>
                                        <p:attrNameLst>
                                          <p:attrName>fill.type</p:attrName>
                                        </p:attrNameLst>
                                      </p:cBhvr>
                                      <p:to>
                                        <p:strVal val="solid"/>
                                      </p:to>
                                    </p:set>
                                    <p:set>
                                      <p:cBhvr>
                                        <p:cTn id="97" dur="500" fill="hold"/>
                                        <p:tgtEl>
                                          <p:spTgt spid="40"/>
                                        </p:tgtEl>
                                        <p:attrNameLst>
                                          <p:attrName>fill.on</p:attrName>
                                        </p:attrNameLst>
                                      </p:cBhvr>
                                      <p:to>
                                        <p:strVal val="true"/>
                                      </p:to>
                                    </p:set>
                                  </p:childTnLst>
                                </p:cTn>
                              </p:par>
                              <p:par>
                                <p:cTn id="98" presetID="7" presetClass="emph" presetSubtype="2" fill="hold" nodeType="withEffect">
                                  <p:stCondLst>
                                    <p:cond delay="0"/>
                                  </p:stCondLst>
                                  <p:childTnLst>
                                    <p:animClr clrSpc="rgb" dir="cw">
                                      <p:cBhvr>
                                        <p:cTn id="99" dur="500" fill="hold"/>
                                        <p:tgtEl>
                                          <p:spTgt spid="40"/>
                                        </p:tgtEl>
                                        <p:attrNameLst>
                                          <p:attrName>stroke.color</p:attrName>
                                        </p:attrNameLst>
                                      </p:cBhvr>
                                      <p:to>
                                        <a:schemeClr val="tx1"/>
                                      </p:to>
                                    </p:animClr>
                                    <p:set>
                                      <p:cBhvr>
                                        <p:cTn id="100" dur="500" fill="hold"/>
                                        <p:tgtEl>
                                          <p:spTgt spid="40"/>
                                        </p:tgtEl>
                                        <p:attrNameLst>
                                          <p:attrName>stroke.on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41"/>
                                        </p:tgtEl>
                                        <p:attrNameLst>
                                          <p:attrName>fillcolor</p:attrName>
                                        </p:attrNameLst>
                                      </p:cBhvr>
                                      <p:to>
                                        <a:srgbClr val="FFFF99"/>
                                      </p:to>
                                    </p:animClr>
                                    <p:set>
                                      <p:cBhvr>
                                        <p:cTn id="103" dur="500" fill="hold"/>
                                        <p:tgtEl>
                                          <p:spTgt spid="41"/>
                                        </p:tgtEl>
                                        <p:attrNameLst>
                                          <p:attrName>fill.type</p:attrName>
                                        </p:attrNameLst>
                                      </p:cBhvr>
                                      <p:to>
                                        <p:strVal val="solid"/>
                                      </p:to>
                                    </p:set>
                                    <p:set>
                                      <p:cBhvr>
                                        <p:cTn id="104" dur="500" fill="hold"/>
                                        <p:tgtEl>
                                          <p:spTgt spid="41"/>
                                        </p:tgtEl>
                                        <p:attrNameLst>
                                          <p:attrName>fill.on</p:attrName>
                                        </p:attrNameLst>
                                      </p:cBhvr>
                                      <p:to>
                                        <p:strVal val="true"/>
                                      </p:to>
                                    </p:set>
                                  </p:childTnLst>
                                </p:cTn>
                              </p:par>
                              <p:par>
                                <p:cTn id="105" presetID="7" presetClass="emph" presetSubtype="2" fill="hold" nodeType="withEffect">
                                  <p:stCondLst>
                                    <p:cond delay="0"/>
                                  </p:stCondLst>
                                  <p:childTnLst>
                                    <p:animClr clrSpc="rgb" dir="cw">
                                      <p:cBhvr>
                                        <p:cTn id="106" dur="500" fill="hold"/>
                                        <p:tgtEl>
                                          <p:spTgt spid="41"/>
                                        </p:tgtEl>
                                        <p:attrNameLst>
                                          <p:attrName>stroke.color</p:attrName>
                                        </p:attrNameLst>
                                      </p:cBhvr>
                                      <p:to>
                                        <a:srgbClr val="FF0000"/>
                                      </p:to>
                                    </p:animClr>
                                    <p:set>
                                      <p:cBhvr>
                                        <p:cTn id="107" dur="500" fill="hold"/>
                                        <p:tgtEl>
                                          <p:spTgt spid="41"/>
                                        </p:tgtEl>
                                        <p:attrNameLst>
                                          <p:attrName>stroke.on</p:attrName>
                                        </p:attrNameLst>
                                      </p:cBhvr>
                                      <p:to>
                                        <p:strVal val="true"/>
                                      </p:to>
                                    </p:set>
                                  </p:childTnLst>
                                </p:cTn>
                              </p:par>
                              <p:par>
                                <p:cTn id="108" presetID="1"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childTnLst>
                                </p:cTn>
                              </p:par>
                              <p:par>
                                <p:cTn id="110" presetID="1" presetClass="entr" presetSubtype="0" fill="hold" grpId="0" nodeType="withEffect">
                                  <p:stCondLst>
                                    <p:cond delay="0"/>
                                  </p:stCondLst>
                                  <p:childTnLst>
                                    <p:set>
                                      <p:cBhvr>
                                        <p:cTn id="111" dur="1" fill="hold">
                                          <p:stCondLst>
                                            <p:cond delay="0"/>
                                          </p:stCondLst>
                                        </p:cTn>
                                        <p:tgtEl>
                                          <p:spTgt spid="132"/>
                                        </p:tgtEl>
                                        <p:attrNameLst>
                                          <p:attrName>style.visibility</p:attrName>
                                        </p:attrNameLst>
                                      </p:cBhvr>
                                      <p:to>
                                        <p:strVal val="visible"/>
                                      </p:to>
                                    </p:set>
                                  </p:childTnLst>
                                  <p:subTnLst>
                                    <p:set>
                                      <p:cBhvr override="childStyle">
                                        <p:cTn dur="1" fill="hold" display="0" masterRel="nextClick" afterEffect="1"/>
                                        <p:tgtEl>
                                          <p:spTgt spid="132"/>
                                        </p:tgtEl>
                                        <p:attrNameLst>
                                          <p:attrName>style.visibility</p:attrName>
                                        </p:attrNameLst>
                                      </p:cBhvr>
                                      <p:to>
                                        <p:strVal val="hidden"/>
                                      </p:to>
                                    </p:set>
                                  </p:subTnLst>
                                </p:cTn>
                              </p:par>
                              <p:par>
                                <p:cTn id="112" presetID="1" presetClass="entr" presetSubtype="0" fill="hold" nodeType="withEffect">
                                  <p:stCondLst>
                                    <p:cond delay="0"/>
                                  </p:stCondLst>
                                  <p:childTnLst>
                                    <p:set>
                                      <p:cBhvr>
                                        <p:cTn id="113" dur="1" fill="hold">
                                          <p:stCondLst>
                                            <p:cond delay="0"/>
                                          </p:stCondLst>
                                        </p:cTn>
                                        <p:tgtEl>
                                          <p:spTgt spid="16"/>
                                        </p:tgtEl>
                                        <p:attrNameLst>
                                          <p:attrName>style.visibility</p:attrName>
                                        </p:attrNameLst>
                                      </p:cBhvr>
                                      <p:to>
                                        <p:strVal val="visible"/>
                                      </p:to>
                                    </p:set>
                                  </p:childTnLst>
                                </p:cTn>
                              </p:par>
                              <p:par>
                                <p:cTn id="114" presetID="1" presetClass="exit" presetSubtype="0" fill="hold" nodeType="withEffect">
                                  <p:stCondLst>
                                    <p:cond delay="0"/>
                                  </p:stCondLst>
                                  <p:childTnLst>
                                    <p:set>
                                      <p:cBhvr>
                                        <p:cTn id="115" dur="1" fill="hold">
                                          <p:stCondLst>
                                            <p:cond delay="0"/>
                                          </p:stCondLst>
                                        </p:cTn>
                                        <p:tgtEl>
                                          <p:spTgt spid="78035"/>
                                        </p:tgtEl>
                                        <p:attrNameLst>
                                          <p:attrName>style.visibility</p:attrName>
                                        </p:attrNameLst>
                                      </p:cBhvr>
                                      <p:to>
                                        <p:strVal val="hidden"/>
                                      </p:to>
                                    </p:set>
                                  </p:childTnLst>
                                </p:cTn>
                              </p:par>
                            </p:childTnLst>
                          </p:cTn>
                        </p:par>
                      </p:childTnLst>
                    </p:cTn>
                  </p:par>
                  <p:par>
                    <p:cTn id="116" fill="hold" nodeType="clickPar">
                      <p:stCondLst>
                        <p:cond delay="indefinite"/>
                      </p:stCondLst>
                      <p:childTnLst>
                        <p:par>
                          <p:cTn id="117" fill="hold" nodeType="withGroup">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2"/>
                                        </p:tgtEl>
                                        <p:attrNameLst>
                                          <p:attrName>style.visibility</p:attrName>
                                        </p:attrNameLst>
                                      </p:cBhvr>
                                      <p:to>
                                        <p:strVal val="visible"/>
                                      </p:to>
                                    </p:set>
                                  </p:childTnLst>
                                </p:cTn>
                              </p:par>
                              <p:par>
                                <p:cTn id="120" presetID="1" presetClass="entr" presetSubtype="0" fill="hold" nodeType="withEffect">
                                  <p:stCondLst>
                                    <p:cond delay="0"/>
                                  </p:stCondLst>
                                  <p:childTnLst>
                                    <p:set>
                                      <p:cBhvr>
                                        <p:cTn id="121" dur="1" fill="hold">
                                          <p:stCondLst>
                                            <p:cond delay="0"/>
                                          </p:stCondLst>
                                        </p:cTn>
                                        <p:tgtEl>
                                          <p:spTgt spid="27"/>
                                        </p:tgtEl>
                                        <p:attrNameLst>
                                          <p:attrName>style.visibility</p:attrName>
                                        </p:attrNameLst>
                                      </p:cBhvr>
                                      <p:to>
                                        <p:strVal val="visible"/>
                                      </p:to>
                                    </p:set>
                                  </p:childTnLst>
                                </p:cTn>
                              </p:par>
                              <p:par>
                                <p:cTn id="122" presetID="1" presetClass="emph" presetSubtype="2" fill="hold" nodeType="withEffect">
                                  <p:stCondLst>
                                    <p:cond delay="0"/>
                                  </p:stCondLst>
                                  <p:childTnLst>
                                    <p:animClr clrSpc="rgb" dir="cw">
                                      <p:cBhvr>
                                        <p:cTn id="123" dur="500" fill="hold"/>
                                        <p:tgtEl>
                                          <p:spTgt spid="42"/>
                                        </p:tgtEl>
                                        <p:attrNameLst>
                                          <p:attrName>fillcolor</p:attrName>
                                        </p:attrNameLst>
                                      </p:cBhvr>
                                      <p:to>
                                        <a:srgbClr val="FFFF99"/>
                                      </p:to>
                                    </p:animClr>
                                    <p:set>
                                      <p:cBhvr>
                                        <p:cTn id="124" dur="500" fill="hold"/>
                                        <p:tgtEl>
                                          <p:spTgt spid="42"/>
                                        </p:tgtEl>
                                        <p:attrNameLst>
                                          <p:attrName>fill.type</p:attrName>
                                        </p:attrNameLst>
                                      </p:cBhvr>
                                      <p:to>
                                        <p:strVal val="solid"/>
                                      </p:to>
                                    </p:set>
                                    <p:set>
                                      <p:cBhvr>
                                        <p:cTn id="125" dur="500" fill="hold"/>
                                        <p:tgtEl>
                                          <p:spTgt spid="42"/>
                                        </p:tgtEl>
                                        <p:attrNameLst>
                                          <p:attrName>fill.on</p:attrName>
                                        </p:attrNameLst>
                                      </p:cBhvr>
                                      <p:to>
                                        <p:strVal val="true"/>
                                      </p:to>
                                    </p:set>
                                  </p:childTnLst>
                                </p:cTn>
                              </p:par>
                              <p:par>
                                <p:cTn id="126" presetID="7" presetClass="emph" presetSubtype="2" fill="hold" nodeType="withEffect">
                                  <p:stCondLst>
                                    <p:cond delay="0"/>
                                  </p:stCondLst>
                                  <p:childTnLst>
                                    <p:animClr clrSpc="rgb" dir="cw">
                                      <p:cBhvr>
                                        <p:cTn id="127" dur="500" fill="hold"/>
                                        <p:tgtEl>
                                          <p:spTgt spid="42"/>
                                        </p:tgtEl>
                                        <p:attrNameLst>
                                          <p:attrName>stroke.color</p:attrName>
                                        </p:attrNameLst>
                                      </p:cBhvr>
                                      <p:to>
                                        <a:srgbClr val="FF0000"/>
                                      </p:to>
                                    </p:animClr>
                                    <p:set>
                                      <p:cBhvr>
                                        <p:cTn id="128" dur="500" fill="hold"/>
                                        <p:tgtEl>
                                          <p:spTgt spid="42"/>
                                        </p:tgtEl>
                                        <p:attrNameLst>
                                          <p:attrName>stroke.on</p:attrName>
                                        </p:attrNameLst>
                                      </p:cBhvr>
                                      <p:to>
                                        <p:strVal val="true"/>
                                      </p:to>
                                    </p:set>
                                  </p:childTnLst>
                                </p:cTn>
                              </p:par>
                              <p:par>
                                <p:cTn id="129" presetID="1" presetClass="emph" presetSubtype="2" fill="hold" nodeType="withEffect">
                                  <p:stCondLst>
                                    <p:cond delay="0"/>
                                  </p:stCondLst>
                                  <p:childTnLst>
                                    <p:animClr clrSpc="rgb" dir="cw">
                                      <p:cBhvr>
                                        <p:cTn id="130" dur="500" fill="hold"/>
                                        <p:tgtEl>
                                          <p:spTgt spid="41"/>
                                        </p:tgtEl>
                                        <p:attrNameLst>
                                          <p:attrName>fillcolor</p:attrName>
                                        </p:attrNameLst>
                                      </p:cBhvr>
                                      <p:to>
                                        <a:srgbClr val="CCCCFF"/>
                                      </p:to>
                                    </p:animClr>
                                    <p:set>
                                      <p:cBhvr>
                                        <p:cTn id="131" dur="500" fill="hold"/>
                                        <p:tgtEl>
                                          <p:spTgt spid="41"/>
                                        </p:tgtEl>
                                        <p:attrNameLst>
                                          <p:attrName>fill.type</p:attrName>
                                        </p:attrNameLst>
                                      </p:cBhvr>
                                      <p:to>
                                        <p:strVal val="solid"/>
                                      </p:to>
                                    </p:set>
                                    <p:set>
                                      <p:cBhvr>
                                        <p:cTn id="132" dur="500" fill="hold"/>
                                        <p:tgtEl>
                                          <p:spTgt spid="41"/>
                                        </p:tgtEl>
                                        <p:attrNameLst>
                                          <p:attrName>fill.on</p:attrName>
                                        </p:attrNameLst>
                                      </p:cBhvr>
                                      <p:to>
                                        <p:strVal val="true"/>
                                      </p:to>
                                    </p:set>
                                  </p:childTnLst>
                                </p:cTn>
                              </p:par>
                              <p:par>
                                <p:cTn id="133" presetID="7" presetClass="emph" presetSubtype="2" fill="hold" nodeType="withEffect">
                                  <p:stCondLst>
                                    <p:cond delay="0"/>
                                  </p:stCondLst>
                                  <p:childTnLst>
                                    <p:animClr clrSpc="rgb" dir="cw">
                                      <p:cBhvr>
                                        <p:cTn id="134" dur="500" fill="hold"/>
                                        <p:tgtEl>
                                          <p:spTgt spid="41"/>
                                        </p:tgtEl>
                                        <p:attrNameLst>
                                          <p:attrName>stroke.color</p:attrName>
                                        </p:attrNameLst>
                                      </p:cBhvr>
                                      <p:to>
                                        <a:schemeClr val="tx1"/>
                                      </p:to>
                                    </p:animClr>
                                    <p:set>
                                      <p:cBhvr>
                                        <p:cTn id="135" dur="500" fill="hold"/>
                                        <p:tgtEl>
                                          <p:spTgt spid="41"/>
                                        </p:tgtEl>
                                        <p:attrNameLst>
                                          <p:attrName>stroke.on</p:attrName>
                                        </p:attrNameLst>
                                      </p:cBhvr>
                                      <p:to>
                                        <p:strVal val="true"/>
                                      </p:to>
                                    </p:set>
                                  </p:childTnLst>
                                </p:cTn>
                              </p:par>
                              <p:par>
                                <p:cTn id="136" presetID="1" presetClass="entr" presetSubtype="0" fill="hold" grpId="0" nodeType="withEffect">
                                  <p:stCondLst>
                                    <p:cond delay="0"/>
                                  </p:stCondLst>
                                  <p:childTnLst>
                                    <p:set>
                                      <p:cBhvr>
                                        <p:cTn id="137" dur="1" fill="hold">
                                          <p:stCondLst>
                                            <p:cond delay="0"/>
                                          </p:stCondLst>
                                        </p:cTn>
                                        <p:tgtEl>
                                          <p:spTgt spid="133"/>
                                        </p:tgtEl>
                                        <p:attrNameLst>
                                          <p:attrName>style.visibility</p:attrName>
                                        </p:attrNameLst>
                                      </p:cBhvr>
                                      <p:to>
                                        <p:strVal val="visible"/>
                                      </p:to>
                                    </p:set>
                                  </p:childTnLst>
                                  <p:subTnLst>
                                    <p:set>
                                      <p:cBhvr override="childStyle">
                                        <p:cTn dur="1" fill="hold" display="0" masterRel="nextClick" afterEffect="1"/>
                                        <p:tgtEl>
                                          <p:spTgt spid="133"/>
                                        </p:tgtEl>
                                        <p:attrNameLst>
                                          <p:attrName>style.visibility</p:attrName>
                                        </p:attrNameLst>
                                      </p:cBhvr>
                                      <p:to>
                                        <p:strVal val="hidden"/>
                                      </p:to>
                                    </p:set>
                                  </p:subTnLst>
                                </p:cTn>
                              </p:par>
                              <p:par>
                                <p:cTn id="138" presetID="1" presetClass="exit" presetSubtype="0" fill="hold" nodeType="withEffect">
                                  <p:stCondLst>
                                    <p:cond delay="0"/>
                                  </p:stCondLst>
                                  <p:childTnLst>
                                    <p:set>
                                      <p:cBhvr>
                                        <p:cTn id="139" dur="1" fill="hold">
                                          <p:stCondLst>
                                            <p:cond delay="0"/>
                                          </p:stCondLst>
                                        </p:cTn>
                                        <p:tgtEl>
                                          <p:spTgt spid="16"/>
                                        </p:tgtEl>
                                        <p:attrNameLst>
                                          <p:attrName>style.visibility</p:attrName>
                                        </p:attrNameLst>
                                      </p:cBhvr>
                                      <p:to>
                                        <p:strVal val="hidden"/>
                                      </p:to>
                                    </p:set>
                                  </p:childTnLst>
                                </p:cTn>
                              </p:par>
                              <p:par>
                                <p:cTn id="140" presetID="1" presetClass="entr" presetSubtype="0" fill="hold" nodeType="withEffect">
                                  <p:stCondLst>
                                    <p:cond delay="0"/>
                                  </p:stCondLst>
                                  <p:childTnLst>
                                    <p:set>
                                      <p:cBhvr>
                                        <p:cTn id="141" dur="1" fill="hold">
                                          <p:stCondLst>
                                            <p:cond delay="0"/>
                                          </p:stCondLst>
                                        </p:cTn>
                                        <p:tgtEl>
                                          <p:spTgt spid="31"/>
                                        </p:tgtEl>
                                        <p:attrNameLst>
                                          <p:attrName>style.visibility</p:attrName>
                                        </p:attrNameLst>
                                      </p:cBhvr>
                                      <p:to>
                                        <p:strVal val="visible"/>
                                      </p:to>
                                    </p:set>
                                  </p:childTnLst>
                                </p:cTn>
                              </p:par>
                            </p:childTnLst>
                          </p:cTn>
                        </p:par>
                      </p:childTnLst>
                    </p:cTn>
                  </p:par>
                  <p:par>
                    <p:cTn id="142" fill="hold" nodeType="clickPar">
                      <p:stCondLst>
                        <p:cond delay="indefinite"/>
                      </p:stCondLst>
                      <p:childTnLst>
                        <p:par>
                          <p:cTn id="143" fill="hold" nodeType="withGroup">
                            <p:stCondLst>
                              <p:cond delay="0"/>
                            </p:stCondLst>
                            <p:childTnLst>
                              <p:par>
                                <p:cTn id="144" presetID="1" presetClass="entr" presetSubtype="0" fill="hold" grpId="0" nodeType="clickEffect">
                                  <p:stCondLst>
                                    <p:cond delay="0"/>
                                  </p:stCondLst>
                                  <p:childTnLst>
                                    <p:set>
                                      <p:cBhvr>
                                        <p:cTn id="145" dur="1" fill="hold">
                                          <p:stCondLst>
                                            <p:cond delay="0"/>
                                          </p:stCondLst>
                                        </p:cTn>
                                        <p:tgtEl>
                                          <p:spTgt spid="44"/>
                                        </p:tgtEl>
                                        <p:attrNameLst>
                                          <p:attrName>style.visibility</p:attrName>
                                        </p:attrNameLst>
                                      </p:cBhvr>
                                      <p:to>
                                        <p:strVal val="visible"/>
                                      </p:to>
                                    </p:set>
                                  </p:childTnLst>
                                </p:cTn>
                              </p:par>
                              <p:par>
                                <p:cTn id="146" presetID="1" presetClass="entr" presetSubtype="0" fill="hold" nodeType="withEffect">
                                  <p:stCondLst>
                                    <p:cond delay="0"/>
                                  </p:stCondLst>
                                  <p:childTnLst>
                                    <p:set>
                                      <p:cBhvr>
                                        <p:cTn id="147" dur="1" fill="hold">
                                          <p:stCondLst>
                                            <p:cond delay="0"/>
                                          </p:stCondLst>
                                        </p:cTn>
                                        <p:tgtEl>
                                          <p:spTgt spid="2"/>
                                        </p:tgtEl>
                                        <p:attrNameLst>
                                          <p:attrName>style.visibility</p:attrName>
                                        </p:attrNameLst>
                                      </p:cBhvr>
                                      <p:to>
                                        <p:strVal val="visible"/>
                                      </p:to>
                                    </p:set>
                                  </p:childTnLst>
                                </p:cTn>
                              </p:par>
                              <p:par>
                                <p:cTn id="148" presetID="1" presetClass="emph" presetSubtype="2" fill="hold" nodeType="withEffect">
                                  <p:stCondLst>
                                    <p:cond delay="0"/>
                                  </p:stCondLst>
                                  <p:childTnLst>
                                    <p:animClr clrSpc="rgb" dir="cw">
                                      <p:cBhvr>
                                        <p:cTn id="149" dur="500" fill="hold"/>
                                        <p:tgtEl>
                                          <p:spTgt spid="44"/>
                                        </p:tgtEl>
                                        <p:attrNameLst>
                                          <p:attrName>fillcolor</p:attrName>
                                        </p:attrNameLst>
                                      </p:cBhvr>
                                      <p:to>
                                        <a:srgbClr val="FFFF99"/>
                                      </p:to>
                                    </p:animClr>
                                    <p:set>
                                      <p:cBhvr>
                                        <p:cTn id="150" dur="500" fill="hold"/>
                                        <p:tgtEl>
                                          <p:spTgt spid="44"/>
                                        </p:tgtEl>
                                        <p:attrNameLst>
                                          <p:attrName>fill.type</p:attrName>
                                        </p:attrNameLst>
                                      </p:cBhvr>
                                      <p:to>
                                        <p:strVal val="solid"/>
                                      </p:to>
                                    </p:set>
                                    <p:set>
                                      <p:cBhvr>
                                        <p:cTn id="151" dur="500" fill="hold"/>
                                        <p:tgtEl>
                                          <p:spTgt spid="44"/>
                                        </p:tgtEl>
                                        <p:attrNameLst>
                                          <p:attrName>fill.on</p:attrName>
                                        </p:attrNameLst>
                                      </p:cBhvr>
                                      <p:to>
                                        <p:strVal val="true"/>
                                      </p:to>
                                    </p:set>
                                  </p:childTnLst>
                                </p:cTn>
                              </p:par>
                              <p:par>
                                <p:cTn id="152" presetID="7" presetClass="emph" presetSubtype="2" fill="hold" nodeType="withEffect">
                                  <p:stCondLst>
                                    <p:cond delay="0"/>
                                  </p:stCondLst>
                                  <p:childTnLst>
                                    <p:animClr clrSpc="rgb" dir="cw">
                                      <p:cBhvr>
                                        <p:cTn id="153" dur="500" fill="hold"/>
                                        <p:tgtEl>
                                          <p:spTgt spid="44"/>
                                        </p:tgtEl>
                                        <p:attrNameLst>
                                          <p:attrName>stroke.color</p:attrName>
                                        </p:attrNameLst>
                                      </p:cBhvr>
                                      <p:to>
                                        <a:srgbClr val="FF0000"/>
                                      </p:to>
                                    </p:animClr>
                                    <p:set>
                                      <p:cBhvr>
                                        <p:cTn id="154" dur="500" fill="hold"/>
                                        <p:tgtEl>
                                          <p:spTgt spid="44"/>
                                        </p:tgtEl>
                                        <p:attrNameLst>
                                          <p:attrName>stroke.on</p:attrName>
                                        </p:attrNameLst>
                                      </p:cBhvr>
                                      <p:to>
                                        <p:strVal val="true"/>
                                      </p:to>
                                    </p:set>
                                  </p:childTnLst>
                                </p:cTn>
                              </p:par>
                              <p:par>
                                <p:cTn id="155" presetID="1" presetClass="emph" presetSubtype="2" fill="hold" nodeType="withEffect">
                                  <p:stCondLst>
                                    <p:cond delay="0"/>
                                  </p:stCondLst>
                                  <p:childTnLst>
                                    <p:animClr clrSpc="rgb" dir="cw">
                                      <p:cBhvr>
                                        <p:cTn id="156" dur="500" fill="hold"/>
                                        <p:tgtEl>
                                          <p:spTgt spid="42"/>
                                        </p:tgtEl>
                                        <p:attrNameLst>
                                          <p:attrName>fillcolor</p:attrName>
                                        </p:attrNameLst>
                                      </p:cBhvr>
                                      <p:to>
                                        <a:srgbClr val="CCCCFF"/>
                                      </p:to>
                                    </p:animClr>
                                    <p:set>
                                      <p:cBhvr>
                                        <p:cTn id="157" dur="500" fill="hold"/>
                                        <p:tgtEl>
                                          <p:spTgt spid="42"/>
                                        </p:tgtEl>
                                        <p:attrNameLst>
                                          <p:attrName>fill.type</p:attrName>
                                        </p:attrNameLst>
                                      </p:cBhvr>
                                      <p:to>
                                        <p:strVal val="solid"/>
                                      </p:to>
                                    </p:set>
                                    <p:set>
                                      <p:cBhvr>
                                        <p:cTn id="158" dur="500" fill="hold"/>
                                        <p:tgtEl>
                                          <p:spTgt spid="42"/>
                                        </p:tgtEl>
                                        <p:attrNameLst>
                                          <p:attrName>fill.on</p:attrName>
                                        </p:attrNameLst>
                                      </p:cBhvr>
                                      <p:to>
                                        <p:strVal val="true"/>
                                      </p:to>
                                    </p:set>
                                  </p:childTnLst>
                                </p:cTn>
                              </p:par>
                              <p:par>
                                <p:cTn id="159" presetID="7" presetClass="emph" presetSubtype="2" fill="hold" nodeType="withEffect">
                                  <p:stCondLst>
                                    <p:cond delay="0"/>
                                  </p:stCondLst>
                                  <p:childTnLst>
                                    <p:animClr clrSpc="rgb" dir="cw">
                                      <p:cBhvr>
                                        <p:cTn id="160" dur="500" fill="hold"/>
                                        <p:tgtEl>
                                          <p:spTgt spid="42"/>
                                        </p:tgtEl>
                                        <p:attrNameLst>
                                          <p:attrName>stroke.color</p:attrName>
                                        </p:attrNameLst>
                                      </p:cBhvr>
                                      <p:to>
                                        <a:schemeClr val="tx1"/>
                                      </p:to>
                                    </p:animClr>
                                    <p:set>
                                      <p:cBhvr>
                                        <p:cTn id="161" dur="500" fill="hold"/>
                                        <p:tgtEl>
                                          <p:spTgt spid="42"/>
                                        </p:tgtEl>
                                        <p:attrNameLst>
                                          <p:attrName>stroke.on</p:attrName>
                                        </p:attrNameLst>
                                      </p:cBhvr>
                                      <p:to>
                                        <p:strVal val="true"/>
                                      </p:to>
                                    </p:set>
                                  </p:childTnLst>
                                </p:cTn>
                              </p:par>
                              <p:par>
                                <p:cTn id="162" presetID="1" presetClass="entr" presetSubtype="0" fill="hold" nodeType="withEffect">
                                  <p:stCondLst>
                                    <p:cond delay="0"/>
                                  </p:stCondLst>
                                  <p:childTnLst>
                                    <p:set>
                                      <p:cBhvr>
                                        <p:cTn id="163" dur="1" fill="hold">
                                          <p:stCondLst>
                                            <p:cond delay="0"/>
                                          </p:stCondLst>
                                        </p:cTn>
                                        <p:tgtEl>
                                          <p:spTgt spid="22"/>
                                        </p:tgtEl>
                                        <p:attrNameLst>
                                          <p:attrName>style.visibility</p:attrName>
                                        </p:attrNameLst>
                                      </p:cBhvr>
                                      <p:to>
                                        <p:strVal val="visible"/>
                                      </p:to>
                                    </p:set>
                                  </p:childTnLst>
                                </p:cTn>
                              </p:par>
                              <p:par>
                                <p:cTn id="164" presetID="1" presetClass="entr" presetSubtype="0" fill="hold" grpId="0" nodeType="withEffect">
                                  <p:stCondLst>
                                    <p:cond delay="0"/>
                                  </p:stCondLst>
                                  <p:childTnLst>
                                    <p:set>
                                      <p:cBhvr>
                                        <p:cTn id="165" dur="1" fill="hold">
                                          <p:stCondLst>
                                            <p:cond delay="0"/>
                                          </p:stCondLst>
                                        </p:cTn>
                                        <p:tgtEl>
                                          <p:spTgt spid="134"/>
                                        </p:tgtEl>
                                        <p:attrNameLst>
                                          <p:attrName>style.visibility</p:attrName>
                                        </p:attrNameLst>
                                      </p:cBhvr>
                                      <p:to>
                                        <p:strVal val="visible"/>
                                      </p:to>
                                    </p:set>
                                  </p:childTnLst>
                                  <p:subTnLst>
                                    <p:set>
                                      <p:cBhvr override="childStyle">
                                        <p:cTn dur="1" fill="hold" display="0" masterRel="nextClick" afterEffect="1"/>
                                        <p:tgtEl>
                                          <p:spTgt spid="134"/>
                                        </p:tgtEl>
                                        <p:attrNameLst>
                                          <p:attrName>style.visibility</p:attrName>
                                        </p:attrNameLst>
                                      </p:cBhvr>
                                      <p:to>
                                        <p:strVal val="hidden"/>
                                      </p:to>
                                    </p:set>
                                  </p:subTnLst>
                                </p:cTn>
                              </p:par>
                              <p:par>
                                <p:cTn id="166" presetID="1" presetClass="exit" presetSubtype="0" fill="hold" nodeType="withEffect">
                                  <p:stCondLst>
                                    <p:cond delay="0"/>
                                  </p:stCondLst>
                                  <p:childTnLst>
                                    <p:set>
                                      <p:cBhvr>
                                        <p:cTn id="167" dur="1" fill="hold">
                                          <p:stCondLst>
                                            <p:cond delay="0"/>
                                          </p:stCondLst>
                                        </p:cTn>
                                        <p:tgtEl>
                                          <p:spTgt spid="31"/>
                                        </p:tgtEl>
                                        <p:attrNameLst>
                                          <p:attrName>style.visibility</p:attrName>
                                        </p:attrNameLst>
                                      </p:cBhvr>
                                      <p:to>
                                        <p:strVal val="hidden"/>
                                      </p:to>
                                    </p:set>
                                  </p:childTnLst>
                                </p:cTn>
                              </p:par>
                            </p:childTnLst>
                          </p:cTn>
                        </p:par>
                      </p:childTnLst>
                    </p:cTn>
                  </p:par>
                  <p:par>
                    <p:cTn id="168" fill="hold" nodeType="clickPar">
                      <p:stCondLst>
                        <p:cond delay="indefinite"/>
                      </p:stCondLst>
                      <p:childTnLst>
                        <p:par>
                          <p:cTn id="169" fill="hold" nodeType="withGroup">
                            <p:stCondLst>
                              <p:cond delay="0"/>
                            </p:stCondLst>
                            <p:childTnLst>
                              <p:par>
                                <p:cTn id="170" presetID="1" presetClass="emph" presetSubtype="2" fill="hold" nodeType="clickEffect">
                                  <p:stCondLst>
                                    <p:cond delay="0"/>
                                  </p:stCondLst>
                                  <p:childTnLst>
                                    <p:animClr clrSpc="rgb" dir="cw">
                                      <p:cBhvr>
                                        <p:cTn id="171" dur="500" fill="hold"/>
                                        <p:tgtEl>
                                          <p:spTgt spid="44"/>
                                        </p:tgtEl>
                                        <p:attrNameLst>
                                          <p:attrName>fillcolor</p:attrName>
                                        </p:attrNameLst>
                                      </p:cBhvr>
                                      <p:to>
                                        <a:srgbClr val="CCCCFF"/>
                                      </p:to>
                                    </p:animClr>
                                    <p:set>
                                      <p:cBhvr>
                                        <p:cTn id="172" dur="500" fill="hold"/>
                                        <p:tgtEl>
                                          <p:spTgt spid="44"/>
                                        </p:tgtEl>
                                        <p:attrNameLst>
                                          <p:attrName>fill.type</p:attrName>
                                        </p:attrNameLst>
                                      </p:cBhvr>
                                      <p:to>
                                        <p:strVal val="solid"/>
                                      </p:to>
                                    </p:set>
                                    <p:set>
                                      <p:cBhvr>
                                        <p:cTn id="173" dur="500" fill="hold"/>
                                        <p:tgtEl>
                                          <p:spTgt spid="44"/>
                                        </p:tgtEl>
                                        <p:attrNameLst>
                                          <p:attrName>fill.on</p:attrName>
                                        </p:attrNameLst>
                                      </p:cBhvr>
                                      <p:to>
                                        <p:strVal val="true"/>
                                      </p:to>
                                    </p:set>
                                  </p:childTnLst>
                                </p:cTn>
                              </p:par>
                              <p:par>
                                <p:cTn id="174" presetID="7" presetClass="emph" presetSubtype="2" fill="hold" nodeType="withEffect">
                                  <p:stCondLst>
                                    <p:cond delay="0"/>
                                  </p:stCondLst>
                                  <p:childTnLst>
                                    <p:animClr clrSpc="rgb" dir="cw">
                                      <p:cBhvr>
                                        <p:cTn id="175" dur="500" fill="hold"/>
                                        <p:tgtEl>
                                          <p:spTgt spid="44"/>
                                        </p:tgtEl>
                                        <p:attrNameLst>
                                          <p:attrName>stroke.color</p:attrName>
                                        </p:attrNameLst>
                                      </p:cBhvr>
                                      <p:to>
                                        <a:schemeClr val="tx1"/>
                                      </p:to>
                                    </p:animClr>
                                    <p:set>
                                      <p:cBhvr>
                                        <p:cTn id="176" dur="500" fill="hold"/>
                                        <p:tgtEl>
                                          <p:spTgt spid="44"/>
                                        </p:tgtEl>
                                        <p:attrNameLst>
                                          <p:attrName>stroke.on</p:attrName>
                                        </p:attrNameLst>
                                      </p:cBhvr>
                                      <p:to>
                                        <p:strVal val="true"/>
                                      </p:to>
                                    </p:set>
                                  </p:childTnLst>
                                </p:cTn>
                              </p:par>
                              <p:par>
                                <p:cTn id="177" presetID="1" presetClass="exit" presetSubtype="0" fill="hold" nodeType="withEffect">
                                  <p:stCondLst>
                                    <p:cond delay="0"/>
                                  </p:stCondLst>
                                  <p:childTnLst>
                                    <p:set>
                                      <p:cBhvr>
                                        <p:cTn id="178" dur="1" fill="hold">
                                          <p:stCondLst>
                                            <p:cond delay="0"/>
                                          </p:stCondLst>
                                        </p:cTn>
                                        <p:tgtEl>
                                          <p:spTgt spid="2"/>
                                        </p:tgtEl>
                                        <p:attrNameLst>
                                          <p:attrName>style.visibility</p:attrName>
                                        </p:attrNameLst>
                                      </p:cBhvr>
                                      <p:to>
                                        <p:strVal val="hidden"/>
                                      </p:to>
                                    </p:set>
                                  </p:childTnLst>
                                </p:cTn>
                              </p:par>
                              <p:par>
                                <p:cTn id="179" presetID="1" presetClass="entr" presetSubtype="0" fill="hold" nodeType="withEffect">
                                  <p:stCondLst>
                                    <p:cond delay="0"/>
                                  </p:stCondLst>
                                  <p:childTnLst>
                                    <p:set>
                                      <p:cBhvr>
                                        <p:cTn id="180" dur="1" fill="hold">
                                          <p:stCondLst>
                                            <p:cond delay="0"/>
                                          </p:stCondLst>
                                        </p:cTn>
                                        <p:tgtEl>
                                          <p:spTgt spid="23"/>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animBg="1"/>
      <p:bldP spid="129" grpId="0" animBg="1"/>
      <p:bldP spid="130" grpId="0" animBg="1"/>
      <p:bldP spid="130" grpId="1" animBg="1"/>
      <p:bldP spid="131" grpId="0" animBg="1"/>
      <p:bldP spid="132" grpId="0" animBg="1"/>
      <p:bldP spid="133" grpId="0" animBg="1"/>
      <p:bldP spid="13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標題 6"/>
          <p:cNvSpPr>
            <a:spLocks noGrp="1"/>
          </p:cNvSpPr>
          <p:nvPr>
            <p:ph type="title"/>
          </p:nvPr>
        </p:nvSpPr>
        <p:spPr/>
        <p:txBody>
          <a:bodyPr/>
          <a:lstStyle/>
          <a:p>
            <a:r>
              <a:rPr lang="en-US" altLang="zh-TW" dirty="0" smtClean="0"/>
              <a:t>Conditional Branching</a:t>
            </a:r>
            <a:endParaRPr lang="zh-TW" altLang="en-US" dirty="0"/>
          </a:p>
        </p:txBody>
      </p:sp>
      <p:sp>
        <p:nvSpPr>
          <p:cNvPr id="3" name="內容版面配置區 2"/>
          <p:cNvSpPr>
            <a:spLocks noGrp="1"/>
          </p:cNvSpPr>
          <p:nvPr>
            <p:ph idx="1"/>
          </p:nvPr>
        </p:nvSpPr>
        <p:spPr/>
        <p:txBody>
          <a:bodyPr/>
          <a:lstStyle/>
          <a:p>
            <a:pPr>
              <a:spcBef>
                <a:spcPts val="0"/>
              </a:spcBef>
            </a:pPr>
            <a:r>
              <a:rPr lang="en-US" altLang="zh-TW" dirty="0" smtClean="0"/>
              <a:t>Similar to vector processors, but masks are handled internally</a:t>
            </a:r>
          </a:p>
          <a:p>
            <a:pPr lvl="1">
              <a:spcBef>
                <a:spcPts val="0"/>
              </a:spcBef>
            </a:pPr>
            <a:r>
              <a:rPr lang="en-US" altLang="zh-TW" dirty="0" smtClean="0"/>
              <a:t>Per-warp stack stores PCs and masks of non-taken paths</a:t>
            </a:r>
          </a:p>
          <a:p>
            <a:pPr>
              <a:spcBef>
                <a:spcPts val="0"/>
              </a:spcBef>
            </a:pPr>
            <a:r>
              <a:rPr lang="en-US" altLang="zh-TW" dirty="0" smtClean="0"/>
              <a:t>On a conditional branch</a:t>
            </a:r>
          </a:p>
          <a:p>
            <a:pPr lvl="1">
              <a:spcBef>
                <a:spcPts val="0"/>
              </a:spcBef>
            </a:pPr>
            <a:r>
              <a:rPr lang="en-US" altLang="zh-TW" dirty="0" smtClean="0"/>
              <a:t>Push the current mask onto the stack</a:t>
            </a:r>
          </a:p>
          <a:p>
            <a:pPr lvl="1">
              <a:spcBef>
                <a:spcPts val="0"/>
              </a:spcBef>
            </a:pPr>
            <a:r>
              <a:rPr lang="en-US" altLang="zh-TW" dirty="0" smtClean="0"/>
              <a:t>Push the mask and PC for the non-taken path</a:t>
            </a:r>
          </a:p>
          <a:p>
            <a:pPr lvl="1">
              <a:spcBef>
                <a:spcPts val="0"/>
              </a:spcBef>
            </a:pPr>
            <a:r>
              <a:rPr lang="en-US" altLang="zh-TW" dirty="0" smtClean="0"/>
              <a:t>Set the mask for the taken path</a:t>
            </a:r>
          </a:p>
          <a:p>
            <a:pPr>
              <a:spcBef>
                <a:spcPts val="0"/>
              </a:spcBef>
            </a:pPr>
            <a:r>
              <a:rPr lang="en-US" altLang="zh-TW" dirty="0" smtClean="0"/>
              <a:t>At the end of the taken path</a:t>
            </a:r>
          </a:p>
          <a:p>
            <a:pPr lvl="1">
              <a:spcBef>
                <a:spcPts val="0"/>
              </a:spcBef>
            </a:pPr>
            <a:r>
              <a:rPr lang="en-US" altLang="zh-TW" dirty="0" smtClean="0"/>
              <a:t>Pop mask and PC for the non-taken path and execute</a:t>
            </a:r>
          </a:p>
          <a:p>
            <a:pPr>
              <a:spcBef>
                <a:spcPts val="0"/>
              </a:spcBef>
            </a:pPr>
            <a:r>
              <a:rPr lang="en-US" altLang="zh-TW" dirty="0" smtClean="0"/>
              <a:t>At the end of the non-taken path</a:t>
            </a:r>
          </a:p>
          <a:p>
            <a:pPr lvl="1">
              <a:spcBef>
                <a:spcPts val="0"/>
              </a:spcBef>
            </a:pPr>
            <a:r>
              <a:rPr lang="en-US" altLang="zh-TW" dirty="0" smtClean="0"/>
              <a:t>Pop the original mask before the branch instruction</a:t>
            </a:r>
          </a:p>
          <a:p>
            <a:pPr>
              <a:spcBef>
                <a:spcPts val="0"/>
              </a:spcBef>
            </a:pPr>
            <a:r>
              <a:rPr lang="en-US" altLang="zh-TW" dirty="0" smtClean="0"/>
              <a:t>If a mask is all zeros, skip the block</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50</a:t>
            </a:fld>
            <a:endParaRPr lang="zh-TW" altLang="zh-TW"/>
          </a:p>
        </p:txBody>
      </p:sp>
    </p:spTree>
    <p:extLst>
      <p:ext uri="{BB962C8B-B14F-4D97-AF65-F5344CB8AC3E}">
        <p14:creationId xmlns:p14="http://schemas.microsoft.com/office/powerpoint/2010/main" val="85277296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bwMode="auto">
          <a:xfrm>
            <a:off x="1187624" y="1084520"/>
            <a:ext cx="4968552" cy="616287"/>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zh-TW" altLang="en-US" sz="2400" b="0" i="0" u="none" strike="noStrike" cap="none" normalizeH="0" baseline="0" dirty="0" smtClean="0">
              <a:ln>
                <a:noFill/>
              </a:ln>
              <a:solidFill>
                <a:schemeClr val="tx1"/>
              </a:solidFill>
              <a:effectLst/>
              <a:latin typeface="+mn-lt"/>
              <a:ea typeface="標楷體" panose="03000509000000000000" pitchFamily="65" charset="-120"/>
            </a:endParaRPr>
          </a:p>
        </p:txBody>
      </p:sp>
      <p:sp>
        <p:nvSpPr>
          <p:cNvPr id="242690" name="Rectangle 2"/>
          <p:cNvSpPr>
            <a:spLocks noGrp="1" noChangeArrowheads="1"/>
          </p:cNvSpPr>
          <p:nvPr>
            <p:ph type="title"/>
          </p:nvPr>
        </p:nvSpPr>
        <p:spPr/>
        <p:txBody>
          <a:bodyPr/>
          <a:lstStyle/>
          <a:p>
            <a:r>
              <a:rPr lang="en-US" dirty="0" smtClean="0"/>
              <a:t>CUDA Code for </a:t>
            </a:r>
            <a:r>
              <a:rPr lang="en-US" altLang="zh-TW" dirty="0"/>
              <a:t>Branch Divergence</a:t>
            </a:r>
            <a:endParaRPr lang="en-AU"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51</a:t>
            </a:fld>
            <a:endParaRPr lang="zh-TW" altLang="zh-TW"/>
          </a:p>
        </p:txBody>
      </p:sp>
      <p:sp>
        <p:nvSpPr>
          <p:cNvPr id="242691" name="Rectangle 3"/>
          <p:cNvSpPr>
            <a:spLocks noGrp="1" noChangeArrowheads="1"/>
          </p:cNvSpPr>
          <p:nvPr>
            <p:ph type="body" idx="4294967295"/>
          </p:nvPr>
        </p:nvSpPr>
        <p:spPr>
          <a:xfrm>
            <a:off x="353640" y="1052736"/>
            <a:ext cx="8178800" cy="4967287"/>
          </a:xfrm>
        </p:spPr>
        <p:txBody>
          <a:bodyPr/>
          <a:lstStyle/>
          <a:p>
            <a:pPr>
              <a:buNone/>
            </a:pPr>
            <a:r>
              <a:rPr lang="en-US" sz="1800" dirty="0" smtClean="0"/>
              <a:t>		</a:t>
            </a:r>
            <a:r>
              <a:rPr lang="en-US" sz="1800" b="1" dirty="0" smtClean="0">
                <a:solidFill>
                  <a:srgbClr val="0000FF"/>
                </a:solidFill>
                <a:latin typeface="Courier New" panose="02070309020205020404" pitchFamily="49" charset="0"/>
                <a:cs typeface="Courier New" panose="02070309020205020404" pitchFamily="49" charset="0"/>
              </a:rPr>
              <a:t>if (X[</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 != 0)</a:t>
            </a:r>
            <a:r>
              <a:rPr lang="en-US" sz="1800" b="1" dirty="0">
                <a:solidFill>
                  <a:srgbClr val="0000FF"/>
                </a:solidFill>
                <a:latin typeface="Courier New" panose="02070309020205020404" pitchFamily="49" charset="0"/>
                <a:cs typeface="Courier New" panose="02070309020205020404" pitchFamily="49" charset="0"/>
              </a:rPr>
              <a:t> </a:t>
            </a:r>
            <a:r>
              <a:rPr lang="en-US" sz="1800" b="1" dirty="0" smtClean="0">
                <a:solidFill>
                  <a:srgbClr val="0000FF"/>
                </a:solidFill>
                <a:latin typeface="Courier New" panose="02070309020205020404" pitchFamily="49" charset="0"/>
                <a:cs typeface="Courier New" panose="02070309020205020404" pitchFamily="49" charset="0"/>
              </a:rPr>
              <a:t>X[</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 = X[</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 – Y[</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a:t>
            </a:r>
          </a:p>
          <a:p>
            <a:pPr>
              <a:buNone/>
            </a:pPr>
            <a:r>
              <a:rPr lang="en-US" sz="1800" b="1" dirty="0" smtClean="0">
                <a:solidFill>
                  <a:srgbClr val="0000FF"/>
                </a:solidFill>
                <a:latin typeface="Courier New" panose="02070309020205020404" pitchFamily="49" charset="0"/>
                <a:cs typeface="Courier New" panose="02070309020205020404" pitchFamily="49" charset="0"/>
              </a:rPr>
              <a:t>		else X[</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 = Z[</a:t>
            </a:r>
            <a:r>
              <a:rPr lang="en-US" sz="1800" b="1" dirty="0" err="1" smtClean="0">
                <a:solidFill>
                  <a:srgbClr val="0000FF"/>
                </a:solidFill>
                <a:latin typeface="Courier New" panose="02070309020205020404" pitchFamily="49" charset="0"/>
                <a:cs typeface="Courier New" panose="02070309020205020404" pitchFamily="49" charset="0"/>
              </a:rPr>
              <a:t>i</a:t>
            </a:r>
            <a:r>
              <a:rPr lang="en-US" sz="1800" b="1" dirty="0" smtClean="0">
                <a:solidFill>
                  <a:srgbClr val="0000FF"/>
                </a:solidFill>
                <a:latin typeface="Courier New" panose="02070309020205020404" pitchFamily="49" charset="0"/>
                <a:cs typeface="Courier New" panose="02070309020205020404" pitchFamily="49" charset="0"/>
              </a:rPr>
              <a:t>];</a:t>
            </a:r>
            <a:endParaRPr lang="en-US" sz="2000" dirty="0" smtClean="0">
              <a:solidFill>
                <a:srgbClr val="0000FF"/>
              </a:solidFill>
            </a:endParaRPr>
          </a:p>
          <a:p>
            <a:pPr>
              <a:buNone/>
            </a:pPr>
            <a:r>
              <a:rPr lang="en-US" sz="2000" dirty="0" smtClean="0"/>
              <a:t>		ld.global.f64	RD0, [X+R8]	; RD0 = X[</a:t>
            </a:r>
            <a:r>
              <a:rPr lang="en-US" sz="2000" dirty="0" err="1" smtClean="0"/>
              <a:t>i</a:t>
            </a:r>
            <a:r>
              <a:rPr lang="en-US" sz="2000" dirty="0" smtClean="0"/>
              <a:t>]</a:t>
            </a:r>
          </a:p>
          <a:p>
            <a:pPr>
              <a:buNone/>
            </a:pPr>
            <a:r>
              <a:rPr lang="en-US" sz="2000" dirty="0" smtClean="0"/>
              <a:t>		setp.neq.s32	P1, RD0, #0	; P1 is predicate register 1</a:t>
            </a:r>
          </a:p>
          <a:p>
            <a:pPr>
              <a:buNone/>
            </a:pPr>
            <a:r>
              <a:rPr lang="en-US" sz="2000" dirty="0" smtClean="0"/>
              <a:t>		@!P1, bra	ELSE1, </a:t>
            </a:r>
            <a:r>
              <a:rPr lang="en-US" sz="2000" i="1" dirty="0" smtClean="0"/>
              <a:t>*Push	; Push old mask, set new mask</a:t>
            </a:r>
          </a:p>
          <a:p>
            <a:pPr>
              <a:buNone/>
            </a:pPr>
            <a:r>
              <a:rPr lang="en-US" sz="2000" dirty="0" smtClean="0"/>
              <a:t>						; if P1 false, go to ELSE1</a:t>
            </a:r>
          </a:p>
          <a:p>
            <a:pPr>
              <a:buNone/>
            </a:pPr>
            <a:r>
              <a:rPr lang="es-ES" sz="2000" dirty="0" smtClean="0"/>
              <a:t>		ld.global.f64	RD2, [Y+R8]	; RD2 = Y[i]</a:t>
            </a:r>
          </a:p>
          <a:p>
            <a:pPr>
              <a:buNone/>
            </a:pPr>
            <a:r>
              <a:rPr lang="en-US" sz="2000" dirty="0" smtClean="0"/>
              <a:t>		sub.f64		RD0, RD0, RD2	; Difference in RD0</a:t>
            </a:r>
          </a:p>
          <a:p>
            <a:pPr>
              <a:buNone/>
            </a:pPr>
            <a:r>
              <a:rPr lang="nn-NO" sz="2000" dirty="0" smtClean="0"/>
              <a:t>		st.global.f64	[X+R8], RD0	; X[i] = RD0</a:t>
            </a:r>
          </a:p>
          <a:p>
            <a:pPr>
              <a:buNone/>
            </a:pPr>
            <a:r>
              <a:rPr lang="en-US" sz="2000" dirty="0" smtClean="0"/>
              <a:t>		@P1, bra	ENDIF1, </a:t>
            </a:r>
            <a:r>
              <a:rPr lang="en-US" sz="2000" i="1" dirty="0" smtClean="0"/>
              <a:t>*Comp	; complement mask bits</a:t>
            </a:r>
          </a:p>
          <a:p>
            <a:pPr>
              <a:buNone/>
            </a:pPr>
            <a:r>
              <a:rPr lang="en-US" sz="2000" dirty="0" smtClean="0"/>
              <a:t>						; if P1 true, go to ENDIF1</a:t>
            </a:r>
          </a:p>
          <a:p>
            <a:pPr>
              <a:buNone/>
            </a:pPr>
            <a:r>
              <a:rPr lang="pl-PL" sz="2000" dirty="0" smtClean="0"/>
              <a:t>ELSE1:</a:t>
            </a:r>
            <a:r>
              <a:rPr lang="en-US" sz="2000" dirty="0" smtClean="0"/>
              <a:t>	</a:t>
            </a:r>
            <a:r>
              <a:rPr lang="pl-PL" sz="2000" dirty="0" smtClean="0"/>
              <a:t>ld.global.f64 </a:t>
            </a:r>
            <a:r>
              <a:rPr lang="en-US" sz="2000" dirty="0" smtClean="0"/>
              <a:t>	</a:t>
            </a:r>
            <a:r>
              <a:rPr lang="pl-PL" sz="2000" dirty="0" smtClean="0"/>
              <a:t>RD0, [Z+R8]</a:t>
            </a:r>
            <a:r>
              <a:rPr lang="en-US" sz="2000" dirty="0" smtClean="0"/>
              <a:t>	</a:t>
            </a:r>
            <a:r>
              <a:rPr lang="pl-PL" sz="2000" dirty="0" smtClean="0"/>
              <a:t>; RD0 = Z[i]</a:t>
            </a:r>
          </a:p>
          <a:p>
            <a:pPr>
              <a:buNone/>
            </a:pPr>
            <a:r>
              <a:rPr lang="nn-NO" sz="2000" dirty="0" smtClean="0"/>
              <a:t>		st.global.f64 	[X+R8], RD0	; X[i] = RD0</a:t>
            </a:r>
          </a:p>
          <a:p>
            <a:pPr>
              <a:buNone/>
            </a:pPr>
            <a:r>
              <a:rPr lang="en-US" sz="2000" dirty="0" smtClean="0"/>
              <a:t>ENDIF1: 	</a:t>
            </a:r>
            <a:r>
              <a:rPr lang="en-US" sz="2000" i="1" dirty="0" smtClean="0"/>
              <a:t>&lt;next instruction&gt;, *Pop		; pop to restore old mask</a:t>
            </a:r>
            <a:endParaRPr lang="en-US" sz="2000" dirty="0" smtClean="0"/>
          </a:p>
        </p:txBody>
      </p:sp>
    </p:spTree>
    <p:extLst>
      <p:ext uri="{BB962C8B-B14F-4D97-AF65-F5344CB8AC3E}">
        <p14:creationId xmlns:p14="http://schemas.microsoft.com/office/powerpoint/2010/main" val="404740469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altLang="zh-TW" smtClean="0"/>
              <a:t>What About Memory Divergence?</a:t>
            </a:r>
          </a:p>
        </p:txBody>
      </p:sp>
      <p:sp>
        <p:nvSpPr>
          <p:cNvPr id="77826" name="Content Placeholder 2"/>
          <p:cNvSpPr>
            <a:spLocks noGrp="1"/>
          </p:cNvSpPr>
          <p:nvPr>
            <p:ph idx="1"/>
          </p:nvPr>
        </p:nvSpPr>
        <p:spPr/>
        <p:txBody>
          <a:bodyPr/>
          <a:lstStyle/>
          <a:p>
            <a:r>
              <a:rPr lang="en-US" altLang="zh-TW" dirty="0" smtClean="0"/>
              <a:t>All loads are gathers, all stores are scatters</a:t>
            </a:r>
          </a:p>
          <a:p>
            <a:r>
              <a:rPr lang="en-US" altLang="zh-TW" i="1" dirty="0" smtClean="0"/>
              <a:t>SM address coalescing unit </a:t>
            </a:r>
            <a:r>
              <a:rPr lang="en-US" altLang="zh-TW" dirty="0" smtClean="0"/>
              <a:t>detects sequential and </a:t>
            </a:r>
            <a:r>
              <a:rPr lang="en-US" altLang="zh-TW" dirty="0" err="1" smtClean="0"/>
              <a:t>strided</a:t>
            </a:r>
            <a:r>
              <a:rPr lang="en-US" altLang="zh-TW" dirty="0" smtClean="0"/>
              <a:t> patterns, coalesces memory requests</a:t>
            </a:r>
          </a:p>
          <a:p>
            <a:r>
              <a:rPr lang="en-US" dirty="0" smtClean="0"/>
              <a:t>Modern GPUs have caches, and ideally want all threads in the warp to hit (without conflicting with each other)</a:t>
            </a:r>
          </a:p>
          <a:p>
            <a:pPr lvl="1"/>
            <a:r>
              <a:rPr lang="en-US" dirty="0" smtClean="0"/>
              <a:t>Problem: one thread in a warp can stall the entire warp if it misses in the cache</a:t>
            </a:r>
          </a:p>
          <a:p>
            <a:pPr lvl="1"/>
            <a:r>
              <a:rPr lang="en-US" dirty="0" smtClean="0"/>
              <a:t>Need techniques to </a:t>
            </a:r>
          </a:p>
          <a:p>
            <a:pPr lvl="2"/>
            <a:r>
              <a:rPr lang="en-US" dirty="0" smtClean="0"/>
              <a:t>Tolerate memory divergence</a:t>
            </a:r>
          </a:p>
          <a:p>
            <a:pPr lvl="2"/>
            <a:r>
              <a:rPr lang="en-US" dirty="0" smtClean="0"/>
              <a:t>Integrate solutions to branch and memory divergence</a:t>
            </a:r>
          </a:p>
          <a:p>
            <a:endParaRPr lang="en-US" dirty="0" smtClean="0"/>
          </a:p>
          <a:p>
            <a:endParaRPr lang="en-US" dirty="0"/>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52</a:t>
            </a:fld>
            <a:endParaRPr lang="zh-TW" altLang="zh-TW"/>
          </a:p>
        </p:txBody>
      </p:sp>
    </p:spTree>
    <p:extLst>
      <p:ext uri="{BB962C8B-B14F-4D97-AF65-F5344CB8AC3E}">
        <p14:creationId xmlns:p14="http://schemas.microsoft.com/office/powerpoint/2010/main" val="19881910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NVIDIA GPU Memory Structures</a:t>
            </a:r>
            <a:endParaRPr lang="en-AU" dirty="0"/>
          </a:p>
        </p:txBody>
      </p:sp>
      <p:sp>
        <p:nvSpPr>
          <p:cNvPr id="242691" name="Rectangle 3"/>
          <p:cNvSpPr>
            <a:spLocks noGrp="1" noChangeArrowheads="1"/>
          </p:cNvSpPr>
          <p:nvPr>
            <p:ph type="body" idx="1"/>
          </p:nvPr>
        </p:nvSpPr>
        <p:spPr/>
        <p:txBody>
          <a:bodyPr/>
          <a:lstStyle/>
          <a:p>
            <a:r>
              <a:rPr lang="en-US" dirty="0" smtClean="0"/>
              <a:t>Each SIMD Lane has private section of off-chip DRAM, called </a:t>
            </a:r>
            <a:r>
              <a:rPr lang="en-US" i="1" dirty="0" smtClean="0"/>
              <a:t>private memory</a:t>
            </a:r>
          </a:p>
          <a:p>
            <a:pPr lvl="1"/>
            <a:r>
              <a:rPr lang="en-US" dirty="0" smtClean="0"/>
              <a:t>Contains stack frame, spilling registers, private variables</a:t>
            </a:r>
          </a:p>
          <a:p>
            <a:pPr lvl="1"/>
            <a:r>
              <a:rPr lang="en-US" altLang="zh-TW" dirty="0"/>
              <a:t>Rely on multithreading to hide long latencies</a:t>
            </a:r>
            <a:endParaRPr lang="en-US" dirty="0" smtClean="0"/>
          </a:p>
          <a:p>
            <a:r>
              <a:rPr lang="en-US" dirty="0" smtClean="0"/>
              <a:t>Each SM (multithreaded SIMD processor) also has on-chip </a:t>
            </a:r>
            <a:r>
              <a:rPr lang="en-US" i="1" dirty="0" smtClean="0"/>
              <a:t>local memory</a:t>
            </a:r>
          </a:p>
          <a:p>
            <a:pPr lvl="1"/>
            <a:r>
              <a:rPr lang="en-US" dirty="0" smtClean="0"/>
              <a:t>Shared by SIMD lanes/threads within a block</a:t>
            </a:r>
          </a:p>
          <a:p>
            <a:r>
              <a:rPr lang="en-US" dirty="0" smtClean="0"/>
              <a:t>Memory shared by SIMD processors is </a:t>
            </a:r>
            <a:r>
              <a:rPr lang="en-US" i="1" dirty="0" smtClean="0"/>
              <a:t>GPU memory</a:t>
            </a:r>
          </a:p>
          <a:p>
            <a:pPr lvl="1"/>
            <a:r>
              <a:rPr lang="en-US" dirty="0" smtClean="0"/>
              <a:t>Host can read and write GPU memory</a:t>
            </a:r>
          </a:p>
        </p:txBody>
      </p:sp>
      <p:sp>
        <p:nvSpPr>
          <p:cNvPr id="6" name="投影片編號版面配置區 5"/>
          <p:cNvSpPr>
            <a:spLocks noGrp="1"/>
          </p:cNvSpPr>
          <p:nvPr>
            <p:ph type="sldNum" sz="quarter" idx="11"/>
          </p:nvPr>
        </p:nvSpPr>
        <p:spPr/>
        <p:txBody>
          <a:bodyPr/>
          <a:lstStyle/>
          <a:p>
            <a:fld id="{0EF8A0A4-1A2F-4B89-B3C7-02C31CE3A532}" type="slidenum">
              <a:rPr lang="zh-TW" altLang="en-US" smtClean="0"/>
              <a:pPr/>
              <a:t>53</a:t>
            </a:fld>
            <a:endParaRPr lang="zh-TW" altLang="zh-TW"/>
          </a:p>
        </p:txBody>
      </p:sp>
    </p:spTree>
    <p:extLst>
      <p:ext uri="{BB962C8B-B14F-4D97-AF65-F5344CB8AC3E}">
        <p14:creationId xmlns:p14="http://schemas.microsoft.com/office/powerpoint/2010/main" val="162698913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r>
              <a:rPr lang="en-GB" altLang="zh-TW" dirty="0"/>
              <a:t>GPU Memory </a:t>
            </a:r>
            <a:r>
              <a:rPr lang="en-GB" altLang="zh-TW" dirty="0" smtClean="0"/>
              <a:t>Structures</a:t>
            </a:r>
            <a:endParaRPr lang="zh-TW" altLang="en-US" dirty="0"/>
          </a:p>
        </p:txBody>
      </p:sp>
      <p:sp>
        <p:nvSpPr>
          <p:cNvPr id="3" name="內容版面配置區 2"/>
          <p:cNvSpPr>
            <a:spLocks noGrp="1"/>
          </p:cNvSpPr>
          <p:nvPr>
            <p:ph idx="1"/>
          </p:nvPr>
        </p:nvSpPr>
        <p:spPr/>
        <p:txBody>
          <a:bodyPr/>
          <a:lstStyle/>
          <a:p>
            <a:r>
              <a:rPr lang="en-GB" altLang="zh-TW" sz="2400" dirty="0" smtClean="0"/>
              <a:t>GPU Memory is shared by all grids</a:t>
            </a:r>
          </a:p>
          <a:p>
            <a:r>
              <a:rPr lang="en-GB" altLang="zh-TW" sz="2400" dirty="0" smtClean="0"/>
              <a:t>Local Memory is shared </a:t>
            </a:r>
            <a:br>
              <a:rPr lang="en-GB" altLang="zh-TW" sz="2400" dirty="0" smtClean="0"/>
            </a:br>
            <a:r>
              <a:rPr lang="en-GB" altLang="zh-TW" sz="2400" dirty="0" smtClean="0"/>
              <a:t>by all threads of SIMD </a:t>
            </a:r>
            <a:br>
              <a:rPr lang="en-GB" altLang="zh-TW" sz="2400" dirty="0" smtClean="0"/>
            </a:br>
            <a:r>
              <a:rPr lang="en-GB" altLang="zh-TW" sz="2400" dirty="0" smtClean="0"/>
              <a:t>instructions within a </a:t>
            </a:r>
            <a:br>
              <a:rPr lang="en-GB" altLang="zh-TW" sz="2400" dirty="0" smtClean="0"/>
            </a:br>
            <a:r>
              <a:rPr lang="en-GB" altLang="zh-TW" sz="2400" dirty="0" smtClean="0"/>
              <a:t>thread block </a:t>
            </a:r>
          </a:p>
          <a:p>
            <a:r>
              <a:rPr lang="en-GB" altLang="zh-TW" sz="2400" dirty="0" smtClean="0"/>
              <a:t>Private Memory is </a:t>
            </a:r>
            <a:br>
              <a:rPr lang="en-GB" altLang="zh-TW" sz="2400" dirty="0" smtClean="0"/>
            </a:br>
            <a:r>
              <a:rPr lang="en-GB" altLang="zh-TW" sz="2400" dirty="0" smtClean="0"/>
              <a:t>private to a single </a:t>
            </a:r>
            <a:br>
              <a:rPr lang="en-GB" altLang="zh-TW" sz="2400" dirty="0" smtClean="0"/>
            </a:br>
            <a:r>
              <a:rPr lang="en-GB" altLang="zh-TW" sz="2400" dirty="0" smtClean="0"/>
              <a:t>CUDA Thread</a:t>
            </a:r>
            <a:endParaRPr lang="en-US" altLang="zh-TW" sz="2400" dirty="0" smtClean="0"/>
          </a:p>
          <a:p>
            <a:endParaRPr lang="zh-TW" altLang="en-US" sz="2400"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54</a:t>
            </a:fld>
            <a:endParaRPr lang="zh-TW" altLang="zh-TW"/>
          </a:p>
        </p:txBody>
      </p:sp>
      <p:pic>
        <p:nvPicPr>
          <p:cNvPr id="5" name="Picture 8" descr="f04-18-9780123838728"/>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962846" y="1648847"/>
            <a:ext cx="5073650" cy="4441825"/>
          </a:xfrm>
          <a:prstGeom prst="rect">
            <a:avLst/>
          </a:prstGeom>
          <a:noFill/>
          <a:extLst>
            <a:ext uri="{909E8E84-426E-40DD-AFC4-6F175D3DCCD1}">
              <a14:hiddenFill xmlns:a14="http://schemas.microsoft.com/office/drawing/2010/main">
                <a:solidFill>
                  <a:srgbClr val="FFFFFF"/>
                </a:solidFill>
              </a14:hiddenFill>
            </a:ext>
          </a:extLst>
        </p:spPr>
      </p:pic>
      <p:sp>
        <p:nvSpPr>
          <p:cNvPr id="9" name="文字方塊 8"/>
          <p:cNvSpPr txBox="1"/>
          <p:nvPr/>
        </p:nvSpPr>
        <p:spPr>
          <a:xfrm>
            <a:off x="2300776" y="5467314"/>
            <a:ext cx="1229824" cy="461665"/>
          </a:xfrm>
          <a:prstGeom prst="rect">
            <a:avLst/>
          </a:prstGeom>
          <a:noFill/>
        </p:spPr>
        <p:txBody>
          <a:bodyPr wrap="none" rtlCol="0">
            <a:spAutoFit/>
          </a:bodyPr>
          <a:lstStyle/>
          <a:p>
            <a:r>
              <a:rPr lang="en-US" altLang="zh-TW" dirty="0" smtClean="0">
                <a:latin typeface="+mn-lt"/>
              </a:rPr>
              <a:t>Fig. 4.18</a:t>
            </a:r>
            <a:endParaRPr lang="zh-TW" altLang="en-US" dirty="0">
              <a:latin typeface="+mn-lt"/>
            </a:endParaRPr>
          </a:p>
        </p:txBody>
      </p:sp>
    </p:spTree>
    <p:extLst>
      <p:ext uri="{BB962C8B-B14F-4D97-AF65-F5344CB8AC3E}">
        <p14:creationId xmlns:p14="http://schemas.microsoft.com/office/powerpoint/2010/main" val="22145683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Fermi SM</a:t>
            </a:r>
            <a:endParaRPr lang="en-AU" dirty="0"/>
          </a:p>
        </p:txBody>
      </p:sp>
      <p:sp>
        <p:nvSpPr>
          <p:cNvPr id="12" name="內容版面配置區 11"/>
          <p:cNvSpPr>
            <a:spLocks noGrp="1"/>
          </p:cNvSpPr>
          <p:nvPr>
            <p:ph sz="half" idx="2"/>
          </p:nvPr>
        </p:nvSpPr>
        <p:spPr/>
        <p:txBody>
          <a:bodyPr/>
          <a:lstStyle/>
          <a:p>
            <a:endParaRPr lang="zh-TW" altLang="en-US"/>
          </a:p>
        </p:txBody>
      </p:sp>
      <p:sp>
        <p:nvSpPr>
          <p:cNvPr id="2" name="投影片編號版面配置區 1"/>
          <p:cNvSpPr>
            <a:spLocks noGrp="1"/>
          </p:cNvSpPr>
          <p:nvPr>
            <p:ph type="sldNum" sz="quarter" idx="11"/>
          </p:nvPr>
        </p:nvSpPr>
        <p:spPr/>
        <p:txBody>
          <a:bodyPr/>
          <a:lstStyle/>
          <a:p>
            <a:fld id="{0EF8A0A4-1A2F-4B89-B3C7-02C31CE3A532}" type="slidenum">
              <a:rPr lang="zh-TW" altLang="en-US" smtClean="0"/>
              <a:pPr/>
              <a:t>55</a:t>
            </a:fld>
            <a:endParaRPr lang="zh-TW" altLang="zh-TW"/>
          </a:p>
        </p:txBody>
      </p:sp>
      <p:pic>
        <p:nvPicPr>
          <p:cNvPr id="6146" name="Picture 2"/>
          <p:cNvPicPr>
            <a:picLocks noChangeAspect="1" noChangeArrowheads="1"/>
          </p:cNvPicPr>
          <p:nvPr/>
        </p:nvPicPr>
        <p:blipFill>
          <a:blip r:embed="rId3" cstate="print"/>
          <a:srcRect/>
          <a:stretch>
            <a:fillRect/>
          </a:stretch>
        </p:blipFill>
        <p:spPr bwMode="auto">
          <a:xfrm>
            <a:off x="3419872" y="-27384"/>
            <a:ext cx="5472608" cy="6155429"/>
          </a:xfrm>
          <a:prstGeom prst="rect">
            <a:avLst/>
          </a:prstGeom>
          <a:noFill/>
          <a:ln w="9525">
            <a:noFill/>
            <a:miter lim="800000"/>
            <a:headEnd/>
            <a:tailEnd/>
          </a:ln>
        </p:spPr>
      </p:pic>
      <p:sp>
        <p:nvSpPr>
          <p:cNvPr id="6" name="文字方塊 5"/>
          <p:cNvSpPr txBox="1"/>
          <p:nvPr/>
        </p:nvSpPr>
        <p:spPr>
          <a:xfrm>
            <a:off x="3893588" y="5229200"/>
            <a:ext cx="1229824" cy="461665"/>
          </a:xfrm>
          <a:prstGeom prst="rect">
            <a:avLst/>
          </a:prstGeom>
          <a:noFill/>
        </p:spPr>
        <p:txBody>
          <a:bodyPr wrap="none" rtlCol="0">
            <a:spAutoFit/>
          </a:bodyPr>
          <a:lstStyle/>
          <a:p>
            <a:r>
              <a:rPr lang="en-US" altLang="zh-TW" dirty="0" smtClean="0">
                <a:latin typeface="+mn-lt"/>
              </a:rPr>
              <a:t>Fig. 4.20</a:t>
            </a:r>
            <a:endParaRPr lang="zh-TW" altLang="en-US" dirty="0">
              <a:latin typeface="+mn-lt"/>
            </a:endParaRPr>
          </a:p>
        </p:txBody>
      </p:sp>
      <p:sp>
        <p:nvSpPr>
          <p:cNvPr id="7" name="內容版面配置區 6"/>
          <p:cNvSpPr>
            <a:spLocks noGrp="1"/>
          </p:cNvSpPr>
          <p:nvPr>
            <p:ph sz="half" idx="1"/>
          </p:nvPr>
        </p:nvSpPr>
        <p:spPr>
          <a:xfrm>
            <a:off x="425450" y="1125538"/>
            <a:ext cx="3570486" cy="4967287"/>
          </a:xfrm>
        </p:spPr>
        <p:txBody>
          <a:bodyPr/>
          <a:lstStyle/>
          <a:p>
            <a:pPr marL="0" indent="0">
              <a:buNone/>
            </a:pPr>
            <a:r>
              <a:rPr lang="en-GB" altLang="zh-TW" sz="2400" smtClean="0"/>
              <a:t>Each SIMD Lane has a pipelined floating-point unit, a pipelined integer unit, some logic for dispatching instructions and operands to these units, and a queue for holding results. The four Special Function units (SFUs) calculate functions such as square roots, reciprocals, sines, and cosines.</a:t>
            </a:r>
            <a:r>
              <a:rPr lang="en-US" altLang="zh-TW" sz="2400" smtClean="0"/>
              <a:t> </a:t>
            </a:r>
          </a:p>
          <a:p>
            <a:pPr marL="0" indent="0">
              <a:buNone/>
            </a:pPr>
            <a:endParaRPr lang="zh-TW" altLang="en-US" sz="2400" dirty="0"/>
          </a:p>
        </p:txBody>
      </p:sp>
    </p:spTree>
    <p:extLst>
      <p:ext uri="{BB962C8B-B14F-4D97-AF65-F5344CB8AC3E}">
        <p14:creationId xmlns:p14="http://schemas.microsoft.com/office/powerpoint/2010/main" val="72329052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Summary: NVIDIA GPU Architecture</a:t>
            </a:r>
            <a:endParaRPr lang="en-AU" dirty="0"/>
          </a:p>
        </p:txBody>
      </p:sp>
      <p:sp>
        <p:nvSpPr>
          <p:cNvPr id="242691" name="Rectangle 3"/>
          <p:cNvSpPr>
            <a:spLocks noGrp="1" noChangeArrowheads="1"/>
          </p:cNvSpPr>
          <p:nvPr>
            <p:ph type="body" idx="1"/>
          </p:nvPr>
        </p:nvSpPr>
        <p:spPr/>
        <p:txBody>
          <a:bodyPr/>
          <a:lstStyle/>
          <a:p>
            <a:r>
              <a:rPr lang="en-US" smtClean="0"/>
              <a:t>Similarities to vector machines:</a:t>
            </a:r>
          </a:p>
          <a:p>
            <a:pPr lvl="1"/>
            <a:r>
              <a:rPr lang="en-US" smtClean="0"/>
              <a:t>Works well with data-level parallel problems</a:t>
            </a:r>
          </a:p>
          <a:p>
            <a:pPr lvl="1"/>
            <a:r>
              <a:rPr lang="en-US" smtClean="0"/>
              <a:t>Scatter-gather transfers</a:t>
            </a:r>
          </a:p>
          <a:p>
            <a:pPr lvl="1"/>
            <a:r>
              <a:rPr lang="en-US" smtClean="0"/>
              <a:t>Mask registers</a:t>
            </a:r>
          </a:p>
          <a:p>
            <a:pPr lvl="1"/>
            <a:r>
              <a:rPr lang="en-US" smtClean="0"/>
              <a:t>Large register files</a:t>
            </a:r>
          </a:p>
          <a:p>
            <a:pPr lvl="1"/>
            <a:endParaRPr lang="en-US" smtClean="0"/>
          </a:p>
          <a:p>
            <a:r>
              <a:rPr lang="en-US" smtClean="0"/>
              <a:t>Differences:</a:t>
            </a:r>
          </a:p>
          <a:p>
            <a:pPr lvl="1"/>
            <a:r>
              <a:rPr lang="en-US" smtClean="0"/>
              <a:t>No scalar processor</a:t>
            </a:r>
          </a:p>
          <a:p>
            <a:pPr lvl="1"/>
            <a:r>
              <a:rPr lang="en-US" smtClean="0"/>
              <a:t>Uses multithreading to hide memory latency</a:t>
            </a:r>
          </a:p>
          <a:p>
            <a:pPr lvl="1"/>
            <a:r>
              <a:rPr lang="en-US" smtClean="0"/>
              <a:t>Has many functional units, as opposed to a few deeply pipelined units like a vector processor</a:t>
            </a:r>
            <a:endParaRPr lang="en-US" dirty="0" smtClean="0"/>
          </a:p>
        </p:txBody>
      </p:sp>
      <p:sp>
        <p:nvSpPr>
          <p:cNvPr id="6" name="投影片編號版面配置區 5"/>
          <p:cNvSpPr>
            <a:spLocks noGrp="1"/>
          </p:cNvSpPr>
          <p:nvPr>
            <p:ph type="sldNum" sz="quarter" idx="11"/>
          </p:nvPr>
        </p:nvSpPr>
        <p:spPr/>
        <p:txBody>
          <a:bodyPr/>
          <a:lstStyle/>
          <a:p>
            <a:fld id="{0EF8A0A4-1A2F-4B89-B3C7-02C31CE3A532}" type="slidenum">
              <a:rPr lang="zh-TW" altLang="en-US" smtClean="0"/>
              <a:pPr/>
              <a:t>56</a:t>
            </a:fld>
            <a:endParaRPr lang="zh-TW" altLang="zh-TW"/>
          </a:p>
        </p:txBody>
      </p:sp>
    </p:spTree>
    <p:extLst>
      <p:ext uri="{BB962C8B-B14F-4D97-AF65-F5344CB8AC3E}">
        <p14:creationId xmlns:p14="http://schemas.microsoft.com/office/powerpoint/2010/main" val="29566261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Geometry Stage</a:t>
            </a:r>
            <a:endParaRPr lang="zh-TW" altLang="en-US" dirty="0"/>
          </a:p>
        </p:txBody>
      </p:sp>
      <p:sp>
        <p:nvSpPr>
          <p:cNvPr id="29" name="內容版面配置區 28"/>
          <p:cNvSpPr>
            <a:spLocks noGrp="1"/>
          </p:cNvSpPr>
          <p:nvPr>
            <p:ph idx="1"/>
          </p:nvPr>
        </p:nvSpPr>
        <p:spPr/>
        <p:txBody>
          <a:bodyPr/>
          <a:lstStyle/>
          <a:p>
            <a:r>
              <a:rPr lang="en-US" altLang="zh-TW" dirty="0" smtClean="0"/>
              <a:t>Transforming objects</a:t>
            </a:r>
          </a:p>
          <a:p>
            <a:pPr lvl="1"/>
            <a:r>
              <a:rPr lang="en-US" altLang="zh-TW" dirty="0" smtClean="0"/>
              <a:t>Model and view transformation</a:t>
            </a:r>
          </a:p>
          <a:p>
            <a:r>
              <a:rPr lang="en-US" altLang="zh-TW" dirty="0" smtClean="0"/>
              <a:t>Illumination and </a:t>
            </a:r>
            <a:br>
              <a:rPr lang="en-US" altLang="zh-TW" dirty="0" smtClean="0"/>
            </a:br>
            <a:r>
              <a:rPr lang="en-US" altLang="zh-TW" dirty="0" smtClean="0"/>
              <a:t>shading (for </a:t>
            </a:r>
            <a:br>
              <a:rPr lang="en-US" altLang="zh-TW" dirty="0" smtClean="0"/>
            </a:br>
            <a:r>
              <a:rPr lang="en-US" altLang="zh-TW" dirty="0" smtClean="0"/>
              <a:t>vertices)</a:t>
            </a:r>
            <a:endParaRPr lang="zh-TW" altLang="en-US" dirty="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5</a:t>
            </a:fld>
            <a:endParaRPr lang="zh-TW" altLang="zh-TW"/>
          </a:p>
        </p:txBody>
      </p:sp>
      <p:sp>
        <p:nvSpPr>
          <p:cNvPr id="6" name="AutoShape 3"/>
          <p:cNvSpPr>
            <a:spLocks noChangeArrowheads="1"/>
          </p:cNvSpPr>
          <p:nvPr/>
        </p:nvSpPr>
        <p:spPr bwMode="auto">
          <a:xfrm>
            <a:off x="3639666" y="2902247"/>
            <a:ext cx="5180013" cy="531813"/>
          </a:xfrm>
          <a:prstGeom prst="roundRect">
            <a:avLst>
              <a:gd name="adj" fmla="val 16667"/>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ltLang="zh-TW" dirty="0">
                <a:latin typeface="+mn-lt"/>
              </a:rPr>
              <a:t>Model </a:t>
            </a:r>
            <a:r>
              <a:rPr lang="en-GB" altLang="zh-TW" dirty="0" smtClean="0">
                <a:latin typeface="+mn-lt"/>
              </a:rPr>
              <a:t>and View Transformation</a:t>
            </a:r>
            <a:endParaRPr lang="en-GB" altLang="zh-TW" dirty="0">
              <a:latin typeface="+mn-lt"/>
            </a:endParaRPr>
          </a:p>
        </p:txBody>
      </p:sp>
      <p:sp>
        <p:nvSpPr>
          <p:cNvPr id="10" name="AutoShape 7"/>
          <p:cNvSpPr>
            <a:spLocks noChangeArrowheads="1"/>
          </p:cNvSpPr>
          <p:nvPr/>
        </p:nvSpPr>
        <p:spPr bwMode="auto">
          <a:xfrm>
            <a:off x="3639666" y="2041425"/>
            <a:ext cx="5180013" cy="531813"/>
          </a:xfrm>
          <a:prstGeom prst="roundRect">
            <a:avLst>
              <a:gd name="adj" fmla="val 16667"/>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ltLang="zh-TW" dirty="0">
                <a:latin typeface="+mn-lt"/>
              </a:rPr>
              <a:t>Loaded 3D </a:t>
            </a:r>
            <a:r>
              <a:rPr lang="en-GB" altLang="zh-TW" dirty="0" smtClean="0">
                <a:latin typeface="+mn-lt"/>
              </a:rPr>
              <a:t>Models</a:t>
            </a:r>
            <a:endParaRPr lang="en-GB" altLang="zh-TW" dirty="0">
              <a:latin typeface="+mn-lt"/>
            </a:endParaRPr>
          </a:p>
        </p:txBody>
      </p:sp>
      <p:sp>
        <p:nvSpPr>
          <p:cNvPr id="13" name="AutoShape 10"/>
          <p:cNvSpPr>
            <a:spLocks noChangeArrowheads="1"/>
          </p:cNvSpPr>
          <p:nvPr/>
        </p:nvSpPr>
        <p:spPr bwMode="auto">
          <a:xfrm>
            <a:off x="3638872" y="5487888"/>
            <a:ext cx="5181600" cy="533400"/>
          </a:xfrm>
          <a:prstGeom prst="roundRect">
            <a:avLst>
              <a:gd name="adj" fmla="val 16667"/>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ltLang="zh-TW" dirty="0">
                <a:latin typeface="+mn-lt"/>
              </a:rPr>
              <a:t>Shading: reflection and </a:t>
            </a:r>
            <a:r>
              <a:rPr lang="en-GB" altLang="zh-TW" dirty="0" smtClean="0">
                <a:latin typeface="+mn-lt"/>
              </a:rPr>
              <a:t>lighting</a:t>
            </a:r>
            <a:endParaRPr lang="en-GB" altLang="zh-TW" dirty="0">
              <a:latin typeface="+mn-lt"/>
            </a:endParaRPr>
          </a:p>
        </p:txBody>
      </p:sp>
      <p:sp>
        <p:nvSpPr>
          <p:cNvPr id="17" name="AutoShape 14"/>
          <p:cNvSpPr>
            <a:spLocks noChangeArrowheads="1"/>
          </p:cNvSpPr>
          <p:nvPr/>
        </p:nvSpPr>
        <p:spPr bwMode="auto">
          <a:xfrm>
            <a:off x="3638872" y="3763069"/>
            <a:ext cx="5181600" cy="533400"/>
          </a:xfrm>
          <a:prstGeom prst="roundRect">
            <a:avLst>
              <a:gd name="adj" fmla="val 16667"/>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ltLang="zh-TW" dirty="0" smtClean="0">
                <a:latin typeface="+mn-lt"/>
              </a:rPr>
              <a:t>Projection Transformation</a:t>
            </a:r>
            <a:endParaRPr lang="en-GB" altLang="zh-TW" dirty="0">
              <a:latin typeface="+mn-lt"/>
            </a:endParaRPr>
          </a:p>
        </p:txBody>
      </p:sp>
      <p:sp>
        <p:nvSpPr>
          <p:cNvPr id="19" name="Line 16"/>
          <p:cNvSpPr>
            <a:spLocks noChangeShapeType="1"/>
          </p:cNvSpPr>
          <p:nvPr/>
        </p:nvSpPr>
        <p:spPr bwMode="auto">
          <a:xfrm>
            <a:off x="6228878" y="4319091"/>
            <a:ext cx="1588" cy="304800"/>
          </a:xfrm>
          <a:prstGeom prst="line">
            <a:avLst/>
          </a:prstGeom>
          <a:noFill/>
          <a:ln w="9360">
            <a:solidFill>
              <a:srgbClr val="000000"/>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latin typeface="+mn-lt"/>
            </a:endParaRPr>
          </a:p>
        </p:txBody>
      </p:sp>
      <p:sp>
        <p:nvSpPr>
          <p:cNvPr id="20" name="AutoShape 17"/>
          <p:cNvSpPr>
            <a:spLocks noChangeArrowheads="1"/>
          </p:cNvSpPr>
          <p:nvPr/>
        </p:nvSpPr>
        <p:spPr bwMode="auto">
          <a:xfrm>
            <a:off x="3638872" y="4625478"/>
            <a:ext cx="5181600" cy="533400"/>
          </a:xfrm>
          <a:prstGeom prst="roundRect">
            <a:avLst>
              <a:gd name="adj" fmla="val 16667"/>
            </a:avLst>
          </a:prstGeom>
          <a:noFill/>
          <a:ln w="3816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a:r>
              <a:rPr lang="en-GB" altLang="zh-TW" dirty="0">
                <a:latin typeface="+mn-lt"/>
              </a:rPr>
              <a:t>Hidden Surface </a:t>
            </a:r>
            <a:r>
              <a:rPr lang="en-GB" altLang="zh-TW" dirty="0" smtClean="0">
                <a:latin typeface="+mn-lt"/>
              </a:rPr>
              <a:t>Elimination</a:t>
            </a:r>
            <a:endParaRPr lang="en-GB" altLang="zh-TW" dirty="0">
              <a:latin typeface="+mn-lt"/>
            </a:endParaRPr>
          </a:p>
        </p:txBody>
      </p:sp>
      <p:cxnSp>
        <p:nvCxnSpPr>
          <p:cNvPr id="23" name="直線單箭頭接點 22"/>
          <p:cNvCxnSpPr/>
          <p:nvPr/>
        </p:nvCxnSpPr>
        <p:spPr bwMode="auto">
          <a:xfrm flipH="1">
            <a:off x="6229672" y="3434060"/>
            <a:ext cx="1" cy="3290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6" name="直線單箭頭接點 25"/>
          <p:cNvCxnSpPr>
            <a:stCxn id="20" idx="2"/>
            <a:endCxn id="13" idx="0"/>
          </p:cNvCxnSpPr>
          <p:nvPr/>
        </p:nvCxnSpPr>
        <p:spPr bwMode="auto">
          <a:xfrm>
            <a:off x="6229672" y="5158878"/>
            <a:ext cx="0" cy="329010"/>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28" name="直線單箭頭接點 27"/>
          <p:cNvCxnSpPr>
            <a:stCxn id="10" idx="2"/>
            <a:endCxn id="6" idx="0"/>
          </p:cNvCxnSpPr>
          <p:nvPr/>
        </p:nvCxnSpPr>
        <p:spPr bwMode="auto">
          <a:xfrm>
            <a:off x="6229673" y="2573238"/>
            <a:ext cx="0" cy="329009"/>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1539763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p:txBody>
          <a:bodyPr/>
          <a:lstStyle/>
          <a:p>
            <a:r>
              <a:rPr lang="en-US" altLang="zh-TW" dirty="0"/>
              <a:t>Geometry </a:t>
            </a:r>
            <a:r>
              <a:rPr lang="en-US" altLang="zh-TW" dirty="0" smtClean="0"/>
              <a:t>Stage: </a:t>
            </a:r>
            <a:r>
              <a:rPr lang="en-GB" altLang="zh-TW" dirty="0" smtClean="0"/>
              <a:t>Model Transformation </a:t>
            </a:r>
          </a:p>
        </p:txBody>
      </p:sp>
      <p:sp>
        <p:nvSpPr>
          <p:cNvPr id="7" name="內容版面配置區 6"/>
          <p:cNvSpPr>
            <a:spLocks noGrp="1"/>
          </p:cNvSpPr>
          <p:nvPr>
            <p:ph idx="1"/>
          </p:nvPr>
        </p:nvSpPr>
        <p:spPr/>
        <p:txBody>
          <a:bodyPr/>
          <a:lstStyle/>
          <a:p>
            <a:r>
              <a:rPr lang="en-GB" altLang="zh-TW" dirty="0" smtClean="0"/>
              <a:t>Put objects into the scene </a:t>
            </a:r>
            <a:r>
              <a:rPr lang="en-US" altLang="zh-TW" dirty="0" smtClean="0">
                <a:ea typeface="新細明體" panose="02020500000000000000" pitchFamily="18" charset="-120"/>
              </a:rPr>
              <a:t>to required </a:t>
            </a:r>
            <a:r>
              <a:rPr lang="en-US" altLang="zh-TW" dirty="0">
                <a:ea typeface="新細明體" panose="02020500000000000000" pitchFamily="18" charset="-120"/>
              </a:rPr>
              <a:t>position, </a:t>
            </a:r>
            <a:r>
              <a:rPr lang="en-US" altLang="zh-TW" dirty="0" smtClean="0">
                <a:ea typeface="新細明體" panose="02020500000000000000" pitchFamily="18" charset="-120"/>
              </a:rPr>
              <a:t>size, </a:t>
            </a:r>
            <a:r>
              <a:rPr lang="en-US" altLang="zh-TW" dirty="0">
                <a:ea typeface="新細明體" panose="02020500000000000000" pitchFamily="18" charset="-120"/>
              </a:rPr>
              <a:t>orientation</a:t>
            </a:r>
            <a:r>
              <a:rPr lang="en-GB" altLang="zh-TW" dirty="0" smtClean="0"/>
              <a:t> by applying translation, scaling, rotation</a:t>
            </a:r>
          </a:p>
          <a:p>
            <a:pPr lvl="1"/>
            <a:r>
              <a:rPr lang="en-GB" altLang="zh-TW" dirty="0" smtClean="0"/>
              <a:t>Locations of all vertices are updated</a:t>
            </a:r>
            <a:endParaRPr lang="zh-TW" altLang="en-US" dirty="0"/>
          </a:p>
        </p:txBody>
      </p:sp>
      <p:sp>
        <p:nvSpPr>
          <p:cNvPr id="6" name="投影片編號版面配置區 5"/>
          <p:cNvSpPr>
            <a:spLocks noGrp="1"/>
          </p:cNvSpPr>
          <p:nvPr>
            <p:ph type="sldNum" sz="quarter" idx="11"/>
          </p:nvPr>
        </p:nvSpPr>
        <p:spPr/>
        <p:txBody>
          <a:bodyPr/>
          <a:lstStyle/>
          <a:p>
            <a:fld id="{27E26518-2301-4288-8958-BDA5B1B754F8}" type="slidenum">
              <a:rPr lang="zh-TW" altLang="en-US" smtClean="0"/>
              <a:pPr/>
              <a:t>6</a:t>
            </a:fld>
            <a:endParaRPr lang="zh-TW" altLang="zh-TW"/>
          </a:p>
        </p:txBody>
      </p:sp>
      <p:pic>
        <p:nvPicPr>
          <p:cNvPr id="2048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87019" y="2709192"/>
            <a:ext cx="5003800" cy="32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4509417"/>
            <a:ext cx="1979613"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2048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67544" y="2529805"/>
            <a:ext cx="180022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20490" name="Line 6"/>
          <p:cNvSpPr>
            <a:spLocks noChangeShapeType="1"/>
          </p:cNvSpPr>
          <p:nvPr/>
        </p:nvSpPr>
        <p:spPr bwMode="auto">
          <a:xfrm flipV="1">
            <a:off x="2267769" y="3064792"/>
            <a:ext cx="2700338" cy="369888"/>
          </a:xfrm>
          <a:prstGeom prst="line">
            <a:avLst/>
          </a:prstGeom>
          <a:noFill/>
          <a:ln w="36000">
            <a:solidFill>
              <a:schemeClr val="accent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
        <p:nvSpPr>
          <p:cNvPr id="20491" name="Line 7"/>
          <p:cNvSpPr>
            <a:spLocks noChangeShapeType="1"/>
          </p:cNvSpPr>
          <p:nvPr/>
        </p:nvSpPr>
        <p:spPr bwMode="auto">
          <a:xfrm>
            <a:off x="2447157" y="5230142"/>
            <a:ext cx="2160587" cy="360363"/>
          </a:xfrm>
          <a:prstGeom prst="line">
            <a:avLst/>
          </a:prstGeom>
          <a:noFill/>
          <a:ln w="36000">
            <a:solidFill>
              <a:schemeClr val="accent1"/>
            </a:solidFill>
            <a:miter lim="800000"/>
            <a:headEnd/>
            <a:tailEnd type="triangle" w="med" len="med"/>
          </a:ln>
          <a:extLst>
            <a:ext uri="{909E8E84-426E-40DD-AFC4-6F175D3DCCD1}">
              <a14:hiddenFill xmlns:a14="http://schemas.microsoft.com/office/drawing/2010/main">
                <a:noFill/>
              </a14:hiddenFill>
            </a:ext>
          </a:extLst>
        </p:spPr>
        <p:txBody>
          <a:bodyPr/>
          <a:lstStyle/>
          <a:p>
            <a:endParaRPr lang="zh-TW" altLang="en-US"/>
          </a:p>
        </p:txBody>
      </p:sp>
    </p:spTree>
    <p:extLst>
      <p:ext uri="{BB962C8B-B14F-4D97-AF65-F5344CB8AC3E}">
        <p14:creationId xmlns:p14="http://schemas.microsoft.com/office/powerpoint/2010/main" val="140428211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zh-TW" dirty="0"/>
              <a:t>Geometry </a:t>
            </a:r>
            <a:r>
              <a:rPr lang="en-US" altLang="zh-TW" dirty="0" smtClean="0"/>
              <a:t>Stage: View Transformation</a:t>
            </a:r>
            <a:endParaRPr lang="en-US" altLang="zh-TW" dirty="0"/>
          </a:p>
        </p:txBody>
      </p:sp>
      <p:sp>
        <p:nvSpPr>
          <p:cNvPr id="13315" name="Rectangle 3"/>
          <p:cNvSpPr>
            <a:spLocks noGrp="1" noChangeArrowheads="1"/>
          </p:cNvSpPr>
          <p:nvPr>
            <p:ph type="body" idx="1"/>
          </p:nvPr>
        </p:nvSpPr>
        <p:spPr/>
        <p:txBody>
          <a:bodyPr/>
          <a:lstStyle/>
          <a:p>
            <a:r>
              <a:rPr lang="en-US" altLang="zh-TW" dirty="0" smtClean="0"/>
              <a:t>Transforming the scene such that the view point is at the origin, viewing direction is aligned with the negative Z axis and the view-up vector is aligned with the positive Y axis</a:t>
            </a:r>
          </a:p>
          <a:p>
            <a:pPr lvl="1"/>
            <a:r>
              <a:rPr lang="en-US" altLang="zh-TW" dirty="0" smtClean="0"/>
              <a:t>Uses rotation and translation</a:t>
            </a:r>
          </a:p>
          <a:p>
            <a:endParaRPr lang="en-US" altLang="zh-TW" dirty="0" smtClean="0"/>
          </a:p>
        </p:txBody>
      </p:sp>
      <p:sp>
        <p:nvSpPr>
          <p:cNvPr id="4" name="投影片編號版面配置區 3"/>
          <p:cNvSpPr>
            <a:spLocks noGrp="1"/>
          </p:cNvSpPr>
          <p:nvPr>
            <p:ph type="sldNum" sz="quarter" idx="11"/>
          </p:nvPr>
        </p:nvSpPr>
        <p:spPr/>
        <p:txBody>
          <a:bodyPr/>
          <a:lstStyle/>
          <a:p>
            <a:fld id="{0EF8A0A4-1A2F-4B89-B3C7-02C31CE3A532}" type="slidenum">
              <a:rPr lang="zh-TW" altLang="en-US" smtClean="0"/>
              <a:pPr/>
              <a:t>7</a:t>
            </a:fld>
            <a:endParaRPr lang="zh-TW" altLang="zh-TW"/>
          </a:p>
        </p:txBody>
      </p:sp>
    </p:spTree>
    <p:extLst>
      <p:ext uri="{BB962C8B-B14F-4D97-AF65-F5344CB8AC3E}">
        <p14:creationId xmlns:p14="http://schemas.microsoft.com/office/powerpoint/2010/main" val="16375659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
          <p:cNvSpPr>
            <a:spLocks noGrp="1" noChangeArrowheads="1"/>
          </p:cNvSpPr>
          <p:nvPr>
            <p:ph type="title"/>
          </p:nvPr>
        </p:nvSpPr>
        <p:spPr/>
        <p:txBody>
          <a:bodyPr/>
          <a:lstStyle/>
          <a:p>
            <a:r>
              <a:rPr lang="en-US" altLang="zh-TW" dirty="0"/>
              <a:t>Geometry </a:t>
            </a:r>
            <a:r>
              <a:rPr lang="en-US" altLang="zh-TW" dirty="0" smtClean="0"/>
              <a:t>Stage: </a:t>
            </a:r>
            <a:r>
              <a:rPr lang="en-GB" altLang="zh-TW" dirty="0" smtClean="0"/>
              <a:t>Perspective Projection</a:t>
            </a:r>
          </a:p>
        </p:txBody>
      </p:sp>
      <p:sp>
        <p:nvSpPr>
          <p:cNvPr id="6" name="內容版面配置區 5"/>
          <p:cNvSpPr>
            <a:spLocks noGrp="1"/>
          </p:cNvSpPr>
          <p:nvPr>
            <p:ph idx="1"/>
          </p:nvPr>
        </p:nvSpPr>
        <p:spPr/>
        <p:txBody>
          <a:bodyPr/>
          <a:lstStyle/>
          <a:p>
            <a:r>
              <a:rPr lang="en-GB" altLang="zh-TW" dirty="0" smtClean="0"/>
              <a:t>Create a picture of scene viewed from the camera</a:t>
            </a:r>
          </a:p>
          <a:p>
            <a:pPr lvl="1"/>
            <a:r>
              <a:rPr lang="en-GB" altLang="zh-TW" dirty="0" smtClean="0"/>
              <a:t>Apply a perspective transformation to convert the 3D coordinates to 2D coordinates of the screen </a:t>
            </a:r>
          </a:p>
          <a:p>
            <a:pPr lvl="1"/>
            <a:r>
              <a:rPr lang="en-GB" altLang="zh-TW" dirty="0" smtClean="0"/>
              <a:t>Objects far away appear smaller, closer objects bigger</a:t>
            </a:r>
          </a:p>
          <a:p>
            <a:endParaRPr lang="zh-TW" altLang="en-US" dirty="0"/>
          </a:p>
        </p:txBody>
      </p:sp>
      <p:pic>
        <p:nvPicPr>
          <p:cNvPr id="215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5766" y="2913980"/>
            <a:ext cx="4319587"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11" name="投影片編號版面配置區 10"/>
          <p:cNvSpPr>
            <a:spLocks noGrp="1"/>
          </p:cNvSpPr>
          <p:nvPr>
            <p:ph type="sldNum" sz="quarter" idx="11"/>
          </p:nvPr>
        </p:nvSpPr>
        <p:spPr/>
        <p:txBody>
          <a:bodyPr/>
          <a:lstStyle/>
          <a:p>
            <a:fld id="{0EF8A0A4-1A2F-4B89-B3C7-02C31CE3A532}" type="slidenum">
              <a:rPr lang="zh-TW" altLang="en-US" smtClean="0"/>
              <a:pPr/>
              <a:t>8</a:t>
            </a:fld>
            <a:endParaRPr lang="zh-TW" altLang="zh-TW"/>
          </a:p>
        </p:txBody>
      </p:sp>
      <p:grpSp>
        <p:nvGrpSpPr>
          <p:cNvPr id="12" name="群組 11"/>
          <p:cNvGrpSpPr/>
          <p:nvPr/>
        </p:nvGrpSpPr>
        <p:grpSpPr>
          <a:xfrm>
            <a:off x="5436096" y="3555319"/>
            <a:ext cx="3401599" cy="1601873"/>
            <a:chOff x="4190292" y="2708920"/>
            <a:chExt cx="4702188" cy="2076510"/>
          </a:xfrm>
        </p:grpSpPr>
        <p:sp>
          <p:nvSpPr>
            <p:cNvPr id="19" name="Line 4"/>
            <p:cNvSpPr>
              <a:spLocks noChangeShapeType="1"/>
            </p:cNvSpPr>
            <p:nvPr/>
          </p:nvSpPr>
          <p:spPr bwMode="auto">
            <a:xfrm flipV="1">
              <a:off x="4625280" y="2861320"/>
              <a:ext cx="2590800" cy="990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0" name="Line 5"/>
            <p:cNvSpPr>
              <a:spLocks noChangeShapeType="1"/>
            </p:cNvSpPr>
            <p:nvPr/>
          </p:nvSpPr>
          <p:spPr bwMode="auto">
            <a:xfrm>
              <a:off x="4625280" y="3851920"/>
              <a:ext cx="990600" cy="3810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1" name="Line 7"/>
            <p:cNvSpPr>
              <a:spLocks noChangeShapeType="1"/>
            </p:cNvSpPr>
            <p:nvPr/>
          </p:nvSpPr>
          <p:spPr bwMode="auto">
            <a:xfrm flipV="1">
              <a:off x="4625280" y="3013720"/>
              <a:ext cx="0" cy="8382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2" name="Line 14"/>
            <p:cNvSpPr>
              <a:spLocks noChangeShapeType="1"/>
            </p:cNvSpPr>
            <p:nvPr/>
          </p:nvSpPr>
          <p:spPr bwMode="auto">
            <a:xfrm flipV="1">
              <a:off x="4625280" y="2937520"/>
              <a:ext cx="1143000" cy="91440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3" name="Line 15"/>
            <p:cNvSpPr>
              <a:spLocks noChangeShapeType="1"/>
            </p:cNvSpPr>
            <p:nvPr/>
          </p:nvSpPr>
          <p:spPr bwMode="auto">
            <a:xfrm flipV="1">
              <a:off x="4625280" y="3623320"/>
              <a:ext cx="259080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4" name="Line 21"/>
            <p:cNvSpPr>
              <a:spLocks noChangeShapeType="1"/>
            </p:cNvSpPr>
            <p:nvPr/>
          </p:nvSpPr>
          <p:spPr bwMode="auto">
            <a:xfrm flipV="1">
              <a:off x="4625280" y="3166120"/>
              <a:ext cx="335280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5" name="Line 23"/>
            <p:cNvSpPr>
              <a:spLocks noChangeShapeType="1"/>
            </p:cNvSpPr>
            <p:nvPr/>
          </p:nvSpPr>
          <p:spPr bwMode="auto">
            <a:xfrm>
              <a:off x="4625280" y="3851920"/>
              <a:ext cx="33528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6" name="Freeform 27"/>
            <p:cNvSpPr>
              <a:spLocks/>
            </p:cNvSpPr>
            <p:nvPr/>
          </p:nvSpPr>
          <p:spPr bwMode="auto">
            <a:xfrm>
              <a:off x="6911280" y="2708920"/>
              <a:ext cx="1981200" cy="1676400"/>
            </a:xfrm>
            <a:custGeom>
              <a:avLst/>
              <a:gdLst>
                <a:gd name="T0" fmla="*/ 0 w 1248"/>
                <a:gd name="T1" fmla="*/ 0 h 1056"/>
                <a:gd name="T2" fmla="*/ 0 w 1248"/>
                <a:gd name="T3" fmla="*/ 720 h 1056"/>
                <a:gd name="T4" fmla="*/ 1200 w 1248"/>
                <a:gd name="T5" fmla="*/ 1056 h 1056"/>
                <a:gd name="T6" fmla="*/ 1248 w 1248"/>
                <a:gd name="T7" fmla="*/ 288 h 1056"/>
                <a:gd name="T8" fmla="*/ 0 w 1248"/>
                <a:gd name="T9" fmla="*/ 0 h 1056"/>
              </a:gdLst>
              <a:ahLst/>
              <a:cxnLst>
                <a:cxn ang="0">
                  <a:pos x="T0" y="T1"/>
                </a:cxn>
                <a:cxn ang="0">
                  <a:pos x="T2" y="T3"/>
                </a:cxn>
                <a:cxn ang="0">
                  <a:pos x="T4" y="T5"/>
                </a:cxn>
                <a:cxn ang="0">
                  <a:pos x="T6" y="T7"/>
                </a:cxn>
                <a:cxn ang="0">
                  <a:pos x="T8" y="T9"/>
                </a:cxn>
              </a:cxnLst>
              <a:rect l="0" t="0" r="r" b="b"/>
              <a:pathLst>
                <a:path w="1248" h="1056">
                  <a:moveTo>
                    <a:pt x="0" y="0"/>
                  </a:moveTo>
                  <a:lnTo>
                    <a:pt x="0" y="720"/>
                  </a:lnTo>
                  <a:lnTo>
                    <a:pt x="1200" y="1056"/>
                  </a:lnTo>
                  <a:lnTo>
                    <a:pt x="1248" y="288"/>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7" name="Freeform 28"/>
            <p:cNvSpPr>
              <a:spLocks/>
            </p:cNvSpPr>
            <p:nvPr/>
          </p:nvSpPr>
          <p:spPr bwMode="auto">
            <a:xfrm>
              <a:off x="5082480" y="3089920"/>
              <a:ext cx="1371600" cy="1219200"/>
            </a:xfrm>
            <a:custGeom>
              <a:avLst/>
              <a:gdLst>
                <a:gd name="T0" fmla="*/ 0 w 1248"/>
                <a:gd name="T1" fmla="*/ 0 h 1056"/>
                <a:gd name="T2" fmla="*/ 0 w 1248"/>
                <a:gd name="T3" fmla="*/ 720 h 1056"/>
                <a:gd name="T4" fmla="*/ 1200 w 1248"/>
                <a:gd name="T5" fmla="*/ 1056 h 1056"/>
                <a:gd name="T6" fmla="*/ 1248 w 1248"/>
                <a:gd name="T7" fmla="*/ 288 h 1056"/>
                <a:gd name="T8" fmla="*/ 0 w 1248"/>
                <a:gd name="T9" fmla="*/ 0 h 1056"/>
              </a:gdLst>
              <a:ahLst/>
              <a:cxnLst>
                <a:cxn ang="0">
                  <a:pos x="T0" y="T1"/>
                </a:cxn>
                <a:cxn ang="0">
                  <a:pos x="T2" y="T3"/>
                </a:cxn>
                <a:cxn ang="0">
                  <a:pos x="T4" y="T5"/>
                </a:cxn>
                <a:cxn ang="0">
                  <a:pos x="T6" y="T7"/>
                </a:cxn>
                <a:cxn ang="0">
                  <a:pos x="T8" y="T9"/>
                </a:cxn>
              </a:cxnLst>
              <a:rect l="0" t="0" r="r" b="b"/>
              <a:pathLst>
                <a:path w="1248" h="1056">
                  <a:moveTo>
                    <a:pt x="0" y="0"/>
                  </a:moveTo>
                  <a:lnTo>
                    <a:pt x="0" y="720"/>
                  </a:lnTo>
                  <a:lnTo>
                    <a:pt x="1200" y="1056"/>
                  </a:lnTo>
                  <a:lnTo>
                    <a:pt x="1248" y="288"/>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8" name="Freeform 29"/>
            <p:cNvSpPr>
              <a:spLocks/>
            </p:cNvSpPr>
            <p:nvPr/>
          </p:nvSpPr>
          <p:spPr bwMode="auto">
            <a:xfrm>
              <a:off x="5539680" y="3470920"/>
              <a:ext cx="381000" cy="457200"/>
            </a:xfrm>
            <a:custGeom>
              <a:avLst/>
              <a:gdLst>
                <a:gd name="T0" fmla="*/ 0 w 1248"/>
                <a:gd name="T1" fmla="*/ 0 h 1056"/>
                <a:gd name="T2" fmla="*/ 0 w 1248"/>
                <a:gd name="T3" fmla="*/ 720 h 1056"/>
                <a:gd name="T4" fmla="*/ 1200 w 1248"/>
                <a:gd name="T5" fmla="*/ 1056 h 1056"/>
                <a:gd name="T6" fmla="*/ 1248 w 1248"/>
                <a:gd name="T7" fmla="*/ 288 h 1056"/>
                <a:gd name="T8" fmla="*/ 0 w 1248"/>
                <a:gd name="T9" fmla="*/ 0 h 1056"/>
              </a:gdLst>
              <a:ahLst/>
              <a:cxnLst>
                <a:cxn ang="0">
                  <a:pos x="T0" y="T1"/>
                </a:cxn>
                <a:cxn ang="0">
                  <a:pos x="T2" y="T3"/>
                </a:cxn>
                <a:cxn ang="0">
                  <a:pos x="T4" y="T5"/>
                </a:cxn>
                <a:cxn ang="0">
                  <a:pos x="T6" y="T7"/>
                </a:cxn>
                <a:cxn ang="0">
                  <a:pos x="T8" y="T9"/>
                </a:cxn>
              </a:cxnLst>
              <a:rect l="0" t="0" r="r" b="b"/>
              <a:pathLst>
                <a:path w="1248" h="1056">
                  <a:moveTo>
                    <a:pt x="0" y="0"/>
                  </a:moveTo>
                  <a:lnTo>
                    <a:pt x="0" y="720"/>
                  </a:lnTo>
                  <a:lnTo>
                    <a:pt x="1200" y="1056"/>
                  </a:lnTo>
                  <a:lnTo>
                    <a:pt x="1248" y="288"/>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29" name="Freeform 30"/>
            <p:cNvSpPr>
              <a:spLocks/>
            </p:cNvSpPr>
            <p:nvPr/>
          </p:nvSpPr>
          <p:spPr bwMode="auto">
            <a:xfrm>
              <a:off x="7216080" y="2861320"/>
              <a:ext cx="838200" cy="1143000"/>
            </a:xfrm>
            <a:custGeom>
              <a:avLst/>
              <a:gdLst>
                <a:gd name="T0" fmla="*/ 0 w 1248"/>
                <a:gd name="T1" fmla="*/ 0 h 1056"/>
                <a:gd name="T2" fmla="*/ 0 w 1248"/>
                <a:gd name="T3" fmla="*/ 720 h 1056"/>
                <a:gd name="T4" fmla="*/ 1200 w 1248"/>
                <a:gd name="T5" fmla="*/ 1056 h 1056"/>
                <a:gd name="T6" fmla="*/ 1248 w 1248"/>
                <a:gd name="T7" fmla="*/ 288 h 1056"/>
                <a:gd name="T8" fmla="*/ 0 w 1248"/>
                <a:gd name="T9" fmla="*/ 0 h 1056"/>
              </a:gdLst>
              <a:ahLst/>
              <a:cxnLst>
                <a:cxn ang="0">
                  <a:pos x="T0" y="T1"/>
                </a:cxn>
                <a:cxn ang="0">
                  <a:pos x="T2" y="T3"/>
                </a:cxn>
                <a:cxn ang="0">
                  <a:pos x="T4" y="T5"/>
                </a:cxn>
                <a:cxn ang="0">
                  <a:pos x="T6" y="T7"/>
                </a:cxn>
                <a:cxn ang="0">
                  <a:pos x="T8" y="T9"/>
                </a:cxn>
              </a:cxnLst>
              <a:rect l="0" t="0" r="r" b="b"/>
              <a:pathLst>
                <a:path w="1248" h="1056">
                  <a:moveTo>
                    <a:pt x="0" y="0"/>
                  </a:moveTo>
                  <a:lnTo>
                    <a:pt x="0" y="720"/>
                  </a:lnTo>
                  <a:lnTo>
                    <a:pt x="1200" y="1056"/>
                  </a:lnTo>
                  <a:lnTo>
                    <a:pt x="1248" y="288"/>
                  </a:lnTo>
                  <a:lnTo>
                    <a:pt x="0" y="0"/>
                  </a:lnTo>
                  <a:close/>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TW" altLang="en-US" sz="2000">
                <a:latin typeface="+mn-lt"/>
              </a:endParaRPr>
            </a:p>
          </p:txBody>
        </p:sp>
        <p:sp>
          <p:nvSpPr>
            <p:cNvPr id="30" name="Text Box 31"/>
            <p:cNvSpPr txBox="1">
              <a:spLocks noChangeArrowheads="1"/>
            </p:cNvSpPr>
            <p:nvPr/>
          </p:nvSpPr>
          <p:spPr bwMode="auto">
            <a:xfrm>
              <a:off x="5447605" y="4293245"/>
              <a:ext cx="317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latin typeface="+mn-lt"/>
                  <a:ea typeface="新細明體" panose="02020500000000000000" pitchFamily="18" charset="-120"/>
                </a:rPr>
                <a:t>X</a:t>
              </a:r>
            </a:p>
          </p:txBody>
        </p:sp>
        <p:sp>
          <p:nvSpPr>
            <p:cNvPr id="31" name="Text Box 32"/>
            <p:cNvSpPr txBox="1">
              <a:spLocks noChangeArrowheads="1"/>
            </p:cNvSpPr>
            <p:nvPr/>
          </p:nvSpPr>
          <p:spPr bwMode="auto">
            <a:xfrm>
              <a:off x="4190292" y="3013720"/>
              <a:ext cx="3097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dirty="0">
                  <a:latin typeface="+mn-lt"/>
                  <a:ea typeface="新細明體" panose="02020500000000000000" pitchFamily="18" charset="-120"/>
                </a:rPr>
                <a:t>Y</a:t>
              </a:r>
            </a:p>
          </p:txBody>
        </p:sp>
        <p:sp>
          <p:nvSpPr>
            <p:cNvPr id="32" name="Text Box 33"/>
            <p:cNvSpPr txBox="1">
              <a:spLocks noChangeArrowheads="1"/>
            </p:cNvSpPr>
            <p:nvPr/>
          </p:nvSpPr>
          <p:spPr bwMode="auto">
            <a:xfrm>
              <a:off x="5768280" y="2785120"/>
              <a:ext cx="3834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latin typeface="+mn-lt"/>
                  <a:ea typeface="新細明體" panose="02020500000000000000" pitchFamily="18" charset="-120"/>
                </a:rPr>
                <a:t>-Z</a:t>
              </a:r>
            </a:p>
          </p:txBody>
        </p:sp>
        <p:sp>
          <p:nvSpPr>
            <p:cNvPr id="33" name="Text Box 34"/>
            <p:cNvSpPr txBox="1">
              <a:spLocks noChangeArrowheads="1"/>
            </p:cNvSpPr>
            <p:nvPr/>
          </p:nvSpPr>
          <p:spPr bwMode="auto">
            <a:xfrm>
              <a:off x="6301680" y="4309120"/>
              <a:ext cx="6607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latin typeface="+mn-lt"/>
                  <a:ea typeface="新細明體" panose="02020500000000000000" pitchFamily="18" charset="-120"/>
                </a:rPr>
                <a:t>near</a:t>
              </a:r>
            </a:p>
          </p:txBody>
        </p:sp>
        <p:sp>
          <p:nvSpPr>
            <p:cNvPr id="34" name="Text Box 35"/>
            <p:cNvSpPr txBox="1">
              <a:spLocks noChangeArrowheads="1"/>
            </p:cNvSpPr>
            <p:nvPr/>
          </p:nvSpPr>
          <p:spPr bwMode="auto">
            <a:xfrm>
              <a:off x="8359080" y="4385320"/>
              <a:ext cx="47141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TW" sz="2000">
                  <a:latin typeface="+mn-lt"/>
                  <a:ea typeface="新細明體" panose="02020500000000000000" pitchFamily="18" charset="-120"/>
                </a:rPr>
                <a:t>far</a:t>
              </a:r>
            </a:p>
          </p:txBody>
        </p:sp>
      </p:grpSp>
    </p:spTree>
    <p:extLst>
      <p:ext uri="{BB962C8B-B14F-4D97-AF65-F5344CB8AC3E}">
        <p14:creationId xmlns:p14="http://schemas.microsoft.com/office/powerpoint/2010/main" val="421405986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mporary Portrait">
  <a:themeElements>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fontScheme name="Contemporary Portrait">
      <a:majorFont>
        <a:latin typeface="Calibri"/>
        <a:ea typeface="標楷體"/>
        <a:cs typeface=""/>
      </a:majorFont>
      <a:minorFont>
        <a:latin typeface="Calibri"/>
        <a:ea typeface="標楷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99CCFF"/>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rtlCol="0" anchor="ctr" anchorCtr="1"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dirty="0" smtClean="0">
            <a:ln>
              <a:noFill/>
            </a:ln>
            <a:solidFill>
              <a:schemeClr val="tx1"/>
            </a:solidFill>
            <a:effectLst/>
            <a:latin typeface="+mn-lt"/>
            <a:ea typeface="標楷體" panose="03000509000000000000"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zh-TW" sz="2400" b="0" i="0" u="none" strike="noStrike" cap="none" normalizeH="0" baseline="0" smtClean="0">
            <a:ln>
              <a:noFill/>
            </a:ln>
            <a:solidFill>
              <a:schemeClr val="tx1"/>
            </a:solidFill>
            <a:effectLst/>
            <a:latin typeface="Tahoma" panose="020B0604030504040204" pitchFamily="34" charset="0"/>
            <a:ea typeface="標楷體" panose="03000509000000000000" pitchFamily="65" charset="-120"/>
          </a:defRPr>
        </a:defPPr>
      </a:lstStyle>
    </a:lnDef>
    <a:txDef>
      <a:spPr>
        <a:noFill/>
      </a:spPr>
      <a:bodyPr wrap="none" rtlCol="0">
        <a:spAutoFit/>
      </a:bodyPr>
      <a:lstStyle>
        <a:defPPr>
          <a:defRPr dirty="0">
            <a:latin typeface="+mn-lt"/>
          </a:defRPr>
        </a:defPPr>
      </a:lstStyle>
    </a:txDef>
  </a:objectDefaults>
  <a:extraClrSchemeLst>
    <a:extraClrScheme>
      <a:clrScheme name="Contemporary Portrait 1">
        <a:dk1>
          <a:srgbClr val="5E574E"/>
        </a:dk1>
        <a:lt1>
          <a:srgbClr val="FFFFCC"/>
        </a:lt1>
        <a:dk2>
          <a:srgbClr val="000000"/>
        </a:dk2>
        <a:lt2>
          <a:srgbClr val="FFCC00"/>
        </a:lt2>
        <a:accent1>
          <a:srgbClr val="CC9900"/>
        </a:accent1>
        <a:accent2>
          <a:srgbClr val="FF6600"/>
        </a:accent2>
        <a:accent3>
          <a:srgbClr val="AA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
      <a:clrScheme name="Contemporary Portrait 2">
        <a:dk1>
          <a:srgbClr val="000000"/>
        </a:dk1>
        <a:lt1>
          <a:srgbClr val="FFFFFF"/>
        </a:lt1>
        <a:dk2>
          <a:srgbClr val="0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996633"/>
        </a:hlink>
        <a:folHlink>
          <a:srgbClr val="808000"/>
        </a:folHlink>
      </a:clrScheme>
      <a:clrMap bg1="lt1" tx1="dk1" bg2="lt2" tx2="dk2" accent1="accent1" accent2="accent2" accent3="accent3" accent4="accent4" accent5="accent5" accent6="accent6" hlink="hlink" folHlink="folHlink"/>
    </a:extraClrScheme>
    <a:extraClrScheme>
      <a:clrScheme name="Contemporary Portrait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ntemporary Portrait 4">
        <a:dk1>
          <a:srgbClr val="000000"/>
        </a:dk1>
        <a:lt1>
          <a:srgbClr val="FFFFFF"/>
        </a:lt1>
        <a:dk2>
          <a:srgbClr val="800000"/>
        </a:dk2>
        <a:lt2>
          <a:srgbClr val="5E574E"/>
        </a:lt2>
        <a:accent1>
          <a:srgbClr val="FF6600"/>
        </a:accent1>
        <a:accent2>
          <a:srgbClr val="FFCC00"/>
        </a:accent2>
        <a:accent3>
          <a:srgbClr val="FFFFFF"/>
        </a:accent3>
        <a:accent4>
          <a:srgbClr val="000000"/>
        </a:accent4>
        <a:accent5>
          <a:srgbClr val="FFB8AA"/>
        </a:accent5>
        <a:accent6>
          <a:srgbClr val="E7B900"/>
        </a:accent6>
        <a:hlink>
          <a:srgbClr val="FF0000"/>
        </a:hlink>
        <a:folHlink>
          <a:srgbClr val="FFFFCC"/>
        </a:folHlink>
      </a:clrScheme>
      <a:clrMap bg1="lt1" tx1="dk1" bg2="lt2" tx2="dk2" accent1="accent1" accent2="accent2" accent3="accent3" accent4="accent4" accent5="accent5" accent6="accent6" hlink="hlink" folHlink="folHlink"/>
    </a:extraClrScheme>
    <a:extraClrScheme>
      <a:clrScheme name="Contemporary Portrait 5">
        <a:dk1>
          <a:srgbClr val="000066"/>
        </a:dk1>
        <a:lt1>
          <a:srgbClr val="FFFFFF"/>
        </a:lt1>
        <a:dk2>
          <a:srgbClr val="0000FF"/>
        </a:dk2>
        <a:lt2>
          <a:srgbClr val="000000"/>
        </a:lt2>
        <a:accent1>
          <a:srgbClr val="0066FF"/>
        </a:accent1>
        <a:accent2>
          <a:srgbClr val="33CCCC"/>
        </a:accent2>
        <a:accent3>
          <a:srgbClr val="FFFFFF"/>
        </a:accent3>
        <a:accent4>
          <a:srgbClr val="000056"/>
        </a:accent4>
        <a:accent5>
          <a:srgbClr val="AAB8FF"/>
        </a:accent5>
        <a:accent6>
          <a:srgbClr val="2DB9B9"/>
        </a:accent6>
        <a:hlink>
          <a:srgbClr val="FF00FF"/>
        </a:hlink>
        <a:folHlink>
          <a:srgbClr val="9933FF"/>
        </a:folHlink>
      </a:clrScheme>
      <a:clrMap bg1="lt1" tx1="dk1" bg2="lt2" tx2="dk2" accent1="accent1" accent2="accent2" accent3="accent3" accent4="accent4" accent5="accent5" accent6="accent6" hlink="hlink" folHlink="folHlink"/>
    </a:extraClrScheme>
    <a:extraClrScheme>
      <a:clrScheme name="Contemporary Portrait 6">
        <a:dk1>
          <a:srgbClr val="000000"/>
        </a:dk1>
        <a:lt1>
          <a:srgbClr val="FFFFFF"/>
        </a:lt1>
        <a:dk2>
          <a:srgbClr val="000066"/>
        </a:dk2>
        <a:lt2>
          <a:srgbClr val="FFCC00"/>
        </a:lt2>
        <a:accent1>
          <a:srgbClr val="0066FF"/>
        </a:accent1>
        <a:accent2>
          <a:srgbClr val="33CCCC"/>
        </a:accent2>
        <a:accent3>
          <a:srgbClr val="AAAAB8"/>
        </a:accent3>
        <a:accent4>
          <a:srgbClr val="DADADA"/>
        </a:accent4>
        <a:accent5>
          <a:srgbClr val="AAB8FF"/>
        </a:accent5>
        <a:accent6>
          <a:srgbClr val="2DB9B9"/>
        </a:accent6>
        <a:hlink>
          <a:srgbClr val="FF00FF"/>
        </a:hlink>
        <a:folHlink>
          <a:srgbClr val="9933FF"/>
        </a:folHlink>
      </a:clrScheme>
      <a:clrMap bg1="dk2" tx1="lt1" bg2="dk1" tx2="lt2" accent1="accent1" accent2="accent2" accent3="accent3" accent4="accent4" accent5="accent5" accent6="accent6" hlink="hlink" folHlink="folHlink"/>
    </a:extraClrScheme>
    <a:extraClrScheme>
      <a:clrScheme name="Contemporary Portrait 7">
        <a:dk1>
          <a:srgbClr val="5E574E"/>
        </a:dk1>
        <a:lt1>
          <a:srgbClr val="FFFFCC"/>
        </a:lt1>
        <a:dk2>
          <a:srgbClr val="800000"/>
        </a:dk2>
        <a:lt2>
          <a:srgbClr val="FFCC00"/>
        </a:lt2>
        <a:accent1>
          <a:srgbClr val="CC9900"/>
        </a:accent1>
        <a:accent2>
          <a:srgbClr val="FF6600"/>
        </a:accent2>
        <a:accent3>
          <a:srgbClr val="C0AAAA"/>
        </a:accent3>
        <a:accent4>
          <a:srgbClr val="DADAAE"/>
        </a:accent4>
        <a:accent5>
          <a:srgbClr val="E2CAAA"/>
        </a:accent5>
        <a:accent6>
          <a:srgbClr val="E75C00"/>
        </a:accent6>
        <a:hlink>
          <a:srgbClr val="FF0000"/>
        </a:hlink>
        <a:folHlink>
          <a:srgbClr val="FFFFCC"/>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Designs\Contemporary Portrait.pot</Template>
  <TotalTime>8588</TotalTime>
  <Words>3135</Words>
  <Application>Microsoft Office PowerPoint</Application>
  <PresentationFormat>如螢幕大小 (4:3)</PresentationFormat>
  <Paragraphs>668</Paragraphs>
  <Slides>57</Slides>
  <Notes>38</Notes>
  <HiddenSlides>0</HiddenSlides>
  <MMClips>0</MMClips>
  <ScaleCrop>false</ScaleCrop>
  <HeadingPairs>
    <vt:vector size="8" baseType="variant">
      <vt:variant>
        <vt:lpstr>使用字型</vt:lpstr>
      </vt:variant>
      <vt:variant>
        <vt:i4>14</vt:i4>
      </vt:variant>
      <vt:variant>
        <vt:lpstr>佈景主題</vt:lpstr>
      </vt:variant>
      <vt:variant>
        <vt:i4>1</vt:i4>
      </vt:variant>
      <vt:variant>
        <vt:lpstr>內嵌 OLE 伺服程式</vt:lpstr>
      </vt:variant>
      <vt:variant>
        <vt:i4>0</vt:i4>
      </vt:variant>
      <vt:variant>
        <vt:lpstr>投影片標題</vt:lpstr>
      </vt:variant>
      <vt:variant>
        <vt:i4>57</vt:i4>
      </vt:variant>
    </vt:vector>
  </HeadingPairs>
  <TitlesOfParts>
    <vt:vector size="72" baseType="lpstr">
      <vt:lpstr>DejaVu LGC Sans</vt:lpstr>
      <vt:lpstr>굴림</vt:lpstr>
      <vt:lpstr>ＭＳ Ｐゴシック</vt:lpstr>
      <vt:lpstr>新細明體</vt:lpstr>
      <vt:lpstr>標楷體</vt:lpstr>
      <vt:lpstr>Arial</vt:lpstr>
      <vt:lpstr>Calibri</vt:lpstr>
      <vt:lpstr>Comic Sans MS</vt:lpstr>
      <vt:lpstr>Courier New</vt:lpstr>
      <vt:lpstr>Helvetica</vt:lpstr>
      <vt:lpstr>Symbol</vt:lpstr>
      <vt:lpstr>Tahoma</vt:lpstr>
      <vt:lpstr>Times New Roman</vt:lpstr>
      <vt:lpstr>Wingdings</vt:lpstr>
      <vt:lpstr>Contemporary Portrait</vt:lpstr>
      <vt:lpstr>CS5100 Advanced Computer Architecture  Graphics Processing Units</vt:lpstr>
      <vt:lpstr>Outline</vt:lpstr>
      <vt:lpstr>Computer Graphics Processing</vt:lpstr>
      <vt:lpstr>A High-Level View of Graphics Pipeline</vt:lpstr>
      <vt:lpstr>Application Stage</vt:lpstr>
      <vt:lpstr>Geometry Stage</vt:lpstr>
      <vt:lpstr>Geometry Stage: Model Transformation </vt:lpstr>
      <vt:lpstr>Geometry Stage: View Transformation</vt:lpstr>
      <vt:lpstr>Geometry Stage: Perspective Projection</vt:lpstr>
      <vt:lpstr>Geometry Stage: Hidden Surface Removal </vt:lpstr>
      <vt:lpstr>Geometry Stage: Shading </vt:lpstr>
      <vt:lpstr>Geometry Stage: Coloring and Lighting</vt:lpstr>
      <vt:lpstr>Geometry Stage: Coloring and Lighting</vt:lpstr>
      <vt:lpstr>Rasterization Stage</vt:lpstr>
      <vt:lpstr>Rasterization Stage: Rasterization</vt:lpstr>
      <vt:lpstr>Rasterization Stage: Texture Mapping</vt:lpstr>
      <vt:lpstr>Putting it Together</vt:lpstr>
      <vt:lpstr>GPU Evolution</vt:lpstr>
      <vt:lpstr>Outline</vt:lpstr>
      <vt:lpstr>Programming GPU</vt:lpstr>
      <vt:lpstr>CUDA Program</vt:lpstr>
      <vt:lpstr>Matrix Addition: CUDA Code</vt:lpstr>
      <vt:lpstr>CUDA Programming Model</vt:lpstr>
      <vt:lpstr>CUDA Programming Model</vt:lpstr>
      <vt:lpstr>Thread Organization</vt:lpstr>
      <vt:lpstr>Thread Block Scheduling</vt:lpstr>
      <vt:lpstr>Outline</vt:lpstr>
      <vt:lpstr>CUDA Multithreading</vt:lpstr>
      <vt:lpstr>Hardware Support for Multithreading</vt:lpstr>
      <vt:lpstr>Data Lanes to Form Array Processing</vt:lpstr>
      <vt:lpstr>With and Without Multithreading</vt:lpstr>
      <vt:lpstr>Multithreading in Array Processors</vt:lpstr>
      <vt:lpstr>Array Processors in Multicore</vt:lpstr>
      <vt:lpstr>Putting It Altogether</vt:lpstr>
      <vt:lpstr>Now You Know the Reasons Why …</vt:lpstr>
      <vt:lpstr>An Example Stream Multiprocessor (SM)</vt:lpstr>
      <vt:lpstr>Thread Scheduling </vt:lpstr>
      <vt:lpstr>Example Implementation</vt:lpstr>
      <vt:lpstr>Example</vt:lpstr>
      <vt:lpstr>Read Src Op</vt:lpstr>
      <vt:lpstr>Buffer Src Op</vt:lpstr>
      <vt:lpstr>Read Src Op</vt:lpstr>
      <vt:lpstr>Buffer Src Op</vt:lpstr>
      <vt:lpstr>Execute</vt:lpstr>
      <vt:lpstr>Execute</vt:lpstr>
      <vt:lpstr>Write back</vt:lpstr>
      <vt:lpstr>Registers for Thread Contexts</vt:lpstr>
      <vt:lpstr>NVIDIA Instruction Set Architecture</vt:lpstr>
      <vt:lpstr>Control Flow Problem in GPUs</vt:lpstr>
      <vt:lpstr>Branch Divergence Handling</vt:lpstr>
      <vt:lpstr>Conditional Branching</vt:lpstr>
      <vt:lpstr>CUDA Code for Branch Divergence</vt:lpstr>
      <vt:lpstr>What About Memory Divergence?</vt:lpstr>
      <vt:lpstr>NVIDIA GPU Memory Structures</vt:lpstr>
      <vt:lpstr>GPU Memory Structures</vt:lpstr>
      <vt:lpstr>Fermi SM</vt:lpstr>
      <vt:lpstr>Summary: NVIDIA GPU Architecture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CS5102 High Performance Computer Systems  GPU and LLP</dc:title>
  <dc:creator>Chung-Ta King</dc:creator>
  <cp:lastModifiedBy>Chung-Ta King</cp:lastModifiedBy>
  <cp:revision>925</cp:revision>
  <dcterms:created xsi:type="dcterms:W3CDTF">2000-02-07T23:54:30Z</dcterms:created>
  <dcterms:modified xsi:type="dcterms:W3CDTF">2017-05-14T15:15:05Z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3</vt:i4>
  </property>
  <property fmtid="{D5CDD505-2E9C-101B-9397-08002B2CF9AE}" pid="7" name="MailAddress">
    <vt:lpwstr>wolf@princeton.edu</vt:lpwstr>
  </property>
  <property fmtid="{D5CDD505-2E9C-101B-9397-08002B2CF9AE}" pid="8" name="HomePage">
    <vt:lpwstr>http://www.ee.princeton.edu/~wolf</vt:lpwstr>
  </property>
  <property fmtid="{D5CDD505-2E9C-101B-9397-08002B2CF9AE}" pid="9" name="Other">
    <vt:lpwstr>Overheads for Computers as Components_x000d_
(c) 2000 Morgan Kaufman</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D:\Computers as Components\Web Aids\overheads</vt:lpwstr>
  </property>
</Properties>
</file>