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88" r:id="rId2"/>
    <p:sldId id="443" r:id="rId3"/>
    <p:sldId id="445" r:id="rId4"/>
    <p:sldId id="446" r:id="rId5"/>
    <p:sldId id="447" r:id="rId6"/>
    <p:sldId id="448" r:id="rId7"/>
    <p:sldId id="449" r:id="rId8"/>
    <p:sldId id="505" r:id="rId9"/>
    <p:sldId id="452" r:id="rId10"/>
    <p:sldId id="503" r:id="rId11"/>
    <p:sldId id="453" r:id="rId12"/>
    <p:sldId id="506" r:id="rId13"/>
    <p:sldId id="507" r:id="rId14"/>
    <p:sldId id="454" r:id="rId15"/>
    <p:sldId id="501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3" r:id="rId33"/>
    <p:sldId id="474" r:id="rId34"/>
    <p:sldId id="475" r:id="rId35"/>
    <p:sldId id="476" r:id="rId36"/>
    <p:sldId id="477" r:id="rId37"/>
    <p:sldId id="478" r:id="rId38"/>
    <p:sldId id="479" r:id="rId39"/>
    <p:sldId id="480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2" r:id="rId50"/>
    <p:sldId id="493" r:id="rId51"/>
    <p:sldId id="494" r:id="rId52"/>
    <p:sldId id="495" r:id="rId53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CCFF"/>
    <a:srgbClr val="0000FF"/>
    <a:srgbClr val="339933"/>
    <a:srgbClr val="33CC33"/>
    <a:srgbClr val="FFCC99"/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87363" autoAdjust="0"/>
  </p:normalViewPr>
  <p:slideViewPr>
    <p:cSldViewPr>
      <p:cViewPr varScale="1">
        <p:scale>
          <a:sx n="58" d="100"/>
          <a:sy n="58" d="100"/>
        </p:scale>
        <p:origin x="1028" y="36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090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kumimoji="0"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kumimoji="0"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kumimoji="0"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kumimoji="0"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719908A-CFAE-4C20-8F00-661B67964F92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3324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D5F16BA-2B5C-4929-BB61-9014CC25732C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3848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EEB13-CE12-4FF4-956E-CED59E762266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11066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54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412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052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06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Very high bandwidth</a:t>
            </a:r>
            <a:r>
              <a:rPr lang="en-AU" baseline="0" dirty="0" smtClean="0"/>
              <a:t> to/from vector registers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8844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4416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815BC-8BAD-F349-A80A-A1EB84ADA80D}" type="slidenum">
              <a:rPr lang="en-US"/>
              <a:pPr/>
              <a:t>36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45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SNEVS: set to 1 if not-equal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EEB13-CE12-4FF4-956E-CED59E762266}" type="slidenum">
              <a:rPr lang="zh-TW" altLang="en-US" smtClean="0"/>
              <a:pPr/>
              <a:t>37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61080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974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LCM: 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 least common multiples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329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EEB13-CE12-4FF4-956E-CED59E762266}" type="slidenum">
              <a:rPr lang="zh-TW" altLang="en-US" smtClean="0"/>
              <a:pPr/>
              <a:t>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66697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EEB13-CE12-4FF4-956E-CED59E762266}" type="slidenum">
              <a:rPr lang="zh-TW" altLang="en-US" smtClean="0"/>
              <a:pPr/>
              <a:t>42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00442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79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8025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0EFDD-1F3F-6249-9E49-5C7B4F0CBE6D}" type="slidenum">
              <a:rPr lang="en-US"/>
              <a:pPr/>
              <a:t>46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3584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B5127-041A-0D48-992E-5F781F097742}" type="slidenum">
              <a:rPr lang="en-US"/>
              <a:pPr/>
              <a:t>47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9189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61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Packed double</a:t>
            </a:r>
            <a:r>
              <a:rPr lang="en-AU" baseline="0" dirty="0" smtClean="0"/>
              <a:t> for 256-bit AVX: four 64-bit operands executed in SIMD mode</a:t>
            </a:r>
          </a:p>
          <a:p>
            <a:r>
              <a:rPr lang="en-AU" baseline="0" dirty="0" smtClean="0"/>
              <a:t>Need to shuffle and replicate operands within a 256-bit register </a:t>
            </a:r>
            <a:r>
              <a:rPr lang="en-AU" baseline="0" dirty="0" smtClean="0">
                <a:sym typeface="Wingdings" panose="05000000000000000000" pitchFamily="2" charset="2"/>
              </a:rPr>
              <a:t> broadcast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425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5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91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EEB13-CE12-4FF4-956E-CED59E762266}" type="slidenum">
              <a:rPr lang="zh-TW" altLang="en-US" smtClean="0"/>
              <a:pPr/>
              <a:t>17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272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1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82847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21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12 May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55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Calibri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Picture 11" descr="清大LOGO(鳥)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>
                <a:solidFill>
                  <a:schemeClr val="bg1"/>
                </a:solidFill>
                <a:latin typeface="Arial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8" name="Picture 13" descr="清大LOGO(圓)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kumimoji="0"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86AA-8441-4F99-B918-3EB6B157A12D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CC47-DD03-47F2-A3BB-1F923D9822EF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FC9A-090F-4158-B0C6-6A43DF74A95D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825" y="381000"/>
            <a:ext cx="7953375" cy="962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893763" y="1638300"/>
            <a:ext cx="3892550" cy="46291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線上圖像版面配置區 3"/>
          <p:cNvSpPr>
            <a:spLocks noGrp="1"/>
          </p:cNvSpPr>
          <p:nvPr>
            <p:ph type="clipArt" sz="half" idx="2"/>
          </p:nvPr>
        </p:nvSpPr>
        <p:spPr>
          <a:xfrm>
            <a:off x="4938713" y="1638300"/>
            <a:ext cx="3892550" cy="462915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4498E-2D79-4989-BCB5-D194B65520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8347075" cy="265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463" y="3863975"/>
            <a:ext cx="8347075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91513" y="6616700"/>
            <a:ext cx="606425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06E9-AB87-4195-AECA-8B55C68ECA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標題，多媒體項目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5825" y="381000"/>
            <a:ext cx="7953375" cy="962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媒體版面配置區 2"/>
          <p:cNvSpPr>
            <a:spLocks noGrp="1"/>
          </p:cNvSpPr>
          <p:nvPr>
            <p:ph type="media" sz="half" idx="1"/>
          </p:nvPr>
        </p:nvSpPr>
        <p:spPr>
          <a:xfrm>
            <a:off x="893763" y="1638300"/>
            <a:ext cx="3892550" cy="47545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38713" y="1638300"/>
            <a:ext cx="3892550" cy="47545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86E1-4C07-4DBC-8968-C73829142A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A262-5B6E-440E-99C6-DD695D60CAF2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5AD4-B68F-4E4F-80D9-A5A842D5A3A3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F061-4399-4FAB-9D64-F1A73B4E4A25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B9CE1-8B1A-4470-9016-CA9F13F8FD1F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AF33-F726-4A1A-9530-C1A1B58D192A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60B97-B698-4D22-BE47-D0448F3384F7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A7DB-45E0-4C82-A055-AD4AC89FCE89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DB9D-19F7-4A57-91FB-413BA0E40978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Calibri" pitchFamily="34" charset="0"/>
              <a:ea typeface="新細明體" panose="02020500000000000000" pitchFamily="18" charset="-120"/>
            </a:endParaRPr>
          </a:p>
        </p:txBody>
      </p:sp>
      <p:pic>
        <p:nvPicPr>
          <p:cNvPr id="1027" name="Picture 11" descr="清大LOGO(鳥)"/>
          <p:cNvPicPr>
            <a:picLocks noChangeAspect="1" noChangeArrowheads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052736"/>
            <a:ext cx="81788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36E4562-F096-46EC-8887-94848DF7E8E8}" type="slidenum">
              <a:rPr lang="zh-TW" altLang="en-US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Calibri" pitchFamily="34" charset="0"/>
              <a:ea typeface="新細明體" panose="02020500000000000000" pitchFamily="18" charset="-120"/>
            </a:endParaRPr>
          </a:p>
        </p:txBody>
      </p:sp>
      <p:pic>
        <p:nvPicPr>
          <p:cNvPr id="1033" name="Picture 14" descr="清大書法字 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>
                <a:solidFill>
                  <a:schemeClr val="bg1"/>
                </a:solidFill>
                <a:latin typeface="Arial" pitchFamily="34" charset="0"/>
                <a:ea typeface="新細明體" panose="02020500000000000000" pitchFamily="18" charset="-120"/>
              </a:rPr>
              <a:t>National Tsing Hua University</a:t>
            </a:r>
          </a:p>
        </p:txBody>
      </p:sp>
      <p:pic>
        <p:nvPicPr>
          <p:cNvPr id="1035" name="Picture 13" descr="清大LOGO(圓)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65" r:id="rId12"/>
    <p:sldLayoutId id="2147483666" r:id="rId13"/>
    <p:sldLayoutId id="2147483667" r:id="rId14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altLang="zh-TW" sz="3200" dirty="0" smtClean="0">
                <a:solidFill>
                  <a:srgbClr val="0000FF"/>
                </a:solidFill>
                <a:latin typeface="+mn-lt"/>
              </a:rPr>
              <a:t>CS5100 Advanced Computer Architecture</a:t>
            </a:r>
            <a:r>
              <a:rPr lang="en-US" altLang="zh-TW" sz="3200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altLang="zh-TW" sz="3200" dirty="0" smtClean="0">
                <a:solidFill>
                  <a:schemeClr val="accent1"/>
                </a:solidFill>
                <a:latin typeface="+mn-lt"/>
              </a:rPr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>
                <a:solidFill>
                  <a:srgbClr val="C00000"/>
                </a:solidFill>
              </a:rPr>
              <a:t>Data-Level Parallelism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1843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zh-TW" sz="2800" smtClean="0"/>
              <a:t>Prof. Chung-Ta King</a:t>
            </a:r>
          </a:p>
          <a:p>
            <a:r>
              <a:rPr lang="en-US" altLang="zh-TW" sz="2400" smtClean="0"/>
              <a:t>Department of Computer Science</a:t>
            </a:r>
          </a:p>
          <a:p>
            <a:r>
              <a:rPr lang="en-US" altLang="zh-TW" sz="2400" smtClean="0"/>
              <a:t>National Tsing Hua University, Taiwan</a:t>
            </a:r>
            <a:endParaRPr lang="zh-TW" altLang="en-US" sz="240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988455" y="5638800"/>
            <a:ext cx="7167090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altLang="zh-TW" sz="1800" dirty="0" smtClean="0">
                <a:latin typeface="+mn-lt"/>
                <a:ea typeface="標楷體" pitchFamily="65" charset="-120"/>
                <a:cs typeface="Calibri" pitchFamily="34" charset="0"/>
              </a:rPr>
              <a:t>(Slides are from textbook, </a:t>
            </a:r>
            <a:r>
              <a:rPr lang="en-US" altLang="zh-TW" sz="1800" dirty="0">
                <a:latin typeface="+mn-lt"/>
                <a:ea typeface="標楷體" pitchFamily="65" charset="-120"/>
                <a:cs typeface="Calibri" pitchFamily="34" charset="0"/>
              </a:rPr>
              <a:t>Prof. </a:t>
            </a:r>
            <a:r>
              <a:rPr lang="en-US" altLang="zh-TW" sz="1800" dirty="0" smtClean="0">
                <a:latin typeface="+mn-lt"/>
                <a:ea typeface="標楷體" pitchFamily="65" charset="-120"/>
                <a:cs typeface="Calibri" pitchFamily="34" charset="0"/>
              </a:rPr>
              <a:t>O. </a:t>
            </a:r>
            <a:r>
              <a:rPr lang="en-US" altLang="zh-TW" sz="1800" dirty="0" err="1" smtClean="0">
                <a:latin typeface="+mn-lt"/>
                <a:ea typeface="標楷體" pitchFamily="65" charset="-120"/>
                <a:cs typeface="Calibri" pitchFamily="34" charset="0"/>
              </a:rPr>
              <a:t>Mutlu</a:t>
            </a:r>
            <a:r>
              <a:rPr lang="en-US" altLang="zh-TW" sz="1800" dirty="0" smtClean="0">
                <a:latin typeface="+mn-lt"/>
                <a:ea typeface="標楷體" pitchFamily="65" charset="-120"/>
                <a:cs typeface="Calibri" pitchFamily="34" charset="0"/>
              </a:rPr>
              <a:t>, K. </a:t>
            </a:r>
            <a:r>
              <a:rPr lang="en-US" altLang="zh-TW" sz="1800" dirty="0" err="1" smtClean="0">
                <a:latin typeface="+mn-lt"/>
                <a:ea typeface="標楷體" pitchFamily="65" charset="-120"/>
                <a:cs typeface="Calibri" pitchFamily="34" charset="0"/>
              </a:rPr>
              <a:t>Asanovic</a:t>
            </a:r>
            <a:r>
              <a:rPr lang="en-US" altLang="zh-TW" sz="1800" dirty="0">
                <a:latin typeface="+mn-lt"/>
                <a:ea typeface="標楷體" pitchFamily="65" charset="-120"/>
                <a:cs typeface="Calibri" pitchFamily="34" charset="0"/>
              </a:rPr>
              <a:t>, D. Sanchez, J. </a:t>
            </a:r>
            <a:r>
              <a:rPr lang="en-US" altLang="zh-TW" sz="1800" dirty="0" err="1">
                <a:latin typeface="+mn-lt"/>
                <a:ea typeface="標楷體" pitchFamily="65" charset="-120"/>
                <a:cs typeface="Calibri" pitchFamily="34" charset="0"/>
              </a:rPr>
              <a:t>Emer</a:t>
            </a:r>
            <a:r>
              <a:rPr lang="en-US" altLang="zh-TW" sz="1800" dirty="0">
                <a:latin typeface="+mn-lt"/>
                <a:ea typeface="標楷體" pitchFamily="65" charset="-120"/>
                <a:cs typeface="Calibri" pitchFamily="34" charset="0"/>
              </a:rPr>
              <a:t>) </a:t>
            </a:r>
            <a:endParaRPr lang="zh-TW" altLang="en-US" sz="1800" dirty="0" smtClean="0">
              <a:latin typeface="+mn-lt"/>
              <a:ea typeface="標楷體" pitchFamily="65" charset="-12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Flynn</a:t>
            </a:r>
            <a:r>
              <a:rPr lang="en-US" altLang="en-US" dirty="0" smtClean="0"/>
              <a:t>’</a:t>
            </a:r>
            <a:r>
              <a:rPr lang="en-US" altLang="ja-JP" dirty="0" smtClean="0"/>
              <a:t>s Taxonomy of Computers</a:t>
            </a:r>
            <a:endParaRPr lang="en-US" altLang="zh-TW" dirty="0" smtClean="0"/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SISD: </a:t>
            </a:r>
          </a:p>
          <a:p>
            <a:pPr lvl="1"/>
            <a:r>
              <a:rPr lang="en-US" altLang="zh-TW" dirty="0" smtClean="0"/>
              <a:t>Single instruction operates on single data elements</a:t>
            </a:r>
          </a:p>
          <a:p>
            <a:r>
              <a:rPr lang="en-US" altLang="zh-TW" dirty="0" smtClean="0"/>
              <a:t>SIMD: </a:t>
            </a:r>
          </a:p>
          <a:p>
            <a:pPr lvl="1"/>
            <a:r>
              <a:rPr lang="en-US" altLang="zh-TW" dirty="0" smtClean="0"/>
              <a:t>Single instruction stream operates on multiple data elements, e.g. </a:t>
            </a:r>
            <a:r>
              <a:rPr lang="en-US" altLang="zh-TW" dirty="0"/>
              <a:t>a</a:t>
            </a:r>
            <a:r>
              <a:rPr lang="en-US" altLang="zh-TW" dirty="0" smtClean="0"/>
              <a:t>rray or vector processor </a:t>
            </a:r>
            <a:r>
              <a:rPr lang="en-US" altLang="zh-TW" dirty="0" smtClean="0">
                <a:sym typeface="Wingdings" panose="05000000000000000000" pitchFamily="2" charset="2"/>
              </a:rPr>
              <a:t> data parallel</a:t>
            </a:r>
            <a:endParaRPr lang="en-US" altLang="zh-TW" dirty="0" smtClean="0"/>
          </a:p>
          <a:p>
            <a:r>
              <a:rPr lang="en-US" altLang="zh-TW" dirty="0" smtClean="0"/>
              <a:t>MISD: </a:t>
            </a:r>
          </a:p>
          <a:p>
            <a:pPr lvl="1"/>
            <a:r>
              <a:rPr lang="en-US" altLang="zh-TW" dirty="0" smtClean="0"/>
              <a:t>Multiple instructions operate on single data element</a:t>
            </a:r>
          </a:p>
          <a:p>
            <a:pPr lvl="1"/>
            <a:r>
              <a:rPr lang="en-US" altLang="zh-TW" dirty="0" smtClean="0"/>
              <a:t>Closest form: systolic array processor, streaming processor</a:t>
            </a:r>
          </a:p>
          <a:p>
            <a:r>
              <a:rPr lang="en-US" altLang="zh-TW" dirty="0" smtClean="0"/>
              <a:t>MIMD: </a:t>
            </a:r>
          </a:p>
          <a:p>
            <a:pPr lvl="1"/>
            <a:r>
              <a:rPr lang="en-US" altLang="zh-TW" dirty="0" smtClean="0"/>
              <a:t>Multiple instructions streams operate on multiple data elements, e.g. </a:t>
            </a:r>
            <a:r>
              <a:rPr lang="en-US" altLang="zh-TW" dirty="0" err="1" smtClean="0"/>
              <a:t>milticore</a:t>
            </a:r>
            <a:r>
              <a:rPr lang="en-US" altLang="zh-TW" dirty="0" smtClean="0"/>
              <a:t>, multithread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9</a:t>
            </a:fld>
            <a:endParaRPr lang="zh-TW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3491880" y="5805264"/>
            <a:ext cx="5436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(Mike </a:t>
            </a:r>
            <a:r>
              <a:rPr lang="en-US" altLang="zh-TW" sz="1400" dirty="0">
                <a:latin typeface="+mn-lt"/>
              </a:rPr>
              <a:t>Flynn,</a:t>
            </a:r>
            <a:r>
              <a:rPr lang="ja-JP" altLang="en-US" sz="1400" dirty="0">
                <a:latin typeface="+mn-lt"/>
              </a:rPr>
              <a:t> </a:t>
            </a:r>
            <a:r>
              <a:rPr lang="en-US" altLang="ja-JP" sz="1400" dirty="0">
                <a:latin typeface="+mn-lt"/>
              </a:rPr>
              <a:t>“Very High-Speed Computing Systems,” </a:t>
            </a:r>
            <a:r>
              <a:rPr lang="en-US" altLang="ja-JP" sz="1400" i="1" dirty="0">
                <a:latin typeface="+mn-lt"/>
              </a:rPr>
              <a:t>Proc. of IEEE</a:t>
            </a:r>
            <a:r>
              <a:rPr lang="en-US" altLang="ja-JP" sz="1400" dirty="0">
                <a:latin typeface="+mn-lt"/>
              </a:rPr>
              <a:t>, </a:t>
            </a:r>
            <a:r>
              <a:rPr lang="en-US" altLang="ja-JP" sz="1400" dirty="0" smtClean="0">
                <a:latin typeface="+mn-lt"/>
              </a:rPr>
              <a:t>1966)</a:t>
            </a:r>
            <a:endParaRPr lang="zh-TW" alt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6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Level Parallelism (DLP)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Concurrency </a:t>
            </a:r>
            <a:r>
              <a:rPr lang="en-US" altLang="zh-TW" dirty="0"/>
              <a:t>arises from performing the same operations on different pieces of </a:t>
            </a:r>
            <a:r>
              <a:rPr lang="en-US" altLang="zh-TW" dirty="0" smtClean="0"/>
              <a:t>data</a:t>
            </a:r>
          </a:p>
          <a:p>
            <a:r>
              <a:rPr lang="en-US" altLang="zh-TW" dirty="0" smtClean="0"/>
              <a:t>Examples:</a:t>
            </a:r>
          </a:p>
          <a:p>
            <a:pPr lvl="1"/>
            <a:r>
              <a:rPr lang="en-US" altLang="zh-TW" dirty="0" smtClean="0"/>
              <a:t>Addition of two dense floating-point matrices</a:t>
            </a:r>
          </a:p>
          <a:p>
            <a:pPr lvl="1"/>
            <a:r>
              <a:rPr lang="en-US" altLang="zh-TW" dirty="0" smtClean="0"/>
              <a:t>Edge detection of an image by the Sobel operator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10</a:t>
            </a:fld>
            <a:endParaRPr lang="zh-TW" altLang="zh-TW"/>
          </a:p>
        </p:txBody>
      </p:sp>
      <p:pic>
        <p:nvPicPr>
          <p:cNvPr id="1026" name="Picture 2" descr="https://saush.files.wordpress.com/2011/04/sobel.png?w=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7524328" cy="27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ush.files.wordpress.com/2011/04/engine.png?w=300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69160"/>
            <a:ext cx="1332655" cy="9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aush.files.wordpress.com/2011/04/edge_x_detected.png?w=300&amp;h=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00" y="4835829"/>
            <a:ext cx="1337667" cy="10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347864" y="5877272"/>
            <a:ext cx="554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latin typeface="+mn-lt"/>
              </a:rPr>
              <a:t>https://blog.saush.com/2011/04/20/edge-detection-with-the-sobel-operator-in-ruby/</a:t>
            </a:r>
            <a:endParaRPr lang="zh-TW" altLang="en-US" sz="1200" dirty="0" smtClean="0">
              <a:latin typeface="+mn-lt"/>
            </a:endParaRPr>
          </a:p>
        </p:txBody>
      </p:sp>
      <p:sp>
        <p:nvSpPr>
          <p:cNvPr id="4" name="爆炸 1 3"/>
          <p:cNvSpPr/>
          <p:nvPr/>
        </p:nvSpPr>
        <p:spPr bwMode="auto">
          <a:xfrm>
            <a:off x="6372200" y="1268760"/>
            <a:ext cx="2524234" cy="1728192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2000" rIns="0" bIns="720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rPr>
              <a:t>What kind of FU to use?</a:t>
            </a: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3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Architectures to Exploit DLP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Assuming a fixed transistor budget on a chip</a:t>
            </a:r>
          </a:p>
          <a:p>
            <a:r>
              <a:rPr lang="en-US" altLang="zh-TW" dirty="0"/>
              <a:t>Addition of two dense floating-point </a:t>
            </a:r>
            <a:r>
              <a:rPr lang="en-US" altLang="zh-TW" dirty="0" smtClean="0"/>
              <a:t>matrices</a:t>
            </a:r>
          </a:p>
          <a:p>
            <a:pPr lvl="1"/>
            <a:r>
              <a:rPr lang="en-US" altLang="zh-TW" dirty="0" smtClean="0"/>
              <a:t>Complex computation (FP addition) per data elements</a:t>
            </a:r>
          </a:p>
          <a:p>
            <a:pPr lvl="1"/>
            <a:r>
              <a:rPr lang="en-US" altLang="zh-TW" dirty="0" smtClean="0"/>
              <a:t>Strategy: deeply pipeline the complex computation, e.g. 6-stage FP adder, and feed data in a pipelined fashion</a:t>
            </a:r>
          </a:p>
          <a:p>
            <a:pPr lvl="2"/>
            <a:r>
              <a:rPr lang="en-US" altLang="zh-TW" dirty="0" smtClean="0"/>
              <a:t>Different from instruction pipeline, which needs to handle branches, dependences, interrupts </a:t>
            </a:r>
            <a:r>
              <a:rPr lang="en-US" altLang="zh-TW" dirty="0" smtClean="0">
                <a:sym typeface="Wingdings" panose="05000000000000000000" pitchFamily="2" charset="2"/>
              </a:rPr>
              <a:t> discourage </a:t>
            </a:r>
            <a:r>
              <a:rPr lang="en-US" altLang="zh-TW" dirty="0" err="1" smtClean="0">
                <a:sym typeface="Wingdings" panose="05000000000000000000" pitchFamily="2" charset="2"/>
              </a:rPr>
              <a:t>larget</a:t>
            </a:r>
            <a:r>
              <a:rPr lang="en-US" altLang="zh-TW" dirty="0" smtClean="0">
                <a:sym typeface="Wingdings" panose="05000000000000000000" pitchFamily="2" charset="2"/>
              </a:rPr>
              <a:t> number of stages</a:t>
            </a:r>
            <a:endParaRPr lang="en-US" altLang="zh-TW" dirty="0"/>
          </a:p>
          <a:p>
            <a:r>
              <a:rPr lang="en-US" altLang="zh-TW" dirty="0"/>
              <a:t>Edge detection of an image by the Sobel </a:t>
            </a:r>
            <a:r>
              <a:rPr lang="en-US" altLang="zh-TW" dirty="0" smtClean="0"/>
              <a:t>operator</a:t>
            </a:r>
          </a:p>
          <a:p>
            <a:pPr lvl="1"/>
            <a:r>
              <a:rPr lang="en-US" altLang="zh-TW" dirty="0" smtClean="0"/>
              <a:t>Simple computation (integer multi) per data elements</a:t>
            </a:r>
          </a:p>
          <a:p>
            <a:pPr lvl="1"/>
            <a:r>
              <a:rPr lang="en-US" altLang="zh-TW" dirty="0" smtClean="0"/>
              <a:t>Strategy: large number of simple functional units and one FU works on one data, all in parallel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80A262-5B6E-440E-99C6-DD695D60CAF2}" type="slidenum">
              <a:rPr lang="zh-TW" altLang="en-US" smtClean="0"/>
              <a:pPr>
                <a:defRPr/>
              </a:pPr>
              <a:t>11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042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Architectures to Exploit DLP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Pipelined FUs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vector processor</a:t>
            </a:r>
            <a:r>
              <a:rPr lang="en-US" altLang="zh-TW" dirty="0" smtClean="0"/>
              <a:t>)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Many simple FUs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array processor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80A262-5B6E-440E-99C6-DD695D60CAF2}" type="slidenum">
              <a:rPr lang="zh-TW" altLang="en-US" smtClean="0"/>
              <a:pPr>
                <a:defRPr/>
              </a:pPr>
              <a:t>12</a:t>
            </a:fld>
            <a:endParaRPr lang="zh-TW" altLang="zh-TW"/>
          </a:p>
        </p:txBody>
      </p:sp>
      <p:grpSp>
        <p:nvGrpSpPr>
          <p:cNvPr id="23" name="群組 22"/>
          <p:cNvGrpSpPr/>
          <p:nvPr/>
        </p:nvGrpSpPr>
        <p:grpSpPr>
          <a:xfrm>
            <a:off x="4932040" y="2492896"/>
            <a:ext cx="2592288" cy="1440160"/>
            <a:chOff x="755576" y="2852936"/>
            <a:chExt cx="2304256" cy="1224136"/>
          </a:xfrm>
        </p:grpSpPr>
        <p:sp>
          <p:nvSpPr>
            <p:cNvPr id="6" name="矩形 5"/>
            <p:cNvSpPr/>
            <p:nvPr/>
          </p:nvSpPr>
          <p:spPr bwMode="auto">
            <a:xfrm>
              <a:off x="755576" y="335699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1043608" y="335699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331640" y="335699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1619672" y="335699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907704" y="335699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2195736" y="335699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483768" y="335699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2771800" y="335699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755576" y="371703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043608" y="371703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1331640" y="371703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619672" y="371703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907704" y="371703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2195736" y="371703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483768" y="371703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771800" y="3717032"/>
              <a:ext cx="288032" cy="360040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PE</a:t>
              </a:r>
              <a:endPara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755576" y="2852936"/>
              <a:ext cx="2304256" cy="504056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標楷體" panose="03000509000000000000" pitchFamily="65" charset="-120"/>
                </a:rPr>
                <a:t>Register file</a:t>
              </a:r>
              <a:endPara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5776767" y="5312269"/>
            <a:ext cx="329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latin typeface="+mn-lt"/>
              </a:rPr>
              <a:t>* A PE (processing element) may just be a simple integer ALU</a:t>
            </a:r>
            <a:endParaRPr lang="zh-TW" altLang="en-US" sz="1800" dirty="0" smtClean="0">
              <a:latin typeface="+mn-lt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834213" y="2475953"/>
            <a:ext cx="2592288" cy="593007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rPr>
              <a:t>Register file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827584" y="3068960"/>
            <a:ext cx="2592288" cy="864096"/>
          </a:xfrm>
          <a:prstGeom prst="rec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259632" y="3284984"/>
            <a:ext cx="360040" cy="432048"/>
            <a:chOff x="1043608" y="3140968"/>
            <a:chExt cx="432048" cy="876803"/>
          </a:xfrm>
        </p:grpSpPr>
        <p:sp>
          <p:nvSpPr>
            <p:cNvPr id="25" name="矩形 24"/>
            <p:cNvSpPr/>
            <p:nvPr/>
          </p:nvSpPr>
          <p:spPr bwMode="auto">
            <a:xfrm>
              <a:off x="1043608" y="3140968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1043608" y="3284984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043608" y="3429000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1043608" y="3573016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1043608" y="3717032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043608" y="3861048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871700" y="3284984"/>
            <a:ext cx="360040" cy="432048"/>
            <a:chOff x="1043608" y="3140968"/>
            <a:chExt cx="432048" cy="876803"/>
          </a:xfrm>
        </p:grpSpPr>
        <p:sp>
          <p:nvSpPr>
            <p:cNvPr id="33" name="矩形 32"/>
            <p:cNvSpPr/>
            <p:nvPr/>
          </p:nvSpPr>
          <p:spPr bwMode="auto">
            <a:xfrm>
              <a:off x="1043608" y="3140968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1043608" y="3284984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1043608" y="3429000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1043608" y="3573016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1043608" y="3717032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1043608" y="3861048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2483768" y="3284984"/>
            <a:ext cx="360040" cy="432048"/>
            <a:chOff x="1043608" y="3140968"/>
            <a:chExt cx="432048" cy="876803"/>
          </a:xfrm>
        </p:grpSpPr>
        <p:sp>
          <p:nvSpPr>
            <p:cNvPr id="40" name="矩形 39"/>
            <p:cNvSpPr/>
            <p:nvPr/>
          </p:nvSpPr>
          <p:spPr bwMode="auto">
            <a:xfrm>
              <a:off x="1043608" y="3140968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1043608" y="3284984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1043608" y="3429000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1043608" y="3573016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1043608" y="3717032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1043608" y="3861048"/>
              <a:ext cx="432048" cy="15672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611560" y="43651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These FUs (a pipeline operating on multiple data or m PEs operating on m data) can be activated by a single instruction</a:t>
            </a:r>
          </a:p>
          <a:p>
            <a:r>
              <a:rPr lang="en-US" altLang="zh-TW" dirty="0" smtClean="0">
                <a:latin typeface="+mn-lt"/>
                <a:sym typeface="Wingdings" panose="05000000000000000000" pitchFamily="2" charset="2"/>
              </a:rPr>
              <a:t> SIMD</a:t>
            </a:r>
            <a:endParaRPr lang="zh-TW" alt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8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SIMD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Vector architectures</a:t>
            </a:r>
          </a:p>
          <a:p>
            <a:pPr lvl="1"/>
            <a:r>
              <a:rPr lang="en-US" dirty="0" smtClean="0"/>
              <a:t>One instruction to cause </a:t>
            </a:r>
            <a:r>
              <a:rPr lang="en-US" u="sng" dirty="0" smtClean="0"/>
              <a:t>pipelined</a:t>
            </a:r>
            <a:r>
              <a:rPr lang="en-US" dirty="0" smtClean="0"/>
              <a:t> execution of many data operations</a:t>
            </a:r>
          </a:p>
          <a:p>
            <a:r>
              <a:rPr lang="en-US" dirty="0" smtClean="0"/>
              <a:t>Graphics processing units (GPUs) and array processors</a:t>
            </a:r>
          </a:p>
          <a:p>
            <a:pPr lvl="1"/>
            <a:r>
              <a:rPr lang="en-US" dirty="0" smtClean="0"/>
              <a:t>One instruction to cause </a:t>
            </a:r>
            <a:r>
              <a:rPr lang="en-US" u="sng" dirty="0" smtClean="0"/>
              <a:t>simultaneous</a:t>
            </a:r>
            <a:r>
              <a:rPr lang="en-US" dirty="0" smtClean="0"/>
              <a:t> execution of many data elements </a:t>
            </a:r>
          </a:p>
          <a:p>
            <a:r>
              <a:rPr lang="en-US" dirty="0" smtClean="0"/>
              <a:t>Multimedia SIMD instruction set extensions</a:t>
            </a:r>
          </a:p>
          <a:p>
            <a:pPr lvl="1"/>
            <a:r>
              <a:rPr lang="en-US" dirty="0" smtClean="0"/>
              <a:t>ISA extensions with simultaneously parallel data operations for multimedia applications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13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757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SIMD Architectures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SIMD exploits significant data-level parallelism for special types of computations, e.g.</a:t>
            </a:r>
          </a:p>
          <a:p>
            <a:pPr lvl="1"/>
            <a:r>
              <a:rPr lang="en-US" dirty="0" smtClean="0"/>
              <a:t>Matrix-oriented scientific computing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edia-oriented image, video and audio processing</a:t>
            </a:r>
          </a:p>
          <a:p>
            <a:pPr lvl="1"/>
            <a:r>
              <a:rPr lang="en-US" dirty="0" smtClean="0"/>
              <a:t>Warrant special architecture designs: vector or array</a:t>
            </a:r>
          </a:p>
          <a:p>
            <a:r>
              <a:rPr lang="en-US" dirty="0" smtClean="0"/>
              <a:t>SIMD is more energy efficient and has higher computation density than MIMD</a:t>
            </a:r>
          </a:p>
          <a:p>
            <a:pPr lvl="1"/>
            <a:r>
              <a:rPr lang="en-US" dirty="0" smtClean="0"/>
              <a:t>Only needs to fetch one instruction per data operation</a:t>
            </a:r>
          </a:p>
          <a:p>
            <a:pPr lvl="1"/>
            <a:r>
              <a:rPr lang="en-US" dirty="0" smtClean="0"/>
              <a:t>Can be used as special functional units or accelerators</a:t>
            </a:r>
          </a:p>
          <a:p>
            <a:r>
              <a:rPr lang="en-US" dirty="0" smtClean="0"/>
              <a:t>SIMD allows programmer to continue to think sequentially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14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73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 to parallel processing and data-level parallelism (Sec. 4.1)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Vector architecture (Sec. 4.2)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Basic architecture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Enhancements</a:t>
            </a:r>
          </a:p>
          <a:p>
            <a:r>
              <a:rPr lang="en-US" altLang="zh-TW" dirty="0" smtClean="0"/>
              <a:t>SIMD instruction set extensions (Sec. 4.3)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Graphics processing units (Sec. 4.4)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Detecting and enhancing loop-level parallelism (Sec. 4.5)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15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000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Vector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vector is a one-dimensional array of numbers</a:t>
            </a:r>
          </a:p>
          <a:p>
            <a:r>
              <a:rPr lang="en-US" altLang="zh-TW" dirty="0" smtClean="0"/>
              <a:t>Many scientific/commercial programs use vectors</a:t>
            </a:r>
          </a:p>
          <a:p>
            <a:pPr marL="914400" lvl="2" indent="0">
              <a:buNone/>
            </a:pP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&lt;1000; 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// DAXPY</a:t>
            </a:r>
          </a:p>
          <a:p>
            <a:pPr marL="914400" lvl="2" indent="0">
              <a:buNone/>
            </a:pP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Y[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a * X[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 Y[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altLang="zh-TW" dirty="0" smtClean="0"/>
              <a:t>A </a:t>
            </a:r>
            <a:r>
              <a:rPr lang="en-US" altLang="zh-TW" i="1" dirty="0" smtClean="0"/>
              <a:t>vector processor </a:t>
            </a:r>
            <a:r>
              <a:rPr lang="en-US" altLang="zh-TW" dirty="0" smtClean="0"/>
              <a:t>is one whose instructions operate on vectors rather than scalar (single data) values</a:t>
            </a:r>
          </a:p>
          <a:p>
            <a:pPr lvl="1"/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16</a:t>
            </a:fld>
            <a:endParaRPr lang="zh-TW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9040"/>
            <a:ext cx="1733550" cy="22953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11" y="3746847"/>
            <a:ext cx="2181225" cy="23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i="1" dirty="0" smtClean="0"/>
              <a:t>vector instruction </a:t>
            </a:r>
            <a:r>
              <a:rPr lang="en-US" altLang="zh-TW" dirty="0" smtClean="0"/>
              <a:t>performs an operation on each element in consecutive cycles</a:t>
            </a:r>
          </a:p>
          <a:p>
            <a:pPr lvl="1"/>
            <a:r>
              <a:rPr lang="en-US" altLang="zh-TW" dirty="0" smtClean="0"/>
              <a:t>Vector functional units are pipelined</a:t>
            </a:r>
          </a:p>
          <a:p>
            <a:pPr lvl="1"/>
            <a:r>
              <a:rPr lang="en-US" altLang="zh-TW" dirty="0" smtClean="0"/>
              <a:t>Each pipeline stage operates on a different data element</a:t>
            </a:r>
          </a:p>
          <a:p>
            <a:pPr lvl="1"/>
            <a:endParaRPr lang="en-US" altLang="zh-TW" dirty="0" smtClean="0"/>
          </a:p>
          <a:p>
            <a:r>
              <a:rPr lang="en-US" altLang="zh-TW" dirty="0"/>
              <a:t>Basic </a:t>
            </a:r>
            <a:r>
              <a:rPr lang="en-US" altLang="zh-TW" dirty="0" smtClean="0"/>
              <a:t>requirements of vector processors</a:t>
            </a:r>
            <a:endParaRPr lang="en-US" altLang="zh-TW" dirty="0"/>
          </a:p>
          <a:p>
            <a:pPr lvl="1"/>
            <a:r>
              <a:rPr lang="en-US" altLang="zh-TW" dirty="0"/>
              <a:t>Load/store vectors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vector registers </a:t>
            </a:r>
            <a:r>
              <a:rPr lang="en-US" altLang="zh-TW" dirty="0">
                <a:sym typeface="Wingdings" panose="05000000000000000000" pitchFamily="2" charset="2"/>
              </a:rPr>
              <a:t>(contain vectors)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Operate on vectors of different lengths 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vector length register</a:t>
            </a:r>
            <a:r>
              <a:rPr lang="en-US" altLang="zh-TW" dirty="0">
                <a:sym typeface="Wingdings" panose="05000000000000000000" pitchFamily="2" charset="2"/>
              </a:rPr>
              <a:t> (</a:t>
            </a:r>
            <a:r>
              <a:rPr lang="en-US" altLang="zh-TW" i="1" dirty="0">
                <a:sym typeface="Wingdings" panose="05000000000000000000" pitchFamily="2" charset="2"/>
              </a:rPr>
              <a:t>VLR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Elements of a vector might be stored apart from each other in memory 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vector stride register 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en-US" altLang="zh-TW" i="1" dirty="0">
                <a:sym typeface="Wingdings" panose="05000000000000000000" pitchFamily="2" charset="2"/>
              </a:rPr>
              <a:t>VSTR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17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759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</a:t>
            </a:r>
            <a:r>
              <a:rPr lang="en-US" altLang="zh-TW" dirty="0"/>
              <a:t>in a Vector Processor?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scalar processor (e.g. a MIPS processor) </a:t>
            </a:r>
          </a:p>
          <a:p>
            <a:pPr lvl="1"/>
            <a:r>
              <a:rPr lang="en-US" altLang="zh-TW" dirty="0" smtClean="0"/>
              <a:t>Scalar register file (32 registers) </a:t>
            </a:r>
          </a:p>
          <a:p>
            <a:pPr lvl="1"/>
            <a:r>
              <a:rPr lang="en-US" altLang="zh-TW" dirty="0" smtClean="0"/>
              <a:t>Scalar functional units (arithmetic, load/store, ...) </a:t>
            </a:r>
          </a:p>
          <a:p>
            <a:r>
              <a:rPr lang="en-US" altLang="zh-TW" dirty="0" smtClean="0"/>
              <a:t>A vector register file (a 2D register array) </a:t>
            </a:r>
          </a:p>
          <a:p>
            <a:pPr lvl="1"/>
            <a:r>
              <a:rPr lang="en-US" altLang="zh-TW" dirty="0" smtClean="0"/>
              <a:t>Each register is an array of elements, e.g. 32 registers with 64 64-bit elements per register </a:t>
            </a:r>
          </a:p>
          <a:p>
            <a:pPr lvl="1"/>
            <a:r>
              <a:rPr lang="en-US" altLang="zh-TW" dirty="0" smtClean="0"/>
              <a:t>MVL = maximum vector length = max # of elements per register </a:t>
            </a:r>
          </a:p>
          <a:p>
            <a:r>
              <a:rPr lang="en-US" altLang="zh-TW" dirty="0" smtClean="0"/>
              <a:t>A set of vector functional units </a:t>
            </a:r>
          </a:p>
          <a:p>
            <a:pPr lvl="1"/>
            <a:r>
              <a:rPr lang="en-US" altLang="zh-TW" dirty="0" smtClean="0"/>
              <a:t>Integer, FP, load/store, ...</a:t>
            </a:r>
          </a:p>
          <a:p>
            <a:pPr lvl="1"/>
            <a:r>
              <a:rPr lang="en-US" altLang="zh-TW" dirty="0" smtClean="0"/>
              <a:t>Sometimes vector and scalar units are combined (shared ALUs)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18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164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 to parallel processing and data-level parallelism (Sec. 4.1)</a:t>
            </a:r>
          </a:p>
          <a:p>
            <a:r>
              <a:rPr lang="en-US" altLang="zh-TW" dirty="0" smtClean="0"/>
              <a:t>Vector architecture (Sec. 4.2)</a:t>
            </a:r>
          </a:p>
          <a:p>
            <a:pPr lvl="1"/>
            <a:r>
              <a:rPr lang="en-US" altLang="zh-TW" dirty="0" smtClean="0"/>
              <a:t>Basic architecture</a:t>
            </a:r>
          </a:p>
          <a:p>
            <a:pPr lvl="1"/>
            <a:r>
              <a:rPr lang="en-US" altLang="zh-TW" dirty="0" smtClean="0"/>
              <a:t>Enhancements</a:t>
            </a:r>
          </a:p>
          <a:p>
            <a:r>
              <a:rPr lang="en-US" altLang="zh-TW" dirty="0" smtClean="0"/>
              <a:t>SIMD instruction set extensions (Sec. 4.3)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Graphics processing units (Sec. 4.4)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Detecting and enhancing loop-level parallelism (Sec. 4.5)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4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 Architecture: </a:t>
            </a:r>
            <a:r>
              <a:rPr lang="en-US" smtClean="0"/>
              <a:t>VMIPS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mtClean="0"/>
              <a:t>Vector registers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Each register holds a 64-element, 64 bits/element vector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Register file has 16 read ports and 8 write ports</a:t>
            </a:r>
          </a:p>
          <a:p>
            <a:pPr>
              <a:spcBef>
                <a:spcPts val="0"/>
              </a:spcBef>
            </a:pPr>
            <a:r>
              <a:rPr lang="en-US" smtClean="0"/>
              <a:t>Vector functional units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Fully pipelined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Data and control hazards are detected</a:t>
            </a:r>
          </a:p>
          <a:p>
            <a:pPr>
              <a:spcBef>
                <a:spcPts val="0"/>
              </a:spcBef>
            </a:pPr>
            <a:r>
              <a:rPr lang="en-US" smtClean="0"/>
              <a:t>Vector load-store unit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Fully pipelined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One word per clock cycle after initial latency</a:t>
            </a:r>
          </a:p>
          <a:p>
            <a:pPr>
              <a:spcBef>
                <a:spcPts val="0"/>
              </a:spcBef>
            </a:pPr>
            <a:r>
              <a:rPr lang="en-US" smtClean="0"/>
              <a:t>Scalar registers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32 general-purpose registers</a:t>
            </a:r>
          </a:p>
          <a:p>
            <a:pPr lvl="1">
              <a:spcBef>
                <a:spcPts val="0"/>
              </a:spcBef>
            </a:pPr>
            <a:r>
              <a:rPr lang="en-US" smtClean="0"/>
              <a:t>32 floating-point registers</a:t>
            </a:r>
            <a:endParaRPr 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19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128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f04-02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196752"/>
            <a:ext cx="4691534" cy="48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Structure of VMIPS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04248" y="555962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Fig. 4.2</a:t>
            </a:r>
            <a:endParaRPr lang="zh-TW" alt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3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Vector Functional Units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deep pipeline (=&gt; fast clock) </a:t>
            </a:r>
            <a:br>
              <a:rPr lang="en-US" altLang="zh-TW" dirty="0" smtClean="0"/>
            </a:br>
            <a:r>
              <a:rPr lang="en-US" altLang="zh-TW" dirty="0" smtClean="0"/>
              <a:t>to execute element operations</a:t>
            </a:r>
          </a:p>
          <a:p>
            <a:r>
              <a:rPr lang="en-US" altLang="zh-TW" dirty="0" smtClean="0"/>
              <a:t>Simplified control of deep pipeline </a:t>
            </a:r>
            <a:br>
              <a:rPr lang="en-US" altLang="zh-TW" dirty="0" smtClean="0"/>
            </a:br>
            <a:r>
              <a:rPr lang="en-US" altLang="zh-TW" dirty="0" smtClean="0"/>
              <a:t>because elements in vector are </a:t>
            </a:r>
            <a:br>
              <a:rPr lang="en-US" altLang="zh-TW" dirty="0" smtClean="0"/>
            </a:br>
            <a:r>
              <a:rPr lang="en-US" altLang="zh-TW" dirty="0" smtClean="0"/>
              <a:t>independent  </a:t>
            </a:r>
          </a:p>
          <a:p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21</a:t>
            </a:fld>
            <a:endParaRPr lang="zh-TW" altLang="zh-TW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6477000" y="2971800"/>
            <a:ext cx="914400" cy="22860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6477000" y="3886200"/>
            <a:ext cx="993775" cy="76200"/>
            <a:chOff x="1536" y="2256"/>
            <a:chExt cx="626" cy="48"/>
          </a:xfrm>
        </p:grpSpPr>
        <p:sp>
          <p:nvSpPr>
            <p:cNvPr id="34853" name="Rectangle 6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zh-TW" altLang="zh-TW" sz="1800"/>
            </a:p>
          </p:txBody>
        </p:sp>
        <p:sp>
          <p:nvSpPr>
            <p:cNvPr id="34854" name="Freeform 7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4855" name="Line 8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34822" name="Group 9"/>
          <p:cNvGrpSpPr>
            <a:grpSpLocks/>
          </p:cNvGrpSpPr>
          <p:nvPr/>
        </p:nvGrpSpPr>
        <p:grpSpPr bwMode="auto">
          <a:xfrm>
            <a:off x="6477000" y="3124200"/>
            <a:ext cx="993775" cy="76200"/>
            <a:chOff x="1536" y="2256"/>
            <a:chExt cx="626" cy="48"/>
          </a:xfrm>
        </p:grpSpPr>
        <p:sp>
          <p:nvSpPr>
            <p:cNvPr id="34850" name="Rectangle 1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zh-TW" altLang="zh-TW" sz="1800"/>
            </a:p>
          </p:txBody>
        </p:sp>
        <p:sp>
          <p:nvSpPr>
            <p:cNvPr id="34851" name="Freeform 1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4852" name="Line 1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34823" name="Group 13"/>
          <p:cNvGrpSpPr>
            <a:grpSpLocks/>
          </p:cNvGrpSpPr>
          <p:nvPr/>
        </p:nvGrpSpPr>
        <p:grpSpPr bwMode="auto">
          <a:xfrm>
            <a:off x="6477000" y="3505200"/>
            <a:ext cx="993775" cy="76200"/>
            <a:chOff x="1536" y="2256"/>
            <a:chExt cx="626" cy="48"/>
          </a:xfrm>
        </p:grpSpPr>
        <p:sp>
          <p:nvSpPr>
            <p:cNvPr id="34847" name="Rectangle 1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zh-TW" altLang="zh-TW" sz="1800"/>
            </a:p>
          </p:txBody>
        </p:sp>
        <p:sp>
          <p:nvSpPr>
            <p:cNvPr id="34848" name="Freeform 1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4849" name="Line 1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34824" name="Line 17"/>
          <p:cNvSpPr>
            <a:spLocks noChangeShapeType="1"/>
          </p:cNvSpPr>
          <p:nvPr/>
        </p:nvSpPr>
        <p:spPr bwMode="auto">
          <a:xfrm>
            <a:off x="7239000" y="2667000"/>
            <a:ext cx="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34825" name="Line 18"/>
          <p:cNvSpPr>
            <a:spLocks noChangeShapeType="1"/>
          </p:cNvSpPr>
          <p:nvPr/>
        </p:nvSpPr>
        <p:spPr bwMode="auto">
          <a:xfrm>
            <a:off x="6629400" y="2667000"/>
            <a:ext cx="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34826" name="Freeform 19"/>
          <p:cNvSpPr>
            <a:spLocks/>
          </p:cNvSpPr>
          <p:nvPr/>
        </p:nvSpPr>
        <p:spPr bwMode="auto">
          <a:xfrm>
            <a:off x="6934200" y="2667000"/>
            <a:ext cx="762000" cy="2743200"/>
          </a:xfrm>
          <a:custGeom>
            <a:avLst/>
            <a:gdLst>
              <a:gd name="T0" fmla="*/ 0 w 482"/>
              <a:gd name="T1" fmla="*/ 2147483647 h 1584"/>
              <a:gd name="T2" fmla="*/ 2147483647 w 482"/>
              <a:gd name="T3" fmla="*/ 2147483647 h 1584"/>
              <a:gd name="T4" fmla="*/ 2147483647 w 482"/>
              <a:gd name="T5" fmla="*/ 2147483647 h 1584"/>
              <a:gd name="T6" fmla="*/ 2147483647 w 482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482"/>
              <a:gd name="T13" fmla="*/ 0 h 1584"/>
              <a:gd name="T14" fmla="*/ 482 w 482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2" h="1584">
                <a:moveTo>
                  <a:pt x="0" y="1490"/>
                </a:moveTo>
                <a:lnTo>
                  <a:pt x="2" y="1584"/>
                </a:lnTo>
                <a:lnTo>
                  <a:pt x="482" y="1584"/>
                </a:lnTo>
                <a:lnTo>
                  <a:pt x="48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34827" name="Rectangle 20"/>
          <p:cNvSpPr>
            <a:spLocks noChangeArrowheads="1"/>
          </p:cNvSpPr>
          <p:nvPr/>
        </p:nvSpPr>
        <p:spPr bwMode="auto">
          <a:xfrm>
            <a:off x="6400800" y="1371600"/>
            <a:ext cx="457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 dirty="0">
                <a:latin typeface="+mn-lt"/>
                <a:ea typeface="Gulim" panose="020B0600000101010101" pitchFamily="34" charset="-127"/>
              </a:rPr>
              <a:t>V1</a:t>
            </a:r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6934200" y="1371600"/>
            <a:ext cx="457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>
                <a:latin typeface="+mn-lt"/>
                <a:ea typeface="Gulim" panose="020B0600000101010101" pitchFamily="34" charset="-127"/>
              </a:rPr>
              <a:t>V2</a:t>
            </a:r>
          </a:p>
        </p:txBody>
      </p:sp>
      <p:sp>
        <p:nvSpPr>
          <p:cNvPr id="34829" name="Rectangle 22"/>
          <p:cNvSpPr>
            <a:spLocks noChangeArrowheads="1"/>
          </p:cNvSpPr>
          <p:nvPr/>
        </p:nvSpPr>
        <p:spPr bwMode="auto">
          <a:xfrm>
            <a:off x="7467600" y="1371600"/>
            <a:ext cx="457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>
                <a:latin typeface="+mn-lt"/>
                <a:ea typeface="Gulim" panose="020B0600000101010101" pitchFamily="34" charset="-127"/>
              </a:rPr>
              <a:t>V3</a:t>
            </a:r>
          </a:p>
        </p:txBody>
      </p:sp>
      <p:sp>
        <p:nvSpPr>
          <p:cNvPr id="34830" name="Text Box 23"/>
          <p:cNvSpPr txBox="1">
            <a:spLocks noChangeArrowheads="1"/>
          </p:cNvSpPr>
          <p:nvPr/>
        </p:nvSpPr>
        <p:spPr bwMode="auto">
          <a:xfrm>
            <a:off x="6228184" y="5606406"/>
            <a:ext cx="19062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dirty="0">
                <a:latin typeface="+mn-lt"/>
                <a:ea typeface="Gulim" panose="020B0600000101010101" pitchFamily="34" charset="-127"/>
              </a:rPr>
              <a:t>V3 </a:t>
            </a:r>
            <a:r>
              <a:rPr lang="en-US" altLang="ko-KR" dirty="0" smtClean="0">
                <a:latin typeface="+mn-lt"/>
                <a:ea typeface="Gulim" panose="020B0600000101010101" pitchFamily="34" charset="-127"/>
                <a:sym typeface="Wingdings" panose="05000000000000000000" pitchFamily="2" charset="2"/>
              </a:rPr>
              <a:t></a:t>
            </a:r>
            <a:r>
              <a:rPr lang="en-US" altLang="ko-KR" dirty="0" smtClean="0">
                <a:latin typeface="+mn-lt"/>
                <a:ea typeface="Gulim" panose="020B0600000101010101" pitchFamily="34" charset="-127"/>
              </a:rPr>
              <a:t> V1 </a:t>
            </a:r>
            <a:r>
              <a:rPr lang="en-US" altLang="ko-KR" dirty="0">
                <a:latin typeface="+mn-lt"/>
                <a:ea typeface="Gulim" panose="020B0600000101010101" pitchFamily="34" charset="-127"/>
              </a:rPr>
              <a:t>* </a:t>
            </a:r>
            <a:r>
              <a:rPr lang="en-US" altLang="ko-KR" dirty="0" smtClean="0">
                <a:latin typeface="+mn-lt"/>
                <a:ea typeface="Gulim" panose="020B0600000101010101" pitchFamily="34" charset="-127"/>
              </a:rPr>
              <a:t>V2</a:t>
            </a:r>
            <a:endParaRPr lang="en-US" altLang="ko-KR" dirty="0">
              <a:latin typeface="+mn-lt"/>
              <a:ea typeface="Gulim" panose="020B0600000101010101" pitchFamily="34" charset="-127"/>
            </a:endParaRPr>
          </a:p>
        </p:txBody>
      </p:sp>
      <p:grpSp>
        <p:nvGrpSpPr>
          <p:cNvPr id="34831" name="Group 24"/>
          <p:cNvGrpSpPr>
            <a:grpSpLocks/>
          </p:cNvGrpSpPr>
          <p:nvPr/>
        </p:nvGrpSpPr>
        <p:grpSpPr bwMode="auto">
          <a:xfrm>
            <a:off x="6477000" y="5029200"/>
            <a:ext cx="993775" cy="76200"/>
            <a:chOff x="1536" y="2256"/>
            <a:chExt cx="626" cy="48"/>
          </a:xfrm>
        </p:grpSpPr>
        <p:sp>
          <p:nvSpPr>
            <p:cNvPr id="34844" name="Rectangle 2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zh-TW" altLang="zh-TW" sz="1800"/>
            </a:p>
          </p:txBody>
        </p:sp>
        <p:sp>
          <p:nvSpPr>
            <p:cNvPr id="34845" name="Freeform 2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4846" name="Line 2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34832" name="Group 28"/>
          <p:cNvGrpSpPr>
            <a:grpSpLocks/>
          </p:cNvGrpSpPr>
          <p:nvPr/>
        </p:nvGrpSpPr>
        <p:grpSpPr bwMode="auto">
          <a:xfrm>
            <a:off x="6477000" y="4267200"/>
            <a:ext cx="993775" cy="76200"/>
            <a:chOff x="1536" y="2256"/>
            <a:chExt cx="626" cy="48"/>
          </a:xfrm>
        </p:grpSpPr>
        <p:sp>
          <p:nvSpPr>
            <p:cNvPr id="34841" name="Rectangle 2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zh-TW" altLang="zh-TW" sz="1800"/>
            </a:p>
          </p:txBody>
        </p:sp>
        <p:sp>
          <p:nvSpPr>
            <p:cNvPr id="34842" name="Freeform 3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4843" name="Line 3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34833" name="Group 32"/>
          <p:cNvGrpSpPr>
            <a:grpSpLocks/>
          </p:cNvGrpSpPr>
          <p:nvPr/>
        </p:nvGrpSpPr>
        <p:grpSpPr bwMode="auto">
          <a:xfrm>
            <a:off x="6477000" y="4648200"/>
            <a:ext cx="993775" cy="76200"/>
            <a:chOff x="1536" y="2256"/>
            <a:chExt cx="626" cy="48"/>
          </a:xfrm>
        </p:grpSpPr>
        <p:sp>
          <p:nvSpPr>
            <p:cNvPr id="34838" name="Rectangle 3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zh-TW" altLang="zh-TW" sz="1800"/>
            </a:p>
          </p:txBody>
        </p:sp>
        <p:sp>
          <p:nvSpPr>
            <p:cNvPr id="34839" name="Freeform 3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4840" name="Line 3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34834" name="Text Box 36"/>
          <p:cNvSpPr txBox="1">
            <a:spLocks noChangeArrowheads="1"/>
          </p:cNvSpPr>
          <p:nvPr/>
        </p:nvSpPr>
        <p:spPr bwMode="auto">
          <a:xfrm>
            <a:off x="3733800" y="39624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ko-KR" altLang="en-US" sz="1800">
              <a:latin typeface="Verdana" panose="020B0604030504040204" pitchFamily="34" charset="0"/>
              <a:ea typeface="Gulim" panose="020B0600000101010101" pitchFamily="34" charset="-127"/>
            </a:endParaRPr>
          </a:p>
        </p:txBody>
      </p:sp>
      <p:sp>
        <p:nvSpPr>
          <p:cNvPr id="34835" name="Text Box 37"/>
          <p:cNvSpPr txBox="1">
            <a:spLocks noChangeArrowheads="1"/>
          </p:cNvSpPr>
          <p:nvPr/>
        </p:nvSpPr>
        <p:spPr bwMode="auto">
          <a:xfrm>
            <a:off x="2660650" y="4491038"/>
            <a:ext cx="3504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i="1" dirty="0" smtClean="0">
                <a:latin typeface="+mn-lt"/>
                <a:ea typeface="Gulim" panose="020B0600000101010101" pitchFamily="34" charset="-127"/>
              </a:rPr>
              <a:t>Six-stage </a:t>
            </a:r>
            <a:r>
              <a:rPr lang="en-US" altLang="ko-KR" i="1" dirty="0">
                <a:latin typeface="+mn-lt"/>
                <a:ea typeface="Gulim" panose="020B0600000101010101" pitchFamily="34" charset="-127"/>
              </a:rPr>
              <a:t>multiply pipeline</a:t>
            </a:r>
          </a:p>
        </p:txBody>
      </p:sp>
      <p:sp>
        <p:nvSpPr>
          <p:cNvPr id="34836" name="Line 38"/>
          <p:cNvSpPr>
            <a:spLocks noChangeShapeType="1"/>
          </p:cNvSpPr>
          <p:nvPr/>
        </p:nvSpPr>
        <p:spPr bwMode="auto">
          <a:xfrm flipV="1">
            <a:off x="5715000" y="4343400"/>
            <a:ext cx="762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4837" name="TextBox 39"/>
          <p:cNvSpPr txBox="1">
            <a:spLocks noChangeArrowheads="1"/>
          </p:cNvSpPr>
          <p:nvPr/>
        </p:nvSpPr>
        <p:spPr bwMode="auto">
          <a:xfrm>
            <a:off x="152400" y="6535738"/>
            <a:ext cx="1738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000"/>
              <a:t>Slide credit: Krste Asanovic</a:t>
            </a:r>
          </a:p>
        </p:txBody>
      </p:sp>
    </p:spTree>
    <p:extLst>
      <p:ext uri="{BB962C8B-B14F-4D97-AF65-F5344CB8AC3E}">
        <p14:creationId xmlns:p14="http://schemas.microsoft.com/office/powerpoint/2010/main" val="10395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VMIPS Instructions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ADDVV.D:  add two vectors</a:t>
            </a:r>
          </a:p>
          <a:p>
            <a:r>
              <a:rPr lang="en-US" dirty="0" smtClean="0"/>
              <a:t>ADDVS.D:  add vector to a scalar</a:t>
            </a:r>
          </a:p>
          <a:p>
            <a:r>
              <a:rPr lang="en-US" dirty="0" smtClean="0"/>
              <a:t>LV/SV:  vector load and vector store from address</a:t>
            </a:r>
          </a:p>
          <a:p>
            <a:r>
              <a:rPr lang="en-US" dirty="0" smtClean="0"/>
              <a:t>Example:  DAXPY (Y = a * X + Y)</a:t>
            </a:r>
          </a:p>
          <a:p>
            <a:pPr marL="457200" lvl="1" indent="0">
              <a:buNone/>
            </a:pPr>
            <a:r>
              <a:rPr lang="en-US" dirty="0" smtClean="0"/>
              <a:t>L.D		F0,a		; load scalar a</a:t>
            </a:r>
          </a:p>
          <a:p>
            <a:pPr marL="457200" lvl="1" indent="0">
              <a:buNone/>
            </a:pPr>
            <a:r>
              <a:rPr lang="en-US" dirty="0" smtClean="0"/>
              <a:t>LV		V1,Rx		; load vector X</a:t>
            </a:r>
          </a:p>
          <a:p>
            <a:pPr marL="457200" lvl="1" indent="0">
              <a:buNone/>
            </a:pPr>
            <a:r>
              <a:rPr lang="en-US" dirty="0" smtClean="0"/>
              <a:t>MULVS.D	V2,V1,F0	; vector-scalar multiply</a:t>
            </a:r>
          </a:p>
          <a:p>
            <a:pPr marL="457200" lvl="1" indent="0">
              <a:buNone/>
            </a:pPr>
            <a:r>
              <a:rPr lang="en-US" dirty="0" smtClean="0"/>
              <a:t>LV		V3,Ry		; load vector Y</a:t>
            </a:r>
          </a:p>
          <a:p>
            <a:pPr marL="457200" lvl="1" indent="0">
              <a:buNone/>
            </a:pPr>
            <a:r>
              <a:rPr lang="en-US" dirty="0" smtClean="0"/>
              <a:t>ADDVV.D	V4,V2,V3	; add</a:t>
            </a:r>
          </a:p>
          <a:p>
            <a:pPr marL="457200" lvl="1" indent="0">
              <a:buNone/>
            </a:pPr>
            <a:r>
              <a:rPr lang="en-US" dirty="0" smtClean="0"/>
              <a:t>SV		Ry,V4		; store the result</a:t>
            </a:r>
          </a:p>
          <a:p>
            <a:r>
              <a:rPr lang="en-US" dirty="0" smtClean="0"/>
              <a:t>Requires 6 instructions vs. almost 600 for MIPS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22</a:t>
            </a:fld>
            <a:endParaRPr lang="zh-TW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6012160" y="1412776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(see Fig. 4.3)</a:t>
            </a:r>
            <a:endParaRPr lang="zh-TW" alt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3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Advantages of Vector Processors</a:t>
            </a:r>
            <a:endParaRPr lang="en-US" altLang="zh-TW" dirty="0" smtClean="0"/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 dependencies within a vector </a:t>
            </a:r>
          </a:p>
          <a:p>
            <a:pPr lvl="1"/>
            <a:r>
              <a:rPr lang="en-US" altLang="zh-TW" dirty="0" smtClean="0"/>
              <a:t>Pipelining, parallelization work well</a:t>
            </a:r>
          </a:p>
          <a:p>
            <a:pPr lvl="1"/>
            <a:r>
              <a:rPr lang="en-US" altLang="zh-TW" dirty="0" smtClean="0"/>
              <a:t>Can have very deep pipelines, no dependencies! </a:t>
            </a:r>
          </a:p>
          <a:p>
            <a:r>
              <a:rPr lang="en-US" altLang="zh-TW" dirty="0" smtClean="0"/>
              <a:t>Each instruction generates a lot of work </a:t>
            </a:r>
          </a:p>
          <a:p>
            <a:pPr lvl="1"/>
            <a:r>
              <a:rPr lang="en-US" altLang="zh-TW" dirty="0" smtClean="0"/>
              <a:t>Reduces instruction fetch bandwidth</a:t>
            </a:r>
          </a:p>
          <a:p>
            <a:r>
              <a:rPr lang="en-US" altLang="zh-TW" dirty="0" smtClean="0"/>
              <a:t>Highly regular memory access pattern </a:t>
            </a:r>
          </a:p>
          <a:p>
            <a:pPr lvl="1"/>
            <a:r>
              <a:rPr lang="en-US" altLang="zh-TW" dirty="0" smtClean="0"/>
              <a:t>Interleaving multiple banks for higher memory bandwidth</a:t>
            </a:r>
          </a:p>
          <a:p>
            <a:pPr lvl="1"/>
            <a:r>
              <a:rPr lang="en-US" altLang="zh-TW" dirty="0" smtClean="0"/>
              <a:t>Allow prefetching</a:t>
            </a:r>
          </a:p>
          <a:p>
            <a:r>
              <a:rPr lang="en-US" altLang="zh-TW" dirty="0" smtClean="0"/>
              <a:t>No need to explicitly code loops </a:t>
            </a:r>
          </a:p>
          <a:p>
            <a:pPr lvl="1"/>
            <a:r>
              <a:rPr lang="en-US" altLang="zh-TW" dirty="0" smtClean="0"/>
              <a:t>Fewer branches in the instruction sequence</a:t>
            </a:r>
          </a:p>
          <a:p>
            <a:pPr lvl="1"/>
            <a:r>
              <a:rPr lang="en-US" altLang="zh-TW" dirty="0" smtClean="0"/>
              <a:t>Easier to program (but still need to explicitly say it)</a:t>
            </a:r>
          </a:p>
          <a:p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604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Disadvantages of Vector Processors</a:t>
            </a:r>
            <a:endParaRPr lang="en-US" altLang="zh-TW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Works (only) if parallelism is regular (data/SIMD parallelism)</a:t>
            </a:r>
          </a:p>
          <a:p>
            <a:pPr lvl="1"/>
            <a:r>
              <a:rPr lang="en-US" altLang="zh-TW" dirty="0" smtClean="0"/>
              <a:t>Very inefficient if parallelism is irregular</a:t>
            </a:r>
          </a:p>
          <a:p>
            <a:pPr lvl="1"/>
            <a:r>
              <a:rPr lang="en-US" altLang="zh-TW" dirty="0" smtClean="0"/>
              <a:t>How about searching for a key in a linked list?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Memory (bandwidth) can easily become a bottleneck, especially if</a:t>
            </a:r>
          </a:p>
          <a:p>
            <a:pPr lvl="1"/>
            <a:r>
              <a:rPr lang="en-US" altLang="zh-TW" dirty="0" smtClean="0"/>
              <a:t>Compute/memory operation balance is not maintained</a:t>
            </a:r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ata is not mapped appropriately to memory banks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111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Execution Time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Execution time depends on three factors:</a:t>
            </a:r>
          </a:p>
          <a:p>
            <a:pPr lvl="1"/>
            <a:r>
              <a:rPr lang="en-US" smtClean="0"/>
              <a:t>Length of operand vectors</a:t>
            </a:r>
          </a:p>
          <a:p>
            <a:pPr lvl="1"/>
            <a:r>
              <a:rPr lang="en-US" smtClean="0"/>
              <a:t>Structural hazards</a:t>
            </a:r>
          </a:p>
          <a:p>
            <a:pPr lvl="1"/>
            <a:r>
              <a:rPr lang="en-US" smtClean="0"/>
              <a:t>Data dependencies</a:t>
            </a:r>
          </a:p>
          <a:p>
            <a:r>
              <a:rPr lang="en-US" smtClean="0"/>
              <a:t>VMIPS functional units consume one element per clock cycle</a:t>
            </a:r>
          </a:p>
          <a:p>
            <a:pPr lvl="1"/>
            <a:r>
              <a:rPr lang="en-US" smtClean="0"/>
              <a:t>Execution time for one vector instruction is approximately the vector length</a:t>
            </a:r>
          </a:p>
          <a:p>
            <a:r>
              <a:rPr lang="en-US" smtClean="0"/>
              <a:t>How to estimate the execution time of a set of vector instructions?</a:t>
            </a:r>
          </a:p>
          <a:p>
            <a:pPr lvl="1"/>
            <a:r>
              <a:rPr lang="en-US" smtClean="0"/>
              <a:t>Intuitive: count number of vector instructions multiplied by their lengths</a:t>
            </a:r>
            <a:endParaRPr 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762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Chaining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Under the intuitive model, one vector instruction must finish its execution before the next instruction can start</a:t>
            </a:r>
          </a:p>
          <a:p>
            <a:pPr lvl="1"/>
            <a:r>
              <a:rPr lang="en-US" altLang="zh-TW" dirty="0" smtClean="0"/>
              <a:t>Output of a vector functional unit cannot be used as the input of another (i.e., no vector data forwarding)</a:t>
            </a:r>
          </a:p>
          <a:p>
            <a:r>
              <a:rPr lang="en-US" dirty="0" smtClean="0"/>
              <a:t>Chaining for optimized vector execution</a:t>
            </a:r>
          </a:p>
          <a:p>
            <a:pPr lvl="1"/>
            <a:r>
              <a:rPr lang="en-US" dirty="0" smtClean="0"/>
              <a:t>Allows a vector operation to start as soon as the individual elements of its vector source operand become available from another vector functional unit</a:t>
            </a:r>
          </a:p>
          <a:p>
            <a:pPr lvl="1"/>
            <a:r>
              <a:rPr lang="en-US" altLang="zh-TW" dirty="0" smtClean="0"/>
              <a:t>A sequence of vector instructions </a:t>
            </a:r>
            <a:r>
              <a:rPr lang="en-US" altLang="zh-TW" dirty="0"/>
              <a:t>with read-after-write dependency hazards can be </a:t>
            </a:r>
            <a:r>
              <a:rPr lang="en-US" altLang="zh-TW" dirty="0" smtClean="0"/>
              <a:t>chained together 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378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Vector Chaining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forwarding from one vector functional unit to another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27</a:t>
            </a:fld>
            <a:endParaRPr lang="zh-TW" altLang="zh-TW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2209800"/>
            <a:ext cx="1547813" cy="3657600"/>
            <a:chOff x="1824" y="1392"/>
            <a:chExt cx="975" cy="2304"/>
          </a:xfrm>
        </p:grpSpPr>
        <p:sp>
          <p:nvSpPr>
            <p:cNvPr id="43067" name="Rectangle 5"/>
            <p:cNvSpPr>
              <a:spLocks noChangeArrowheads="1"/>
            </p:cNvSpPr>
            <p:nvPr/>
          </p:nvSpPr>
          <p:spPr bwMode="auto">
            <a:xfrm>
              <a:off x="1824" y="3456"/>
              <a:ext cx="835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Memory</a:t>
              </a:r>
            </a:p>
          </p:txBody>
        </p:sp>
        <p:sp>
          <p:nvSpPr>
            <p:cNvPr id="43068" name="Rectangle 6"/>
            <p:cNvSpPr>
              <a:spLocks noChangeArrowheads="1"/>
            </p:cNvSpPr>
            <p:nvPr/>
          </p:nvSpPr>
          <p:spPr bwMode="auto">
            <a:xfrm>
              <a:off x="2496" y="1392"/>
              <a:ext cx="303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V1</a:t>
              </a:r>
            </a:p>
          </p:txBody>
        </p:sp>
        <p:sp>
          <p:nvSpPr>
            <p:cNvPr id="43069" name="Rectangle 7"/>
            <p:cNvSpPr>
              <a:spLocks noChangeArrowheads="1"/>
            </p:cNvSpPr>
            <p:nvPr/>
          </p:nvSpPr>
          <p:spPr bwMode="auto">
            <a:xfrm>
              <a:off x="1872" y="2929"/>
              <a:ext cx="787" cy="2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Load Unit</a:t>
              </a:r>
            </a:p>
          </p:txBody>
        </p:sp>
        <p:sp>
          <p:nvSpPr>
            <p:cNvPr id="43070" name="Line 8"/>
            <p:cNvSpPr>
              <a:spLocks noChangeShapeType="1"/>
            </p:cNvSpPr>
            <p:nvPr/>
          </p:nvSpPr>
          <p:spPr bwMode="auto">
            <a:xfrm flipV="1">
              <a:off x="2212" y="2208"/>
              <a:ext cx="447" cy="7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3071" name="Line 9"/>
            <p:cNvSpPr>
              <a:spLocks noChangeShapeType="1"/>
            </p:cNvSpPr>
            <p:nvPr/>
          </p:nvSpPr>
          <p:spPr bwMode="auto">
            <a:xfrm flipV="1">
              <a:off x="2208" y="3181"/>
              <a:ext cx="4" cy="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2209800"/>
            <a:ext cx="2514600" cy="3810000"/>
            <a:chOff x="2448" y="1392"/>
            <a:chExt cx="1584" cy="2400"/>
          </a:xfrm>
        </p:grpSpPr>
        <p:grpSp>
          <p:nvGrpSpPr>
            <p:cNvPr id="43043" name="Group 11"/>
            <p:cNvGrpSpPr>
              <a:grpSpLocks/>
            </p:cNvGrpSpPr>
            <p:nvPr/>
          </p:nvGrpSpPr>
          <p:grpSpPr bwMode="auto">
            <a:xfrm>
              <a:off x="3120" y="2880"/>
              <a:ext cx="720" cy="912"/>
              <a:chOff x="3120" y="2880"/>
              <a:chExt cx="720" cy="912"/>
            </a:xfrm>
          </p:grpSpPr>
          <p:sp>
            <p:nvSpPr>
              <p:cNvPr id="43050" name="Freeform 12"/>
              <p:cNvSpPr>
                <a:spLocks/>
              </p:cNvSpPr>
              <p:nvPr/>
            </p:nvSpPr>
            <p:spPr bwMode="auto">
              <a:xfrm>
                <a:off x="3120" y="3024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43051" name="Group 13"/>
              <p:cNvGrpSpPr>
                <a:grpSpLocks/>
              </p:cNvGrpSpPr>
              <p:nvPr/>
            </p:nvGrpSpPr>
            <p:grpSpPr bwMode="auto">
              <a:xfrm>
                <a:off x="3120" y="3600"/>
                <a:ext cx="626" cy="48"/>
                <a:chOff x="1536" y="2256"/>
                <a:chExt cx="626" cy="48"/>
              </a:xfrm>
            </p:grpSpPr>
            <p:sp>
              <p:nvSpPr>
                <p:cNvPr id="43064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43065" name="Freeform 15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43066" name="Line 16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3052" name="Group 20"/>
              <p:cNvGrpSpPr>
                <a:grpSpLocks/>
              </p:cNvGrpSpPr>
              <p:nvPr/>
            </p:nvGrpSpPr>
            <p:grpSpPr bwMode="auto">
              <a:xfrm>
                <a:off x="3120" y="3120"/>
                <a:ext cx="626" cy="48"/>
                <a:chOff x="1536" y="2256"/>
                <a:chExt cx="626" cy="48"/>
              </a:xfrm>
            </p:grpSpPr>
            <p:sp>
              <p:nvSpPr>
                <p:cNvPr id="43061" name="Rectangle 1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43062" name="Freeform 1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43063" name="Line 2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3053" name="Group 21"/>
              <p:cNvGrpSpPr>
                <a:grpSpLocks/>
              </p:cNvGrpSpPr>
              <p:nvPr/>
            </p:nvGrpSpPr>
            <p:grpSpPr bwMode="auto">
              <a:xfrm>
                <a:off x="3120" y="3360"/>
                <a:ext cx="626" cy="48"/>
                <a:chOff x="1536" y="2256"/>
                <a:chExt cx="626" cy="48"/>
              </a:xfrm>
            </p:grpSpPr>
            <p:sp>
              <p:nvSpPr>
                <p:cNvPr id="43058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43059" name="Freeform 2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43060" name="Line 2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43054" name="Line 25"/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43055" name="Line 2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43056" name="Freeform 27"/>
              <p:cNvSpPr>
                <a:spLocks/>
              </p:cNvSpPr>
              <p:nvPr/>
            </p:nvSpPr>
            <p:spPr bwMode="auto">
              <a:xfrm>
                <a:off x="3408" y="2880"/>
                <a:ext cx="432" cy="912"/>
              </a:xfrm>
              <a:custGeom>
                <a:avLst/>
                <a:gdLst>
                  <a:gd name="T0" fmla="*/ 0 w 432"/>
                  <a:gd name="T1" fmla="*/ 816 h 912"/>
                  <a:gd name="T2" fmla="*/ 0 w 432"/>
                  <a:gd name="T3" fmla="*/ 912 h 912"/>
                  <a:gd name="T4" fmla="*/ 432 w 432"/>
                  <a:gd name="T5" fmla="*/ 912 h 912"/>
                  <a:gd name="T6" fmla="*/ 432 w 432"/>
                  <a:gd name="T7" fmla="*/ 0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912"/>
                  <a:gd name="T14" fmla="*/ 432 w 432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912">
                    <a:moveTo>
                      <a:pt x="0" y="816"/>
                    </a:moveTo>
                    <a:lnTo>
                      <a:pt x="0" y="912"/>
                    </a:lnTo>
                    <a:lnTo>
                      <a:pt x="432" y="912"/>
                    </a:lnTo>
                    <a:lnTo>
                      <a:pt x="432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43057" name="Text Box 28"/>
              <p:cNvSpPr txBox="1">
                <a:spLocks noChangeArrowheads="1"/>
              </p:cNvSpPr>
              <p:nvPr/>
            </p:nvSpPr>
            <p:spPr bwMode="auto">
              <a:xfrm>
                <a:off x="3145" y="3176"/>
                <a:ext cx="50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 sz="1800" dirty="0" err="1">
                    <a:latin typeface="+mn-lt"/>
                    <a:ea typeface="Gulim" panose="020B0600000101010101" pitchFamily="34" charset="-127"/>
                  </a:rPr>
                  <a:t>Mult</a:t>
                </a:r>
                <a:r>
                  <a:rPr lang="en-US" altLang="ko-KR" sz="1800" dirty="0">
                    <a:latin typeface="+mn-lt"/>
                    <a:ea typeface="Gulim" panose="020B0600000101010101" pitchFamily="34" charset="-127"/>
                  </a:rPr>
                  <a:t>.</a:t>
                </a:r>
              </a:p>
            </p:txBody>
          </p:sp>
        </p:grpSp>
        <p:sp>
          <p:nvSpPr>
            <p:cNvPr id="43044" name="Line 29"/>
            <p:cNvSpPr>
              <a:spLocks noChangeShapeType="1"/>
            </p:cNvSpPr>
            <p:nvPr/>
          </p:nvSpPr>
          <p:spPr bwMode="auto">
            <a:xfrm>
              <a:off x="2448" y="2544"/>
              <a:ext cx="76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3045" name="Rectangle 30"/>
            <p:cNvSpPr>
              <a:spLocks noChangeArrowheads="1"/>
            </p:cNvSpPr>
            <p:nvPr/>
          </p:nvSpPr>
          <p:spPr bwMode="auto">
            <a:xfrm>
              <a:off x="3408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2000">
                  <a:latin typeface="+mn-lt"/>
                  <a:ea typeface="Gulim" panose="020B0600000101010101" pitchFamily="34" charset="-127"/>
                </a:rPr>
                <a:t>V2</a:t>
              </a:r>
            </a:p>
          </p:txBody>
        </p:sp>
        <p:sp>
          <p:nvSpPr>
            <p:cNvPr id="43046" name="Line 31"/>
            <p:cNvSpPr>
              <a:spLocks noChangeShapeType="1"/>
            </p:cNvSpPr>
            <p:nvPr/>
          </p:nvSpPr>
          <p:spPr bwMode="auto">
            <a:xfrm>
              <a:off x="3600" y="220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3047" name="Rectangle 32"/>
            <p:cNvSpPr>
              <a:spLocks noChangeArrowheads="1"/>
            </p:cNvSpPr>
            <p:nvPr/>
          </p:nvSpPr>
          <p:spPr bwMode="auto">
            <a:xfrm>
              <a:off x="3744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2000">
                  <a:latin typeface="+mn-lt"/>
                  <a:ea typeface="Gulim" panose="020B0600000101010101" pitchFamily="34" charset="-127"/>
                </a:rPr>
                <a:t>V3</a:t>
              </a:r>
            </a:p>
          </p:txBody>
        </p:sp>
        <p:sp>
          <p:nvSpPr>
            <p:cNvPr id="43048" name="Line 33"/>
            <p:cNvSpPr>
              <a:spLocks noChangeShapeType="1"/>
            </p:cNvSpPr>
            <p:nvPr/>
          </p:nvSpPr>
          <p:spPr bwMode="auto">
            <a:xfrm flipV="1">
              <a:off x="3840" y="2208"/>
              <a:ext cx="4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3049" name="Text Box 34"/>
            <p:cNvSpPr txBox="1">
              <a:spLocks noChangeArrowheads="1"/>
            </p:cNvSpPr>
            <p:nvPr/>
          </p:nvSpPr>
          <p:spPr bwMode="auto">
            <a:xfrm>
              <a:off x="2706" y="2505"/>
              <a:ext cx="5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800" i="1" dirty="0">
                  <a:solidFill>
                    <a:srgbClr val="FF0000"/>
                  </a:solidFill>
                  <a:latin typeface="Verdana" panose="020B0604030504040204" pitchFamily="34" charset="0"/>
                  <a:ea typeface="Gulim" panose="020B0600000101010101" pitchFamily="34" charset="-127"/>
                </a:rPr>
                <a:t>Chain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096000" y="2209800"/>
            <a:ext cx="2133600" cy="3810000"/>
            <a:chOff x="3840" y="1392"/>
            <a:chExt cx="1344" cy="2400"/>
          </a:xfrm>
        </p:grpSpPr>
        <p:grpSp>
          <p:nvGrpSpPr>
            <p:cNvPr id="43019" name="Group 36"/>
            <p:cNvGrpSpPr>
              <a:grpSpLocks/>
            </p:cNvGrpSpPr>
            <p:nvPr/>
          </p:nvGrpSpPr>
          <p:grpSpPr bwMode="auto">
            <a:xfrm>
              <a:off x="4176" y="2880"/>
              <a:ext cx="720" cy="912"/>
              <a:chOff x="4176" y="2880"/>
              <a:chExt cx="720" cy="912"/>
            </a:xfrm>
          </p:grpSpPr>
          <p:sp>
            <p:nvSpPr>
              <p:cNvPr id="43026" name="Freeform 37"/>
              <p:cNvSpPr>
                <a:spLocks/>
              </p:cNvSpPr>
              <p:nvPr/>
            </p:nvSpPr>
            <p:spPr bwMode="auto">
              <a:xfrm>
                <a:off x="4176" y="3024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43027" name="Group 38"/>
              <p:cNvGrpSpPr>
                <a:grpSpLocks/>
              </p:cNvGrpSpPr>
              <p:nvPr/>
            </p:nvGrpSpPr>
            <p:grpSpPr bwMode="auto">
              <a:xfrm>
                <a:off x="4176" y="3600"/>
                <a:ext cx="626" cy="48"/>
                <a:chOff x="1536" y="2256"/>
                <a:chExt cx="626" cy="48"/>
              </a:xfrm>
            </p:grpSpPr>
            <p:sp>
              <p:nvSpPr>
                <p:cNvPr id="43040" name="Rectangle 3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43041" name="Freeform 4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43042" name="Line 4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3028" name="Group 45"/>
              <p:cNvGrpSpPr>
                <a:grpSpLocks/>
              </p:cNvGrpSpPr>
              <p:nvPr/>
            </p:nvGrpSpPr>
            <p:grpSpPr bwMode="auto">
              <a:xfrm>
                <a:off x="4176" y="3120"/>
                <a:ext cx="626" cy="48"/>
                <a:chOff x="1536" y="2256"/>
                <a:chExt cx="626" cy="48"/>
              </a:xfrm>
            </p:grpSpPr>
            <p:sp>
              <p:nvSpPr>
                <p:cNvPr id="43037" name="Rectangle 4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43038" name="Freeform 4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43039" name="Line 4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3029" name="Group 46"/>
              <p:cNvGrpSpPr>
                <a:grpSpLocks/>
              </p:cNvGrpSpPr>
              <p:nvPr/>
            </p:nvGrpSpPr>
            <p:grpSpPr bwMode="auto">
              <a:xfrm>
                <a:off x="4176" y="3360"/>
                <a:ext cx="626" cy="48"/>
                <a:chOff x="1536" y="2256"/>
                <a:chExt cx="626" cy="48"/>
              </a:xfrm>
            </p:grpSpPr>
            <p:sp>
              <p:nvSpPr>
                <p:cNvPr id="43034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43035" name="Freeform 4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43036" name="Line 4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43030" name="Line 50"/>
              <p:cNvSpPr>
                <a:spLocks noChangeShapeType="1"/>
              </p:cNvSpPr>
              <p:nvPr/>
            </p:nvSpPr>
            <p:spPr bwMode="auto">
              <a:xfrm>
                <a:off x="465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43031" name="Line 51"/>
              <p:cNvSpPr>
                <a:spLocks noChangeShapeType="1"/>
              </p:cNvSpPr>
              <p:nvPr/>
            </p:nvSpPr>
            <p:spPr bwMode="auto">
              <a:xfrm>
                <a:off x="4272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43032" name="Freeform 52"/>
              <p:cNvSpPr>
                <a:spLocks/>
              </p:cNvSpPr>
              <p:nvPr/>
            </p:nvSpPr>
            <p:spPr bwMode="auto">
              <a:xfrm>
                <a:off x="4464" y="2880"/>
                <a:ext cx="432" cy="912"/>
              </a:xfrm>
              <a:custGeom>
                <a:avLst/>
                <a:gdLst>
                  <a:gd name="T0" fmla="*/ 0 w 432"/>
                  <a:gd name="T1" fmla="*/ 816 h 912"/>
                  <a:gd name="T2" fmla="*/ 0 w 432"/>
                  <a:gd name="T3" fmla="*/ 912 h 912"/>
                  <a:gd name="T4" fmla="*/ 432 w 432"/>
                  <a:gd name="T5" fmla="*/ 912 h 912"/>
                  <a:gd name="T6" fmla="*/ 432 w 432"/>
                  <a:gd name="T7" fmla="*/ 0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912"/>
                  <a:gd name="T14" fmla="*/ 432 w 432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912">
                    <a:moveTo>
                      <a:pt x="0" y="816"/>
                    </a:moveTo>
                    <a:lnTo>
                      <a:pt x="0" y="912"/>
                    </a:lnTo>
                    <a:lnTo>
                      <a:pt x="432" y="912"/>
                    </a:lnTo>
                    <a:lnTo>
                      <a:pt x="432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43033" name="Text Box 53"/>
              <p:cNvSpPr txBox="1">
                <a:spLocks noChangeArrowheads="1"/>
              </p:cNvSpPr>
              <p:nvPr/>
            </p:nvSpPr>
            <p:spPr bwMode="auto">
              <a:xfrm>
                <a:off x="4288" y="3176"/>
                <a:ext cx="3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800" dirty="0">
                    <a:latin typeface="+mn-lt"/>
                    <a:ea typeface="Gulim" panose="020B0600000101010101" pitchFamily="34" charset="-127"/>
                  </a:rPr>
                  <a:t>Add</a:t>
                </a:r>
              </a:p>
            </p:txBody>
          </p:sp>
        </p:grpSp>
        <p:sp>
          <p:nvSpPr>
            <p:cNvPr id="43020" name="Rectangle 54"/>
            <p:cNvSpPr>
              <a:spLocks noChangeArrowheads="1"/>
            </p:cNvSpPr>
            <p:nvPr/>
          </p:nvSpPr>
          <p:spPr bwMode="auto">
            <a:xfrm>
              <a:off x="4464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V4</a:t>
              </a:r>
            </a:p>
          </p:txBody>
        </p:sp>
        <p:sp>
          <p:nvSpPr>
            <p:cNvPr id="43021" name="Rectangle 55"/>
            <p:cNvSpPr>
              <a:spLocks noChangeArrowheads="1"/>
            </p:cNvSpPr>
            <p:nvPr/>
          </p:nvSpPr>
          <p:spPr bwMode="auto">
            <a:xfrm>
              <a:off x="4896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2000">
                  <a:latin typeface="+mn-lt"/>
                  <a:ea typeface="Gulim" panose="020B0600000101010101" pitchFamily="34" charset="-127"/>
                </a:rPr>
                <a:t>V5</a:t>
              </a:r>
            </a:p>
          </p:txBody>
        </p:sp>
        <p:sp>
          <p:nvSpPr>
            <p:cNvPr id="43022" name="Line 56"/>
            <p:cNvSpPr>
              <a:spLocks noChangeShapeType="1"/>
            </p:cNvSpPr>
            <p:nvPr/>
          </p:nvSpPr>
          <p:spPr bwMode="auto">
            <a:xfrm>
              <a:off x="3840" y="2640"/>
              <a:ext cx="43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3023" name="Line 57"/>
            <p:cNvSpPr>
              <a:spLocks noChangeShapeType="1"/>
            </p:cNvSpPr>
            <p:nvPr/>
          </p:nvSpPr>
          <p:spPr bwMode="auto">
            <a:xfrm>
              <a:off x="4656" y="220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3024" name="Line 58"/>
            <p:cNvSpPr>
              <a:spLocks noChangeShapeType="1"/>
            </p:cNvSpPr>
            <p:nvPr/>
          </p:nvSpPr>
          <p:spPr bwMode="auto">
            <a:xfrm flipV="1">
              <a:off x="4896" y="2208"/>
              <a:ext cx="144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43025" name="Text Box 59"/>
            <p:cNvSpPr txBox="1">
              <a:spLocks noChangeArrowheads="1"/>
            </p:cNvSpPr>
            <p:nvPr/>
          </p:nvSpPr>
          <p:spPr bwMode="auto">
            <a:xfrm>
              <a:off x="3954" y="2553"/>
              <a:ext cx="5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800" i="1" dirty="0">
                  <a:solidFill>
                    <a:srgbClr val="FF0000"/>
                  </a:solidFill>
                  <a:latin typeface="Verdana" panose="020B0604030504040204" pitchFamily="34" charset="0"/>
                  <a:ea typeface="Gulim" panose="020B0600000101010101" pitchFamily="34" charset="-127"/>
                </a:rPr>
                <a:t>Chain</a:t>
              </a:r>
            </a:p>
          </p:txBody>
        </p:sp>
      </p:grpSp>
      <p:sp>
        <p:nvSpPr>
          <p:cNvPr id="43015" name="Text Box 60"/>
          <p:cNvSpPr txBox="1">
            <a:spLocks noChangeArrowheads="1"/>
          </p:cNvSpPr>
          <p:nvPr/>
        </p:nvSpPr>
        <p:spPr bwMode="auto">
          <a:xfrm>
            <a:off x="323528" y="2276872"/>
            <a:ext cx="3134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b="1" dirty="0">
                <a:latin typeface="Courier New" panose="02070309020205020404" pitchFamily="49" charset="0"/>
                <a:ea typeface="Gulim" panose="020B0600000101010101" pitchFamily="34" charset="-127"/>
              </a:rPr>
              <a:t>LV   </a:t>
            </a:r>
            <a:r>
              <a:rPr lang="en-US" altLang="ko-KR" b="1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   V1,Rx</a:t>
            </a:r>
            <a:endParaRPr lang="en-US" altLang="ko-KR" b="1" dirty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b="1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MULVV.D V3,V1,V2</a:t>
            </a:r>
            <a:endParaRPr lang="en-US" altLang="ko-KR" b="1" dirty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pPr eaLnBrk="1" hangingPunct="1"/>
            <a:r>
              <a:rPr lang="en-US" altLang="ko-KR" b="1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ADDVV.D </a:t>
            </a:r>
            <a:r>
              <a:rPr lang="en-US" altLang="ko-KR" b="1" dirty="0">
                <a:latin typeface="Courier New" panose="02070309020205020404" pitchFamily="49" charset="0"/>
                <a:ea typeface="Gulim" panose="020B0600000101010101" pitchFamily="34" charset="-127"/>
              </a:rPr>
              <a:t>V</a:t>
            </a:r>
            <a:r>
              <a:rPr lang="en-US" altLang="ko-KR" b="1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5,V3,V4</a:t>
            </a:r>
            <a:endParaRPr lang="en-US" altLang="ko-KR" b="1" dirty="0">
              <a:latin typeface="Courier New" panose="02070309020205020404" pitchFamily="49" charset="0"/>
              <a:ea typeface="Gulim" panose="020B0600000101010101" pitchFamily="34" charset="-127"/>
            </a:endParaRPr>
          </a:p>
        </p:txBody>
      </p:sp>
      <p:sp>
        <p:nvSpPr>
          <p:cNvPr id="43016" name="Line 61"/>
          <p:cNvSpPr>
            <a:spLocks noChangeShapeType="1"/>
          </p:cNvSpPr>
          <p:nvPr/>
        </p:nvSpPr>
        <p:spPr bwMode="auto">
          <a:xfrm>
            <a:off x="2183160" y="2553971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3018" name="TextBox 63"/>
          <p:cNvSpPr txBox="1">
            <a:spLocks noChangeArrowheads="1"/>
          </p:cNvSpPr>
          <p:nvPr/>
        </p:nvSpPr>
        <p:spPr bwMode="auto">
          <a:xfrm>
            <a:off x="152400" y="5805264"/>
            <a:ext cx="2147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200" dirty="0" smtClean="0"/>
              <a:t>(Slide </a:t>
            </a:r>
            <a:r>
              <a:rPr lang="en-US" altLang="zh-TW" sz="1200" dirty="0"/>
              <a:t>credit: </a:t>
            </a:r>
            <a:r>
              <a:rPr lang="en-US" altLang="zh-TW" sz="1200" dirty="0" err="1"/>
              <a:t>Krste</a:t>
            </a:r>
            <a:r>
              <a:rPr lang="en-US" altLang="zh-TW" sz="1200" dirty="0"/>
              <a:t> </a:t>
            </a:r>
            <a:r>
              <a:rPr lang="en-US" altLang="zh-TW" sz="1200" dirty="0" err="1" smtClean="0"/>
              <a:t>Asanovic</a:t>
            </a:r>
            <a:r>
              <a:rPr lang="en-US" altLang="zh-TW" sz="1200" dirty="0" smtClean="0"/>
              <a:t>)</a:t>
            </a:r>
            <a:endParaRPr lang="en-US" altLang="zh-TW" sz="1200" dirty="0"/>
          </a:p>
        </p:txBody>
      </p:sp>
      <p:sp>
        <p:nvSpPr>
          <p:cNvPr id="68" name="Line 61"/>
          <p:cNvSpPr>
            <a:spLocks noChangeShapeType="1"/>
          </p:cNvSpPr>
          <p:nvPr/>
        </p:nvSpPr>
        <p:spPr bwMode="auto">
          <a:xfrm>
            <a:off x="2195736" y="2924944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3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Chaining Advantage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Without chaining, must wait for last element of result to be written into vector register before starting dependent instruction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With chaining, can start dependent instruction as soon as first result appears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28</a:t>
            </a:fld>
            <a:endParaRPr lang="zh-TW" altLang="zh-TW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90600" y="2554981"/>
            <a:ext cx="2438400" cy="381000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dirty="0" smtClean="0">
                <a:latin typeface="Calibri"/>
                <a:ea typeface="굴림" charset="-127"/>
                <a:cs typeface="Calibri"/>
              </a:rPr>
              <a:t>LV</a:t>
            </a:r>
            <a:endParaRPr lang="en-US" altLang="ko-KR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429000" y="2935981"/>
            <a:ext cx="24384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dirty="0" smtClean="0">
                <a:latin typeface="Calibri"/>
                <a:ea typeface="굴림" charset="-127"/>
                <a:cs typeface="Calibri"/>
              </a:rPr>
              <a:t>MULVV</a:t>
            </a:r>
            <a:endParaRPr lang="en-US" altLang="ko-KR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867400" y="3316982"/>
            <a:ext cx="2438400" cy="40005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ko-KR" dirty="0" smtClean="0">
                <a:latin typeface="Calibri"/>
                <a:ea typeface="굴림" charset="-127"/>
                <a:cs typeface="Calibri"/>
              </a:rPr>
              <a:t>ADDVV</a:t>
            </a:r>
            <a:endParaRPr lang="en-US" altLang="ko-KR" dirty="0">
              <a:latin typeface="Calibri"/>
              <a:ea typeface="굴림" charset="-127"/>
              <a:cs typeface="Calibri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514600" y="3469382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679575" y="3239194"/>
            <a:ext cx="804863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>
                <a:latin typeface="Calibri"/>
                <a:ea typeface="굴림" charset="-127"/>
                <a:cs typeface="Calibri"/>
              </a:rPr>
              <a:t>Time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295400" y="4869160"/>
            <a:ext cx="3276600" cy="1162050"/>
            <a:chOff x="1295400" y="4869160"/>
            <a:chExt cx="3276600" cy="1162050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295400" y="4869160"/>
              <a:ext cx="2438400" cy="381000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dirty="0" smtClean="0">
                  <a:latin typeface="Calibri"/>
                  <a:ea typeface="굴림" charset="-127"/>
                  <a:cs typeface="Calibri"/>
                </a:rPr>
                <a:t>LV</a:t>
              </a:r>
              <a:endParaRPr lang="en-US" altLang="ko-KR" dirty="0">
                <a:latin typeface="Calibri"/>
                <a:ea typeface="굴림" charset="-127"/>
                <a:cs typeface="Calibri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752600" y="5250160"/>
              <a:ext cx="2438400" cy="38100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dirty="0" smtClean="0">
                  <a:latin typeface="Calibri"/>
                  <a:ea typeface="굴림" charset="-127"/>
                  <a:cs typeface="Calibri"/>
                </a:rPr>
                <a:t>MULVV</a:t>
              </a:r>
              <a:endParaRPr lang="en-US" altLang="ko-KR" dirty="0">
                <a:latin typeface="Calibri"/>
                <a:ea typeface="굴림" charset="-127"/>
                <a:cs typeface="Calibri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2133600" y="5631160"/>
              <a:ext cx="2438400" cy="40005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ko-KR" dirty="0" smtClean="0">
                  <a:latin typeface="Calibri"/>
                  <a:ea typeface="굴림" charset="-127"/>
                  <a:cs typeface="Calibri"/>
                </a:rPr>
                <a:t>ADDVV</a:t>
              </a:r>
              <a:endParaRPr lang="en-US" altLang="ko-KR" dirty="0">
                <a:latin typeface="Calibri"/>
                <a:ea typeface="굴림" charset="-127"/>
                <a:cs typeface="Calibri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5940400" y="4434552"/>
            <a:ext cx="2365400" cy="163121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+mn-lt"/>
              </a:rPr>
              <a:t>When all the pipes are filled, we can get one result per cycle, which is equivalent to 2 FLOPS/cycle</a:t>
            </a:r>
            <a:endParaRPr lang="zh-TW" altLang="en-US" sz="2000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9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 far, We Have Studied ILP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Processors leverage parallel execution to make programs run faster, but it is invisible to programmer</a:t>
            </a:r>
          </a:p>
          <a:p>
            <a:r>
              <a:rPr lang="en-US" altLang="zh-TW" dirty="0" smtClean="0"/>
              <a:t>Instruction level parallelism (ILP)</a:t>
            </a:r>
          </a:p>
          <a:p>
            <a:pPr lvl="1"/>
            <a:r>
              <a:rPr lang="en-US" altLang="zh-TW" dirty="0" smtClean="0"/>
              <a:t>Instructions </a:t>
            </a:r>
            <a:r>
              <a:rPr lang="en-US" altLang="zh-TW" u="sng" dirty="0" smtClean="0"/>
              <a:t>appear</a:t>
            </a:r>
            <a:r>
              <a:rPr lang="en-US" altLang="zh-TW" dirty="0" smtClean="0"/>
              <a:t> to be executed in program order (</a:t>
            </a:r>
            <a:r>
              <a:rPr lang="en-US" altLang="zh-TW" i="1" dirty="0" smtClean="0"/>
              <a:t>sequential semantics</a:t>
            </a:r>
            <a:r>
              <a:rPr lang="en-US" altLang="zh-TW" dirty="0" smtClean="0"/>
              <a:t>). </a:t>
            </a:r>
          </a:p>
          <a:p>
            <a:pPr lvl="1"/>
            <a:r>
              <a:rPr lang="en-US" altLang="zh-TW" dirty="0" smtClean="0"/>
              <a:t>BUT independent instructions can be executed in parallel by a processor without changing program correctness</a:t>
            </a:r>
          </a:p>
          <a:p>
            <a:pPr lvl="1"/>
            <a:r>
              <a:rPr lang="en-US" altLang="zh-TW" dirty="0" smtClean="0"/>
              <a:t>Dynamic scheduling: processor logic dynamically finds independent instructions in an instruction sequence and executes them in parallel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</a:t>
            </a:fld>
            <a:endParaRPr lang="zh-TW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6152572" y="5699422"/>
            <a:ext cx="2436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(Prof. </a:t>
            </a:r>
            <a:r>
              <a:rPr lang="en-US" altLang="zh-TW" sz="1400" dirty="0" err="1" smtClean="0">
                <a:latin typeface="+mn-lt"/>
              </a:rPr>
              <a:t>Kayvon</a:t>
            </a:r>
            <a:r>
              <a:rPr lang="en-US" altLang="zh-TW" sz="1400" dirty="0" smtClean="0">
                <a:latin typeface="+mn-lt"/>
              </a:rPr>
              <a:t> </a:t>
            </a:r>
            <a:r>
              <a:rPr lang="en-US" altLang="zh-TW" sz="1400" dirty="0" err="1" smtClean="0">
                <a:latin typeface="+mn-lt"/>
              </a:rPr>
              <a:t>Fatahalian</a:t>
            </a:r>
            <a:r>
              <a:rPr lang="en-US" altLang="zh-TW" sz="1400" dirty="0" smtClean="0">
                <a:latin typeface="+mn-lt"/>
              </a:rPr>
              <a:t>, CMU)</a:t>
            </a:r>
            <a:endParaRPr lang="zh-TW" alt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1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Execution Time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Convoy</a:t>
            </a:r>
          </a:p>
          <a:p>
            <a:pPr lvl="1"/>
            <a:r>
              <a:rPr lang="en-US" dirty="0" smtClean="0"/>
              <a:t>A set of vector instructions that could be executed together (through chaining)</a:t>
            </a:r>
          </a:p>
          <a:p>
            <a:pPr lvl="1"/>
            <a:r>
              <a:rPr lang="en-US" dirty="0" smtClean="0"/>
              <a:t>Instructions in a convoy must not contain any structural hazards</a:t>
            </a:r>
          </a:p>
          <a:p>
            <a:pPr>
              <a:lnSpc>
                <a:spcPct val="90000"/>
              </a:lnSpc>
            </a:pPr>
            <a:r>
              <a:rPr lang="en-US" altLang="zh-TW" i="1" dirty="0"/>
              <a:t>Chime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Unit of time to execute one convoy: </a:t>
            </a:r>
            <a:r>
              <a:rPr lang="en-US" altLang="zh-TW" i="1" dirty="0" smtClean="0"/>
              <a:t>m</a:t>
            </a:r>
            <a:r>
              <a:rPr lang="en-US" altLang="zh-TW" dirty="0" smtClean="0"/>
              <a:t> convoys executes in </a:t>
            </a:r>
            <a:r>
              <a:rPr lang="en-US" altLang="zh-TW" i="1" dirty="0" smtClean="0"/>
              <a:t>m</a:t>
            </a:r>
            <a:r>
              <a:rPr lang="en-US" altLang="zh-TW" dirty="0" smtClean="0"/>
              <a:t> chimes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For </a:t>
            </a:r>
            <a:r>
              <a:rPr lang="en-US" altLang="zh-TW" dirty="0"/>
              <a:t>vector length of </a:t>
            </a:r>
            <a:r>
              <a:rPr lang="en-US" altLang="zh-TW" i="1" dirty="0"/>
              <a:t>n</a:t>
            </a:r>
            <a:r>
              <a:rPr lang="en-US" altLang="zh-TW" dirty="0"/>
              <a:t>, </a:t>
            </a:r>
            <a:r>
              <a:rPr lang="en-US" altLang="zh-TW" i="1" dirty="0"/>
              <a:t>m</a:t>
            </a:r>
            <a:r>
              <a:rPr lang="en-US" altLang="zh-TW" dirty="0"/>
              <a:t> convoys requires </a:t>
            </a:r>
            <a:r>
              <a:rPr lang="en-US" altLang="zh-TW" i="1" dirty="0"/>
              <a:t>m</a:t>
            </a:r>
            <a:r>
              <a:rPr lang="en-US" altLang="zh-TW" dirty="0"/>
              <a:t> x </a:t>
            </a:r>
            <a:r>
              <a:rPr lang="en-US" altLang="zh-TW" i="1" dirty="0"/>
              <a:t>n</a:t>
            </a:r>
            <a:r>
              <a:rPr lang="en-US" altLang="zh-TW" dirty="0"/>
              <a:t> clock </a:t>
            </a:r>
            <a:r>
              <a:rPr lang="en-US" altLang="zh-TW" dirty="0" smtClean="0"/>
              <a:t>cycles</a:t>
            </a:r>
            <a:r>
              <a:rPr lang="en-US" altLang="zh-TW" dirty="0"/>
              <a:t>, </a:t>
            </a:r>
            <a:r>
              <a:rPr lang="en-US" altLang="zh-TW" dirty="0" smtClean="0"/>
              <a:t>ignoring </a:t>
            </a:r>
            <a:r>
              <a:rPr lang="en-US" altLang="zh-TW" dirty="0"/>
              <a:t>vector start-up </a:t>
            </a:r>
            <a:r>
              <a:rPr lang="en-US" altLang="zh-TW" dirty="0" smtClean="0"/>
              <a:t>time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A quick way to estimate vector execution time</a:t>
            </a:r>
            <a:endParaRPr 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29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187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LV			V1,Rx			;load vector X</a:t>
            </a:r>
          </a:p>
          <a:p>
            <a:pPr>
              <a:buNone/>
            </a:pPr>
            <a:r>
              <a:rPr lang="en-US" sz="2400" dirty="0" smtClean="0"/>
              <a:t>MULVS.D	V2,V1,F0		;vector-scalar multiply</a:t>
            </a:r>
          </a:p>
          <a:p>
            <a:pPr>
              <a:buNone/>
            </a:pPr>
            <a:r>
              <a:rPr lang="es-ES" sz="2400" dirty="0" smtClean="0"/>
              <a:t>LV			V3,Ry			;load vector Y</a:t>
            </a:r>
          </a:p>
          <a:p>
            <a:pPr>
              <a:buNone/>
            </a:pPr>
            <a:r>
              <a:rPr lang="en-US" sz="2400" dirty="0" smtClean="0"/>
              <a:t>ADDVV.D	V4,V2,V3		;add two vectors</a:t>
            </a:r>
          </a:p>
          <a:p>
            <a:pPr>
              <a:buNone/>
            </a:pPr>
            <a:r>
              <a:rPr lang="en-US" sz="2400" dirty="0" smtClean="0"/>
              <a:t>SV			Ry,V4			;store the sum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Convoys:</a:t>
            </a:r>
          </a:p>
          <a:p>
            <a:pPr marL="457200" indent="-457200">
              <a:buNone/>
            </a:pPr>
            <a:r>
              <a:rPr lang="en-US" sz="2400" dirty="0" smtClean="0"/>
              <a:t>1		LV		MULVS.D</a:t>
            </a:r>
          </a:p>
          <a:p>
            <a:pPr marL="457200" indent="-457200">
              <a:buNone/>
            </a:pPr>
            <a:r>
              <a:rPr lang="en-US" sz="2400" dirty="0" smtClean="0"/>
              <a:t>2		LV		ADDVV.D</a:t>
            </a:r>
          </a:p>
          <a:p>
            <a:pPr marL="457200" indent="-457200">
              <a:buNone/>
            </a:pPr>
            <a:r>
              <a:rPr lang="en-US" sz="2400" dirty="0" smtClean="0"/>
              <a:t>3		SV</a:t>
            </a:r>
          </a:p>
          <a:p>
            <a:pPr marL="457200" indent="-457200">
              <a:buNone/>
            </a:pPr>
            <a:r>
              <a:rPr lang="en-US" sz="2400" dirty="0" smtClean="0"/>
              <a:t>3 chimes, 2 FP ops per result </a:t>
            </a:r>
            <a:r>
              <a:rPr lang="en-US" sz="2400" dirty="0" smtClean="0">
                <a:sym typeface="Wingdings" panose="05000000000000000000" pitchFamily="2" charset="2"/>
              </a:rPr>
              <a:t></a:t>
            </a:r>
            <a:r>
              <a:rPr lang="en-US" sz="2400" dirty="0" smtClean="0"/>
              <a:t> cycles per FLOP = 1.5</a:t>
            </a:r>
          </a:p>
          <a:p>
            <a:pPr marL="457200" indent="-457200">
              <a:buNone/>
            </a:pPr>
            <a:r>
              <a:rPr lang="en-US" sz="2400" dirty="0" smtClean="0"/>
              <a:t>For 64 element vectors, requires 64 x 3 = 192 clock cycles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1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Enhancements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 1 element per clock cycle (multiple lanes)</a:t>
            </a:r>
          </a:p>
          <a:p>
            <a:r>
              <a:rPr lang="en-US" dirty="0" smtClean="0"/>
              <a:t>Non-64 wide vectors (register length register)</a:t>
            </a:r>
          </a:p>
          <a:p>
            <a:r>
              <a:rPr lang="en-US" dirty="0" smtClean="0"/>
              <a:t>IF statements in vector code (vector mask)</a:t>
            </a:r>
          </a:p>
          <a:p>
            <a:r>
              <a:rPr lang="en-US" dirty="0" smtClean="0"/>
              <a:t>Memory system optimizations to support vector processors (multiple memory banks)</a:t>
            </a:r>
          </a:p>
          <a:p>
            <a:r>
              <a:rPr lang="en-US" dirty="0" smtClean="0"/>
              <a:t>Multiple dimensional matrices (stride)</a:t>
            </a:r>
          </a:p>
          <a:p>
            <a:r>
              <a:rPr lang="en-US" dirty="0" smtClean="0"/>
              <a:t>Sparse matrices (gather/scatter)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Programming a vector computer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051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Getting </a:t>
            </a:r>
            <a:r>
              <a:rPr lang="en-US" altLang="zh-TW" dirty="0"/>
              <a:t>&gt; 1 </a:t>
            </a:r>
            <a:r>
              <a:rPr lang="en-US" altLang="zh-TW" dirty="0" smtClean="0"/>
              <a:t>Element </a:t>
            </a:r>
            <a:r>
              <a:rPr lang="en-US" altLang="zh-TW" dirty="0"/>
              <a:t>per </a:t>
            </a:r>
            <a:r>
              <a:rPr lang="en-US" altLang="zh-TW" dirty="0" smtClean="0"/>
              <a:t>Clock Cycle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array processor architecture or a hybrid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32</a:t>
            </a:fld>
            <a:endParaRPr lang="zh-TW" altLang="zh-TW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2211"/>
            <a:ext cx="5610071" cy="454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7236296" y="544522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Fig. 4.4</a:t>
            </a:r>
            <a:endParaRPr lang="zh-TW" altLang="en-US" dirty="0" smtClean="0">
              <a:latin typeface="+mn-lt"/>
            </a:endParaRPr>
          </a:p>
        </p:txBody>
      </p:sp>
      <p:sp>
        <p:nvSpPr>
          <p:cNvPr id="8" name="Oval 149"/>
          <p:cNvSpPr>
            <a:spLocks noChangeArrowheads="1"/>
          </p:cNvSpPr>
          <p:nvPr/>
        </p:nvSpPr>
        <p:spPr bwMode="auto">
          <a:xfrm flipH="1">
            <a:off x="5544740" y="2135386"/>
            <a:ext cx="2394827" cy="1298377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ko-KR" sz="2000" dirty="0">
                <a:latin typeface="+mn-lt"/>
                <a:ea typeface="Gulim" panose="020B0600000101010101" pitchFamily="34" charset="-127"/>
              </a:rPr>
              <a:t>Execution using four pipelined functional units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020272" y="3717032"/>
            <a:ext cx="183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TW" sz="2000" dirty="0">
                <a:solidFill>
                  <a:srgbClr val="FF0000"/>
                </a:solidFill>
                <a:latin typeface="+mn-lt"/>
              </a:rPr>
              <a:t>Very high bandwidth to/from vector </a:t>
            </a:r>
            <a:r>
              <a:rPr lang="en-AU" altLang="zh-TW" sz="2000" dirty="0" smtClean="0">
                <a:solidFill>
                  <a:srgbClr val="FF0000"/>
                </a:solidFill>
                <a:latin typeface="+mn-lt"/>
              </a:rPr>
              <a:t>registers</a:t>
            </a:r>
            <a:endParaRPr lang="en-AU" altLang="zh-TW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6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Lanes</a:t>
            </a:r>
            <a:endParaRPr lang="en-AU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33</a:t>
            </a:fld>
            <a:endParaRPr lang="zh-TW" altLang="zh-TW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90331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7524328" y="537321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Fig. 4.5</a:t>
            </a:r>
            <a:endParaRPr lang="zh-TW" alt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70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Multiple Lanes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simple method to improve vector performance</a:t>
            </a:r>
          </a:p>
          <a:p>
            <a:r>
              <a:rPr lang="en-US" altLang="zh-TW" dirty="0" smtClean="0"/>
              <a:t>Each lane contains one portion of the vector register file and one execution pipeline from each vector functional unit</a:t>
            </a:r>
          </a:p>
          <a:p>
            <a:pPr lvl="1"/>
            <a:r>
              <a:rPr lang="en-US" altLang="zh-TW" dirty="0" smtClean="0"/>
              <a:t>Each lane receives identical control </a:t>
            </a:r>
          </a:p>
          <a:p>
            <a:pPr lvl="1"/>
            <a:r>
              <a:rPr lang="en-US" altLang="zh-TW" dirty="0" smtClean="0"/>
              <a:t>Multiple element operations executed per cycle </a:t>
            </a:r>
          </a:p>
          <a:p>
            <a:pPr lvl="1"/>
            <a:r>
              <a:rPr lang="en-US" altLang="zh-TW" dirty="0" smtClean="0"/>
              <a:t>Arithmetic pipelines local to a lane can complete the vector operations without communicating with other lanes </a:t>
            </a:r>
            <a:r>
              <a:rPr lang="en-US" altLang="zh-TW" dirty="0" smtClean="0">
                <a:sym typeface="Wingdings" panose="05000000000000000000" pitchFamily="2" charset="2"/>
              </a:rPr>
              <a:t> simple wiring and small # of ports for vector register file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Control processor can broadcast a scalar value to all lanes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26518-2301-4288-8958-BDA5B1B754F8}" type="slidenum">
              <a:rPr lang="zh-TW" altLang="en-US" smtClean="0"/>
              <a:pPr/>
              <a:t>34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713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Handling Non-64 Wide Vectors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if the lengths of the vectors to be operated on are not 64, or only known at run time?</a:t>
            </a:r>
          </a:p>
          <a:p>
            <a:pPr lvl="1"/>
            <a:r>
              <a:rPr lang="en-US" altLang="zh-TW" dirty="0" smtClean="0"/>
              <a:t>Use a </a:t>
            </a:r>
            <a:r>
              <a:rPr lang="en-US" altLang="zh-TW" i="1" dirty="0" smtClean="0"/>
              <a:t>vector-length register </a:t>
            </a:r>
            <a:r>
              <a:rPr lang="en-US" altLang="zh-TW" dirty="0" smtClean="0"/>
              <a:t>(VLR) to control the length of a vector operation</a:t>
            </a:r>
          </a:p>
          <a:p>
            <a:pPr lvl="1"/>
            <a:r>
              <a:rPr lang="en-US" altLang="zh-TW" dirty="0" smtClean="0"/>
              <a:t>Value in VLR must not exceed length of vector registers</a:t>
            </a:r>
          </a:p>
          <a:p>
            <a:r>
              <a:rPr lang="en-US" altLang="zh-TW" dirty="0" smtClean="0"/>
              <a:t>What if vector length &gt; length of vector register?</a:t>
            </a:r>
          </a:p>
          <a:p>
            <a:pPr lvl="1"/>
            <a:r>
              <a:rPr lang="en-US" altLang="zh-TW" dirty="0" smtClean="0"/>
              <a:t>Need to break the vectors so that each vector instruction operates on # elements in a vector register</a:t>
            </a:r>
            <a:br>
              <a:rPr lang="en-US" altLang="zh-TW" dirty="0" smtClean="0"/>
            </a:b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vector </a:t>
            </a:r>
            <a:r>
              <a:rPr lang="en-US" altLang="zh-TW" i="1" dirty="0" err="1" smtClean="0"/>
              <a:t>stripmining</a:t>
            </a:r>
            <a:endParaRPr lang="en-US" altLang="zh-TW" i="1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624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Stripmining</a:t>
            </a:r>
            <a:endParaRPr lang="en-US" altLang="ko-KR" dirty="0"/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Problem: vector registers have finite length</a:t>
            </a:r>
          </a:p>
          <a:p>
            <a:r>
              <a:rPr lang="en-US" altLang="ko-KR" dirty="0" smtClean="0"/>
              <a:t>Solution: break loops into pieces that fit in registers</a:t>
            </a:r>
            <a:endParaRPr lang="en-US" altLang="ko-KR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36</a:t>
            </a:fld>
            <a:endParaRPr lang="zh-TW" altLang="zh-TW"/>
          </a:p>
        </p:txBody>
      </p:sp>
      <p:sp>
        <p:nvSpPr>
          <p:cNvPr id="1360902" name="Text Box 6"/>
          <p:cNvSpPr txBox="1">
            <a:spLocks noChangeArrowheads="1"/>
          </p:cNvSpPr>
          <p:nvPr/>
        </p:nvSpPr>
        <p:spPr bwMode="auto">
          <a:xfrm>
            <a:off x="683568" y="2921110"/>
            <a:ext cx="4240263" cy="86793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algn="l">
              <a:spcBef>
                <a:spcPct val="10000"/>
              </a:spcBef>
            </a:pP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</a:t>
            </a:r>
            <a:r>
              <a:rPr lang="en-US" altLang="ko-KR" b="1" dirty="0" smtClean="0">
                <a:latin typeface="Courier New" charset="0"/>
                <a:ea typeface="굴림" charset="-127"/>
                <a:cs typeface="굴림" charset="-127"/>
              </a:rPr>
              <a:t>C[</a:t>
            </a:r>
            <a:r>
              <a:rPr lang="en-US" altLang="ko-KR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= A[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 smtClean="0">
                <a:latin typeface="Courier New" charset="0"/>
                <a:ea typeface="굴림" charset="-127"/>
                <a:cs typeface="굴림" charset="-127"/>
              </a:rPr>
              <a:t>] + B[</a:t>
            </a:r>
            <a:r>
              <a:rPr lang="en-US" altLang="ko-KR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</a:t>
            </a:r>
          </a:p>
        </p:txBody>
      </p:sp>
      <p:sp>
        <p:nvSpPr>
          <p:cNvPr id="1360904" name="Rectangle 8"/>
          <p:cNvSpPr>
            <a:spLocks noChangeArrowheads="1"/>
          </p:cNvSpPr>
          <p:nvPr/>
        </p:nvSpPr>
        <p:spPr bwMode="auto">
          <a:xfrm>
            <a:off x="5210695" y="2513856"/>
            <a:ext cx="152400" cy="3352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05" name="Rectangle 9"/>
          <p:cNvSpPr>
            <a:spLocks noChangeArrowheads="1"/>
          </p:cNvSpPr>
          <p:nvPr/>
        </p:nvSpPr>
        <p:spPr bwMode="auto">
          <a:xfrm>
            <a:off x="5667895" y="2513856"/>
            <a:ext cx="152400" cy="3352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06" name="Rectangle 10"/>
          <p:cNvSpPr>
            <a:spLocks noChangeArrowheads="1"/>
          </p:cNvSpPr>
          <p:nvPr/>
        </p:nvSpPr>
        <p:spPr bwMode="auto">
          <a:xfrm>
            <a:off x="6506095" y="2513856"/>
            <a:ext cx="152400" cy="3352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07" name="Rectangle 11"/>
          <p:cNvSpPr>
            <a:spLocks noChangeArrowheads="1"/>
          </p:cNvSpPr>
          <p:nvPr/>
        </p:nvSpPr>
        <p:spPr bwMode="auto">
          <a:xfrm>
            <a:off x="5210695" y="3123456"/>
            <a:ext cx="1524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08" name="Rectangle 12"/>
          <p:cNvSpPr>
            <a:spLocks noChangeArrowheads="1"/>
          </p:cNvSpPr>
          <p:nvPr/>
        </p:nvSpPr>
        <p:spPr bwMode="auto">
          <a:xfrm>
            <a:off x="5667895" y="3123456"/>
            <a:ext cx="1524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09" name="Rectangle 13"/>
          <p:cNvSpPr>
            <a:spLocks noChangeArrowheads="1"/>
          </p:cNvSpPr>
          <p:nvPr/>
        </p:nvSpPr>
        <p:spPr bwMode="auto">
          <a:xfrm>
            <a:off x="6506095" y="3123456"/>
            <a:ext cx="1524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10" name="Rectangle 14"/>
          <p:cNvSpPr>
            <a:spLocks noChangeArrowheads="1"/>
          </p:cNvSpPr>
          <p:nvPr/>
        </p:nvSpPr>
        <p:spPr bwMode="auto">
          <a:xfrm>
            <a:off x="5210695" y="4495056"/>
            <a:ext cx="1524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11" name="Rectangle 15"/>
          <p:cNvSpPr>
            <a:spLocks noChangeArrowheads="1"/>
          </p:cNvSpPr>
          <p:nvPr/>
        </p:nvSpPr>
        <p:spPr bwMode="auto">
          <a:xfrm>
            <a:off x="5667895" y="4495056"/>
            <a:ext cx="1524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12" name="Rectangle 16"/>
          <p:cNvSpPr>
            <a:spLocks noChangeArrowheads="1"/>
          </p:cNvSpPr>
          <p:nvPr/>
        </p:nvSpPr>
        <p:spPr bwMode="auto">
          <a:xfrm>
            <a:off x="6506095" y="4495056"/>
            <a:ext cx="1524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13" name="Rectangle 17"/>
          <p:cNvSpPr>
            <a:spLocks noChangeArrowheads="1"/>
          </p:cNvSpPr>
          <p:nvPr/>
        </p:nvSpPr>
        <p:spPr bwMode="auto">
          <a:xfrm>
            <a:off x="5210695" y="2513856"/>
            <a:ext cx="1524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14" name="Rectangle 18"/>
          <p:cNvSpPr>
            <a:spLocks noChangeArrowheads="1"/>
          </p:cNvSpPr>
          <p:nvPr/>
        </p:nvSpPr>
        <p:spPr bwMode="auto">
          <a:xfrm>
            <a:off x="5667895" y="2513856"/>
            <a:ext cx="1524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60915" name="Rectangle 19"/>
          <p:cNvSpPr>
            <a:spLocks noChangeArrowheads="1"/>
          </p:cNvSpPr>
          <p:nvPr/>
        </p:nvSpPr>
        <p:spPr bwMode="auto">
          <a:xfrm>
            <a:off x="6506095" y="2513856"/>
            <a:ext cx="1524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63095" y="3580656"/>
            <a:ext cx="1143000" cy="457200"/>
            <a:chOff x="912" y="2736"/>
            <a:chExt cx="720" cy="288"/>
          </a:xfrm>
        </p:grpSpPr>
        <p:sp>
          <p:nvSpPr>
            <p:cNvPr id="1360917" name="Oval 21"/>
            <p:cNvSpPr>
              <a:spLocks noChangeArrowheads="1"/>
            </p:cNvSpPr>
            <p:nvPr/>
          </p:nvSpPr>
          <p:spPr bwMode="auto">
            <a:xfrm>
              <a:off x="1344" y="2784"/>
              <a:ext cx="192" cy="18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altLang="ko-KR" sz="2000" b="1" dirty="0">
                  <a:ea typeface="굴림" charset="-127"/>
                  <a:cs typeface="굴림" charset="-127"/>
                </a:rPr>
                <a:t>+</a:t>
              </a:r>
            </a:p>
          </p:txBody>
        </p:sp>
        <p:sp>
          <p:nvSpPr>
            <p:cNvPr id="1360918" name="Line 22"/>
            <p:cNvSpPr>
              <a:spLocks noChangeShapeType="1"/>
            </p:cNvSpPr>
            <p:nvPr/>
          </p:nvSpPr>
          <p:spPr bwMode="auto">
            <a:xfrm>
              <a:off x="1200" y="2736"/>
              <a:ext cx="19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60919" name="Line 23"/>
            <p:cNvSpPr>
              <a:spLocks noChangeShapeType="1"/>
            </p:cNvSpPr>
            <p:nvPr/>
          </p:nvSpPr>
          <p:spPr bwMode="auto">
            <a:xfrm flipV="1">
              <a:off x="912" y="2928"/>
              <a:ext cx="43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60920" name="Line 24"/>
            <p:cNvSpPr>
              <a:spLocks noChangeShapeType="1"/>
            </p:cNvSpPr>
            <p:nvPr/>
          </p:nvSpPr>
          <p:spPr bwMode="auto">
            <a:xfrm>
              <a:off x="1536" y="2880"/>
              <a:ext cx="9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363095" y="4952256"/>
            <a:ext cx="1143000" cy="457200"/>
            <a:chOff x="912" y="2736"/>
            <a:chExt cx="720" cy="288"/>
          </a:xfrm>
        </p:grpSpPr>
        <p:sp>
          <p:nvSpPr>
            <p:cNvPr id="1360922" name="Oval 26"/>
            <p:cNvSpPr>
              <a:spLocks noChangeArrowheads="1"/>
            </p:cNvSpPr>
            <p:nvPr/>
          </p:nvSpPr>
          <p:spPr bwMode="auto">
            <a:xfrm>
              <a:off x="1344" y="2784"/>
              <a:ext cx="192" cy="18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altLang="ko-KR" sz="2000" b="1">
                  <a:ea typeface="굴림" charset="-127"/>
                  <a:cs typeface="굴림" charset="-127"/>
                </a:rPr>
                <a:t>+</a:t>
              </a:r>
            </a:p>
          </p:txBody>
        </p:sp>
        <p:sp>
          <p:nvSpPr>
            <p:cNvPr id="1360923" name="Line 27"/>
            <p:cNvSpPr>
              <a:spLocks noChangeShapeType="1"/>
            </p:cNvSpPr>
            <p:nvPr/>
          </p:nvSpPr>
          <p:spPr bwMode="auto">
            <a:xfrm>
              <a:off x="1200" y="2736"/>
              <a:ext cx="19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60924" name="Line 28"/>
            <p:cNvSpPr>
              <a:spLocks noChangeShapeType="1"/>
            </p:cNvSpPr>
            <p:nvPr/>
          </p:nvSpPr>
          <p:spPr bwMode="auto">
            <a:xfrm flipV="1">
              <a:off x="912" y="2928"/>
              <a:ext cx="43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60925" name="Line 29"/>
            <p:cNvSpPr>
              <a:spLocks noChangeShapeType="1"/>
            </p:cNvSpPr>
            <p:nvPr/>
          </p:nvSpPr>
          <p:spPr bwMode="auto">
            <a:xfrm>
              <a:off x="1536" y="2880"/>
              <a:ext cx="9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363095" y="2590056"/>
            <a:ext cx="1143000" cy="457200"/>
            <a:chOff x="912" y="2736"/>
            <a:chExt cx="720" cy="288"/>
          </a:xfrm>
        </p:grpSpPr>
        <p:sp>
          <p:nvSpPr>
            <p:cNvPr id="1360927" name="Oval 31"/>
            <p:cNvSpPr>
              <a:spLocks noChangeArrowheads="1"/>
            </p:cNvSpPr>
            <p:nvPr/>
          </p:nvSpPr>
          <p:spPr bwMode="auto">
            <a:xfrm>
              <a:off x="1344" y="2784"/>
              <a:ext cx="192" cy="18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altLang="ko-KR" sz="2000" b="1" dirty="0">
                  <a:ea typeface="굴림" charset="-127"/>
                  <a:cs typeface="굴림" charset="-127"/>
                </a:rPr>
                <a:t>+</a:t>
              </a:r>
            </a:p>
          </p:txBody>
        </p:sp>
        <p:sp>
          <p:nvSpPr>
            <p:cNvPr id="1360928" name="Line 32"/>
            <p:cNvSpPr>
              <a:spLocks noChangeShapeType="1"/>
            </p:cNvSpPr>
            <p:nvPr/>
          </p:nvSpPr>
          <p:spPr bwMode="auto">
            <a:xfrm>
              <a:off x="1200" y="2736"/>
              <a:ext cx="19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60929" name="Line 33"/>
            <p:cNvSpPr>
              <a:spLocks noChangeShapeType="1"/>
            </p:cNvSpPr>
            <p:nvPr/>
          </p:nvSpPr>
          <p:spPr bwMode="auto">
            <a:xfrm flipV="1">
              <a:off x="912" y="2928"/>
              <a:ext cx="432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60930" name="Line 34"/>
            <p:cNvSpPr>
              <a:spLocks noChangeShapeType="1"/>
            </p:cNvSpPr>
            <p:nvPr/>
          </p:nvSpPr>
          <p:spPr bwMode="auto">
            <a:xfrm>
              <a:off x="1536" y="2880"/>
              <a:ext cx="9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360931" name="Text Box 35"/>
          <p:cNvSpPr txBox="1">
            <a:spLocks noChangeArrowheads="1"/>
          </p:cNvSpPr>
          <p:nvPr/>
        </p:nvSpPr>
        <p:spPr bwMode="auto">
          <a:xfrm>
            <a:off x="5134495" y="2132856"/>
            <a:ext cx="368300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000" b="1">
                <a:ea typeface="굴림" charset="-127"/>
                <a:cs typeface="굴림" charset="-127"/>
              </a:rPr>
              <a:t>A</a:t>
            </a:r>
          </a:p>
        </p:txBody>
      </p:sp>
      <p:sp>
        <p:nvSpPr>
          <p:cNvPr id="1360932" name="Text Box 36"/>
          <p:cNvSpPr txBox="1">
            <a:spLocks noChangeArrowheads="1"/>
          </p:cNvSpPr>
          <p:nvPr/>
        </p:nvSpPr>
        <p:spPr bwMode="auto">
          <a:xfrm>
            <a:off x="5591695" y="2132856"/>
            <a:ext cx="368300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000" b="1">
                <a:ea typeface="굴림" charset="-127"/>
                <a:cs typeface="굴림" charset="-127"/>
              </a:rPr>
              <a:t>B</a:t>
            </a:r>
          </a:p>
        </p:txBody>
      </p:sp>
      <p:sp>
        <p:nvSpPr>
          <p:cNvPr id="1360933" name="Text Box 37"/>
          <p:cNvSpPr txBox="1">
            <a:spLocks noChangeArrowheads="1"/>
          </p:cNvSpPr>
          <p:nvPr/>
        </p:nvSpPr>
        <p:spPr bwMode="auto">
          <a:xfrm>
            <a:off x="6429895" y="2132856"/>
            <a:ext cx="368300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000" b="1" dirty="0">
                <a:ea typeface="굴림" charset="-127"/>
                <a:cs typeface="굴림" charset="-127"/>
              </a:rPr>
              <a:t>C</a:t>
            </a:r>
          </a:p>
        </p:txBody>
      </p:sp>
      <p:sp>
        <p:nvSpPr>
          <p:cNvPr id="1360934" name="AutoShape 38"/>
          <p:cNvSpPr>
            <a:spLocks/>
          </p:cNvSpPr>
          <p:nvPr/>
        </p:nvSpPr>
        <p:spPr bwMode="auto">
          <a:xfrm>
            <a:off x="6734695" y="3199656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ko-KR" altLang="en-US" sz="2000" b="1">
              <a:ea typeface="굴림" charset="-127"/>
              <a:cs typeface="굴림" charset="-127"/>
            </a:endParaRPr>
          </a:p>
        </p:txBody>
      </p:sp>
      <p:sp>
        <p:nvSpPr>
          <p:cNvPr id="1360935" name="Text Box 39"/>
          <p:cNvSpPr txBox="1">
            <a:spLocks noChangeArrowheads="1"/>
          </p:cNvSpPr>
          <p:nvPr/>
        </p:nvSpPr>
        <p:spPr bwMode="auto">
          <a:xfrm>
            <a:off x="6902970" y="3578245"/>
            <a:ext cx="1471108" cy="4001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000" dirty="0">
                <a:latin typeface="Calibri"/>
                <a:ea typeface="굴림" charset="-127"/>
                <a:cs typeface="Calibri"/>
              </a:rPr>
              <a:t>64 elements</a:t>
            </a:r>
          </a:p>
        </p:txBody>
      </p:sp>
      <p:sp>
        <p:nvSpPr>
          <p:cNvPr id="1360936" name="AutoShape 40"/>
          <p:cNvSpPr>
            <a:spLocks/>
          </p:cNvSpPr>
          <p:nvPr/>
        </p:nvSpPr>
        <p:spPr bwMode="auto">
          <a:xfrm>
            <a:off x="6734695" y="2513856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ko-KR" altLang="en-US" sz="2000" b="1">
              <a:ea typeface="굴림" charset="-127"/>
              <a:cs typeface="굴림" charset="-127"/>
            </a:endParaRPr>
          </a:p>
        </p:txBody>
      </p:sp>
      <p:sp>
        <p:nvSpPr>
          <p:cNvPr id="1360937" name="Text Box 41"/>
          <p:cNvSpPr txBox="1">
            <a:spLocks noChangeArrowheads="1"/>
          </p:cNvSpPr>
          <p:nvPr/>
        </p:nvSpPr>
        <p:spPr bwMode="auto">
          <a:xfrm>
            <a:off x="6925195" y="2587645"/>
            <a:ext cx="1323119" cy="4001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000" dirty="0">
                <a:latin typeface="Calibri"/>
                <a:ea typeface="굴림" charset="-127"/>
                <a:cs typeface="Calibri"/>
              </a:rPr>
              <a:t>Remainder</a:t>
            </a:r>
          </a:p>
        </p:txBody>
      </p:sp>
      <p:sp>
        <p:nvSpPr>
          <p:cNvPr id="46" name="AutoShape 38"/>
          <p:cNvSpPr>
            <a:spLocks/>
          </p:cNvSpPr>
          <p:nvPr/>
        </p:nvSpPr>
        <p:spPr bwMode="auto">
          <a:xfrm>
            <a:off x="6732240" y="4586064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ko-KR" altLang="en-US" sz="2000" b="1">
              <a:ea typeface="굴림" charset="-127"/>
              <a:cs typeface="굴림" charset="-127"/>
            </a:endParaRP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900515" y="4964653"/>
            <a:ext cx="1471108" cy="4001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altLang="ko-KR" sz="2000" dirty="0">
                <a:latin typeface="Calibri"/>
                <a:ea typeface="굴림" charset="-127"/>
                <a:cs typeface="Calibri"/>
              </a:rPr>
              <a:t>64 elements</a:t>
            </a:r>
          </a:p>
        </p:txBody>
      </p:sp>
    </p:spTree>
    <p:extLst>
      <p:ext uri="{BB962C8B-B14F-4D97-AF65-F5344CB8AC3E}">
        <p14:creationId xmlns:p14="http://schemas.microsoft.com/office/powerpoint/2010/main" val="24797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Handling Conditional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How to handle conditional execution on a vector (based on a dynamically-determined condition)?</a:t>
            </a:r>
          </a:p>
          <a:p>
            <a:pPr marL="457200" lvl="1" indent="0">
              <a:buNone/>
            </a:pPr>
            <a:r>
              <a:rPr lang="nn-NO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(i=0; i&lt;64; i++)</a:t>
            </a:r>
          </a:p>
          <a:p>
            <a:pPr marL="457200" lvl="1" indent="0">
              <a:buNone/>
            </a:pP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(X[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!= 0)</a:t>
            </a:r>
          </a:p>
          <a:p>
            <a:pPr marL="457200" lvl="1" indent="0">
              <a:buNone/>
            </a:pP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X[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X[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– Y[</a:t>
            </a:r>
            <a:r>
              <a:rPr lang="en-US" altLang="zh-TW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altLang="zh-TW" dirty="0" smtClean="0"/>
              <a:t>Idea: use </a:t>
            </a:r>
            <a:r>
              <a:rPr lang="en-US" altLang="zh-TW" i="1" dirty="0" smtClean="0"/>
              <a:t>vector mask register </a:t>
            </a:r>
            <a:r>
              <a:rPr lang="en-US" altLang="zh-TW" dirty="0" smtClean="0"/>
              <a:t>to “disable” elements:</a:t>
            </a:r>
          </a:p>
          <a:p>
            <a:pPr marL="457200" lvl="1" indent="0">
              <a:buNone/>
            </a:pPr>
            <a:r>
              <a:rPr lang="en-US" altLang="zh-TW" dirty="0" smtClean="0"/>
              <a:t>	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LV	   V1,Rx</a:t>
            </a:r>
            <a:r>
              <a:rPr lang="en-US" altLang="zh-TW" dirty="0" smtClean="0"/>
              <a:t>	     ;load vector X into V1</a:t>
            </a:r>
          </a:p>
          <a:p>
            <a:pPr marL="457200" lvl="1" indent="0">
              <a:buNone/>
            </a:pPr>
            <a:r>
              <a:rPr lang="es-ES" altLang="zh-TW" dirty="0" smtClean="0"/>
              <a:t>	</a:t>
            </a:r>
            <a:r>
              <a:rPr lang="es-E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LV	   V2,Ry</a:t>
            </a:r>
            <a:r>
              <a:rPr lang="es-ES" altLang="zh-TW" dirty="0" smtClean="0"/>
              <a:t>	     ;load vector Y into V2</a:t>
            </a:r>
          </a:p>
          <a:p>
            <a:pPr marL="457200" lvl="1" indent="0">
              <a:buNone/>
            </a:pPr>
            <a:r>
              <a:rPr lang="en-US" altLang="zh-TW" dirty="0" smtClean="0"/>
              <a:t>	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L.D	   F0,#0</a:t>
            </a:r>
            <a:r>
              <a:rPr lang="en-US" altLang="zh-TW" dirty="0" smtClean="0"/>
              <a:t>	     ;load FP zero into F0</a:t>
            </a:r>
          </a:p>
          <a:p>
            <a:pPr marL="457200" lvl="1" indent="0">
              <a:buNone/>
            </a:pPr>
            <a:r>
              <a:rPr lang="en-US" altLang="zh-TW" dirty="0" smtClean="0"/>
              <a:t>	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SNEVS.D V1,F0</a:t>
            </a:r>
            <a:r>
              <a:rPr lang="en-US" altLang="zh-TW" dirty="0" smtClean="0"/>
              <a:t>	     ;sets </a:t>
            </a:r>
            <a:r>
              <a:rPr lang="en-US" altLang="zh-TW" dirty="0" smtClean="0">
                <a:solidFill>
                  <a:srgbClr val="FF0000"/>
                </a:solidFill>
              </a:rPr>
              <a:t>VM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 to 1 if V1[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]!=F0</a:t>
            </a:r>
          </a:p>
          <a:p>
            <a:pPr marL="457200" lvl="1" indent="0">
              <a:buNone/>
            </a:pPr>
            <a:r>
              <a:rPr lang="en-US" altLang="zh-TW" dirty="0" smtClean="0"/>
              <a:t>	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SUBVV.D V1,V1,V2 </a:t>
            </a:r>
            <a:r>
              <a:rPr lang="en-US" altLang="zh-TW" dirty="0" smtClean="0"/>
              <a:t>;subtract under vector mask</a:t>
            </a:r>
          </a:p>
          <a:p>
            <a:pPr marL="457200" lvl="1" indent="0">
              <a:buNone/>
            </a:pPr>
            <a:r>
              <a:rPr lang="en-US" altLang="zh-TW" dirty="0" smtClean="0"/>
              <a:t>	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SV	   Rx,V1</a:t>
            </a:r>
            <a:r>
              <a:rPr lang="en-US" altLang="zh-TW" dirty="0" smtClean="0"/>
              <a:t>	     ;store the result in X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91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ＭＳ Ｐゴシック" panose="020B0600070205080204" pitchFamily="34" charset="-128"/>
              </a:rPr>
              <a:t>Masked Vector Instructions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38</a:t>
            </a:fld>
            <a:endParaRPr lang="zh-TW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031875"/>
            <a:ext cx="4724400" cy="4165600"/>
            <a:chOff x="2688" y="650"/>
            <a:chExt cx="2976" cy="2624"/>
          </a:xfrm>
        </p:grpSpPr>
        <p:grpSp>
          <p:nvGrpSpPr>
            <p:cNvPr id="51249" name="Group 4"/>
            <p:cNvGrpSpPr>
              <a:grpSpLocks/>
            </p:cNvGrpSpPr>
            <p:nvPr/>
          </p:nvGrpSpPr>
          <p:grpSpPr bwMode="auto">
            <a:xfrm>
              <a:off x="2971" y="1401"/>
              <a:ext cx="2454" cy="1873"/>
              <a:chOff x="2971" y="1401"/>
              <a:chExt cx="2454" cy="1873"/>
            </a:xfrm>
          </p:grpSpPr>
          <p:sp>
            <p:nvSpPr>
              <p:cNvPr id="51251" name="Freeform 5"/>
              <p:cNvSpPr>
                <a:spLocks/>
              </p:cNvSpPr>
              <p:nvPr/>
            </p:nvSpPr>
            <p:spPr bwMode="auto">
              <a:xfrm>
                <a:off x="4224" y="2016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51252" name="Group 6"/>
              <p:cNvGrpSpPr>
                <a:grpSpLocks/>
              </p:cNvGrpSpPr>
              <p:nvPr/>
            </p:nvGrpSpPr>
            <p:grpSpPr bwMode="auto">
              <a:xfrm>
                <a:off x="4224" y="2592"/>
                <a:ext cx="626" cy="48"/>
                <a:chOff x="1536" y="2256"/>
                <a:chExt cx="626" cy="48"/>
              </a:xfrm>
            </p:grpSpPr>
            <p:sp>
              <p:nvSpPr>
                <p:cNvPr id="51282" name="Rectangle 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51283" name="Freeform 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284" name="Line 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253" name="Group 10"/>
              <p:cNvGrpSpPr>
                <a:grpSpLocks/>
              </p:cNvGrpSpPr>
              <p:nvPr/>
            </p:nvGrpSpPr>
            <p:grpSpPr bwMode="auto">
              <a:xfrm>
                <a:off x="4224" y="2112"/>
                <a:ext cx="626" cy="48"/>
                <a:chOff x="1536" y="2256"/>
                <a:chExt cx="626" cy="48"/>
              </a:xfrm>
            </p:grpSpPr>
            <p:sp>
              <p:nvSpPr>
                <p:cNvPr id="51279" name="Rectangle 1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51280" name="Freeform 1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281" name="Line 1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254" name="Group 14"/>
              <p:cNvGrpSpPr>
                <a:grpSpLocks/>
              </p:cNvGrpSpPr>
              <p:nvPr/>
            </p:nvGrpSpPr>
            <p:grpSpPr bwMode="auto">
              <a:xfrm>
                <a:off x="4224" y="2352"/>
                <a:ext cx="626" cy="48"/>
                <a:chOff x="1536" y="2256"/>
                <a:chExt cx="626" cy="48"/>
              </a:xfrm>
            </p:grpSpPr>
            <p:sp>
              <p:nvSpPr>
                <p:cNvPr id="51276" name="Rectangle 1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51277" name="Freeform 1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278" name="Line 1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51255" name="Text Box 18"/>
              <p:cNvSpPr txBox="1">
                <a:spLocks noChangeArrowheads="1"/>
              </p:cNvSpPr>
              <p:nvPr/>
            </p:nvSpPr>
            <p:spPr bwMode="auto">
              <a:xfrm>
                <a:off x="4319" y="2361"/>
                <a:ext cx="44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VC[4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56" name="Text Box 19"/>
              <p:cNvSpPr txBox="1">
                <a:spLocks noChangeArrowheads="1"/>
              </p:cNvSpPr>
              <p:nvPr/>
            </p:nvSpPr>
            <p:spPr bwMode="auto">
              <a:xfrm>
                <a:off x="4319" y="2121"/>
                <a:ext cx="44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VC[5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57" name="Text Box 20"/>
              <p:cNvSpPr txBox="1">
                <a:spLocks noChangeArrowheads="1"/>
              </p:cNvSpPr>
              <p:nvPr/>
            </p:nvSpPr>
            <p:spPr bwMode="auto">
              <a:xfrm>
                <a:off x="4524" y="2841"/>
                <a:ext cx="44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VC[1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58" name="Line 21"/>
              <p:cNvSpPr>
                <a:spLocks noChangeShapeType="1"/>
              </p:cNvSpPr>
              <p:nvPr/>
            </p:nvSpPr>
            <p:spPr bwMode="auto">
              <a:xfrm>
                <a:off x="4525" y="2688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59" name="Line 22"/>
              <p:cNvSpPr>
                <a:spLocks noChangeShapeType="1"/>
              </p:cNvSpPr>
              <p:nvPr/>
            </p:nvSpPr>
            <p:spPr bwMode="auto">
              <a:xfrm>
                <a:off x="4704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60" name="Line 23"/>
              <p:cNvSpPr>
                <a:spLocks noChangeShapeType="1"/>
              </p:cNvSpPr>
              <p:nvPr/>
            </p:nvSpPr>
            <p:spPr bwMode="auto">
              <a:xfrm>
                <a:off x="4320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61" name="Text Box 24"/>
              <p:cNvSpPr txBox="1">
                <a:spLocks noChangeArrowheads="1"/>
              </p:cNvSpPr>
              <p:nvPr/>
            </p:nvSpPr>
            <p:spPr bwMode="auto">
              <a:xfrm>
                <a:off x="4452" y="3082"/>
                <a:ext cx="9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i="1">
                    <a:latin typeface="Verdana" panose="020B0604030504040204" pitchFamily="34" charset="0"/>
                    <a:ea typeface="Gulim" panose="020B0600000101010101" pitchFamily="34" charset="-127"/>
                  </a:rPr>
                  <a:t>Write data port</a:t>
                </a:r>
              </a:p>
            </p:txBody>
          </p:sp>
          <p:sp>
            <p:nvSpPr>
              <p:cNvPr id="51262" name="Text Box 25"/>
              <p:cNvSpPr txBox="1">
                <a:spLocks noChangeArrowheads="1"/>
              </p:cNvSpPr>
              <p:nvPr/>
            </p:nvSpPr>
            <p:spPr bwMode="auto">
              <a:xfrm>
                <a:off x="4079" y="1641"/>
                <a:ext cx="44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VA[7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63" name="Text Box 26"/>
              <p:cNvSpPr txBox="1">
                <a:spLocks noChangeArrowheads="1"/>
              </p:cNvSpPr>
              <p:nvPr/>
            </p:nvSpPr>
            <p:spPr bwMode="auto">
              <a:xfrm>
                <a:off x="4511" y="1641"/>
                <a:ext cx="4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VB[7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64" name="Text Box 27"/>
              <p:cNvSpPr txBox="1">
                <a:spLocks noChangeArrowheads="1"/>
              </p:cNvSpPr>
              <p:nvPr/>
            </p:nvSpPr>
            <p:spPr bwMode="auto">
              <a:xfrm>
                <a:off x="2971" y="2169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VM[3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]=0</a:t>
                </a:r>
              </a:p>
            </p:txBody>
          </p:sp>
          <p:sp>
            <p:nvSpPr>
              <p:cNvPr id="51265" name="Text Box 28"/>
              <p:cNvSpPr txBox="1">
                <a:spLocks noChangeArrowheads="1"/>
              </p:cNvSpPr>
              <p:nvPr/>
            </p:nvSpPr>
            <p:spPr bwMode="auto">
              <a:xfrm>
                <a:off x="2971" y="1977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VM[4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]=1</a:t>
                </a:r>
              </a:p>
            </p:txBody>
          </p:sp>
          <p:sp>
            <p:nvSpPr>
              <p:cNvPr id="51266" name="Text Box 29"/>
              <p:cNvSpPr txBox="1">
                <a:spLocks noChangeArrowheads="1"/>
              </p:cNvSpPr>
              <p:nvPr/>
            </p:nvSpPr>
            <p:spPr bwMode="auto">
              <a:xfrm>
                <a:off x="2971" y="1785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VM[5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]=1</a:t>
                </a:r>
              </a:p>
            </p:txBody>
          </p:sp>
          <p:sp>
            <p:nvSpPr>
              <p:cNvPr id="51267" name="Text Box 30"/>
              <p:cNvSpPr txBox="1">
                <a:spLocks noChangeArrowheads="1"/>
              </p:cNvSpPr>
              <p:nvPr/>
            </p:nvSpPr>
            <p:spPr bwMode="auto">
              <a:xfrm>
                <a:off x="2971" y="1593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VM[6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]=0</a:t>
                </a:r>
              </a:p>
            </p:txBody>
          </p:sp>
          <p:sp>
            <p:nvSpPr>
              <p:cNvPr id="51268" name="Text Box 31"/>
              <p:cNvSpPr txBox="1">
                <a:spLocks noChangeArrowheads="1"/>
              </p:cNvSpPr>
              <p:nvPr/>
            </p:nvSpPr>
            <p:spPr bwMode="auto">
              <a:xfrm>
                <a:off x="2971" y="2361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VM[2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]=0</a:t>
                </a:r>
              </a:p>
            </p:txBody>
          </p:sp>
          <p:sp>
            <p:nvSpPr>
              <p:cNvPr id="51269" name="Text Box 32"/>
              <p:cNvSpPr txBox="1">
                <a:spLocks noChangeArrowheads="1"/>
              </p:cNvSpPr>
              <p:nvPr/>
            </p:nvSpPr>
            <p:spPr bwMode="auto">
              <a:xfrm>
                <a:off x="2971" y="2553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VM[1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]=1</a:t>
                </a:r>
              </a:p>
            </p:txBody>
          </p:sp>
          <p:sp>
            <p:nvSpPr>
              <p:cNvPr id="51270" name="Text Box 33"/>
              <p:cNvSpPr txBox="1">
                <a:spLocks noChangeArrowheads="1"/>
              </p:cNvSpPr>
              <p:nvPr/>
            </p:nvSpPr>
            <p:spPr bwMode="auto">
              <a:xfrm>
                <a:off x="2971" y="2745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VM[0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]=0</a:t>
                </a:r>
              </a:p>
            </p:txBody>
          </p:sp>
          <p:sp>
            <p:nvSpPr>
              <p:cNvPr id="51271" name="Text Box 34"/>
              <p:cNvSpPr txBox="1">
                <a:spLocks noChangeArrowheads="1"/>
              </p:cNvSpPr>
              <p:nvPr/>
            </p:nvSpPr>
            <p:spPr bwMode="auto">
              <a:xfrm>
                <a:off x="2971" y="1401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VM[7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]=1</a:t>
                </a:r>
              </a:p>
            </p:txBody>
          </p:sp>
          <p:sp>
            <p:nvSpPr>
              <p:cNvPr id="51272" name="Line 35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816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73" name="Line 36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672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74" name="Line 37"/>
              <p:cNvSpPr>
                <a:spLocks noChangeShapeType="1"/>
              </p:cNvSpPr>
              <p:nvPr/>
            </p:nvSpPr>
            <p:spPr bwMode="auto">
              <a:xfrm>
                <a:off x="3552" y="1872"/>
                <a:ext cx="576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75" name="Line 38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480" cy="1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51250" name="Rectangle 39"/>
            <p:cNvSpPr>
              <a:spLocks noChangeArrowheads="1"/>
            </p:cNvSpPr>
            <p:nvPr/>
          </p:nvSpPr>
          <p:spPr bwMode="auto">
            <a:xfrm>
              <a:off x="2688" y="650"/>
              <a:ext cx="2976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6858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000" dirty="0">
                  <a:ea typeface="Gulim" panose="020B0600000101010101" pitchFamily="34" charset="-127"/>
                </a:rPr>
                <a:t>      </a:t>
              </a:r>
              <a:r>
                <a:rPr lang="en-US" altLang="ko-KR" dirty="0">
                  <a:latin typeface="+mn-lt"/>
                  <a:ea typeface="Gulim" panose="020B0600000101010101" pitchFamily="34" charset="-127"/>
                </a:rPr>
                <a:t>Density-Time Implementation</a:t>
              </a:r>
            </a:p>
            <a:p>
              <a:pPr lvl="1" eaLnBrk="1" hangingPunct="1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S</a:t>
              </a:r>
              <a:r>
                <a:rPr lang="en-US" altLang="ko-KR" sz="2000" dirty="0" smtClean="0">
                  <a:latin typeface="+mn-lt"/>
                  <a:ea typeface="Gulim" panose="020B0600000101010101" pitchFamily="34" charset="-127"/>
                </a:rPr>
                <a:t>can </a:t>
              </a:r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mask vector and only execute elements with non-zero masks</a:t>
              </a:r>
            </a:p>
          </p:txBody>
        </p:sp>
      </p:grpSp>
      <p:grpSp>
        <p:nvGrpSpPr>
          <p:cNvPr id="51205" name="Group 40"/>
          <p:cNvGrpSpPr>
            <a:grpSpLocks/>
          </p:cNvGrpSpPr>
          <p:nvPr/>
        </p:nvGrpSpPr>
        <p:grpSpPr bwMode="auto">
          <a:xfrm>
            <a:off x="179315" y="1031875"/>
            <a:ext cx="4737100" cy="5003800"/>
            <a:chOff x="-341" y="650"/>
            <a:chExt cx="2984" cy="3152"/>
          </a:xfrm>
        </p:grpSpPr>
        <p:grpSp>
          <p:nvGrpSpPr>
            <p:cNvPr id="51207" name="Group 41"/>
            <p:cNvGrpSpPr>
              <a:grpSpLocks/>
            </p:cNvGrpSpPr>
            <p:nvPr/>
          </p:nvGrpSpPr>
          <p:grpSpPr bwMode="auto">
            <a:xfrm>
              <a:off x="249" y="1401"/>
              <a:ext cx="1995" cy="2401"/>
              <a:chOff x="249" y="1401"/>
              <a:chExt cx="1995" cy="2401"/>
            </a:xfrm>
          </p:grpSpPr>
          <p:sp>
            <p:nvSpPr>
              <p:cNvPr id="51209" name="Freeform 42"/>
              <p:cNvSpPr>
                <a:spLocks/>
              </p:cNvSpPr>
              <p:nvPr/>
            </p:nvSpPr>
            <p:spPr bwMode="auto">
              <a:xfrm>
                <a:off x="1043" y="2544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51210" name="Group 43"/>
              <p:cNvGrpSpPr>
                <a:grpSpLocks/>
              </p:cNvGrpSpPr>
              <p:nvPr/>
            </p:nvGrpSpPr>
            <p:grpSpPr bwMode="auto">
              <a:xfrm>
                <a:off x="1043" y="3120"/>
                <a:ext cx="626" cy="48"/>
                <a:chOff x="1536" y="2256"/>
                <a:chExt cx="626" cy="48"/>
              </a:xfrm>
            </p:grpSpPr>
            <p:sp>
              <p:nvSpPr>
                <p:cNvPr id="51246" name="Rectangle 44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51247" name="Freeform 45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248" name="Line 46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211" name="Group 47"/>
              <p:cNvGrpSpPr>
                <a:grpSpLocks/>
              </p:cNvGrpSpPr>
              <p:nvPr/>
            </p:nvGrpSpPr>
            <p:grpSpPr bwMode="auto">
              <a:xfrm>
                <a:off x="1043" y="2640"/>
                <a:ext cx="626" cy="48"/>
                <a:chOff x="1536" y="2256"/>
                <a:chExt cx="626" cy="48"/>
              </a:xfrm>
            </p:grpSpPr>
            <p:sp>
              <p:nvSpPr>
                <p:cNvPr id="51243" name="Rectangle 4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51244" name="Freeform 4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245" name="Line 5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212" name="Group 51"/>
              <p:cNvGrpSpPr>
                <a:grpSpLocks/>
              </p:cNvGrpSpPr>
              <p:nvPr/>
            </p:nvGrpSpPr>
            <p:grpSpPr bwMode="auto">
              <a:xfrm>
                <a:off x="1043" y="2880"/>
                <a:ext cx="626" cy="48"/>
                <a:chOff x="1536" y="2256"/>
                <a:chExt cx="626" cy="48"/>
              </a:xfrm>
            </p:grpSpPr>
            <p:sp>
              <p:nvSpPr>
                <p:cNvPr id="51240" name="Rectangle 5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51241" name="Freeform 5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242" name="Line 5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51213" name="Text Box 55"/>
              <p:cNvSpPr txBox="1">
                <a:spLocks noChangeArrowheads="1"/>
              </p:cNvSpPr>
              <p:nvPr/>
            </p:nvSpPr>
            <p:spPr bwMode="auto">
              <a:xfrm>
                <a:off x="1111" y="2889"/>
                <a:ext cx="44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VC[1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14" name="Text Box 56"/>
              <p:cNvSpPr txBox="1">
                <a:spLocks noChangeArrowheads="1"/>
              </p:cNvSpPr>
              <p:nvPr/>
            </p:nvSpPr>
            <p:spPr bwMode="auto">
              <a:xfrm>
                <a:off x="1111" y="2649"/>
                <a:ext cx="44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VC[2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15" name="Text Box 57"/>
              <p:cNvSpPr txBox="1">
                <a:spLocks noChangeArrowheads="1"/>
              </p:cNvSpPr>
              <p:nvPr/>
            </p:nvSpPr>
            <p:spPr bwMode="auto">
              <a:xfrm>
                <a:off x="1343" y="3369"/>
                <a:ext cx="44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VC[0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16" name="Line 58"/>
              <p:cNvSpPr>
                <a:spLocks noChangeShapeType="1"/>
              </p:cNvSpPr>
              <p:nvPr/>
            </p:nvSpPr>
            <p:spPr bwMode="auto">
              <a:xfrm>
                <a:off x="1344" y="3216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17" name="Line 59"/>
              <p:cNvSpPr>
                <a:spLocks noChangeShapeType="1"/>
              </p:cNvSpPr>
              <p:nvPr/>
            </p:nvSpPr>
            <p:spPr bwMode="auto">
              <a:xfrm>
                <a:off x="1523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18" name="Line 60"/>
              <p:cNvSpPr>
                <a:spLocks noChangeShapeType="1"/>
              </p:cNvSpPr>
              <p:nvPr/>
            </p:nvSpPr>
            <p:spPr bwMode="auto">
              <a:xfrm>
                <a:off x="1139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19" name="Text Box 61"/>
              <p:cNvSpPr txBox="1">
                <a:spLocks noChangeArrowheads="1"/>
              </p:cNvSpPr>
              <p:nvPr/>
            </p:nvSpPr>
            <p:spPr bwMode="auto">
              <a:xfrm>
                <a:off x="898" y="2169"/>
                <a:ext cx="44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VA[3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20" name="Text Box 62"/>
              <p:cNvSpPr txBox="1">
                <a:spLocks noChangeArrowheads="1"/>
              </p:cNvSpPr>
              <p:nvPr/>
            </p:nvSpPr>
            <p:spPr bwMode="auto">
              <a:xfrm>
                <a:off x="1330" y="2169"/>
                <a:ext cx="4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VB[3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21" name="Text Box 63"/>
              <p:cNvSpPr txBox="1">
                <a:spLocks noChangeArrowheads="1"/>
              </p:cNvSpPr>
              <p:nvPr/>
            </p:nvSpPr>
            <p:spPr bwMode="auto">
              <a:xfrm>
                <a:off x="898" y="1977"/>
                <a:ext cx="44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VA[4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22" name="Text Box 64"/>
              <p:cNvSpPr txBox="1">
                <a:spLocks noChangeArrowheads="1"/>
              </p:cNvSpPr>
              <p:nvPr/>
            </p:nvSpPr>
            <p:spPr bwMode="auto">
              <a:xfrm>
                <a:off x="1330" y="1977"/>
                <a:ext cx="4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VB[4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23" name="Text Box 65"/>
              <p:cNvSpPr txBox="1">
                <a:spLocks noChangeArrowheads="1"/>
              </p:cNvSpPr>
              <p:nvPr/>
            </p:nvSpPr>
            <p:spPr bwMode="auto">
              <a:xfrm>
                <a:off x="898" y="1785"/>
                <a:ext cx="44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VA[5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24" name="Text Box 66"/>
              <p:cNvSpPr txBox="1">
                <a:spLocks noChangeArrowheads="1"/>
              </p:cNvSpPr>
              <p:nvPr/>
            </p:nvSpPr>
            <p:spPr bwMode="auto">
              <a:xfrm>
                <a:off x="1330" y="1785"/>
                <a:ext cx="4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VB[5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25" name="Text Box 67"/>
              <p:cNvSpPr txBox="1">
                <a:spLocks noChangeArrowheads="1"/>
              </p:cNvSpPr>
              <p:nvPr/>
            </p:nvSpPr>
            <p:spPr bwMode="auto">
              <a:xfrm>
                <a:off x="898" y="1593"/>
                <a:ext cx="44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VA[6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26" name="Text Box 68"/>
              <p:cNvSpPr txBox="1">
                <a:spLocks noChangeArrowheads="1"/>
              </p:cNvSpPr>
              <p:nvPr/>
            </p:nvSpPr>
            <p:spPr bwMode="auto">
              <a:xfrm>
                <a:off x="1330" y="1593"/>
                <a:ext cx="4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VB[6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27" name="Text Box 69"/>
              <p:cNvSpPr txBox="1">
                <a:spLocks noChangeArrowheads="1"/>
              </p:cNvSpPr>
              <p:nvPr/>
            </p:nvSpPr>
            <p:spPr bwMode="auto">
              <a:xfrm>
                <a:off x="249" y="2169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VM[3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]=0</a:t>
                </a:r>
              </a:p>
            </p:txBody>
          </p:sp>
          <p:sp>
            <p:nvSpPr>
              <p:cNvPr id="51228" name="Text Box 70"/>
              <p:cNvSpPr txBox="1">
                <a:spLocks noChangeArrowheads="1"/>
              </p:cNvSpPr>
              <p:nvPr/>
            </p:nvSpPr>
            <p:spPr bwMode="auto">
              <a:xfrm>
                <a:off x="249" y="1977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VM[4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]=1</a:t>
                </a:r>
              </a:p>
            </p:txBody>
          </p:sp>
          <p:sp>
            <p:nvSpPr>
              <p:cNvPr id="51229" name="Text Box 71"/>
              <p:cNvSpPr txBox="1">
                <a:spLocks noChangeArrowheads="1"/>
              </p:cNvSpPr>
              <p:nvPr/>
            </p:nvSpPr>
            <p:spPr bwMode="auto">
              <a:xfrm>
                <a:off x="249" y="1785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VM[5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]=1</a:t>
                </a:r>
              </a:p>
            </p:txBody>
          </p:sp>
          <p:sp>
            <p:nvSpPr>
              <p:cNvPr id="51230" name="Text Box 72"/>
              <p:cNvSpPr txBox="1">
                <a:spLocks noChangeArrowheads="1"/>
              </p:cNvSpPr>
              <p:nvPr/>
            </p:nvSpPr>
            <p:spPr bwMode="auto">
              <a:xfrm>
                <a:off x="249" y="1593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VM[6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]=0</a:t>
                </a:r>
              </a:p>
            </p:txBody>
          </p:sp>
          <p:sp>
            <p:nvSpPr>
              <p:cNvPr id="51231" name="Text Box 73"/>
              <p:cNvSpPr txBox="1">
                <a:spLocks noChangeArrowheads="1"/>
              </p:cNvSpPr>
              <p:nvPr/>
            </p:nvSpPr>
            <p:spPr bwMode="auto">
              <a:xfrm>
                <a:off x="249" y="2649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VM[2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]=0</a:t>
                </a:r>
              </a:p>
            </p:txBody>
          </p:sp>
          <p:sp>
            <p:nvSpPr>
              <p:cNvPr id="51232" name="Text Box 74"/>
              <p:cNvSpPr txBox="1">
                <a:spLocks noChangeArrowheads="1"/>
              </p:cNvSpPr>
              <p:nvPr/>
            </p:nvSpPr>
            <p:spPr bwMode="auto">
              <a:xfrm>
                <a:off x="249" y="2889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VM[1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]=1</a:t>
                </a:r>
              </a:p>
            </p:txBody>
          </p:sp>
          <p:sp>
            <p:nvSpPr>
              <p:cNvPr id="51233" name="Text Box 75"/>
              <p:cNvSpPr txBox="1">
                <a:spLocks noChangeArrowheads="1"/>
              </p:cNvSpPr>
              <p:nvPr/>
            </p:nvSpPr>
            <p:spPr bwMode="auto">
              <a:xfrm>
                <a:off x="249" y="3369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VM[0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]=0</a:t>
                </a:r>
              </a:p>
            </p:txBody>
          </p:sp>
          <p:sp>
            <p:nvSpPr>
              <p:cNvPr id="51234" name="Freeform 76"/>
              <p:cNvSpPr>
                <a:spLocks/>
              </p:cNvSpPr>
              <p:nvPr/>
            </p:nvSpPr>
            <p:spPr bwMode="auto">
              <a:xfrm>
                <a:off x="912" y="3456"/>
                <a:ext cx="96" cy="192"/>
              </a:xfrm>
              <a:custGeom>
                <a:avLst/>
                <a:gdLst>
                  <a:gd name="T0" fmla="*/ 0 w 240"/>
                  <a:gd name="T1" fmla="*/ 0 h 192"/>
                  <a:gd name="T2" fmla="*/ 0 w 240"/>
                  <a:gd name="T3" fmla="*/ 0 h 192"/>
                  <a:gd name="T4" fmla="*/ 0 w 240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92"/>
                  <a:gd name="T11" fmla="*/ 240 w 240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9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9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35" name="Text Box 77"/>
              <p:cNvSpPr txBox="1">
                <a:spLocks noChangeArrowheads="1"/>
              </p:cNvSpPr>
              <p:nvPr/>
            </p:nvSpPr>
            <p:spPr bwMode="auto">
              <a:xfrm>
                <a:off x="1271" y="3610"/>
                <a:ext cx="9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i="1">
                    <a:latin typeface="Verdana" panose="020B0604030504040204" pitchFamily="34" charset="0"/>
                    <a:ea typeface="Gulim" panose="020B0600000101010101" pitchFamily="34" charset="-127"/>
                  </a:rPr>
                  <a:t>Write data port</a:t>
                </a:r>
              </a:p>
            </p:txBody>
          </p:sp>
          <p:sp>
            <p:nvSpPr>
              <p:cNvPr id="51236" name="Text Box 78"/>
              <p:cNvSpPr txBox="1">
                <a:spLocks noChangeArrowheads="1"/>
              </p:cNvSpPr>
              <p:nvPr/>
            </p:nvSpPr>
            <p:spPr bwMode="auto">
              <a:xfrm>
                <a:off x="365" y="3610"/>
                <a:ext cx="8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i="1">
                    <a:latin typeface="Verdana" panose="020B0604030504040204" pitchFamily="34" charset="0"/>
                    <a:ea typeface="Gulim" panose="020B0600000101010101" pitchFamily="34" charset="-127"/>
                  </a:rPr>
                  <a:t>Write Enable</a:t>
                </a:r>
              </a:p>
            </p:txBody>
          </p:sp>
          <p:sp>
            <p:nvSpPr>
              <p:cNvPr id="51237" name="Text Box 79"/>
              <p:cNvSpPr txBox="1">
                <a:spLocks noChangeArrowheads="1"/>
              </p:cNvSpPr>
              <p:nvPr/>
            </p:nvSpPr>
            <p:spPr bwMode="auto">
              <a:xfrm>
                <a:off x="898" y="1401"/>
                <a:ext cx="44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VA[7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38" name="Text Box 80"/>
              <p:cNvSpPr txBox="1">
                <a:spLocks noChangeArrowheads="1"/>
              </p:cNvSpPr>
              <p:nvPr/>
            </p:nvSpPr>
            <p:spPr bwMode="auto">
              <a:xfrm>
                <a:off x="1330" y="1401"/>
                <a:ext cx="4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VB[7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</a:t>
                </a:r>
              </a:p>
            </p:txBody>
          </p:sp>
          <p:sp>
            <p:nvSpPr>
              <p:cNvPr id="51239" name="Text Box 81"/>
              <p:cNvSpPr txBox="1">
                <a:spLocks noChangeArrowheads="1"/>
              </p:cNvSpPr>
              <p:nvPr/>
            </p:nvSpPr>
            <p:spPr bwMode="auto">
              <a:xfrm>
                <a:off x="249" y="1401"/>
                <a:ext cx="62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ko-KR" sz="1400" dirty="0" smtClean="0">
                    <a:latin typeface="Verdana" panose="020B0604030504040204" pitchFamily="34" charset="0"/>
                    <a:ea typeface="Gulim" panose="020B0600000101010101" pitchFamily="34" charset="-127"/>
                  </a:rPr>
                  <a:t>VM[7</a:t>
                </a:r>
                <a:r>
                  <a:rPr lang="en-US" altLang="ko-KR" sz="1400" dirty="0">
                    <a:latin typeface="Verdana" panose="020B0604030504040204" pitchFamily="34" charset="0"/>
                    <a:ea typeface="Gulim" panose="020B0600000101010101" pitchFamily="34" charset="-127"/>
                  </a:rPr>
                  <a:t>]=1</a:t>
                </a:r>
              </a:p>
            </p:txBody>
          </p:sp>
        </p:grpSp>
        <p:sp>
          <p:nvSpPr>
            <p:cNvPr id="51208" name="Rectangle 82"/>
            <p:cNvSpPr>
              <a:spLocks noChangeArrowheads="1"/>
            </p:cNvSpPr>
            <p:nvPr/>
          </p:nvSpPr>
          <p:spPr bwMode="auto">
            <a:xfrm>
              <a:off x="-341" y="650"/>
              <a:ext cx="2984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6858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000" dirty="0">
                  <a:latin typeface="Verdana" panose="020B0604030504040204" pitchFamily="34" charset="0"/>
                  <a:ea typeface="Gulim" panose="020B0600000101010101" pitchFamily="34" charset="-127"/>
                </a:rPr>
                <a:t>     </a:t>
              </a:r>
              <a:r>
                <a:rPr lang="en-US" altLang="ko-KR" dirty="0">
                  <a:latin typeface="+mn-lt"/>
                  <a:ea typeface="Gulim" panose="020B0600000101010101" pitchFamily="34" charset="-127"/>
                </a:rPr>
                <a:t>Simple Implementation</a:t>
              </a:r>
            </a:p>
            <a:p>
              <a:pPr lvl="1" eaLnBrk="1" hangingPunct="1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 sz="2000" dirty="0" smtClean="0">
                  <a:latin typeface="+mn-lt"/>
                  <a:ea typeface="Gulim" panose="020B0600000101010101" pitchFamily="34" charset="-127"/>
                </a:rPr>
                <a:t>Execute </a:t>
              </a:r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all N operations, turn off result </a:t>
              </a:r>
              <a:r>
                <a:rPr lang="en-US" altLang="ko-KR" sz="2000" dirty="0" err="1">
                  <a:latin typeface="+mn-lt"/>
                  <a:ea typeface="Gulim" panose="020B0600000101010101" pitchFamily="34" charset="-127"/>
                </a:rPr>
                <a:t>writeback</a:t>
              </a:r>
              <a:r>
                <a:rPr lang="en-US" altLang="ko-KR" sz="2000" dirty="0">
                  <a:latin typeface="+mn-lt"/>
                  <a:ea typeface="Gulim" panose="020B0600000101010101" pitchFamily="34" charset="-127"/>
                </a:rPr>
                <a:t> according to mask</a:t>
              </a:r>
            </a:p>
          </p:txBody>
        </p:sp>
      </p:grpSp>
      <p:sp>
        <p:nvSpPr>
          <p:cNvPr id="51206" name="TextBox 84"/>
          <p:cNvSpPr txBox="1">
            <a:spLocks noChangeArrowheads="1"/>
          </p:cNvSpPr>
          <p:nvPr/>
        </p:nvSpPr>
        <p:spPr bwMode="auto">
          <a:xfrm>
            <a:off x="6814343" y="5753101"/>
            <a:ext cx="2147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200" dirty="0" smtClean="0"/>
              <a:t>(Slide </a:t>
            </a:r>
            <a:r>
              <a:rPr lang="en-US" altLang="zh-TW" sz="1200" dirty="0"/>
              <a:t>credit: </a:t>
            </a:r>
            <a:r>
              <a:rPr lang="en-US" altLang="zh-TW" sz="1200" dirty="0" err="1"/>
              <a:t>Krste</a:t>
            </a:r>
            <a:r>
              <a:rPr lang="en-US" altLang="zh-TW" sz="1200" dirty="0"/>
              <a:t> </a:t>
            </a:r>
            <a:r>
              <a:rPr lang="en-US" altLang="zh-TW" sz="1200" dirty="0" err="1" smtClean="0"/>
              <a:t>Asanovic</a:t>
            </a:r>
            <a:r>
              <a:rPr lang="en-US" altLang="zh-TW" sz="1200" dirty="0" smtClean="0"/>
              <a:t>)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8062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Diminishing </a:t>
            </a:r>
            <a:r>
              <a:rPr lang="en-US" altLang="zh-TW" dirty="0" smtClean="0"/>
              <a:t>Returns </a:t>
            </a:r>
            <a:r>
              <a:rPr lang="en-US" altLang="zh-TW" dirty="0"/>
              <a:t>of </a:t>
            </a:r>
            <a:r>
              <a:rPr lang="en-US" altLang="zh-TW" dirty="0" smtClean="0"/>
              <a:t>Superscalar</a:t>
            </a:r>
            <a:endParaRPr lang="en-US" dirty="0"/>
          </a:p>
        </p:txBody>
      </p:sp>
      <p:sp>
        <p:nvSpPr>
          <p:cNvPr id="886788" name="Line 4"/>
          <p:cNvSpPr>
            <a:spLocks noChangeShapeType="1"/>
          </p:cNvSpPr>
          <p:nvPr/>
        </p:nvSpPr>
        <p:spPr bwMode="auto">
          <a:xfrm flipV="1">
            <a:off x="2068513" y="1709192"/>
            <a:ext cx="0" cy="273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6789" name="Line 5"/>
          <p:cNvSpPr>
            <a:spLocks noChangeShapeType="1"/>
          </p:cNvSpPr>
          <p:nvPr/>
        </p:nvSpPr>
        <p:spPr bwMode="auto">
          <a:xfrm>
            <a:off x="2068513" y="4441280"/>
            <a:ext cx="4779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6790" name="Text Box 6"/>
          <p:cNvSpPr txBox="1">
            <a:spLocks noChangeArrowheads="1"/>
          </p:cNvSpPr>
          <p:nvPr/>
        </p:nvSpPr>
        <p:spPr bwMode="auto">
          <a:xfrm>
            <a:off x="6934200" y="4293642"/>
            <a:ext cx="8327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“Effort”</a:t>
            </a:r>
          </a:p>
        </p:txBody>
      </p:sp>
      <p:sp>
        <p:nvSpPr>
          <p:cNvPr id="886791" name="Text Box 7"/>
          <p:cNvSpPr txBox="1">
            <a:spLocks noChangeArrowheads="1"/>
          </p:cNvSpPr>
          <p:nvPr/>
        </p:nvSpPr>
        <p:spPr bwMode="auto">
          <a:xfrm>
            <a:off x="842741" y="1559967"/>
            <a:ext cx="12582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+mn-lt"/>
              </a:rPr>
              <a:t>Performance</a:t>
            </a:r>
          </a:p>
        </p:txBody>
      </p:sp>
      <p:sp>
        <p:nvSpPr>
          <p:cNvPr id="886793" name="Freeform 9"/>
          <p:cNvSpPr>
            <a:spLocks/>
          </p:cNvSpPr>
          <p:nvPr/>
        </p:nvSpPr>
        <p:spPr bwMode="auto">
          <a:xfrm>
            <a:off x="2068513" y="2317205"/>
            <a:ext cx="4779962" cy="1517650"/>
          </a:xfrm>
          <a:custGeom>
            <a:avLst/>
            <a:gdLst/>
            <a:ahLst/>
            <a:cxnLst>
              <a:cxn ang="0">
                <a:pos x="0" y="956"/>
              </a:cxn>
              <a:cxn ang="0">
                <a:pos x="1051" y="191"/>
              </a:cxn>
              <a:cxn ang="0">
                <a:pos x="3011" y="0"/>
              </a:cxn>
            </a:cxnLst>
            <a:rect l="0" t="0" r="r" b="b"/>
            <a:pathLst>
              <a:path w="3011" h="956">
                <a:moveTo>
                  <a:pt x="0" y="956"/>
                </a:moveTo>
                <a:cubicBezTo>
                  <a:pt x="274" y="653"/>
                  <a:pt x="549" y="350"/>
                  <a:pt x="1051" y="191"/>
                </a:cubicBezTo>
                <a:cubicBezTo>
                  <a:pt x="1553" y="32"/>
                  <a:pt x="2282" y="16"/>
                  <a:pt x="3011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6794" name="Text Box 10"/>
          <p:cNvSpPr txBox="1">
            <a:spLocks noChangeArrowheads="1"/>
          </p:cNvSpPr>
          <p:nvPr/>
        </p:nvSpPr>
        <p:spPr bwMode="auto">
          <a:xfrm>
            <a:off x="1666949" y="4577805"/>
            <a:ext cx="89357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+mn-lt"/>
              </a:rPr>
              <a:t>Scalar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+mn-lt"/>
              </a:rPr>
              <a:t>In-Order</a:t>
            </a:r>
          </a:p>
        </p:txBody>
      </p:sp>
      <p:sp>
        <p:nvSpPr>
          <p:cNvPr id="886795" name="Text Box 11"/>
          <p:cNvSpPr txBox="1">
            <a:spLocks noChangeArrowheads="1"/>
          </p:cNvSpPr>
          <p:nvPr/>
        </p:nvSpPr>
        <p:spPr bwMode="auto">
          <a:xfrm>
            <a:off x="2919161" y="4595267"/>
            <a:ext cx="163172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+mn-lt"/>
              </a:rPr>
              <a:t>Moderate-Pipe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+mn-lt"/>
              </a:rPr>
              <a:t>Superscalar/OOO</a:t>
            </a:r>
          </a:p>
        </p:txBody>
      </p:sp>
      <p:sp>
        <p:nvSpPr>
          <p:cNvPr id="886796" name="Text Box 12"/>
          <p:cNvSpPr txBox="1">
            <a:spLocks noChangeArrowheads="1"/>
          </p:cNvSpPr>
          <p:nvPr/>
        </p:nvSpPr>
        <p:spPr bwMode="auto">
          <a:xfrm>
            <a:off x="4762249" y="4595267"/>
            <a:ext cx="163172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+mn-lt"/>
              </a:rPr>
              <a:t>Very-Deep-Pipe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+mn-lt"/>
              </a:rPr>
              <a:t>Aggressive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+mn-lt"/>
              </a:rPr>
              <a:t>Superscalar/OOO</a:t>
            </a:r>
          </a:p>
        </p:txBody>
      </p:sp>
      <p:grpSp>
        <p:nvGrpSpPr>
          <p:cNvPr id="886799" name="Group 15"/>
          <p:cNvGrpSpPr>
            <a:grpSpLocks/>
          </p:cNvGrpSpPr>
          <p:nvPr/>
        </p:nvGrpSpPr>
        <p:grpSpPr bwMode="auto">
          <a:xfrm>
            <a:off x="2068513" y="2620417"/>
            <a:ext cx="1593850" cy="1820863"/>
            <a:chOff x="1255" y="1921"/>
            <a:chExt cx="1004" cy="1147"/>
          </a:xfrm>
        </p:grpSpPr>
        <p:sp>
          <p:nvSpPr>
            <p:cNvPr id="886797" name="Line 13"/>
            <p:cNvSpPr>
              <a:spLocks noChangeShapeType="1"/>
            </p:cNvSpPr>
            <p:nvPr/>
          </p:nvSpPr>
          <p:spPr bwMode="auto">
            <a:xfrm flipV="1">
              <a:off x="2259" y="1921"/>
              <a:ext cx="0" cy="114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6798" name="Line 14"/>
            <p:cNvSpPr>
              <a:spLocks noChangeShapeType="1"/>
            </p:cNvSpPr>
            <p:nvPr/>
          </p:nvSpPr>
          <p:spPr bwMode="auto">
            <a:xfrm flipH="1">
              <a:off x="1255" y="1921"/>
              <a:ext cx="10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886800" name="AutoShape 16"/>
          <p:cNvSpPr>
            <a:spLocks noChangeArrowheads="1"/>
          </p:cNvSpPr>
          <p:nvPr/>
        </p:nvSpPr>
        <p:spPr bwMode="auto">
          <a:xfrm>
            <a:off x="2143125" y="1556792"/>
            <a:ext cx="1744663" cy="76041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Made sense to go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Superscalar/OOO: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+mn-lt"/>
              </a:rPr>
              <a:t>good ROI</a:t>
            </a:r>
          </a:p>
        </p:txBody>
      </p:sp>
      <p:grpSp>
        <p:nvGrpSpPr>
          <p:cNvPr id="886804" name="Group 20"/>
          <p:cNvGrpSpPr>
            <a:grpSpLocks/>
          </p:cNvGrpSpPr>
          <p:nvPr/>
        </p:nvGrpSpPr>
        <p:grpSpPr bwMode="auto">
          <a:xfrm>
            <a:off x="2068513" y="2347367"/>
            <a:ext cx="3414712" cy="2093913"/>
            <a:chOff x="1255" y="1749"/>
            <a:chExt cx="2151" cy="1319"/>
          </a:xfrm>
        </p:grpSpPr>
        <p:sp>
          <p:nvSpPr>
            <p:cNvPr id="886801" name="Line 17"/>
            <p:cNvSpPr>
              <a:spLocks noChangeShapeType="1"/>
            </p:cNvSpPr>
            <p:nvPr/>
          </p:nvSpPr>
          <p:spPr bwMode="auto">
            <a:xfrm flipV="1">
              <a:off x="3406" y="1749"/>
              <a:ext cx="0" cy="131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6802" name="Line 18"/>
            <p:cNvSpPr>
              <a:spLocks noChangeShapeType="1"/>
            </p:cNvSpPr>
            <p:nvPr/>
          </p:nvSpPr>
          <p:spPr bwMode="auto">
            <a:xfrm flipH="1">
              <a:off x="1255" y="1758"/>
              <a:ext cx="215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886803" name="AutoShape 19"/>
          <p:cNvSpPr>
            <a:spLocks noChangeArrowheads="1"/>
          </p:cNvSpPr>
          <p:nvPr/>
        </p:nvSpPr>
        <p:spPr bwMode="auto">
          <a:xfrm>
            <a:off x="5786438" y="2620417"/>
            <a:ext cx="1744662" cy="76041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  <a:latin typeface="+mn-lt"/>
              </a:rPr>
              <a:t>Very little gain for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  <a:latin typeface="+mn-lt"/>
              </a:rPr>
              <a:t>substantial effort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</a:t>
            </a:fld>
            <a:endParaRPr lang="zh-TW" altLang="zh-TW"/>
          </a:p>
        </p:txBody>
      </p:sp>
      <p:sp>
        <p:nvSpPr>
          <p:cNvPr id="20" name="文字方塊 19"/>
          <p:cNvSpPr txBox="1"/>
          <p:nvPr/>
        </p:nvSpPr>
        <p:spPr>
          <a:xfrm>
            <a:off x="5823157" y="5774569"/>
            <a:ext cx="2574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(CSE502: Stony Brook University)</a:t>
            </a:r>
            <a:endParaRPr lang="zh-TW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42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00" grpId="0" animBg="1"/>
      <p:bldP spid="88680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Memory Banks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 system must be designed to support high bandwidth for vector loads and stores</a:t>
            </a:r>
          </a:p>
          <a:p>
            <a:r>
              <a:rPr lang="en-US" dirty="0" smtClean="0"/>
              <a:t>Spread accesses across multiple </a:t>
            </a:r>
            <a:r>
              <a:rPr lang="en-US" i="1" dirty="0" smtClean="0"/>
              <a:t>memory banks</a:t>
            </a:r>
          </a:p>
          <a:p>
            <a:pPr lvl="1"/>
            <a:r>
              <a:rPr lang="en-US" dirty="0" smtClean="0"/>
              <a:t>Control bank addresses independently</a:t>
            </a:r>
          </a:p>
          <a:p>
            <a:pPr lvl="1"/>
            <a:r>
              <a:rPr lang="en-US" dirty="0" smtClean="0"/>
              <a:t>Load or store non-sequential words</a:t>
            </a:r>
          </a:p>
          <a:p>
            <a:pPr lvl="1"/>
            <a:r>
              <a:rPr lang="en-US" dirty="0" smtClean="0"/>
              <a:t>Support multiple vector processors sharing the same memory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39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751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anose="020B0600070205080204" pitchFamily="34" charset="-128"/>
              </a:rPr>
              <a:t>Memory Banking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altLang="zh-TW" dirty="0" smtClean="0">
                <a:ea typeface="ＭＳ Ｐゴシック" panose="020B0600070205080204" pitchFamily="34" charset="-128"/>
              </a:rPr>
              <a:t>Can start one bank access per cycle</a:t>
            </a:r>
          </a:p>
          <a:p>
            <a:pPr lvl="1"/>
            <a:r>
              <a:rPr lang="en-US" altLang="zh-TW" dirty="0" smtClean="0">
                <a:ea typeface="ＭＳ Ｐゴシック" panose="020B0600070205080204" pitchFamily="34" charset="-128"/>
              </a:rPr>
              <a:t>Can sustain 16 parallel accesses if they go to different banks</a:t>
            </a:r>
          </a:p>
          <a:p>
            <a:endParaRPr lang="en-US" altLang="zh-TW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15950" y="1988840"/>
            <a:ext cx="12065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+mn-lt"/>
              </a:rPr>
              <a:t>Bank</a:t>
            </a:r>
          </a:p>
          <a:p>
            <a:pPr eaLnBrk="1" hangingPunct="1"/>
            <a:r>
              <a:rPr lang="en-US" altLang="zh-TW">
                <a:latin typeface="+mn-lt"/>
              </a:rPr>
              <a:t>0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911350" y="1988840"/>
            <a:ext cx="12065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+mn-lt"/>
              </a:rPr>
              <a:t>Bank</a:t>
            </a:r>
          </a:p>
          <a:p>
            <a:pPr eaLnBrk="1" hangingPunct="1"/>
            <a:r>
              <a:rPr lang="en-US" altLang="zh-TW">
                <a:latin typeface="+mn-lt"/>
              </a:rPr>
              <a:t>1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510088" y="243969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+mn-lt"/>
            </a:endParaRP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615950" y="3360440"/>
            <a:ext cx="520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 dirty="0">
                <a:latin typeface="+mn-lt"/>
              </a:rPr>
              <a:t>MDR</a:t>
            </a:r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1225550" y="3360440"/>
            <a:ext cx="5969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+mn-lt"/>
              </a:rPr>
              <a:t>MAR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206750" y="1988840"/>
            <a:ext cx="12065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+mn-lt"/>
              </a:rPr>
              <a:t>Bank</a:t>
            </a:r>
          </a:p>
          <a:p>
            <a:pPr eaLnBrk="1" hangingPunct="1"/>
            <a:r>
              <a:rPr lang="en-US" altLang="zh-TW">
                <a:latin typeface="+mn-lt"/>
              </a:rPr>
              <a:t>2</a:t>
            </a:r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7016750" y="1988840"/>
            <a:ext cx="12065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+mn-lt"/>
              </a:rPr>
              <a:t>Bank</a:t>
            </a:r>
          </a:p>
          <a:p>
            <a:pPr eaLnBrk="1" hangingPunct="1"/>
            <a:r>
              <a:rPr lang="en-US" altLang="zh-TW">
                <a:latin typeface="+mn-lt"/>
              </a:rPr>
              <a:t>15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1911350" y="3360440"/>
            <a:ext cx="520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+mn-lt"/>
              </a:rPr>
              <a:t>MDR</a:t>
            </a:r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2520950" y="3360440"/>
            <a:ext cx="5969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+mn-lt"/>
              </a:rPr>
              <a:t>MAR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206750" y="3360440"/>
            <a:ext cx="520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+mn-lt"/>
              </a:rPr>
              <a:t>MDR</a:t>
            </a:r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3816350" y="3360440"/>
            <a:ext cx="5969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+mn-lt"/>
              </a:rPr>
              <a:t>MAR</a:t>
            </a:r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7016750" y="3360440"/>
            <a:ext cx="520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+mn-lt"/>
              </a:rPr>
              <a:t>MDR</a:t>
            </a:r>
          </a:p>
        </p:txBody>
      </p:sp>
      <p:sp>
        <p:nvSpPr>
          <p:cNvPr id="36880" name="Rectangle 15"/>
          <p:cNvSpPr>
            <a:spLocks noChangeArrowheads="1"/>
          </p:cNvSpPr>
          <p:nvPr/>
        </p:nvSpPr>
        <p:spPr bwMode="auto">
          <a:xfrm>
            <a:off x="7626350" y="3360440"/>
            <a:ext cx="5969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latin typeface="+mn-lt"/>
              </a:rPr>
              <a:t>MAR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609600" y="4497090"/>
            <a:ext cx="7620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914400" y="373509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3" name="Line 18"/>
          <p:cNvSpPr>
            <a:spLocks noChangeShapeType="1"/>
          </p:cNvSpPr>
          <p:nvPr/>
        </p:nvSpPr>
        <p:spPr bwMode="auto">
          <a:xfrm>
            <a:off x="2209800" y="373509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4" name="Line 19"/>
          <p:cNvSpPr>
            <a:spLocks noChangeShapeType="1"/>
          </p:cNvSpPr>
          <p:nvPr/>
        </p:nvSpPr>
        <p:spPr bwMode="auto">
          <a:xfrm>
            <a:off x="3505200" y="373509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5" name="Line 20"/>
          <p:cNvSpPr>
            <a:spLocks noChangeShapeType="1"/>
          </p:cNvSpPr>
          <p:nvPr/>
        </p:nvSpPr>
        <p:spPr bwMode="auto">
          <a:xfrm>
            <a:off x="7315200" y="373509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6" name="Line 21"/>
          <p:cNvSpPr>
            <a:spLocks noChangeShapeType="1"/>
          </p:cNvSpPr>
          <p:nvPr/>
        </p:nvSpPr>
        <p:spPr bwMode="auto">
          <a:xfrm>
            <a:off x="1524000" y="373509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7" name="Line 22"/>
          <p:cNvSpPr>
            <a:spLocks noChangeShapeType="1"/>
          </p:cNvSpPr>
          <p:nvPr/>
        </p:nvSpPr>
        <p:spPr bwMode="auto">
          <a:xfrm>
            <a:off x="2819400" y="373509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8" name="Line 23"/>
          <p:cNvSpPr>
            <a:spLocks noChangeShapeType="1"/>
          </p:cNvSpPr>
          <p:nvPr/>
        </p:nvSpPr>
        <p:spPr bwMode="auto">
          <a:xfrm>
            <a:off x="4114800" y="373509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9" name="Line 24"/>
          <p:cNvSpPr>
            <a:spLocks noChangeShapeType="1"/>
          </p:cNvSpPr>
          <p:nvPr/>
        </p:nvSpPr>
        <p:spPr bwMode="auto">
          <a:xfrm>
            <a:off x="7924800" y="373509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0" name="Line 25"/>
          <p:cNvSpPr>
            <a:spLocks noChangeShapeType="1"/>
          </p:cNvSpPr>
          <p:nvPr/>
        </p:nvSpPr>
        <p:spPr bwMode="auto">
          <a:xfrm>
            <a:off x="609600" y="480189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4937125" y="4016078"/>
            <a:ext cx="127573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dirty="0">
                <a:latin typeface="+mn-lt"/>
              </a:rPr>
              <a:t>Data bus</a:t>
            </a:r>
          </a:p>
        </p:txBody>
      </p:sp>
      <p:sp>
        <p:nvSpPr>
          <p:cNvPr id="36892" name="Rectangle 27"/>
          <p:cNvSpPr>
            <a:spLocks noChangeArrowheads="1"/>
          </p:cNvSpPr>
          <p:nvPr/>
        </p:nvSpPr>
        <p:spPr bwMode="auto">
          <a:xfrm>
            <a:off x="4937125" y="4854278"/>
            <a:ext cx="169514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>
                <a:latin typeface="+mn-lt"/>
              </a:rPr>
              <a:t>Address bus</a:t>
            </a:r>
          </a:p>
        </p:txBody>
      </p:sp>
      <p:sp>
        <p:nvSpPr>
          <p:cNvPr id="36893" name="Rectangle 28"/>
          <p:cNvSpPr>
            <a:spLocks noChangeArrowheads="1"/>
          </p:cNvSpPr>
          <p:nvPr/>
        </p:nvSpPr>
        <p:spPr bwMode="auto">
          <a:xfrm>
            <a:off x="2597150" y="5570240"/>
            <a:ext cx="1511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zh-TW" altLang="zh-TW" sz="1800"/>
          </a:p>
        </p:txBody>
      </p:sp>
      <p:sp>
        <p:nvSpPr>
          <p:cNvPr id="36894" name="Rectangle 29"/>
          <p:cNvSpPr>
            <a:spLocks noChangeArrowheads="1"/>
          </p:cNvSpPr>
          <p:nvPr/>
        </p:nvSpPr>
        <p:spPr bwMode="auto">
          <a:xfrm>
            <a:off x="4425950" y="5570240"/>
            <a:ext cx="1511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zh-TW" altLang="zh-TW" sz="1800"/>
          </a:p>
        </p:txBody>
      </p:sp>
      <p:sp>
        <p:nvSpPr>
          <p:cNvPr id="36895" name="Line 30"/>
          <p:cNvSpPr>
            <a:spLocks noChangeShapeType="1"/>
          </p:cNvSpPr>
          <p:nvPr/>
        </p:nvSpPr>
        <p:spPr bwMode="auto">
          <a:xfrm>
            <a:off x="3352800" y="449709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6" name="Line 31"/>
          <p:cNvSpPr>
            <a:spLocks noChangeShapeType="1"/>
          </p:cNvSpPr>
          <p:nvPr/>
        </p:nvSpPr>
        <p:spPr bwMode="auto">
          <a:xfrm>
            <a:off x="4800600" y="480189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300192" y="5517232"/>
            <a:ext cx="70211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dirty="0">
                <a:latin typeface="+mn-lt"/>
              </a:rPr>
              <a:t>CPU</a:t>
            </a:r>
          </a:p>
        </p:txBody>
      </p:sp>
      <p:sp>
        <p:nvSpPr>
          <p:cNvPr id="36898" name="TextBox 34"/>
          <p:cNvSpPr txBox="1">
            <a:spLocks noChangeArrowheads="1"/>
          </p:cNvSpPr>
          <p:nvPr/>
        </p:nvSpPr>
        <p:spPr bwMode="auto">
          <a:xfrm>
            <a:off x="152400" y="5805264"/>
            <a:ext cx="1983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200" dirty="0" smtClean="0"/>
              <a:t>(Slide </a:t>
            </a:r>
            <a:r>
              <a:rPr lang="en-US" altLang="zh-TW" sz="1200" dirty="0"/>
              <a:t>credit: Derek </a:t>
            </a:r>
            <a:r>
              <a:rPr lang="en-US" altLang="zh-TW" sz="1200" dirty="0" err="1" smtClean="0"/>
              <a:t>Chiou</a:t>
            </a:r>
            <a:r>
              <a:rPr lang="en-US" altLang="zh-TW" sz="1200" dirty="0" smtClean="0"/>
              <a:t>)</a:t>
            </a:r>
            <a:endParaRPr lang="en-US" altLang="zh-TW" sz="1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738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Stride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Consider matrix multiplication: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nn-NO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(i=0; i&lt;100; i++)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 (j=0; j&lt;100;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 = 0.0;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nn-NO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nn-NO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 (k=0; k&lt;100; k++)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A[i][j]=A[i][j]+B[i][k]*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pl-PL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[k][j];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Must </a:t>
            </a:r>
            <a:r>
              <a:rPr lang="en-US" dirty="0" err="1" smtClean="0"/>
              <a:t>vectorize</a:t>
            </a:r>
            <a:r>
              <a:rPr lang="en-US" dirty="0" smtClean="0"/>
              <a:t> multiplication of rows of B with columns of 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 non-unit stride with a </a:t>
            </a:r>
            <a:r>
              <a:rPr lang="en-US" i="1" dirty="0" smtClean="0"/>
              <a:t>vector stride register </a:t>
            </a:r>
            <a:r>
              <a:rPr lang="en-US" dirty="0" smtClean="0"/>
              <a:t>(VSTR)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Bank conflict (stall) occurs when the same bank is hit faster than bank busy time: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# banks / LCM(stride, # banks) &lt; bank busy time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61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Stride </a:t>
            </a:r>
            <a:r>
              <a:rPr lang="en-US" altLang="ko-KR" dirty="0"/>
              <a:t>Memory Accesses</a:t>
            </a:r>
            <a:endParaRPr lang="en-US" altLang="zh-TW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323528" y="2471193"/>
            <a:ext cx="8763000" cy="3694112"/>
            <a:chOff x="288" y="821"/>
            <a:chExt cx="5520" cy="2327"/>
          </a:xfrm>
        </p:grpSpPr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288" y="1429"/>
              <a:ext cx="4616" cy="1666"/>
              <a:chOff x="524" y="2245"/>
              <a:chExt cx="4616" cy="1666"/>
            </a:xfrm>
          </p:grpSpPr>
          <p:sp>
            <p:nvSpPr>
              <p:cNvPr id="37921" name="Rectangle 5"/>
              <p:cNvSpPr>
                <a:spLocks noChangeArrowheads="1"/>
              </p:cNvSpPr>
              <p:nvPr/>
            </p:nvSpPr>
            <p:spPr bwMode="auto">
              <a:xfrm>
                <a:off x="52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 dirty="0">
                    <a:latin typeface="+mn-lt"/>
                    <a:ea typeface="Gulim" panose="020B0600000101010101" pitchFamily="34" charset="-127"/>
                  </a:rPr>
                  <a:t>0</a:t>
                </a:r>
              </a:p>
            </p:txBody>
          </p:sp>
          <p:sp>
            <p:nvSpPr>
              <p:cNvPr id="37922" name="Rectangle 6"/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1</a:t>
                </a:r>
              </a:p>
            </p:txBody>
          </p:sp>
          <p:sp>
            <p:nvSpPr>
              <p:cNvPr id="37923" name="Rectangle 7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2</a:t>
                </a:r>
              </a:p>
            </p:txBody>
          </p:sp>
          <p:sp>
            <p:nvSpPr>
              <p:cNvPr id="37924" name="Rectangle 8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3</a:t>
                </a:r>
              </a:p>
            </p:txBody>
          </p:sp>
          <p:sp>
            <p:nvSpPr>
              <p:cNvPr id="37925" name="Rectangle 9"/>
              <p:cNvSpPr>
                <a:spLocks noChangeArrowheads="1"/>
              </p:cNvSpPr>
              <p:nvPr/>
            </p:nvSpPr>
            <p:spPr bwMode="auto">
              <a:xfrm>
                <a:off x="167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4</a:t>
                </a:r>
              </a:p>
            </p:txBody>
          </p:sp>
          <p:sp>
            <p:nvSpPr>
              <p:cNvPr id="37926" name="Rectangle 10"/>
              <p:cNvSpPr>
                <a:spLocks noChangeArrowheads="1"/>
              </p:cNvSpPr>
              <p:nvPr/>
            </p:nvSpPr>
            <p:spPr bwMode="auto">
              <a:xfrm>
                <a:off x="196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5</a:t>
                </a:r>
              </a:p>
            </p:txBody>
          </p:sp>
          <p:sp>
            <p:nvSpPr>
              <p:cNvPr id="37927" name="Rectangle 11"/>
              <p:cNvSpPr>
                <a:spLocks noChangeArrowheads="1"/>
              </p:cNvSpPr>
              <p:nvPr/>
            </p:nvSpPr>
            <p:spPr bwMode="auto">
              <a:xfrm>
                <a:off x="225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6</a:t>
                </a:r>
              </a:p>
            </p:txBody>
          </p:sp>
          <p:sp>
            <p:nvSpPr>
              <p:cNvPr id="37928" name="Rectangle 12"/>
              <p:cNvSpPr>
                <a:spLocks noChangeArrowheads="1"/>
              </p:cNvSpPr>
              <p:nvPr/>
            </p:nvSpPr>
            <p:spPr bwMode="auto">
              <a:xfrm>
                <a:off x="254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7</a:t>
                </a:r>
              </a:p>
            </p:txBody>
          </p:sp>
          <p:sp>
            <p:nvSpPr>
              <p:cNvPr id="37929" name="Rectangle 13"/>
              <p:cNvSpPr>
                <a:spLocks noChangeArrowheads="1"/>
              </p:cNvSpPr>
              <p:nvPr/>
            </p:nvSpPr>
            <p:spPr bwMode="auto">
              <a:xfrm>
                <a:off x="282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8</a:t>
                </a:r>
              </a:p>
            </p:txBody>
          </p:sp>
          <p:sp>
            <p:nvSpPr>
              <p:cNvPr id="37930" name="Rectangle 14"/>
              <p:cNvSpPr>
                <a:spLocks noChangeArrowheads="1"/>
              </p:cNvSpPr>
              <p:nvPr/>
            </p:nvSpPr>
            <p:spPr bwMode="auto">
              <a:xfrm>
                <a:off x="312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9</a:t>
                </a:r>
              </a:p>
            </p:txBody>
          </p:sp>
          <p:sp>
            <p:nvSpPr>
              <p:cNvPr id="37931" name="Rectangle 15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37932" name="Rectangle 16"/>
              <p:cNvSpPr>
                <a:spLocks noChangeArrowheads="1"/>
              </p:cNvSpPr>
              <p:nvPr/>
            </p:nvSpPr>
            <p:spPr bwMode="auto">
              <a:xfrm>
                <a:off x="369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37933" name="Rectangle 17"/>
              <p:cNvSpPr>
                <a:spLocks noChangeArrowheads="1"/>
              </p:cNvSpPr>
              <p:nvPr/>
            </p:nvSpPr>
            <p:spPr bwMode="auto">
              <a:xfrm>
                <a:off x="398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37934" name="Rectangle 18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D</a:t>
                </a:r>
              </a:p>
            </p:txBody>
          </p:sp>
          <p:sp>
            <p:nvSpPr>
              <p:cNvPr id="37935" name="Rectangle 19"/>
              <p:cNvSpPr>
                <a:spLocks noChangeArrowheads="1"/>
              </p:cNvSpPr>
              <p:nvPr/>
            </p:nvSpPr>
            <p:spPr bwMode="auto">
              <a:xfrm>
                <a:off x="456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E</a:t>
                </a:r>
              </a:p>
            </p:txBody>
          </p:sp>
          <p:sp>
            <p:nvSpPr>
              <p:cNvPr id="37936" name="Rectangle 20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ko-KR">
                    <a:latin typeface="+mn-lt"/>
                    <a:ea typeface="Gulim" panose="020B0600000101010101" pitchFamily="34" charset="-127"/>
                  </a:rPr>
                  <a:t>F</a:t>
                </a:r>
              </a:p>
            </p:txBody>
          </p:sp>
          <p:grpSp>
            <p:nvGrpSpPr>
              <p:cNvPr id="37937" name="Group 21"/>
              <p:cNvGrpSpPr>
                <a:grpSpLocks/>
              </p:cNvGrpSpPr>
              <p:nvPr/>
            </p:nvGrpSpPr>
            <p:grpSpPr bwMode="auto">
              <a:xfrm>
                <a:off x="2544" y="2544"/>
                <a:ext cx="626" cy="48"/>
                <a:chOff x="1536" y="2256"/>
                <a:chExt cx="626" cy="48"/>
              </a:xfrm>
            </p:grpSpPr>
            <p:sp>
              <p:nvSpPr>
                <p:cNvPr id="37955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zh-TW" altLang="zh-TW" sz="1800"/>
                </a:p>
              </p:txBody>
            </p:sp>
            <p:sp>
              <p:nvSpPr>
                <p:cNvPr id="37956" name="Freeform 2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37957" name="Line 2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37938" name="Line 25"/>
              <p:cNvSpPr>
                <a:spLocks noChangeShapeType="1"/>
              </p:cNvSpPr>
              <p:nvPr/>
            </p:nvSpPr>
            <p:spPr bwMode="auto">
              <a:xfrm flipV="1">
                <a:off x="672" y="2592"/>
                <a:ext cx="211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39" name="Line 26"/>
              <p:cNvSpPr>
                <a:spLocks noChangeShapeType="1"/>
              </p:cNvSpPr>
              <p:nvPr/>
            </p:nvSpPr>
            <p:spPr bwMode="auto">
              <a:xfrm flipV="1">
                <a:off x="1008" y="2592"/>
                <a:ext cx="177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0" name="Line 27"/>
              <p:cNvSpPr>
                <a:spLocks noChangeShapeType="1"/>
              </p:cNvSpPr>
              <p:nvPr/>
            </p:nvSpPr>
            <p:spPr bwMode="auto">
              <a:xfrm flipV="1">
                <a:off x="1248" y="2592"/>
                <a:ext cx="153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1" name="Line 28"/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124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2" name="Line 29"/>
              <p:cNvSpPr>
                <a:spLocks noChangeShapeType="1"/>
              </p:cNvSpPr>
              <p:nvPr/>
            </p:nvSpPr>
            <p:spPr bwMode="auto">
              <a:xfrm flipV="1">
                <a:off x="1824" y="2592"/>
                <a:ext cx="96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3" name="Line 30"/>
              <p:cNvSpPr>
                <a:spLocks noChangeShapeType="1"/>
              </p:cNvSpPr>
              <p:nvPr/>
            </p:nvSpPr>
            <p:spPr bwMode="auto">
              <a:xfrm flipV="1">
                <a:off x="2112" y="2592"/>
                <a:ext cx="67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4" name="Line 31"/>
              <p:cNvSpPr>
                <a:spLocks noChangeShapeType="1"/>
              </p:cNvSpPr>
              <p:nvPr/>
            </p:nvSpPr>
            <p:spPr bwMode="auto">
              <a:xfrm flipV="1">
                <a:off x="2400" y="2592"/>
                <a:ext cx="38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5" name="Line 32"/>
              <p:cNvSpPr>
                <a:spLocks noChangeShapeType="1"/>
              </p:cNvSpPr>
              <p:nvPr/>
            </p:nvSpPr>
            <p:spPr bwMode="auto">
              <a:xfrm flipV="1">
                <a:off x="2688" y="2592"/>
                <a:ext cx="9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6" name="Line 33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7" name="Line 34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8" name="Line 35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76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49" name="Line 36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05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50" name="Line 37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34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51" name="Line 38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63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52" name="Line 39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53" name="Line 40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220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54" name="Line 41"/>
              <p:cNvSpPr>
                <a:spLocks noChangeShapeType="1"/>
              </p:cNvSpPr>
              <p:nvPr/>
            </p:nvSpPr>
            <p:spPr bwMode="auto">
              <a:xfrm flipH="1">
                <a:off x="2784" y="2245"/>
                <a:ext cx="0" cy="2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7895" name="Freeform 42"/>
            <p:cNvSpPr>
              <a:spLocks/>
            </p:cNvSpPr>
            <p:nvPr/>
          </p:nvSpPr>
          <p:spPr bwMode="auto">
            <a:xfrm>
              <a:off x="4896" y="1488"/>
              <a:ext cx="576" cy="240"/>
            </a:xfrm>
            <a:custGeom>
              <a:avLst/>
              <a:gdLst>
                <a:gd name="T0" fmla="*/ 0 w 576"/>
                <a:gd name="T1" fmla="*/ 0 h 672"/>
                <a:gd name="T2" fmla="*/ 144 w 576"/>
                <a:gd name="T3" fmla="*/ 0 h 672"/>
                <a:gd name="T4" fmla="*/ 450 w 576"/>
                <a:gd name="T5" fmla="*/ 0 h 672"/>
                <a:gd name="T6" fmla="*/ 576 w 576"/>
                <a:gd name="T7" fmla="*/ 0 h 672"/>
                <a:gd name="T8" fmla="*/ 336 w 576"/>
                <a:gd name="T9" fmla="*/ 0 h 672"/>
                <a:gd name="T10" fmla="*/ 288 w 576"/>
                <a:gd name="T11" fmla="*/ 0 h 672"/>
                <a:gd name="T12" fmla="*/ 240 w 576"/>
                <a:gd name="T13" fmla="*/ 0 h 672"/>
                <a:gd name="T14" fmla="*/ 0 w 576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72"/>
                <a:gd name="T26" fmla="*/ 576 w 576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72">
                  <a:moveTo>
                    <a:pt x="0" y="0"/>
                  </a:moveTo>
                  <a:lnTo>
                    <a:pt x="144" y="672"/>
                  </a:lnTo>
                  <a:lnTo>
                    <a:pt x="450" y="672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7896" name="Line 43"/>
            <p:cNvSpPr>
              <a:spLocks noChangeShapeType="1"/>
            </p:cNvSpPr>
            <p:nvPr/>
          </p:nvSpPr>
          <p:spPr bwMode="auto">
            <a:xfrm>
              <a:off x="5184" y="1728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37897" name="Group 44"/>
            <p:cNvGrpSpPr>
              <a:grpSpLocks/>
            </p:cNvGrpSpPr>
            <p:nvPr/>
          </p:nvGrpSpPr>
          <p:grpSpPr bwMode="auto">
            <a:xfrm>
              <a:off x="4800" y="1296"/>
              <a:ext cx="338" cy="48"/>
              <a:chOff x="1536" y="2256"/>
              <a:chExt cx="626" cy="48"/>
            </a:xfrm>
          </p:grpSpPr>
          <p:sp>
            <p:nvSpPr>
              <p:cNvPr id="37918" name="Rectangle 45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zh-TW" altLang="zh-TW" sz="1800"/>
              </a:p>
            </p:txBody>
          </p:sp>
          <p:sp>
            <p:nvSpPr>
              <p:cNvPr id="37919" name="Freeform 46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>
                  <a:gd name="T0" fmla="*/ 48 w 48"/>
                  <a:gd name="T1" fmla="*/ 1 h 96"/>
                  <a:gd name="T2" fmla="*/ 0 w 48"/>
                  <a:gd name="T3" fmla="*/ 1 h 96"/>
                  <a:gd name="T4" fmla="*/ 48 w 48"/>
                  <a:gd name="T5" fmla="*/ 0 h 96"/>
                  <a:gd name="T6" fmla="*/ 48 w 48"/>
                  <a:gd name="T7" fmla="*/ 1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20" name="Line 47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7898" name="Group 48"/>
            <p:cNvGrpSpPr>
              <a:grpSpLocks/>
            </p:cNvGrpSpPr>
            <p:nvPr/>
          </p:nvGrpSpPr>
          <p:grpSpPr bwMode="auto">
            <a:xfrm>
              <a:off x="5232" y="1296"/>
              <a:ext cx="338" cy="48"/>
              <a:chOff x="1536" y="2256"/>
              <a:chExt cx="626" cy="48"/>
            </a:xfrm>
          </p:grpSpPr>
          <p:sp>
            <p:nvSpPr>
              <p:cNvPr id="37915" name="Rectangle 49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zh-TW" altLang="zh-TW" sz="1800"/>
              </a:p>
            </p:txBody>
          </p:sp>
          <p:sp>
            <p:nvSpPr>
              <p:cNvPr id="37916" name="Freeform 50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>
                  <a:gd name="T0" fmla="*/ 48 w 48"/>
                  <a:gd name="T1" fmla="*/ 1 h 96"/>
                  <a:gd name="T2" fmla="*/ 0 w 48"/>
                  <a:gd name="T3" fmla="*/ 1 h 96"/>
                  <a:gd name="T4" fmla="*/ 48 w 48"/>
                  <a:gd name="T5" fmla="*/ 0 h 96"/>
                  <a:gd name="T6" fmla="*/ 48 w 48"/>
                  <a:gd name="T7" fmla="*/ 1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17" name="Line 51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7899" name="Line 52"/>
            <p:cNvSpPr>
              <a:spLocks noChangeShapeType="1"/>
            </p:cNvSpPr>
            <p:nvPr/>
          </p:nvSpPr>
          <p:spPr bwMode="auto">
            <a:xfrm flipH="1">
              <a:off x="4992" y="1344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7900" name="Line 53"/>
            <p:cNvSpPr>
              <a:spLocks noChangeShapeType="1"/>
            </p:cNvSpPr>
            <p:nvPr/>
          </p:nvSpPr>
          <p:spPr bwMode="auto">
            <a:xfrm>
              <a:off x="5376" y="1344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7901" name="Text Box 54"/>
            <p:cNvSpPr txBox="1">
              <a:spLocks noChangeArrowheads="1"/>
            </p:cNvSpPr>
            <p:nvPr/>
          </p:nvSpPr>
          <p:spPr bwMode="auto">
            <a:xfrm>
              <a:off x="5040" y="1438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2800">
                  <a:latin typeface="Verdana" panose="020B0604030504040204" pitchFamily="34" charset="0"/>
                  <a:ea typeface="Gulim" panose="020B0600000101010101" pitchFamily="34" charset="-127"/>
                </a:rPr>
                <a:t>+</a:t>
              </a:r>
            </a:p>
          </p:txBody>
        </p:sp>
        <p:grpSp>
          <p:nvGrpSpPr>
            <p:cNvPr id="37902" name="Group 55"/>
            <p:cNvGrpSpPr>
              <a:grpSpLocks/>
            </p:cNvGrpSpPr>
            <p:nvPr/>
          </p:nvGrpSpPr>
          <p:grpSpPr bwMode="auto">
            <a:xfrm>
              <a:off x="5040" y="1872"/>
              <a:ext cx="338" cy="48"/>
              <a:chOff x="1536" y="2256"/>
              <a:chExt cx="626" cy="48"/>
            </a:xfrm>
          </p:grpSpPr>
          <p:sp>
            <p:nvSpPr>
              <p:cNvPr id="37912" name="Rectangle 56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zh-TW" altLang="zh-TW" sz="1800"/>
              </a:p>
            </p:txBody>
          </p:sp>
          <p:sp>
            <p:nvSpPr>
              <p:cNvPr id="37913" name="Freeform 57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>
                  <a:gd name="T0" fmla="*/ 48 w 48"/>
                  <a:gd name="T1" fmla="*/ 1 h 96"/>
                  <a:gd name="T2" fmla="*/ 0 w 48"/>
                  <a:gd name="T3" fmla="*/ 1 h 96"/>
                  <a:gd name="T4" fmla="*/ 48 w 48"/>
                  <a:gd name="T5" fmla="*/ 0 h 96"/>
                  <a:gd name="T6" fmla="*/ 48 w 48"/>
                  <a:gd name="T7" fmla="*/ 1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37914" name="Line 58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7903" name="Freeform 59"/>
            <p:cNvSpPr>
              <a:spLocks/>
            </p:cNvSpPr>
            <p:nvPr/>
          </p:nvSpPr>
          <p:spPr bwMode="auto">
            <a:xfrm>
              <a:off x="4608" y="1200"/>
              <a:ext cx="576" cy="576"/>
            </a:xfrm>
            <a:custGeom>
              <a:avLst/>
              <a:gdLst>
                <a:gd name="T0" fmla="*/ 576 w 576"/>
                <a:gd name="T1" fmla="*/ 576 h 576"/>
                <a:gd name="T2" fmla="*/ 0 w 576"/>
                <a:gd name="T3" fmla="*/ 576 h 576"/>
                <a:gd name="T4" fmla="*/ 0 w 576"/>
                <a:gd name="T5" fmla="*/ 0 h 576"/>
                <a:gd name="T6" fmla="*/ 288 w 576"/>
                <a:gd name="T7" fmla="*/ 0 h 576"/>
                <a:gd name="T8" fmla="*/ 288 w 576"/>
                <a:gd name="T9" fmla="*/ 96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576"/>
                <a:gd name="T17" fmla="*/ 576 w 576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576">
                  <a:moveTo>
                    <a:pt x="576" y="576"/>
                  </a:moveTo>
                  <a:lnTo>
                    <a:pt x="0" y="576"/>
                  </a:lnTo>
                  <a:lnTo>
                    <a:pt x="0" y="0"/>
                  </a:lnTo>
                  <a:lnTo>
                    <a:pt x="288" y="0"/>
                  </a:lnTo>
                  <a:lnTo>
                    <a:pt x="288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7904" name="Line 60"/>
            <p:cNvSpPr>
              <a:spLocks noChangeShapeType="1"/>
            </p:cNvSpPr>
            <p:nvPr/>
          </p:nvSpPr>
          <p:spPr bwMode="auto">
            <a:xfrm>
              <a:off x="5040" y="1008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7905" name="Line 61"/>
            <p:cNvSpPr>
              <a:spLocks noChangeShapeType="1"/>
            </p:cNvSpPr>
            <p:nvPr/>
          </p:nvSpPr>
          <p:spPr bwMode="auto">
            <a:xfrm>
              <a:off x="5376" y="1008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7906" name="Text Box 62"/>
            <p:cNvSpPr txBox="1">
              <a:spLocks noChangeArrowheads="1"/>
            </p:cNvSpPr>
            <p:nvPr/>
          </p:nvSpPr>
          <p:spPr bwMode="auto">
            <a:xfrm>
              <a:off x="4731" y="821"/>
              <a:ext cx="5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800" i="1" dirty="0">
                  <a:latin typeface="Verdana" panose="020B0604030504040204" pitchFamily="34" charset="0"/>
                  <a:ea typeface="Gulim" panose="020B0600000101010101" pitchFamily="34" charset="-127"/>
                </a:rPr>
                <a:t>Base</a:t>
              </a:r>
            </a:p>
          </p:txBody>
        </p:sp>
        <p:sp>
          <p:nvSpPr>
            <p:cNvPr id="37907" name="Text Box 63"/>
            <p:cNvSpPr txBox="1">
              <a:spLocks noChangeArrowheads="1"/>
            </p:cNvSpPr>
            <p:nvPr/>
          </p:nvSpPr>
          <p:spPr bwMode="auto">
            <a:xfrm>
              <a:off x="5136" y="828"/>
              <a:ext cx="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800" i="1" dirty="0">
                  <a:latin typeface="Verdana" panose="020B0604030504040204" pitchFamily="34" charset="0"/>
                  <a:ea typeface="Gulim" panose="020B0600000101010101" pitchFamily="34" charset="-127"/>
                </a:rPr>
                <a:t>Stride</a:t>
              </a:r>
            </a:p>
          </p:txBody>
        </p:sp>
        <p:sp>
          <p:nvSpPr>
            <p:cNvPr id="37908" name="Freeform 64"/>
            <p:cNvSpPr>
              <a:spLocks/>
            </p:cNvSpPr>
            <p:nvPr/>
          </p:nvSpPr>
          <p:spPr bwMode="auto">
            <a:xfrm>
              <a:off x="4896" y="1920"/>
              <a:ext cx="288" cy="768"/>
            </a:xfrm>
            <a:custGeom>
              <a:avLst/>
              <a:gdLst>
                <a:gd name="T0" fmla="*/ 288 w 288"/>
                <a:gd name="T1" fmla="*/ 0 h 768"/>
                <a:gd name="T2" fmla="*/ 288 w 288"/>
                <a:gd name="T3" fmla="*/ 768 h 768"/>
                <a:gd name="T4" fmla="*/ 0 w 288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"/>
                <a:gd name="T10" fmla="*/ 0 h 768"/>
                <a:gd name="T11" fmla="*/ 288 w 288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68">
                  <a:moveTo>
                    <a:pt x="288" y="0"/>
                  </a:move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37909" name="Text Box 65"/>
            <p:cNvSpPr txBox="1">
              <a:spLocks noChangeArrowheads="1"/>
            </p:cNvSpPr>
            <p:nvPr/>
          </p:nvSpPr>
          <p:spPr bwMode="auto">
            <a:xfrm>
              <a:off x="1934" y="1164"/>
              <a:ext cx="1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800" i="1" dirty="0">
                  <a:latin typeface="Verdana" panose="020B0604030504040204" pitchFamily="34" charset="0"/>
                  <a:ea typeface="Gulim" panose="020B0600000101010101" pitchFamily="34" charset="-127"/>
                </a:rPr>
                <a:t>Vector Registers</a:t>
              </a:r>
            </a:p>
          </p:txBody>
        </p:sp>
        <p:sp>
          <p:nvSpPr>
            <p:cNvPr id="37910" name="Text Box 66"/>
            <p:cNvSpPr txBox="1">
              <a:spLocks noChangeArrowheads="1"/>
            </p:cNvSpPr>
            <p:nvPr/>
          </p:nvSpPr>
          <p:spPr bwMode="auto">
            <a:xfrm>
              <a:off x="4981" y="2741"/>
              <a:ext cx="70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800" i="1" dirty="0">
                  <a:latin typeface="Verdana" panose="020B0604030504040204" pitchFamily="34" charset="0"/>
                  <a:ea typeface="Gulim" panose="020B0600000101010101" pitchFamily="34" charset="-127"/>
                </a:rPr>
                <a:t>Memory Banks</a:t>
              </a:r>
            </a:p>
          </p:txBody>
        </p:sp>
        <p:sp>
          <p:nvSpPr>
            <p:cNvPr id="37911" name="Text Box 67"/>
            <p:cNvSpPr txBox="1">
              <a:spLocks noChangeArrowheads="1"/>
            </p:cNvSpPr>
            <p:nvPr/>
          </p:nvSpPr>
          <p:spPr bwMode="auto">
            <a:xfrm>
              <a:off x="3552" y="1294"/>
              <a:ext cx="10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ko-KR" sz="1800" i="1">
                  <a:latin typeface="Verdana" panose="020B0604030504040204" pitchFamily="34" charset="0"/>
                  <a:ea typeface="Gulim" panose="020B0600000101010101" pitchFamily="34" charset="-127"/>
                </a:rPr>
                <a:t>Address Generator</a:t>
              </a:r>
            </a:p>
          </p:txBody>
        </p:sp>
      </p:grpSp>
      <p:sp>
        <p:nvSpPr>
          <p:cNvPr id="37893" name="TextBox 69"/>
          <p:cNvSpPr txBox="1">
            <a:spLocks noChangeArrowheads="1"/>
          </p:cNvSpPr>
          <p:nvPr/>
        </p:nvSpPr>
        <p:spPr bwMode="auto">
          <a:xfrm>
            <a:off x="135406" y="3871802"/>
            <a:ext cx="2147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sz="1200" dirty="0" smtClean="0"/>
              <a:t>(Slide </a:t>
            </a:r>
            <a:r>
              <a:rPr lang="en-US" altLang="zh-TW" sz="1200" dirty="0"/>
              <a:t>credit: </a:t>
            </a:r>
            <a:r>
              <a:rPr lang="en-US" altLang="zh-TW" sz="1200" dirty="0" err="1"/>
              <a:t>Krste</a:t>
            </a:r>
            <a:r>
              <a:rPr lang="en-US" altLang="zh-TW" sz="1200" dirty="0"/>
              <a:t> </a:t>
            </a:r>
            <a:r>
              <a:rPr lang="en-US" altLang="zh-TW" sz="1200" dirty="0" err="1" smtClean="0"/>
              <a:t>Asanovic</a:t>
            </a:r>
            <a:r>
              <a:rPr lang="en-US" altLang="zh-TW" sz="1200" dirty="0" smtClean="0"/>
              <a:t>)</a:t>
            </a:r>
            <a:endParaRPr lang="en-US" altLang="zh-TW" sz="12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26518-2301-4288-8958-BDA5B1B754F8}" type="slidenum">
              <a:rPr lang="zh-TW" altLang="en-US" smtClean="0"/>
              <a:pPr/>
              <a:t>42</a:t>
            </a:fld>
            <a:endParaRPr lang="zh-TW" altLang="zh-TW"/>
          </a:p>
        </p:txBody>
      </p:sp>
      <p:grpSp>
        <p:nvGrpSpPr>
          <p:cNvPr id="72" name="Group 235"/>
          <p:cNvGrpSpPr>
            <a:grpSpLocks/>
          </p:cNvGrpSpPr>
          <p:nvPr/>
        </p:nvGrpSpPr>
        <p:grpSpPr bwMode="auto">
          <a:xfrm>
            <a:off x="107504" y="1010865"/>
            <a:ext cx="8229600" cy="1770063"/>
            <a:chOff x="192" y="3120"/>
            <a:chExt cx="5184" cy="1115"/>
          </a:xfrm>
        </p:grpSpPr>
        <p:sp>
          <p:nvSpPr>
            <p:cNvPr id="73" name="Rectangle 236"/>
            <p:cNvSpPr>
              <a:spLocks noChangeArrowheads="1"/>
            </p:cNvSpPr>
            <p:nvPr/>
          </p:nvSpPr>
          <p:spPr bwMode="auto">
            <a:xfrm>
              <a:off x="2784" y="336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" name="Rectangle 237"/>
            <p:cNvSpPr>
              <a:spLocks noChangeArrowheads="1"/>
            </p:cNvSpPr>
            <p:nvPr/>
          </p:nvSpPr>
          <p:spPr bwMode="auto">
            <a:xfrm>
              <a:off x="278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5" name="Rectangle 238"/>
            <p:cNvSpPr>
              <a:spLocks noChangeArrowheads="1"/>
            </p:cNvSpPr>
            <p:nvPr/>
          </p:nvSpPr>
          <p:spPr bwMode="auto">
            <a:xfrm>
              <a:off x="3216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6" name="Rectangle 239"/>
            <p:cNvSpPr>
              <a:spLocks noChangeArrowheads="1"/>
            </p:cNvSpPr>
            <p:nvPr/>
          </p:nvSpPr>
          <p:spPr bwMode="auto">
            <a:xfrm>
              <a:off x="3648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7" name="Rectangle 240"/>
            <p:cNvSpPr>
              <a:spLocks noChangeArrowheads="1"/>
            </p:cNvSpPr>
            <p:nvPr/>
          </p:nvSpPr>
          <p:spPr bwMode="auto">
            <a:xfrm>
              <a:off x="4080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8" name="Rectangle 241"/>
            <p:cNvSpPr>
              <a:spLocks noChangeArrowheads="1"/>
            </p:cNvSpPr>
            <p:nvPr/>
          </p:nvSpPr>
          <p:spPr bwMode="auto">
            <a:xfrm>
              <a:off x="4512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9" name="Rectangle 242"/>
            <p:cNvSpPr>
              <a:spLocks noChangeArrowheads="1"/>
            </p:cNvSpPr>
            <p:nvPr/>
          </p:nvSpPr>
          <p:spPr bwMode="auto">
            <a:xfrm>
              <a:off x="494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" name="Rectangle 243"/>
            <p:cNvSpPr>
              <a:spLocks noChangeArrowheads="1"/>
            </p:cNvSpPr>
            <p:nvPr/>
          </p:nvSpPr>
          <p:spPr bwMode="auto">
            <a:xfrm>
              <a:off x="62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1" name="Rectangle 244"/>
            <p:cNvSpPr>
              <a:spLocks noChangeArrowheads="1"/>
            </p:cNvSpPr>
            <p:nvPr/>
          </p:nvSpPr>
          <p:spPr bwMode="auto">
            <a:xfrm>
              <a:off x="105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2" name="Rectangle 245"/>
            <p:cNvSpPr>
              <a:spLocks noChangeArrowheads="1"/>
            </p:cNvSpPr>
            <p:nvPr/>
          </p:nvSpPr>
          <p:spPr bwMode="auto">
            <a:xfrm>
              <a:off x="148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" name="Rectangle 246"/>
            <p:cNvSpPr>
              <a:spLocks noChangeArrowheads="1"/>
            </p:cNvSpPr>
            <p:nvPr/>
          </p:nvSpPr>
          <p:spPr bwMode="auto">
            <a:xfrm>
              <a:off x="192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" name="Rectangle 247"/>
            <p:cNvSpPr>
              <a:spLocks noChangeArrowheads="1"/>
            </p:cNvSpPr>
            <p:nvPr/>
          </p:nvSpPr>
          <p:spPr bwMode="auto">
            <a:xfrm>
              <a:off x="235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5" name="Rectangle 248"/>
            <p:cNvSpPr>
              <a:spLocks noChangeArrowheads="1"/>
            </p:cNvSpPr>
            <p:nvPr/>
          </p:nvSpPr>
          <p:spPr bwMode="auto">
            <a:xfrm>
              <a:off x="278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" name="Rectangle 249"/>
            <p:cNvSpPr>
              <a:spLocks noChangeArrowheads="1"/>
            </p:cNvSpPr>
            <p:nvPr/>
          </p:nvSpPr>
          <p:spPr bwMode="auto">
            <a:xfrm>
              <a:off x="321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" name="Rectangle 250"/>
            <p:cNvSpPr>
              <a:spLocks noChangeArrowheads="1"/>
            </p:cNvSpPr>
            <p:nvPr/>
          </p:nvSpPr>
          <p:spPr bwMode="auto">
            <a:xfrm>
              <a:off x="364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8" name="Rectangle 251"/>
            <p:cNvSpPr>
              <a:spLocks noChangeArrowheads="1"/>
            </p:cNvSpPr>
            <p:nvPr/>
          </p:nvSpPr>
          <p:spPr bwMode="auto">
            <a:xfrm>
              <a:off x="408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9" name="Rectangle 252"/>
            <p:cNvSpPr>
              <a:spLocks noChangeArrowheads="1"/>
            </p:cNvSpPr>
            <p:nvPr/>
          </p:nvSpPr>
          <p:spPr bwMode="auto">
            <a:xfrm>
              <a:off x="451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0" name="Rectangle 253"/>
            <p:cNvSpPr>
              <a:spLocks noChangeArrowheads="1"/>
            </p:cNvSpPr>
            <p:nvPr/>
          </p:nvSpPr>
          <p:spPr bwMode="auto">
            <a:xfrm>
              <a:off x="494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1" name="Line 254"/>
            <p:cNvSpPr>
              <a:spLocks noChangeShapeType="1"/>
            </p:cNvSpPr>
            <p:nvPr/>
          </p:nvSpPr>
          <p:spPr bwMode="auto">
            <a:xfrm flipV="1">
              <a:off x="864" y="3408"/>
              <a:ext cx="216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2" name="Line 255"/>
            <p:cNvSpPr>
              <a:spLocks noChangeShapeType="1"/>
            </p:cNvSpPr>
            <p:nvPr/>
          </p:nvSpPr>
          <p:spPr bwMode="auto">
            <a:xfrm flipV="1">
              <a:off x="1728" y="3408"/>
              <a:ext cx="168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" name="Line 256"/>
            <p:cNvSpPr>
              <a:spLocks noChangeShapeType="1"/>
            </p:cNvSpPr>
            <p:nvPr/>
          </p:nvSpPr>
          <p:spPr bwMode="auto">
            <a:xfrm flipV="1">
              <a:off x="2592" y="3408"/>
              <a:ext cx="1296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4" name="Line 257"/>
            <p:cNvSpPr>
              <a:spLocks noChangeShapeType="1"/>
            </p:cNvSpPr>
            <p:nvPr/>
          </p:nvSpPr>
          <p:spPr bwMode="auto">
            <a:xfrm flipV="1">
              <a:off x="3408" y="3408"/>
              <a:ext cx="864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5" name="Line 258"/>
            <p:cNvSpPr>
              <a:spLocks noChangeShapeType="1"/>
            </p:cNvSpPr>
            <p:nvPr/>
          </p:nvSpPr>
          <p:spPr bwMode="auto">
            <a:xfrm flipV="1">
              <a:off x="4272" y="3408"/>
              <a:ext cx="432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6" name="Line 259"/>
            <p:cNvSpPr>
              <a:spLocks noChangeShapeType="1"/>
            </p:cNvSpPr>
            <p:nvPr/>
          </p:nvSpPr>
          <p:spPr bwMode="auto">
            <a:xfrm flipV="1">
              <a:off x="5136" y="3408"/>
              <a:ext cx="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7" name="Text Box 260"/>
            <p:cNvSpPr txBox="1">
              <a:spLocks noChangeArrowheads="1"/>
            </p:cNvSpPr>
            <p:nvPr/>
          </p:nvSpPr>
          <p:spPr bwMode="auto">
            <a:xfrm>
              <a:off x="2486" y="3215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 b="1" dirty="0">
                  <a:latin typeface="Courier New"/>
                  <a:ea typeface="굴림" charset="-127"/>
                  <a:cs typeface="Courier New"/>
                </a:rPr>
                <a:t>V</a:t>
              </a:r>
              <a:r>
                <a:rPr lang="en-US" altLang="ko-KR" sz="2000" b="1" dirty="0" smtClean="0">
                  <a:latin typeface="Courier New"/>
                  <a:ea typeface="굴림" charset="-127"/>
                  <a:cs typeface="Courier New"/>
                </a:rPr>
                <a:t>1</a:t>
              </a:r>
              <a:endParaRPr lang="en-US" altLang="ko-KR" sz="2000" b="1" dirty="0"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99" name="Line 262"/>
            <p:cNvSpPr>
              <a:spLocks noChangeShapeType="1"/>
            </p:cNvSpPr>
            <p:nvPr/>
          </p:nvSpPr>
          <p:spPr bwMode="auto">
            <a:xfrm flipV="1">
              <a:off x="624" y="388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0" name="Text Box 263"/>
            <p:cNvSpPr txBox="1">
              <a:spLocks noChangeArrowheads="1"/>
            </p:cNvSpPr>
            <p:nvPr/>
          </p:nvSpPr>
          <p:spPr bwMode="auto">
            <a:xfrm>
              <a:off x="313" y="3983"/>
              <a:ext cx="426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 dirty="0" smtClean="0">
                  <a:latin typeface="Calibri"/>
                  <a:ea typeface="굴림" charset="-127"/>
                  <a:cs typeface="Calibri"/>
                </a:rPr>
                <a:t>Base</a:t>
              </a:r>
              <a:endParaRPr lang="en-US" altLang="ko-KR" sz="2000" b="1" dirty="0"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101" name="Line 264"/>
            <p:cNvSpPr>
              <a:spLocks noChangeShapeType="1"/>
            </p:cNvSpPr>
            <p:nvPr/>
          </p:nvSpPr>
          <p:spPr bwMode="auto">
            <a:xfrm>
              <a:off x="1488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" name="Line 265"/>
            <p:cNvSpPr>
              <a:spLocks noChangeShapeType="1"/>
            </p:cNvSpPr>
            <p:nvPr/>
          </p:nvSpPr>
          <p:spPr bwMode="auto">
            <a:xfrm>
              <a:off x="2352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" name="Line 266"/>
            <p:cNvSpPr>
              <a:spLocks noChangeShapeType="1"/>
            </p:cNvSpPr>
            <p:nvPr/>
          </p:nvSpPr>
          <p:spPr bwMode="auto">
            <a:xfrm>
              <a:off x="1488" y="3984"/>
              <a:ext cx="86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" name="Text Box 267"/>
            <p:cNvSpPr txBox="1">
              <a:spLocks noChangeArrowheads="1"/>
            </p:cNvSpPr>
            <p:nvPr/>
          </p:nvSpPr>
          <p:spPr bwMode="auto">
            <a:xfrm>
              <a:off x="1687" y="3983"/>
              <a:ext cx="505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000" dirty="0" smtClean="0">
                  <a:latin typeface="Calibri"/>
                  <a:ea typeface="굴림" charset="-127"/>
                  <a:cs typeface="Calibri"/>
                </a:rPr>
                <a:t>Stride</a:t>
              </a:r>
              <a:endParaRPr lang="en-US" altLang="ko-KR" sz="2000" b="1" dirty="0"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106" name="Text Box 269"/>
            <p:cNvSpPr txBox="1">
              <a:spLocks noChangeArrowheads="1"/>
            </p:cNvSpPr>
            <p:nvPr/>
          </p:nvSpPr>
          <p:spPr bwMode="auto">
            <a:xfrm>
              <a:off x="3442" y="3887"/>
              <a:ext cx="650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 dirty="0">
                  <a:latin typeface="Calibri"/>
                  <a:ea typeface="굴림" charset="-127"/>
                  <a:cs typeface="Calibri"/>
                </a:rPr>
                <a:t>Memory</a:t>
              </a:r>
            </a:p>
          </p:txBody>
        </p:sp>
        <p:sp>
          <p:nvSpPr>
            <p:cNvPr id="107" name="Rectangle 270"/>
            <p:cNvSpPr>
              <a:spLocks noChangeArrowheads="1"/>
            </p:cNvSpPr>
            <p:nvPr/>
          </p:nvSpPr>
          <p:spPr bwMode="auto">
            <a:xfrm>
              <a:off x="19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8" name="Text Box 271"/>
            <p:cNvSpPr txBox="1">
              <a:spLocks noChangeArrowheads="1"/>
            </p:cNvSpPr>
            <p:nvPr/>
          </p:nvSpPr>
          <p:spPr bwMode="auto">
            <a:xfrm>
              <a:off x="3408" y="3120"/>
              <a:ext cx="1051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1800" i="1" dirty="0">
                  <a:latin typeface="Calibri"/>
                  <a:ea typeface="굴림" charset="-127"/>
                  <a:cs typeface="Calibri"/>
                </a:rPr>
                <a:t>Vector Register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9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Scatter/Gather Operations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Handling </a:t>
            </a:r>
            <a:r>
              <a:rPr lang="en-US" altLang="ko-KR" dirty="0" smtClean="0">
                <a:solidFill>
                  <a:srgbClr val="000000"/>
                </a:solidFill>
                <a:ea typeface="Gulim" panose="020B0600000101010101" pitchFamily="34" charset="-127"/>
              </a:rPr>
              <a:t>vector operations with </a:t>
            </a:r>
            <a:r>
              <a:rPr lang="en-US" altLang="ko-KR" dirty="0">
                <a:solidFill>
                  <a:srgbClr val="000000"/>
                </a:solidFill>
                <a:ea typeface="Gulim" panose="020B0600000101010101" pitchFamily="34" charset="-127"/>
              </a:rPr>
              <a:t>indirect </a:t>
            </a:r>
            <a:r>
              <a:rPr lang="en-US" altLang="ko-KR" dirty="0" smtClean="0">
                <a:solidFill>
                  <a:srgbClr val="000000"/>
                </a:solidFill>
                <a:ea typeface="Gulim" panose="020B0600000101010101" pitchFamily="34" charset="-127"/>
              </a:rPr>
              <a:t>accesses, e.g. for sparse matrices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nn-NO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 (i=0; i&lt;n; i++)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A[K[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]] = A[K[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]] + C[M[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]];</a:t>
            </a:r>
          </a:p>
          <a:p>
            <a:r>
              <a:rPr lang="en-US" dirty="0" smtClean="0"/>
              <a:t>Idea: use an </a:t>
            </a:r>
            <a:r>
              <a:rPr lang="en-US" i="1" dirty="0" smtClean="0"/>
              <a:t>index vector </a:t>
            </a:r>
            <a:r>
              <a:rPr lang="en-US" dirty="0" smtClean="0"/>
              <a:t>for indexed load (Gather)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LV		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Vk,Rk</a:t>
            </a:r>
            <a:r>
              <a:rPr lang="en-US" dirty="0" smtClean="0"/>
              <a:t>	        ;</a:t>
            </a:r>
            <a:r>
              <a:rPr lang="en-US" smtClean="0"/>
              <a:t>load K[] </a:t>
            </a:r>
            <a:r>
              <a:rPr lang="en-US" dirty="0" smtClean="0"/>
              <a:t>into </a:t>
            </a:r>
            <a:r>
              <a:rPr lang="en-US" dirty="0" err="1" smtClean="0"/>
              <a:t>Vk</a:t>
            </a:r>
            <a:r>
              <a:rPr lang="en-US" dirty="0" smtClean="0"/>
              <a:t> (index reg.)</a:t>
            </a:r>
          </a:p>
          <a:p>
            <a:pPr marL="457200" lvl="1" indent="0">
              <a:buNone/>
            </a:pP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LVI	 Va,(Ra+Vk)  </a:t>
            </a:r>
            <a:r>
              <a:rPr lang="it-IT" dirty="0" smtClean="0"/>
              <a:t>;load indirect A[K[]]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LV		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Vm,Rm</a:t>
            </a:r>
            <a:r>
              <a:rPr lang="en-US" dirty="0" smtClean="0"/>
              <a:t>	        ;</a:t>
            </a:r>
            <a:r>
              <a:rPr lang="en-US" smtClean="0"/>
              <a:t>load M[] </a:t>
            </a:r>
            <a:r>
              <a:rPr lang="en-US" dirty="0" smtClean="0"/>
              <a:t>into </a:t>
            </a:r>
            <a:r>
              <a:rPr lang="en-US" dirty="0" err="1" smtClean="0"/>
              <a:t>Vm</a:t>
            </a:r>
            <a:r>
              <a:rPr lang="en-US" dirty="0" smtClean="0"/>
              <a:t> (index reg.)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LVI	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Rc+Vm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en-US" dirty="0" smtClean="0"/>
              <a:t>;</a:t>
            </a:r>
            <a:r>
              <a:rPr lang="en-US" smtClean="0"/>
              <a:t>load indirect C[M</a:t>
            </a:r>
            <a:r>
              <a:rPr lang="en-US" dirty="0" smtClean="0"/>
              <a:t>[]]</a:t>
            </a:r>
          </a:p>
          <a:p>
            <a:pPr marL="457200" lvl="1" indent="0">
              <a:buNone/>
            </a:pP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ADDVV.D	 Va,Va,Vc	</a:t>
            </a:r>
            <a:r>
              <a:rPr lang="it-IT" dirty="0"/>
              <a:t> </a:t>
            </a:r>
            <a:r>
              <a:rPr lang="it-IT" dirty="0" smtClean="0"/>
              <a:t>       ;add them</a:t>
            </a:r>
          </a:p>
          <a:p>
            <a:pPr marL="457200" lvl="1" indent="0">
              <a:buNone/>
            </a:pP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SVI	 (Ra+Vk),Va  </a:t>
            </a:r>
            <a:r>
              <a:rPr lang="it-IT" dirty="0" smtClean="0"/>
              <a:t>;store A[K[]]</a:t>
            </a:r>
            <a:endParaRPr 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37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Gather/Scatter Operations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Gather/scatter operations are often implemented in hardware to handle sparse matrices </a:t>
            </a:r>
          </a:p>
          <a:p>
            <a:pPr lvl="1"/>
            <a:r>
              <a:rPr lang="en-US" altLang="zh-TW" dirty="0" smtClean="0"/>
              <a:t>Vector loads and stores use an </a:t>
            </a:r>
            <a:r>
              <a:rPr lang="en-US" altLang="zh-TW" i="1" dirty="0" smtClean="0"/>
              <a:t>index vector </a:t>
            </a:r>
            <a:r>
              <a:rPr lang="en-US" altLang="zh-TW" dirty="0" smtClean="0"/>
              <a:t>which gives offsets to add to a base register to generate the addresses</a:t>
            </a:r>
          </a:p>
          <a:p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44</a:t>
            </a:fld>
            <a:endParaRPr lang="zh-TW" altLang="zh-TW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127125" y="2780928"/>
            <a:ext cx="1746698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u="sng" dirty="0">
                <a:latin typeface="+mn-lt"/>
              </a:rPr>
              <a:t>Index </a:t>
            </a:r>
            <a:r>
              <a:rPr lang="en-US" altLang="zh-TW" u="sng" dirty="0" smtClean="0">
                <a:latin typeface="+mn-lt"/>
              </a:rPr>
              <a:t>Vector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    1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    3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    6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    7</a:t>
            </a:r>
            <a:endParaRPr lang="en-US" altLang="zh-TW" dirty="0"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854965" y="2780928"/>
            <a:ext cx="2029403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u="sng" dirty="0" smtClean="0">
                <a:latin typeface="+mn-lt"/>
              </a:rPr>
              <a:t>Data Vector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 3.14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 6.5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71.2</a:t>
            </a:r>
            <a:endParaRPr lang="en-US" altLang="zh-TW" dirty="0">
              <a:latin typeface="+mn-lt"/>
            </a:endParaRPr>
          </a:p>
          <a:p>
            <a:pPr eaLnBrk="1" hangingPunct="1"/>
            <a:r>
              <a:rPr lang="en-US" altLang="zh-TW" dirty="0">
                <a:latin typeface="+mn-lt"/>
              </a:rPr>
              <a:t>   </a:t>
            </a:r>
            <a:r>
              <a:rPr lang="en-US" altLang="zh-TW" dirty="0" smtClean="0">
                <a:latin typeface="+mn-lt"/>
              </a:rPr>
              <a:t>   </a:t>
            </a:r>
            <a:r>
              <a:rPr lang="en-US" altLang="zh-TW" dirty="0">
                <a:latin typeface="+mn-lt"/>
              </a:rPr>
              <a:t>2.71	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36882" y="2780928"/>
            <a:ext cx="12550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TW" u="sng" dirty="0" smtClean="0">
                <a:latin typeface="+mn-lt"/>
              </a:rPr>
              <a:t>Memory</a:t>
            </a:r>
            <a:endParaRPr lang="en-US" altLang="zh-TW" u="sng" dirty="0">
              <a:latin typeface="+mn-lt"/>
            </a:endParaRPr>
          </a:p>
          <a:p>
            <a:pPr eaLnBrk="1" hangingPunct="1"/>
            <a:r>
              <a:rPr lang="en-US" altLang="zh-TW" dirty="0" smtClean="0">
                <a:latin typeface="+mn-lt"/>
              </a:rPr>
              <a:t>    </a:t>
            </a:r>
            <a:r>
              <a:rPr lang="en-US" altLang="zh-TW" dirty="0">
                <a:latin typeface="+mn-lt"/>
              </a:rPr>
              <a:t>3.14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</a:t>
            </a:r>
            <a:r>
              <a:rPr lang="en-US" altLang="zh-TW" dirty="0">
                <a:latin typeface="+mn-lt"/>
              </a:rPr>
              <a:t>0.0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</a:t>
            </a:r>
            <a:r>
              <a:rPr lang="en-US" altLang="zh-TW" dirty="0">
                <a:latin typeface="+mn-lt"/>
              </a:rPr>
              <a:t>6.5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</a:t>
            </a:r>
            <a:r>
              <a:rPr lang="en-US" altLang="zh-TW" dirty="0">
                <a:latin typeface="+mn-lt"/>
              </a:rPr>
              <a:t>0.0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</a:t>
            </a:r>
            <a:r>
              <a:rPr lang="en-US" altLang="zh-TW" dirty="0">
                <a:latin typeface="+mn-lt"/>
              </a:rPr>
              <a:t>0.0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71.2</a:t>
            </a:r>
          </a:p>
          <a:p>
            <a:pPr eaLnBrk="1" hangingPunct="1"/>
            <a:r>
              <a:rPr lang="en-US" altLang="zh-TW" dirty="0" smtClean="0">
                <a:latin typeface="+mn-lt"/>
              </a:rPr>
              <a:t>    2.71	</a:t>
            </a:r>
            <a:endParaRPr lang="en-US" altLang="zh-TW" dirty="0">
              <a:latin typeface="+mn-lt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475656" y="5301208"/>
            <a:ext cx="1944216" cy="43204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rPr>
              <a:t>Base register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標楷體" panose="03000509000000000000" pitchFamily="65" charset="-120"/>
            </a:endParaRPr>
          </a:p>
        </p:txBody>
      </p:sp>
      <p:cxnSp>
        <p:nvCxnSpPr>
          <p:cNvPr id="20" name="直線接點 19"/>
          <p:cNvCxnSpPr/>
          <p:nvPr/>
        </p:nvCxnSpPr>
        <p:spPr bwMode="auto">
          <a:xfrm flipV="1">
            <a:off x="2483768" y="3356992"/>
            <a:ext cx="0" cy="1944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接點 28"/>
          <p:cNvCxnSpPr/>
          <p:nvPr/>
        </p:nvCxnSpPr>
        <p:spPr bwMode="auto">
          <a:xfrm>
            <a:off x="2483768" y="3356992"/>
            <a:ext cx="1440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171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smtClean="0"/>
              <a:t>Vector Operations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Read </a:t>
            </a:r>
            <a:r>
              <a:rPr lang="en-US" dirty="0" smtClean="0"/>
              <a:t>sets of data elements scattered around memory</a:t>
            </a:r>
          </a:p>
          <a:p>
            <a:r>
              <a:rPr lang="en-US" dirty="0" smtClean="0"/>
              <a:t>Place them into large, sequential register files (</a:t>
            </a:r>
            <a:r>
              <a:rPr lang="en-US" i="1" dirty="0" smtClean="0"/>
              <a:t>vector registers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Operate on data in those registers</a:t>
            </a:r>
          </a:p>
          <a:p>
            <a:r>
              <a:rPr lang="en-US" dirty="0" smtClean="0"/>
              <a:t>Disperse the results back into memory</a:t>
            </a:r>
          </a:p>
          <a:p>
            <a:r>
              <a:rPr lang="en-US" dirty="0" smtClean="0"/>
              <a:t>A single instruction operates on vectors of data, resulting in many register-to-register operations on individual data elements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8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004254-03-01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234" y="1124744"/>
            <a:ext cx="3884238" cy="4933875"/>
          </a:xfrm>
          <a:prstGeom prst="rect">
            <a:avLst/>
          </a:prstGeom>
        </p:spPr>
      </p:pic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Historical Perspective</a:t>
            </a:r>
            <a:endParaRPr lang="en-US" altLang="ko-KR" dirty="0"/>
          </a:p>
        </p:txBody>
      </p:sp>
      <p:sp>
        <p:nvSpPr>
          <p:cNvPr id="132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Vector </a:t>
            </a:r>
            <a:r>
              <a:rPr lang="en-US" altLang="ko-KR" dirty="0" smtClean="0"/>
              <a:t>supercomputers</a:t>
            </a:r>
            <a:endParaRPr lang="en-US" altLang="ko-KR" dirty="0"/>
          </a:p>
          <a:p>
            <a:pPr lvl="1"/>
            <a:r>
              <a:rPr lang="en-US" altLang="ko-KR" dirty="0" smtClean="0"/>
              <a:t>Typified by Cray-1 (1976)</a:t>
            </a:r>
          </a:p>
          <a:p>
            <a:pPr lvl="1"/>
            <a:r>
              <a:rPr lang="en-US" altLang="ko-KR" dirty="0" smtClean="0"/>
              <a:t>Scalar unit: load/store </a:t>
            </a:r>
            <a:br>
              <a:rPr lang="en-US" altLang="ko-KR" dirty="0" smtClean="0"/>
            </a:br>
            <a:r>
              <a:rPr lang="en-US" altLang="ko-KR" dirty="0" smtClean="0"/>
              <a:t>architecture</a:t>
            </a:r>
          </a:p>
          <a:p>
            <a:pPr lvl="1"/>
            <a:r>
              <a:rPr lang="en-US" altLang="ko-KR" dirty="0" smtClean="0"/>
              <a:t>Vector extension: vector </a:t>
            </a:r>
            <a:br>
              <a:rPr lang="en-US" altLang="ko-KR" dirty="0" smtClean="0"/>
            </a:br>
            <a:r>
              <a:rPr lang="en-US" altLang="ko-KR" dirty="0" smtClean="0"/>
              <a:t>registers and instructions</a:t>
            </a:r>
          </a:p>
          <a:p>
            <a:pPr lvl="1"/>
            <a:r>
              <a:rPr lang="en-US" altLang="ko-KR" dirty="0" smtClean="0"/>
              <a:t>Implementation:</a:t>
            </a:r>
          </a:p>
          <a:p>
            <a:pPr lvl="2"/>
            <a:r>
              <a:rPr lang="en-US" altLang="ko-KR" dirty="0" smtClean="0"/>
              <a:t>Hardwired control</a:t>
            </a:r>
          </a:p>
          <a:p>
            <a:pPr lvl="2"/>
            <a:r>
              <a:rPr lang="en-US" altLang="ko-KR" dirty="0" smtClean="0"/>
              <a:t>Highly pipelined FUs</a:t>
            </a:r>
          </a:p>
          <a:p>
            <a:pPr lvl="2"/>
            <a:r>
              <a:rPr lang="en-US" altLang="ko-KR" dirty="0" smtClean="0"/>
              <a:t>Interleaved memory system</a:t>
            </a:r>
          </a:p>
          <a:p>
            <a:pPr lvl="2"/>
            <a:r>
              <a:rPr lang="en-US" altLang="ko-KR" dirty="0" smtClean="0"/>
              <a:t>No data caches</a:t>
            </a:r>
          </a:p>
          <a:p>
            <a:pPr lvl="2"/>
            <a:r>
              <a:rPr lang="en-US" altLang="ko-KR" dirty="0" smtClean="0"/>
              <a:t>No virtual memory</a:t>
            </a:r>
            <a:endParaRPr lang="en-US" altLang="ko-KR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46</a:t>
            </a:fld>
            <a:endParaRPr lang="zh-TW" altLang="zh-TW" dirty="0"/>
          </a:p>
        </p:txBody>
      </p:sp>
      <p:sp>
        <p:nvSpPr>
          <p:cNvPr id="7" name="TextBox 6"/>
          <p:cNvSpPr txBox="1"/>
          <p:nvPr/>
        </p:nvSpPr>
        <p:spPr>
          <a:xfrm>
            <a:off x="5366784" y="5600829"/>
            <a:ext cx="272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Calibri"/>
                <a:cs typeface="Calibri"/>
              </a:rPr>
              <a:t>[©Cray Research, 1976]</a:t>
            </a:r>
          </a:p>
        </p:txBody>
      </p:sp>
    </p:spTree>
    <p:extLst>
      <p:ext uri="{BB962C8B-B14F-4D97-AF65-F5344CB8AC3E}">
        <p14:creationId xmlns:p14="http://schemas.microsoft.com/office/powerpoint/2010/main" val="38827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Supercomputer Applications</a:t>
            </a:r>
            <a:endParaRPr lang="en-US" altLang="ko-KR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>Typical application areas</a:t>
            </a:r>
          </a:p>
          <a:p>
            <a:pPr lvl="1"/>
            <a:r>
              <a:rPr lang="en-US" altLang="ko-KR" dirty="0" smtClean="0"/>
              <a:t> Military research (nuclear weapons, cryptography)</a:t>
            </a:r>
          </a:p>
          <a:p>
            <a:pPr lvl="1"/>
            <a:r>
              <a:rPr lang="en-US" altLang="ko-KR" dirty="0" smtClean="0"/>
              <a:t> Weather forecasting</a:t>
            </a:r>
          </a:p>
          <a:p>
            <a:pPr lvl="1"/>
            <a:r>
              <a:rPr lang="en-US" altLang="ko-KR" dirty="0" smtClean="0"/>
              <a:t> Oil exploration</a:t>
            </a:r>
          </a:p>
          <a:p>
            <a:pPr lvl="1"/>
            <a:r>
              <a:rPr lang="en-US" altLang="ko-KR" dirty="0" smtClean="0"/>
              <a:t> Industrial design (car crash simulation)</a:t>
            </a:r>
          </a:p>
          <a:p>
            <a:pPr lvl="1"/>
            <a:r>
              <a:rPr lang="en-US" altLang="ko-KR" dirty="0" smtClean="0"/>
              <a:t> Bioinformatics</a:t>
            </a:r>
          </a:p>
          <a:p>
            <a:pPr lvl="1"/>
            <a:r>
              <a:rPr lang="en-US" altLang="ko-KR" dirty="0" smtClean="0"/>
              <a:t> Cryptography</a:t>
            </a:r>
          </a:p>
          <a:p>
            <a:pPr marL="457200" lvl="1" indent="0">
              <a:buNone/>
            </a:pPr>
            <a:r>
              <a:rPr lang="en-US" altLang="ko-KR" dirty="0" smtClean="0"/>
              <a:t>All involve huge </a:t>
            </a:r>
            <a:r>
              <a:rPr lang="en-US" altLang="ko-KR" dirty="0" smtClean="0">
                <a:solidFill>
                  <a:srgbClr val="0000FF"/>
                </a:solidFill>
              </a:rPr>
              <a:t>computations</a:t>
            </a:r>
            <a:r>
              <a:rPr lang="en-US" altLang="ko-KR" dirty="0" smtClean="0"/>
              <a:t> on large data set</a:t>
            </a:r>
          </a:p>
          <a:p>
            <a:r>
              <a:rPr lang="en-US" altLang="ko-KR" dirty="0" smtClean="0"/>
              <a:t>Supercomputers: CDC6600, CDC7600, Cray-1, …</a:t>
            </a:r>
          </a:p>
          <a:p>
            <a:pPr lvl="1"/>
            <a:r>
              <a:rPr lang="en-US" altLang="ko-KR" dirty="0" smtClean="0"/>
              <a:t>In 70s-80s, Supercomputer </a:t>
            </a:r>
            <a:r>
              <a:rPr lang="en-US" altLang="ko-KR" dirty="0" smtClean="0">
                <a:sym typeface="Symbol" charset="2"/>
              </a:rPr>
              <a:t></a:t>
            </a:r>
            <a:r>
              <a:rPr lang="en-US" altLang="ko-KR" dirty="0" smtClean="0"/>
              <a:t> Vector Machine</a:t>
            </a:r>
          </a:p>
          <a:p>
            <a:r>
              <a:rPr lang="en-US" altLang="ko-KR" dirty="0" smtClean="0"/>
              <a:t>Starting 90s, clusters of servers prevail</a:t>
            </a:r>
          </a:p>
          <a:p>
            <a:pPr lvl="1"/>
            <a:r>
              <a:rPr lang="en-US" altLang="ko-KR" dirty="0" err="1" smtClean="0"/>
              <a:t>PetaFLOPS</a:t>
            </a:r>
            <a:r>
              <a:rPr lang="en-US" altLang="ko-KR" dirty="0" smtClean="0"/>
              <a:t> (10</a:t>
            </a:r>
            <a:r>
              <a:rPr lang="en-US" altLang="ko-KR" baseline="30000" dirty="0" smtClean="0"/>
              <a:t>15</a:t>
            </a:r>
            <a:r>
              <a:rPr lang="en-US" altLang="ko-KR" dirty="0" smtClean="0"/>
              <a:t>) now, </a:t>
            </a:r>
            <a:r>
              <a:rPr lang="en-US" altLang="ko-KR" dirty="0" err="1" smtClean="0"/>
              <a:t>ExaFLOPS</a:t>
            </a:r>
            <a:r>
              <a:rPr lang="en-US" altLang="ko-KR" dirty="0" smtClean="0"/>
              <a:t> expected in 2020</a:t>
            </a:r>
          </a:p>
          <a:p>
            <a:endParaRPr lang="ko-KR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294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 to parallel processing and data-level parallelism (Sec. 4.1)</a:t>
            </a:r>
          </a:p>
          <a:p>
            <a:r>
              <a:rPr lang="en-US" altLang="zh-TW" dirty="0" smtClean="0"/>
              <a:t>Vector architecture (Sec. 4.2)</a:t>
            </a:r>
          </a:p>
          <a:p>
            <a:pPr lvl="1"/>
            <a:r>
              <a:rPr lang="en-US" altLang="zh-TW" dirty="0" smtClean="0"/>
              <a:t>Basic architecture</a:t>
            </a:r>
          </a:p>
          <a:p>
            <a:pPr lvl="1"/>
            <a:r>
              <a:rPr lang="en-US" altLang="zh-TW" dirty="0" smtClean="0"/>
              <a:t>Enhancements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SIMD instruction set extensions (Sec. 4.3)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Graphics processing units (Sec. 4.4)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Detecting and enhancing loop-level parallelism (Sec. 4.5)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439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ILP </a:t>
            </a:r>
            <a:r>
              <a:rPr lang="en-US" altLang="zh-TW" dirty="0" smtClean="0"/>
              <a:t>Tapped </a:t>
            </a:r>
            <a:r>
              <a:rPr lang="en-US" altLang="zh-TW" dirty="0"/>
              <a:t>out + </a:t>
            </a:r>
            <a:r>
              <a:rPr lang="en-US" altLang="zh-TW" dirty="0" smtClean="0"/>
              <a:t>End </a:t>
            </a:r>
            <a:r>
              <a:rPr lang="en-US" altLang="zh-TW" dirty="0"/>
              <a:t>of </a:t>
            </a:r>
            <a:r>
              <a:rPr lang="en-US" altLang="zh-TW" dirty="0" smtClean="0"/>
              <a:t>Frequency Scaling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</a:t>
            </a:fld>
            <a:endParaRPr lang="zh-TW" altLang="zh-TW"/>
          </a:p>
        </p:txBody>
      </p:sp>
      <p:pic>
        <p:nvPicPr>
          <p:cNvPr id="1026" name="Picture 2" descr="CPU trends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73970"/>
            <a:ext cx="5225675" cy="52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192688" y="2869922"/>
            <a:ext cx="25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+mn-lt"/>
              </a:rPr>
              <a:t>Processor clock rate stops </a:t>
            </a:r>
            <a:r>
              <a:rPr lang="en-US" altLang="zh-TW" sz="2000" dirty="0" smtClean="0">
                <a:latin typeface="+mn-lt"/>
              </a:rPr>
              <a:t>increasing</a:t>
            </a:r>
            <a:endParaRPr lang="zh-TW" altLang="en-US" sz="2000" dirty="0" smtClean="0">
              <a:latin typeface="+mn-lt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4644008" y="2869922"/>
            <a:ext cx="1080120" cy="707886"/>
          </a:xfrm>
          <a:prstGeom prst="borderCallout1">
            <a:avLst>
              <a:gd name="adj1" fmla="val 50002"/>
              <a:gd name="adj2" fmla="val 100902"/>
              <a:gd name="adj3" fmla="val 49997"/>
              <a:gd name="adj4" fmla="val 143271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8" name="直線圖說文字 1 7"/>
          <p:cNvSpPr/>
          <p:nvPr/>
        </p:nvSpPr>
        <p:spPr bwMode="auto">
          <a:xfrm>
            <a:off x="4644008" y="4521314"/>
            <a:ext cx="1080120" cy="563870"/>
          </a:xfrm>
          <a:prstGeom prst="borderCallout1">
            <a:avLst>
              <a:gd name="adj1" fmla="val 50002"/>
              <a:gd name="adj2" fmla="val 100902"/>
              <a:gd name="adj3" fmla="val 49997"/>
              <a:gd name="adj4" fmla="val 143271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94040" y="4437112"/>
            <a:ext cx="238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+mn-lt"/>
              </a:rPr>
              <a:t>No further benefit from ILP</a:t>
            </a:r>
            <a:endParaRPr lang="zh-TW" altLang="en-US" sz="2000" dirty="0" smtClean="0">
              <a:latin typeface="+mn-lt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39507" y="5445224"/>
            <a:ext cx="2436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(Prof. </a:t>
            </a:r>
            <a:r>
              <a:rPr lang="en-US" altLang="zh-TW" sz="1400" dirty="0" err="1" smtClean="0">
                <a:latin typeface="+mn-lt"/>
              </a:rPr>
              <a:t>Kayvon</a:t>
            </a:r>
            <a:r>
              <a:rPr lang="en-US" altLang="zh-TW" sz="1400" dirty="0" smtClean="0">
                <a:latin typeface="+mn-lt"/>
              </a:rPr>
              <a:t> </a:t>
            </a:r>
            <a:r>
              <a:rPr lang="en-US" altLang="zh-TW" sz="1400" dirty="0" err="1" smtClean="0">
                <a:latin typeface="+mn-lt"/>
              </a:rPr>
              <a:t>Fatahalian</a:t>
            </a:r>
            <a:r>
              <a:rPr lang="en-US" altLang="zh-TW" sz="1400" dirty="0" smtClean="0">
                <a:latin typeface="+mn-lt"/>
              </a:rPr>
              <a:t>, CMU)</a:t>
            </a:r>
            <a:endParaRPr lang="zh-TW" altLang="en-US" sz="1400" dirty="0" smtClean="0">
              <a:latin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22032" y="5703639"/>
            <a:ext cx="261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+mn-lt"/>
              </a:rPr>
              <a:t>(Image </a:t>
            </a:r>
            <a:r>
              <a:rPr lang="en-US" altLang="zh-TW" sz="1200" dirty="0">
                <a:latin typeface="+mn-lt"/>
              </a:rPr>
              <a:t>credit: </a:t>
            </a:r>
            <a:r>
              <a:rPr lang="en-US" altLang="zh-TW" sz="1200" dirty="0" smtClean="0">
                <a:latin typeface="+mn-lt"/>
              </a:rPr>
              <a:t>“The </a:t>
            </a:r>
            <a:r>
              <a:rPr lang="en-US" altLang="zh-TW" sz="1200" dirty="0">
                <a:latin typeface="+mn-lt"/>
              </a:rPr>
              <a:t>free Lunch is </a:t>
            </a:r>
            <a:r>
              <a:rPr lang="en-US" altLang="zh-TW" sz="1200" dirty="0" smtClean="0">
                <a:latin typeface="+mn-lt"/>
              </a:rPr>
              <a:t>Over”, by </a:t>
            </a:r>
            <a:r>
              <a:rPr lang="en-US" altLang="zh-TW" sz="1200" dirty="0">
                <a:latin typeface="+mn-lt"/>
              </a:rPr>
              <a:t>Herb Sutter, Dr. Dobbs </a:t>
            </a:r>
            <a:r>
              <a:rPr lang="en-US" altLang="zh-TW" sz="1200" dirty="0" smtClean="0">
                <a:latin typeface="+mn-lt"/>
              </a:rPr>
              <a:t>2005)</a:t>
            </a:r>
            <a:endParaRPr lang="zh-TW" altLang="en-US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SIMD Extensions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Media applications often operate on data types narrower than the native word size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e.g. graphics use 8 bits to represent each of RGB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Can </a:t>
            </a:r>
            <a:r>
              <a:rPr lang="en-US" altLang="zh-TW" dirty="0" smtClean="0"/>
              <a:t>disconnect carry chains in </a:t>
            </a:r>
            <a:r>
              <a:rPr lang="en-US" dirty="0" smtClean="0"/>
              <a:t>a normal integer adder, e.g. 64-bit, to perform </a:t>
            </a:r>
            <a:r>
              <a:rPr lang="en-US" altLang="zh-TW" dirty="0" smtClean="0"/>
              <a:t>eight </a:t>
            </a:r>
            <a:r>
              <a:rPr lang="en-US" dirty="0" smtClean="0"/>
              <a:t>simultaneous operations on a vector of 8 elements, each 8-bit </a:t>
            </a:r>
          </a:p>
          <a:p>
            <a:pPr>
              <a:spcBef>
                <a:spcPts val="0"/>
              </a:spcBef>
            </a:pPr>
            <a:r>
              <a:rPr lang="en-US" altLang="zh-TW" dirty="0" smtClean="0"/>
              <a:t>One instruction operates on multiple data elements simultaneously and opcode determines data type:</a:t>
            </a:r>
          </a:p>
          <a:p>
            <a:pPr lvl="1">
              <a:spcBef>
                <a:spcPts val="0"/>
              </a:spcBef>
            </a:pPr>
            <a:r>
              <a:rPr lang="en-US" altLang="zh-TW" dirty="0" smtClean="0"/>
              <a:t>8 8-bit bytes, 4 16-bit words, 2 32-bit </a:t>
            </a:r>
            <a:r>
              <a:rPr lang="en-US" altLang="zh-TW" dirty="0" err="1" smtClean="0"/>
              <a:t>doublewords</a:t>
            </a:r>
            <a:r>
              <a:rPr lang="en-US" altLang="zh-TW" dirty="0" smtClean="0"/>
              <a:t>, 1 64-bit </a:t>
            </a:r>
            <a:r>
              <a:rPr lang="en-US" altLang="zh-TW" dirty="0" err="1" smtClean="0"/>
              <a:t>quadword</a:t>
            </a:r>
            <a:endParaRPr lang="en-US" altLang="zh-TW" dirty="0" smtClean="0"/>
          </a:p>
          <a:p>
            <a:pPr lvl="1">
              <a:spcBef>
                <a:spcPts val="0"/>
              </a:spcBef>
            </a:pPr>
            <a:r>
              <a:rPr lang="en-US" altLang="zh-TW" dirty="0"/>
              <a:t>Operands must be consecutive and at aligned memory </a:t>
            </a:r>
            <a:r>
              <a:rPr lang="en-US" altLang="zh-TW" dirty="0" smtClean="0"/>
              <a:t>locations</a:t>
            </a:r>
          </a:p>
          <a:p>
            <a:pPr>
              <a:spcBef>
                <a:spcPts val="0"/>
              </a:spcBef>
            </a:pPr>
            <a:endParaRPr lang="en-US" altLang="zh-TW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49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595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SIMD Implementations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 MMX (1996)</a:t>
            </a:r>
          </a:p>
          <a:p>
            <a:pPr lvl="1"/>
            <a:r>
              <a:rPr lang="en-US" dirty="0" smtClean="0"/>
              <a:t>Eight 8-bit integer ops or four 16-bit integer ops</a:t>
            </a:r>
          </a:p>
          <a:p>
            <a:r>
              <a:rPr lang="en-US" dirty="0" smtClean="0"/>
              <a:t>Streaming SIMD Extensions (SSE) (1999)</a:t>
            </a:r>
          </a:p>
          <a:p>
            <a:pPr lvl="1"/>
            <a:r>
              <a:rPr lang="en-US" dirty="0" smtClean="0"/>
              <a:t>Eight 16-bit integer ops</a:t>
            </a:r>
          </a:p>
          <a:p>
            <a:pPr lvl="1"/>
            <a:r>
              <a:rPr lang="en-US" dirty="0" smtClean="0"/>
              <a:t>Four 32-bit integer/</a:t>
            </a:r>
            <a:r>
              <a:rPr lang="en-US" dirty="0" err="1" smtClean="0"/>
              <a:t>fp</a:t>
            </a:r>
            <a:r>
              <a:rPr lang="en-US" dirty="0" smtClean="0"/>
              <a:t> ops or two 64-bit integer/</a:t>
            </a:r>
            <a:r>
              <a:rPr lang="en-US" dirty="0" err="1" smtClean="0"/>
              <a:t>fp</a:t>
            </a:r>
            <a:r>
              <a:rPr lang="en-US" dirty="0" smtClean="0"/>
              <a:t> ops</a:t>
            </a:r>
          </a:p>
          <a:p>
            <a:r>
              <a:rPr lang="en-US" dirty="0" smtClean="0"/>
              <a:t>Advanced Vector Extensions (AVX) (2010)</a:t>
            </a:r>
          </a:p>
          <a:p>
            <a:pPr lvl="1"/>
            <a:r>
              <a:rPr lang="en-US" dirty="0" smtClean="0"/>
              <a:t>Four 64-bit integer/</a:t>
            </a:r>
            <a:r>
              <a:rPr lang="en-US" dirty="0" err="1" smtClean="0"/>
              <a:t>fp</a:t>
            </a:r>
            <a:r>
              <a:rPr lang="en-US" dirty="0" smtClean="0"/>
              <a:t> ops (for 256-bit AVX)</a:t>
            </a:r>
          </a:p>
          <a:p>
            <a:pPr lvl="1"/>
            <a:r>
              <a:rPr lang="en-US" dirty="0" smtClean="0"/>
              <a:t>Example AVX instructions:</a:t>
            </a:r>
          </a:p>
          <a:p>
            <a:pPr lvl="2"/>
            <a:r>
              <a:rPr lang="en-US" dirty="0" smtClean="0"/>
              <a:t>VADDPD: add 4 packed double-precision (DP) operands</a:t>
            </a:r>
          </a:p>
          <a:p>
            <a:pPr lvl="2"/>
            <a:r>
              <a:rPr lang="en-US" dirty="0" smtClean="0"/>
              <a:t>VMOVAPD: move aligned 4 packed DP operands</a:t>
            </a:r>
          </a:p>
          <a:p>
            <a:pPr lvl="2"/>
            <a:r>
              <a:rPr lang="en-US" dirty="0" smtClean="0"/>
              <a:t>VBROADCASTSD: broadcast 1 DP operand to 4 locations in a 256-bit register</a:t>
            </a:r>
          </a:p>
          <a:p>
            <a:pPr lvl="1"/>
            <a:endParaRPr lang="en-US" dirty="0" smtClean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50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9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SIMD Extensions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Limitations compared to vector instructions:</a:t>
            </a:r>
          </a:p>
          <a:p>
            <a:pPr lvl="1"/>
            <a:r>
              <a:rPr lang="en-US" dirty="0" smtClean="0"/>
              <a:t>Fixed number of data operands encoded into op code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need to add a large number of instructions</a:t>
            </a:r>
            <a:endParaRPr lang="en-US" dirty="0" smtClean="0"/>
          </a:p>
          <a:p>
            <a:pPr lvl="1"/>
            <a:r>
              <a:rPr lang="en-US" dirty="0" smtClean="0"/>
              <a:t>No sophisticated addressing modes (</a:t>
            </a:r>
            <a:r>
              <a:rPr lang="en-US" dirty="0" err="1" smtClean="0"/>
              <a:t>strided</a:t>
            </a:r>
            <a:r>
              <a:rPr lang="en-US" dirty="0" smtClean="0"/>
              <a:t>, scatter/gather) </a:t>
            </a:r>
            <a:r>
              <a:rPr lang="en-US" dirty="0" smtClean="0">
                <a:sym typeface="Wingdings" panose="05000000000000000000" pitchFamily="2" charset="2"/>
              </a:rPr>
              <a:t> less vectorization opportunity</a:t>
            </a:r>
            <a:endParaRPr lang="en-US" dirty="0" smtClean="0"/>
          </a:p>
          <a:p>
            <a:pPr lvl="1"/>
            <a:r>
              <a:rPr lang="en-US" dirty="0" smtClean="0"/>
              <a:t>No mask registers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harder to program and </a:t>
            </a:r>
            <a:r>
              <a:rPr lang="en-US" dirty="0" err="1" smtClean="0">
                <a:sym typeface="Wingdings" panose="05000000000000000000" pitchFamily="2" charset="2"/>
              </a:rPr>
              <a:t>vectorize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Why SIMD extensions popular?</a:t>
            </a:r>
          </a:p>
          <a:p>
            <a:pPr lvl="1"/>
            <a:r>
              <a:rPr lang="en-US" dirty="0" smtClean="0"/>
              <a:t>Cost little to extend standard arithmetic units</a:t>
            </a:r>
          </a:p>
          <a:p>
            <a:pPr lvl="1"/>
            <a:r>
              <a:rPr lang="en-US" dirty="0" smtClean="0"/>
              <a:t>Require little extra state for easy context switch</a:t>
            </a:r>
          </a:p>
          <a:p>
            <a:pPr lvl="1"/>
            <a:r>
              <a:rPr lang="en-US" dirty="0" smtClean="0"/>
              <a:t>Require smaller memory bandwidth</a:t>
            </a:r>
          </a:p>
          <a:p>
            <a:pPr lvl="1"/>
            <a:r>
              <a:rPr lang="en-US" dirty="0" smtClean="0"/>
              <a:t>Can easily work with virtual memory and cache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51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56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62358"/>
            <a:ext cx="2684466" cy="2322826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Why? The Power Wall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 transistor:</a:t>
            </a:r>
          </a:p>
          <a:p>
            <a:pPr lvl="1"/>
            <a:r>
              <a:rPr lang="en-US" altLang="zh-TW" dirty="0" smtClean="0"/>
              <a:t>Dynamic power ∝ capacitive load × voltage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× frequency</a:t>
            </a:r>
          </a:p>
          <a:p>
            <a:pPr lvl="1"/>
            <a:r>
              <a:rPr lang="en-US" altLang="zh-TW" dirty="0" smtClean="0"/>
              <a:t>Static power: transistors burn power even when inactive due to leakage</a:t>
            </a:r>
          </a:p>
          <a:p>
            <a:r>
              <a:rPr lang="en-US" altLang="zh-TW" dirty="0" smtClean="0"/>
              <a:t>High power = high heat</a:t>
            </a:r>
          </a:p>
          <a:p>
            <a:pPr lvl="1"/>
            <a:r>
              <a:rPr lang="en-US" altLang="zh-TW" dirty="0" smtClean="0"/>
              <a:t>Power is a critical design </a:t>
            </a:r>
            <a:br>
              <a:rPr lang="en-US" altLang="zh-TW" dirty="0" smtClean="0"/>
            </a:br>
            <a:r>
              <a:rPr lang="en-US" altLang="zh-TW" dirty="0" smtClean="0"/>
              <a:t>constraint in modern processors</a:t>
            </a:r>
          </a:p>
          <a:p>
            <a:r>
              <a:rPr lang="en-US" altLang="zh-TW" dirty="0"/>
              <a:t>Single-core performance scaling</a:t>
            </a:r>
          </a:p>
          <a:p>
            <a:pPr marL="457200" lvl="1" indent="0">
              <a:buNone/>
            </a:pPr>
            <a:r>
              <a:rPr lang="en-US" altLang="zh-TW" dirty="0"/>
              <a:t>The rate of single-instruction </a:t>
            </a:r>
            <a:r>
              <a:rPr lang="en-US" altLang="zh-TW" dirty="0" smtClean="0"/>
              <a:t>stream </a:t>
            </a:r>
            <a:br>
              <a:rPr lang="en-US" altLang="zh-TW" dirty="0" smtClean="0"/>
            </a:br>
            <a:r>
              <a:rPr lang="en-US" altLang="zh-TW" dirty="0" smtClean="0"/>
              <a:t>performance </a:t>
            </a:r>
            <a:r>
              <a:rPr lang="en-US" altLang="zh-TW" dirty="0"/>
              <a:t>scaling has </a:t>
            </a:r>
            <a:r>
              <a:rPr lang="en-US" altLang="zh-TW" dirty="0" smtClean="0"/>
              <a:t>decreased</a:t>
            </a:r>
          </a:p>
          <a:p>
            <a:pPr lvl="1"/>
            <a:r>
              <a:rPr lang="en-US" altLang="zh-TW" dirty="0" smtClean="0"/>
              <a:t>Frequency </a:t>
            </a:r>
            <a:r>
              <a:rPr lang="en-US" altLang="zh-TW" dirty="0"/>
              <a:t>scaling limited by </a:t>
            </a:r>
            <a:r>
              <a:rPr lang="en-US" altLang="zh-TW" dirty="0" smtClean="0"/>
              <a:t>power</a:t>
            </a:r>
          </a:p>
          <a:p>
            <a:pPr lvl="1"/>
            <a:r>
              <a:rPr lang="en-US" altLang="zh-TW" dirty="0" smtClean="0"/>
              <a:t>ILP </a:t>
            </a:r>
            <a:r>
              <a:rPr lang="en-US" altLang="zh-TW" dirty="0"/>
              <a:t>scaling tapped out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E26518-2301-4288-8958-BDA5B1B754F8}" type="slidenum">
              <a:rPr lang="zh-TW" altLang="en-US" smtClean="0"/>
              <a:pPr/>
              <a:t>5</a:t>
            </a:fld>
            <a:endParaRPr lang="zh-TW" altLang="zh-TW"/>
          </a:p>
        </p:txBody>
      </p:sp>
      <p:sp>
        <p:nvSpPr>
          <p:cNvPr id="13" name="文字方塊 12"/>
          <p:cNvSpPr txBox="1"/>
          <p:nvPr/>
        </p:nvSpPr>
        <p:spPr>
          <a:xfrm>
            <a:off x="6152572" y="5699422"/>
            <a:ext cx="2436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(Prof. </a:t>
            </a:r>
            <a:r>
              <a:rPr lang="en-US" altLang="zh-TW" sz="1400" dirty="0" err="1" smtClean="0">
                <a:latin typeface="+mn-lt"/>
              </a:rPr>
              <a:t>Kayvon</a:t>
            </a:r>
            <a:r>
              <a:rPr lang="en-US" altLang="zh-TW" sz="1400" dirty="0" smtClean="0">
                <a:latin typeface="+mn-lt"/>
              </a:rPr>
              <a:t> </a:t>
            </a:r>
            <a:r>
              <a:rPr lang="en-US" altLang="zh-TW" sz="1400" dirty="0" err="1" smtClean="0">
                <a:latin typeface="+mn-lt"/>
              </a:rPr>
              <a:t>Fatahalian</a:t>
            </a:r>
            <a:r>
              <a:rPr lang="en-US" altLang="zh-TW" sz="1400" dirty="0" smtClean="0">
                <a:latin typeface="+mn-lt"/>
              </a:rPr>
              <a:t>, CMU)</a:t>
            </a:r>
            <a:endParaRPr lang="zh-TW" alt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6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Why Parallelism?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answer 10 years ago</a:t>
            </a:r>
          </a:p>
          <a:p>
            <a:pPr lvl="1"/>
            <a:r>
              <a:rPr lang="en-US" altLang="zh-TW" dirty="0" smtClean="0"/>
              <a:t>To realize performance improvements that exceeded what CPU performance improvements could provide, e.g. supercomputing</a:t>
            </a:r>
          </a:p>
          <a:p>
            <a:r>
              <a:rPr lang="en-US" altLang="zh-TW" dirty="0" smtClean="0"/>
              <a:t>The answer today:</a:t>
            </a:r>
          </a:p>
          <a:p>
            <a:pPr lvl="1"/>
            <a:r>
              <a:rPr lang="en-US" altLang="zh-TW" dirty="0" smtClean="0"/>
              <a:t>It is the only way to achieve significantly higher application performance under the power constraint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No more </a:t>
            </a:r>
            <a:r>
              <a:rPr lang="en-US" altLang="zh-TW" dirty="0" smtClean="0">
                <a:solidFill>
                  <a:srgbClr val="FF0000"/>
                </a:solidFill>
              </a:rPr>
              <a:t>free lunch </a:t>
            </a:r>
            <a:r>
              <a:rPr lang="en-US" altLang="zh-TW" dirty="0">
                <a:solidFill>
                  <a:srgbClr val="FF0000"/>
                </a:solidFill>
              </a:rPr>
              <a:t>for software developers!</a:t>
            </a:r>
            <a:endParaRPr lang="zh-TW" altLang="en-US" dirty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Software must see and use underlying parallel hardware resources to get performance gains</a:t>
            </a:r>
          </a:p>
          <a:p>
            <a:pPr lvl="1"/>
            <a:r>
              <a:rPr lang="en-US" altLang="zh-TW" dirty="0" smtClean="0"/>
              <a:t>Software (user, developer, compiler, run-time) </a:t>
            </a:r>
            <a:r>
              <a:rPr lang="en-US" altLang="zh-TW" dirty="0"/>
              <a:t>responsible for finding </a:t>
            </a:r>
            <a:r>
              <a:rPr lang="en-US" altLang="zh-TW" dirty="0" smtClean="0"/>
              <a:t>parallelism and use resources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6</a:t>
            </a:fld>
            <a:endParaRPr lang="zh-TW" altLang="zh-TW"/>
          </a:p>
        </p:txBody>
      </p:sp>
      <p:sp>
        <p:nvSpPr>
          <p:cNvPr id="11" name="文字方塊 10"/>
          <p:cNvSpPr txBox="1"/>
          <p:nvPr/>
        </p:nvSpPr>
        <p:spPr>
          <a:xfrm>
            <a:off x="6527539" y="5785519"/>
            <a:ext cx="2436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+mn-lt"/>
              </a:rPr>
              <a:t>(Prof. </a:t>
            </a:r>
            <a:r>
              <a:rPr lang="en-US" altLang="zh-TW" sz="1400" dirty="0" err="1" smtClean="0">
                <a:latin typeface="+mn-lt"/>
              </a:rPr>
              <a:t>Kayvon</a:t>
            </a:r>
            <a:r>
              <a:rPr lang="en-US" altLang="zh-TW" sz="1400" dirty="0" smtClean="0">
                <a:latin typeface="+mn-lt"/>
              </a:rPr>
              <a:t> </a:t>
            </a:r>
            <a:r>
              <a:rPr lang="en-US" altLang="zh-TW" sz="1400" dirty="0" err="1" smtClean="0">
                <a:latin typeface="+mn-lt"/>
              </a:rPr>
              <a:t>Fatahalian</a:t>
            </a:r>
            <a:r>
              <a:rPr lang="en-US" altLang="zh-TW" sz="1400" dirty="0" smtClean="0">
                <a:latin typeface="+mn-lt"/>
              </a:rPr>
              <a:t>, CMU)</a:t>
            </a:r>
            <a:endParaRPr lang="zh-TW" altLang="en-U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68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Parallelism Not Just 1 Core to m Cores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sz="2400" dirty="0" smtClean="0"/>
              <a:t>Although replicating multiple cores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on a chip</a:t>
            </a:r>
            <a:br>
              <a:rPr lang="en-US" altLang="zh-TW" sz="2400" dirty="0" smtClean="0"/>
            </a:br>
            <a:r>
              <a:rPr lang="en-US" altLang="zh-TW" sz="2400" dirty="0" smtClean="0"/>
              <a:t>gives the maximum flexibility in computing</a:t>
            </a:r>
            <a:br>
              <a:rPr lang="en-US" altLang="zh-TW" sz="2400" dirty="0" smtClean="0"/>
            </a:br>
            <a:r>
              <a:rPr lang="en-US" altLang="zh-TW" sz="2400" dirty="0" smtClean="0"/>
              <a:t>and allows the most general computing to be</a:t>
            </a:r>
            <a:br>
              <a:rPr lang="en-US" altLang="zh-TW" sz="2400" dirty="0" smtClean="0"/>
            </a:br>
            <a:r>
              <a:rPr lang="en-US" altLang="zh-TW" sz="2400" dirty="0" smtClean="0"/>
              <a:t>carried out, there are many possibilities in the</a:t>
            </a:r>
            <a:br>
              <a:rPr lang="en-US" altLang="zh-TW" sz="2400" dirty="0" smtClean="0"/>
            </a:br>
            <a:r>
              <a:rPr lang="en-US" altLang="zh-TW" sz="2400" dirty="0" smtClean="0"/>
              <a:t>middle that can use more specific architectures</a:t>
            </a:r>
            <a:br>
              <a:rPr lang="en-US" altLang="zh-TW" sz="2400" dirty="0" smtClean="0"/>
            </a:br>
            <a:r>
              <a:rPr lang="en-US" altLang="zh-TW" sz="2400" dirty="0" smtClean="0"/>
              <a:t>to perform special types of computations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80A262-5B6E-440E-99C6-DD695D60CAF2}" type="slidenum">
              <a:rPr lang="zh-TW" altLang="en-US" smtClean="0"/>
              <a:pPr>
                <a:defRPr/>
              </a:pPr>
              <a:t>7</a:t>
            </a:fld>
            <a:endParaRPr lang="zh-TW" altLang="zh-TW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178864"/>
            <a:ext cx="2457619" cy="238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1" y="1340769"/>
            <a:ext cx="2952328" cy="22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向右箭號 6"/>
          <p:cNvSpPr/>
          <p:nvPr/>
        </p:nvSpPr>
        <p:spPr bwMode="auto">
          <a:xfrm>
            <a:off x="3851920" y="2373782"/>
            <a:ext cx="792088" cy="6951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6256" y="3560411"/>
            <a:ext cx="1872208" cy="18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直線接點 9"/>
          <p:cNvCxnSpPr/>
          <p:nvPr/>
        </p:nvCxnSpPr>
        <p:spPr bwMode="auto">
          <a:xfrm>
            <a:off x="6588224" y="2462714"/>
            <a:ext cx="288032" cy="12543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接點 10"/>
          <p:cNvCxnSpPr/>
          <p:nvPr/>
        </p:nvCxnSpPr>
        <p:spPr bwMode="auto">
          <a:xfrm>
            <a:off x="7092180" y="2462714"/>
            <a:ext cx="1624324" cy="12543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23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Types of Parallelism and How to Exploit</a:t>
            </a:r>
            <a:endParaRPr lang="en-US" altLang="zh-TW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Instruction level parallelism</a:t>
            </a:r>
          </a:p>
          <a:p>
            <a:pPr lvl="1"/>
            <a:r>
              <a:rPr lang="en-US" altLang="zh-TW" dirty="0" smtClean="0"/>
              <a:t>Different instructions within a stream executed in parallel</a:t>
            </a:r>
          </a:p>
          <a:p>
            <a:pPr lvl="1"/>
            <a:r>
              <a:rPr lang="en-US" altLang="zh-TW" dirty="0" smtClean="0"/>
              <a:t>Pipelining, OOO execution, speculative execution, VLIW</a:t>
            </a:r>
          </a:p>
          <a:p>
            <a:r>
              <a:rPr lang="en-US" altLang="zh-TW" dirty="0" smtClean="0"/>
              <a:t>Task level parallelism</a:t>
            </a:r>
          </a:p>
          <a:p>
            <a:pPr lvl="1"/>
            <a:r>
              <a:rPr lang="en-US" altLang="zh-TW" dirty="0" smtClean="0"/>
              <a:t>Different applications: e.g. Browser &amp; Office</a:t>
            </a:r>
            <a:r>
              <a:rPr lang="zh-TW" altLang="en-US" dirty="0"/>
              <a:t> </a:t>
            </a:r>
            <a:r>
              <a:rPr lang="en-US" altLang="zh-TW" dirty="0" smtClean="0"/>
              <a:t>at same time</a:t>
            </a:r>
            <a:endParaRPr lang="en-US" altLang="zh-TW" dirty="0"/>
          </a:p>
          <a:p>
            <a:pPr lvl="1"/>
            <a:r>
              <a:rPr lang="en-US" altLang="zh-TW" dirty="0" smtClean="0"/>
              <a:t>Threads </a:t>
            </a:r>
            <a:r>
              <a:rPr lang="en-US" altLang="zh-TW" dirty="0"/>
              <a:t>within the same </a:t>
            </a:r>
            <a:r>
              <a:rPr lang="en-US" altLang="zh-TW" dirty="0" smtClean="0"/>
              <a:t>application: Java (scheduling, GC, </a:t>
            </a:r>
            <a:r>
              <a:rPr lang="en-US" altLang="zh-TW" dirty="0"/>
              <a:t>etc</a:t>
            </a:r>
            <a:r>
              <a:rPr lang="en-US" altLang="zh-TW" dirty="0" smtClean="0"/>
              <a:t>...), explicitly </a:t>
            </a:r>
            <a:r>
              <a:rPr lang="en-US" altLang="zh-TW" dirty="0"/>
              <a:t>coded </a:t>
            </a:r>
            <a:r>
              <a:rPr lang="en-US" altLang="zh-TW" dirty="0" smtClean="0"/>
              <a:t>multithreading</a:t>
            </a:r>
            <a:r>
              <a:rPr lang="en-US" altLang="zh-TW" dirty="0"/>
              <a:t>, (</a:t>
            </a:r>
            <a:r>
              <a:rPr lang="en-US" altLang="zh-TW" dirty="0" err="1" smtClean="0"/>
              <a:t>pthreads</a:t>
            </a:r>
            <a:r>
              <a:rPr lang="en-US" altLang="zh-TW" dirty="0"/>
              <a:t>, MPI, </a:t>
            </a:r>
            <a:r>
              <a:rPr lang="en-US" altLang="zh-TW" dirty="0" smtClean="0"/>
              <a:t>…)</a:t>
            </a:r>
            <a:endParaRPr lang="en-US" altLang="zh-TW" dirty="0"/>
          </a:p>
          <a:p>
            <a:pPr lvl="1"/>
            <a:r>
              <a:rPr lang="en-US" altLang="zh-TW" dirty="0" smtClean="0"/>
              <a:t>Multithreading, multiprocessing (multi-core)</a:t>
            </a:r>
          </a:p>
          <a:p>
            <a:r>
              <a:rPr lang="en-US" altLang="zh-TW" dirty="0" smtClean="0"/>
              <a:t>Data level parallelism</a:t>
            </a:r>
          </a:p>
          <a:p>
            <a:pPr lvl="1"/>
            <a:r>
              <a:rPr lang="en-US" altLang="zh-TW" dirty="0" smtClean="0"/>
              <a:t>Different pieces of data operated on in parallel, e.g. audio</a:t>
            </a:r>
            <a:r>
              <a:rPr lang="en-US" altLang="zh-TW" dirty="0"/>
              <a:t>, image, video, graphics </a:t>
            </a:r>
            <a:r>
              <a:rPr lang="en-US" altLang="zh-TW" dirty="0" smtClean="0"/>
              <a:t>processing</a:t>
            </a:r>
          </a:p>
          <a:p>
            <a:pPr lvl="1"/>
            <a:r>
              <a:rPr lang="en-US" altLang="zh-TW" dirty="0" smtClean="0"/>
              <a:t>Vector processing, array processing, systolic arrays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8A0A4-1A2F-4B89-B3C7-02C31CE3A532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681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8725</TotalTime>
  <Words>3337</Words>
  <Application>Microsoft Office PowerPoint</Application>
  <PresentationFormat>如螢幕大小 (4:3)</PresentationFormat>
  <Paragraphs>710</Paragraphs>
  <Slides>52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7" baseType="lpstr">
      <vt:lpstr>AppleMyungjo</vt:lpstr>
      <vt:lpstr>Gulim</vt:lpstr>
      <vt:lpstr>Gulim</vt:lpstr>
      <vt:lpstr>ＭＳ Ｐゴシック</vt:lpstr>
      <vt:lpstr>新細明體</vt:lpstr>
      <vt:lpstr>標楷體</vt:lpstr>
      <vt:lpstr>Arial</vt:lpstr>
      <vt:lpstr>Calibri</vt:lpstr>
      <vt:lpstr>Courier New</vt:lpstr>
      <vt:lpstr>Symbol</vt:lpstr>
      <vt:lpstr>Tahoma</vt:lpstr>
      <vt:lpstr>Times New Roman</vt:lpstr>
      <vt:lpstr>Verdana</vt:lpstr>
      <vt:lpstr>Wingdings</vt:lpstr>
      <vt:lpstr>Contemporary Portrait</vt:lpstr>
      <vt:lpstr>CS5100 Advanced Computer Architecture  Data-Level Parallelism</vt:lpstr>
      <vt:lpstr>Outline</vt:lpstr>
      <vt:lpstr>So far, We Have Studied ILP</vt:lpstr>
      <vt:lpstr>Diminishing Returns of Superscalar</vt:lpstr>
      <vt:lpstr>ILP Tapped out + End of Frequency Scaling</vt:lpstr>
      <vt:lpstr>Why? The Power Wall</vt:lpstr>
      <vt:lpstr>Why Parallelism?</vt:lpstr>
      <vt:lpstr>Parallelism Not Just 1 Core to m Cores</vt:lpstr>
      <vt:lpstr>Types of Parallelism and How to Exploit</vt:lpstr>
      <vt:lpstr>Flynn’s Taxonomy of Computers</vt:lpstr>
      <vt:lpstr>Data Level Parallelism (DLP)</vt:lpstr>
      <vt:lpstr>Architectures to Exploit DLP</vt:lpstr>
      <vt:lpstr>Architectures to Exploit DLP</vt:lpstr>
      <vt:lpstr>Types of SIMD Parallelism</vt:lpstr>
      <vt:lpstr>Summary: SIMD Architectures</vt:lpstr>
      <vt:lpstr>Outline</vt:lpstr>
      <vt:lpstr>Vector Processors</vt:lpstr>
      <vt:lpstr>Vector Processors</vt:lpstr>
      <vt:lpstr>What Are in a Vector Processor? </vt:lpstr>
      <vt:lpstr>Example Architecture: VMIPS</vt:lpstr>
      <vt:lpstr>Basic Structure of VMIPS</vt:lpstr>
      <vt:lpstr>Vector Functional Units</vt:lpstr>
      <vt:lpstr>VMIPS Instructions</vt:lpstr>
      <vt:lpstr>Advantages of Vector Processors</vt:lpstr>
      <vt:lpstr>Disadvantages of Vector Processors</vt:lpstr>
      <vt:lpstr>Vector Execution Time</vt:lpstr>
      <vt:lpstr>Chaining</vt:lpstr>
      <vt:lpstr>Vector Chaining</vt:lpstr>
      <vt:lpstr>Vector Chaining Advantage</vt:lpstr>
      <vt:lpstr>Vector Execution Time</vt:lpstr>
      <vt:lpstr>Example</vt:lpstr>
      <vt:lpstr>Enhancements</vt:lpstr>
      <vt:lpstr>1. Getting &gt; 1 Element per Clock Cycle </vt:lpstr>
      <vt:lpstr>Multiple Lanes</vt:lpstr>
      <vt:lpstr>Multiple Lanes</vt:lpstr>
      <vt:lpstr>2. Handling Non-64 Wide Vectors</vt:lpstr>
      <vt:lpstr>Vector Stripmining</vt:lpstr>
      <vt:lpstr>3. Handling Conditional Operations</vt:lpstr>
      <vt:lpstr>Masked Vector Instructions</vt:lpstr>
      <vt:lpstr>4. Memory Banks</vt:lpstr>
      <vt:lpstr>Memory Banking</vt:lpstr>
      <vt:lpstr>5. Stride</vt:lpstr>
      <vt:lpstr>Stride Memory Accesses</vt:lpstr>
      <vt:lpstr>6. Scatter/Gather Operations</vt:lpstr>
      <vt:lpstr>Gather/Scatter Operations</vt:lpstr>
      <vt:lpstr>Summary: Vector Operations</vt:lpstr>
      <vt:lpstr>Historical Perspective</vt:lpstr>
      <vt:lpstr>Supercomputer Applications</vt:lpstr>
      <vt:lpstr>Outline</vt:lpstr>
      <vt:lpstr>SIMD Extensions</vt:lpstr>
      <vt:lpstr>SIMD Implementations</vt:lpstr>
      <vt:lpstr>Limitations of SIMD Extensions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CS5100 Advanced Computer Architecture  Dynamic Scheduling I</dc:title>
  <dc:creator>Chung-Ta King</dc:creator>
  <cp:lastModifiedBy>Chung-Ta King</cp:lastModifiedBy>
  <cp:revision>1064</cp:revision>
  <dcterms:created xsi:type="dcterms:W3CDTF">2000-02-07T23:54:30Z</dcterms:created>
  <dcterms:modified xsi:type="dcterms:W3CDTF">2017-05-12T09:16:27Z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