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288" r:id="rId2"/>
    <p:sldId id="443" r:id="rId3"/>
    <p:sldId id="447" r:id="rId4"/>
    <p:sldId id="449" r:id="rId5"/>
    <p:sldId id="450" r:id="rId6"/>
    <p:sldId id="451" r:id="rId7"/>
    <p:sldId id="452" r:id="rId8"/>
    <p:sldId id="453" r:id="rId9"/>
    <p:sldId id="454" r:id="rId10"/>
    <p:sldId id="455" r:id="rId11"/>
    <p:sldId id="456" r:id="rId12"/>
    <p:sldId id="457" r:id="rId13"/>
    <p:sldId id="478" r:id="rId14"/>
    <p:sldId id="480" r:id="rId15"/>
    <p:sldId id="529" r:id="rId16"/>
    <p:sldId id="484" r:id="rId17"/>
    <p:sldId id="532" r:id="rId18"/>
    <p:sldId id="564" r:id="rId19"/>
    <p:sldId id="486" r:id="rId20"/>
    <p:sldId id="534" r:id="rId21"/>
    <p:sldId id="539" r:id="rId22"/>
    <p:sldId id="542" r:id="rId23"/>
    <p:sldId id="543" r:id="rId24"/>
    <p:sldId id="544" r:id="rId25"/>
    <p:sldId id="552" r:id="rId26"/>
    <p:sldId id="553" r:id="rId27"/>
    <p:sldId id="556" r:id="rId28"/>
    <p:sldId id="558" r:id="rId29"/>
    <p:sldId id="559" r:id="rId30"/>
    <p:sldId id="560" r:id="rId31"/>
    <p:sldId id="561" r:id="rId32"/>
    <p:sldId id="562" r:id="rId33"/>
    <p:sldId id="563" r:id="rId34"/>
    <p:sldId id="530" r:id="rId35"/>
    <p:sldId id="487" r:id="rId36"/>
    <p:sldId id="488" r:id="rId37"/>
    <p:sldId id="502" r:id="rId38"/>
    <p:sldId id="503" r:id="rId39"/>
    <p:sldId id="504" r:id="rId40"/>
    <p:sldId id="505" r:id="rId41"/>
    <p:sldId id="506" r:id="rId42"/>
    <p:sldId id="507" r:id="rId43"/>
    <p:sldId id="485" r:id="rId44"/>
  </p:sldIdLst>
  <p:sldSz cx="9144000" cy="6858000" type="screen4x3"/>
  <p:notesSz cx="10234613" cy="7099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ahoma" pitchFamily="34" charset="0"/>
        <a:ea typeface="新細明體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36">
          <p15:clr>
            <a:srgbClr val="A4A3A4"/>
          </p15:clr>
        </p15:guide>
        <p15:guide id="2" pos="322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Peter Marwedel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00FF"/>
    <a:srgbClr val="99FF99"/>
    <a:srgbClr val="339933"/>
    <a:srgbClr val="99CCFF"/>
    <a:srgbClr val="33CC33"/>
    <a:srgbClr val="FFCC99"/>
    <a:srgbClr val="FFCC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等深淺樣式 2 - 輔色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95" autoAdjust="0"/>
    <p:restoredTop sz="87363" autoAdjust="0"/>
  </p:normalViewPr>
  <p:slideViewPr>
    <p:cSldViewPr>
      <p:cViewPr varScale="1">
        <p:scale>
          <a:sx n="44" d="100"/>
          <a:sy n="44" d="100"/>
        </p:scale>
        <p:origin x="1522" y="62"/>
      </p:cViewPr>
      <p:guideLst>
        <p:guide orient="horz" pos="3168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-21691"/>
    </p:cViewPr>
  </p:sorterViewPr>
  <p:notesViewPr>
    <p:cSldViewPr>
      <p:cViewPr>
        <p:scale>
          <a:sx n="100" d="100"/>
          <a:sy n="100" d="100"/>
        </p:scale>
        <p:origin x="-58" y="1675"/>
      </p:cViewPr>
      <p:guideLst>
        <p:guide orient="horz" pos="2236"/>
        <p:guide pos="322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6.xml"/><Relationship Id="rId2" Type="http://schemas.openxmlformats.org/officeDocument/2006/relationships/slide" Target="slides/slide5.xml"/><Relationship Id="rId1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9138" y="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t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370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2334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9138" y="6743700"/>
            <a:ext cx="4433887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568" tIns="45784" rIns="91568" bIns="45784" numCol="1" anchor="b" anchorCtr="0" compatLnSpc="1">
            <a:prstTxWarp prst="textNoShape">
              <a:avLst/>
            </a:prstTxWarp>
          </a:bodyPr>
          <a:lstStyle>
            <a:lvl1pPr algn="r" defTabSz="915988" eaLnBrk="0" hangingPunct="0">
              <a:defRPr kumimoji="0" sz="12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0719908A-CFAE-4C20-8F00-661B67964F9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3324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800725" y="0"/>
            <a:ext cx="4433888" cy="354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>
            <a:lvl1pPr algn="r"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3400"/>
            <a:ext cx="3549650" cy="26622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663" y="3373438"/>
            <a:ext cx="7507287" cy="319246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169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defTabSz="990600" eaLnBrk="1" hangingPunct="1">
              <a:defRPr kumimoji="1"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69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800725" y="6745288"/>
            <a:ext cx="4433888" cy="354012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9040" tIns="49520" rIns="99040" bIns="49520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DD5F16BA-2B5C-4929-BB61-9014CC25732C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038489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dirty="0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1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895857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8699653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30 April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12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25254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30 April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13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21434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66800" y="704850"/>
            <a:ext cx="4697413" cy="3522663"/>
          </a:xfrm>
          <a:ln cap="flat">
            <a:solidFill>
              <a:schemeClr val="tx1"/>
            </a:solidFill>
            <a:prstDash val="sysDot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968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1225" y="4464050"/>
            <a:ext cx="5008563" cy="4227513"/>
          </a:xfrm>
          <a:ln/>
        </p:spPr>
        <p:txBody>
          <a:bodyPr lIns="92075" tIns="46038" rIns="92075" bIns="46038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135084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42198521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695D39-9E30-4056-8CEE-557930BA45C4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7175" y="923925"/>
            <a:ext cx="4260850" cy="3195638"/>
          </a:xfrm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42180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18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537386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86C24C6-2DFD-4CA0-A69A-741BE14BBAC0}" type="slidenum">
              <a:rPr lang="en-US" altLang="zh-TW"/>
              <a:pPr/>
              <a:t>19</a:t>
            </a:fld>
            <a:endParaRPr lang="en-US" altLang="zh-TW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7175" y="923925"/>
            <a:ext cx="4260850" cy="3195638"/>
          </a:xfrm>
          <a:solidFill>
            <a:srgbClr val="FFFFFF"/>
          </a:solidFill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583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682625"/>
            <a:ext cx="3151187" cy="2363788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3663" y="3371850"/>
            <a:ext cx="750728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8694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4695D39-9E30-4056-8CEE-557930BA45C4}" type="slidenum">
              <a:rPr lang="en-US" altLang="zh-TW"/>
              <a:pPr/>
              <a:t>21</a:t>
            </a:fld>
            <a:endParaRPr lang="en-US" altLang="zh-TW"/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7175" y="923925"/>
            <a:ext cx="4260850" cy="3195638"/>
          </a:xfrm>
          <a:solidFill>
            <a:srgbClr val="FFFFFF"/>
          </a:solidFill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3852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54699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682625"/>
            <a:ext cx="3151187" cy="2363788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3663" y="3371850"/>
            <a:ext cx="750728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70839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37DAA5D-A7BD-477D-B740-D11BFB067FAE}" type="slidenum">
              <a:rPr lang="en-US" altLang="zh-TW"/>
              <a:pPr/>
              <a:t>23</a:t>
            </a:fld>
            <a:endParaRPr lang="en-US" altLang="zh-TW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7175" y="923925"/>
            <a:ext cx="4260850" cy="3195638"/>
          </a:xfrm>
          <a:solidFill>
            <a:srgbClr val="FFFFFF"/>
          </a:solidFill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9757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682625"/>
            <a:ext cx="3151187" cy="2363788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3663" y="3371850"/>
            <a:ext cx="750728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6252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541713" y="682625"/>
            <a:ext cx="3151187" cy="2363788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3663" y="3371850"/>
            <a:ext cx="750728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776073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AAD4948-18EF-48E7-AD49-7B72F5AED784}" type="slidenum">
              <a:rPr lang="en-US" altLang="zh-TW"/>
              <a:pPr/>
              <a:t>26</a:t>
            </a:fld>
            <a:endParaRPr lang="en-US" altLang="zh-TW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7175" y="923925"/>
            <a:ext cx="4260850" cy="3195638"/>
          </a:xfrm>
          <a:solidFill>
            <a:srgbClr val="FFFFFF"/>
          </a:solidFill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885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5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3086647-16C0-4DBD-85FD-FD8A03500201}" type="slidenum">
              <a:rPr lang="en-US" altLang="zh-TW"/>
              <a:pPr/>
              <a:t>27</a:t>
            </a:fld>
            <a:endParaRPr lang="en-US" altLang="zh-TW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3138" cy="3587750"/>
          </a:xfrm>
          <a:solidFill>
            <a:srgbClr val="FFFFFF"/>
          </a:solidFill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335" tIns="47668" rIns="95335" bIns="47668"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41702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備忘稿版面配置區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465181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5638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49102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6453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b="1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53468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790FCE-63C6-4455-982B-1E1506894348}" type="slidenum">
              <a:rPr lang="en-US" altLang="zh-TW"/>
              <a:pPr/>
              <a:t>3</a:t>
            </a:fld>
            <a:endParaRPr lang="en-US" altLang="zh-TW"/>
          </a:p>
        </p:txBody>
      </p:sp>
      <p:sp>
        <p:nvSpPr>
          <p:cNvPr id="44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95758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1688" y="533400"/>
            <a:ext cx="3549650" cy="2662238"/>
          </a:xfrm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3938" y="3371850"/>
            <a:ext cx="8186737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23534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投影片圖像版面配置區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0482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/>
          </a:p>
        </p:txBody>
      </p:sp>
      <p:sp>
        <p:nvSpPr>
          <p:cNvPr id="20483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defTabSz="990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eaLnBrk="1" hangingPunct="1"/>
            <a:fld id="{B814A0B1-CF1E-44B2-859B-3C248C1D5C42}" type="slidenum">
              <a:rPr lang="zh-TW" altLang="en-US" sz="1300">
                <a:latin typeface="Times New Roman" panose="02020603050405020304" pitchFamily="18" charset="0"/>
                <a:ea typeface="新細明體" panose="02020500000000000000" pitchFamily="18" charset="-120"/>
              </a:rPr>
              <a:pPr eaLnBrk="1" hangingPunct="1"/>
              <a:t>33</a:t>
            </a:fld>
            <a:endParaRPr lang="zh-TW" altLang="zh-TW" sz="1300">
              <a:latin typeface="Times New Roman" panose="02020603050405020304" pitchFamily="18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67687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5D5A11-E0AE-4423-A4BC-B1C74461F6E4}" type="slidenum">
              <a:rPr lang="en-US" altLang="zh-TW"/>
              <a:pPr/>
              <a:t>34</a:t>
            </a:fld>
            <a:endParaRPr lang="en-US" altLang="zh-TW"/>
          </a:p>
        </p:txBody>
      </p:sp>
      <p:sp>
        <p:nvSpPr>
          <p:cNvPr id="337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72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5250" y="3373438"/>
            <a:ext cx="7504113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6181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34E83D-AE42-43E4-9850-8BEF3BAB405B}" type="slidenum">
              <a:rPr lang="en-US" altLang="zh-TW"/>
              <a:pPr/>
              <a:t>36</a:t>
            </a:fld>
            <a:endParaRPr lang="en-US" altLang="zh-TW"/>
          </a:p>
        </p:txBody>
      </p:sp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16608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DBC4DF-230D-4381-A117-8A5E8BF6D558}" type="slidenum">
              <a:rPr lang="en-US" altLang="zh-TW"/>
              <a:pPr/>
              <a:t>37</a:t>
            </a:fld>
            <a:endParaRPr lang="en-US" altLang="zh-TW"/>
          </a:p>
        </p:txBody>
      </p:sp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36750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6D1414-C6E0-4D78-B0C1-1F0BB62048F8}" type="slidenum">
              <a:rPr lang="en-US" altLang="zh-TW"/>
              <a:pPr/>
              <a:t>38</a:t>
            </a:fld>
            <a:endParaRPr lang="en-US" altLang="zh-TW"/>
          </a:p>
        </p:txBody>
      </p:sp>
      <p:sp>
        <p:nvSpPr>
          <p:cNvPr id="350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0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26275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20D736-50F6-4ACD-8823-2FE2782678C9}" type="slidenum">
              <a:rPr lang="en-US" altLang="zh-TW"/>
              <a:pPr/>
              <a:t>39</a:t>
            </a:fld>
            <a:endParaRPr lang="en-US" altLang="zh-TW"/>
          </a:p>
        </p:txBody>
      </p:sp>
      <p:sp>
        <p:nvSpPr>
          <p:cNvPr id="351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1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14492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1731" name="備忘稿版面配置區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mtClean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4418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7275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7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2453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5250" y="3373438"/>
            <a:ext cx="7504113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9024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343275" y="531813"/>
            <a:ext cx="3549650" cy="2662237"/>
          </a:xfrm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65250" y="3373438"/>
            <a:ext cx="7504113" cy="3194050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zh-TW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2035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ln/>
        </p:spPr>
        <p:txBody>
          <a:bodyPr/>
          <a:lstStyle/>
          <a:p>
            <a:r>
              <a:rPr lang="en-US"/>
              <a:t>The University of Adelaide, School of Computer Science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fld id="{07DA533B-45CB-4337-89C6-857AE8953CCB}" type="datetime3">
              <a:rPr lang="en-US"/>
              <a:pPr/>
              <a:t>30 April 2017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Chapter 2 — Instructions: Language of the Computer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D67176E-D0DA-4D40-9114-1A30A59F807E}" type="slidenum">
              <a:rPr lang="en-US"/>
              <a:pPr/>
              <a:t>8</a:t>
            </a:fld>
            <a:endParaRPr lang="en-US"/>
          </a:p>
        </p:txBody>
      </p:sp>
      <p:sp>
        <p:nvSpPr>
          <p:cNvPr id="24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3675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8550" y="617538"/>
            <a:ext cx="4648200" cy="3486150"/>
          </a:xfrm>
          <a:ln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2763" y="4464050"/>
            <a:ext cx="5888037" cy="4227513"/>
          </a:xfrm>
          <a:ln/>
        </p:spPr>
        <p:txBody>
          <a:bodyPr lIns="92075" tIns="46038" rIns="92075" bIns="46038"/>
          <a:lstStyle/>
          <a:p>
            <a:pPr algn="just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1882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5" name="Picture 11" descr="清大LOGO(鳥)"/>
          <p:cNvPicPr>
            <a:picLocks noChangeAspect="1" noChangeArrowheads="1"/>
          </p:cNvPicPr>
          <p:nvPr userDrawn="1"/>
        </p:nvPicPr>
        <p:blipFill>
          <a:blip r:embed="rId2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4" descr="清大書法字 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8" name="Picture 13" descr="清大LOGO(圓)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692150"/>
            <a:ext cx="8010525" cy="2382838"/>
          </a:xfrm>
        </p:spPr>
        <p:txBody>
          <a:bodyPr/>
          <a:lstStyle>
            <a:lvl1pPr algn="ctr">
              <a:lnSpc>
                <a:spcPct val="100000"/>
              </a:lnSpc>
              <a:defRPr sz="4400"/>
            </a:lvl1pPr>
          </a:lstStyle>
          <a:p>
            <a:pPr lvl="0"/>
            <a:r>
              <a:rPr lang="en-US" altLang="zh-TW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55650" y="3716338"/>
            <a:ext cx="7778750" cy="1584325"/>
          </a:xfrm>
        </p:spPr>
        <p:txBody>
          <a:bodyPr/>
          <a:lstStyle>
            <a:lvl1pPr marL="0" indent="0" algn="ctr">
              <a:spcBef>
                <a:spcPct val="15000"/>
              </a:spcBef>
              <a:buFontTx/>
              <a:buNone/>
              <a:defRPr sz="3200"/>
            </a:lvl1pPr>
          </a:lstStyle>
          <a:p>
            <a:pPr lvl="0"/>
            <a:r>
              <a:rPr lang="en-US" altLang="zh-TW" noProof="0" smtClean="0"/>
              <a:t>Click to edit Master subtitle style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711200" y="6229350"/>
            <a:ext cx="1930400" cy="514350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kumimoji="0" sz="1400">
                <a:solidFill>
                  <a:srgbClr val="5E574E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zh-TW" altLang="zh-TW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D086AA-8441-4F99-B918-3EB6B157A12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7CC47-DD03-47F2-A3BB-1F923D9822E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9550" y="228600"/>
            <a:ext cx="2051050" cy="58642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00750" cy="58642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7FC9A-090F-4158-B0C6-6A43DF74A95D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標題，文字及美工圖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893763" y="1638300"/>
            <a:ext cx="3892550" cy="4629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線上圖像版面配置區 3"/>
          <p:cNvSpPr>
            <a:spLocks noGrp="1"/>
          </p:cNvSpPr>
          <p:nvPr>
            <p:ph type="clipArt" sz="half" idx="2"/>
          </p:nvPr>
        </p:nvSpPr>
        <p:spPr>
          <a:xfrm>
            <a:off x="4938713" y="1638300"/>
            <a:ext cx="3892550" cy="4629150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kumimoji="0">
                <a:ea typeface="標楷體" panose="03000509000000000000" pitchFamily="65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4498E-2D79-4989-BCB5-D194B655205A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263" y="317500"/>
            <a:ext cx="8229600" cy="758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8463" y="1052513"/>
            <a:ext cx="8347075" cy="2659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8463" y="3863975"/>
            <a:ext cx="8347075" cy="2660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291513" y="6616700"/>
            <a:ext cx="606425" cy="152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0506E9-AB87-4195-AECA-8B55C68ECA2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mediaAndTx">
  <p:cSld name="標題，多媒體項目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85825" y="381000"/>
            <a:ext cx="7953375" cy="962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媒體版面配置區 2"/>
          <p:cNvSpPr>
            <a:spLocks noGrp="1"/>
          </p:cNvSpPr>
          <p:nvPr>
            <p:ph type="media" sz="half" idx="1"/>
          </p:nvPr>
        </p:nvSpPr>
        <p:spPr>
          <a:xfrm>
            <a:off x="893763" y="1638300"/>
            <a:ext cx="3892550" cy="4754563"/>
          </a:xfrm>
        </p:spPr>
        <p:txBody>
          <a:bodyPr/>
          <a:lstStyle/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38713" y="1638300"/>
            <a:ext cx="3892550" cy="475456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D86E1-4C07-4DBC-8968-C73829142A41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300"/>
              </a:spcBef>
              <a:defRPr/>
            </a:lvl1pPr>
            <a:lvl2pPr>
              <a:spcBef>
                <a:spcPts val="300"/>
              </a:spcBef>
              <a:defRPr/>
            </a:lvl2pPr>
            <a:lvl3pPr>
              <a:spcBef>
                <a:spcPts val="300"/>
              </a:spcBef>
              <a:defRPr/>
            </a:lvl3pPr>
            <a:lvl4pPr>
              <a:spcBef>
                <a:spcPts val="300"/>
              </a:spcBef>
              <a:defRPr/>
            </a:lvl4pPr>
            <a:lvl5pPr>
              <a:spcBef>
                <a:spcPts val="300"/>
              </a:spcBef>
              <a:defRPr/>
            </a:lvl5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0A262-5B6E-440E-99C6-DD695D60CAF2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85AD4-B68F-4E4F-80D9-A5A842D5A3A3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254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91050" y="1125538"/>
            <a:ext cx="4013200" cy="4967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EF061-4399-4FAB-9D64-F1A73B4E4A25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B9CE1-8B1A-4470-9016-CA9F13F8FD1F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1DAF33-F726-4A1A-9530-C1A1B58D192A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60B97-B698-4D22-BE47-D0448F3384F7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3A7DB-45E0-4C82-A055-AD4AC89FCE89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9DB9D-19F7-4A57-91FB-413BA0E4097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" name="Rectangle 10"/>
          <p:cNvSpPr>
            <a:spLocks noChangeArrowheads="1"/>
          </p:cNvSpPr>
          <p:nvPr userDrawn="1"/>
        </p:nvSpPr>
        <p:spPr bwMode="auto">
          <a:xfrm>
            <a:off x="0" y="6138863"/>
            <a:ext cx="9144000" cy="719137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27" name="Picture 11" descr="清大LOGO(鳥)"/>
          <p:cNvPicPr>
            <a:picLocks noChangeAspect="1" noChangeArrowheads="1"/>
          </p:cNvPicPr>
          <p:nvPr userDrawn="1"/>
        </p:nvPicPr>
        <p:blipFill>
          <a:blip r:embed="rId16">
            <a:lum bright="70000" contrast="-70000"/>
          </a:blip>
          <a:srcRect/>
          <a:stretch>
            <a:fillRect/>
          </a:stretch>
        </p:blipFill>
        <p:spPr bwMode="auto">
          <a:xfrm>
            <a:off x="0" y="30163"/>
            <a:ext cx="1619250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25450" y="1052736"/>
            <a:ext cx="8178800" cy="4967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dirty="0" smtClean="0"/>
              <a:t>Click to edit Master text styles</a:t>
            </a:r>
          </a:p>
          <a:p>
            <a:pPr lvl="1"/>
            <a:r>
              <a:rPr lang="en-US" altLang="zh-TW" dirty="0" smtClean="0"/>
              <a:t>Second level</a:t>
            </a:r>
          </a:p>
          <a:p>
            <a:pPr lvl="2"/>
            <a:r>
              <a:rPr lang="en-US" altLang="zh-TW" dirty="0" smtClean="0"/>
              <a:t>Third level</a:t>
            </a:r>
          </a:p>
          <a:p>
            <a:pPr lvl="3"/>
            <a:r>
              <a:rPr lang="en-US" altLang="zh-TW" dirty="0" smtClean="0"/>
              <a:t>Fourth level</a:t>
            </a:r>
          </a:p>
          <a:p>
            <a:pPr lvl="4"/>
            <a:r>
              <a:rPr lang="en-US" altLang="zh-TW" dirty="0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400">
                <a:solidFill>
                  <a:schemeClr val="bg2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fld id="{236E4562-F096-46EC-8887-94848DF7E8E8}" type="slidenum">
              <a:rPr lang="zh-TW" altLang="en-US"/>
              <a:pPr>
                <a:defRPr/>
              </a:pPr>
              <a:t>‹#›</a:t>
            </a:fld>
            <a:endParaRPr lang="zh-TW" altLang="zh-TW"/>
          </a:p>
        </p:txBody>
      </p:sp>
      <p:sp>
        <p:nvSpPr>
          <p:cNvPr id="4105" name="Rectangle 9"/>
          <p:cNvSpPr>
            <a:spLocks noChangeArrowheads="1"/>
          </p:cNvSpPr>
          <p:nvPr userDrawn="1"/>
        </p:nvSpPr>
        <p:spPr bwMode="auto">
          <a:xfrm>
            <a:off x="0" y="908050"/>
            <a:ext cx="9144000" cy="144463"/>
          </a:xfrm>
          <a:prstGeom prst="rect">
            <a:avLst/>
          </a:prstGeom>
          <a:solidFill>
            <a:srgbClr val="7F1084"/>
          </a:solidFill>
          <a:ln>
            <a:noFill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zh-TW" altLang="en-US">
              <a:latin typeface="Calibri" pitchFamily="34" charset="0"/>
              <a:ea typeface="新細明體" panose="02020500000000000000" pitchFamily="18" charset="-120"/>
            </a:endParaRPr>
          </a:p>
        </p:txBody>
      </p:sp>
      <p:pic>
        <p:nvPicPr>
          <p:cNvPr id="1033" name="Picture 14" descr="清大書法字 "/>
          <p:cNvPicPr>
            <a:picLocks noChangeAspect="1" noChangeArrowheads="1"/>
          </p:cNvPicPr>
          <p:nvPr userDrawn="1"/>
        </p:nvPicPr>
        <p:blipFill>
          <a:blip r:embed="rId17"/>
          <a:srcRect/>
          <a:stretch>
            <a:fillRect/>
          </a:stretch>
        </p:blipFill>
        <p:spPr bwMode="auto">
          <a:xfrm>
            <a:off x="755650" y="6210300"/>
            <a:ext cx="20875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1" name="Text Box 15"/>
          <p:cNvSpPr txBox="1">
            <a:spLocks noChangeArrowheads="1"/>
          </p:cNvSpPr>
          <p:nvPr userDrawn="1"/>
        </p:nvSpPr>
        <p:spPr bwMode="auto">
          <a:xfrm>
            <a:off x="682625" y="6553200"/>
            <a:ext cx="2520950" cy="304800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ffectLst>
            <a:prstShdw prst="shdw18" dist="17961" dir="135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TW" sz="1400">
                <a:solidFill>
                  <a:schemeClr val="bg1"/>
                </a:solidFill>
                <a:latin typeface="Arial" pitchFamily="34" charset="0"/>
                <a:ea typeface="新細明體" panose="02020500000000000000" pitchFamily="18" charset="-120"/>
              </a:rPr>
              <a:t>National Tsing Hua University</a:t>
            </a:r>
          </a:p>
        </p:txBody>
      </p:sp>
      <p:pic>
        <p:nvPicPr>
          <p:cNvPr id="1035" name="Picture 13" descr="清大LOGO(圓)"/>
          <p:cNvPicPr>
            <a:picLocks noChangeAspect="1" noChangeArrowheads="1"/>
          </p:cNvPicPr>
          <p:nvPr userDrawn="1"/>
        </p:nvPicPr>
        <p:blipFill>
          <a:blip r:embed="rId18"/>
          <a:srcRect/>
          <a:stretch>
            <a:fillRect/>
          </a:stretch>
        </p:blipFill>
        <p:spPr bwMode="auto">
          <a:xfrm>
            <a:off x="0" y="6181725"/>
            <a:ext cx="684213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65" r:id="rId12"/>
    <p:sldLayoutId id="2147483666" r:id="rId13"/>
    <p:sldLayoutId id="2147483667" r:id="rId14"/>
  </p:sldLayoutIdLst>
  <p:hf hdr="0" ftr="0" dt="0"/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kumimoji="1" sz="3600" b="1">
          <a:solidFill>
            <a:schemeClr val="tx1"/>
          </a:solidFill>
          <a:latin typeface="Calibri" panose="020F050202020403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Symbol" pitchFamily="18" charset="2"/>
        <a:buChar char="-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5621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Font typeface="Wingdings" pitchFamily="2" charset="2"/>
        <a:buChar char="­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81200" indent="-228600" algn="l" rtl="0" eaLnBrk="0" fontAlgn="base" hangingPunct="0">
        <a:spcBef>
          <a:spcPts val="300"/>
        </a:spcBef>
        <a:spcAft>
          <a:spcPct val="0"/>
        </a:spcAft>
        <a:buClr>
          <a:srgbClr val="0000FF"/>
        </a:buClr>
        <a:buChar char="–"/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" Target="slide38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986" name="Rectangle 10"/>
          <p:cNvSpPr>
            <a:spLocks noGrp="1" noChangeArrowheads="1"/>
          </p:cNvSpPr>
          <p:nvPr>
            <p:ph type="ctrTitle"/>
          </p:nvPr>
        </p:nvSpPr>
        <p:spPr>
          <a:xfrm>
            <a:off x="685800" y="162877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en-US" altLang="zh-TW" sz="3200" dirty="0" smtClean="0">
                <a:solidFill>
                  <a:srgbClr val="0000FF"/>
                </a:solidFill>
                <a:latin typeface="+mn-lt"/>
              </a:rPr>
              <a:t>CS5100 Advanced Computer Architecture</a:t>
            </a:r>
            <a:r>
              <a:rPr lang="en-US" altLang="zh-TW" sz="3200" dirty="0" smtClean="0">
                <a:solidFill>
                  <a:schemeClr val="accent1"/>
                </a:solidFill>
                <a:latin typeface="+mn-lt"/>
              </a:rPr>
              <a:t/>
            </a:r>
            <a:br>
              <a:rPr lang="en-US" altLang="zh-TW" sz="3200" dirty="0" smtClean="0">
                <a:solidFill>
                  <a:schemeClr val="accent1"/>
                </a:solidFill>
                <a:latin typeface="+mn-lt"/>
              </a:rPr>
            </a:b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en-US" altLang="zh-TW" dirty="0" smtClean="0">
                <a:solidFill>
                  <a:srgbClr val="C00000"/>
                </a:solidFill>
              </a:rPr>
              <a:t>Advanced Techniques for ILP</a:t>
            </a:r>
            <a:endParaRPr lang="en-US" altLang="zh-TW" dirty="0">
              <a:solidFill>
                <a:srgbClr val="C00000"/>
              </a:solidFill>
            </a:endParaRPr>
          </a:p>
        </p:txBody>
      </p:sp>
      <p:sp>
        <p:nvSpPr>
          <p:cNvPr id="18434" name="Rectangle 1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altLang="zh-TW" sz="2800" smtClean="0"/>
              <a:t>Prof. Chung-Ta King</a:t>
            </a:r>
          </a:p>
          <a:p>
            <a:r>
              <a:rPr lang="en-US" altLang="zh-TW" sz="2400" smtClean="0"/>
              <a:t>Department of Computer Science</a:t>
            </a:r>
          </a:p>
          <a:p>
            <a:r>
              <a:rPr lang="en-US" altLang="zh-TW" sz="2400" smtClean="0"/>
              <a:t>National Tsing Hua University, Taiwan</a:t>
            </a:r>
            <a:endParaRPr lang="zh-TW" altLang="en-US" sz="2400" smtClean="0"/>
          </a:p>
        </p:txBody>
      </p:sp>
      <p:sp>
        <p:nvSpPr>
          <p:cNvPr id="18435" name="文字方塊 3"/>
          <p:cNvSpPr txBox="1">
            <a:spLocks noChangeArrowheads="1"/>
          </p:cNvSpPr>
          <p:nvPr/>
        </p:nvSpPr>
        <p:spPr bwMode="auto">
          <a:xfrm>
            <a:off x="1693863" y="5678488"/>
            <a:ext cx="6186487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 anchorCtr="1">
            <a:spAutoFit/>
          </a:bodyPr>
          <a:lstStyle/>
          <a:p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(Slides are from textbook, Prof. Hsien-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Hsin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Lee, Prof. </a:t>
            </a:r>
            <a:r>
              <a:rPr lang="en-US" altLang="zh-TW" sz="1800" dirty="0" err="1">
                <a:latin typeface="+mn-lt"/>
                <a:ea typeface="標楷體" pitchFamily="65" charset="-120"/>
                <a:cs typeface="Calibri" pitchFamily="34" charset="0"/>
              </a:rPr>
              <a:t>Yasun</a:t>
            </a:r>
            <a:r>
              <a:rPr lang="en-US" altLang="zh-TW" sz="1800" dirty="0">
                <a:latin typeface="+mn-lt"/>
                <a:ea typeface="標楷體" pitchFamily="65" charset="-120"/>
                <a:cs typeface="Calibri" pitchFamily="34" charset="0"/>
              </a:rPr>
              <a:t> Hsu) </a:t>
            </a:r>
            <a:endParaRPr lang="zh-TW" altLang="en-US" sz="1800" dirty="0">
              <a:latin typeface="+mn-lt"/>
              <a:ea typeface="標楷體" pitchFamily="65" charset="-12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The VLIW Approach</a:t>
            </a:r>
          </a:p>
        </p:txBody>
      </p:sp>
      <p:sp>
        <p:nvSpPr>
          <p:cNvPr id="963589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High HW cost for </a:t>
            </a:r>
            <a:r>
              <a:rPr lang="en-US" altLang="zh-TW" dirty="0" smtClean="0"/>
              <a:t>checking parallelism, so …</a:t>
            </a:r>
            <a:endParaRPr lang="en-US" altLang="zh-TW" dirty="0"/>
          </a:p>
          <a:p>
            <a:r>
              <a:rPr lang="en-US" altLang="zh-TW" dirty="0"/>
              <a:t>VLIW: tradeoff for simple decoding</a:t>
            </a:r>
          </a:p>
          <a:p>
            <a:pPr lvl="1"/>
            <a:r>
              <a:rPr lang="en-US" altLang="zh-TW" dirty="0" smtClean="0"/>
              <a:t>A VLIW instruction has many fields for many operations, e.g., 2 INT, 2 FP, 2 memory, 1 branch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16--24 bits/field, or 112--168 bits wide</a:t>
            </a:r>
          </a:p>
          <a:p>
            <a:pPr lvl="1"/>
            <a:r>
              <a:rPr lang="en-US" altLang="zh-TW" dirty="0" smtClean="0"/>
              <a:t>Compiler </a:t>
            </a:r>
            <a:r>
              <a:rPr lang="en-US" altLang="zh-TW" dirty="0"/>
              <a:t>packs multiple independent operations into one very long </a:t>
            </a:r>
            <a:r>
              <a:rPr lang="en-US" altLang="zh-TW" dirty="0" smtClean="0"/>
              <a:t>instruction </a:t>
            </a: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</a:t>
            </a:r>
            <a:r>
              <a:rPr lang="en-US" altLang="zh-TW" dirty="0"/>
              <a:t>HW </a:t>
            </a:r>
            <a:r>
              <a:rPr lang="en-US" altLang="zh-TW" dirty="0" smtClean="0"/>
              <a:t>performs minimal check</a:t>
            </a:r>
            <a:endParaRPr lang="en-US" altLang="zh-TW" dirty="0"/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general, </a:t>
            </a:r>
            <a:r>
              <a:rPr lang="en-US" altLang="zh-TW" dirty="0" smtClean="0"/>
              <a:t>operations that </a:t>
            </a:r>
            <a:r>
              <a:rPr lang="en-US" altLang="zh-TW" dirty="0"/>
              <a:t>compiler puts in </a:t>
            </a:r>
            <a:r>
              <a:rPr lang="en-US" altLang="zh-TW" dirty="0" smtClean="0"/>
              <a:t>instruction </a:t>
            </a:r>
            <a:r>
              <a:rPr lang="en-US" altLang="zh-TW" dirty="0"/>
              <a:t>word can execute in </a:t>
            </a:r>
            <a:r>
              <a:rPr lang="en-US" altLang="zh-TW" dirty="0" smtClean="0"/>
              <a:t>parallel, but can indicate otherwise</a:t>
            </a:r>
            <a:endParaRPr lang="en-US" altLang="zh-TW" dirty="0"/>
          </a:p>
          <a:p>
            <a:pPr lvl="1"/>
            <a:r>
              <a:rPr lang="en-US" altLang="zh-TW" dirty="0"/>
              <a:t>Need compiler </a:t>
            </a:r>
            <a:r>
              <a:rPr lang="en-US" altLang="zh-TW" dirty="0" smtClean="0"/>
              <a:t>to schedule </a:t>
            </a:r>
            <a:r>
              <a:rPr lang="en-US" altLang="zh-TW" dirty="0"/>
              <a:t>across basic blocks</a:t>
            </a:r>
            <a:br>
              <a:rPr lang="en-US" altLang="zh-TW" dirty="0"/>
            </a:br>
            <a:r>
              <a:rPr lang="en-US" altLang="zh-TW" dirty="0" smtClean="0">
                <a:sym typeface="Wingdings" panose="05000000000000000000" pitchFamily="2" charset="2"/>
              </a:rPr>
              <a:t></a:t>
            </a:r>
            <a:r>
              <a:rPr lang="en-US" altLang="zh-TW" dirty="0" smtClean="0"/>
              <a:t> </a:t>
            </a:r>
            <a:r>
              <a:rPr lang="en-US" altLang="zh-TW" dirty="0"/>
              <a:t>e.g</a:t>
            </a:r>
            <a:r>
              <a:rPr lang="en-US" altLang="zh-TW" dirty="0" smtClean="0"/>
              <a:t>.,</a:t>
            </a:r>
            <a:r>
              <a:rPr lang="en-US" altLang="zh-TW" dirty="0"/>
              <a:t> loop </a:t>
            </a:r>
            <a:r>
              <a:rPr lang="en-US" altLang="zh-TW" dirty="0" smtClean="0"/>
              <a:t>unrolling, </a:t>
            </a:r>
            <a:r>
              <a:rPr lang="en-US" altLang="zh-TW" dirty="0"/>
              <a:t>trace </a:t>
            </a:r>
            <a:r>
              <a:rPr lang="en-US" altLang="zh-TW" dirty="0" smtClean="0"/>
              <a:t>scheduling, software pipeline 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135536575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1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VLIW </a:t>
            </a:r>
            <a:r>
              <a:rPr lang="en-US" altLang="zh-TW" dirty="0" smtClean="0"/>
              <a:t>Processor</a:t>
            </a:r>
            <a:endParaRPr lang="en-US" altLang="zh-TW" dirty="0"/>
          </a:p>
        </p:txBody>
      </p:sp>
      <p:sp>
        <p:nvSpPr>
          <p:cNvPr id="1041411" name="Rectangle 3"/>
          <p:cNvSpPr>
            <a:spLocks noChangeArrowheads="1"/>
          </p:cNvSpPr>
          <p:nvPr/>
        </p:nvSpPr>
        <p:spPr bwMode="auto">
          <a:xfrm rot="-5400000">
            <a:off x="5491634" y="3014786"/>
            <a:ext cx="1143000" cy="4649788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>
              <a:spcBef>
                <a:spcPct val="0"/>
              </a:spcBef>
            </a:pPr>
            <a:r>
              <a:rPr lang="en-US" altLang="zh-TW" b="0" dirty="0" smtClean="0">
                <a:latin typeface="+mn-lt"/>
              </a:rPr>
              <a:t>Register File</a:t>
            </a:r>
            <a:endParaRPr lang="en-US" altLang="zh-TW" b="0" dirty="0">
              <a:latin typeface="+mn-lt"/>
            </a:endParaRPr>
          </a:p>
        </p:txBody>
      </p:sp>
      <p:grpSp>
        <p:nvGrpSpPr>
          <p:cNvPr id="1041412" name="Group 4"/>
          <p:cNvGrpSpPr>
            <a:grpSpLocks/>
          </p:cNvGrpSpPr>
          <p:nvPr/>
        </p:nvGrpSpPr>
        <p:grpSpPr bwMode="auto">
          <a:xfrm rot="-5400000">
            <a:off x="3433440" y="3548980"/>
            <a:ext cx="1524000" cy="914400"/>
            <a:chOff x="1536" y="2256"/>
            <a:chExt cx="960" cy="576"/>
          </a:xfrm>
        </p:grpSpPr>
        <p:sp>
          <p:nvSpPr>
            <p:cNvPr id="1041413" name="Freeform 5"/>
            <p:cNvSpPr>
              <a:spLocks/>
            </p:cNvSpPr>
            <p:nvPr/>
          </p:nvSpPr>
          <p:spPr bwMode="auto">
            <a:xfrm>
              <a:off x="2064" y="2256"/>
              <a:ext cx="274" cy="480"/>
            </a:xfrm>
            <a:custGeom>
              <a:avLst/>
              <a:gdLst>
                <a:gd name="T0" fmla="*/ 0 w 193"/>
                <a:gd name="T1" fmla="*/ 0 h 577"/>
                <a:gd name="T2" fmla="*/ 0 w 193"/>
                <a:gd name="T3" fmla="*/ 192 h 577"/>
                <a:gd name="T4" fmla="*/ 96 w 193"/>
                <a:gd name="T5" fmla="*/ 288 h 577"/>
                <a:gd name="T6" fmla="*/ 0 w 193"/>
                <a:gd name="T7" fmla="*/ 384 h 577"/>
                <a:gd name="T8" fmla="*/ 0 w 193"/>
                <a:gd name="T9" fmla="*/ 576 h 577"/>
                <a:gd name="T10" fmla="*/ 192 w 193"/>
                <a:gd name="T11" fmla="*/ 384 h 577"/>
                <a:gd name="T12" fmla="*/ 192 w 193"/>
                <a:gd name="T13" fmla="*/ 192 h 577"/>
                <a:gd name="T14" fmla="*/ 0 w 193"/>
                <a:gd name="T15" fmla="*/ 0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577">
                  <a:moveTo>
                    <a:pt x="0" y="0"/>
                  </a:moveTo>
                  <a:lnTo>
                    <a:pt x="0" y="192"/>
                  </a:lnTo>
                  <a:lnTo>
                    <a:pt x="96" y="288"/>
                  </a:lnTo>
                  <a:lnTo>
                    <a:pt x="0" y="384"/>
                  </a:lnTo>
                  <a:lnTo>
                    <a:pt x="0" y="576"/>
                  </a:lnTo>
                  <a:lnTo>
                    <a:pt x="192" y="384"/>
                  </a:lnTo>
                  <a:lnTo>
                    <a:pt x="192" y="192"/>
                  </a:lnTo>
                  <a:lnTo>
                    <a:pt x="0" y="0"/>
                  </a:lnTo>
                </a:path>
              </a:pathLst>
            </a:custGeom>
            <a:solidFill>
              <a:srgbClr val="CCFFFF"/>
            </a:solidFill>
            <a:ln w="508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414" name="Line 6"/>
            <p:cNvSpPr>
              <a:spLocks noChangeShapeType="1"/>
            </p:cNvSpPr>
            <p:nvPr/>
          </p:nvSpPr>
          <p:spPr bwMode="auto">
            <a:xfrm>
              <a:off x="1536" y="235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5" name="Line 7"/>
            <p:cNvSpPr>
              <a:spLocks noChangeShapeType="1"/>
            </p:cNvSpPr>
            <p:nvPr/>
          </p:nvSpPr>
          <p:spPr bwMode="auto">
            <a:xfrm>
              <a:off x="1536" y="2640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16" name="Freeform 8"/>
            <p:cNvSpPr>
              <a:spLocks/>
            </p:cNvSpPr>
            <p:nvPr/>
          </p:nvSpPr>
          <p:spPr bwMode="auto">
            <a:xfrm>
              <a:off x="1536" y="2496"/>
              <a:ext cx="960" cy="336"/>
            </a:xfrm>
            <a:custGeom>
              <a:avLst/>
              <a:gdLst>
                <a:gd name="T0" fmla="*/ 816 w 960"/>
                <a:gd name="T1" fmla="*/ 0 h 288"/>
                <a:gd name="T2" fmla="*/ 960 w 960"/>
                <a:gd name="T3" fmla="*/ 0 h 288"/>
                <a:gd name="T4" fmla="*/ 960 w 960"/>
                <a:gd name="T5" fmla="*/ 288 h 288"/>
                <a:gd name="T6" fmla="*/ 0 w 960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0" h="288">
                  <a:moveTo>
                    <a:pt x="816" y="0"/>
                  </a:moveTo>
                  <a:lnTo>
                    <a:pt x="960" y="0"/>
                  </a:lnTo>
                  <a:lnTo>
                    <a:pt x="960" y="288"/>
                  </a:lnTo>
                  <a:lnTo>
                    <a:pt x="0" y="28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1417" name="Group 9"/>
          <p:cNvGrpSpPr>
            <a:grpSpLocks/>
          </p:cNvGrpSpPr>
          <p:nvPr/>
        </p:nvGrpSpPr>
        <p:grpSpPr bwMode="auto">
          <a:xfrm rot="-5400000">
            <a:off x="4500240" y="3548980"/>
            <a:ext cx="1524000" cy="914400"/>
            <a:chOff x="1536" y="2256"/>
            <a:chExt cx="960" cy="576"/>
          </a:xfrm>
        </p:grpSpPr>
        <p:sp>
          <p:nvSpPr>
            <p:cNvPr id="1041418" name="Freeform 10"/>
            <p:cNvSpPr>
              <a:spLocks/>
            </p:cNvSpPr>
            <p:nvPr/>
          </p:nvSpPr>
          <p:spPr bwMode="auto">
            <a:xfrm>
              <a:off x="2064" y="2256"/>
              <a:ext cx="274" cy="480"/>
            </a:xfrm>
            <a:custGeom>
              <a:avLst/>
              <a:gdLst>
                <a:gd name="T0" fmla="*/ 0 w 193"/>
                <a:gd name="T1" fmla="*/ 0 h 577"/>
                <a:gd name="T2" fmla="*/ 0 w 193"/>
                <a:gd name="T3" fmla="*/ 192 h 577"/>
                <a:gd name="T4" fmla="*/ 96 w 193"/>
                <a:gd name="T5" fmla="*/ 288 h 577"/>
                <a:gd name="T6" fmla="*/ 0 w 193"/>
                <a:gd name="T7" fmla="*/ 384 h 577"/>
                <a:gd name="T8" fmla="*/ 0 w 193"/>
                <a:gd name="T9" fmla="*/ 576 h 577"/>
                <a:gd name="T10" fmla="*/ 192 w 193"/>
                <a:gd name="T11" fmla="*/ 384 h 577"/>
                <a:gd name="T12" fmla="*/ 192 w 193"/>
                <a:gd name="T13" fmla="*/ 192 h 577"/>
                <a:gd name="T14" fmla="*/ 0 w 193"/>
                <a:gd name="T15" fmla="*/ 0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577">
                  <a:moveTo>
                    <a:pt x="0" y="0"/>
                  </a:moveTo>
                  <a:lnTo>
                    <a:pt x="0" y="192"/>
                  </a:lnTo>
                  <a:lnTo>
                    <a:pt x="96" y="288"/>
                  </a:lnTo>
                  <a:lnTo>
                    <a:pt x="0" y="384"/>
                  </a:lnTo>
                  <a:lnTo>
                    <a:pt x="0" y="576"/>
                  </a:lnTo>
                  <a:lnTo>
                    <a:pt x="192" y="384"/>
                  </a:lnTo>
                  <a:lnTo>
                    <a:pt x="192" y="192"/>
                  </a:lnTo>
                  <a:lnTo>
                    <a:pt x="0" y="0"/>
                  </a:lnTo>
                </a:path>
              </a:pathLst>
            </a:custGeom>
            <a:solidFill>
              <a:srgbClr val="CCFFFF"/>
            </a:solidFill>
            <a:ln w="508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419" name="Line 11"/>
            <p:cNvSpPr>
              <a:spLocks noChangeShapeType="1"/>
            </p:cNvSpPr>
            <p:nvPr/>
          </p:nvSpPr>
          <p:spPr bwMode="auto">
            <a:xfrm>
              <a:off x="1536" y="235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0" name="Line 12"/>
            <p:cNvSpPr>
              <a:spLocks noChangeShapeType="1"/>
            </p:cNvSpPr>
            <p:nvPr/>
          </p:nvSpPr>
          <p:spPr bwMode="auto">
            <a:xfrm>
              <a:off x="1536" y="2640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1" name="Freeform 13"/>
            <p:cNvSpPr>
              <a:spLocks/>
            </p:cNvSpPr>
            <p:nvPr/>
          </p:nvSpPr>
          <p:spPr bwMode="auto">
            <a:xfrm>
              <a:off x="1536" y="2496"/>
              <a:ext cx="960" cy="336"/>
            </a:xfrm>
            <a:custGeom>
              <a:avLst/>
              <a:gdLst>
                <a:gd name="T0" fmla="*/ 816 w 960"/>
                <a:gd name="T1" fmla="*/ 0 h 288"/>
                <a:gd name="T2" fmla="*/ 960 w 960"/>
                <a:gd name="T3" fmla="*/ 0 h 288"/>
                <a:gd name="T4" fmla="*/ 960 w 960"/>
                <a:gd name="T5" fmla="*/ 288 h 288"/>
                <a:gd name="T6" fmla="*/ 0 w 960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0" h="288">
                  <a:moveTo>
                    <a:pt x="816" y="0"/>
                  </a:moveTo>
                  <a:lnTo>
                    <a:pt x="960" y="0"/>
                  </a:lnTo>
                  <a:lnTo>
                    <a:pt x="960" y="288"/>
                  </a:lnTo>
                  <a:lnTo>
                    <a:pt x="0" y="28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1422" name="Group 14"/>
          <p:cNvGrpSpPr>
            <a:grpSpLocks/>
          </p:cNvGrpSpPr>
          <p:nvPr/>
        </p:nvGrpSpPr>
        <p:grpSpPr bwMode="auto">
          <a:xfrm rot="-5400000">
            <a:off x="6483028" y="3550568"/>
            <a:ext cx="1524000" cy="914400"/>
            <a:chOff x="1536" y="2256"/>
            <a:chExt cx="960" cy="576"/>
          </a:xfrm>
        </p:grpSpPr>
        <p:sp>
          <p:nvSpPr>
            <p:cNvPr id="1041423" name="Freeform 15"/>
            <p:cNvSpPr>
              <a:spLocks/>
            </p:cNvSpPr>
            <p:nvPr/>
          </p:nvSpPr>
          <p:spPr bwMode="auto">
            <a:xfrm>
              <a:off x="2064" y="2256"/>
              <a:ext cx="274" cy="480"/>
            </a:xfrm>
            <a:custGeom>
              <a:avLst/>
              <a:gdLst>
                <a:gd name="T0" fmla="*/ 0 w 193"/>
                <a:gd name="T1" fmla="*/ 0 h 577"/>
                <a:gd name="T2" fmla="*/ 0 w 193"/>
                <a:gd name="T3" fmla="*/ 192 h 577"/>
                <a:gd name="T4" fmla="*/ 96 w 193"/>
                <a:gd name="T5" fmla="*/ 288 h 577"/>
                <a:gd name="T6" fmla="*/ 0 w 193"/>
                <a:gd name="T7" fmla="*/ 384 h 577"/>
                <a:gd name="T8" fmla="*/ 0 w 193"/>
                <a:gd name="T9" fmla="*/ 576 h 577"/>
                <a:gd name="T10" fmla="*/ 192 w 193"/>
                <a:gd name="T11" fmla="*/ 384 h 577"/>
                <a:gd name="T12" fmla="*/ 192 w 193"/>
                <a:gd name="T13" fmla="*/ 192 h 577"/>
                <a:gd name="T14" fmla="*/ 0 w 193"/>
                <a:gd name="T15" fmla="*/ 0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577">
                  <a:moveTo>
                    <a:pt x="0" y="0"/>
                  </a:moveTo>
                  <a:lnTo>
                    <a:pt x="0" y="192"/>
                  </a:lnTo>
                  <a:lnTo>
                    <a:pt x="96" y="288"/>
                  </a:lnTo>
                  <a:lnTo>
                    <a:pt x="0" y="384"/>
                  </a:lnTo>
                  <a:lnTo>
                    <a:pt x="0" y="576"/>
                  </a:lnTo>
                  <a:lnTo>
                    <a:pt x="192" y="384"/>
                  </a:lnTo>
                  <a:lnTo>
                    <a:pt x="192" y="192"/>
                  </a:lnTo>
                  <a:lnTo>
                    <a:pt x="0" y="0"/>
                  </a:lnTo>
                </a:path>
              </a:pathLst>
            </a:custGeom>
            <a:solidFill>
              <a:srgbClr val="CCFFFF"/>
            </a:solidFill>
            <a:ln w="508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1041424" name="Line 16"/>
            <p:cNvSpPr>
              <a:spLocks noChangeShapeType="1"/>
            </p:cNvSpPr>
            <p:nvPr/>
          </p:nvSpPr>
          <p:spPr bwMode="auto">
            <a:xfrm>
              <a:off x="1536" y="2352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5" name="Line 17"/>
            <p:cNvSpPr>
              <a:spLocks noChangeShapeType="1"/>
            </p:cNvSpPr>
            <p:nvPr/>
          </p:nvSpPr>
          <p:spPr bwMode="auto">
            <a:xfrm>
              <a:off x="1536" y="2640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041426" name="Freeform 18"/>
            <p:cNvSpPr>
              <a:spLocks/>
            </p:cNvSpPr>
            <p:nvPr/>
          </p:nvSpPr>
          <p:spPr bwMode="auto">
            <a:xfrm>
              <a:off x="1536" y="2496"/>
              <a:ext cx="960" cy="336"/>
            </a:xfrm>
            <a:custGeom>
              <a:avLst/>
              <a:gdLst>
                <a:gd name="T0" fmla="*/ 816 w 960"/>
                <a:gd name="T1" fmla="*/ 0 h 288"/>
                <a:gd name="T2" fmla="*/ 960 w 960"/>
                <a:gd name="T3" fmla="*/ 0 h 288"/>
                <a:gd name="T4" fmla="*/ 960 w 960"/>
                <a:gd name="T5" fmla="*/ 288 h 288"/>
                <a:gd name="T6" fmla="*/ 0 w 960"/>
                <a:gd name="T7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60" h="288">
                  <a:moveTo>
                    <a:pt x="816" y="0"/>
                  </a:moveTo>
                  <a:lnTo>
                    <a:pt x="960" y="0"/>
                  </a:lnTo>
                  <a:lnTo>
                    <a:pt x="960" y="288"/>
                  </a:lnTo>
                  <a:lnTo>
                    <a:pt x="0" y="288"/>
                  </a:lnTo>
                </a:path>
              </a:pathLst>
            </a:custGeom>
            <a:noFill/>
            <a:ln w="38100" cap="flat" cmpd="sng">
              <a:solidFill>
                <a:schemeClr val="tx1"/>
              </a:solidFill>
              <a:prstDash val="solid"/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1041427" name="Group 19"/>
          <p:cNvGrpSpPr>
            <a:grpSpLocks/>
          </p:cNvGrpSpPr>
          <p:nvPr/>
        </p:nvGrpSpPr>
        <p:grpSpPr bwMode="auto">
          <a:xfrm>
            <a:off x="3054028" y="2407568"/>
            <a:ext cx="1524000" cy="228600"/>
            <a:chOff x="2688" y="1680"/>
            <a:chExt cx="960" cy="144"/>
          </a:xfrm>
        </p:grpSpPr>
        <p:sp>
          <p:nvSpPr>
            <p:cNvPr id="1041428" name="Rectangle 20"/>
            <p:cNvSpPr>
              <a:spLocks noChangeArrowheads="1"/>
            </p:cNvSpPr>
            <p:nvPr/>
          </p:nvSpPr>
          <p:spPr bwMode="auto">
            <a:xfrm>
              <a:off x="268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Op</a:t>
              </a:r>
            </a:p>
          </p:txBody>
        </p:sp>
        <p:sp>
          <p:nvSpPr>
            <p:cNvPr id="1041429" name="Rectangle 21"/>
            <p:cNvSpPr>
              <a:spLocks noChangeArrowheads="1"/>
            </p:cNvSpPr>
            <p:nvPr/>
          </p:nvSpPr>
          <p:spPr bwMode="auto">
            <a:xfrm>
              <a:off x="292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Rd</a:t>
              </a:r>
            </a:p>
          </p:txBody>
        </p:sp>
        <p:sp>
          <p:nvSpPr>
            <p:cNvPr id="1041430" name="Rectangle 22"/>
            <p:cNvSpPr>
              <a:spLocks noChangeArrowheads="1"/>
            </p:cNvSpPr>
            <p:nvPr/>
          </p:nvSpPr>
          <p:spPr bwMode="auto">
            <a:xfrm>
              <a:off x="316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Ra</a:t>
              </a:r>
            </a:p>
          </p:txBody>
        </p:sp>
        <p:sp>
          <p:nvSpPr>
            <p:cNvPr id="1041431" name="Rectangle 23"/>
            <p:cNvSpPr>
              <a:spLocks noChangeArrowheads="1"/>
            </p:cNvSpPr>
            <p:nvPr/>
          </p:nvSpPr>
          <p:spPr bwMode="auto">
            <a:xfrm>
              <a:off x="340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Rb</a:t>
              </a:r>
            </a:p>
          </p:txBody>
        </p:sp>
      </p:grpSp>
      <p:grpSp>
        <p:nvGrpSpPr>
          <p:cNvPr id="1041432" name="Group 24"/>
          <p:cNvGrpSpPr>
            <a:grpSpLocks/>
          </p:cNvGrpSpPr>
          <p:nvPr/>
        </p:nvGrpSpPr>
        <p:grpSpPr bwMode="auto">
          <a:xfrm>
            <a:off x="4578028" y="2407568"/>
            <a:ext cx="1524000" cy="228600"/>
            <a:chOff x="2688" y="1680"/>
            <a:chExt cx="960" cy="144"/>
          </a:xfrm>
        </p:grpSpPr>
        <p:sp>
          <p:nvSpPr>
            <p:cNvPr id="1041433" name="Rectangle 25"/>
            <p:cNvSpPr>
              <a:spLocks noChangeArrowheads="1"/>
            </p:cNvSpPr>
            <p:nvPr/>
          </p:nvSpPr>
          <p:spPr bwMode="auto">
            <a:xfrm>
              <a:off x="268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Op</a:t>
              </a:r>
            </a:p>
          </p:txBody>
        </p:sp>
        <p:sp>
          <p:nvSpPr>
            <p:cNvPr id="1041434" name="Rectangle 26"/>
            <p:cNvSpPr>
              <a:spLocks noChangeArrowheads="1"/>
            </p:cNvSpPr>
            <p:nvPr/>
          </p:nvSpPr>
          <p:spPr bwMode="auto">
            <a:xfrm>
              <a:off x="292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Rd</a:t>
              </a:r>
            </a:p>
          </p:txBody>
        </p:sp>
        <p:sp>
          <p:nvSpPr>
            <p:cNvPr id="1041435" name="Rectangle 27"/>
            <p:cNvSpPr>
              <a:spLocks noChangeArrowheads="1"/>
            </p:cNvSpPr>
            <p:nvPr/>
          </p:nvSpPr>
          <p:spPr bwMode="auto">
            <a:xfrm>
              <a:off x="316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Ra</a:t>
              </a:r>
            </a:p>
          </p:txBody>
        </p:sp>
        <p:sp>
          <p:nvSpPr>
            <p:cNvPr id="1041436" name="Rectangle 28"/>
            <p:cNvSpPr>
              <a:spLocks noChangeArrowheads="1"/>
            </p:cNvSpPr>
            <p:nvPr/>
          </p:nvSpPr>
          <p:spPr bwMode="auto">
            <a:xfrm>
              <a:off x="340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Rb</a:t>
              </a:r>
            </a:p>
          </p:txBody>
        </p:sp>
      </p:grpSp>
      <p:grpSp>
        <p:nvGrpSpPr>
          <p:cNvPr id="1041437" name="Group 29"/>
          <p:cNvGrpSpPr>
            <a:grpSpLocks/>
          </p:cNvGrpSpPr>
          <p:nvPr/>
        </p:nvGrpSpPr>
        <p:grpSpPr bwMode="auto">
          <a:xfrm>
            <a:off x="6940228" y="2407568"/>
            <a:ext cx="1524000" cy="228600"/>
            <a:chOff x="2688" y="1680"/>
            <a:chExt cx="960" cy="144"/>
          </a:xfrm>
        </p:grpSpPr>
        <p:sp>
          <p:nvSpPr>
            <p:cNvPr id="1041438" name="Rectangle 30"/>
            <p:cNvSpPr>
              <a:spLocks noChangeArrowheads="1"/>
            </p:cNvSpPr>
            <p:nvPr/>
          </p:nvSpPr>
          <p:spPr bwMode="auto">
            <a:xfrm>
              <a:off x="268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Op</a:t>
              </a:r>
            </a:p>
          </p:txBody>
        </p:sp>
        <p:sp>
          <p:nvSpPr>
            <p:cNvPr id="1041439" name="Rectangle 31"/>
            <p:cNvSpPr>
              <a:spLocks noChangeArrowheads="1"/>
            </p:cNvSpPr>
            <p:nvPr/>
          </p:nvSpPr>
          <p:spPr bwMode="auto">
            <a:xfrm>
              <a:off x="292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Rd</a:t>
              </a:r>
            </a:p>
          </p:txBody>
        </p:sp>
        <p:sp>
          <p:nvSpPr>
            <p:cNvPr id="1041440" name="Rectangle 32"/>
            <p:cNvSpPr>
              <a:spLocks noChangeArrowheads="1"/>
            </p:cNvSpPr>
            <p:nvPr/>
          </p:nvSpPr>
          <p:spPr bwMode="auto">
            <a:xfrm>
              <a:off x="316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Ra</a:t>
              </a:r>
            </a:p>
          </p:txBody>
        </p:sp>
        <p:sp>
          <p:nvSpPr>
            <p:cNvPr id="1041441" name="Rectangle 33"/>
            <p:cNvSpPr>
              <a:spLocks noChangeArrowheads="1"/>
            </p:cNvSpPr>
            <p:nvPr/>
          </p:nvSpPr>
          <p:spPr bwMode="auto">
            <a:xfrm>
              <a:off x="3408" y="1680"/>
              <a:ext cx="240" cy="144"/>
            </a:xfrm>
            <a:prstGeom prst="rect">
              <a:avLst/>
            </a:prstGeom>
            <a:solidFill>
              <a:srgbClr val="CCFF99"/>
            </a:solidFill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>
                <a:spcBef>
                  <a:spcPct val="0"/>
                </a:spcBef>
              </a:pPr>
              <a:r>
                <a:rPr lang="en-US" altLang="zh-TW" sz="1600" b="0">
                  <a:latin typeface="Arial" panose="020B0604020202020204" pitchFamily="34" charset="0"/>
                </a:rPr>
                <a:t>Rb</a:t>
              </a:r>
            </a:p>
          </p:txBody>
        </p:sp>
      </p:grpSp>
      <p:sp>
        <p:nvSpPr>
          <p:cNvPr id="1041442" name="Rectangle 34"/>
          <p:cNvSpPr>
            <a:spLocks noChangeArrowheads="1"/>
          </p:cNvSpPr>
          <p:nvPr/>
        </p:nvSpPr>
        <p:spPr bwMode="auto">
          <a:xfrm>
            <a:off x="3054028" y="1340768"/>
            <a:ext cx="5410200" cy="762000"/>
          </a:xfrm>
          <a:prstGeom prst="rect">
            <a:avLst/>
          </a:prstGeom>
          <a:solidFill>
            <a:srgbClr val="FFFF99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altLang="zh-TW" b="0" dirty="0">
                <a:latin typeface="+mn-lt"/>
              </a:rPr>
              <a:t>Instruction Cache</a:t>
            </a:r>
          </a:p>
        </p:txBody>
      </p:sp>
      <p:sp>
        <p:nvSpPr>
          <p:cNvPr id="1041443" name="Line 35"/>
          <p:cNvSpPr>
            <a:spLocks noChangeShapeType="1"/>
          </p:cNvSpPr>
          <p:nvPr/>
        </p:nvSpPr>
        <p:spPr bwMode="auto">
          <a:xfrm>
            <a:off x="5797228" y="2102768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4" name="AutoShape 36"/>
          <p:cNvSpPr>
            <a:spLocks/>
          </p:cNvSpPr>
          <p:nvPr/>
        </p:nvSpPr>
        <p:spPr bwMode="auto">
          <a:xfrm rot="-5400000">
            <a:off x="3701728" y="2064668"/>
            <a:ext cx="228600" cy="1524000"/>
          </a:xfrm>
          <a:prstGeom prst="leftBrace">
            <a:avLst>
              <a:gd name="adj1" fmla="val 55556"/>
              <a:gd name="adj2" fmla="val 60102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5" name="AutoShape 37"/>
          <p:cNvSpPr>
            <a:spLocks/>
          </p:cNvSpPr>
          <p:nvPr/>
        </p:nvSpPr>
        <p:spPr bwMode="auto">
          <a:xfrm rot="-5400000">
            <a:off x="5225728" y="2064668"/>
            <a:ext cx="228600" cy="1524000"/>
          </a:xfrm>
          <a:prstGeom prst="leftBrace">
            <a:avLst>
              <a:gd name="adj1" fmla="val 55556"/>
              <a:gd name="adj2" fmla="val 29894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6" name="AutoShape 38"/>
          <p:cNvSpPr>
            <a:spLocks/>
          </p:cNvSpPr>
          <p:nvPr/>
        </p:nvSpPr>
        <p:spPr bwMode="auto">
          <a:xfrm rot="-5400000">
            <a:off x="7587928" y="2064668"/>
            <a:ext cx="228600" cy="1524000"/>
          </a:xfrm>
          <a:prstGeom prst="leftBrace">
            <a:avLst>
              <a:gd name="adj1" fmla="val 55556"/>
              <a:gd name="adj2" fmla="val 16667"/>
            </a:avLst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7" name="Oval 39"/>
          <p:cNvSpPr>
            <a:spLocks noChangeArrowheads="1"/>
          </p:cNvSpPr>
          <p:nvPr/>
        </p:nvSpPr>
        <p:spPr bwMode="auto">
          <a:xfrm>
            <a:off x="5949628" y="3702968"/>
            <a:ext cx="152400" cy="152400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8" name="Oval 40"/>
          <p:cNvSpPr>
            <a:spLocks noChangeArrowheads="1"/>
          </p:cNvSpPr>
          <p:nvPr/>
        </p:nvSpPr>
        <p:spPr bwMode="auto">
          <a:xfrm>
            <a:off x="6178228" y="3702968"/>
            <a:ext cx="152400" cy="152400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49" name="Oval 41"/>
          <p:cNvSpPr>
            <a:spLocks noChangeArrowheads="1"/>
          </p:cNvSpPr>
          <p:nvPr/>
        </p:nvSpPr>
        <p:spPr bwMode="auto">
          <a:xfrm>
            <a:off x="6406828" y="3702968"/>
            <a:ext cx="152400" cy="152400"/>
          </a:xfrm>
          <a:prstGeom prst="ellipse">
            <a:avLst/>
          </a:prstGeom>
          <a:solidFill>
            <a:schemeClr val="tx1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0" name="Oval 42"/>
          <p:cNvSpPr>
            <a:spLocks noChangeArrowheads="1"/>
          </p:cNvSpPr>
          <p:nvPr/>
        </p:nvSpPr>
        <p:spPr bwMode="auto">
          <a:xfrm>
            <a:off x="6178228" y="2483768"/>
            <a:ext cx="152400" cy="152400"/>
          </a:xfrm>
          <a:prstGeom prst="ellipse">
            <a:avLst/>
          </a:prstGeom>
          <a:solidFill>
            <a:srgbClr val="CCFF99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1" name="Oval 43"/>
          <p:cNvSpPr>
            <a:spLocks noChangeArrowheads="1"/>
          </p:cNvSpPr>
          <p:nvPr/>
        </p:nvSpPr>
        <p:spPr bwMode="auto">
          <a:xfrm>
            <a:off x="6406828" y="2483768"/>
            <a:ext cx="152400" cy="152400"/>
          </a:xfrm>
          <a:prstGeom prst="ellipse">
            <a:avLst/>
          </a:prstGeom>
          <a:solidFill>
            <a:srgbClr val="CCFF99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2" name="Oval 44"/>
          <p:cNvSpPr>
            <a:spLocks noChangeArrowheads="1"/>
          </p:cNvSpPr>
          <p:nvPr/>
        </p:nvSpPr>
        <p:spPr bwMode="auto">
          <a:xfrm>
            <a:off x="6635428" y="2483768"/>
            <a:ext cx="152400" cy="152400"/>
          </a:xfrm>
          <a:prstGeom prst="ellipse">
            <a:avLst/>
          </a:prstGeom>
          <a:solidFill>
            <a:srgbClr val="CCFF99"/>
          </a:solidFill>
          <a:ln w="3175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3" name="Line 45"/>
          <p:cNvSpPr>
            <a:spLocks noChangeShapeType="1"/>
          </p:cNvSpPr>
          <p:nvPr/>
        </p:nvSpPr>
        <p:spPr bwMode="auto">
          <a:xfrm>
            <a:off x="3968428" y="2940968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4" name="Line 46"/>
          <p:cNvSpPr>
            <a:spLocks noChangeShapeType="1"/>
          </p:cNvSpPr>
          <p:nvPr/>
        </p:nvSpPr>
        <p:spPr bwMode="auto">
          <a:xfrm flipH="1">
            <a:off x="5035228" y="2940968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5" name="Line 47"/>
          <p:cNvSpPr>
            <a:spLocks noChangeShapeType="1"/>
          </p:cNvSpPr>
          <p:nvPr/>
        </p:nvSpPr>
        <p:spPr bwMode="auto">
          <a:xfrm flipH="1">
            <a:off x="7016428" y="2940968"/>
            <a:ext cx="15240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6" name="Rectangle 48"/>
          <p:cNvSpPr>
            <a:spLocks noChangeArrowheads="1"/>
          </p:cNvSpPr>
          <p:nvPr/>
        </p:nvSpPr>
        <p:spPr bwMode="auto">
          <a:xfrm>
            <a:off x="1987228" y="1340768"/>
            <a:ext cx="304800" cy="762000"/>
          </a:xfrm>
          <a:prstGeom prst="rect">
            <a:avLst/>
          </a:prstGeom>
          <a:solidFill>
            <a:srgbClr val="CCFF99"/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 altLang="zh-TW" sz="1600" b="0" dirty="0">
                <a:latin typeface="+mn-lt"/>
              </a:rPr>
              <a:t>PC</a:t>
            </a:r>
          </a:p>
        </p:txBody>
      </p:sp>
      <p:sp>
        <p:nvSpPr>
          <p:cNvPr id="1041457" name="Line 49"/>
          <p:cNvSpPr>
            <a:spLocks noChangeShapeType="1"/>
          </p:cNvSpPr>
          <p:nvPr/>
        </p:nvSpPr>
        <p:spPr bwMode="auto">
          <a:xfrm>
            <a:off x="2292028" y="1721768"/>
            <a:ext cx="762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41458" name="AutoShape 50"/>
          <p:cNvSpPr>
            <a:spLocks noChangeArrowheads="1"/>
          </p:cNvSpPr>
          <p:nvPr/>
        </p:nvSpPr>
        <p:spPr bwMode="auto">
          <a:xfrm>
            <a:off x="372831" y="2826668"/>
            <a:ext cx="2316162" cy="1532334"/>
          </a:xfrm>
          <a:prstGeom prst="wedgeRoundRectCallout">
            <a:avLst>
              <a:gd name="adj1" fmla="val 64164"/>
              <a:gd name="adj2" fmla="val -66933"/>
              <a:gd name="adj3" fmla="val 16667"/>
            </a:avLst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 anchorCtr="1">
            <a:no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b="0" dirty="0">
                <a:latin typeface="+mn-lt"/>
              </a:rPr>
              <a:t>Instruction word consists of several conventional 3-operand instructions, one for each </a:t>
            </a:r>
            <a:r>
              <a:rPr lang="en-US" altLang="zh-TW" sz="2000" dirty="0" smtClean="0">
                <a:latin typeface="+mn-lt"/>
              </a:rPr>
              <a:t>FU</a:t>
            </a:r>
            <a:endParaRPr lang="en-US" altLang="zh-TW" sz="2000" b="0" dirty="0">
              <a:latin typeface="+mn-lt"/>
            </a:endParaRPr>
          </a:p>
        </p:txBody>
      </p:sp>
      <p:sp>
        <p:nvSpPr>
          <p:cNvPr id="1041460" name="AutoShape 52"/>
          <p:cNvSpPr>
            <a:spLocks noChangeArrowheads="1"/>
          </p:cNvSpPr>
          <p:nvPr/>
        </p:nvSpPr>
        <p:spPr bwMode="auto">
          <a:xfrm>
            <a:off x="1043608" y="4932922"/>
            <a:ext cx="2148532" cy="681038"/>
          </a:xfrm>
          <a:prstGeom prst="wedgeRoundRectCallout">
            <a:avLst>
              <a:gd name="adj1" fmla="val 75525"/>
              <a:gd name="adj2" fmla="val -45079"/>
              <a:gd name="adj3" fmla="val 16667"/>
            </a:avLst>
          </a:prstGeom>
          <a:noFill/>
          <a:ln w="1905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TW" sz="2000" b="0" dirty="0">
                <a:latin typeface="+mn-lt"/>
              </a:rPr>
              <a:t>Register file has 3N ports to feed N </a:t>
            </a:r>
            <a:r>
              <a:rPr lang="en-US" altLang="zh-TW" sz="2000" dirty="0" smtClean="0">
                <a:latin typeface="+mn-lt"/>
              </a:rPr>
              <a:t>F</a:t>
            </a:r>
            <a:r>
              <a:rPr lang="en-US" altLang="zh-TW" sz="2000" b="0" dirty="0" smtClean="0">
                <a:latin typeface="+mn-lt"/>
              </a:rPr>
              <a:t>Us  </a:t>
            </a:r>
            <a:endParaRPr lang="en-US" altLang="zh-TW" sz="2000" b="0" dirty="0">
              <a:latin typeface="+mn-lt"/>
            </a:endParaRP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7B092A-BDAC-4842-B150-2BA3BE831A2E}" type="slidenum">
              <a:rPr lang="zh-TW" altLang="en-US" smtClean="0"/>
              <a:pPr/>
              <a:t>10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046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The VLIW Approach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Rely on compiler for instruction scheduling</a:t>
            </a:r>
          </a:p>
          <a:p>
            <a:pPr lvl="1"/>
            <a:r>
              <a:rPr lang="en-US" altLang="zh-TW" dirty="0" smtClean="0"/>
              <a:t>HW designs are simpler or superfluous </a:t>
            </a:r>
          </a:p>
          <a:p>
            <a:pPr lvl="1"/>
            <a:r>
              <a:rPr lang="en-US" altLang="zh-TW" dirty="0" smtClean="0"/>
              <a:t>Higher possible clock rate due to reduced complexity</a:t>
            </a:r>
          </a:p>
          <a:p>
            <a:pPr lvl="1"/>
            <a:r>
              <a:rPr lang="en-US" altLang="zh-TW" dirty="0" smtClean="0"/>
              <a:t>Extra memory space and bandwidth</a:t>
            </a:r>
          </a:p>
          <a:p>
            <a:r>
              <a:rPr lang="en-US" altLang="zh-TW" dirty="0" smtClean="0"/>
              <a:t>Compiler takes full responsibility for detection and removal of control, data, and resource dependences</a:t>
            </a:r>
          </a:p>
          <a:p>
            <a:pPr lvl="1"/>
            <a:r>
              <a:rPr lang="en-US" altLang="zh-TW" dirty="0" smtClean="0"/>
              <a:t>Compiler has to know the detailed characteristics of processor and memory, such as number and type of execution units, latencies and repetition rates, memory load-use delay, etc.</a:t>
            </a:r>
          </a:p>
          <a:p>
            <a:r>
              <a:rPr lang="en-US" altLang="zh-TW" dirty="0" smtClean="0"/>
              <a:t>Sensitivity of compiler to architecture makes it harder to use same compiler for different VLIW lines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70168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The Superscalar Approach</a:t>
            </a:r>
            <a:endParaRPr lang="en-AU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/>
              <a:t>Modern microarchitectures normally include dynamic scheduling + multiple issue + speculation</a:t>
            </a:r>
          </a:p>
          <a:p>
            <a:r>
              <a:rPr lang="en-US" dirty="0" smtClean="0"/>
              <a:t>Two approaches:</a:t>
            </a:r>
          </a:p>
          <a:p>
            <a:pPr lvl="1"/>
            <a:r>
              <a:rPr lang="en-US" dirty="0" smtClean="0"/>
              <a:t>Assign reservation stations and update pipeline control tables in half clock cycles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>
                <a:sym typeface="Wingdings" panose="05000000000000000000" pitchFamily="2" charset="2"/>
              </a:rPr>
              <a:t>superpipelining</a:t>
            </a:r>
            <a:endParaRPr lang="en-US" dirty="0" smtClean="0"/>
          </a:p>
          <a:p>
            <a:pPr lvl="2"/>
            <a:r>
              <a:rPr lang="en-US" dirty="0" smtClean="0"/>
              <a:t>Only supports 2 instructions/clock</a:t>
            </a:r>
          </a:p>
          <a:p>
            <a:pPr lvl="1"/>
            <a:r>
              <a:rPr lang="en-US" dirty="0" smtClean="0"/>
              <a:t>Design logic to handle some or all possible dependencies between the instructions</a:t>
            </a:r>
          </a:p>
          <a:p>
            <a:pPr lvl="1"/>
            <a:r>
              <a:rPr lang="en-US" dirty="0" smtClean="0"/>
              <a:t>Hybrid approaches are possible</a:t>
            </a:r>
          </a:p>
          <a:p>
            <a:r>
              <a:rPr lang="en-US" dirty="0" smtClean="0"/>
              <a:t>Issue logic can become bottleneck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3847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Operations for Multiple Issue</a:t>
            </a:r>
            <a:endParaRPr lang="en-US" dirty="0"/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Limit the number of instructions of a given class that can be issued in a “</a:t>
            </a:r>
            <a:r>
              <a:rPr lang="en-US" i="1" dirty="0" smtClean="0"/>
              <a:t>bundle</a:t>
            </a:r>
            <a:r>
              <a:rPr lang="en-US" dirty="0" smtClean="0"/>
              <a:t>”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.e. one FP, one integer, one load, one store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Assign a RS and a ROB for </a:t>
            </a:r>
            <a:r>
              <a:rPr lang="en-US" i="1" dirty="0" smtClean="0"/>
              <a:t>every</a:t>
            </a:r>
            <a:r>
              <a:rPr lang="en-US" dirty="0" smtClean="0"/>
              <a:t> instruction that </a:t>
            </a:r>
            <a:r>
              <a:rPr lang="en-US" i="1" dirty="0" smtClean="0"/>
              <a:t>might</a:t>
            </a:r>
            <a:r>
              <a:rPr lang="en-US" dirty="0" smtClean="0"/>
              <a:t> be issued in the next issue bundle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Examine all the dependencies among the instructions in the bundle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If dependencies exist in bundle, use assigned ROB to update RS</a:t>
            </a:r>
          </a:p>
          <a:p>
            <a:r>
              <a:rPr lang="en-US" dirty="0" smtClean="0"/>
              <a:t>Also need multiple completion/commit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13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86610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768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Superscalar vs. VLIW</a:t>
            </a:r>
            <a:endParaRPr lang="en-US" altLang="zh-TW"/>
          </a:p>
        </p:txBody>
      </p:sp>
      <p:sp>
        <p:nvSpPr>
          <p:cNvPr id="96768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25450" y="1052736"/>
            <a:ext cx="4013200" cy="4967287"/>
          </a:xfrm>
        </p:spPr>
        <p:txBody>
          <a:bodyPr/>
          <a:lstStyle/>
          <a:p>
            <a:r>
              <a:rPr lang="en-US" altLang="zh-TW" sz="2400" dirty="0" smtClean="0"/>
              <a:t>Smaller code size</a:t>
            </a:r>
          </a:p>
          <a:p>
            <a:r>
              <a:rPr lang="en-US" altLang="zh-TW" sz="2400" dirty="0" smtClean="0"/>
              <a:t>More complex issue logic</a:t>
            </a:r>
          </a:p>
          <a:p>
            <a:pPr lvl="1"/>
            <a:r>
              <a:rPr lang="en-US" altLang="zh-TW" sz="2000" dirty="0" smtClean="0"/>
              <a:t>check dependencies</a:t>
            </a:r>
          </a:p>
          <a:p>
            <a:pPr lvl="1"/>
            <a:r>
              <a:rPr lang="en-US" altLang="zh-TW" sz="2000" dirty="0" smtClean="0"/>
              <a:t>check structural hazards</a:t>
            </a:r>
          </a:p>
          <a:p>
            <a:pPr lvl="1"/>
            <a:r>
              <a:rPr lang="en-US" altLang="zh-TW" sz="2000" dirty="0" smtClean="0"/>
              <a:t>issue variable number of instructions (0-N)</a:t>
            </a:r>
          </a:p>
          <a:p>
            <a:r>
              <a:rPr lang="en-US" altLang="zh-TW" sz="2400" dirty="0" smtClean="0"/>
              <a:t>Run existing binaries</a:t>
            </a:r>
          </a:p>
          <a:p>
            <a:r>
              <a:rPr lang="en-US" altLang="zh-TW" sz="2400" dirty="0" err="1" smtClean="0"/>
              <a:t>Datapath</a:t>
            </a:r>
            <a:r>
              <a:rPr lang="en-US" altLang="zh-TW" sz="2400" dirty="0" smtClean="0"/>
              <a:t> identical</a:t>
            </a:r>
          </a:p>
          <a:p>
            <a:r>
              <a:rPr lang="en-US" altLang="zh-TW" sz="2400" dirty="0" smtClean="0"/>
              <a:t>Branch prediction and dynamic memory disambiguation</a:t>
            </a:r>
          </a:p>
          <a:p>
            <a:r>
              <a:rPr lang="en-US" altLang="zh-TW" sz="2400" dirty="0" smtClean="0"/>
              <a:t>Precise exception</a:t>
            </a:r>
          </a:p>
        </p:txBody>
      </p:sp>
      <p:sp>
        <p:nvSpPr>
          <p:cNvPr id="967687" name="Rectangle 7"/>
          <p:cNvSpPr>
            <a:spLocks noGrp="1" noChangeArrowheads="1"/>
          </p:cNvSpPr>
          <p:nvPr>
            <p:ph type="body" sz="half" idx="2"/>
          </p:nvPr>
        </p:nvSpPr>
        <p:spPr>
          <a:xfrm>
            <a:off x="4591050" y="1052736"/>
            <a:ext cx="4013200" cy="4967287"/>
          </a:xfrm>
        </p:spPr>
        <p:txBody>
          <a:bodyPr/>
          <a:lstStyle/>
          <a:p>
            <a:r>
              <a:rPr lang="en-US" altLang="zh-TW" sz="2400" dirty="0" smtClean="0"/>
              <a:t>Larger window </a:t>
            </a:r>
            <a:r>
              <a:rPr lang="en-US" altLang="zh-TW" sz="2400" dirty="0"/>
              <a:t>of instructions examined </a:t>
            </a:r>
            <a:endParaRPr lang="en-US" altLang="zh-TW" sz="2400" dirty="0" smtClean="0"/>
          </a:p>
          <a:p>
            <a:r>
              <a:rPr lang="en-US" altLang="zh-TW" sz="2400" dirty="0" smtClean="0"/>
              <a:t>Simplify HW</a:t>
            </a:r>
          </a:p>
          <a:p>
            <a:r>
              <a:rPr lang="en-US" altLang="zh-TW" sz="2400" dirty="0" smtClean="0"/>
              <a:t>Higher possible clock rate</a:t>
            </a:r>
          </a:p>
          <a:p>
            <a:r>
              <a:rPr lang="en-US" altLang="zh-TW" sz="2400" dirty="0" smtClean="0"/>
              <a:t>Extra memory space, BW</a:t>
            </a:r>
          </a:p>
          <a:p>
            <a:r>
              <a:rPr lang="en-US" altLang="zh-TW" sz="2400" dirty="0" smtClean="0"/>
              <a:t>More registers, but simple</a:t>
            </a:r>
          </a:p>
          <a:p>
            <a:r>
              <a:rPr lang="en-US" altLang="zh-TW" sz="2400" dirty="0" smtClean="0"/>
              <a:t>Lockstep execution (static schedule)</a:t>
            </a:r>
          </a:p>
          <a:p>
            <a:pPr lvl="1"/>
            <a:r>
              <a:rPr lang="en-US" altLang="zh-TW" sz="2000" dirty="0" smtClean="0"/>
              <a:t>Sensitive to long latency operations (cache misses)</a:t>
            </a:r>
          </a:p>
          <a:p>
            <a:r>
              <a:rPr lang="en-US" altLang="zh-TW" sz="2400" dirty="0" smtClean="0"/>
              <a:t>Poor code ‘density’</a:t>
            </a:r>
          </a:p>
          <a:p>
            <a:r>
              <a:rPr lang="en-US" altLang="zh-TW" sz="2400" dirty="0" smtClean="0"/>
              <a:t>Must recompile sources</a:t>
            </a:r>
          </a:p>
          <a:p>
            <a:r>
              <a:rPr lang="en-US" altLang="zh-TW" sz="2400" dirty="0" smtClean="0"/>
              <a:t>Implementation visible</a:t>
            </a:r>
            <a:endParaRPr lang="en-US" altLang="zh-TW" sz="2400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7B092A-BDAC-4842-B150-2BA3BE831A2E}" type="slidenum">
              <a:rPr lang="zh-TW" altLang="en-US" smtClean="0"/>
              <a:pPr/>
              <a:t>14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8827475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Limits to Multi-Issue Processors</a:t>
            </a:r>
            <a:endParaRPr lang="en-US" altLang="zh-TW" dirty="0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Inherent limitations of ILP</a:t>
            </a:r>
          </a:p>
          <a:p>
            <a:pPr lvl="1"/>
            <a:r>
              <a:rPr lang="en-US" altLang="zh-TW" dirty="0" smtClean="0"/>
              <a:t>1 branch in 5: How to keep a  5-way VLIW busy?</a:t>
            </a:r>
          </a:p>
          <a:p>
            <a:pPr lvl="1"/>
            <a:r>
              <a:rPr lang="en-US" altLang="zh-TW" dirty="0" smtClean="0"/>
              <a:t>Need about Pipeline Depth x No. Functional Units of independent operations to keep all pipelines busy</a:t>
            </a:r>
          </a:p>
          <a:p>
            <a:pPr lvl="1"/>
            <a:r>
              <a:rPr lang="en-US" altLang="zh-TW" dirty="0" smtClean="0"/>
              <a:t>Difficulties in building HW</a:t>
            </a:r>
          </a:p>
          <a:p>
            <a:pPr lvl="2"/>
            <a:r>
              <a:rPr lang="en-US" altLang="zh-TW" dirty="0" smtClean="0"/>
              <a:t>Easy: more instruction bandwidth, duplicate FUs </a:t>
            </a:r>
          </a:p>
          <a:p>
            <a:pPr lvl="2"/>
            <a:r>
              <a:rPr lang="en-US" altLang="zh-TW" dirty="0" smtClean="0"/>
              <a:t>Hard: increase ports to RF and memory (bandwidth)</a:t>
            </a:r>
          </a:p>
          <a:p>
            <a:r>
              <a:rPr lang="en-US" altLang="zh-TW" dirty="0" smtClean="0"/>
              <a:t>Most techniques for increasing performance also increase power consumption </a:t>
            </a:r>
          </a:p>
          <a:p>
            <a:pPr lvl="1"/>
            <a:r>
              <a:rPr lang="en-US" altLang="zh-TW" dirty="0" smtClean="0"/>
              <a:t>Growing gap between peak issue rates and sustained performance </a:t>
            </a:r>
            <a:r>
              <a:rPr lang="en-US" altLang="zh-TW" dirty="0" smtClean="0">
                <a:sym typeface="Wingdings" panose="05000000000000000000" pitchFamily="2" charset="2"/>
              </a:rPr>
              <a:t> p</a:t>
            </a:r>
            <a:r>
              <a:rPr lang="en-US" altLang="zh-TW" dirty="0" smtClean="0"/>
              <a:t>erformance gain is not linearly proportional to power increase</a:t>
            </a:r>
          </a:p>
          <a:p>
            <a:pPr lvl="2"/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23287265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How to Find More Parallelism?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Hardware?</a:t>
            </a:r>
          </a:p>
          <a:p>
            <a:r>
              <a:rPr lang="en-US" altLang="zh-TW" dirty="0" smtClean="0"/>
              <a:t>Compiler?</a:t>
            </a:r>
          </a:p>
          <a:p>
            <a:r>
              <a:rPr lang="en-US" altLang="zh-TW" dirty="0" smtClean="0"/>
              <a:t>Runtime environment, e.g., virtual machine?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The key is to find independent instructions</a:t>
            </a:r>
          </a:p>
          <a:p>
            <a:r>
              <a:rPr lang="en-US" altLang="zh-TW" dirty="0" smtClean="0"/>
              <a:t>But, our attentions are focused mainly on the current thread of execution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why not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from other programs or threads</a:t>
            </a:r>
            <a:r>
              <a:rPr lang="en-US" altLang="zh-TW" dirty="0" smtClean="0">
                <a:sym typeface="Wingdings" panose="05000000000000000000" pitchFamily="2" charset="2"/>
              </a:rPr>
              <a:t>? </a:t>
            </a:r>
            <a:br>
              <a:rPr lang="en-US" altLang="zh-TW" dirty="0" smtClean="0">
                <a:sym typeface="Wingdings" panose="05000000000000000000" pitchFamily="2" charset="2"/>
              </a:rPr>
            </a:br>
            <a:r>
              <a:rPr lang="en-US" altLang="zh-TW" dirty="0" smtClean="0">
                <a:sym typeface="Wingdings" panose="05000000000000000000" pitchFamily="2" charset="2"/>
              </a:rPr>
              <a:t> the instructions are completely independent</a:t>
            </a:r>
            <a:endParaRPr lang="en-US" altLang="zh-TW" dirty="0" smtClean="0"/>
          </a:p>
          <a:p>
            <a:r>
              <a:rPr lang="en-US" altLang="zh-TW" dirty="0" smtClean="0"/>
              <a:t>Programmer may need to be involved</a:t>
            </a:r>
          </a:p>
          <a:p>
            <a:pPr lvl="1"/>
            <a:r>
              <a:rPr lang="en-US" altLang="zh-TW" dirty="0" smtClean="0"/>
              <a:t>Parallel programming, program annotations, ...</a:t>
            </a:r>
          </a:p>
          <a:p>
            <a:endParaRPr lang="en-US" altLang="zh-TW" dirty="0" smtClean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16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375690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Use Multithreading to Help ILP</a:t>
            </a:r>
          </a:p>
        </p:txBody>
      </p:sp>
      <p:sp>
        <p:nvSpPr>
          <p:cNvPr id="139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altLang="zh-TW" dirty="0" smtClean="0"/>
              <a:t>One idea: allow instructions from different threads to be mixed and executed together in the pipeline</a:t>
            </a:r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Original: pipeline with internal forwarding</a:t>
            </a:r>
          </a:p>
          <a:p>
            <a:pPr lvl="1">
              <a:spcBef>
                <a:spcPts val="0"/>
              </a:spcBef>
            </a:pPr>
            <a:endParaRPr lang="en-US" altLang="zh-TW" dirty="0"/>
          </a:p>
          <a:p>
            <a:pPr lvl="1">
              <a:spcBef>
                <a:spcPts val="0"/>
              </a:spcBef>
            </a:pPr>
            <a:endParaRPr lang="en-US" altLang="zh-TW" dirty="0" smtClean="0"/>
          </a:p>
          <a:p>
            <a:pPr lvl="1">
              <a:spcBef>
                <a:spcPts val="0"/>
              </a:spcBef>
            </a:pPr>
            <a:endParaRPr lang="en-US" altLang="zh-TW" dirty="0"/>
          </a:p>
          <a:p>
            <a:pPr lvl="1">
              <a:spcBef>
                <a:spcPts val="0"/>
              </a:spcBef>
            </a:pPr>
            <a:endParaRPr lang="en-US" altLang="zh-TW" dirty="0" smtClean="0"/>
          </a:p>
          <a:p>
            <a:pPr lvl="1">
              <a:spcBef>
                <a:spcPts val="0"/>
              </a:spcBef>
            </a:pPr>
            <a:endParaRPr lang="en-US" altLang="zh-TW" dirty="0" smtClean="0"/>
          </a:p>
          <a:p>
            <a:pPr lvl="1">
              <a:spcBef>
                <a:spcPts val="0"/>
              </a:spcBef>
            </a:pPr>
            <a:r>
              <a:rPr lang="en-US" altLang="zh-TW" dirty="0" smtClean="0"/>
              <a:t>Multithreaded pipeline: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17</a:t>
            </a:fld>
            <a:endParaRPr lang="zh-TW" altLang="zh-TW"/>
          </a:p>
        </p:txBody>
      </p:sp>
      <p:grpSp>
        <p:nvGrpSpPr>
          <p:cNvPr id="11" name="群組 10"/>
          <p:cNvGrpSpPr/>
          <p:nvPr/>
        </p:nvGrpSpPr>
        <p:grpSpPr>
          <a:xfrm>
            <a:off x="2771800" y="2276873"/>
            <a:ext cx="5688057" cy="1919746"/>
            <a:chOff x="2771800" y="2276873"/>
            <a:chExt cx="5688057" cy="1919746"/>
          </a:xfrm>
        </p:grpSpPr>
        <p:grpSp>
          <p:nvGrpSpPr>
            <p:cNvPr id="23561" name="Group 5"/>
            <p:cNvGrpSpPr>
              <a:grpSpLocks/>
            </p:cNvGrpSpPr>
            <p:nvPr/>
          </p:nvGrpSpPr>
          <p:grpSpPr bwMode="auto">
            <a:xfrm>
              <a:off x="5159363" y="2445642"/>
              <a:ext cx="2927814" cy="1631432"/>
              <a:chOff x="1824" y="2688"/>
              <a:chExt cx="2160" cy="1200"/>
            </a:xfrm>
          </p:grpSpPr>
          <p:sp>
            <p:nvSpPr>
              <p:cNvPr id="23599" name="Line 6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0" name="Line 7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1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2" name="Line 9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3" name="Line 10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4" name="Line 11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5" name="Line 12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6" name="Line 13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7" name="Line 1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23608" name="Line 15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</p:grpSp>
        <p:sp>
          <p:nvSpPr>
            <p:cNvPr id="23562" name="Rectangle 16"/>
            <p:cNvSpPr>
              <a:spLocks noChangeArrowheads="1"/>
            </p:cNvSpPr>
            <p:nvPr/>
          </p:nvSpPr>
          <p:spPr bwMode="auto">
            <a:xfrm>
              <a:off x="5159363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63" name="Rectangle 17"/>
            <p:cNvSpPr>
              <a:spLocks noChangeArrowheads="1"/>
            </p:cNvSpPr>
            <p:nvPr/>
          </p:nvSpPr>
          <p:spPr bwMode="auto">
            <a:xfrm>
              <a:off x="5481101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64" name="Rectangle 18"/>
            <p:cNvSpPr>
              <a:spLocks noChangeArrowheads="1"/>
            </p:cNvSpPr>
            <p:nvPr/>
          </p:nvSpPr>
          <p:spPr bwMode="auto">
            <a:xfrm>
              <a:off x="5802839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65" name="Rectangle 19"/>
            <p:cNvSpPr>
              <a:spLocks noChangeArrowheads="1"/>
            </p:cNvSpPr>
            <p:nvPr/>
          </p:nvSpPr>
          <p:spPr bwMode="auto">
            <a:xfrm>
              <a:off x="6124576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66" name="Rectangle 20"/>
            <p:cNvSpPr>
              <a:spLocks noChangeArrowheads="1"/>
            </p:cNvSpPr>
            <p:nvPr/>
          </p:nvSpPr>
          <p:spPr bwMode="auto">
            <a:xfrm>
              <a:off x="6446314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67" name="Text Box 21"/>
            <p:cNvSpPr txBox="1">
              <a:spLocks noChangeArrowheads="1"/>
            </p:cNvSpPr>
            <p:nvPr/>
          </p:nvSpPr>
          <p:spPr bwMode="auto">
            <a:xfrm>
              <a:off x="5095015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t0</a:t>
              </a:r>
            </a:p>
          </p:txBody>
        </p:sp>
        <p:sp>
          <p:nvSpPr>
            <p:cNvPr id="23568" name="Text Box 22"/>
            <p:cNvSpPr txBox="1">
              <a:spLocks noChangeArrowheads="1"/>
            </p:cNvSpPr>
            <p:nvPr/>
          </p:nvSpPr>
          <p:spPr bwMode="auto">
            <a:xfrm>
              <a:off x="5416753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t1</a:t>
              </a:r>
            </a:p>
          </p:txBody>
        </p:sp>
        <p:sp>
          <p:nvSpPr>
            <p:cNvPr id="23569" name="Text Box 23"/>
            <p:cNvSpPr txBox="1">
              <a:spLocks noChangeArrowheads="1"/>
            </p:cNvSpPr>
            <p:nvPr/>
          </p:nvSpPr>
          <p:spPr bwMode="auto">
            <a:xfrm>
              <a:off x="5738491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t2</a:t>
              </a:r>
            </a:p>
          </p:txBody>
        </p:sp>
        <p:sp>
          <p:nvSpPr>
            <p:cNvPr id="23570" name="Text Box 24"/>
            <p:cNvSpPr txBox="1">
              <a:spLocks noChangeArrowheads="1"/>
            </p:cNvSpPr>
            <p:nvPr/>
          </p:nvSpPr>
          <p:spPr bwMode="auto">
            <a:xfrm>
              <a:off x="6060229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t3</a:t>
              </a:r>
            </a:p>
          </p:txBody>
        </p:sp>
        <p:sp>
          <p:nvSpPr>
            <p:cNvPr id="23571" name="Text Box 25"/>
            <p:cNvSpPr txBox="1">
              <a:spLocks noChangeArrowheads="1"/>
            </p:cNvSpPr>
            <p:nvPr/>
          </p:nvSpPr>
          <p:spPr bwMode="auto">
            <a:xfrm>
              <a:off x="6381967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t4</a:t>
              </a:r>
            </a:p>
          </p:txBody>
        </p:sp>
        <p:sp>
          <p:nvSpPr>
            <p:cNvPr id="23572" name="Text Box 26"/>
            <p:cNvSpPr txBox="1">
              <a:spLocks noChangeArrowheads="1"/>
            </p:cNvSpPr>
            <p:nvPr/>
          </p:nvSpPr>
          <p:spPr bwMode="auto">
            <a:xfrm>
              <a:off x="6703705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t5</a:t>
              </a:r>
            </a:p>
          </p:txBody>
        </p:sp>
        <p:sp>
          <p:nvSpPr>
            <p:cNvPr id="23573" name="Text Box 27"/>
            <p:cNvSpPr txBox="1">
              <a:spLocks noChangeArrowheads="1"/>
            </p:cNvSpPr>
            <p:nvPr/>
          </p:nvSpPr>
          <p:spPr bwMode="auto">
            <a:xfrm>
              <a:off x="7025442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t6</a:t>
              </a:r>
            </a:p>
          </p:txBody>
        </p:sp>
        <p:sp>
          <p:nvSpPr>
            <p:cNvPr id="23574" name="Text Box 28"/>
            <p:cNvSpPr txBox="1">
              <a:spLocks noChangeArrowheads="1"/>
            </p:cNvSpPr>
            <p:nvPr/>
          </p:nvSpPr>
          <p:spPr bwMode="auto">
            <a:xfrm>
              <a:off x="7347180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t7</a:t>
              </a:r>
            </a:p>
          </p:txBody>
        </p:sp>
        <p:sp>
          <p:nvSpPr>
            <p:cNvPr id="23575" name="Text Box 29"/>
            <p:cNvSpPr txBox="1">
              <a:spLocks noChangeArrowheads="1"/>
            </p:cNvSpPr>
            <p:nvPr/>
          </p:nvSpPr>
          <p:spPr bwMode="auto">
            <a:xfrm>
              <a:off x="7733266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t8</a:t>
              </a:r>
            </a:p>
          </p:txBody>
        </p:sp>
        <p:sp>
          <p:nvSpPr>
            <p:cNvPr id="23576" name="Text Box 30"/>
            <p:cNvSpPr txBox="1">
              <a:spLocks noChangeArrowheads="1"/>
            </p:cNvSpPr>
            <p:nvPr/>
          </p:nvSpPr>
          <p:spPr bwMode="auto">
            <a:xfrm>
              <a:off x="2771800" y="2565187"/>
              <a:ext cx="2232056" cy="16314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T1: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LW    r1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, 0(r2)</a:t>
              </a:r>
            </a:p>
            <a:p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   &lt;bubble&gt;</a:t>
              </a:r>
            </a:p>
            <a:p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T1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: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SUB  r5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,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r1, r4</a:t>
              </a:r>
            </a:p>
            <a:p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T1: AND r4, 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r1,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r3</a:t>
              </a:r>
              <a:endParaRPr lang="en-US" altLang="zh-TW" sz="2000" dirty="0">
                <a:latin typeface="+mn-lt"/>
                <a:ea typeface="新細明體" panose="02020500000000000000" pitchFamily="18" charset="-120"/>
              </a:endParaRPr>
            </a:p>
            <a:p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T1: 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SW   0(r7), 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r5</a:t>
              </a:r>
              <a:endParaRPr lang="en-US" altLang="zh-TW" sz="2000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577" name="Text Box 31"/>
            <p:cNvSpPr txBox="1">
              <a:spLocks noChangeArrowheads="1"/>
            </p:cNvSpPr>
            <p:nvPr/>
          </p:nvSpPr>
          <p:spPr bwMode="auto">
            <a:xfrm>
              <a:off x="8119351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t9</a:t>
              </a:r>
            </a:p>
          </p:txBody>
        </p:sp>
        <p:sp>
          <p:nvSpPr>
            <p:cNvPr id="23578" name="Rectangle 32"/>
            <p:cNvSpPr>
              <a:spLocks noChangeArrowheads="1"/>
            </p:cNvSpPr>
            <p:nvPr/>
          </p:nvSpPr>
          <p:spPr bwMode="auto">
            <a:xfrm>
              <a:off x="5481101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79" name="Rectangle 33"/>
            <p:cNvSpPr>
              <a:spLocks noChangeArrowheads="1"/>
            </p:cNvSpPr>
            <p:nvPr/>
          </p:nvSpPr>
          <p:spPr bwMode="auto">
            <a:xfrm>
              <a:off x="5802839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80" name="Rectangle 34"/>
            <p:cNvSpPr>
              <a:spLocks noChangeArrowheads="1"/>
            </p:cNvSpPr>
            <p:nvPr/>
          </p:nvSpPr>
          <p:spPr bwMode="auto">
            <a:xfrm>
              <a:off x="6124576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81" name="Rectangle 35"/>
            <p:cNvSpPr>
              <a:spLocks noChangeArrowheads="1"/>
            </p:cNvSpPr>
            <p:nvPr/>
          </p:nvSpPr>
          <p:spPr bwMode="auto">
            <a:xfrm>
              <a:off x="6446314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82" name="Rectangle 36"/>
            <p:cNvSpPr>
              <a:spLocks noChangeArrowheads="1"/>
            </p:cNvSpPr>
            <p:nvPr/>
          </p:nvSpPr>
          <p:spPr bwMode="auto">
            <a:xfrm>
              <a:off x="6768052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83" name="Rectangle 37"/>
            <p:cNvSpPr>
              <a:spLocks noChangeArrowheads="1"/>
            </p:cNvSpPr>
            <p:nvPr/>
          </p:nvSpPr>
          <p:spPr bwMode="auto">
            <a:xfrm>
              <a:off x="5802839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84" name="Rectangle 38"/>
            <p:cNvSpPr>
              <a:spLocks noChangeArrowheads="1"/>
            </p:cNvSpPr>
            <p:nvPr/>
          </p:nvSpPr>
          <p:spPr bwMode="auto">
            <a:xfrm>
              <a:off x="6124576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85" name="Rectangle 39"/>
            <p:cNvSpPr>
              <a:spLocks noChangeArrowheads="1"/>
            </p:cNvSpPr>
            <p:nvPr/>
          </p:nvSpPr>
          <p:spPr bwMode="auto">
            <a:xfrm>
              <a:off x="6446314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86" name="Rectangle 40"/>
            <p:cNvSpPr>
              <a:spLocks noChangeArrowheads="1"/>
            </p:cNvSpPr>
            <p:nvPr/>
          </p:nvSpPr>
          <p:spPr bwMode="auto">
            <a:xfrm>
              <a:off x="6768052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87" name="Rectangle 41"/>
            <p:cNvSpPr>
              <a:spLocks noChangeArrowheads="1"/>
            </p:cNvSpPr>
            <p:nvPr/>
          </p:nvSpPr>
          <p:spPr bwMode="auto">
            <a:xfrm>
              <a:off x="7089790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88" name="Rectangle 42"/>
            <p:cNvSpPr>
              <a:spLocks noChangeArrowheads="1"/>
            </p:cNvSpPr>
            <p:nvPr/>
          </p:nvSpPr>
          <p:spPr bwMode="auto">
            <a:xfrm>
              <a:off x="6124576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89" name="Rectangle 43"/>
            <p:cNvSpPr>
              <a:spLocks noChangeArrowheads="1"/>
            </p:cNvSpPr>
            <p:nvPr/>
          </p:nvSpPr>
          <p:spPr bwMode="auto">
            <a:xfrm>
              <a:off x="6446314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90" name="Rectangle 44"/>
            <p:cNvSpPr>
              <a:spLocks noChangeArrowheads="1"/>
            </p:cNvSpPr>
            <p:nvPr/>
          </p:nvSpPr>
          <p:spPr bwMode="auto">
            <a:xfrm>
              <a:off x="6768052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91" name="Rectangle 45"/>
            <p:cNvSpPr>
              <a:spLocks noChangeArrowheads="1"/>
            </p:cNvSpPr>
            <p:nvPr/>
          </p:nvSpPr>
          <p:spPr bwMode="auto">
            <a:xfrm>
              <a:off x="7089790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92" name="Rectangle 46"/>
            <p:cNvSpPr>
              <a:spLocks noChangeArrowheads="1"/>
            </p:cNvSpPr>
            <p:nvPr/>
          </p:nvSpPr>
          <p:spPr bwMode="auto">
            <a:xfrm>
              <a:off x="7411528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93" name="Rectangle 47"/>
            <p:cNvSpPr>
              <a:spLocks noChangeArrowheads="1"/>
            </p:cNvSpPr>
            <p:nvPr/>
          </p:nvSpPr>
          <p:spPr bwMode="auto">
            <a:xfrm>
              <a:off x="6446314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94" name="Rectangle 48"/>
            <p:cNvSpPr>
              <a:spLocks noChangeArrowheads="1"/>
            </p:cNvSpPr>
            <p:nvPr/>
          </p:nvSpPr>
          <p:spPr bwMode="auto">
            <a:xfrm>
              <a:off x="6768052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95" name="Rectangle 49"/>
            <p:cNvSpPr>
              <a:spLocks noChangeArrowheads="1"/>
            </p:cNvSpPr>
            <p:nvPr/>
          </p:nvSpPr>
          <p:spPr bwMode="auto">
            <a:xfrm>
              <a:off x="7089790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96" name="Rectangle 50"/>
            <p:cNvSpPr>
              <a:spLocks noChangeArrowheads="1"/>
            </p:cNvSpPr>
            <p:nvPr/>
          </p:nvSpPr>
          <p:spPr bwMode="auto">
            <a:xfrm>
              <a:off x="7411528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97" name="Rectangle 51"/>
            <p:cNvSpPr>
              <a:spLocks noChangeArrowheads="1"/>
            </p:cNvSpPr>
            <p:nvPr/>
          </p:nvSpPr>
          <p:spPr bwMode="auto">
            <a:xfrm>
              <a:off x="7733266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cxnSp>
          <p:nvCxnSpPr>
            <p:cNvPr id="4" name="直線單箭頭接點 3"/>
            <p:cNvCxnSpPr/>
            <p:nvPr/>
          </p:nvCxnSpPr>
          <p:spPr bwMode="auto">
            <a:xfrm>
              <a:off x="3923928" y="2895692"/>
              <a:ext cx="216024" cy="360636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" name="直線單箭頭接點 5"/>
            <p:cNvCxnSpPr/>
            <p:nvPr/>
          </p:nvCxnSpPr>
          <p:spPr bwMode="auto">
            <a:xfrm>
              <a:off x="6327801" y="2834406"/>
              <a:ext cx="201277" cy="421922"/>
            </a:xfrm>
            <a:prstGeom prst="straightConnector1">
              <a:avLst/>
            </a:prstGeom>
            <a:solidFill>
              <a:schemeClr val="accent1"/>
            </a:solidFill>
            <a:ln w="762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橢圓 9"/>
            <p:cNvSpPr/>
            <p:nvPr/>
          </p:nvSpPr>
          <p:spPr bwMode="auto">
            <a:xfrm>
              <a:off x="6078997" y="2276874"/>
              <a:ext cx="450081" cy="1847454"/>
            </a:xfrm>
            <a:prstGeom prst="ellipse">
              <a:avLst/>
            </a:prstGeom>
            <a:noFill/>
            <a:ln w="28575" cap="flat" cmpd="sng" algn="ctr">
              <a:solidFill>
                <a:srgbClr val="FF99FF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anose="020B0604030504040204" pitchFamily="34" charset="0"/>
                <a:ea typeface="標楷體" panose="03000509000000000000" pitchFamily="65" charset="-120"/>
              </a:endParaRPr>
            </a:p>
          </p:txBody>
        </p:sp>
      </p:grpSp>
      <p:grpSp>
        <p:nvGrpSpPr>
          <p:cNvPr id="67" name="群組 66"/>
          <p:cNvGrpSpPr/>
          <p:nvPr/>
        </p:nvGrpSpPr>
        <p:grpSpPr>
          <a:xfrm>
            <a:off x="2771800" y="4256459"/>
            <a:ext cx="5688057" cy="1919530"/>
            <a:chOff x="2771800" y="2276873"/>
            <a:chExt cx="5688057" cy="1919530"/>
          </a:xfrm>
        </p:grpSpPr>
        <p:grpSp>
          <p:nvGrpSpPr>
            <p:cNvPr id="68" name="Group 5"/>
            <p:cNvGrpSpPr>
              <a:grpSpLocks/>
            </p:cNvGrpSpPr>
            <p:nvPr/>
          </p:nvGrpSpPr>
          <p:grpSpPr bwMode="auto">
            <a:xfrm>
              <a:off x="5159363" y="2445642"/>
              <a:ext cx="2927814" cy="1631432"/>
              <a:chOff x="1824" y="2688"/>
              <a:chExt cx="2160" cy="1200"/>
            </a:xfrm>
          </p:grpSpPr>
          <p:sp>
            <p:nvSpPr>
              <p:cNvPr id="108" name="Line 6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09" name="Line 7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0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1" name="Line 9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2" name="Line 10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3" name="Line 11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4" name="Line 12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5" name="Line 13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6" name="Line 1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  <p:sp>
            <p:nvSpPr>
              <p:cNvPr id="117" name="Line 15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 sz="2000">
                  <a:latin typeface="+mn-lt"/>
                </a:endParaRPr>
              </a:p>
            </p:txBody>
          </p:sp>
        </p:grpSp>
        <p:sp>
          <p:nvSpPr>
            <p:cNvPr id="69" name="Rectangle 16"/>
            <p:cNvSpPr>
              <a:spLocks noChangeArrowheads="1"/>
            </p:cNvSpPr>
            <p:nvPr/>
          </p:nvSpPr>
          <p:spPr bwMode="auto">
            <a:xfrm>
              <a:off x="5159363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70" name="Rectangle 17"/>
            <p:cNvSpPr>
              <a:spLocks noChangeArrowheads="1"/>
            </p:cNvSpPr>
            <p:nvPr/>
          </p:nvSpPr>
          <p:spPr bwMode="auto">
            <a:xfrm>
              <a:off x="5481101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71" name="Rectangle 18"/>
            <p:cNvSpPr>
              <a:spLocks noChangeArrowheads="1"/>
            </p:cNvSpPr>
            <p:nvPr/>
          </p:nvSpPr>
          <p:spPr bwMode="auto">
            <a:xfrm>
              <a:off x="5802839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72" name="Rectangle 19"/>
            <p:cNvSpPr>
              <a:spLocks noChangeArrowheads="1"/>
            </p:cNvSpPr>
            <p:nvPr/>
          </p:nvSpPr>
          <p:spPr bwMode="auto">
            <a:xfrm>
              <a:off x="6124576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73" name="Rectangle 20"/>
            <p:cNvSpPr>
              <a:spLocks noChangeArrowheads="1"/>
            </p:cNvSpPr>
            <p:nvPr/>
          </p:nvSpPr>
          <p:spPr bwMode="auto">
            <a:xfrm>
              <a:off x="6446314" y="2614411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74" name="Text Box 21"/>
            <p:cNvSpPr txBox="1">
              <a:spLocks noChangeArrowheads="1"/>
            </p:cNvSpPr>
            <p:nvPr/>
          </p:nvSpPr>
          <p:spPr bwMode="auto">
            <a:xfrm>
              <a:off x="5095015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t0</a:t>
              </a:r>
            </a:p>
          </p:txBody>
        </p:sp>
        <p:sp>
          <p:nvSpPr>
            <p:cNvPr id="75" name="Text Box 22"/>
            <p:cNvSpPr txBox="1">
              <a:spLocks noChangeArrowheads="1"/>
            </p:cNvSpPr>
            <p:nvPr/>
          </p:nvSpPr>
          <p:spPr bwMode="auto">
            <a:xfrm>
              <a:off x="5416753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t1</a:t>
              </a:r>
            </a:p>
          </p:txBody>
        </p:sp>
        <p:sp>
          <p:nvSpPr>
            <p:cNvPr id="76" name="Text Box 23"/>
            <p:cNvSpPr txBox="1">
              <a:spLocks noChangeArrowheads="1"/>
            </p:cNvSpPr>
            <p:nvPr/>
          </p:nvSpPr>
          <p:spPr bwMode="auto">
            <a:xfrm>
              <a:off x="5738491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t2</a:t>
              </a:r>
            </a:p>
          </p:txBody>
        </p:sp>
        <p:sp>
          <p:nvSpPr>
            <p:cNvPr id="77" name="Text Box 24"/>
            <p:cNvSpPr txBox="1">
              <a:spLocks noChangeArrowheads="1"/>
            </p:cNvSpPr>
            <p:nvPr/>
          </p:nvSpPr>
          <p:spPr bwMode="auto">
            <a:xfrm>
              <a:off x="6060229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t3</a:t>
              </a:r>
            </a:p>
          </p:txBody>
        </p:sp>
        <p:sp>
          <p:nvSpPr>
            <p:cNvPr id="78" name="Text Box 25"/>
            <p:cNvSpPr txBox="1">
              <a:spLocks noChangeArrowheads="1"/>
            </p:cNvSpPr>
            <p:nvPr/>
          </p:nvSpPr>
          <p:spPr bwMode="auto">
            <a:xfrm>
              <a:off x="6381967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t4</a:t>
              </a:r>
            </a:p>
          </p:txBody>
        </p:sp>
        <p:sp>
          <p:nvSpPr>
            <p:cNvPr id="79" name="Text Box 26"/>
            <p:cNvSpPr txBox="1">
              <a:spLocks noChangeArrowheads="1"/>
            </p:cNvSpPr>
            <p:nvPr/>
          </p:nvSpPr>
          <p:spPr bwMode="auto">
            <a:xfrm>
              <a:off x="6703705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t5</a:t>
              </a:r>
            </a:p>
          </p:txBody>
        </p:sp>
        <p:sp>
          <p:nvSpPr>
            <p:cNvPr id="80" name="Text Box 27"/>
            <p:cNvSpPr txBox="1">
              <a:spLocks noChangeArrowheads="1"/>
            </p:cNvSpPr>
            <p:nvPr/>
          </p:nvSpPr>
          <p:spPr bwMode="auto">
            <a:xfrm>
              <a:off x="7025442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t6</a:t>
              </a:r>
            </a:p>
          </p:txBody>
        </p:sp>
        <p:sp>
          <p:nvSpPr>
            <p:cNvPr id="81" name="Text Box 28"/>
            <p:cNvSpPr txBox="1">
              <a:spLocks noChangeArrowheads="1"/>
            </p:cNvSpPr>
            <p:nvPr/>
          </p:nvSpPr>
          <p:spPr bwMode="auto">
            <a:xfrm>
              <a:off x="7347180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t7</a:t>
              </a:r>
            </a:p>
          </p:txBody>
        </p:sp>
        <p:sp>
          <p:nvSpPr>
            <p:cNvPr id="82" name="Text Box 29"/>
            <p:cNvSpPr txBox="1">
              <a:spLocks noChangeArrowheads="1"/>
            </p:cNvSpPr>
            <p:nvPr/>
          </p:nvSpPr>
          <p:spPr bwMode="auto">
            <a:xfrm>
              <a:off x="7733266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t8</a:t>
              </a:r>
            </a:p>
          </p:txBody>
        </p:sp>
        <p:sp>
          <p:nvSpPr>
            <p:cNvPr id="83" name="Text Box 30"/>
            <p:cNvSpPr txBox="1">
              <a:spLocks noChangeArrowheads="1"/>
            </p:cNvSpPr>
            <p:nvPr/>
          </p:nvSpPr>
          <p:spPr bwMode="auto">
            <a:xfrm>
              <a:off x="2771800" y="2565187"/>
              <a:ext cx="2232056" cy="16312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T1: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LW    r1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, 0(r2)</a:t>
              </a:r>
            </a:p>
            <a:p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T2: ADD r7, r1, r4</a:t>
              </a:r>
            </a:p>
            <a:p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T3: XORI r5, r4, #12</a:t>
              </a:r>
            </a:p>
            <a:p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T4: SW   0(r7),  r5</a:t>
              </a:r>
            </a:p>
            <a:p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T1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: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SUB  r5</a:t>
              </a:r>
              <a:r>
                <a:rPr lang="en-US" altLang="zh-TW" sz="2000" dirty="0">
                  <a:latin typeface="+mn-lt"/>
                  <a:ea typeface="新細明體" panose="02020500000000000000" pitchFamily="18" charset="-120"/>
                </a:rPr>
                <a:t>, </a:t>
              </a:r>
              <a:r>
                <a:rPr lang="en-US" altLang="zh-TW" sz="2000" dirty="0" smtClean="0">
                  <a:latin typeface="+mn-lt"/>
                  <a:ea typeface="新細明體" panose="02020500000000000000" pitchFamily="18" charset="-120"/>
                </a:rPr>
                <a:t>r1, r4</a:t>
              </a:r>
              <a:endParaRPr lang="en-US" altLang="zh-TW" sz="2000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84" name="Text Box 31"/>
            <p:cNvSpPr txBox="1">
              <a:spLocks noChangeArrowheads="1"/>
            </p:cNvSpPr>
            <p:nvPr/>
          </p:nvSpPr>
          <p:spPr bwMode="auto">
            <a:xfrm>
              <a:off x="8119351" y="2276873"/>
              <a:ext cx="340506" cy="295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t9</a:t>
              </a:r>
            </a:p>
          </p:txBody>
        </p:sp>
        <p:sp>
          <p:nvSpPr>
            <p:cNvPr id="85" name="Rectangle 32"/>
            <p:cNvSpPr>
              <a:spLocks noChangeArrowheads="1"/>
            </p:cNvSpPr>
            <p:nvPr/>
          </p:nvSpPr>
          <p:spPr bwMode="auto">
            <a:xfrm>
              <a:off x="5481101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86" name="Rectangle 33"/>
            <p:cNvSpPr>
              <a:spLocks noChangeArrowheads="1"/>
            </p:cNvSpPr>
            <p:nvPr/>
          </p:nvSpPr>
          <p:spPr bwMode="auto">
            <a:xfrm>
              <a:off x="5802839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87" name="Rectangle 34"/>
            <p:cNvSpPr>
              <a:spLocks noChangeArrowheads="1"/>
            </p:cNvSpPr>
            <p:nvPr/>
          </p:nvSpPr>
          <p:spPr bwMode="auto">
            <a:xfrm>
              <a:off x="6124576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88" name="Rectangle 35"/>
            <p:cNvSpPr>
              <a:spLocks noChangeArrowheads="1"/>
            </p:cNvSpPr>
            <p:nvPr/>
          </p:nvSpPr>
          <p:spPr bwMode="auto">
            <a:xfrm>
              <a:off x="6446314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89" name="Rectangle 36"/>
            <p:cNvSpPr>
              <a:spLocks noChangeArrowheads="1"/>
            </p:cNvSpPr>
            <p:nvPr/>
          </p:nvSpPr>
          <p:spPr bwMode="auto">
            <a:xfrm>
              <a:off x="6768052" y="2895692"/>
              <a:ext cx="321738" cy="281281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90" name="Rectangle 37"/>
            <p:cNvSpPr>
              <a:spLocks noChangeArrowheads="1"/>
            </p:cNvSpPr>
            <p:nvPr/>
          </p:nvSpPr>
          <p:spPr bwMode="auto">
            <a:xfrm>
              <a:off x="5802839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91" name="Rectangle 38"/>
            <p:cNvSpPr>
              <a:spLocks noChangeArrowheads="1"/>
            </p:cNvSpPr>
            <p:nvPr/>
          </p:nvSpPr>
          <p:spPr bwMode="auto">
            <a:xfrm>
              <a:off x="6124576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92" name="Rectangle 39"/>
            <p:cNvSpPr>
              <a:spLocks noChangeArrowheads="1"/>
            </p:cNvSpPr>
            <p:nvPr/>
          </p:nvSpPr>
          <p:spPr bwMode="auto">
            <a:xfrm>
              <a:off x="6446314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93" name="Rectangle 40"/>
            <p:cNvSpPr>
              <a:spLocks noChangeArrowheads="1"/>
            </p:cNvSpPr>
            <p:nvPr/>
          </p:nvSpPr>
          <p:spPr bwMode="auto">
            <a:xfrm>
              <a:off x="6768052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94" name="Rectangle 41"/>
            <p:cNvSpPr>
              <a:spLocks noChangeArrowheads="1"/>
            </p:cNvSpPr>
            <p:nvPr/>
          </p:nvSpPr>
          <p:spPr bwMode="auto">
            <a:xfrm>
              <a:off x="7089790" y="3176974"/>
              <a:ext cx="321738" cy="281281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95" name="Rectangle 42"/>
            <p:cNvSpPr>
              <a:spLocks noChangeArrowheads="1"/>
            </p:cNvSpPr>
            <p:nvPr/>
          </p:nvSpPr>
          <p:spPr bwMode="auto">
            <a:xfrm>
              <a:off x="6124576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96" name="Rectangle 43"/>
            <p:cNvSpPr>
              <a:spLocks noChangeArrowheads="1"/>
            </p:cNvSpPr>
            <p:nvPr/>
          </p:nvSpPr>
          <p:spPr bwMode="auto">
            <a:xfrm>
              <a:off x="6446314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97" name="Rectangle 44"/>
            <p:cNvSpPr>
              <a:spLocks noChangeArrowheads="1"/>
            </p:cNvSpPr>
            <p:nvPr/>
          </p:nvSpPr>
          <p:spPr bwMode="auto">
            <a:xfrm>
              <a:off x="6768052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98" name="Rectangle 45"/>
            <p:cNvSpPr>
              <a:spLocks noChangeArrowheads="1"/>
            </p:cNvSpPr>
            <p:nvPr/>
          </p:nvSpPr>
          <p:spPr bwMode="auto">
            <a:xfrm>
              <a:off x="7089790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99" name="Rectangle 46"/>
            <p:cNvSpPr>
              <a:spLocks noChangeArrowheads="1"/>
            </p:cNvSpPr>
            <p:nvPr/>
          </p:nvSpPr>
          <p:spPr bwMode="auto">
            <a:xfrm>
              <a:off x="7411528" y="3458255"/>
              <a:ext cx="321738" cy="281281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100" name="Rectangle 47"/>
            <p:cNvSpPr>
              <a:spLocks noChangeArrowheads="1"/>
            </p:cNvSpPr>
            <p:nvPr/>
          </p:nvSpPr>
          <p:spPr bwMode="auto">
            <a:xfrm>
              <a:off x="6446314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101" name="Rectangle 48"/>
            <p:cNvSpPr>
              <a:spLocks noChangeArrowheads="1"/>
            </p:cNvSpPr>
            <p:nvPr/>
          </p:nvSpPr>
          <p:spPr bwMode="auto">
            <a:xfrm>
              <a:off x="6768052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102" name="Rectangle 49"/>
            <p:cNvSpPr>
              <a:spLocks noChangeArrowheads="1"/>
            </p:cNvSpPr>
            <p:nvPr/>
          </p:nvSpPr>
          <p:spPr bwMode="auto">
            <a:xfrm>
              <a:off x="7089790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103" name="Rectangle 50"/>
            <p:cNvSpPr>
              <a:spLocks noChangeArrowheads="1"/>
            </p:cNvSpPr>
            <p:nvPr/>
          </p:nvSpPr>
          <p:spPr bwMode="auto">
            <a:xfrm>
              <a:off x="7411528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 dirty="0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104" name="Rectangle 51"/>
            <p:cNvSpPr>
              <a:spLocks noChangeArrowheads="1"/>
            </p:cNvSpPr>
            <p:nvPr/>
          </p:nvSpPr>
          <p:spPr bwMode="auto">
            <a:xfrm>
              <a:off x="7733266" y="3739537"/>
              <a:ext cx="321738" cy="281281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0" tIns="0" rIns="0" bIns="0" anchor="ctr" anchorCtr="1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2000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cxnSp>
          <p:nvCxnSpPr>
            <p:cNvPr id="105" name="直線單箭頭接點 104"/>
            <p:cNvCxnSpPr/>
            <p:nvPr/>
          </p:nvCxnSpPr>
          <p:spPr bwMode="auto">
            <a:xfrm>
              <a:off x="3923928" y="2895692"/>
              <a:ext cx="216024" cy="100199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19" name="直線單箭頭接點 118"/>
          <p:cNvCxnSpPr>
            <a:endCxn id="101" idx="0"/>
          </p:cNvCxnSpPr>
          <p:nvPr/>
        </p:nvCxnSpPr>
        <p:spPr bwMode="auto">
          <a:xfrm>
            <a:off x="6682852" y="4823277"/>
            <a:ext cx="246069" cy="895846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文字方塊 15"/>
          <p:cNvSpPr txBox="1"/>
          <p:nvPr/>
        </p:nvSpPr>
        <p:spPr>
          <a:xfrm>
            <a:off x="866071" y="4763368"/>
            <a:ext cx="19638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 smtClean="0">
                <a:solidFill>
                  <a:srgbClr val="FF0000"/>
                </a:solidFill>
                <a:latin typeface="+mn-lt"/>
              </a:rPr>
              <a:t>No need for internal forwarding</a:t>
            </a:r>
            <a:endParaRPr lang="zh-TW" altLang="en-US" sz="2000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8217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16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 dirty="0" smtClean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Multiple issue and static scheduling (Sec. 3.7)</a:t>
            </a:r>
          </a:p>
          <a:p>
            <a:r>
              <a:rPr lang="en-US" altLang="zh-TW" dirty="0" smtClean="0"/>
              <a:t>Dynamic scheduling, multiple issue, and speculation </a:t>
            </a:r>
            <a:br>
              <a:rPr lang="en-US" altLang="zh-TW" dirty="0" smtClean="0"/>
            </a:br>
            <a:r>
              <a:rPr lang="en-US" altLang="zh-TW" dirty="0" smtClean="0"/>
              <a:t>(Sec. 3.8)</a:t>
            </a:r>
          </a:p>
          <a:p>
            <a:r>
              <a:rPr lang="en-US" altLang="zh-TW" dirty="0">
                <a:solidFill>
                  <a:srgbClr val="FF0000"/>
                </a:solidFill>
              </a:rPr>
              <a:t>Multithreading: exploiting </a:t>
            </a:r>
            <a:r>
              <a:rPr lang="en-US" altLang="zh-TW" i="1" dirty="0">
                <a:solidFill>
                  <a:srgbClr val="FF0000"/>
                </a:solidFill>
              </a:rPr>
              <a:t>thread-level parallelism </a:t>
            </a:r>
            <a:r>
              <a:rPr lang="en-US" altLang="zh-TW" dirty="0">
                <a:solidFill>
                  <a:srgbClr val="FF0000"/>
                </a:solidFill>
              </a:rPr>
              <a:t>to improve uniprocessor throughput (Sec. 3.12)</a:t>
            </a:r>
          </a:p>
          <a:p>
            <a:r>
              <a:rPr lang="en-US" altLang="zh-TW" dirty="0" smtClean="0"/>
              <a:t>Advanced techniques for instruction delivery and speculation (Sec. 3.9)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E46622D-7779-4F88-97BF-BBFA60D73A48}" type="slidenum">
              <a:rPr lang="zh-TW" altLang="en-US" smtClean="0"/>
              <a:pPr/>
              <a:t>18</a:t>
            </a:fld>
            <a:endParaRPr lang="zh-TW" altLang="zh-TW"/>
          </a:p>
        </p:txBody>
      </p:sp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18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23033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So Far, Focus on ILP for Pipelines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Branch prediction</a:t>
            </a:r>
          </a:p>
          <a:p>
            <a:pPr lvl="1"/>
            <a:r>
              <a:rPr lang="en-US" altLang="zh-TW" dirty="0" smtClean="0"/>
              <a:t>Shorten branch decision time </a:t>
            </a:r>
            <a:r>
              <a:rPr lang="en-US" altLang="zh-TW" dirty="0" smtClean="0">
                <a:sym typeface="Wingdings" panose="05000000000000000000" pitchFamily="2" charset="2"/>
              </a:rPr>
              <a:t> reduce impact of control dependence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Dynamic scheduling and out-of-order execution:</a:t>
            </a:r>
          </a:p>
          <a:p>
            <a:pPr lvl="1"/>
            <a:r>
              <a:rPr lang="en-US" altLang="zh-TW" dirty="0" smtClean="0"/>
              <a:t>Do not allow a long-latency instruction to block the </a:t>
            </a:r>
            <a:r>
              <a:rPr lang="en-US" altLang="zh-TW" i="1" dirty="0" smtClean="0"/>
              <a:t>execution</a:t>
            </a:r>
            <a:r>
              <a:rPr lang="en-US" altLang="zh-TW" dirty="0" smtClean="0"/>
              <a:t> of following independent instructions</a:t>
            </a:r>
          </a:p>
          <a:p>
            <a:pPr lvl="1"/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endParaRPr lang="en-US" altLang="zh-TW" dirty="0"/>
          </a:p>
          <a:p>
            <a:r>
              <a:rPr lang="en-US" altLang="zh-TW" dirty="0" smtClean="0"/>
              <a:t>ROB and speculative execution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E46622D-7779-4F88-97BF-BBFA60D73A48}" type="slidenum">
              <a:rPr lang="zh-TW" altLang="en-US" smtClean="0"/>
              <a:pPr/>
              <a:t>1</a:t>
            </a:fld>
            <a:endParaRPr lang="zh-TW" altLang="zh-TW"/>
          </a:p>
        </p:txBody>
      </p:sp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1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  <p:grpSp>
        <p:nvGrpSpPr>
          <p:cNvPr id="78" name="群組 77"/>
          <p:cNvGrpSpPr/>
          <p:nvPr/>
        </p:nvGrpSpPr>
        <p:grpSpPr>
          <a:xfrm>
            <a:off x="2627784" y="2439807"/>
            <a:ext cx="4609682" cy="307777"/>
            <a:chOff x="2627784" y="2502523"/>
            <a:chExt cx="4609682" cy="307777"/>
          </a:xfrm>
        </p:grpSpPr>
        <p:sp>
          <p:nvSpPr>
            <p:cNvPr id="6" name="Rectangle 51"/>
            <p:cNvSpPr>
              <a:spLocks noChangeArrowheads="1"/>
            </p:cNvSpPr>
            <p:nvPr/>
          </p:nvSpPr>
          <p:spPr bwMode="auto">
            <a:xfrm>
              <a:off x="2627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7" name="Rectangle 52"/>
            <p:cNvSpPr>
              <a:spLocks noChangeArrowheads="1"/>
            </p:cNvSpPr>
            <p:nvPr/>
          </p:nvSpPr>
          <p:spPr bwMode="auto">
            <a:xfrm>
              <a:off x="3008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8" name="Rectangle 53"/>
            <p:cNvSpPr>
              <a:spLocks noChangeArrowheads="1"/>
            </p:cNvSpPr>
            <p:nvPr/>
          </p:nvSpPr>
          <p:spPr bwMode="auto">
            <a:xfrm>
              <a:off x="3389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" name="Rectangle 54"/>
            <p:cNvSpPr>
              <a:spLocks noChangeArrowheads="1"/>
            </p:cNvSpPr>
            <p:nvPr/>
          </p:nvSpPr>
          <p:spPr bwMode="auto">
            <a:xfrm>
              <a:off x="3770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0" name="Rectangle 55"/>
            <p:cNvSpPr>
              <a:spLocks noChangeArrowheads="1"/>
            </p:cNvSpPr>
            <p:nvPr/>
          </p:nvSpPr>
          <p:spPr bwMode="auto">
            <a:xfrm>
              <a:off x="4151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1" name="Rectangle 56"/>
            <p:cNvSpPr>
              <a:spLocks noChangeArrowheads="1"/>
            </p:cNvSpPr>
            <p:nvPr/>
          </p:nvSpPr>
          <p:spPr bwMode="auto">
            <a:xfrm>
              <a:off x="4532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2" name="Rectangle 57"/>
            <p:cNvSpPr>
              <a:spLocks noChangeArrowheads="1"/>
            </p:cNvSpPr>
            <p:nvPr/>
          </p:nvSpPr>
          <p:spPr bwMode="auto">
            <a:xfrm>
              <a:off x="4913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3" name="Rectangle 58"/>
            <p:cNvSpPr>
              <a:spLocks noChangeArrowheads="1"/>
            </p:cNvSpPr>
            <p:nvPr/>
          </p:nvSpPr>
          <p:spPr bwMode="auto">
            <a:xfrm>
              <a:off x="5294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4" name="Rectangle 59"/>
            <p:cNvSpPr>
              <a:spLocks noChangeArrowheads="1"/>
            </p:cNvSpPr>
            <p:nvPr/>
          </p:nvSpPr>
          <p:spPr bwMode="auto">
            <a:xfrm>
              <a:off x="5675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5" name="Rectangle 60"/>
            <p:cNvSpPr>
              <a:spLocks noChangeArrowheads="1"/>
            </p:cNvSpPr>
            <p:nvPr/>
          </p:nvSpPr>
          <p:spPr bwMode="auto">
            <a:xfrm>
              <a:off x="6056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6" name="Rectangle 61"/>
            <p:cNvSpPr>
              <a:spLocks noChangeArrowheads="1"/>
            </p:cNvSpPr>
            <p:nvPr/>
          </p:nvSpPr>
          <p:spPr bwMode="auto">
            <a:xfrm>
              <a:off x="6437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7" name="Rectangle 62"/>
            <p:cNvSpPr>
              <a:spLocks noChangeArrowheads="1"/>
            </p:cNvSpPr>
            <p:nvPr/>
          </p:nvSpPr>
          <p:spPr bwMode="auto">
            <a:xfrm>
              <a:off x="6818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27" name="Text Box 72"/>
            <p:cNvSpPr txBox="1">
              <a:spLocks noChangeArrowheads="1"/>
            </p:cNvSpPr>
            <p:nvPr/>
          </p:nvSpPr>
          <p:spPr bwMode="auto">
            <a:xfrm>
              <a:off x="2631778" y="2502523"/>
              <a:ext cx="81047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PC Fetch</a:t>
              </a:r>
            </a:p>
          </p:txBody>
        </p:sp>
        <p:sp>
          <p:nvSpPr>
            <p:cNvPr id="30" name="Text Box 76"/>
            <p:cNvSpPr txBox="1">
              <a:spLocks noChangeArrowheads="1"/>
            </p:cNvSpPr>
            <p:nvPr/>
          </p:nvSpPr>
          <p:spPr bwMode="auto">
            <a:xfrm>
              <a:off x="3433304" y="2502523"/>
              <a:ext cx="78265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Rename</a:t>
              </a:r>
            </a:p>
          </p:txBody>
        </p:sp>
        <p:sp>
          <p:nvSpPr>
            <p:cNvPr id="33" name="Text Box 79"/>
            <p:cNvSpPr txBox="1">
              <a:spLocks noChangeArrowheads="1"/>
            </p:cNvSpPr>
            <p:nvPr/>
          </p:nvSpPr>
          <p:spPr bwMode="auto">
            <a:xfrm>
              <a:off x="4143946" y="2502523"/>
              <a:ext cx="81560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Dispatch</a:t>
              </a:r>
            </a:p>
          </p:txBody>
        </p:sp>
        <p:sp>
          <p:nvSpPr>
            <p:cNvPr id="34" name="Text Box 80"/>
            <p:cNvSpPr txBox="1">
              <a:spLocks noChangeArrowheads="1"/>
            </p:cNvSpPr>
            <p:nvPr/>
          </p:nvSpPr>
          <p:spPr bwMode="auto">
            <a:xfrm>
              <a:off x="4907126" y="2502523"/>
              <a:ext cx="74898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 err="1">
                  <a:latin typeface="+mn-lt"/>
                </a:rPr>
                <a:t>Reg</a:t>
              </a:r>
              <a:r>
                <a:rPr lang="en-US" sz="1400" dirty="0">
                  <a:latin typeface="+mn-lt"/>
                </a:rPr>
                <a:t> File</a:t>
              </a:r>
            </a:p>
          </p:txBody>
        </p:sp>
        <p:sp>
          <p:nvSpPr>
            <p:cNvPr id="35" name="Text Box 81"/>
            <p:cNvSpPr txBox="1">
              <a:spLocks noChangeArrowheads="1"/>
            </p:cNvSpPr>
            <p:nvPr/>
          </p:nvSpPr>
          <p:spPr bwMode="auto">
            <a:xfrm>
              <a:off x="5724128" y="2502523"/>
              <a:ext cx="51174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Exec</a:t>
              </a:r>
            </a:p>
          </p:txBody>
        </p:sp>
        <p:sp>
          <p:nvSpPr>
            <p:cNvPr id="36" name="Text Box 82"/>
            <p:cNvSpPr txBox="1">
              <a:spLocks noChangeArrowheads="1"/>
            </p:cNvSpPr>
            <p:nvPr/>
          </p:nvSpPr>
          <p:spPr bwMode="auto">
            <a:xfrm>
              <a:off x="6474115" y="2502523"/>
              <a:ext cx="76335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 smtClean="0">
                  <a:latin typeface="+mn-lt"/>
                </a:rPr>
                <a:t>Commit</a:t>
              </a:r>
              <a:endParaRPr lang="en-US" sz="1400" dirty="0">
                <a:latin typeface="+mn-lt"/>
              </a:endParaRPr>
            </a:p>
          </p:txBody>
        </p:sp>
      </p:grpSp>
      <p:sp>
        <p:nvSpPr>
          <p:cNvPr id="37" name="Text Box 83"/>
          <p:cNvSpPr txBox="1">
            <a:spLocks noChangeArrowheads="1"/>
          </p:cNvSpPr>
          <p:nvPr/>
        </p:nvSpPr>
        <p:spPr bwMode="auto">
          <a:xfrm>
            <a:off x="6120000" y="2466000"/>
            <a:ext cx="263118" cy="2769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 lIns="0" tIns="0" rIns="0" bIns="0" anchor="ctr" anchorCtr="1">
            <a:spAutoFit/>
          </a:bodyPr>
          <a:lstStyle/>
          <a:p>
            <a:pPr algn="l" eaLnBrk="0" hangingPunct="0"/>
            <a:r>
              <a:rPr lang="en-US" sz="1800" b="1" dirty="0" smtClean="0">
                <a:solidFill>
                  <a:srgbClr val="0070C0"/>
                </a:solidFill>
                <a:latin typeface="+mn-lt"/>
              </a:rPr>
              <a:t>Br</a:t>
            </a:r>
            <a:endParaRPr lang="en-US" sz="18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4" name="向下箭號 3"/>
          <p:cNvSpPr/>
          <p:nvPr/>
        </p:nvSpPr>
        <p:spPr bwMode="auto">
          <a:xfrm>
            <a:off x="6084168" y="1998132"/>
            <a:ext cx="255872" cy="369332"/>
          </a:xfrm>
          <a:prstGeom prst="downArrow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85" name="向下箭號 84"/>
          <p:cNvSpPr/>
          <p:nvPr/>
        </p:nvSpPr>
        <p:spPr bwMode="auto">
          <a:xfrm>
            <a:off x="3037017" y="1988840"/>
            <a:ext cx="255872" cy="369332"/>
          </a:xfrm>
          <a:prstGeom prst="downArrow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grpSp>
        <p:nvGrpSpPr>
          <p:cNvPr id="87" name="群組 86"/>
          <p:cNvGrpSpPr/>
          <p:nvPr/>
        </p:nvGrpSpPr>
        <p:grpSpPr>
          <a:xfrm>
            <a:off x="2627784" y="4077072"/>
            <a:ext cx="4609682" cy="307777"/>
            <a:chOff x="2627784" y="2502523"/>
            <a:chExt cx="4609682" cy="307777"/>
          </a:xfrm>
        </p:grpSpPr>
        <p:sp>
          <p:nvSpPr>
            <p:cNvPr id="88" name="Rectangle 51"/>
            <p:cNvSpPr>
              <a:spLocks noChangeArrowheads="1"/>
            </p:cNvSpPr>
            <p:nvPr/>
          </p:nvSpPr>
          <p:spPr bwMode="auto">
            <a:xfrm>
              <a:off x="2627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89" name="Rectangle 52"/>
            <p:cNvSpPr>
              <a:spLocks noChangeArrowheads="1"/>
            </p:cNvSpPr>
            <p:nvPr/>
          </p:nvSpPr>
          <p:spPr bwMode="auto">
            <a:xfrm>
              <a:off x="3008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0" name="Rectangle 53"/>
            <p:cNvSpPr>
              <a:spLocks noChangeArrowheads="1"/>
            </p:cNvSpPr>
            <p:nvPr/>
          </p:nvSpPr>
          <p:spPr bwMode="auto">
            <a:xfrm>
              <a:off x="3389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1" name="Rectangle 54"/>
            <p:cNvSpPr>
              <a:spLocks noChangeArrowheads="1"/>
            </p:cNvSpPr>
            <p:nvPr/>
          </p:nvSpPr>
          <p:spPr bwMode="auto">
            <a:xfrm>
              <a:off x="3770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2" name="Rectangle 55"/>
            <p:cNvSpPr>
              <a:spLocks noChangeArrowheads="1"/>
            </p:cNvSpPr>
            <p:nvPr/>
          </p:nvSpPr>
          <p:spPr bwMode="auto">
            <a:xfrm>
              <a:off x="4151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3" name="Rectangle 56"/>
            <p:cNvSpPr>
              <a:spLocks noChangeArrowheads="1"/>
            </p:cNvSpPr>
            <p:nvPr/>
          </p:nvSpPr>
          <p:spPr bwMode="auto">
            <a:xfrm>
              <a:off x="4532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4" name="Rectangle 57"/>
            <p:cNvSpPr>
              <a:spLocks noChangeArrowheads="1"/>
            </p:cNvSpPr>
            <p:nvPr/>
          </p:nvSpPr>
          <p:spPr bwMode="auto">
            <a:xfrm>
              <a:off x="4913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5" name="Rectangle 58"/>
            <p:cNvSpPr>
              <a:spLocks noChangeArrowheads="1"/>
            </p:cNvSpPr>
            <p:nvPr/>
          </p:nvSpPr>
          <p:spPr bwMode="auto">
            <a:xfrm>
              <a:off x="5294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6" name="Rectangle 59"/>
            <p:cNvSpPr>
              <a:spLocks noChangeArrowheads="1"/>
            </p:cNvSpPr>
            <p:nvPr/>
          </p:nvSpPr>
          <p:spPr bwMode="auto">
            <a:xfrm>
              <a:off x="5675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7" name="Rectangle 60"/>
            <p:cNvSpPr>
              <a:spLocks noChangeArrowheads="1"/>
            </p:cNvSpPr>
            <p:nvPr/>
          </p:nvSpPr>
          <p:spPr bwMode="auto">
            <a:xfrm>
              <a:off x="6056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8" name="Rectangle 61"/>
            <p:cNvSpPr>
              <a:spLocks noChangeArrowheads="1"/>
            </p:cNvSpPr>
            <p:nvPr/>
          </p:nvSpPr>
          <p:spPr bwMode="auto">
            <a:xfrm>
              <a:off x="6437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99" name="Rectangle 62"/>
            <p:cNvSpPr>
              <a:spLocks noChangeArrowheads="1"/>
            </p:cNvSpPr>
            <p:nvPr/>
          </p:nvSpPr>
          <p:spPr bwMode="auto">
            <a:xfrm>
              <a:off x="6818784" y="2504011"/>
              <a:ext cx="381000" cy="304800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eaLnBrk="0" hangingPunct="0"/>
              <a:endParaRPr lang="en-US" sz="14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endParaRPr>
            </a:p>
          </p:txBody>
        </p:sp>
        <p:sp>
          <p:nvSpPr>
            <p:cNvPr id="100" name="Text Box 72"/>
            <p:cNvSpPr txBox="1">
              <a:spLocks noChangeArrowheads="1"/>
            </p:cNvSpPr>
            <p:nvPr/>
          </p:nvSpPr>
          <p:spPr bwMode="auto">
            <a:xfrm>
              <a:off x="2631778" y="2502523"/>
              <a:ext cx="81047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PC Fetch</a:t>
              </a:r>
            </a:p>
          </p:txBody>
        </p:sp>
        <p:sp>
          <p:nvSpPr>
            <p:cNvPr id="101" name="Text Box 76"/>
            <p:cNvSpPr txBox="1">
              <a:spLocks noChangeArrowheads="1"/>
            </p:cNvSpPr>
            <p:nvPr/>
          </p:nvSpPr>
          <p:spPr bwMode="auto">
            <a:xfrm>
              <a:off x="3433304" y="2502523"/>
              <a:ext cx="782650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Rename</a:t>
              </a:r>
            </a:p>
          </p:txBody>
        </p:sp>
        <p:sp>
          <p:nvSpPr>
            <p:cNvPr id="102" name="Text Box 79"/>
            <p:cNvSpPr txBox="1">
              <a:spLocks noChangeArrowheads="1"/>
            </p:cNvSpPr>
            <p:nvPr/>
          </p:nvSpPr>
          <p:spPr bwMode="auto">
            <a:xfrm>
              <a:off x="4143946" y="2502523"/>
              <a:ext cx="81560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Dispatch</a:t>
              </a:r>
            </a:p>
          </p:txBody>
        </p:sp>
        <p:sp>
          <p:nvSpPr>
            <p:cNvPr id="103" name="Text Box 80"/>
            <p:cNvSpPr txBox="1">
              <a:spLocks noChangeArrowheads="1"/>
            </p:cNvSpPr>
            <p:nvPr/>
          </p:nvSpPr>
          <p:spPr bwMode="auto">
            <a:xfrm>
              <a:off x="4907126" y="2502523"/>
              <a:ext cx="748988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 err="1">
                  <a:latin typeface="+mn-lt"/>
                </a:rPr>
                <a:t>Reg</a:t>
              </a:r>
              <a:r>
                <a:rPr lang="en-US" sz="1400" dirty="0">
                  <a:latin typeface="+mn-lt"/>
                </a:rPr>
                <a:t> File</a:t>
              </a:r>
            </a:p>
          </p:txBody>
        </p:sp>
        <p:sp>
          <p:nvSpPr>
            <p:cNvPr id="104" name="Text Box 81"/>
            <p:cNvSpPr txBox="1">
              <a:spLocks noChangeArrowheads="1"/>
            </p:cNvSpPr>
            <p:nvPr/>
          </p:nvSpPr>
          <p:spPr bwMode="auto">
            <a:xfrm>
              <a:off x="5724128" y="2502523"/>
              <a:ext cx="511743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>
                  <a:latin typeface="+mn-lt"/>
                </a:rPr>
                <a:t>Exec</a:t>
              </a:r>
            </a:p>
          </p:txBody>
        </p:sp>
        <p:sp>
          <p:nvSpPr>
            <p:cNvPr id="105" name="Text Box 82"/>
            <p:cNvSpPr txBox="1">
              <a:spLocks noChangeArrowheads="1"/>
            </p:cNvSpPr>
            <p:nvPr/>
          </p:nvSpPr>
          <p:spPr bwMode="auto">
            <a:xfrm>
              <a:off x="6474115" y="2502523"/>
              <a:ext cx="763351" cy="3077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1400" dirty="0" smtClean="0">
                  <a:latin typeface="+mn-lt"/>
                </a:rPr>
                <a:t>Commit</a:t>
              </a:r>
              <a:endParaRPr lang="en-US" sz="1400" dirty="0">
                <a:latin typeface="+mn-lt"/>
              </a:endParaRPr>
            </a:p>
          </p:txBody>
        </p:sp>
      </p:grpSp>
      <p:sp>
        <p:nvSpPr>
          <p:cNvPr id="106" name="Rectangle 60"/>
          <p:cNvSpPr>
            <a:spLocks noChangeArrowheads="1"/>
          </p:cNvSpPr>
          <p:nvPr/>
        </p:nvSpPr>
        <p:spPr bwMode="auto">
          <a:xfrm>
            <a:off x="5677200" y="4075200"/>
            <a:ext cx="381000" cy="304800"/>
          </a:xfrm>
          <a:prstGeom prst="rect">
            <a:avLst/>
          </a:prstGeom>
          <a:pattFill prst="dkUpDiag">
            <a:fgClr>
              <a:srgbClr val="FF99FF"/>
            </a:fgClr>
            <a:bgClr>
              <a:schemeClr val="bg1"/>
            </a:bgClr>
          </a:pattFill>
          <a:ln w="1905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0" hangingPunct="0"/>
            <a:endParaRPr lang="en-US" sz="14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107" name="Rectangle 60"/>
          <p:cNvSpPr>
            <a:spLocks noChangeArrowheads="1"/>
          </p:cNvSpPr>
          <p:nvPr/>
        </p:nvSpPr>
        <p:spPr bwMode="auto">
          <a:xfrm>
            <a:off x="5703168" y="4492352"/>
            <a:ext cx="381000" cy="304800"/>
          </a:xfrm>
          <a:prstGeom prst="rect">
            <a:avLst/>
          </a:prstGeom>
          <a:solidFill>
            <a:srgbClr val="FF99FF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0" hangingPunct="0"/>
            <a:endParaRPr lang="en-US" sz="14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sp>
        <p:nvSpPr>
          <p:cNvPr id="108" name="Rectangle 60"/>
          <p:cNvSpPr>
            <a:spLocks noChangeArrowheads="1"/>
          </p:cNvSpPr>
          <p:nvPr/>
        </p:nvSpPr>
        <p:spPr bwMode="auto">
          <a:xfrm>
            <a:off x="5703168" y="4924400"/>
            <a:ext cx="381000" cy="304800"/>
          </a:xfrm>
          <a:prstGeom prst="rect">
            <a:avLst/>
          </a:prstGeom>
          <a:solidFill>
            <a:srgbClr val="FF99FF"/>
          </a:solidFill>
          <a:ln w="19050">
            <a:solidFill>
              <a:srgbClr val="FF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eaLnBrk="0" hangingPunct="0"/>
            <a:endParaRPr lang="en-US" sz="14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n-lt"/>
            </a:endParaRPr>
          </a:p>
        </p:txBody>
      </p:sp>
      <p:cxnSp>
        <p:nvCxnSpPr>
          <p:cNvPr id="82" name="直線單箭頭接點 81"/>
          <p:cNvCxnSpPr>
            <a:stCxn id="95" idx="2"/>
            <a:endCxn id="107" idx="1"/>
          </p:cNvCxnSpPr>
          <p:nvPr/>
        </p:nvCxnSpPr>
        <p:spPr bwMode="auto">
          <a:xfrm>
            <a:off x="5485284" y="4383360"/>
            <a:ext cx="217884" cy="2613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直線單箭頭接點 108"/>
          <p:cNvCxnSpPr>
            <a:endCxn id="108" idx="1"/>
          </p:cNvCxnSpPr>
          <p:nvPr/>
        </p:nvCxnSpPr>
        <p:spPr bwMode="auto">
          <a:xfrm>
            <a:off x="5013508" y="4380000"/>
            <a:ext cx="689660" cy="696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矩形 109"/>
          <p:cNvSpPr/>
          <p:nvPr/>
        </p:nvSpPr>
        <p:spPr bwMode="auto">
          <a:xfrm>
            <a:off x="6731000" y="4492352"/>
            <a:ext cx="937344" cy="736848"/>
          </a:xfrm>
          <a:prstGeom prst="rect">
            <a:avLst/>
          </a:prstGeom>
          <a:solidFill>
            <a:srgbClr val="99FF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TW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標楷體" panose="03000509000000000000" pitchFamily="65" charset="-120"/>
              </a:rPr>
              <a:t>ROB</a:t>
            </a:r>
            <a:endParaRPr kumimoji="0" lang="zh-TW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  <p:cxnSp>
        <p:nvCxnSpPr>
          <p:cNvPr id="112" name="直線單箭頭接點 111"/>
          <p:cNvCxnSpPr>
            <a:stCxn id="106" idx="3"/>
            <a:endCxn id="110" idx="1"/>
          </p:cNvCxnSpPr>
          <p:nvPr/>
        </p:nvCxnSpPr>
        <p:spPr bwMode="auto">
          <a:xfrm>
            <a:off x="6058200" y="4227600"/>
            <a:ext cx="672800" cy="63317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4" name="直線單箭頭接點 113"/>
          <p:cNvCxnSpPr>
            <a:stCxn id="107" idx="3"/>
            <a:endCxn id="110" idx="1"/>
          </p:cNvCxnSpPr>
          <p:nvPr/>
        </p:nvCxnSpPr>
        <p:spPr bwMode="auto">
          <a:xfrm>
            <a:off x="6084168" y="4644752"/>
            <a:ext cx="646832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7" name="直線單箭頭接點 116"/>
          <p:cNvCxnSpPr>
            <a:stCxn id="108" idx="3"/>
          </p:cNvCxnSpPr>
          <p:nvPr/>
        </p:nvCxnSpPr>
        <p:spPr bwMode="auto">
          <a:xfrm flipV="1">
            <a:off x="6084168" y="4860776"/>
            <a:ext cx="646832" cy="21602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04862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1.85185E-6 L 0.33593 0.00833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788" y="417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9"/>
                                            </p:cond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4" grpId="0" animBg="1"/>
      <p:bldP spid="4" grpId="1" animBg="1"/>
      <p:bldP spid="4" grpId="3" animBg="1"/>
      <p:bldP spid="85" grpId="0" animBg="1"/>
      <p:bldP spid="85" grpId="1" animBg="1"/>
      <p:bldP spid="106" grpId="0" animBg="1"/>
      <p:bldP spid="107" grpId="0" animBg="1"/>
      <p:bldP spid="108" grpId="0" animBg="1"/>
      <p:bldP spid="1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Hardware Multithreading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Exploiting </a:t>
            </a:r>
            <a:r>
              <a:rPr lang="en-US" altLang="zh-TW" i="1" dirty="0" smtClean="0"/>
              <a:t>thread-level parallelism</a:t>
            </a:r>
            <a:r>
              <a:rPr lang="en-US" altLang="zh-TW" dirty="0" smtClean="0"/>
              <a:t> (TLP)</a:t>
            </a:r>
          </a:p>
          <a:p>
            <a:pPr lvl="1"/>
            <a:r>
              <a:rPr lang="en-US" altLang="zh-TW" dirty="0" smtClean="0"/>
              <a:t>TLP from multiprogramming (from </a:t>
            </a:r>
            <a:r>
              <a:rPr lang="en-US" altLang="zh-TW" dirty="0" err="1" smtClean="0"/>
              <a:t>indep</a:t>
            </a:r>
            <a:r>
              <a:rPr lang="en-US" altLang="zh-TW" dirty="0" smtClean="0"/>
              <a:t>. sequential jobs)</a:t>
            </a:r>
          </a:p>
          <a:p>
            <a:pPr lvl="1"/>
            <a:r>
              <a:rPr lang="en-US" altLang="zh-TW" dirty="0" smtClean="0"/>
              <a:t>TLP from multithreaded applications</a:t>
            </a:r>
          </a:p>
          <a:p>
            <a:r>
              <a:rPr lang="en-US" altLang="zh-TW" dirty="0"/>
              <a:t>Need to maintain for each thread its own </a:t>
            </a:r>
            <a:r>
              <a:rPr lang="en-US" altLang="zh-TW" i="1" dirty="0" smtClean="0">
                <a:solidFill>
                  <a:srgbClr val="FF0000"/>
                </a:solidFill>
              </a:rPr>
              <a:t>context</a:t>
            </a:r>
            <a:r>
              <a:rPr lang="en-US" altLang="zh-TW" dirty="0" smtClean="0"/>
              <a:t> </a:t>
            </a:r>
            <a:r>
              <a:rPr lang="en-US" altLang="zh-TW" dirty="0" smtClean="0">
                <a:solidFill>
                  <a:srgbClr val="FF0000"/>
                </a:solidFill>
              </a:rPr>
              <a:t>(</a:t>
            </a:r>
            <a:r>
              <a:rPr lang="en-US" altLang="zh-TW" dirty="0" err="1" smtClean="0">
                <a:solidFill>
                  <a:srgbClr val="FF0000"/>
                </a:solidFill>
              </a:rPr>
              <a:t>prog</a:t>
            </a:r>
            <a:r>
              <a:rPr lang="en-US" altLang="zh-TW" dirty="0">
                <a:solidFill>
                  <a:srgbClr val="FF0000"/>
                </a:solidFill>
              </a:rPr>
              <a:t>. s</a:t>
            </a:r>
            <a:r>
              <a:rPr lang="en-US" altLang="zh-TW" dirty="0" smtClean="0">
                <a:solidFill>
                  <a:srgbClr val="FF0000"/>
                </a:solidFill>
              </a:rPr>
              <a:t>tate) </a:t>
            </a:r>
            <a:r>
              <a:rPr lang="en-US" altLang="zh-TW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multiple register files</a:t>
            </a:r>
            <a:endParaRPr lang="en-US" altLang="zh-TW" dirty="0">
              <a:solidFill>
                <a:srgbClr val="FF0000"/>
              </a:solidFill>
            </a:endParaRPr>
          </a:p>
          <a:p>
            <a:pPr lvl="1"/>
            <a:r>
              <a:rPr lang="en-US" altLang="zh-TW" dirty="0" smtClean="0"/>
              <a:t>PC</a:t>
            </a:r>
            <a:r>
              <a:rPr lang="en-US" altLang="zh-TW" dirty="0"/>
              <a:t>,  general purpose </a:t>
            </a:r>
            <a:r>
              <a:rPr lang="en-US" altLang="zh-TW" dirty="0" smtClean="0"/>
              <a:t>registers, virtual-memory </a:t>
            </a:r>
            <a:r>
              <a:rPr lang="en-US" altLang="zh-TW" dirty="0"/>
              <a:t>page-table-base </a:t>
            </a:r>
            <a:r>
              <a:rPr lang="en-US" altLang="zh-TW" dirty="0" smtClean="0"/>
              <a:t>register, exception-handling registers, stack, …</a:t>
            </a:r>
            <a:endParaRPr lang="en-US" altLang="zh-TW" dirty="0"/>
          </a:p>
          <a:p>
            <a:r>
              <a:rPr lang="en-US" altLang="zh-TW" dirty="0" smtClean="0"/>
              <a:t>Strategies for executing instructions from different threads in the same pipeline</a:t>
            </a:r>
          </a:p>
          <a:p>
            <a:pPr lvl="1"/>
            <a:r>
              <a:rPr lang="en-US" altLang="zh-TW" dirty="0" smtClean="0"/>
              <a:t>Mixed execution of instructions from different threads</a:t>
            </a:r>
          </a:p>
          <a:p>
            <a:pPr lvl="1"/>
            <a:r>
              <a:rPr lang="en-US" altLang="zh-TW" dirty="0" smtClean="0"/>
              <a:t>Thread context switch every cycle (we have just seen it)</a:t>
            </a:r>
          </a:p>
          <a:p>
            <a:pPr lvl="1"/>
            <a:r>
              <a:rPr lang="en-US" altLang="zh-TW" dirty="0" smtClean="0"/>
              <a:t>Thread context switch on long-latency events (traditional)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19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59916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Strategies for Multithreaded Execution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20</a:t>
            </a:fld>
            <a:endParaRPr lang="zh-TW" altLang="zh-TW"/>
          </a:p>
        </p:txBody>
      </p:sp>
      <p:grpSp>
        <p:nvGrpSpPr>
          <p:cNvPr id="41988" name="Group 3"/>
          <p:cNvGrpSpPr>
            <a:grpSpLocks/>
          </p:cNvGrpSpPr>
          <p:nvPr/>
        </p:nvGrpSpPr>
        <p:grpSpPr bwMode="auto">
          <a:xfrm>
            <a:off x="1638300" y="1447800"/>
            <a:ext cx="1143000" cy="3581400"/>
            <a:chOff x="528" y="912"/>
            <a:chExt cx="720" cy="2256"/>
          </a:xfrm>
        </p:grpSpPr>
        <p:sp>
          <p:nvSpPr>
            <p:cNvPr id="42155" name="Rectangle 4"/>
            <p:cNvSpPr>
              <a:spLocks noChangeArrowheads="1"/>
            </p:cNvSpPr>
            <p:nvPr/>
          </p:nvSpPr>
          <p:spPr bwMode="auto">
            <a:xfrm>
              <a:off x="528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6" name="Rectangle 5"/>
            <p:cNvSpPr>
              <a:spLocks noChangeArrowheads="1"/>
            </p:cNvSpPr>
            <p:nvPr/>
          </p:nvSpPr>
          <p:spPr bwMode="auto">
            <a:xfrm>
              <a:off x="720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7" name="Rectangle 6"/>
            <p:cNvSpPr>
              <a:spLocks noChangeArrowheads="1"/>
            </p:cNvSpPr>
            <p:nvPr/>
          </p:nvSpPr>
          <p:spPr bwMode="auto">
            <a:xfrm>
              <a:off x="912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8" name="Rectangle 7"/>
            <p:cNvSpPr>
              <a:spLocks noChangeArrowheads="1"/>
            </p:cNvSpPr>
            <p:nvPr/>
          </p:nvSpPr>
          <p:spPr bwMode="auto">
            <a:xfrm>
              <a:off x="1104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9" name="Rectangle 8"/>
            <p:cNvSpPr>
              <a:spLocks noChangeArrowheads="1"/>
            </p:cNvSpPr>
            <p:nvPr/>
          </p:nvSpPr>
          <p:spPr bwMode="auto">
            <a:xfrm>
              <a:off x="528" y="110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0" name="Rectangle 9"/>
            <p:cNvSpPr>
              <a:spLocks noChangeArrowheads="1"/>
            </p:cNvSpPr>
            <p:nvPr/>
          </p:nvSpPr>
          <p:spPr bwMode="auto">
            <a:xfrm>
              <a:off x="720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1" name="Rectangle 10"/>
            <p:cNvSpPr>
              <a:spLocks noChangeArrowheads="1"/>
            </p:cNvSpPr>
            <p:nvPr/>
          </p:nvSpPr>
          <p:spPr bwMode="auto">
            <a:xfrm>
              <a:off x="912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2" name="Rectangle 11"/>
            <p:cNvSpPr>
              <a:spLocks noChangeArrowheads="1"/>
            </p:cNvSpPr>
            <p:nvPr/>
          </p:nvSpPr>
          <p:spPr bwMode="auto">
            <a:xfrm>
              <a:off x="1104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3" name="Rectangle 12"/>
            <p:cNvSpPr>
              <a:spLocks noChangeArrowheads="1"/>
            </p:cNvSpPr>
            <p:nvPr/>
          </p:nvSpPr>
          <p:spPr bwMode="auto">
            <a:xfrm>
              <a:off x="528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4" name="Rectangle 13"/>
            <p:cNvSpPr>
              <a:spLocks noChangeArrowheads="1"/>
            </p:cNvSpPr>
            <p:nvPr/>
          </p:nvSpPr>
          <p:spPr bwMode="auto">
            <a:xfrm>
              <a:off x="720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5" name="Rectangle 14"/>
            <p:cNvSpPr>
              <a:spLocks noChangeArrowheads="1"/>
            </p:cNvSpPr>
            <p:nvPr/>
          </p:nvSpPr>
          <p:spPr bwMode="auto">
            <a:xfrm>
              <a:off x="912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6" name="Rectangle 15"/>
            <p:cNvSpPr>
              <a:spLocks noChangeArrowheads="1"/>
            </p:cNvSpPr>
            <p:nvPr/>
          </p:nvSpPr>
          <p:spPr bwMode="auto">
            <a:xfrm>
              <a:off x="1104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7" name="Rectangle 16"/>
            <p:cNvSpPr>
              <a:spLocks noChangeArrowheads="1"/>
            </p:cNvSpPr>
            <p:nvPr/>
          </p:nvSpPr>
          <p:spPr bwMode="auto">
            <a:xfrm>
              <a:off x="528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8" name="Rectangle 17"/>
            <p:cNvSpPr>
              <a:spLocks noChangeArrowheads="1"/>
            </p:cNvSpPr>
            <p:nvPr/>
          </p:nvSpPr>
          <p:spPr bwMode="auto">
            <a:xfrm>
              <a:off x="720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69" name="Rectangle 18"/>
            <p:cNvSpPr>
              <a:spLocks noChangeArrowheads="1"/>
            </p:cNvSpPr>
            <p:nvPr/>
          </p:nvSpPr>
          <p:spPr bwMode="auto">
            <a:xfrm>
              <a:off x="912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0" name="Rectangle 19"/>
            <p:cNvSpPr>
              <a:spLocks noChangeArrowheads="1"/>
            </p:cNvSpPr>
            <p:nvPr/>
          </p:nvSpPr>
          <p:spPr bwMode="auto">
            <a:xfrm>
              <a:off x="1104" y="148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1" name="Rectangle 20"/>
            <p:cNvSpPr>
              <a:spLocks noChangeArrowheads="1"/>
            </p:cNvSpPr>
            <p:nvPr/>
          </p:nvSpPr>
          <p:spPr bwMode="auto">
            <a:xfrm>
              <a:off x="528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2" name="Rectangle 21"/>
            <p:cNvSpPr>
              <a:spLocks noChangeArrowheads="1"/>
            </p:cNvSpPr>
            <p:nvPr/>
          </p:nvSpPr>
          <p:spPr bwMode="auto">
            <a:xfrm>
              <a:off x="720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3" name="Rectangle 22"/>
            <p:cNvSpPr>
              <a:spLocks noChangeArrowheads="1"/>
            </p:cNvSpPr>
            <p:nvPr/>
          </p:nvSpPr>
          <p:spPr bwMode="auto">
            <a:xfrm>
              <a:off x="912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4" name="Rectangle 23"/>
            <p:cNvSpPr>
              <a:spLocks noChangeArrowheads="1"/>
            </p:cNvSpPr>
            <p:nvPr/>
          </p:nvSpPr>
          <p:spPr bwMode="auto">
            <a:xfrm>
              <a:off x="1104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5" name="Rectangle 24"/>
            <p:cNvSpPr>
              <a:spLocks noChangeArrowheads="1"/>
            </p:cNvSpPr>
            <p:nvPr/>
          </p:nvSpPr>
          <p:spPr bwMode="auto">
            <a:xfrm>
              <a:off x="528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6" name="Rectangle 25"/>
            <p:cNvSpPr>
              <a:spLocks noChangeArrowheads="1"/>
            </p:cNvSpPr>
            <p:nvPr/>
          </p:nvSpPr>
          <p:spPr bwMode="auto">
            <a:xfrm>
              <a:off x="720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7" name="Rectangle 26"/>
            <p:cNvSpPr>
              <a:spLocks noChangeArrowheads="1"/>
            </p:cNvSpPr>
            <p:nvPr/>
          </p:nvSpPr>
          <p:spPr bwMode="auto">
            <a:xfrm>
              <a:off x="912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8" name="Rectangle 27"/>
            <p:cNvSpPr>
              <a:spLocks noChangeArrowheads="1"/>
            </p:cNvSpPr>
            <p:nvPr/>
          </p:nvSpPr>
          <p:spPr bwMode="auto">
            <a:xfrm>
              <a:off x="1104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79" name="Rectangle 28"/>
            <p:cNvSpPr>
              <a:spLocks noChangeArrowheads="1"/>
            </p:cNvSpPr>
            <p:nvPr/>
          </p:nvSpPr>
          <p:spPr bwMode="auto">
            <a:xfrm>
              <a:off x="528" y="206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0" name="Rectangle 29"/>
            <p:cNvSpPr>
              <a:spLocks noChangeArrowheads="1"/>
            </p:cNvSpPr>
            <p:nvPr/>
          </p:nvSpPr>
          <p:spPr bwMode="auto">
            <a:xfrm>
              <a:off x="720" y="206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1" name="Rectangle 30"/>
            <p:cNvSpPr>
              <a:spLocks noChangeArrowheads="1"/>
            </p:cNvSpPr>
            <p:nvPr/>
          </p:nvSpPr>
          <p:spPr bwMode="auto">
            <a:xfrm>
              <a:off x="912" y="206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2" name="Rectangle 31"/>
            <p:cNvSpPr>
              <a:spLocks noChangeArrowheads="1"/>
            </p:cNvSpPr>
            <p:nvPr/>
          </p:nvSpPr>
          <p:spPr bwMode="auto">
            <a:xfrm>
              <a:off x="1104" y="206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3" name="Rectangle 32"/>
            <p:cNvSpPr>
              <a:spLocks noChangeArrowheads="1"/>
            </p:cNvSpPr>
            <p:nvPr/>
          </p:nvSpPr>
          <p:spPr bwMode="auto">
            <a:xfrm>
              <a:off x="528" y="225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4" name="Rectangle 33"/>
            <p:cNvSpPr>
              <a:spLocks noChangeArrowheads="1"/>
            </p:cNvSpPr>
            <p:nvPr/>
          </p:nvSpPr>
          <p:spPr bwMode="auto">
            <a:xfrm>
              <a:off x="720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5" name="Rectangle 34"/>
            <p:cNvSpPr>
              <a:spLocks noChangeArrowheads="1"/>
            </p:cNvSpPr>
            <p:nvPr/>
          </p:nvSpPr>
          <p:spPr bwMode="auto">
            <a:xfrm>
              <a:off x="912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6" name="Rectangle 35"/>
            <p:cNvSpPr>
              <a:spLocks noChangeArrowheads="1"/>
            </p:cNvSpPr>
            <p:nvPr/>
          </p:nvSpPr>
          <p:spPr bwMode="auto">
            <a:xfrm>
              <a:off x="1104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7" name="Rectangle 36"/>
            <p:cNvSpPr>
              <a:spLocks noChangeArrowheads="1"/>
            </p:cNvSpPr>
            <p:nvPr/>
          </p:nvSpPr>
          <p:spPr bwMode="auto">
            <a:xfrm>
              <a:off x="528" y="244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8" name="Rectangle 37"/>
            <p:cNvSpPr>
              <a:spLocks noChangeArrowheads="1"/>
            </p:cNvSpPr>
            <p:nvPr/>
          </p:nvSpPr>
          <p:spPr bwMode="auto">
            <a:xfrm>
              <a:off x="720" y="244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89" name="Rectangle 38"/>
            <p:cNvSpPr>
              <a:spLocks noChangeArrowheads="1"/>
            </p:cNvSpPr>
            <p:nvPr/>
          </p:nvSpPr>
          <p:spPr bwMode="auto">
            <a:xfrm>
              <a:off x="912" y="244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0" name="Rectangle 39"/>
            <p:cNvSpPr>
              <a:spLocks noChangeArrowheads="1"/>
            </p:cNvSpPr>
            <p:nvPr/>
          </p:nvSpPr>
          <p:spPr bwMode="auto">
            <a:xfrm>
              <a:off x="1104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1" name="Rectangle 40"/>
            <p:cNvSpPr>
              <a:spLocks noChangeArrowheads="1"/>
            </p:cNvSpPr>
            <p:nvPr/>
          </p:nvSpPr>
          <p:spPr bwMode="auto">
            <a:xfrm>
              <a:off x="528" y="264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2" name="Rectangle 41"/>
            <p:cNvSpPr>
              <a:spLocks noChangeArrowheads="1"/>
            </p:cNvSpPr>
            <p:nvPr/>
          </p:nvSpPr>
          <p:spPr bwMode="auto">
            <a:xfrm>
              <a:off x="720" y="264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3" name="Rectangle 42"/>
            <p:cNvSpPr>
              <a:spLocks noChangeArrowheads="1"/>
            </p:cNvSpPr>
            <p:nvPr/>
          </p:nvSpPr>
          <p:spPr bwMode="auto">
            <a:xfrm>
              <a:off x="912" y="264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4" name="Rectangle 43"/>
            <p:cNvSpPr>
              <a:spLocks noChangeArrowheads="1"/>
            </p:cNvSpPr>
            <p:nvPr/>
          </p:nvSpPr>
          <p:spPr bwMode="auto">
            <a:xfrm>
              <a:off x="1104" y="264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5" name="Rectangle 44"/>
            <p:cNvSpPr>
              <a:spLocks noChangeArrowheads="1"/>
            </p:cNvSpPr>
            <p:nvPr/>
          </p:nvSpPr>
          <p:spPr bwMode="auto">
            <a:xfrm>
              <a:off x="528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6" name="Rectangle 45"/>
            <p:cNvSpPr>
              <a:spLocks noChangeArrowheads="1"/>
            </p:cNvSpPr>
            <p:nvPr/>
          </p:nvSpPr>
          <p:spPr bwMode="auto">
            <a:xfrm>
              <a:off x="720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7" name="Rectangle 46"/>
            <p:cNvSpPr>
              <a:spLocks noChangeArrowheads="1"/>
            </p:cNvSpPr>
            <p:nvPr/>
          </p:nvSpPr>
          <p:spPr bwMode="auto">
            <a:xfrm>
              <a:off x="912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8" name="Rectangle 47"/>
            <p:cNvSpPr>
              <a:spLocks noChangeArrowheads="1"/>
            </p:cNvSpPr>
            <p:nvPr/>
          </p:nvSpPr>
          <p:spPr bwMode="auto">
            <a:xfrm>
              <a:off x="1104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99" name="Rectangle 48"/>
            <p:cNvSpPr>
              <a:spLocks noChangeArrowheads="1"/>
            </p:cNvSpPr>
            <p:nvPr/>
          </p:nvSpPr>
          <p:spPr bwMode="auto">
            <a:xfrm>
              <a:off x="528" y="302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200" name="Rectangle 49"/>
            <p:cNvSpPr>
              <a:spLocks noChangeArrowheads="1"/>
            </p:cNvSpPr>
            <p:nvPr/>
          </p:nvSpPr>
          <p:spPr bwMode="auto">
            <a:xfrm>
              <a:off x="720" y="302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201" name="Rectangle 50"/>
            <p:cNvSpPr>
              <a:spLocks noChangeArrowheads="1"/>
            </p:cNvSpPr>
            <p:nvPr/>
          </p:nvSpPr>
          <p:spPr bwMode="auto">
            <a:xfrm>
              <a:off x="912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202" name="Rectangle 51"/>
            <p:cNvSpPr>
              <a:spLocks noChangeArrowheads="1"/>
            </p:cNvSpPr>
            <p:nvPr/>
          </p:nvSpPr>
          <p:spPr bwMode="auto">
            <a:xfrm>
              <a:off x="1104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</p:grpSp>
      <p:grpSp>
        <p:nvGrpSpPr>
          <p:cNvPr id="41989" name="Group 52"/>
          <p:cNvGrpSpPr>
            <a:grpSpLocks/>
          </p:cNvGrpSpPr>
          <p:nvPr/>
        </p:nvGrpSpPr>
        <p:grpSpPr bwMode="auto">
          <a:xfrm>
            <a:off x="3162300" y="1447800"/>
            <a:ext cx="1143000" cy="3581400"/>
            <a:chOff x="1584" y="912"/>
            <a:chExt cx="720" cy="2256"/>
          </a:xfrm>
        </p:grpSpPr>
        <p:sp>
          <p:nvSpPr>
            <p:cNvPr id="42107" name="Rectangle 53"/>
            <p:cNvSpPr>
              <a:spLocks noChangeArrowheads="1"/>
            </p:cNvSpPr>
            <p:nvPr/>
          </p:nvSpPr>
          <p:spPr bwMode="auto">
            <a:xfrm>
              <a:off x="1584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8" name="Rectangle 54"/>
            <p:cNvSpPr>
              <a:spLocks noChangeArrowheads="1"/>
            </p:cNvSpPr>
            <p:nvPr/>
          </p:nvSpPr>
          <p:spPr bwMode="auto">
            <a:xfrm>
              <a:off x="1776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9" name="Rectangle 55"/>
            <p:cNvSpPr>
              <a:spLocks noChangeArrowheads="1"/>
            </p:cNvSpPr>
            <p:nvPr/>
          </p:nvSpPr>
          <p:spPr bwMode="auto">
            <a:xfrm>
              <a:off x="1968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0" name="Rectangle 56"/>
            <p:cNvSpPr>
              <a:spLocks noChangeArrowheads="1"/>
            </p:cNvSpPr>
            <p:nvPr/>
          </p:nvSpPr>
          <p:spPr bwMode="auto">
            <a:xfrm>
              <a:off x="2160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1" name="Rectangle 57"/>
            <p:cNvSpPr>
              <a:spLocks noChangeArrowheads="1"/>
            </p:cNvSpPr>
            <p:nvPr/>
          </p:nvSpPr>
          <p:spPr bwMode="auto">
            <a:xfrm>
              <a:off x="1584" y="110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2" name="Rectangle 58"/>
            <p:cNvSpPr>
              <a:spLocks noChangeArrowheads="1"/>
            </p:cNvSpPr>
            <p:nvPr/>
          </p:nvSpPr>
          <p:spPr bwMode="auto">
            <a:xfrm>
              <a:off x="1776" y="110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3" name="Rectangle 59"/>
            <p:cNvSpPr>
              <a:spLocks noChangeArrowheads="1"/>
            </p:cNvSpPr>
            <p:nvPr/>
          </p:nvSpPr>
          <p:spPr bwMode="auto">
            <a:xfrm>
              <a:off x="1968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4" name="Rectangle 60"/>
            <p:cNvSpPr>
              <a:spLocks noChangeArrowheads="1"/>
            </p:cNvSpPr>
            <p:nvPr/>
          </p:nvSpPr>
          <p:spPr bwMode="auto">
            <a:xfrm>
              <a:off x="2160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5" name="Rectangle 61"/>
            <p:cNvSpPr>
              <a:spLocks noChangeArrowheads="1"/>
            </p:cNvSpPr>
            <p:nvPr/>
          </p:nvSpPr>
          <p:spPr bwMode="auto">
            <a:xfrm>
              <a:off x="1584" y="129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6" name="Rectangle 62"/>
            <p:cNvSpPr>
              <a:spLocks noChangeArrowheads="1"/>
            </p:cNvSpPr>
            <p:nvPr/>
          </p:nvSpPr>
          <p:spPr bwMode="auto">
            <a:xfrm>
              <a:off x="1776" y="129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7" name="Rectangle 63"/>
            <p:cNvSpPr>
              <a:spLocks noChangeArrowheads="1"/>
            </p:cNvSpPr>
            <p:nvPr/>
          </p:nvSpPr>
          <p:spPr bwMode="auto">
            <a:xfrm>
              <a:off x="1968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8" name="Rectangle 64"/>
            <p:cNvSpPr>
              <a:spLocks noChangeArrowheads="1"/>
            </p:cNvSpPr>
            <p:nvPr/>
          </p:nvSpPr>
          <p:spPr bwMode="auto">
            <a:xfrm>
              <a:off x="2160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19" name="Rectangle 65"/>
            <p:cNvSpPr>
              <a:spLocks noChangeArrowheads="1"/>
            </p:cNvSpPr>
            <p:nvPr/>
          </p:nvSpPr>
          <p:spPr bwMode="auto">
            <a:xfrm>
              <a:off x="1584" y="1488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0" name="Rectangle 66"/>
            <p:cNvSpPr>
              <a:spLocks noChangeArrowheads="1"/>
            </p:cNvSpPr>
            <p:nvPr/>
          </p:nvSpPr>
          <p:spPr bwMode="auto">
            <a:xfrm>
              <a:off x="1776" y="1488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1" name="Rectangle 67"/>
            <p:cNvSpPr>
              <a:spLocks noChangeArrowheads="1"/>
            </p:cNvSpPr>
            <p:nvPr/>
          </p:nvSpPr>
          <p:spPr bwMode="auto">
            <a:xfrm>
              <a:off x="1968" y="148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2" name="Rectangle 68"/>
            <p:cNvSpPr>
              <a:spLocks noChangeArrowheads="1"/>
            </p:cNvSpPr>
            <p:nvPr/>
          </p:nvSpPr>
          <p:spPr bwMode="auto">
            <a:xfrm>
              <a:off x="2160" y="148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3" name="Rectangle 69"/>
            <p:cNvSpPr>
              <a:spLocks noChangeArrowheads="1"/>
            </p:cNvSpPr>
            <p:nvPr/>
          </p:nvSpPr>
          <p:spPr bwMode="auto">
            <a:xfrm>
              <a:off x="1584" y="1680"/>
              <a:ext cx="144" cy="144"/>
            </a:xfrm>
            <a:prstGeom prst="rect">
              <a:avLst/>
            </a:prstGeom>
            <a:pattFill prst="smGrid">
              <a:fgClr>
                <a:srgbClr val="80008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4" name="Rectangle 70"/>
            <p:cNvSpPr>
              <a:spLocks noChangeArrowheads="1"/>
            </p:cNvSpPr>
            <p:nvPr/>
          </p:nvSpPr>
          <p:spPr bwMode="auto">
            <a:xfrm>
              <a:off x="1776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5" name="Rectangle 71"/>
            <p:cNvSpPr>
              <a:spLocks noChangeArrowheads="1"/>
            </p:cNvSpPr>
            <p:nvPr/>
          </p:nvSpPr>
          <p:spPr bwMode="auto">
            <a:xfrm>
              <a:off x="1968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6" name="Rectangle 72"/>
            <p:cNvSpPr>
              <a:spLocks noChangeArrowheads="1"/>
            </p:cNvSpPr>
            <p:nvPr/>
          </p:nvSpPr>
          <p:spPr bwMode="auto">
            <a:xfrm>
              <a:off x="2160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7" name="Rectangle 73"/>
            <p:cNvSpPr>
              <a:spLocks noChangeArrowheads="1"/>
            </p:cNvSpPr>
            <p:nvPr/>
          </p:nvSpPr>
          <p:spPr bwMode="auto">
            <a:xfrm>
              <a:off x="1584" y="187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8" name="Rectangle 74"/>
            <p:cNvSpPr>
              <a:spLocks noChangeArrowheads="1"/>
            </p:cNvSpPr>
            <p:nvPr/>
          </p:nvSpPr>
          <p:spPr bwMode="auto">
            <a:xfrm>
              <a:off x="1776" y="187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29" name="Rectangle 75"/>
            <p:cNvSpPr>
              <a:spLocks noChangeArrowheads="1"/>
            </p:cNvSpPr>
            <p:nvPr/>
          </p:nvSpPr>
          <p:spPr bwMode="auto">
            <a:xfrm>
              <a:off x="1968" y="187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0" name="Rectangle 76"/>
            <p:cNvSpPr>
              <a:spLocks noChangeArrowheads="1"/>
            </p:cNvSpPr>
            <p:nvPr/>
          </p:nvSpPr>
          <p:spPr bwMode="auto">
            <a:xfrm>
              <a:off x="2160" y="187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1" name="Rectangle 77"/>
            <p:cNvSpPr>
              <a:spLocks noChangeArrowheads="1"/>
            </p:cNvSpPr>
            <p:nvPr/>
          </p:nvSpPr>
          <p:spPr bwMode="auto">
            <a:xfrm>
              <a:off x="1584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2" name="Rectangle 78"/>
            <p:cNvSpPr>
              <a:spLocks noChangeArrowheads="1"/>
            </p:cNvSpPr>
            <p:nvPr/>
          </p:nvSpPr>
          <p:spPr bwMode="auto">
            <a:xfrm>
              <a:off x="1776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3" name="Rectangle 79" descr="Wide downward diagonal"/>
            <p:cNvSpPr>
              <a:spLocks noChangeArrowheads="1"/>
            </p:cNvSpPr>
            <p:nvPr/>
          </p:nvSpPr>
          <p:spPr bwMode="auto">
            <a:xfrm>
              <a:off x="1968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4" name="Rectangle 80"/>
            <p:cNvSpPr>
              <a:spLocks noChangeArrowheads="1"/>
            </p:cNvSpPr>
            <p:nvPr/>
          </p:nvSpPr>
          <p:spPr bwMode="auto">
            <a:xfrm>
              <a:off x="2160" y="206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5" name="Rectangle 81"/>
            <p:cNvSpPr>
              <a:spLocks noChangeArrowheads="1"/>
            </p:cNvSpPr>
            <p:nvPr/>
          </p:nvSpPr>
          <p:spPr bwMode="auto">
            <a:xfrm>
              <a:off x="1584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6" name="Rectangle 82"/>
            <p:cNvSpPr>
              <a:spLocks noChangeArrowheads="1"/>
            </p:cNvSpPr>
            <p:nvPr/>
          </p:nvSpPr>
          <p:spPr bwMode="auto">
            <a:xfrm>
              <a:off x="1776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7" name="Rectangle 83"/>
            <p:cNvSpPr>
              <a:spLocks noChangeArrowheads="1"/>
            </p:cNvSpPr>
            <p:nvPr/>
          </p:nvSpPr>
          <p:spPr bwMode="auto">
            <a:xfrm>
              <a:off x="1968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8" name="Rectangle 84"/>
            <p:cNvSpPr>
              <a:spLocks noChangeArrowheads="1"/>
            </p:cNvSpPr>
            <p:nvPr/>
          </p:nvSpPr>
          <p:spPr bwMode="auto">
            <a:xfrm>
              <a:off x="2160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39" name="Rectangle 85" descr="Small checker board"/>
            <p:cNvSpPr>
              <a:spLocks noChangeArrowheads="1"/>
            </p:cNvSpPr>
            <p:nvPr/>
          </p:nvSpPr>
          <p:spPr bwMode="auto">
            <a:xfrm>
              <a:off x="1584" y="2448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0" name="Rectangle 86"/>
            <p:cNvSpPr>
              <a:spLocks noChangeArrowheads="1"/>
            </p:cNvSpPr>
            <p:nvPr/>
          </p:nvSpPr>
          <p:spPr bwMode="auto">
            <a:xfrm>
              <a:off x="1776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1" name="Rectangle 87"/>
            <p:cNvSpPr>
              <a:spLocks noChangeArrowheads="1"/>
            </p:cNvSpPr>
            <p:nvPr/>
          </p:nvSpPr>
          <p:spPr bwMode="auto">
            <a:xfrm>
              <a:off x="1968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2" name="Rectangle 88"/>
            <p:cNvSpPr>
              <a:spLocks noChangeArrowheads="1"/>
            </p:cNvSpPr>
            <p:nvPr/>
          </p:nvSpPr>
          <p:spPr bwMode="auto">
            <a:xfrm>
              <a:off x="2160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3" name="Rectangle 89" descr="Small grid"/>
            <p:cNvSpPr>
              <a:spLocks noChangeArrowheads="1"/>
            </p:cNvSpPr>
            <p:nvPr/>
          </p:nvSpPr>
          <p:spPr bwMode="auto">
            <a:xfrm>
              <a:off x="1584" y="2640"/>
              <a:ext cx="144" cy="144"/>
            </a:xfrm>
            <a:prstGeom prst="rect">
              <a:avLst/>
            </a:prstGeom>
            <a:pattFill prst="smGrid">
              <a:fgClr>
                <a:srgbClr val="80008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4" name="Rectangle 90" descr="Small grid"/>
            <p:cNvSpPr>
              <a:spLocks noChangeArrowheads="1"/>
            </p:cNvSpPr>
            <p:nvPr/>
          </p:nvSpPr>
          <p:spPr bwMode="auto">
            <a:xfrm>
              <a:off x="1776" y="2640"/>
              <a:ext cx="144" cy="144"/>
            </a:xfrm>
            <a:prstGeom prst="rect">
              <a:avLst/>
            </a:prstGeom>
            <a:pattFill prst="smGrid">
              <a:fgClr>
                <a:srgbClr val="80008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5" name="Rectangle 91" descr="Small grid"/>
            <p:cNvSpPr>
              <a:spLocks noChangeArrowheads="1"/>
            </p:cNvSpPr>
            <p:nvPr/>
          </p:nvSpPr>
          <p:spPr bwMode="auto">
            <a:xfrm>
              <a:off x="1968" y="2640"/>
              <a:ext cx="144" cy="144"/>
            </a:xfrm>
            <a:prstGeom prst="rect">
              <a:avLst/>
            </a:prstGeom>
            <a:pattFill prst="smGrid">
              <a:fgClr>
                <a:srgbClr val="80008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6" name="Rectangle 92" descr="Small grid"/>
            <p:cNvSpPr>
              <a:spLocks noChangeArrowheads="1"/>
            </p:cNvSpPr>
            <p:nvPr/>
          </p:nvSpPr>
          <p:spPr bwMode="auto">
            <a:xfrm>
              <a:off x="2160" y="2640"/>
              <a:ext cx="144" cy="144"/>
            </a:xfrm>
            <a:prstGeom prst="rect">
              <a:avLst/>
            </a:prstGeom>
            <a:pattFill prst="smGrid">
              <a:fgClr>
                <a:srgbClr val="80008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7" name="Rectangle 93"/>
            <p:cNvSpPr>
              <a:spLocks noChangeArrowheads="1"/>
            </p:cNvSpPr>
            <p:nvPr/>
          </p:nvSpPr>
          <p:spPr bwMode="auto">
            <a:xfrm>
              <a:off x="1584" y="283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8" name="Rectangle 94"/>
            <p:cNvSpPr>
              <a:spLocks noChangeArrowheads="1"/>
            </p:cNvSpPr>
            <p:nvPr/>
          </p:nvSpPr>
          <p:spPr bwMode="auto">
            <a:xfrm>
              <a:off x="1776" y="283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49" name="Rectangle 95"/>
            <p:cNvSpPr>
              <a:spLocks noChangeArrowheads="1"/>
            </p:cNvSpPr>
            <p:nvPr/>
          </p:nvSpPr>
          <p:spPr bwMode="auto">
            <a:xfrm>
              <a:off x="1968" y="283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0" name="Rectangle 96"/>
            <p:cNvSpPr>
              <a:spLocks noChangeArrowheads="1"/>
            </p:cNvSpPr>
            <p:nvPr/>
          </p:nvSpPr>
          <p:spPr bwMode="auto">
            <a:xfrm>
              <a:off x="2160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1" name="Rectangle 97" descr="Wide downward diagonal"/>
            <p:cNvSpPr>
              <a:spLocks noChangeArrowheads="1"/>
            </p:cNvSpPr>
            <p:nvPr/>
          </p:nvSpPr>
          <p:spPr bwMode="auto">
            <a:xfrm>
              <a:off x="1584" y="302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2" name="Rectangle 98"/>
            <p:cNvSpPr>
              <a:spLocks noChangeArrowheads="1"/>
            </p:cNvSpPr>
            <p:nvPr/>
          </p:nvSpPr>
          <p:spPr bwMode="auto">
            <a:xfrm>
              <a:off x="1776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3" name="Rectangle 99"/>
            <p:cNvSpPr>
              <a:spLocks noChangeArrowheads="1"/>
            </p:cNvSpPr>
            <p:nvPr/>
          </p:nvSpPr>
          <p:spPr bwMode="auto">
            <a:xfrm>
              <a:off x="1968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54" name="Rectangle 100"/>
            <p:cNvSpPr>
              <a:spLocks noChangeArrowheads="1"/>
            </p:cNvSpPr>
            <p:nvPr/>
          </p:nvSpPr>
          <p:spPr bwMode="auto">
            <a:xfrm>
              <a:off x="2160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</p:grpSp>
      <p:grpSp>
        <p:nvGrpSpPr>
          <p:cNvPr id="41990" name="Group 101"/>
          <p:cNvGrpSpPr>
            <a:grpSpLocks/>
          </p:cNvGrpSpPr>
          <p:nvPr/>
        </p:nvGrpSpPr>
        <p:grpSpPr bwMode="auto">
          <a:xfrm>
            <a:off x="4686300" y="1447800"/>
            <a:ext cx="1143000" cy="3581400"/>
            <a:chOff x="2640" y="912"/>
            <a:chExt cx="720" cy="2256"/>
          </a:xfrm>
        </p:grpSpPr>
        <p:sp>
          <p:nvSpPr>
            <p:cNvPr id="42059" name="Rectangle 102" descr="Wide downward diagonal"/>
            <p:cNvSpPr>
              <a:spLocks noChangeArrowheads="1"/>
            </p:cNvSpPr>
            <p:nvPr/>
          </p:nvSpPr>
          <p:spPr bwMode="auto">
            <a:xfrm>
              <a:off x="2640" y="1680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0" name="Rectangle 103" descr="Wide downward diagonal"/>
            <p:cNvSpPr>
              <a:spLocks noChangeArrowheads="1"/>
            </p:cNvSpPr>
            <p:nvPr/>
          </p:nvSpPr>
          <p:spPr bwMode="auto">
            <a:xfrm>
              <a:off x="2832" y="1680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1" name="Rectangle 104"/>
            <p:cNvSpPr>
              <a:spLocks noChangeArrowheads="1"/>
            </p:cNvSpPr>
            <p:nvPr/>
          </p:nvSpPr>
          <p:spPr bwMode="auto">
            <a:xfrm>
              <a:off x="3024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2" name="Rectangle 105"/>
            <p:cNvSpPr>
              <a:spLocks noChangeArrowheads="1"/>
            </p:cNvSpPr>
            <p:nvPr/>
          </p:nvSpPr>
          <p:spPr bwMode="auto">
            <a:xfrm>
              <a:off x="3216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3" name="Rectangle 106" descr="Wide downward diagonal"/>
            <p:cNvSpPr>
              <a:spLocks noChangeArrowheads="1"/>
            </p:cNvSpPr>
            <p:nvPr/>
          </p:nvSpPr>
          <p:spPr bwMode="auto">
            <a:xfrm>
              <a:off x="2640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4" name="Rectangle 107" descr="Wide downward diagonal"/>
            <p:cNvSpPr>
              <a:spLocks noChangeArrowheads="1"/>
            </p:cNvSpPr>
            <p:nvPr/>
          </p:nvSpPr>
          <p:spPr bwMode="auto">
            <a:xfrm>
              <a:off x="2832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5" name="Rectangle 108" descr="Wide downward diagonal"/>
            <p:cNvSpPr>
              <a:spLocks noChangeArrowheads="1"/>
            </p:cNvSpPr>
            <p:nvPr/>
          </p:nvSpPr>
          <p:spPr bwMode="auto">
            <a:xfrm>
              <a:off x="3024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6" name="Rectangle 109"/>
            <p:cNvSpPr>
              <a:spLocks noChangeArrowheads="1"/>
            </p:cNvSpPr>
            <p:nvPr/>
          </p:nvSpPr>
          <p:spPr bwMode="auto">
            <a:xfrm>
              <a:off x="3216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7" name="Rectangle 110"/>
            <p:cNvSpPr>
              <a:spLocks noChangeArrowheads="1"/>
            </p:cNvSpPr>
            <p:nvPr/>
          </p:nvSpPr>
          <p:spPr bwMode="auto">
            <a:xfrm>
              <a:off x="2640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8" name="Rectangle 111"/>
            <p:cNvSpPr>
              <a:spLocks noChangeArrowheads="1"/>
            </p:cNvSpPr>
            <p:nvPr/>
          </p:nvSpPr>
          <p:spPr bwMode="auto">
            <a:xfrm>
              <a:off x="2832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69" name="Rectangle 112" descr="Wide downward diagonal"/>
            <p:cNvSpPr>
              <a:spLocks noChangeArrowheads="1"/>
            </p:cNvSpPr>
            <p:nvPr/>
          </p:nvSpPr>
          <p:spPr bwMode="auto">
            <a:xfrm>
              <a:off x="3024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0" name="Rectangle 113"/>
            <p:cNvSpPr>
              <a:spLocks noChangeArrowheads="1"/>
            </p:cNvSpPr>
            <p:nvPr/>
          </p:nvSpPr>
          <p:spPr bwMode="auto">
            <a:xfrm>
              <a:off x="3216" y="206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1" name="Rectangle 114"/>
            <p:cNvSpPr>
              <a:spLocks noChangeArrowheads="1"/>
            </p:cNvSpPr>
            <p:nvPr/>
          </p:nvSpPr>
          <p:spPr bwMode="auto">
            <a:xfrm>
              <a:off x="2640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2" name="Rectangle 115"/>
            <p:cNvSpPr>
              <a:spLocks noChangeArrowheads="1"/>
            </p:cNvSpPr>
            <p:nvPr/>
          </p:nvSpPr>
          <p:spPr bwMode="auto">
            <a:xfrm>
              <a:off x="2832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3" name="Rectangle 116"/>
            <p:cNvSpPr>
              <a:spLocks noChangeArrowheads="1"/>
            </p:cNvSpPr>
            <p:nvPr/>
          </p:nvSpPr>
          <p:spPr bwMode="auto">
            <a:xfrm>
              <a:off x="3024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4" name="Rectangle 117"/>
            <p:cNvSpPr>
              <a:spLocks noChangeArrowheads="1"/>
            </p:cNvSpPr>
            <p:nvPr/>
          </p:nvSpPr>
          <p:spPr bwMode="auto">
            <a:xfrm>
              <a:off x="3216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5" name="Rectangle 118"/>
            <p:cNvSpPr>
              <a:spLocks noChangeArrowheads="1"/>
            </p:cNvSpPr>
            <p:nvPr/>
          </p:nvSpPr>
          <p:spPr bwMode="auto">
            <a:xfrm>
              <a:off x="2640" y="2448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6" name="Rectangle 119"/>
            <p:cNvSpPr>
              <a:spLocks noChangeArrowheads="1"/>
            </p:cNvSpPr>
            <p:nvPr/>
          </p:nvSpPr>
          <p:spPr bwMode="auto">
            <a:xfrm>
              <a:off x="2832" y="2448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7" name="Rectangle 120"/>
            <p:cNvSpPr>
              <a:spLocks noChangeArrowheads="1"/>
            </p:cNvSpPr>
            <p:nvPr/>
          </p:nvSpPr>
          <p:spPr bwMode="auto">
            <a:xfrm>
              <a:off x="3024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8" name="Rectangle 121"/>
            <p:cNvSpPr>
              <a:spLocks noChangeArrowheads="1"/>
            </p:cNvSpPr>
            <p:nvPr/>
          </p:nvSpPr>
          <p:spPr bwMode="auto">
            <a:xfrm>
              <a:off x="3216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79" name="Rectangle 122"/>
            <p:cNvSpPr>
              <a:spLocks noChangeArrowheads="1"/>
            </p:cNvSpPr>
            <p:nvPr/>
          </p:nvSpPr>
          <p:spPr bwMode="auto">
            <a:xfrm>
              <a:off x="2640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0" name="Rectangle 123"/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1" name="Rectangle 124"/>
            <p:cNvSpPr>
              <a:spLocks noChangeArrowheads="1"/>
            </p:cNvSpPr>
            <p:nvPr/>
          </p:nvSpPr>
          <p:spPr bwMode="auto">
            <a:xfrm>
              <a:off x="3024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2" name="Rectangle 125"/>
            <p:cNvSpPr>
              <a:spLocks noChangeArrowheads="1"/>
            </p:cNvSpPr>
            <p:nvPr/>
          </p:nvSpPr>
          <p:spPr bwMode="auto">
            <a:xfrm>
              <a:off x="3216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3" name="Rectangle 126" descr="Small checker board"/>
            <p:cNvSpPr>
              <a:spLocks noChangeArrowheads="1"/>
            </p:cNvSpPr>
            <p:nvPr/>
          </p:nvSpPr>
          <p:spPr bwMode="auto">
            <a:xfrm>
              <a:off x="2640" y="2832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4" name="Rectangle 127" descr="Small checker board"/>
            <p:cNvSpPr>
              <a:spLocks noChangeArrowheads="1"/>
            </p:cNvSpPr>
            <p:nvPr/>
          </p:nvSpPr>
          <p:spPr bwMode="auto">
            <a:xfrm>
              <a:off x="2832" y="2832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5" name="Rectangle 128"/>
            <p:cNvSpPr>
              <a:spLocks noChangeArrowheads="1"/>
            </p:cNvSpPr>
            <p:nvPr/>
          </p:nvSpPr>
          <p:spPr bwMode="auto">
            <a:xfrm>
              <a:off x="3024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6" name="Rectangle 129"/>
            <p:cNvSpPr>
              <a:spLocks noChangeArrowheads="1"/>
            </p:cNvSpPr>
            <p:nvPr/>
          </p:nvSpPr>
          <p:spPr bwMode="auto">
            <a:xfrm>
              <a:off x="3216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7" name="Rectangle 130" descr="Small checker board"/>
            <p:cNvSpPr>
              <a:spLocks noChangeArrowheads="1"/>
            </p:cNvSpPr>
            <p:nvPr/>
          </p:nvSpPr>
          <p:spPr bwMode="auto">
            <a:xfrm>
              <a:off x="2640" y="3024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8" name="Rectangle 131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89" name="Rectangle 132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0" name="Rectangle 133"/>
            <p:cNvSpPr>
              <a:spLocks noChangeArrowheads="1"/>
            </p:cNvSpPr>
            <p:nvPr/>
          </p:nvSpPr>
          <p:spPr bwMode="auto">
            <a:xfrm>
              <a:off x="3216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1" name="Rectangle 134"/>
            <p:cNvSpPr>
              <a:spLocks noChangeArrowheads="1"/>
            </p:cNvSpPr>
            <p:nvPr/>
          </p:nvSpPr>
          <p:spPr bwMode="auto">
            <a:xfrm>
              <a:off x="2640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2" name="Rectangle 135"/>
            <p:cNvSpPr>
              <a:spLocks noChangeArrowheads="1"/>
            </p:cNvSpPr>
            <p:nvPr/>
          </p:nvSpPr>
          <p:spPr bwMode="auto">
            <a:xfrm>
              <a:off x="2832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3" name="Rectangle 136"/>
            <p:cNvSpPr>
              <a:spLocks noChangeArrowheads="1"/>
            </p:cNvSpPr>
            <p:nvPr/>
          </p:nvSpPr>
          <p:spPr bwMode="auto">
            <a:xfrm>
              <a:off x="3024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4" name="Rectangle 137"/>
            <p:cNvSpPr>
              <a:spLocks noChangeArrowheads="1"/>
            </p:cNvSpPr>
            <p:nvPr/>
          </p:nvSpPr>
          <p:spPr bwMode="auto">
            <a:xfrm>
              <a:off x="3216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5" name="Rectangle 138"/>
            <p:cNvSpPr>
              <a:spLocks noChangeArrowheads="1"/>
            </p:cNvSpPr>
            <p:nvPr/>
          </p:nvSpPr>
          <p:spPr bwMode="auto">
            <a:xfrm>
              <a:off x="2640" y="110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6" name="Rectangle 139"/>
            <p:cNvSpPr>
              <a:spLocks noChangeArrowheads="1"/>
            </p:cNvSpPr>
            <p:nvPr/>
          </p:nvSpPr>
          <p:spPr bwMode="auto">
            <a:xfrm>
              <a:off x="2832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7" name="Rectangle 140"/>
            <p:cNvSpPr>
              <a:spLocks noChangeArrowheads="1"/>
            </p:cNvSpPr>
            <p:nvPr/>
          </p:nvSpPr>
          <p:spPr bwMode="auto">
            <a:xfrm>
              <a:off x="3024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8" name="Rectangle 141"/>
            <p:cNvSpPr>
              <a:spLocks noChangeArrowheads="1"/>
            </p:cNvSpPr>
            <p:nvPr/>
          </p:nvSpPr>
          <p:spPr bwMode="auto">
            <a:xfrm>
              <a:off x="3216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099" name="Rectangle 142"/>
            <p:cNvSpPr>
              <a:spLocks noChangeArrowheads="1"/>
            </p:cNvSpPr>
            <p:nvPr/>
          </p:nvSpPr>
          <p:spPr bwMode="auto">
            <a:xfrm>
              <a:off x="2640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0" name="Rectangle 143"/>
            <p:cNvSpPr>
              <a:spLocks noChangeArrowheads="1"/>
            </p:cNvSpPr>
            <p:nvPr/>
          </p:nvSpPr>
          <p:spPr bwMode="auto">
            <a:xfrm>
              <a:off x="2832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1" name="Rectangle 144"/>
            <p:cNvSpPr>
              <a:spLocks noChangeArrowheads="1"/>
            </p:cNvSpPr>
            <p:nvPr/>
          </p:nvSpPr>
          <p:spPr bwMode="auto">
            <a:xfrm>
              <a:off x="3024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2" name="Rectangle 145"/>
            <p:cNvSpPr>
              <a:spLocks noChangeArrowheads="1"/>
            </p:cNvSpPr>
            <p:nvPr/>
          </p:nvSpPr>
          <p:spPr bwMode="auto">
            <a:xfrm>
              <a:off x="3216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3" name="Rectangle 146"/>
            <p:cNvSpPr>
              <a:spLocks noChangeArrowheads="1"/>
            </p:cNvSpPr>
            <p:nvPr/>
          </p:nvSpPr>
          <p:spPr bwMode="auto">
            <a:xfrm>
              <a:off x="2640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4" name="Rectangle 147"/>
            <p:cNvSpPr>
              <a:spLocks noChangeArrowheads="1"/>
            </p:cNvSpPr>
            <p:nvPr/>
          </p:nvSpPr>
          <p:spPr bwMode="auto">
            <a:xfrm>
              <a:off x="2832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5" name="Rectangle 148"/>
            <p:cNvSpPr>
              <a:spLocks noChangeArrowheads="1"/>
            </p:cNvSpPr>
            <p:nvPr/>
          </p:nvSpPr>
          <p:spPr bwMode="auto">
            <a:xfrm>
              <a:off x="3024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106" name="Rectangle 149"/>
            <p:cNvSpPr>
              <a:spLocks noChangeArrowheads="1"/>
            </p:cNvSpPr>
            <p:nvPr/>
          </p:nvSpPr>
          <p:spPr bwMode="auto">
            <a:xfrm>
              <a:off x="3216" y="148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</p:grpSp>
      <p:sp>
        <p:nvSpPr>
          <p:cNvPr id="41991" name="Rectangle 200" descr="Wide downward diagonal"/>
          <p:cNvSpPr>
            <a:spLocks noChangeArrowheads="1"/>
          </p:cNvSpPr>
          <p:nvPr/>
        </p:nvSpPr>
        <p:spPr bwMode="auto">
          <a:xfrm>
            <a:off x="6299200" y="26670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2" name="Rectangle 201" descr="Small checker board"/>
          <p:cNvSpPr>
            <a:spLocks noChangeArrowheads="1"/>
          </p:cNvSpPr>
          <p:nvPr/>
        </p:nvSpPr>
        <p:spPr bwMode="auto">
          <a:xfrm>
            <a:off x="6604000" y="26670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3" name="Rectangle 202" descr="Small checker board"/>
          <p:cNvSpPr>
            <a:spLocks noChangeArrowheads="1"/>
          </p:cNvSpPr>
          <p:nvPr/>
        </p:nvSpPr>
        <p:spPr bwMode="auto">
          <a:xfrm>
            <a:off x="6908800" y="26670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4" name="Rectangle 203" descr="Small grid"/>
          <p:cNvSpPr>
            <a:spLocks noChangeArrowheads="1"/>
          </p:cNvSpPr>
          <p:nvPr/>
        </p:nvSpPr>
        <p:spPr bwMode="auto">
          <a:xfrm>
            <a:off x="7213600" y="2667000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5" name="Rectangle 204"/>
          <p:cNvSpPr>
            <a:spLocks noChangeArrowheads="1"/>
          </p:cNvSpPr>
          <p:nvPr/>
        </p:nvSpPr>
        <p:spPr bwMode="auto">
          <a:xfrm>
            <a:off x="62992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6" name="Rectangle 205"/>
          <p:cNvSpPr>
            <a:spLocks noChangeArrowheads="1"/>
          </p:cNvSpPr>
          <p:nvPr/>
        </p:nvSpPr>
        <p:spPr bwMode="auto">
          <a:xfrm>
            <a:off x="66040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7" name="Rectangle 206"/>
          <p:cNvSpPr>
            <a:spLocks noChangeArrowheads="1"/>
          </p:cNvSpPr>
          <p:nvPr/>
        </p:nvSpPr>
        <p:spPr bwMode="auto">
          <a:xfrm>
            <a:off x="69088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8" name="Rectangle 207"/>
          <p:cNvSpPr>
            <a:spLocks noChangeArrowheads="1"/>
          </p:cNvSpPr>
          <p:nvPr/>
        </p:nvSpPr>
        <p:spPr bwMode="auto">
          <a:xfrm>
            <a:off x="7213600" y="2971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1999" name="Rectangle 208"/>
          <p:cNvSpPr>
            <a:spLocks noChangeArrowheads="1"/>
          </p:cNvSpPr>
          <p:nvPr/>
        </p:nvSpPr>
        <p:spPr bwMode="auto">
          <a:xfrm>
            <a:off x="6299200" y="32766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0" name="Rectangle 209"/>
          <p:cNvSpPr>
            <a:spLocks noChangeArrowheads="1"/>
          </p:cNvSpPr>
          <p:nvPr/>
        </p:nvSpPr>
        <p:spPr bwMode="auto">
          <a:xfrm>
            <a:off x="6604000" y="32766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1" name="Rectangle 210" descr="Small checker board"/>
          <p:cNvSpPr>
            <a:spLocks noChangeArrowheads="1"/>
          </p:cNvSpPr>
          <p:nvPr/>
        </p:nvSpPr>
        <p:spPr bwMode="auto">
          <a:xfrm>
            <a:off x="6908800" y="32766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2" name="Rectangle 211"/>
          <p:cNvSpPr>
            <a:spLocks noChangeArrowheads="1"/>
          </p:cNvSpPr>
          <p:nvPr/>
        </p:nvSpPr>
        <p:spPr bwMode="auto">
          <a:xfrm>
            <a:off x="7213600" y="32766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3" name="Rectangle 212"/>
          <p:cNvSpPr>
            <a:spLocks noChangeArrowheads="1"/>
          </p:cNvSpPr>
          <p:nvPr/>
        </p:nvSpPr>
        <p:spPr bwMode="auto">
          <a:xfrm>
            <a:off x="6299200" y="3581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4" name="Rectangle 213" descr="Wide downward diagonal"/>
          <p:cNvSpPr>
            <a:spLocks noChangeArrowheads="1"/>
          </p:cNvSpPr>
          <p:nvPr/>
        </p:nvSpPr>
        <p:spPr bwMode="auto">
          <a:xfrm>
            <a:off x="6604000" y="35814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5" name="Rectangle 214"/>
          <p:cNvSpPr>
            <a:spLocks noChangeArrowheads="1"/>
          </p:cNvSpPr>
          <p:nvPr/>
        </p:nvSpPr>
        <p:spPr bwMode="auto">
          <a:xfrm>
            <a:off x="6908800" y="35814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6" name="Rectangle 215" descr="Small checker board"/>
          <p:cNvSpPr>
            <a:spLocks noChangeArrowheads="1"/>
          </p:cNvSpPr>
          <p:nvPr/>
        </p:nvSpPr>
        <p:spPr bwMode="auto">
          <a:xfrm>
            <a:off x="7213600" y="35814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7" name="Rectangle 216"/>
          <p:cNvSpPr>
            <a:spLocks noChangeArrowheads="1"/>
          </p:cNvSpPr>
          <p:nvPr/>
        </p:nvSpPr>
        <p:spPr bwMode="auto">
          <a:xfrm>
            <a:off x="6299200" y="3886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8" name="Rectangle 217"/>
          <p:cNvSpPr>
            <a:spLocks noChangeArrowheads="1"/>
          </p:cNvSpPr>
          <p:nvPr/>
        </p:nvSpPr>
        <p:spPr bwMode="auto">
          <a:xfrm>
            <a:off x="6604000" y="3886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09" name="Rectangle 218" descr="Wide downward diagonal"/>
          <p:cNvSpPr>
            <a:spLocks noChangeArrowheads="1"/>
          </p:cNvSpPr>
          <p:nvPr/>
        </p:nvSpPr>
        <p:spPr bwMode="auto">
          <a:xfrm>
            <a:off x="6908800" y="38862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0" name="Rectangle 219"/>
          <p:cNvSpPr>
            <a:spLocks noChangeArrowheads="1"/>
          </p:cNvSpPr>
          <p:nvPr/>
        </p:nvSpPr>
        <p:spPr bwMode="auto">
          <a:xfrm>
            <a:off x="7213600" y="38862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1" name="Rectangle 220"/>
          <p:cNvSpPr>
            <a:spLocks noChangeArrowheads="1"/>
          </p:cNvSpPr>
          <p:nvPr/>
        </p:nvSpPr>
        <p:spPr bwMode="auto">
          <a:xfrm>
            <a:off x="6299200" y="4191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2" name="Rectangle 221" descr="Wide downward diagonal"/>
          <p:cNvSpPr>
            <a:spLocks noChangeArrowheads="1"/>
          </p:cNvSpPr>
          <p:nvPr/>
        </p:nvSpPr>
        <p:spPr bwMode="auto">
          <a:xfrm>
            <a:off x="6604000" y="41910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3" name="Rectangle 222" descr="Wide downward diagonal"/>
          <p:cNvSpPr>
            <a:spLocks noChangeArrowheads="1"/>
          </p:cNvSpPr>
          <p:nvPr/>
        </p:nvSpPr>
        <p:spPr bwMode="auto">
          <a:xfrm>
            <a:off x="6908800" y="41910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4" name="Rectangle 223"/>
          <p:cNvSpPr>
            <a:spLocks noChangeArrowheads="1"/>
          </p:cNvSpPr>
          <p:nvPr/>
        </p:nvSpPr>
        <p:spPr bwMode="auto">
          <a:xfrm>
            <a:off x="7213600" y="41910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5" name="Rectangle 224"/>
          <p:cNvSpPr>
            <a:spLocks noChangeArrowheads="1"/>
          </p:cNvSpPr>
          <p:nvPr/>
        </p:nvSpPr>
        <p:spPr bwMode="auto">
          <a:xfrm>
            <a:off x="6299200" y="4495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6" name="Rectangle 225" descr="Small grid"/>
          <p:cNvSpPr>
            <a:spLocks noChangeArrowheads="1"/>
          </p:cNvSpPr>
          <p:nvPr/>
        </p:nvSpPr>
        <p:spPr bwMode="auto">
          <a:xfrm>
            <a:off x="6604000" y="4495800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7" name="Rectangle 226" descr="Small grid"/>
          <p:cNvSpPr>
            <a:spLocks noChangeArrowheads="1"/>
          </p:cNvSpPr>
          <p:nvPr/>
        </p:nvSpPr>
        <p:spPr bwMode="auto">
          <a:xfrm>
            <a:off x="6908800" y="4495800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8" name="Rectangle 227"/>
          <p:cNvSpPr>
            <a:spLocks noChangeArrowheads="1"/>
          </p:cNvSpPr>
          <p:nvPr/>
        </p:nvSpPr>
        <p:spPr bwMode="auto">
          <a:xfrm>
            <a:off x="7213600" y="44958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19" name="Rectangle 228" descr="Wide downward diagonal"/>
          <p:cNvSpPr>
            <a:spLocks noChangeArrowheads="1"/>
          </p:cNvSpPr>
          <p:nvPr/>
        </p:nvSpPr>
        <p:spPr bwMode="auto">
          <a:xfrm>
            <a:off x="6299200" y="48006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0" name="Rectangle 229" descr="Small checker board"/>
          <p:cNvSpPr>
            <a:spLocks noChangeArrowheads="1"/>
          </p:cNvSpPr>
          <p:nvPr/>
        </p:nvSpPr>
        <p:spPr bwMode="auto">
          <a:xfrm>
            <a:off x="6604000" y="48006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1" name="Rectangle 230" descr="Small grid"/>
          <p:cNvSpPr>
            <a:spLocks noChangeArrowheads="1"/>
          </p:cNvSpPr>
          <p:nvPr/>
        </p:nvSpPr>
        <p:spPr bwMode="auto">
          <a:xfrm>
            <a:off x="6908800" y="4800600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2" name="Rectangle 231"/>
          <p:cNvSpPr>
            <a:spLocks noChangeArrowheads="1"/>
          </p:cNvSpPr>
          <p:nvPr/>
        </p:nvSpPr>
        <p:spPr bwMode="auto">
          <a:xfrm>
            <a:off x="7213600" y="48006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3" name="Rectangle 232"/>
          <p:cNvSpPr>
            <a:spLocks noChangeArrowheads="1"/>
          </p:cNvSpPr>
          <p:nvPr/>
        </p:nvSpPr>
        <p:spPr bwMode="auto">
          <a:xfrm>
            <a:off x="6299200" y="1447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4" name="Rectangle 233"/>
          <p:cNvSpPr>
            <a:spLocks noChangeArrowheads="1"/>
          </p:cNvSpPr>
          <p:nvPr/>
        </p:nvSpPr>
        <p:spPr bwMode="auto">
          <a:xfrm>
            <a:off x="6604000" y="14478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5" name="Rectangle 234" descr="Wide downward diagonal"/>
          <p:cNvSpPr>
            <a:spLocks noChangeArrowheads="1"/>
          </p:cNvSpPr>
          <p:nvPr/>
        </p:nvSpPr>
        <p:spPr bwMode="auto">
          <a:xfrm>
            <a:off x="6908800" y="14478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6" name="Rectangle 235"/>
          <p:cNvSpPr>
            <a:spLocks noChangeArrowheads="1"/>
          </p:cNvSpPr>
          <p:nvPr/>
        </p:nvSpPr>
        <p:spPr bwMode="auto">
          <a:xfrm>
            <a:off x="7213600" y="14478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7" name="Rectangle 236"/>
          <p:cNvSpPr>
            <a:spLocks noChangeArrowheads="1"/>
          </p:cNvSpPr>
          <p:nvPr/>
        </p:nvSpPr>
        <p:spPr bwMode="auto">
          <a:xfrm>
            <a:off x="6299200" y="1752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8" name="Rectangle 237"/>
          <p:cNvSpPr>
            <a:spLocks noChangeArrowheads="1"/>
          </p:cNvSpPr>
          <p:nvPr/>
        </p:nvSpPr>
        <p:spPr bwMode="auto">
          <a:xfrm>
            <a:off x="6604000" y="17526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29" name="Rectangle 238" descr="Small checker board"/>
          <p:cNvSpPr>
            <a:spLocks noChangeArrowheads="1"/>
          </p:cNvSpPr>
          <p:nvPr/>
        </p:nvSpPr>
        <p:spPr bwMode="auto">
          <a:xfrm>
            <a:off x="6908800" y="17526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0" name="Rectangle 239" descr="Small checker board"/>
          <p:cNvSpPr>
            <a:spLocks noChangeArrowheads="1"/>
          </p:cNvSpPr>
          <p:nvPr/>
        </p:nvSpPr>
        <p:spPr bwMode="auto">
          <a:xfrm>
            <a:off x="7213600" y="1752600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1" name="Rectangle 240" descr="Wide downward diagonal"/>
          <p:cNvSpPr>
            <a:spLocks noChangeArrowheads="1"/>
          </p:cNvSpPr>
          <p:nvPr/>
        </p:nvSpPr>
        <p:spPr bwMode="auto">
          <a:xfrm>
            <a:off x="6299200" y="20574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2" name="Rectangle 241"/>
          <p:cNvSpPr>
            <a:spLocks noChangeArrowheads="1"/>
          </p:cNvSpPr>
          <p:nvPr/>
        </p:nvSpPr>
        <p:spPr bwMode="auto">
          <a:xfrm>
            <a:off x="6604000" y="20574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3" name="Rectangle 242"/>
          <p:cNvSpPr>
            <a:spLocks noChangeArrowheads="1"/>
          </p:cNvSpPr>
          <p:nvPr/>
        </p:nvSpPr>
        <p:spPr bwMode="auto">
          <a:xfrm>
            <a:off x="6908800" y="2057400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4" name="Rectangle 243" descr="Small grid"/>
          <p:cNvSpPr>
            <a:spLocks noChangeArrowheads="1"/>
          </p:cNvSpPr>
          <p:nvPr/>
        </p:nvSpPr>
        <p:spPr bwMode="auto">
          <a:xfrm>
            <a:off x="7213600" y="2057400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5" name="Rectangle 244"/>
          <p:cNvSpPr>
            <a:spLocks noChangeArrowheads="1"/>
          </p:cNvSpPr>
          <p:nvPr/>
        </p:nvSpPr>
        <p:spPr bwMode="auto">
          <a:xfrm>
            <a:off x="6299200" y="2362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6" name="Rectangle 245"/>
          <p:cNvSpPr>
            <a:spLocks noChangeArrowheads="1"/>
          </p:cNvSpPr>
          <p:nvPr/>
        </p:nvSpPr>
        <p:spPr bwMode="auto">
          <a:xfrm>
            <a:off x="6604000" y="23622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7" name="Rectangle 246" descr="Wide downward diagonal"/>
          <p:cNvSpPr>
            <a:spLocks noChangeArrowheads="1"/>
          </p:cNvSpPr>
          <p:nvPr/>
        </p:nvSpPr>
        <p:spPr bwMode="auto">
          <a:xfrm>
            <a:off x="6908800" y="2362200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8" name="Rectangle 247"/>
          <p:cNvSpPr>
            <a:spLocks noChangeArrowheads="1"/>
          </p:cNvSpPr>
          <p:nvPr/>
        </p:nvSpPr>
        <p:spPr bwMode="auto">
          <a:xfrm>
            <a:off x="7213600" y="2362200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42039" name="Text Box 248"/>
          <p:cNvSpPr txBox="1">
            <a:spLocks noChangeArrowheads="1"/>
          </p:cNvSpPr>
          <p:nvPr/>
        </p:nvSpPr>
        <p:spPr bwMode="auto">
          <a:xfrm rot="10800000">
            <a:off x="933469" y="1436211"/>
            <a:ext cx="553998" cy="2875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dirty="0">
                <a:latin typeface="+mn-lt"/>
              </a:rPr>
              <a:t>Time (processor cycle)</a:t>
            </a:r>
          </a:p>
        </p:txBody>
      </p:sp>
      <p:sp>
        <p:nvSpPr>
          <p:cNvPr id="42040" name="Line 249"/>
          <p:cNvSpPr>
            <a:spLocks noChangeShapeType="1"/>
          </p:cNvSpPr>
          <p:nvPr/>
        </p:nvSpPr>
        <p:spPr bwMode="auto">
          <a:xfrm>
            <a:off x="1258888" y="4648200"/>
            <a:ext cx="0" cy="436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2041" name="Text Box 250"/>
          <p:cNvSpPr txBox="1">
            <a:spLocks noChangeArrowheads="1"/>
          </p:cNvSpPr>
          <p:nvPr/>
        </p:nvSpPr>
        <p:spPr bwMode="auto">
          <a:xfrm>
            <a:off x="1547664" y="1076325"/>
            <a:ext cx="128657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1" dirty="0">
                <a:latin typeface="+mn-lt"/>
              </a:rPr>
              <a:t>Superscalar</a:t>
            </a:r>
          </a:p>
        </p:txBody>
      </p:sp>
      <p:sp>
        <p:nvSpPr>
          <p:cNvPr id="42042" name="Text Box 251"/>
          <p:cNvSpPr txBox="1">
            <a:spLocks noChangeArrowheads="1"/>
          </p:cNvSpPr>
          <p:nvPr/>
        </p:nvSpPr>
        <p:spPr bwMode="auto">
          <a:xfrm>
            <a:off x="3086100" y="1076325"/>
            <a:ext cx="141231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1" dirty="0">
                <a:latin typeface="+mn-lt"/>
              </a:rPr>
              <a:t>Fine-Grained</a:t>
            </a:r>
          </a:p>
        </p:txBody>
      </p:sp>
      <p:sp>
        <p:nvSpPr>
          <p:cNvPr id="42043" name="Text Box 252"/>
          <p:cNvSpPr txBox="1">
            <a:spLocks noChangeArrowheads="1"/>
          </p:cNvSpPr>
          <p:nvPr/>
        </p:nvSpPr>
        <p:spPr bwMode="auto">
          <a:xfrm>
            <a:off x="4499825" y="1076325"/>
            <a:ext cx="16563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1800" b="1" dirty="0">
                <a:latin typeface="+mn-lt"/>
              </a:rPr>
              <a:t>Coarse-Grained</a:t>
            </a:r>
          </a:p>
        </p:txBody>
      </p:sp>
      <p:sp>
        <p:nvSpPr>
          <p:cNvPr id="42044" name="Text Box 254"/>
          <p:cNvSpPr txBox="1">
            <a:spLocks noChangeArrowheads="1"/>
          </p:cNvSpPr>
          <p:nvPr/>
        </p:nvSpPr>
        <p:spPr bwMode="auto">
          <a:xfrm>
            <a:off x="6084168" y="1033378"/>
            <a:ext cx="1626407" cy="512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ts val="1600"/>
              </a:lnSpc>
            </a:pPr>
            <a:r>
              <a:rPr lang="en-US" altLang="en-US" sz="1800" b="1" dirty="0">
                <a:latin typeface="+mn-lt"/>
              </a:rPr>
              <a:t>Simultaneous</a:t>
            </a:r>
          </a:p>
          <a:p>
            <a:pPr algn="ctr">
              <a:lnSpc>
                <a:spcPts val="1600"/>
              </a:lnSpc>
            </a:pPr>
            <a:r>
              <a:rPr lang="en-US" altLang="en-US" sz="1800" b="1" dirty="0">
                <a:latin typeface="+mn-lt"/>
              </a:rPr>
              <a:t>Multithreading</a:t>
            </a:r>
          </a:p>
        </p:txBody>
      </p:sp>
      <p:sp>
        <p:nvSpPr>
          <p:cNvPr id="42045" name="Rectangle 255"/>
          <p:cNvSpPr>
            <a:spLocks noChangeArrowheads="1"/>
          </p:cNvSpPr>
          <p:nvPr/>
        </p:nvSpPr>
        <p:spPr bwMode="auto">
          <a:xfrm>
            <a:off x="1790700" y="5465291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endParaRPr lang="en-US" altLang="en-US" sz="3200">
              <a:latin typeface="+mn-lt"/>
            </a:endParaRPr>
          </a:p>
        </p:txBody>
      </p:sp>
      <p:sp>
        <p:nvSpPr>
          <p:cNvPr id="42046" name="Rectangle 256" descr="Wide downward diagonal"/>
          <p:cNvSpPr>
            <a:spLocks noChangeArrowheads="1"/>
          </p:cNvSpPr>
          <p:nvPr/>
        </p:nvSpPr>
        <p:spPr bwMode="auto">
          <a:xfrm>
            <a:off x="1790700" y="5846291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2047" name="Rectangle 257"/>
          <p:cNvSpPr>
            <a:spLocks noChangeArrowheads="1"/>
          </p:cNvSpPr>
          <p:nvPr/>
        </p:nvSpPr>
        <p:spPr bwMode="auto">
          <a:xfrm>
            <a:off x="4000500" y="5465291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2048" name="Rectangle 258" descr="Small checker board"/>
          <p:cNvSpPr>
            <a:spLocks noChangeArrowheads="1"/>
          </p:cNvSpPr>
          <p:nvPr/>
        </p:nvSpPr>
        <p:spPr bwMode="auto">
          <a:xfrm>
            <a:off x="4000500" y="5846291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2049" name="Rectangle 259" descr="Small grid"/>
          <p:cNvSpPr>
            <a:spLocks noChangeArrowheads="1"/>
          </p:cNvSpPr>
          <p:nvPr/>
        </p:nvSpPr>
        <p:spPr bwMode="auto">
          <a:xfrm>
            <a:off x="6057900" y="5465291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2050" name="Rectangle 260"/>
          <p:cNvSpPr>
            <a:spLocks noChangeArrowheads="1"/>
          </p:cNvSpPr>
          <p:nvPr/>
        </p:nvSpPr>
        <p:spPr bwMode="auto">
          <a:xfrm>
            <a:off x="6057900" y="5846291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42051" name="Text Box 261"/>
          <p:cNvSpPr txBox="1">
            <a:spLocks noChangeArrowheads="1"/>
          </p:cNvSpPr>
          <p:nvPr/>
        </p:nvSpPr>
        <p:spPr bwMode="auto">
          <a:xfrm>
            <a:off x="2079625" y="5373216"/>
            <a:ext cx="1104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Thread 1</a:t>
            </a:r>
          </a:p>
        </p:txBody>
      </p:sp>
      <p:sp>
        <p:nvSpPr>
          <p:cNvPr id="42052" name="Text Box 262"/>
          <p:cNvSpPr txBox="1">
            <a:spLocks noChangeArrowheads="1"/>
          </p:cNvSpPr>
          <p:nvPr/>
        </p:nvSpPr>
        <p:spPr bwMode="auto">
          <a:xfrm>
            <a:off x="2085975" y="5770091"/>
            <a:ext cx="1104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Thread 2</a:t>
            </a:r>
          </a:p>
        </p:txBody>
      </p:sp>
      <p:sp>
        <p:nvSpPr>
          <p:cNvPr id="42053" name="Text Box 263"/>
          <p:cNvSpPr txBox="1">
            <a:spLocks noChangeArrowheads="1"/>
          </p:cNvSpPr>
          <p:nvPr/>
        </p:nvSpPr>
        <p:spPr bwMode="auto">
          <a:xfrm>
            <a:off x="4381500" y="5389091"/>
            <a:ext cx="1104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Thread 3</a:t>
            </a:r>
          </a:p>
        </p:txBody>
      </p:sp>
      <p:sp>
        <p:nvSpPr>
          <p:cNvPr id="42054" name="Text Box 264"/>
          <p:cNvSpPr txBox="1">
            <a:spLocks noChangeArrowheads="1"/>
          </p:cNvSpPr>
          <p:nvPr/>
        </p:nvSpPr>
        <p:spPr bwMode="auto">
          <a:xfrm>
            <a:off x="4381500" y="5770091"/>
            <a:ext cx="1104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Thread 4</a:t>
            </a:r>
          </a:p>
        </p:txBody>
      </p:sp>
      <p:sp>
        <p:nvSpPr>
          <p:cNvPr id="42055" name="Text Box 265"/>
          <p:cNvSpPr txBox="1">
            <a:spLocks noChangeArrowheads="1"/>
          </p:cNvSpPr>
          <p:nvPr/>
        </p:nvSpPr>
        <p:spPr bwMode="auto">
          <a:xfrm>
            <a:off x="6362700" y="5389091"/>
            <a:ext cx="110459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Thread 5</a:t>
            </a:r>
          </a:p>
        </p:txBody>
      </p:sp>
      <p:sp>
        <p:nvSpPr>
          <p:cNvPr id="42056" name="Text Box 266"/>
          <p:cNvSpPr txBox="1">
            <a:spLocks noChangeArrowheads="1"/>
          </p:cNvSpPr>
          <p:nvPr/>
        </p:nvSpPr>
        <p:spPr bwMode="auto">
          <a:xfrm>
            <a:off x="6362700" y="5770091"/>
            <a:ext cx="10102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>
                <a:latin typeface="+mn-lt"/>
              </a:rPr>
              <a:t>Idle slot</a:t>
            </a:r>
          </a:p>
        </p:txBody>
      </p:sp>
      <p:sp>
        <p:nvSpPr>
          <p:cNvPr id="42057" name="Text Box 267"/>
          <p:cNvSpPr txBox="1">
            <a:spLocks noChangeArrowheads="1"/>
          </p:cNvSpPr>
          <p:nvPr/>
        </p:nvSpPr>
        <p:spPr bwMode="auto">
          <a:xfrm>
            <a:off x="3040608" y="5013325"/>
            <a:ext cx="3403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TW" sz="2000" dirty="0" smtClean="0">
                <a:latin typeface="+mn-lt"/>
                <a:ea typeface="SimSun" panose="02010600030101010101" pitchFamily="2" charset="-122"/>
              </a:rPr>
              <a:t>Instruction </a:t>
            </a:r>
            <a:r>
              <a:rPr kumimoji="1" lang="en-US" altLang="zh-CN" sz="2000" dirty="0">
                <a:latin typeface="+mn-lt"/>
                <a:ea typeface="SimSun" panose="02010600030101010101" pitchFamily="2" charset="-122"/>
              </a:rPr>
              <a:t>Issue</a:t>
            </a:r>
            <a:r>
              <a:rPr kumimoji="1" lang="en-US" altLang="zh-TW" sz="2000" dirty="0">
                <a:latin typeface="+mn-lt"/>
                <a:ea typeface="SimSun" panose="02010600030101010101" pitchFamily="2" charset="-122"/>
              </a:rPr>
              <a:t> capability</a:t>
            </a:r>
            <a:r>
              <a:rPr kumimoji="1" lang="en-US" altLang="zh-CN" sz="2000" dirty="0">
                <a:latin typeface="+mn-lt"/>
                <a:ea typeface="SimSun" panose="02010600030101010101" pitchFamily="2" charset="-122"/>
              </a:rPr>
              <a:t> </a:t>
            </a:r>
          </a:p>
        </p:txBody>
      </p:sp>
      <p:sp>
        <p:nvSpPr>
          <p:cNvPr id="42058" name="Line 268"/>
          <p:cNvSpPr>
            <a:spLocks noChangeShapeType="1"/>
          </p:cNvSpPr>
          <p:nvPr/>
        </p:nvSpPr>
        <p:spPr bwMode="auto">
          <a:xfrm>
            <a:off x="1979613" y="5373216"/>
            <a:ext cx="5184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7676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Fine-Grained Multithreading</a:t>
            </a:r>
            <a:endParaRPr lang="en-US" altLang="zh-TW" dirty="0" smtClean="0"/>
          </a:p>
        </p:txBody>
      </p:sp>
      <p:sp>
        <p:nvSpPr>
          <p:cNvPr id="139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Interleave execution of instructions from different program threads on same pipeline</a:t>
            </a:r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21</a:t>
            </a:fld>
            <a:endParaRPr lang="zh-TW" altLang="zh-TW"/>
          </a:p>
        </p:txBody>
      </p:sp>
      <p:grpSp>
        <p:nvGrpSpPr>
          <p:cNvPr id="1391620" name="Group 4"/>
          <p:cNvGrpSpPr>
            <a:grpSpLocks/>
          </p:cNvGrpSpPr>
          <p:nvPr/>
        </p:nvGrpSpPr>
        <p:grpSpPr bwMode="auto">
          <a:xfrm>
            <a:off x="466723" y="2540521"/>
            <a:ext cx="8281990" cy="3033713"/>
            <a:chOff x="298" y="1977"/>
            <a:chExt cx="5217" cy="1911"/>
          </a:xfrm>
        </p:grpSpPr>
        <p:grpSp>
          <p:nvGrpSpPr>
            <p:cNvPr id="23561" name="Group 5"/>
            <p:cNvGrpSpPr>
              <a:grpSpLocks/>
            </p:cNvGrpSpPr>
            <p:nvPr/>
          </p:nvGrpSpPr>
          <p:grpSpPr bwMode="auto">
            <a:xfrm>
              <a:off x="1972" y="2496"/>
              <a:ext cx="2184" cy="1392"/>
              <a:chOff x="1824" y="2688"/>
              <a:chExt cx="2160" cy="1200"/>
            </a:xfrm>
          </p:grpSpPr>
          <p:sp>
            <p:nvSpPr>
              <p:cNvPr id="23599" name="Line 6"/>
              <p:cNvSpPr>
                <a:spLocks noChangeShapeType="1"/>
              </p:cNvSpPr>
              <p:nvPr/>
            </p:nvSpPr>
            <p:spPr bwMode="auto">
              <a:xfrm>
                <a:off x="18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0" name="Line 7"/>
              <p:cNvSpPr>
                <a:spLocks noChangeShapeType="1"/>
              </p:cNvSpPr>
              <p:nvPr/>
            </p:nvSpPr>
            <p:spPr bwMode="auto">
              <a:xfrm>
                <a:off x="20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1" name="Line 8"/>
              <p:cNvSpPr>
                <a:spLocks noChangeShapeType="1"/>
              </p:cNvSpPr>
              <p:nvPr/>
            </p:nvSpPr>
            <p:spPr bwMode="auto">
              <a:xfrm>
                <a:off x="23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2" name="Line 9"/>
              <p:cNvSpPr>
                <a:spLocks noChangeShapeType="1"/>
              </p:cNvSpPr>
              <p:nvPr/>
            </p:nvSpPr>
            <p:spPr bwMode="auto">
              <a:xfrm>
                <a:off x="25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3" name="Line 10"/>
              <p:cNvSpPr>
                <a:spLocks noChangeShapeType="1"/>
              </p:cNvSpPr>
              <p:nvPr/>
            </p:nvSpPr>
            <p:spPr bwMode="auto">
              <a:xfrm>
                <a:off x="27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4" name="Line 11"/>
              <p:cNvSpPr>
                <a:spLocks noChangeShapeType="1"/>
              </p:cNvSpPr>
              <p:nvPr/>
            </p:nvSpPr>
            <p:spPr bwMode="auto">
              <a:xfrm>
                <a:off x="302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5" name="Line 12"/>
              <p:cNvSpPr>
                <a:spLocks noChangeShapeType="1"/>
              </p:cNvSpPr>
              <p:nvPr/>
            </p:nvSpPr>
            <p:spPr bwMode="auto">
              <a:xfrm>
                <a:off x="326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6" name="Line 13"/>
              <p:cNvSpPr>
                <a:spLocks noChangeShapeType="1"/>
              </p:cNvSpPr>
              <p:nvPr/>
            </p:nvSpPr>
            <p:spPr bwMode="auto">
              <a:xfrm>
                <a:off x="350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7" name="Line 14"/>
              <p:cNvSpPr>
                <a:spLocks noChangeShapeType="1"/>
              </p:cNvSpPr>
              <p:nvPr/>
            </p:nvSpPr>
            <p:spPr bwMode="auto">
              <a:xfrm>
                <a:off x="374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23608" name="Line 15"/>
              <p:cNvSpPr>
                <a:spLocks noChangeShapeType="1"/>
              </p:cNvSpPr>
              <p:nvPr/>
            </p:nvSpPr>
            <p:spPr bwMode="auto">
              <a:xfrm>
                <a:off x="3984" y="2688"/>
                <a:ext cx="0" cy="12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>
                  <a:latin typeface="+mn-lt"/>
                </a:endParaRPr>
              </a:p>
            </p:txBody>
          </p:sp>
        </p:grpSp>
        <p:sp>
          <p:nvSpPr>
            <p:cNvPr id="23562" name="Rectangle 16"/>
            <p:cNvSpPr>
              <a:spLocks noChangeArrowheads="1"/>
            </p:cNvSpPr>
            <p:nvPr/>
          </p:nvSpPr>
          <p:spPr bwMode="auto">
            <a:xfrm>
              <a:off x="197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63" name="Rectangle 17"/>
            <p:cNvSpPr>
              <a:spLocks noChangeArrowheads="1"/>
            </p:cNvSpPr>
            <p:nvPr/>
          </p:nvSpPr>
          <p:spPr bwMode="auto">
            <a:xfrm>
              <a:off x="221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64" name="Rectangle 18"/>
            <p:cNvSpPr>
              <a:spLocks noChangeArrowheads="1"/>
            </p:cNvSpPr>
            <p:nvPr/>
          </p:nvSpPr>
          <p:spPr bwMode="auto">
            <a:xfrm>
              <a:off x="245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65" name="Rectangle 19"/>
            <p:cNvSpPr>
              <a:spLocks noChangeArrowheads="1"/>
            </p:cNvSpPr>
            <p:nvPr/>
          </p:nvSpPr>
          <p:spPr bwMode="auto">
            <a:xfrm>
              <a:off x="269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66" name="Rectangle 20"/>
            <p:cNvSpPr>
              <a:spLocks noChangeArrowheads="1"/>
            </p:cNvSpPr>
            <p:nvPr/>
          </p:nvSpPr>
          <p:spPr bwMode="auto">
            <a:xfrm>
              <a:off x="2932" y="264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67" name="Text Box 21"/>
            <p:cNvSpPr txBox="1">
              <a:spLocks noChangeArrowheads="1"/>
            </p:cNvSpPr>
            <p:nvPr/>
          </p:nvSpPr>
          <p:spPr bwMode="auto">
            <a:xfrm>
              <a:off x="192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t0</a:t>
              </a:r>
            </a:p>
          </p:txBody>
        </p:sp>
        <p:sp>
          <p:nvSpPr>
            <p:cNvPr id="23568" name="Text Box 22"/>
            <p:cNvSpPr txBox="1">
              <a:spLocks noChangeArrowheads="1"/>
            </p:cNvSpPr>
            <p:nvPr/>
          </p:nvSpPr>
          <p:spPr bwMode="auto">
            <a:xfrm>
              <a:off x="216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 dirty="0">
                  <a:latin typeface="+mn-lt"/>
                  <a:ea typeface="新細明體" panose="02020500000000000000" pitchFamily="18" charset="-120"/>
                </a:rPr>
                <a:t>t1</a:t>
              </a:r>
            </a:p>
          </p:txBody>
        </p:sp>
        <p:sp>
          <p:nvSpPr>
            <p:cNvPr id="23569" name="Text Box 23"/>
            <p:cNvSpPr txBox="1">
              <a:spLocks noChangeArrowheads="1"/>
            </p:cNvSpPr>
            <p:nvPr/>
          </p:nvSpPr>
          <p:spPr bwMode="auto">
            <a:xfrm>
              <a:off x="240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t2</a:t>
              </a:r>
            </a:p>
          </p:txBody>
        </p:sp>
        <p:sp>
          <p:nvSpPr>
            <p:cNvPr id="23570" name="Text Box 24"/>
            <p:cNvSpPr txBox="1">
              <a:spLocks noChangeArrowheads="1"/>
            </p:cNvSpPr>
            <p:nvPr/>
          </p:nvSpPr>
          <p:spPr bwMode="auto">
            <a:xfrm>
              <a:off x="264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t3</a:t>
              </a:r>
            </a:p>
          </p:txBody>
        </p:sp>
        <p:sp>
          <p:nvSpPr>
            <p:cNvPr id="23571" name="Text Box 25"/>
            <p:cNvSpPr txBox="1">
              <a:spLocks noChangeArrowheads="1"/>
            </p:cNvSpPr>
            <p:nvPr/>
          </p:nvSpPr>
          <p:spPr bwMode="auto">
            <a:xfrm>
              <a:off x="288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t4</a:t>
              </a:r>
            </a:p>
          </p:txBody>
        </p:sp>
        <p:sp>
          <p:nvSpPr>
            <p:cNvPr id="23572" name="Text Box 26"/>
            <p:cNvSpPr txBox="1">
              <a:spLocks noChangeArrowheads="1"/>
            </p:cNvSpPr>
            <p:nvPr/>
          </p:nvSpPr>
          <p:spPr bwMode="auto">
            <a:xfrm>
              <a:off x="312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t5</a:t>
              </a:r>
            </a:p>
          </p:txBody>
        </p:sp>
        <p:sp>
          <p:nvSpPr>
            <p:cNvPr id="23573" name="Text Box 27"/>
            <p:cNvSpPr txBox="1">
              <a:spLocks noChangeArrowheads="1"/>
            </p:cNvSpPr>
            <p:nvPr/>
          </p:nvSpPr>
          <p:spPr bwMode="auto">
            <a:xfrm>
              <a:off x="336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t6</a:t>
              </a:r>
            </a:p>
          </p:txBody>
        </p:sp>
        <p:sp>
          <p:nvSpPr>
            <p:cNvPr id="23574" name="Text Box 28"/>
            <p:cNvSpPr txBox="1">
              <a:spLocks noChangeArrowheads="1"/>
            </p:cNvSpPr>
            <p:nvPr/>
          </p:nvSpPr>
          <p:spPr bwMode="auto">
            <a:xfrm>
              <a:off x="3604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t7</a:t>
              </a:r>
            </a:p>
          </p:txBody>
        </p:sp>
        <p:sp>
          <p:nvSpPr>
            <p:cNvPr id="23575" name="Text Box 29"/>
            <p:cNvSpPr txBox="1">
              <a:spLocks noChangeArrowheads="1"/>
            </p:cNvSpPr>
            <p:nvPr/>
          </p:nvSpPr>
          <p:spPr bwMode="auto">
            <a:xfrm>
              <a:off x="3892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t8</a:t>
              </a:r>
            </a:p>
          </p:txBody>
        </p:sp>
        <p:sp>
          <p:nvSpPr>
            <p:cNvPr id="23576" name="Text Box 30"/>
            <p:cNvSpPr txBox="1">
              <a:spLocks noChangeArrowheads="1"/>
            </p:cNvSpPr>
            <p:nvPr/>
          </p:nvSpPr>
          <p:spPr bwMode="auto">
            <a:xfrm>
              <a:off x="298" y="2640"/>
              <a:ext cx="1633" cy="1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T1: </a:t>
              </a:r>
              <a:r>
                <a:rPr lang="en-US" altLang="zh-TW" dirty="0" smtClean="0">
                  <a:latin typeface="+mn-lt"/>
                  <a:ea typeface="新細明體" panose="02020500000000000000" pitchFamily="18" charset="-120"/>
                </a:rPr>
                <a:t>LW    r1</a:t>
              </a:r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, 0(r2)</a:t>
              </a:r>
            </a:p>
            <a:p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T2: ADD r7, r1, r4</a:t>
              </a:r>
            </a:p>
            <a:p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T3: XORI r5, r4, #12</a:t>
              </a:r>
            </a:p>
            <a:p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T4: SW </a:t>
              </a:r>
              <a:r>
                <a:rPr lang="en-US" altLang="zh-TW" dirty="0" smtClean="0">
                  <a:latin typeface="+mn-lt"/>
                  <a:ea typeface="新細明體" panose="02020500000000000000" pitchFamily="18" charset="-120"/>
                </a:rPr>
                <a:t>  0(r7</a:t>
              </a:r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),  r5</a:t>
              </a:r>
            </a:p>
            <a:p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T1: </a:t>
              </a:r>
              <a:r>
                <a:rPr lang="en-US" altLang="zh-TW" dirty="0" smtClean="0">
                  <a:latin typeface="+mn-lt"/>
                  <a:ea typeface="新細明體" panose="02020500000000000000" pitchFamily="18" charset="-120"/>
                </a:rPr>
                <a:t>SUB  r5</a:t>
              </a:r>
              <a:r>
                <a:rPr lang="en-US" altLang="zh-TW" dirty="0">
                  <a:latin typeface="+mn-lt"/>
                  <a:ea typeface="新細明體" panose="02020500000000000000" pitchFamily="18" charset="-120"/>
                </a:rPr>
                <a:t>, </a:t>
              </a:r>
              <a:r>
                <a:rPr lang="en-US" altLang="zh-TW" dirty="0" smtClean="0">
                  <a:latin typeface="+mn-lt"/>
                  <a:ea typeface="新細明體" panose="02020500000000000000" pitchFamily="18" charset="-120"/>
                </a:rPr>
                <a:t>r1, r4</a:t>
              </a:r>
              <a:endParaRPr lang="en-US" altLang="zh-TW" dirty="0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3577" name="Text Box 31"/>
            <p:cNvSpPr txBox="1">
              <a:spLocks noChangeArrowheads="1"/>
            </p:cNvSpPr>
            <p:nvPr/>
          </p:nvSpPr>
          <p:spPr bwMode="auto">
            <a:xfrm>
              <a:off x="4180" y="2352"/>
              <a:ext cx="28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t9</a:t>
              </a:r>
            </a:p>
          </p:txBody>
        </p:sp>
        <p:sp>
          <p:nvSpPr>
            <p:cNvPr id="23578" name="Rectangle 32"/>
            <p:cNvSpPr>
              <a:spLocks noChangeArrowheads="1"/>
            </p:cNvSpPr>
            <p:nvPr/>
          </p:nvSpPr>
          <p:spPr bwMode="auto">
            <a:xfrm>
              <a:off x="221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79" name="Rectangle 33"/>
            <p:cNvSpPr>
              <a:spLocks noChangeArrowheads="1"/>
            </p:cNvSpPr>
            <p:nvPr/>
          </p:nvSpPr>
          <p:spPr bwMode="auto">
            <a:xfrm>
              <a:off x="245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80" name="Rectangle 34"/>
            <p:cNvSpPr>
              <a:spLocks noChangeArrowheads="1"/>
            </p:cNvSpPr>
            <p:nvPr/>
          </p:nvSpPr>
          <p:spPr bwMode="auto">
            <a:xfrm>
              <a:off x="269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81" name="Rectangle 35"/>
            <p:cNvSpPr>
              <a:spLocks noChangeArrowheads="1"/>
            </p:cNvSpPr>
            <p:nvPr/>
          </p:nvSpPr>
          <p:spPr bwMode="auto">
            <a:xfrm>
              <a:off x="293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82" name="Rectangle 36"/>
            <p:cNvSpPr>
              <a:spLocks noChangeArrowheads="1"/>
            </p:cNvSpPr>
            <p:nvPr/>
          </p:nvSpPr>
          <p:spPr bwMode="auto">
            <a:xfrm>
              <a:off x="3172" y="2880"/>
              <a:ext cx="240" cy="240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83" name="Rectangle 37"/>
            <p:cNvSpPr>
              <a:spLocks noChangeArrowheads="1"/>
            </p:cNvSpPr>
            <p:nvPr/>
          </p:nvSpPr>
          <p:spPr bwMode="auto">
            <a:xfrm>
              <a:off x="245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84" name="Rectangle 38"/>
            <p:cNvSpPr>
              <a:spLocks noChangeArrowheads="1"/>
            </p:cNvSpPr>
            <p:nvPr/>
          </p:nvSpPr>
          <p:spPr bwMode="auto">
            <a:xfrm>
              <a:off x="269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85" name="Rectangle 39"/>
            <p:cNvSpPr>
              <a:spLocks noChangeArrowheads="1"/>
            </p:cNvSpPr>
            <p:nvPr/>
          </p:nvSpPr>
          <p:spPr bwMode="auto">
            <a:xfrm>
              <a:off x="293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86" name="Rectangle 40"/>
            <p:cNvSpPr>
              <a:spLocks noChangeArrowheads="1"/>
            </p:cNvSpPr>
            <p:nvPr/>
          </p:nvSpPr>
          <p:spPr bwMode="auto">
            <a:xfrm>
              <a:off x="317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87" name="Rectangle 41"/>
            <p:cNvSpPr>
              <a:spLocks noChangeArrowheads="1"/>
            </p:cNvSpPr>
            <p:nvPr/>
          </p:nvSpPr>
          <p:spPr bwMode="auto">
            <a:xfrm>
              <a:off x="3412" y="3120"/>
              <a:ext cx="240" cy="240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88" name="Rectangle 42"/>
            <p:cNvSpPr>
              <a:spLocks noChangeArrowheads="1"/>
            </p:cNvSpPr>
            <p:nvPr/>
          </p:nvSpPr>
          <p:spPr bwMode="auto">
            <a:xfrm>
              <a:off x="269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89" name="Rectangle 43"/>
            <p:cNvSpPr>
              <a:spLocks noChangeArrowheads="1"/>
            </p:cNvSpPr>
            <p:nvPr/>
          </p:nvSpPr>
          <p:spPr bwMode="auto">
            <a:xfrm>
              <a:off x="293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90" name="Rectangle 44"/>
            <p:cNvSpPr>
              <a:spLocks noChangeArrowheads="1"/>
            </p:cNvSpPr>
            <p:nvPr/>
          </p:nvSpPr>
          <p:spPr bwMode="auto">
            <a:xfrm>
              <a:off x="317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91" name="Rectangle 45"/>
            <p:cNvSpPr>
              <a:spLocks noChangeArrowheads="1"/>
            </p:cNvSpPr>
            <p:nvPr/>
          </p:nvSpPr>
          <p:spPr bwMode="auto">
            <a:xfrm>
              <a:off x="341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92" name="Rectangle 46"/>
            <p:cNvSpPr>
              <a:spLocks noChangeArrowheads="1"/>
            </p:cNvSpPr>
            <p:nvPr/>
          </p:nvSpPr>
          <p:spPr bwMode="auto">
            <a:xfrm>
              <a:off x="3652" y="3360"/>
              <a:ext cx="240" cy="240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93" name="Rectangle 47"/>
            <p:cNvSpPr>
              <a:spLocks noChangeArrowheads="1"/>
            </p:cNvSpPr>
            <p:nvPr/>
          </p:nvSpPr>
          <p:spPr bwMode="auto">
            <a:xfrm>
              <a:off x="293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F</a:t>
              </a:r>
            </a:p>
          </p:txBody>
        </p:sp>
        <p:sp>
          <p:nvSpPr>
            <p:cNvPr id="23594" name="Rectangle 48"/>
            <p:cNvSpPr>
              <a:spLocks noChangeArrowheads="1"/>
            </p:cNvSpPr>
            <p:nvPr/>
          </p:nvSpPr>
          <p:spPr bwMode="auto">
            <a:xfrm>
              <a:off x="317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D</a:t>
              </a:r>
            </a:p>
          </p:txBody>
        </p:sp>
        <p:sp>
          <p:nvSpPr>
            <p:cNvPr id="23595" name="Rectangle 49"/>
            <p:cNvSpPr>
              <a:spLocks noChangeArrowheads="1"/>
            </p:cNvSpPr>
            <p:nvPr/>
          </p:nvSpPr>
          <p:spPr bwMode="auto">
            <a:xfrm>
              <a:off x="341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3596" name="Rectangle 50"/>
            <p:cNvSpPr>
              <a:spLocks noChangeArrowheads="1"/>
            </p:cNvSpPr>
            <p:nvPr/>
          </p:nvSpPr>
          <p:spPr bwMode="auto">
            <a:xfrm>
              <a:off x="365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M</a:t>
              </a:r>
            </a:p>
          </p:txBody>
        </p:sp>
        <p:sp>
          <p:nvSpPr>
            <p:cNvPr id="23597" name="Rectangle 51"/>
            <p:cNvSpPr>
              <a:spLocks noChangeArrowheads="1"/>
            </p:cNvSpPr>
            <p:nvPr/>
          </p:nvSpPr>
          <p:spPr bwMode="auto">
            <a:xfrm>
              <a:off x="3892" y="3600"/>
              <a:ext cx="240" cy="240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W</a:t>
              </a:r>
            </a:p>
          </p:txBody>
        </p:sp>
        <p:sp>
          <p:nvSpPr>
            <p:cNvPr id="23598" name="Text Box 52"/>
            <p:cNvSpPr txBox="1">
              <a:spLocks noChangeArrowheads="1"/>
            </p:cNvSpPr>
            <p:nvPr/>
          </p:nvSpPr>
          <p:spPr bwMode="auto">
            <a:xfrm>
              <a:off x="371" y="1977"/>
              <a:ext cx="514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i="1" dirty="0">
                  <a:latin typeface="+mn-lt"/>
                  <a:ea typeface="新細明體" panose="02020500000000000000" pitchFamily="18" charset="-120"/>
                </a:rPr>
                <a:t>Interleave 4 threads, T1-T4, </a:t>
              </a:r>
              <a:r>
                <a:rPr lang="en-US" altLang="zh-TW" i="1" dirty="0" smtClean="0">
                  <a:latin typeface="+mn-lt"/>
                  <a:ea typeface="新細明體" panose="02020500000000000000" pitchFamily="18" charset="-120"/>
                </a:rPr>
                <a:t>5-stage pipe,</a:t>
              </a:r>
              <a:r>
                <a:rPr lang="zh-TW" altLang="en-US" i="1" dirty="0" smtClean="0">
                  <a:latin typeface="+mn-lt"/>
                  <a:ea typeface="新細明體" panose="02020500000000000000" pitchFamily="18" charset="-120"/>
                </a:rPr>
                <a:t> </a:t>
              </a:r>
              <a:r>
                <a:rPr lang="en-US" altLang="zh-TW" i="1" dirty="0" smtClean="0">
                  <a:latin typeface="+mn-lt"/>
                  <a:ea typeface="新細明體" panose="02020500000000000000" pitchFamily="18" charset="-120"/>
                </a:rPr>
                <a:t>no internal forwarding</a:t>
              </a:r>
              <a:endParaRPr lang="en-US" altLang="zh-TW" i="1" dirty="0">
                <a:latin typeface="+mn-lt"/>
                <a:ea typeface="新細明體" panose="02020500000000000000" pitchFamily="18" charset="-120"/>
              </a:endParaRPr>
            </a:p>
          </p:txBody>
        </p:sp>
      </p:grpSp>
      <p:grpSp>
        <p:nvGrpSpPr>
          <p:cNvPr id="1391669" name="Group 53"/>
          <p:cNvGrpSpPr>
            <a:grpSpLocks/>
          </p:cNvGrpSpPr>
          <p:nvPr/>
        </p:nvGrpSpPr>
        <p:grpSpPr bwMode="auto">
          <a:xfrm>
            <a:off x="5021263" y="3635896"/>
            <a:ext cx="4122738" cy="2014538"/>
            <a:chOff x="3163" y="2448"/>
            <a:chExt cx="2597" cy="1269"/>
          </a:xfrm>
        </p:grpSpPr>
        <p:sp>
          <p:nvSpPr>
            <p:cNvPr id="23558" name="Text Box 54"/>
            <p:cNvSpPr txBox="1">
              <a:spLocks noChangeArrowheads="1"/>
            </p:cNvSpPr>
            <p:nvPr/>
          </p:nvSpPr>
          <p:spPr bwMode="auto">
            <a:xfrm>
              <a:off x="4272" y="2448"/>
              <a:ext cx="1488" cy="1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i="1" dirty="0">
                  <a:latin typeface="Verdana" panose="020B0604030504040204" pitchFamily="34" charset="0"/>
                  <a:ea typeface="新細明體" panose="02020500000000000000" pitchFamily="18" charset="-120"/>
                </a:rPr>
                <a:t>Prior instruction in a thread always completes write-back before next instruction in same thread reads register file</a:t>
              </a:r>
            </a:p>
          </p:txBody>
        </p:sp>
        <p:sp>
          <p:nvSpPr>
            <p:cNvPr id="23559" name="Line 55"/>
            <p:cNvSpPr>
              <a:spLocks noChangeShapeType="1"/>
            </p:cNvSpPr>
            <p:nvPr/>
          </p:nvSpPr>
          <p:spPr bwMode="auto">
            <a:xfrm flipH="1" flipV="1">
              <a:off x="3163" y="2585"/>
              <a:ext cx="1109" cy="7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23560" name="Line 56"/>
            <p:cNvSpPr>
              <a:spLocks noChangeShapeType="1"/>
            </p:cNvSpPr>
            <p:nvPr/>
          </p:nvSpPr>
          <p:spPr bwMode="auto">
            <a:xfrm flipH="1">
              <a:off x="3312" y="3360"/>
              <a:ext cx="1008" cy="144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</p:grpSp>
      <p:cxnSp>
        <p:nvCxnSpPr>
          <p:cNvPr id="4" name="直線單箭頭接點 3"/>
          <p:cNvCxnSpPr/>
          <p:nvPr/>
        </p:nvCxnSpPr>
        <p:spPr bwMode="auto">
          <a:xfrm>
            <a:off x="1835696" y="3974034"/>
            <a:ext cx="360040" cy="125516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7468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1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Fine-Grained Multithreading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Advantage:</a:t>
            </a:r>
          </a:p>
          <a:p>
            <a:pPr lvl="1"/>
            <a:r>
              <a:rPr lang="en-US" altLang="zh-TW" dirty="0" smtClean="0"/>
              <a:t>Hide both short and long stalls, e.g., latency </a:t>
            </a:r>
            <a:r>
              <a:rPr lang="en-US" altLang="zh-TW" dirty="0"/>
              <a:t>of memory operations, dependent instructions, branch </a:t>
            </a:r>
            <a:r>
              <a:rPr lang="en-US" altLang="zh-TW" dirty="0" smtClean="0"/>
              <a:t>resolution, etc., since instructions from other threads executed when one thread stalls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i="1" dirty="0" smtClean="0">
                <a:sym typeface="Wingdings" panose="05000000000000000000" pitchFamily="2" charset="2"/>
              </a:rPr>
              <a:t>latency hiding</a:t>
            </a:r>
            <a:endParaRPr lang="en-US" altLang="zh-TW" i="1" dirty="0" smtClean="0"/>
          </a:p>
          <a:p>
            <a:pPr lvl="1">
              <a:spcBef>
                <a:spcPts val="200"/>
              </a:spcBef>
            </a:pPr>
            <a:r>
              <a:rPr lang="en-US" altLang="zh-TW" dirty="0" smtClean="0"/>
              <a:t>Utilize </a:t>
            </a:r>
            <a:r>
              <a:rPr lang="en-US" altLang="zh-TW" dirty="0"/>
              <a:t>processing resources more efficiently</a:t>
            </a:r>
          </a:p>
          <a:p>
            <a:r>
              <a:rPr lang="en-US" altLang="zh-TW" dirty="0" smtClean="0"/>
              <a:t>Disadvantage: </a:t>
            </a:r>
          </a:p>
          <a:p>
            <a:pPr lvl="1"/>
            <a:r>
              <a:rPr lang="en-US" altLang="zh-TW" dirty="0" smtClean="0"/>
              <a:t>Slow down execution of individual threads, since a thread ready to execute without stalls will be delayed by instructions from other threads</a:t>
            </a:r>
          </a:p>
          <a:p>
            <a:pPr lvl="1"/>
            <a:r>
              <a:rPr lang="en-US" altLang="zh-TW" dirty="0" smtClean="0"/>
              <a:t>Must have enough threads available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45402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Fine-Grained Multithreading Pipeline</a:t>
            </a:r>
          </a:p>
        </p:txBody>
      </p:sp>
      <p:sp>
        <p:nvSpPr>
          <p:cNvPr id="2457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Carry thread-select down pipeline to ensure correct state bits read/written at each pipe stage</a:t>
            </a:r>
          </a:p>
          <a:p>
            <a:pPr lvl="1"/>
            <a:r>
              <a:rPr lang="en-US" altLang="zh-TW" dirty="0" smtClean="0"/>
              <a:t>Appears to software (including OS) as multiple, albeit slower, CPUs</a:t>
            </a:r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23</a:t>
            </a:fld>
            <a:endParaRPr lang="zh-TW" altLang="zh-TW"/>
          </a:p>
        </p:txBody>
      </p:sp>
      <p:sp>
        <p:nvSpPr>
          <p:cNvPr id="24580" name="Rectangle 2"/>
          <p:cNvSpPr>
            <a:spLocks noChangeArrowheads="1"/>
          </p:cNvSpPr>
          <p:nvPr/>
        </p:nvSpPr>
        <p:spPr bwMode="auto">
          <a:xfrm>
            <a:off x="3962400" y="3052787"/>
            <a:ext cx="1600200" cy="12954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grpSp>
        <p:nvGrpSpPr>
          <p:cNvPr id="24581" name="Group 5"/>
          <p:cNvGrpSpPr>
            <a:grpSpLocks/>
          </p:cNvGrpSpPr>
          <p:nvPr/>
        </p:nvGrpSpPr>
        <p:grpSpPr bwMode="auto">
          <a:xfrm>
            <a:off x="457200" y="5110187"/>
            <a:ext cx="152400" cy="609600"/>
            <a:chOff x="432" y="2208"/>
            <a:chExt cx="96" cy="384"/>
          </a:xfrm>
        </p:grpSpPr>
        <p:sp>
          <p:nvSpPr>
            <p:cNvPr id="24661" name="Rectangle 6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62" name="Freeform 7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>
                <a:gd name="T0" fmla="*/ 0 w 96"/>
                <a:gd name="T1" fmla="*/ 98304 h 48"/>
                <a:gd name="T2" fmla="*/ 48 w 96"/>
                <a:gd name="T3" fmla="*/ 0 h 48"/>
                <a:gd name="T4" fmla="*/ 96 w 96"/>
                <a:gd name="T5" fmla="*/ 98304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582" name="Rectangle 8"/>
          <p:cNvSpPr>
            <a:spLocks noChangeArrowheads="1"/>
          </p:cNvSpPr>
          <p:nvPr/>
        </p:nvSpPr>
        <p:spPr bwMode="auto">
          <a:xfrm>
            <a:off x="304800" y="4652987"/>
            <a:ext cx="457200" cy="381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b="1" dirty="0">
                <a:latin typeface="+mn-lt"/>
                <a:ea typeface="新細明體" panose="02020500000000000000" pitchFamily="18" charset="-120"/>
              </a:rPr>
              <a:t>+1</a:t>
            </a:r>
          </a:p>
        </p:txBody>
      </p:sp>
      <p:sp>
        <p:nvSpPr>
          <p:cNvPr id="24583" name="Freeform 9"/>
          <p:cNvSpPr>
            <a:spLocks/>
          </p:cNvSpPr>
          <p:nvPr/>
        </p:nvSpPr>
        <p:spPr bwMode="auto">
          <a:xfrm>
            <a:off x="609600" y="4805387"/>
            <a:ext cx="457200" cy="609600"/>
          </a:xfrm>
          <a:custGeom>
            <a:avLst/>
            <a:gdLst>
              <a:gd name="T0" fmla="*/ 0 w 288"/>
              <a:gd name="T1" fmla="*/ 2147483647 h 384"/>
              <a:gd name="T2" fmla="*/ 2147483647 w 288"/>
              <a:gd name="T3" fmla="*/ 2147483647 h 384"/>
              <a:gd name="T4" fmla="*/ 2147483647 w 288"/>
              <a:gd name="T5" fmla="*/ 0 h 384"/>
              <a:gd name="T6" fmla="*/ 2147483647 w 288"/>
              <a:gd name="T7" fmla="*/ 0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88" h="384">
                <a:moveTo>
                  <a:pt x="0" y="384"/>
                </a:moveTo>
                <a:lnTo>
                  <a:pt x="288" y="384"/>
                </a:lnTo>
                <a:lnTo>
                  <a:pt x="288" y="0"/>
                </a:lnTo>
                <a:lnTo>
                  <a:pt x="96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84" name="Freeform 10"/>
          <p:cNvSpPr>
            <a:spLocks/>
          </p:cNvSpPr>
          <p:nvPr/>
        </p:nvSpPr>
        <p:spPr bwMode="auto">
          <a:xfrm>
            <a:off x="76200" y="4805387"/>
            <a:ext cx="381000" cy="609600"/>
          </a:xfrm>
          <a:custGeom>
            <a:avLst/>
            <a:gdLst>
              <a:gd name="T0" fmla="*/ 2147483647 w 240"/>
              <a:gd name="T1" fmla="*/ 0 h 384"/>
              <a:gd name="T2" fmla="*/ 0 w 240"/>
              <a:gd name="T3" fmla="*/ 0 h 384"/>
              <a:gd name="T4" fmla="*/ 0 w 240"/>
              <a:gd name="T5" fmla="*/ 2147483647 h 384"/>
              <a:gd name="T6" fmla="*/ 2147483647 w 240"/>
              <a:gd name="T7" fmla="*/ 2147483647 h 38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40" h="384">
                <a:moveTo>
                  <a:pt x="144" y="0"/>
                </a:moveTo>
                <a:lnTo>
                  <a:pt x="0" y="0"/>
                </a:lnTo>
                <a:lnTo>
                  <a:pt x="0" y="384"/>
                </a:lnTo>
                <a:lnTo>
                  <a:pt x="240" y="384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585" name="Group 11"/>
          <p:cNvGrpSpPr>
            <a:grpSpLocks/>
          </p:cNvGrpSpPr>
          <p:nvPr/>
        </p:nvGrpSpPr>
        <p:grpSpPr bwMode="auto">
          <a:xfrm>
            <a:off x="761999" y="5338791"/>
            <a:ext cx="339725" cy="461963"/>
            <a:chOff x="624" y="2448"/>
            <a:chExt cx="214" cy="291"/>
          </a:xfrm>
        </p:grpSpPr>
        <p:sp>
          <p:nvSpPr>
            <p:cNvPr id="24659" name="Line 12"/>
            <p:cNvSpPr>
              <a:spLocks noChangeShapeType="1"/>
            </p:cNvSpPr>
            <p:nvPr/>
          </p:nvSpPr>
          <p:spPr bwMode="auto">
            <a:xfrm flipV="1">
              <a:off x="624" y="244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4660" name="Text Box 13"/>
            <p:cNvSpPr txBox="1">
              <a:spLocks noChangeArrowheads="1"/>
            </p:cNvSpPr>
            <p:nvPr/>
          </p:nvSpPr>
          <p:spPr bwMode="auto">
            <a:xfrm>
              <a:off x="624" y="2448"/>
              <a:ext cx="2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2</a:t>
              </a:r>
            </a:p>
          </p:txBody>
        </p:sp>
      </p:grpSp>
      <p:sp>
        <p:nvSpPr>
          <p:cNvPr id="24586" name="Line 14"/>
          <p:cNvSpPr>
            <a:spLocks noChangeShapeType="1"/>
          </p:cNvSpPr>
          <p:nvPr/>
        </p:nvSpPr>
        <p:spPr bwMode="auto">
          <a:xfrm>
            <a:off x="1066800" y="5414987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87" name="Text Box 15"/>
          <p:cNvSpPr txBox="1">
            <a:spLocks noChangeArrowheads="1"/>
          </p:cNvSpPr>
          <p:nvPr/>
        </p:nvSpPr>
        <p:spPr bwMode="auto">
          <a:xfrm>
            <a:off x="1143000" y="5414987"/>
            <a:ext cx="1219200" cy="605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ts val="2000"/>
              </a:lnSpc>
            </a:pPr>
            <a:r>
              <a:rPr lang="en-US" altLang="zh-TW" b="1" i="1" dirty="0">
                <a:latin typeface="+mn-lt"/>
                <a:ea typeface="新細明體" panose="02020500000000000000" pitchFamily="18" charset="-120"/>
              </a:rPr>
              <a:t>Thread select</a:t>
            </a:r>
          </a:p>
        </p:txBody>
      </p:sp>
      <p:grpSp>
        <p:nvGrpSpPr>
          <p:cNvPr id="24588" name="Group 16"/>
          <p:cNvGrpSpPr>
            <a:grpSpLocks/>
          </p:cNvGrpSpPr>
          <p:nvPr/>
        </p:nvGrpSpPr>
        <p:grpSpPr bwMode="auto">
          <a:xfrm>
            <a:off x="914400" y="3052787"/>
            <a:ext cx="304800" cy="838200"/>
            <a:chOff x="432" y="1296"/>
            <a:chExt cx="192" cy="528"/>
          </a:xfrm>
        </p:grpSpPr>
        <p:sp>
          <p:nvSpPr>
            <p:cNvPr id="24657" name="Rectangle 17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FFFF00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PC</a:t>
              </a:r>
            </a:p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24658" name="Freeform 18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FFFF00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TW" altLang="en-US" sz="1600">
                <a:latin typeface="+mn-lt"/>
              </a:endParaRPr>
            </a:p>
          </p:txBody>
        </p:sp>
      </p:grpSp>
      <p:grpSp>
        <p:nvGrpSpPr>
          <p:cNvPr id="24589" name="Group 19"/>
          <p:cNvGrpSpPr>
            <a:grpSpLocks/>
          </p:cNvGrpSpPr>
          <p:nvPr/>
        </p:nvGrpSpPr>
        <p:grpSpPr bwMode="auto">
          <a:xfrm>
            <a:off x="762000" y="3205187"/>
            <a:ext cx="304800" cy="838200"/>
            <a:chOff x="432" y="1296"/>
            <a:chExt cx="192" cy="528"/>
          </a:xfrm>
        </p:grpSpPr>
        <p:sp>
          <p:nvSpPr>
            <p:cNvPr id="24655" name="Rectangle 20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9999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PC</a:t>
              </a:r>
            </a:p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24656" name="Freeform 21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9999FF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TW" altLang="en-US" sz="1600">
                <a:latin typeface="+mn-lt"/>
              </a:endParaRPr>
            </a:p>
          </p:txBody>
        </p:sp>
      </p:grpSp>
      <p:grpSp>
        <p:nvGrpSpPr>
          <p:cNvPr id="24590" name="Group 22"/>
          <p:cNvGrpSpPr>
            <a:grpSpLocks/>
          </p:cNvGrpSpPr>
          <p:nvPr/>
        </p:nvGrpSpPr>
        <p:grpSpPr bwMode="auto">
          <a:xfrm>
            <a:off x="609600" y="3357587"/>
            <a:ext cx="304800" cy="838200"/>
            <a:chOff x="432" y="1296"/>
            <a:chExt cx="192" cy="528"/>
          </a:xfrm>
        </p:grpSpPr>
        <p:sp>
          <p:nvSpPr>
            <p:cNvPr id="24653" name="Rectangle 23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FF9933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PC</a:t>
              </a:r>
            </a:p>
            <a:p>
              <a:r>
                <a:rPr lang="en-US" altLang="zh-TW" sz="1600" b="1">
                  <a:latin typeface="+mn-lt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24654" name="Freeform 24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FF9933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TW" altLang="en-US" sz="1600">
                <a:latin typeface="+mn-lt"/>
              </a:endParaRPr>
            </a:p>
          </p:txBody>
        </p:sp>
      </p:grpSp>
      <p:grpSp>
        <p:nvGrpSpPr>
          <p:cNvPr id="24591" name="Group 25"/>
          <p:cNvGrpSpPr>
            <a:grpSpLocks/>
          </p:cNvGrpSpPr>
          <p:nvPr/>
        </p:nvGrpSpPr>
        <p:grpSpPr bwMode="auto">
          <a:xfrm>
            <a:off x="457200" y="3509987"/>
            <a:ext cx="304800" cy="838200"/>
            <a:chOff x="432" y="1296"/>
            <a:chExt cx="192" cy="528"/>
          </a:xfrm>
        </p:grpSpPr>
        <p:sp>
          <p:nvSpPr>
            <p:cNvPr id="24651" name="Rectangle 26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solidFill>
              <a:srgbClr val="00FFF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PC</a:t>
              </a:r>
            </a:p>
            <a:p>
              <a:r>
                <a:rPr lang="en-US" altLang="zh-TW" sz="1600" b="1" dirty="0">
                  <a:latin typeface="+mn-lt"/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24652" name="Freeform 27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solidFill>
              <a:srgbClr val="00FFFF"/>
            </a:solidFill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zh-TW" altLang="en-US" sz="1600">
                <a:latin typeface="+mn-lt"/>
              </a:endParaRPr>
            </a:p>
          </p:txBody>
        </p:sp>
      </p:grpSp>
      <p:sp>
        <p:nvSpPr>
          <p:cNvPr id="24592" name="Freeform 28"/>
          <p:cNvSpPr>
            <a:spLocks/>
          </p:cNvSpPr>
          <p:nvPr/>
        </p:nvSpPr>
        <p:spPr bwMode="auto">
          <a:xfrm>
            <a:off x="1752600" y="3281387"/>
            <a:ext cx="228600" cy="914400"/>
          </a:xfrm>
          <a:custGeom>
            <a:avLst/>
            <a:gdLst>
              <a:gd name="T0" fmla="*/ 0 w 144"/>
              <a:gd name="T1" fmla="*/ 0 h 576"/>
              <a:gd name="T2" fmla="*/ 0 w 144"/>
              <a:gd name="T3" fmla="*/ 2147483647 h 576"/>
              <a:gd name="T4" fmla="*/ 2147483647 w 144"/>
              <a:gd name="T5" fmla="*/ 2147483647 h 576"/>
              <a:gd name="T6" fmla="*/ 2147483647 w 144"/>
              <a:gd name="T7" fmla="*/ 2147483647 h 576"/>
              <a:gd name="T8" fmla="*/ 0 w 144"/>
              <a:gd name="T9" fmla="*/ 0 h 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" h="576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144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3" name="Line 29"/>
          <p:cNvSpPr>
            <a:spLocks noChangeShapeType="1"/>
          </p:cNvSpPr>
          <p:nvPr/>
        </p:nvSpPr>
        <p:spPr bwMode="auto">
          <a:xfrm>
            <a:off x="1219200" y="3509987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4" name="Line 30"/>
          <p:cNvSpPr>
            <a:spLocks noChangeShapeType="1"/>
          </p:cNvSpPr>
          <p:nvPr/>
        </p:nvSpPr>
        <p:spPr bwMode="auto">
          <a:xfrm>
            <a:off x="1066800" y="3662387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5" name="Line 31"/>
          <p:cNvSpPr>
            <a:spLocks noChangeShapeType="1"/>
          </p:cNvSpPr>
          <p:nvPr/>
        </p:nvSpPr>
        <p:spPr bwMode="auto">
          <a:xfrm>
            <a:off x="914400" y="3814787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6" name="Line 32"/>
          <p:cNvSpPr>
            <a:spLocks noChangeShapeType="1"/>
          </p:cNvSpPr>
          <p:nvPr/>
        </p:nvSpPr>
        <p:spPr bwMode="auto">
          <a:xfrm>
            <a:off x="762000" y="3967187"/>
            <a:ext cx="990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7" name="Line 33"/>
          <p:cNvSpPr>
            <a:spLocks noChangeShapeType="1"/>
          </p:cNvSpPr>
          <p:nvPr/>
        </p:nvSpPr>
        <p:spPr bwMode="auto">
          <a:xfrm flipV="1">
            <a:off x="1905000" y="4119587"/>
            <a:ext cx="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8" name="Line 34"/>
          <p:cNvSpPr>
            <a:spLocks noChangeShapeType="1"/>
          </p:cNvSpPr>
          <p:nvPr/>
        </p:nvSpPr>
        <p:spPr bwMode="auto">
          <a:xfrm>
            <a:off x="1981200" y="3738587"/>
            <a:ext cx="381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599" name="Rectangle 35"/>
          <p:cNvSpPr>
            <a:spLocks noChangeArrowheads="1"/>
          </p:cNvSpPr>
          <p:nvPr/>
        </p:nvSpPr>
        <p:spPr bwMode="auto">
          <a:xfrm>
            <a:off x="2362200" y="3281387"/>
            <a:ext cx="685800" cy="838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I$</a:t>
            </a:r>
          </a:p>
        </p:txBody>
      </p:sp>
      <p:grpSp>
        <p:nvGrpSpPr>
          <p:cNvPr id="24600" name="Group 36"/>
          <p:cNvGrpSpPr>
            <a:grpSpLocks/>
          </p:cNvGrpSpPr>
          <p:nvPr/>
        </p:nvGrpSpPr>
        <p:grpSpPr bwMode="auto">
          <a:xfrm>
            <a:off x="3352800" y="5110187"/>
            <a:ext cx="152400" cy="609600"/>
            <a:chOff x="432" y="2208"/>
            <a:chExt cx="96" cy="384"/>
          </a:xfrm>
        </p:grpSpPr>
        <p:sp>
          <p:nvSpPr>
            <p:cNvPr id="24649" name="Rectangle 37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50" name="Freeform 38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>
                <a:gd name="T0" fmla="*/ 0 w 96"/>
                <a:gd name="T1" fmla="*/ 98304 h 48"/>
                <a:gd name="T2" fmla="*/ 48 w 96"/>
                <a:gd name="T3" fmla="*/ 0 h 48"/>
                <a:gd name="T4" fmla="*/ 96 w 96"/>
                <a:gd name="T5" fmla="*/ 98304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grpSp>
        <p:nvGrpSpPr>
          <p:cNvPr id="24601" name="Group 39"/>
          <p:cNvGrpSpPr>
            <a:grpSpLocks/>
          </p:cNvGrpSpPr>
          <p:nvPr/>
        </p:nvGrpSpPr>
        <p:grpSpPr bwMode="auto">
          <a:xfrm>
            <a:off x="3352800" y="3281387"/>
            <a:ext cx="304800" cy="838200"/>
            <a:chOff x="432" y="1296"/>
            <a:chExt cx="192" cy="528"/>
          </a:xfrm>
        </p:grpSpPr>
        <p:sp>
          <p:nvSpPr>
            <p:cNvPr id="24647" name="Rectangle 40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IR</a:t>
              </a:r>
            </a:p>
          </p:txBody>
        </p:sp>
        <p:sp>
          <p:nvSpPr>
            <p:cNvPr id="24648" name="Freeform 41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02" name="Line 42"/>
          <p:cNvSpPr>
            <a:spLocks noChangeShapeType="1"/>
          </p:cNvSpPr>
          <p:nvPr/>
        </p:nvSpPr>
        <p:spPr bwMode="auto">
          <a:xfrm>
            <a:off x="3048000" y="37385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3" name="Rectangle 43"/>
          <p:cNvSpPr>
            <a:spLocks noChangeArrowheads="1"/>
          </p:cNvSpPr>
          <p:nvPr/>
        </p:nvSpPr>
        <p:spPr bwMode="auto">
          <a:xfrm>
            <a:off x="4495800" y="3157562"/>
            <a:ext cx="990600" cy="777875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GPR1</a:t>
            </a:r>
          </a:p>
        </p:txBody>
      </p:sp>
      <p:sp>
        <p:nvSpPr>
          <p:cNvPr id="24604" name="Rectangle 44"/>
          <p:cNvSpPr>
            <a:spLocks noChangeArrowheads="1"/>
          </p:cNvSpPr>
          <p:nvPr/>
        </p:nvSpPr>
        <p:spPr bwMode="auto">
          <a:xfrm>
            <a:off x="4343400" y="3249637"/>
            <a:ext cx="990600" cy="777875"/>
          </a:xfrm>
          <a:prstGeom prst="rect">
            <a:avLst/>
          </a:prstGeom>
          <a:solidFill>
            <a:srgbClr val="9999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GPR1</a:t>
            </a:r>
          </a:p>
        </p:txBody>
      </p:sp>
      <p:sp>
        <p:nvSpPr>
          <p:cNvPr id="24605" name="Rectangle 45"/>
          <p:cNvSpPr>
            <a:spLocks noChangeArrowheads="1"/>
          </p:cNvSpPr>
          <p:nvPr/>
        </p:nvSpPr>
        <p:spPr bwMode="auto">
          <a:xfrm>
            <a:off x="4191000" y="3341712"/>
            <a:ext cx="990600" cy="777875"/>
          </a:xfrm>
          <a:prstGeom prst="rect">
            <a:avLst/>
          </a:prstGeom>
          <a:solidFill>
            <a:srgbClr val="FF9933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GPR1</a:t>
            </a:r>
          </a:p>
        </p:txBody>
      </p:sp>
      <p:sp>
        <p:nvSpPr>
          <p:cNvPr id="24606" name="Rectangle 46"/>
          <p:cNvSpPr>
            <a:spLocks noChangeArrowheads="1"/>
          </p:cNvSpPr>
          <p:nvPr/>
        </p:nvSpPr>
        <p:spPr bwMode="auto">
          <a:xfrm>
            <a:off x="4038600" y="3433787"/>
            <a:ext cx="990600" cy="777875"/>
          </a:xfrm>
          <a:prstGeom prst="rect">
            <a:avLst/>
          </a:prstGeom>
          <a:solidFill>
            <a:srgbClr val="00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GPR1</a:t>
            </a:r>
          </a:p>
        </p:txBody>
      </p:sp>
      <p:sp>
        <p:nvSpPr>
          <p:cNvPr id="24607" name="Line 47"/>
          <p:cNvSpPr>
            <a:spLocks noChangeShapeType="1"/>
          </p:cNvSpPr>
          <p:nvPr/>
        </p:nvSpPr>
        <p:spPr bwMode="auto">
          <a:xfrm>
            <a:off x="3657600" y="37385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8" name="Line 48"/>
          <p:cNvSpPr>
            <a:spLocks noChangeShapeType="1"/>
          </p:cNvSpPr>
          <p:nvPr/>
        </p:nvSpPr>
        <p:spPr bwMode="auto">
          <a:xfrm>
            <a:off x="3505200" y="5414987"/>
            <a:ext cx="2286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09" name="Line 49"/>
          <p:cNvSpPr>
            <a:spLocks noChangeShapeType="1"/>
          </p:cNvSpPr>
          <p:nvPr/>
        </p:nvSpPr>
        <p:spPr bwMode="auto">
          <a:xfrm flipV="1">
            <a:off x="4648200" y="4348187"/>
            <a:ext cx="0" cy="1066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10" name="Line 50"/>
          <p:cNvSpPr>
            <a:spLocks noChangeShapeType="1"/>
          </p:cNvSpPr>
          <p:nvPr/>
        </p:nvSpPr>
        <p:spPr bwMode="auto">
          <a:xfrm>
            <a:off x="5562600" y="34337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11" name="Line 51"/>
          <p:cNvSpPr>
            <a:spLocks noChangeShapeType="1"/>
          </p:cNvSpPr>
          <p:nvPr/>
        </p:nvSpPr>
        <p:spPr bwMode="auto">
          <a:xfrm>
            <a:off x="5562600" y="41195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12" name="Group 52"/>
          <p:cNvGrpSpPr>
            <a:grpSpLocks/>
          </p:cNvGrpSpPr>
          <p:nvPr/>
        </p:nvGrpSpPr>
        <p:grpSpPr bwMode="auto">
          <a:xfrm>
            <a:off x="5791200" y="2900387"/>
            <a:ext cx="304800" cy="838200"/>
            <a:chOff x="432" y="1296"/>
            <a:chExt cx="192" cy="528"/>
          </a:xfrm>
        </p:grpSpPr>
        <p:sp>
          <p:nvSpPr>
            <p:cNvPr id="24645" name="Rectangle 53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X</a:t>
              </a:r>
            </a:p>
          </p:txBody>
        </p:sp>
        <p:sp>
          <p:nvSpPr>
            <p:cNvPr id="24646" name="Freeform 54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grpSp>
        <p:nvGrpSpPr>
          <p:cNvPr id="24613" name="Group 55"/>
          <p:cNvGrpSpPr>
            <a:grpSpLocks/>
          </p:cNvGrpSpPr>
          <p:nvPr/>
        </p:nvGrpSpPr>
        <p:grpSpPr bwMode="auto">
          <a:xfrm>
            <a:off x="5791200" y="3814787"/>
            <a:ext cx="304800" cy="838200"/>
            <a:chOff x="432" y="1296"/>
            <a:chExt cx="192" cy="528"/>
          </a:xfrm>
        </p:grpSpPr>
        <p:sp>
          <p:nvSpPr>
            <p:cNvPr id="24643" name="Rectangle 56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>
                  <a:latin typeface="+mn-lt"/>
                  <a:ea typeface="新細明體" panose="02020500000000000000" pitchFamily="18" charset="-120"/>
                </a:rPr>
                <a:t>Y</a:t>
              </a:r>
            </a:p>
          </p:txBody>
        </p:sp>
        <p:sp>
          <p:nvSpPr>
            <p:cNvPr id="24644" name="Freeform 57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14" name="Freeform 58"/>
          <p:cNvSpPr>
            <a:spLocks/>
          </p:cNvSpPr>
          <p:nvPr/>
        </p:nvSpPr>
        <p:spPr bwMode="auto">
          <a:xfrm>
            <a:off x="6324600" y="3128987"/>
            <a:ext cx="381000" cy="1219200"/>
          </a:xfrm>
          <a:custGeom>
            <a:avLst/>
            <a:gdLst>
              <a:gd name="T0" fmla="*/ 0 w 240"/>
              <a:gd name="T1" fmla="*/ 0 h 768"/>
              <a:gd name="T2" fmla="*/ 0 w 240"/>
              <a:gd name="T3" fmla="*/ 2147483647 h 768"/>
              <a:gd name="T4" fmla="*/ 2147483647 w 240"/>
              <a:gd name="T5" fmla="*/ 2147483647 h 768"/>
              <a:gd name="T6" fmla="*/ 2147483647 w 240"/>
              <a:gd name="T7" fmla="*/ 2147483647 h 768"/>
              <a:gd name="T8" fmla="*/ 0 w 240"/>
              <a:gd name="T9" fmla="*/ 0 h 76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40" h="768">
                <a:moveTo>
                  <a:pt x="0" y="0"/>
                </a:moveTo>
                <a:lnTo>
                  <a:pt x="0" y="768"/>
                </a:lnTo>
                <a:lnTo>
                  <a:pt x="240" y="624"/>
                </a:lnTo>
                <a:lnTo>
                  <a:pt x="240" y="144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15" name="Group 59"/>
          <p:cNvGrpSpPr>
            <a:grpSpLocks/>
          </p:cNvGrpSpPr>
          <p:nvPr/>
        </p:nvGrpSpPr>
        <p:grpSpPr bwMode="auto">
          <a:xfrm>
            <a:off x="5791200" y="5110187"/>
            <a:ext cx="152400" cy="609600"/>
            <a:chOff x="432" y="2208"/>
            <a:chExt cx="96" cy="384"/>
          </a:xfrm>
        </p:grpSpPr>
        <p:sp>
          <p:nvSpPr>
            <p:cNvPr id="24641" name="Rectangle 60"/>
            <p:cNvSpPr>
              <a:spLocks noChangeArrowheads="1"/>
            </p:cNvSpPr>
            <p:nvPr/>
          </p:nvSpPr>
          <p:spPr bwMode="auto">
            <a:xfrm>
              <a:off x="432" y="2208"/>
              <a:ext cx="96" cy="3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42" name="Freeform 61"/>
            <p:cNvSpPr>
              <a:spLocks/>
            </p:cNvSpPr>
            <p:nvPr/>
          </p:nvSpPr>
          <p:spPr bwMode="auto">
            <a:xfrm>
              <a:off x="432" y="2496"/>
              <a:ext cx="96" cy="96"/>
            </a:xfrm>
            <a:custGeom>
              <a:avLst/>
              <a:gdLst>
                <a:gd name="T0" fmla="*/ 0 w 96"/>
                <a:gd name="T1" fmla="*/ 98304 h 48"/>
                <a:gd name="T2" fmla="*/ 48 w 96"/>
                <a:gd name="T3" fmla="*/ 0 h 48"/>
                <a:gd name="T4" fmla="*/ 96 w 96"/>
                <a:gd name="T5" fmla="*/ 98304 h 4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96" h="48">
                  <a:moveTo>
                    <a:pt x="0" y="48"/>
                  </a:moveTo>
                  <a:lnTo>
                    <a:pt x="48" y="0"/>
                  </a:lnTo>
                  <a:lnTo>
                    <a:pt x="96" y="48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grpSp>
        <p:nvGrpSpPr>
          <p:cNvPr id="24616" name="Group 62"/>
          <p:cNvGrpSpPr>
            <a:grpSpLocks/>
          </p:cNvGrpSpPr>
          <p:nvPr/>
        </p:nvGrpSpPr>
        <p:grpSpPr bwMode="auto">
          <a:xfrm>
            <a:off x="3962399" y="5338791"/>
            <a:ext cx="339725" cy="461963"/>
            <a:chOff x="624" y="2448"/>
            <a:chExt cx="214" cy="291"/>
          </a:xfrm>
        </p:grpSpPr>
        <p:sp>
          <p:nvSpPr>
            <p:cNvPr id="24639" name="Line 63"/>
            <p:cNvSpPr>
              <a:spLocks noChangeShapeType="1"/>
            </p:cNvSpPr>
            <p:nvPr/>
          </p:nvSpPr>
          <p:spPr bwMode="auto">
            <a:xfrm flipV="1">
              <a:off x="624" y="2448"/>
              <a:ext cx="48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  <p:sp>
          <p:nvSpPr>
            <p:cNvPr id="24640" name="Text Box 64"/>
            <p:cNvSpPr txBox="1">
              <a:spLocks noChangeArrowheads="1"/>
            </p:cNvSpPr>
            <p:nvPr/>
          </p:nvSpPr>
          <p:spPr bwMode="auto">
            <a:xfrm>
              <a:off x="624" y="2448"/>
              <a:ext cx="21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b="1">
                  <a:latin typeface="+mn-lt"/>
                  <a:ea typeface="新細明體" panose="02020500000000000000" pitchFamily="18" charset="-120"/>
                </a:rPr>
                <a:t>2</a:t>
              </a:r>
            </a:p>
          </p:txBody>
        </p:sp>
      </p:grpSp>
      <p:sp>
        <p:nvSpPr>
          <p:cNvPr id="24617" name="Line 65"/>
          <p:cNvSpPr>
            <a:spLocks noChangeShapeType="1"/>
          </p:cNvSpPr>
          <p:nvPr/>
        </p:nvSpPr>
        <p:spPr bwMode="auto">
          <a:xfrm>
            <a:off x="6096000" y="34337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18" name="Line 66"/>
          <p:cNvSpPr>
            <a:spLocks noChangeShapeType="1"/>
          </p:cNvSpPr>
          <p:nvPr/>
        </p:nvSpPr>
        <p:spPr bwMode="auto">
          <a:xfrm>
            <a:off x="6096000" y="41195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19" name="Group 67"/>
          <p:cNvGrpSpPr>
            <a:grpSpLocks/>
          </p:cNvGrpSpPr>
          <p:nvPr/>
        </p:nvGrpSpPr>
        <p:grpSpPr bwMode="auto">
          <a:xfrm>
            <a:off x="6934200" y="3357587"/>
            <a:ext cx="152400" cy="838200"/>
            <a:chOff x="432" y="1296"/>
            <a:chExt cx="192" cy="528"/>
          </a:xfrm>
        </p:grpSpPr>
        <p:sp>
          <p:nvSpPr>
            <p:cNvPr id="24637" name="Rectangle 68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8" name="Freeform 69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20" name="Line 70"/>
          <p:cNvSpPr>
            <a:spLocks noChangeShapeType="1"/>
          </p:cNvSpPr>
          <p:nvPr/>
        </p:nvSpPr>
        <p:spPr bwMode="auto">
          <a:xfrm>
            <a:off x="6705600" y="37385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21" name="Group 71"/>
          <p:cNvGrpSpPr>
            <a:grpSpLocks/>
          </p:cNvGrpSpPr>
          <p:nvPr/>
        </p:nvGrpSpPr>
        <p:grpSpPr bwMode="auto">
          <a:xfrm>
            <a:off x="6934200" y="4271987"/>
            <a:ext cx="152400" cy="838200"/>
            <a:chOff x="432" y="1296"/>
            <a:chExt cx="192" cy="528"/>
          </a:xfrm>
        </p:grpSpPr>
        <p:sp>
          <p:nvSpPr>
            <p:cNvPr id="24635" name="Rectangle 72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6" name="Freeform 73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22" name="Freeform 74"/>
          <p:cNvSpPr>
            <a:spLocks/>
          </p:cNvSpPr>
          <p:nvPr/>
        </p:nvSpPr>
        <p:spPr bwMode="auto">
          <a:xfrm>
            <a:off x="6172200" y="4119587"/>
            <a:ext cx="762000" cy="533400"/>
          </a:xfrm>
          <a:custGeom>
            <a:avLst/>
            <a:gdLst>
              <a:gd name="T0" fmla="*/ 0 w 480"/>
              <a:gd name="T1" fmla="*/ 0 h 432"/>
              <a:gd name="T2" fmla="*/ 0 w 480"/>
              <a:gd name="T3" fmla="*/ 2147483647 h 432"/>
              <a:gd name="T4" fmla="*/ 2147483647 w 480"/>
              <a:gd name="T5" fmla="*/ 2147483647 h 43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80" h="432">
                <a:moveTo>
                  <a:pt x="0" y="0"/>
                </a:moveTo>
                <a:lnTo>
                  <a:pt x="0" y="432"/>
                </a:lnTo>
                <a:lnTo>
                  <a:pt x="480" y="432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23" name="Rectangle 75"/>
          <p:cNvSpPr>
            <a:spLocks noChangeArrowheads="1"/>
          </p:cNvSpPr>
          <p:nvPr/>
        </p:nvSpPr>
        <p:spPr bwMode="auto">
          <a:xfrm>
            <a:off x="7391400" y="3586187"/>
            <a:ext cx="457200" cy="11430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b="1">
                <a:latin typeface="+mn-lt"/>
                <a:ea typeface="新細明體" panose="02020500000000000000" pitchFamily="18" charset="-120"/>
              </a:rPr>
              <a:t>D$</a:t>
            </a:r>
          </a:p>
        </p:txBody>
      </p:sp>
      <p:sp>
        <p:nvSpPr>
          <p:cNvPr id="24624" name="Line 76"/>
          <p:cNvSpPr>
            <a:spLocks noChangeShapeType="1"/>
          </p:cNvSpPr>
          <p:nvPr/>
        </p:nvSpPr>
        <p:spPr bwMode="auto">
          <a:xfrm>
            <a:off x="7086600" y="37385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25" name="Line 77"/>
          <p:cNvSpPr>
            <a:spLocks noChangeShapeType="1"/>
          </p:cNvSpPr>
          <p:nvPr/>
        </p:nvSpPr>
        <p:spPr bwMode="auto">
          <a:xfrm>
            <a:off x="7086600" y="4652987"/>
            <a:ext cx="304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grpSp>
        <p:nvGrpSpPr>
          <p:cNvPr id="24626" name="Group 78"/>
          <p:cNvGrpSpPr>
            <a:grpSpLocks/>
          </p:cNvGrpSpPr>
          <p:nvPr/>
        </p:nvGrpSpPr>
        <p:grpSpPr bwMode="auto">
          <a:xfrm>
            <a:off x="8458200" y="3814787"/>
            <a:ext cx="152400" cy="838200"/>
            <a:chOff x="432" y="1296"/>
            <a:chExt cx="192" cy="528"/>
          </a:xfrm>
        </p:grpSpPr>
        <p:sp>
          <p:nvSpPr>
            <p:cNvPr id="24633" name="Rectangle 79"/>
            <p:cNvSpPr>
              <a:spLocks noChangeArrowheads="1"/>
            </p:cNvSpPr>
            <p:nvPr/>
          </p:nvSpPr>
          <p:spPr bwMode="auto">
            <a:xfrm>
              <a:off x="432" y="1296"/>
              <a:ext cx="192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en-US" altLang="zh-TW" sz="1800" b="1">
                <a:latin typeface="+mn-lt"/>
                <a:ea typeface="新細明體" panose="02020500000000000000" pitchFamily="18" charset="-120"/>
              </a:endParaRPr>
            </a:p>
          </p:txBody>
        </p:sp>
        <p:sp>
          <p:nvSpPr>
            <p:cNvPr id="24634" name="Freeform 80"/>
            <p:cNvSpPr>
              <a:spLocks/>
            </p:cNvSpPr>
            <p:nvPr/>
          </p:nvSpPr>
          <p:spPr bwMode="auto">
            <a:xfrm>
              <a:off x="432" y="1728"/>
              <a:ext cx="192" cy="96"/>
            </a:xfrm>
            <a:custGeom>
              <a:avLst/>
              <a:gdLst>
                <a:gd name="T0" fmla="*/ 0 w 192"/>
                <a:gd name="T1" fmla="*/ 96 h 96"/>
                <a:gd name="T2" fmla="*/ 96 w 192"/>
                <a:gd name="T3" fmla="*/ 0 h 96"/>
                <a:gd name="T4" fmla="*/ 192 w 192"/>
                <a:gd name="T5" fmla="*/ 96 h 9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2" h="96">
                  <a:moveTo>
                    <a:pt x="0" y="96"/>
                  </a:moveTo>
                  <a:lnTo>
                    <a:pt x="96" y="0"/>
                  </a:lnTo>
                  <a:lnTo>
                    <a:pt x="192" y="96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zh-TW" altLang="en-US">
                <a:latin typeface="+mn-lt"/>
              </a:endParaRPr>
            </a:p>
          </p:txBody>
        </p:sp>
      </p:grpSp>
      <p:sp>
        <p:nvSpPr>
          <p:cNvPr id="24627" name="Line 81"/>
          <p:cNvSpPr>
            <a:spLocks noChangeShapeType="1"/>
          </p:cNvSpPr>
          <p:nvPr/>
        </p:nvSpPr>
        <p:spPr bwMode="auto">
          <a:xfrm>
            <a:off x="7848600" y="44243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28" name="Freeform 82"/>
          <p:cNvSpPr>
            <a:spLocks/>
          </p:cNvSpPr>
          <p:nvPr/>
        </p:nvSpPr>
        <p:spPr bwMode="auto">
          <a:xfrm>
            <a:off x="8077200" y="3738587"/>
            <a:ext cx="152400" cy="914400"/>
          </a:xfrm>
          <a:custGeom>
            <a:avLst/>
            <a:gdLst>
              <a:gd name="T0" fmla="*/ 0 w 144"/>
              <a:gd name="T1" fmla="*/ 0 h 576"/>
              <a:gd name="T2" fmla="*/ 0 w 144"/>
              <a:gd name="T3" fmla="*/ 2147483647 h 576"/>
              <a:gd name="T4" fmla="*/ 2147483647 w 144"/>
              <a:gd name="T5" fmla="*/ 2147483647 h 576"/>
              <a:gd name="T6" fmla="*/ 2147483647 w 144"/>
              <a:gd name="T7" fmla="*/ 2147483647 h 576"/>
              <a:gd name="T8" fmla="*/ 0 w 144"/>
              <a:gd name="T9" fmla="*/ 0 h 57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44" h="576">
                <a:moveTo>
                  <a:pt x="0" y="0"/>
                </a:moveTo>
                <a:lnTo>
                  <a:pt x="0" y="576"/>
                </a:lnTo>
                <a:lnTo>
                  <a:pt x="144" y="528"/>
                </a:lnTo>
                <a:lnTo>
                  <a:pt x="144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 w="25400" cap="flat" cmpd="sng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29" name="Line 83"/>
          <p:cNvSpPr>
            <a:spLocks noChangeShapeType="1"/>
          </p:cNvSpPr>
          <p:nvPr/>
        </p:nvSpPr>
        <p:spPr bwMode="auto">
          <a:xfrm>
            <a:off x="8229600" y="4195787"/>
            <a:ext cx="228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30" name="Freeform 84"/>
          <p:cNvSpPr>
            <a:spLocks/>
          </p:cNvSpPr>
          <p:nvPr/>
        </p:nvSpPr>
        <p:spPr bwMode="auto">
          <a:xfrm>
            <a:off x="7162800" y="3281387"/>
            <a:ext cx="914400" cy="609600"/>
          </a:xfrm>
          <a:custGeom>
            <a:avLst/>
            <a:gdLst>
              <a:gd name="T0" fmla="*/ 0 w 576"/>
              <a:gd name="T1" fmla="*/ 2147483647 h 384"/>
              <a:gd name="T2" fmla="*/ 0 w 576"/>
              <a:gd name="T3" fmla="*/ 0 h 384"/>
              <a:gd name="T4" fmla="*/ 2147483647 w 576"/>
              <a:gd name="T5" fmla="*/ 0 h 384"/>
              <a:gd name="T6" fmla="*/ 2147483647 w 576"/>
              <a:gd name="T7" fmla="*/ 2147483647 h 384"/>
              <a:gd name="T8" fmla="*/ 2147483647 w 576"/>
              <a:gd name="T9" fmla="*/ 2147483647 h 38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" h="384">
                <a:moveTo>
                  <a:pt x="0" y="288"/>
                </a:moveTo>
                <a:lnTo>
                  <a:pt x="0" y="0"/>
                </a:lnTo>
                <a:lnTo>
                  <a:pt x="480" y="0"/>
                </a:lnTo>
                <a:lnTo>
                  <a:pt x="480" y="384"/>
                </a:lnTo>
                <a:lnTo>
                  <a:pt x="576" y="384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31" name="Line 85"/>
          <p:cNvSpPr>
            <a:spLocks noChangeShapeType="1"/>
          </p:cNvSpPr>
          <p:nvPr/>
        </p:nvSpPr>
        <p:spPr bwMode="auto">
          <a:xfrm>
            <a:off x="5943600" y="5414987"/>
            <a:ext cx="533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24632" name="Freeform 86"/>
          <p:cNvSpPr>
            <a:spLocks/>
          </p:cNvSpPr>
          <p:nvPr/>
        </p:nvSpPr>
        <p:spPr bwMode="auto">
          <a:xfrm>
            <a:off x="4800600" y="2519387"/>
            <a:ext cx="4114800" cy="1676400"/>
          </a:xfrm>
          <a:custGeom>
            <a:avLst/>
            <a:gdLst>
              <a:gd name="T0" fmla="*/ 2147483647 w 2592"/>
              <a:gd name="T1" fmla="*/ 2147483647 h 1056"/>
              <a:gd name="T2" fmla="*/ 2147483647 w 2592"/>
              <a:gd name="T3" fmla="*/ 2147483647 h 1056"/>
              <a:gd name="T4" fmla="*/ 2147483647 w 2592"/>
              <a:gd name="T5" fmla="*/ 0 h 1056"/>
              <a:gd name="T6" fmla="*/ 0 w 2592"/>
              <a:gd name="T7" fmla="*/ 0 h 1056"/>
              <a:gd name="T8" fmla="*/ 0 w 2592"/>
              <a:gd name="T9" fmla="*/ 2147483647 h 10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592" h="1056">
                <a:moveTo>
                  <a:pt x="2400" y="1056"/>
                </a:moveTo>
                <a:lnTo>
                  <a:pt x="2592" y="1056"/>
                </a:lnTo>
                <a:lnTo>
                  <a:pt x="2592" y="0"/>
                </a:lnTo>
                <a:lnTo>
                  <a:pt x="0" y="0"/>
                </a:lnTo>
                <a:lnTo>
                  <a:pt x="0" y="336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TW" altLang="en-US">
              <a:latin typeface="+mn-lt"/>
            </a:endParaRPr>
          </a:p>
        </p:txBody>
      </p:sp>
      <p:sp>
        <p:nvSpPr>
          <p:cNvPr id="3" name="橢圓 2"/>
          <p:cNvSpPr/>
          <p:nvPr/>
        </p:nvSpPr>
        <p:spPr bwMode="auto">
          <a:xfrm>
            <a:off x="0" y="4484711"/>
            <a:ext cx="6731000" cy="1482527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+mn-lt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19405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Coarse-Grained Multithreading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Switches threads only on costly stalls, such as L2 cache misses or when an explicit context switch instruction is encountered</a:t>
            </a:r>
          </a:p>
          <a:p>
            <a:pPr lvl="1"/>
            <a:r>
              <a:rPr lang="en-US" altLang="zh-TW" dirty="0" smtClean="0"/>
              <a:t>Instructions from one thread use the </a:t>
            </a:r>
            <a:br>
              <a:rPr lang="en-US" altLang="zh-TW" dirty="0" smtClean="0"/>
            </a:br>
            <a:r>
              <a:rPr lang="en-US" altLang="zh-TW" dirty="0" smtClean="0"/>
              <a:t>pipeline for a certain period of time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Switch-on-event multithreading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Can hide the latency</a:t>
            </a:r>
          </a:p>
          <a:p>
            <a:r>
              <a:rPr lang="en-US" altLang="zh-TW" dirty="0" smtClean="0"/>
              <a:t>Possible stall events</a:t>
            </a:r>
          </a:p>
          <a:p>
            <a:pPr lvl="1"/>
            <a:r>
              <a:rPr lang="en-US" altLang="zh-TW" dirty="0" smtClean="0"/>
              <a:t>Cache misses</a:t>
            </a:r>
          </a:p>
          <a:p>
            <a:pPr lvl="1"/>
            <a:r>
              <a:rPr lang="en-US" altLang="zh-TW" dirty="0" smtClean="0"/>
              <a:t>Synchronization events (e.g., load an </a:t>
            </a:r>
            <a:br>
              <a:rPr lang="en-US" altLang="zh-TW" dirty="0" smtClean="0"/>
            </a:br>
            <a:r>
              <a:rPr lang="en-US" altLang="zh-TW" dirty="0" smtClean="0"/>
              <a:t>empty location)</a:t>
            </a:r>
          </a:p>
          <a:p>
            <a:pPr lvl="1"/>
            <a:r>
              <a:rPr lang="en-US" altLang="zh-TW" dirty="0" smtClean="0"/>
              <a:t>FP operations</a:t>
            </a:r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24</a:t>
            </a:fld>
            <a:endParaRPr lang="zh-TW" altLang="zh-TW"/>
          </a:p>
        </p:txBody>
      </p:sp>
      <p:grpSp>
        <p:nvGrpSpPr>
          <p:cNvPr id="5" name="Group 101"/>
          <p:cNvGrpSpPr>
            <a:grpSpLocks/>
          </p:cNvGrpSpPr>
          <p:nvPr/>
        </p:nvGrpSpPr>
        <p:grpSpPr bwMode="auto">
          <a:xfrm>
            <a:off x="7236296" y="2420888"/>
            <a:ext cx="1143000" cy="3581400"/>
            <a:chOff x="2640" y="912"/>
            <a:chExt cx="720" cy="2256"/>
          </a:xfrm>
        </p:grpSpPr>
        <p:sp>
          <p:nvSpPr>
            <p:cNvPr id="6" name="Rectangle 102" descr="Wide downward diagonal"/>
            <p:cNvSpPr>
              <a:spLocks noChangeArrowheads="1"/>
            </p:cNvSpPr>
            <p:nvPr/>
          </p:nvSpPr>
          <p:spPr bwMode="auto">
            <a:xfrm>
              <a:off x="2640" y="1680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7" name="Rectangle 103" descr="Wide downward diagonal"/>
            <p:cNvSpPr>
              <a:spLocks noChangeArrowheads="1"/>
            </p:cNvSpPr>
            <p:nvPr/>
          </p:nvSpPr>
          <p:spPr bwMode="auto">
            <a:xfrm>
              <a:off x="2832" y="1680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8" name="Rectangle 104"/>
            <p:cNvSpPr>
              <a:spLocks noChangeArrowheads="1"/>
            </p:cNvSpPr>
            <p:nvPr/>
          </p:nvSpPr>
          <p:spPr bwMode="auto">
            <a:xfrm>
              <a:off x="3024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9" name="Rectangle 105"/>
            <p:cNvSpPr>
              <a:spLocks noChangeArrowheads="1"/>
            </p:cNvSpPr>
            <p:nvPr/>
          </p:nvSpPr>
          <p:spPr bwMode="auto">
            <a:xfrm>
              <a:off x="3216" y="1680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0" name="Rectangle 106" descr="Wide downward diagonal"/>
            <p:cNvSpPr>
              <a:spLocks noChangeArrowheads="1"/>
            </p:cNvSpPr>
            <p:nvPr/>
          </p:nvSpPr>
          <p:spPr bwMode="auto">
            <a:xfrm>
              <a:off x="2640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1" name="Rectangle 107" descr="Wide downward diagonal"/>
            <p:cNvSpPr>
              <a:spLocks noChangeArrowheads="1"/>
            </p:cNvSpPr>
            <p:nvPr/>
          </p:nvSpPr>
          <p:spPr bwMode="auto">
            <a:xfrm>
              <a:off x="2832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2" name="Rectangle 108" descr="Wide downward diagonal"/>
            <p:cNvSpPr>
              <a:spLocks noChangeArrowheads="1"/>
            </p:cNvSpPr>
            <p:nvPr/>
          </p:nvSpPr>
          <p:spPr bwMode="auto">
            <a:xfrm>
              <a:off x="3024" y="1872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3" name="Rectangle 109"/>
            <p:cNvSpPr>
              <a:spLocks noChangeArrowheads="1"/>
            </p:cNvSpPr>
            <p:nvPr/>
          </p:nvSpPr>
          <p:spPr bwMode="auto">
            <a:xfrm>
              <a:off x="3216" y="187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4" name="Rectangle 110"/>
            <p:cNvSpPr>
              <a:spLocks noChangeArrowheads="1"/>
            </p:cNvSpPr>
            <p:nvPr/>
          </p:nvSpPr>
          <p:spPr bwMode="auto">
            <a:xfrm>
              <a:off x="2640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5" name="Rectangle 111"/>
            <p:cNvSpPr>
              <a:spLocks noChangeArrowheads="1"/>
            </p:cNvSpPr>
            <p:nvPr/>
          </p:nvSpPr>
          <p:spPr bwMode="auto">
            <a:xfrm>
              <a:off x="2832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chemeClr val="bg1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6" name="Rectangle 112" descr="Wide downward diagonal"/>
            <p:cNvSpPr>
              <a:spLocks noChangeArrowheads="1"/>
            </p:cNvSpPr>
            <p:nvPr/>
          </p:nvSpPr>
          <p:spPr bwMode="auto">
            <a:xfrm>
              <a:off x="3024" y="2064"/>
              <a:ext cx="144" cy="144"/>
            </a:xfrm>
            <a:prstGeom prst="rect">
              <a:avLst/>
            </a:prstGeom>
            <a:pattFill prst="wdDnDiag">
              <a:fgClr>
                <a:srgbClr val="FF0000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7" name="Rectangle 113"/>
            <p:cNvSpPr>
              <a:spLocks noChangeArrowheads="1"/>
            </p:cNvSpPr>
            <p:nvPr/>
          </p:nvSpPr>
          <p:spPr bwMode="auto">
            <a:xfrm>
              <a:off x="3216" y="206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8" name="Rectangle 114"/>
            <p:cNvSpPr>
              <a:spLocks noChangeArrowheads="1"/>
            </p:cNvSpPr>
            <p:nvPr/>
          </p:nvSpPr>
          <p:spPr bwMode="auto">
            <a:xfrm>
              <a:off x="2640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19" name="Rectangle 115"/>
            <p:cNvSpPr>
              <a:spLocks noChangeArrowheads="1"/>
            </p:cNvSpPr>
            <p:nvPr/>
          </p:nvSpPr>
          <p:spPr bwMode="auto">
            <a:xfrm>
              <a:off x="2832" y="2256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0" name="Rectangle 116"/>
            <p:cNvSpPr>
              <a:spLocks noChangeArrowheads="1"/>
            </p:cNvSpPr>
            <p:nvPr/>
          </p:nvSpPr>
          <p:spPr bwMode="auto">
            <a:xfrm>
              <a:off x="3024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1" name="Rectangle 117"/>
            <p:cNvSpPr>
              <a:spLocks noChangeArrowheads="1"/>
            </p:cNvSpPr>
            <p:nvPr/>
          </p:nvSpPr>
          <p:spPr bwMode="auto">
            <a:xfrm>
              <a:off x="3216" y="225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2" name="Rectangle 118"/>
            <p:cNvSpPr>
              <a:spLocks noChangeArrowheads="1"/>
            </p:cNvSpPr>
            <p:nvPr/>
          </p:nvSpPr>
          <p:spPr bwMode="auto">
            <a:xfrm>
              <a:off x="2640" y="2448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3" name="Rectangle 119"/>
            <p:cNvSpPr>
              <a:spLocks noChangeArrowheads="1"/>
            </p:cNvSpPr>
            <p:nvPr/>
          </p:nvSpPr>
          <p:spPr bwMode="auto">
            <a:xfrm>
              <a:off x="2832" y="2448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4" name="Rectangle 120"/>
            <p:cNvSpPr>
              <a:spLocks noChangeArrowheads="1"/>
            </p:cNvSpPr>
            <p:nvPr/>
          </p:nvSpPr>
          <p:spPr bwMode="auto">
            <a:xfrm>
              <a:off x="3024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5" name="Rectangle 121"/>
            <p:cNvSpPr>
              <a:spLocks noChangeArrowheads="1"/>
            </p:cNvSpPr>
            <p:nvPr/>
          </p:nvSpPr>
          <p:spPr bwMode="auto">
            <a:xfrm>
              <a:off x="3216" y="244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6" name="Rectangle 122"/>
            <p:cNvSpPr>
              <a:spLocks noChangeArrowheads="1"/>
            </p:cNvSpPr>
            <p:nvPr/>
          </p:nvSpPr>
          <p:spPr bwMode="auto">
            <a:xfrm>
              <a:off x="2640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7" name="Rectangle 123"/>
            <p:cNvSpPr>
              <a:spLocks noChangeArrowheads="1"/>
            </p:cNvSpPr>
            <p:nvPr/>
          </p:nvSpPr>
          <p:spPr bwMode="auto">
            <a:xfrm>
              <a:off x="2832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8" name="Rectangle 124"/>
            <p:cNvSpPr>
              <a:spLocks noChangeArrowheads="1"/>
            </p:cNvSpPr>
            <p:nvPr/>
          </p:nvSpPr>
          <p:spPr bwMode="auto">
            <a:xfrm>
              <a:off x="3024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29" name="Rectangle 125"/>
            <p:cNvSpPr>
              <a:spLocks noChangeArrowheads="1"/>
            </p:cNvSpPr>
            <p:nvPr/>
          </p:nvSpPr>
          <p:spPr bwMode="auto">
            <a:xfrm>
              <a:off x="3216" y="2640"/>
              <a:ext cx="144" cy="144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0" name="Rectangle 126" descr="Small checker board"/>
            <p:cNvSpPr>
              <a:spLocks noChangeArrowheads="1"/>
            </p:cNvSpPr>
            <p:nvPr/>
          </p:nvSpPr>
          <p:spPr bwMode="auto">
            <a:xfrm>
              <a:off x="2640" y="2832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1" name="Rectangle 127" descr="Small checker board"/>
            <p:cNvSpPr>
              <a:spLocks noChangeArrowheads="1"/>
            </p:cNvSpPr>
            <p:nvPr/>
          </p:nvSpPr>
          <p:spPr bwMode="auto">
            <a:xfrm>
              <a:off x="2832" y="2832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2" name="Rectangle 128"/>
            <p:cNvSpPr>
              <a:spLocks noChangeArrowheads="1"/>
            </p:cNvSpPr>
            <p:nvPr/>
          </p:nvSpPr>
          <p:spPr bwMode="auto">
            <a:xfrm>
              <a:off x="3024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3" name="Rectangle 129"/>
            <p:cNvSpPr>
              <a:spLocks noChangeArrowheads="1"/>
            </p:cNvSpPr>
            <p:nvPr/>
          </p:nvSpPr>
          <p:spPr bwMode="auto">
            <a:xfrm>
              <a:off x="3216" y="283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4" name="Rectangle 130" descr="Small checker board"/>
            <p:cNvSpPr>
              <a:spLocks noChangeArrowheads="1"/>
            </p:cNvSpPr>
            <p:nvPr/>
          </p:nvSpPr>
          <p:spPr bwMode="auto">
            <a:xfrm>
              <a:off x="2640" y="3024"/>
              <a:ext cx="144" cy="144"/>
            </a:xfrm>
            <a:prstGeom prst="rect">
              <a:avLst/>
            </a:prstGeom>
            <a:pattFill prst="smCheck">
              <a:fgClr>
                <a:schemeClr val="accent2"/>
              </a:fgClr>
              <a:bgClr>
                <a:srgbClr val="FFFFFF"/>
              </a:bgClr>
            </a:patt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5" name="Rectangle 131"/>
            <p:cNvSpPr>
              <a:spLocks noChangeArrowheads="1"/>
            </p:cNvSpPr>
            <p:nvPr/>
          </p:nvSpPr>
          <p:spPr bwMode="auto">
            <a:xfrm>
              <a:off x="2832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6" name="Rectangle 132"/>
            <p:cNvSpPr>
              <a:spLocks noChangeArrowheads="1"/>
            </p:cNvSpPr>
            <p:nvPr/>
          </p:nvSpPr>
          <p:spPr bwMode="auto">
            <a:xfrm>
              <a:off x="3024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7" name="Rectangle 133"/>
            <p:cNvSpPr>
              <a:spLocks noChangeArrowheads="1"/>
            </p:cNvSpPr>
            <p:nvPr/>
          </p:nvSpPr>
          <p:spPr bwMode="auto">
            <a:xfrm>
              <a:off x="3216" y="302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8" name="Rectangle 134"/>
            <p:cNvSpPr>
              <a:spLocks noChangeArrowheads="1"/>
            </p:cNvSpPr>
            <p:nvPr/>
          </p:nvSpPr>
          <p:spPr bwMode="auto">
            <a:xfrm>
              <a:off x="2640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39" name="Rectangle 135"/>
            <p:cNvSpPr>
              <a:spLocks noChangeArrowheads="1"/>
            </p:cNvSpPr>
            <p:nvPr/>
          </p:nvSpPr>
          <p:spPr bwMode="auto">
            <a:xfrm>
              <a:off x="2832" y="912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0" name="Rectangle 136"/>
            <p:cNvSpPr>
              <a:spLocks noChangeArrowheads="1"/>
            </p:cNvSpPr>
            <p:nvPr/>
          </p:nvSpPr>
          <p:spPr bwMode="auto">
            <a:xfrm>
              <a:off x="3024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1" name="Rectangle 137"/>
            <p:cNvSpPr>
              <a:spLocks noChangeArrowheads="1"/>
            </p:cNvSpPr>
            <p:nvPr/>
          </p:nvSpPr>
          <p:spPr bwMode="auto">
            <a:xfrm>
              <a:off x="3216" y="912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2" name="Rectangle 138"/>
            <p:cNvSpPr>
              <a:spLocks noChangeArrowheads="1"/>
            </p:cNvSpPr>
            <p:nvPr/>
          </p:nvSpPr>
          <p:spPr bwMode="auto">
            <a:xfrm>
              <a:off x="2640" y="1104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3" name="Rectangle 139"/>
            <p:cNvSpPr>
              <a:spLocks noChangeArrowheads="1"/>
            </p:cNvSpPr>
            <p:nvPr/>
          </p:nvSpPr>
          <p:spPr bwMode="auto">
            <a:xfrm>
              <a:off x="2832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4" name="Rectangle 140"/>
            <p:cNvSpPr>
              <a:spLocks noChangeArrowheads="1"/>
            </p:cNvSpPr>
            <p:nvPr/>
          </p:nvSpPr>
          <p:spPr bwMode="auto">
            <a:xfrm>
              <a:off x="3024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5" name="Rectangle 141"/>
            <p:cNvSpPr>
              <a:spLocks noChangeArrowheads="1"/>
            </p:cNvSpPr>
            <p:nvPr/>
          </p:nvSpPr>
          <p:spPr bwMode="auto">
            <a:xfrm>
              <a:off x="3216" y="1104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6" name="Rectangle 142"/>
            <p:cNvSpPr>
              <a:spLocks noChangeArrowheads="1"/>
            </p:cNvSpPr>
            <p:nvPr/>
          </p:nvSpPr>
          <p:spPr bwMode="auto">
            <a:xfrm>
              <a:off x="2640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7" name="Rectangle 143"/>
            <p:cNvSpPr>
              <a:spLocks noChangeArrowheads="1"/>
            </p:cNvSpPr>
            <p:nvPr/>
          </p:nvSpPr>
          <p:spPr bwMode="auto">
            <a:xfrm>
              <a:off x="2832" y="1296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8" name="Rectangle 144"/>
            <p:cNvSpPr>
              <a:spLocks noChangeArrowheads="1"/>
            </p:cNvSpPr>
            <p:nvPr/>
          </p:nvSpPr>
          <p:spPr bwMode="auto">
            <a:xfrm>
              <a:off x="3024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49" name="Rectangle 145"/>
            <p:cNvSpPr>
              <a:spLocks noChangeArrowheads="1"/>
            </p:cNvSpPr>
            <p:nvPr/>
          </p:nvSpPr>
          <p:spPr bwMode="auto">
            <a:xfrm>
              <a:off x="3216" y="1296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50" name="Rectangle 146"/>
            <p:cNvSpPr>
              <a:spLocks noChangeArrowheads="1"/>
            </p:cNvSpPr>
            <p:nvPr/>
          </p:nvSpPr>
          <p:spPr bwMode="auto">
            <a:xfrm>
              <a:off x="2640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51" name="Rectangle 147"/>
            <p:cNvSpPr>
              <a:spLocks noChangeArrowheads="1"/>
            </p:cNvSpPr>
            <p:nvPr/>
          </p:nvSpPr>
          <p:spPr bwMode="auto">
            <a:xfrm>
              <a:off x="2832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52" name="Rectangle 148"/>
            <p:cNvSpPr>
              <a:spLocks noChangeArrowheads="1"/>
            </p:cNvSpPr>
            <p:nvPr/>
          </p:nvSpPr>
          <p:spPr bwMode="auto">
            <a:xfrm>
              <a:off x="3024" y="1488"/>
              <a:ext cx="144" cy="14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53" name="Rectangle 149"/>
            <p:cNvSpPr>
              <a:spLocks noChangeArrowheads="1"/>
            </p:cNvSpPr>
            <p:nvPr/>
          </p:nvSpPr>
          <p:spPr bwMode="auto">
            <a:xfrm>
              <a:off x="3216" y="1488"/>
              <a:ext cx="144" cy="14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</p:grpSp>
      <p:sp>
        <p:nvSpPr>
          <p:cNvPr id="54" name="Line 48"/>
          <p:cNvSpPr>
            <a:spLocks noChangeShapeType="1"/>
          </p:cNvSpPr>
          <p:nvPr/>
        </p:nvSpPr>
        <p:spPr bwMode="auto">
          <a:xfrm>
            <a:off x="7195765" y="2337519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5" name="Text Box 49"/>
          <p:cNvSpPr txBox="1">
            <a:spLocks noChangeArrowheads="1"/>
          </p:cNvSpPr>
          <p:nvPr/>
        </p:nvSpPr>
        <p:spPr bwMode="auto">
          <a:xfrm>
            <a:off x="7103690" y="1916832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 dirty="0">
                <a:ea typeface="新細明體" panose="02020500000000000000" pitchFamily="18" charset="-120"/>
              </a:rPr>
              <a:t>Issue width</a:t>
            </a:r>
          </a:p>
        </p:txBody>
      </p:sp>
      <p:sp>
        <p:nvSpPr>
          <p:cNvPr id="56" name="Line 50"/>
          <p:cNvSpPr>
            <a:spLocks noChangeShapeType="1"/>
          </p:cNvSpPr>
          <p:nvPr/>
        </p:nvSpPr>
        <p:spPr bwMode="auto">
          <a:xfrm>
            <a:off x="7020272" y="3473350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57" name="Text Box 51"/>
          <p:cNvSpPr txBox="1">
            <a:spLocks noChangeArrowheads="1"/>
          </p:cNvSpPr>
          <p:nvPr/>
        </p:nvSpPr>
        <p:spPr bwMode="auto">
          <a:xfrm>
            <a:off x="6242397" y="404326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>
                <a:ea typeface="新細明體" panose="02020500000000000000" pitchFamily="18" charset="-120"/>
              </a:rPr>
              <a:t>Time</a:t>
            </a:r>
          </a:p>
        </p:txBody>
      </p:sp>
    </p:spTree>
    <p:extLst>
      <p:ext uri="{BB962C8B-B14F-4D97-AF65-F5344CB8AC3E}">
        <p14:creationId xmlns:p14="http://schemas.microsoft.com/office/powerpoint/2010/main" val="87719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Coarse-Grained Multithreading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Advantages: </a:t>
            </a:r>
          </a:p>
          <a:p>
            <a:pPr lvl="1"/>
            <a:r>
              <a:rPr lang="en-US" altLang="zh-TW" dirty="0" smtClean="0"/>
              <a:t>Relieve the need to have very fast thread-switching</a:t>
            </a:r>
          </a:p>
          <a:p>
            <a:pPr lvl="1"/>
            <a:r>
              <a:rPr lang="en-US" altLang="zh-TW" dirty="0" smtClean="0"/>
              <a:t>Do not slow down thread, since context-switch only when the thread encounters a costly stall </a:t>
            </a:r>
          </a:p>
          <a:p>
            <a:pPr lvl="1"/>
            <a:r>
              <a:rPr lang="en-US" altLang="zh-TW" dirty="0"/>
              <a:t>Priority may be given to critical </a:t>
            </a:r>
            <a:r>
              <a:rPr lang="en-US" altLang="zh-TW" dirty="0" smtClean="0"/>
              <a:t>thread</a:t>
            </a:r>
            <a:endParaRPr lang="en-US" altLang="zh-TW" dirty="0"/>
          </a:p>
          <a:p>
            <a:r>
              <a:rPr lang="en-US" altLang="zh-TW" dirty="0"/>
              <a:t>Disadvantages: </a:t>
            </a:r>
          </a:p>
          <a:p>
            <a:pPr lvl="1"/>
            <a:r>
              <a:rPr lang="en-US" altLang="zh-TW" dirty="0"/>
              <a:t>Instructions </a:t>
            </a:r>
            <a:r>
              <a:rPr lang="en-US" altLang="zh-TW" dirty="0" smtClean="0"/>
              <a:t>must be drained and refilled on a context switch </a:t>
            </a:r>
            <a:r>
              <a:rPr lang="en-US" altLang="zh-TW" dirty="0">
                <a:sym typeface="Wingdings" panose="05000000000000000000" pitchFamily="2" charset="2"/>
              </a:rPr>
              <a:t> bad </a:t>
            </a:r>
            <a:r>
              <a:rPr lang="en-US" altLang="zh-TW" dirty="0"/>
              <a:t>for long </a:t>
            </a:r>
            <a:r>
              <a:rPr lang="en-US" altLang="zh-TW" dirty="0" smtClean="0"/>
              <a:t>pipeline, good only for costly stalls</a:t>
            </a:r>
            <a:endParaRPr lang="en-US" altLang="zh-TW" dirty="0"/>
          </a:p>
          <a:p>
            <a:pPr lvl="1"/>
            <a:r>
              <a:rPr lang="en-US" altLang="zh-TW" dirty="0" smtClean="0"/>
              <a:t>Fairness</a:t>
            </a:r>
            <a:r>
              <a:rPr lang="en-US" altLang="zh-TW" dirty="0"/>
              <a:t>: a low cache miss thread gets to use pipeline longer and other threads may starve</a:t>
            </a:r>
          </a:p>
          <a:p>
            <a:pPr lvl="2"/>
            <a:r>
              <a:rPr lang="en-US" altLang="zh-TW" dirty="0"/>
              <a:t>Possible solution: low miss thread may be preempted after a time slice expires, forcing a thread switch</a:t>
            </a:r>
          </a:p>
          <a:p>
            <a:pPr lvl="1"/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25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57642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Simultaneous Multithreading (SMT) </a:t>
            </a:r>
            <a:endParaRPr lang="en-US" altLang="zh-TW" dirty="0" smtClean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Interleave multiple threads to multiple issue slots with no restrictions</a:t>
            </a:r>
          </a:p>
          <a:p>
            <a:pPr lvl="1"/>
            <a:r>
              <a:rPr lang="en-US" altLang="zh-TW" dirty="0" smtClean="0"/>
              <a:t>Dispatch instructions from multiple </a:t>
            </a:r>
            <a:br>
              <a:rPr lang="en-US" altLang="zh-TW" dirty="0" smtClean="0"/>
            </a:br>
            <a:r>
              <a:rPr lang="en-US" altLang="zh-TW" dirty="0" smtClean="0"/>
              <a:t>threads in the same cycle (to keep </a:t>
            </a:r>
            <a:br>
              <a:rPr lang="en-US" altLang="zh-TW" dirty="0" smtClean="0"/>
            </a:br>
            <a:r>
              <a:rPr lang="en-US" altLang="zh-TW" dirty="0" smtClean="0"/>
              <a:t>multiple execution units utilized)</a:t>
            </a:r>
          </a:p>
          <a:p>
            <a:pPr lvl="1"/>
            <a:r>
              <a:rPr lang="en-US" altLang="zh-TW" dirty="0" smtClean="0"/>
              <a:t>Allow better resource utilization</a:t>
            </a:r>
            <a:br>
              <a:rPr lang="en-US" altLang="zh-TW" dirty="0" smtClean="0"/>
            </a:br>
            <a:r>
              <a:rPr lang="en-US" altLang="zh-TW" dirty="0" smtClean="0"/>
              <a:t>within pipeline stage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26</a:t>
            </a:fld>
            <a:endParaRPr lang="zh-TW" altLang="zh-TW"/>
          </a:p>
        </p:txBody>
      </p:sp>
      <p:sp>
        <p:nvSpPr>
          <p:cNvPr id="46086" name="Line 50"/>
          <p:cNvSpPr>
            <a:spLocks noChangeShapeType="1"/>
          </p:cNvSpPr>
          <p:nvPr/>
        </p:nvSpPr>
        <p:spPr bwMode="auto">
          <a:xfrm>
            <a:off x="6691709" y="2219672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6087" name="Text Box 51"/>
          <p:cNvSpPr txBox="1">
            <a:spLocks noChangeArrowheads="1"/>
          </p:cNvSpPr>
          <p:nvPr/>
        </p:nvSpPr>
        <p:spPr bwMode="auto">
          <a:xfrm>
            <a:off x="6599634" y="1798985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>
                <a:ea typeface="新細明體" panose="02020500000000000000" pitchFamily="18" charset="-120"/>
              </a:rPr>
              <a:t>Issue width</a:t>
            </a:r>
          </a:p>
        </p:txBody>
      </p:sp>
      <p:sp>
        <p:nvSpPr>
          <p:cNvPr id="46088" name="Line 52"/>
          <p:cNvSpPr>
            <a:spLocks noChangeShapeType="1"/>
          </p:cNvSpPr>
          <p:nvPr/>
        </p:nvSpPr>
        <p:spPr bwMode="auto">
          <a:xfrm>
            <a:off x="6234509" y="3438872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6089" name="Text Box 53"/>
          <p:cNvSpPr txBox="1">
            <a:spLocks noChangeArrowheads="1"/>
          </p:cNvSpPr>
          <p:nvPr/>
        </p:nvSpPr>
        <p:spPr bwMode="auto">
          <a:xfrm>
            <a:off x="5456634" y="4008785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>
                <a:ea typeface="新細明體" panose="02020500000000000000" pitchFamily="18" charset="-120"/>
              </a:rPr>
              <a:t>Time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3341601" y="5573990"/>
            <a:ext cx="28929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600" dirty="0">
                <a:latin typeface="+mn-lt"/>
              </a:rPr>
              <a:t>[</a:t>
            </a:r>
            <a:r>
              <a:rPr lang="en-US" altLang="zh-TW" sz="1600" dirty="0" err="1">
                <a:latin typeface="+mn-lt"/>
              </a:rPr>
              <a:t>Tullsen</a:t>
            </a:r>
            <a:r>
              <a:rPr lang="en-US" altLang="zh-TW" sz="1600" dirty="0">
                <a:latin typeface="+mn-lt"/>
              </a:rPr>
              <a:t>, Eggers, Levy, UW, 1995]</a:t>
            </a:r>
            <a:endParaRPr lang="zh-TW" altLang="en-US" sz="1600" dirty="0" smtClean="0">
              <a:latin typeface="+mn-lt"/>
            </a:endParaRPr>
          </a:p>
        </p:txBody>
      </p:sp>
      <p:sp>
        <p:nvSpPr>
          <p:cNvPr id="56" name="Rectangle 200" descr="Wide downward diagonal"/>
          <p:cNvSpPr>
            <a:spLocks noChangeArrowheads="1"/>
          </p:cNvSpPr>
          <p:nvPr/>
        </p:nvSpPr>
        <p:spPr bwMode="auto">
          <a:xfrm>
            <a:off x="6732240" y="36590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57" name="Rectangle 201" descr="Small checker board"/>
          <p:cNvSpPr>
            <a:spLocks noChangeArrowheads="1"/>
          </p:cNvSpPr>
          <p:nvPr/>
        </p:nvSpPr>
        <p:spPr bwMode="auto">
          <a:xfrm>
            <a:off x="7037040" y="36590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58" name="Rectangle 202" descr="Small checker board"/>
          <p:cNvSpPr>
            <a:spLocks noChangeArrowheads="1"/>
          </p:cNvSpPr>
          <p:nvPr/>
        </p:nvSpPr>
        <p:spPr bwMode="auto">
          <a:xfrm>
            <a:off x="7341840" y="36590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59" name="Rectangle 203" descr="Small grid"/>
          <p:cNvSpPr>
            <a:spLocks noChangeArrowheads="1"/>
          </p:cNvSpPr>
          <p:nvPr/>
        </p:nvSpPr>
        <p:spPr bwMode="auto">
          <a:xfrm>
            <a:off x="7646640" y="3659088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0" name="Rectangle 204"/>
          <p:cNvSpPr>
            <a:spLocks noChangeArrowheads="1"/>
          </p:cNvSpPr>
          <p:nvPr/>
        </p:nvSpPr>
        <p:spPr bwMode="auto">
          <a:xfrm>
            <a:off x="6732240" y="3963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1" name="Rectangle 205"/>
          <p:cNvSpPr>
            <a:spLocks noChangeArrowheads="1"/>
          </p:cNvSpPr>
          <p:nvPr/>
        </p:nvSpPr>
        <p:spPr bwMode="auto">
          <a:xfrm>
            <a:off x="7037040" y="3963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2" name="Rectangle 206"/>
          <p:cNvSpPr>
            <a:spLocks noChangeArrowheads="1"/>
          </p:cNvSpPr>
          <p:nvPr/>
        </p:nvSpPr>
        <p:spPr bwMode="auto">
          <a:xfrm>
            <a:off x="7341840" y="3963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3" name="Rectangle 207"/>
          <p:cNvSpPr>
            <a:spLocks noChangeArrowheads="1"/>
          </p:cNvSpPr>
          <p:nvPr/>
        </p:nvSpPr>
        <p:spPr bwMode="auto">
          <a:xfrm>
            <a:off x="7646640" y="3963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4" name="Rectangle 208"/>
          <p:cNvSpPr>
            <a:spLocks noChangeArrowheads="1"/>
          </p:cNvSpPr>
          <p:nvPr/>
        </p:nvSpPr>
        <p:spPr bwMode="auto">
          <a:xfrm>
            <a:off x="6732240" y="42686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5" name="Rectangle 209"/>
          <p:cNvSpPr>
            <a:spLocks noChangeArrowheads="1"/>
          </p:cNvSpPr>
          <p:nvPr/>
        </p:nvSpPr>
        <p:spPr bwMode="auto">
          <a:xfrm>
            <a:off x="7037040" y="42686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6" name="Rectangle 210" descr="Small checker board"/>
          <p:cNvSpPr>
            <a:spLocks noChangeArrowheads="1"/>
          </p:cNvSpPr>
          <p:nvPr/>
        </p:nvSpPr>
        <p:spPr bwMode="auto">
          <a:xfrm>
            <a:off x="7341840" y="42686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7" name="Rectangle 211"/>
          <p:cNvSpPr>
            <a:spLocks noChangeArrowheads="1"/>
          </p:cNvSpPr>
          <p:nvPr/>
        </p:nvSpPr>
        <p:spPr bwMode="auto">
          <a:xfrm>
            <a:off x="7646640" y="42686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8" name="Rectangle 212"/>
          <p:cNvSpPr>
            <a:spLocks noChangeArrowheads="1"/>
          </p:cNvSpPr>
          <p:nvPr/>
        </p:nvSpPr>
        <p:spPr bwMode="auto">
          <a:xfrm>
            <a:off x="6732240" y="45734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69" name="Rectangle 213" descr="Wide downward diagonal"/>
          <p:cNvSpPr>
            <a:spLocks noChangeArrowheads="1"/>
          </p:cNvSpPr>
          <p:nvPr/>
        </p:nvSpPr>
        <p:spPr bwMode="auto">
          <a:xfrm>
            <a:off x="7037040" y="45734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0" name="Rectangle 214"/>
          <p:cNvSpPr>
            <a:spLocks noChangeArrowheads="1"/>
          </p:cNvSpPr>
          <p:nvPr/>
        </p:nvSpPr>
        <p:spPr bwMode="auto">
          <a:xfrm>
            <a:off x="7341840" y="45734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1" name="Rectangle 215" descr="Small checker board"/>
          <p:cNvSpPr>
            <a:spLocks noChangeArrowheads="1"/>
          </p:cNvSpPr>
          <p:nvPr/>
        </p:nvSpPr>
        <p:spPr bwMode="auto">
          <a:xfrm>
            <a:off x="7646640" y="45734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2" name="Rectangle 216"/>
          <p:cNvSpPr>
            <a:spLocks noChangeArrowheads="1"/>
          </p:cNvSpPr>
          <p:nvPr/>
        </p:nvSpPr>
        <p:spPr bwMode="auto">
          <a:xfrm>
            <a:off x="6732240" y="48782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3" name="Rectangle 217"/>
          <p:cNvSpPr>
            <a:spLocks noChangeArrowheads="1"/>
          </p:cNvSpPr>
          <p:nvPr/>
        </p:nvSpPr>
        <p:spPr bwMode="auto">
          <a:xfrm>
            <a:off x="7037040" y="48782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4" name="Rectangle 218" descr="Wide downward diagonal"/>
          <p:cNvSpPr>
            <a:spLocks noChangeArrowheads="1"/>
          </p:cNvSpPr>
          <p:nvPr/>
        </p:nvSpPr>
        <p:spPr bwMode="auto">
          <a:xfrm>
            <a:off x="7341840" y="48782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5" name="Rectangle 219"/>
          <p:cNvSpPr>
            <a:spLocks noChangeArrowheads="1"/>
          </p:cNvSpPr>
          <p:nvPr/>
        </p:nvSpPr>
        <p:spPr bwMode="auto">
          <a:xfrm>
            <a:off x="7646640" y="48782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6" name="Rectangle 220"/>
          <p:cNvSpPr>
            <a:spLocks noChangeArrowheads="1"/>
          </p:cNvSpPr>
          <p:nvPr/>
        </p:nvSpPr>
        <p:spPr bwMode="auto">
          <a:xfrm>
            <a:off x="6732240" y="51830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7" name="Rectangle 221" descr="Wide downward diagonal"/>
          <p:cNvSpPr>
            <a:spLocks noChangeArrowheads="1"/>
          </p:cNvSpPr>
          <p:nvPr/>
        </p:nvSpPr>
        <p:spPr bwMode="auto">
          <a:xfrm>
            <a:off x="7037040" y="51830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8" name="Rectangle 222" descr="Wide downward diagonal"/>
          <p:cNvSpPr>
            <a:spLocks noChangeArrowheads="1"/>
          </p:cNvSpPr>
          <p:nvPr/>
        </p:nvSpPr>
        <p:spPr bwMode="auto">
          <a:xfrm>
            <a:off x="7341840" y="51830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79" name="Rectangle 223"/>
          <p:cNvSpPr>
            <a:spLocks noChangeArrowheads="1"/>
          </p:cNvSpPr>
          <p:nvPr/>
        </p:nvSpPr>
        <p:spPr bwMode="auto">
          <a:xfrm>
            <a:off x="7646640" y="51830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0" name="Rectangle 224"/>
          <p:cNvSpPr>
            <a:spLocks noChangeArrowheads="1"/>
          </p:cNvSpPr>
          <p:nvPr/>
        </p:nvSpPr>
        <p:spPr bwMode="auto">
          <a:xfrm>
            <a:off x="6732240" y="5487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1" name="Rectangle 225" descr="Small grid"/>
          <p:cNvSpPr>
            <a:spLocks noChangeArrowheads="1"/>
          </p:cNvSpPr>
          <p:nvPr/>
        </p:nvSpPr>
        <p:spPr bwMode="auto">
          <a:xfrm>
            <a:off x="7037040" y="5487888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2" name="Rectangle 226" descr="Small grid"/>
          <p:cNvSpPr>
            <a:spLocks noChangeArrowheads="1"/>
          </p:cNvSpPr>
          <p:nvPr/>
        </p:nvSpPr>
        <p:spPr bwMode="auto">
          <a:xfrm>
            <a:off x="7341840" y="5487888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3" name="Rectangle 227"/>
          <p:cNvSpPr>
            <a:spLocks noChangeArrowheads="1"/>
          </p:cNvSpPr>
          <p:nvPr/>
        </p:nvSpPr>
        <p:spPr bwMode="auto">
          <a:xfrm>
            <a:off x="7646640" y="54878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4" name="Rectangle 228" descr="Wide downward diagonal"/>
          <p:cNvSpPr>
            <a:spLocks noChangeArrowheads="1"/>
          </p:cNvSpPr>
          <p:nvPr/>
        </p:nvSpPr>
        <p:spPr bwMode="auto">
          <a:xfrm>
            <a:off x="6732240" y="57926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5" name="Rectangle 229" descr="Small checker board"/>
          <p:cNvSpPr>
            <a:spLocks noChangeArrowheads="1"/>
          </p:cNvSpPr>
          <p:nvPr/>
        </p:nvSpPr>
        <p:spPr bwMode="auto">
          <a:xfrm>
            <a:off x="7037040" y="57926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6" name="Rectangle 230" descr="Small grid"/>
          <p:cNvSpPr>
            <a:spLocks noChangeArrowheads="1"/>
          </p:cNvSpPr>
          <p:nvPr/>
        </p:nvSpPr>
        <p:spPr bwMode="auto">
          <a:xfrm>
            <a:off x="7341840" y="5792688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7" name="Rectangle 231"/>
          <p:cNvSpPr>
            <a:spLocks noChangeArrowheads="1"/>
          </p:cNvSpPr>
          <p:nvPr/>
        </p:nvSpPr>
        <p:spPr bwMode="auto">
          <a:xfrm>
            <a:off x="7646640" y="57926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8" name="Rectangle 232"/>
          <p:cNvSpPr>
            <a:spLocks noChangeArrowheads="1"/>
          </p:cNvSpPr>
          <p:nvPr/>
        </p:nvSpPr>
        <p:spPr bwMode="auto">
          <a:xfrm>
            <a:off x="6732240" y="2439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89" name="Rectangle 233"/>
          <p:cNvSpPr>
            <a:spLocks noChangeArrowheads="1"/>
          </p:cNvSpPr>
          <p:nvPr/>
        </p:nvSpPr>
        <p:spPr bwMode="auto">
          <a:xfrm>
            <a:off x="7037040" y="24398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0" name="Rectangle 234" descr="Wide downward diagonal"/>
          <p:cNvSpPr>
            <a:spLocks noChangeArrowheads="1"/>
          </p:cNvSpPr>
          <p:nvPr/>
        </p:nvSpPr>
        <p:spPr bwMode="auto">
          <a:xfrm>
            <a:off x="7341840" y="24398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1" name="Rectangle 235"/>
          <p:cNvSpPr>
            <a:spLocks noChangeArrowheads="1"/>
          </p:cNvSpPr>
          <p:nvPr/>
        </p:nvSpPr>
        <p:spPr bwMode="auto">
          <a:xfrm>
            <a:off x="7646640" y="24398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2" name="Rectangle 236"/>
          <p:cNvSpPr>
            <a:spLocks noChangeArrowheads="1"/>
          </p:cNvSpPr>
          <p:nvPr/>
        </p:nvSpPr>
        <p:spPr bwMode="auto">
          <a:xfrm>
            <a:off x="6732240" y="27446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3" name="Rectangle 237"/>
          <p:cNvSpPr>
            <a:spLocks noChangeArrowheads="1"/>
          </p:cNvSpPr>
          <p:nvPr/>
        </p:nvSpPr>
        <p:spPr bwMode="auto">
          <a:xfrm>
            <a:off x="7037040" y="27446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4" name="Rectangle 238" descr="Small checker board"/>
          <p:cNvSpPr>
            <a:spLocks noChangeArrowheads="1"/>
          </p:cNvSpPr>
          <p:nvPr/>
        </p:nvSpPr>
        <p:spPr bwMode="auto">
          <a:xfrm>
            <a:off x="7341840" y="27446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5" name="Rectangle 239" descr="Small checker board"/>
          <p:cNvSpPr>
            <a:spLocks noChangeArrowheads="1"/>
          </p:cNvSpPr>
          <p:nvPr/>
        </p:nvSpPr>
        <p:spPr bwMode="auto">
          <a:xfrm>
            <a:off x="7646640" y="2744688"/>
            <a:ext cx="228600" cy="228600"/>
          </a:xfrm>
          <a:prstGeom prst="rect">
            <a:avLst/>
          </a:prstGeom>
          <a:pattFill prst="smCheck">
            <a:fgClr>
              <a:schemeClr val="accent2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6" name="Rectangle 240" descr="Wide downward diagonal"/>
          <p:cNvSpPr>
            <a:spLocks noChangeArrowheads="1"/>
          </p:cNvSpPr>
          <p:nvPr/>
        </p:nvSpPr>
        <p:spPr bwMode="auto">
          <a:xfrm>
            <a:off x="6732240" y="30494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7" name="Rectangle 241"/>
          <p:cNvSpPr>
            <a:spLocks noChangeArrowheads="1"/>
          </p:cNvSpPr>
          <p:nvPr/>
        </p:nvSpPr>
        <p:spPr bwMode="auto">
          <a:xfrm>
            <a:off x="7037040" y="30494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8" name="Rectangle 242"/>
          <p:cNvSpPr>
            <a:spLocks noChangeArrowheads="1"/>
          </p:cNvSpPr>
          <p:nvPr/>
        </p:nvSpPr>
        <p:spPr bwMode="auto">
          <a:xfrm>
            <a:off x="7341840" y="3049488"/>
            <a:ext cx="228600" cy="228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99" name="Rectangle 243" descr="Small grid"/>
          <p:cNvSpPr>
            <a:spLocks noChangeArrowheads="1"/>
          </p:cNvSpPr>
          <p:nvPr/>
        </p:nvSpPr>
        <p:spPr bwMode="auto">
          <a:xfrm>
            <a:off x="7646640" y="3049488"/>
            <a:ext cx="228600" cy="228600"/>
          </a:xfrm>
          <a:prstGeom prst="rect">
            <a:avLst/>
          </a:prstGeom>
          <a:pattFill prst="smGrid">
            <a:fgClr>
              <a:srgbClr val="80008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00" name="Rectangle 244"/>
          <p:cNvSpPr>
            <a:spLocks noChangeArrowheads="1"/>
          </p:cNvSpPr>
          <p:nvPr/>
        </p:nvSpPr>
        <p:spPr bwMode="auto">
          <a:xfrm>
            <a:off x="6732240" y="33542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01" name="Rectangle 245"/>
          <p:cNvSpPr>
            <a:spLocks noChangeArrowheads="1"/>
          </p:cNvSpPr>
          <p:nvPr/>
        </p:nvSpPr>
        <p:spPr bwMode="auto">
          <a:xfrm>
            <a:off x="7037040" y="3354288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02" name="Rectangle 246" descr="Wide downward diagonal"/>
          <p:cNvSpPr>
            <a:spLocks noChangeArrowheads="1"/>
          </p:cNvSpPr>
          <p:nvPr/>
        </p:nvSpPr>
        <p:spPr bwMode="auto">
          <a:xfrm>
            <a:off x="7341840" y="3354288"/>
            <a:ext cx="228600" cy="228600"/>
          </a:xfrm>
          <a:prstGeom prst="rect">
            <a:avLst/>
          </a:prstGeom>
          <a:pattFill prst="wdDnDiag">
            <a:fgClr>
              <a:srgbClr val="FF0000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  <p:sp>
        <p:nvSpPr>
          <p:cNvPr id="103" name="Rectangle 247"/>
          <p:cNvSpPr>
            <a:spLocks noChangeArrowheads="1"/>
          </p:cNvSpPr>
          <p:nvPr/>
        </p:nvSpPr>
        <p:spPr bwMode="auto">
          <a:xfrm>
            <a:off x="7646640" y="3354288"/>
            <a:ext cx="228600" cy="228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31446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SMT Adapts to Parallelism Type 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27</a:t>
            </a:fld>
            <a:endParaRPr lang="zh-TW" altLang="zh-TW"/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546100" y="2071589"/>
            <a:ext cx="2571750" cy="3949700"/>
            <a:chOff x="1574" y="872"/>
            <a:chExt cx="1620" cy="2488"/>
          </a:xfrm>
        </p:grpSpPr>
        <p:grpSp>
          <p:nvGrpSpPr>
            <p:cNvPr id="47158" name="Group 5"/>
            <p:cNvGrpSpPr>
              <a:grpSpLocks/>
            </p:cNvGrpSpPr>
            <p:nvPr/>
          </p:nvGrpSpPr>
          <p:grpSpPr bwMode="auto">
            <a:xfrm>
              <a:off x="2352" y="1248"/>
              <a:ext cx="768" cy="2112"/>
              <a:chOff x="2352" y="1248"/>
              <a:chExt cx="768" cy="2112"/>
            </a:xfrm>
          </p:grpSpPr>
          <p:sp>
            <p:nvSpPr>
              <p:cNvPr id="47163" name="Rectangle 6" descr="Solid diamond"/>
              <p:cNvSpPr>
                <a:spLocks noChangeArrowheads="1"/>
              </p:cNvSpPr>
              <p:nvPr/>
            </p:nvSpPr>
            <p:spPr bwMode="auto">
              <a:xfrm>
                <a:off x="2352" y="1248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4" name="Rectangle 7" descr="Solid diamond"/>
              <p:cNvSpPr>
                <a:spLocks noChangeArrowheads="1"/>
              </p:cNvSpPr>
              <p:nvPr/>
            </p:nvSpPr>
            <p:spPr bwMode="auto">
              <a:xfrm>
                <a:off x="2544" y="1248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5" name="Rectangle 8" descr="Solid diamond"/>
              <p:cNvSpPr>
                <a:spLocks noChangeArrowheads="1"/>
              </p:cNvSpPr>
              <p:nvPr/>
            </p:nvSpPr>
            <p:spPr bwMode="auto">
              <a:xfrm>
                <a:off x="2736" y="1248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6" name="Rectangle 9"/>
              <p:cNvSpPr>
                <a:spLocks noChangeArrowheads="1"/>
              </p:cNvSpPr>
              <p:nvPr/>
            </p:nvSpPr>
            <p:spPr bwMode="auto">
              <a:xfrm>
                <a:off x="2928" y="1248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7" name="Rectangle 10"/>
              <p:cNvSpPr>
                <a:spLocks noChangeArrowheads="1"/>
              </p:cNvSpPr>
              <p:nvPr/>
            </p:nvSpPr>
            <p:spPr bwMode="auto">
              <a:xfrm>
                <a:off x="2352" y="1440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8" name="Rectangle 11" descr="Dark horizontal"/>
              <p:cNvSpPr>
                <a:spLocks noChangeArrowheads="1"/>
              </p:cNvSpPr>
              <p:nvPr/>
            </p:nvSpPr>
            <p:spPr bwMode="auto">
              <a:xfrm>
                <a:off x="2544" y="1440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69" name="Rectangle 12" descr="Solid diamond"/>
              <p:cNvSpPr>
                <a:spLocks noChangeArrowheads="1"/>
              </p:cNvSpPr>
              <p:nvPr/>
            </p:nvSpPr>
            <p:spPr bwMode="auto">
              <a:xfrm>
                <a:off x="2736" y="1440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0" name="Rectangle 13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1" name="Rectangle 14"/>
              <p:cNvSpPr>
                <a:spLocks noChangeArrowheads="1"/>
              </p:cNvSpPr>
              <p:nvPr/>
            </p:nvSpPr>
            <p:spPr bwMode="auto">
              <a:xfrm>
                <a:off x="2352" y="1632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2" name="Rectangle 15" descr="Wide upward diagonal"/>
              <p:cNvSpPr>
                <a:spLocks noChangeArrowheads="1"/>
              </p:cNvSpPr>
              <p:nvPr/>
            </p:nvSpPr>
            <p:spPr bwMode="auto">
              <a:xfrm>
                <a:off x="2544" y="1632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3" name="Rectangle 16" descr="Wide upward diagonal"/>
              <p:cNvSpPr>
                <a:spLocks noChangeArrowheads="1"/>
              </p:cNvSpPr>
              <p:nvPr/>
            </p:nvSpPr>
            <p:spPr bwMode="auto">
              <a:xfrm>
                <a:off x="2736" y="1632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4" name="Rectangle 17" descr="Solid diamond"/>
              <p:cNvSpPr>
                <a:spLocks noChangeArrowheads="1"/>
              </p:cNvSpPr>
              <p:nvPr/>
            </p:nvSpPr>
            <p:spPr bwMode="auto">
              <a:xfrm>
                <a:off x="2928" y="1632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5" name="Rectangle 18" descr="Dark horizontal"/>
              <p:cNvSpPr>
                <a:spLocks noChangeArrowheads="1"/>
              </p:cNvSpPr>
              <p:nvPr/>
            </p:nvSpPr>
            <p:spPr bwMode="auto">
              <a:xfrm>
                <a:off x="2352" y="1824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6" name="Rectangle 19" descr="Dark horizontal"/>
              <p:cNvSpPr>
                <a:spLocks noChangeArrowheads="1"/>
              </p:cNvSpPr>
              <p:nvPr/>
            </p:nvSpPr>
            <p:spPr bwMode="auto">
              <a:xfrm>
                <a:off x="2544" y="1824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7" name="Rectangle 20" descr="Wide upward diagonal"/>
              <p:cNvSpPr>
                <a:spLocks noChangeArrowheads="1"/>
              </p:cNvSpPr>
              <p:nvPr/>
            </p:nvSpPr>
            <p:spPr bwMode="auto">
              <a:xfrm>
                <a:off x="2736" y="1824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8" name="Rectangle 21" descr="Dark horizontal"/>
              <p:cNvSpPr>
                <a:spLocks noChangeArrowheads="1"/>
              </p:cNvSpPr>
              <p:nvPr/>
            </p:nvSpPr>
            <p:spPr bwMode="auto">
              <a:xfrm>
                <a:off x="2928" y="1824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79" name="Rectangle 22" descr="Dark horizontal"/>
              <p:cNvSpPr>
                <a:spLocks noChangeArrowheads="1"/>
              </p:cNvSpPr>
              <p:nvPr/>
            </p:nvSpPr>
            <p:spPr bwMode="auto">
              <a:xfrm>
                <a:off x="2352" y="2016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0" name="Rectangle 23" descr="Solid diamond"/>
              <p:cNvSpPr>
                <a:spLocks noChangeArrowheads="1"/>
              </p:cNvSpPr>
              <p:nvPr/>
            </p:nvSpPr>
            <p:spPr bwMode="auto">
              <a:xfrm>
                <a:off x="2544" y="201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1" name="Rectangle 24" descr="Solid diamond"/>
              <p:cNvSpPr>
                <a:spLocks noChangeArrowheads="1"/>
              </p:cNvSpPr>
              <p:nvPr/>
            </p:nvSpPr>
            <p:spPr bwMode="auto">
              <a:xfrm>
                <a:off x="2736" y="201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2" name="Rectangle 25" descr="Wide upward diagonal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3" name="Rectangle 26"/>
              <p:cNvSpPr>
                <a:spLocks noChangeArrowheads="1"/>
              </p:cNvSpPr>
              <p:nvPr/>
            </p:nvSpPr>
            <p:spPr bwMode="auto">
              <a:xfrm>
                <a:off x="2352" y="2208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4" name="Rectangle 27"/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5" name="Rectangle 28" descr="Solid diamond"/>
              <p:cNvSpPr>
                <a:spLocks noChangeArrowheads="1"/>
              </p:cNvSpPr>
              <p:nvPr/>
            </p:nvSpPr>
            <p:spPr bwMode="auto">
              <a:xfrm>
                <a:off x="2736" y="2208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6" name="Rectangle 29" descr="Dark horizontal"/>
              <p:cNvSpPr>
                <a:spLocks noChangeArrowheads="1"/>
              </p:cNvSpPr>
              <p:nvPr/>
            </p:nvSpPr>
            <p:spPr bwMode="auto">
              <a:xfrm>
                <a:off x="2928" y="2208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7" name="Rectangle 30" descr="Wide upward diagonal"/>
              <p:cNvSpPr>
                <a:spLocks noChangeArrowheads="1"/>
              </p:cNvSpPr>
              <p:nvPr/>
            </p:nvSpPr>
            <p:spPr bwMode="auto">
              <a:xfrm>
                <a:off x="2352" y="2400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8" name="Rectangle 31" descr="Wide upward diagonal"/>
              <p:cNvSpPr>
                <a:spLocks noChangeArrowheads="1"/>
              </p:cNvSpPr>
              <p:nvPr/>
            </p:nvSpPr>
            <p:spPr bwMode="auto">
              <a:xfrm>
                <a:off x="2544" y="2400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89" name="Rectangle 32"/>
              <p:cNvSpPr>
                <a:spLocks noChangeArrowheads="1"/>
              </p:cNvSpPr>
              <p:nvPr/>
            </p:nvSpPr>
            <p:spPr bwMode="auto">
              <a:xfrm>
                <a:off x="2736" y="2400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0" name="Rectangle 33" descr="Dark horizontal"/>
              <p:cNvSpPr>
                <a:spLocks noChangeArrowheads="1"/>
              </p:cNvSpPr>
              <p:nvPr/>
            </p:nvSpPr>
            <p:spPr bwMode="auto">
              <a:xfrm>
                <a:off x="2928" y="2400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1" name="Rectangle 34" descr="Wide upward diagonal"/>
              <p:cNvSpPr>
                <a:spLocks noChangeArrowheads="1"/>
              </p:cNvSpPr>
              <p:nvPr/>
            </p:nvSpPr>
            <p:spPr bwMode="auto">
              <a:xfrm>
                <a:off x="2352" y="2592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2" name="Rectangle 35"/>
              <p:cNvSpPr>
                <a:spLocks noChangeArrowheads="1"/>
              </p:cNvSpPr>
              <p:nvPr/>
            </p:nvSpPr>
            <p:spPr bwMode="auto">
              <a:xfrm>
                <a:off x="2544" y="2592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3" name="Rectangle 36" descr="Solid diamond"/>
              <p:cNvSpPr>
                <a:spLocks noChangeArrowheads="1"/>
              </p:cNvSpPr>
              <p:nvPr/>
            </p:nvSpPr>
            <p:spPr bwMode="auto">
              <a:xfrm>
                <a:off x="2736" y="2592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4" name="Rectangle 37" descr="Dark horizontal"/>
              <p:cNvSpPr>
                <a:spLocks noChangeArrowheads="1"/>
              </p:cNvSpPr>
              <p:nvPr/>
            </p:nvSpPr>
            <p:spPr bwMode="auto">
              <a:xfrm>
                <a:off x="2928" y="2592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5" name="Rectangle 38" descr="Solid diamond"/>
              <p:cNvSpPr>
                <a:spLocks noChangeArrowheads="1"/>
              </p:cNvSpPr>
              <p:nvPr/>
            </p:nvSpPr>
            <p:spPr bwMode="auto">
              <a:xfrm>
                <a:off x="2352" y="2784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6" name="Rectangle 39" descr="Solid diamond"/>
              <p:cNvSpPr>
                <a:spLocks noChangeArrowheads="1"/>
              </p:cNvSpPr>
              <p:nvPr/>
            </p:nvSpPr>
            <p:spPr bwMode="auto">
              <a:xfrm>
                <a:off x="2544" y="2784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7" name="Rectangle 40"/>
              <p:cNvSpPr>
                <a:spLocks noChangeArrowheads="1"/>
              </p:cNvSpPr>
              <p:nvPr/>
            </p:nvSpPr>
            <p:spPr bwMode="auto">
              <a:xfrm>
                <a:off x="2736" y="2784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8" name="Rectangle 41"/>
              <p:cNvSpPr>
                <a:spLocks noChangeArrowheads="1"/>
              </p:cNvSpPr>
              <p:nvPr/>
            </p:nvSpPr>
            <p:spPr bwMode="auto">
              <a:xfrm>
                <a:off x="2928" y="2784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199" name="Rectangle 42" descr="Solid diamond"/>
              <p:cNvSpPr>
                <a:spLocks noChangeArrowheads="1"/>
              </p:cNvSpPr>
              <p:nvPr/>
            </p:nvSpPr>
            <p:spPr bwMode="auto">
              <a:xfrm>
                <a:off x="2352" y="297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0" name="Rectangle 43" descr="Solid diamond"/>
              <p:cNvSpPr>
                <a:spLocks noChangeArrowheads="1"/>
              </p:cNvSpPr>
              <p:nvPr/>
            </p:nvSpPr>
            <p:spPr bwMode="auto">
              <a:xfrm>
                <a:off x="2544" y="297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1" name="Rectangle 44" descr="Solid diamond"/>
              <p:cNvSpPr>
                <a:spLocks noChangeArrowheads="1"/>
              </p:cNvSpPr>
              <p:nvPr/>
            </p:nvSpPr>
            <p:spPr bwMode="auto">
              <a:xfrm>
                <a:off x="2736" y="297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2" name="Rectangle 45" descr="Solid diamond"/>
              <p:cNvSpPr>
                <a:spLocks noChangeArrowheads="1"/>
              </p:cNvSpPr>
              <p:nvPr/>
            </p:nvSpPr>
            <p:spPr bwMode="auto">
              <a:xfrm>
                <a:off x="2928" y="2976"/>
                <a:ext cx="192" cy="192"/>
              </a:xfrm>
              <a:prstGeom prst="rect">
                <a:avLst/>
              </a:prstGeom>
              <a:pattFill prst="solidDmnd">
                <a:fgClr>
                  <a:schemeClr val="accent1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3" name="Rectangle 46" descr="Dark horizontal"/>
              <p:cNvSpPr>
                <a:spLocks noChangeArrowheads="1"/>
              </p:cNvSpPr>
              <p:nvPr/>
            </p:nvSpPr>
            <p:spPr bwMode="auto">
              <a:xfrm>
                <a:off x="2352" y="3168"/>
                <a:ext cx="192" cy="192"/>
              </a:xfrm>
              <a:prstGeom prst="rect">
                <a:avLst/>
              </a:prstGeom>
              <a:pattFill prst="dkHorz">
                <a:fgClr>
                  <a:schemeClr val="accent2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4" name="Rectangle 47"/>
              <p:cNvSpPr>
                <a:spLocks noChangeArrowheads="1"/>
              </p:cNvSpPr>
              <p:nvPr/>
            </p:nvSpPr>
            <p:spPr bwMode="auto">
              <a:xfrm>
                <a:off x="2544" y="3168"/>
                <a:ext cx="192" cy="192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5" name="Rectangle 48" descr="Wide upward diagonal"/>
              <p:cNvSpPr>
                <a:spLocks noChangeArrowheads="1"/>
              </p:cNvSpPr>
              <p:nvPr/>
            </p:nvSpPr>
            <p:spPr bwMode="auto">
              <a:xfrm>
                <a:off x="2736" y="3168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  <p:sp>
            <p:nvSpPr>
              <p:cNvPr id="47206" name="Rectangle 49" descr="Wide upward diagonal"/>
              <p:cNvSpPr>
                <a:spLocks noChangeArrowheads="1"/>
              </p:cNvSpPr>
              <p:nvPr/>
            </p:nvSpPr>
            <p:spPr bwMode="auto">
              <a:xfrm>
                <a:off x="2928" y="3168"/>
                <a:ext cx="192" cy="192"/>
              </a:xfrm>
              <a:prstGeom prst="rect">
                <a:avLst/>
              </a:prstGeom>
              <a:pattFill prst="wdUpDiag">
                <a:fgClr>
                  <a:srgbClr val="FF9933"/>
                </a:fgClr>
                <a:bgClr>
                  <a:srgbClr val="FFFFFF"/>
                </a:bgClr>
              </a:patt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ea typeface="新細明體" panose="02020500000000000000" pitchFamily="18" charset="-120"/>
                </a:endParaRPr>
              </a:p>
            </p:txBody>
          </p:sp>
        </p:grpSp>
        <p:sp>
          <p:nvSpPr>
            <p:cNvPr id="47159" name="Line 50"/>
            <p:cNvSpPr>
              <a:spLocks noChangeShapeType="1"/>
            </p:cNvSpPr>
            <p:nvPr/>
          </p:nvSpPr>
          <p:spPr bwMode="auto">
            <a:xfrm>
              <a:off x="2352" y="1137"/>
              <a:ext cx="76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60" name="Text Box 51"/>
            <p:cNvSpPr txBox="1">
              <a:spLocks noChangeArrowheads="1"/>
            </p:cNvSpPr>
            <p:nvPr/>
          </p:nvSpPr>
          <p:spPr bwMode="auto">
            <a:xfrm>
              <a:off x="2294" y="872"/>
              <a:ext cx="9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 i="1" dirty="0">
                  <a:ea typeface="新細明體" panose="02020500000000000000" pitchFamily="18" charset="-120"/>
                </a:rPr>
                <a:t>Issue width</a:t>
              </a:r>
            </a:p>
          </p:txBody>
        </p:sp>
        <p:sp>
          <p:nvSpPr>
            <p:cNvPr id="47161" name="Line 52"/>
            <p:cNvSpPr>
              <a:spLocks noChangeShapeType="1"/>
            </p:cNvSpPr>
            <p:nvPr/>
          </p:nvSpPr>
          <p:spPr bwMode="auto">
            <a:xfrm>
              <a:off x="2064" y="1824"/>
              <a:ext cx="0" cy="91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47162" name="Text Box 53"/>
            <p:cNvSpPr txBox="1">
              <a:spLocks noChangeArrowheads="1"/>
            </p:cNvSpPr>
            <p:nvPr/>
          </p:nvSpPr>
          <p:spPr bwMode="auto">
            <a:xfrm>
              <a:off x="1574" y="2183"/>
              <a:ext cx="45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r>
                <a:rPr lang="en-US" altLang="zh-TW" sz="1800" b="1" i="1">
                  <a:ea typeface="新細明體" panose="02020500000000000000" pitchFamily="18" charset="-120"/>
                </a:rPr>
                <a:t>Time</a:t>
              </a:r>
            </a:p>
          </p:txBody>
        </p:sp>
      </p:grpSp>
      <p:sp>
        <p:nvSpPr>
          <p:cNvPr id="47109" name="Text Box 54"/>
          <p:cNvSpPr txBox="1">
            <a:spLocks noChangeArrowheads="1"/>
          </p:cNvSpPr>
          <p:nvPr/>
        </p:nvSpPr>
        <p:spPr bwMode="auto">
          <a:xfrm>
            <a:off x="5775325" y="2072209"/>
            <a:ext cx="1428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>
                <a:ea typeface="新細明體" panose="02020500000000000000" pitchFamily="18" charset="-120"/>
              </a:rPr>
              <a:t>Issue width</a:t>
            </a:r>
          </a:p>
        </p:txBody>
      </p:sp>
      <p:sp>
        <p:nvSpPr>
          <p:cNvPr id="47110" name="Rectangle 55" descr="Solid diamond"/>
          <p:cNvSpPr>
            <a:spLocks noChangeArrowheads="1"/>
          </p:cNvSpPr>
          <p:nvPr/>
        </p:nvSpPr>
        <p:spPr bwMode="auto">
          <a:xfrm>
            <a:off x="5867400" y="2714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1" name="Rectangle 56" descr="Solid diamond"/>
          <p:cNvSpPr>
            <a:spLocks noChangeArrowheads="1"/>
          </p:cNvSpPr>
          <p:nvPr/>
        </p:nvSpPr>
        <p:spPr bwMode="auto">
          <a:xfrm>
            <a:off x="6172200" y="2714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2" name="Rectangle 57" descr="Solid diamond"/>
          <p:cNvSpPr>
            <a:spLocks noChangeArrowheads="1"/>
          </p:cNvSpPr>
          <p:nvPr/>
        </p:nvSpPr>
        <p:spPr bwMode="auto">
          <a:xfrm>
            <a:off x="6477000" y="2714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3" name="Rectangle 58" descr="Solid diamond"/>
          <p:cNvSpPr>
            <a:spLocks noChangeArrowheads="1"/>
          </p:cNvSpPr>
          <p:nvPr/>
        </p:nvSpPr>
        <p:spPr bwMode="auto">
          <a:xfrm>
            <a:off x="6781800" y="2714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4" name="Rectangle 59"/>
          <p:cNvSpPr>
            <a:spLocks noChangeArrowheads="1"/>
          </p:cNvSpPr>
          <p:nvPr/>
        </p:nvSpPr>
        <p:spPr bwMode="auto">
          <a:xfrm>
            <a:off x="5867400" y="3019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5" name="Rectangle 60" descr="Solid diamond"/>
          <p:cNvSpPr>
            <a:spLocks noChangeArrowheads="1"/>
          </p:cNvSpPr>
          <p:nvPr/>
        </p:nvSpPr>
        <p:spPr bwMode="auto">
          <a:xfrm>
            <a:off x="6172200" y="30191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6" name="Rectangle 61" descr="Solid diamond"/>
          <p:cNvSpPr>
            <a:spLocks noChangeArrowheads="1"/>
          </p:cNvSpPr>
          <p:nvPr/>
        </p:nvSpPr>
        <p:spPr bwMode="auto">
          <a:xfrm>
            <a:off x="6477000" y="30191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7" name="Rectangle 62"/>
          <p:cNvSpPr>
            <a:spLocks noChangeArrowheads="1"/>
          </p:cNvSpPr>
          <p:nvPr/>
        </p:nvSpPr>
        <p:spPr bwMode="auto">
          <a:xfrm>
            <a:off x="6781800" y="3019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8" name="Rectangle 63"/>
          <p:cNvSpPr>
            <a:spLocks noChangeArrowheads="1"/>
          </p:cNvSpPr>
          <p:nvPr/>
        </p:nvSpPr>
        <p:spPr bwMode="auto">
          <a:xfrm>
            <a:off x="5867400" y="3323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19" name="Rectangle 64"/>
          <p:cNvSpPr>
            <a:spLocks noChangeArrowheads="1"/>
          </p:cNvSpPr>
          <p:nvPr/>
        </p:nvSpPr>
        <p:spPr bwMode="auto">
          <a:xfrm>
            <a:off x="6172200" y="3323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0" name="Rectangle 65"/>
          <p:cNvSpPr>
            <a:spLocks noChangeArrowheads="1"/>
          </p:cNvSpPr>
          <p:nvPr/>
        </p:nvSpPr>
        <p:spPr bwMode="auto">
          <a:xfrm>
            <a:off x="6477000" y="3323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1" name="Rectangle 66"/>
          <p:cNvSpPr>
            <a:spLocks noChangeArrowheads="1"/>
          </p:cNvSpPr>
          <p:nvPr/>
        </p:nvSpPr>
        <p:spPr bwMode="auto">
          <a:xfrm>
            <a:off x="6781800" y="3323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2" name="Rectangle 67"/>
          <p:cNvSpPr>
            <a:spLocks noChangeArrowheads="1"/>
          </p:cNvSpPr>
          <p:nvPr/>
        </p:nvSpPr>
        <p:spPr bwMode="auto">
          <a:xfrm>
            <a:off x="5867400" y="3628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3" name="Rectangle 68"/>
          <p:cNvSpPr>
            <a:spLocks noChangeArrowheads="1"/>
          </p:cNvSpPr>
          <p:nvPr/>
        </p:nvSpPr>
        <p:spPr bwMode="auto">
          <a:xfrm>
            <a:off x="6172200" y="3628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4" name="Rectangle 69"/>
          <p:cNvSpPr>
            <a:spLocks noChangeArrowheads="1"/>
          </p:cNvSpPr>
          <p:nvPr/>
        </p:nvSpPr>
        <p:spPr bwMode="auto">
          <a:xfrm>
            <a:off x="6477000" y="3628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5" name="Rectangle 70"/>
          <p:cNvSpPr>
            <a:spLocks noChangeArrowheads="1"/>
          </p:cNvSpPr>
          <p:nvPr/>
        </p:nvSpPr>
        <p:spPr bwMode="auto">
          <a:xfrm>
            <a:off x="6781800" y="3628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6" name="Rectangle 71"/>
          <p:cNvSpPr>
            <a:spLocks noChangeArrowheads="1"/>
          </p:cNvSpPr>
          <p:nvPr/>
        </p:nvSpPr>
        <p:spPr bwMode="auto">
          <a:xfrm>
            <a:off x="5867400" y="39335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7" name="Rectangle 72" descr="Solid diamond"/>
          <p:cNvSpPr>
            <a:spLocks noChangeArrowheads="1"/>
          </p:cNvSpPr>
          <p:nvPr/>
        </p:nvSpPr>
        <p:spPr bwMode="auto">
          <a:xfrm>
            <a:off x="6172200" y="3933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8" name="Rectangle 73" descr="Solid diamond"/>
          <p:cNvSpPr>
            <a:spLocks noChangeArrowheads="1"/>
          </p:cNvSpPr>
          <p:nvPr/>
        </p:nvSpPr>
        <p:spPr bwMode="auto">
          <a:xfrm>
            <a:off x="6477000" y="3933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29" name="Rectangle 74"/>
          <p:cNvSpPr>
            <a:spLocks noChangeArrowheads="1"/>
          </p:cNvSpPr>
          <p:nvPr/>
        </p:nvSpPr>
        <p:spPr bwMode="auto">
          <a:xfrm>
            <a:off x="6781800" y="39335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0" name="Rectangle 75"/>
          <p:cNvSpPr>
            <a:spLocks noChangeArrowheads="1"/>
          </p:cNvSpPr>
          <p:nvPr/>
        </p:nvSpPr>
        <p:spPr bwMode="auto">
          <a:xfrm>
            <a:off x="5867400" y="42383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1" name="Rectangle 76" descr="Solid diamond"/>
          <p:cNvSpPr>
            <a:spLocks noChangeArrowheads="1"/>
          </p:cNvSpPr>
          <p:nvPr/>
        </p:nvSpPr>
        <p:spPr bwMode="auto">
          <a:xfrm>
            <a:off x="6172200" y="4238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2" name="Rectangle 77" descr="Solid diamond"/>
          <p:cNvSpPr>
            <a:spLocks noChangeArrowheads="1"/>
          </p:cNvSpPr>
          <p:nvPr/>
        </p:nvSpPr>
        <p:spPr bwMode="auto">
          <a:xfrm>
            <a:off x="6477000" y="4238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3" name="Rectangle 78" descr="Solid diamond"/>
          <p:cNvSpPr>
            <a:spLocks noChangeArrowheads="1"/>
          </p:cNvSpPr>
          <p:nvPr/>
        </p:nvSpPr>
        <p:spPr bwMode="auto">
          <a:xfrm>
            <a:off x="6781800" y="42383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4" name="Rectangle 79"/>
          <p:cNvSpPr>
            <a:spLocks noChangeArrowheads="1"/>
          </p:cNvSpPr>
          <p:nvPr/>
        </p:nvSpPr>
        <p:spPr bwMode="auto">
          <a:xfrm>
            <a:off x="5867400" y="4543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5" name="Rectangle 80"/>
          <p:cNvSpPr>
            <a:spLocks noChangeArrowheads="1"/>
          </p:cNvSpPr>
          <p:nvPr/>
        </p:nvSpPr>
        <p:spPr bwMode="auto">
          <a:xfrm>
            <a:off x="6172200" y="4543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6" name="Rectangle 81"/>
          <p:cNvSpPr>
            <a:spLocks noChangeArrowheads="1"/>
          </p:cNvSpPr>
          <p:nvPr/>
        </p:nvSpPr>
        <p:spPr bwMode="auto">
          <a:xfrm>
            <a:off x="6477000" y="4543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7" name="Rectangle 82"/>
          <p:cNvSpPr>
            <a:spLocks noChangeArrowheads="1"/>
          </p:cNvSpPr>
          <p:nvPr/>
        </p:nvSpPr>
        <p:spPr bwMode="auto">
          <a:xfrm>
            <a:off x="6781800" y="45431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8" name="Rectangle 83"/>
          <p:cNvSpPr>
            <a:spLocks noChangeArrowheads="1"/>
          </p:cNvSpPr>
          <p:nvPr/>
        </p:nvSpPr>
        <p:spPr bwMode="auto">
          <a:xfrm>
            <a:off x="5867400" y="4847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39" name="Rectangle 84"/>
          <p:cNvSpPr>
            <a:spLocks noChangeArrowheads="1"/>
          </p:cNvSpPr>
          <p:nvPr/>
        </p:nvSpPr>
        <p:spPr bwMode="auto">
          <a:xfrm>
            <a:off x="6172200" y="48479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0" name="Rectangle 85" descr="Solid diamond"/>
          <p:cNvSpPr>
            <a:spLocks noChangeArrowheads="1"/>
          </p:cNvSpPr>
          <p:nvPr/>
        </p:nvSpPr>
        <p:spPr bwMode="auto">
          <a:xfrm>
            <a:off x="6477000" y="48479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1" name="Rectangle 86" descr="Solid diamond"/>
          <p:cNvSpPr>
            <a:spLocks noChangeArrowheads="1"/>
          </p:cNvSpPr>
          <p:nvPr/>
        </p:nvSpPr>
        <p:spPr bwMode="auto">
          <a:xfrm>
            <a:off x="6781800" y="48479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2" name="Rectangle 87" descr="Solid diamond"/>
          <p:cNvSpPr>
            <a:spLocks noChangeArrowheads="1"/>
          </p:cNvSpPr>
          <p:nvPr/>
        </p:nvSpPr>
        <p:spPr bwMode="auto">
          <a:xfrm>
            <a:off x="5867400" y="51527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3" name="Rectangle 88" descr="Solid diamond"/>
          <p:cNvSpPr>
            <a:spLocks noChangeArrowheads="1"/>
          </p:cNvSpPr>
          <p:nvPr/>
        </p:nvSpPr>
        <p:spPr bwMode="auto">
          <a:xfrm>
            <a:off x="6172200" y="51527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4" name="Rectangle 89"/>
          <p:cNvSpPr>
            <a:spLocks noChangeArrowheads="1"/>
          </p:cNvSpPr>
          <p:nvPr/>
        </p:nvSpPr>
        <p:spPr bwMode="auto">
          <a:xfrm>
            <a:off x="6477000" y="5152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5" name="Rectangle 90"/>
          <p:cNvSpPr>
            <a:spLocks noChangeArrowheads="1"/>
          </p:cNvSpPr>
          <p:nvPr/>
        </p:nvSpPr>
        <p:spPr bwMode="auto">
          <a:xfrm>
            <a:off x="6781800" y="51527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6" name="Rectangle 91" descr="Solid diamond"/>
          <p:cNvSpPr>
            <a:spLocks noChangeArrowheads="1"/>
          </p:cNvSpPr>
          <p:nvPr/>
        </p:nvSpPr>
        <p:spPr bwMode="auto">
          <a:xfrm>
            <a:off x="5867400" y="5457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7" name="Rectangle 92" descr="Solid diamond"/>
          <p:cNvSpPr>
            <a:spLocks noChangeArrowheads="1"/>
          </p:cNvSpPr>
          <p:nvPr/>
        </p:nvSpPr>
        <p:spPr bwMode="auto">
          <a:xfrm>
            <a:off x="6172200" y="5457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8" name="Rectangle 93" descr="Solid diamond"/>
          <p:cNvSpPr>
            <a:spLocks noChangeArrowheads="1"/>
          </p:cNvSpPr>
          <p:nvPr/>
        </p:nvSpPr>
        <p:spPr bwMode="auto">
          <a:xfrm>
            <a:off x="6477000" y="5457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49" name="Rectangle 94" descr="Solid diamond"/>
          <p:cNvSpPr>
            <a:spLocks noChangeArrowheads="1"/>
          </p:cNvSpPr>
          <p:nvPr/>
        </p:nvSpPr>
        <p:spPr bwMode="auto">
          <a:xfrm>
            <a:off x="6781800" y="5457527"/>
            <a:ext cx="304800" cy="304800"/>
          </a:xfrm>
          <a:prstGeom prst="rect">
            <a:avLst/>
          </a:prstGeom>
          <a:pattFill prst="solidDmnd">
            <a:fgClr>
              <a:schemeClr val="accent1"/>
            </a:fgClr>
            <a:bgClr>
              <a:srgbClr val="FFFFFF"/>
            </a:bgClr>
          </a:patt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50" name="Rectangle 95"/>
          <p:cNvSpPr>
            <a:spLocks noChangeArrowheads="1"/>
          </p:cNvSpPr>
          <p:nvPr/>
        </p:nvSpPr>
        <p:spPr bwMode="auto">
          <a:xfrm>
            <a:off x="5867400" y="57623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51" name="Rectangle 96"/>
          <p:cNvSpPr>
            <a:spLocks noChangeArrowheads="1"/>
          </p:cNvSpPr>
          <p:nvPr/>
        </p:nvSpPr>
        <p:spPr bwMode="auto">
          <a:xfrm>
            <a:off x="6172200" y="57623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52" name="Rectangle 97"/>
          <p:cNvSpPr>
            <a:spLocks noChangeArrowheads="1"/>
          </p:cNvSpPr>
          <p:nvPr/>
        </p:nvSpPr>
        <p:spPr bwMode="auto">
          <a:xfrm>
            <a:off x="6477000" y="57623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53" name="Rectangle 98"/>
          <p:cNvSpPr>
            <a:spLocks noChangeArrowheads="1"/>
          </p:cNvSpPr>
          <p:nvPr/>
        </p:nvSpPr>
        <p:spPr bwMode="auto">
          <a:xfrm>
            <a:off x="6781800" y="5762327"/>
            <a:ext cx="304800" cy="3048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ea typeface="新細明體" panose="02020500000000000000" pitchFamily="18" charset="-120"/>
            </a:endParaRPr>
          </a:p>
        </p:txBody>
      </p:sp>
      <p:sp>
        <p:nvSpPr>
          <p:cNvPr id="47154" name="Line 99"/>
          <p:cNvSpPr>
            <a:spLocks noChangeShapeType="1"/>
          </p:cNvSpPr>
          <p:nvPr/>
        </p:nvSpPr>
        <p:spPr bwMode="auto">
          <a:xfrm>
            <a:off x="5867400" y="2492896"/>
            <a:ext cx="1219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7155" name="Line 100"/>
          <p:cNvSpPr>
            <a:spLocks noChangeShapeType="1"/>
          </p:cNvSpPr>
          <p:nvPr/>
        </p:nvSpPr>
        <p:spPr bwMode="auto">
          <a:xfrm>
            <a:off x="5410200" y="3628727"/>
            <a:ext cx="0" cy="1447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47156" name="Text Box 101"/>
          <p:cNvSpPr txBox="1">
            <a:spLocks noChangeArrowheads="1"/>
          </p:cNvSpPr>
          <p:nvPr/>
        </p:nvSpPr>
        <p:spPr bwMode="auto">
          <a:xfrm>
            <a:off x="4632325" y="4198640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800" b="1" i="1">
                <a:ea typeface="新細明體" panose="02020500000000000000" pitchFamily="18" charset="-120"/>
              </a:rPr>
              <a:t>Time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546100" y="1052736"/>
            <a:ext cx="40481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+mn-lt"/>
              </a:rPr>
              <a:t>For regions with high thread level parallelism (TLP</a:t>
            </a:r>
            <a:r>
              <a:rPr lang="en-US" altLang="zh-TW" sz="2000" dirty="0" smtClean="0">
                <a:latin typeface="+mn-lt"/>
              </a:rPr>
              <a:t>), </a:t>
            </a:r>
            <a:r>
              <a:rPr lang="en-US" altLang="zh-TW" sz="2000" dirty="0">
                <a:latin typeface="+mn-lt"/>
              </a:rPr>
              <a:t>entire machine width is shared by all </a:t>
            </a:r>
            <a:r>
              <a:rPr lang="en-US" altLang="zh-TW" sz="2000" dirty="0" smtClean="0">
                <a:latin typeface="+mn-lt"/>
              </a:rPr>
              <a:t>threads</a:t>
            </a:r>
            <a:endParaRPr lang="en-US" altLang="zh-TW" sz="2000" dirty="0">
              <a:latin typeface="+mn-lt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4644008" y="1025441"/>
            <a:ext cx="40324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000" dirty="0">
                <a:latin typeface="+mn-lt"/>
              </a:rPr>
              <a:t>For regions with low </a:t>
            </a:r>
            <a:r>
              <a:rPr lang="en-US" altLang="zh-TW" sz="2000" dirty="0" smtClean="0">
                <a:latin typeface="+mn-lt"/>
              </a:rPr>
              <a:t>TLP, </a:t>
            </a:r>
            <a:r>
              <a:rPr lang="en-US" altLang="zh-TW" sz="2000" dirty="0">
                <a:latin typeface="+mn-lt"/>
              </a:rPr>
              <a:t>entire machine width is available for instruction level parallelism (ILP</a:t>
            </a:r>
            <a:r>
              <a:rPr lang="en-US" altLang="zh-TW" sz="2000" dirty="0" smtClean="0">
                <a:latin typeface="+mn-lt"/>
              </a:rPr>
              <a:t>)</a:t>
            </a:r>
            <a:endParaRPr lang="en-US" altLang="zh-TW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513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Resources in Typical SMT</a:t>
            </a:r>
            <a:endParaRPr lang="zh-TW" altLang="en-US" smtClean="0"/>
          </a:p>
        </p:txBody>
      </p:sp>
      <p:sp>
        <p:nvSpPr>
          <p:cNvPr id="51203" name="內容版面配置區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Per </a:t>
            </a:r>
            <a:r>
              <a:rPr lang="en-US" altLang="zh-TW" dirty="0" smtClean="0"/>
              <a:t>thread:</a:t>
            </a:r>
            <a:endParaRPr lang="en-US" altLang="zh-TW" dirty="0"/>
          </a:p>
          <a:p>
            <a:pPr lvl="1"/>
            <a:r>
              <a:rPr lang="en-US" altLang="zh-TW" dirty="0"/>
              <a:t>State for hardware context (separate PC, arch </a:t>
            </a:r>
            <a:r>
              <a:rPr lang="en-US" altLang="zh-TW" dirty="0" smtClean="0"/>
              <a:t>register </a:t>
            </a:r>
            <a:r>
              <a:rPr lang="en-US" altLang="zh-TW" dirty="0"/>
              <a:t>file, rename mapping table, </a:t>
            </a:r>
            <a:r>
              <a:rPr lang="en-US" altLang="zh-TW" dirty="0" smtClean="0"/>
              <a:t>reorder </a:t>
            </a:r>
            <a:r>
              <a:rPr lang="en-US" altLang="zh-TW" dirty="0"/>
              <a:t>buffer, L/S queues, </a:t>
            </a:r>
            <a:r>
              <a:rPr lang="en-US" altLang="zh-TW" dirty="0" smtClean="0"/>
              <a:t>etc.)</a:t>
            </a:r>
            <a:endParaRPr lang="en-US" altLang="zh-TW" dirty="0"/>
          </a:p>
          <a:p>
            <a:pPr lvl="1"/>
            <a:r>
              <a:rPr lang="en-US" altLang="zh-TW" dirty="0"/>
              <a:t>Instruction commit/retirement, exception, subroutine return stack</a:t>
            </a:r>
          </a:p>
          <a:p>
            <a:pPr lvl="1"/>
            <a:r>
              <a:rPr lang="en-US" altLang="zh-TW" dirty="0"/>
              <a:t>Per thread id in TLB</a:t>
            </a:r>
          </a:p>
          <a:p>
            <a:pPr lvl="1"/>
            <a:r>
              <a:rPr lang="en-US" altLang="zh-TW" dirty="0"/>
              <a:t>BTB may be shared or have separate thread id (optional)</a:t>
            </a:r>
          </a:p>
          <a:p>
            <a:pPr lvl="1"/>
            <a:r>
              <a:rPr lang="en-US" altLang="zh-TW" dirty="0"/>
              <a:t>Ability to fetch </a:t>
            </a:r>
            <a:r>
              <a:rPr lang="en-US" altLang="zh-TW" dirty="0" smtClean="0"/>
              <a:t>instructions </a:t>
            </a:r>
            <a:r>
              <a:rPr lang="en-US" altLang="zh-TW" dirty="0"/>
              <a:t>for multiple threads (I cache port)</a:t>
            </a:r>
          </a:p>
          <a:p>
            <a:r>
              <a:rPr lang="en-US" altLang="zh-TW" dirty="0" smtClean="0"/>
              <a:t>Shared</a:t>
            </a:r>
          </a:p>
          <a:p>
            <a:pPr lvl="1"/>
            <a:r>
              <a:rPr lang="en-US" altLang="zh-TW" dirty="0" smtClean="0"/>
              <a:t>Physical register, cache hierarchy, TLB (with TID), branch predictor and branch target buffer, functional units</a:t>
            </a:r>
          </a:p>
          <a:p>
            <a:pPr lvl="1"/>
            <a:endParaRPr lang="zh-TW" altLang="en-US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28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95452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Pipelining Delivers CPI = 1 at Best</a:t>
            </a:r>
            <a:endParaRPr lang="zh-TW" altLang="en-US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How to get </a:t>
            </a:r>
            <a:r>
              <a:rPr lang="en-US" altLang="en-US" dirty="0"/>
              <a:t>CPI &lt; </a:t>
            </a:r>
            <a:r>
              <a:rPr lang="en-US" altLang="en-US" dirty="0" smtClean="0"/>
              <a:t>1?</a:t>
            </a:r>
            <a:endParaRPr lang="zh-TW" altLang="en-US" dirty="0"/>
          </a:p>
          <a:p>
            <a:pPr lvl="1"/>
            <a:r>
              <a:rPr lang="en-US" altLang="en-US" dirty="0" smtClean="0"/>
              <a:t>Issuing and completing multiple instructions/cycle</a:t>
            </a:r>
          </a:p>
          <a:p>
            <a:pPr lvl="1"/>
            <a:r>
              <a:rPr lang="en-US" altLang="zh-TW" dirty="0" smtClean="0"/>
              <a:t>Challenge: c</a:t>
            </a:r>
            <a:r>
              <a:rPr lang="en-US" altLang="en-US" dirty="0" smtClean="0"/>
              <a:t>hecking and resolving dependences among the instructions issued at the same cycle</a:t>
            </a:r>
          </a:p>
          <a:p>
            <a:r>
              <a:rPr lang="en-US" altLang="zh-TW" dirty="0" smtClean="0"/>
              <a:t>Lecture outline</a:t>
            </a:r>
            <a:r>
              <a:rPr lang="en-US" altLang="zh-TW" dirty="0"/>
              <a:t>:</a:t>
            </a:r>
          </a:p>
          <a:p>
            <a:pPr lvl="1"/>
            <a:r>
              <a:rPr lang="en-US" altLang="zh-TW" dirty="0"/>
              <a:t>Multiple issue and static scheduling (Sec. 3.7)</a:t>
            </a:r>
          </a:p>
          <a:p>
            <a:pPr lvl="1"/>
            <a:r>
              <a:rPr lang="en-US" altLang="zh-TW" dirty="0" smtClean="0"/>
              <a:t>Dynamic </a:t>
            </a:r>
            <a:r>
              <a:rPr lang="en-US" altLang="zh-TW" dirty="0"/>
              <a:t>scheduling, multiple issue, and speculation </a:t>
            </a:r>
            <a:br>
              <a:rPr lang="en-US" altLang="zh-TW" dirty="0"/>
            </a:br>
            <a:r>
              <a:rPr lang="en-US" altLang="zh-TW" dirty="0"/>
              <a:t>(Sec. 3.8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/>
              <a:t>Multithreading: exploiting thread-level parallelism to improve uniprocessor throughput (Sec. 3.12</a:t>
            </a:r>
            <a:r>
              <a:rPr lang="en-US" altLang="zh-TW" dirty="0" smtClean="0"/>
              <a:t>)</a:t>
            </a:r>
          </a:p>
          <a:p>
            <a:pPr lvl="1"/>
            <a:r>
              <a:rPr lang="en-US" altLang="zh-TW" dirty="0">
                <a:solidFill>
                  <a:srgbClr val="0000FF"/>
                </a:solidFill>
              </a:rPr>
              <a:t>Advanced techniques for instruction delivery and speculation (Sec. 3.9</a:t>
            </a:r>
            <a:r>
              <a:rPr lang="en-US" altLang="zh-TW" dirty="0" smtClean="0">
                <a:solidFill>
                  <a:srgbClr val="0000FF"/>
                </a:solidFill>
              </a:rPr>
              <a:t>)</a:t>
            </a:r>
            <a:endParaRPr lang="en-US" altLang="zh-TW" dirty="0">
              <a:solidFill>
                <a:srgbClr val="0000FF"/>
              </a:solidFill>
            </a:endParaRP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672503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20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SMT Fetch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Duplicate fetch logic</a:t>
            </a:r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r>
              <a:rPr lang="en-US" altLang="zh-TW" dirty="0" smtClean="0"/>
              <a:t>Cycle-multiplexed fetch logic</a:t>
            </a:r>
          </a:p>
          <a:p>
            <a:endParaRPr lang="en-US" altLang="zh-TW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29</a:t>
            </a:fld>
            <a:endParaRPr lang="zh-TW" altLang="zh-TW"/>
          </a:p>
        </p:txBody>
      </p:sp>
      <p:grpSp>
        <p:nvGrpSpPr>
          <p:cNvPr id="4" name="群組 3"/>
          <p:cNvGrpSpPr/>
          <p:nvPr/>
        </p:nvGrpSpPr>
        <p:grpSpPr>
          <a:xfrm>
            <a:off x="971600" y="1388243"/>
            <a:ext cx="6812928" cy="1900113"/>
            <a:chOff x="1308100" y="1388244"/>
            <a:chExt cx="6476428" cy="1536700"/>
          </a:xfrm>
        </p:grpSpPr>
        <p:sp>
          <p:nvSpPr>
            <p:cNvPr id="52228" name="Rectangle 4"/>
            <p:cNvSpPr>
              <a:spLocks noChangeArrowheads="1"/>
            </p:cNvSpPr>
            <p:nvPr/>
          </p:nvSpPr>
          <p:spPr bwMode="auto">
            <a:xfrm>
              <a:off x="2143125" y="2089919"/>
              <a:ext cx="606425" cy="530225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I$</a:t>
              </a:r>
            </a:p>
          </p:txBody>
        </p:sp>
        <p:sp>
          <p:nvSpPr>
            <p:cNvPr id="52229" name="Rectangle 5"/>
            <p:cNvSpPr>
              <a:spLocks noChangeArrowheads="1"/>
            </p:cNvSpPr>
            <p:nvPr/>
          </p:nvSpPr>
          <p:spPr bwMode="auto">
            <a:xfrm>
              <a:off x="3052763" y="1937519"/>
              <a:ext cx="531812" cy="227012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fetch</a:t>
              </a:r>
            </a:p>
          </p:txBody>
        </p:sp>
        <p:sp>
          <p:nvSpPr>
            <p:cNvPr id="52230" name="Rectangle 6"/>
            <p:cNvSpPr>
              <a:spLocks noChangeArrowheads="1"/>
            </p:cNvSpPr>
            <p:nvPr/>
          </p:nvSpPr>
          <p:spPr bwMode="auto">
            <a:xfrm>
              <a:off x="3052763" y="2240731"/>
              <a:ext cx="531812" cy="22701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fetch</a:t>
              </a:r>
            </a:p>
          </p:txBody>
        </p:sp>
        <p:sp>
          <p:nvSpPr>
            <p:cNvPr id="52231" name="Rectangle 7"/>
            <p:cNvSpPr>
              <a:spLocks noChangeArrowheads="1"/>
            </p:cNvSpPr>
            <p:nvPr/>
          </p:nvSpPr>
          <p:spPr bwMode="auto">
            <a:xfrm>
              <a:off x="3052763" y="2545531"/>
              <a:ext cx="531812" cy="227013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fetch</a:t>
              </a:r>
            </a:p>
          </p:txBody>
        </p:sp>
        <p:sp>
          <p:nvSpPr>
            <p:cNvPr id="52232" name="Line 8"/>
            <p:cNvSpPr>
              <a:spLocks noChangeShapeType="1"/>
            </p:cNvSpPr>
            <p:nvPr/>
          </p:nvSpPr>
          <p:spPr bwMode="auto">
            <a:xfrm flipV="1">
              <a:off x="2749550" y="2013719"/>
              <a:ext cx="303213" cy="1508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33" name="Line 9"/>
            <p:cNvSpPr>
              <a:spLocks noChangeShapeType="1"/>
            </p:cNvSpPr>
            <p:nvPr/>
          </p:nvSpPr>
          <p:spPr bwMode="auto">
            <a:xfrm>
              <a:off x="2749550" y="2543944"/>
              <a:ext cx="303213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cxnSp>
          <p:nvCxnSpPr>
            <p:cNvPr id="52234" name="AutoShape 10"/>
            <p:cNvCxnSpPr>
              <a:cxnSpLocks noChangeShapeType="1"/>
              <a:stCxn id="52228" idx="3"/>
              <a:endCxn id="52230" idx="1"/>
            </p:cNvCxnSpPr>
            <p:nvPr/>
          </p:nvCxnSpPr>
          <p:spPr bwMode="auto">
            <a:xfrm>
              <a:off x="2749550" y="2355031"/>
              <a:ext cx="303213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235" name="Rectangle 11"/>
            <p:cNvSpPr>
              <a:spLocks noChangeArrowheads="1"/>
            </p:cNvSpPr>
            <p:nvPr/>
          </p:nvSpPr>
          <p:spPr bwMode="auto">
            <a:xfrm>
              <a:off x="3962400" y="2088331"/>
              <a:ext cx="152400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36" name="Rectangle 12"/>
            <p:cNvSpPr>
              <a:spLocks noChangeArrowheads="1"/>
            </p:cNvSpPr>
            <p:nvPr/>
          </p:nvSpPr>
          <p:spPr bwMode="auto">
            <a:xfrm>
              <a:off x="3962400" y="2164531"/>
              <a:ext cx="152400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37" name="Rectangle 13"/>
            <p:cNvSpPr>
              <a:spLocks noChangeArrowheads="1"/>
            </p:cNvSpPr>
            <p:nvPr/>
          </p:nvSpPr>
          <p:spPr bwMode="auto">
            <a:xfrm>
              <a:off x="3962400" y="2240731"/>
              <a:ext cx="152400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38" name="Rectangle 14"/>
            <p:cNvSpPr>
              <a:spLocks noChangeArrowheads="1"/>
            </p:cNvSpPr>
            <p:nvPr/>
          </p:nvSpPr>
          <p:spPr bwMode="auto">
            <a:xfrm>
              <a:off x="3962400" y="2315344"/>
              <a:ext cx="152400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39" name="Rectangle 15"/>
            <p:cNvSpPr>
              <a:spLocks noChangeArrowheads="1"/>
            </p:cNvSpPr>
            <p:nvPr/>
          </p:nvSpPr>
          <p:spPr bwMode="auto">
            <a:xfrm>
              <a:off x="3962400" y="2391544"/>
              <a:ext cx="152400" cy="76200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40" name="Rectangle 16"/>
            <p:cNvSpPr>
              <a:spLocks noChangeArrowheads="1"/>
            </p:cNvSpPr>
            <p:nvPr/>
          </p:nvSpPr>
          <p:spPr bwMode="auto">
            <a:xfrm>
              <a:off x="3962400" y="2467744"/>
              <a:ext cx="152400" cy="76200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41" name="Line 17"/>
            <p:cNvSpPr>
              <a:spLocks noChangeShapeType="1"/>
            </p:cNvSpPr>
            <p:nvPr/>
          </p:nvSpPr>
          <p:spPr bwMode="auto">
            <a:xfrm>
              <a:off x="3660775" y="2088331"/>
              <a:ext cx="227013" cy="76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2" name="Line 18"/>
            <p:cNvSpPr>
              <a:spLocks noChangeShapeType="1"/>
            </p:cNvSpPr>
            <p:nvPr/>
          </p:nvSpPr>
          <p:spPr bwMode="auto">
            <a:xfrm>
              <a:off x="3660775" y="2316931"/>
              <a:ext cx="2270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 flipV="1">
              <a:off x="3660775" y="2467744"/>
              <a:ext cx="227013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4" name="Rectangle 20"/>
            <p:cNvSpPr>
              <a:spLocks noChangeArrowheads="1"/>
            </p:cNvSpPr>
            <p:nvPr/>
          </p:nvSpPr>
          <p:spPr bwMode="auto">
            <a:xfrm>
              <a:off x="4419600" y="2088331"/>
              <a:ext cx="2657475" cy="455613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Decode, Rename, Issue</a:t>
              </a:r>
            </a:p>
          </p:txBody>
        </p:sp>
        <p:sp>
          <p:nvSpPr>
            <p:cNvPr id="52245" name="Line 21"/>
            <p:cNvSpPr>
              <a:spLocks noChangeShapeType="1"/>
            </p:cNvSpPr>
            <p:nvPr/>
          </p:nvSpPr>
          <p:spPr bwMode="auto">
            <a:xfrm>
              <a:off x="4191000" y="21645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6" name="Line 22"/>
            <p:cNvSpPr>
              <a:spLocks noChangeShapeType="1"/>
            </p:cNvSpPr>
            <p:nvPr/>
          </p:nvSpPr>
          <p:spPr bwMode="auto">
            <a:xfrm>
              <a:off x="4191000" y="23169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7" name="Line 23"/>
            <p:cNvSpPr>
              <a:spLocks noChangeShapeType="1"/>
            </p:cNvSpPr>
            <p:nvPr/>
          </p:nvSpPr>
          <p:spPr bwMode="auto">
            <a:xfrm>
              <a:off x="4191000" y="24693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48" name="Rectangle 24"/>
            <p:cNvSpPr>
              <a:spLocks noChangeArrowheads="1"/>
            </p:cNvSpPr>
            <p:nvPr/>
          </p:nvSpPr>
          <p:spPr bwMode="auto">
            <a:xfrm>
              <a:off x="1308100" y="2088331"/>
              <a:ext cx="381000" cy="150813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 dirty="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 dirty="0">
                  <a:ea typeface="新細明體" panose="02020500000000000000" pitchFamily="18" charset="-120"/>
                </a:rPr>
                <a:t>0</a:t>
              </a:r>
            </a:p>
          </p:txBody>
        </p:sp>
        <p:sp>
          <p:nvSpPr>
            <p:cNvPr id="52249" name="Rectangle 25"/>
            <p:cNvSpPr>
              <a:spLocks noChangeArrowheads="1"/>
            </p:cNvSpPr>
            <p:nvPr/>
          </p:nvSpPr>
          <p:spPr bwMode="auto">
            <a:xfrm>
              <a:off x="1308100" y="2240731"/>
              <a:ext cx="381000" cy="150813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2250" name="Rectangle 26"/>
            <p:cNvSpPr>
              <a:spLocks noChangeArrowheads="1"/>
            </p:cNvSpPr>
            <p:nvPr/>
          </p:nvSpPr>
          <p:spPr bwMode="auto">
            <a:xfrm>
              <a:off x="1308100" y="2393131"/>
              <a:ext cx="381000" cy="150813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52251" name="Line 27"/>
            <p:cNvSpPr>
              <a:spLocks noChangeShapeType="1"/>
            </p:cNvSpPr>
            <p:nvPr/>
          </p:nvSpPr>
          <p:spPr bwMode="auto">
            <a:xfrm>
              <a:off x="1687513" y="2164531"/>
              <a:ext cx="4556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52" name="Line 28"/>
            <p:cNvSpPr>
              <a:spLocks noChangeShapeType="1"/>
            </p:cNvSpPr>
            <p:nvPr/>
          </p:nvSpPr>
          <p:spPr bwMode="auto">
            <a:xfrm>
              <a:off x="1687513" y="2316931"/>
              <a:ext cx="4556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53" name="Line 29"/>
            <p:cNvSpPr>
              <a:spLocks noChangeShapeType="1"/>
            </p:cNvSpPr>
            <p:nvPr/>
          </p:nvSpPr>
          <p:spPr bwMode="auto">
            <a:xfrm>
              <a:off x="1687513" y="2469331"/>
              <a:ext cx="4556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54" name="Rectangle 30"/>
            <p:cNvSpPr>
              <a:spLocks noChangeArrowheads="1"/>
            </p:cNvSpPr>
            <p:nvPr/>
          </p:nvSpPr>
          <p:spPr bwMode="auto">
            <a:xfrm>
              <a:off x="7380288" y="1785119"/>
              <a:ext cx="379412" cy="113823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55" name="Rectangle 31"/>
            <p:cNvSpPr>
              <a:spLocks noChangeArrowheads="1"/>
            </p:cNvSpPr>
            <p:nvPr/>
          </p:nvSpPr>
          <p:spPr bwMode="auto">
            <a:xfrm>
              <a:off x="7380288" y="1785119"/>
              <a:ext cx="379412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56" name="Rectangle 32"/>
            <p:cNvSpPr>
              <a:spLocks noChangeArrowheads="1"/>
            </p:cNvSpPr>
            <p:nvPr/>
          </p:nvSpPr>
          <p:spPr bwMode="auto">
            <a:xfrm>
              <a:off x="7380288" y="1861319"/>
              <a:ext cx="379412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57" name="Rectangle 33"/>
            <p:cNvSpPr>
              <a:spLocks noChangeArrowheads="1"/>
            </p:cNvSpPr>
            <p:nvPr/>
          </p:nvSpPr>
          <p:spPr bwMode="auto">
            <a:xfrm>
              <a:off x="7380288" y="1937519"/>
              <a:ext cx="379412" cy="76200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58" name="Rectangle 34"/>
            <p:cNvSpPr>
              <a:spLocks noChangeArrowheads="1"/>
            </p:cNvSpPr>
            <p:nvPr/>
          </p:nvSpPr>
          <p:spPr bwMode="auto">
            <a:xfrm>
              <a:off x="7380288" y="2013719"/>
              <a:ext cx="379412" cy="76200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59" name="Rectangle 35"/>
            <p:cNvSpPr>
              <a:spLocks noChangeArrowheads="1"/>
            </p:cNvSpPr>
            <p:nvPr/>
          </p:nvSpPr>
          <p:spPr bwMode="auto">
            <a:xfrm>
              <a:off x="7380288" y="2467744"/>
              <a:ext cx="379412" cy="76200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0" name="Rectangle 36"/>
            <p:cNvSpPr>
              <a:spLocks noChangeArrowheads="1"/>
            </p:cNvSpPr>
            <p:nvPr/>
          </p:nvSpPr>
          <p:spPr bwMode="auto">
            <a:xfrm>
              <a:off x="7380288" y="2240731"/>
              <a:ext cx="379412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1" name="Rectangle 37"/>
            <p:cNvSpPr>
              <a:spLocks noChangeArrowheads="1"/>
            </p:cNvSpPr>
            <p:nvPr/>
          </p:nvSpPr>
          <p:spPr bwMode="auto">
            <a:xfrm>
              <a:off x="7380288" y="2696344"/>
              <a:ext cx="379412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2" name="Rectangle 38"/>
            <p:cNvSpPr>
              <a:spLocks noChangeArrowheads="1"/>
            </p:cNvSpPr>
            <p:nvPr/>
          </p:nvSpPr>
          <p:spPr bwMode="auto">
            <a:xfrm>
              <a:off x="7380288" y="2848744"/>
              <a:ext cx="379412" cy="76200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3" name="Rectangle 39"/>
            <p:cNvSpPr>
              <a:spLocks noChangeArrowheads="1"/>
            </p:cNvSpPr>
            <p:nvPr/>
          </p:nvSpPr>
          <p:spPr bwMode="auto">
            <a:xfrm>
              <a:off x="7380288" y="2164531"/>
              <a:ext cx="379412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4" name="Rectangle 40"/>
            <p:cNvSpPr>
              <a:spLocks noChangeArrowheads="1"/>
            </p:cNvSpPr>
            <p:nvPr/>
          </p:nvSpPr>
          <p:spPr bwMode="auto">
            <a:xfrm>
              <a:off x="7380288" y="2770956"/>
              <a:ext cx="379412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5" name="Rectangle 41"/>
            <p:cNvSpPr>
              <a:spLocks noChangeArrowheads="1"/>
            </p:cNvSpPr>
            <p:nvPr/>
          </p:nvSpPr>
          <p:spPr bwMode="auto">
            <a:xfrm>
              <a:off x="7380288" y="2393131"/>
              <a:ext cx="379412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6" name="Rectangle 42"/>
            <p:cNvSpPr>
              <a:spLocks noChangeArrowheads="1"/>
            </p:cNvSpPr>
            <p:nvPr/>
          </p:nvSpPr>
          <p:spPr bwMode="auto">
            <a:xfrm>
              <a:off x="7380288" y="2316931"/>
              <a:ext cx="379412" cy="76200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67" name="Line 43"/>
            <p:cNvSpPr>
              <a:spLocks noChangeShapeType="1"/>
            </p:cNvSpPr>
            <p:nvPr/>
          </p:nvSpPr>
          <p:spPr bwMode="auto">
            <a:xfrm>
              <a:off x="7151688" y="21645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68" name="Line 44"/>
            <p:cNvSpPr>
              <a:spLocks noChangeShapeType="1"/>
            </p:cNvSpPr>
            <p:nvPr/>
          </p:nvSpPr>
          <p:spPr bwMode="auto">
            <a:xfrm>
              <a:off x="7151688" y="23169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69" name="Line 45"/>
            <p:cNvSpPr>
              <a:spLocks noChangeShapeType="1"/>
            </p:cNvSpPr>
            <p:nvPr/>
          </p:nvSpPr>
          <p:spPr bwMode="auto">
            <a:xfrm>
              <a:off x="7151688" y="2469331"/>
              <a:ext cx="152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70" name="Text Box 46"/>
            <p:cNvSpPr txBox="1">
              <a:spLocks noChangeArrowheads="1"/>
            </p:cNvSpPr>
            <p:nvPr/>
          </p:nvSpPr>
          <p:spPr bwMode="auto">
            <a:xfrm>
              <a:off x="7279260" y="1388244"/>
              <a:ext cx="50526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RS</a:t>
              </a:r>
            </a:p>
          </p:txBody>
        </p:sp>
        <p:sp>
          <p:nvSpPr>
            <p:cNvPr id="52271" name="Rectangle 47"/>
            <p:cNvSpPr>
              <a:spLocks noChangeArrowheads="1"/>
            </p:cNvSpPr>
            <p:nvPr/>
          </p:nvSpPr>
          <p:spPr bwMode="auto">
            <a:xfrm>
              <a:off x="4875213" y="20883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2" name="Rectangle 48"/>
            <p:cNvSpPr>
              <a:spLocks noChangeArrowheads="1"/>
            </p:cNvSpPr>
            <p:nvPr/>
          </p:nvSpPr>
          <p:spPr bwMode="auto">
            <a:xfrm>
              <a:off x="4875213" y="21645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3" name="Rectangle 49"/>
            <p:cNvSpPr>
              <a:spLocks noChangeArrowheads="1"/>
            </p:cNvSpPr>
            <p:nvPr/>
          </p:nvSpPr>
          <p:spPr bwMode="auto">
            <a:xfrm>
              <a:off x="4875213" y="2240731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4" name="Rectangle 50"/>
            <p:cNvSpPr>
              <a:spLocks noChangeArrowheads="1"/>
            </p:cNvSpPr>
            <p:nvPr/>
          </p:nvSpPr>
          <p:spPr bwMode="auto">
            <a:xfrm>
              <a:off x="4875213" y="2315344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5" name="Rectangle 51"/>
            <p:cNvSpPr>
              <a:spLocks noChangeArrowheads="1"/>
            </p:cNvSpPr>
            <p:nvPr/>
          </p:nvSpPr>
          <p:spPr bwMode="auto">
            <a:xfrm>
              <a:off x="4875213" y="23915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6" name="Rectangle 52"/>
            <p:cNvSpPr>
              <a:spLocks noChangeArrowheads="1"/>
            </p:cNvSpPr>
            <p:nvPr/>
          </p:nvSpPr>
          <p:spPr bwMode="auto">
            <a:xfrm>
              <a:off x="4875213" y="24677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7" name="Rectangle 53"/>
            <p:cNvSpPr>
              <a:spLocks noChangeArrowheads="1"/>
            </p:cNvSpPr>
            <p:nvPr/>
          </p:nvSpPr>
          <p:spPr bwMode="auto">
            <a:xfrm>
              <a:off x="5634038" y="20883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8" name="Rectangle 54"/>
            <p:cNvSpPr>
              <a:spLocks noChangeArrowheads="1"/>
            </p:cNvSpPr>
            <p:nvPr/>
          </p:nvSpPr>
          <p:spPr bwMode="auto">
            <a:xfrm>
              <a:off x="5634038" y="21645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79" name="Rectangle 55"/>
            <p:cNvSpPr>
              <a:spLocks noChangeArrowheads="1"/>
            </p:cNvSpPr>
            <p:nvPr/>
          </p:nvSpPr>
          <p:spPr bwMode="auto">
            <a:xfrm>
              <a:off x="5634038" y="2240731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0" name="Rectangle 56"/>
            <p:cNvSpPr>
              <a:spLocks noChangeArrowheads="1"/>
            </p:cNvSpPr>
            <p:nvPr/>
          </p:nvSpPr>
          <p:spPr bwMode="auto">
            <a:xfrm>
              <a:off x="5634038" y="2315344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1" name="Rectangle 57"/>
            <p:cNvSpPr>
              <a:spLocks noChangeArrowheads="1"/>
            </p:cNvSpPr>
            <p:nvPr/>
          </p:nvSpPr>
          <p:spPr bwMode="auto">
            <a:xfrm>
              <a:off x="5634038" y="23915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2" name="Rectangle 58"/>
            <p:cNvSpPr>
              <a:spLocks noChangeArrowheads="1"/>
            </p:cNvSpPr>
            <p:nvPr/>
          </p:nvSpPr>
          <p:spPr bwMode="auto">
            <a:xfrm>
              <a:off x="5634038" y="24677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3" name="Rectangle 59"/>
            <p:cNvSpPr>
              <a:spLocks noChangeArrowheads="1"/>
            </p:cNvSpPr>
            <p:nvPr/>
          </p:nvSpPr>
          <p:spPr bwMode="auto">
            <a:xfrm>
              <a:off x="6469063" y="20883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4" name="Rectangle 60"/>
            <p:cNvSpPr>
              <a:spLocks noChangeArrowheads="1"/>
            </p:cNvSpPr>
            <p:nvPr/>
          </p:nvSpPr>
          <p:spPr bwMode="auto">
            <a:xfrm>
              <a:off x="6469063" y="2164531"/>
              <a:ext cx="152400" cy="76200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5" name="Rectangle 61"/>
            <p:cNvSpPr>
              <a:spLocks noChangeArrowheads="1"/>
            </p:cNvSpPr>
            <p:nvPr/>
          </p:nvSpPr>
          <p:spPr bwMode="auto">
            <a:xfrm>
              <a:off x="6469063" y="2240731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6" name="Rectangle 62"/>
            <p:cNvSpPr>
              <a:spLocks noChangeArrowheads="1"/>
            </p:cNvSpPr>
            <p:nvPr/>
          </p:nvSpPr>
          <p:spPr bwMode="auto">
            <a:xfrm>
              <a:off x="6469063" y="2315344"/>
              <a:ext cx="152400" cy="76200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7" name="Rectangle 63"/>
            <p:cNvSpPr>
              <a:spLocks noChangeArrowheads="1"/>
            </p:cNvSpPr>
            <p:nvPr/>
          </p:nvSpPr>
          <p:spPr bwMode="auto">
            <a:xfrm>
              <a:off x="6469063" y="23915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288" name="Rectangle 64"/>
            <p:cNvSpPr>
              <a:spLocks noChangeArrowheads="1"/>
            </p:cNvSpPr>
            <p:nvPr/>
          </p:nvSpPr>
          <p:spPr bwMode="auto">
            <a:xfrm>
              <a:off x="6469063" y="2467744"/>
              <a:ext cx="152400" cy="76200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</p:grpSp>
      <p:grpSp>
        <p:nvGrpSpPr>
          <p:cNvPr id="2" name="Group 65"/>
          <p:cNvGrpSpPr>
            <a:grpSpLocks/>
          </p:cNvGrpSpPr>
          <p:nvPr/>
        </p:nvGrpSpPr>
        <p:grpSpPr bwMode="auto">
          <a:xfrm>
            <a:off x="1384301" y="3779366"/>
            <a:ext cx="5729224" cy="1953890"/>
            <a:chOff x="872" y="2160"/>
            <a:chExt cx="3254" cy="1004"/>
          </a:xfrm>
        </p:grpSpPr>
        <p:sp>
          <p:nvSpPr>
            <p:cNvPr id="52292" name="Rectangle 67"/>
            <p:cNvSpPr>
              <a:spLocks noChangeArrowheads="1"/>
            </p:cNvSpPr>
            <p:nvPr/>
          </p:nvSpPr>
          <p:spPr bwMode="auto">
            <a:xfrm>
              <a:off x="1351" y="2544"/>
              <a:ext cx="382" cy="334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I$</a:t>
              </a:r>
            </a:p>
          </p:txBody>
        </p:sp>
        <p:sp>
          <p:nvSpPr>
            <p:cNvPr id="52293" name="Rectangle 68"/>
            <p:cNvSpPr>
              <a:spLocks noChangeArrowheads="1"/>
            </p:cNvSpPr>
            <p:nvPr/>
          </p:nvSpPr>
          <p:spPr bwMode="auto">
            <a:xfrm>
              <a:off x="872" y="2543"/>
              <a:ext cx="240" cy="95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>
                  <a:ea typeface="新細明體" panose="02020500000000000000" pitchFamily="18" charset="-120"/>
                </a:rPr>
                <a:t>0</a:t>
              </a:r>
            </a:p>
          </p:txBody>
        </p:sp>
        <p:sp>
          <p:nvSpPr>
            <p:cNvPr id="52294" name="Rectangle 69"/>
            <p:cNvSpPr>
              <a:spLocks noChangeArrowheads="1"/>
            </p:cNvSpPr>
            <p:nvPr/>
          </p:nvSpPr>
          <p:spPr bwMode="auto">
            <a:xfrm>
              <a:off x="872" y="2639"/>
              <a:ext cx="240" cy="95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>
                  <a:ea typeface="新細明體" panose="02020500000000000000" pitchFamily="18" charset="-120"/>
                </a:rPr>
                <a:t>1</a:t>
              </a:r>
            </a:p>
          </p:txBody>
        </p:sp>
        <p:sp>
          <p:nvSpPr>
            <p:cNvPr id="52295" name="Rectangle 70"/>
            <p:cNvSpPr>
              <a:spLocks noChangeArrowheads="1"/>
            </p:cNvSpPr>
            <p:nvPr/>
          </p:nvSpPr>
          <p:spPr bwMode="auto">
            <a:xfrm>
              <a:off x="872" y="2735"/>
              <a:ext cx="240" cy="95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000">
                  <a:ea typeface="新細明體" panose="02020500000000000000" pitchFamily="18" charset="-120"/>
                </a:rPr>
                <a:t>PC</a:t>
              </a:r>
              <a:r>
                <a:rPr lang="en-US" altLang="zh-TW" sz="1000" baseline="-25000">
                  <a:ea typeface="新細明體" panose="02020500000000000000" pitchFamily="18" charset="-120"/>
                </a:rPr>
                <a:t>2</a:t>
              </a:r>
            </a:p>
          </p:txBody>
        </p:sp>
        <p:sp>
          <p:nvSpPr>
            <p:cNvPr id="52296" name="AutoShape 71"/>
            <p:cNvSpPr>
              <a:spLocks noChangeArrowheads="1"/>
            </p:cNvSpPr>
            <p:nvPr/>
          </p:nvSpPr>
          <p:spPr bwMode="auto">
            <a:xfrm rot="-5400000">
              <a:off x="1051" y="2651"/>
              <a:ext cx="359" cy="4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4513 w 21600"/>
                <a:gd name="T13" fmla="*/ 4596 h 21600"/>
                <a:gd name="T14" fmla="*/ 17087 w 21600"/>
                <a:gd name="T15" fmla="*/ 17004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366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97" name="Line 72"/>
            <p:cNvSpPr>
              <a:spLocks noChangeShapeType="1"/>
            </p:cNvSpPr>
            <p:nvPr/>
          </p:nvSpPr>
          <p:spPr bwMode="auto">
            <a:xfrm>
              <a:off x="1111" y="2591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98" name="Line 73"/>
            <p:cNvSpPr>
              <a:spLocks noChangeShapeType="1"/>
            </p:cNvSpPr>
            <p:nvPr/>
          </p:nvSpPr>
          <p:spPr bwMode="auto">
            <a:xfrm>
              <a:off x="1111" y="2687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299" name="Line 74"/>
            <p:cNvSpPr>
              <a:spLocks noChangeShapeType="1"/>
            </p:cNvSpPr>
            <p:nvPr/>
          </p:nvSpPr>
          <p:spPr bwMode="auto">
            <a:xfrm>
              <a:off x="1111" y="2783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00" name="Line 75"/>
            <p:cNvSpPr>
              <a:spLocks noChangeShapeType="1"/>
            </p:cNvSpPr>
            <p:nvPr/>
          </p:nvSpPr>
          <p:spPr bwMode="auto">
            <a:xfrm>
              <a:off x="1255" y="2686"/>
              <a:ext cx="9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01" name="Rectangle 76"/>
            <p:cNvSpPr>
              <a:spLocks noChangeArrowheads="1"/>
            </p:cNvSpPr>
            <p:nvPr/>
          </p:nvSpPr>
          <p:spPr bwMode="auto">
            <a:xfrm>
              <a:off x="967" y="3021"/>
              <a:ext cx="527" cy="1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400">
                  <a:ea typeface="新細明體" panose="02020500000000000000" pitchFamily="18" charset="-120"/>
                </a:rPr>
                <a:t>cycle % N</a:t>
              </a:r>
            </a:p>
            <a:p>
              <a:pPr algn="ctr" eaLnBrk="1" hangingPunct="1"/>
              <a:r>
                <a:rPr lang="en-US" altLang="zh-TW" sz="1400">
                  <a:ea typeface="新細明體" panose="02020500000000000000" pitchFamily="18" charset="-120"/>
                </a:rPr>
                <a:t>Round robin</a:t>
              </a:r>
            </a:p>
          </p:txBody>
        </p:sp>
        <p:cxnSp>
          <p:nvCxnSpPr>
            <p:cNvPr id="52302" name="AutoShape 77"/>
            <p:cNvCxnSpPr>
              <a:cxnSpLocks noChangeShapeType="1"/>
              <a:stCxn id="52301" idx="0"/>
              <a:endCxn id="52296" idx="2"/>
            </p:cNvCxnSpPr>
            <p:nvPr/>
          </p:nvCxnSpPr>
          <p:spPr bwMode="auto">
            <a:xfrm flipV="1">
              <a:off x="1231" y="2811"/>
              <a:ext cx="0" cy="21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2303" name="Line 78"/>
            <p:cNvSpPr>
              <a:spLocks noChangeShapeType="1"/>
            </p:cNvSpPr>
            <p:nvPr/>
          </p:nvSpPr>
          <p:spPr bwMode="auto">
            <a:xfrm>
              <a:off x="1733" y="2686"/>
              <a:ext cx="1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04" name="Rectangle 79"/>
            <p:cNvSpPr>
              <a:spLocks noChangeArrowheads="1"/>
            </p:cNvSpPr>
            <p:nvPr/>
          </p:nvSpPr>
          <p:spPr bwMode="auto">
            <a:xfrm>
              <a:off x="1876" y="2591"/>
              <a:ext cx="335" cy="191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fetch</a:t>
              </a:r>
            </a:p>
          </p:txBody>
        </p:sp>
        <p:sp>
          <p:nvSpPr>
            <p:cNvPr id="52305" name="Line 80"/>
            <p:cNvSpPr>
              <a:spLocks noChangeShapeType="1"/>
            </p:cNvSpPr>
            <p:nvPr/>
          </p:nvSpPr>
          <p:spPr bwMode="auto">
            <a:xfrm>
              <a:off x="2259" y="2686"/>
              <a:ext cx="14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06" name="Rectangle 81"/>
            <p:cNvSpPr>
              <a:spLocks noChangeArrowheads="1"/>
            </p:cNvSpPr>
            <p:nvPr/>
          </p:nvSpPr>
          <p:spPr bwMode="auto">
            <a:xfrm>
              <a:off x="2450" y="2543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07" name="Rectangle 82"/>
            <p:cNvSpPr>
              <a:spLocks noChangeArrowheads="1"/>
            </p:cNvSpPr>
            <p:nvPr/>
          </p:nvSpPr>
          <p:spPr bwMode="auto">
            <a:xfrm>
              <a:off x="2450" y="2591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08" name="Rectangle 83"/>
            <p:cNvSpPr>
              <a:spLocks noChangeArrowheads="1"/>
            </p:cNvSpPr>
            <p:nvPr/>
          </p:nvSpPr>
          <p:spPr bwMode="auto">
            <a:xfrm>
              <a:off x="2450" y="2639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09" name="Rectangle 84"/>
            <p:cNvSpPr>
              <a:spLocks noChangeArrowheads="1"/>
            </p:cNvSpPr>
            <p:nvPr/>
          </p:nvSpPr>
          <p:spPr bwMode="auto">
            <a:xfrm>
              <a:off x="2450" y="2686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0" name="Rectangle 85"/>
            <p:cNvSpPr>
              <a:spLocks noChangeArrowheads="1"/>
            </p:cNvSpPr>
            <p:nvPr/>
          </p:nvSpPr>
          <p:spPr bwMode="auto">
            <a:xfrm>
              <a:off x="2450" y="2734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1" name="Rectangle 86"/>
            <p:cNvSpPr>
              <a:spLocks noChangeArrowheads="1"/>
            </p:cNvSpPr>
            <p:nvPr/>
          </p:nvSpPr>
          <p:spPr bwMode="auto">
            <a:xfrm>
              <a:off x="2450" y="2782"/>
              <a:ext cx="96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2" name="Rectangle 87"/>
            <p:cNvSpPr>
              <a:spLocks noChangeArrowheads="1"/>
            </p:cNvSpPr>
            <p:nvPr/>
          </p:nvSpPr>
          <p:spPr bwMode="auto">
            <a:xfrm>
              <a:off x="2737" y="2543"/>
              <a:ext cx="908" cy="28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Decode, etc.</a:t>
              </a:r>
            </a:p>
          </p:txBody>
        </p:sp>
        <p:sp>
          <p:nvSpPr>
            <p:cNvPr id="52313" name="Line 88"/>
            <p:cNvSpPr>
              <a:spLocks noChangeShapeType="1"/>
            </p:cNvSpPr>
            <p:nvPr/>
          </p:nvSpPr>
          <p:spPr bwMode="auto">
            <a:xfrm>
              <a:off x="2593" y="268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14" name="Rectangle 89"/>
            <p:cNvSpPr>
              <a:spLocks noChangeArrowheads="1"/>
            </p:cNvSpPr>
            <p:nvPr/>
          </p:nvSpPr>
          <p:spPr bwMode="auto">
            <a:xfrm>
              <a:off x="2880" y="2542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5" name="Rectangle 90"/>
            <p:cNvSpPr>
              <a:spLocks noChangeArrowheads="1"/>
            </p:cNvSpPr>
            <p:nvPr/>
          </p:nvSpPr>
          <p:spPr bwMode="auto">
            <a:xfrm>
              <a:off x="2880" y="2590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6" name="Rectangle 91"/>
            <p:cNvSpPr>
              <a:spLocks noChangeArrowheads="1"/>
            </p:cNvSpPr>
            <p:nvPr/>
          </p:nvSpPr>
          <p:spPr bwMode="auto">
            <a:xfrm>
              <a:off x="2880" y="2638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7" name="Rectangle 92"/>
            <p:cNvSpPr>
              <a:spLocks noChangeArrowheads="1"/>
            </p:cNvSpPr>
            <p:nvPr/>
          </p:nvSpPr>
          <p:spPr bwMode="auto">
            <a:xfrm>
              <a:off x="2880" y="2685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8" name="Rectangle 93"/>
            <p:cNvSpPr>
              <a:spLocks noChangeArrowheads="1"/>
            </p:cNvSpPr>
            <p:nvPr/>
          </p:nvSpPr>
          <p:spPr bwMode="auto">
            <a:xfrm>
              <a:off x="2880" y="2733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19" name="Rectangle 94"/>
            <p:cNvSpPr>
              <a:spLocks noChangeArrowheads="1"/>
            </p:cNvSpPr>
            <p:nvPr/>
          </p:nvSpPr>
          <p:spPr bwMode="auto">
            <a:xfrm>
              <a:off x="2880" y="2781"/>
              <a:ext cx="96" cy="48"/>
            </a:xfrm>
            <a:prstGeom prst="rect">
              <a:avLst/>
            </a:prstGeom>
            <a:solidFill>
              <a:srgbClr val="CCFF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0" name="Rectangle 95"/>
            <p:cNvSpPr>
              <a:spLocks noChangeArrowheads="1"/>
            </p:cNvSpPr>
            <p:nvPr/>
          </p:nvSpPr>
          <p:spPr bwMode="auto">
            <a:xfrm>
              <a:off x="3167" y="2543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1" name="Rectangle 96"/>
            <p:cNvSpPr>
              <a:spLocks noChangeArrowheads="1"/>
            </p:cNvSpPr>
            <p:nvPr/>
          </p:nvSpPr>
          <p:spPr bwMode="auto">
            <a:xfrm>
              <a:off x="3167" y="2591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2" name="Rectangle 97"/>
            <p:cNvSpPr>
              <a:spLocks noChangeArrowheads="1"/>
            </p:cNvSpPr>
            <p:nvPr/>
          </p:nvSpPr>
          <p:spPr bwMode="auto">
            <a:xfrm>
              <a:off x="3167" y="2639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3" name="Rectangle 98"/>
            <p:cNvSpPr>
              <a:spLocks noChangeArrowheads="1"/>
            </p:cNvSpPr>
            <p:nvPr/>
          </p:nvSpPr>
          <p:spPr bwMode="auto">
            <a:xfrm>
              <a:off x="3167" y="2686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4" name="Rectangle 99"/>
            <p:cNvSpPr>
              <a:spLocks noChangeArrowheads="1"/>
            </p:cNvSpPr>
            <p:nvPr/>
          </p:nvSpPr>
          <p:spPr bwMode="auto">
            <a:xfrm>
              <a:off x="3167" y="2734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5" name="Rectangle 100"/>
            <p:cNvSpPr>
              <a:spLocks noChangeArrowheads="1"/>
            </p:cNvSpPr>
            <p:nvPr/>
          </p:nvSpPr>
          <p:spPr bwMode="auto">
            <a:xfrm>
              <a:off x="3167" y="2782"/>
              <a:ext cx="96" cy="48"/>
            </a:xfrm>
            <a:prstGeom prst="rect">
              <a:avLst/>
            </a:prstGeom>
            <a:solidFill>
              <a:srgbClr val="99CCFF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6" name="Rectangle 101"/>
            <p:cNvSpPr>
              <a:spLocks noChangeArrowheads="1"/>
            </p:cNvSpPr>
            <p:nvPr/>
          </p:nvSpPr>
          <p:spPr bwMode="auto">
            <a:xfrm>
              <a:off x="3454" y="2543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7" name="Rectangle 102"/>
            <p:cNvSpPr>
              <a:spLocks noChangeArrowheads="1"/>
            </p:cNvSpPr>
            <p:nvPr/>
          </p:nvSpPr>
          <p:spPr bwMode="auto">
            <a:xfrm>
              <a:off x="3454" y="2591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8" name="Rectangle 103"/>
            <p:cNvSpPr>
              <a:spLocks noChangeArrowheads="1"/>
            </p:cNvSpPr>
            <p:nvPr/>
          </p:nvSpPr>
          <p:spPr bwMode="auto">
            <a:xfrm>
              <a:off x="3454" y="2639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29" name="Rectangle 104"/>
            <p:cNvSpPr>
              <a:spLocks noChangeArrowheads="1"/>
            </p:cNvSpPr>
            <p:nvPr/>
          </p:nvSpPr>
          <p:spPr bwMode="auto">
            <a:xfrm>
              <a:off x="3454" y="2686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0" name="Rectangle 105"/>
            <p:cNvSpPr>
              <a:spLocks noChangeArrowheads="1"/>
            </p:cNvSpPr>
            <p:nvPr/>
          </p:nvSpPr>
          <p:spPr bwMode="auto">
            <a:xfrm>
              <a:off x="3454" y="2734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1" name="Rectangle 106"/>
            <p:cNvSpPr>
              <a:spLocks noChangeArrowheads="1"/>
            </p:cNvSpPr>
            <p:nvPr/>
          </p:nvSpPr>
          <p:spPr bwMode="auto">
            <a:xfrm>
              <a:off x="3454" y="2782"/>
              <a:ext cx="96" cy="48"/>
            </a:xfrm>
            <a:prstGeom prst="rect">
              <a:avLst/>
            </a:prstGeom>
            <a:solidFill>
              <a:srgbClr val="FF99CC">
                <a:alpha val="50195"/>
              </a:srgbClr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2" name="Rectangle 107"/>
            <p:cNvSpPr>
              <a:spLocks noChangeArrowheads="1"/>
            </p:cNvSpPr>
            <p:nvPr/>
          </p:nvSpPr>
          <p:spPr bwMode="auto">
            <a:xfrm>
              <a:off x="3884" y="2351"/>
              <a:ext cx="239" cy="717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3" name="Rectangle 108"/>
            <p:cNvSpPr>
              <a:spLocks noChangeArrowheads="1"/>
            </p:cNvSpPr>
            <p:nvPr/>
          </p:nvSpPr>
          <p:spPr bwMode="auto">
            <a:xfrm>
              <a:off x="3884" y="2351"/>
              <a:ext cx="239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4" name="Rectangle 109"/>
            <p:cNvSpPr>
              <a:spLocks noChangeArrowheads="1"/>
            </p:cNvSpPr>
            <p:nvPr/>
          </p:nvSpPr>
          <p:spPr bwMode="auto">
            <a:xfrm>
              <a:off x="3884" y="2399"/>
              <a:ext cx="239" cy="48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5" name="Rectangle 110"/>
            <p:cNvSpPr>
              <a:spLocks noChangeArrowheads="1"/>
            </p:cNvSpPr>
            <p:nvPr/>
          </p:nvSpPr>
          <p:spPr bwMode="auto">
            <a:xfrm>
              <a:off x="3884" y="2447"/>
              <a:ext cx="239" cy="48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6" name="Rectangle 111"/>
            <p:cNvSpPr>
              <a:spLocks noChangeArrowheads="1"/>
            </p:cNvSpPr>
            <p:nvPr/>
          </p:nvSpPr>
          <p:spPr bwMode="auto">
            <a:xfrm>
              <a:off x="3884" y="2495"/>
              <a:ext cx="239" cy="48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7" name="Rectangle 112"/>
            <p:cNvSpPr>
              <a:spLocks noChangeArrowheads="1"/>
            </p:cNvSpPr>
            <p:nvPr/>
          </p:nvSpPr>
          <p:spPr bwMode="auto">
            <a:xfrm>
              <a:off x="3884" y="2781"/>
              <a:ext cx="239" cy="48"/>
            </a:xfrm>
            <a:prstGeom prst="rect">
              <a:avLst/>
            </a:prstGeom>
            <a:solidFill>
              <a:srgbClr val="99CCFF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8" name="Rectangle 113"/>
            <p:cNvSpPr>
              <a:spLocks noChangeArrowheads="1"/>
            </p:cNvSpPr>
            <p:nvPr/>
          </p:nvSpPr>
          <p:spPr bwMode="auto">
            <a:xfrm>
              <a:off x="3884" y="2638"/>
              <a:ext cx="239" cy="48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39" name="Rectangle 114"/>
            <p:cNvSpPr>
              <a:spLocks noChangeArrowheads="1"/>
            </p:cNvSpPr>
            <p:nvPr/>
          </p:nvSpPr>
          <p:spPr bwMode="auto">
            <a:xfrm>
              <a:off x="3884" y="2925"/>
              <a:ext cx="239" cy="48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0" name="Rectangle 115"/>
            <p:cNvSpPr>
              <a:spLocks noChangeArrowheads="1"/>
            </p:cNvSpPr>
            <p:nvPr/>
          </p:nvSpPr>
          <p:spPr bwMode="auto">
            <a:xfrm>
              <a:off x="3884" y="3021"/>
              <a:ext cx="239" cy="48"/>
            </a:xfrm>
            <a:prstGeom prst="rect">
              <a:avLst/>
            </a:prstGeom>
            <a:solidFill>
              <a:srgbClr val="CCFF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1" name="Rectangle 116"/>
            <p:cNvSpPr>
              <a:spLocks noChangeArrowheads="1"/>
            </p:cNvSpPr>
            <p:nvPr/>
          </p:nvSpPr>
          <p:spPr bwMode="auto">
            <a:xfrm>
              <a:off x="3884" y="2590"/>
              <a:ext cx="239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2" name="Rectangle 117"/>
            <p:cNvSpPr>
              <a:spLocks noChangeArrowheads="1"/>
            </p:cNvSpPr>
            <p:nvPr/>
          </p:nvSpPr>
          <p:spPr bwMode="auto">
            <a:xfrm>
              <a:off x="3884" y="2972"/>
              <a:ext cx="239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3" name="Rectangle 118"/>
            <p:cNvSpPr>
              <a:spLocks noChangeArrowheads="1"/>
            </p:cNvSpPr>
            <p:nvPr/>
          </p:nvSpPr>
          <p:spPr bwMode="auto">
            <a:xfrm>
              <a:off x="3884" y="2734"/>
              <a:ext cx="239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4" name="Rectangle 119"/>
            <p:cNvSpPr>
              <a:spLocks noChangeArrowheads="1"/>
            </p:cNvSpPr>
            <p:nvPr/>
          </p:nvSpPr>
          <p:spPr bwMode="auto">
            <a:xfrm>
              <a:off x="3884" y="2686"/>
              <a:ext cx="239" cy="48"/>
            </a:xfrm>
            <a:prstGeom prst="rect">
              <a:avLst/>
            </a:prstGeom>
            <a:solidFill>
              <a:srgbClr val="FF99CC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 sz="2800">
                <a:ea typeface="新細明體" panose="02020500000000000000" pitchFamily="18" charset="-120"/>
              </a:endParaRPr>
            </a:p>
          </p:txBody>
        </p:sp>
        <p:sp>
          <p:nvSpPr>
            <p:cNvPr id="52345" name="Line 120"/>
            <p:cNvSpPr>
              <a:spLocks noChangeShapeType="1"/>
            </p:cNvSpPr>
            <p:nvPr/>
          </p:nvSpPr>
          <p:spPr bwMode="auto">
            <a:xfrm>
              <a:off x="3740" y="2590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46" name="Line 121"/>
            <p:cNvSpPr>
              <a:spLocks noChangeShapeType="1"/>
            </p:cNvSpPr>
            <p:nvPr/>
          </p:nvSpPr>
          <p:spPr bwMode="auto">
            <a:xfrm>
              <a:off x="3740" y="2686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47" name="Line 122"/>
            <p:cNvSpPr>
              <a:spLocks noChangeShapeType="1"/>
            </p:cNvSpPr>
            <p:nvPr/>
          </p:nvSpPr>
          <p:spPr bwMode="auto">
            <a:xfrm>
              <a:off x="3740" y="2782"/>
              <a:ext cx="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 sz="2800"/>
            </a:p>
          </p:txBody>
        </p:sp>
        <p:sp>
          <p:nvSpPr>
            <p:cNvPr id="52348" name="Text Box 123"/>
            <p:cNvSpPr txBox="1">
              <a:spLocks noChangeArrowheads="1"/>
            </p:cNvSpPr>
            <p:nvPr/>
          </p:nvSpPr>
          <p:spPr bwMode="auto">
            <a:xfrm>
              <a:off x="3839" y="2160"/>
              <a:ext cx="287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800">
                  <a:ea typeface="新細明體" panose="02020500000000000000" pitchFamily="18" charset="-120"/>
                </a:rPr>
                <a:t>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224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Early Design: Alpha 21464 4-way SMT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E26518-2301-4288-8958-BDA5B1B754F8}" type="slidenum">
              <a:rPr lang="zh-TW" altLang="en-US" smtClean="0"/>
              <a:pPr/>
              <a:t>30</a:t>
            </a:fld>
            <a:endParaRPr lang="zh-TW" altLang="zh-TW"/>
          </a:p>
        </p:txBody>
      </p:sp>
      <p:sp>
        <p:nvSpPr>
          <p:cNvPr id="56325" name="Text Box 6"/>
          <p:cNvSpPr txBox="1">
            <a:spLocks noChangeArrowheads="1"/>
          </p:cNvSpPr>
          <p:nvPr/>
        </p:nvSpPr>
        <p:spPr bwMode="auto">
          <a:xfrm>
            <a:off x="406400" y="5244902"/>
            <a:ext cx="8204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2000" dirty="0">
                <a:ea typeface="新細明體" panose="02020500000000000000" pitchFamily="18" charset="-120"/>
              </a:rPr>
              <a:t>SMT with 4 threads. Each thread appears to the 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outside world </a:t>
            </a:r>
            <a:r>
              <a:rPr lang="en-US" altLang="zh-TW" sz="2000" dirty="0">
                <a:ea typeface="新細明體" panose="02020500000000000000" pitchFamily="18" charset="-120"/>
              </a:rPr>
              <a:t>as executed sequentially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609600" y="2714600"/>
            <a:ext cx="1897063" cy="2286000"/>
          </a:xfrm>
          <a:prstGeom prst="rect">
            <a:avLst/>
          </a:prstGeom>
          <a:solidFill>
            <a:srgbClr val="91919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/>
            <a:endParaRPr lang="zh-TW" altLang="zh-TW" sz="1800"/>
          </a:p>
        </p:txBody>
      </p:sp>
      <p:grpSp>
        <p:nvGrpSpPr>
          <p:cNvPr id="8" name="Group 4"/>
          <p:cNvGrpSpPr>
            <a:grpSpLocks/>
          </p:cNvGrpSpPr>
          <p:nvPr/>
        </p:nvGrpSpPr>
        <p:grpSpPr bwMode="auto">
          <a:xfrm>
            <a:off x="609600" y="1571600"/>
            <a:ext cx="7993063" cy="823913"/>
            <a:chOff x="480" y="1440"/>
            <a:chExt cx="5664" cy="519"/>
          </a:xfrm>
        </p:grpSpPr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480" y="1441"/>
              <a:ext cx="616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 dirty="0"/>
                <a:t>Fetch</a:t>
              </a: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213" y="1440"/>
              <a:ext cx="671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Decode/Map</a:t>
              </a: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1920" y="1440"/>
              <a:ext cx="616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Queue</a:t>
              </a: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645" y="1441"/>
              <a:ext cx="616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Reg Read</a:t>
              </a: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3378" y="1441"/>
              <a:ext cx="720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Execute</a:t>
              </a: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4112" y="1441"/>
              <a:ext cx="68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Dcache/Store Buffer</a:t>
              </a:r>
            </a:p>
          </p:txBody>
        </p:sp>
        <p:sp>
          <p:nvSpPr>
            <p:cNvPr id="15" name="Rectangle 11"/>
            <p:cNvSpPr>
              <a:spLocks noChangeArrowheads="1"/>
            </p:cNvSpPr>
            <p:nvPr/>
          </p:nvSpPr>
          <p:spPr bwMode="auto">
            <a:xfrm>
              <a:off x="4846" y="1441"/>
              <a:ext cx="616" cy="3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Reg Write</a:t>
              </a:r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5532" y="1441"/>
              <a:ext cx="612" cy="2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488" tIns="44450" rIns="90488" bIns="4445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600" b="1"/>
                <a:t>Retire</a:t>
              </a:r>
            </a:p>
          </p:txBody>
        </p:sp>
      </p:grp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677863" y="4467200"/>
            <a:ext cx="666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TW" sz="1200">
                <a:latin typeface="Arial Narrow" panose="020B0606020202030204" pitchFamily="34" charset="0"/>
                <a:cs typeface="Arial" panose="020B0604020202020204" pitchFamily="34" charset="0"/>
              </a:rPr>
              <a:t>Icache</a:t>
            </a:r>
          </a:p>
        </p:txBody>
      </p:sp>
      <p:grpSp>
        <p:nvGrpSpPr>
          <p:cNvPr id="18" name="Group 14"/>
          <p:cNvGrpSpPr>
            <a:grpSpLocks/>
          </p:cNvGrpSpPr>
          <p:nvPr/>
        </p:nvGrpSpPr>
        <p:grpSpPr bwMode="auto">
          <a:xfrm>
            <a:off x="541338" y="2486000"/>
            <a:ext cx="8128000" cy="2743200"/>
            <a:chOff x="432" y="2016"/>
            <a:chExt cx="5760" cy="1728"/>
          </a:xfrm>
        </p:grpSpPr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43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115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187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259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331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03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475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>
              <a:off x="547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27" name="Line 23"/>
            <p:cNvSpPr>
              <a:spLocks noChangeShapeType="1"/>
            </p:cNvSpPr>
            <p:nvPr/>
          </p:nvSpPr>
          <p:spPr bwMode="auto">
            <a:xfrm>
              <a:off x="6192" y="2016"/>
              <a:ext cx="0" cy="172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28" name="Rectangle 24"/>
          <p:cNvSpPr>
            <a:spLocks noChangeArrowheads="1"/>
          </p:cNvSpPr>
          <p:nvPr/>
        </p:nvSpPr>
        <p:spPr bwMode="auto">
          <a:xfrm>
            <a:off x="2641600" y="2714600"/>
            <a:ext cx="5961063" cy="2286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/>
            <a:endParaRPr lang="zh-TW" altLang="zh-TW" sz="1800"/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5824538" y="4238600"/>
            <a:ext cx="668337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zh-TW" sz="1200">
                <a:latin typeface="Arial Narrow" panose="020B0606020202030204" pitchFamily="34" charset="0"/>
                <a:cs typeface="Arial" panose="020B0604020202020204" pitchFamily="34" charset="0"/>
              </a:rPr>
              <a:t>Dcache</a:t>
            </a:r>
          </a:p>
        </p:txBody>
      </p:sp>
      <p:sp>
        <p:nvSpPr>
          <p:cNvPr id="30" name="Line 26"/>
          <p:cNvSpPr>
            <a:spLocks noChangeShapeType="1"/>
          </p:cNvSpPr>
          <p:nvPr/>
        </p:nvSpPr>
        <p:spPr bwMode="auto">
          <a:xfrm flipV="1">
            <a:off x="3422650" y="3857600"/>
            <a:ext cx="3905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2327275" y="3857600"/>
            <a:ext cx="449263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2" name="Line 28"/>
          <p:cNvSpPr>
            <a:spLocks noChangeShapeType="1"/>
          </p:cNvSpPr>
          <p:nvPr/>
        </p:nvSpPr>
        <p:spPr bwMode="auto">
          <a:xfrm>
            <a:off x="1311275" y="3857600"/>
            <a:ext cx="333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3" name="Line 29"/>
          <p:cNvSpPr>
            <a:spLocks noChangeShapeType="1"/>
          </p:cNvSpPr>
          <p:nvPr/>
        </p:nvSpPr>
        <p:spPr bwMode="auto">
          <a:xfrm flipV="1">
            <a:off x="4362450" y="3867125"/>
            <a:ext cx="446088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4" name="Line 30"/>
          <p:cNvSpPr>
            <a:spLocks noChangeShapeType="1"/>
          </p:cNvSpPr>
          <p:nvPr/>
        </p:nvSpPr>
        <p:spPr bwMode="auto">
          <a:xfrm flipV="1">
            <a:off x="5445125" y="3876650"/>
            <a:ext cx="4476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5" name="Line 31"/>
          <p:cNvSpPr>
            <a:spLocks noChangeShapeType="1"/>
          </p:cNvSpPr>
          <p:nvPr/>
        </p:nvSpPr>
        <p:spPr bwMode="auto">
          <a:xfrm flipV="1">
            <a:off x="6445250" y="387665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6" name="Line 32"/>
          <p:cNvSpPr>
            <a:spLocks noChangeShapeType="1"/>
          </p:cNvSpPr>
          <p:nvPr/>
        </p:nvSpPr>
        <p:spPr bwMode="auto">
          <a:xfrm>
            <a:off x="7408863" y="3867125"/>
            <a:ext cx="515937" cy="15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37" name="Line 33"/>
          <p:cNvSpPr>
            <a:spLocks noChangeShapeType="1"/>
          </p:cNvSpPr>
          <p:nvPr/>
        </p:nvSpPr>
        <p:spPr bwMode="auto">
          <a:xfrm flipH="1">
            <a:off x="4808538" y="3151163"/>
            <a:ext cx="1587" cy="148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8" name="Group 34"/>
          <p:cNvGrpSpPr>
            <a:grpSpLocks/>
          </p:cNvGrpSpPr>
          <p:nvPr/>
        </p:nvGrpSpPr>
        <p:grpSpPr bwMode="auto">
          <a:xfrm>
            <a:off x="4808538" y="4370363"/>
            <a:ext cx="230187" cy="266700"/>
            <a:chOff x="3437" y="3203"/>
            <a:chExt cx="163" cy="168"/>
          </a:xfrm>
        </p:grpSpPr>
        <p:sp>
          <p:nvSpPr>
            <p:cNvPr id="39" name="Line 35"/>
            <p:cNvSpPr>
              <a:spLocks noChangeShapeType="1"/>
            </p:cNvSpPr>
            <p:nvPr/>
          </p:nvSpPr>
          <p:spPr bwMode="auto">
            <a:xfrm flipV="1">
              <a:off x="3438" y="3371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0" name="Line 36"/>
            <p:cNvSpPr>
              <a:spLocks noChangeShapeType="1"/>
            </p:cNvSpPr>
            <p:nvPr/>
          </p:nvSpPr>
          <p:spPr bwMode="auto">
            <a:xfrm flipV="1">
              <a:off x="3437" y="3203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1" name="Group 37"/>
          <p:cNvGrpSpPr>
            <a:grpSpLocks/>
          </p:cNvGrpSpPr>
          <p:nvPr/>
        </p:nvGrpSpPr>
        <p:grpSpPr bwMode="auto">
          <a:xfrm>
            <a:off x="4810125" y="3760763"/>
            <a:ext cx="230188" cy="266700"/>
            <a:chOff x="3437" y="3203"/>
            <a:chExt cx="163" cy="168"/>
          </a:xfrm>
        </p:grpSpPr>
        <p:sp>
          <p:nvSpPr>
            <p:cNvPr id="42" name="Line 38"/>
            <p:cNvSpPr>
              <a:spLocks noChangeShapeType="1"/>
            </p:cNvSpPr>
            <p:nvPr/>
          </p:nvSpPr>
          <p:spPr bwMode="auto">
            <a:xfrm flipV="1">
              <a:off x="3438" y="3371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3" name="Line 39"/>
            <p:cNvSpPr>
              <a:spLocks noChangeShapeType="1"/>
            </p:cNvSpPr>
            <p:nvPr/>
          </p:nvSpPr>
          <p:spPr bwMode="auto">
            <a:xfrm flipV="1">
              <a:off x="3437" y="3203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44" name="Group 40"/>
          <p:cNvGrpSpPr>
            <a:grpSpLocks/>
          </p:cNvGrpSpPr>
          <p:nvPr/>
        </p:nvGrpSpPr>
        <p:grpSpPr bwMode="auto">
          <a:xfrm>
            <a:off x="4811713" y="3151163"/>
            <a:ext cx="230187" cy="266700"/>
            <a:chOff x="3437" y="3203"/>
            <a:chExt cx="163" cy="168"/>
          </a:xfrm>
        </p:grpSpPr>
        <p:sp>
          <p:nvSpPr>
            <p:cNvPr id="45" name="Line 41"/>
            <p:cNvSpPr>
              <a:spLocks noChangeShapeType="1"/>
            </p:cNvSpPr>
            <p:nvPr/>
          </p:nvSpPr>
          <p:spPr bwMode="auto">
            <a:xfrm flipV="1">
              <a:off x="3438" y="3371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46" name="Line 42"/>
            <p:cNvSpPr>
              <a:spLocks noChangeShapeType="1"/>
            </p:cNvSpPr>
            <p:nvPr/>
          </p:nvSpPr>
          <p:spPr bwMode="auto">
            <a:xfrm flipV="1">
              <a:off x="3437" y="3203"/>
              <a:ext cx="16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sp>
        <p:nvSpPr>
          <p:cNvPr id="47" name="Line 43"/>
          <p:cNvSpPr>
            <a:spLocks noChangeShapeType="1"/>
          </p:cNvSpPr>
          <p:nvPr/>
        </p:nvSpPr>
        <p:spPr bwMode="auto">
          <a:xfrm flipV="1">
            <a:off x="5241925" y="4513238"/>
            <a:ext cx="20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8" name="Line 44"/>
          <p:cNvSpPr>
            <a:spLocks noChangeShapeType="1"/>
          </p:cNvSpPr>
          <p:nvPr/>
        </p:nvSpPr>
        <p:spPr bwMode="auto">
          <a:xfrm flipV="1">
            <a:off x="5241925" y="3290863"/>
            <a:ext cx="20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9" name="Line 45"/>
          <p:cNvSpPr>
            <a:spLocks noChangeShapeType="1"/>
          </p:cNvSpPr>
          <p:nvPr/>
        </p:nvSpPr>
        <p:spPr bwMode="auto">
          <a:xfrm>
            <a:off x="5445125" y="3290863"/>
            <a:ext cx="0" cy="1222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0" name="Line 46"/>
          <p:cNvSpPr>
            <a:spLocks noChangeShapeType="1"/>
          </p:cNvSpPr>
          <p:nvPr/>
        </p:nvSpPr>
        <p:spPr bwMode="auto">
          <a:xfrm flipV="1">
            <a:off x="5241925" y="3876650"/>
            <a:ext cx="20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51" name="Group 47"/>
          <p:cNvGrpSpPr>
            <a:grpSpLocks/>
          </p:cNvGrpSpPr>
          <p:nvPr/>
        </p:nvGrpSpPr>
        <p:grpSpPr bwMode="auto">
          <a:xfrm>
            <a:off x="744538" y="2790800"/>
            <a:ext cx="512762" cy="461963"/>
            <a:chOff x="645" y="2208"/>
            <a:chExt cx="363" cy="291"/>
          </a:xfrm>
        </p:grpSpPr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783" y="2208"/>
              <a:ext cx="225" cy="143"/>
            </a:xfrm>
            <a:prstGeom prst="rect">
              <a:avLst/>
            </a:prstGeom>
            <a:solidFill>
              <a:srgbClr val="FAFD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53" name="Rectangle 49"/>
            <p:cNvSpPr>
              <a:spLocks noChangeArrowheads="1"/>
            </p:cNvSpPr>
            <p:nvPr/>
          </p:nvSpPr>
          <p:spPr bwMode="auto">
            <a:xfrm>
              <a:off x="743" y="2251"/>
              <a:ext cx="225" cy="143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54" name="Rectangle 50"/>
            <p:cNvSpPr>
              <a:spLocks noChangeArrowheads="1"/>
            </p:cNvSpPr>
            <p:nvPr/>
          </p:nvSpPr>
          <p:spPr bwMode="auto">
            <a:xfrm>
              <a:off x="687" y="2304"/>
              <a:ext cx="225" cy="143"/>
            </a:xfrm>
            <a:prstGeom prst="rect">
              <a:avLst/>
            </a:prstGeom>
            <a:solidFill>
              <a:srgbClr val="51DC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55" name="Rectangle 51"/>
            <p:cNvSpPr>
              <a:spLocks noChangeArrowheads="1"/>
            </p:cNvSpPr>
            <p:nvPr/>
          </p:nvSpPr>
          <p:spPr bwMode="auto">
            <a:xfrm>
              <a:off x="645" y="2356"/>
              <a:ext cx="225" cy="143"/>
            </a:xfrm>
            <a:prstGeom prst="rect">
              <a:avLst/>
            </a:prstGeom>
            <a:gradFill rotWithShape="0">
              <a:gsLst>
                <a:gs pos="0">
                  <a:srgbClr val="F10534"/>
                </a:gs>
                <a:gs pos="100000">
                  <a:srgbClr val="D8052F"/>
                </a:gs>
              </a:gsLst>
              <a:lin ang="0" scaled="1"/>
            </a:gra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/>
                <a:t>PC</a:t>
              </a:r>
            </a:p>
          </p:txBody>
        </p:sp>
      </p:grpSp>
      <p:grpSp>
        <p:nvGrpSpPr>
          <p:cNvPr id="56" name="Group 52"/>
          <p:cNvGrpSpPr>
            <a:grpSpLocks/>
          </p:cNvGrpSpPr>
          <p:nvPr/>
        </p:nvGrpSpPr>
        <p:grpSpPr bwMode="auto">
          <a:xfrm>
            <a:off x="1016000" y="3017813"/>
            <a:ext cx="203200" cy="615950"/>
            <a:chOff x="768" y="2351"/>
            <a:chExt cx="144" cy="388"/>
          </a:xfrm>
        </p:grpSpPr>
        <p:sp>
          <p:nvSpPr>
            <p:cNvPr id="57" name="Line 53"/>
            <p:cNvSpPr>
              <a:spLocks noChangeShapeType="1"/>
            </p:cNvSpPr>
            <p:nvPr/>
          </p:nvSpPr>
          <p:spPr bwMode="auto">
            <a:xfrm>
              <a:off x="768" y="2496"/>
              <a:ext cx="0" cy="24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8" name="Line 54"/>
            <p:cNvSpPr>
              <a:spLocks noChangeShapeType="1"/>
            </p:cNvSpPr>
            <p:nvPr/>
          </p:nvSpPr>
          <p:spPr bwMode="auto">
            <a:xfrm>
              <a:off x="816" y="2448"/>
              <a:ext cx="0" cy="288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59" name="Line 55"/>
            <p:cNvSpPr>
              <a:spLocks noChangeShapeType="1"/>
            </p:cNvSpPr>
            <p:nvPr/>
          </p:nvSpPr>
          <p:spPr bwMode="auto">
            <a:xfrm>
              <a:off x="864" y="2394"/>
              <a:ext cx="0" cy="345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912" y="2351"/>
              <a:ext cx="0" cy="38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zh-TW" altLang="en-US"/>
            </a:p>
          </p:txBody>
        </p:sp>
      </p:grpSp>
      <p:grpSp>
        <p:nvGrpSpPr>
          <p:cNvPr id="61" name="Group 57"/>
          <p:cNvGrpSpPr>
            <a:grpSpLocks/>
          </p:cNvGrpSpPr>
          <p:nvPr/>
        </p:nvGrpSpPr>
        <p:grpSpPr bwMode="auto">
          <a:xfrm>
            <a:off x="1644650" y="3495650"/>
            <a:ext cx="768350" cy="762000"/>
            <a:chOff x="1296" y="2544"/>
            <a:chExt cx="545" cy="480"/>
          </a:xfrm>
        </p:grpSpPr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1440" y="2544"/>
              <a:ext cx="401" cy="336"/>
            </a:xfrm>
            <a:prstGeom prst="rect">
              <a:avLst/>
            </a:prstGeom>
            <a:solidFill>
              <a:srgbClr val="FAFD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1392" y="2592"/>
              <a:ext cx="401" cy="336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1344" y="2640"/>
              <a:ext cx="401" cy="336"/>
            </a:xfrm>
            <a:prstGeom prst="rect">
              <a:avLst/>
            </a:prstGeom>
            <a:solidFill>
              <a:srgbClr val="51DC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1296" y="2688"/>
              <a:ext cx="401" cy="336"/>
            </a:xfrm>
            <a:prstGeom prst="rect">
              <a:avLst/>
            </a:prstGeom>
            <a:gradFill rotWithShape="0">
              <a:gsLst>
                <a:gs pos="0">
                  <a:srgbClr val="F10534"/>
                </a:gs>
                <a:gs pos="100000">
                  <a:srgbClr val="D8052F"/>
                </a:gs>
              </a:gsLst>
              <a:lin ang="0" scaled="1"/>
            </a:gra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1200" b="1"/>
                <a:t>Register</a:t>
              </a:r>
              <a:br>
                <a:rPr lang="en-US" altLang="zh-TW" sz="1200" b="1"/>
              </a:br>
              <a:r>
                <a:rPr lang="en-US" altLang="zh-TW" sz="1200" b="1"/>
                <a:t>Map</a:t>
              </a:r>
            </a:p>
          </p:txBody>
        </p:sp>
      </p:grpSp>
      <p:grpSp>
        <p:nvGrpSpPr>
          <p:cNvPr id="66" name="Group 62"/>
          <p:cNvGrpSpPr>
            <a:grpSpLocks/>
          </p:cNvGrpSpPr>
          <p:nvPr/>
        </p:nvGrpSpPr>
        <p:grpSpPr bwMode="auto">
          <a:xfrm>
            <a:off x="744538" y="3629000"/>
            <a:ext cx="554037" cy="857250"/>
            <a:chOff x="2437" y="3780"/>
            <a:chExt cx="392" cy="540"/>
          </a:xfrm>
        </p:grpSpPr>
        <p:grpSp>
          <p:nvGrpSpPr>
            <p:cNvPr id="67" name="Group 63"/>
            <p:cNvGrpSpPr>
              <a:grpSpLocks/>
            </p:cNvGrpSpPr>
            <p:nvPr/>
          </p:nvGrpSpPr>
          <p:grpSpPr bwMode="auto">
            <a:xfrm>
              <a:off x="2437" y="3840"/>
              <a:ext cx="392" cy="240"/>
              <a:chOff x="2437" y="3840"/>
              <a:chExt cx="392" cy="240"/>
            </a:xfrm>
          </p:grpSpPr>
          <p:grpSp>
            <p:nvGrpSpPr>
              <p:cNvPr id="106" name="Group 64"/>
              <p:cNvGrpSpPr>
                <a:grpSpLocks/>
              </p:cNvGrpSpPr>
              <p:nvPr/>
            </p:nvGrpSpPr>
            <p:grpSpPr bwMode="auto">
              <a:xfrm>
                <a:off x="2437" y="3960"/>
                <a:ext cx="392" cy="60"/>
                <a:chOff x="2437" y="3960"/>
                <a:chExt cx="392" cy="60"/>
              </a:xfrm>
            </p:grpSpPr>
            <p:sp>
              <p:nvSpPr>
                <p:cNvPr id="131" name="Rectangle 65"/>
                <p:cNvSpPr>
                  <a:spLocks noChangeArrowheads="1"/>
                </p:cNvSpPr>
                <p:nvPr/>
              </p:nvSpPr>
              <p:spPr bwMode="auto">
                <a:xfrm>
                  <a:off x="2437" y="396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2" name="Rectangle 66"/>
                <p:cNvSpPr>
                  <a:spLocks noChangeArrowheads="1"/>
                </p:cNvSpPr>
                <p:nvPr/>
              </p:nvSpPr>
              <p:spPr bwMode="auto">
                <a:xfrm>
                  <a:off x="2493" y="396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3" name="Rectangle 67"/>
                <p:cNvSpPr>
                  <a:spLocks noChangeArrowheads="1"/>
                </p:cNvSpPr>
                <p:nvPr/>
              </p:nvSpPr>
              <p:spPr bwMode="auto">
                <a:xfrm>
                  <a:off x="2549" y="396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4" name="Rectangle 68"/>
                <p:cNvSpPr>
                  <a:spLocks noChangeArrowheads="1"/>
                </p:cNvSpPr>
                <p:nvPr/>
              </p:nvSpPr>
              <p:spPr bwMode="auto">
                <a:xfrm>
                  <a:off x="2605" y="396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5" name="Rectangle 69"/>
                <p:cNvSpPr>
                  <a:spLocks noChangeArrowheads="1"/>
                </p:cNvSpPr>
                <p:nvPr/>
              </p:nvSpPr>
              <p:spPr bwMode="auto">
                <a:xfrm>
                  <a:off x="2661" y="396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6" name="Rectangle 70"/>
                <p:cNvSpPr>
                  <a:spLocks noChangeArrowheads="1"/>
                </p:cNvSpPr>
                <p:nvPr/>
              </p:nvSpPr>
              <p:spPr bwMode="auto">
                <a:xfrm>
                  <a:off x="2773" y="396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7" name="Rectangle 71"/>
                <p:cNvSpPr>
                  <a:spLocks noChangeArrowheads="1"/>
                </p:cNvSpPr>
                <p:nvPr/>
              </p:nvSpPr>
              <p:spPr bwMode="auto">
                <a:xfrm>
                  <a:off x="2717" y="396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107" name="Group 72"/>
              <p:cNvGrpSpPr>
                <a:grpSpLocks/>
              </p:cNvGrpSpPr>
              <p:nvPr/>
            </p:nvGrpSpPr>
            <p:grpSpPr bwMode="auto">
              <a:xfrm>
                <a:off x="2437" y="4020"/>
                <a:ext cx="392" cy="60"/>
                <a:chOff x="2432" y="4056"/>
                <a:chExt cx="392" cy="60"/>
              </a:xfrm>
            </p:grpSpPr>
            <p:sp>
              <p:nvSpPr>
                <p:cNvPr id="124" name="Rectangle 73"/>
                <p:cNvSpPr>
                  <a:spLocks noChangeArrowheads="1"/>
                </p:cNvSpPr>
                <p:nvPr/>
              </p:nvSpPr>
              <p:spPr bwMode="auto">
                <a:xfrm>
                  <a:off x="2432" y="4056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5" name="Rectangle 74"/>
                <p:cNvSpPr>
                  <a:spLocks noChangeArrowheads="1"/>
                </p:cNvSpPr>
                <p:nvPr/>
              </p:nvSpPr>
              <p:spPr bwMode="auto">
                <a:xfrm>
                  <a:off x="2488" y="4056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6" name="Rectangle 75"/>
                <p:cNvSpPr>
                  <a:spLocks noChangeArrowheads="1"/>
                </p:cNvSpPr>
                <p:nvPr/>
              </p:nvSpPr>
              <p:spPr bwMode="auto">
                <a:xfrm>
                  <a:off x="2544" y="4056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7" name="Rectangle 76"/>
                <p:cNvSpPr>
                  <a:spLocks noChangeArrowheads="1"/>
                </p:cNvSpPr>
                <p:nvPr/>
              </p:nvSpPr>
              <p:spPr bwMode="auto">
                <a:xfrm>
                  <a:off x="2600" y="4056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8" name="Rectangle 77"/>
                <p:cNvSpPr>
                  <a:spLocks noChangeArrowheads="1"/>
                </p:cNvSpPr>
                <p:nvPr/>
              </p:nvSpPr>
              <p:spPr bwMode="auto">
                <a:xfrm>
                  <a:off x="2656" y="4056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9" name="Rectangle 78"/>
                <p:cNvSpPr>
                  <a:spLocks noChangeArrowheads="1"/>
                </p:cNvSpPr>
                <p:nvPr/>
              </p:nvSpPr>
              <p:spPr bwMode="auto">
                <a:xfrm>
                  <a:off x="2768" y="4056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30" name="Rectangle 79"/>
                <p:cNvSpPr>
                  <a:spLocks noChangeArrowheads="1"/>
                </p:cNvSpPr>
                <p:nvPr/>
              </p:nvSpPr>
              <p:spPr bwMode="auto">
                <a:xfrm>
                  <a:off x="2712" y="4056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108" name="Group 80"/>
              <p:cNvGrpSpPr>
                <a:grpSpLocks/>
              </p:cNvGrpSpPr>
              <p:nvPr/>
            </p:nvGrpSpPr>
            <p:grpSpPr bwMode="auto">
              <a:xfrm>
                <a:off x="2437" y="3900"/>
                <a:ext cx="392" cy="60"/>
                <a:chOff x="2421" y="3840"/>
                <a:chExt cx="392" cy="60"/>
              </a:xfrm>
            </p:grpSpPr>
            <p:sp>
              <p:nvSpPr>
                <p:cNvPr id="117" name="Rectangle 81"/>
                <p:cNvSpPr>
                  <a:spLocks noChangeArrowheads="1"/>
                </p:cNvSpPr>
                <p:nvPr/>
              </p:nvSpPr>
              <p:spPr bwMode="auto">
                <a:xfrm>
                  <a:off x="2421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8" name="Rectangle 82"/>
                <p:cNvSpPr>
                  <a:spLocks noChangeArrowheads="1"/>
                </p:cNvSpPr>
                <p:nvPr/>
              </p:nvSpPr>
              <p:spPr bwMode="auto">
                <a:xfrm>
                  <a:off x="2477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9" name="Rectangle 83"/>
                <p:cNvSpPr>
                  <a:spLocks noChangeArrowheads="1"/>
                </p:cNvSpPr>
                <p:nvPr/>
              </p:nvSpPr>
              <p:spPr bwMode="auto">
                <a:xfrm>
                  <a:off x="2533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0" name="Rectangle 84"/>
                <p:cNvSpPr>
                  <a:spLocks noChangeArrowheads="1"/>
                </p:cNvSpPr>
                <p:nvPr/>
              </p:nvSpPr>
              <p:spPr bwMode="auto">
                <a:xfrm>
                  <a:off x="2589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1" name="Rectangle 85"/>
                <p:cNvSpPr>
                  <a:spLocks noChangeArrowheads="1"/>
                </p:cNvSpPr>
                <p:nvPr/>
              </p:nvSpPr>
              <p:spPr bwMode="auto">
                <a:xfrm>
                  <a:off x="2645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2" name="Rectangle 86"/>
                <p:cNvSpPr>
                  <a:spLocks noChangeArrowheads="1"/>
                </p:cNvSpPr>
                <p:nvPr/>
              </p:nvSpPr>
              <p:spPr bwMode="auto">
                <a:xfrm>
                  <a:off x="2757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23" name="Rectangle 87"/>
                <p:cNvSpPr>
                  <a:spLocks noChangeArrowheads="1"/>
                </p:cNvSpPr>
                <p:nvPr/>
              </p:nvSpPr>
              <p:spPr bwMode="auto">
                <a:xfrm>
                  <a:off x="2701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109" name="Group 88"/>
              <p:cNvGrpSpPr>
                <a:grpSpLocks/>
              </p:cNvGrpSpPr>
              <p:nvPr/>
            </p:nvGrpSpPr>
            <p:grpSpPr bwMode="auto">
              <a:xfrm>
                <a:off x="2437" y="3840"/>
                <a:ext cx="392" cy="60"/>
                <a:chOff x="2178" y="3744"/>
                <a:chExt cx="392" cy="60"/>
              </a:xfrm>
            </p:grpSpPr>
            <p:sp>
              <p:nvSpPr>
                <p:cNvPr id="110" name="Rectangle 89"/>
                <p:cNvSpPr>
                  <a:spLocks noChangeArrowheads="1"/>
                </p:cNvSpPr>
                <p:nvPr/>
              </p:nvSpPr>
              <p:spPr bwMode="auto">
                <a:xfrm>
                  <a:off x="2178" y="3744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1" name="Rectangle 90"/>
                <p:cNvSpPr>
                  <a:spLocks noChangeArrowheads="1"/>
                </p:cNvSpPr>
                <p:nvPr/>
              </p:nvSpPr>
              <p:spPr bwMode="auto">
                <a:xfrm>
                  <a:off x="2234" y="3744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2" name="Rectangle 91"/>
                <p:cNvSpPr>
                  <a:spLocks noChangeArrowheads="1"/>
                </p:cNvSpPr>
                <p:nvPr/>
              </p:nvSpPr>
              <p:spPr bwMode="auto">
                <a:xfrm>
                  <a:off x="2290" y="3744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3" name="Rectangle 92"/>
                <p:cNvSpPr>
                  <a:spLocks noChangeArrowheads="1"/>
                </p:cNvSpPr>
                <p:nvPr/>
              </p:nvSpPr>
              <p:spPr bwMode="auto">
                <a:xfrm>
                  <a:off x="2346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4" name="Rectangle 93"/>
                <p:cNvSpPr>
                  <a:spLocks noChangeArrowheads="1"/>
                </p:cNvSpPr>
                <p:nvPr/>
              </p:nvSpPr>
              <p:spPr bwMode="auto">
                <a:xfrm>
                  <a:off x="2402" y="3744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5" name="Rectangle 94"/>
                <p:cNvSpPr>
                  <a:spLocks noChangeArrowheads="1"/>
                </p:cNvSpPr>
                <p:nvPr/>
              </p:nvSpPr>
              <p:spPr bwMode="auto">
                <a:xfrm>
                  <a:off x="2514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16" name="Rectangle 95"/>
                <p:cNvSpPr>
                  <a:spLocks noChangeArrowheads="1"/>
                </p:cNvSpPr>
                <p:nvPr/>
              </p:nvSpPr>
              <p:spPr bwMode="auto">
                <a:xfrm>
                  <a:off x="2458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</p:grpSp>
        <p:grpSp>
          <p:nvGrpSpPr>
            <p:cNvPr id="68" name="Group 96"/>
            <p:cNvGrpSpPr>
              <a:grpSpLocks/>
            </p:cNvGrpSpPr>
            <p:nvPr/>
          </p:nvGrpSpPr>
          <p:grpSpPr bwMode="auto">
            <a:xfrm>
              <a:off x="2437" y="4080"/>
              <a:ext cx="392" cy="240"/>
              <a:chOff x="2906" y="3840"/>
              <a:chExt cx="392" cy="240"/>
            </a:xfrm>
          </p:grpSpPr>
          <p:sp>
            <p:nvSpPr>
              <p:cNvPr id="77" name="Rectangle 97"/>
              <p:cNvSpPr>
                <a:spLocks noChangeArrowheads="1"/>
              </p:cNvSpPr>
              <p:nvPr/>
            </p:nvSpPr>
            <p:spPr bwMode="auto">
              <a:xfrm flipH="1">
                <a:off x="3074" y="396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8" name="Rectangle 98"/>
              <p:cNvSpPr>
                <a:spLocks noChangeArrowheads="1"/>
              </p:cNvSpPr>
              <p:nvPr/>
            </p:nvSpPr>
            <p:spPr bwMode="auto">
              <a:xfrm>
                <a:off x="3130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9" name="Rectangle 99"/>
              <p:cNvSpPr>
                <a:spLocks noChangeArrowheads="1"/>
              </p:cNvSpPr>
              <p:nvPr/>
            </p:nvSpPr>
            <p:spPr bwMode="auto">
              <a:xfrm>
                <a:off x="3186" y="396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0" name="Rectangle 100"/>
              <p:cNvSpPr>
                <a:spLocks noChangeArrowheads="1"/>
              </p:cNvSpPr>
              <p:nvPr/>
            </p:nvSpPr>
            <p:spPr bwMode="auto">
              <a:xfrm>
                <a:off x="3242" y="396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1" name="Rectangle 101"/>
              <p:cNvSpPr>
                <a:spLocks noChangeArrowheads="1"/>
              </p:cNvSpPr>
              <p:nvPr/>
            </p:nvSpPr>
            <p:spPr bwMode="auto">
              <a:xfrm>
                <a:off x="3130" y="402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2" name="Rectangle 102"/>
              <p:cNvSpPr>
                <a:spLocks noChangeArrowheads="1"/>
              </p:cNvSpPr>
              <p:nvPr/>
            </p:nvSpPr>
            <p:spPr bwMode="auto">
              <a:xfrm>
                <a:off x="3186" y="402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3" name="Rectangle 103"/>
              <p:cNvSpPr>
                <a:spLocks noChangeArrowheads="1"/>
              </p:cNvSpPr>
              <p:nvPr/>
            </p:nvSpPr>
            <p:spPr bwMode="auto">
              <a:xfrm>
                <a:off x="3242" y="402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4" name="Rectangle 104"/>
              <p:cNvSpPr>
                <a:spLocks noChangeArrowheads="1"/>
              </p:cNvSpPr>
              <p:nvPr/>
            </p:nvSpPr>
            <p:spPr bwMode="auto">
              <a:xfrm flipH="1">
                <a:off x="3074" y="402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5" name="Rectangle 105"/>
              <p:cNvSpPr>
                <a:spLocks noChangeArrowheads="1"/>
              </p:cNvSpPr>
              <p:nvPr/>
            </p:nvSpPr>
            <p:spPr bwMode="auto">
              <a:xfrm flipH="1">
                <a:off x="3242" y="390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6" name="Rectangle 106"/>
              <p:cNvSpPr>
                <a:spLocks noChangeArrowheads="1"/>
              </p:cNvSpPr>
              <p:nvPr/>
            </p:nvSpPr>
            <p:spPr bwMode="auto">
              <a:xfrm flipH="1">
                <a:off x="3186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7" name="Rectangle 107"/>
              <p:cNvSpPr>
                <a:spLocks noChangeArrowheads="1"/>
              </p:cNvSpPr>
              <p:nvPr/>
            </p:nvSpPr>
            <p:spPr bwMode="auto">
              <a:xfrm flipH="1">
                <a:off x="3130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8" name="Rectangle 108"/>
              <p:cNvSpPr>
                <a:spLocks noChangeArrowheads="1"/>
              </p:cNvSpPr>
              <p:nvPr/>
            </p:nvSpPr>
            <p:spPr bwMode="auto">
              <a:xfrm flipH="1">
                <a:off x="3074" y="390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89" name="Rectangle 109"/>
              <p:cNvSpPr>
                <a:spLocks noChangeArrowheads="1"/>
              </p:cNvSpPr>
              <p:nvPr/>
            </p:nvSpPr>
            <p:spPr bwMode="auto">
              <a:xfrm flipH="1" flipV="1">
                <a:off x="3018" y="390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0" name="Rectangle 110"/>
              <p:cNvSpPr>
                <a:spLocks noChangeArrowheads="1"/>
              </p:cNvSpPr>
              <p:nvPr/>
            </p:nvSpPr>
            <p:spPr bwMode="auto">
              <a:xfrm flipH="1" flipV="1">
                <a:off x="2906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1" name="Rectangle 111"/>
              <p:cNvSpPr>
                <a:spLocks noChangeArrowheads="1"/>
              </p:cNvSpPr>
              <p:nvPr/>
            </p:nvSpPr>
            <p:spPr bwMode="auto">
              <a:xfrm flipH="1" flipV="1">
                <a:off x="2962" y="390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grpSp>
            <p:nvGrpSpPr>
              <p:cNvPr id="92" name="Group 112"/>
              <p:cNvGrpSpPr>
                <a:grpSpLocks/>
              </p:cNvGrpSpPr>
              <p:nvPr/>
            </p:nvGrpSpPr>
            <p:grpSpPr bwMode="auto">
              <a:xfrm>
                <a:off x="2906" y="3840"/>
                <a:ext cx="392" cy="60"/>
                <a:chOff x="2906" y="3840"/>
                <a:chExt cx="392" cy="60"/>
              </a:xfrm>
            </p:grpSpPr>
            <p:sp>
              <p:nvSpPr>
                <p:cNvPr id="99" name="Rectangle 113"/>
                <p:cNvSpPr>
                  <a:spLocks noChangeArrowheads="1"/>
                </p:cNvSpPr>
                <p:nvPr/>
              </p:nvSpPr>
              <p:spPr bwMode="auto">
                <a:xfrm flipH="1">
                  <a:off x="3242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0" name="Rectangle 114"/>
                <p:cNvSpPr>
                  <a:spLocks noChangeArrowheads="1"/>
                </p:cNvSpPr>
                <p:nvPr/>
              </p:nvSpPr>
              <p:spPr bwMode="auto">
                <a:xfrm flipH="1">
                  <a:off x="3186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1" name="Rectangle 115"/>
                <p:cNvSpPr>
                  <a:spLocks noChangeArrowheads="1"/>
                </p:cNvSpPr>
                <p:nvPr/>
              </p:nvSpPr>
              <p:spPr bwMode="auto">
                <a:xfrm flipH="1">
                  <a:off x="3130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2" name="Rectangle 116"/>
                <p:cNvSpPr>
                  <a:spLocks noChangeArrowheads="1"/>
                </p:cNvSpPr>
                <p:nvPr/>
              </p:nvSpPr>
              <p:spPr bwMode="auto">
                <a:xfrm flipH="1">
                  <a:off x="3074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3" name="Rectangle 117"/>
                <p:cNvSpPr>
                  <a:spLocks noChangeArrowheads="1"/>
                </p:cNvSpPr>
                <p:nvPr/>
              </p:nvSpPr>
              <p:spPr bwMode="auto">
                <a:xfrm flipH="1" flipV="1">
                  <a:off x="3018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4" name="Rectangle 118"/>
                <p:cNvSpPr>
                  <a:spLocks noChangeArrowheads="1"/>
                </p:cNvSpPr>
                <p:nvPr/>
              </p:nvSpPr>
              <p:spPr bwMode="auto">
                <a:xfrm flipH="1" flipV="1">
                  <a:off x="2906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05" name="Rectangle 119"/>
                <p:cNvSpPr>
                  <a:spLocks noChangeArrowheads="1"/>
                </p:cNvSpPr>
                <p:nvPr/>
              </p:nvSpPr>
              <p:spPr bwMode="auto">
                <a:xfrm flipH="1" flipV="1">
                  <a:off x="2962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sp>
            <p:nvSpPr>
              <p:cNvPr id="93" name="Rectangle 120"/>
              <p:cNvSpPr>
                <a:spLocks noChangeArrowheads="1"/>
              </p:cNvSpPr>
              <p:nvPr/>
            </p:nvSpPr>
            <p:spPr bwMode="auto">
              <a:xfrm flipH="1" flipV="1">
                <a:off x="3018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4" name="Rectangle 121"/>
              <p:cNvSpPr>
                <a:spLocks noChangeArrowheads="1"/>
              </p:cNvSpPr>
              <p:nvPr/>
            </p:nvSpPr>
            <p:spPr bwMode="auto">
              <a:xfrm flipH="1" flipV="1">
                <a:off x="2906" y="396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5" name="Rectangle 122"/>
              <p:cNvSpPr>
                <a:spLocks noChangeArrowheads="1"/>
              </p:cNvSpPr>
              <p:nvPr/>
            </p:nvSpPr>
            <p:spPr bwMode="auto">
              <a:xfrm flipH="1" flipV="1">
                <a:off x="2962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6" name="Rectangle 123"/>
              <p:cNvSpPr>
                <a:spLocks noChangeArrowheads="1"/>
              </p:cNvSpPr>
              <p:nvPr/>
            </p:nvSpPr>
            <p:spPr bwMode="auto">
              <a:xfrm flipH="1" flipV="1">
                <a:off x="3018" y="402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7" name="Rectangle 124"/>
              <p:cNvSpPr>
                <a:spLocks noChangeArrowheads="1"/>
              </p:cNvSpPr>
              <p:nvPr/>
            </p:nvSpPr>
            <p:spPr bwMode="auto">
              <a:xfrm flipH="1" flipV="1">
                <a:off x="2906" y="402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98" name="Rectangle 125"/>
              <p:cNvSpPr>
                <a:spLocks noChangeArrowheads="1"/>
              </p:cNvSpPr>
              <p:nvPr/>
            </p:nvSpPr>
            <p:spPr bwMode="auto">
              <a:xfrm flipH="1" flipV="1">
                <a:off x="2962" y="402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grpSp>
          <p:nvGrpSpPr>
            <p:cNvPr id="69" name="Group 126"/>
            <p:cNvGrpSpPr>
              <a:grpSpLocks/>
            </p:cNvGrpSpPr>
            <p:nvPr/>
          </p:nvGrpSpPr>
          <p:grpSpPr bwMode="auto">
            <a:xfrm>
              <a:off x="2437" y="3780"/>
              <a:ext cx="392" cy="60"/>
              <a:chOff x="2906" y="3840"/>
              <a:chExt cx="392" cy="60"/>
            </a:xfrm>
          </p:grpSpPr>
          <p:sp>
            <p:nvSpPr>
              <p:cNvPr id="70" name="Rectangle 127"/>
              <p:cNvSpPr>
                <a:spLocks noChangeArrowheads="1"/>
              </p:cNvSpPr>
              <p:nvPr/>
            </p:nvSpPr>
            <p:spPr bwMode="auto">
              <a:xfrm flipH="1">
                <a:off x="3242" y="384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1" name="Rectangle 128"/>
              <p:cNvSpPr>
                <a:spLocks noChangeArrowheads="1"/>
              </p:cNvSpPr>
              <p:nvPr/>
            </p:nvSpPr>
            <p:spPr bwMode="auto">
              <a:xfrm flipH="1">
                <a:off x="3186" y="384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2" name="Rectangle 129"/>
              <p:cNvSpPr>
                <a:spLocks noChangeArrowheads="1"/>
              </p:cNvSpPr>
              <p:nvPr/>
            </p:nvSpPr>
            <p:spPr bwMode="auto">
              <a:xfrm flipH="1">
                <a:off x="3130" y="384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3" name="Rectangle 130"/>
              <p:cNvSpPr>
                <a:spLocks noChangeArrowheads="1"/>
              </p:cNvSpPr>
              <p:nvPr/>
            </p:nvSpPr>
            <p:spPr bwMode="auto">
              <a:xfrm flipH="1">
                <a:off x="3074" y="384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4" name="Rectangle 131"/>
              <p:cNvSpPr>
                <a:spLocks noChangeArrowheads="1"/>
              </p:cNvSpPr>
              <p:nvPr/>
            </p:nvSpPr>
            <p:spPr bwMode="auto">
              <a:xfrm flipH="1" flipV="1">
                <a:off x="3018" y="384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5" name="Rectangle 132"/>
              <p:cNvSpPr>
                <a:spLocks noChangeArrowheads="1"/>
              </p:cNvSpPr>
              <p:nvPr/>
            </p:nvSpPr>
            <p:spPr bwMode="auto">
              <a:xfrm flipH="1" flipV="1">
                <a:off x="2906" y="384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76" name="Rectangle 133"/>
              <p:cNvSpPr>
                <a:spLocks noChangeArrowheads="1"/>
              </p:cNvSpPr>
              <p:nvPr/>
            </p:nvSpPr>
            <p:spPr bwMode="auto">
              <a:xfrm flipH="1" flipV="1">
                <a:off x="2962" y="384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</p:grpSp>
      <p:grpSp>
        <p:nvGrpSpPr>
          <p:cNvPr id="138" name="Group 134"/>
          <p:cNvGrpSpPr>
            <a:grpSpLocks/>
          </p:cNvGrpSpPr>
          <p:nvPr/>
        </p:nvGrpSpPr>
        <p:grpSpPr bwMode="auto">
          <a:xfrm>
            <a:off x="2776538" y="3717900"/>
            <a:ext cx="677862" cy="292100"/>
            <a:chOff x="3216" y="2928"/>
            <a:chExt cx="480" cy="184"/>
          </a:xfrm>
        </p:grpSpPr>
        <p:grpSp>
          <p:nvGrpSpPr>
            <p:cNvPr id="139" name="Group 135"/>
            <p:cNvGrpSpPr>
              <a:grpSpLocks/>
            </p:cNvGrpSpPr>
            <p:nvPr/>
          </p:nvGrpSpPr>
          <p:grpSpPr bwMode="auto">
            <a:xfrm>
              <a:off x="3431" y="2928"/>
              <a:ext cx="242" cy="184"/>
              <a:chOff x="3431" y="2928"/>
              <a:chExt cx="242" cy="184"/>
            </a:xfrm>
          </p:grpSpPr>
          <p:sp>
            <p:nvSpPr>
              <p:cNvPr id="160" name="Rectangle 136"/>
              <p:cNvSpPr>
                <a:spLocks noChangeArrowheads="1"/>
              </p:cNvSpPr>
              <p:nvPr/>
            </p:nvSpPr>
            <p:spPr bwMode="auto">
              <a:xfrm>
                <a:off x="3648" y="2928"/>
                <a:ext cx="25" cy="184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61" name="Rectangle 137"/>
              <p:cNvSpPr>
                <a:spLocks noChangeArrowheads="1"/>
              </p:cNvSpPr>
              <p:nvPr/>
            </p:nvSpPr>
            <p:spPr bwMode="auto">
              <a:xfrm>
                <a:off x="3527" y="2928"/>
                <a:ext cx="25" cy="184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62" name="Rectangle 138"/>
              <p:cNvSpPr>
                <a:spLocks noChangeArrowheads="1"/>
              </p:cNvSpPr>
              <p:nvPr/>
            </p:nvSpPr>
            <p:spPr bwMode="auto">
              <a:xfrm>
                <a:off x="3431" y="2928"/>
                <a:ext cx="25" cy="184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grpSp>
          <p:nvGrpSpPr>
            <p:cNvPr id="140" name="Group 139"/>
            <p:cNvGrpSpPr>
              <a:grpSpLocks/>
            </p:cNvGrpSpPr>
            <p:nvPr/>
          </p:nvGrpSpPr>
          <p:grpSpPr bwMode="auto">
            <a:xfrm>
              <a:off x="3456" y="2928"/>
              <a:ext cx="240" cy="184"/>
              <a:chOff x="3456" y="2928"/>
              <a:chExt cx="240" cy="184"/>
            </a:xfrm>
          </p:grpSpPr>
          <p:sp>
            <p:nvSpPr>
              <p:cNvPr id="156" name="Rectangle 140"/>
              <p:cNvSpPr>
                <a:spLocks noChangeArrowheads="1"/>
              </p:cNvSpPr>
              <p:nvPr/>
            </p:nvSpPr>
            <p:spPr bwMode="auto">
              <a:xfrm>
                <a:off x="3600" y="2928"/>
                <a:ext cx="25" cy="184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7" name="Rectangle 141"/>
              <p:cNvSpPr>
                <a:spLocks noChangeArrowheads="1"/>
              </p:cNvSpPr>
              <p:nvPr/>
            </p:nvSpPr>
            <p:spPr bwMode="auto">
              <a:xfrm>
                <a:off x="3671" y="2928"/>
                <a:ext cx="25" cy="184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8" name="Rectangle 142"/>
              <p:cNvSpPr>
                <a:spLocks noChangeArrowheads="1"/>
              </p:cNvSpPr>
              <p:nvPr/>
            </p:nvSpPr>
            <p:spPr bwMode="auto">
              <a:xfrm>
                <a:off x="3575" y="2928"/>
                <a:ext cx="25" cy="184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9" name="Rectangle 143"/>
              <p:cNvSpPr>
                <a:spLocks noChangeArrowheads="1"/>
              </p:cNvSpPr>
              <p:nvPr/>
            </p:nvSpPr>
            <p:spPr bwMode="auto">
              <a:xfrm>
                <a:off x="3456" y="2928"/>
                <a:ext cx="25" cy="184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grpSp>
          <p:nvGrpSpPr>
            <p:cNvPr id="141" name="Group 144"/>
            <p:cNvGrpSpPr>
              <a:grpSpLocks/>
            </p:cNvGrpSpPr>
            <p:nvPr/>
          </p:nvGrpSpPr>
          <p:grpSpPr bwMode="auto">
            <a:xfrm>
              <a:off x="3312" y="2928"/>
              <a:ext cx="336" cy="184"/>
              <a:chOff x="3312" y="2928"/>
              <a:chExt cx="336" cy="184"/>
            </a:xfrm>
          </p:grpSpPr>
          <p:sp>
            <p:nvSpPr>
              <p:cNvPr id="151" name="Rectangle 145"/>
              <p:cNvSpPr>
                <a:spLocks noChangeArrowheads="1"/>
              </p:cNvSpPr>
              <p:nvPr/>
            </p:nvSpPr>
            <p:spPr bwMode="auto">
              <a:xfrm>
                <a:off x="3623" y="2928"/>
                <a:ext cx="25" cy="18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2" name="Rectangle 146"/>
              <p:cNvSpPr>
                <a:spLocks noChangeArrowheads="1"/>
              </p:cNvSpPr>
              <p:nvPr/>
            </p:nvSpPr>
            <p:spPr bwMode="auto">
              <a:xfrm>
                <a:off x="3504" y="2928"/>
                <a:ext cx="25" cy="18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3" name="Rectangle 147"/>
              <p:cNvSpPr>
                <a:spLocks noChangeArrowheads="1"/>
              </p:cNvSpPr>
              <p:nvPr/>
            </p:nvSpPr>
            <p:spPr bwMode="auto">
              <a:xfrm>
                <a:off x="3408" y="2928"/>
                <a:ext cx="25" cy="18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4" name="Rectangle 148"/>
              <p:cNvSpPr>
                <a:spLocks noChangeArrowheads="1"/>
              </p:cNvSpPr>
              <p:nvPr/>
            </p:nvSpPr>
            <p:spPr bwMode="auto">
              <a:xfrm>
                <a:off x="3312" y="2928"/>
                <a:ext cx="25" cy="18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5" name="Rectangle 149"/>
              <p:cNvSpPr>
                <a:spLocks noChangeArrowheads="1"/>
              </p:cNvSpPr>
              <p:nvPr/>
            </p:nvSpPr>
            <p:spPr bwMode="auto">
              <a:xfrm>
                <a:off x="3383" y="2928"/>
                <a:ext cx="25" cy="184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sp>
          <p:nvSpPr>
            <p:cNvPr id="142" name="Rectangle 150"/>
            <p:cNvSpPr>
              <a:spLocks noChangeArrowheads="1"/>
            </p:cNvSpPr>
            <p:nvPr/>
          </p:nvSpPr>
          <p:spPr bwMode="auto">
            <a:xfrm>
              <a:off x="3239" y="2928"/>
              <a:ext cx="25" cy="184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zh-TW" altLang="zh-TW" sz="1800"/>
            </a:p>
          </p:txBody>
        </p:sp>
        <p:sp>
          <p:nvSpPr>
            <p:cNvPr id="143" name="Rectangle 151"/>
            <p:cNvSpPr>
              <a:spLocks noChangeArrowheads="1"/>
            </p:cNvSpPr>
            <p:nvPr/>
          </p:nvSpPr>
          <p:spPr bwMode="auto">
            <a:xfrm>
              <a:off x="3216" y="2928"/>
              <a:ext cx="25" cy="184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zh-TW" altLang="zh-TW" sz="1800"/>
            </a:p>
          </p:txBody>
        </p:sp>
        <p:grpSp>
          <p:nvGrpSpPr>
            <p:cNvPr id="144" name="Group 152"/>
            <p:cNvGrpSpPr>
              <a:grpSpLocks/>
            </p:cNvGrpSpPr>
            <p:nvPr/>
          </p:nvGrpSpPr>
          <p:grpSpPr bwMode="auto">
            <a:xfrm>
              <a:off x="3287" y="2928"/>
              <a:ext cx="290" cy="184"/>
              <a:chOff x="3287" y="2928"/>
              <a:chExt cx="290" cy="184"/>
            </a:xfrm>
          </p:grpSpPr>
          <p:sp>
            <p:nvSpPr>
              <p:cNvPr id="146" name="Rectangle 153"/>
              <p:cNvSpPr>
                <a:spLocks noChangeArrowheads="1"/>
              </p:cNvSpPr>
              <p:nvPr/>
            </p:nvSpPr>
            <p:spPr bwMode="auto">
              <a:xfrm>
                <a:off x="3552" y="2928"/>
                <a:ext cx="25" cy="184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47" name="Rectangle 154"/>
              <p:cNvSpPr>
                <a:spLocks noChangeArrowheads="1"/>
              </p:cNvSpPr>
              <p:nvPr/>
            </p:nvSpPr>
            <p:spPr bwMode="auto">
              <a:xfrm>
                <a:off x="3479" y="2928"/>
                <a:ext cx="25" cy="184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48" name="Rectangle 155"/>
              <p:cNvSpPr>
                <a:spLocks noChangeArrowheads="1"/>
              </p:cNvSpPr>
              <p:nvPr/>
            </p:nvSpPr>
            <p:spPr bwMode="auto">
              <a:xfrm>
                <a:off x="3335" y="2928"/>
                <a:ext cx="25" cy="184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49" name="Rectangle 156"/>
              <p:cNvSpPr>
                <a:spLocks noChangeArrowheads="1"/>
              </p:cNvSpPr>
              <p:nvPr/>
            </p:nvSpPr>
            <p:spPr bwMode="auto">
              <a:xfrm>
                <a:off x="3360" y="2928"/>
                <a:ext cx="25" cy="184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50" name="Rectangle 157"/>
              <p:cNvSpPr>
                <a:spLocks noChangeArrowheads="1"/>
              </p:cNvSpPr>
              <p:nvPr/>
            </p:nvSpPr>
            <p:spPr bwMode="auto">
              <a:xfrm>
                <a:off x="3287" y="2928"/>
                <a:ext cx="25" cy="184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sp>
          <p:nvSpPr>
            <p:cNvPr id="145" name="Rectangle 158"/>
            <p:cNvSpPr>
              <a:spLocks noChangeArrowheads="1"/>
            </p:cNvSpPr>
            <p:nvPr/>
          </p:nvSpPr>
          <p:spPr bwMode="auto">
            <a:xfrm>
              <a:off x="3264" y="2928"/>
              <a:ext cx="25" cy="184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zh-TW" altLang="zh-TW" sz="1800"/>
            </a:p>
          </p:txBody>
        </p:sp>
      </p:grpSp>
      <p:grpSp>
        <p:nvGrpSpPr>
          <p:cNvPr id="163" name="Group 159"/>
          <p:cNvGrpSpPr>
            <a:grpSpLocks/>
          </p:cNvGrpSpPr>
          <p:nvPr/>
        </p:nvGrpSpPr>
        <p:grpSpPr bwMode="auto">
          <a:xfrm>
            <a:off x="5892800" y="3419450"/>
            <a:ext cx="552450" cy="857250"/>
            <a:chOff x="3232" y="3650"/>
            <a:chExt cx="392" cy="540"/>
          </a:xfrm>
        </p:grpSpPr>
        <p:grpSp>
          <p:nvGrpSpPr>
            <p:cNvPr id="164" name="Group 160"/>
            <p:cNvGrpSpPr>
              <a:grpSpLocks/>
            </p:cNvGrpSpPr>
            <p:nvPr/>
          </p:nvGrpSpPr>
          <p:grpSpPr bwMode="auto">
            <a:xfrm flipH="1" flipV="1">
              <a:off x="3232" y="3710"/>
              <a:ext cx="392" cy="240"/>
              <a:chOff x="2437" y="3840"/>
              <a:chExt cx="392" cy="240"/>
            </a:xfrm>
          </p:grpSpPr>
          <p:grpSp>
            <p:nvGrpSpPr>
              <p:cNvPr id="203" name="Group 161"/>
              <p:cNvGrpSpPr>
                <a:grpSpLocks/>
              </p:cNvGrpSpPr>
              <p:nvPr/>
            </p:nvGrpSpPr>
            <p:grpSpPr bwMode="auto">
              <a:xfrm>
                <a:off x="2437" y="3960"/>
                <a:ext cx="392" cy="60"/>
                <a:chOff x="2437" y="3960"/>
                <a:chExt cx="392" cy="60"/>
              </a:xfrm>
            </p:grpSpPr>
            <p:sp>
              <p:nvSpPr>
                <p:cNvPr id="228" name="Rectangle 162"/>
                <p:cNvSpPr>
                  <a:spLocks noChangeArrowheads="1"/>
                </p:cNvSpPr>
                <p:nvPr/>
              </p:nvSpPr>
              <p:spPr bwMode="auto">
                <a:xfrm>
                  <a:off x="2437" y="396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9" name="Rectangle 163"/>
                <p:cNvSpPr>
                  <a:spLocks noChangeArrowheads="1"/>
                </p:cNvSpPr>
                <p:nvPr/>
              </p:nvSpPr>
              <p:spPr bwMode="auto">
                <a:xfrm>
                  <a:off x="2493" y="396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30" name="Rectangle 164"/>
                <p:cNvSpPr>
                  <a:spLocks noChangeArrowheads="1"/>
                </p:cNvSpPr>
                <p:nvPr/>
              </p:nvSpPr>
              <p:spPr bwMode="auto">
                <a:xfrm>
                  <a:off x="2549" y="396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31" name="Rectangle 165"/>
                <p:cNvSpPr>
                  <a:spLocks noChangeArrowheads="1"/>
                </p:cNvSpPr>
                <p:nvPr/>
              </p:nvSpPr>
              <p:spPr bwMode="auto">
                <a:xfrm>
                  <a:off x="2605" y="396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32" name="Rectangle 166"/>
                <p:cNvSpPr>
                  <a:spLocks noChangeArrowheads="1"/>
                </p:cNvSpPr>
                <p:nvPr/>
              </p:nvSpPr>
              <p:spPr bwMode="auto">
                <a:xfrm>
                  <a:off x="2661" y="396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33" name="Rectangle 167"/>
                <p:cNvSpPr>
                  <a:spLocks noChangeArrowheads="1"/>
                </p:cNvSpPr>
                <p:nvPr/>
              </p:nvSpPr>
              <p:spPr bwMode="auto">
                <a:xfrm>
                  <a:off x="2773" y="396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34" name="Rectangle 168"/>
                <p:cNvSpPr>
                  <a:spLocks noChangeArrowheads="1"/>
                </p:cNvSpPr>
                <p:nvPr/>
              </p:nvSpPr>
              <p:spPr bwMode="auto">
                <a:xfrm>
                  <a:off x="2717" y="396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204" name="Group 169"/>
              <p:cNvGrpSpPr>
                <a:grpSpLocks/>
              </p:cNvGrpSpPr>
              <p:nvPr/>
            </p:nvGrpSpPr>
            <p:grpSpPr bwMode="auto">
              <a:xfrm>
                <a:off x="2437" y="4020"/>
                <a:ext cx="392" cy="60"/>
                <a:chOff x="2432" y="4056"/>
                <a:chExt cx="392" cy="60"/>
              </a:xfrm>
            </p:grpSpPr>
            <p:sp>
              <p:nvSpPr>
                <p:cNvPr id="221" name="Rectangle 170"/>
                <p:cNvSpPr>
                  <a:spLocks noChangeArrowheads="1"/>
                </p:cNvSpPr>
                <p:nvPr/>
              </p:nvSpPr>
              <p:spPr bwMode="auto">
                <a:xfrm>
                  <a:off x="2432" y="4056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2" name="Rectangle 171"/>
                <p:cNvSpPr>
                  <a:spLocks noChangeArrowheads="1"/>
                </p:cNvSpPr>
                <p:nvPr/>
              </p:nvSpPr>
              <p:spPr bwMode="auto">
                <a:xfrm>
                  <a:off x="2488" y="4056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3" name="Rectangle 172"/>
                <p:cNvSpPr>
                  <a:spLocks noChangeArrowheads="1"/>
                </p:cNvSpPr>
                <p:nvPr/>
              </p:nvSpPr>
              <p:spPr bwMode="auto">
                <a:xfrm>
                  <a:off x="2544" y="4056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4" name="Rectangle 173"/>
                <p:cNvSpPr>
                  <a:spLocks noChangeArrowheads="1"/>
                </p:cNvSpPr>
                <p:nvPr/>
              </p:nvSpPr>
              <p:spPr bwMode="auto">
                <a:xfrm>
                  <a:off x="2600" y="4056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5" name="Rectangle 174"/>
                <p:cNvSpPr>
                  <a:spLocks noChangeArrowheads="1"/>
                </p:cNvSpPr>
                <p:nvPr/>
              </p:nvSpPr>
              <p:spPr bwMode="auto">
                <a:xfrm>
                  <a:off x="2656" y="4056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6" name="Rectangle 175"/>
                <p:cNvSpPr>
                  <a:spLocks noChangeArrowheads="1"/>
                </p:cNvSpPr>
                <p:nvPr/>
              </p:nvSpPr>
              <p:spPr bwMode="auto">
                <a:xfrm>
                  <a:off x="2768" y="4056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7" name="Rectangle 176"/>
                <p:cNvSpPr>
                  <a:spLocks noChangeArrowheads="1"/>
                </p:cNvSpPr>
                <p:nvPr/>
              </p:nvSpPr>
              <p:spPr bwMode="auto">
                <a:xfrm>
                  <a:off x="2712" y="4056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205" name="Group 177"/>
              <p:cNvGrpSpPr>
                <a:grpSpLocks/>
              </p:cNvGrpSpPr>
              <p:nvPr/>
            </p:nvGrpSpPr>
            <p:grpSpPr bwMode="auto">
              <a:xfrm>
                <a:off x="2437" y="3900"/>
                <a:ext cx="392" cy="60"/>
                <a:chOff x="2421" y="3840"/>
                <a:chExt cx="392" cy="60"/>
              </a:xfrm>
            </p:grpSpPr>
            <p:sp>
              <p:nvSpPr>
                <p:cNvPr id="214" name="Rectangle 178"/>
                <p:cNvSpPr>
                  <a:spLocks noChangeArrowheads="1"/>
                </p:cNvSpPr>
                <p:nvPr/>
              </p:nvSpPr>
              <p:spPr bwMode="auto">
                <a:xfrm>
                  <a:off x="2421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5" name="Rectangle 179"/>
                <p:cNvSpPr>
                  <a:spLocks noChangeArrowheads="1"/>
                </p:cNvSpPr>
                <p:nvPr/>
              </p:nvSpPr>
              <p:spPr bwMode="auto">
                <a:xfrm>
                  <a:off x="2477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6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33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7" name="Rectangle 181"/>
                <p:cNvSpPr>
                  <a:spLocks noChangeArrowheads="1"/>
                </p:cNvSpPr>
                <p:nvPr/>
              </p:nvSpPr>
              <p:spPr bwMode="auto">
                <a:xfrm>
                  <a:off x="2589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8" name="Rectangle 182"/>
                <p:cNvSpPr>
                  <a:spLocks noChangeArrowheads="1"/>
                </p:cNvSpPr>
                <p:nvPr/>
              </p:nvSpPr>
              <p:spPr bwMode="auto">
                <a:xfrm>
                  <a:off x="2645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9" name="Rectangle 183"/>
                <p:cNvSpPr>
                  <a:spLocks noChangeArrowheads="1"/>
                </p:cNvSpPr>
                <p:nvPr/>
              </p:nvSpPr>
              <p:spPr bwMode="auto">
                <a:xfrm>
                  <a:off x="2757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20" name="Rectangle 184"/>
                <p:cNvSpPr>
                  <a:spLocks noChangeArrowheads="1"/>
                </p:cNvSpPr>
                <p:nvPr/>
              </p:nvSpPr>
              <p:spPr bwMode="auto">
                <a:xfrm>
                  <a:off x="2701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grpSp>
            <p:nvGrpSpPr>
              <p:cNvPr id="206" name="Group 185"/>
              <p:cNvGrpSpPr>
                <a:grpSpLocks/>
              </p:cNvGrpSpPr>
              <p:nvPr/>
            </p:nvGrpSpPr>
            <p:grpSpPr bwMode="auto">
              <a:xfrm>
                <a:off x="2437" y="3840"/>
                <a:ext cx="392" cy="60"/>
                <a:chOff x="2178" y="3744"/>
                <a:chExt cx="392" cy="60"/>
              </a:xfrm>
            </p:grpSpPr>
            <p:sp>
              <p:nvSpPr>
                <p:cNvPr id="207" name="Rectangle 186"/>
                <p:cNvSpPr>
                  <a:spLocks noChangeArrowheads="1"/>
                </p:cNvSpPr>
                <p:nvPr/>
              </p:nvSpPr>
              <p:spPr bwMode="auto">
                <a:xfrm>
                  <a:off x="2178" y="3744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08" name="Rectangle 187"/>
                <p:cNvSpPr>
                  <a:spLocks noChangeArrowheads="1"/>
                </p:cNvSpPr>
                <p:nvPr/>
              </p:nvSpPr>
              <p:spPr bwMode="auto">
                <a:xfrm>
                  <a:off x="2234" y="3744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09" name="Rectangle 188"/>
                <p:cNvSpPr>
                  <a:spLocks noChangeArrowheads="1"/>
                </p:cNvSpPr>
                <p:nvPr/>
              </p:nvSpPr>
              <p:spPr bwMode="auto">
                <a:xfrm>
                  <a:off x="2290" y="3744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0" name="Rectangle 189"/>
                <p:cNvSpPr>
                  <a:spLocks noChangeArrowheads="1"/>
                </p:cNvSpPr>
                <p:nvPr/>
              </p:nvSpPr>
              <p:spPr bwMode="auto">
                <a:xfrm>
                  <a:off x="2346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1" name="Rectangle 190"/>
                <p:cNvSpPr>
                  <a:spLocks noChangeArrowheads="1"/>
                </p:cNvSpPr>
                <p:nvPr/>
              </p:nvSpPr>
              <p:spPr bwMode="auto">
                <a:xfrm>
                  <a:off x="2402" y="3744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2" name="Rectangle 191"/>
                <p:cNvSpPr>
                  <a:spLocks noChangeArrowheads="1"/>
                </p:cNvSpPr>
                <p:nvPr/>
              </p:nvSpPr>
              <p:spPr bwMode="auto">
                <a:xfrm>
                  <a:off x="2514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13" name="Rectangle 192"/>
                <p:cNvSpPr>
                  <a:spLocks noChangeArrowheads="1"/>
                </p:cNvSpPr>
                <p:nvPr/>
              </p:nvSpPr>
              <p:spPr bwMode="auto">
                <a:xfrm>
                  <a:off x="2458" y="3744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</p:grpSp>
        <p:grpSp>
          <p:nvGrpSpPr>
            <p:cNvPr id="165" name="Group 193"/>
            <p:cNvGrpSpPr>
              <a:grpSpLocks/>
            </p:cNvGrpSpPr>
            <p:nvPr/>
          </p:nvGrpSpPr>
          <p:grpSpPr bwMode="auto">
            <a:xfrm flipH="1">
              <a:off x="3232" y="3950"/>
              <a:ext cx="392" cy="240"/>
              <a:chOff x="2906" y="3840"/>
              <a:chExt cx="392" cy="240"/>
            </a:xfrm>
          </p:grpSpPr>
          <p:sp>
            <p:nvSpPr>
              <p:cNvPr id="174" name="Rectangle 194"/>
              <p:cNvSpPr>
                <a:spLocks noChangeArrowheads="1"/>
              </p:cNvSpPr>
              <p:nvPr/>
            </p:nvSpPr>
            <p:spPr bwMode="auto">
              <a:xfrm flipH="1">
                <a:off x="3074" y="396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5" name="Rectangle 195"/>
              <p:cNvSpPr>
                <a:spLocks noChangeArrowheads="1"/>
              </p:cNvSpPr>
              <p:nvPr/>
            </p:nvSpPr>
            <p:spPr bwMode="auto">
              <a:xfrm>
                <a:off x="3130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6" name="Rectangle 196"/>
              <p:cNvSpPr>
                <a:spLocks noChangeArrowheads="1"/>
              </p:cNvSpPr>
              <p:nvPr/>
            </p:nvSpPr>
            <p:spPr bwMode="auto">
              <a:xfrm>
                <a:off x="3186" y="396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7" name="Rectangle 197"/>
              <p:cNvSpPr>
                <a:spLocks noChangeArrowheads="1"/>
              </p:cNvSpPr>
              <p:nvPr/>
            </p:nvSpPr>
            <p:spPr bwMode="auto">
              <a:xfrm>
                <a:off x="3242" y="396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8" name="Rectangle 198"/>
              <p:cNvSpPr>
                <a:spLocks noChangeArrowheads="1"/>
              </p:cNvSpPr>
              <p:nvPr/>
            </p:nvSpPr>
            <p:spPr bwMode="auto">
              <a:xfrm>
                <a:off x="3130" y="402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9" name="Rectangle 199"/>
              <p:cNvSpPr>
                <a:spLocks noChangeArrowheads="1"/>
              </p:cNvSpPr>
              <p:nvPr/>
            </p:nvSpPr>
            <p:spPr bwMode="auto">
              <a:xfrm>
                <a:off x="3186" y="402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0" name="Rectangle 200"/>
              <p:cNvSpPr>
                <a:spLocks noChangeArrowheads="1"/>
              </p:cNvSpPr>
              <p:nvPr/>
            </p:nvSpPr>
            <p:spPr bwMode="auto">
              <a:xfrm>
                <a:off x="3242" y="402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1" name="Rectangle 201"/>
              <p:cNvSpPr>
                <a:spLocks noChangeArrowheads="1"/>
              </p:cNvSpPr>
              <p:nvPr/>
            </p:nvSpPr>
            <p:spPr bwMode="auto">
              <a:xfrm flipH="1">
                <a:off x="3074" y="402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2" name="Rectangle 202"/>
              <p:cNvSpPr>
                <a:spLocks noChangeArrowheads="1"/>
              </p:cNvSpPr>
              <p:nvPr/>
            </p:nvSpPr>
            <p:spPr bwMode="auto">
              <a:xfrm flipH="1">
                <a:off x="3242" y="390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3" name="Rectangle 203"/>
              <p:cNvSpPr>
                <a:spLocks noChangeArrowheads="1"/>
              </p:cNvSpPr>
              <p:nvPr/>
            </p:nvSpPr>
            <p:spPr bwMode="auto">
              <a:xfrm flipH="1">
                <a:off x="3186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4" name="Rectangle 204"/>
              <p:cNvSpPr>
                <a:spLocks noChangeArrowheads="1"/>
              </p:cNvSpPr>
              <p:nvPr/>
            </p:nvSpPr>
            <p:spPr bwMode="auto">
              <a:xfrm flipH="1">
                <a:off x="3130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5" name="Rectangle 205"/>
              <p:cNvSpPr>
                <a:spLocks noChangeArrowheads="1"/>
              </p:cNvSpPr>
              <p:nvPr/>
            </p:nvSpPr>
            <p:spPr bwMode="auto">
              <a:xfrm flipH="1">
                <a:off x="3074" y="390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6" name="Rectangle 206"/>
              <p:cNvSpPr>
                <a:spLocks noChangeArrowheads="1"/>
              </p:cNvSpPr>
              <p:nvPr/>
            </p:nvSpPr>
            <p:spPr bwMode="auto">
              <a:xfrm flipH="1" flipV="1">
                <a:off x="3018" y="390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7" name="Rectangle 207"/>
              <p:cNvSpPr>
                <a:spLocks noChangeArrowheads="1"/>
              </p:cNvSpPr>
              <p:nvPr/>
            </p:nvSpPr>
            <p:spPr bwMode="auto">
              <a:xfrm flipH="1" flipV="1">
                <a:off x="2906" y="390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88" name="Rectangle 208"/>
              <p:cNvSpPr>
                <a:spLocks noChangeArrowheads="1"/>
              </p:cNvSpPr>
              <p:nvPr/>
            </p:nvSpPr>
            <p:spPr bwMode="auto">
              <a:xfrm flipH="1" flipV="1">
                <a:off x="2962" y="390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grpSp>
            <p:nvGrpSpPr>
              <p:cNvPr id="189" name="Group 209"/>
              <p:cNvGrpSpPr>
                <a:grpSpLocks/>
              </p:cNvGrpSpPr>
              <p:nvPr/>
            </p:nvGrpSpPr>
            <p:grpSpPr bwMode="auto">
              <a:xfrm>
                <a:off x="2906" y="3840"/>
                <a:ext cx="392" cy="60"/>
                <a:chOff x="2906" y="3840"/>
                <a:chExt cx="392" cy="60"/>
              </a:xfrm>
            </p:grpSpPr>
            <p:sp>
              <p:nvSpPr>
                <p:cNvPr id="196" name="Rectangle 210"/>
                <p:cNvSpPr>
                  <a:spLocks noChangeArrowheads="1"/>
                </p:cNvSpPr>
                <p:nvPr/>
              </p:nvSpPr>
              <p:spPr bwMode="auto">
                <a:xfrm flipH="1">
                  <a:off x="3242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97" name="Rectangle 211"/>
                <p:cNvSpPr>
                  <a:spLocks noChangeArrowheads="1"/>
                </p:cNvSpPr>
                <p:nvPr/>
              </p:nvSpPr>
              <p:spPr bwMode="auto">
                <a:xfrm flipH="1">
                  <a:off x="3186" y="3840"/>
                  <a:ext cx="56" cy="60"/>
                </a:xfrm>
                <a:prstGeom prst="rect">
                  <a:avLst/>
                </a:prstGeom>
                <a:solidFill>
                  <a:srgbClr val="FAFD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98" name="Rectangle 212"/>
                <p:cNvSpPr>
                  <a:spLocks noChangeArrowheads="1"/>
                </p:cNvSpPr>
                <p:nvPr/>
              </p:nvSpPr>
              <p:spPr bwMode="auto">
                <a:xfrm flipH="1">
                  <a:off x="3130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199" name="Rectangle 213"/>
                <p:cNvSpPr>
                  <a:spLocks noChangeArrowheads="1"/>
                </p:cNvSpPr>
                <p:nvPr/>
              </p:nvSpPr>
              <p:spPr bwMode="auto">
                <a:xfrm flipH="1">
                  <a:off x="3074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00" name="Rectangle 214"/>
                <p:cNvSpPr>
                  <a:spLocks noChangeArrowheads="1"/>
                </p:cNvSpPr>
                <p:nvPr/>
              </p:nvSpPr>
              <p:spPr bwMode="auto">
                <a:xfrm flipH="1" flipV="1">
                  <a:off x="3018" y="3840"/>
                  <a:ext cx="56" cy="60"/>
                </a:xfrm>
                <a:prstGeom prst="rect">
                  <a:avLst/>
                </a:prstGeom>
                <a:solidFill>
                  <a:srgbClr val="51DC00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01" name="Rectangle 215"/>
                <p:cNvSpPr>
                  <a:spLocks noChangeArrowheads="1"/>
                </p:cNvSpPr>
                <p:nvPr/>
              </p:nvSpPr>
              <p:spPr bwMode="auto">
                <a:xfrm flipH="1" flipV="1">
                  <a:off x="2906" y="3840"/>
                  <a:ext cx="56" cy="60"/>
                </a:xfrm>
                <a:prstGeom prst="rect">
                  <a:avLst/>
                </a:prstGeom>
                <a:solidFill>
                  <a:schemeClr val="bg1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  <p:sp>
              <p:nvSpPr>
                <p:cNvPr id="202" name="Rectangle 216"/>
                <p:cNvSpPr>
                  <a:spLocks noChangeArrowheads="1"/>
                </p:cNvSpPr>
                <p:nvPr/>
              </p:nvSpPr>
              <p:spPr bwMode="auto">
                <a:xfrm flipH="1" flipV="1">
                  <a:off x="2962" y="3840"/>
                  <a:ext cx="56" cy="60"/>
                </a:xfrm>
                <a:prstGeom prst="rect">
                  <a:avLst/>
                </a:prstGeom>
                <a:solidFill>
                  <a:srgbClr val="FC0128"/>
                </a:solidFill>
                <a:ln w="317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endParaRPr lang="zh-TW" altLang="zh-TW" sz="1800"/>
                </a:p>
              </p:txBody>
            </p:sp>
          </p:grpSp>
          <p:sp>
            <p:nvSpPr>
              <p:cNvPr id="190" name="Rectangle 217"/>
              <p:cNvSpPr>
                <a:spLocks noChangeArrowheads="1"/>
              </p:cNvSpPr>
              <p:nvPr/>
            </p:nvSpPr>
            <p:spPr bwMode="auto">
              <a:xfrm flipH="1" flipV="1">
                <a:off x="3018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91" name="Rectangle 218"/>
              <p:cNvSpPr>
                <a:spLocks noChangeArrowheads="1"/>
              </p:cNvSpPr>
              <p:nvPr/>
            </p:nvSpPr>
            <p:spPr bwMode="auto">
              <a:xfrm flipH="1" flipV="1">
                <a:off x="2906" y="396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92" name="Rectangle 219"/>
              <p:cNvSpPr>
                <a:spLocks noChangeArrowheads="1"/>
              </p:cNvSpPr>
              <p:nvPr/>
            </p:nvSpPr>
            <p:spPr bwMode="auto">
              <a:xfrm flipH="1" flipV="1">
                <a:off x="2962" y="396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93" name="Rectangle 220"/>
              <p:cNvSpPr>
                <a:spLocks noChangeArrowheads="1"/>
              </p:cNvSpPr>
              <p:nvPr/>
            </p:nvSpPr>
            <p:spPr bwMode="auto">
              <a:xfrm flipH="1" flipV="1">
                <a:off x="3018" y="402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94" name="Rectangle 221"/>
              <p:cNvSpPr>
                <a:spLocks noChangeArrowheads="1"/>
              </p:cNvSpPr>
              <p:nvPr/>
            </p:nvSpPr>
            <p:spPr bwMode="auto">
              <a:xfrm flipH="1" flipV="1">
                <a:off x="2906" y="402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95" name="Rectangle 222"/>
              <p:cNvSpPr>
                <a:spLocks noChangeArrowheads="1"/>
              </p:cNvSpPr>
              <p:nvPr/>
            </p:nvSpPr>
            <p:spPr bwMode="auto">
              <a:xfrm flipH="1" flipV="1">
                <a:off x="2962" y="402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  <p:grpSp>
          <p:nvGrpSpPr>
            <p:cNvPr id="166" name="Group 223"/>
            <p:cNvGrpSpPr>
              <a:grpSpLocks/>
            </p:cNvGrpSpPr>
            <p:nvPr/>
          </p:nvGrpSpPr>
          <p:grpSpPr bwMode="auto">
            <a:xfrm>
              <a:off x="3232" y="3650"/>
              <a:ext cx="392" cy="60"/>
              <a:chOff x="2906" y="3840"/>
              <a:chExt cx="392" cy="60"/>
            </a:xfrm>
          </p:grpSpPr>
          <p:sp>
            <p:nvSpPr>
              <p:cNvPr id="167" name="Rectangle 224"/>
              <p:cNvSpPr>
                <a:spLocks noChangeArrowheads="1"/>
              </p:cNvSpPr>
              <p:nvPr/>
            </p:nvSpPr>
            <p:spPr bwMode="auto">
              <a:xfrm flipH="1">
                <a:off x="3242" y="384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68" name="Rectangle 225"/>
              <p:cNvSpPr>
                <a:spLocks noChangeArrowheads="1"/>
              </p:cNvSpPr>
              <p:nvPr/>
            </p:nvSpPr>
            <p:spPr bwMode="auto">
              <a:xfrm flipH="1">
                <a:off x="3186" y="3840"/>
                <a:ext cx="56" cy="60"/>
              </a:xfrm>
              <a:prstGeom prst="rect">
                <a:avLst/>
              </a:prstGeom>
              <a:solidFill>
                <a:srgbClr val="FAFD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69" name="Rectangle 226"/>
              <p:cNvSpPr>
                <a:spLocks noChangeArrowheads="1"/>
              </p:cNvSpPr>
              <p:nvPr/>
            </p:nvSpPr>
            <p:spPr bwMode="auto">
              <a:xfrm flipH="1">
                <a:off x="3130" y="384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0" name="Rectangle 227"/>
              <p:cNvSpPr>
                <a:spLocks noChangeArrowheads="1"/>
              </p:cNvSpPr>
              <p:nvPr/>
            </p:nvSpPr>
            <p:spPr bwMode="auto">
              <a:xfrm flipH="1">
                <a:off x="3074" y="384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1" name="Rectangle 228"/>
              <p:cNvSpPr>
                <a:spLocks noChangeArrowheads="1"/>
              </p:cNvSpPr>
              <p:nvPr/>
            </p:nvSpPr>
            <p:spPr bwMode="auto">
              <a:xfrm flipH="1" flipV="1">
                <a:off x="3018" y="3840"/>
                <a:ext cx="56" cy="60"/>
              </a:xfrm>
              <a:prstGeom prst="rect">
                <a:avLst/>
              </a:prstGeom>
              <a:solidFill>
                <a:srgbClr val="51DC00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2" name="Rectangle 229"/>
              <p:cNvSpPr>
                <a:spLocks noChangeArrowheads="1"/>
              </p:cNvSpPr>
              <p:nvPr/>
            </p:nvSpPr>
            <p:spPr bwMode="auto">
              <a:xfrm flipH="1" flipV="1">
                <a:off x="2906" y="3840"/>
                <a:ext cx="56" cy="60"/>
              </a:xfrm>
              <a:prstGeom prst="rect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  <p:sp>
            <p:nvSpPr>
              <p:cNvPr id="173" name="Rectangle 230"/>
              <p:cNvSpPr>
                <a:spLocks noChangeArrowheads="1"/>
              </p:cNvSpPr>
              <p:nvPr/>
            </p:nvSpPr>
            <p:spPr bwMode="auto">
              <a:xfrm flipH="1" flipV="1">
                <a:off x="2962" y="3840"/>
                <a:ext cx="56" cy="60"/>
              </a:xfrm>
              <a:prstGeom prst="rect">
                <a:avLst/>
              </a:prstGeom>
              <a:solidFill>
                <a:srgbClr val="FC0128"/>
              </a:solidFill>
              <a:ln w="31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eaLnBrk="1" hangingPunct="1"/>
                <a:endParaRPr lang="zh-TW" altLang="zh-TW" sz="1800"/>
              </a:p>
            </p:txBody>
          </p:sp>
        </p:grpSp>
      </p:grpSp>
      <p:grpSp>
        <p:nvGrpSpPr>
          <p:cNvPr id="235" name="Group 231"/>
          <p:cNvGrpSpPr>
            <a:grpSpLocks/>
          </p:cNvGrpSpPr>
          <p:nvPr/>
        </p:nvGrpSpPr>
        <p:grpSpPr bwMode="auto">
          <a:xfrm>
            <a:off x="5046663" y="2990825"/>
            <a:ext cx="204787" cy="1751013"/>
            <a:chOff x="4559" y="2448"/>
            <a:chExt cx="145" cy="1103"/>
          </a:xfrm>
        </p:grpSpPr>
        <p:grpSp>
          <p:nvGrpSpPr>
            <p:cNvPr id="236" name="Group 232"/>
            <p:cNvGrpSpPr>
              <a:grpSpLocks/>
            </p:cNvGrpSpPr>
            <p:nvPr/>
          </p:nvGrpSpPr>
          <p:grpSpPr bwMode="auto">
            <a:xfrm rot="-5400000">
              <a:off x="4464" y="2544"/>
              <a:ext cx="336" cy="144"/>
              <a:chOff x="3504" y="2976"/>
              <a:chExt cx="384" cy="288"/>
            </a:xfrm>
          </p:grpSpPr>
          <p:sp>
            <p:nvSpPr>
              <p:cNvPr id="245" name="Freeform 233"/>
              <p:cNvSpPr>
                <a:spLocks/>
              </p:cNvSpPr>
              <p:nvPr/>
            </p:nvSpPr>
            <p:spPr bwMode="auto">
              <a:xfrm>
                <a:off x="3504" y="2976"/>
                <a:ext cx="384" cy="96"/>
              </a:xfrm>
              <a:custGeom>
                <a:avLst/>
                <a:gdLst>
                  <a:gd name="T0" fmla="*/ 0 w 384"/>
                  <a:gd name="T1" fmla="*/ 0 h 96"/>
                  <a:gd name="T2" fmla="*/ 48 w 384"/>
                  <a:gd name="T3" fmla="*/ 96 h 96"/>
                  <a:gd name="T4" fmla="*/ 336 w 384"/>
                  <a:gd name="T5" fmla="*/ 96 h 96"/>
                  <a:gd name="T6" fmla="*/ 384 w 384"/>
                  <a:gd name="T7" fmla="*/ 0 h 96"/>
                  <a:gd name="T8" fmla="*/ 240 w 384"/>
                  <a:gd name="T9" fmla="*/ 0 h 96"/>
                  <a:gd name="T10" fmla="*/ 192 w 384"/>
                  <a:gd name="T11" fmla="*/ 48 h 96"/>
                  <a:gd name="T12" fmla="*/ 144 w 384"/>
                  <a:gd name="T13" fmla="*/ 0 h 96"/>
                  <a:gd name="T14" fmla="*/ 0 w 384"/>
                  <a:gd name="T15" fmla="*/ 0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84"/>
                  <a:gd name="T25" fmla="*/ 0 h 96"/>
                  <a:gd name="T26" fmla="*/ 384 w 384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84" h="96">
                    <a:moveTo>
                      <a:pt x="0" y="0"/>
                    </a:moveTo>
                    <a:lnTo>
                      <a:pt x="48" y="96"/>
                    </a:lnTo>
                    <a:lnTo>
                      <a:pt x="336" y="96"/>
                    </a:lnTo>
                    <a:lnTo>
                      <a:pt x="384" y="0"/>
                    </a:lnTo>
                    <a:lnTo>
                      <a:pt x="240" y="0"/>
                    </a:lnTo>
                    <a:lnTo>
                      <a:pt x="192" y="48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D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6" name="Freeform 234"/>
              <p:cNvSpPr>
                <a:spLocks/>
              </p:cNvSpPr>
              <p:nvPr/>
            </p:nvSpPr>
            <p:spPr bwMode="auto">
              <a:xfrm>
                <a:off x="3552" y="3072"/>
                <a:ext cx="288" cy="96"/>
              </a:xfrm>
              <a:custGeom>
                <a:avLst/>
                <a:gdLst>
                  <a:gd name="T0" fmla="*/ 0 w 288"/>
                  <a:gd name="T1" fmla="*/ 0 h 96"/>
                  <a:gd name="T2" fmla="*/ 288 w 288"/>
                  <a:gd name="T3" fmla="*/ 0 h 96"/>
                  <a:gd name="T4" fmla="*/ 240 w 288"/>
                  <a:gd name="T5" fmla="*/ 96 h 96"/>
                  <a:gd name="T6" fmla="*/ 48 w 288"/>
                  <a:gd name="T7" fmla="*/ 96 h 96"/>
                  <a:gd name="T8" fmla="*/ 0 w 288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96"/>
                  <a:gd name="T17" fmla="*/ 288 w 288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96">
                    <a:moveTo>
                      <a:pt x="0" y="0"/>
                    </a:moveTo>
                    <a:lnTo>
                      <a:pt x="288" y="0"/>
                    </a:lnTo>
                    <a:lnTo>
                      <a:pt x="240" y="96"/>
                    </a:lnTo>
                    <a:lnTo>
                      <a:pt x="48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0128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7" name="Freeform 235"/>
              <p:cNvSpPr>
                <a:spLocks/>
              </p:cNvSpPr>
              <p:nvPr/>
            </p:nvSpPr>
            <p:spPr bwMode="auto">
              <a:xfrm>
                <a:off x="3600" y="3168"/>
                <a:ext cx="192" cy="96"/>
              </a:xfrm>
              <a:custGeom>
                <a:avLst/>
                <a:gdLst>
                  <a:gd name="T0" fmla="*/ 0 w 192"/>
                  <a:gd name="T1" fmla="*/ 0 h 96"/>
                  <a:gd name="T2" fmla="*/ 48 w 192"/>
                  <a:gd name="T3" fmla="*/ 96 h 96"/>
                  <a:gd name="T4" fmla="*/ 144 w 192"/>
                  <a:gd name="T5" fmla="*/ 96 h 96"/>
                  <a:gd name="T6" fmla="*/ 192 w 192"/>
                  <a:gd name="T7" fmla="*/ 0 h 96"/>
                  <a:gd name="T8" fmla="*/ 0 w 192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2"/>
                  <a:gd name="T16" fmla="*/ 0 h 96"/>
                  <a:gd name="T17" fmla="*/ 192 w 192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2" h="96">
                    <a:moveTo>
                      <a:pt x="0" y="0"/>
                    </a:moveTo>
                    <a:lnTo>
                      <a:pt x="48" y="96"/>
                    </a:lnTo>
                    <a:lnTo>
                      <a:pt x="144" y="96"/>
                    </a:lnTo>
                    <a:lnTo>
                      <a:pt x="1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37" name="Group 236"/>
            <p:cNvGrpSpPr>
              <a:grpSpLocks/>
            </p:cNvGrpSpPr>
            <p:nvPr/>
          </p:nvGrpSpPr>
          <p:grpSpPr bwMode="auto">
            <a:xfrm>
              <a:off x="4560" y="2832"/>
              <a:ext cx="144" cy="336"/>
              <a:chOff x="4319" y="2831"/>
              <a:chExt cx="144" cy="336"/>
            </a:xfrm>
          </p:grpSpPr>
          <p:sp>
            <p:nvSpPr>
              <p:cNvPr id="242" name="Freeform 237"/>
              <p:cNvSpPr>
                <a:spLocks/>
              </p:cNvSpPr>
              <p:nvPr/>
            </p:nvSpPr>
            <p:spPr bwMode="auto">
              <a:xfrm rot="-5400000">
                <a:off x="4175" y="2975"/>
                <a:ext cx="336" cy="48"/>
              </a:xfrm>
              <a:custGeom>
                <a:avLst/>
                <a:gdLst>
                  <a:gd name="T0" fmla="*/ 0 w 384"/>
                  <a:gd name="T1" fmla="*/ 0 h 96"/>
                  <a:gd name="T2" fmla="*/ 15 w 384"/>
                  <a:gd name="T3" fmla="*/ 1 h 96"/>
                  <a:gd name="T4" fmla="*/ 102 w 384"/>
                  <a:gd name="T5" fmla="*/ 1 h 96"/>
                  <a:gd name="T6" fmla="*/ 116 w 384"/>
                  <a:gd name="T7" fmla="*/ 0 h 96"/>
                  <a:gd name="T8" fmla="*/ 73 w 384"/>
                  <a:gd name="T9" fmla="*/ 0 h 96"/>
                  <a:gd name="T10" fmla="*/ 59 w 384"/>
                  <a:gd name="T11" fmla="*/ 1 h 96"/>
                  <a:gd name="T12" fmla="*/ 44 w 384"/>
                  <a:gd name="T13" fmla="*/ 0 h 96"/>
                  <a:gd name="T14" fmla="*/ 0 w 384"/>
                  <a:gd name="T15" fmla="*/ 0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84"/>
                  <a:gd name="T25" fmla="*/ 0 h 96"/>
                  <a:gd name="T26" fmla="*/ 384 w 384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84" h="96">
                    <a:moveTo>
                      <a:pt x="0" y="0"/>
                    </a:moveTo>
                    <a:lnTo>
                      <a:pt x="48" y="96"/>
                    </a:lnTo>
                    <a:lnTo>
                      <a:pt x="336" y="96"/>
                    </a:lnTo>
                    <a:lnTo>
                      <a:pt x="384" y="0"/>
                    </a:lnTo>
                    <a:lnTo>
                      <a:pt x="240" y="0"/>
                    </a:lnTo>
                    <a:lnTo>
                      <a:pt x="192" y="48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DC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3" name="Freeform 238"/>
              <p:cNvSpPr>
                <a:spLocks/>
              </p:cNvSpPr>
              <p:nvPr/>
            </p:nvSpPr>
            <p:spPr bwMode="auto">
              <a:xfrm rot="-5400000">
                <a:off x="4266" y="2976"/>
                <a:ext cx="252" cy="48"/>
              </a:xfrm>
              <a:custGeom>
                <a:avLst/>
                <a:gdLst>
                  <a:gd name="T0" fmla="*/ 0 w 288"/>
                  <a:gd name="T1" fmla="*/ 0 h 96"/>
                  <a:gd name="T2" fmla="*/ 88 w 288"/>
                  <a:gd name="T3" fmla="*/ 0 h 96"/>
                  <a:gd name="T4" fmla="*/ 73 w 288"/>
                  <a:gd name="T5" fmla="*/ 1 h 96"/>
                  <a:gd name="T6" fmla="*/ 15 w 288"/>
                  <a:gd name="T7" fmla="*/ 1 h 96"/>
                  <a:gd name="T8" fmla="*/ 0 w 288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96"/>
                  <a:gd name="T17" fmla="*/ 288 w 288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96">
                    <a:moveTo>
                      <a:pt x="0" y="0"/>
                    </a:moveTo>
                    <a:lnTo>
                      <a:pt x="288" y="0"/>
                    </a:lnTo>
                    <a:lnTo>
                      <a:pt x="240" y="96"/>
                    </a:lnTo>
                    <a:lnTo>
                      <a:pt x="48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51DC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4" name="Freeform 239"/>
              <p:cNvSpPr>
                <a:spLocks/>
              </p:cNvSpPr>
              <p:nvPr/>
            </p:nvSpPr>
            <p:spPr bwMode="auto">
              <a:xfrm rot="-5400000">
                <a:off x="4355" y="2975"/>
                <a:ext cx="168" cy="48"/>
              </a:xfrm>
              <a:custGeom>
                <a:avLst/>
                <a:gdLst>
                  <a:gd name="T0" fmla="*/ 0 w 192"/>
                  <a:gd name="T1" fmla="*/ 0 h 96"/>
                  <a:gd name="T2" fmla="*/ 15 w 192"/>
                  <a:gd name="T3" fmla="*/ 1 h 96"/>
                  <a:gd name="T4" fmla="*/ 44 w 192"/>
                  <a:gd name="T5" fmla="*/ 1 h 96"/>
                  <a:gd name="T6" fmla="*/ 59 w 192"/>
                  <a:gd name="T7" fmla="*/ 0 h 96"/>
                  <a:gd name="T8" fmla="*/ 0 w 192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2"/>
                  <a:gd name="T16" fmla="*/ 0 h 96"/>
                  <a:gd name="T17" fmla="*/ 192 w 192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2" h="96">
                    <a:moveTo>
                      <a:pt x="0" y="0"/>
                    </a:moveTo>
                    <a:lnTo>
                      <a:pt x="48" y="96"/>
                    </a:lnTo>
                    <a:lnTo>
                      <a:pt x="144" y="96"/>
                    </a:lnTo>
                    <a:lnTo>
                      <a:pt x="1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0128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  <p:grpSp>
          <p:nvGrpSpPr>
            <p:cNvPr id="238" name="Group 240"/>
            <p:cNvGrpSpPr>
              <a:grpSpLocks/>
            </p:cNvGrpSpPr>
            <p:nvPr/>
          </p:nvGrpSpPr>
          <p:grpSpPr bwMode="auto">
            <a:xfrm>
              <a:off x="4559" y="3215"/>
              <a:ext cx="144" cy="336"/>
              <a:chOff x="4559" y="3215"/>
              <a:chExt cx="144" cy="336"/>
            </a:xfrm>
          </p:grpSpPr>
          <p:sp>
            <p:nvSpPr>
              <p:cNvPr id="239" name="Freeform 241"/>
              <p:cNvSpPr>
                <a:spLocks/>
              </p:cNvSpPr>
              <p:nvPr/>
            </p:nvSpPr>
            <p:spPr bwMode="auto">
              <a:xfrm rot="-5400000">
                <a:off x="4415" y="3359"/>
                <a:ext cx="336" cy="48"/>
              </a:xfrm>
              <a:custGeom>
                <a:avLst/>
                <a:gdLst>
                  <a:gd name="T0" fmla="*/ 0 w 384"/>
                  <a:gd name="T1" fmla="*/ 0 h 96"/>
                  <a:gd name="T2" fmla="*/ 15 w 384"/>
                  <a:gd name="T3" fmla="*/ 1 h 96"/>
                  <a:gd name="T4" fmla="*/ 102 w 384"/>
                  <a:gd name="T5" fmla="*/ 1 h 96"/>
                  <a:gd name="T6" fmla="*/ 116 w 384"/>
                  <a:gd name="T7" fmla="*/ 0 h 96"/>
                  <a:gd name="T8" fmla="*/ 73 w 384"/>
                  <a:gd name="T9" fmla="*/ 0 h 96"/>
                  <a:gd name="T10" fmla="*/ 59 w 384"/>
                  <a:gd name="T11" fmla="*/ 1 h 96"/>
                  <a:gd name="T12" fmla="*/ 44 w 384"/>
                  <a:gd name="T13" fmla="*/ 0 h 96"/>
                  <a:gd name="T14" fmla="*/ 0 w 384"/>
                  <a:gd name="T15" fmla="*/ 0 h 9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84"/>
                  <a:gd name="T25" fmla="*/ 0 h 96"/>
                  <a:gd name="T26" fmla="*/ 384 w 384"/>
                  <a:gd name="T27" fmla="*/ 96 h 9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84" h="96">
                    <a:moveTo>
                      <a:pt x="0" y="0"/>
                    </a:moveTo>
                    <a:lnTo>
                      <a:pt x="48" y="96"/>
                    </a:lnTo>
                    <a:lnTo>
                      <a:pt x="336" y="96"/>
                    </a:lnTo>
                    <a:lnTo>
                      <a:pt x="384" y="0"/>
                    </a:lnTo>
                    <a:lnTo>
                      <a:pt x="240" y="0"/>
                    </a:lnTo>
                    <a:lnTo>
                      <a:pt x="192" y="48"/>
                    </a:lnTo>
                    <a:lnTo>
                      <a:pt x="14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C0128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0" name="Freeform 242"/>
              <p:cNvSpPr>
                <a:spLocks/>
              </p:cNvSpPr>
              <p:nvPr/>
            </p:nvSpPr>
            <p:spPr bwMode="auto">
              <a:xfrm rot="-5400000">
                <a:off x="4506" y="3360"/>
                <a:ext cx="252" cy="48"/>
              </a:xfrm>
              <a:custGeom>
                <a:avLst/>
                <a:gdLst>
                  <a:gd name="T0" fmla="*/ 0 w 288"/>
                  <a:gd name="T1" fmla="*/ 0 h 96"/>
                  <a:gd name="T2" fmla="*/ 88 w 288"/>
                  <a:gd name="T3" fmla="*/ 0 h 96"/>
                  <a:gd name="T4" fmla="*/ 73 w 288"/>
                  <a:gd name="T5" fmla="*/ 1 h 96"/>
                  <a:gd name="T6" fmla="*/ 15 w 288"/>
                  <a:gd name="T7" fmla="*/ 1 h 96"/>
                  <a:gd name="T8" fmla="*/ 0 w 288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88"/>
                  <a:gd name="T16" fmla="*/ 0 h 96"/>
                  <a:gd name="T17" fmla="*/ 288 w 288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88" h="96">
                    <a:moveTo>
                      <a:pt x="0" y="0"/>
                    </a:moveTo>
                    <a:lnTo>
                      <a:pt x="288" y="0"/>
                    </a:lnTo>
                    <a:lnTo>
                      <a:pt x="240" y="96"/>
                    </a:lnTo>
                    <a:lnTo>
                      <a:pt x="48" y="96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241" name="Freeform 243"/>
              <p:cNvSpPr>
                <a:spLocks/>
              </p:cNvSpPr>
              <p:nvPr/>
            </p:nvSpPr>
            <p:spPr bwMode="auto">
              <a:xfrm rot="-5400000">
                <a:off x="4595" y="3359"/>
                <a:ext cx="168" cy="48"/>
              </a:xfrm>
              <a:custGeom>
                <a:avLst/>
                <a:gdLst>
                  <a:gd name="T0" fmla="*/ 0 w 192"/>
                  <a:gd name="T1" fmla="*/ 0 h 96"/>
                  <a:gd name="T2" fmla="*/ 15 w 192"/>
                  <a:gd name="T3" fmla="*/ 1 h 96"/>
                  <a:gd name="T4" fmla="*/ 44 w 192"/>
                  <a:gd name="T5" fmla="*/ 1 h 96"/>
                  <a:gd name="T6" fmla="*/ 59 w 192"/>
                  <a:gd name="T7" fmla="*/ 0 h 96"/>
                  <a:gd name="T8" fmla="*/ 0 w 192"/>
                  <a:gd name="T9" fmla="*/ 0 h 9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2"/>
                  <a:gd name="T16" fmla="*/ 0 h 96"/>
                  <a:gd name="T17" fmla="*/ 192 w 192"/>
                  <a:gd name="T18" fmla="*/ 96 h 9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2" h="96">
                    <a:moveTo>
                      <a:pt x="0" y="0"/>
                    </a:moveTo>
                    <a:lnTo>
                      <a:pt x="48" y="96"/>
                    </a:lnTo>
                    <a:lnTo>
                      <a:pt x="144" y="96"/>
                    </a:lnTo>
                    <a:lnTo>
                      <a:pt x="192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AFD00"/>
              </a:solidFill>
              <a:ln w="31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</p:grpSp>
      </p:grpSp>
      <p:grpSp>
        <p:nvGrpSpPr>
          <p:cNvPr id="248" name="Group 244"/>
          <p:cNvGrpSpPr>
            <a:grpSpLocks/>
          </p:cNvGrpSpPr>
          <p:nvPr/>
        </p:nvGrpSpPr>
        <p:grpSpPr bwMode="auto">
          <a:xfrm>
            <a:off x="7923213" y="3559150"/>
            <a:ext cx="406400" cy="619125"/>
            <a:chOff x="5663" y="2692"/>
            <a:chExt cx="288" cy="390"/>
          </a:xfrm>
        </p:grpSpPr>
        <p:sp>
          <p:nvSpPr>
            <p:cNvPr id="249" name="Rectangle 245"/>
            <p:cNvSpPr>
              <a:spLocks noChangeArrowheads="1"/>
            </p:cNvSpPr>
            <p:nvPr/>
          </p:nvSpPr>
          <p:spPr bwMode="auto">
            <a:xfrm rot="5400000">
              <a:off x="5846" y="2848"/>
              <a:ext cx="65" cy="144"/>
            </a:xfrm>
            <a:prstGeom prst="rect">
              <a:avLst/>
            </a:prstGeom>
            <a:solidFill>
              <a:srgbClr val="51DC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0" name="Rectangle 246"/>
            <p:cNvSpPr>
              <a:spLocks noChangeArrowheads="1"/>
            </p:cNvSpPr>
            <p:nvPr/>
          </p:nvSpPr>
          <p:spPr bwMode="auto">
            <a:xfrm rot="5400000">
              <a:off x="5702" y="2848"/>
              <a:ext cx="65" cy="14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1" name="Rectangle 247"/>
            <p:cNvSpPr>
              <a:spLocks noChangeArrowheads="1"/>
            </p:cNvSpPr>
            <p:nvPr/>
          </p:nvSpPr>
          <p:spPr bwMode="auto">
            <a:xfrm rot="5400000">
              <a:off x="5846" y="2783"/>
              <a:ext cx="65" cy="14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2" name="Rectangle 248"/>
            <p:cNvSpPr>
              <a:spLocks noChangeArrowheads="1"/>
            </p:cNvSpPr>
            <p:nvPr/>
          </p:nvSpPr>
          <p:spPr bwMode="auto">
            <a:xfrm rot="5400000">
              <a:off x="5702" y="2783"/>
              <a:ext cx="65" cy="144"/>
            </a:xfrm>
            <a:prstGeom prst="rect">
              <a:avLst/>
            </a:prstGeom>
            <a:gradFill rotWithShape="0">
              <a:gsLst>
                <a:gs pos="0">
                  <a:srgbClr val="F10534"/>
                </a:gs>
                <a:gs pos="100000">
                  <a:srgbClr val="D8052F"/>
                </a:gs>
              </a:gsLst>
              <a:lin ang="0" scaled="1"/>
            </a:gra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3" name="Rectangle 249"/>
            <p:cNvSpPr>
              <a:spLocks noChangeArrowheads="1"/>
            </p:cNvSpPr>
            <p:nvPr/>
          </p:nvSpPr>
          <p:spPr bwMode="auto">
            <a:xfrm rot="16200000" flipV="1">
              <a:off x="5846" y="2718"/>
              <a:ext cx="65" cy="144"/>
            </a:xfrm>
            <a:prstGeom prst="rect">
              <a:avLst/>
            </a:prstGeom>
            <a:solidFill>
              <a:srgbClr val="51DC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4" name="Rectangle 250"/>
            <p:cNvSpPr>
              <a:spLocks noChangeArrowheads="1"/>
            </p:cNvSpPr>
            <p:nvPr/>
          </p:nvSpPr>
          <p:spPr bwMode="auto">
            <a:xfrm rot="16200000" flipV="1">
              <a:off x="5702" y="2718"/>
              <a:ext cx="65" cy="14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5" name="Rectangle 251"/>
            <p:cNvSpPr>
              <a:spLocks noChangeArrowheads="1"/>
            </p:cNvSpPr>
            <p:nvPr/>
          </p:nvSpPr>
          <p:spPr bwMode="auto">
            <a:xfrm rot="-5400000">
              <a:off x="5846" y="2653"/>
              <a:ext cx="65" cy="144"/>
            </a:xfrm>
            <a:prstGeom prst="rect">
              <a:avLst/>
            </a:prstGeom>
            <a:solidFill>
              <a:srgbClr val="FAFD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6" name="Rectangle 252"/>
            <p:cNvSpPr>
              <a:spLocks noChangeArrowheads="1"/>
            </p:cNvSpPr>
            <p:nvPr/>
          </p:nvSpPr>
          <p:spPr bwMode="auto">
            <a:xfrm rot="-5400000">
              <a:off x="5702" y="2653"/>
              <a:ext cx="65" cy="144"/>
            </a:xfrm>
            <a:prstGeom prst="rect">
              <a:avLst/>
            </a:prstGeom>
            <a:solidFill>
              <a:srgbClr val="51DC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7" name="Rectangle 253"/>
            <p:cNvSpPr>
              <a:spLocks noChangeArrowheads="1"/>
            </p:cNvSpPr>
            <p:nvPr/>
          </p:nvSpPr>
          <p:spPr bwMode="auto">
            <a:xfrm rot="5400000" flipH="1" flipV="1">
              <a:off x="5846" y="2913"/>
              <a:ext cx="65" cy="144"/>
            </a:xfrm>
            <a:prstGeom prst="rect">
              <a:avLst/>
            </a:prstGeom>
            <a:solidFill>
              <a:srgbClr val="FC0128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8" name="Rectangle 254"/>
            <p:cNvSpPr>
              <a:spLocks noChangeArrowheads="1"/>
            </p:cNvSpPr>
            <p:nvPr/>
          </p:nvSpPr>
          <p:spPr bwMode="auto">
            <a:xfrm rot="5400000" flipH="1" flipV="1">
              <a:off x="5702" y="2913"/>
              <a:ext cx="65" cy="144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59" name="Rectangle 255"/>
            <p:cNvSpPr>
              <a:spLocks noChangeArrowheads="1"/>
            </p:cNvSpPr>
            <p:nvPr/>
          </p:nvSpPr>
          <p:spPr bwMode="auto">
            <a:xfrm rot="16200000" flipV="1">
              <a:off x="5846" y="2978"/>
              <a:ext cx="65" cy="144"/>
            </a:xfrm>
            <a:prstGeom prst="rect">
              <a:avLst/>
            </a:prstGeom>
            <a:gradFill rotWithShape="0">
              <a:gsLst>
                <a:gs pos="0">
                  <a:srgbClr val="F10534"/>
                </a:gs>
                <a:gs pos="100000">
                  <a:srgbClr val="D8052F"/>
                </a:gs>
              </a:gsLst>
              <a:lin ang="0" scaled="1"/>
            </a:gra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  <p:sp>
          <p:nvSpPr>
            <p:cNvPr id="260" name="Rectangle 256"/>
            <p:cNvSpPr>
              <a:spLocks noChangeArrowheads="1"/>
            </p:cNvSpPr>
            <p:nvPr/>
          </p:nvSpPr>
          <p:spPr bwMode="auto">
            <a:xfrm rot="16200000" flipV="1">
              <a:off x="5702" y="2978"/>
              <a:ext cx="65" cy="144"/>
            </a:xfrm>
            <a:prstGeom prst="rect">
              <a:avLst/>
            </a:prstGeom>
            <a:solidFill>
              <a:srgbClr val="FAFD00"/>
            </a:solidFill>
            <a:ln w="63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vert="eaVert"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zh-TW" altLang="zh-TW" sz="1200" b="1"/>
            </a:p>
          </p:txBody>
        </p:sp>
      </p:grpSp>
      <p:grpSp>
        <p:nvGrpSpPr>
          <p:cNvPr id="261" name="Group 257"/>
          <p:cNvGrpSpPr>
            <a:grpSpLocks/>
          </p:cNvGrpSpPr>
          <p:nvPr/>
        </p:nvGrpSpPr>
        <p:grpSpPr bwMode="auto">
          <a:xfrm>
            <a:off x="3725863" y="3495650"/>
            <a:ext cx="666750" cy="976313"/>
            <a:chOff x="2640" y="2451"/>
            <a:chExt cx="473" cy="615"/>
          </a:xfrm>
        </p:grpSpPr>
        <p:sp>
          <p:nvSpPr>
            <p:cNvPr id="262" name="Text Box 258"/>
            <p:cNvSpPr txBox="1">
              <a:spLocks noChangeArrowheads="1"/>
            </p:cNvSpPr>
            <p:nvPr/>
          </p:nvSpPr>
          <p:spPr bwMode="auto">
            <a:xfrm>
              <a:off x="2640" y="2893"/>
              <a:ext cx="4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zh-TW" sz="1200">
                  <a:latin typeface="Arial Narrow" panose="020B0606020202030204" pitchFamily="34" charset="0"/>
                  <a:cs typeface="Arial" panose="020B0604020202020204" pitchFamily="34" charset="0"/>
                </a:rPr>
                <a:t>Regs</a:t>
              </a:r>
            </a:p>
          </p:txBody>
        </p:sp>
        <p:grpSp>
          <p:nvGrpSpPr>
            <p:cNvPr id="263" name="Group 259"/>
            <p:cNvGrpSpPr>
              <a:grpSpLocks/>
            </p:cNvGrpSpPr>
            <p:nvPr/>
          </p:nvGrpSpPr>
          <p:grpSpPr bwMode="auto">
            <a:xfrm>
              <a:off x="2702" y="2451"/>
              <a:ext cx="390" cy="435"/>
              <a:chOff x="2702" y="2451"/>
              <a:chExt cx="390" cy="435"/>
            </a:xfrm>
          </p:grpSpPr>
          <p:sp>
            <p:nvSpPr>
              <p:cNvPr id="264" name="Rectangle 260"/>
              <p:cNvSpPr>
                <a:spLocks noChangeArrowheads="1"/>
              </p:cNvSpPr>
              <p:nvPr/>
            </p:nvSpPr>
            <p:spPr bwMode="auto">
              <a:xfrm>
                <a:off x="2832" y="2742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65" name="Rectangle 261"/>
              <p:cNvSpPr>
                <a:spLocks noChangeArrowheads="1"/>
              </p:cNvSpPr>
              <p:nvPr/>
            </p:nvSpPr>
            <p:spPr bwMode="auto">
              <a:xfrm>
                <a:off x="2897" y="2742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66" name="Rectangle 262"/>
              <p:cNvSpPr>
                <a:spLocks noChangeArrowheads="1"/>
              </p:cNvSpPr>
              <p:nvPr/>
            </p:nvSpPr>
            <p:spPr bwMode="auto">
              <a:xfrm>
                <a:off x="2962" y="2742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67" name="Rectangle 263"/>
              <p:cNvSpPr>
                <a:spLocks noChangeArrowheads="1"/>
              </p:cNvSpPr>
              <p:nvPr/>
            </p:nvSpPr>
            <p:spPr bwMode="auto">
              <a:xfrm>
                <a:off x="3027" y="2742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68" name="Rectangle 264"/>
              <p:cNvSpPr>
                <a:spLocks noChangeArrowheads="1"/>
              </p:cNvSpPr>
              <p:nvPr/>
            </p:nvSpPr>
            <p:spPr bwMode="auto">
              <a:xfrm>
                <a:off x="2767" y="2742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grpSp>
            <p:nvGrpSpPr>
              <p:cNvPr id="269" name="Group 265"/>
              <p:cNvGrpSpPr>
                <a:grpSpLocks/>
              </p:cNvGrpSpPr>
              <p:nvPr/>
            </p:nvGrpSpPr>
            <p:grpSpPr bwMode="auto">
              <a:xfrm>
                <a:off x="2702" y="2598"/>
                <a:ext cx="390" cy="144"/>
                <a:chOff x="2702" y="2598"/>
                <a:chExt cx="390" cy="144"/>
              </a:xfrm>
            </p:grpSpPr>
            <p:sp>
              <p:nvSpPr>
                <p:cNvPr id="277" name="Rectangle 266"/>
                <p:cNvSpPr>
                  <a:spLocks noChangeArrowheads="1"/>
                </p:cNvSpPr>
                <p:nvPr/>
              </p:nvSpPr>
              <p:spPr bwMode="auto">
                <a:xfrm>
                  <a:off x="2832" y="2598"/>
                  <a:ext cx="65" cy="144"/>
                </a:xfrm>
                <a:prstGeom prst="rect">
                  <a:avLst/>
                </a:prstGeom>
                <a:solidFill>
                  <a:srgbClr val="51DC00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  <p:sp>
              <p:nvSpPr>
                <p:cNvPr id="278" name="Rectangle 267"/>
                <p:cNvSpPr>
                  <a:spLocks noChangeArrowheads="1"/>
                </p:cNvSpPr>
                <p:nvPr/>
              </p:nvSpPr>
              <p:spPr bwMode="auto">
                <a:xfrm>
                  <a:off x="2897" y="2598"/>
                  <a:ext cx="65" cy="144"/>
                </a:xfrm>
                <a:prstGeom prst="rect">
                  <a:avLst/>
                </a:prstGeom>
                <a:gradFill rotWithShape="0">
                  <a:gsLst>
                    <a:gs pos="0">
                      <a:srgbClr val="F10534"/>
                    </a:gs>
                    <a:gs pos="100000">
                      <a:srgbClr val="D8052F"/>
                    </a:gs>
                  </a:gsLst>
                  <a:lin ang="0" scaled="1"/>
                </a:gra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  <p:sp>
              <p:nvSpPr>
                <p:cNvPr id="279" name="Rectangle 268"/>
                <p:cNvSpPr>
                  <a:spLocks noChangeArrowheads="1"/>
                </p:cNvSpPr>
                <p:nvPr/>
              </p:nvSpPr>
              <p:spPr bwMode="auto">
                <a:xfrm>
                  <a:off x="2962" y="2598"/>
                  <a:ext cx="65" cy="144"/>
                </a:xfrm>
                <a:prstGeom prst="rect">
                  <a:avLst/>
                </a:prstGeom>
                <a:solidFill>
                  <a:srgbClr val="51DC00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  <p:sp>
              <p:nvSpPr>
                <p:cNvPr id="280" name="Rectangle 269"/>
                <p:cNvSpPr>
                  <a:spLocks noChangeArrowheads="1"/>
                </p:cNvSpPr>
                <p:nvPr/>
              </p:nvSpPr>
              <p:spPr bwMode="auto">
                <a:xfrm>
                  <a:off x="3027" y="2598"/>
                  <a:ext cx="65" cy="144"/>
                </a:xfrm>
                <a:prstGeom prst="rect">
                  <a:avLst/>
                </a:prstGeom>
                <a:gradFill rotWithShape="0">
                  <a:gsLst>
                    <a:gs pos="0">
                      <a:srgbClr val="F10534"/>
                    </a:gs>
                    <a:gs pos="100000">
                      <a:srgbClr val="D8052F"/>
                    </a:gs>
                  </a:gsLst>
                  <a:lin ang="0" scaled="1"/>
                </a:gra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  <p:sp>
              <p:nvSpPr>
                <p:cNvPr id="281" name="Rectangle 270"/>
                <p:cNvSpPr>
                  <a:spLocks noChangeArrowheads="1"/>
                </p:cNvSpPr>
                <p:nvPr/>
              </p:nvSpPr>
              <p:spPr bwMode="auto">
                <a:xfrm>
                  <a:off x="2767" y="2598"/>
                  <a:ext cx="65" cy="144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  <p:sp>
              <p:nvSpPr>
                <p:cNvPr id="282" name="Rectangle 271"/>
                <p:cNvSpPr>
                  <a:spLocks noChangeArrowheads="1"/>
                </p:cNvSpPr>
                <p:nvPr/>
              </p:nvSpPr>
              <p:spPr bwMode="auto">
                <a:xfrm>
                  <a:off x="2702" y="2598"/>
                  <a:ext cx="65" cy="144"/>
                </a:xfrm>
                <a:prstGeom prst="rect">
                  <a:avLst/>
                </a:prstGeom>
                <a:gradFill rotWithShape="0">
                  <a:gsLst>
                    <a:gs pos="0">
                      <a:srgbClr val="F10534"/>
                    </a:gs>
                    <a:gs pos="100000">
                      <a:srgbClr val="D8052F"/>
                    </a:gs>
                  </a:gsLst>
                  <a:lin ang="0" scaled="1"/>
                </a:gra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ＭＳ Ｐゴシック" charset="-128"/>
                    </a:defRPr>
                  </a:lvl9pPr>
                </a:lstStyle>
                <a:p>
                  <a:pPr algn="ctr" eaLnBrk="1" hangingPunct="1">
                    <a:spcBef>
                      <a:spcPct val="50000"/>
                    </a:spcBef>
                  </a:pPr>
                  <a:endParaRPr lang="zh-TW" altLang="zh-TW" sz="1200" b="1"/>
                </a:p>
              </p:txBody>
            </p:sp>
          </p:grpSp>
          <p:sp>
            <p:nvSpPr>
              <p:cNvPr id="270" name="Rectangle 272"/>
              <p:cNvSpPr>
                <a:spLocks noChangeArrowheads="1"/>
              </p:cNvSpPr>
              <p:nvPr/>
            </p:nvSpPr>
            <p:spPr bwMode="auto">
              <a:xfrm>
                <a:off x="2702" y="2742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1" name="Rectangle 273"/>
              <p:cNvSpPr>
                <a:spLocks noChangeArrowheads="1"/>
              </p:cNvSpPr>
              <p:nvPr/>
            </p:nvSpPr>
            <p:spPr bwMode="auto">
              <a:xfrm>
                <a:off x="2832" y="2451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2" name="Rectangle 274"/>
              <p:cNvSpPr>
                <a:spLocks noChangeArrowheads="1"/>
              </p:cNvSpPr>
              <p:nvPr/>
            </p:nvSpPr>
            <p:spPr bwMode="auto">
              <a:xfrm>
                <a:off x="2897" y="2451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3" name="Rectangle 275"/>
              <p:cNvSpPr>
                <a:spLocks noChangeArrowheads="1"/>
              </p:cNvSpPr>
              <p:nvPr/>
            </p:nvSpPr>
            <p:spPr bwMode="auto">
              <a:xfrm>
                <a:off x="2962" y="2451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4" name="Rectangle 276"/>
              <p:cNvSpPr>
                <a:spLocks noChangeArrowheads="1"/>
              </p:cNvSpPr>
              <p:nvPr/>
            </p:nvSpPr>
            <p:spPr bwMode="auto">
              <a:xfrm>
                <a:off x="3027" y="2451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5" name="Rectangle 277"/>
              <p:cNvSpPr>
                <a:spLocks noChangeArrowheads="1"/>
              </p:cNvSpPr>
              <p:nvPr/>
            </p:nvSpPr>
            <p:spPr bwMode="auto">
              <a:xfrm>
                <a:off x="2767" y="2451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76" name="Rectangle 278"/>
              <p:cNvSpPr>
                <a:spLocks noChangeArrowheads="1"/>
              </p:cNvSpPr>
              <p:nvPr/>
            </p:nvSpPr>
            <p:spPr bwMode="auto">
              <a:xfrm>
                <a:off x="2702" y="2451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</p:grpSp>
      </p:grpSp>
      <p:grpSp>
        <p:nvGrpSpPr>
          <p:cNvPr id="283" name="Group 279"/>
          <p:cNvGrpSpPr>
            <a:grpSpLocks/>
          </p:cNvGrpSpPr>
          <p:nvPr/>
        </p:nvGrpSpPr>
        <p:grpSpPr bwMode="auto">
          <a:xfrm>
            <a:off x="6815138" y="3536925"/>
            <a:ext cx="668337" cy="976313"/>
            <a:chOff x="4830" y="2457"/>
            <a:chExt cx="473" cy="615"/>
          </a:xfrm>
        </p:grpSpPr>
        <p:sp>
          <p:nvSpPr>
            <p:cNvPr id="284" name="Text Box 280"/>
            <p:cNvSpPr txBox="1">
              <a:spLocks noChangeArrowheads="1"/>
            </p:cNvSpPr>
            <p:nvPr/>
          </p:nvSpPr>
          <p:spPr bwMode="auto">
            <a:xfrm>
              <a:off x="4830" y="2899"/>
              <a:ext cx="473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en-US" altLang="zh-TW" sz="1200">
                  <a:latin typeface="Arial Narrow" panose="020B0606020202030204" pitchFamily="34" charset="0"/>
                  <a:cs typeface="Arial" panose="020B0604020202020204" pitchFamily="34" charset="0"/>
                </a:rPr>
                <a:t>Regs</a:t>
              </a:r>
            </a:p>
          </p:txBody>
        </p:sp>
        <p:grpSp>
          <p:nvGrpSpPr>
            <p:cNvPr id="285" name="Group 281"/>
            <p:cNvGrpSpPr>
              <a:grpSpLocks/>
            </p:cNvGrpSpPr>
            <p:nvPr/>
          </p:nvGrpSpPr>
          <p:grpSpPr bwMode="auto">
            <a:xfrm>
              <a:off x="4869" y="2457"/>
              <a:ext cx="390" cy="435"/>
              <a:chOff x="4869" y="2457"/>
              <a:chExt cx="390" cy="435"/>
            </a:xfrm>
          </p:grpSpPr>
          <p:sp>
            <p:nvSpPr>
              <p:cNvPr id="286" name="Rectangle 282"/>
              <p:cNvSpPr>
                <a:spLocks noChangeArrowheads="1"/>
              </p:cNvSpPr>
              <p:nvPr/>
            </p:nvSpPr>
            <p:spPr bwMode="auto">
              <a:xfrm>
                <a:off x="4999" y="2748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87" name="Rectangle 283"/>
              <p:cNvSpPr>
                <a:spLocks noChangeArrowheads="1"/>
              </p:cNvSpPr>
              <p:nvPr/>
            </p:nvSpPr>
            <p:spPr bwMode="auto">
              <a:xfrm>
                <a:off x="5064" y="2748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88" name="Rectangle 284"/>
              <p:cNvSpPr>
                <a:spLocks noChangeArrowheads="1"/>
              </p:cNvSpPr>
              <p:nvPr/>
            </p:nvSpPr>
            <p:spPr bwMode="auto">
              <a:xfrm>
                <a:off x="5129" y="2748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89" name="Rectangle 285"/>
              <p:cNvSpPr>
                <a:spLocks noChangeArrowheads="1"/>
              </p:cNvSpPr>
              <p:nvPr/>
            </p:nvSpPr>
            <p:spPr bwMode="auto">
              <a:xfrm>
                <a:off x="5194" y="2748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0" name="Rectangle 286"/>
              <p:cNvSpPr>
                <a:spLocks noChangeArrowheads="1"/>
              </p:cNvSpPr>
              <p:nvPr/>
            </p:nvSpPr>
            <p:spPr bwMode="auto">
              <a:xfrm>
                <a:off x="4934" y="2748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1" name="Rectangle 287"/>
              <p:cNvSpPr>
                <a:spLocks noChangeArrowheads="1"/>
              </p:cNvSpPr>
              <p:nvPr/>
            </p:nvSpPr>
            <p:spPr bwMode="auto">
              <a:xfrm>
                <a:off x="5064" y="2604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2" name="Rectangle 288"/>
              <p:cNvSpPr>
                <a:spLocks noChangeArrowheads="1"/>
              </p:cNvSpPr>
              <p:nvPr/>
            </p:nvSpPr>
            <p:spPr bwMode="auto">
              <a:xfrm>
                <a:off x="5129" y="2604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3" name="Rectangle 289"/>
              <p:cNvSpPr>
                <a:spLocks noChangeArrowheads="1"/>
              </p:cNvSpPr>
              <p:nvPr/>
            </p:nvSpPr>
            <p:spPr bwMode="auto">
              <a:xfrm>
                <a:off x="5194" y="2604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4" name="Rectangle 290"/>
              <p:cNvSpPr>
                <a:spLocks noChangeArrowheads="1"/>
              </p:cNvSpPr>
              <p:nvPr/>
            </p:nvSpPr>
            <p:spPr bwMode="auto">
              <a:xfrm>
                <a:off x="4869" y="2748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5" name="Rectangle 291"/>
              <p:cNvSpPr>
                <a:spLocks noChangeArrowheads="1"/>
              </p:cNvSpPr>
              <p:nvPr/>
            </p:nvSpPr>
            <p:spPr bwMode="auto">
              <a:xfrm>
                <a:off x="5064" y="2457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6" name="Rectangle 292"/>
              <p:cNvSpPr>
                <a:spLocks noChangeArrowheads="1"/>
              </p:cNvSpPr>
              <p:nvPr/>
            </p:nvSpPr>
            <p:spPr bwMode="auto">
              <a:xfrm>
                <a:off x="5129" y="2457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7" name="Rectangle 293"/>
              <p:cNvSpPr>
                <a:spLocks noChangeArrowheads="1"/>
              </p:cNvSpPr>
              <p:nvPr/>
            </p:nvSpPr>
            <p:spPr bwMode="auto">
              <a:xfrm>
                <a:off x="5194" y="2457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8" name="Rectangle 294"/>
              <p:cNvSpPr>
                <a:spLocks noChangeArrowheads="1"/>
              </p:cNvSpPr>
              <p:nvPr/>
            </p:nvSpPr>
            <p:spPr bwMode="auto">
              <a:xfrm flipH="1">
                <a:off x="4869" y="2604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299" name="Rectangle 295"/>
              <p:cNvSpPr>
                <a:spLocks noChangeArrowheads="1"/>
              </p:cNvSpPr>
              <p:nvPr/>
            </p:nvSpPr>
            <p:spPr bwMode="auto">
              <a:xfrm flipH="1">
                <a:off x="4934" y="2604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300" name="Rectangle 296"/>
              <p:cNvSpPr>
                <a:spLocks noChangeArrowheads="1"/>
              </p:cNvSpPr>
              <p:nvPr/>
            </p:nvSpPr>
            <p:spPr bwMode="auto">
              <a:xfrm flipH="1">
                <a:off x="4999" y="2604"/>
                <a:ext cx="65" cy="144"/>
              </a:xfrm>
              <a:prstGeom prst="rect">
                <a:avLst/>
              </a:prstGeom>
              <a:solidFill>
                <a:srgbClr val="51DC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301" name="Rectangle 297"/>
              <p:cNvSpPr>
                <a:spLocks noChangeArrowheads="1"/>
              </p:cNvSpPr>
              <p:nvPr/>
            </p:nvSpPr>
            <p:spPr bwMode="auto">
              <a:xfrm flipH="1">
                <a:off x="4869" y="2457"/>
                <a:ext cx="65" cy="144"/>
              </a:xfrm>
              <a:prstGeom prst="rect">
                <a:avLst/>
              </a:prstGeom>
              <a:solidFill>
                <a:srgbClr val="FAFD00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302" name="Rectangle 298"/>
              <p:cNvSpPr>
                <a:spLocks noChangeArrowheads="1"/>
              </p:cNvSpPr>
              <p:nvPr/>
            </p:nvSpPr>
            <p:spPr bwMode="auto">
              <a:xfrm flipH="1">
                <a:off x="4934" y="2457"/>
                <a:ext cx="65" cy="144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  <p:sp>
            <p:nvSpPr>
              <p:cNvPr id="303" name="Rectangle 299"/>
              <p:cNvSpPr>
                <a:spLocks noChangeArrowheads="1"/>
              </p:cNvSpPr>
              <p:nvPr/>
            </p:nvSpPr>
            <p:spPr bwMode="auto">
              <a:xfrm flipH="1">
                <a:off x="4999" y="2457"/>
                <a:ext cx="65" cy="144"/>
              </a:xfrm>
              <a:prstGeom prst="rect">
                <a:avLst/>
              </a:prstGeom>
              <a:gradFill rotWithShape="0">
                <a:gsLst>
                  <a:gs pos="0">
                    <a:srgbClr val="F10534"/>
                  </a:gs>
                  <a:gs pos="100000">
                    <a:srgbClr val="D8052F"/>
                  </a:gs>
                </a:gsLst>
                <a:lin ang="0" scaled="1"/>
              </a:gradFill>
              <a:ln w="63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charset="-128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endParaRPr lang="zh-TW" altLang="zh-TW" sz="1200" b="1"/>
              </a:p>
            </p:txBody>
          </p:sp>
        </p:grpSp>
      </p:grpSp>
      <p:sp>
        <p:nvSpPr>
          <p:cNvPr id="304" name="Freeform 300"/>
          <p:cNvSpPr>
            <a:spLocks/>
          </p:cNvSpPr>
          <p:nvPr/>
        </p:nvSpPr>
        <p:spPr bwMode="auto">
          <a:xfrm>
            <a:off x="5710238" y="3219425"/>
            <a:ext cx="847725" cy="666750"/>
          </a:xfrm>
          <a:custGeom>
            <a:avLst/>
            <a:gdLst>
              <a:gd name="T0" fmla="*/ 0 w 600"/>
              <a:gd name="T1" fmla="*/ 2147483647 h 420"/>
              <a:gd name="T2" fmla="*/ 0 w 600"/>
              <a:gd name="T3" fmla="*/ 0 h 420"/>
              <a:gd name="T4" fmla="*/ 2147483647 w 600"/>
              <a:gd name="T5" fmla="*/ 0 h 420"/>
              <a:gd name="T6" fmla="*/ 2147483647 w 600"/>
              <a:gd name="T7" fmla="*/ 2147483647 h 420"/>
              <a:gd name="T8" fmla="*/ 0 60000 65536"/>
              <a:gd name="T9" fmla="*/ 0 60000 65536"/>
              <a:gd name="T10" fmla="*/ 0 60000 65536"/>
              <a:gd name="T11" fmla="*/ 0 60000 65536"/>
              <a:gd name="T12" fmla="*/ 0 w 600"/>
              <a:gd name="T13" fmla="*/ 0 h 420"/>
              <a:gd name="T14" fmla="*/ 600 w 600"/>
              <a:gd name="T15" fmla="*/ 420 h 42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00" h="420">
                <a:moveTo>
                  <a:pt x="0" y="411"/>
                </a:moveTo>
                <a:lnTo>
                  <a:pt x="0" y="0"/>
                </a:lnTo>
                <a:lnTo>
                  <a:pt x="600" y="0"/>
                </a:lnTo>
                <a:lnTo>
                  <a:pt x="600" y="42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257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Observations on SMT</a:t>
            </a:r>
          </a:p>
        </p:txBody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Higher throughput</a:t>
            </a:r>
          </a:p>
          <a:p>
            <a:pPr lvl="1"/>
            <a:r>
              <a:rPr lang="en-US" altLang="zh-TW" dirty="0" smtClean="0"/>
              <a:t>May be useful for server</a:t>
            </a:r>
          </a:p>
          <a:p>
            <a:r>
              <a:rPr lang="en-US" altLang="zh-TW" dirty="0" smtClean="0"/>
              <a:t>May incur longer latency for a single thread</a:t>
            </a:r>
          </a:p>
          <a:p>
            <a:pPr lvl="1"/>
            <a:r>
              <a:rPr lang="en-US" altLang="zh-TW" dirty="0" smtClean="0"/>
              <a:t>Instruction fetch complexity</a:t>
            </a:r>
          </a:p>
          <a:p>
            <a:pPr lvl="1"/>
            <a:r>
              <a:rPr lang="en-US" altLang="zh-TW" dirty="0" smtClean="0"/>
              <a:t>Increase associativity of TLB and L1 cache</a:t>
            </a:r>
          </a:p>
          <a:p>
            <a:pPr lvl="1"/>
            <a:r>
              <a:rPr lang="en-US" altLang="zh-TW" dirty="0"/>
              <a:t>L</a:t>
            </a:r>
            <a:r>
              <a:rPr lang="en-US" altLang="zh-TW" dirty="0" smtClean="0"/>
              <a:t>arger L2 cache, etc., to handle multiple threads</a:t>
            </a:r>
          </a:p>
          <a:p>
            <a:pPr lvl="1"/>
            <a:r>
              <a:rPr lang="en-US" altLang="zh-TW" dirty="0" smtClean="0"/>
              <a:t>May increase cache misses/conflicts </a:t>
            </a:r>
          </a:p>
          <a:p>
            <a:pPr lvl="1"/>
            <a:r>
              <a:rPr lang="en-US" altLang="zh-TW" dirty="0" smtClean="0"/>
              <a:t>Complexity in branch prediction and committing multiple threads simultaneously</a:t>
            </a:r>
          </a:p>
          <a:p>
            <a:pPr lvl="1"/>
            <a:r>
              <a:rPr lang="en-US" altLang="zh-TW" dirty="0" smtClean="0"/>
              <a:t>More registers (per thread RF, rename mapping table) 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Stretch </a:t>
            </a:r>
            <a:r>
              <a:rPr lang="en-US" altLang="zh-TW" dirty="0" smtClean="0"/>
              <a:t>hardware design and may affect cycle time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31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362200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Effects of SMT on Cache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smtClean="0"/>
              <a:t>Cache thrashing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32</a:t>
            </a:fld>
            <a:endParaRPr lang="zh-TW" altLang="zh-TW"/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1460500" y="2368253"/>
            <a:ext cx="606425" cy="530225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I$</a:t>
            </a:r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2447925" y="2368253"/>
            <a:ext cx="606425" cy="530225"/>
          </a:xfrm>
          <a:prstGeom prst="rect">
            <a:avLst/>
          </a:prstGeom>
          <a:solidFill>
            <a:srgbClr val="FF99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D$</a:t>
            </a:r>
          </a:p>
        </p:txBody>
      </p:sp>
      <p:sp>
        <p:nvSpPr>
          <p:cNvPr id="54278" name="Text Box 6"/>
          <p:cNvSpPr txBox="1">
            <a:spLocks noChangeArrowheads="1"/>
          </p:cNvSpPr>
          <p:nvPr/>
        </p:nvSpPr>
        <p:spPr bwMode="auto">
          <a:xfrm>
            <a:off x="1407406" y="2898478"/>
            <a:ext cx="173496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Thread</a:t>
            </a:r>
            <a:r>
              <a:rPr lang="en-US" altLang="zh-TW" sz="1600" baseline="-25000" dirty="0">
                <a:latin typeface="+mn-lt"/>
                <a:ea typeface="新細明體" panose="02020500000000000000" pitchFamily="18" charset="-120"/>
              </a:rPr>
              <a:t>0</a:t>
            </a:r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 just fits in</a:t>
            </a:r>
          </a:p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the Level-1 Caches</a:t>
            </a:r>
          </a:p>
        </p:txBody>
      </p:sp>
      <p:sp>
        <p:nvSpPr>
          <p:cNvPr id="203783" name="Line 7"/>
          <p:cNvSpPr>
            <a:spLocks noChangeShapeType="1"/>
          </p:cNvSpPr>
          <p:nvPr/>
        </p:nvSpPr>
        <p:spPr bwMode="auto">
          <a:xfrm>
            <a:off x="3357563" y="2292053"/>
            <a:ext cx="0" cy="128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84" name="Text Box 8"/>
          <p:cNvSpPr txBox="1">
            <a:spLocks noChangeArrowheads="1"/>
          </p:cNvSpPr>
          <p:nvPr/>
        </p:nvSpPr>
        <p:spPr bwMode="auto">
          <a:xfrm>
            <a:off x="3440635" y="2348880"/>
            <a:ext cx="129022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Executes</a:t>
            </a:r>
          </a:p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reasonably</a:t>
            </a:r>
          </a:p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quickly due</a:t>
            </a:r>
          </a:p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to high cache</a:t>
            </a:r>
          </a:p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hit rates</a:t>
            </a:r>
          </a:p>
        </p:txBody>
      </p:sp>
      <p:sp>
        <p:nvSpPr>
          <p:cNvPr id="203785" name="Line 9"/>
          <p:cNvSpPr>
            <a:spLocks noChangeShapeType="1"/>
          </p:cNvSpPr>
          <p:nvPr/>
        </p:nvSpPr>
        <p:spPr bwMode="auto">
          <a:xfrm>
            <a:off x="1308100" y="3581103"/>
            <a:ext cx="24288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86" name="Text Box 10"/>
          <p:cNvSpPr txBox="1">
            <a:spLocks noChangeArrowheads="1"/>
          </p:cNvSpPr>
          <p:nvPr/>
        </p:nvSpPr>
        <p:spPr bwMode="auto">
          <a:xfrm>
            <a:off x="1331771" y="3611265"/>
            <a:ext cx="233390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 dirty="0">
                <a:latin typeface="+mn-lt"/>
                <a:ea typeface="新細明體" panose="02020500000000000000" pitchFamily="18" charset="-120"/>
              </a:rPr>
              <a:t>Context switch to Thread</a:t>
            </a:r>
            <a:r>
              <a:rPr lang="en-US" altLang="zh-TW" sz="1600" baseline="-25000" dirty="0">
                <a:latin typeface="+mn-lt"/>
                <a:ea typeface="新細明體" panose="02020500000000000000" pitchFamily="18" charset="-120"/>
              </a:rPr>
              <a:t>1</a:t>
            </a:r>
          </a:p>
        </p:txBody>
      </p:sp>
      <p:sp>
        <p:nvSpPr>
          <p:cNvPr id="203787" name="Line 11"/>
          <p:cNvSpPr>
            <a:spLocks noChangeShapeType="1"/>
          </p:cNvSpPr>
          <p:nvPr/>
        </p:nvSpPr>
        <p:spPr bwMode="auto">
          <a:xfrm>
            <a:off x="1308100" y="3960515"/>
            <a:ext cx="242887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88" name="Rectangle 12"/>
          <p:cNvSpPr>
            <a:spLocks noChangeArrowheads="1"/>
          </p:cNvSpPr>
          <p:nvPr/>
        </p:nvSpPr>
        <p:spPr bwMode="auto">
          <a:xfrm>
            <a:off x="1460500" y="4114503"/>
            <a:ext cx="606425" cy="5302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I$</a:t>
            </a:r>
          </a:p>
        </p:txBody>
      </p:sp>
      <p:sp>
        <p:nvSpPr>
          <p:cNvPr id="203789" name="Rectangle 13"/>
          <p:cNvSpPr>
            <a:spLocks noChangeArrowheads="1"/>
          </p:cNvSpPr>
          <p:nvPr/>
        </p:nvSpPr>
        <p:spPr bwMode="auto">
          <a:xfrm>
            <a:off x="2447925" y="4114503"/>
            <a:ext cx="606425" cy="530225"/>
          </a:xfrm>
          <a:prstGeom prst="rect">
            <a:avLst/>
          </a:prstGeom>
          <a:solidFill>
            <a:srgbClr val="CC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D$</a:t>
            </a:r>
          </a:p>
        </p:txBody>
      </p:sp>
      <p:sp>
        <p:nvSpPr>
          <p:cNvPr id="203790" name="Text Box 14"/>
          <p:cNvSpPr txBox="1">
            <a:spLocks noChangeArrowheads="1"/>
          </p:cNvSpPr>
          <p:nvPr/>
        </p:nvSpPr>
        <p:spPr bwMode="auto">
          <a:xfrm>
            <a:off x="1386619" y="4670128"/>
            <a:ext cx="17987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Thread</a:t>
            </a:r>
            <a:r>
              <a:rPr lang="en-US" altLang="zh-TW" sz="1600" baseline="-25000">
                <a:latin typeface="+mn-lt"/>
                <a:ea typeface="新細明體" panose="02020500000000000000" pitchFamily="18" charset="-120"/>
              </a:rPr>
              <a:t>1</a:t>
            </a:r>
            <a:r>
              <a:rPr lang="en-US" altLang="zh-TW" sz="1600">
                <a:latin typeface="+mn-lt"/>
                <a:ea typeface="新細明體" panose="02020500000000000000" pitchFamily="18" charset="-120"/>
              </a:rPr>
              <a:t> also fits</a:t>
            </a:r>
          </a:p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nicely in the caches</a:t>
            </a:r>
          </a:p>
        </p:txBody>
      </p:sp>
      <p:sp>
        <p:nvSpPr>
          <p:cNvPr id="203791" name="Line 15"/>
          <p:cNvSpPr>
            <a:spLocks noChangeShapeType="1"/>
          </p:cNvSpPr>
          <p:nvPr/>
        </p:nvSpPr>
        <p:spPr bwMode="auto">
          <a:xfrm>
            <a:off x="3357563" y="3960515"/>
            <a:ext cx="0" cy="1289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92" name="Rectangle 16" descr="Large checker board"/>
          <p:cNvSpPr>
            <a:spLocks noChangeArrowheads="1"/>
          </p:cNvSpPr>
          <p:nvPr/>
        </p:nvSpPr>
        <p:spPr bwMode="auto">
          <a:xfrm>
            <a:off x="5635625" y="2976265"/>
            <a:ext cx="606425" cy="530225"/>
          </a:xfrm>
          <a:prstGeom prst="rect">
            <a:avLst/>
          </a:prstGeom>
          <a:pattFill prst="lgCheck">
            <a:fgClr>
              <a:srgbClr val="FF99CC"/>
            </a:fgClr>
            <a:bgClr>
              <a:srgbClr val="CCFFCC"/>
            </a:bgClr>
          </a:patt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I$</a:t>
            </a:r>
          </a:p>
        </p:txBody>
      </p:sp>
      <p:sp>
        <p:nvSpPr>
          <p:cNvPr id="203793" name="Rectangle 17" descr="Large checker board"/>
          <p:cNvSpPr>
            <a:spLocks noChangeArrowheads="1"/>
          </p:cNvSpPr>
          <p:nvPr/>
        </p:nvSpPr>
        <p:spPr bwMode="auto">
          <a:xfrm>
            <a:off x="6621463" y="2976265"/>
            <a:ext cx="606425" cy="530225"/>
          </a:xfrm>
          <a:prstGeom prst="rect">
            <a:avLst/>
          </a:prstGeom>
          <a:pattFill prst="lgCheck">
            <a:fgClr>
              <a:srgbClr val="FF99CC"/>
            </a:fgClr>
            <a:bgClr>
              <a:srgbClr val="CCFFCC"/>
            </a:bgClr>
          </a:patt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600">
                <a:latin typeface="+mn-lt"/>
                <a:ea typeface="新細明體" panose="02020500000000000000" pitchFamily="18" charset="-120"/>
              </a:rPr>
              <a:t>D$</a:t>
            </a:r>
          </a:p>
        </p:txBody>
      </p:sp>
      <p:sp>
        <p:nvSpPr>
          <p:cNvPr id="203794" name="Text Box 18"/>
          <p:cNvSpPr txBox="1">
            <a:spLocks noChangeArrowheads="1"/>
          </p:cNvSpPr>
          <p:nvPr/>
        </p:nvSpPr>
        <p:spPr bwMode="auto">
          <a:xfrm>
            <a:off x="4994151" y="3566815"/>
            <a:ext cx="297363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Caches were just big enough</a:t>
            </a:r>
          </a:p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to hold one thread’s data, but</a:t>
            </a:r>
          </a:p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not two thread’s worth</a:t>
            </a:r>
          </a:p>
        </p:txBody>
      </p:sp>
      <p:sp>
        <p:nvSpPr>
          <p:cNvPr id="203795" name="Rectangle 19" descr="Large checker board"/>
          <p:cNvSpPr>
            <a:spLocks noChangeArrowheads="1"/>
          </p:cNvSpPr>
          <p:nvPr/>
        </p:nvSpPr>
        <p:spPr bwMode="auto">
          <a:xfrm>
            <a:off x="5634038" y="1988840"/>
            <a:ext cx="1593850" cy="684213"/>
          </a:xfrm>
          <a:prstGeom prst="rect">
            <a:avLst/>
          </a:prstGeom>
          <a:pattFill prst="lgCheck">
            <a:fgClr>
              <a:srgbClr val="FF99CC"/>
            </a:fgClr>
            <a:bgClr>
              <a:srgbClr val="CCFFCC"/>
            </a:bgClr>
          </a:patt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b="1">
                <a:latin typeface="+mn-lt"/>
                <a:ea typeface="新細明體" panose="02020500000000000000" pitchFamily="18" charset="-120"/>
              </a:rPr>
              <a:t>L2</a:t>
            </a:r>
          </a:p>
        </p:txBody>
      </p:sp>
      <p:sp>
        <p:nvSpPr>
          <p:cNvPr id="203796" name="Line 20"/>
          <p:cNvSpPr>
            <a:spLocks noChangeShapeType="1"/>
          </p:cNvSpPr>
          <p:nvPr/>
        </p:nvSpPr>
        <p:spPr bwMode="auto">
          <a:xfrm flipV="1">
            <a:off x="5786438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97" name="Line 21"/>
          <p:cNvSpPr>
            <a:spLocks noChangeShapeType="1"/>
          </p:cNvSpPr>
          <p:nvPr/>
        </p:nvSpPr>
        <p:spPr bwMode="auto">
          <a:xfrm flipV="1">
            <a:off x="5938838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98" name="Line 22"/>
          <p:cNvSpPr>
            <a:spLocks noChangeShapeType="1"/>
          </p:cNvSpPr>
          <p:nvPr/>
        </p:nvSpPr>
        <p:spPr bwMode="auto">
          <a:xfrm flipV="1">
            <a:off x="6091238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799" name="Line 23"/>
          <p:cNvSpPr>
            <a:spLocks noChangeShapeType="1"/>
          </p:cNvSpPr>
          <p:nvPr/>
        </p:nvSpPr>
        <p:spPr bwMode="auto">
          <a:xfrm flipV="1">
            <a:off x="6772275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800" name="Line 24"/>
          <p:cNvSpPr>
            <a:spLocks noChangeShapeType="1"/>
          </p:cNvSpPr>
          <p:nvPr/>
        </p:nvSpPr>
        <p:spPr bwMode="auto">
          <a:xfrm flipV="1">
            <a:off x="6924675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801" name="Line 25"/>
          <p:cNvSpPr>
            <a:spLocks noChangeShapeType="1"/>
          </p:cNvSpPr>
          <p:nvPr/>
        </p:nvSpPr>
        <p:spPr bwMode="auto">
          <a:xfrm flipV="1">
            <a:off x="7077075" y="2673053"/>
            <a:ext cx="0" cy="3032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zh-TW" altLang="en-US">
              <a:latin typeface="+mn-lt"/>
            </a:endParaRPr>
          </a:p>
        </p:txBody>
      </p:sp>
      <p:sp>
        <p:nvSpPr>
          <p:cNvPr id="203802" name="Text Box 26"/>
          <p:cNvSpPr txBox="1">
            <a:spLocks noChangeArrowheads="1"/>
          </p:cNvSpPr>
          <p:nvPr/>
        </p:nvSpPr>
        <p:spPr bwMode="auto">
          <a:xfrm>
            <a:off x="5132409" y="4578053"/>
            <a:ext cx="254313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Now both threads have</a:t>
            </a:r>
          </a:p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significantly higher cache</a:t>
            </a:r>
          </a:p>
          <a:p>
            <a:pPr algn="ctr" eaLnBrk="1" hangingPunct="1"/>
            <a:r>
              <a:rPr lang="en-US" altLang="zh-TW" sz="1800" dirty="0">
                <a:latin typeface="+mn-lt"/>
                <a:ea typeface="新細明體" panose="02020500000000000000" pitchFamily="18" charset="-120"/>
              </a:rPr>
              <a:t>miss rates</a:t>
            </a:r>
          </a:p>
        </p:txBody>
      </p:sp>
    </p:spTree>
    <p:extLst>
      <p:ext uri="{BB962C8B-B14F-4D97-AF65-F5344CB8AC3E}">
        <p14:creationId xmlns:p14="http://schemas.microsoft.com/office/powerpoint/2010/main" val="33552574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3" grpId="0" animBg="1"/>
      <p:bldP spid="203784" grpId="0"/>
      <p:bldP spid="203785" grpId="0" animBg="1"/>
      <p:bldP spid="203786" grpId="0"/>
      <p:bldP spid="203787" grpId="0" animBg="1"/>
      <p:bldP spid="203788" grpId="0" animBg="1"/>
      <p:bldP spid="203789" grpId="0" animBg="1"/>
      <p:bldP spid="203790" grpId="0"/>
      <p:bldP spid="203791" grpId="0" animBg="1"/>
      <p:bldP spid="203792" grpId="0" animBg="1"/>
      <p:bldP spid="203793" grpId="0" animBg="1"/>
      <p:bldP spid="203794" grpId="0"/>
      <p:bldP spid="203795" grpId="0" animBg="1"/>
      <p:bldP spid="203796" grpId="0" animBg="1"/>
      <p:bldP spid="203797" grpId="0" animBg="1"/>
      <p:bldP spid="203798" grpId="0" animBg="1"/>
      <p:bldP spid="203799" grpId="0" animBg="1"/>
      <p:bldP spid="203800" grpId="0" animBg="1"/>
      <p:bldP spid="203801" grpId="0" animBg="1"/>
      <p:bldP spid="20380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Outline</a:t>
            </a:r>
            <a:endParaRPr lang="en-US" altLang="zh-TW" dirty="0" smtClean="0"/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Multiple issue and static scheduling (Sec. 3.7)</a:t>
            </a:r>
          </a:p>
          <a:p>
            <a:r>
              <a:rPr lang="en-US" altLang="zh-TW" dirty="0" smtClean="0"/>
              <a:t>Dynamic scheduling, multiple issue, and speculation </a:t>
            </a:r>
            <a:br>
              <a:rPr lang="en-US" altLang="zh-TW" dirty="0" smtClean="0"/>
            </a:br>
            <a:r>
              <a:rPr lang="en-US" altLang="zh-TW" dirty="0" smtClean="0"/>
              <a:t>(Sec. 3.8)</a:t>
            </a:r>
          </a:p>
          <a:p>
            <a:r>
              <a:rPr lang="en-US" altLang="zh-TW" dirty="0" smtClean="0"/>
              <a:t>Multithreading: exploiting thread-level parallelism to improve uniprocessor throughput (Sec. 3.12)</a:t>
            </a:r>
          </a:p>
          <a:p>
            <a:r>
              <a:rPr lang="en-US" altLang="zh-TW" dirty="0" smtClean="0">
                <a:solidFill>
                  <a:srgbClr val="FF0000"/>
                </a:solidFill>
              </a:rPr>
              <a:t>Advanced techniques for instruction delivery and speculation (Sec. 3.9)</a:t>
            </a:r>
          </a:p>
          <a:p>
            <a:pPr lvl="1"/>
            <a:endParaRPr lang="en-US" altLang="zh-TW" dirty="0" smtClean="0"/>
          </a:p>
          <a:p>
            <a:pPr lvl="1"/>
            <a:endParaRPr lang="en-US" altLang="zh-TW" dirty="0" smtClean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/>
          <a:p>
            <a:fld id="{6E46622D-7779-4F88-97BF-BBFA60D73A48}" type="slidenum">
              <a:rPr lang="zh-TW" altLang="en-US" smtClean="0"/>
              <a:pPr/>
              <a:t>33</a:t>
            </a:fld>
            <a:endParaRPr lang="zh-TW" altLang="zh-TW"/>
          </a:p>
        </p:txBody>
      </p:sp>
      <p:sp>
        <p:nvSpPr>
          <p:cNvPr id="19457" name="投影片編號版面配置區 4"/>
          <p:cNvSpPr txBox="1">
            <a:spLocks noGrp="1"/>
          </p:cNvSpPr>
          <p:nvPr/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ahoma" panose="020B0604030504040204" pitchFamily="34" charset="0"/>
                <a:ea typeface="標楷體" panose="03000509000000000000" pitchFamily="65" charset="-120"/>
              </a:defRPr>
            </a:lvl9pPr>
          </a:lstStyle>
          <a:p>
            <a:pPr algn="r">
              <a:spcBef>
                <a:spcPct val="50000"/>
              </a:spcBef>
            </a:pPr>
            <a:fld id="{BF572A80-1718-4F8A-B536-B2F3DCE9D66B}" type="slidenum">
              <a:rPr kumimoji="0" lang="zh-TW" altLang="en-US" sz="1400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rPr>
              <a:pPr algn="r">
                <a:spcBef>
                  <a:spcPct val="50000"/>
                </a:spcBef>
              </a:pPr>
              <a:t>33</a:t>
            </a:fld>
            <a:endParaRPr kumimoji="0" lang="zh-TW" altLang="zh-TW" sz="1400">
              <a:solidFill>
                <a:schemeClr val="bg1"/>
              </a:solidFill>
              <a:latin typeface="Arial" panose="020B0604020202020204" pitchFamily="34" charset="0"/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7624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Instruction Supply Issues</a:t>
            </a:r>
            <a:endParaRPr lang="en-US"/>
          </a:p>
        </p:txBody>
      </p:sp>
      <p:sp>
        <p:nvSpPr>
          <p:cNvPr id="3143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Fetch throughput defines max performance that can be achieved in later stages</a:t>
            </a:r>
          </a:p>
          <a:p>
            <a:pPr lvl="1"/>
            <a:r>
              <a:rPr lang="en-US" altLang="zh-TW" dirty="0" smtClean="0"/>
              <a:t>Superscalar processors need to supply more than one instruction per cycle</a:t>
            </a:r>
          </a:p>
          <a:p>
            <a:r>
              <a:rPr lang="en-US" altLang="zh-TW" dirty="0" smtClean="0"/>
              <a:t>Instruction supply limited by</a:t>
            </a:r>
          </a:p>
          <a:p>
            <a:pPr lvl="1"/>
            <a:r>
              <a:rPr lang="en-US" altLang="zh-TW" dirty="0" smtClean="0"/>
              <a:t>Misalignment of multiple instructions in a fetch group</a:t>
            </a:r>
          </a:p>
          <a:p>
            <a:pPr lvl="1"/>
            <a:r>
              <a:rPr lang="en-US" altLang="zh-TW" dirty="0" smtClean="0"/>
              <a:t>Change of flow (interrupting instruction supply)</a:t>
            </a:r>
          </a:p>
          <a:p>
            <a:pPr lvl="1"/>
            <a:r>
              <a:rPr lang="en-US" altLang="zh-TW" dirty="0" smtClean="0"/>
              <a:t>Memory latency and bandwidth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34</a:t>
            </a:fld>
            <a:endParaRPr lang="zh-TW" altLang="zh-TW"/>
          </a:p>
        </p:txBody>
      </p:sp>
      <p:grpSp>
        <p:nvGrpSpPr>
          <p:cNvPr id="314373" name="Group 5"/>
          <p:cNvGrpSpPr>
            <a:grpSpLocks/>
          </p:cNvGrpSpPr>
          <p:nvPr/>
        </p:nvGrpSpPr>
        <p:grpSpPr bwMode="auto">
          <a:xfrm>
            <a:off x="3962400" y="4722068"/>
            <a:ext cx="914400" cy="1066800"/>
            <a:chOff x="2736" y="1488"/>
            <a:chExt cx="576" cy="816"/>
          </a:xfrm>
        </p:grpSpPr>
        <p:sp>
          <p:nvSpPr>
            <p:cNvPr id="314374" name="Line 6"/>
            <p:cNvSpPr>
              <a:spLocks noChangeShapeType="1"/>
            </p:cNvSpPr>
            <p:nvPr/>
          </p:nvSpPr>
          <p:spPr bwMode="auto">
            <a:xfrm>
              <a:off x="2736" y="1488"/>
              <a:ext cx="57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14375" name="Line 7"/>
            <p:cNvSpPr>
              <a:spLocks noChangeShapeType="1"/>
            </p:cNvSpPr>
            <p:nvPr/>
          </p:nvSpPr>
          <p:spPr bwMode="auto">
            <a:xfrm>
              <a:off x="3312" y="1488"/>
              <a:ext cx="0" cy="81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14376" name="Line 8"/>
            <p:cNvSpPr>
              <a:spLocks noChangeShapeType="1"/>
            </p:cNvSpPr>
            <p:nvPr/>
          </p:nvSpPr>
          <p:spPr bwMode="auto">
            <a:xfrm>
              <a:off x="2736" y="2304"/>
              <a:ext cx="576" cy="0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14377" name="Line 9"/>
            <p:cNvSpPr>
              <a:spLocks noChangeShapeType="1"/>
            </p:cNvSpPr>
            <p:nvPr/>
          </p:nvSpPr>
          <p:spPr bwMode="auto">
            <a:xfrm>
              <a:off x="3168" y="1488"/>
              <a:ext cx="0" cy="81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14378" name="Line 10"/>
            <p:cNvSpPr>
              <a:spLocks noChangeShapeType="1"/>
            </p:cNvSpPr>
            <p:nvPr/>
          </p:nvSpPr>
          <p:spPr bwMode="auto">
            <a:xfrm>
              <a:off x="3024" y="1488"/>
              <a:ext cx="0" cy="81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  <p:sp>
          <p:nvSpPr>
            <p:cNvPr id="314379" name="Line 11"/>
            <p:cNvSpPr>
              <a:spLocks noChangeShapeType="1"/>
            </p:cNvSpPr>
            <p:nvPr/>
          </p:nvSpPr>
          <p:spPr bwMode="auto">
            <a:xfrm>
              <a:off x="2880" y="1488"/>
              <a:ext cx="0" cy="816"/>
            </a:xfrm>
            <a:prstGeom prst="line">
              <a:avLst/>
            </a:prstGeom>
            <a:noFill/>
            <a:ln w="1905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+mn-lt"/>
              </a:endParaRPr>
            </a:p>
          </p:txBody>
        </p:sp>
      </p:grpSp>
      <p:sp>
        <p:nvSpPr>
          <p:cNvPr id="314381" name="Rectangle 13"/>
          <p:cNvSpPr>
            <a:spLocks noChangeArrowheads="1"/>
          </p:cNvSpPr>
          <p:nvPr/>
        </p:nvSpPr>
        <p:spPr bwMode="auto">
          <a:xfrm>
            <a:off x="1447800" y="4836368"/>
            <a:ext cx="1676400" cy="838200"/>
          </a:xfrm>
          <a:prstGeom prst="rect">
            <a:avLst/>
          </a:prstGeom>
          <a:ln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eaLnBrk="0" hangingPunct="0"/>
            <a:r>
              <a:rPr lang="en-US" altLang="zh-TW" dirty="0">
                <a:latin typeface="+mn-lt"/>
              </a:rPr>
              <a:t>Instruction</a:t>
            </a:r>
          </a:p>
          <a:p>
            <a:pPr algn="ctr" eaLnBrk="0" hangingPunct="0"/>
            <a:r>
              <a:rPr lang="en-US" altLang="zh-TW" dirty="0"/>
              <a:t>f</a:t>
            </a:r>
            <a:r>
              <a:rPr lang="en-US" altLang="zh-TW" dirty="0" smtClean="0">
                <a:latin typeface="+mn-lt"/>
              </a:rPr>
              <a:t>etch unit</a:t>
            </a:r>
            <a:endParaRPr lang="en-US" altLang="zh-TW" dirty="0">
              <a:latin typeface="+mn-lt"/>
            </a:endParaRPr>
          </a:p>
        </p:txBody>
      </p:sp>
      <p:sp>
        <p:nvSpPr>
          <p:cNvPr id="314383" name="AutoShape 15"/>
          <p:cNvSpPr>
            <a:spLocks noChangeArrowheads="1"/>
          </p:cNvSpPr>
          <p:nvPr/>
        </p:nvSpPr>
        <p:spPr bwMode="auto">
          <a:xfrm>
            <a:off x="3200400" y="5141168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14385" name="Rectangle 17"/>
          <p:cNvSpPr>
            <a:spLocks noChangeArrowheads="1"/>
          </p:cNvSpPr>
          <p:nvPr/>
        </p:nvSpPr>
        <p:spPr bwMode="auto">
          <a:xfrm>
            <a:off x="5791200" y="4607768"/>
            <a:ext cx="1981200" cy="1295400"/>
          </a:xfrm>
          <a:prstGeom prst="rect">
            <a:avLst/>
          </a:prstGeom>
          <a:solidFill>
            <a:srgbClr val="7030A0"/>
          </a:solidFill>
          <a:ln w="28575">
            <a:solidFill>
              <a:srgbClr val="660066"/>
            </a:solidFill>
            <a:miter lim="800000"/>
            <a:headEnd/>
            <a:tailEnd/>
          </a:ln>
          <a:effectLst>
            <a:prstShdw prst="shdw17" dist="17961" dir="2700000">
              <a:srgbClr val="660066">
                <a:gamma/>
                <a:shade val="60000"/>
                <a:invGamma/>
              </a:srgbClr>
            </a:prstShdw>
          </a:effectLst>
          <a:extLst/>
        </p:spPr>
        <p:txBody>
          <a:bodyPr wrap="none" anchor="ctr"/>
          <a:lstStyle/>
          <a:p>
            <a:pPr algn="ctr" eaLnBrk="0" hangingPunct="0"/>
            <a:r>
              <a:rPr lang="en-US" altLang="zh-TW" dirty="0">
                <a:solidFill>
                  <a:schemeClr val="bg1"/>
                </a:solidFill>
                <a:latin typeface="+mn-lt"/>
              </a:rPr>
              <a:t>Execution</a:t>
            </a:r>
          </a:p>
          <a:p>
            <a:pPr algn="ctr" eaLnBrk="0" hangingPunct="0"/>
            <a:r>
              <a:rPr lang="en-US" altLang="zh-TW" dirty="0" smtClean="0">
                <a:solidFill>
                  <a:schemeClr val="bg1"/>
                </a:solidFill>
                <a:latin typeface="+mn-lt"/>
              </a:rPr>
              <a:t>core</a:t>
            </a:r>
            <a:endParaRPr lang="en-US" altLang="zh-TW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14387" name="AutoShape 19"/>
          <p:cNvSpPr>
            <a:spLocks noChangeArrowheads="1"/>
          </p:cNvSpPr>
          <p:nvPr/>
        </p:nvSpPr>
        <p:spPr bwMode="auto">
          <a:xfrm>
            <a:off x="4953000" y="5141168"/>
            <a:ext cx="762000" cy="228600"/>
          </a:xfrm>
          <a:prstGeom prst="rightArrow">
            <a:avLst>
              <a:gd name="adj1" fmla="val 50000"/>
              <a:gd name="adj2" fmla="val 83333"/>
            </a:avLst>
          </a:pr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14388" name="Text Box 20"/>
          <p:cNvSpPr txBox="1">
            <a:spLocks noChangeArrowheads="1"/>
          </p:cNvSpPr>
          <p:nvPr/>
        </p:nvSpPr>
        <p:spPr bwMode="auto">
          <a:xfrm>
            <a:off x="3491880" y="5765194"/>
            <a:ext cx="20099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2000" dirty="0">
                <a:latin typeface="+mn-lt"/>
              </a:rPr>
              <a:t>Instruction buffer</a:t>
            </a:r>
          </a:p>
        </p:txBody>
      </p:sp>
    </p:spTree>
    <p:extLst>
      <p:ext uri="{BB962C8B-B14F-4D97-AF65-F5344CB8AC3E}">
        <p14:creationId xmlns:p14="http://schemas.microsoft.com/office/powerpoint/2010/main" val="2325710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Instruction Supply</a:t>
            </a:r>
          </a:p>
        </p:txBody>
      </p:sp>
      <p:sp>
        <p:nvSpPr>
          <p:cNvPr id="645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Objective: fetch </a:t>
            </a:r>
            <a:r>
              <a:rPr lang="en-US" altLang="zh-TW" dirty="0"/>
              <a:t>N</a:t>
            </a:r>
            <a:r>
              <a:rPr lang="en-US" altLang="zh-TW" dirty="0" smtClean="0"/>
              <a:t> instructions per machine cycle based on PC</a:t>
            </a:r>
          </a:p>
          <a:p>
            <a:pPr lvl="1"/>
            <a:r>
              <a:rPr lang="en-US" altLang="zh-TW" dirty="0" smtClean="0"/>
              <a:t>Imply each row of I-cache stores at least N instructions and the entire row can be accessed at a time </a:t>
            </a:r>
          </a:p>
          <a:p>
            <a:pPr lvl="1"/>
            <a:r>
              <a:rPr lang="en-US" altLang="zh-TW" dirty="0" smtClean="0">
                <a:ea typeface="新細明體" panose="02020500000000000000" pitchFamily="18" charset="-120"/>
              </a:rPr>
              <a:t>The </a:t>
            </a:r>
            <a:r>
              <a:rPr lang="en-US" altLang="zh-TW" dirty="0">
                <a:ea typeface="新細明體" panose="02020500000000000000" pitchFamily="18" charset="-120"/>
              </a:rPr>
              <a:t>N </a:t>
            </a:r>
            <a:r>
              <a:rPr lang="en-US" altLang="zh-TW" dirty="0" smtClean="0">
                <a:ea typeface="新細明體" panose="02020500000000000000" pitchFamily="18" charset="-120"/>
              </a:rPr>
              <a:t>instructions that are </a:t>
            </a:r>
            <a:r>
              <a:rPr lang="en-US" altLang="zh-TW" dirty="0">
                <a:ea typeface="新細明體" panose="02020500000000000000" pitchFamily="18" charset="-120"/>
              </a:rPr>
              <a:t>specified by this PC </a:t>
            </a:r>
            <a:r>
              <a:rPr lang="en-US" altLang="zh-TW" dirty="0" smtClean="0">
                <a:ea typeface="新細明體" panose="02020500000000000000" pitchFamily="18" charset="-120"/>
              </a:rPr>
              <a:t>+ the </a:t>
            </a:r>
            <a:r>
              <a:rPr lang="en-US" altLang="zh-TW" dirty="0">
                <a:ea typeface="新細明體" panose="02020500000000000000" pitchFamily="18" charset="-120"/>
              </a:rPr>
              <a:t>next N-1 sequential addresses form a </a:t>
            </a:r>
            <a:r>
              <a:rPr lang="en-US" altLang="zh-TW" i="1" dirty="0">
                <a:ea typeface="新細明體" panose="02020500000000000000" pitchFamily="18" charset="-120"/>
              </a:rPr>
              <a:t>fetch </a:t>
            </a:r>
            <a:r>
              <a:rPr lang="en-US" altLang="zh-TW" i="1" dirty="0" smtClean="0">
                <a:ea typeface="新細明體" panose="02020500000000000000" pitchFamily="18" charset="-120"/>
              </a:rPr>
              <a:t>group</a:t>
            </a:r>
            <a:endParaRPr lang="en-US" altLang="zh-TW" dirty="0" smtClean="0"/>
          </a:p>
          <a:p>
            <a:r>
              <a:rPr lang="en-US" altLang="zh-TW" dirty="0" smtClean="0"/>
              <a:t>Challenges:</a:t>
            </a:r>
          </a:p>
          <a:p>
            <a:pPr lvl="1"/>
            <a:r>
              <a:rPr lang="en-US" altLang="zh-TW" dirty="0" smtClean="0">
                <a:solidFill>
                  <a:srgbClr val="FF0000"/>
                </a:solidFill>
              </a:rPr>
              <a:t>Misalignment</a:t>
            </a:r>
            <a:r>
              <a:rPr lang="en-US" altLang="zh-TW" dirty="0" smtClean="0"/>
              <a:t>: not all N instructions in </a:t>
            </a:r>
            <a:br>
              <a:rPr lang="en-US" altLang="zh-TW" dirty="0" smtClean="0"/>
            </a:br>
            <a:r>
              <a:rPr lang="en-US" altLang="zh-TW" dirty="0" smtClean="0"/>
              <a:t>same row. Fetch group crosses row </a:t>
            </a:r>
            <a:br>
              <a:rPr lang="en-US" altLang="zh-TW" dirty="0" smtClean="0"/>
            </a:br>
            <a:r>
              <a:rPr lang="en-US" altLang="zh-TW" dirty="0" smtClean="0"/>
              <a:t>boundary </a:t>
            </a:r>
            <a:r>
              <a:rPr lang="en-US" altLang="zh-TW" dirty="0" smtClean="0">
                <a:sym typeface="Wingdings" panose="05000000000000000000" pitchFamily="2" charset="2"/>
              </a:rPr>
              <a:t> </a:t>
            </a:r>
            <a:r>
              <a:rPr lang="en-US" altLang="zh-TW" dirty="0" smtClean="0"/>
              <a:t>require extra row access</a:t>
            </a:r>
            <a:br>
              <a:rPr lang="en-US" altLang="zh-TW" dirty="0" smtClean="0"/>
            </a:br>
            <a:r>
              <a:rPr lang="en-US" altLang="zh-TW" dirty="0" smtClean="0">
                <a:sym typeface="Wingdings" panose="05000000000000000000" pitchFamily="2" charset="2"/>
              </a:rPr>
              <a:t> aligned access?</a:t>
            </a:r>
            <a:r>
              <a:rPr lang="en-US" altLang="zh-TW" dirty="0" smtClean="0"/>
              <a:t>  </a:t>
            </a:r>
          </a:p>
          <a:p>
            <a:pPr lvl="1"/>
            <a:r>
              <a:rPr lang="en-US" altLang="zh-TW" dirty="0" smtClean="0"/>
              <a:t>The presence of branches in the fetch group</a:t>
            </a:r>
          </a:p>
          <a:p>
            <a:endParaRPr lang="en-US" altLang="zh-TW" dirty="0" smtClean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35</a:t>
            </a:fld>
            <a:endParaRPr lang="zh-TW" altLang="zh-TW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076825" y="3645024"/>
            <a:ext cx="2887663" cy="2265363"/>
            <a:chOff x="3264" y="2496"/>
            <a:chExt cx="1819" cy="1427"/>
          </a:xfrm>
        </p:grpSpPr>
        <p:sp>
          <p:nvSpPr>
            <p:cNvPr id="64519" name="Rectangle 5"/>
            <p:cNvSpPr>
              <a:spLocks noChangeArrowheads="1"/>
            </p:cNvSpPr>
            <p:nvPr/>
          </p:nvSpPr>
          <p:spPr bwMode="auto">
            <a:xfrm>
              <a:off x="3264" y="2784"/>
              <a:ext cx="1728" cy="576"/>
            </a:xfrm>
            <a:prstGeom prst="rect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400" dirty="0">
                  <a:latin typeface="+mn-lt"/>
                  <a:ea typeface="新細明體" panose="02020500000000000000" pitchFamily="18" charset="-120"/>
                </a:rPr>
                <a:t>Instruction </a:t>
              </a:r>
              <a:r>
                <a:rPr lang="en-US" altLang="zh-TW" sz="1400" dirty="0" smtClean="0">
                  <a:latin typeface="+mn-lt"/>
                  <a:ea typeface="新細明體" panose="02020500000000000000" pitchFamily="18" charset="-120"/>
                </a:rPr>
                <a:t>cache</a:t>
              </a:r>
              <a:endParaRPr lang="en-US" altLang="zh-TW" sz="1400" dirty="0">
                <a:latin typeface="+mn-lt"/>
                <a:ea typeface="新細明體" panose="02020500000000000000" pitchFamily="18" charset="-120"/>
              </a:endParaRPr>
            </a:p>
          </p:txBody>
        </p:sp>
        <p:grpSp>
          <p:nvGrpSpPr>
            <p:cNvPr id="64520" name="Group 6"/>
            <p:cNvGrpSpPr>
              <a:grpSpLocks/>
            </p:cNvGrpSpPr>
            <p:nvPr/>
          </p:nvGrpSpPr>
          <p:grpSpPr bwMode="auto">
            <a:xfrm>
              <a:off x="3264" y="3120"/>
              <a:ext cx="1728" cy="144"/>
              <a:chOff x="3264" y="2976"/>
              <a:chExt cx="1728" cy="144"/>
            </a:xfrm>
          </p:grpSpPr>
          <p:sp>
            <p:nvSpPr>
              <p:cNvPr id="64527" name="Line 7"/>
              <p:cNvSpPr>
                <a:spLocks noChangeShapeType="1"/>
              </p:cNvSpPr>
              <p:nvPr/>
            </p:nvSpPr>
            <p:spPr bwMode="auto">
              <a:xfrm>
                <a:off x="3264" y="2976"/>
                <a:ext cx="17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28" name="Line 8"/>
              <p:cNvSpPr>
                <a:spLocks noChangeShapeType="1"/>
              </p:cNvSpPr>
              <p:nvPr/>
            </p:nvSpPr>
            <p:spPr bwMode="auto">
              <a:xfrm>
                <a:off x="3264" y="3120"/>
                <a:ext cx="1728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29" name="Line 9"/>
              <p:cNvSpPr>
                <a:spLocks noChangeShapeType="1"/>
              </p:cNvSpPr>
              <p:nvPr/>
            </p:nvSpPr>
            <p:spPr bwMode="auto">
              <a:xfrm>
                <a:off x="3408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0" name="Line 10"/>
              <p:cNvSpPr>
                <a:spLocks noChangeShapeType="1"/>
              </p:cNvSpPr>
              <p:nvPr/>
            </p:nvSpPr>
            <p:spPr bwMode="auto">
              <a:xfrm>
                <a:off x="3552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1" name="Line 11"/>
              <p:cNvSpPr>
                <a:spLocks noChangeShapeType="1"/>
              </p:cNvSpPr>
              <p:nvPr/>
            </p:nvSpPr>
            <p:spPr bwMode="auto">
              <a:xfrm>
                <a:off x="3696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2" name="Line 12"/>
              <p:cNvSpPr>
                <a:spLocks noChangeShapeType="1"/>
              </p:cNvSpPr>
              <p:nvPr/>
            </p:nvSpPr>
            <p:spPr bwMode="auto">
              <a:xfrm>
                <a:off x="3840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3" name="Line 13"/>
              <p:cNvSpPr>
                <a:spLocks noChangeShapeType="1"/>
              </p:cNvSpPr>
              <p:nvPr/>
            </p:nvSpPr>
            <p:spPr bwMode="auto">
              <a:xfrm>
                <a:off x="3984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4" name="Line 14"/>
              <p:cNvSpPr>
                <a:spLocks noChangeShapeType="1"/>
              </p:cNvSpPr>
              <p:nvPr/>
            </p:nvSpPr>
            <p:spPr bwMode="auto">
              <a:xfrm>
                <a:off x="4128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5" name="Line 15"/>
              <p:cNvSpPr>
                <a:spLocks noChangeShapeType="1"/>
              </p:cNvSpPr>
              <p:nvPr/>
            </p:nvSpPr>
            <p:spPr bwMode="auto">
              <a:xfrm>
                <a:off x="4272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6" name="Line 16"/>
              <p:cNvSpPr>
                <a:spLocks noChangeShapeType="1"/>
              </p:cNvSpPr>
              <p:nvPr/>
            </p:nvSpPr>
            <p:spPr bwMode="auto">
              <a:xfrm>
                <a:off x="4416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7" name="Line 17"/>
              <p:cNvSpPr>
                <a:spLocks noChangeShapeType="1"/>
              </p:cNvSpPr>
              <p:nvPr/>
            </p:nvSpPr>
            <p:spPr bwMode="auto">
              <a:xfrm>
                <a:off x="4560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8" name="Line 18"/>
              <p:cNvSpPr>
                <a:spLocks noChangeShapeType="1"/>
              </p:cNvSpPr>
              <p:nvPr/>
            </p:nvSpPr>
            <p:spPr bwMode="auto">
              <a:xfrm>
                <a:off x="4704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  <p:sp>
            <p:nvSpPr>
              <p:cNvPr id="64539" name="Line 19"/>
              <p:cNvSpPr>
                <a:spLocks noChangeShapeType="1"/>
              </p:cNvSpPr>
              <p:nvPr/>
            </p:nvSpPr>
            <p:spPr bwMode="auto">
              <a:xfrm>
                <a:off x="4848" y="2976"/>
                <a:ext cx="0" cy="144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zh-TW" altLang="en-US"/>
              </a:p>
            </p:txBody>
          </p:sp>
        </p:grpSp>
        <p:sp>
          <p:nvSpPr>
            <p:cNvPr id="64521" name="Text Box 20"/>
            <p:cNvSpPr txBox="1">
              <a:spLocks noChangeArrowheads="1"/>
            </p:cNvSpPr>
            <p:nvPr/>
          </p:nvSpPr>
          <p:spPr bwMode="auto">
            <a:xfrm>
              <a:off x="3408" y="2496"/>
              <a:ext cx="2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zh-TW" sz="1600">
                  <a:latin typeface="Times New Roman" panose="02020603050405020304" pitchFamily="18" charset="0"/>
                  <a:ea typeface="新細明體" panose="02020500000000000000" pitchFamily="18" charset="-120"/>
                </a:rPr>
                <a:t>PC</a:t>
              </a:r>
            </a:p>
          </p:txBody>
        </p:sp>
        <p:sp>
          <p:nvSpPr>
            <p:cNvPr id="64522" name="Line 21"/>
            <p:cNvSpPr>
              <a:spLocks noChangeShapeType="1"/>
            </p:cNvSpPr>
            <p:nvPr/>
          </p:nvSpPr>
          <p:spPr bwMode="auto">
            <a:xfrm>
              <a:off x="3696" y="2592"/>
              <a:ext cx="9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523" name="Line 22"/>
            <p:cNvSpPr>
              <a:spLocks noChangeShapeType="1"/>
            </p:cNvSpPr>
            <p:nvPr/>
          </p:nvSpPr>
          <p:spPr bwMode="auto">
            <a:xfrm>
              <a:off x="4608" y="2592"/>
              <a:ext cx="0" cy="5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524" name="Rectangle 23"/>
            <p:cNvSpPr>
              <a:spLocks noChangeArrowheads="1"/>
            </p:cNvSpPr>
            <p:nvPr/>
          </p:nvSpPr>
          <p:spPr bwMode="auto">
            <a:xfrm>
              <a:off x="4560" y="3120"/>
              <a:ext cx="432" cy="144"/>
            </a:xfrm>
            <a:prstGeom prst="rect">
              <a:avLst/>
            </a:prstGeom>
            <a:solidFill>
              <a:srgbClr val="FF3300">
                <a:alpha val="40000"/>
              </a:srgbClr>
            </a:solidFill>
            <a:ln w="12700">
              <a:solidFill>
                <a:srgbClr val="FF3300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endParaRPr lang="zh-TW" altLang="en-US">
                <a:ea typeface="新細明體" panose="02020500000000000000" pitchFamily="18" charset="-120"/>
              </a:endParaRPr>
            </a:p>
          </p:txBody>
        </p:sp>
        <p:sp>
          <p:nvSpPr>
            <p:cNvPr id="64525" name="Line 24"/>
            <p:cNvSpPr>
              <a:spLocks noChangeShapeType="1"/>
            </p:cNvSpPr>
            <p:nvPr/>
          </p:nvSpPr>
          <p:spPr bwMode="auto">
            <a:xfrm>
              <a:off x="4752" y="3264"/>
              <a:ext cx="0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64526" name="Text Box 25"/>
            <p:cNvSpPr txBox="1">
              <a:spLocks noChangeArrowheads="1"/>
            </p:cNvSpPr>
            <p:nvPr/>
          </p:nvSpPr>
          <p:spPr bwMode="auto">
            <a:xfrm>
              <a:off x="3899" y="3555"/>
              <a:ext cx="1184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zh-TW" sz="1600" dirty="0">
                  <a:latin typeface="+mn-lt"/>
                  <a:ea typeface="新細明體" panose="02020500000000000000" pitchFamily="18" charset="-120"/>
                </a:rPr>
                <a:t>4 instructions </a:t>
              </a:r>
              <a:r>
                <a:rPr lang="en-US" altLang="zh-TW" sz="1600" dirty="0" smtClean="0">
                  <a:latin typeface="+mn-lt"/>
                  <a:ea typeface="新細明體" panose="02020500000000000000" pitchFamily="18" charset="-120"/>
                </a:rPr>
                <a:t>to be fetched (</a:t>
              </a:r>
              <a:r>
                <a:rPr lang="en-US" altLang="zh-TW" sz="1600" i="1" dirty="0">
                  <a:latin typeface="+mn-lt"/>
                  <a:ea typeface="新細明體" panose="02020500000000000000" pitchFamily="18" charset="-120"/>
                </a:rPr>
                <a:t>fetch </a:t>
              </a:r>
              <a:r>
                <a:rPr lang="en-US" altLang="zh-TW" sz="1600" i="1" dirty="0" smtClean="0">
                  <a:latin typeface="+mn-lt"/>
                  <a:ea typeface="新細明體" panose="02020500000000000000" pitchFamily="18" charset="-120"/>
                </a:rPr>
                <a:t>group</a:t>
              </a:r>
              <a:r>
                <a:rPr lang="en-US" altLang="zh-TW" sz="1600" dirty="0" smtClean="0">
                  <a:latin typeface="+mn-lt"/>
                  <a:ea typeface="新細明體" panose="02020500000000000000" pitchFamily="18" charset="-120"/>
                </a:rPr>
                <a:t>)</a:t>
              </a:r>
              <a:endParaRPr lang="en-US" altLang="zh-TW" sz="1600" dirty="0">
                <a:latin typeface="+mn-lt"/>
                <a:ea typeface="新細明體" panose="02020500000000000000" pitchFamily="18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4096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Branch Prediction (MBP)</a:t>
            </a:r>
            <a:endParaRPr 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dirty="0"/>
              <a:t>Fetch address could be retrieved from BTB</a:t>
            </a:r>
          </a:p>
          <a:p>
            <a:r>
              <a:rPr lang="en-US" altLang="zh-TW" dirty="0"/>
              <a:t>Predicted path: BB1 </a:t>
            </a:r>
            <a:r>
              <a:rPr lang="en-US" altLang="zh-TW" dirty="0">
                <a:sym typeface="Symbol" pitchFamily="18" charset="2"/>
              </a:rPr>
              <a:t> </a:t>
            </a:r>
            <a:r>
              <a:rPr lang="en-US" altLang="zh-TW" dirty="0"/>
              <a:t>BB2 </a:t>
            </a:r>
            <a:r>
              <a:rPr lang="en-US" altLang="zh-TW" dirty="0">
                <a:sym typeface="Symbol" pitchFamily="18" charset="2"/>
              </a:rPr>
              <a:t></a:t>
            </a:r>
            <a:r>
              <a:rPr lang="en-US" altLang="zh-TW" dirty="0"/>
              <a:t> </a:t>
            </a:r>
            <a:r>
              <a:rPr lang="en-US" altLang="zh-TW" dirty="0" smtClean="0"/>
              <a:t>BB5 (</a:t>
            </a:r>
            <a:r>
              <a:rPr lang="en-US" altLang="zh-TW" dirty="0" smtClean="0">
                <a:hlinkClick r:id="rId3" action="ppaction://hlinksldjump"/>
              </a:rPr>
              <a:t>next page</a:t>
            </a:r>
            <a:r>
              <a:rPr lang="en-US" altLang="zh-TW" dirty="0" smtClean="0"/>
              <a:t>)</a:t>
            </a:r>
            <a:endParaRPr lang="en-US" altLang="zh-TW" dirty="0"/>
          </a:p>
          <a:p>
            <a:r>
              <a:rPr lang="en-US" altLang="zh-TW" dirty="0"/>
              <a:t>How to fetch BB2 and </a:t>
            </a:r>
            <a:r>
              <a:rPr lang="en-US" altLang="zh-TW" dirty="0" smtClean="0"/>
              <a:t>BB5 from </a:t>
            </a:r>
            <a:r>
              <a:rPr lang="en-US" altLang="zh-TW" dirty="0"/>
              <a:t>BTB?</a:t>
            </a:r>
          </a:p>
          <a:p>
            <a:pPr lvl="1"/>
            <a:r>
              <a:rPr lang="en-US" altLang="zh-TW" dirty="0" smtClean="0"/>
              <a:t>Can’t! </a:t>
            </a:r>
            <a:r>
              <a:rPr lang="en-US" altLang="zh-TW" dirty="0"/>
              <a:t>Branch PCs of br1 and br2 not available when MBP made</a:t>
            </a:r>
          </a:p>
          <a:p>
            <a:pPr lvl="1"/>
            <a:r>
              <a:rPr lang="en-US" altLang="zh-TW" dirty="0"/>
              <a:t>Use a </a:t>
            </a:r>
            <a:r>
              <a:rPr lang="en-US" altLang="zh-TW" i="1" dirty="0" smtClean="0"/>
              <a:t>branch address cache</a:t>
            </a:r>
            <a:r>
              <a:rPr lang="en-US" altLang="zh-TW" dirty="0" smtClean="0"/>
              <a:t> (BAC) </a:t>
            </a:r>
            <a:r>
              <a:rPr lang="en-US" altLang="zh-TW" dirty="0"/>
              <a:t>design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36</a:t>
            </a:fld>
            <a:endParaRPr lang="zh-TW" altLang="zh-TW"/>
          </a:p>
        </p:txBody>
      </p:sp>
      <p:sp>
        <p:nvSpPr>
          <p:cNvPr id="327684" name="Freeform 4"/>
          <p:cNvSpPr>
            <a:spLocks/>
          </p:cNvSpPr>
          <p:nvPr/>
        </p:nvSpPr>
        <p:spPr bwMode="auto">
          <a:xfrm>
            <a:off x="763588" y="3777264"/>
            <a:ext cx="1803400" cy="2312988"/>
          </a:xfrm>
          <a:custGeom>
            <a:avLst/>
            <a:gdLst>
              <a:gd name="T0" fmla="*/ 79 w 1136"/>
              <a:gd name="T1" fmla="*/ 53 h 1457"/>
              <a:gd name="T2" fmla="*/ 190 w 1136"/>
              <a:gd name="T3" fmla="*/ 22 h 1457"/>
              <a:gd name="T4" fmla="*/ 616 w 1136"/>
              <a:gd name="T5" fmla="*/ 69 h 1457"/>
              <a:gd name="T6" fmla="*/ 679 w 1136"/>
              <a:gd name="T7" fmla="*/ 124 h 1457"/>
              <a:gd name="T8" fmla="*/ 703 w 1136"/>
              <a:gd name="T9" fmla="*/ 219 h 1457"/>
              <a:gd name="T10" fmla="*/ 710 w 1136"/>
              <a:gd name="T11" fmla="*/ 322 h 1457"/>
              <a:gd name="T12" fmla="*/ 726 w 1136"/>
              <a:gd name="T13" fmla="*/ 416 h 1457"/>
              <a:gd name="T14" fmla="*/ 758 w 1136"/>
              <a:gd name="T15" fmla="*/ 724 h 1457"/>
              <a:gd name="T16" fmla="*/ 845 w 1136"/>
              <a:gd name="T17" fmla="*/ 811 h 1457"/>
              <a:gd name="T18" fmla="*/ 963 w 1136"/>
              <a:gd name="T19" fmla="*/ 914 h 1457"/>
              <a:gd name="T20" fmla="*/ 1010 w 1136"/>
              <a:gd name="T21" fmla="*/ 961 h 1457"/>
              <a:gd name="T22" fmla="*/ 1026 w 1136"/>
              <a:gd name="T23" fmla="*/ 985 h 1457"/>
              <a:gd name="T24" fmla="*/ 1081 w 1136"/>
              <a:gd name="T25" fmla="*/ 1000 h 1457"/>
              <a:gd name="T26" fmla="*/ 1081 w 1136"/>
              <a:gd name="T27" fmla="*/ 1276 h 1457"/>
              <a:gd name="T28" fmla="*/ 1018 w 1136"/>
              <a:gd name="T29" fmla="*/ 1355 h 1457"/>
              <a:gd name="T30" fmla="*/ 545 w 1136"/>
              <a:gd name="T31" fmla="*/ 1316 h 1457"/>
              <a:gd name="T32" fmla="*/ 521 w 1136"/>
              <a:gd name="T33" fmla="*/ 1292 h 1457"/>
              <a:gd name="T34" fmla="*/ 474 w 1136"/>
              <a:gd name="T35" fmla="*/ 1261 h 1457"/>
              <a:gd name="T36" fmla="*/ 419 w 1136"/>
              <a:gd name="T37" fmla="*/ 1158 h 1457"/>
              <a:gd name="T38" fmla="*/ 395 w 1136"/>
              <a:gd name="T39" fmla="*/ 1111 h 1457"/>
              <a:gd name="T40" fmla="*/ 316 w 1136"/>
              <a:gd name="T41" fmla="*/ 1056 h 1457"/>
              <a:gd name="T42" fmla="*/ 276 w 1136"/>
              <a:gd name="T43" fmla="*/ 1008 h 1457"/>
              <a:gd name="T44" fmla="*/ 269 w 1136"/>
              <a:gd name="T45" fmla="*/ 985 h 1457"/>
              <a:gd name="T46" fmla="*/ 237 w 1136"/>
              <a:gd name="T47" fmla="*/ 937 h 1457"/>
              <a:gd name="T48" fmla="*/ 221 w 1136"/>
              <a:gd name="T49" fmla="*/ 914 h 1457"/>
              <a:gd name="T50" fmla="*/ 182 w 1136"/>
              <a:gd name="T51" fmla="*/ 843 h 1457"/>
              <a:gd name="T52" fmla="*/ 111 w 1136"/>
              <a:gd name="T53" fmla="*/ 685 h 1457"/>
              <a:gd name="T54" fmla="*/ 103 w 1136"/>
              <a:gd name="T55" fmla="*/ 653 h 1457"/>
              <a:gd name="T56" fmla="*/ 71 w 1136"/>
              <a:gd name="T57" fmla="*/ 606 h 1457"/>
              <a:gd name="T58" fmla="*/ 0 w 1136"/>
              <a:gd name="T59" fmla="*/ 377 h 1457"/>
              <a:gd name="T60" fmla="*/ 8 w 1136"/>
              <a:gd name="T61" fmla="*/ 203 h 1457"/>
              <a:gd name="T62" fmla="*/ 79 w 1136"/>
              <a:gd name="T63" fmla="*/ 53 h 145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1136" h="1457">
                <a:moveTo>
                  <a:pt x="79" y="53"/>
                </a:moveTo>
                <a:cubicBezTo>
                  <a:pt x="116" y="42"/>
                  <a:pt x="153" y="34"/>
                  <a:pt x="190" y="22"/>
                </a:cubicBezTo>
                <a:cubicBezTo>
                  <a:pt x="645" y="33"/>
                  <a:pt x="408" y="0"/>
                  <a:pt x="616" y="69"/>
                </a:cubicBezTo>
                <a:cubicBezTo>
                  <a:pt x="671" y="106"/>
                  <a:pt x="652" y="85"/>
                  <a:pt x="679" y="124"/>
                </a:cubicBezTo>
                <a:cubicBezTo>
                  <a:pt x="689" y="155"/>
                  <a:pt x="695" y="187"/>
                  <a:pt x="703" y="219"/>
                </a:cubicBezTo>
                <a:cubicBezTo>
                  <a:pt x="705" y="253"/>
                  <a:pt x="706" y="288"/>
                  <a:pt x="710" y="322"/>
                </a:cubicBezTo>
                <a:cubicBezTo>
                  <a:pt x="714" y="354"/>
                  <a:pt x="726" y="416"/>
                  <a:pt x="726" y="416"/>
                </a:cubicBezTo>
                <a:cubicBezTo>
                  <a:pt x="720" y="514"/>
                  <a:pt x="679" y="647"/>
                  <a:pt x="758" y="724"/>
                </a:cubicBezTo>
                <a:cubicBezTo>
                  <a:pt x="773" y="769"/>
                  <a:pt x="800" y="796"/>
                  <a:pt x="845" y="811"/>
                </a:cubicBezTo>
                <a:cubicBezTo>
                  <a:pt x="889" y="845"/>
                  <a:pt x="923" y="878"/>
                  <a:pt x="963" y="914"/>
                </a:cubicBezTo>
                <a:cubicBezTo>
                  <a:pt x="980" y="929"/>
                  <a:pt x="994" y="945"/>
                  <a:pt x="1010" y="961"/>
                </a:cubicBezTo>
                <a:cubicBezTo>
                  <a:pt x="1017" y="968"/>
                  <a:pt x="1018" y="980"/>
                  <a:pt x="1026" y="985"/>
                </a:cubicBezTo>
                <a:cubicBezTo>
                  <a:pt x="1042" y="995"/>
                  <a:pt x="1063" y="994"/>
                  <a:pt x="1081" y="1000"/>
                </a:cubicBezTo>
                <a:cubicBezTo>
                  <a:pt x="1133" y="1079"/>
                  <a:pt x="1136" y="1197"/>
                  <a:pt x="1081" y="1276"/>
                </a:cubicBezTo>
                <a:cubicBezTo>
                  <a:pt x="1068" y="1315"/>
                  <a:pt x="1057" y="1344"/>
                  <a:pt x="1018" y="1355"/>
                </a:cubicBezTo>
                <a:cubicBezTo>
                  <a:pt x="872" y="1457"/>
                  <a:pt x="688" y="1366"/>
                  <a:pt x="545" y="1316"/>
                </a:cubicBezTo>
                <a:cubicBezTo>
                  <a:pt x="537" y="1308"/>
                  <a:pt x="530" y="1299"/>
                  <a:pt x="521" y="1292"/>
                </a:cubicBezTo>
                <a:cubicBezTo>
                  <a:pt x="506" y="1281"/>
                  <a:pt x="474" y="1261"/>
                  <a:pt x="474" y="1261"/>
                </a:cubicBezTo>
                <a:cubicBezTo>
                  <a:pt x="452" y="1229"/>
                  <a:pt x="436" y="1193"/>
                  <a:pt x="419" y="1158"/>
                </a:cubicBezTo>
                <a:cubicBezTo>
                  <a:pt x="408" y="1136"/>
                  <a:pt x="416" y="1129"/>
                  <a:pt x="395" y="1111"/>
                </a:cubicBezTo>
                <a:cubicBezTo>
                  <a:pt x="371" y="1089"/>
                  <a:pt x="343" y="1073"/>
                  <a:pt x="316" y="1056"/>
                </a:cubicBezTo>
                <a:cubicBezTo>
                  <a:pt x="304" y="1039"/>
                  <a:pt x="287" y="1025"/>
                  <a:pt x="276" y="1008"/>
                </a:cubicBezTo>
                <a:cubicBezTo>
                  <a:pt x="272" y="1001"/>
                  <a:pt x="273" y="992"/>
                  <a:pt x="269" y="985"/>
                </a:cubicBezTo>
                <a:cubicBezTo>
                  <a:pt x="260" y="968"/>
                  <a:pt x="248" y="953"/>
                  <a:pt x="237" y="937"/>
                </a:cubicBezTo>
                <a:cubicBezTo>
                  <a:pt x="232" y="929"/>
                  <a:pt x="221" y="914"/>
                  <a:pt x="221" y="914"/>
                </a:cubicBezTo>
                <a:cubicBezTo>
                  <a:pt x="212" y="887"/>
                  <a:pt x="198" y="867"/>
                  <a:pt x="182" y="843"/>
                </a:cubicBezTo>
                <a:cubicBezTo>
                  <a:pt x="165" y="791"/>
                  <a:pt x="142" y="729"/>
                  <a:pt x="111" y="685"/>
                </a:cubicBezTo>
                <a:cubicBezTo>
                  <a:pt x="108" y="674"/>
                  <a:pt x="108" y="663"/>
                  <a:pt x="103" y="653"/>
                </a:cubicBezTo>
                <a:cubicBezTo>
                  <a:pt x="94" y="636"/>
                  <a:pt x="71" y="606"/>
                  <a:pt x="71" y="606"/>
                </a:cubicBezTo>
                <a:cubicBezTo>
                  <a:pt x="47" y="529"/>
                  <a:pt x="16" y="456"/>
                  <a:pt x="0" y="377"/>
                </a:cubicBezTo>
                <a:cubicBezTo>
                  <a:pt x="3" y="319"/>
                  <a:pt x="2" y="261"/>
                  <a:pt x="8" y="203"/>
                </a:cubicBezTo>
                <a:cubicBezTo>
                  <a:pt x="14" y="146"/>
                  <a:pt x="62" y="105"/>
                  <a:pt x="79" y="53"/>
                </a:cubicBezTo>
                <a:close/>
              </a:path>
            </a:pathLst>
          </a:custGeom>
          <a:solidFill>
            <a:srgbClr val="CCFF99"/>
          </a:solidFill>
          <a:ln w="1270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27686" name="Text Box 6"/>
          <p:cNvSpPr txBox="1">
            <a:spLocks noChangeArrowheads="1"/>
          </p:cNvSpPr>
          <p:nvPr/>
        </p:nvSpPr>
        <p:spPr bwMode="auto">
          <a:xfrm>
            <a:off x="2362200" y="2554889"/>
            <a:ext cx="673582" cy="830997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BB1</a:t>
            </a:r>
          </a:p>
          <a:p>
            <a:pPr algn="l" eaLnBrk="0" hangingPunct="0"/>
            <a:r>
              <a:rPr lang="en-US" altLang="zh-TW" sz="2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br1</a:t>
            </a:r>
          </a:p>
        </p:txBody>
      </p:sp>
      <p:sp>
        <p:nvSpPr>
          <p:cNvPr id="327687" name="Text Box 7"/>
          <p:cNvSpPr txBox="1">
            <a:spLocks noChangeArrowheads="1"/>
          </p:cNvSpPr>
          <p:nvPr/>
        </p:nvSpPr>
        <p:spPr bwMode="auto">
          <a:xfrm>
            <a:off x="996950" y="4142389"/>
            <a:ext cx="673582" cy="830997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BB2</a:t>
            </a:r>
          </a:p>
          <a:p>
            <a:pPr algn="l" eaLnBrk="0" hangingPunct="0"/>
            <a:r>
              <a:rPr lang="en-US" altLang="zh-TW" sz="240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rPr>
              <a:t>br2</a:t>
            </a:r>
          </a:p>
        </p:txBody>
      </p:sp>
      <p:sp>
        <p:nvSpPr>
          <p:cNvPr id="327688" name="Text Box 8"/>
          <p:cNvSpPr txBox="1">
            <a:spLocks noChangeArrowheads="1"/>
          </p:cNvSpPr>
          <p:nvPr/>
        </p:nvSpPr>
        <p:spPr bwMode="auto">
          <a:xfrm>
            <a:off x="3733800" y="4142389"/>
            <a:ext cx="673582" cy="46166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BB3</a:t>
            </a:r>
          </a:p>
        </p:txBody>
      </p:sp>
      <p:sp>
        <p:nvSpPr>
          <p:cNvPr id="327689" name="Text Box 9"/>
          <p:cNvSpPr txBox="1">
            <a:spLocks noChangeArrowheads="1"/>
          </p:cNvSpPr>
          <p:nvPr/>
        </p:nvSpPr>
        <p:spPr bwMode="auto">
          <a:xfrm>
            <a:off x="304800" y="5361589"/>
            <a:ext cx="673582" cy="46166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BB4</a:t>
            </a:r>
          </a:p>
        </p:txBody>
      </p:sp>
      <p:sp>
        <p:nvSpPr>
          <p:cNvPr id="327690" name="Text Box 10"/>
          <p:cNvSpPr txBox="1">
            <a:spLocks noChangeArrowheads="1"/>
          </p:cNvSpPr>
          <p:nvPr/>
        </p:nvSpPr>
        <p:spPr bwMode="auto">
          <a:xfrm>
            <a:off x="1676400" y="5361589"/>
            <a:ext cx="673582" cy="46166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BB5</a:t>
            </a:r>
          </a:p>
        </p:txBody>
      </p:sp>
      <p:sp>
        <p:nvSpPr>
          <p:cNvPr id="327691" name="Text Box 11"/>
          <p:cNvSpPr txBox="1">
            <a:spLocks noChangeArrowheads="1"/>
          </p:cNvSpPr>
          <p:nvPr/>
        </p:nvSpPr>
        <p:spPr bwMode="auto">
          <a:xfrm>
            <a:off x="3124200" y="5361589"/>
            <a:ext cx="673582" cy="46166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BB6</a:t>
            </a:r>
          </a:p>
        </p:txBody>
      </p:sp>
      <p:sp>
        <p:nvSpPr>
          <p:cNvPr id="327692" name="Text Box 12"/>
          <p:cNvSpPr txBox="1">
            <a:spLocks noChangeArrowheads="1"/>
          </p:cNvSpPr>
          <p:nvPr/>
        </p:nvSpPr>
        <p:spPr bwMode="auto">
          <a:xfrm>
            <a:off x="4572000" y="5361589"/>
            <a:ext cx="673582" cy="461665"/>
          </a:xfrm>
          <a:prstGeom prst="rect">
            <a:avLst/>
          </a:prstGeom>
          <a:solidFill>
            <a:srgbClr val="FFFF99"/>
          </a:solidFill>
          <a:ln w="12700">
            <a:solidFill>
              <a:srgbClr val="FF996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400" b="0">
                <a:latin typeface="+mn-lt"/>
              </a:rPr>
              <a:t>BB7</a:t>
            </a:r>
          </a:p>
        </p:txBody>
      </p:sp>
      <p:cxnSp>
        <p:nvCxnSpPr>
          <p:cNvPr id="327693" name="AutoShape 13"/>
          <p:cNvCxnSpPr>
            <a:cxnSpLocks noChangeShapeType="1"/>
            <a:stCxn id="327686" idx="2"/>
            <a:endCxn id="327687" idx="0"/>
          </p:cNvCxnSpPr>
          <p:nvPr/>
        </p:nvCxnSpPr>
        <p:spPr bwMode="auto">
          <a:xfrm flipH="1">
            <a:off x="1333741" y="3385886"/>
            <a:ext cx="1365250" cy="756503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694" name="AutoShape 14"/>
          <p:cNvCxnSpPr>
            <a:cxnSpLocks noChangeShapeType="1"/>
            <a:stCxn id="327686" idx="2"/>
            <a:endCxn id="327688" idx="0"/>
          </p:cNvCxnSpPr>
          <p:nvPr/>
        </p:nvCxnSpPr>
        <p:spPr bwMode="auto">
          <a:xfrm>
            <a:off x="2698991" y="3385886"/>
            <a:ext cx="1371600" cy="756503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695" name="AutoShape 15"/>
          <p:cNvCxnSpPr>
            <a:cxnSpLocks noChangeShapeType="1"/>
            <a:stCxn id="327687" idx="2"/>
            <a:endCxn id="327689" idx="0"/>
          </p:cNvCxnSpPr>
          <p:nvPr/>
        </p:nvCxnSpPr>
        <p:spPr bwMode="auto">
          <a:xfrm flipH="1">
            <a:off x="641591" y="4973386"/>
            <a:ext cx="692150" cy="388203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696" name="AutoShape 16"/>
          <p:cNvCxnSpPr>
            <a:cxnSpLocks noChangeShapeType="1"/>
            <a:stCxn id="327687" idx="2"/>
            <a:endCxn id="327690" idx="0"/>
          </p:cNvCxnSpPr>
          <p:nvPr/>
        </p:nvCxnSpPr>
        <p:spPr bwMode="auto">
          <a:xfrm>
            <a:off x="1333741" y="4973386"/>
            <a:ext cx="679450" cy="388203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697" name="AutoShape 17"/>
          <p:cNvCxnSpPr>
            <a:cxnSpLocks noChangeShapeType="1"/>
            <a:stCxn id="327688" idx="2"/>
            <a:endCxn id="327691" idx="0"/>
          </p:cNvCxnSpPr>
          <p:nvPr/>
        </p:nvCxnSpPr>
        <p:spPr bwMode="auto">
          <a:xfrm flipH="1">
            <a:off x="3460991" y="4604054"/>
            <a:ext cx="609600" cy="757535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7698" name="AutoShape 18"/>
          <p:cNvCxnSpPr>
            <a:cxnSpLocks noChangeShapeType="1"/>
            <a:stCxn id="327688" idx="2"/>
            <a:endCxn id="327692" idx="0"/>
          </p:cNvCxnSpPr>
          <p:nvPr/>
        </p:nvCxnSpPr>
        <p:spPr bwMode="auto">
          <a:xfrm>
            <a:off x="4070591" y="4604054"/>
            <a:ext cx="838200" cy="757535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7699" name="Text Box 19"/>
          <p:cNvSpPr txBox="1">
            <a:spLocks noChangeArrowheads="1"/>
          </p:cNvSpPr>
          <p:nvPr/>
        </p:nvSpPr>
        <p:spPr bwMode="auto">
          <a:xfrm>
            <a:off x="1255713" y="3345464"/>
            <a:ext cx="1411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US" altLang="zh-TW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 (2</a:t>
            </a:r>
            <a:r>
              <a:rPr lang="en-US" altLang="zh-TW" sz="2000" baseline="30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nd</a:t>
            </a:r>
            <a:r>
              <a:rPr lang="en-US" altLang="zh-TW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)</a:t>
            </a:r>
          </a:p>
        </p:txBody>
      </p:sp>
      <p:sp>
        <p:nvSpPr>
          <p:cNvPr id="327700" name="Text Box 20"/>
          <p:cNvSpPr txBox="1">
            <a:spLocks noChangeArrowheads="1"/>
          </p:cNvSpPr>
          <p:nvPr/>
        </p:nvSpPr>
        <p:spPr bwMode="auto">
          <a:xfrm>
            <a:off x="3429000" y="3483577"/>
            <a:ext cx="3032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</a:t>
            </a:r>
          </a:p>
        </p:txBody>
      </p:sp>
      <p:sp>
        <p:nvSpPr>
          <p:cNvPr id="327701" name="Text Box 21"/>
          <p:cNvSpPr txBox="1">
            <a:spLocks noChangeArrowheads="1"/>
          </p:cNvSpPr>
          <p:nvPr/>
        </p:nvSpPr>
        <p:spPr bwMode="auto">
          <a:xfrm>
            <a:off x="650875" y="4899627"/>
            <a:ext cx="3097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</a:t>
            </a:r>
          </a:p>
        </p:txBody>
      </p:sp>
      <p:sp>
        <p:nvSpPr>
          <p:cNvPr id="327702" name="Text Box 22"/>
          <p:cNvSpPr txBox="1">
            <a:spLocks noChangeArrowheads="1"/>
          </p:cNvSpPr>
          <p:nvPr/>
        </p:nvSpPr>
        <p:spPr bwMode="auto">
          <a:xfrm>
            <a:off x="3546475" y="4747227"/>
            <a:ext cx="3097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T</a:t>
            </a:r>
          </a:p>
        </p:txBody>
      </p:sp>
      <p:sp>
        <p:nvSpPr>
          <p:cNvPr id="327703" name="Text Box 23"/>
          <p:cNvSpPr txBox="1">
            <a:spLocks noChangeArrowheads="1"/>
          </p:cNvSpPr>
          <p:nvPr/>
        </p:nvSpPr>
        <p:spPr bwMode="auto">
          <a:xfrm>
            <a:off x="2057400" y="4793264"/>
            <a:ext cx="14065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 (3</a:t>
            </a:r>
            <a:r>
              <a:rPr lang="en-US" altLang="zh-TW" sz="2000" baseline="30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rd</a:t>
            </a:r>
            <a:r>
              <a:rPr lang="en-US" altLang="zh-TW" sz="2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)</a:t>
            </a:r>
          </a:p>
        </p:txBody>
      </p:sp>
      <p:sp>
        <p:nvSpPr>
          <p:cNvPr id="327704" name="Text Box 24"/>
          <p:cNvSpPr txBox="1">
            <a:spLocks noChangeArrowheads="1"/>
          </p:cNvSpPr>
          <p:nvPr/>
        </p:nvSpPr>
        <p:spPr bwMode="auto">
          <a:xfrm>
            <a:off x="4551363" y="4747227"/>
            <a:ext cx="3032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F</a:t>
            </a:r>
          </a:p>
        </p:txBody>
      </p:sp>
      <p:sp>
        <p:nvSpPr>
          <p:cNvPr id="327705" name="Line 25"/>
          <p:cNvSpPr>
            <a:spLocks noChangeShapeType="1"/>
          </p:cNvSpPr>
          <p:nvPr/>
        </p:nvSpPr>
        <p:spPr bwMode="auto">
          <a:xfrm>
            <a:off x="2743200" y="2023077"/>
            <a:ext cx="0" cy="5334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27706" name="Text Box 26"/>
          <p:cNvSpPr txBox="1">
            <a:spLocks noChangeArrowheads="1"/>
          </p:cNvSpPr>
          <p:nvPr/>
        </p:nvSpPr>
        <p:spPr bwMode="auto">
          <a:xfrm>
            <a:off x="1533179" y="1211864"/>
            <a:ext cx="2446247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2400" b="0" dirty="0">
                <a:solidFill>
                  <a:srgbClr val="C00000"/>
                </a:solidFill>
                <a:latin typeface="+mn-lt"/>
              </a:rPr>
              <a:t>Fetch address</a:t>
            </a:r>
          </a:p>
          <a:p>
            <a:pPr algn="l" eaLnBrk="0" hangingPunct="0"/>
            <a:r>
              <a:rPr lang="en-US" altLang="zh-TW" sz="1800" b="0" dirty="0">
                <a:solidFill>
                  <a:srgbClr val="C00000"/>
                </a:solidFill>
                <a:latin typeface="+mn-lt"/>
              </a:rPr>
              <a:t>(br0 </a:t>
            </a:r>
            <a:r>
              <a:rPr lang="en-US" altLang="zh-TW" sz="1800" b="0" u="sng" dirty="0" smtClean="0">
                <a:solidFill>
                  <a:srgbClr val="C00000"/>
                </a:solidFill>
                <a:latin typeface="+mn-lt"/>
              </a:rPr>
              <a:t>primary</a:t>
            </a:r>
            <a:r>
              <a:rPr lang="en-US" altLang="zh-TW" sz="1800" b="0" dirty="0" smtClean="0">
                <a:solidFill>
                  <a:srgbClr val="C00000"/>
                </a:solidFill>
                <a:latin typeface="+mn-lt"/>
              </a:rPr>
              <a:t> </a:t>
            </a:r>
            <a:r>
              <a:rPr lang="en-US" altLang="zh-TW" sz="1800" b="0" dirty="0">
                <a:solidFill>
                  <a:srgbClr val="C00000"/>
                </a:solidFill>
                <a:latin typeface="+mn-lt"/>
              </a:rPr>
              <a:t>prediction)</a:t>
            </a:r>
          </a:p>
        </p:txBody>
      </p:sp>
      <p:sp>
        <p:nvSpPr>
          <p:cNvPr id="327707" name="Freeform 27"/>
          <p:cNvSpPr>
            <a:spLocks/>
          </p:cNvSpPr>
          <p:nvPr/>
        </p:nvSpPr>
        <p:spPr bwMode="auto">
          <a:xfrm>
            <a:off x="609600" y="2200877"/>
            <a:ext cx="2776538" cy="3887787"/>
          </a:xfrm>
          <a:custGeom>
            <a:avLst/>
            <a:gdLst>
              <a:gd name="T0" fmla="*/ 924 w 1625"/>
              <a:gd name="T1" fmla="*/ 114 h 2449"/>
              <a:gd name="T2" fmla="*/ 902 w 1625"/>
              <a:gd name="T3" fmla="*/ 173 h 2449"/>
              <a:gd name="T4" fmla="*/ 870 w 1625"/>
              <a:gd name="T5" fmla="*/ 233 h 2449"/>
              <a:gd name="T6" fmla="*/ 848 w 1625"/>
              <a:gd name="T7" fmla="*/ 315 h 2449"/>
              <a:gd name="T8" fmla="*/ 804 w 1625"/>
              <a:gd name="T9" fmla="*/ 472 h 2449"/>
              <a:gd name="T10" fmla="*/ 734 w 1625"/>
              <a:gd name="T11" fmla="*/ 565 h 2449"/>
              <a:gd name="T12" fmla="*/ 668 w 1625"/>
              <a:gd name="T13" fmla="*/ 646 h 2449"/>
              <a:gd name="T14" fmla="*/ 533 w 1625"/>
              <a:gd name="T15" fmla="*/ 728 h 2449"/>
              <a:gd name="T16" fmla="*/ 435 w 1625"/>
              <a:gd name="T17" fmla="*/ 787 h 2449"/>
              <a:gd name="T18" fmla="*/ 299 w 1625"/>
              <a:gd name="T19" fmla="*/ 858 h 2449"/>
              <a:gd name="T20" fmla="*/ 201 w 1625"/>
              <a:gd name="T21" fmla="*/ 907 h 2449"/>
              <a:gd name="T22" fmla="*/ 141 w 1625"/>
              <a:gd name="T23" fmla="*/ 945 h 2449"/>
              <a:gd name="T24" fmla="*/ 71 w 1625"/>
              <a:gd name="T25" fmla="*/ 1016 h 2449"/>
              <a:gd name="T26" fmla="*/ 22 w 1625"/>
              <a:gd name="T27" fmla="*/ 1092 h 2449"/>
              <a:gd name="T28" fmla="*/ 0 w 1625"/>
              <a:gd name="T29" fmla="*/ 1200 h 2449"/>
              <a:gd name="T30" fmla="*/ 11 w 1625"/>
              <a:gd name="T31" fmla="*/ 1325 h 2449"/>
              <a:gd name="T32" fmla="*/ 60 w 1625"/>
              <a:gd name="T33" fmla="*/ 1445 h 2449"/>
              <a:gd name="T34" fmla="*/ 82 w 1625"/>
              <a:gd name="T35" fmla="*/ 1477 h 2449"/>
              <a:gd name="T36" fmla="*/ 114 w 1625"/>
              <a:gd name="T37" fmla="*/ 1543 h 2449"/>
              <a:gd name="T38" fmla="*/ 136 w 1625"/>
              <a:gd name="T39" fmla="*/ 1586 h 2449"/>
              <a:gd name="T40" fmla="*/ 212 w 1625"/>
              <a:gd name="T41" fmla="*/ 1787 h 2449"/>
              <a:gd name="T42" fmla="*/ 250 w 1625"/>
              <a:gd name="T43" fmla="*/ 1912 h 2449"/>
              <a:gd name="T44" fmla="*/ 277 w 1625"/>
              <a:gd name="T45" fmla="*/ 1961 h 2449"/>
              <a:gd name="T46" fmla="*/ 310 w 1625"/>
              <a:gd name="T47" fmla="*/ 2026 h 2449"/>
              <a:gd name="T48" fmla="*/ 386 w 1625"/>
              <a:gd name="T49" fmla="*/ 2146 h 2449"/>
              <a:gd name="T50" fmla="*/ 440 w 1625"/>
              <a:gd name="T51" fmla="*/ 2244 h 2449"/>
              <a:gd name="T52" fmla="*/ 674 w 1625"/>
              <a:gd name="T53" fmla="*/ 2390 h 2449"/>
              <a:gd name="T54" fmla="*/ 1109 w 1625"/>
              <a:gd name="T55" fmla="*/ 2363 h 2449"/>
              <a:gd name="T56" fmla="*/ 1152 w 1625"/>
              <a:gd name="T57" fmla="*/ 2282 h 2449"/>
              <a:gd name="T58" fmla="*/ 1174 w 1625"/>
              <a:gd name="T59" fmla="*/ 2238 h 2449"/>
              <a:gd name="T60" fmla="*/ 1168 w 1625"/>
              <a:gd name="T61" fmla="*/ 2021 h 2449"/>
              <a:gd name="T62" fmla="*/ 1065 w 1625"/>
              <a:gd name="T63" fmla="*/ 1852 h 2449"/>
              <a:gd name="T64" fmla="*/ 1054 w 1625"/>
              <a:gd name="T65" fmla="*/ 1684 h 2449"/>
              <a:gd name="T66" fmla="*/ 1005 w 1625"/>
              <a:gd name="T67" fmla="*/ 1651 h 2449"/>
              <a:gd name="T68" fmla="*/ 842 w 1625"/>
              <a:gd name="T69" fmla="*/ 1597 h 2449"/>
              <a:gd name="T70" fmla="*/ 815 w 1625"/>
              <a:gd name="T71" fmla="*/ 1543 h 2449"/>
              <a:gd name="T72" fmla="*/ 837 w 1625"/>
              <a:gd name="T73" fmla="*/ 1363 h 2449"/>
              <a:gd name="T74" fmla="*/ 994 w 1625"/>
              <a:gd name="T75" fmla="*/ 1048 h 2449"/>
              <a:gd name="T76" fmla="*/ 1054 w 1625"/>
              <a:gd name="T77" fmla="*/ 1010 h 2449"/>
              <a:gd name="T78" fmla="*/ 1239 w 1625"/>
              <a:gd name="T79" fmla="*/ 950 h 2449"/>
              <a:gd name="T80" fmla="*/ 1288 w 1625"/>
              <a:gd name="T81" fmla="*/ 929 h 2449"/>
              <a:gd name="T82" fmla="*/ 1413 w 1625"/>
              <a:gd name="T83" fmla="*/ 836 h 2449"/>
              <a:gd name="T84" fmla="*/ 1440 w 1625"/>
              <a:gd name="T85" fmla="*/ 793 h 2449"/>
              <a:gd name="T86" fmla="*/ 1522 w 1625"/>
              <a:gd name="T87" fmla="*/ 717 h 2449"/>
              <a:gd name="T88" fmla="*/ 1543 w 1625"/>
              <a:gd name="T89" fmla="*/ 679 h 2449"/>
              <a:gd name="T90" fmla="*/ 1598 w 1625"/>
              <a:gd name="T91" fmla="*/ 575 h 2449"/>
              <a:gd name="T92" fmla="*/ 1619 w 1625"/>
              <a:gd name="T93" fmla="*/ 510 h 2449"/>
              <a:gd name="T94" fmla="*/ 1625 w 1625"/>
              <a:gd name="T95" fmla="*/ 450 h 2449"/>
              <a:gd name="T96" fmla="*/ 1619 w 1625"/>
              <a:gd name="T97" fmla="*/ 200 h 2449"/>
              <a:gd name="T98" fmla="*/ 1359 w 1625"/>
              <a:gd name="T99" fmla="*/ 124 h 2449"/>
              <a:gd name="T100" fmla="*/ 1321 w 1625"/>
              <a:gd name="T101" fmla="*/ 97 h 2449"/>
              <a:gd name="T102" fmla="*/ 1266 w 1625"/>
              <a:gd name="T103" fmla="*/ 86 h 2449"/>
              <a:gd name="T104" fmla="*/ 924 w 1625"/>
              <a:gd name="T105" fmla="*/ 114 h 2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</a:cxnLst>
            <a:rect l="0" t="0" r="r" b="b"/>
            <a:pathLst>
              <a:path w="1625" h="2449">
                <a:moveTo>
                  <a:pt x="924" y="114"/>
                </a:moveTo>
                <a:cubicBezTo>
                  <a:pt x="910" y="134"/>
                  <a:pt x="911" y="152"/>
                  <a:pt x="902" y="173"/>
                </a:cubicBezTo>
                <a:cubicBezTo>
                  <a:pt x="893" y="194"/>
                  <a:pt x="878" y="211"/>
                  <a:pt x="870" y="233"/>
                </a:cubicBezTo>
                <a:cubicBezTo>
                  <a:pt x="861" y="259"/>
                  <a:pt x="856" y="289"/>
                  <a:pt x="848" y="315"/>
                </a:cubicBezTo>
                <a:cubicBezTo>
                  <a:pt x="833" y="366"/>
                  <a:pt x="835" y="427"/>
                  <a:pt x="804" y="472"/>
                </a:cubicBezTo>
                <a:cubicBezTo>
                  <a:pt x="791" y="514"/>
                  <a:pt x="764" y="535"/>
                  <a:pt x="734" y="565"/>
                </a:cubicBezTo>
                <a:cubicBezTo>
                  <a:pt x="710" y="589"/>
                  <a:pt x="688" y="620"/>
                  <a:pt x="668" y="646"/>
                </a:cubicBezTo>
                <a:cubicBezTo>
                  <a:pt x="646" y="674"/>
                  <a:pt x="569" y="718"/>
                  <a:pt x="533" y="728"/>
                </a:cubicBezTo>
                <a:cubicBezTo>
                  <a:pt x="500" y="747"/>
                  <a:pt x="471" y="776"/>
                  <a:pt x="435" y="787"/>
                </a:cubicBezTo>
                <a:cubicBezTo>
                  <a:pt x="392" y="813"/>
                  <a:pt x="347" y="843"/>
                  <a:pt x="299" y="858"/>
                </a:cubicBezTo>
                <a:cubicBezTo>
                  <a:pt x="269" y="879"/>
                  <a:pt x="232" y="888"/>
                  <a:pt x="201" y="907"/>
                </a:cubicBezTo>
                <a:cubicBezTo>
                  <a:pt x="116" y="959"/>
                  <a:pt x="198" y="917"/>
                  <a:pt x="141" y="945"/>
                </a:cubicBezTo>
                <a:cubicBezTo>
                  <a:pt x="117" y="970"/>
                  <a:pt x="92" y="989"/>
                  <a:pt x="71" y="1016"/>
                </a:cubicBezTo>
                <a:cubicBezTo>
                  <a:pt x="52" y="1040"/>
                  <a:pt x="40" y="1067"/>
                  <a:pt x="22" y="1092"/>
                </a:cubicBezTo>
                <a:cubicBezTo>
                  <a:pt x="12" y="1128"/>
                  <a:pt x="5" y="1163"/>
                  <a:pt x="0" y="1200"/>
                </a:cubicBezTo>
                <a:cubicBezTo>
                  <a:pt x="3" y="1254"/>
                  <a:pt x="1" y="1281"/>
                  <a:pt x="11" y="1325"/>
                </a:cubicBezTo>
                <a:cubicBezTo>
                  <a:pt x="17" y="1351"/>
                  <a:pt x="47" y="1420"/>
                  <a:pt x="60" y="1445"/>
                </a:cubicBezTo>
                <a:cubicBezTo>
                  <a:pt x="66" y="1456"/>
                  <a:pt x="77" y="1465"/>
                  <a:pt x="82" y="1477"/>
                </a:cubicBezTo>
                <a:cubicBezTo>
                  <a:pt x="92" y="1500"/>
                  <a:pt x="102" y="1521"/>
                  <a:pt x="114" y="1543"/>
                </a:cubicBezTo>
                <a:cubicBezTo>
                  <a:pt x="122" y="1557"/>
                  <a:pt x="136" y="1586"/>
                  <a:pt x="136" y="1586"/>
                </a:cubicBezTo>
                <a:cubicBezTo>
                  <a:pt x="151" y="1654"/>
                  <a:pt x="181" y="1726"/>
                  <a:pt x="212" y="1787"/>
                </a:cubicBezTo>
                <a:cubicBezTo>
                  <a:pt x="232" y="1825"/>
                  <a:pt x="235" y="1872"/>
                  <a:pt x="250" y="1912"/>
                </a:cubicBezTo>
                <a:cubicBezTo>
                  <a:pt x="258" y="1935"/>
                  <a:pt x="266" y="1938"/>
                  <a:pt x="277" y="1961"/>
                </a:cubicBezTo>
                <a:cubicBezTo>
                  <a:pt x="308" y="2027"/>
                  <a:pt x="279" y="1985"/>
                  <a:pt x="310" y="2026"/>
                </a:cubicBezTo>
                <a:cubicBezTo>
                  <a:pt x="323" y="2069"/>
                  <a:pt x="362" y="2107"/>
                  <a:pt x="386" y="2146"/>
                </a:cubicBezTo>
                <a:cubicBezTo>
                  <a:pt x="405" y="2177"/>
                  <a:pt x="418" y="2214"/>
                  <a:pt x="440" y="2244"/>
                </a:cubicBezTo>
                <a:cubicBezTo>
                  <a:pt x="500" y="2326"/>
                  <a:pt x="577" y="2368"/>
                  <a:pt x="674" y="2390"/>
                </a:cubicBezTo>
                <a:cubicBezTo>
                  <a:pt x="922" y="2387"/>
                  <a:pt x="976" y="2449"/>
                  <a:pt x="1109" y="2363"/>
                </a:cubicBezTo>
                <a:cubicBezTo>
                  <a:pt x="1128" y="2336"/>
                  <a:pt x="1139" y="2311"/>
                  <a:pt x="1152" y="2282"/>
                </a:cubicBezTo>
                <a:cubicBezTo>
                  <a:pt x="1159" y="2267"/>
                  <a:pt x="1174" y="2238"/>
                  <a:pt x="1174" y="2238"/>
                </a:cubicBezTo>
                <a:cubicBezTo>
                  <a:pt x="1172" y="2166"/>
                  <a:pt x="1173" y="2093"/>
                  <a:pt x="1168" y="2021"/>
                </a:cubicBezTo>
                <a:cubicBezTo>
                  <a:pt x="1164" y="1955"/>
                  <a:pt x="1098" y="1902"/>
                  <a:pt x="1065" y="1852"/>
                </a:cubicBezTo>
                <a:cubicBezTo>
                  <a:pt x="1061" y="1796"/>
                  <a:pt x="1062" y="1740"/>
                  <a:pt x="1054" y="1684"/>
                </a:cubicBezTo>
                <a:cubicBezTo>
                  <a:pt x="1052" y="1671"/>
                  <a:pt x="1007" y="1652"/>
                  <a:pt x="1005" y="1651"/>
                </a:cubicBezTo>
                <a:cubicBezTo>
                  <a:pt x="949" y="1632"/>
                  <a:pt x="895" y="1623"/>
                  <a:pt x="842" y="1597"/>
                </a:cubicBezTo>
                <a:cubicBezTo>
                  <a:pt x="833" y="1579"/>
                  <a:pt x="822" y="1562"/>
                  <a:pt x="815" y="1543"/>
                </a:cubicBezTo>
                <a:cubicBezTo>
                  <a:pt x="819" y="1444"/>
                  <a:pt x="805" y="1427"/>
                  <a:pt x="837" y="1363"/>
                </a:cubicBezTo>
                <a:cubicBezTo>
                  <a:pt x="854" y="1247"/>
                  <a:pt x="865" y="1096"/>
                  <a:pt x="994" y="1048"/>
                </a:cubicBezTo>
                <a:cubicBezTo>
                  <a:pt x="1016" y="1026"/>
                  <a:pt x="1025" y="1018"/>
                  <a:pt x="1054" y="1010"/>
                </a:cubicBezTo>
                <a:cubicBezTo>
                  <a:pt x="1107" y="972"/>
                  <a:pt x="1177" y="967"/>
                  <a:pt x="1239" y="950"/>
                </a:cubicBezTo>
                <a:cubicBezTo>
                  <a:pt x="1254" y="940"/>
                  <a:pt x="1288" y="929"/>
                  <a:pt x="1288" y="929"/>
                </a:cubicBezTo>
                <a:cubicBezTo>
                  <a:pt x="1325" y="889"/>
                  <a:pt x="1376" y="874"/>
                  <a:pt x="1413" y="836"/>
                </a:cubicBezTo>
                <a:cubicBezTo>
                  <a:pt x="1470" y="778"/>
                  <a:pt x="1393" y="848"/>
                  <a:pt x="1440" y="793"/>
                </a:cubicBezTo>
                <a:cubicBezTo>
                  <a:pt x="1462" y="766"/>
                  <a:pt x="1496" y="741"/>
                  <a:pt x="1522" y="717"/>
                </a:cubicBezTo>
                <a:cubicBezTo>
                  <a:pt x="1525" y="714"/>
                  <a:pt x="1542" y="681"/>
                  <a:pt x="1543" y="679"/>
                </a:cubicBezTo>
                <a:cubicBezTo>
                  <a:pt x="1562" y="645"/>
                  <a:pt x="1580" y="610"/>
                  <a:pt x="1598" y="575"/>
                </a:cubicBezTo>
                <a:cubicBezTo>
                  <a:pt x="1603" y="553"/>
                  <a:pt x="1612" y="532"/>
                  <a:pt x="1619" y="510"/>
                </a:cubicBezTo>
                <a:cubicBezTo>
                  <a:pt x="1621" y="490"/>
                  <a:pt x="1625" y="470"/>
                  <a:pt x="1625" y="450"/>
                </a:cubicBezTo>
                <a:cubicBezTo>
                  <a:pt x="1625" y="367"/>
                  <a:pt x="1622" y="283"/>
                  <a:pt x="1619" y="200"/>
                </a:cubicBezTo>
                <a:cubicBezTo>
                  <a:pt x="1615" y="88"/>
                  <a:pt x="1392" y="125"/>
                  <a:pt x="1359" y="124"/>
                </a:cubicBezTo>
                <a:cubicBezTo>
                  <a:pt x="1320" y="113"/>
                  <a:pt x="1366" y="129"/>
                  <a:pt x="1321" y="97"/>
                </a:cubicBezTo>
                <a:cubicBezTo>
                  <a:pt x="1306" y="86"/>
                  <a:pt x="1284" y="89"/>
                  <a:pt x="1266" y="86"/>
                </a:cubicBezTo>
                <a:cubicBezTo>
                  <a:pt x="1152" y="88"/>
                  <a:pt x="924" y="0"/>
                  <a:pt x="924" y="114"/>
                </a:cubicBezTo>
                <a:close/>
              </a:path>
            </a:pathLst>
          </a:custGeom>
          <a:noFill/>
          <a:ln w="28575" cap="flat" cmpd="sng">
            <a:solidFill>
              <a:srgbClr val="0000FF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27709" name="Text Box 29"/>
          <p:cNvSpPr txBox="1">
            <a:spLocks noChangeArrowheads="1"/>
          </p:cNvSpPr>
          <p:nvPr/>
        </p:nvSpPr>
        <p:spPr bwMode="auto">
          <a:xfrm>
            <a:off x="105979" y="1196752"/>
            <a:ext cx="1193853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US" altLang="zh-TW" sz="2000">
                <a:latin typeface="+mn-lt"/>
              </a:rPr>
              <a:t>BTB entry</a:t>
            </a:r>
          </a:p>
        </p:txBody>
      </p:sp>
      <p:sp>
        <p:nvSpPr>
          <p:cNvPr id="327710" name="Line 30"/>
          <p:cNvSpPr>
            <a:spLocks noChangeShapeType="1"/>
          </p:cNvSpPr>
          <p:nvPr/>
        </p:nvSpPr>
        <p:spPr bwMode="auto">
          <a:xfrm>
            <a:off x="1318882" y="1416653"/>
            <a:ext cx="533400" cy="1333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625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Branch Predictor </a:t>
            </a:r>
            <a:r>
              <a:rPr lang="en-US" sz="1800" dirty="0" smtClean="0"/>
              <a:t>[</a:t>
            </a:r>
            <a:r>
              <a:rPr lang="en-US" sz="1800" dirty="0" err="1" smtClean="0"/>
              <a:t>YehMarrPatt</a:t>
            </a:r>
            <a:r>
              <a:rPr lang="en-US" sz="1800" dirty="0" smtClean="0"/>
              <a:t> ICS’93]</a:t>
            </a:r>
            <a:endParaRPr lang="en-US" dirty="0"/>
          </a:p>
        </p:txBody>
      </p:sp>
      <p:sp>
        <p:nvSpPr>
          <p:cNvPr id="326660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Pattern History Table (PHT) to support MBP</a:t>
            </a:r>
          </a:p>
          <a:p>
            <a:r>
              <a:rPr lang="en-US" altLang="zh-TW" dirty="0" smtClean="0"/>
              <a:t>Based on global history only</a:t>
            </a:r>
            <a:endParaRPr lang="en-US" altLang="zh-TW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37</a:t>
            </a:fld>
            <a:endParaRPr lang="zh-TW" altLang="zh-TW"/>
          </a:p>
        </p:txBody>
      </p:sp>
      <p:sp>
        <p:nvSpPr>
          <p:cNvPr id="326661" name="Text Box 5"/>
          <p:cNvSpPr txBox="1">
            <a:spLocks noChangeArrowheads="1"/>
          </p:cNvSpPr>
          <p:nvPr/>
        </p:nvSpPr>
        <p:spPr bwMode="auto">
          <a:xfrm>
            <a:off x="161924" y="2420888"/>
            <a:ext cx="34508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0" hangingPunct="0"/>
            <a:r>
              <a:rPr lang="en-US" altLang="zh-TW" sz="2000" dirty="0">
                <a:solidFill>
                  <a:srgbClr val="002060"/>
                </a:solidFill>
                <a:latin typeface="+mn-lt"/>
              </a:rPr>
              <a:t>Branch History </a:t>
            </a:r>
            <a:r>
              <a:rPr lang="en-US" altLang="zh-TW" sz="2000" dirty="0" smtClean="0">
                <a:solidFill>
                  <a:srgbClr val="002060"/>
                </a:solidFill>
                <a:latin typeface="+mn-lt"/>
              </a:rPr>
              <a:t>Register (BHR</a:t>
            </a:r>
            <a:r>
              <a:rPr lang="en-US" altLang="zh-TW" sz="2000" dirty="0">
                <a:solidFill>
                  <a:srgbClr val="002060"/>
                </a:solidFill>
                <a:latin typeface="+mn-lt"/>
              </a:rPr>
              <a:t>)</a:t>
            </a:r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3923928" y="2051556"/>
            <a:ext cx="320040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dirty="0">
                <a:solidFill>
                  <a:srgbClr val="002060"/>
                </a:solidFill>
                <a:latin typeface="+mn-lt"/>
              </a:rPr>
              <a:t>Pattern History </a:t>
            </a:r>
            <a:r>
              <a:rPr lang="en-US" altLang="zh-TW" sz="2000" dirty="0" smtClean="0">
                <a:solidFill>
                  <a:srgbClr val="002060"/>
                </a:solidFill>
                <a:latin typeface="+mn-lt"/>
              </a:rPr>
              <a:t>Table (</a:t>
            </a:r>
            <a:r>
              <a:rPr lang="en-US" altLang="zh-TW" sz="2000" dirty="0">
                <a:solidFill>
                  <a:srgbClr val="002060"/>
                </a:solidFill>
                <a:latin typeface="+mn-lt"/>
              </a:rPr>
              <a:t>PHT)</a:t>
            </a:r>
          </a:p>
        </p:txBody>
      </p:sp>
      <p:sp>
        <p:nvSpPr>
          <p:cNvPr id="326663" name="Text Box 7"/>
          <p:cNvSpPr txBox="1">
            <a:spLocks noChangeArrowheads="1"/>
          </p:cNvSpPr>
          <p:nvPr/>
        </p:nvSpPr>
        <p:spPr bwMode="auto">
          <a:xfrm>
            <a:off x="546100" y="3016786"/>
            <a:ext cx="33496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/>
              <a:t>b</a:t>
            </a:r>
            <a:r>
              <a:rPr lang="en-US" altLang="zh-TW" sz="1200" baseline="-8000"/>
              <a:t>k</a:t>
            </a:r>
          </a:p>
        </p:txBody>
      </p:sp>
      <p:sp>
        <p:nvSpPr>
          <p:cNvPr id="326664" name="Line 8"/>
          <p:cNvSpPr>
            <a:spLocks noChangeShapeType="1"/>
          </p:cNvSpPr>
          <p:nvPr/>
        </p:nvSpPr>
        <p:spPr bwMode="auto">
          <a:xfrm>
            <a:off x="5413375" y="2445286"/>
            <a:ext cx="1588" cy="3613150"/>
          </a:xfrm>
          <a:prstGeom prst="line">
            <a:avLst/>
          </a:prstGeom>
          <a:noFill/>
          <a:ln w="19050">
            <a:solidFill>
              <a:srgbClr val="9900FF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665" name="Rectangle 9"/>
          <p:cNvSpPr>
            <a:spLocks noChangeArrowheads="1"/>
          </p:cNvSpPr>
          <p:nvPr/>
        </p:nvSpPr>
        <p:spPr bwMode="auto">
          <a:xfrm>
            <a:off x="4916488" y="2445286"/>
            <a:ext cx="990600" cy="36131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85194" dir="20006097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66" name="Rectangle 10"/>
          <p:cNvSpPr>
            <a:spLocks noChangeArrowheads="1"/>
          </p:cNvSpPr>
          <p:nvPr/>
        </p:nvSpPr>
        <p:spPr bwMode="auto">
          <a:xfrm>
            <a:off x="6223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67" name="Rectangle 11"/>
          <p:cNvSpPr>
            <a:spLocks noChangeArrowheads="1"/>
          </p:cNvSpPr>
          <p:nvPr/>
        </p:nvSpPr>
        <p:spPr bwMode="auto">
          <a:xfrm>
            <a:off x="8509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68" name="Rectangle 12"/>
          <p:cNvSpPr>
            <a:spLocks noChangeArrowheads="1"/>
          </p:cNvSpPr>
          <p:nvPr/>
        </p:nvSpPr>
        <p:spPr bwMode="auto">
          <a:xfrm>
            <a:off x="1079500" y="3283486"/>
            <a:ext cx="6858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2400" b="0"/>
          </a:p>
        </p:txBody>
      </p:sp>
      <p:sp>
        <p:nvSpPr>
          <p:cNvPr id="326669" name="Rectangle 13"/>
          <p:cNvSpPr>
            <a:spLocks noChangeArrowheads="1"/>
          </p:cNvSpPr>
          <p:nvPr/>
        </p:nvSpPr>
        <p:spPr bwMode="auto">
          <a:xfrm>
            <a:off x="17653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0" name="Rectangle 14"/>
          <p:cNvSpPr>
            <a:spLocks noChangeArrowheads="1"/>
          </p:cNvSpPr>
          <p:nvPr/>
        </p:nvSpPr>
        <p:spPr bwMode="auto">
          <a:xfrm>
            <a:off x="19939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1" name="Text Box 15"/>
          <p:cNvSpPr txBox="1">
            <a:spLocks noChangeArrowheads="1"/>
          </p:cNvSpPr>
          <p:nvPr/>
        </p:nvSpPr>
        <p:spPr bwMode="auto">
          <a:xfrm>
            <a:off x="1025525" y="3086636"/>
            <a:ext cx="892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altLang="zh-TW" sz="2400" b="0"/>
              <a:t>……</a:t>
            </a:r>
          </a:p>
        </p:txBody>
      </p:sp>
      <p:sp>
        <p:nvSpPr>
          <p:cNvPr id="326672" name="Text Box 16"/>
          <p:cNvSpPr txBox="1">
            <a:spLocks noChangeArrowheads="1"/>
          </p:cNvSpPr>
          <p:nvPr/>
        </p:nvSpPr>
        <p:spPr bwMode="auto">
          <a:xfrm>
            <a:off x="1917700" y="3027899"/>
            <a:ext cx="3349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/>
              <a:t>b</a:t>
            </a:r>
            <a:r>
              <a:rPr lang="en-US" altLang="zh-TW" sz="1200" baseline="-8000"/>
              <a:t>1</a:t>
            </a:r>
          </a:p>
        </p:txBody>
      </p:sp>
      <p:sp>
        <p:nvSpPr>
          <p:cNvPr id="326673" name="AutoShape 17"/>
          <p:cNvSpPr>
            <a:spLocks/>
          </p:cNvSpPr>
          <p:nvPr/>
        </p:nvSpPr>
        <p:spPr bwMode="auto">
          <a:xfrm rot="5400000">
            <a:off x="1116807" y="3028692"/>
            <a:ext cx="609600" cy="1576387"/>
          </a:xfrm>
          <a:prstGeom prst="rightBrace">
            <a:avLst>
              <a:gd name="adj1" fmla="val 21549"/>
              <a:gd name="adj2" fmla="val 50000"/>
            </a:avLst>
          </a:prstGeom>
          <a:noFill/>
          <a:ln w="19050">
            <a:solidFill>
              <a:srgbClr val="9900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4" name="AutoShape 18"/>
          <p:cNvSpPr>
            <a:spLocks/>
          </p:cNvSpPr>
          <p:nvPr/>
        </p:nvSpPr>
        <p:spPr bwMode="auto">
          <a:xfrm rot="5400000">
            <a:off x="1435101" y="2967573"/>
            <a:ext cx="228600" cy="1317625"/>
          </a:xfrm>
          <a:prstGeom prst="rightBrace">
            <a:avLst>
              <a:gd name="adj1" fmla="val 48032"/>
              <a:gd name="adj2" fmla="val 50000"/>
            </a:avLst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5" name="AutoShape 19"/>
          <p:cNvSpPr>
            <a:spLocks/>
          </p:cNvSpPr>
          <p:nvPr/>
        </p:nvSpPr>
        <p:spPr bwMode="auto">
          <a:xfrm rot="5400000" flipH="1" flipV="1">
            <a:off x="1463675" y="2521486"/>
            <a:ext cx="381000" cy="1143000"/>
          </a:xfrm>
          <a:prstGeom prst="rightBrace">
            <a:avLst>
              <a:gd name="adj1" fmla="val 25000"/>
              <a:gd name="adj2" fmla="val 49995"/>
            </a:avLst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6" name="Rectangle 20"/>
          <p:cNvSpPr>
            <a:spLocks noChangeArrowheads="1"/>
          </p:cNvSpPr>
          <p:nvPr/>
        </p:nvSpPr>
        <p:spPr bwMode="auto">
          <a:xfrm>
            <a:off x="4916488" y="5493286"/>
            <a:ext cx="990600" cy="206375"/>
          </a:xfrm>
          <a:prstGeom prst="rect">
            <a:avLst/>
          </a:prstGeom>
          <a:solidFill>
            <a:srgbClr val="990099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6677" name="AutoShape 21"/>
          <p:cNvCxnSpPr>
            <a:cxnSpLocks noChangeShapeType="1"/>
            <a:stCxn id="326673" idx="1"/>
            <a:endCxn id="326676" idx="1"/>
          </p:cNvCxnSpPr>
          <p:nvPr/>
        </p:nvCxnSpPr>
        <p:spPr bwMode="auto">
          <a:xfrm rot="16200000" flipH="1">
            <a:off x="2436812" y="3116799"/>
            <a:ext cx="1465263" cy="3494088"/>
          </a:xfrm>
          <a:prstGeom prst="bentConnector2">
            <a:avLst/>
          </a:prstGeom>
          <a:noFill/>
          <a:ln w="19050">
            <a:solidFill>
              <a:srgbClr val="9900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678" name="Rectangle 22"/>
          <p:cNvSpPr>
            <a:spLocks noChangeArrowheads="1"/>
          </p:cNvSpPr>
          <p:nvPr/>
        </p:nvSpPr>
        <p:spPr bwMode="auto">
          <a:xfrm>
            <a:off x="4916488" y="4502686"/>
            <a:ext cx="990600" cy="206375"/>
          </a:xfrm>
          <a:prstGeom prst="rect">
            <a:avLst/>
          </a:prstGeom>
          <a:solidFill>
            <a:srgbClr val="0000FF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79" name="Rectangle 23"/>
          <p:cNvSpPr>
            <a:spLocks noChangeArrowheads="1"/>
          </p:cNvSpPr>
          <p:nvPr/>
        </p:nvSpPr>
        <p:spPr bwMode="auto">
          <a:xfrm>
            <a:off x="4916488" y="2619911"/>
            <a:ext cx="990600" cy="206375"/>
          </a:xfrm>
          <a:prstGeom prst="rect">
            <a:avLst/>
          </a:prstGeom>
          <a:solidFill>
            <a:srgbClr val="FF0000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80" name="Text Box 24"/>
          <p:cNvSpPr txBox="1">
            <a:spLocks noChangeArrowheads="1"/>
          </p:cNvSpPr>
          <p:nvPr/>
        </p:nvSpPr>
        <p:spPr bwMode="auto">
          <a:xfrm>
            <a:off x="7637463" y="5325011"/>
            <a:ext cx="133191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1800" b="0">
                <a:solidFill>
                  <a:srgbClr val="990099"/>
                </a:solidFill>
                <a:latin typeface="+mn-lt"/>
              </a:rPr>
              <a:t>Primary prediction</a:t>
            </a:r>
          </a:p>
        </p:txBody>
      </p:sp>
      <p:cxnSp>
        <p:nvCxnSpPr>
          <p:cNvPr id="326681" name="AutoShape 25"/>
          <p:cNvCxnSpPr>
            <a:cxnSpLocks noChangeShapeType="1"/>
            <a:stCxn id="326676" idx="3"/>
            <a:endCxn id="326680" idx="1"/>
          </p:cNvCxnSpPr>
          <p:nvPr/>
        </p:nvCxnSpPr>
        <p:spPr bwMode="auto">
          <a:xfrm>
            <a:off x="5907088" y="5596474"/>
            <a:ext cx="1730375" cy="51703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rgbClr val="9900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682" name="AutoShape 26"/>
          <p:cNvSpPr>
            <a:spLocks noChangeArrowheads="1"/>
          </p:cNvSpPr>
          <p:nvPr/>
        </p:nvSpPr>
        <p:spPr bwMode="auto">
          <a:xfrm rot="-5400000">
            <a:off x="6115050" y="4559836"/>
            <a:ext cx="647700" cy="228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0000FF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83" name="Rectangle 27"/>
          <p:cNvSpPr>
            <a:spLocks noChangeArrowheads="1"/>
          </p:cNvSpPr>
          <p:nvPr/>
        </p:nvSpPr>
        <p:spPr bwMode="auto">
          <a:xfrm>
            <a:off x="4916488" y="4721761"/>
            <a:ext cx="990600" cy="206375"/>
          </a:xfrm>
          <a:prstGeom prst="rect">
            <a:avLst/>
          </a:prstGeom>
          <a:solidFill>
            <a:srgbClr val="0000FF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84" name="Rectangle 28"/>
          <p:cNvSpPr>
            <a:spLocks noChangeArrowheads="1"/>
          </p:cNvSpPr>
          <p:nvPr/>
        </p:nvSpPr>
        <p:spPr bwMode="auto">
          <a:xfrm>
            <a:off x="4916488" y="2832636"/>
            <a:ext cx="990600" cy="206375"/>
          </a:xfrm>
          <a:prstGeom prst="rect">
            <a:avLst/>
          </a:prstGeom>
          <a:solidFill>
            <a:srgbClr val="FF0000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85" name="Rectangle 29"/>
          <p:cNvSpPr>
            <a:spLocks noChangeArrowheads="1"/>
          </p:cNvSpPr>
          <p:nvPr/>
        </p:nvSpPr>
        <p:spPr bwMode="auto">
          <a:xfrm>
            <a:off x="4916488" y="3046949"/>
            <a:ext cx="990600" cy="206375"/>
          </a:xfrm>
          <a:prstGeom prst="rect">
            <a:avLst/>
          </a:prstGeom>
          <a:solidFill>
            <a:srgbClr val="FF0000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86" name="Rectangle 30"/>
          <p:cNvSpPr>
            <a:spLocks noChangeArrowheads="1"/>
          </p:cNvSpPr>
          <p:nvPr/>
        </p:nvSpPr>
        <p:spPr bwMode="auto">
          <a:xfrm>
            <a:off x="4916488" y="3262849"/>
            <a:ext cx="990600" cy="206375"/>
          </a:xfrm>
          <a:prstGeom prst="rect">
            <a:avLst/>
          </a:prstGeom>
          <a:solidFill>
            <a:srgbClr val="FF0000"/>
          </a:solidFill>
          <a:ln w="1270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6687" name="AutoShape 31"/>
          <p:cNvCxnSpPr>
            <a:cxnSpLocks noChangeShapeType="1"/>
            <a:stCxn id="326683" idx="1"/>
            <a:endCxn id="326678" idx="1"/>
          </p:cNvCxnSpPr>
          <p:nvPr/>
        </p:nvCxnSpPr>
        <p:spPr bwMode="auto">
          <a:xfrm rot="10800000" flipH="1">
            <a:off x="4916488" y="4605874"/>
            <a:ext cx="1587" cy="219075"/>
          </a:xfrm>
          <a:prstGeom prst="bentConnector3">
            <a:avLst>
              <a:gd name="adj1" fmla="val -14400000"/>
            </a:avLst>
          </a:prstGeom>
          <a:noFill/>
          <a:ln w="19050">
            <a:solidFill>
              <a:srgbClr val="0000FF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6688" name="AutoShape 32"/>
          <p:cNvCxnSpPr>
            <a:cxnSpLocks noChangeShapeType="1"/>
            <a:stCxn id="326674" idx="1"/>
          </p:cNvCxnSpPr>
          <p:nvPr/>
        </p:nvCxnSpPr>
        <p:spPr bwMode="auto">
          <a:xfrm rot="16200000" flipH="1">
            <a:off x="2628106" y="2671505"/>
            <a:ext cx="982663" cy="3140075"/>
          </a:xfrm>
          <a:prstGeom prst="bentConnector2">
            <a:avLst/>
          </a:prstGeom>
          <a:noFill/>
          <a:ln w="19050">
            <a:solidFill>
              <a:srgbClr val="0000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689" name="Line 33"/>
          <p:cNvSpPr>
            <a:spLocks noChangeShapeType="1"/>
          </p:cNvSpPr>
          <p:nvPr/>
        </p:nvSpPr>
        <p:spPr bwMode="auto">
          <a:xfrm>
            <a:off x="5907088" y="4578886"/>
            <a:ext cx="417512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690" name="Line 34"/>
          <p:cNvSpPr>
            <a:spLocks noChangeShapeType="1"/>
          </p:cNvSpPr>
          <p:nvPr/>
        </p:nvSpPr>
        <p:spPr bwMode="auto">
          <a:xfrm flipV="1">
            <a:off x="6440488" y="4899561"/>
            <a:ext cx="0" cy="685800"/>
          </a:xfrm>
          <a:prstGeom prst="line">
            <a:avLst/>
          </a:prstGeom>
          <a:noFill/>
          <a:ln w="19050">
            <a:solidFill>
              <a:srgbClr val="99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691" name="Text Box 35"/>
          <p:cNvSpPr txBox="1">
            <a:spLocks noChangeArrowheads="1"/>
          </p:cNvSpPr>
          <p:nvPr/>
        </p:nvSpPr>
        <p:spPr bwMode="auto">
          <a:xfrm>
            <a:off x="7620000" y="4382036"/>
            <a:ext cx="13779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1800" b="0" dirty="0">
                <a:solidFill>
                  <a:srgbClr val="0000FF"/>
                </a:solidFill>
                <a:latin typeface="+mn-lt"/>
              </a:rPr>
              <a:t>Secondary prediction</a:t>
            </a:r>
          </a:p>
        </p:txBody>
      </p:sp>
      <p:cxnSp>
        <p:nvCxnSpPr>
          <p:cNvPr id="326692" name="AutoShape 36"/>
          <p:cNvCxnSpPr>
            <a:cxnSpLocks noChangeShapeType="1"/>
          </p:cNvCxnSpPr>
          <p:nvPr/>
        </p:nvCxnSpPr>
        <p:spPr bwMode="auto">
          <a:xfrm>
            <a:off x="6553200" y="4689668"/>
            <a:ext cx="1066800" cy="31066"/>
          </a:xfrm>
          <a:prstGeom prst="straightConnector1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6693" name="AutoShape 37"/>
          <p:cNvCxnSpPr>
            <a:cxnSpLocks noChangeShapeType="1"/>
            <a:stCxn id="326684" idx="1"/>
            <a:endCxn id="326679" idx="1"/>
          </p:cNvCxnSpPr>
          <p:nvPr/>
        </p:nvCxnSpPr>
        <p:spPr bwMode="auto">
          <a:xfrm rot="10800000" flipH="1">
            <a:off x="4916488" y="2723099"/>
            <a:ext cx="1587" cy="212725"/>
          </a:xfrm>
          <a:prstGeom prst="bentConnector3">
            <a:avLst>
              <a:gd name="adj1" fmla="val -14400000"/>
            </a:avLst>
          </a:prstGeom>
          <a:noFill/>
          <a:ln w="190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6694" name="AutoShape 38"/>
          <p:cNvCxnSpPr>
            <a:cxnSpLocks noChangeShapeType="1"/>
            <a:stCxn id="326686" idx="1"/>
            <a:endCxn id="326685" idx="1"/>
          </p:cNvCxnSpPr>
          <p:nvPr/>
        </p:nvCxnSpPr>
        <p:spPr bwMode="auto">
          <a:xfrm rot="10800000" flipH="1">
            <a:off x="4916488" y="3150136"/>
            <a:ext cx="1587" cy="215900"/>
          </a:xfrm>
          <a:prstGeom prst="bentConnector3">
            <a:avLst>
              <a:gd name="adj1" fmla="val -14400000"/>
            </a:avLst>
          </a:prstGeom>
          <a:noFill/>
          <a:ln w="19050">
            <a:solidFill>
              <a:srgbClr val="FF0000"/>
            </a:solidFill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695" name="Line 39"/>
          <p:cNvSpPr>
            <a:spLocks noChangeShapeType="1"/>
          </p:cNvSpPr>
          <p:nvPr/>
        </p:nvSpPr>
        <p:spPr bwMode="auto">
          <a:xfrm>
            <a:off x="4686300" y="2902486"/>
            <a:ext cx="0" cy="3048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326696" name="AutoShape 40"/>
          <p:cNvCxnSpPr>
            <a:cxnSpLocks noChangeShapeType="1"/>
            <a:stCxn id="326675" idx="1"/>
            <a:endCxn id="326695" idx="0"/>
          </p:cNvCxnSpPr>
          <p:nvPr/>
        </p:nvCxnSpPr>
        <p:spPr bwMode="auto">
          <a:xfrm>
            <a:off x="1652588" y="2892961"/>
            <a:ext cx="3033712" cy="0"/>
          </a:xfrm>
          <a:prstGeom prst="straightConnector1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697" name="AutoShape 41"/>
          <p:cNvSpPr>
            <a:spLocks noChangeArrowheads="1"/>
          </p:cNvSpPr>
          <p:nvPr/>
        </p:nvSpPr>
        <p:spPr bwMode="auto">
          <a:xfrm rot="-5400000">
            <a:off x="6423025" y="2916774"/>
            <a:ext cx="914400" cy="228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698" name="Line 42"/>
          <p:cNvSpPr>
            <a:spLocks noChangeShapeType="1"/>
          </p:cNvSpPr>
          <p:nvPr/>
        </p:nvSpPr>
        <p:spPr bwMode="auto">
          <a:xfrm>
            <a:off x="5915025" y="4815424"/>
            <a:ext cx="417513" cy="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699" name="Line 43"/>
          <p:cNvSpPr>
            <a:spLocks noChangeShapeType="1"/>
          </p:cNvSpPr>
          <p:nvPr/>
        </p:nvSpPr>
        <p:spPr bwMode="auto">
          <a:xfrm>
            <a:off x="5927725" y="2750086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00" name="Line 44"/>
          <p:cNvSpPr>
            <a:spLocks noChangeShapeType="1"/>
          </p:cNvSpPr>
          <p:nvPr/>
        </p:nvSpPr>
        <p:spPr bwMode="auto">
          <a:xfrm>
            <a:off x="5922963" y="2934236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01" name="Line 45"/>
          <p:cNvSpPr>
            <a:spLocks noChangeShapeType="1"/>
          </p:cNvSpPr>
          <p:nvPr/>
        </p:nvSpPr>
        <p:spPr bwMode="auto">
          <a:xfrm>
            <a:off x="5922963" y="3151724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02" name="Line 46"/>
          <p:cNvSpPr>
            <a:spLocks noChangeShapeType="1"/>
          </p:cNvSpPr>
          <p:nvPr/>
        </p:nvSpPr>
        <p:spPr bwMode="auto">
          <a:xfrm>
            <a:off x="5922963" y="3367624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03" name="Line 47"/>
          <p:cNvSpPr>
            <a:spLocks noChangeShapeType="1"/>
          </p:cNvSpPr>
          <p:nvPr/>
        </p:nvSpPr>
        <p:spPr bwMode="auto">
          <a:xfrm flipV="1">
            <a:off x="6934200" y="3288249"/>
            <a:ext cx="0" cy="1403350"/>
          </a:xfrm>
          <a:prstGeom prst="line">
            <a:avLst/>
          </a:prstGeom>
          <a:noFill/>
          <a:ln w="1905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04" name="Text Box 48"/>
          <p:cNvSpPr txBox="1">
            <a:spLocks noChangeArrowheads="1"/>
          </p:cNvSpPr>
          <p:nvPr/>
        </p:nvSpPr>
        <p:spPr bwMode="auto">
          <a:xfrm>
            <a:off x="7620000" y="2734211"/>
            <a:ext cx="13779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99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1800" b="0" dirty="0">
                <a:solidFill>
                  <a:srgbClr val="FF0000"/>
                </a:solidFill>
                <a:latin typeface="+mn-lt"/>
              </a:rPr>
              <a:t>Tertiary prediction</a:t>
            </a:r>
          </a:p>
        </p:txBody>
      </p:sp>
      <p:cxnSp>
        <p:nvCxnSpPr>
          <p:cNvPr id="326705" name="AutoShape 49"/>
          <p:cNvCxnSpPr>
            <a:cxnSpLocks noChangeShapeType="1"/>
            <a:stCxn id="326697" idx="1"/>
            <a:endCxn id="326704" idx="1"/>
          </p:cNvCxnSpPr>
          <p:nvPr/>
        </p:nvCxnSpPr>
        <p:spPr bwMode="auto">
          <a:xfrm rot="16200000" flipH="1">
            <a:off x="7294110" y="2731488"/>
            <a:ext cx="26303" cy="625475"/>
          </a:xfrm>
          <a:prstGeom prst="bentConnector4">
            <a:avLst>
              <a:gd name="adj1" fmla="val -869102"/>
              <a:gd name="adj2" fmla="val 77411"/>
            </a:avLst>
          </a:prstGeom>
          <a:noFill/>
          <a:ln w="19050">
            <a:solidFill>
              <a:srgbClr val="FF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6706" name="Text Box 50"/>
          <p:cNvSpPr txBox="1">
            <a:spLocks noChangeArrowheads="1"/>
          </p:cNvSpPr>
          <p:nvPr/>
        </p:nvSpPr>
        <p:spPr bwMode="auto">
          <a:xfrm>
            <a:off x="6400800" y="4972586"/>
            <a:ext cx="438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 b="0">
                <a:solidFill>
                  <a:srgbClr val="990099"/>
                </a:solidFill>
              </a:rPr>
              <a:t>p1</a:t>
            </a:r>
          </a:p>
        </p:txBody>
      </p:sp>
      <p:sp>
        <p:nvSpPr>
          <p:cNvPr id="326707" name="Text Box 51"/>
          <p:cNvSpPr txBox="1">
            <a:spLocks noChangeArrowheads="1"/>
          </p:cNvSpPr>
          <p:nvPr/>
        </p:nvSpPr>
        <p:spPr bwMode="auto">
          <a:xfrm>
            <a:off x="6867525" y="3358099"/>
            <a:ext cx="438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 b="0">
                <a:solidFill>
                  <a:srgbClr val="0000FF"/>
                </a:solidFill>
              </a:rPr>
              <a:t>p2</a:t>
            </a:r>
          </a:p>
        </p:txBody>
      </p:sp>
      <p:sp>
        <p:nvSpPr>
          <p:cNvPr id="326708" name="Rectangle 52"/>
          <p:cNvSpPr>
            <a:spLocks noChangeArrowheads="1"/>
          </p:cNvSpPr>
          <p:nvPr/>
        </p:nvSpPr>
        <p:spPr bwMode="auto">
          <a:xfrm>
            <a:off x="25146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rgbClr val="9900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709" name="Rectangle 53"/>
          <p:cNvSpPr>
            <a:spLocks noChangeArrowheads="1"/>
          </p:cNvSpPr>
          <p:nvPr/>
        </p:nvSpPr>
        <p:spPr bwMode="auto">
          <a:xfrm>
            <a:off x="3048000" y="3283486"/>
            <a:ext cx="228600" cy="228600"/>
          </a:xfrm>
          <a:prstGeom prst="rect">
            <a:avLst/>
          </a:prstGeom>
          <a:solidFill>
            <a:schemeClr val="bg1"/>
          </a:solidFill>
          <a:ln w="1905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6710" name="Line 54"/>
          <p:cNvSpPr>
            <a:spLocks noChangeShapeType="1"/>
          </p:cNvSpPr>
          <p:nvPr/>
        </p:nvSpPr>
        <p:spPr bwMode="auto">
          <a:xfrm flipH="1">
            <a:off x="2759075" y="3435886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11" name="Line 55"/>
          <p:cNvSpPr>
            <a:spLocks noChangeShapeType="1"/>
          </p:cNvSpPr>
          <p:nvPr/>
        </p:nvSpPr>
        <p:spPr bwMode="auto">
          <a:xfrm flipH="1">
            <a:off x="2262188" y="3435886"/>
            <a:ext cx="22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12" name="Text Box 56"/>
          <p:cNvSpPr txBox="1">
            <a:spLocks noChangeArrowheads="1"/>
          </p:cNvSpPr>
          <p:nvPr/>
        </p:nvSpPr>
        <p:spPr bwMode="auto">
          <a:xfrm>
            <a:off x="2438400" y="3435886"/>
            <a:ext cx="5020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dirty="0">
                <a:solidFill>
                  <a:srgbClr val="990099"/>
                </a:solidFill>
                <a:latin typeface="+mn-lt"/>
              </a:rPr>
              <a:t>p1</a:t>
            </a:r>
          </a:p>
        </p:txBody>
      </p:sp>
      <p:sp>
        <p:nvSpPr>
          <p:cNvPr id="326713" name="Text Box 57"/>
          <p:cNvSpPr txBox="1">
            <a:spLocks noChangeArrowheads="1"/>
          </p:cNvSpPr>
          <p:nvPr/>
        </p:nvSpPr>
        <p:spPr bwMode="auto">
          <a:xfrm>
            <a:off x="2963863" y="3435886"/>
            <a:ext cx="50206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>
                <a:solidFill>
                  <a:srgbClr val="0000FF"/>
                </a:solidFill>
                <a:latin typeface="+mn-lt"/>
              </a:rPr>
              <a:t>p2</a:t>
            </a:r>
          </a:p>
        </p:txBody>
      </p:sp>
      <p:sp>
        <p:nvSpPr>
          <p:cNvPr id="326714" name="Text Box 58"/>
          <p:cNvSpPr txBox="1">
            <a:spLocks noChangeArrowheads="1"/>
          </p:cNvSpPr>
          <p:nvPr/>
        </p:nvSpPr>
        <p:spPr bwMode="auto">
          <a:xfrm>
            <a:off x="2438400" y="3761497"/>
            <a:ext cx="9217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latin typeface="+mn-lt"/>
              </a:rPr>
              <a:t>update</a:t>
            </a:r>
          </a:p>
        </p:txBody>
      </p:sp>
      <p:sp>
        <p:nvSpPr>
          <p:cNvPr id="326715" name="Line 59"/>
          <p:cNvSpPr>
            <a:spLocks noChangeShapeType="1"/>
          </p:cNvSpPr>
          <p:nvPr/>
        </p:nvSpPr>
        <p:spPr bwMode="auto">
          <a:xfrm flipH="1">
            <a:off x="228600" y="3435886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6716" name="Line 60"/>
          <p:cNvSpPr>
            <a:spLocks noChangeShapeType="1"/>
          </p:cNvSpPr>
          <p:nvPr/>
        </p:nvSpPr>
        <p:spPr bwMode="auto">
          <a:xfrm flipV="1">
            <a:off x="6804248" y="3451448"/>
            <a:ext cx="0" cy="2209800"/>
          </a:xfrm>
          <a:prstGeom prst="line">
            <a:avLst/>
          </a:prstGeom>
          <a:noFill/>
          <a:ln w="19050">
            <a:solidFill>
              <a:srgbClr val="80008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動作按鈕: 返回 2">
            <a:hlinkClick r:id="" action="ppaction://hlinkshowjump?jump=previousslide" highlightClick="1"/>
          </p:cNvPr>
          <p:cNvSpPr/>
          <p:nvPr/>
        </p:nvSpPr>
        <p:spPr bwMode="auto">
          <a:xfrm>
            <a:off x="533399" y="5493286"/>
            <a:ext cx="471487" cy="478056"/>
          </a:xfrm>
          <a:prstGeom prst="actionButtonReturn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26745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Address Cache (BAC)</a:t>
            </a:r>
            <a:endParaRPr lang="en-US" dirty="0"/>
          </a:p>
        </p:txBody>
      </p:sp>
      <p:sp>
        <p:nvSpPr>
          <p:cNvPr id="322564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/>
              <a:t>Keep 6 possible fetch addresses for two more predictions</a:t>
            </a:r>
          </a:p>
          <a:p>
            <a:pPr lvl="1"/>
            <a:r>
              <a:rPr lang="en-US" altLang="zh-TW" dirty="0" err="1" smtClean="0"/>
              <a:t>br</a:t>
            </a:r>
            <a:r>
              <a:rPr lang="en-US" altLang="zh-TW" dirty="0" smtClean="0"/>
              <a:t>: 2 bits for branch type (</a:t>
            </a:r>
            <a:r>
              <a:rPr lang="en-US" altLang="zh-TW" dirty="0" err="1" smtClean="0"/>
              <a:t>cond</a:t>
            </a:r>
            <a:r>
              <a:rPr lang="en-US" altLang="zh-TW" dirty="0" smtClean="0"/>
              <a:t>, </a:t>
            </a:r>
            <a:r>
              <a:rPr lang="en-US" altLang="zh-TW" dirty="0" err="1" smtClean="0"/>
              <a:t>uncond</a:t>
            </a:r>
            <a:r>
              <a:rPr lang="en-US" altLang="zh-TW" dirty="0" smtClean="0"/>
              <a:t>, return)</a:t>
            </a:r>
          </a:p>
          <a:p>
            <a:pPr lvl="1"/>
            <a:r>
              <a:rPr lang="en-US" altLang="zh-TW" dirty="0" smtClean="0"/>
              <a:t>V: 1 valid bit (to indicate if hits a branch in the sequence)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38</a:t>
            </a:fld>
            <a:endParaRPr lang="zh-TW" altLang="zh-TW"/>
          </a:p>
        </p:txBody>
      </p:sp>
      <p:sp>
        <p:nvSpPr>
          <p:cNvPr id="322565" name="Rectangle 5"/>
          <p:cNvSpPr>
            <a:spLocks noChangeArrowheads="1"/>
          </p:cNvSpPr>
          <p:nvPr/>
        </p:nvSpPr>
        <p:spPr bwMode="auto">
          <a:xfrm>
            <a:off x="471737" y="1438508"/>
            <a:ext cx="914400" cy="182880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66" name="Rectangle 6"/>
          <p:cNvSpPr>
            <a:spLocks noChangeArrowheads="1"/>
          </p:cNvSpPr>
          <p:nvPr/>
        </p:nvSpPr>
        <p:spPr bwMode="auto">
          <a:xfrm>
            <a:off x="1462337" y="1438508"/>
            <a:ext cx="76200" cy="182880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0" hangingPunct="0"/>
            <a:endParaRPr lang="en-US" sz="2400" b="0">
              <a:latin typeface="+mn-lt"/>
            </a:endParaRPr>
          </a:p>
        </p:txBody>
      </p:sp>
      <p:sp>
        <p:nvSpPr>
          <p:cNvPr id="322567" name="Rectangle 7"/>
          <p:cNvSpPr>
            <a:spLocks noChangeArrowheads="1"/>
          </p:cNvSpPr>
          <p:nvPr/>
        </p:nvSpPr>
        <p:spPr bwMode="auto">
          <a:xfrm>
            <a:off x="1614737" y="1438508"/>
            <a:ext cx="152400" cy="1828800"/>
          </a:xfrm>
          <a:prstGeom prst="rect">
            <a:avLst/>
          </a:prstGeom>
          <a:noFill/>
          <a:ln w="28575">
            <a:solidFill>
              <a:srgbClr val="9900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68" name="Rectangle 8"/>
          <p:cNvSpPr>
            <a:spLocks noChangeArrowheads="1"/>
          </p:cNvSpPr>
          <p:nvPr/>
        </p:nvSpPr>
        <p:spPr bwMode="auto">
          <a:xfrm>
            <a:off x="1843337" y="1438508"/>
            <a:ext cx="9906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69" name="Rectangle 9"/>
          <p:cNvSpPr>
            <a:spLocks noChangeArrowheads="1"/>
          </p:cNvSpPr>
          <p:nvPr/>
        </p:nvSpPr>
        <p:spPr bwMode="auto">
          <a:xfrm>
            <a:off x="2910137" y="1438508"/>
            <a:ext cx="762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0" name="Rectangle 10"/>
          <p:cNvSpPr>
            <a:spLocks noChangeArrowheads="1"/>
          </p:cNvSpPr>
          <p:nvPr/>
        </p:nvSpPr>
        <p:spPr bwMode="auto">
          <a:xfrm>
            <a:off x="3062537" y="1438508"/>
            <a:ext cx="1524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1" name="Rectangle 11"/>
          <p:cNvSpPr>
            <a:spLocks noChangeArrowheads="1"/>
          </p:cNvSpPr>
          <p:nvPr/>
        </p:nvSpPr>
        <p:spPr bwMode="auto">
          <a:xfrm>
            <a:off x="3291137" y="1438508"/>
            <a:ext cx="9906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2" name="Rectangle 12"/>
          <p:cNvSpPr>
            <a:spLocks noChangeArrowheads="1"/>
          </p:cNvSpPr>
          <p:nvPr/>
        </p:nvSpPr>
        <p:spPr bwMode="auto">
          <a:xfrm>
            <a:off x="4357937" y="1438508"/>
            <a:ext cx="762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3" name="Rectangle 13"/>
          <p:cNvSpPr>
            <a:spLocks noChangeArrowheads="1"/>
          </p:cNvSpPr>
          <p:nvPr/>
        </p:nvSpPr>
        <p:spPr bwMode="auto">
          <a:xfrm>
            <a:off x="4510337" y="1438508"/>
            <a:ext cx="152400" cy="1828800"/>
          </a:xfrm>
          <a:prstGeom prst="rect">
            <a:avLst/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4" name="Rectangle 14"/>
          <p:cNvSpPr>
            <a:spLocks noChangeArrowheads="1"/>
          </p:cNvSpPr>
          <p:nvPr/>
        </p:nvSpPr>
        <p:spPr bwMode="auto">
          <a:xfrm>
            <a:off x="4738937" y="1438508"/>
            <a:ext cx="990600" cy="1828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5" name="Rectangle 15"/>
          <p:cNvSpPr>
            <a:spLocks noChangeArrowheads="1"/>
          </p:cNvSpPr>
          <p:nvPr/>
        </p:nvSpPr>
        <p:spPr bwMode="auto">
          <a:xfrm>
            <a:off x="5805737" y="1438508"/>
            <a:ext cx="990600" cy="1828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6" name="Rectangle 16"/>
          <p:cNvSpPr>
            <a:spLocks noChangeArrowheads="1"/>
          </p:cNvSpPr>
          <p:nvPr/>
        </p:nvSpPr>
        <p:spPr bwMode="auto">
          <a:xfrm>
            <a:off x="6872537" y="1438508"/>
            <a:ext cx="990600" cy="1828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sp>
        <p:nvSpPr>
          <p:cNvPr id="322577" name="Rectangle 17"/>
          <p:cNvSpPr>
            <a:spLocks noChangeArrowheads="1"/>
          </p:cNvSpPr>
          <p:nvPr/>
        </p:nvSpPr>
        <p:spPr bwMode="auto">
          <a:xfrm>
            <a:off x="7939337" y="1438508"/>
            <a:ext cx="990600" cy="1828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latin typeface="+mn-lt"/>
            </a:endParaRPr>
          </a:p>
        </p:txBody>
      </p:sp>
      <p:cxnSp>
        <p:nvCxnSpPr>
          <p:cNvPr id="322578" name="AutoShape 18"/>
          <p:cNvCxnSpPr>
            <a:cxnSpLocks noChangeShapeType="1"/>
            <a:stCxn id="322565" idx="1"/>
            <a:endCxn id="322565" idx="3"/>
          </p:cNvCxnSpPr>
          <p:nvPr/>
        </p:nvCxnSpPr>
        <p:spPr bwMode="auto">
          <a:xfrm>
            <a:off x="457450" y="2352908"/>
            <a:ext cx="942975" cy="0"/>
          </a:xfrm>
          <a:prstGeom prst="straightConnector1">
            <a:avLst/>
          </a:prstGeom>
          <a:noFill/>
          <a:ln w="12700">
            <a:solidFill>
              <a:srgbClr val="990099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2579" name="AutoShape 19"/>
          <p:cNvCxnSpPr>
            <a:cxnSpLocks noChangeShapeType="1"/>
            <a:stCxn id="322568" idx="1"/>
            <a:endCxn id="322568" idx="3"/>
          </p:cNvCxnSpPr>
          <p:nvPr/>
        </p:nvCxnSpPr>
        <p:spPr bwMode="auto">
          <a:xfrm>
            <a:off x="1829050" y="2352908"/>
            <a:ext cx="1019175" cy="0"/>
          </a:xfrm>
          <a:prstGeom prst="straightConnector1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2580" name="AutoShape 20"/>
          <p:cNvCxnSpPr>
            <a:cxnSpLocks noChangeShapeType="1"/>
            <a:stCxn id="322574" idx="1"/>
            <a:endCxn id="322574" idx="3"/>
          </p:cNvCxnSpPr>
          <p:nvPr/>
        </p:nvCxnSpPr>
        <p:spPr bwMode="auto">
          <a:xfrm>
            <a:off x="4724650" y="2352908"/>
            <a:ext cx="1019175" cy="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2581" name="Text Box 21"/>
          <p:cNvSpPr txBox="1">
            <a:spLocks noChangeArrowheads="1"/>
          </p:cNvSpPr>
          <p:nvPr/>
        </p:nvSpPr>
        <p:spPr bwMode="auto">
          <a:xfrm>
            <a:off x="563812" y="1433746"/>
            <a:ext cx="49847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800" b="0">
                <a:solidFill>
                  <a:srgbClr val="990099"/>
                </a:solidFill>
                <a:latin typeface="+mn-lt"/>
              </a:rPr>
              <a:t>Tag</a:t>
            </a:r>
          </a:p>
        </p:txBody>
      </p:sp>
      <p:sp>
        <p:nvSpPr>
          <p:cNvPr id="322582" name="Text Box 22"/>
          <p:cNvSpPr txBox="1">
            <a:spLocks noChangeArrowheads="1"/>
          </p:cNvSpPr>
          <p:nvPr/>
        </p:nvSpPr>
        <p:spPr bwMode="auto">
          <a:xfrm>
            <a:off x="547937" y="2352908"/>
            <a:ext cx="88357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 dirty="0">
                <a:solidFill>
                  <a:srgbClr val="990099"/>
                </a:solidFill>
                <a:latin typeface="+mn-lt"/>
              </a:rPr>
              <a:t>23 bits</a:t>
            </a:r>
          </a:p>
        </p:txBody>
      </p:sp>
      <p:sp>
        <p:nvSpPr>
          <p:cNvPr id="322583" name="Text Box 23"/>
          <p:cNvSpPr txBox="1">
            <a:spLocks noChangeArrowheads="1"/>
          </p:cNvSpPr>
          <p:nvPr/>
        </p:nvSpPr>
        <p:spPr bwMode="auto">
          <a:xfrm>
            <a:off x="1843337" y="1438508"/>
            <a:ext cx="106680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 dirty="0">
                <a:solidFill>
                  <a:srgbClr val="0000FF"/>
                </a:solidFill>
                <a:latin typeface="+mn-lt"/>
              </a:rPr>
              <a:t>Taken</a:t>
            </a:r>
          </a:p>
          <a:p>
            <a:pPr algn="l" eaLnBrk="0" hangingPunct="0"/>
            <a:r>
              <a:rPr lang="en-US" altLang="zh-TW" sz="2000" b="0" dirty="0">
                <a:solidFill>
                  <a:srgbClr val="0000FF"/>
                </a:solidFill>
                <a:latin typeface="+mn-lt"/>
              </a:rPr>
              <a:t>Target Address</a:t>
            </a:r>
          </a:p>
        </p:txBody>
      </p:sp>
      <p:sp>
        <p:nvSpPr>
          <p:cNvPr id="322584" name="Text Box 24"/>
          <p:cNvSpPr txBox="1">
            <a:spLocks noChangeArrowheads="1"/>
          </p:cNvSpPr>
          <p:nvPr/>
        </p:nvSpPr>
        <p:spPr bwMode="auto">
          <a:xfrm>
            <a:off x="3291137" y="1438508"/>
            <a:ext cx="1066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0000FF"/>
                </a:solidFill>
                <a:latin typeface="+mn-lt"/>
              </a:rPr>
              <a:t>Not-Taken Target Address</a:t>
            </a:r>
          </a:p>
        </p:txBody>
      </p:sp>
      <p:sp>
        <p:nvSpPr>
          <p:cNvPr id="322585" name="Text Box 25"/>
          <p:cNvSpPr txBox="1">
            <a:spLocks noChangeArrowheads="1"/>
          </p:cNvSpPr>
          <p:nvPr/>
        </p:nvSpPr>
        <p:spPr bwMode="auto">
          <a:xfrm>
            <a:off x="4738937" y="1438508"/>
            <a:ext cx="1066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FF0000"/>
                </a:solidFill>
                <a:latin typeface="+mn-lt"/>
              </a:rPr>
              <a:t>T-T Address</a:t>
            </a:r>
          </a:p>
        </p:txBody>
      </p:sp>
      <p:sp>
        <p:nvSpPr>
          <p:cNvPr id="322586" name="Text Box 26"/>
          <p:cNvSpPr txBox="1">
            <a:spLocks noChangeArrowheads="1"/>
          </p:cNvSpPr>
          <p:nvPr/>
        </p:nvSpPr>
        <p:spPr bwMode="auto">
          <a:xfrm>
            <a:off x="5805737" y="1438508"/>
            <a:ext cx="1066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FF0000"/>
                </a:solidFill>
                <a:latin typeface="+mn-lt"/>
              </a:rPr>
              <a:t>T-N Address</a:t>
            </a:r>
          </a:p>
        </p:txBody>
      </p:sp>
      <p:sp>
        <p:nvSpPr>
          <p:cNvPr id="322587" name="Text Box 27"/>
          <p:cNvSpPr txBox="1">
            <a:spLocks noChangeArrowheads="1"/>
          </p:cNvSpPr>
          <p:nvPr/>
        </p:nvSpPr>
        <p:spPr bwMode="auto">
          <a:xfrm>
            <a:off x="6872537" y="1438508"/>
            <a:ext cx="1066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FF0000"/>
                </a:solidFill>
                <a:latin typeface="+mn-lt"/>
              </a:rPr>
              <a:t>N-T Address</a:t>
            </a:r>
          </a:p>
        </p:txBody>
      </p:sp>
      <p:sp>
        <p:nvSpPr>
          <p:cNvPr id="322588" name="Text Box 28"/>
          <p:cNvSpPr txBox="1">
            <a:spLocks noChangeArrowheads="1"/>
          </p:cNvSpPr>
          <p:nvPr/>
        </p:nvSpPr>
        <p:spPr bwMode="auto">
          <a:xfrm>
            <a:off x="7939337" y="1438508"/>
            <a:ext cx="10668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FF0000"/>
                </a:solidFill>
                <a:latin typeface="+mn-lt"/>
              </a:rPr>
              <a:t>N-N Address</a:t>
            </a:r>
          </a:p>
        </p:txBody>
      </p:sp>
      <p:sp>
        <p:nvSpPr>
          <p:cNvPr id="322589" name="Text Box 29"/>
          <p:cNvSpPr txBox="1">
            <a:spLocks noChangeArrowheads="1"/>
          </p:cNvSpPr>
          <p:nvPr/>
        </p:nvSpPr>
        <p:spPr bwMode="auto">
          <a:xfrm>
            <a:off x="1965575" y="2352908"/>
            <a:ext cx="9412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0000FF"/>
                </a:solidFill>
                <a:latin typeface="+mn-lt"/>
              </a:rPr>
              <a:t> 30 bits</a:t>
            </a:r>
          </a:p>
        </p:txBody>
      </p:sp>
      <p:sp>
        <p:nvSpPr>
          <p:cNvPr id="322590" name="Text Box 30"/>
          <p:cNvSpPr txBox="1">
            <a:spLocks noChangeArrowheads="1"/>
          </p:cNvSpPr>
          <p:nvPr/>
        </p:nvSpPr>
        <p:spPr bwMode="auto">
          <a:xfrm>
            <a:off x="4808787" y="2352908"/>
            <a:ext cx="94128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2000" b="0">
                <a:solidFill>
                  <a:srgbClr val="FF0000"/>
                </a:solidFill>
                <a:latin typeface="+mn-lt"/>
              </a:rPr>
              <a:t> 30 bits</a:t>
            </a:r>
          </a:p>
        </p:txBody>
      </p:sp>
      <p:sp>
        <p:nvSpPr>
          <p:cNvPr id="322591" name="Text Box 31"/>
          <p:cNvSpPr txBox="1">
            <a:spLocks noChangeArrowheads="1"/>
          </p:cNvSpPr>
          <p:nvPr/>
        </p:nvSpPr>
        <p:spPr bwMode="auto">
          <a:xfrm>
            <a:off x="1325812" y="1155933"/>
            <a:ext cx="3016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990099"/>
                </a:solidFill>
                <a:latin typeface="+mn-lt"/>
              </a:rPr>
              <a:t>V</a:t>
            </a:r>
          </a:p>
        </p:txBody>
      </p:sp>
      <p:sp>
        <p:nvSpPr>
          <p:cNvPr id="322592" name="Text Box 32"/>
          <p:cNvSpPr txBox="1">
            <a:spLocks noChangeArrowheads="1"/>
          </p:cNvSpPr>
          <p:nvPr/>
        </p:nvSpPr>
        <p:spPr bwMode="auto">
          <a:xfrm>
            <a:off x="1514725" y="1155933"/>
            <a:ext cx="365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990099"/>
                </a:solidFill>
                <a:latin typeface="+mn-lt"/>
              </a:rPr>
              <a:t>br</a:t>
            </a:r>
          </a:p>
        </p:txBody>
      </p:sp>
      <p:sp>
        <p:nvSpPr>
          <p:cNvPr id="322593" name="Text Box 33"/>
          <p:cNvSpPr txBox="1">
            <a:spLocks noChangeArrowheads="1"/>
          </p:cNvSpPr>
          <p:nvPr/>
        </p:nvSpPr>
        <p:spPr bwMode="auto">
          <a:xfrm>
            <a:off x="2757737" y="1160696"/>
            <a:ext cx="3016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0000FF"/>
                </a:solidFill>
                <a:latin typeface="+mn-lt"/>
              </a:rPr>
              <a:t>V</a:t>
            </a:r>
          </a:p>
        </p:txBody>
      </p:sp>
      <p:sp>
        <p:nvSpPr>
          <p:cNvPr id="322594" name="Text Box 34"/>
          <p:cNvSpPr txBox="1">
            <a:spLocks noChangeArrowheads="1"/>
          </p:cNvSpPr>
          <p:nvPr/>
        </p:nvSpPr>
        <p:spPr bwMode="auto">
          <a:xfrm>
            <a:off x="2946650" y="1160696"/>
            <a:ext cx="365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0000FF"/>
                </a:solidFill>
                <a:latin typeface="+mn-lt"/>
              </a:rPr>
              <a:t>br</a:t>
            </a:r>
          </a:p>
        </p:txBody>
      </p:sp>
      <p:sp>
        <p:nvSpPr>
          <p:cNvPr id="322595" name="Text Box 35"/>
          <p:cNvSpPr txBox="1">
            <a:spLocks noChangeArrowheads="1"/>
          </p:cNvSpPr>
          <p:nvPr/>
        </p:nvSpPr>
        <p:spPr bwMode="auto">
          <a:xfrm>
            <a:off x="4240462" y="1155933"/>
            <a:ext cx="3016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0000FF"/>
                </a:solidFill>
                <a:latin typeface="+mn-lt"/>
              </a:rPr>
              <a:t>V</a:t>
            </a:r>
          </a:p>
        </p:txBody>
      </p:sp>
      <p:sp>
        <p:nvSpPr>
          <p:cNvPr id="322596" name="Text Box 36"/>
          <p:cNvSpPr txBox="1">
            <a:spLocks noChangeArrowheads="1"/>
          </p:cNvSpPr>
          <p:nvPr/>
        </p:nvSpPr>
        <p:spPr bwMode="auto">
          <a:xfrm>
            <a:off x="4429375" y="1155933"/>
            <a:ext cx="3651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>
                <a:solidFill>
                  <a:srgbClr val="0000FF"/>
                </a:solidFill>
                <a:latin typeface="+mn-lt"/>
              </a:rPr>
              <a:t>br</a:t>
            </a:r>
          </a:p>
        </p:txBody>
      </p:sp>
      <p:cxnSp>
        <p:nvCxnSpPr>
          <p:cNvPr id="322597" name="AutoShape 37"/>
          <p:cNvCxnSpPr>
            <a:cxnSpLocks noChangeShapeType="1"/>
            <a:stCxn id="322602" idx="1"/>
            <a:endCxn id="322565" idx="1"/>
          </p:cNvCxnSpPr>
          <p:nvPr/>
        </p:nvCxnSpPr>
        <p:spPr bwMode="auto">
          <a:xfrm rot="10800000" flipH="1">
            <a:off x="395537" y="2352908"/>
            <a:ext cx="76200" cy="1251466"/>
          </a:xfrm>
          <a:prstGeom prst="bentConnector3">
            <a:avLst>
              <a:gd name="adj1" fmla="val -300000"/>
            </a:avLst>
          </a:prstGeom>
          <a:noFill/>
          <a:ln w="19050">
            <a:solidFill>
              <a:srgbClr val="9900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2598" name="Line 38"/>
          <p:cNvSpPr>
            <a:spLocks noChangeShapeType="1"/>
          </p:cNvSpPr>
          <p:nvPr/>
        </p:nvSpPr>
        <p:spPr bwMode="auto">
          <a:xfrm>
            <a:off x="471737" y="2886308"/>
            <a:ext cx="8458200" cy="0"/>
          </a:xfrm>
          <a:prstGeom prst="line">
            <a:avLst/>
          </a:prstGeom>
          <a:noFill/>
          <a:ln w="19050">
            <a:solidFill>
              <a:srgbClr val="008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322599" name="Text Box 39"/>
          <p:cNvSpPr txBox="1">
            <a:spLocks noChangeArrowheads="1"/>
          </p:cNvSpPr>
          <p:nvPr/>
        </p:nvSpPr>
        <p:spPr bwMode="auto">
          <a:xfrm>
            <a:off x="3378450" y="2732321"/>
            <a:ext cx="2822119" cy="33855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rgbClr val="008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600" b="0" dirty="0">
                <a:solidFill>
                  <a:srgbClr val="008000"/>
                </a:solidFill>
                <a:latin typeface="+mn-lt"/>
              </a:rPr>
              <a:t>212 bits per fetch address entry</a:t>
            </a:r>
          </a:p>
        </p:txBody>
      </p:sp>
      <p:sp>
        <p:nvSpPr>
          <p:cNvPr id="322600" name="Text Box 40"/>
          <p:cNvSpPr txBox="1">
            <a:spLocks noChangeArrowheads="1"/>
          </p:cNvSpPr>
          <p:nvPr/>
        </p:nvSpPr>
        <p:spPr bwMode="auto">
          <a:xfrm>
            <a:off x="1378200" y="2351321"/>
            <a:ext cx="2682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 b="0">
                <a:solidFill>
                  <a:srgbClr val="990099"/>
                </a:solidFill>
                <a:latin typeface="+mn-lt"/>
              </a:rPr>
              <a:t>1</a:t>
            </a:r>
          </a:p>
        </p:txBody>
      </p:sp>
      <p:sp>
        <p:nvSpPr>
          <p:cNvPr id="322601" name="Text Box 41"/>
          <p:cNvSpPr txBox="1">
            <a:spLocks noChangeArrowheads="1"/>
          </p:cNvSpPr>
          <p:nvPr/>
        </p:nvSpPr>
        <p:spPr bwMode="auto">
          <a:xfrm>
            <a:off x="1562350" y="2352908"/>
            <a:ext cx="2698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sz="1200" b="0">
                <a:solidFill>
                  <a:srgbClr val="990099"/>
                </a:solidFill>
                <a:latin typeface="+mn-lt"/>
              </a:rPr>
              <a:t>2</a:t>
            </a:r>
          </a:p>
        </p:txBody>
      </p:sp>
      <p:sp>
        <p:nvSpPr>
          <p:cNvPr id="322602" name="Text Box 42"/>
          <p:cNvSpPr txBox="1">
            <a:spLocks noChangeArrowheads="1"/>
          </p:cNvSpPr>
          <p:nvPr/>
        </p:nvSpPr>
        <p:spPr bwMode="auto">
          <a:xfrm>
            <a:off x="395537" y="3419708"/>
            <a:ext cx="2819400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altLang="zh-TW" sz="1800" b="0" dirty="0">
                <a:latin typeface="+mn-lt"/>
              </a:rPr>
              <a:t>Fetch </a:t>
            </a:r>
            <a:r>
              <a:rPr lang="en-US" altLang="zh-TW" sz="1800" b="0" dirty="0" err="1">
                <a:latin typeface="+mn-lt"/>
              </a:rPr>
              <a:t>Addr</a:t>
            </a:r>
            <a:r>
              <a:rPr lang="en-US" altLang="zh-TW" sz="1800" b="0" dirty="0">
                <a:latin typeface="+mn-lt"/>
              </a:rPr>
              <a:t> (from BTB)</a:t>
            </a:r>
          </a:p>
        </p:txBody>
      </p:sp>
    </p:spTree>
    <p:extLst>
      <p:ext uri="{BB962C8B-B14F-4D97-AF65-F5344CB8AC3E}">
        <p14:creationId xmlns:p14="http://schemas.microsoft.com/office/powerpoint/2010/main" val="506988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7" tIns="44450" rIns="90487" bIns="44450"/>
          <a:lstStyle/>
          <a:p>
            <a:r>
              <a:rPr lang="en-US" dirty="0" smtClean="0"/>
              <a:t>Dependences in Multiple Issue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BF65ED-4CA4-447A-8245-4C19AD89080F}" type="slidenum">
              <a:rPr lang="en-US" altLang="zh-TW"/>
              <a:pPr/>
              <a:t>3</a:t>
            </a:fld>
            <a:endParaRPr lang="en-US" altLang="zh-TW"/>
          </a:p>
        </p:txBody>
      </p:sp>
      <p:graphicFrame>
        <p:nvGraphicFramePr>
          <p:cNvPr id="411651" name="Object 3"/>
          <p:cNvGraphicFramePr>
            <a:graphicFrameLocks/>
          </p:cNvGraphicFramePr>
          <p:nvPr>
            <p:extLst/>
          </p:nvPr>
        </p:nvGraphicFramePr>
        <p:xfrm>
          <a:off x="112296" y="1052737"/>
          <a:ext cx="8877815" cy="55300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4" name="工作表" r:id="rId4" imgW="10160080" imgH="6559461" progId="Excel.Sheet.8">
                  <p:embed/>
                </p:oleObj>
              </mc:Choice>
              <mc:Fallback>
                <p:oleObj name="工作表" r:id="rId4" imgW="10160080" imgH="6559461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296" y="1052737"/>
                        <a:ext cx="8877815" cy="55300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12700">
                            <a:pattFill prst="narHorz">
                              <a:fgClr>
                                <a:schemeClr val="tx1"/>
                              </a:fgClr>
                              <a:bgClr>
                                <a:schemeClr val="bg1"/>
                              </a:bgClr>
                            </a:patt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直線箭頭接點 2"/>
          <p:cNvCxnSpPr/>
          <p:nvPr/>
        </p:nvCxnSpPr>
        <p:spPr bwMode="auto">
          <a:xfrm flipH="1" flipV="1">
            <a:off x="4788024" y="5085184"/>
            <a:ext cx="576064" cy="7920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" name="直線箭頭接點 2"/>
          <p:cNvCxnSpPr/>
          <p:nvPr/>
        </p:nvCxnSpPr>
        <p:spPr bwMode="auto">
          <a:xfrm flipH="1" flipV="1">
            <a:off x="5436096" y="5013176"/>
            <a:ext cx="432048" cy="93610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橢圓 7"/>
          <p:cNvSpPr/>
          <p:nvPr/>
        </p:nvSpPr>
        <p:spPr bwMode="auto">
          <a:xfrm>
            <a:off x="323528" y="2276872"/>
            <a:ext cx="2725440" cy="64807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6444207" y="2564904"/>
            <a:ext cx="254590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solidFill>
                  <a:srgbClr val="FF0000"/>
                </a:solidFill>
                <a:latin typeface="+mn-lt"/>
              </a:rPr>
              <a:t>If DIVD is to be issued at the same cycle as SUBD, how to know and resolve the RAW hazard between them?</a:t>
            </a:r>
          </a:p>
        </p:txBody>
      </p:sp>
    </p:spTree>
    <p:extLst>
      <p:ext uri="{BB962C8B-B14F-4D97-AF65-F5344CB8AC3E}">
        <p14:creationId xmlns:p14="http://schemas.microsoft.com/office/powerpoint/2010/main" val="1291807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Fetch from Non-Consecutive Basic Blocks</a:t>
            </a:r>
            <a:endParaRPr 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Requirement: high fetch bandwidth + low latency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39</a:t>
            </a:fld>
            <a:endParaRPr lang="zh-TW" altLang="zh-TW"/>
          </a:p>
        </p:txBody>
      </p:sp>
      <p:sp>
        <p:nvSpPr>
          <p:cNvPr id="328708" name="Text Box 4"/>
          <p:cNvSpPr txBox="1">
            <a:spLocks noChangeArrowheads="1"/>
          </p:cNvSpPr>
          <p:nvPr/>
        </p:nvSpPr>
        <p:spPr bwMode="auto">
          <a:xfrm>
            <a:off x="3124200" y="2683024"/>
            <a:ext cx="685800" cy="366713"/>
          </a:xfrm>
          <a:prstGeom prst="rect">
            <a:avLst/>
          </a:prstGeom>
          <a:solidFill>
            <a:srgbClr val="9900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1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BB2</a:t>
            </a:r>
          </a:p>
        </p:txBody>
      </p:sp>
      <p:sp>
        <p:nvSpPr>
          <p:cNvPr id="328709" name="Rectangle 5"/>
          <p:cNvSpPr>
            <a:spLocks noChangeArrowheads="1"/>
          </p:cNvSpPr>
          <p:nvPr/>
        </p:nvSpPr>
        <p:spPr bwMode="auto">
          <a:xfrm>
            <a:off x="3124200" y="2683024"/>
            <a:ext cx="685800" cy="3810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11" name="Rectangle 7"/>
          <p:cNvSpPr>
            <a:spLocks noChangeArrowheads="1"/>
          </p:cNvSpPr>
          <p:nvPr/>
        </p:nvSpPr>
        <p:spPr bwMode="auto">
          <a:xfrm>
            <a:off x="1905000" y="1844824"/>
            <a:ext cx="5715000" cy="1676400"/>
          </a:xfrm>
          <a:prstGeom prst="rect">
            <a:avLst/>
          </a:prstGeom>
          <a:noFill/>
          <a:ln w="19050">
            <a:solidFill>
              <a:srgbClr val="99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8712" name="Group 8"/>
          <p:cNvGrpSpPr>
            <a:grpSpLocks/>
          </p:cNvGrpSpPr>
          <p:nvPr/>
        </p:nvGrpSpPr>
        <p:grpSpPr bwMode="auto">
          <a:xfrm>
            <a:off x="1905000" y="2675087"/>
            <a:ext cx="838200" cy="381000"/>
            <a:chOff x="816" y="1291"/>
            <a:chExt cx="528" cy="240"/>
          </a:xfrm>
        </p:grpSpPr>
        <p:sp>
          <p:nvSpPr>
            <p:cNvPr id="328713" name="Text Box 9"/>
            <p:cNvSpPr txBox="1">
              <a:spLocks noChangeArrowheads="1"/>
            </p:cNvSpPr>
            <p:nvPr/>
          </p:nvSpPr>
          <p:spPr bwMode="auto">
            <a:xfrm>
              <a:off x="816" y="1296"/>
              <a:ext cx="528" cy="23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TW" sz="1800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BB1</a:t>
              </a:r>
            </a:p>
          </p:txBody>
        </p:sp>
        <p:sp>
          <p:nvSpPr>
            <p:cNvPr id="328714" name="Rectangle 10"/>
            <p:cNvSpPr>
              <a:spLocks noChangeArrowheads="1"/>
            </p:cNvSpPr>
            <p:nvPr/>
          </p:nvSpPr>
          <p:spPr bwMode="auto">
            <a:xfrm>
              <a:off x="816" y="1291"/>
              <a:ext cx="528" cy="24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8715" name="Text Box 11"/>
          <p:cNvSpPr txBox="1">
            <a:spLocks noChangeArrowheads="1"/>
          </p:cNvSpPr>
          <p:nvPr/>
        </p:nvSpPr>
        <p:spPr bwMode="auto">
          <a:xfrm>
            <a:off x="4191000" y="2233762"/>
            <a:ext cx="990600" cy="366712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1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BB3</a:t>
            </a:r>
          </a:p>
        </p:txBody>
      </p:sp>
      <p:sp>
        <p:nvSpPr>
          <p:cNvPr id="328716" name="Rectangle 12"/>
          <p:cNvSpPr>
            <a:spLocks noChangeArrowheads="1"/>
          </p:cNvSpPr>
          <p:nvPr/>
        </p:nvSpPr>
        <p:spPr bwMode="auto">
          <a:xfrm>
            <a:off x="4191000" y="2225824"/>
            <a:ext cx="990600" cy="3810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17" name="Text Box 13"/>
          <p:cNvSpPr txBox="1">
            <a:spLocks noChangeArrowheads="1"/>
          </p:cNvSpPr>
          <p:nvPr/>
        </p:nvSpPr>
        <p:spPr bwMode="auto">
          <a:xfrm>
            <a:off x="5105400" y="3148162"/>
            <a:ext cx="990600" cy="3667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BB4</a:t>
            </a:r>
          </a:p>
        </p:txBody>
      </p:sp>
      <p:sp>
        <p:nvSpPr>
          <p:cNvPr id="328718" name="Rectangle 14"/>
          <p:cNvSpPr>
            <a:spLocks noChangeArrowheads="1"/>
          </p:cNvSpPr>
          <p:nvPr/>
        </p:nvSpPr>
        <p:spPr bwMode="auto">
          <a:xfrm>
            <a:off x="5105400" y="3140224"/>
            <a:ext cx="990600" cy="3810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19" name="Text Box 15"/>
          <p:cNvSpPr txBox="1">
            <a:spLocks noChangeArrowheads="1"/>
          </p:cNvSpPr>
          <p:nvPr/>
        </p:nvSpPr>
        <p:spPr bwMode="auto">
          <a:xfrm>
            <a:off x="6400800" y="2233762"/>
            <a:ext cx="1219200" cy="366712"/>
          </a:xfrm>
          <a:prstGeom prst="rect">
            <a:avLst/>
          </a:prstGeom>
          <a:solidFill>
            <a:srgbClr val="0000FF"/>
          </a:solidFill>
          <a:ln>
            <a:noFill/>
          </a:ln>
          <a:effectLst/>
          <a:ex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180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BB5</a:t>
            </a:r>
          </a:p>
        </p:txBody>
      </p:sp>
      <p:sp>
        <p:nvSpPr>
          <p:cNvPr id="328720" name="Rectangle 16"/>
          <p:cNvSpPr>
            <a:spLocks noChangeArrowheads="1"/>
          </p:cNvSpPr>
          <p:nvPr/>
        </p:nvSpPr>
        <p:spPr bwMode="auto">
          <a:xfrm>
            <a:off x="6400800" y="2225824"/>
            <a:ext cx="1219200" cy="3810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cxnSp>
        <p:nvCxnSpPr>
          <p:cNvPr id="328721" name="AutoShape 17"/>
          <p:cNvCxnSpPr>
            <a:cxnSpLocks noChangeShapeType="1"/>
            <a:stCxn id="328714" idx="3"/>
            <a:endCxn id="328709" idx="1"/>
          </p:cNvCxnSpPr>
          <p:nvPr/>
        </p:nvCxnSpPr>
        <p:spPr bwMode="auto">
          <a:xfrm>
            <a:off x="2752725" y="2865587"/>
            <a:ext cx="361950" cy="7937"/>
          </a:xfrm>
          <a:prstGeom prst="straightConnector1">
            <a:avLst/>
          </a:prstGeom>
          <a:noFill/>
          <a:ln w="19050">
            <a:solidFill>
              <a:schemeClr val="accent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722" name="AutoShape 18"/>
          <p:cNvCxnSpPr>
            <a:cxnSpLocks noChangeShapeType="1"/>
            <a:stCxn id="328709" idx="3"/>
            <a:endCxn id="328716" idx="1"/>
          </p:cNvCxnSpPr>
          <p:nvPr/>
        </p:nvCxnSpPr>
        <p:spPr bwMode="auto">
          <a:xfrm flipV="1">
            <a:off x="3819525" y="2416324"/>
            <a:ext cx="361950" cy="4572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accent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723" name="AutoShape 19"/>
          <p:cNvCxnSpPr>
            <a:cxnSpLocks noChangeShapeType="1"/>
            <a:stCxn id="328716" idx="3"/>
            <a:endCxn id="328718" idx="1"/>
          </p:cNvCxnSpPr>
          <p:nvPr/>
        </p:nvCxnSpPr>
        <p:spPr bwMode="auto">
          <a:xfrm flipH="1">
            <a:off x="5095875" y="2416324"/>
            <a:ext cx="95250" cy="914400"/>
          </a:xfrm>
          <a:prstGeom prst="bentConnector5">
            <a:avLst>
              <a:gd name="adj1" fmla="val -230000"/>
              <a:gd name="adj2" fmla="val 50000"/>
              <a:gd name="adj3" fmla="val 330000"/>
            </a:avLst>
          </a:prstGeom>
          <a:noFill/>
          <a:ln w="19050">
            <a:solidFill>
              <a:schemeClr val="accent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8724" name="AutoShape 20"/>
          <p:cNvCxnSpPr>
            <a:cxnSpLocks noChangeShapeType="1"/>
            <a:stCxn id="328718" idx="3"/>
            <a:endCxn id="328720" idx="1"/>
          </p:cNvCxnSpPr>
          <p:nvPr/>
        </p:nvCxnSpPr>
        <p:spPr bwMode="auto">
          <a:xfrm flipV="1">
            <a:off x="6105525" y="2416324"/>
            <a:ext cx="285750" cy="914400"/>
          </a:xfrm>
          <a:prstGeom prst="bentConnector3">
            <a:avLst>
              <a:gd name="adj1" fmla="val 50000"/>
            </a:avLst>
          </a:prstGeom>
          <a:noFill/>
          <a:ln w="19050">
            <a:solidFill>
              <a:schemeClr val="accent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8725" name="Text Box 21"/>
          <p:cNvSpPr txBox="1">
            <a:spLocks noChangeArrowheads="1"/>
          </p:cNvSpPr>
          <p:nvPr/>
        </p:nvSpPr>
        <p:spPr bwMode="auto">
          <a:xfrm>
            <a:off x="2057400" y="3503762"/>
            <a:ext cx="505067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dirty="0">
                <a:latin typeface="+mn-lt"/>
              </a:rPr>
              <a:t>Fetch in </a:t>
            </a:r>
            <a:r>
              <a:rPr lang="en-US" altLang="zh-TW" dirty="0" smtClean="0">
                <a:latin typeface="+mn-lt"/>
              </a:rPr>
              <a:t>conventional instruction cache</a:t>
            </a:r>
            <a:endParaRPr lang="en-US" altLang="zh-TW" dirty="0">
              <a:latin typeface="+mn-lt"/>
            </a:endParaRPr>
          </a:p>
        </p:txBody>
      </p:sp>
      <p:grpSp>
        <p:nvGrpSpPr>
          <p:cNvPr id="328726" name="Group 22"/>
          <p:cNvGrpSpPr>
            <a:grpSpLocks/>
          </p:cNvGrpSpPr>
          <p:nvPr/>
        </p:nvGrpSpPr>
        <p:grpSpPr bwMode="auto">
          <a:xfrm>
            <a:off x="3200400" y="5229200"/>
            <a:ext cx="685800" cy="381000"/>
            <a:chOff x="1776" y="2731"/>
            <a:chExt cx="432" cy="240"/>
          </a:xfrm>
        </p:grpSpPr>
        <p:sp>
          <p:nvSpPr>
            <p:cNvPr id="328727" name="Text Box 23"/>
            <p:cNvSpPr txBox="1">
              <a:spLocks noChangeArrowheads="1"/>
            </p:cNvSpPr>
            <p:nvPr/>
          </p:nvSpPr>
          <p:spPr bwMode="auto">
            <a:xfrm>
              <a:off x="1776" y="2736"/>
              <a:ext cx="432" cy="231"/>
            </a:xfrm>
            <a:prstGeom prst="rect">
              <a:avLst/>
            </a:prstGeom>
            <a:solidFill>
              <a:srgbClr val="9900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TW" sz="1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BB2</a:t>
              </a:r>
            </a:p>
          </p:txBody>
        </p:sp>
        <p:sp>
          <p:nvSpPr>
            <p:cNvPr id="328728" name="Rectangle 24"/>
            <p:cNvSpPr>
              <a:spLocks noChangeArrowheads="1"/>
            </p:cNvSpPr>
            <p:nvPr/>
          </p:nvSpPr>
          <p:spPr bwMode="auto">
            <a:xfrm>
              <a:off x="1776" y="2731"/>
              <a:ext cx="432" cy="24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900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8729" name="Group 25"/>
          <p:cNvGrpSpPr>
            <a:grpSpLocks/>
          </p:cNvGrpSpPr>
          <p:nvPr/>
        </p:nvGrpSpPr>
        <p:grpSpPr bwMode="auto">
          <a:xfrm>
            <a:off x="2362200" y="5229200"/>
            <a:ext cx="838200" cy="381000"/>
            <a:chOff x="1008" y="2731"/>
            <a:chExt cx="528" cy="240"/>
          </a:xfrm>
        </p:grpSpPr>
        <p:sp>
          <p:nvSpPr>
            <p:cNvPr id="328730" name="Text Box 26"/>
            <p:cNvSpPr txBox="1">
              <a:spLocks noChangeArrowheads="1"/>
            </p:cNvSpPr>
            <p:nvPr/>
          </p:nvSpPr>
          <p:spPr bwMode="auto">
            <a:xfrm>
              <a:off x="1008" y="2736"/>
              <a:ext cx="528" cy="23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TW" sz="1800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BB1</a:t>
              </a:r>
            </a:p>
          </p:txBody>
        </p:sp>
        <p:sp>
          <p:nvSpPr>
            <p:cNvPr id="328731" name="Rectangle 27"/>
            <p:cNvSpPr>
              <a:spLocks noChangeArrowheads="1"/>
            </p:cNvSpPr>
            <p:nvPr/>
          </p:nvSpPr>
          <p:spPr bwMode="auto">
            <a:xfrm>
              <a:off x="1008" y="2731"/>
              <a:ext cx="528" cy="24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28732" name="Group 28"/>
          <p:cNvGrpSpPr>
            <a:grpSpLocks/>
          </p:cNvGrpSpPr>
          <p:nvPr/>
        </p:nvGrpSpPr>
        <p:grpSpPr bwMode="auto">
          <a:xfrm>
            <a:off x="3886200" y="5229200"/>
            <a:ext cx="990600" cy="381000"/>
            <a:chOff x="2448" y="2448"/>
            <a:chExt cx="624" cy="240"/>
          </a:xfrm>
        </p:grpSpPr>
        <p:sp>
          <p:nvSpPr>
            <p:cNvPr id="328733" name="Text Box 29"/>
            <p:cNvSpPr txBox="1">
              <a:spLocks noChangeArrowheads="1"/>
            </p:cNvSpPr>
            <p:nvPr/>
          </p:nvSpPr>
          <p:spPr bwMode="auto">
            <a:xfrm>
              <a:off x="2448" y="2453"/>
              <a:ext cx="624" cy="231"/>
            </a:xfrm>
            <a:prstGeom prst="rect">
              <a:avLst/>
            </a:prstGeom>
            <a:solidFill>
              <a:srgbClr val="008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TW" sz="180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BB3</a:t>
              </a:r>
            </a:p>
          </p:txBody>
        </p:sp>
        <p:sp>
          <p:nvSpPr>
            <p:cNvPr id="328734" name="Rectangle 30"/>
            <p:cNvSpPr>
              <a:spLocks noChangeArrowheads="1"/>
            </p:cNvSpPr>
            <p:nvPr/>
          </p:nvSpPr>
          <p:spPr bwMode="auto">
            <a:xfrm>
              <a:off x="2448" y="2448"/>
              <a:ext cx="624" cy="24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8736" name="Text Box 32"/>
          <p:cNvSpPr txBox="1">
            <a:spLocks noChangeArrowheads="1"/>
          </p:cNvSpPr>
          <p:nvPr/>
        </p:nvSpPr>
        <p:spPr bwMode="auto">
          <a:xfrm>
            <a:off x="4884738" y="5237138"/>
            <a:ext cx="990600" cy="36671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zh-TW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BB4</a:t>
            </a:r>
          </a:p>
        </p:txBody>
      </p:sp>
      <p:sp>
        <p:nvSpPr>
          <p:cNvPr id="328737" name="Rectangle 33"/>
          <p:cNvSpPr>
            <a:spLocks noChangeArrowheads="1"/>
          </p:cNvSpPr>
          <p:nvPr/>
        </p:nvSpPr>
        <p:spPr bwMode="auto">
          <a:xfrm>
            <a:off x="4884738" y="5229200"/>
            <a:ext cx="990600" cy="381000"/>
          </a:xfrm>
          <a:prstGeom prst="rect">
            <a:avLst/>
          </a:prstGeom>
          <a:noFill/>
          <a:ln w="1905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28738" name="Group 34"/>
          <p:cNvGrpSpPr>
            <a:grpSpLocks/>
          </p:cNvGrpSpPr>
          <p:nvPr/>
        </p:nvGrpSpPr>
        <p:grpSpPr bwMode="auto">
          <a:xfrm>
            <a:off x="5867400" y="5229200"/>
            <a:ext cx="1219200" cy="381000"/>
            <a:chOff x="3840" y="2448"/>
            <a:chExt cx="768" cy="240"/>
          </a:xfrm>
        </p:grpSpPr>
        <p:sp>
          <p:nvSpPr>
            <p:cNvPr id="328739" name="Text Box 35"/>
            <p:cNvSpPr txBox="1">
              <a:spLocks noChangeArrowheads="1"/>
            </p:cNvSpPr>
            <p:nvPr/>
          </p:nvSpPr>
          <p:spPr bwMode="auto">
            <a:xfrm>
              <a:off x="3840" y="2453"/>
              <a:ext cx="768" cy="23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en-US" altLang="zh-TW" sz="1800" dirty="0">
                  <a:solidFill>
                    <a:srgbClr val="FFFF6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BB5</a:t>
              </a:r>
            </a:p>
          </p:txBody>
        </p:sp>
        <p:sp>
          <p:nvSpPr>
            <p:cNvPr id="328740" name="Rectangle 36"/>
            <p:cNvSpPr>
              <a:spLocks noChangeArrowheads="1"/>
            </p:cNvSpPr>
            <p:nvPr/>
          </p:nvSpPr>
          <p:spPr bwMode="auto">
            <a:xfrm>
              <a:off x="3840" y="2448"/>
              <a:ext cx="768" cy="240"/>
            </a:xfrm>
            <a:prstGeom prst="rect">
              <a:avLst/>
            </a:prstGeom>
            <a:noFill/>
            <a:ln w="19050">
              <a:solidFill>
                <a:schemeClr val="accent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8741" name="Text Box 37"/>
          <p:cNvSpPr txBox="1">
            <a:spLocks noChangeArrowheads="1"/>
          </p:cNvSpPr>
          <p:nvPr/>
        </p:nvSpPr>
        <p:spPr bwMode="auto">
          <a:xfrm>
            <a:off x="2411760" y="5592738"/>
            <a:ext cx="45115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6600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0" hangingPunct="0"/>
            <a:r>
              <a:rPr lang="en-US" altLang="zh-TW" dirty="0">
                <a:latin typeface="+mn-lt"/>
              </a:rPr>
              <a:t>Fetch </a:t>
            </a:r>
            <a:r>
              <a:rPr lang="en-US" altLang="zh-TW" dirty="0" smtClean="0">
                <a:latin typeface="+mn-lt"/>
              </a:rPr>
              <a:t>from linear memory location</a:t>
            </a:r>
            <a:endParaRPr lang="en-US" altLang="zh-TW" dirty="0">
              <a:latin typeface="+mn-lt"/>
            </a:endParaRPr>
          </a:p>
        </p:txBody>
      </p:sp>
      <p:sp>
        <p:nvSpPr>
          <p:cNvPr id="328742" name="AutoShape 38"/>
          <p:cNvSpPr>
            <a:spLocks noChangeArrowheads="1"/>
          </p:cNvSpPr>
          <p:nvPr/>
        </p:nvSpPr>
        <p:spPr bwMode="auto">
          <a:xfrm>
            <a:off x="4495800" y="4149080"/>
            <a:ext cx="533400" cy="685800"/>
          </a:xfrm>
          <a:prstGeom prst="downArrow">
            <a:avLst>
              <a:gd name="adj1" fmla="val 50000"/>
              <a:gd name="adj2" fmla="val 32143"/>
            </a:avLst>
          </a:prstGeom>
          <a:solidFill>
            <a:srgbClr val="FFFF66"/>
          </a:solidFill>
          <a:ln w="19050">
            <a:solidFill>
              <a:srgbClr val="000066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425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Fetch from </a:t>
            </a:r>
            <a:r>
              <a:rPr lang="en-US" altLang="zh-TW" dirty="0"/>
              <a:t>Multiple Basic Blocks</a:t>
            </a:r>
            <a:endParaRPr lang="en-US" altLang="zh-TW" dirty="0" smtClean="0"/>
          </a:p>
        </p:txBody>
      </p:sp>
      <p:sp>
        <p:nvSpPr>
          <p:cNvPr id="747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 smtClean="0"/>
              <a:t>Trace cache</a:t>
            </a:r>
            <a:r>
              <a:rPr lang="en-US" altLang="zh-TW" dirty="0" smtClean="0"/>
              <a:t>: pack multiple non-contiguous basic blocks into one contiguous trace cache line</a:t>
            </a:r>
          </a:p>
          <a:p>
            <a:endParaRPr lang="en-US" altLang="zh-TW" dirty="0" smtClean="0"/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en-US" altLang="zh-TW" dirty="0"/>
          </a:p>
          <a:p>
            <a:pPr lvl="1"/>
            <a:endParaRPr lang="en-US" altLang="zh-TW" dirty="0" smtClean="0"/>
          </a:p>
          <a:p>
            <a:pPr lvl="1"/>
            <a:r>
              <a:rPr lang="en-US" altLang="zh-TW" dirty="0" smtClean="0"/>
              <a:t>Single fetch brings in multiple basic blocks</a:t>
            </a:r>
          </a:p>
          <a:p>
            <a:pPr lvl="1"/>
            <a:r>
              <a:rPr lang="en-US" altLang="zh-TW" dirty="0" smtClean="0"/>
              <a:t>Used in Intel Pentium-4 processor to hold decoded micro operations</a:t>
            </a:r>
          </a:p>
          <a:p>
            <a:endParaRPr lang="en-US" altLang="zh-TW" dirty="0" smtClean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40</a:t>
            </a:fld>
            <a:endParaRPr lang="zh-TW" altLang="zh-TW"/>
          </a:p>
        </p:txBody>
      </p:sp>
      <p:sp>
        <p:nvSpPr>
          <p:cNvPr id="74756" name="Rectangle 7"/>
          <p:cNvSpPr>
            <a:spLocks noChangeArrowheads="1"/>
          </p:cNvSpPr>
          <p:nvPr/>
        </p:nvSpPr>
        <p:spPr bwMode="auto">
          <a:xfrm>
            <a:off x="1295400" y="2209800"/>
            <a:ext cx="304800" cy="304800"/>
          </a:xfrm>
          <a:prstGeom prst="rect">
            <a:avLst/>
          </a:prstGeom>
          <a:solidFill>
            <a:srgbClr val="FF99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57" name="Rectangle 8"/>
          <p:cNvSpPr>
            <a:spLocks noChangeArrowheads="1"/>
          </p:cNvSpPr>
          <p:nvPr/>
        </p:nvSpPr>
        <p:spPr bwMode="auto">
          <a:xfrm>
            <a:off x="1600200" y="2209800"/>
            <a:ext cx="304800" cy="304800"/>
          </a:xfrm>
          <a:prstGeom prst="rect">
            <a:avLst/>
          </a:prstGeom>
          <a:solidFill>
            <a:srgbClr val="FF99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58" name="Rectangle 9"/>
          <p:cNvSpPr>
            <a:spLocks noChangeArrowheads="1"/>
          </p:cNvSpPr>
          <p:nvPr/>
        </p:nvSpPr>
        <p:spPr bwMode="auto">
          <a:xfrm>
            <a:off x="1905000" y="2209800"/>
            <a:ext cx="304800" cy="304800"/>
          </a:xfrm>
          <a:prstGeom prst="rect">
            <a:avLst/>
          </a:prstGeom>
          <a:solidFill>
            <a:srgbClr val="FF99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59" name="Rectangle 10"/>
          <p:cNvSpPr>
            <a:spLocks noChangeArrowheads="1"/>
          </p:cNvSpPr>
          <p:nvPr/>
        </p:nvSpPr>
        <p:spPr bwMode="auto">
          <a:xfrm>
            <a:off x="2209800" y="2209800"/>
            <a:ext cx="304800" cy="304800"/>
          </a:xfrm>
          <a:prstGeom prst="rect">
            <a:avLst/>
          </a:prstGeom>
          <a:solidFill>
            <a:srgbClr val="FF99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>
                <a:latin typeface="+mn-lt"/>
                <a:ea typeface="新細明體" panose="02020500000000000000" pitchFamily="18" charset="-120"/>
              </a:rPr>
              <a:t>BR</a:t>
            </a:r>
          </a:p>
        </p:txBody>
      </p:sp>
      <p:sp>
        <p:nvSpPr>
          <p:cNvPr id="74760" name="Rectangle 11"/>
          <p:cNvSpPr>
            <a:spLocks noChangeArrowheads="1"/>
          </p:cNvSpPr>
          <p:nvPr/>
        </p:nvSpPr>
        <p:spPr bwMode="auto">
          <a:xfrm>
            <a:off x="32004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1" name="Rectangle 12"/>
          <p:cNvSpPr>
            <a:spLocks noChangeArrowheads="1"/>
          </p:cNvSpPr>
          <p:nvPr/>
        </p:nvSpPr>
        <p:spPr bwMode="auto">
          <a:xfrm>
            <a:off x="35052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2" name="Rectangle 13"/>
          <p:cNvSpPr>
            <a:spLocks noChangeArrowheads="1"/>
          </p:cNvSpPr>
          <p:nvPr/>
        </p:nvSpPr>
        <p:spPr bwMode="auto">
          <a:xfrm>
            <a:off x="38100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3" name="Rectangle 14"/>
          <p:cNvSpPr>
            <a:spLocks noChangeArrowheads="1"/>
          </p:cNvSpPr>
          <p:nvPr/>
        </p:nvSpPr>
        <p:spPr bwMode="auto">
          <a:xfrm>
            <a:off x="41148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4" name="Rectangle 15"/>
          <p:cNvSpPr>
            <a:spLocks noChangeArrowheads="1"/>
          </p:cNvSpPr>
          <p:nvPr/>
        </p:nvSpPr>
        <p:spPr bwMode="auto">
          <a:xfrm>
            <a:off x="44196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5" name="Rectangle 16"/>
          <p:cNvSpPr>
            <a:spLocks noChangeArrowheads="1"/>
          </p:cNvSpPr>
          <p:nvPr/>
        </p:nvSpPr>
        <p:spPr bwMode="auto">
          <a:xfrm>
            <a:off x="4724400" y="2209800"/>
            <a:ext cx="304800" cy="304800"/>
          </a:xfrm>
          <a:prstGeom prst="rect">
            <a:avLst/>
          </a:prstGeom>
          <a:solidFill>
            <a:srgbClr val="CCFF99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>
                <a:latin typeface="+mn-lt"/>
                <a:ea typeface="新細明體" panose="02020500000000000000" pitchFamily="18" charset="-120"/>
              </a:rPr>
              <a:t>BR</a:t>
            </a:r>
          </a:p>
        </p:txBody>
      </p:sp>
      <p:sp>
        <p:nvSpPr>
          <p:cNvPr id="74766" name="Rectangle 17"/>
          <p:cNvSpPr>
            <a:spLocks noChangeArrowheads="1"/>
          </p:cNvSpPr>
          <p:nvPr/>
        </p:nvSpPr>
        <p:spPr bwMode="auto">
          <a:xfrm>
            <a:off x="5791200" y="2209800"/>
            <a:ext cx="304800" cy="304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7" name="Rectangle 18"/>
          <p:cNvSpPr>
            <a:spLocks noChangeArrowheads="1"/>
          </p:cNvSpPr>
          <p:nvPr/>
        </p:nvSpPr>
        <p:spPr bwMode="auto">
          <a:xfrm>
            <a:off x="6096000" y="2209800"/>
            <a:ext cx="304800" cy="304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8" name="Rectangle 19"/>
          <p:cNvSpPr>
            <a:spLocks noChangeArrowheads="1"/>
          </p:cNvSpPr>
          <p:nvPr/>
        </p:nvSpPr>
        <p:spPr bwMode="auto">
          <a:xfrm>
            <a:off x="6400800" y="2209800"/>
            <a:ext cx="304800" cy="304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69" name="Rectangle 20"/>
          <p:cNvSpPr>
            <a:spLocks noChangeArrowheads="1"/>
          </p:cNvSpPr>
          <p:nvPr/>
        </p:nvSpPr>
        <p:spPr bwMode="auto">
          <a:xfrm>
            <a:off x="6705600" y="2209800"/>
            <a:ext cx="304800" cy="304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US" altLang="zh-TW">
              <a:latin typeface="+mn-lt"/>
              <a:ea typeface="新細明體" panose="02020500000000000000" pitchFamily="18" charset="-120"/>
            </a:endParaRPr>
          </a:p>
        </p:txBody>
      </p:sp>
      <p:sp>
        <p:nvSpPr>
          <p:cNvPr id="74770" name="Rectangle 21"/>
          <p:cNvSpPr>
            <a:spLocks noChangeArrowheads="1"/>
          </p:cNvSpPr>
          <p:nvPr/>
        </p:nvSpPr>
        <p:spPr bwMode="auto">
          <a:xfrm>
            <a:off x="7010400" y="2209800"/>
            <a:ext cx="304800" cy="304800"/>
          </a:xfrm>
          <a:prstGeom prst="rect">
            <a:avLst/>
          </a:prstGeom>
          <a:solidFill>
            <a:srgbClr val="CCECFF"/>
          </a:solidFill>
          <a:ln w="19050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zh-TW" sz="1600">
                <a:latin typeface="+mn-lt"/>
                <a:ea typeface="新細明體" panose="02020500000000000000" pitchFamily="18" charset="-120"/>
              </a:rPr>
              <a:t>BR</a:t>
            </a:r>
          </a:p>
        </p:txBody>
      </p:sp>
      <p:grpSp>
        <p:nvGrpSpPr>
          <p:cNvPr id="183352" name="Group 56"/>
          <p:cNvGrpSpPr>
            <a:grpSpLocks/>
          </p:cNvGrpSpPr>
          <p:nvPr/>
        </p:nvGrpSpPr>
        <p:grpSpPr bwMode="auto">
          <a:xfrm>
            <a:off x="2057400" y="2667000"/>
            <a:ext cx="4724400" cy="1143000"/>
            <a:chOff x="1296" y="1680"/>
            <a:chExt cx="2976" cy="720"/>
          </a:xfrm>
        </p:grpSpPr>
        <p:grpSp>
          <p:nvGrpSpPr>
            <p:cNvPr id="74775" name="Group 54"/>
            <p:cNvGrpSpPr>
              <a:grpSpLocks/>
            </p:cNvGrpSpPr>
            <p:nvPr/>
          </p:nvGrpSpPr>
          <p:grpSpPr bwMode="auto">
            <a:xfrm>
              <a:off x="1392" y="2208"/>
              <a:ext cx="2880" cy="192"/>
              <a:chOff x="1392" y="2208"/>
              <a:chExt cx="2880" cy="192"/>
            </a:xfrm>
          </p:grpSpPr>
          <p:sp>
            <p:nvSpPr>
              <p:cNvPr id="74780" name="Rectangle 27"/>
              <p:cNvSpPr>
                <a:spLocks noChangeArrowheads="1"/>
              </p:cNvSpPr>
              <p:nvPr/>
            </p:nvSpPr>
            <p:spPr bwMode="auto">
              <a:xfrm>
                <a:off x="1392" y="2208"/>
                <a:ext cx="192" cy="192"/>
              </a:xfrm>
              <a:prstGeom prst="rect">
                <a:avLst/>
              </a:prstGeom>
              <a:solidFill>
                <a:srgbClr val="FF99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1" name="Rectangle 28"/>
              <p:cNvSpPr>
                <a:spLocks noChangeArrowheads="1"/>
              </p:cNvSpPr>
              <p:nvPr/>
            </p:nvSpPr>
            <p:spPr bwMode="auto">
              <a:xfrm>
                <a:off x="1584" y="2208"/>
                <a:ext cx="192" cy="192"/>
              </a:xfrm>
              <a:prstGeom prst="rect">
                <a:avLst/>
              </a:prstGeom>
              <a:solidFill>
                <a:srgbClr val="FF99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2" name="Rectangle 29"/>
              <p:cNvSpPr>
                <a:spLocks noChangeArrowheads="1"/>
              </p:cNvSpPr>
              <p:nvPr/>
            </p:nvSpPr>
            <p:spPr bwMode="auto">
              <a:xfrm>
                <a:off x="1776" y="2208"/>
                <a:ext cx="192" cy="192"/>
              </a:xfrm>
              <a:prstGeom prst="rect">
                <a:avLst/>
              </a:prstGeom>
              <a:solidFill>
                <a:srgbClr val="FF99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3" name="Rectangle 31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4" name="Rectangle 32"/>
              <p:cNvSpPr>
                <a:spLocks noChangeArrowheads="1"/>
              </p:cNvSpPr>
              <p:nvPr/>
            </p:nvSpPr>
            <p:spPr bwMode="auto">
              <a:xfrm>
                <a:off x="2352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5" name="Rectangle 33"/>
              <p:cNvSpPr>
                <a:spLocks noChangeArrowheads="1"/>
              </p:cNvSpPr>
              <p:nvPr/>
            </p:nvSpPr>
            <p:spPr bwMode="auto">
              <a:xfrm>
                <a:off x="2544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6" name="Rectangle 34"/>
              <p:cNvSpPr>
                <a:spLocks noChangeArrowheads="1"/>
              </p:cNvSpPr>
              <p:nvPr/>
            </p:nvSpPr>
            <p:spPr bwMode="auto">
              <a:xfrm>
                <a:off x="2736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7" name="Rectangle 35"/>
              <p:cNvSpPr>
                <a:spLocks noChangeArrowheads="1"/>
              </p:cNvSpPr>
              <p:nvPr/>
            </p:nvSpPr>
            <p:spPr bwMode="auto">
              <a:xfrm>
                <a:off x="2928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8" name="Rectangle 37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92" cy="192"/>
              </a:xfrm>
              <a:prstGeom prst="rect">
                <a:avLst/>
              </a:prstGeom>
              <a:solidFill>
                <a:srgbClr val="CCECFF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89" name="Rectangle 38"/>
              <p:cNvSpPr>
                <a:spLocks noChangeArrowheads="1"/>
              </p:cNvSpPr>
              <p:nvPr/>
            </p:nvSpPr>
            <p:spPr bwMode="auto">
              <a:xfrm>
                <a:off x="3504" y="2208"/>
                <a:ext cx="192" cy="192"/>
              </a:xfrm>
              <a:prstGeom prst="rect">
                <a:avLst/>
              </a:prstGeom>
              <a:solidFill>
                <a:srgbClr val="CCECFF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90" name="Rectangle 39"/>
              <p:cNvSpPr>
                <a:spLocks noChangeArrowheads="1"/>
              </p:cNvSpPr>
              <p:nvPr/>
            </p:nvSpPr>
            <p:spPr bwMode="auto">
              <a:xfrm>
                <a:off x="3696" y="2208"/>
                <a:ext cx="192" cy="192"/>
              </a:xfrm>
              <a:prstGeom prst="rect">
                <a:avLst/>
              </a:prstGeom>
              <a:solidFill>
                <a:srgbClr val="CCECFF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91" name="Rectangle 40"/>
              <p:cNvSpPr>
                <a:spLocks noChangeArrowheads="1"/>
              </p:cNvSpPr>
              <p:nvPr/>
            </p:nvSpPr>
            <p:spPr bwMode="auto">
              <a:xfrm>
                <a:off x="3888" y="2208"/>
                <a:ext cx="192" cy="192"/>
              </a:xfrm>
              <a:prstGeom prst="rect">
                <a:avLst/>
              </a:prstGeom>
              <a:solidFill>
                <a:srgbClr val="CCECFF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zh-TW">
                  <a:latin typeface="+mn-lt"/>
                  <a:ea typeface="新細明體" panose="02020500000000000000" pitchFamily="18" charset="-120"/>
                </a:endParaRPr>
              </a:p>
            </p:txBody>
          </p:sp>
          <p:sp>
            <p:nvSpPr>
              <p:cNvPr id="74792" name="Rectangle 46"/>
              <p:cNvSpPr>
                <a:spLocks noChangeArrowheads="1"/>
              </p:cNvSpPr>
              <p:nvPr/>
            </p:nvSpPr>
            <p:spPr bwMode="auto">
              <a:xfrm>
                <a:off x="4080" y="2208"/>
                <a:ext cx="192" cy="192"/>
              </a:xfrm>
              <a:prstGeom prst="rect">
                <a:avLst/>
              </a:prstGeom>
              <a:solidFill>
                <a:srgbClr val="CCECFF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600">
                    <a:latin typeface="+mn-lt"/>
                    <a:ea typeface="新細明體" panose="02020500000000000000" pitchFamily="18" charset="-120"/>
                  </a:rPr>
                  <a:t>BR</a:t>
                </a:r>
              </a:p>
            </p:txBody>
          </p:sp>
          <p:sp>
            <p:nvSpPr>
              <p:cNvPr id="74793" name="Rectangle 47"/>
              <p:cNvSpPr>
                <a:spLocks noChangeArrowheads="1"/>
              </p:cNvSpPr>
              <p:nvPr/>
            </p:nvSpPr>
            <p:spPr bwMode="auto">
              <a:xfrm>
                <a:off x="3120" y="2208"/>
                <a:ext cx="192" cy="192"/>
              </a:xfrm>
              <a:prstGeom prst="rect">
                <a:avLst/>
              </a:prstGeom>
              <a:solidFill>
                <a:srgbClr val="CCFF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600">
                    <a:latin typeface="+mn-lt"/>
                    <a:ea typeface="新細明體" panose="02020500000000000000" pitchFamily="18" charset="-120"/>
                  </a:rPr>
                  <a:t>BR</a:t>
                </a:r>
              </a:p>
            </p:txBody>
          </p:sp>
          <p:sp>
            <p:nvSpPr>
              <p:cNvPr id="74794" name="Rectangle 49"/>
              <p:cNvSpPr>
                <a:spLocks noChangeArrowheads="1"/>
              </p:cNvSpPr>
              <p:nvPr/>
            </p:nvSpPr>
            <p:spPr bwMode="auto">
              <a:xfrm>
                <a:off x="1968" y="2208"/>
                <a:ext cx="192" cy="192"/>
              </a:xfrm>
              <a:prstGeom prst="rect">
                <a:avLst/>
              </a:prstGeom>
              <a:solidFill>
                <a:srgbClr val="FF9999"/>
              </a:solidFill>
              <a:ln w="19050">
                <a:solidFill>
                  <a:schemeClr val="tx2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r>
                  <a:rPr lang="en-US" altLang="zh-TW" sz="1600">
                    <a:latin typeface="+mn-lt"/>
                    <a:ea typeface="新細明體" panose="02020500000000000000" pitchFamily="18" charset="-120"/>
                  </a:rPr>
                  <a:t>BR</a:t>
                </a:r>
              </a:p>
            </p:txBody>
          </p:sp>
        </p:grpSp>
        <p:grpSp>
          <p:nvGrpSpPr>
            <p:cNvPr id="74776" name="Group 55"/>
            <p:cNvGrpSpPr>
              <a:grpSpLocks/>
            </p:cNvGrpSpPr>
            <p:nvPr/>
          </p:nvGrpSpPr>
          <p:grpSpPr bwMode="auto">
            <a:xfrm>
              <a:off x="1296" y="1680"/>
              <a:ext cx="2736" cy="432"/>
              <a:chOff x="1296" y="1680"/>
              <a:chExt cx="2736" cy="432"/>
            </a:xfrm>
          </p:grpSpPr>
          <p:sp>
            <p:nvSpPr>
              <p:cNvPr id="74777" name="Line 51"/>
              <p:cNvSpPr>
                <a:spLocks noChangeShapeType="1"/>
              </p:cNvSpPr>
              <p:nvPr/>
            </p:nvSpPr>
            <p:spPr bwMode="auto">
              <a:xfrm>
                <a:off x="1296" y="1680"/>
                <a:ext cx="384" cy="384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74778" name="Line 52"/>
              <p:cNvSpPr>
                <a:spLocks noChangeShapeType="1"/>
              </p:cNvSpPr>
              <p:nvPr/>
            </p:nvSpPr>
            <p:spPr bwMode="auto">
              <a:xfrm>
                <a:off x="2640" y="1680"/>
                <a:ext cx="0" cy="43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>
                  <a:latin typeface="+mn-lt"/>
                </a:endParaRPr>
              </a:p>
            </p:txBody>
          </p:sp>
          <p:sp>
            <p:nvSpPr>
              <p:cNvPr id="74779" name="Line 53"/>
              <p:cNvSpPr>
                <a:spLocks noChangeShapeType="1"/>
              </p:cNvSpPr>
              <p:nvPr/>
            </p:nvSpPr>
            <p:spPr bwMode="auto">
              <a:xfrm flipH="1">
                <a:off x="3744" y="1680"/>
                <a:ext cx="288" cy="432"/>
              </a:xfrm>
              <a:prstGeom prst="line">
                <a:avLst/>
              </a:prstGeom>
              <a:noFill/>
              <a:ln w="19050">
                <a:solidFill>
                  <a:schemeClr val="tx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zh-TW" altLang="en-US">
                  <a:latin typeface="+mn-lt"/>
                </a:endParaRPr>
              </a:p>
            </p:txBody>
          </p:sp>
        </p:grpSp>
      </p:grpSp>
      <p:sp>
        <p:nvSpPr>
          <p:cNvPr id="6" name="文字方塊 5"/>
          <p:cNvSpPr txBox="1"/>
          <p:nvPr/>
        </p:nvSpPr>
        <p:spPr>
          <a:xfrm>
            <a:off x="6972315" y="3410056"/>
            <a:ext cx="16378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>
                <a:latin typeface="+mn-lt"/>
              </a:rPr>
              <a:t>Trace cache</a:t>
            </a:r>
            <a:endParaRPr lang="zh-TW" altLang="en-US" dirty="0">
              <a:latin typeface="+mn-lt"/>
            </a:endParaRPr>
          </a:p>
        </p:txBody>
      </p:sp>
      <p:sp>
        <p:nvSpPr>
          <p:cNvPr id="3" name="弧形箭號 (上彎) 2"/>
          <p:cNvSpPr/>
          <p:nvPr/>
        </p:nvSpPr>
        <p:spPr bwMode="auto">
          <a:xfrm>
            <a:off x="2483768" y="2514600"/>
            <a:ext cx="869031" cy="361950"/>
          </a:xfrm>
          <a:prstGeom prst="curvedUp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  <p:sp>
        <p:nvSpPr>
          <p:cNvPr id="45" name="弧形箭號 (上彎) 44"/>
          <p:cNvSpPr/>
          <p:nvPr/>
        </p:nvSpPr>
        <p:spPr bwMode="auto">
          <a:xfrm>
            <a:off x="4999113" y="2492896"/>
            <a:ext cx="869031" cy="361950"/>
          </a:xfrm>
          <a:prstGeom prst="curvedUpArrow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anose="020B0604030504040204" pitchFamily="34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3921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Integrated Instruction Fetch Unit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TW" dirty="0" smtClean="0"/>
              <a:t>Multiple issue processors demand issuing multiple instructions per cycle</a:t>
            </a:r>
          </a:p>
          <a:p>
            <a:pPr lvl="1"/>
            <a:r>
              <a:rPr lang="en-US" altLang="zh-TW" dirty="0" smtClean="0"/>
              <a:t>Fetch unit must fetch multiple instructions, while branches arrive faster in N-issued processor</a:t>
            </a:r>
          </a:p>
          <a:p>
            <a:r>
              <a:rPr lang="en-US" altLang="zh-TW" dirty="0" smtClean="0"/>
              <a:t>Desirable </a:t>
            </a:r>
            <a:r>
              <a:rPr lang="en-US" altLang="zh-TW" dirty="0"/>
              <a:t>to have </a:t>
            </a:r>
            <a:r>
              <a:rPr lang="en-US" altLang="zh-TW" dirty="0" smtClean="0"/>
              <a:t>a separate, autonomous fetch unit that feeds instructions to rest of pipe, which includes</a:t>
            </a:r>
          </a:p>
          <a:p>
            <a:pPr lvl="1"/>
            <a:r>
              <a:rPr lang="en-US" altLang="zh-TW" i="1" dirty="0" smtClean="0"/>
              <a:t>Integrated branch prediction</a:t>
            </a:r>
            <a:r>
              <a:rPr lang="en-US" altLang="zh-TW" i="1" dirty="0"/>
              <a:t> </a:t>
            </a:r>
            <a:r>
              <a:rPr lang="en-US" altLang="zh-TW" dirty="0" smtClean="0"/>
              <a:t>to constantly predicting branches to drive fetch pipeline</a:t>
            </a:r>
          </a:p>
          <a:p>
            <a:pPr lvl="1"/>
            <a:r>
              <a:rPr lang="en-US" altLang="zh-TW" i="1" dirty="0" smtClean="0"/>
              <a:t>Instruction </a:t>
            </a:r>
            <a:r>
              <a:rPr lang="en-US" altLang="zh-TW" i="1" dirty="0" err="1" smtClean="0"/>
              <a:t>prefetch</a:t>
            </a:r>
            <a:r>
              <a:rPr lang="en-US" altLang="zh-TW" dirty="0" smtClean="0"/>
              <a:t>: </a:t>
            </a:r>
            <a:r>
              <a:rPr lang="en-US" altLang="zh-TW" dirty="0" err="1" smtClean="0"/>
              <a:t>prefetch</a:t>
            </a:r>
            <a:r>
              <a:rPr lang="en-US" altLang="zh-TW" dirty="0" smtClean="0"/>
              <a:t> from taken branch location</a:t>
            </a:r>
          </a:p>
          <a:p>
            <a:pPr lvl="1"/>
            <a:r>
              <a:rPr lang="en-US" altLang="zh-TW" i="1" dirty="0" smtClean="0"/>
              <a:t>Instruction memory access and buffering</a:t>
            </a:r>
            <a:r>
              <a:rPr lang="en-US" altLang="zh-TW" dirty="0" smtClean="0"/>
              <a:t>: multiple outstanding cache misses, prefetching to deal with crossing cache lines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41</a:t>
            </a:fld>
            <a:endParaRPr lang="zh-TW" altLang="zh-TW"/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365125" y="503238"/>
            <a:ext cx="184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zh-TW" altLang="en-US" sz="3600">
              <a:ea typeface="新細明體" panose="02020500000000000000" pitchFamily="18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008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mtClean="0"/>
              <a:t>Recap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Multiple issue processor:</a:t>
            </a:r>
            <a:endParaRPr lang="en-US" altLang="zh-TW" dirty="0"/>
          </a:p>
          <a:p>
            <a:pPr lvl="1"/>
            <a:r>
              <a:rPr lang="en-US" altLang="zh-TW" dirty="0" smtClean="0"/>
              <a:t>Superscalar vs VLIW</a:t>
            </a:r>
          </a:p>
          <a:p>
            <a:pPr lvl="1"/>
            <a:r>
              <a:rPr lang="en-US" altLang="zh-TW" dirty="0" smtClean="0"/>
              <a:t>Static vs dynamic</a:t>
            </a:r>
            <a:endParaRPr lang="en-US" altLang="zh-TW" dirty="0"/>
          </a:p>
          <a:p>
            <a:r>
              <a:rPr lang="en-US" altLang="zh-TW" dirty="0" smtClean="0"/>
              <a:t>TLP </a:t>
            </a:r>
            <a:r>
              <a:rPr lang="en-US" altLang="zh-TW" dirty="0"/>
              <a:t>explicitly uses multiple threads of execution that are inherently parallel</a:t>
            </a:r>
          </a:p>
          <a:p>
            <a:pPr lvl="1"/>
            <a:r>
              <a:rPr lang="en-US" altLang="zh-TW" dirty="0" smtClean="0"/>
              <a:t>Fine-grained</a:t>
            </a:r>
            <a:endParaRPr lang="en-US" altLang="zh-TW" dirty="0"/>
          </a:p>
          <a:p>
            <a:pPr lvl="1"/>
            <a:r>
              <a:rPr lang="en-US" altLang="zh-TW" dirty="0"/>
              <a:t>Coarse-grained</a:t>
            </a:r>
          </a:p>
          <a:p>
            <a:pPr lvl="1"/>
            <a:r>
              <a:rPr lang="en-US" altLang="zh-TW" dirty="0"/>
              <a:t>Simultaneous multithreading</a:t>
            </a:r>
          </a:p>
          <a:p>
            <a:r>
              <a:rPr lang="en-US" altLang="zh-TW" dirty="0"/>
              <a:t>Handling branches for instruction fetch</a:t>
            </a:r>
          </a:p>
          <a:p>
            <a:pPr lvl="1"/>
            <a:r>
              <a:rPr lang="en-US" altLang="zh-TW" dirty="0"/>
              <a:t>Instruction alignment</a:t>
            </a:r>
          </a:p>
          <a:p>
            <a:pPr lvl="1"/>
            <a:r>
              <a:rPr lang="en-US" altLang="zh-TW" dirty="0" smtClean="0"/>
              <a:t>Handling </a:t>
            </a:r>
            <a:r>
              <a:rPr lang="en-US" altLang="zh-TW" dirty="0"/>
              <a:t>multiple </a:t>
            </a:r>
            <a:r>
              <a:rPr lang="en-US" altLang="zh-TW" dirty="0" smtClean="0"/>
              <a:t>branches: trace cache</a:t>
            </a:r>
            <a:endParaRPr lang="en-US" altLang="zh-TW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42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125170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Strategies for Multiple Issue</a:t>
            </a:r>
            <a:endParaRPr lang="zh-TW" altLang="en-US" dirty="0"/>
          </a:p>
        </p:txBody>
      </p:sp>
      <p:sp>
        <p:nvSpPr>
          <p:cNvPr id="12" name="內容版面配置區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i="1" dirty="0" smtClean="0"/>
              <a:t>Superscalar</a:t>
            </a:r>
            <a:r>
              <a:rPr lang="en-US" altLang="en-US" dirty="0" smtClean="0"/>
              <a:t>: varying number of instructions/cycle (1 to 8), scheduled by compiler (</a:t>
            </a:r>
            <a:r>
              <a:rPr lang="en-US" altLang="en-US" i="1" dirty="0" smtClean="0"/>
              <a:t>static</a:t>
            </a:r>
            <a:r>
              <a:rPr lang="en-US" altLang="en-US" dirty="0" smtClean="0"/>
              <a:t>) or by HW (</a:t>
            </a:r>
            <a:r>
              <a:rPr lang="en-US" altLang="en-US" i="1" dirty="0" smtClean="0"/>
              <a:t>dynamic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IBM PowerPC, Sun </a:t>
            </a:r>
            <a:r>
              <a:rPr lang="en-US" altLang="en-US" dirty="0" err="1" smtClean="0"/>
              <a:t>UltraSparc</a:t>
            </a:r>
            <a:r>
              <a:rPr lang="en-US" altLang="en-US" dirty="0" smtClean="0"/>
              <a:t>, DEC Alpha, Pentium 4</a:t>
            </a:r>
            <a:r>
              <a:rPr lang="en-US" altLang="zh-TW" dirty="0" smtClean="0"/>
              <a:t>, i7</a:t>
            </a:r>
            <a:endParaRPr lang="en-US" altLang="en-US" i="1" dirty="0" smtClean="0"/>
          </a:p>
          <a:p>
            <a:endParaRPr lang="en-US" altLang="en-US" i="1" dirty="0" smtClean="0"/>
          </a:p>
          <a:p>
            <a:r>
              <a:rPr lang="en-US" altLang="en-US" i="1" dirty="0" smtClean="0"/>
              <a:t>Very Long Instruction Words </a:t>
            </a:r>
            <a:r>
              <a:rPr lang="en-US" altLang="en-US" dirty="0" smtClean="0"/>
              <a:t>(VLIW): fixed number of instructions (4-16) in a long instruction or a fixed instruction packet, scheduled statically by compiler</a:t>
            </a:r>
          </a:p>
          <a:p>
            <a:pPr lvl="1"/>
            <a:r>
              <a:rPr lang="en-US" altLang="en-US" dirty="0" smtClean="0"/>
              <a:t>Intel architecture-64 (IA-64) 64-bit address (renamed: “Explicitly Parallel Instruction Computer (EPIC)”)</a:t>
            </a:r>
          </a:p>
          <a:p>
            <a:endParaRPr lang="zh-TW" altLang="en-US" dirty="0"/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28F8FC3-5E9A-4038-B5A8-66BD6BC00F38}" type="slidenum">
              <a:rPr lang="zh-TW" altLang="en-US" smtClean="0"/>
              <a:pPr/>
              <a:t>4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035319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Strategies for Multiple Issue</a:t>
            </a:r>
            <a:endParaRPr lang="en-US" altLang="zh-TW" dirty="0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Superscalar: fetch and issue multiple instructions at the same cycle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5</a:t>
            </a:fld>
            <a:endParaRPr lang="zh-TW" altLang="zh-TW"/>
          </a:p>
        </p:txBody>
      </p:sp>
      <p:pic>
        <p:nvPicPr>
          <p:cNvPr id="5222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348880"/>
            <a:ext cx="8135937" cy="3490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44" t="28969" b="51210"/>
          <a:stretch/>
        </p:blipFill>
        <p:spPr bwMode="auto">
          <a:xfrm>
            <a:off x="6156176" y="2320427"/>
            <a:ext cx="2549226" cy="798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3864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Strategies for Multiple Issue</a:t>
            </a:r>
            <a:endParaRPr lang="en-US" altLang="zh-TW" dirty="0" smtClean="0"/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VLIW (Very Long Instruction Word): </a:t>
            </a:r>
          </a:p>
          <a:p>
            <a:pPr lvl="1"/>
            <a:r>
              <a:rPr lang="en-US" altLang="zh-TW" dirty="0" smtClean="0"/>
              <a:t>Use multiple independent functional units</a:t>
            </a:r>
          </a:p>
          <a:p>
            <a:pPr lvl="1"/>
            <a:r>
              <a:rPr lang="en-US" altLang="zh-TW" dirty="0" smtClean="0"/>
              <a:t>Multiple operations packaged into a very long instruction</a:t>
            </a:r>
          </a:p>
          <a:p>
            <a:pPr lvl="1"/>
            <a:r>
              <a:rPr lang="en-US" altLang="zh-TW" dirty="0" smtClean="0"/>
              <a:t>Compiler responsible for ensuring hazard-free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6</a:t>
            </a:fld>
            <a:endParaRPr lang="zh-TW" altLang="zh-TW"/>
          </a:p>
        </p:txBody>
      </p:sp>
      <p:pic>
        <p:nvPicPr>
          <p:cNvPr id="5325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403" y="2791866"/>
            <a:ext cx="7920037" cy="337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cxnSp>
        <p:nvCxnSpPr>
          <p:cNvPr id="7" name="直線單箭頭接點 6"/>
          <p:cNvCxnSpPr/>
          <p:nvPr/>
        </p:nvCxnSpPr>
        <p:spPr bwMode="auto">
          <a:xfrm flipH="1">
            <a:off x="1403648" y="2302670"/>
            <a:ext cx="4176464" cy="69428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直線單箭頭接點 11"/>
          <p:cNvCxnSpPr/>
          <p:nvPr/>
        </p:nvCxnSpPr>
        <p:spPr bwMode="auto">
          <a:xfrm>
            <a:off x="2483768" y="1907034"/>
            <a:ext cx="1548172" cy="109939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8" name="Picture 4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44" t="28969" b="51210"/>
          <a:stretch/>
        </p:blipFill>
        <p:spPr bwMode="auto">
          <a:xfrm>
            <a:off x="6360517" y="2768705"/>
            <a:ext cx="2549226" cy="798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1096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Issuing Multiple Instructions/Cycle</a:t>
            </a:r>
            <a:endParaRPr lang="zh-TW" altLang="en-US" dirty="0"/>
          </a:p>
        </p:txBody>
      </p:sp>
      <p:sp>
        <p:nvSpPr>
          <p:cNvPr id="45060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Static multiple issue</a:t>
            </a:r>
          </a:p>
          <a:p>
            <a:pPr lvl="1"/>
            <a:r>
              <a:rPr lang="en-US" altLang="zh-TW" dirty="0" smtClean="0"/>
              <a:t>Compiler handles data and control hazards and decides what instructions can be issued in the same cycle</a:t>
            </a:r>
          </a:p>
          <a:p>
            <a:pPr lvl="1"/>
            <a:r>
              <a:rPr lang="en-US" altLang="zh-TW" dirty="0" smtClean="0"/>
              <a:t>Often restrict mix of instructions can be initiated in a clock</a:t>
            </a:r>
          </a:p>
          <a:p>
            <a:pPr lvl="1"/>
            <a:r>
              <a:rPr lang="en-US" altLang="zh-TW" dirty="0" smtClean="0"/>
              <a:t>Recompilation required for machines with diff. pipelines </a:t>
            </a:r>
          </a:p>
          <a:p>
            <a:r>
              <a:rPr lang="en-US" altLang="zh-TW" dirty="0" smtClean="0"/>
              <a:t>Dynamic multiple Issue</a:t>
            </a:r>
          </a:p>
          <a:p>
            <a:pPr lvl="1"/>
            <a:r>
              <a:rPr lang="en-US" altLang="zh-TW" dirty="0" smtClean="0"/>
              <a:t>Fetch, decode, and commit multiple instructions</a:t>
            </a:r>
          </a:p>
          <a:p>
            <a:pPr lvl="1"/>
            <a:r>
              <a:rPr lang="en-US" altLang="zh-TW" dirty="0" smtClean="0"/>
              <a:t>Use dynamic pipeline scheduling, HW-based speculation and recovery</a:t>
            </a:r>
          </a:p>
          <a:p>
            <a:pPr lvl="1"/>
            <a:r>
              <a:rPr lang="en-US" altLang="zh-TW" dirty="0" smtClean="0"/>
              <a:t>Always beneficial if compiler can help, but recompiling not required for new machines</a:t>
            </a:r>
          </a:p>
        </p:txBody>
      </p:sp>
      <p:sp>
        <p:nvSpPr>
          <p:cNvPr id="2" name="投影片編號版面配置區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7</a:t>
            </a:fld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60680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Comparing Multiple-Issue Processors</a:t>
            </a:r>
            <a:endParaRPr lang="en-AU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F8A0A4-1A2F-4B89-B3C7-02C31CE3A532}" type="slidenum">
              <a:rPr lang="zh-TW" altLang="en-US" smtClean="0"/>
              <a:pPr/>
              <a:t>8</a:t>
            </a:fld>
            <a:endParaRPr lang="zh-TW" altLang="zh-TW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7" y="1196752"/>
            <a:ext cx="8939371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1411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mporary Portrait">
  <a:themeElements>
    <a:clrScheme name="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Contemporary Portrait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  <a:ea typeface="標楷體" panose="03000509000000000000" pitchFamily="65" charset="-12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+mn-lt"/>
          </a:defRPr>
        </a:defPPr>
      </a:lstStyle>
    </a:txDef>
  </a:objectDefaults>
  <a:extraClrSchemeLst>
    <a:extraClrScheme>
      <a:clrScheme name="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Designs\Contemporary Portrait.pot</Template>
  <TotalTime>9395</TotalTime>
  <Words>2674</Words>
  <Application>Microsoft Office PowerPoint</Application>
  <PresentationFormat>如螢幕大小 (4:3)</PresentationFormat>
  <Paragraphs>680</Paragraphs>
  <Slides>43</Slides>
  <Notes>39</Notes>
  <HiddenSlides>0</HiddenSlides>
  <MMClips>0</MMClips>
  <ScaleCrop>false</ScaleCrop>
  <HeadingPairs>
    <vt:vector size="8" baseType="variant">
      <vt:variant>
        <vt:lpstr>使用字型</vt:lpstr>
      </vt:variant>
      <vt:variant>
        <vt:i4>12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43</vt:i4>
      </vt:variant>
    </vt:vector>
  </HeadingPairs>
  <TitlesOfParts>
    <vt:vector size="57" baseType="lpstr">
      <vt:lpstr>ＭＳ Ｐゴシック</vt:lpstr>
      <vt:lpstr>SimSun</vt:lpstr>
      <vt:lpstr>新細明體</vt:lpstr>
      <vt:lpstr>標楷體</vt:lpstr>
      <vt:lpstr>Arial</vt:lpstr>
      <vt:lpstr>Arial Narrow</vt:lpstr>
      <vt:lpstr>Calibri</vt:lpstr>
      <vt:lpstr>Symbol</vt:lpstr>
      <vt:lpstr>Tahoma</vt:lpstr>
      <vt:lpstr>Times New Roman</vt:lpstr>
      <vt:lpstr>Verdana</vt:lpstr>
      <vt:lpstr>Wingdings</vt:lpstr>
      <vt:lpstr>Contemporary Portrait</vt:lpstr>
      <vt:lpstr>工作表</vt:lpstr>
      <vt:lpstr>CS5100 Advanced Computer Architecture  Advanced Techniques for ILP</vt:lpstr>
      <vt:lpstr>So Far, Focus on ILP for Pipelines</vt:lpstr>
      <vt:lpstr>Pipelining Delivers CPI = 1 at Best</vt:lpstr>
      <vt:lpstr>Dependences in Multiple Issue</vt:lpstr>
      <vt:lpstr>Strategies for Multiple Issue</vt:lpstr>
      <vt:lpstr>Strategies for Multiple Issue</vt:lpstr>
      <vt:lpstr>Strategies for Multiple Issue</vt:lpstr>
      <vt:lpstr>Issuing Multiple Instructions/Cycle</vt:lpstr>
      <vt:lpstr>Comparing Multiple-Issue Processors</vt:lpstr>
      <vt:lpstr>The VLIW Approach</vt:lpstr>
      <vt:lpstr>VLIW Processor</vt:lpstr>
      <vt:lpstr>The VLIW Approach</vt:lpstr>
      <vt:lpstr>The Superscalar Approach</vt:lpstr>
      <vt:lpstr>Operations for Multiple Issue</vt:lpstr>
      <vt:lpstr>Superscalar vs. VLIW</vt:lpstr>
      <vt:lpstr>Limits to Multi-Issue Processors</vt:lpstr>
      <vt:lpstr>How to Find More Parallelism?</vt:lpstr>
      <vt:lpstr>Use Multithreading to Help ILP</vt:lpstr>
      <vt:lpstr>Outline</vt:lpstr>
      <vt:lpstr>Hardware Multithreading</vt:lpstr>
      <vt:lpstr>Strategies for Multithreaded Execution </vt:lpstr>
      <vt:lpstr>Fine-Grained Multithreading</vt:lpstr>
      <vt:lpstr>Fine-Grained Multithreading</vt:lpstr>
      <vt:lpstr>Fine-Grained Multithreading Pipeline</vt:lpstr>
      <vt:lpstr>Coarse-Grained Multithreading</vt:lpstr>
      <vt:lpstr>Coarse-Grained Multithreading</vt:lpstr>
      <vt:lpstr>Simultaneous Multithreading (SMT) </vt:lpstr>
      <vt:lpstr>SMT Adapts to Parallelism Type </vt:lpstr>
      <vt:lpstr>Resources in Typical SMT</vt:lpstr>
      <vt:lpstr>SMT Fetch</vt:lpstr>
      <vt:lpstr>Early Design: Alpha 21464 4-way SMT</vt:lpstr>
      <vt:lpstr>Observations on SMT</vt:lpstr>
      <vt:lpstr>Effects of SMT on Cache</vt:lpstr>
      <vt:lpstr>Outline</vt:lpstr>
      <vt:lpstr>Instruction Supply Issues</vt:lpstr>
      <vt:lpstr>Instruction Supply</vt:lpstr>
      <vt:lpstr>Multiple Branch Prediction (MBP)</vt:lpstr>
      <vt:lpstr>Multiple Branch Predictor [YehMarrPatt ICS’93]</vt:lpstr>
      <vt:lpstr>Branch Address Cache (BAC)</vt:lpstr>
      <vt:lpstr>Fetch from Non-Consecutive Basic Blocks</vt:lpstr>
      <vt:lpstr>Fetch from Multiple Basic Blocks</vt:lpstr>
      <vt:lpstr>Integrated Instruction Fetch Unit</vt:lpstr>
      <vt:lpstr>Recap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CS5100 Advanced Computer Architecture  Dynamic Scheduling I</dc:title>
  <dc:creator>Chung-Ta King</dc:creator>
  <cp:lastModifiedBy>Chung-Ta King</cp:lastModifiedBy>
  <cp:revision>1134</cp:revision>
  <dcterms:created xsi:type="dcterms:W3CDTF">2000-02-07T23:54:30Z</dcterms:created>
  <dcterms:modified xsi:type="dcterms:W3CDTF">2017-04-30T13:32:10Z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3</vt:i4>
  </property>
  <property fmtid="{D5CDD505-2E9C-101B-9397-08002B2CF9AE}" pid="7" name="MailAddress">
    <vt:lpwstr>wolf@princeton.edu</vt:lpwstr>
  </property>
  <property fmtid="{D5CDD505-2E9C-101B-9397-08002B2CF9AE}" pid="8" name="HomePage">
    <vt:lpwstr>http://www.ee.princeton.edu/~wolf</vt:lpwstr>
  </property>
  <property fmtid="{D5CDD505-2E9C-101B-9397-08002B2CF9AE}" pid="9" name="Other">
    <vt:lpwstr>Overheads for Computers as Components_x000d_
(c) 2000 Morgan Kaufman</vt:lpwstr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3</vt:i4>
  </property>
  <property fmtid="{D5CDD505-2E9C-101B-9397-08002B2CF9AE}" pid="21" name="OutputDir">
    <vt:lpwstr>D:\Computers as Components\Web Aids\overheads</vt:lpwstr>
  </property>
</Properties>
</file>