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288" r:id="rId2"/>
    <p:sldId id="441" r:id="rId3"/>
    <p:sldId id="550" r:id="rId4"/>
    <p:sldId id="551" r:id="rId5"/>
    <p:sldId id="552" r:id="rId6"/>
    <p:sldId id="553" r:id="rId7"/>
    <p:sldId id="554" r:id="rId8"/>
    <p:sldId id="556" r:id="rId9"/>
    <p:sldId id="557" r:id="rId10"/>
    <p:sldId id="561" r:id="rId11"/>
    <p:sldId id="559" r:id="rId12"/>
    <p:sldId id="583" r:id="rId13"/>
    <p:sldId id="580" r:id="rId14"/>
    <p:sldId id="585" r:id="rId15"/>
    <p:sldId id="589" r:id="rId16"/>
    <p:sldId id="599" r:id="rId17"/>
    <p:sldId id="592" r:id="rId18"/>
    <p:sldId id="586" r:id="rId19"/>
    <p:sldId id="575" r:id="rId20"/>
    <p:sldId id="570" r:id="rId21"/>
    <p:sldId id="571" r:id="rId22"/>
    <p:sldId id="572" r:id="rId23"/>
    <p:sldId id="600" r:id="rId24"/>
    <p:sldId id="594" r:id="rId25"/>
    <p:sldId id="595" r:id="rId26"/>
    <p:sldId id="519" r:id="rId27"/>
  </p:sldIdLst>
  <p:sldSz cx="9144000" cy="6858000" type="screen4x3"/>
  <p:notesSz cx="10234613" cy="7099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9933"/>
    <a:srgbClr val="99FF99"/>
    <a:srgbClr val="006600"/>
    <a:srgbClr val="33CC33"/>
    <a:srgbClr val="FFCC99"/>
    <a:srgbClr val="99CCFF"/>
    <a:srgbClr val="FFCC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5" autoAdjust="0"/>
    <p:restoredTop sz="87363" autoAdjust="0"/>
  </p:normalViewPr>
  <p:slideViewPr>
    <p:cSldViewPr>
      <p:cViewPr varScale="1">
        <p:scale>
          <a:sx n="44" d="100"/>
          <a:sy n="44" d="100"/>
        </p:scale>
        <p:origin x="936" y="62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6826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fld id="{A0BE11CB-2C9D-418D-AA88-8D8F8A0C7AC1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484238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anose="02020603050405020304" pitchFamily="18" charset="0"/>
              </a:defRPr>
            </a:lvl1pPr>
          </a:lstStyle>
          <a:p>
            <a:fld id="{EF6EEB13-CE12-4FF4-956E-CED59E76226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67835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投影片圖像版面配置區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20483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fld id="{B814A0B1-CF1E-44B2-859B-3C248C1D5C42}" type="slidenum">
              <a:rPr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 eaLnBrk="1" hangingPunct="1"/>
              <a:t>1</a:t>
            </a:fld>
            <a:endParaRPr lang="zh-TW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3353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i="1" dirty="0" smtClean="0"/>
              <a:t>Branch History Table </a:t>
            </a:r>
            <a:r>
              <a:rPr lang="en-US" altLang="zh-TW" dirty="0" smtClean="0"/>
              <a:t>(BHT)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TW" dirty="0" smtClean="0"/>
              <a:t>Indexed by PC (or fraction of it)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TW" dirty="0" smtClean="0"/>
              <a:t>Each entry stores last direction that the indexed branch went (1 bit to encode taken/not-taken)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TW" dirty="0" smtClean="0"/>
              <a:t>Table is a cache of recent branches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TW" dirty="0" smtClean="0"/>
              <a:t>Buffer size of 4096 entries are common (track 4K different branches)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20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When branch direction is resolved, go back into the table and update entry: 0 if not taken, 1 if taken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4748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11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70273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TW" smtClean="0">
                <a:ea typeface="ＭＳ Ｐゴシック" pitchFamily="34" charset="-128"/>
              </a:rPr>
              <a:t>Start with j=3, last iteration that is not taken…</a:t>
            </a:r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E93B9BAF-FB69-4F3A-96F8-B2CD76C83510}" type="slidenum">
              <a:rPr lang="en-US" altLang="zh-TW">
                <a:solidFill>
                  <a:srgbClr val="000000"/>
                </a:solidFill>
                <a:latin typeface="Calibri" panose="020F0502020204030204" pitchFamily="34" charset="0"/>
              </a:rPr>
              <a:pPr eaLnBrk="1" hangingPunct="1"/>
              <a:t>13</a:t>
            </a:fld>
            <a:endParaRPr lang="en-US" altLang="zh-TW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5112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23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72001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</a:endParaRPr>
          </a:p>
        </p:txBody>
      </p:sp>
      <p:pic>
        <p:nvPicPr>
          <p:cNvPr id="5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>
                <a:solidFill>
                  <a:schemeClr val="bg1"/>
                </a:solidFill>
                <a:latin typeface="Arial" pitchFamily="34" charset="0"/>
              </a:rPr>
              <a:t>National Tsing Hua University</a:t>
            </a:r>
          </a:p>
        </p:txBody>
      </p:sp>
      <p:pic>
        <p:nvPicPr>
          <p:cNvPr id="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kumimoji="0" sz="1400">
                <a:solidFill>
                  <a:srgbClr val="5E574E"/>
                </a:solidFill>
                <a:latin typeface="Arial" panose="020B0604020202020204" pitchFamily="34" charset="0"/>
              </a:defRPr>
            </a:lvl1pPr>
          </a:lstStyle>
          <a:p>
            <a:fld id="{9FE7993C-20F2-47B6-BF44-C3A752F508AC}" type="datetime1">
              <a:rPr lang="zh-TW" altLang="en-US"/>
              <a:pPr/>
              <a:t>2017/4/10</a:t>
            </a:fld>
            <a:endParaRPr lang="zh-TW" altLang="zh-TW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ADA494F0-93F2-4833-8642-70EAF76E9F3E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90881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F23B9D-1627-428B-9DE5-1BBC89274CF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60954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D4166B-52E3-401C-8D9E-3D7DDDD0DC2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01603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標題，文字及美工圖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85825" y="381000"/>
            <a:ext cx="7953375" cy="962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893763" y="1638300"/>
            <a:ext cx="3892550" cy="462915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線上圖像版面配置區 3"/>
          <p:cNvSpPr>
            <a:spLocks noGrp="1"/>
          </p:cNvSpPr>
          <p:nvPr>
            <p:ph type="clipArt" sz="half" idx="2"/>
          </p:nvPr>
        </p:nvSpPr>
        <p:spPr>
          <a:xfrm>
            <a:off x="4938713" y="1638300"/>
            <a:ext cx="3892550" cy="462915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>
                <a:ea typeface="標楷體" panose="03000509000000000000" pitchFamily="65" charset="-120"/>
              </a:defRPr>
            </a:lvl1pPr>
          </a:lstStyle>
          <a:p>
            <a:fld id="{FD215782-C2A4-4679-8E64-19D568C6D59D}" type="datetime1">
              <a:rPr lang="zh-TW" altLang="en-US"/>
              <a:pPr/>
              <a:t>2017/4/10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ED10BB3-AF5C-43AB-A1E2-93EE963D681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8307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263" y="317500"/>
            <a:ext cx="8229600" cy="758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8463" y="1052513"/>
            <a:ext cx="4097337" cy="2659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052513"/>
            <a:ext cx="4097338" cy="2659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398463" y="3863975"/>
            <a:ext cx="8347075" cy="2660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291513" y="6616700"/>
            <a:ext cx="606425" cy="152400"/>
          </a:xfrm>
        </p:spPr>
        <p:txBody>
          <a:bodyPr/>
          <a:lstStyle>
            <a:lvl1pPr>
              <a:defRPr/>
            </a:lvl1pPr>
          </a:lstStyle>
          <a:p>
            <a:fld id="{A8EF409C-AB49-42F7-B29B-D8E65C66563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157376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3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8A0A4-1A2F-4B89-B3C7-02C31CE3A5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38177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18C6F5-E875-4294-983F-0C98D29C71E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88553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B092A-BDAC-4842-B150-2BA3BE831A2E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11140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F206AD-E6B4-4380-9510-9262C6BAD3A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44420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E26518-2301-4288-8958-BDA5B1B754F8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1958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8F8FC3-5E9A-4038-B5A8-66BD6BC00F38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82720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CD4846-DA3B-40DF-B5CF-8C74617F3C43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158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FEB29-1780-42CD-B804-8F89355597EA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02217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</a:endParaRPr>
          </a:p>
        </p:txBody>
      </p:sp>
      <p:pic>
        <p:nvPicPr>
          <p:cNvPr id="124931" name="Picture 11" descr="清大LOGO(鳥)"/>
          <p:cNvPicPr>
            <a:picLocks noChangeAspect="1" noChangeArrowheads="1"/>
          </p:cNvPicPr>
          <p:nvPr userDrawn="1"/>
        </p:nvPicPr>
        <p:blipFill>
          <a:blip r:embed="rId1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249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052736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kumimoji="0" sz="1400"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fld id="{00019357-62ED-46DA-9758-0BDF6BF309D1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</a:endParaRPr>
          </a:p>
        </p:txBody>
      </p:sp>
      <p:pic>
        <p:nvPicPr>
          <p:cNvPr id="124937" name="Picture 14" descr="清大書法字 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>
                <a:solidFill>
                  <a:schemeClr val="bg1"/>
                </a:solidFill>
                <a:latin typeface="Arial" pitchFamily="34" charset="0"/>
              </a:rPr>
              <a:t>National Tsing Hua University</a:t>
            </a:r>
          </a:p>
        </p:txBody>
      </p:sp>
      <p:pic>
        <p:nvPicPr>
          <p:cNvPr id="124939" name="Picture 13" descr="清大LOGO(圓)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67" r:id="rId12"/>
    <p:sldLayoutId id="2147483668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solidFill>
                  <a:srgbClr val="0000FF"/>
                </a:solidFill>
                <a:latin typeface="+mn-lt"/>
              </a:rPr>
              <a:t>CS5100 Advanced Computer Architecture</a:t>
            </a:r>
            <a:r>
              <a:rPr lang="en-US" altLang="zh-TW" sz="3200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en-US" altLang="zh-TW" sz="3200" dirty="0" smtClean="0">
                <a:solidFill>
                  <a:schemeClr val="accent1"/>
                </a:solidFill>
                <a:latin typeface="+mn-lt"/>
              </a:rPr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>
                <a:solidFill>
                  <a:srgbClr val="C00000"/>
                </a:solidFill>
              </a:rPr>
              <a:t>Advanced Branch Prediction</a:t>
            </a:r>
            <a:endParaRPr lang="en-US" altLang="zh-TW" dirty="0">
              <a:solidFill>
                <a:srgbClr val="C00000"/>
              </a:solidFill>
            </a:endParaRPr>
          </a:p>
        </p:txBody>
      </p:sp>
      <p:sp>
        <p:nvSpPr>
          <p:cNvPr id="18434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altLang="zh-TW" sz="2800" smtClean="0"/>
              <a:t>Prof. Chung-Ta King</a:t>
            </a:r>
          </a:p>
          <a:p>
            <a:r>
              <a:rPr lang="en-US" altLang="zh-TW" sz="2400" smtClean="0"/>
              <a:t>Department of Computer Science</a:t>
            </a:r>
          </a:p>
          <a:p>
            <a:r>
              <a:rPr lang="en-US" altLang="zh-TW" sz="2400" smtClean="0"/>
              <a:t>National Tsing Hua University, Taiwan</a:t>
            </a:r>
            <a:endParaRPr lang="zh-TW" altLang="en-US" sz="2400" smtClean="0"/>
          </a:p>
        </p:txBody>
      </p:sp>
      <p:sp>
        <p:nvSpPr>
          <p:cNvPr id="4" name="文字方塊 3"/>
          <p:cNvSpPr txBox="1"/>
          <p:nvPr/>
        </p:nvSpPr>
        <p:spPr>
          <a:xfrm>
            <a:off x="395536" y="5589240"/>
            <a:ext cx="8406958" cy="369332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r>
              <a:rPr lang="en-US" altLang="zh-TW" sz="1800" dirty="0" smtClean="0">
                <a:latin typeface="+mn-lt"/>
                <a:ea typeface="標楷體" pitchFamily="65" charset="-120"/>
                <a:cs typeface="Calibri" pitchFamily="34" charset="0"/>
              </a:rPr>
              <a:t>(Slides are from textbook, Prof. </a:t>
            </a:r>
            <a:r>
              <a:rPr lang="en-US" altLang="zh-TW" sz="1800" dirty="0" err="1" smtClean="0">
                <a:latin typeface="+mn-lt"/>
                <a:ea typeface="標楷體" pitchFamily="65" charset="-120"/>
                <a:cs typeface="Calibri" pitchFamily="34" charset="0"/>
              </a:rPr>
              <a:t>Hsien-Hsin</a:t>
            </a:r>
            <a:r>
              <a:rPr lang="en-US" altLang="zh-TW" sz="1800" dirty="0" smtClean="0">
                <a:latin typeface="+mn-lt"/>
                <a:ea typeface="標楷體" pitchFamily="65" charset="-120"/>
                <a:cs typeface="Calibri" pitchFamily="34" charset="0"/>
              </a:rPr>
              <a:t> Lee, Prof. </a:t>
            </a:r>
            <a:r>
              <a:rPr lang="en-US" altLang="zh-TW" sz="1800" dirty="0" err="1" smtClean="0">
                <a:latin typeface="+mn-lt"/>
                <a:ea typeface="標楷體" pitchFamily="65" charset="-120"/>
                <a:cs typeface="Calibri" pitchFamily="34" charset="0"/>
              </a:rPr>
              <a:t>Yasun</a:t>
            </a:r>
            <a:r>
              <a:rPr lang="en-US" altLang="zh-TW" sz="1800" dirty="0" smtClean="0">
                <a:latin typeface="+mn-lt"/>
                <a:ea typeface="標楷體" pitchFamily="65" charset="-120"/>
                <a:cs typeface="Calibri" pitchFamily="34" charset="0"/>
              </a:rPr>
              <a:t> Hsu, </a:t>
            </a:r>
            <a:r>
              <a:rPr lang="en-US" altLang="zh-TW" sz="1800" dirty="0">
                <a:latin typeface="+mn-lt"/>
                <a:ea typeface="ＭＳ Ｐゴシック" pitchFamily="34" charset="-128"/>
              </a:rPr>
              <a:t>Prof. </a:t>
            </a:r>
            <a:r>
              <a:rPr lang="en-US" altLang="zh-TW" sz="1800" dirty="0" err="1">
                <a:latin typeface="+mn-lt"/>
                <a:ea typeface="ＭＳ Ｐゴシック" pitchFamily="34" charset="-128"/>
              </a:rPr>
              <a:t>Onur</a:t>
            </a:r>
            <a:r>
              <a:rPr lang="en-US" altLang="zh-TW" sz="1800" dirty="0">
                <a:latin typeface="+mn-lt"/>
                <a:ea typeface="ＭＳ Ｐゴシック" pitchFamily="34" charset="-128"/>
              </a:rPr>
              <a:t> </a:t>
            </a:r>
            <a:r>
              <a:rPr lang="en-US" altLang="zh-TW" sz="1800" dirty="0" err="1" smtClean="0">
                <a:latin typeface="+mn-lt"/>
                <a:ea typeface="ＭＳ Ｐゴシック" pitchFamily="34" charset="-128"/>
              </a:rPr>
              <a:t>Mutlu</a:t>
            </a:r>
            <a:r>
              <a:rPr lang="en-US" altLang="zh-TW" sz="1800" dirty="0" smtClean="0">
                <a:latin typeface="+mn-lt"/>
                <a:ea typeface="標楷體" pitchFamily="65" charset="-120"/>
                <a:cs typeface="Calibri" pitchFamily="34" charset="0"/>
              </a:rPr>
              <a:t>) </a:t>
            </a:r>
            <a:endParaRPr lang="zh-TW" altLang="en-US" sz="1800" dirty="0" smtClean="0">
              <a:latin typeface="+mn-lt"/>
              <a:ea typeface="標楷體" pitchFamily="65" charset="-12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For More Advanced Branch Prediction 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Hypothesis: recent branches are correlated; that is, behavior of recently executed branches affects prediction of current branch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Two possibilities: current branch depends on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Local </a:t>
            </a:r>
            <a:r>
              <a:rPr lang="en-US" altLang="zh-TW" dirty="0" smtClean="0"/>
              <a:t>behavior: Last </a:t>
            </a:r>
            <a:r>
              <a:rPr lang="en-US" altLang="zh-TW" i="1" dirty="0" smtClean="0"/>
              <a:t>m</a:t>
            </a:r>
            <a:r>
              <a:rPr lang="en-US" altLang="zh-TW" dirty="0" smtClean="0"/>
              <a:t> outcomes of the same branch (</a:t>
            </a:r>
            <a:r>
              <a:rPr lang="en-US" altLang="zh-TW" i="1" dirty="0" smtClean="0"/>
              <a:t>local</a:t>
            </a:r>
            <a:r>
              <a:rPr lang="en-US" altLang="zh-TW" dirty="0" smtClean="0"/>
              <a:t> branch predictor), e.g., a loop of 3 iterations is executed repetitively </a:t>
            </a:r>
            <a:r>
              <a:rPr lang="en-US" altLang="zh-TW" dirty="0" smtClean="0">
                <a:sym typeface="Wingdings" panose="05000000000000000000" pitchFamily="2" charset="2"/>
              </a:rPr>
              <a:t> a history record of the loop branch of the last 6 iterations should be able to predict the direction of that branch correctly</a:t>
            </a:r>
            <a:endParaRPr lang="en-US" altLang="zh-TW" dirty="0" smtClean="0"/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Global </a:t>
            </a:r>
            <a:r>
              <a:rPr lang="en-US" altLang="zh-TW" dirty="0" smtClean="0"/>
              <a:t>behavior: Last </a:t>
            </a:r>
            <a:r>
              <a:rPr lang="en-US" altLang="zh-TW" i="1" dirty="0" smtClean="0"/>
              <a:t>m</a:t>
            </a:r>
            <a:r>
              <a:rPr lang="en-US" altLang="zh-TW" dirty="0" smtClean="0"/>
              <a:t> most recently executed branches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</a:t>
            </a:r>
            <a:r>
              <a:rPr lang="en-US" altLang="zh-TW" dirty="0" smtClean="0">
                <a:solidFill>
                  <a:srgbClr val="FF0000"/>
                </a:solidFill>
                <a:sym typeface="Wingdings" panose="05000000000000000000" pitchFamily="2" charset="2"/>
              </a:rPr>
              <a:t>because branches are often </a:t>
            </a:r>
            <a:r>
              <a:rPr lang="en-US" altLang="zh-TW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correlated</a:t>
            </a:r>
            <a:r>
              <a:rPr lang="en-US" altLang="zh-TW" dirty="0" smtClean="0">
                <a:solidFill>
                  <a:srgbClr val="FF0000"/>
                </a:solidFill>
                <a:sym typeface="Wingdings" panose="05000000000000000000" pitchFamily="2" charset="2"/>
              </a:rPr>
              <a:t>!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9</a:t>
            </a:fld>
            <a:endParaRPr lang="zh-TW" altLang="zh-TW"/>
          </a:p>
        </p:txBody>
      </p:sp>
      <p:sp>
        <p:nvSpPr>
          <p:cNvPr id="2" name="文字方塊 1"/>
          <p:cNvSpPr txBox="1"/>
          <p:nvPr/>
        </p:nvSpPr>
        <p:spPr>
          <a:xfrm>
            <a:off x="5724128" y="2276872"/>
            <a:ext cx="2291781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BHT predicts this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6" name="直線單箭頭接點 5"/>
          <p:cNvCxnSpPr>
            <a:stCxn id="2" idx="2"/>
          </p:cNvCxnSpPr>
          <p:nvPr/>
        </p:nvCxnSpPr>
        <p:spPr bwMode="auto">
          <a:xfrm flipH="1">
            <a:off x="1979712" y="2738537"/>
            <a:ext cx="4890307" cy="76247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54439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Branches Are Correlated!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Branch direction of multiple branches</a:t>
            </a:r>
          </a:p>
          <a:p>
            <a:pPr lvl="1"/>
            <a:r>
              <a:rPr lang="en-US" altLang="zh-TW" dirty="0" smtClean="0"/>
              <a:t>Not independent but correlated to the path taken</a:t>
            </a:r>
          </a:p>
          <a:p>
            <a:r>
              <a:rPr lang="en-US" altLang="zh-TW" dirty="0" smtClean="0"/>
              <a:t>Example: path 1-1 of b3 can be known beforehand </a:t>
            </a:r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E26518-2301-4288-8958-BDA5B1B754F8}" type="slidenum">
              <a:rPr lang="zh-TW" altLang="en-US" smtClean="0"/>
              <a:pPr/>
              <a:t>10</a:t>
            </a:fld>
            <a:endParaRPr lang="zh-TW" altLang="zh-TW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997110" y="2564904"/>
            <a:ext cx="3502882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b="1" dirty="0">
                <a:latin typeface="Courier New" pitchFamily="49" charset="0"/>
                <a:cs typeface="Courier New" pitchFamily="49" charset="0"/>
              </a:rPr>
              <a:t>if (aa==2)  </a:t>
            </a:r>
            <a:r>
              <a:rPr lang="en-US" altLang="zh-TW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zh-TW" b="1" dirty="0">
                <a:latin typeface="Courier New" pitchFamily="49" charset="0"/>
                <a:cs typeface="Courier New" pitchFamily="49" charset="0"/>
              </a:rPr>
              <a:t>// b1</a:t>
            </a:r>
          </a:p>
          <a:p>
            <a:pPr algn="l" eaLnBrk="0" hangingPunct="0"/>
            <a:r>
              <a:rPr lang="en-US" altLang="zh-TW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altLang="zh-TW" b="1" dirty="0" smtClean="0">
                <a:latin typeface="Courier New" pitchFamily="49" charset="0"/>
                <a:cs typeface="Courier New" pitchFamily="49" charset="0"/>
              </a:rPr>
              <a:t>aa </a:t>
            </a:r>
            <a:r>
              <a:rPr lang="en-US" altLang="zh-TW" b="1" dirty="0">
                <a:latin typeface="Courier New" pitchFamily="49" charset="0"/>
                <a:cs typeface="Courier New" pitchFamily="49" charset="0"/>
              </a:rPr>
              <a:t>= 0;</a:t>
            </a:r>
          </a:p>
          <a:p>
            <a:pPr algn="l" eaLnBrk="0" hangingPunct="0"/>
            <a:r>
              <a:rPr lang="en-US" altLang="zh-TW" b="1" dirty="0">
                <a:latin typeface="Courier New" pitchFamily="49" charset="0"/>
                <a:cs typeface="Courier New" pitchFamily="49" charset="0"/>
              </a:rPr>
              <a:t>if (bb==2)  </a:t>
            </a:r>
            <a:r>
              <a:rPr lang="en-US" altLang="zh-TW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zh-TW" b="1" dirty="0">
                <a:latin typeface="Courier New" pitchFamily="49" charset="0"/>
                <a:cs typeface="Courier New" pitchFamily="49" charset="0"/>
              </a:rPr>
              <a:t>// b2</a:t>
            </a:r>
          </a:p>
          <a:p>
            <a:pPr algn="l" eaLnBrk="0" hangingPunct="0"/>
            <a:r>
              <a:rPr lang="en-US" altLang="zh-TW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altLang="zh-TW" b="1" dirty="0" smtClean="0">
                <a:latin typeface="Courier New" pitchFamily="49" charset="0"/>
                <a:cs typeface="Courier New" pitchFamily="49" charset="0"/>
              </a:rPr>
              <a:t>bb </a:t>
            </a:r>
            <a:r>
              <a:rPr lang="en-US" altLang="zh-TW" b="1" dirty="0">
                <a:latin typeface="Courier New" pitchFamily="49" charset="0"/>
                <a:cs typeface="Courier New" pitchFamily="49" charset="0"/>
              </a:rPr>
              <a:t>= 0;</a:t>
            </a:r>
          </a:p>
          <a:p>
            <a:pPr algn="l" eaLnBrk="0" hangingPunct="0"/>
            <a:r>
              <a:rPr lang="en-US" altLang="zh-TW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 (aa!=bb) </a:t>
            </a:r>
            <a:r>
              <a:rPr lang="en-US" altLang="zh-TW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{// </a:t>
            </a:r>
            <a:r>
              <a:rPr lang="en-US" altLang="zh-TW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b3</a:t>
            </a:r>
          </a:p>
          <a:p>
            <a:pPr algn="l" eaLnBrk="0" hangingPunct="0"/>
            <a:r>
              <a:rPr lang="en-US" altLang="zh-TW" b="1" dirty="0">
                <a:solidFill>
                  <a:srgbClr val="000066"/>
                </a:solidFill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altLang="zh-TW" b="1" dirty="0" smtClean="0">
                <a:solidFill>
                  <a:srgbClr val="000066"/>
                </a:solidFill>
                <a:latin typeface="Courier New" pitchFamily="49" charset="0"/>
                <a:cs typeface="Courier New" pitchFamily="49" charset="0"/>
              </a:rPr>
              <a:t>…… </a:t>
            </a:r>
            <a:endParaRPr lang="en-US" altLang="zh-TW" b="1" dirty="0">
              <a:solidFill>
                <a:srgbClr val="000066"/>
              </a:solidFill>
              <a:latin typeface="Courier New" pitchFamily="49" charset="0"/>
              <a:cs typeface="Courier New" pitchFamily="49" charset="0"/>
            </a:endParaRPr>
          </a:p>
          <a:p>
            <a:pPr algn="l" eaLnBrk="0" hangingPunct="0"/>
            <a:r>
              <a:rPr lang="en-US" altLang="zh-TW" b="1" dirty="0">
                <a:solidFill>
                  <a:srgbClr val="00006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3" name="Oval 5"/>
          <p:cNvSpPr>
            <a:spLocks noChangeArrowheads="1"/>
          </p:cNvSpPr>
          <p:nvPr/>
        </p:nvSpPr>
        <p:spPr bwMode="auto">
          <a:xfrm>
            <a:off x="6699448" y="2579340"/>
            <a:ext cx="458787" cy="441325"/>
          </a:xfrm>
          <a:prstGeom prst="ellipse">
            <a:avLst/>
          </a:prstGeom>
          <a:solidFill>
            <a:srgbClr val="0000FF"/>
          </a:solidFill>
          <a:ln w="1270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zh-TW">
                <a:solidFill>
                  <a:schemeClr val="bg1"/>
                </a:solidFill>
                <a:latin typeface="+mn-lt"/>
              </a:rPr>
              <a:t>b1</a:t>
            </a:r>
          </a:p>
        </p:txBody>
      </p:sp>
      <p:sp>
        <p:nvSpPr>
          <p:cNvPr id="14" name="Oval 6"/>
          <p:cNvSpPr>
            <a:spLocks noChangeArrowheads="1"/>
          </p:cNvSpPr>
          <p:nvPr/>
        </p:nvSpPr>
        <p:spPr bwMode="auto">
          <a:xfrm>
            <a:off x="6124773" y="3350865"/>
            <a:ext cx="458787" cy="441325"/>
          </a:xfrm>
          <a:prstGeom prst="ellipse">
            <a:avLst/>
          </a:prstGeom>
          <a:solidFill>
            <a:srgbClr val="006600"/>
          </a:solidFill>
          <a:ln w="12700">
            <a:solidFill>
              <a:srgbClr val="66FF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zh-TW">
                <a:solidFill>
                  <a:schemeClr val="bg1"/>
                </a:solidFill>
                <a:latin typeface="+mn-lt"/>
              </a:rPr>
              <a:t>b2</a:t>
            </a:r>
          </a:p>
        </p:txBody>
      </p:sp>
      <p:sp>
        <p:nvSpPr>
          <p:cNvPr id="15" name="Oval 7"/>
          <p:cNvSpPr>
            <a:spLocks noChangeArrowheads="1"/>
          </p:cNvSpPr>
          <p:nvPr/>
        </p:nvSpPr>
        <p:spPr bwMode="auto">
          <a:xfrm>
            <a:off x="7388423" y="3350865"/>
            <a:ext cx="460375" cy="441325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zh-TW">
                <a:solidFill>
                  <a:schemeClr val="bg1"/>
                </a:solidFill>
                <a:latin typeface="+mn-lt"/>
              </a:rPr>
              <a:t>b2</a:t>
            </a:r>
          </a:p>
        </p:txBody>
      </p:sp>
      <p:sp>
        <p:nvSpPr>
          <p:cNvPr id="16" name="Oval 8"/>
          <p:cNvSpPr>
            <a:spLocks noChangeArrowheads="1"/>
          </p:cNvSpPr>
          <p:nvPr/>
        </p:nvSpPr>
        <p:spPr bwMode="auto">
          <a:xfrm>
            <a:off x="5550098" y="4233515"/>
            <a:ext cx="460375" cy="441325"/>
          </a:xfrm>
          <a:prstGeom prst="ellipse">
            <a:avLst/>
          </a:prstGeom>
          <a:solidFill>
            <a:srgbClr val="FF0000"/>
          </a:solidFill>
          <a:ln w="12700">
            <a:solidFill>
              <a:srgbClr val="66FF66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0" hangingPunct="0"/>
            <a:r>
              <a:rPr lang="en-US" altLang="zh-TW" dirty="0">
                <a:solidFill>
                  <a:schemeClr val="bg1"/>
                </a:solidFill>
                <a:latin typeface="+mn-lt"/>
              </a:rPr>
              <a:t>b3</a:t>
            </a:r>
          </a:p>
        </p:txBody>
      </p:sp>
      <p:sp>
        <p:nvSpPr>
          <p:cNvPr id="17" name="Oval 9"/>
          <p:cNvSpPr>
            <a:spLocks noChangeArrowheads="1"/>
          </p:cNvSpPr>
          <p:nvPr/>
        </p:nvSpPr>
        <p:spPr bwMode="auto">
          <a:xfrm>
            <a:off x="6469260" y="4233515"/>
            <a:ext cx="460375" cy="441325"/>
          </a:xfrm>
          <a:prstGeom prst="ellipse">
            <a:avLst/>
          </a:prstGeom>
          <a:solidFill>
            <a:srgbClr val="006600"/>
          </a:solidFill>
          <a:ln w="12700">
            <a:solidFill>
              <a:srgbClr val="FFCC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0" hangingPunct="0"/>
            <a:r>
              <a:rPr lang="en-US" altLang="zh-TW" dirty="0">
                <a:solidFill>
                  <a:schemeClr val="bg1"/>
                </a:solidFill>
                <a:latin typeface="+mn-lt"/>
              </a:rPr>
              <a:t>b3</a:t>
            </a:r>
          </a:p>
        </p:txBody>
      </p:sp>
      <p:sp>
        <p:nvSpPr>
          <p:cNvPr id="18" name="Oval 10"/>
          <p:cNvSpPr>
            <a:spLocks noChangeArrowheads="1"/>
          </p:cNvSpPr>
          <p:nvPr/>
        </p:nvSpPr>
        <p:spPr bwMode="auto">
          <a:xfrm>
            <a:off x="7043935" y="4233515"/>
            <a:ext cx="458788" cy="441325"/>
          </a:xfrm>
          <a:prstGeom prst="ellipse">
            <a:avLst/>
          </a:prstGeom>
          <a:solidFill>
            <a:srgbClr val="006600"/>
          </a:solidFill>
          <a:ln w="12700">
            <a:solidFill>
              <a:srgbClr val="66FF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zh-TW" dirty="0">
                <a:solidFill>
                  <a:schemeClr val="bg1"/>
                </a:solidFill>
                <a:latin typeface="+mn-lt"/>
              </a:rPr>
              <a:t>b3</a:t>
            </a:r>
          </a:p>
        </p:txBody>
      </p:sp>
      <p:sp>
        <p:nvSpPr>
          <p:cNvPr id="19" name="Line 11"/>
          <p:cNvSpPr>
            <a:spLocks noChangeShapeType="1"/>
          </p:cNvSpPr>
          <p:nvPr/>
        </p:nvSpPr>
        <p:spPr bwMode="auto">
          <a:xfrm flipH="1">
            <a:off x="6421633" y="2929881"/>
            <a:ext cx="334085" cy="44132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5940152" y="2800003"/>
            <a:ext cx="7457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zh-TW" b="0" dirty="0">
                <a:latin typeface="+mn-lt"/>
              </a:rPr>
              <a:t>1 (T)</a:t>
            </a:r>
          </a:p>
        </p:txBody>
      </p:sp>
      <p:sp>
        <p:nvSpPr>
          <p:cNvPr id="21" name="Line 13"/>
          <p:cNvSpPr>
            <a:spLocks noChangeShapeType="1"/>
          </p:cNvSpPr>
          <p:nvPr/>
        </p:nvSpPr>
        <p:spPr bwMode="auto">
          <a:xfrm flipH="1">
            <a:off x="5776154" y="3788718"/>
            <a:ext cx="474031" cy="47148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5780285" y="3571528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zh-TW" b="0">
                <a:latin typeface="+mn-lt"/>
              </a:rPr>
              <a:t>1</a:t>
            </a:r>
          </a:p>
        </p:txBody>
      </p:sp>
      <p:sp>
        <p:nvSpPr>
          <p:cNvPr id="23" name="Line 15"/>
          <p:cNvSpPr>
            <a:spLocks noChangeShapeType="1"/>
          </p:cNvSpPr>
          <p:nvPr/>
        </p:nvSpPr>
        <p:spPr bwMode="auto">
          <a:xfrm flipH="1">
            <a:off x="7274123" y="3766789"/>
            <a:ext cx="232930" cy="466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4" name="Text Box 16"/>
          <p:cNvSpPr txBox="1">
            <a:spLocks noChangeArrowheads="1"/>
          </p:cNvSpPr>
          <p:nvPr/>
        </p:nvSpPr>
        <p:spPr bwMode="auto">
          <a:xfrm>
            <a:off x="7043935" y="3571528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zh-TW" b="0">
                <a:latin typeface="+mn-lt"/>
              </a:rPr>
              <a:t>1</a:t>
            </a:r>
          </a:p>
        </p:txBody>
      </p:sp>
      <p:sp>
        <p:nvSpPr>
          <p:cNvPr id="25" name="Line 17"/>
          <p:cNvSpPr>
            <a:spLocks noChangeShapeType="1"/>
          </p:cNvSpPr>
          <p:nvPr/>
        </p:nvSpPr>
        <p:spPr bwMode="auto">
          <a:xfrm>
            <a:off x="7065041" y="3020665"/>
            <a:ext cx="551981" cy="33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6" name="Text Box 18"/>
          <p:cNvSpPr txBox="1">
            <a:spLocks noChangeArrowheads="1"/>
          </p:cNvSpPr>
          <p:nvPr/>
        </p:nvSpPr>
        <p:spPr bwMode="auto">
          <a:xfrm>
            <a:off x="7158235" y="2800003"/>
            <a:ext cx="94448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zh-TW" b="0" dirty="0">
                <a:latin typeface="+mn-lt"/>
              </a:rPr>
              <a:t>0 (NT)</a:t>
            </a:r>
          </a:p>
        </p:txBody>
      </p:sp>
      <p:sp>
        <p:nvSpPr>
          <p:cNvPr id="27" name="Line 19"/>
          <p:cNvSpPr>
            <a:spLocks noChangeShapeType="1"/>
          </p:cNvSpPr>
          <p:nvPr/>
        </p:nvSpPr>
        <p:spPr bwMode="auto">
          <a:xfrm>
            <a:off x="6417305" y="3788719"/>
            <a:ext cx="268564" cy="44320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8" name="Text Box 20"/>
          <p:cNvSpPr txBox="1">
            <a:spLocks noChangeArrowheads="1"/>
          </p:cNvSpPr>
          <p:nvPr/>
        </p:nvSpPr>
        <p:spPr bwMode="auto">
          <a:xfrm>
            <a:off x="6535935" y="3571528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zh-TW" b="0">
                <a:latin typeface="+mn-lt"/>
              </a:rPr>
              <a:t>0</a:t>
            </a:r>
          </a:p>
        </p:txBody>
      </p:sp>
      <p:sp>
        <p:nvSpPr>
          <p:cNvPr id="29" name="Oval 21"/>
          <p:cNvSpPr>
            <a:spLocks noChangeArrowheads="1"/>
          </p:cNvSpPr>
          <p:nvPr/>
        </p:nvSpPr>
        <p:spPr bwMode="auto">
          <a:xfrm>
            <a:off x="7848798" y="4233515"/>
            <a:ext cx="458787" cy="441325"/>
          </a:xfrm>
          <a:prstGeom prst="ellipse">
            <a:avLst/>
          </a:prstGeom>
          <a:solidFill>
            <a:srgbClr val="006600"/>
          </a:solidFill>
          <a:ln w="12700">
            <a:solidFill>
              <a:srgbClr val="FFCC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0" hangingPunct="0"/>
            <a:r>
              <a:rPr lang="en-US" altLang="zh-TW" dirty="0">
                <a:solidFill>
                  <a:schemeClr val="bg1"/>
                </a:solidFill>
                <a:latin typeface="+mn-lt"/>
              </a:rPr>
              <a:t>b3</a:t>
            </a:r>
          </a:p>
        </p:txBody>
      </p:sp>
      <p:sp>
        <p:nvSpPr>
          <p:cNvPr id="30" name="Line 22"/>
          <p:cNvSpPr>
            <a:spLocks noChangeShapeType="1"/>
          </p:cNvSpPr>
          <p:nvPr/>
        </p:nvSpPr>
        <p:spPr bwMode="auto">
          <a:xfrm>
            <a:off x="7782123" y="3702731"/>
            <a:ext cx="361950" cy="53078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1" name="Text Box 23"/>
          <p:cNvSpPr txBox="1">
            <a:spLocks noChangeArrowheads="1"/>
          </p:cNvSpPr>
          <p:nvPr/>
        </p:nvSpPr>
        <p:spPr bwMode="auto">
          <a:xfrm>
            <a:off x="7915473" y="3571528"/>
            <a:ext cx="3401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zh-TW" b="0">
                <a:latin typeface="+mn-lt"/>
              </a:rPr>
              <a:t>0</a:t>
            </a:r>
          </a:p>
        </p:txBody>
      </p:sp>
      <p:sp>
        <p:nvSpPr>
          <p:cNvPr id="32" name="Text Box 24"/>
          <p:cNvSpPr txBox="1">
            <a:spLocks noChangeArrowheads="1"/>
          </p:cNvSpPr>
          <p:nvPr/>
        </p:nvSpPr>
        <p:spPr bwMode="auto">
          <a:xfrm>
            <a:off x="4878585" y="4649440"/>
            <a:ext cx="122116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zh-TW" sz="1800" b="0">
                <a:solidFill>
                  <a:srgbClr val="0000CC"/>
                </a:solidFill>
                <a:latin typeface="+mn-lt"/>
              </a:rPr>
              <a:t>Path: A:1-1</a:t>
            </a:r>
          </a:p>
        </p:txBody>
      </p:sp>
      <p:sp>
        <p:nvSpPr>
          <p:cNvPr id="33" name="Text Box 25"/>
          <p:cNvSpPr txBox="1">
            <a:spLocks noChangeArrowheads="1"/>
          </p:cNvSpPr>
          <p:nvPr/>
        </p:nvSpPr>
        <p:spPr bwMode="auto">
          <a:xfrm>
            <a:off x="6342260" y="4651028"/>
            <a:ext cx="6767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zh-TW" sz="1800" b="0">
                <a:solidFill>
                  <a:srgbClr val="0000CC"/>
                </a:solidFill>
                <a:latin typeface="+mn-lt"/>
              </a:rPr>
              <a:t>B:1-0</a:t>
            </a:r>
          </a:p>
        </p:txBody>
      </p:sp>
      <p:sp>
        <p:nvSpPr>
          <p:cNvPr id="34" name="Text Box 26"/>
          <p:cNvSpPr txBox="1">
            <a:spLocks noChangeArrowheads="1"/>
          </p:cNvSpPr>
          <p:nvPr/>
        </p:nvSpPr>
        <p:spPr bwMode="auto">
          <a:xfrm>
            <a:off x="7031235" y="4649440"/>
            <a:ext cx="67518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zh-TW" sz="1800" b="0">
                <a:solidFill>
                  <a:srgbClr val="0000CC"/>
                </a:solidFill>
                <a:latin typeface="+mn-lt"/>
              </a:rPr>
              <a:t>C:0-1</a:t>
            </a:r>
          </a:p>
        </p:txBody>
      </p:sp>
      <p:sp>
        <p:nvSpPr>
          <p:cNvPr id="35" name="Text Box 27"/>
          <p:cNvSpPr txBox="1">
            <a:spLocks noChangeArrowheads="1"/>
          </p:cNvSpPr>
          <p:nvPr/>
        </p:nvSpPr>
        <p:spPr bwMode="auto">
          <a:xfrm>
            <a:off x="7809110" y="4649440"/>
            <a:ext cx="69442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zh-TW" sz="1800" b="0">
                <a:solidFill>
                  <a:srgbClr val="0000CC"/>
                </a:solidFill>
                <a:latin typeface="+mn-lt"/>
              </a:rPr>
              <a:t>D:0-0</a:t>
            </a:r>
          </a:p>
        </p:txBody>
      </p:sp>
      <p:grpSp>
        <p:nvGrpSpPr>
          <p:cNvPr id="36" name="Group 28"/>
          <p:cNvGrpSpPr>
            <a:grpSpLocks/>
          </p:cNvGrpSpPr>
          <p:nvPr/>
        </p:nvGrpSpPr>
        <p:grpSpPr bwMode="auto">
          <a:xfrm>
            <a:off x="5465960" y="4901855"/>
            <a:ext cx="714375" cy="646113"/>
            <a:chOff x="1824" y="1984"/>
            <a:chExt cx="450" cy="407"/>
          </a:xfrm>
        </p:grpSpPr>
        <p:sp>
          <p:nvSpPr>
            <p:cNvPr id="37" name="Text Box 29"/>
            <p:cNvSpPr txBox="1">
              <a:spLocks noChangeArrowheads="1"/>
            </p:cNvSpPr>
            <p:nvPr/>
          </p:nvSpPr>
          <p:spPr bwMode="auto">
            <a:xfrm>
              <a:off x="1824" y="1984"/>
              <a:ext cx="450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99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zh-TW" sz="1800" b="0">
                  <a:solidFill>
                    <a:srgbClr val="FF3300"/>
                  </a:solidFill>
                  <a:latin typeface="+mn-lt"/>
                </a:rPr>
                <a:t> aa=0</a:t>
              </a:r>
            </a:p>
            <a:p>
              <a:pPr algn="ctr" eaLnBrk="0" hangingPunct="0"/>
              <a:r>
                <a:rPr lang="en-US" altLang="zh-TW" sz="1800" b="0">
                  <a:solidFill>
                    <a:srgbClr val="FF3300"/>
                  </a:solidFill>
                  <a:latin typeface="+mn-lt"/>
                </a:rPr>
                <a:t> bb=0</a:t>
              </a:r>
            </a:p>
          </p:txBody>
        </p:sp>
        <p:sp>
          <p:nvSpPr>
            <p:cNvPr id="38" name="AutoShape 30"/>
            <p:cNvSpPr>
              <a:spLocks/>
            </p:cNvSpPr>
            <p:nvPr/>
          </p:nvSpPr>
          <p:spPr bwMode="auto">
            <a:xfrm>
              <a:off x="1846" y="2064"/>
              <a:ext cx="48" cy="240"/>
            </a:xfrm>
            <a:prstGeom prst="leftBrace">
              <a:avLst>
                <a:gd name="adj1" fmla="val 41667"/>
                <a:gd name="adj2" fmla="val 50000"/>
              </a:avLst>
            </a:prstGeom>
            <a:noFill/>
            <a:ln w="12700">
              <a:solidFill>
                <a:srgbClr val="99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+mn-lt"/>
              </a:endParaRPr>
            </a:p>
          </p:txBody>
        </p:sp>
      </p:grpSp>
      <p:grpSp>
        <p:nvGrpSpPr>
          <p:cNvPr id="39" name="Group 31"/>
          <p:cNvGrpSpPr>
            <a:grpSpLocks/>
          </p:cNvGrpSpPr>
          <p:nvPr/>
        </p:nvGrpSpPr>
        <p:grpSpPr bwMode="auto">
          <a:xfrm>
            <a:off x="6405762" y="4901855"/>
            <a:ext cx="725488" cy="646113"/>
            <a:chOff x="2208" y="1984"/>
            <a:chExt cx="457" cy="407"/>
          </a:xfrm>
        </p:grpSpPr>
        <p:sp>
          <p:nvSpPr>
            <p:cNvPr id="40" name="Text Box 32"/>
            <p:cNvSpPr txBox="1">
              <a:spLocks noChangeArrowheads="1"/>
            </p:cNvSpPr>
            <p:nvPr/>
          </p:nvSpPr>
          <p:spPr bwMode="auto">
            <a:xfrm>
              <a:off x="2208" y="1984"/>
              <a:ext cx="457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99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zh-TW" sz="1800" b="0">
                  <a:solidFill>
                    <a:srgbClr val="FF3300"/>
                  </a:solidFill>
                  <a:latin typeface="+mn-lt"/>
                </a:rPr>
                <a:t> aa=0</a:t>
              </a:r>
            </a:p>
            <a:p>
              <a:pPr algn="ctr" eaLnBrk="0" hangingPunct="0"/>
              <a:r>
                <a:rPr lang="en-US" altLang="zh-TW" sz="1800" b="0">
                  <a:solidFill>
                    <a:srgbClr val="FF3300"/>
                  </a:solidFill>
                  <a:latin typeface="+mn-lt"/>
                </a:rPr>
                <a:t> bb</a:t>
              </a:r>
              <a:r>
                <a:rPr lang="en-US" altLang="zh-TW" sz="1800" b="0">
                  <a:solidFill>
                    <a:srgbClr val="FF3300"/>
                  </a:solidFill>
                  <a:latin typeface="+mn-lt"/>
                  <a:sym typeface="Symbol" pitchFamily="18" charset="2"/>
                </a:rPr>
                <a:t></a:t>
              </a:r>
              <a:r>
                <a:rPr lang="en-US" altLang="zh-TW" sz="1800" b="0">
                  <a:solidFill>
                    <a:srgbClr val="FF3300"/>
                  </a:solidFill>
                  <a:latin typeface="+mn-lt"/>
                </a:rPr>
                <a:t>2</a:t>
              </a:r>
            </a:p>
          </p:txBody>
        </p:sp>
        <p:sp>
          <p:nvSpPr>
            <p:cNvPr id="41" name="AutoShape 33"/>
            <p:cNvSpPr>
              <a:spLocks/>
            </p:cNvSpPr>
            <p:nvPr/>
          </p:nvSpPr>
          <p:spPr bwMode="auto">
            <a:xfrm>
              <a:off x="2230" y="2064"/>
              <a:ext cx="48" cy="240"/>
            </a:xfrm>
            <a:prstGeom prst="leftBrace">
              <a:avLst>
                <a:gd name="adj1" fmla="val 41667"/>
                <a:gd name="adj2" fmla="val 50000"/>
              </a:avLst>
            </a:prstGeom>
            <a:noFill/>
            <a:ln w="12700">
              <a:solidFill>
                <a:srgbClr val="99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+mn-lt"/>
              </a:endParaRPr>
            </a:p>
          </p:txBody>
        </p:sp>
      </p:grpSp>
      <p:grpSp>
        <p:nvGrpSpPr>
          <p:cNvPr id="42" name="Group 34"/>
          <p:cNvGrpSpPr>
            <a:grpSpLocks/>
          </p:cNvGrpSpPr>
          <p:nvPr/>
        </p:nvGrpSpPr>
        <p:grpSpPr bwMode="auto">
          <a:xfrm>
            <a:off x="7088385" y="4903442"/>
            <a:ext cx="714375" cy="646113"/>
            <a:chOff x="2544" y="1982"/>
            <a:chExt cx="450" cy="407"/>
          </a:xfrm>
        </p:grpSpPr>
        <p:sp>
          <p:nvSpPr>
            <p:cNvPr id="43" name="Text Box 35"/>
            <p:cNvSpPr txBox="1">
              <a:spLocks noChangeArrowheads="1"/>
            </p:cNvSpPr>
            <p:nvPr/>
          </p:nvSpPr>
          <p:spPr bwMode="auto">
            <a:xfrm>
              <a:off x="2544" y="1982"/>
              <a:ext cx="450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99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zh-TW" sz="1800" b="0">
                  <a:solidFill>
                    <a:srgbClr val="FF3300"/>
                  </a:solidFill>
                  <a:latin typeface="+mn-lt"/>
                </a:rPr>
                <a:t> aa</a:t>
              </a:r>
              <a:r>
                <a:rPr lang="en-US" altLang="zh-TW" sz="1800" b="0">
                  <a:solidFill>
                    <a:srgbClr val="FF3300"/>
                  </a:solidFill>
                  <a:latin typeface="+mn-lt"/>
                  <a:sym typeface="Symbol" pitchFamily="18" charset="2"/>
                </a:rPr>
                <a:t></a:t>
              </a:r>
              <a:r>
                <a:rPr lang="en-US" altLang="zh-TW" sz="1800" b="0">
                  <a:solidFill>
                    <a:srgbClr val="FF3300"/>
                  </a:solidFill>
                  <a:latin typeface="+mn-lt"/>
                </a:rPr>
                <a:t>2</a:t>
              </a:r>
            </a:p>
            <a:p>
              <a:pPr algn="ctr" eaLnBrk="0" hangingPunct="0"/>
              <a:r>
                <a:rPr lang="en-US" altLang="zh-TW" sz="1800" b="0">
                  <a:solidFill>
                    <a:srgbClr val="FF3300"/>
                  </a:solidFill>
                  <a:latin typeface="+mn-lt"/>
                </a:rPr>
                <a:t> bb</a:t>
              </a:r>
              <a:r>
                <a:rPr lang="en-US" altLang="zh-TW" sz="1800" b="0">
                  <a:solidFill>
                    <a:srgbClr val="FF3300"/>
                  </a:solidFill>
                  <a:latin typeface="+mn-lt"/>
                  <a:sym typeface="Symbol" pitchFamily="18" charset="2"/>
                </a:rPr>
                <a:t>=0</a:t>
              </a:r>
              <a:endParaRPr lang="en-US" altLang="zh-TW" sz="1800" b="0">
                <a:solidFill>
                  <a:srgbClr val="FF3300"/>
                </a:solidFill>
                <a:latin typeface="+mn-lt"/>
              </a:endParaRPr>
            </a:p>
          </p:txBody>
        </p:sp>
        <p:sp>
          <p:nvSpPr>
            <p:cNvPr id="44" name="AutoShape 36"/>
            <p:cNvSpPr>
              <a:spLocks/>
            </p:cNvSpPr>
            <p:nvPr/>
          </p:nvSpPr>
          <p:spPr bwMode="auto">
            <a:xfrm>
              <a:off x="2566" y="2064"/>
              <a:ext cx="48" cy="240"/>
            </a:xfrm>
            <a:prstGeom prst="leftBrace">
              <a:avLst>
                <a:gd name="adj1" fmla="val 41667"/>
                <a:gd name="adj2" fmla="val 50000"/>
              </a:avLst>
            </a:prstGeom>
            <a:noFill/>
            <a:ln w="12700">
              <a:solidFill>
                <a:srgbClr val="99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+mn-lt"/>
              </a:endParaRPr>
            </a:p>
          </p:txBody>
        </p:sp>
      </p:grpSp>
      <p:grpSp>
        <p:nvGrpSpPr>
          <p:cNvPr id="45" name="Group 37"/>
          <p:cNvGrpSpPr>
            <a:grpSpLocks/>
          </p:cNvGrpSpPr>
          <p:nvPr/>
        </p:nvGrpSpPr>
        <p:grpSpPr bwMode="auto">
          <a:xfrm>
            <a:off x="7850385" y="4903442"/>
            <a:ext cx="725488" cy="646113"/>
            <a:chOff x="2902" y="1984"/>
            <a:chExt cx="457" cy="407"/>
          </a:xfrm>
        </p:grpSpPr>
        <p:sp>
          <p:nvSpPr>
            <p:cNvPr id="46" name="Text Box 38"/>
            <p:cNvSpPr txBox="1">
              <a:spLocks noChangeArrowheads="1"/>
            </p:cNvSpPr>
            <p:nvPr/>
          </p:nvSpPr>
          <p:spPr bwMode="auto">
            <a:xfrm>
              <a:off x="2902" y="1984"/>
              <a:ext cx="457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99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zh-TW" sz="1800" b="0">
                  <a:solidFill>
                    <a:srgbClr val="FF3300"/>
                  </a:solidFill>
                  <a:latin typeface="+mn-lt"/>
                </a:rPr>
                <a:t> aa</a:t>
              </a:r>
              <a:r>
                <a:rPr lang="en-US" altLang="zh-TW" sz="1800" b="0">
                  <a:solidFill>
                    <a:srgbClr val="FF3300"/>
                  </a:solidFill>
                  <a:latin typeface="+mn-lt"/>
                  <a:sym typeface="Symbol" pitchFamily="18" charset="2"/>
                </a:rPr>
                <a:t></a:t>
              </a:r>
              <a:r>
                <a:rPr lang="en-US" altLang="zh-TW" sz="1800" b="0">
                  <a:solidFill>
                    <a:srgbClr val="FF3300"/>
                  </a:solidFill>
                  <a:latin typeface="+mn-lt"/>
                </a:rPr>
                <a:t>2</a:t>
              </a:r>
            </a:p>
            <a:p>
              <a:pPr algn="ctr" eaLnBrk="0" hangingPunct="0"/>
              <a:r>
                <a:rPr lang="en-US" altLang="zh-TW" sz="1800" b="0">
                  <a:solidFill>
                    <a:srgbClr val="FF3300"/>
                  </a:solidFill>
                  <a:latin typeface="+mn-lt"/>
                </a:rPr>
                <a:t> bb</a:t>
              </a:r>
              <a:r>
                <a:rPr lang="en-US" altLang="zh-TW" sz="1800" b="0">
                  <a:solidFill>
                    <a:srgbClr val="FF3300"/>
                  </a:solidFill>
                  <a:latin typeface="+mn-lt"/>
                  <a:sym typeface="Symbol" pitchFamily="18" charset="2"/>
                </a:rPr>
                <a:t></a:t>
              </a:r>
              <a:r>
                <a:rPr lang="en-US" altLang="zh-TW" sz="1800" b="0">
                  <a:solidFill>
                    <a:srgbClr val="FF3300"/>
                  </a:solidFill>
                  <a:latin typeface="+mn-lt"/>
                </a:rPr>
                <a:t>2</a:t>
              </a:r>
            </a:p>
          </p:txBody>
        </p:sp>
        <p:sp>
          <p:nvSpPr>
            <p:cNvPr id="47" name="AutoShape 39"/>
            <p:cNvSpPr>
              <a:spLocks/>
            </p:cNvSpPr>
            <p:nvPr/>
          </p:nvSpPr>
          <p:spPr bwMode="auto">
            <a:xfrm>
              <a:off x="2924" y="2066"/>
              <a:ext cx="48" cy="240"/>
            </a:xfrm>
            <a:prstGeom prst="leftBrace">
              <a:avLst>
                <a:gd name="adj1" fmla="val 41667"/>
                <a:gd name="adj2" fmla="val 50000"/>
              </a:avLst>
            </a:prstGeom>
            <a:noFill/>
            <a:ln w="12700">
              <a:solidFill>
                <a:srgbClr val="99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+mn-lt"/>
              </a:endParaRPr>
            </a:p>
          </p:txBody>
        </p:sp>
      </p:grpSp>
      <p:sp>
        <p:nvSpPr>
          <p:cNvPr id="49" name="Oval 41"/>
          <p:cNvSpPr>
            <a:spLocks noChangeArrowheads="1"/>
          </p:cNvSpPr>
          <p:nvPr/>
        </p:nvSpPr>
        <p:spPr bwMode="auto">
          <a:xfrm>
            <a:off x="5411985" y="4598640"/>
            <a:ext cx="838200" cy="990600"/>
          </a:xfrm>
          <a:prstGeom prst="ellips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827584" y="5445224"/>
            <a:ext cx="4250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How to capture global behavior?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42178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Capturing Global Branch Correlation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Idea: associate branch outcomes with global T/NT history of “all” branches</a:t>
            </a:r>
          </a:p>
          <a:p>
            <a:pPr lvl="1"/>
            <a:r>
              <a:rPr lang="en-US" altLang="zh-TW" dirty="0" smtClean="0">
                <a:sym typeface="Wingdings" panose="05000000000000000000" pitchFamily="2" charset="2"/>
              </a:rPr>
              <a:t>Make a prediction based on outcome of the branch the last time the same </a:t>
            </a:r>
            <a:r>
              <a:rPr lang="en-US" altLang="zh-TW" u="sng" dirty="0" smtClean="0">
                <a:sym typeface="Wingdings" panose="05000000000000000000" pitchFamily="2" charset="2"/>
              </a:rPr>
              <a:t>global branch history </a:t>
            </a:r>
            <a:r>
              <a:rPr lang="en-US" altLang="zh-TW" dirty="0" smtClean="0">
                <a:sym typeface="Wingdings" panose="05000000000000000000" pitchFamily="2" charset="2"/>
              </a:rPr>
              <a:t>was encountered</a:t>
            </a:r>
          </a:p>
          <a:p>
            <a:r>
              <a:rPr lang="en-US" altLang="zh-TW" dirty="0" smtClean="0"/>
              <a:t>Implementation:</a:t>
            </a:r>
          </a:p>
          <a:p>
            <a:pPr lvl="1"/>
            <a:r>
              <a:rPr lang="en-US" altLang="zh-TW" dirty="0" smtClean="0"/>
              <a:t>Keep track of the </a:t>
            </a:r>
            <a:r>
              <a:rPr lang="en-US" altLang="en-US" dirty="0" smtClean="0"/>
              <a:t>“</a:t>
            </a:r>
            <a:r>
              <a:rPr lang="en-US" altLang="zh-TW" dirty="0" smtClean="0"/>
              <a:t>global T/NT history</a:t>
            </a:r>
            <a:r>
              <a:rPr lang="en-US" altLang="en-US" dirty="0" smtClean="0"/>
              <a:t>”</a:t>
            </a:r>
            <a:r>
              <a:rPr lang="en-US" altLang="zh-TW" dirty="0" smtClean="0"/>
              <a:t> of all branches in a register </a:t>
            </a:r>
            <a:r>
              <a:rPr lang="en-US" altLang="zh-TW" dirty="0" smtClean="0">
                <a:sym typeface="Wingdings" panose="05000000000000000000" pitchFamily="2" charset="2"/>
              </a:rPr>
              <a:t> </a:t>
            </a:r>
            <a:r>
              <a:rPr lang="en-US" altLang="zh-TW" i="1" dirty="0" smtClean="0">
                <a:sym typeface="Wingdings" panose="05000000000000000000" pitchFamily="2" charset="2"/>
              </a:rPr>
              <a:t>Global History Register </a:t>
            </a:r>
            <a:r>
              <a:rPr lang="en-US" altLang="zh-TW" dirty="0" smtClean="0">
                <a:sym typeface="Wingdings" panose="05000000000000000000" pitchFamily="2" charset="2"/>
              </a:rPr>
              <a:t>(GHR)</a:t>
            </a:r>
          </a:p>
          <a:p>
            <a:pPr lvl="1"/>
            <a:r>
              <a:rPr lang="en-US" altLang="zh-TW" dirty="0" smtClean="0">
                <a:sym typeface="Wingdings" panose="05000000000000000000" pitchFamily="2" charset="2"/>
              </a:rPr>
              <a:t>Use GHR to index into a table that records the outcome that was seen for each GHR value in the recent past  </a:t>
            </a:r>
            <a:r>
              <a:rPr lang="en-US" altLang="zh-TW" i="1" dirty="0" smtClean="0">
                <a:sym typeface="Wingdings" panose="05000000000000000000" pitchFamily="2" charset="2"/>
              </a:rPr>
              <a:t>Pattern History Table </a:t>
            </a:r>
            <a:r>
              <a:rPr lang="en-US" altLang="zh-TW" dirty="0" smtClean="0">
                <a:sym typeface="Wingdings" panose="05000000000000000000" pitchFamily="2" charset="2"/>
              </a:rPr>
              <a:t>(table of 2-bit counters)</a:t>
            </a:r>
          </a:p>
          <a:p>
            <a:r>
              <a:rPr lang="en-US" altLang="zh-TW" dirty="0" smtClean="0">
                <a:sym typeface="Wingdings" panose="05000000000000000000" pitchFamily="2" charset="2"/>
              </a:rPr>
              <a:t>Global history/branch predictor</a:t>
            </a:r>
          </a:p>
          <a:p>
            <a:pPr lvl="1"/>
            <a:r>
              <a:rPr lang="en-US" altLang="zh-TW" dirty="0" smtClean="0">
                <a:sym typeface="Wingdings" panose="05000000000000000000" pitchFamily="2" charset="2"/>
              </a:rPr>
              <a:t>Uses two levels of history (GHR + history at that GHR)</a:t>
            </a: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965826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Two Level Global Branch Prediction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 smtClean="0"/>
              <a:t>1</a:t>
            </a:r>
            <a:r>
              <a:rPr lang="en-US" altLang="zh-TW" sz="2400" baseline="30000" dirty="0" smtClean="0"/>
              <a:t>st</a:t>
            </a:r>
            <a:r>
              <a:rPr lang="en-US" altLang="zh-TW" sz="2400" dirty="0" smtClean="0"/>
              <a:t> level: Global Branch History Register (N bits)</a:t>
            </a:r>
          </a:p>
          <a:p>
            <a:pPr lvl="1"/>
            <a:r>
              <a:rPr lang="en-US" altLang="zh-TW" sz="2000" dirty="0" smtClean="0"/>
              <a:t>The direction of last N branches</a:t>
            </a:r>
          </a:p>
          <a:p>
            <a:r>
              <a:rPr lang="en-US" altLang="zh-TW" sz="2400" dirty="0" smtClean="0"/>
              <a:t>2</a:t>
            </a:r>
            <a:r>
              <a:rPr lang="en-US" altLang="zh-TW" sz="2400" baseline="30000" dirty="0" smtClean="0"/>
              <a:t>nd</a:t>
            </a:r>
            <a:r>
              <a:rPr lang="en-US" altLang="zh-TW" sz="2400" dirty="0" smtClean="0"/>
              <a:t> level: Table of saturating counters for each history entry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E26518-2301-4288-8958-BDA5B1B754F8}" type="slidenum">
              <a:rPr lang="zh-TW" altLang="en-US" smtClean="0"/>
              <a:pPr/>
              <a:t>12</a:t>
            </a:fld>
            <a:endParaRPr lang="zh-TW" altLang="zh-TW"/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412304" y="3648472"/>
            <a:ext cx="381000" cy="396875"/>
            <a:chOff x="384" y="1824"/>
            <a:chExt cx="240" cy="250"/>
          </a:xfrm>
        </p:grpSpPr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384" y="1872"/>
              <a:ext cx="192" cy="192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rgbClr val="0000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384" y="1824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en-US" altLang="zh-TW" sz="200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717104" y="3648472"/>
            <a:ext cx="381000" cy="396875"/>
            <a:chOff x="384" y="1824"/>
            <a:chExt cx="240" cy="250"/>
          </a:xfrm>
        </p:grpSpPr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384" y="1872"/>
              <a:ext cx="192" cy="192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rgbClr val="0000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384" y="1824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en-US" altLang="zh-TW" sz="2000">
                  <a:solidFill>
                    <a:schemeClr val="bg1"/>
                  </a:solidFill>
                </a:rPr>
                <a:t>1</a:t>
              </a:r>
            </a:p>
          </p:txBody>
        </p:sp>
      </p:grp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1021904" y="3724672"/>
            <a:ext cx="990600" cy="304800"/>
          </a:xfrm>
          <a:prstGeom prst="rect">
            <a:avLst/>
          </a:prstGeom>
          <a:solidFill>
            <a:srgbClr val="FF3300"/>
          </a:solidFill>
          <a:ln w="12700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1021904" y="3648472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altLang="zh-TW" sz="2000">
                <a:solidFill>
                  <a:schemeClr val="bg1"/>
                </a:solidFill>
              </a:rPr>
              <a:t>. . . . .</a:t>
            </a:r>
          </a:p>
        </p:txBody>
      </p:sp>
      <p:grpSp>
        <p:nvGrpSpPr>
          <p:cNvPr id="15" name="Group 12"/>
          <p:cNvGrpSpPr>
            <a:grpSpLocks/>
          </p:cNvGrpSpPr>
          <p:nvPr/>
        </p:nvGrpSpPr>
        <p:grpSpPr bwMode="auto">
          <a:xfrm>
            <a:off x="2012504" y="3648472"/>
            <a:ext cx="381000" cy="396875"/>
            <a:chOff x="384" y="1824"/>
            <a:chExt cx="240" cy="250"/>
          </a:xfrm>
        </p:grpSpPr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384" y="1872"/>
              <a:ext cx="192" cy="192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rgbClr val="0000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384" y="1824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en-US" altLang="zh-TW" sz="200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18" name="Group 15"/>
          <p:cNvGrpSpPr>
            <a:grpSpLocks/>
          </p:cNvGrpSpPr>
          <p:nvPr/>
        </p:nvGrpSpPr>
        <p:grpSpPr bwMode="auto">
          <a:xfrm>
            <a:off x="2317304" y="3648472"/>
            <a:ext cx="381000" cy="396875"/>
            <a:chOff x="384" y="1824"/>
            <a:chExt cx="240" cy="250"/>
          </a:xfrm>
        </p:grpSpPr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384" y="1872"/>
              <a:ext cx="192" cy="192"/>
            </a:xfrm>
            <a:prstGeom prst="rect">
              <a:avLst/>
            </a:prstGeom>
            <a:solidFill>
              <a:srgbClr val="FF3300"/>
            </a:solidFill>
            <a:ln w="12700">
              <a:solidFill>
                <a:srgbClr val="0000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384" y="1824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>
                <a:spcBef>
                  <a:spcPct val="50000"/>
                </a:spcBef>
              </a:pPr>
              <a:r>
                <a:rPr lang="en-US" altLang="zh-TW" sz="2000">
                  <a:solidFill>
                    <a:schemeClr val="bg1"/>
                  </a:solidFill>
                </a:rPr>
                <a:t>0</a:t>
              </a:r>
            </a:p>
          </p:txBody>
        </p:sp>
      </p:grp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3730824" y="2276872"/>
            <a:ext cx="100860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000" b="0" dirty="0">
                <a:solidFill>
                  <a:srgbClr val="0000CC"/>
                </a:solidFill>
                <a:latin typeface="+mn-lt"/>
              </a:rPr>
              <a:t>00…..00</a:t>
            </a: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3730824" y="2581672"/>
            <a:ext cx="100860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000" b="0" dirty="0">
                <a:solidFill>
                  <a:srgbClr val="0000CC"/>
                </a:solidFill>
                <a:latin typeface="+mn-lt"/>
              </a:rPr>
              <a:t>00…..01</a:t>
            </a:r>
          </a:p>
        </p:txBody>
      </p:sp>
      <p:sp>
        <p:nvSpPr>
          <p:cNvPr id="23" name="Text Box 20"/>
          <p:cNvSpPr txBox="1">
            <a:spLocks noChangeArrowheads="1"/>
          </p:cNvSpPr>
          <p:nvPr/>
        </p:nvSpPr>
        <p:spPr bwMode="auto">
          <a:xfrm>
            <a:off x="3730824" y="2886472"/>
            <a:ext cx="100860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000" b="0">
                <a:solidFill>
                  <a:srgbClr val="0000CC"/>
                </a:solidFill>
                <a:latin typeface="+mn-lt"/>
              </a:rPr>
              <a:t>00…..10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3730824" y="4820047"/>
            <a:ext cx="100860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000" b="0">
                <a:solidFill>
                  <a:srgbClr val="0000CC"/>
                </a:solidFill>
                <a:latin typeface="+mn-lt"/>
              </a:rPr>
              <a:t>11…..11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4755704" y="2276872"/>
            <a:ext cx="762000" cy="2819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>
            <a:off x="3730824" y="4486672"/>
            <a:ext cx="100860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000" b="0" dirty="0">
                <a:solidFill>
                  <a:srgbClr val="0000CC"/>
                </a:solidFill>
                <a:latin typeface="+mn-lt"/>
              </a:rPr>
              <a:t>11…..10</a:t>
            </a:r>
          </a:p>
        </p:txBody>
      </p:sp>
      <p:sp>
        <p:nvSpPr>
          <p:cNvPr id="27" name="Line 24"/>
          <p:cNvSpPr>
            <a:spLocks noChangeShapeType="1"/>
          </p:cNvSpPr>
          <p:nvPr/>
        </p:nvSpPr>
        <p:spPr bwMode="auto">
          <a:xfrm>
            <a:off x="4755704" y="2581672"/>
            <a:ext cx="762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25"/>
          <p:cNvSpPr>
            <a:spLocks noChangeShapeType="1"/>
          </p:cNvSpPr>
          <p:nvPr/>
        </p:nvSpPr>
        <p:spPr bwMode="auto">
          <a:xfrm>
            <a:off x="4755704" y="2886472"/>
            <a:ext cx="762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26"/>
          <p:cNvSpPr>
            <a:spLocks noChangeShapeType="1"/>
          </p:cNvSpPr>
          <p:nvPr/>
        </p:nvSpPr>
        <p:spPr bwMode="auto">
          <a:xfrm>
            <a:off x="4755704" y="3191272"/>
            <a:ext cx="762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27"/>
          <p:cNvSpPr>
            <a:spLocks noChangeShapeType="1"/>
          </p:cNvSpPr>
          <p:nvPr/>
        </p:nvSpPr>
        <p:spPr bwMode="auto">
          <a:xfrm>
            <a:off x="4755704" y="4791472"/>
            <a:ext cx="762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28"/>
          <p:cNvSpPr>
            <a:spLocks noChangeShapeType="1"/>
          </p:cNvSpPr>
          <p:nvPr/>
        </p:nvSpPr>
        <p:spPr bwMode="auto">
          <a:xfrm>
            <a:off x="4755704" y="4467622"/>
            <a:ext cx="762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2622104" y="5102250"/>
            <a:ext cx="3048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altLang="zh-TW" sz="1800" b="0" dirty="0">
                <a:solidFill>
                  <a:srgbClr val="0000CC"/>
                </a:solidFill>
                <a:latin typeface="+mn-lt"/>
              </a:rPr>
              <a:t>Branch History Pattern</a:t>
            </a:r>
            <a:endParaRPr lang="en-US" altLang="zh-TW" sz="2000" b="0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5710852" y="2911738"/>
            <a:ext cx="209285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zh-TW" sz="2000" dirty="0">
                <a:solidFill>
                  <a:srgbClr val="FF0000"/>
                </a:solidFill>
                <a:latin typeface="+mn-lt"/>
              </a:rPr>
              <a:t>Pattern History Table (PHT)</a:t>
            </a:r>
          </a:p>
        </p:txBody>
      </p:sp>
      <p:sp>
        <p:nvSpPr>
          <p:cNvPr id="34" name="Line 34"/>
          <p:cNvSpPr>
            <a:spLocks noChangeShapeType="1"/>
          </p:cNvSpPr>
          <p:nvPr/>
        </p:nvSpPr>
        <p:spPr bwMode="auto">
          <a:xfrm>
            <a:off x="5517704" y="4562872"/>
            <a:ext cx="26670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35"/>
          <p:cNvSpPr txBox="1">
            <a:spLocks noChangeArrowheads="1"/>
          </p:cNvSpPr>
          <p:nvPr/>
        </p:nvSpPr>
        <p:spPr bwMode="auto">
          <a:xfrm>
            <a:off x="7771954" y="4221088"/>
            <a:ext cx="130817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000" b="0" dirty="0">
                <a:latin typeface="+mn-lt"/>
              </a:rPr>
              <a:t>Prediction </a:t>
            </a:r>
          </a:p>
        </p:txBody>
      </p:sp>
      <p:sp>
        <p:nvSpPr>
          <p:cNvPr id="36" name="Text Box 43"/>
          <p:cNvSpPr txBox="1">
            <a:spLocks noChangeArrowheads="1"/>
          </p:cNvSpPr>
          <p:nvPr/>
        </p:nvSpPr>
        <p:spPr bwMode="auto">
          <a:xfrm>
            <a:off x="259904" y="3453210"/>
            <a:ext cx="51276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200"/>
              <a:t>Rc-k</a:t>
            </a:r>
          </a:p>
        </p:txBody>
      </p:sp>
      <p:sp>
        <p:nvSpPr>
          <p:cNvPr id="37" name="Text Box 44"/>
          <p:cNvSpPr txBox="1">
            <a:spLocks noChangeArrowheads="1"/>
          </p:cNvSpPr>
          <p:nvPr/>
        </p:nvSpPr>
        <p:spPr bwMode="auto">
          <a:xfrm>
            <a:off x="2241104" y="3448447"/>
            <a:ext cx="5127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200"/>
              <a:t>Rc-1</a:t>
            </a:r>
          </a:p>
        </p:txBody>
      </p:sp>
      <p:sp>
        <p:nvSpPr>
          <p:cNvPr id="38" name="Text Box 45"/>
          <p:cNvSpPr txBox="1">
            <a:spLocks noChangeArrowheads="1"/>
          </p:cNvSpPr>
          <p:nvPr/>
        </p:nvSpPr>
        <p:spPr bwMode="auto">
          <a:xfrm>
            <a:off x="3178364" y="5521722"/>
            <a:ext cx="23680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800" b="0" dirty="0" smtClean="0">
                <a:solidFill>
                  <a:srgbClr val="0000FF"/>
                </a:solidFill>
                <a:latin typeface="+mn-lt"/>
              </a:rPr>
              <a:t>Actual </a:t>
            </a:r>
            <a:r>
              <a:rPr lang="en-US" altLang="zh-TW" sz="1800" dirty="0">
                <a:solidFill>
                  <a:srgbClr val="0000FF"/>
                </a:solidFill>
                <a:latin typeface="+mn-lt"/>
              </a:rPr>
              <a:t>b</a:t>
            </a:r>
            <a:r>
              <a:rPr lang="en-US" altLang="zh-TW" sz="1800" b="0" dirty="0" smtClean="0">
                <a:solidFill>
                  <a:srgbClr val="0000FF"/>
                </a:solidFill>
                <a:latin typeface="+mn-lt"/>
              </a:rPr>
              <a:t>ranch </a:t>
            </a:r>
            <a:r>
              <a:rPr lang="en-US" altLang="zh-TW" sz="1800" dirty="0">
                <a:solidFill>
                  <a:srgbClr val="0000FF"/>
                </a:solidFill>
                <a:latin typeface="+mn-lt"/>
              </a:rPr>
              <a:t>o</a:t>
            </a:r>
            <a:r>
              <a:rPr lang="en-US" altLang="zh-TW" sz="1800" b="0" dirty="0" smtClean="0">
                <a:solidFill>
                  <a:srgbClr val="0000FF"/>
                </a:solidFill>
                <a:latin typeface="+mn-lt"/>
              </a:rPr>
              <a:t>utcome</a:t>
            </a:r>
            <a:endParaRPr lang="en-US" altLang="zh-TW" sz="1800" b="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39" name="Line 46"/>
          <p:cNvSpPr>
            <a:spLocks noChangeShapeType="1"/>
          </p:cNvSpPr>
          <p:nvPr/>
        </p:nvSpPr>
        <p:spPr bwMode="auto">
          <a:xfrm flipV="1">
            <a:off x="2545904" y="4105672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47"/>
          <p:cNvSpPr>
            <a:spLocks noChangeShapeType="1"/>
          </p:cNvSpPr>
          <p:nvPr/>
        </p:nvSpPr>
        <p:spPr bwMode="auto">
          <a:xfrm>
            <a:off x="2545904" y="5705872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48"/>
          <p:cNvSpPr>
            <a:spLocks noChangeShapeType="1"/>
          </p:cNvSpPr>
          <p:nvPr/>
        </p:nvSpPr>
        <p:spPr bwMode="auto">
          <a:xfrm>
            <a:off x="5670104" y="5705872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AutoShape 49"/>
          <p:cNvSpPr>
            <a:spLocks noChangeArrowheads="1"/>
          </p:cNvSpPr>
          <p:nvPr/>
        </p:nvSpPr>
        <p:spPr bwMode="auto">
          <a:xfrm>
            <a:off x="6355903" y="5229200"/>
            <a:ext cx="1895817" cy="792436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000" b="0" dirty="0" smtClean="0">
                <a:solidFill>
                  <a:srgbClr val="FFFFFF"/>
                </a:solidFill>
                <a:latin typeface="+mn-lt"/>
              </a:rPr>
              <a:t>FSM Update</a:t>
            </a:r>
            <a:endParaRPr lang="en-US" sz="2000" b="0" dirty="0">
              <a:solidFill>
                <a:srgbClr val="FFFFFF"/>
              </a:solidFill>
              <a:latin typeface="+mn-lt"/>
            </a:endParaRPr>
          </a:p>
          <a:p>
            <a:r>
              <a:rPr lang="en-US" sz="2000" b="0" dirty="0">
                <a:solidFill>
                  <a:srgbClr val="FFFFFF"/>
                </a:solidFill>
                <a:latin typeface="+mn-lt"/>
              </a:rPr>
              <a:t>Logic</a:t>
            </a:r>
          </a:p>
        </p:txBody>
      </p:sp>
      <p:sp>
        <p:nvSpPr>
          <p:cNvPr id="43" name="Text Box 50"/>
          <p:cNvSpPr txBox="1">
            <a:spLocks noChangeArrowheads="1"/>
          </p:cNvSpPr>
          <p:nvPr/>
        </p:nvSpPr>
        <p:spPr bwMode="auto">
          <a:xfrm>
            <a:off x="107504" y="2774504"/>
            <a:ext cx="326538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000" dirty="0">
                <a:solidFill>
                  <a:srgbClr val="FF3300"/>
                </a:solidFill>
                <a:latin typeface="+mn-lt"/>
              </a:rPr>
              <a:t>Branch History Register (BHR)</a:t>
            </a:r>
          </a:p>
          <a:p>
            <a:pPr algn="l" eaLnBrk="0" hangingPunct="0"/>
            <a:r>
              <a:rPr lang="en-US" altLang="zh-TW" sz="2000" dirty="0">
                <a:latin typeface="+mn-lt"/>
              </a:rPr>
              <a:t>(Shift left when update)</a:t>
            </a:r>
          </a:p>
        </p:txBody>
      </p:sp>
      <p:cxnSp>
        <p:nvCxnSpPr>
          <p:cNvPr id="44" name="AutoShape 51"/>
          <p:cNvCxnSpPr>
            <a:cxnSpLocks noChangeShapeType="1"/>
            <a:stCxn id="20" idx="3"/>
            <a:endCxn id="26" idx="1"/>
          </p:cNvCxnSpPr>
          <p:nvPr/>
        </p:nvCxnSpPr>
        <p:spPr bwMode="auto">
          <a:xfrm>
            <a:off x="2698304" y="3846910"/>
            <a:ext cx="1032520" cy="839817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" name="Text Box 52"/>
          <p:cNvSpPr txBox="1">
            <a:spLocks noChangeArrowheads="1"/>
          </p:cNvSpPr>
          <p:nvPr/>
        </p:nvSpPr>
        <p:spPr bwMode="auto">
          <a:xfrm>
            <a:off x="3434904" y="4258072"/>
            <a:ext cx="33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 b="0"/>
              <a:t>N</a:t>
            </a:r>
          </a:p>
        </p:txBody>
      </p:sp>
      <p:sp>
        <p:nvSpPr>
          <p:cNvPr id="46" name="Line 53"/>
          <p:cNvSpPr>
            <a:spLocks noChangeShapeType="1"/>
          </p:cNvSpPr>
          <p:nvPr/>
        </p:nvSpPr>
        <p:spPr bwMode="auto">
          <a:xfrm flipH="1">
            <a:off x="3536504" y="4562872"/>
            <a:ext cx="762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7" name="Line 54"/>
          <p:cNvSpPr>
            <a:spLocks noChangeShapeType="1"/>
          </p:cNvSpPr>
          <p:nvPr/>
        </p:nvSpPr>
        <p:spPr bwMode="auto">
          <a:xfrm>
            <a:off x="5593904" y="2276872"/>
            <a:ext cx="0" cy="2819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8" name="Text Box 55"/>
          <p:cNvSpPr txBox="1">
            <a:spLocks noChangeArrowheads="1"/>
          </p:cNvSpPr>
          <p:nvPr/>
        </p:nvSpPr>
        <p:spPr bwMode="auto">
          <a:xfrm>
            <a:off x="5593904" y="2429272"/>
            <a:ext cx="10866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800" b="0" dirty="0">
                <a:latin typeface="+mn-lt"/>
              </a:rPr>
              <a:t>2</a:t>
            </a:r>
            <a:r>
              <a:rPr lang="en-US" sz="1800" b="0" baseline="30000" dirty="0">
                <a:latin typeface="+mn-lt"/>
              </a:rPr>
              <a:t>N </a:t>
            </a:r>
            <a:r>
              <a:rPr lang="en-US" sz="1800" b="0" dirty="0">
                <a:latin typeface="+mn-lt"/>
              </a:rPr>
              <a:t>entries</a:t>
            </a:r>
          </a:p>
        </p:txBody>
      </p:sp>
      <p:grpSp>
        <p:nvGrpSpPr>
          <p:cNvPr id="49" name="Group 68"/>
          <p:cNvGrpSpPr>
            <a:grpSpLocks/>
          </p:cNvGrpSpPr>
          <p:nvPr/>
        </p:nvGrpSpPr>
        <p:grpSpPr bwMode="auto">
          <a:xfrm>
            <a:off x="4984304" y="2610247"/>
            <a:ext cx="228600" cy="228600"/>
            <a:chOff x="768" y="2544"/>
            <a:chExt cx="144" cy="144"/>
          </a:xfrm>
        </p:grpSpPr>
        <p:sp>
          <p:nvSpPr>
            <p:cNvPr id="50" name="Oval 56"/>
            <p:cNvSpPr>
              <a:spLocks noChangeArrowheads="1"/>
            </p:cNvSpPr>
            <p:nvPr/>
          </p:nvSpPr>
          <p:spPr bwMode="auto">
            <a:xfrm>
              <a:off x="768" y="2544"/>
              <a:ext cx="48" cy="4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1" name="Oval 57"/>
            <p:cNvSpPr>
              <a:spLocks noChangeArrowheads="1"/>
            </p:cNvSpPr>
            <p:nvPr/>
          </p:nvSpPr>
          <p:spPr bwMode="auto">
            <a:xfrm>
              <a:off x="864" y="2544"/>
              <a:ext cx="48" cy="4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2" name="Oval 58"/>
            <p:cNvSpPr>
              <a:spLocks noChangeArrowheads="1"/>
            </p:cNvSpPr>
            <p:nvPr/>
          </p:nvSpPr>
          <p:spPr bwMode="auto">
            <a:xfrm>
              <a:off x="768" y="2640"/>
              <a:ext cx="48" cy="48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3" name="Oval 59"/>
            <p:cNvSpPr>
              <a:spLocks noChangeArrowheads="1"/>
            </p:cNvSpPr>
            <p:nvPr/>
          </p:nvSpPr>
          <p:spPr bwMode="auto">
            <a:xfrm>
              <a:off x="864" y="2640"/>
              <a:ext cx="48" cy="48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4" name="Line 65"/>
            <p:cNvSpPr>
              <a:spLocks noChangeShapeType="1"/>
            </p:cNvSpPr>
            <p:nvPr/>
          </p:nvSpPr>
          <p:spPr bwMode="auto">
            <a:xfrm>
              <a:off x="816" y="2664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5" name="Line 66"/>
            <p:cNvSpPr>
              <a:spLocks noChangeShapeType="1"/>
            </p:cNvSpPr>
            <p:nvPr/>
          </p:nvSpPr>
          <p:spPr bwMode="auto">
            <a:xfrm>
              <a:off x="816" y="2564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56" name="Line 67"/>
            <p:cNvSpPr>
              <a:spLocks noChangeShapeType="1"/>
            </p:cNvSpPr>
            <p:nvPr/>
          </p:nvSpPr>
          <p:spPr bwMode="auto">
            <a:xfrm>
              <a:off x="788" y="2592"/>
              <a:ext cx="102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57" name="Group 69"/>
          <p:cNvGrpSpPr>
            <a:grpSpLocks/>
          </p:cNvGrpSpPr>
          <p:nvPr/>
        </p:nvGrpSpPr>
        <p:grpSpPr bwMode="auto">
          <a:xfrm>
            <a:off x="4984304" y="2291160"/>
            <a:ext cx="228600" cy="228600"/>
            <a:chOff x="768" y="2544"/>
            <a:chExt cx="144" cy="144"/>
          </a:xfrm>
        </p:grpSpPr>
        <p:sp>
          <p:nvSpPr>
            <p:cNvPr id="58" name="Oval 70"/>
            <p:cNvSpPr>
              <a:spLocks noChangeArrowheads="1"/>
            </p:cNvSpPr>
            <p:nvPr/>
          </p:nvSpPr>
          <p:spPr bwMode="auto">
            <a:xfrm>
              <a:off x="768" y="2544"/>
              <a:ext cx="48" cy="4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9" name="Oval 71"/>
            <p:cNvSpPr>
              <a:spLocks noChangeArrowheads="1"/>
            </p:cNvSpPr>
            <p:nvPr/>
          </p:nvSpPr>
          <p:spPr bwMode="auto">
            <a:xfrm>
              <a:off x="864" y="2544"/>
              <a:ext cx="48" cy="4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0" name="Oval 72"/>
            <p:cNvSpPr>
              <a:spLocks noChangeArrowheads="1"/>
            </p:cNvSpPr>
            <p:nvPr/>
          </p:nvSpPr>
          <p:spPr bwMode="auto">
            <a:xfrm>
              <a:off x="768" y="2640"/>
              <a:ext cx="48" cy="48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1" name="Oval 73"/>
            <p:cNvSpPr>
              <a:spLocks noChangeArrowheads="1"/>
            </p:cNvSpPr>
            <p:nvPr/>
          </p:nvSpPr>
          <p:spPr bwMode="auto">
            <a:xfrm>
              <a:off x="864" y="2640"/>
              <a:ext cx="48" cy="48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" name="Line 74"/>
            <p:cNvSpPr>
              <a:spLocks noChangeShapeType="1"/>
            </p:cNvSpPr>
            <p:nvPr/>
          </p:nvSpPr>
          <p:spPr bwMode="auto">
            <a:xfrm>
              <a:off x="816" y="2664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63" name="Line 75"/>
            <p:cNvSpPr>
              <a:spLocks noChangeShapeType="1"/>
            </p:cNvSpPr>
            <p:nvPr/>
          </p:nvSpPr>
          <p:spPr bwMode="auto">
            <a:xfrm>
              <a:off x="816" y="2564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64" name="Line 76"/>
            <p:cNvSpPr>
              <a:spLocks noChangeShapeType="1"/>
            </p:cNvSpPr>
            <p:nvPr/>
          </p:nvSpPr>
          <p:spPr bwMode="auto">
            <a:xfrm>
              <a:off x="788" y="2592"/>
              <a:ext cx="102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65" name="Group 77"/>
          <p:cNvGrpSpPr>
            <a:grpSpLocks/>
          </p:cNvGrpSpPr>
          <p:nvPr/>
        </p:nvGrpSpPr>
        <p:grpSpPr bwMode="auto">
          <a:xfrm>
            <a:off x="4984304" y="2915047"/>
            <a:ext cx="228600" cy="228600"/>
            <a:chOff x="768" y="2544"/>
            <a:chExt cx="144" cy="144"/>
          </a:xfrm>
        </p:grpSpPr>
        <p:sp>
          <p:nvSpPr>
            <p:cNvPr id="66" name="Oval 78"/>
            <p:cNvSpPr>
              <a:spLocks noChangeArrowheads="1"/>
            </p:cNvSpPr>
            <p:nvPr/>
          </p:nvSpPr>
          <p:spPr bwMode="auto">
            <a:xfrm>
              <a:off x="768" y="2544"/>
              <a:ext cx="48" cy="4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7" name="Oval 79"/>
            <p:cNvSpPr>
              <a:spLocks noChangeArrowheads="1"/>
            </p:cNvSpPr>
            <p:nvPr/>
          </p:nvSpPr>
          <p:spPr bwMode="auto">
            <a:xfrm>
              <a:off x="864" y="2544"/>
              <a:ext cx="48" cy="4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8" name="Oval 80"/>
            <p:cNvSpPr>
              <a:spLocks noChangeArrowheads="1"/>
            </p:cNvSpPr>
            <p:nvPr/>
          </p:nvSpPr>
          <p:spPr bwMode="auto">
            <a:xfrm>
              <a:off x="768" y="2640"/>
              <a:ext cx="48" cy="48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9" name="Oval 81"/>
            <p:cNvSpPr>
              <a:spLocks noChangeArrowheads="1"/>
            </p:cNvSpPr>
            <p:nvPr/>
          </p:nvSpPr>
          <p:spPr bwMode="auto">
            <a:xfrm>
              <a:off x="864" y="2640"/>
              <a:ext cx="48" cy="48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0" name="Line 82"/>
            <p:cNvSpPr>
              <a:spLocks noChangeShapeType="1"/>
            </p:cNvSpPr>
            <p:nvPr/>
          </p:nvSpPr>
          <p:spPr bwMode="auto">
            <a:xfrm>
              <a:off x="816" y="2664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71" name="Line 83"/>
            <p:cNvSpPr>
              <a:spLocks noChangeShapeType="1"/>
            </p:cNvSpPr>
            <p:nvPr/>
          </p:nvSpPr>
          <p:spPr bwMode="auto">
            <a:xfrm>
              <a:off x="816" y="2564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72" name="Line 84"/>
            <p:cNvSpPr>
              <a:spLocks noChangeShapeType="1"/>
            </p:cNvSpPr>
            <p:nvPr/>
          </p:nvSpPr>
          <p:spPr bwMode="auto">
            <a:xfrm>
              <a:off x="788" y="2592"/>
              <a:ext cx="102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73" name="Group 85"/>
          <p:cNvGrpSpPr>
            <a:grpSpLocks/>
          </p:cNvGrpSpPr>
          <p:nvPr/>
        </p:nvGrpSpPr>
        <p:grpSpPr bwMode="auto">
          <a:xfrm>
            <a:off x="4984304" y="4824810"/>
            <a:ext cx="228600" cy="228600"/>
            <a:chOff x="768" y="2544"/>
            <a:chExt cx="144" cy="144"/>
          </a:xfrm>
        </p:grpSpPr>
        <p:sp>
          <p:nvSpPr>
            <p:cNvPr id="74" name="Oval 86"/>
            <p:cNvSpPr>
              <a:spLocks noChangeArrowheads="1"/>
            </p:cNvSpPr>
            <p:nvPr/>
          </p:nvSpPr>
          <p:spPr bwMode="auto">
            <a:xfrm>
              <a:off x="768" y="2544"/>
              <a:ext cx="48" cy="4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5" name="Oval 87"/>
            <p:cNvSpPr>
              <a:spLocks noChangeArrowheads="1"/>
            </p:cNvSpPr>
            <p:nvPr/>
          </p:nvSpPr>
          <p:spPr bwMode="auto">
            <a:xfrm>
              <a:off x="864" y="2544"/>
              <a:ext cx="48" cy="4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6" name="Oval 88"/>
            <p:cNvSpPr>
              <a:spLocks noChangeArrowheads="1"/>
            </p:cNvSpPr>
            <p:nvPr/>
          </p:nvSpPr>
          <p:spPr bwMode="auto">
            <a:xfrm>
              <a:off x="768" y="2640"/>
              <a:ext cx="48" cy="48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7" name="Oval 89"/>
            <p:cNvSpPr>
              <a:spLocks noChangeArrowheads="1"/>
            </p:cNvSpPr>
            <p:nvPr/>
          </p:nvSpPr>
          <p:spPr bwMode="auto">
            <a:xfrm>
              <a:off x="864" y="2640"/>
              <a:ext cx="48" cy="48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8" name="Line 90"/>
            <p:cNvSpPr>
              <a:spLocks noChangeShapeType="1"/>
            </p:cNvSpPr>
            <p:nvPr/>
          </p:nvSpPr>
          <p:spPr bwMode="auto">
            <a:xfrm>
              <a:off x="816" y="2664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79" name="Line 91"/>
            <p:cNvSpPr>
              <a:spLocks noChangeShapeType="1"/>
            </p:cNvSpPr>
            <p:nvPr/>
          </p:nvSpPr>
          <p:spPr bwMode="auto">
            <a:xfrm>
              <a:off x="816" y="2564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80" name="Line 92"/>
            <p:cNvSpPr>
              <a:spLocks noChangeShapeType="1"/>
            </p:cNvSpPr>
            <p:nvPr/>
          </p:nvSpPr>
          <p:spPr bwMode="auto">
            <a:xfrm>
              <a:off x="788" y="2592"/>
              <a:ext cx="102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81" name="Group 93"/>
          <p:cNvGrpSpPr>
            <a:grpSpLocks/>
          </p:cNvGrpSpPr>
          <p:nvPr/>
        </p:nvGrpSpPr>
        <p:grpSpPr bwMode="auto">
          <a:xfrm>
            <a:off x="4984304" y="4520010"/>
            <a:ext cx="228600" cy="228600"/>
            <a:chOff x="768" y="2544"/>
            <a:chExt cx="144" cy="144"/>
          </a:xfrm>
        </p:grpSpPr>
        <p:sp>
          <p:nvSpPr>
            <p:cNvPr id="82" name="Oval 94"/>
            <p:cNvSpPr>
              <a:spLocks noChangeArrowheads="1"/>
            </p:cNvSpPr>
            <p:nvPr/>
          </p:nvSpPr>
          <p:spPr bwMode="auto">
            <a:xfrm>
              <a:off x="768" y="2544"/>
              <a:ext cx="48" cy="4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3" name="Oval 95"/>
            <p:cNvSpPr>
              <a:spLocks noChangeArrowheads="1"/>
            </p:cNvSpPr>
            <p:nvPr/>
          </p:nvSpPr>
          <p:spPr bwMode="auto">
            <a:xfrm>
              <a:off x="864" y="2544"/>
              <a:ext cx="48" cy="4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4" name="Oval 96"/>
            <p:cNvSpPr>
              <a:spLocks noChangeArrowheads="1"/>
            </p:cNvSpPr>
            <p:nvPr/>
          </p:nvSpPr>
          <p:spPr bwMode="auto">
            <a:xfrm>
              <a:off x="768" y="2640"/>
              <a:ext cx="48" cy="48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5" name="Oval 97"/>
            <p:cNvSpPr>
              <a:spLocks noChangeArrowheads="1"/>
            </p:cNvSpPr>
            <p:nvPr/>
          </p:nvSpPr>
          <p:spPr bwMode="auto">
            <a:xfrm>
              <a:off x="864" y="2640"/>
              <a:ext cx="48" cy="48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6" name="Line 98"/>
            <p:cNvSpPr>
              <a:spLocks noChangeShapeType="1"/>
            </p:cNvSpPr>
            <p:nvPr/>
          </p:nvSpPr>
          <p:spPr bwMode="auto">
            <a:xfrm>
              <a:off x="816" y="2664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87" name="Line 99"/>
            <p:cNvSpPr>
              <a:spLocks noChangeShapeType="1"/>
            </p:cNvSpPr>
            <p:nvPr/>
          </p:nvSpPr>
          <p:spPr bwMode="auto">
            <a:xfrm>
              <a:off x="816" y="2564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88" name="Line 100"/>
            <p:cNvSpPr>
              <a:spLocks noChangeShapeType="1"/>
            </p:cNvSpPr>
            <p:nvPr/>
          </p:nvSpPr>
          <p:spPr bwMode="auto">
            <a:xfrm>
              <a:off x="788" y="2592"/>
              <a:ext cx="102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cxnSp>
        <p:nvCxnSpPr>
          <p:cNvPr id="89" name="AutoShape 102"/>
          <p:cNvCxnSpPr>
            <a:cxnSpLocks noChangeShapeType="1"/>
            <a:stCxn id="42" idx="0"/>
          </p:cNvCxnSpPr>
          <p:nvPr/>
        </p:nvCxnSpPr>
        <p:spPr bwMode="auto">
          <a:xfrm rot="16200000" flipV="1">
            <a:off x="6273576" y="4198964"/>
            <a:ext cx="502964" cy="1557508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0" name="Line 103"/>
          <p:cNvSpPr>
            <a:spLocks noChangeShapeType="1"/>
          </p:cNvSpPr>
          <p:nvPr/>
        </p:nvSpPr>
        <p:spPr bwMode="auto">
          <a:xfrm>
            <a:off x="7422704" y="4562872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91" name="Text Box 105"/>
          <p:cNvSpPr txBox="1">
            <a:spLocks noChangeArrowheads="1"/>
          </p:cNvSpPr>
          <p:nvPr/>
        </p:nvSpPr>
        <p:spPr bwMode="auto">
          <a:xfrm>
            <a:off x="7422704" y="4715272"/>
            <a:ext cx="16088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000" b="0" dirty="0">
                <a:latin typeface="+mn-lt"/>
              </a:rPr>
              <a:t>Current </a:t>
            </a:r>
            <a:r>
              <a:rPr lang="en-US" altLang="zh-TW" sz="2000" b="0" dirty="0" smtClean="0">
                <a:latin typeface="+mn-lt"/>
              </a:rPr>
              <a:t>state </a:t>
            </a:r>
            <a:endParaRPr lang="en-US" altLang="zh-TW" sz="2000" b="0" dirty="0">
              <a:latin typeface="+mn-lt"/>
            </a:endParaRPr>
          </a:p>
        </p:txBody>
      </p:sp>
      <p:sp>
        <p:nvSpPr>
          <p:cNvPr id="92" name="Text Box 106"/>
          <p:cNvSpPr txBox="1">
            <a:spLocks noChangeArrowheads="1"/>
          </p:cNvSpPr>
          <p:nvPr/>
        </p:nvSpPr>
        <p:spPr bwMode="auto">
          <a:xfrm>
            <a:off x="5678042" y="4791472"/>
            <a:ext cx="139781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000" b="0">
                <a:latin typeface="+mn-lt"/>
              </a:rPr>
              <a:t>PHT update</a:t>
            </a:r>
          </a:p>
        </p:txBody>
      </p:sp>
      <p:sp>
        <p:nvSpPr>
          <p:cNvPr id="93" name="Line 107"/>
          <p:cNvSpPr>
            <a:spLocks noChangeShapeType="1"/>
          </p:cNvSpPr>
          <p:nvPr/>
        </p:nvSpPr>
        <p:spPr bwMode="auto">
          <a:xfrm flipH="1">
            <a:off x="717104" y="3953272"/>
            <a:ext cx="16764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41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How Does the Global Predictor Work?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13</a:t>
            </a:fld>
            <a:endParaRPr lang="zh-TW" altLang="zh-TW"/>
          </a:p>
        </p:txBody>
      </p:sp>
      <p:pic>
        <p:nvPicPr>
          <p:cNvPr id="3584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86" t="52526" r="26700"/>
          <a:stretch/>
        </p:blipFill>
        <p:spPr bwMode="auto">
          <a:xfrm>
            <a:off x="4065011" y="2810021"/>
            <a:ext cx="4176465" cy="1627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4172516" y="3922347"/>
            <a:ext cx="37338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ea typeface="Arial" pitchFamily="-107" charset="0"/>
              <a:cs typeface="Arial" pitchFamily="-107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491879" y="4524261"/>
            <a:ext cx="531617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FF0000"/>
                </a:solidFill>
                <a:latin typeface="+mn-lt"/>
              </a:rPr>
              <a:t>B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ranch b1 tests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i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 &amp;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l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ast 3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branches test 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j.</a:t>
            </a:r>
            <a:endParaRPr lang="en-US" altLang="zh-TW" dirty="0">
              <a:solidFill>
                <a:srgbClr val="FF0000"/>
              </a:solidFill>
              <a:latin typeface="+mn-lt"/>
            </a:endParaRPr>
          </a:p>
          <a:p>
            <a:pPr eaLnBrk="1" hangingPunct="1"/>
            <a:r>
              <a:rPr lang="en-US" altLang="zh-TW" dirty="0" smtClean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 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History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: 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TTN</a:t>
            </a:r>
            <a:endParaRPr lang="en-US" altLang="zh-TW" dirty="0">
              <a:solidFill>
                <a:srgbClr val="FF0000"/>
              </a:solidFill>
              <a:latin typeface="+mn-lt"/>
            </a:endParaRPr>
          </a:p>
          <a:p>
            <a:pPr eaLnBrk="1" hangingPunct="1"/>
            <a:r>
              <a:rPr lang="en-US" altLang="zh-TW" dirty="0">
                <a:solidFill>
                  <a:srgbClr val="FF0000"/>
                </a:solidFill>
                <a:latin typeface="+mn-lt"/>
              </a:rPr>
              <a:t>Predict taken for </a:t>
            </a:r>
            <a:r>
              <a:rPr lang="en-US" altLang="zh-TW" dirty="0" err="1" smtClean="0">
                <a:solidFill>
                  <a:srgbClr val="FF0000"/>
                </a:solidFill>
                <a:latin typeface="+mn-lt"/>
              </a:rPr>
              <a:t>i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 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Next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history: 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TNT</a:t>
            </a:r>
            <a:endParaRPr lang="en-US" altLang="zh-TW" dirty="0">
              <a:solidFill>
                <a:srgbClr val="FF0000"/>
              </a:solidFill>
              <a:latin typeface="+mn-lt"/>
            </a:endParaRPr>
          </a:p>
          <a:p>
            <a:pPr eaLnBrk="1" hangingPunct="1"/>
            <a:r>
              <a:rPr lang="en-US" altLang="zh-TW" dirty="0">
                <a:solidFill>
                  <a:srgbClr val="FF0000"/>
                </a:solidFill>
                <a:latin typeface="+mn-lt"/>
              </a:rPr>
              <a:t>  (shift in last outcome) </a:t>
            </a:r>
          </a:p>
        </p:txBody>
      </p:sp>
      <p:cxnSp>
        <p:nvCxnSpPr>
          <p:cNvPr id="10" name="直線單箭頭接點 9"/>
          <p:cNvCxnSpPr/>
          <p:nvPr/>
        </p:nvCxnSpPr>
        <p:spPr bwMode="auto">
          <a:xfrm flipH="1" flipV="1">
            <a:off x="4172516" y="4327500"/>
            <a:ext cx="107234" cy="38081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文字方塊 3"/>
          <p:cNvSpPr txBox="1"/>
          <p:nvPr/>
        </p:nvSpPr>
        <p:spPr>
          <a:xfrm>
            <a:off x="5900708" y="2897170"/>
            <a:ext cx="367546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altLang="zh-TW" sz="1600" b="1" dirty="0" smtClean="0">
                <a:latin typeface="+mn-lt"/>
              </a:rPr>
              <a:t>BHR</a:t>
            </a:r>
            <a:endParaRPr lang="zh-TW" altLang="en-US" sz="1600" b="1" dirty="0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72516" y="3075019"/>
            <a:ext cx="37338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ea typeface="Arial" pitchFamily="-107" charset="0"/>
              <a:cs typeface="Arial" pitchFamily="-107" charset="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271840" y="1119729"/>
            <a:ext cx="372409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or(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&lt;100;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for(j=1; j&lt;3;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j++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altLang="zh-TW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	...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  // b2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 // b1</a:t>
            </a:r>
            <a:endParaRPr lang="zh-TW" alt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文字方塊 13"/>
          <p:cNvSpPr txBox="1"/>
          <p:nvPr/>
        </p:nvSpPr>
        <p:spPr>
          <a:xfrm>
            <a:off x="6159163" y="2236802"/>
            <a:ext cx="24452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+mn-lt"/>
              </a:rPr>
              <a:t>Outcome of b1 at </a:t>
            </a:r>
            <a:r>
              <a:rPr lang="en-US" altLang="zh-TW" sz="2000" dirty="0" err="1" smtClean="0">
                <a:latin typeface="+mn-lt"/>
              </a:rPr>
              <a:t>i</a:t>
            </a:r>
            <a:r>
              <a:rPr lang="en-US" altLang="zh-TW" sz="2000" dirty="0" smtClean="0">
                <a:latin typeface="+mn-lt"/>
              </a:rPr>
              <a:t>=7</a:t>
            </a:r>
            <a:endParaRPr lang="zh-TW" altLang="en-US" sz="2000" dirty="0">
              <a:latin typeface="+mn-lt"/>
            </a:endParaRPr>
          </a:p>
        </p:txBody>
      </p:sp>
      <p:cxnSp>
        <p:nvCxnSpPr>
          <p:cNvPr id="13" name="直線單箭頭接點 12"/>
          <p:cNvCxnSpPr/>
          <p:nvPr/>
        </p:nvCxnSpPr>
        <p:spPr bwMode="auto">
          <a:xfrm flipH="1">
            <a:off x="6300192" y="2558457"/>
            <a:ext cx="326946" cy="63055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文字方塊 4"/>
          <p:cNvSpPr txBox="1"/>
          <p:nvPr/>
        </p:nvSpPr>
        <p:spPr>
          <a:xfrm>
            <a:off x="2699792" y="3117465"/>
            <a:ext cx="1415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800" b="1" dirty="0">
                <a:latin typeface="+mn-lt"/>
              </a:rPr>
              <a:t>b</a:t>
            </a:r>
            <a:r>
              <a:rPr lang="en-US" altLang="zh-TW" sz="1800" b="1" dirty="0" smtClean="0">
                <a:latin typeface="+mn-lt"/>
              </a:rPr>
              <a:t>2 at </a:t>
            </a:r>
            <a:r>
              <a:rPr lang="en-US" altLang="zh-TW" sz="1800" b="1" dirty="0" err="1" smtClean="0">
                <a:latin typeface="+mn-lt"/>
              </a:rPr>
              <a:t>i</a:t>
            </a:r>
            <a:r>
              <a:rPr lang="en-US" altLang="zh-TW" sz="1800" b="1" dirty="0" smtClean="0">
                <a:latin typeface="+mn-lt"/>
              </a:rPr>
              <a:t>=7, j=1</a:t>
            </a:r>
            <a:endParaRPr lang="zh-TW" altLang="en-US" sz="1800" b="1" dirty="0">
              <a:latin typeface="+mn-lt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2699792" y="3419708"/>
            <a:ext cx="1415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800" b="1" dirty="0">
                <a:latin typeface="+mn-lt"/>
              </a:rPr>
              <a:t>b</a:t>
            </a:r>
            <a:r>
              <a:rPr lang="en-US" altLang="zh-TW" sz="1800" b="1" dirty="0" smtClean="0">
                <a:latin typeface="+mn-lt"/>
              </a:rPr>
              <a:t>2 at </a:t>
            </a:r>
            <a:r>
              <a:rPr lang="en-US" altLang="zh-TW" sz="1800" b="1" dirty="0" err="1" smtClean="0">
                <a:latin typeface="+mn-lt"/>
              </a:rPr>
              <a:t>i</a:t>
            </a:r>
            <a:r>
              <a:rPr lang="en-US" altLang="zh-TW" sz="1800" b="1" dirty="0" smtClean="0">
                <a:latin typeface="+mn-lt"/>
              </a:rPr>
              <a:t>=7, j=2</a:t>
            </a:r>
            <a:endParaRPr lang="zh-TW" altLang="en-US" sz="1800" b="1" dirty="0">
              <a:latin typeface="+mn-lt"/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2699792" y="3707740"/>
            <a:ext cx="1415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800" b="1" dirty="0">
                <a:latin typeface="+mn-lt"/>
              </a:rPr>
              <a:t>b</a:t>
            </a:r>
            <a:r>
              <a:rPr lang="en-US" altLang="zh-TW" sz="1800" b="1" dirty="0" smtClean="0">
                <a:latin typeface="+mn-lt"/>
              </a:rPr>
              <a:t>2 at </a:t>
            </a:r>
            <a:r>
              <a:rPr lang="en-US" altLang="zh-TW" sz="1800" b="1" dirty="0" err="1" smtClean="0">
                <a:latin typeface="+mn-lt"/>
              </a:rPr>
              <a:t>i</a:t>
            </a:r>
            <a:r>
              <a:rPr lang="en-US" altLang="zh-TW" sz="1800" b="1" dirty="0" smtClean="0">
                <a:latin typeface="+mn-lt"/>
              </a:rPr>
              <a:t>=7, j=3</a:t>
            </a:r>
            <a:endParaRPr lang="zh-TW" altLang="en-US" sz="1800" b="1" dirty="0">
              <a:latin typeface="+mn-lt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2699792" y="3995772"/>
            <a:ext cx="1011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800" b="1" dirty="0">
                <a:latin typeface="+mn-lt"/>
              </a:rPr>
              <a:t>b</a:t>
            </a:r>
            <a:r>
              <a:rPr lang="en-US" altLang="zh-TW" sz="1800" b="1" dirty="0" smtClean="0">
                <a:latin typeface="+mn-lt"/>
              </a:rPr>
              <a:t>1 at </a:t>
            </a:r>
            <a:r>
              <a:rPr lang="en-US" altLang="zh-TW" sz="1800" b="1" dirty="0" err="1" smtClean="0">
                <a:latin typeface="+mn-lt"/>
              </a:rPr>
              <a:t>i</a:t>
            </a:r>
            <a:r>
              <a:rPr lang="en-US" altLang="zh-TW" sz="1800" b="1" dirty="0" smtClean="0">
                <a:latin typeface="+mn-lt"/>
              </a:rPr>
              <a:t>=8</a:t>
            </a:r>
            <a:endParaRPr lang="zh-TW" altLang="en-US" sz="1800" b="1" dirty="0">
              <a:latin typeface="+mn-lt"/>
            </a:endParaRPr>
          </a:p>
        </p:txBody>
      </p:sp>
      <p:sp>
        <p:nvSpPr>
          <p:cNvPr id="21" name="文字方塊 20"/>
          <p:cNvSpPr txBox="1"/>
          <p:nvPr/>
        </p:nvSpPr>
        <p:spPr>
          <a:xfrm>
            <a:off x="5386756" y="1687220"/>
            <a:ext cx="2821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latin typeface="+mn-lt"/>
              </a:rPr>
              <a:t>Outcome of b2 at </a:t>
            </a:r>
            <a:r>
              <a:rPr lang="en-US" altLang="zh-TW" sz="2000" dirty="0" err="1" smtClean="0">
                <a:latin typeface="+mn-lt"/>
              </a:rPr>
              <a:t>i</a:t>
            </a:r>
            <a:r>
              <a:rPr lang="en-US" altLang="zh-TW" sz="2000" dirty="0" smtClean="0">
                <a:latin typeface="+mn-lt"/>
              </a:rPr>
              <a:t>=6, j=3</a:t>
            </a:r>
            <a:endParaRPr lang="zh-TW" altLang="en-US" sz="2000" dirty="0">
              <a:latin typeface="+mn-lt"/>
            </a:endParaRPr>
          </a:p>
        </p:txBody>
      </p:sp>
      <p:cxnSp>
        <p:nvCxnSpPr>
          <p:cNvPr id="22" name="直線單箭頭接點 21"/>
          <p:cNvCxnSpPr/>
          <p:nvPr/>
        </p:nvCxnSpPr>
        <p:spPr bwMode="auto">
          <a:xfrm>
            <a:off x="5939534" y="1996685"/>
            <a:ext cx="210435" cy="114670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137765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Differentiating Per Branch Behavior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Two different branches may have the same global branch history but behave differently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14</a:t>
            </a:fld>
            <a:endParaRPr lang="zh-TW" altLang="zh-TW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180579" y="3875112"/>
            <a:ext cx="7620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80579" y="3226941"/>
            <a:ext cx="91563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000" dirty="0">
                <a:latin typeface="+mn-lt"/>
              </a:rPr>
              <a:t>Global </a:t>
            </a:r>
          </a:p>
          <a:p>
            <a:pPr algn="l" eaLnBrk="0" hangingPunct="0"/>
            <a:r>
              <a:rPr lang="en-US" altLang="zh-TW" sz="2000" dirty="0">
                <a:latin typeface="+mn-lt"/>
              </a:rPr>
              <a:t>BHR</a:t>
            </a:r>
          </a:p>
        </p:txBody>
      </p:sp>
      <p:sp>
        <p:nvSpPr>
          <p:cNvPr id="7" name="Line 12"/>
          <p:cNvSpPr>
            <a:spLocks noChangeShapeType="1"/>
          </p:cNvSpPr>
          <p:nvPr/>
        </p:nvSpPr>
        <p:spPr bwMode="auto">
          <a:xfrm flipV="1">
            <a:off x="1942579" y="3036912"/>
            <a:ext cx="5334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2096214" y="2092786"/>
            <a:ext cx="139566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/>
            <a:r>
              <a:rPr lang="en-US" altLang="zh-TW" sz="2000" dirty="0" smtClean="0">
                <a:latin typeface="+mn-lt"/>
              </a:rPr>
              <a:t>Global PHT</a:t>
            </a:r>
            <a:endParaRPr lang="en-US" altLang="zh-TW" sz="2000" dirty="0">
              <a:latin typeface="+mn-lt"/>
            </a:endParaRP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1192668" y="1878229"/>
            <a:ext cx="78739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800" dirty="0" err="1">
                <a:solidFill>
                  <a:srgbClr val="0000CC"/>
                </a:solidFill>
                <a:latin typeface="+mn-lt"/>
              </a:rPr>
              <a:t>GAg</a:t>
            </a:r>
            <a:endParaRPr lang="en-US" altLang="zh-TW" sz="2800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19" name="Rectangle 42"/>
          <p:cNvSpPr>
            <a:spLocks noChangeArrowheads="1"/>
          </p:cNvSpPr>
          <p:nvPr/>
        </p:nvSpPr>
        <p:spPr bwMode="auto">
          <a:xfrm>
            <a:off x="4668018" y="3875112"/>
            <a:ext cx="7620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Text Box 43"/>
          <p:cNvSpPr txBox="1">
            <a:spLocks noChangeArrowheads="1"/>
          </p:cNvSpPr>
          <p:nvPr/>
        </p:nvSpPr>
        <p:spPr bwMode="auto">
          <a:xfrm>
            <a:off x="4668018" y="3226941"/>
            <a:ext cx="91563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000">
                <a:latin typeface="+mn-lt"/>
              </a:rPr>
              <a:t>Global </a:t>
            </a:r>
          </a:p>
          <a:p>
            <a:pPr algn="l" eaLnBrk="0" hangingPunct="0"/>
            <a:r>
              <a:rPr lang="en-US" altLang="zh-TW" sz="2000">
                <a:latin typeface="+mn-lt"/>
              </a:rPr>
              <a:t>BHR</a:t>
            </a:r>
          </a:p>
        </p:txBody>
      </p:sp>
      <p:sp>
        <p:nvSpPr>
          <p:cNvPr id="21" name="Line 44"/>
          <p:cNvSpPr>
            <a:spLocks noChangeShapeType="1"/>
          </p:cNvSpPr>
          <p:nvPr/>
        </p:nvSpPr>
        <p:spPr bwMode="auto">
          <a:xfrm flipV="1">
            <a:off x="5430018" y="3036912"/>
            <a:ext cx="5334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63"/>
          <p:cNvSpPr txBox="1">
            <a:spLocks noChangeArrowheads="1"/>
          </p:cNvSpPr>
          <p:nvPr/>
        </p:nvSpPr>
        <p:spPr bwMode="auto">
          <a:xfrm>
            <a:off x="6861943" y="3914800"/>
            <a:ext cx="352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400"/>
              <a:t>..</a:t>
            </a:r>
          </a:p>
        </p:txBody>
      </p:sp>
      <p:sp>
        <p:nvSpPr>
          <p:cNvPr id="23" name="Rectangle 64"/>
          <p:cNvSpPr>
            <a:spLocks noChangeArrowheads="1"/>
          </p:cNvSpPr>
          <p:nvPr/>
        </p:nvSpPr>
        <p:spPr bwMode="auto">
          <a:xfrm>
            <a:off x="5963418" y="2427312"/>
            <a:ext cx="1676400" cy="3657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65"/>
          <p:cNvSpPr txBox="1">
            <a:spLocks noChangeArrowheads="1"/>
          </p:cNvSpPr>
          <p:nvPr/>
        </p:nvSpPr>
        <p:spPr bwMode="auto">
          <a:xfrm>
            <a:off x="5724128" y="1940322"/>
            <a:ext cx="939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600" dirty="0" err="1"/>
              <a:t>Addr</a:t>
            </a:r>
            <a:r>
              <a:rPr lang="en-US" altLang="zh-TW" sz="1600" dirty="0"/>
              <a:t>(B)</a:t>
            </a:r>
          </a:p>
        </p:txBody>
      </p:sp>
      <p:sp>
        <p:nvSpPr>
          <p:cNvPr id="25" name="Text Box 67"/>
          <p:cNvSpPr txBox="1">
            <a:spLocks noChangeArrowheads="1"/>
          </p:cNvSpPr>
          <p:nvPr/>
        </p:nvSpPr>
        <p:spPr bwMode="auto">
          <a:xfrm>
            <a:off x="6588224" y="1713002"/>
            <a:ext cx="168773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/>
            <a:r>
              <a:rPr lang="en-US" altLang="zh-TW" sz="2000" b="1" dirty="0" smtClean="0">
                <a:solidFill>
                  <a:srgbClr val="FF0000"/>
                </a:solidFill>
                <a:latin typeface="+mn-lt"/>
              </a:rPr>
              <a:t>Per-</a:t>
            </a:r>
            <a:r>
              <a:rPr lang="en-US" altLang="zh-TW" sz="2000" b="1" dirty="0" err="1" smtClean="0">
                <a:solidFill>
                  <a:srgbClr val="FF0000"/>
                </a:solidFill>
                <a:latin typeface="+mn-lt"/>
              </a:rPr>
              <a:t>addr</a:t>
            </a:r>
            <a:r>
              <a:rPr lang="en-US" altLang="zh-TW" sz="2000" b="1" dirty="0" smtClean="0">
                <a:solidFill>
                  <a:srgbClr val="FF0000"/>
                </a:solidFill>
                <a:latin typeface="+mn-lt"/>
              </a:rPr>
              <a:t> PHTs </a:t>
            </a:r>
            <a:endParaRPr lang="en-US" altLang="zh-TW" sz="2000" b="1" dirty="0">
              <a:solidFill>
                <a:srgbClr val="FF0000"/>
              </a:solidFill>
              <a:latin typeface="+mn-lt"/>
            </a:endParaRPr>
          </a:p>
          <a:p>
            <a:pPr algn="l" eaLnBrk="0" hangingPunct="0"/>
            <a:r>
              <a:rPr lang="en-US" altLang="zh-TW" sz="2000" b="1" dirty="0">
                <a:solidFill>
                  <a:srgbClr val="FF0000"/>
                </a:solidFill>
                <a:latin typeface="+mn-lt"/>
              </a:rPr>
              <a:t>(PPHTs)</a:t>
            </a:r>
          </a:p>
        </p:txBody>
      </p:sp>
      <p:sp>
        <p:nvSpPr>
          <p:cNvPr id="26" name="Text Box 68"/>
          <p:cNvSpPr txBox="1">
            <a:spLocks noChangeArrowheads="1"/>
          </p:cNvSpPr>
          <p:nvPr/>
        </p:nvSpPr>
        <p:spPr bwMode="auto">
          <a:xfrm>
            <a:off x="4644008" y="1876777"/>
            <a:ext cx="8082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800" dirty="0" err="1">
                <a:solidFill>
                  <a:srgbClr val="0000CC"/>
                </a:solidFill>
                <a:latin typeface="+mn-lt"/>
              </a:rPr>
              <a:t>GAp</a:t>
            </a:r>
            <a:endParaRPr lang="en-US" altLang="zh-TW" sz="2800" dirty="0">
              <a:solidFill>
                <a:srgbClr val="0000CC"/>
              </a:solidFill>
              <a:latin typeface="+mn-lt"/>
            </a:endParaRPr>
          </a:p>
        </p:txBody>
      </p:sp>
      <p:grpSp>
        <p:nvGrpSpPr>
          <p:cNvPr id="29" name="Group 129"/>
          <p:cNvGrpSpPr>
            <a:grpSpLocks/>
          </p:cNvGrpSpPr>
          <p:nvPr/>
        </p:nvGrpSpPr>
        <p:grpSpPr bwMode="auto">
          <a:xfrm>
            <a:off x="2475979" y="2503512"/>
            <a:ext cx="381000" cy="3505200"/>
            <a:chOff x="970" y="1536"/>
            <a:chExt cx="240" cy="2208"/>
          </a:xfrm>
        </p:grpSpPr>
        <p:sp>
          <p:nvSpPr>
            <p:cNvPr id="30" name="Rectangle 6"/>
            <p:cNvSpPr>
              <a:spLocks noChangeArrowheads="1"/>
            </p:cNvSpPr>
            <p:nvPr/>
          </p:nvSpPr>
          <p:spPr bwMode="auto">
            <a:xfrm>
              <a:off x="970" y="1536"/>
              <a:ext cx="240" cy="220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7"/>
            <p:cNvSpPr>
              <a:spLocks noChangeArrowheads="1"/>
            </p:cNvSpPr>
            <p:nvPr/>
          </p:nvSpPr>
          <p:spPr bwMode="auto">
            <a:xfrm>
              <a:off x="970" y="1728"/>
              <a:ext cx="240" cy="192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8"/>
            <p:cNvSpPr>
              <a:spLocks noChangeArrowheads="1"/>
            </p:cNvSpPr>
            <p:nvPr/>
          </p:nvSpPr>
          <p:spPr bwMode="auto">
            <a:xfrm>
              <a:off x="970" y="1920"/>
              <a:ext cx="240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9"/>
            <p:cNvSpPr>
              <a:spLocks noChangeArrowheads="1"/>
            </p:cNvSpPr>
            <p:nvPr/>
          </p:nvSpPr>
          <p:spPr bwMode="auto">
            <a:xfrm>
              <a:off x="970" y="3360"/>
              <a:ext cx="240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10"/>
            <p:cNvSpPr>
              <a:spLocks noChangeArrowheads="1"/>
            </p:cNvSpPr>
            <p:nvPr/>
          </p:nvSpPr>
          <p:spPr bwMode="auto">
            <a:xfrm>
              <a:off x="970" y="2976"/>
              <a:ext cx="240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Text Box 11"/>
            <p:cNvSpPr txBox="1">
              <a:spLocks noChangeArrowheads="1"/>
            </p:cNvSpPr>
            <p:nvPr/>
          </p:nvSpPr>
          <p:spPr bwMode="auto">
            <a:xfrm>
              <a:off x="1008" y="2137"/>
              <a:ext cx="169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altLang="zh-TW" sz="2400"/>
                <a:t>.</a:t>
              </a:r>
            </a:p>
            <a:p>
              <a:pPr algn="l" eaLnBrk="0" hangingPunct="0"/>
              <a:r>
                <a:rPr lang="en-US" altLang="zh-TW" sz="2400"/>
                <a:t>.</a:t>
              </a:r>
            </a:p>
            <a:p>
              <a:pPr algn="l" eaLnBrk="0" hangingPunct="0"/>
              <a:r>
                <a:rPr lang="en-US" altLang="zh-TW" sz="2400"/>
                <a:t>.</a:t>
              </a:r>
            </a:p>
          </p:txBody>
        </p:sp>
        <p:grpSp>
          <p:nvGrpSpPr>
            <p:cNvPr id="36" name="Group 73"/>
            <p:cNvGrpSpPr>
              <a:grpSpLocks/>
            </p:cNvGrpSpPr>
            <p:nvPr/>
          </p:nvGrpSpPr>
          <p:grpSpPr bwMode="auto">
            <a:xfrm>
              <a:off x="1008" y="1566"/>
              <a:ext cx="144" cy="144"/>
              <a:chOff x="768" y="2544"/>
              <a:chExt cx="144" cy="144"/>
            </a:xfrm>
          </p:grpSpPr>
          <p:sp>
            <p:nvSpPr>
              <p:cNvPr id="85" name="Oval 74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6" name="Oval 75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7" name="Oval 76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8" name="Oval 77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9" name="Line 78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90" name="Line 79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91" name="Line 80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7" name="Group 81"/>
            <p:cNvGrpSpPr>
              <a:grpSpLocks/>
            </p:cNvGrpSpPr>
            <p:nvPr/>
          </p:nvGrpSpPr>
          <p:grpSpPr bwMode="auto">
            <a:xfrm>
              <a:off x="1008" y="1755"/>
              <a:ext cx="144" cy="144"/>
              <a:chOff x="768" y="2544"/>
              <a:chExt cx="144" cy="144"/>
            </a:xfrm>
          </p:grpSpPr>
          <p:sp>
            <p:nvSpPr>
              <p:cNvPr id="78" name="Oval 82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9" name="Oval 83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0" name="Oval 84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1" name="Oval 85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2" name="Line 86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3" name="Line 87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84" name="Line 88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8" name="Group 89"/>
            <p:cNvGrpSpPr>
              <a:grpSpLocks/>
            </p:cNvGrpSpPr>
            <p:nvPr/>
          </p:nvGrpSpPr>
          <p:grpSpPr bwMode="auto">
            <a:xfrm>
              <a:off x="1008" y="1947"/>
              <a:ext cx="144" cy="144"/>
              <a:chOff x="768" y="2544"/>
              <a:chExt cx="144" cy="144"/>
            </a:xfrm>
          </p:grpSpPr>
          <p:sp>
            <p:nvSpPr>
              <p:cNvPr id="71" name="Oval 90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2" name="Oval 91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3" name="Oval 92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4" name="Oval 93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5" name="Line 94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6" name="Line 95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7" name="Line 96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9" name="Group 97"/>
            <p:cNvGrpSpPr>
              <a:grpSpLocks/>
            </p:cNvGrpSpPr>
            <p:nvPr/>
          </p:nvGrpSpPr>
          <p:grpSpPr bwMode="auto">
            <a:xfrm>
              <a:off x="1008" y="3003"/>
              <a:ext cx="144" cy="144"/>
              <a:chOff x="768" y="2544"/>
              <a:chExt cx="144" cy="144"/>
            </a:xfrm>
          </p:grpSpPr>
          <p:sp>
            <p:nvSpPr>
              <p:cNvPr id="64" name="Oval 98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5" name="Oval 99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6" name="Oval 100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7" name="Oval 101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8" name="Line 102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9" name="Line 103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0" name="Line 104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0" name="Group 105"/>
            <p:cNvGrpSpPr>
              <a:grpSpLocks/>
            </p:cNvGrpSpPr>
            <p:nvPr/>
          </p:nvGrpSpPr>
          <p:grpSpPr bwMode="auto">
            <a:xfrm>
              <a:off x="1008" y="3198"/>
              <a:ext cx="144" cy="144"/>
              <a:chOff x="768" y="2544"/>
              <a:chExt cx="144" cy="144"/>
            </a:xfrm>
          </p:grpSpPr>
          <p:sp>
            <p:nvSpPr>
              <p:cNvPr id="57" name="Oval 106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8" name="Oval 107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9" name="Oval 108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0" name="Oval 109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1" name="Line 110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2" name="Line 111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3" name="Line 112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1" name="Group 113"/>
            <p:cNvGrpSpPr>
              <a:grpSpLocks/>
            </p:cNvGrpSpPr>
            <p:nvPr/>
          </p:nvGrpSpPr>
          <p:grpSpPr bwMode="auto">
            <a:xfrm>
              <a:off x="1008" y="3387"/>
              <a:ext cx="144" cy="144"/>
              <a:chOff x="768" y="2544"/>
              <a:chExt cx="144" cy="144"/>
            </a:xfrm>
          </p:grpSpPr>
          <p:sp>
            <p:nvSpPr>
              <p:cNvPr id="50" name="Oval 114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" name="Oval 115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2" name="Oval 116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3" name="Oval 117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4" name="Line 118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5" name="Line 119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6" name="Line 120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2" name="Group 121"/>
            <p:cNvGrpSpPr>
              <a:grpSpLocks/>
            </p:cNvGrpSpPr>
            <p:nvPr/>
          </p:nvGrpSpPr>
          <p:grpSpPr bwMode="auto">
            <a:xfrm>
              <a:off x="1008" y="3570"/>
              <a:ext cx="144" cy="144"/>
              <a:chOff x="768" y="2544"/>
              <a:chExt cx="144" cy="144"/>
            </a:xfrm>
          </p:grpSpPr>
          <p:sp>
            <p:nvSpPr>
              <p:cNvPr id="43" name="Oval 122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" name="Oval 123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5" name="Oval 124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6" name="Oval 125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7" name="Line 126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" name="Line 127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9" name="Line 128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55" name="Group 193"/>
          <p:cNvGrpSpPr>
            <a:grpSpLocks/>
          </p:cNvGrpSpPr>
          <p:nvPr/>
        </p:nvGrpSpPr>
        <p:grpSpPr bwMode="auto">
          <a:xfrm>
            <a:off x="6512693" y="2503512"/>
            <a:ext cx="381000" cy="3505200"/>
            <a:chOff x="970" y="1536"/>
            <a:chExt cx="240" cy="2208"/>
          </a:xfrm>
        </p:grpSpPr>
        <p:sp>
          <p:nvSpPr>
            <p:cNvPr id="156" name="Rectangle 194"/>
            <p:cNvSpPr>
              <a:spLocks noChangeArrowheads="1"/>
            </p:cNvSpPr>
            <p:nvPr/>
          </p:nvSpPr>
          <p:spPr bwMode="auto">
            <a:xfrm>
              <a:off x="970" y="1536"/>
              <a:ext cx="240" cy="220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Rectangle 195"/>
            <p:cNvSpPr>
              <a:spLocks noChangeArrowheads="1"/>
            </p:cNvSpPr>
            <p:nvPr/>
          </p:nvSpPr>
          <p:spPr bwMode="auto">
            <a:xfrm>
              <a:off x="970" y="1728"/>
              <a:ext cx="240" cy="192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Rectangle 196"/>
            <p:cNvSpPr>
              <a:spLocks noChangeArrowheads="1"/>
            </p:cNvSpPr>
            <p:nvPr/>
          </p:nvSpPr>
          <p:spPr bwMode="auto">
            <a:xfrm>
              <a:off x="970" y="1920"/>
              <a:ext cx="240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Rectangle 197"/>
            <p:cNvSpPr>
              <a:spLocks noChangeArrowheads="1"/>
            </p:cNvSpPr>
            <p:nvPr/>
          </p:nvSpPr>
          <p:spPr bwMode="auto">
            <a:xfrm>
              <a:off x="970" y="3360"/>
              <a:ext cx="240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Rectangle 198"/>
            <p:cNvSpPr>
              <a:spLocks noChangeArrowheads="1"/>
            </p:cNvSpPr>
            <p:nvPr/>
          </p:nvSpPr>
          <p:spPr bwMode="auto">
            <a:xfrm>
              <a:off x="970" y="2976"/>
              <a:ext cx="240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Text Box 199"/>
            <p:cNvSpPr txBox="1">
              <a:spLocks noChangeArrowheads="1"/>
            </p:cNvSpPr>
            <p:nvPr/>
          </p:nvSpPr>
          <p:spPr bwMode="auto">
            <a:xfrm>
              <a:off x="1008" y="2137"/>
              <a:ext cx="169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altLang="zh-TW" sz="2400"/>
                <a:t>.</a:t>
              </a:r>
            </a:p>
            <a:p>
              <a:pPr algn="l" eaLnBrk="0" hangingPunct="0"/>
              <a:r>
                <a:rPr lang="en-US" altLang="zh-TW" sz="2400"/>
                <a:t>.</a:t>
              </a:r>
            </a:p>
            <a:p>
              <a:pPr algn="l" eaLnBrk="0" hangingPunct="0"/>
              <a:r>
                <a:rPr lang="en-US" altLang="zh-TW" sz="2400"/>
                <a:t>.</a:t>
              </a:r>
            </a:p>
          </p:txBody>
        </p:sp>
        <p:grpSp>
          <p:nvGrpSpPr>
            <p:cNvPr id="162" name="Group 200"/>
            <p:cNvGrpSpPr>
              <a:grpSpLocks/>
            </p:cNvGrpSpPr>
            <p:nvPr/>
          </p:nvGrpSpPr>
          <p:grpSpPr bwMode="auto">
            <a:xfrm>
              <a:off x="1008" y="1566"/>
              <a:ext cx="144" cy="144"/>
              <a:chOff x="768" y="2544"/>
              <a:chExt cx="144" cy="144"/>
            </a:xfrm>
          </p:grpSpPr>
          <p:sp>
            <p:nvSpPr>
              <p:cNvPr id="211" name="Oval 201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2" name="Oval 202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3" name="Oval 203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4" name="Oval 204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" name="Line 205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6" name="Line 206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7" name="Line 207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63" name="Group 208"/>
            <p:cNvGrpSpPr>
              <a:grpSpLocks/>
            </p:cNvGrpSpPr>
            <p:nvPr/>
          </p:nvGrpSpPr>
          <p:grpSpPr bwMode="auto">
            <a:xfrm>
              <a:off x="1008" y="1755"/>
              <a:ext cx="144" cy="144"/>
              <a:chOff x="768" y="2544"/>
              <a:chExt cx="144" cy="144"/>
            </a:xfrm>
          </p:grpSpPr>
          <p:sp>
            <p:nvSpPr>
              <p:cNvPr id="204" name="Oval 209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5" name="Oval 210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6" name="Oval 211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7" name="Oval 212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8" name="Line 213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9" name="Line 214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0" name="Line 215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64" name="Group 216"/>
            <p:cNvGrpSpPr>
              <a:grpSpLocks/>
            </p:cNvGrpSpPr>
            <p:nvPr/>
          </p:nvGrpSpPr>
          <p:grpSpPr bwMode="auto">
            <a:xfrm>
              <a:off x="1008" y="1947"/>
              <a:ext cx="144" cy="144"/>
              <a:chOff x="768" y="2544"/>
              <a:chExt cx="144" cy="144"/>
            </a:xfrm>
          </p:grpSpPr>
          <p:sp>
            <p:nvSpPr>
              <p:cNvPr id="197" name="Oval 217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8" name="Oval 218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9" name="Oval 219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0" name="Oval 220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1" name="Line 221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2" name="Line 222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3" name="Line 223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65" name="Group 224"/>
            <p:cNvGrpSpPr>
              <a:grpSpLocks/>
            </p:cNvGrpSpPr>
            <p:nvPr/>
          </p:nvGrpSpPr>
          <p:grpSpPr bwMode="auto">
            <a:xfrm>
              <a:off x="1008" y="3003"/>
              <a:ext cx="144" cy="144"/>
              <a:chOff x="768" y="2544"/>
              <a:chExt cx="144" cy="144"/>
            </a:xfrm>
          </p:grpSpPr>
          <p:sp>
            <p:nvSpPr>
              <p:cNvPr id="190" name="Oval 225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1" name="Oval 226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2" name="Oval 227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3" name="Oval 228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4" name="Line 229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5" name="Line 230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6" name="Line 231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66" name="Group 232"/>
            <p:cNvGrpSpPr>
              <a:grpSpLocks/>
            </p:cNvGrpSpPr>
            <p:nvPr/>
          </p:nvGrpSpPr>
          <p:grpSpPr bwMode="auto">
            <a:xfrm>
              <a:off x="1008" y="3198"/>
              <a:ext cx="144" cy="144"/>
              <a:chOff x="768" y="2544"/>
              <a:chExt cx="144" cy="144"/>
            </a:xfrm>
          </p:grpSpPr>
          <p:sp>
            <p:nvSpPr>
              <p:cNvPr id="183" name="Oval 233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4" name="Oval 234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5" name="Oval 235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6" name="Oval 236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7" name="Line 237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8" name="Line 238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9" name="Line 239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67" name="Group 240"/>
            <p:cNvGrpSpPr>
              <a:grpSpLocks/>
            </p:cNvGrpSpPr>
            <p:nvPr/>
          </p:nvGrpSpPr>
          <p:grpSpPr bwMode="auto">
            <a:xfrm>
              <a:off x="1008" y="3387"/>
              <a:ext cx="144" cy="144"/>
              <a:chOff x="768" y="2544"/>
              <a:chExt cx="144" cy="144"/>
            </a:xfrm>
          </p:grpSpPr>
          <p:sp>
            <p:nvSpPr>
              <p:cNvPr id="176" name="Oval 241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77" name="Oval 242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78" name="Oval 243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79" name="Oval 244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0" name="Line 245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1" name="Line 246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2" name="Line 247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68" name="Group 248"/>
            <p:cNvGrpSpPr>
              <a:grpSpLocks/>
            </p:cNvGrpSpPr>
            <p:nvPr/>
          </p:nvGrpSpPr>
          <p:grpSpPr bwMode="auto">
            <a:xfrm>
              <a:off x="1008" y="3570"/>
              <a:ext cx="144" cy="144"/>
              <a:chOff x="768" y="2544"/>
              <a:chExt cx="144" cy="144"/>
            </a:xfrm>
          </p:grpSpPr>
          <p:sp>
            <p:nvSpPr>
              <p:cNvPr id="169" name="Oval 249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70" name="Oval 250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71" name="Oval 251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72" name="Oval 252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73" name="Line 253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74" name="Line 254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75" name="Line 255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344" name="Group 446"/>
          <p:cNvGrpSpPr>
            <a:grpSpLocks/>
          </p:cNvGrpSpPr>
          <p:nvPr/>
        </p:nvGrpSpPr>
        <p:grpSpPr bwMode="auto">
          <a:xfrm>
            <a:off x="6041206" y="2503512"/>
            <a:ext cx="381000" cy="3505200"/>
            <a:chOff x="2448" y="1536"/>
            <a:chExt cx="240" cy="2208"/>
          </a:xfrm>
        </p:grpSpPr>
        <p:sp>
          <p:nvSpPr>
            <p:cNvPr id="345" name="Rectangle 447"/>
            <p:cNvSpPr>
              <a:spLocks noChangeArrowheads="1"/>
            </p:cNvSpPr>
            <p:nvPr/>
          </p:nvSpPr>
          <p:spPr bwMode="auto">
            <a:xfrm>
              <a:off x="2448" y="1536"/>
              <a:ext cx="240" cy="220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" name="Rectangle 448"/>
            <p:cNvSpPr>
              <a:spLocks noChangeArrowheads="1"/>
            </p:cNvSpPr>
            <p:nvPr/>
          </p:nvSpPr>
          <p:spPr bwMode="auto">
            <a:xfrm>
              <a:off x="2448" y="1728"/>
              <a:ext cx="240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7" name="Rectangle 449"/>
            <p:cNvSpPr>
              <a:spLocks noChangeArrowheads="1"/>
            </p:cNvSpPr>
            <p:nvPr/>
          </p:nvSpPr>
          <p:spPr bwMode="auto">
            <a:xfrm>
              <a:off x="2448" y="1920"/>
              <a:ext cx="240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" name="Rectangle 450"/>
            <p:cNvSpPr>
              <a:spLocks noChangeArrowheads="1"/>
            </p:cNvSpPr>
            <p:nvPr/>
          </p:nvSpPr>
          <p:spPr bwMode="auto">
            <a:xfrm>
              <a:off x="2448" y="3360"/>
              <a:ext cx="240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" name="Rectangle 451"/>
            <p:cNvSpPr>
              <a:spLocks noChangeArrowheads="1"/>
            </p:cNvSpPr>
            <p:nvPr/>
          </p:nvSpPr>
          <p:spPr bwMode="auto">
            <a:xfrm>
              <a:off x="2448" y="2976"/>
              <a:ext cx="240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" name="Text Box 452"/>
            <p:cNvSpPr txBox="1">
              <a:spLocks noChangeArrowheads="1"/>
            </p:cNvSpPr>
            <p:nvPr/>
          </p:nvSpPr>
          <p:spPr bwMode="auto">
            <a:xfrm>
              <a:off x="2486" y="2137"/>
              <a:ext cx="169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altLang="zh-TW" sz="2400"/>
                <a:t>.</a:t>
              </a:r>
            </a:p>
            <a:p>
              <a:pPr algn="l" eaLnBrk="0" hangingPunct="0"/>
              <a:r>
                <a:rPr lang="en-US" altLang="zh-TW" sz="2400"/>
                <a:t>.</a:t>
              </a:r>
            </a:p>
            <a:p>
              <a:pPr algn="l" eaLnBrk="0" hangingPunct="0"/>
              <a:r>
                <a:rPr lang="en-US" altLang="zh-TW" sz="2400"/>
                <a:t>.</a:t>
              </a:r>
            </a:p>
          </p:txBody>
        </p:sp>
        <p:grpSp>
          <p:nvGrpSpPr>
            <p:cNvPr id="351" name="Group 453"/>
            <p:cNvGrpSpPr>
              <a:grpSpLocks/>
            </p:cNvGrpSpPr>
            <p:nvPr/>
          </p:nvGrpSpPr>
          <p:grpSpPr bwMode="auto">
            <a:xfrm>
              <a:off x="2486" y="1566"/>
              <a:ext cx="144" cy="144"/>
              <a:chOff x="768" y="2544"/>
              <a:chExt cx="144" cy="144"/>
            </a:xfrm>
          </p:grpSpPr>
          <p:sp>
            <p:nvSpPr>
              <p:cNvPr id="400" name="Oval 454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1" name="Oval 455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2" name="Oval 456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3" name="Oval 457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4" name="Line 458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5" name="Line 459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6" name="Line 460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52" name="Group 461"/>
            <p:cNvGrpSpPr>
              <a:grpSpLocks/>
            </p:cNvGrpSpPr>
            <p:nvPr/>
          </p:nvGrpSpPr>
          <p:grpSpPr bwMode="auto">
            <a:xfrm>
              <a:off x="2486" y="1755"/>
              <a:ext cx="144" cy="144"/>
              <a:chOff x="768" y="2544"/>
              <a:chExt cx="144" cy="144"/>
            </a:xfrm>
          </p:grpSpPr>
          <p:sp>
            <p:nvSpPr>
              <p:cNvPr id="393" name="Oval 462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4" name="Oval 463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5" name="Oval 464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6" name="Oval 465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7" name="Line 466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8" name="Line 467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" name="Line 468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53" name="Group 469"/>
            <p:cNvGrpSpPr>
              <a:grpSpLocks/>
            </p:cNvGrpSpPr>
            <p:nvPr/>
          </p:nvGrpSpPr>
          <p:grpSpPr bwMode="auto">
            <a:xfrm>
              <a:off x="2486" y="1947"/>
              <a:ext cx="144" cy="144"/>
              <a:chOff x="768" y="2544"/>
              <a:chExt cx="144" cy="144"/>
            </a:xfrm>
          </p:grpSpPr>
          <p:sp>
            <p:nvSpPr>
              <p:cNvPr id="386" name="Oval 470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87" name="Oval 471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88" name="Oval 472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89" name="Oval 473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0" name="Line 474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1" name="Line 475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2" name="Line 476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54" name="Group 477"/>
            <p:cNvGrpSpPr>
              <a:grpSpLocks/>
            </p:cNvGrpSpPr>
            <p:nvPr/>
          </p:nvGrpSpPr>
          <p:grpSpPr bwMode="auto">
            <a:xfrm>
              <a:off x="2486" y="3003"/>
              <a:ext cx="144" cy="144"/>
              <a:chOff x="768" y="2544"/>
              <a:chExt cx="144" cy="144"/>
            </a:xfrm>
          </p:grpSpPr>
          <p:sp>
            <p:nvSpPr>
              <p:cNvPr id="379" name="Oval 478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80" name="Oval 479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81" name="Oval 480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82" name="Oval 481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83" name="Line 482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84" name="Line 483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85" name="Line 484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55" name="Group 485"/>
            <p:cNvGrpSpPr>
              <a:grpSpLocks/>
            </p:cNvGrpSpPr>
            <p:nvPr/>
          </p:nvGrpSpPr>
          <p:grpSpPr bwMode="auto">
            <a:xfrm>
              <a:off x="2486" y="3198"/>
              <a:ext cx="144" cy="144"/>
              <a:chOff x="768" y="2544"/>
              <a:chExt cx="144" cy="144"/>
            </a:xfrm>
          </p:grpSpPr>
          <p:sp>
            <p:nvSpPr>
              <p:cNvPr id="372" name="Oval 486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3" name="Oval 487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4" name="Oval 488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5" name="Oval 489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6" name="Line 490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7" name="Line 491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8" name="Line 492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56" name="Group 493"/>
            <p:cNvGrpSpPr>
              <a:grpSpLocks/>
            </p:cNvGrpSpPr>
            <p:nvPr/>
          </p:nvGrpSpPr>
          <p:grpSpPr bwMode="auto">
            <a:xfrm>
              <a:off x="2486" y="3387"/>
              <a:ext cx="144" cy="144"/>
              <a:chOff x="768" y="2544"/>
              <a:chExt cx="144" cy="144"/>
            </a:xfrm>
          </p:grpSpPr>
          <p:sp>
            <p:nvSpPr>
              <p:cNvPr id="365" name="Oval 494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6" name="Oval 495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7" name="Oval 496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8" name="Oval 497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" name="Line 498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0" name="Line 499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1" name="Line 500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357" name="Group 501"/>
            <p:cNvGrpSpPr>
              <a:grpSpLocks/>
            </p:cNvGrpSpPr>
            <p:nvPr/>
          </p:nvGrpSpPr>
          <p:grpSpPr bwMode="auto">
            <a:xfrm>
              <a:off x="2486" y="3570"/>
              <a:ext cx="144" cy="144"/>
              <a:chOff x="768" y="2544"/>
              <a:chExt cx="144" cy="144"/>
            </a:xfrm>
          </p:grpSpPr>
          <p:sp>
            <p:nvSpPr>
              <p:cNvPr id="358" name="Oval 502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9" name="Oval 503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0" name="Oval 504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1" name="Oval 505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2" name="Line 506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3" name="Line 507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4" name="Line 508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407" name="Group 509"/>
          <p:cNvGrpSpPr>
            <a:grpSpLocks/>
          </p:cNvGrpSpPr>
          <p:nvPr/>
        </p:nvGrpSpPr>
        <p:grpSpPr bwMode="auto">
          <a:xfrm>
            <a:off x="7165156" y="2503512"/>
            <a:ext cx="381000" cy="3505200"/>
            <a:chOff x="2448" y="1536"/>
            <a:chExt cx="240" cy="2208"/>
          </a:xfrm>
        </p:grpSpPr>
        <p:sp>
          <p:nvSpPr>
            <p:cNvPr id="408" name="Rectangle 510"/>
            <p:cNvSpPr>
              <a:spLocks noChangeArrowheads="1"/>
            </p:cNvSpPr>
            <p:nvPr/>
          </p:nvSpPr>
          <p:spPr bwMode="auto">
            <a:xfrm>
              <a:off x="2448" y="1536"/>
              <a:ext cx="240" cy="220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" name="Rectangle 511"/>
            <p:cNvSpPr>
              <a:spLocks noChangeArrowheads="1"/>
            </p:cNvSpPr>
            <p:nvPr/>
          </p:nvSpPr>
          <p:spPr bwMode="auto">
            <a:xfrm>
              <a:off x="2448" y="1728"/>
              <a:ext cx="240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" name="Rectangle 512"/>
            <p:cNvSpPr>
              <a:spLocks noChangeArrowheads="1"/>
            </p:cNvSpPr>
            <p:nvPr/>
          </p:nvSpPr>
          <p:spPr bwMode="auto">
            <a:xfrm>
              <a:off x="2448" y="1920"/>
              <a:ext cx="240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" name="Rectangle 513"/>
            <p:cNvSpPr>
              <a:spLocks noChangeArrowheads="1"/>
            </p:cNvSpPr>
            <p:nvPr/>
          </p:nvSpPr>
          <p:spPr bwMode="auto">
            <a:xfrm>
              <a:off x="2448" y="3360"/>
              <a:ext cx="240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" name="Rectangle 514"/>
            <p:cNvSpPr>
              <a:spLocks noChangeArrowheads="1"/>
            </p:cNvSpPr>
            <p:nvPr/>
          </p:nvSpPr>
          <p:spPr bwMode="auto">
            <a:xfrm>
              <a:off x="2448" y="2976"/>
              <a:ext cx="240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" name="Text Box 515"/>
            <p:cNvSpPr txBox="1">
              <a:spLocks noChangeArrowheads="1"/>
            </p:cNvSpPr>
            <p:nvPr/>
          </p:nvSpPr>
          <p:spPr bwMode="auto">
            <a:xfrm>
              <a:off x="2486" y="2137"/>
              <a:ext cx="169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altLang="zh-TW" sz="2400"/>
                <a:t>.</a:t>
              </a:r>
            </a:p>
            <a:p>
              <a:pPr algn="l" eaLnBrk="0" hangingPunct="0"/>
              <a:r>
                <a:rPr lang="en-US" altLang="zh-TW" sz="2400"/>
                <a:t>.</a:t>
              </a:r>
            </a:p>
            <a:p>
              <a:pPr algn="l" eaLnBrk="0" hangingPunct="0"/>
              <a:r>
                <a:rPr lang="en-US" altLang="zh-TW" sz="2400"/>
                <a:t>.</a:t>
              </a:r>
            </a:p>
          </p:txBody>
        </p:sp>
        <p:grpSp>
          <p:nvGrpSpPr>
            <p:cNvPr id="414" name="Group 516"/>
            <p:cNvGrpSpPr>
              <a:grpSpLocks/>
            </p:cNvGrpSpPr>
            <p:nvPr/>
          </p:nvGrpSpPr>
          <p:grpSpPr bwMode="auto">
            <a:xfrm>
              <a:off x="2486" y="1566"/>
              <a:ext cx="144" cy="144"/>
              <a:chOff x="768" y="2544"/>
              <a:chExt cx="144" cy="144"/>
            </a:xfrm>
          </p:grpSpPr>
          <p:sp>
            <p:nvSpPr>
              <p:cNvPr id="463" name="Oval 517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64" name="Oval 518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65" name="Oval 519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66" name="Oval 520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67" name="Line 521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68" name="Line 522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69" name="Line 523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15" name="Group 524"/>
            <p:cNvGrpSpPr>
              <a:grpSpLocks/>
            </p:cNvGrpSpPr>
            <p:nvPr/>
          </p:nvGrpSpPr>
          <p:grpSpPr bwMode="auto">
            <a:xfrm>
              <a:off x="2486" y="1755"/>
              <a:ext cx="144" cy="144"/>
              <a:chOff x="768" y="2544"/>
              <a:chExt cx="144" cy="144"/>
            </a:xfrm>
          </p:grpSpPr>
          <p:sp>
            <p:nvSpPr>
              <p:cNvPr id="456" name="Oval 525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57" name="Oval 526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58" name="Oval 527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59" name="Oval 528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60" name="Line 529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61" name="Line 530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62" name="Line 531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16" name="Group 532"/>
            <p:cNvGrpSpPr>
              <a:grpSpLocks/>
            </p:cNvGrpSpPr>
            <p:nvPr/>
          </p:nvGrpSpPr>
          <p:grpSpPr bwMode="auto">
            <a:xfrm>
              <a:off x="2486" y="1947"/>
              <a:ext cx="144" cy="144"/>
              <a:chOff x="768" y="2544"/>
              <a:chExt cx="144" cy="144"/>
            </a:xfrm>
          </p:grpSpPr>
          <p:sp>
            <p:nvSpPr>
              <p:cNvPr id="449" name="Oval 533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50" name="Oval 534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51" name="Oval 535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52" name="Oval 536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53" name="Line 537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54" name="Line 538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55" name="Line 539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17" name="Group 540"/>
            <p:cNvGrpSpPr>
              <a:grpSpLocks/>
            </p:cNvGrpSpPr>
            <p:nvPr/>
          </p:nvGrpSpPr>
          <p:grpSpPr bwMode="auto">
            <a:xfrm>
              <a:off x="2486" y="3003"/>
              <a:ext cx="144" cy="144"/>
              <a:chOff x="768" y="2544"/>
              <a:chExt cx="144" cy="144"/>
            </a:xfrm>
          </p:grpSpPr>
          <p:sp>
            <p:nvSpPr>
              <p:cNvPr id="442" name="Oval 541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3" name="Oval 542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4" name="Oval 543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5" name="Oval 544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6" name="Line 545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7" name="Line 546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8" name="Line 547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18" name="Group 548"/>
            <p:cNvGrpSpPr>
              <a:grpSpLocks/>
            </p:cNvGrpSpPr>
            <p:nvPr/>
          </p:nvGrpSpPr>
          <p:grpSpPr bwMode="auto">
            <a:xfrm>
              <a:off x="2486" y="3198"/>
              <a:ext cx="144" cy="144"/>
              <a:chOff x="768" y="2544"/>
              <a:chExt cx="144" cy="144"/>
            </a:xfrm>
          </p:grpSpPr>
          <p:sp>
            <p:nvSpPr>
              <p:cNvPr id="435" name="Oval 549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6" name="Oval 550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7" name="Oval 551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8" name="Oval 552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9" name="Line 553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0" name="Line 554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1" name="Line 555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19" name="Group 556"/>
            <p:cNvGrpSpPr>
              <a:grpSpLocks/>
            </p:cNvGrpSpPr>
            <p:nvPr/>
          </p:nvGrpSpPr>
          <p:grpSpPr bwMode="auto">
            <a:xfrm>
              <a:off x="2486" y="3387"/>
              <a:ext cx="144" cy="144"/>
              <a:chOff x="768" y="2544"/>
              <a:chExt cx="144" cy="144"/>
            </a:xfrm>
          </p:grpSpPr>
          <p:sp>
            <p:nvSpPr>
              <p:cNvPr id="428" name="Oval 557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9" name="Oval 558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0" name="Oval 559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1" name="Oval 560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2" name="Line 561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3" name="Line 562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4" name="Line 563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420" name="Group 564"/>
            <p:cNvGrpSpPr>
              <a:grpSpLocks/>
            </p:cNvGrpSpPr>
            <p:nvPr/>
          </p:nvGrpSpPr>
          <p:grpSpPr bwMode="auto">
            <a:xfrm>
              <a:off x="2486" y="3570"/>
              <a:ext cx="144" cy="144"/>
              <a:chOff x="768" y="2544"/>
              <a:chExt cx="144" cy="144"/>
            </a:xfrm>
          </p:grpSpPr>
          <p:sp>
            <p:nvSpPr>
              <p:cNvPr id="421" name="Oval 565"/>
              <p:cNvSpPr>
                <a:spLocks noChangeArrowheads="1"/>
              </p:cNvSpPr>
              <p:nvPr/>
            </p:nvSpPr>
            <p:spPr bwMode="auto">
              <a:xfrm>
                <a:off x="768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2" name="Oval 566"/>
              <p:cNvSpPr>
                <a:spLocks noChangeArrowheads="1"/>
              </p:cNvSpPr>
              <p:nvPr/>
            </p:nvSpPr>
            <p:spPr bwMode="auto">
              <a:xfrm>
                <a:off x="864" y="254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3" name="Oval 567"/>
              <p:cNvSpPr>
                <a:spLocks noChangeArrowheads="1"/>
              </p:cNvSpPr>
              <p:nvPr/>
            </p:nvSpPr>
            <p:spPr bwMode="auto">
              <a:xfrm>
                <a:off x="768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4" name="Oval 568"/>
              <p:cNvSpPr>
                <a:spLocks noChangeArrowheads="1"/>
              </p:cNvSpPr>
              <p:nvPr/>
            </p:nvSpPr>
            <p:spPr bwMode="auto">
              <a:xfrm>
                <a:off x="864" y="2640"/>
                <a:ext cx="48" cy="48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5" name="Line 569"/>
              <p:cNvSpPr>
                <a:spLocks noChangeShapeType="1"/>
              </p:cNvSpPr>
              <p:nvPr/>
            </p:nvSpPr>
            <p:spPr bwMode="auto">
              <a:xfrm>
                <a:off x="816" y="26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6" name="Line 570"/>
              <p:cNvSpPr>
                <a:spLocks noChangeShapeType="1"/>
              </p:cNvSpPr>
              <p:nvPr/>
            </p:nvSpPr>
            <p:spPr bwMode="auto">
              <a:xfrm>
                <a:off x="816" y="2564"/>
                <a:ext cx="4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7" name="Line 571"/>
              <p:cNvSpPr>
                <a:spLocks noChangeShapeType="1"/>
              </p:cNvSpPr>
              <p:nvPr/>
            </p:nvSpPr>
            <p:spPr bwMode="auto">
              <a:xfrm>
                <a:off x="788" y="2592"/>
                <a:ext cx="102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4" name="向右箭號 3"/>
          <p:cNvSpPr/>
          <p:nvPr/>
        </p:nvSpPr>
        <p:spPr bwMode="auto">
          <a:xfrm>
            <a:off x="3275856" y="3789040"/>
            <a:ext cx="936104" cy="496888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19854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Capturing Local Correlation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But, we still want to capture the behavior of the same branch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&lt;100;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for(j=0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j&lt;3; </a:t>
            </a:r>
            <a:r>
              <a:rPr lang="en-US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zh-TW" alt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if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(aa==2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aa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0;</a:t>
            </a:r>
          </a:p>
          <a:p>
            <a:pPr marL="0" indent="0"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 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(bb==2) 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bb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0;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if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(aa!=bb) 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{...}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en-US" altLang="zh-TW" dirty="0"/>
          </a:p>
          <a:p>
            <a:r>
              <a:rPr lang="en-US" altLang="zh-TW" dirty="0"/>
              <a:t>Idea: have a per-branch history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register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15</a:t>
            </a:fld>
            <a:endParaRPr lang="zh-TW" altLang="zh-TW"/>
          </a:p>
        </p:txBody>
      </p:sp>
      <p:grpSp>
        <p:nvGrpSpPr>
          <p:cNvPr id="5" name="群組 4"/>
          <p:cNvGrpSpPr/>
          <p:nvPr/>
        </p:nvGrpSpPr>
        <p:grpSpPr>
          <a:xfrm>
            <a:off x="4691661" y="1484784"/>
            <a:ext cx="4452339" cy="4544685"/>
            <a:chOff x="4691661" y="1484784"/>
            <a:chExt cx="4452339" cy="4544685"/>
          </a:xfrm>
        </p:grpSpPr>
        <p:sp>
          <p:nvSpPr>
            <p:cNvPr id="6" name="Text Box 57"/>
            <p:cNvSpPr txBox="1">
              <a:spLocks noChangeArrowheads="1"/>
            </p:cNvSpPr>
            <p:nvPr/>
          </p:nvSpPr>
          <p:spPr bwMode="auto">
            <a:xfrm>
              <a:off x="6703814" y="1746394"/>
              <a:ext cx="93980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altLang="zh-TW" sz="1600"/>
                <a:t>Addr(B)</a:t>
              </a:r>
            </a:p>
          </p:txBody>
        </p:sp>
        <p:sp>
          <p:nvSpPr>
            <p:cNvPr id="7" name="Line 58"/>
            <p:cNvSpPr>
              <a:spLocks noChangeShapeType="1"/>
            </p:cNvSpPr>
            <p:nvPr/>
          </p:nvSpPr>
          <p:spPr bwMode="auto">
            <a:xfrm>
              <a:off x="7253089" y="2067069"/>
              <a:ext cx="228600" cy="381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Box 59"/>
            <p:cNvSpPr txBox="1">
              <a:spLocks noChangeArrowheads="1"/>
            </p:cNvSpPr>
            <p:nvPr/>
          </p:nvSpPr>
          <p:spPr bwMode="auto">
            <a:xfrm>
              <a:off x="7520739" y="1613803"/>
              <a:ext cx="1623261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 eaLnBrk="0" hangingPunct="0"/>
              <a:r>
                <a:rPr lang="en-US" altLang="zh-TW" sz="2000" dirty="0">
                  <a:latin typeface="+mn-lt"/>
                </a:rPr>
                <a:t>Per-</a:t>
              </a:r>
              <a:r>
                <a:rPr lang="en-US" altLang="zh-TW" sz="2000" dirty="0" err="1">
                  <a:latin typeface="+mn-lt"/>
                </a:rPr>
                <a:t>addr</a:t>
              </a:r>
              <a:r>
                <a:rPr lang="en-US" altLang="zh-TW" sz="2000" dirty="0">
                  <a:latin typeface="+mn-lt"/>
                </a:rPr>
                <a:t> </a:t>
              </a:r>
            </a:p>
            <a:p>
              <a:pPr algn="l" eaLnBrk="0" hangingPunct="0"/>
              <a:r>
                <a:rPr lang="en-US" altLang="zh-TW" sz="2000" dirty="0" smtClean="0">
                  <a:latin typeface="+mn-lt"/>
                </a:rPr>
                <a:t>PHTs (PPHTs</a:t>
              </a:r>
              <a:r>
                <a:rPr lang="en-US" altLang="zh-TW" sz="2000" dirty="0">
                  <a:latin typeface="+mn-lt"/>
                </a:rPr>
                <a:t>)</a:t>
              </a:r>
            </a:p>
          </p:txBody>
        </p:sp>
        <p:sp>
          <p:nvSpPr>
            <p:cNvPr id="9" name="Text Box 60"/>
            <p:cNvSpPr txBox="1">
              <a:spLocks noChangeArrowheads="1"/>
            </p:cNvSpPr>
            <p:nvPr/>
          </p:nvSpPr>
          <p:spPr bwMode="auto">
            <a:xfrm>
              <a:off x="4691661" y="1484784"/>
              <a:ext cx="741678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altLang="zh-TW" sz="2800" dirty="0" err="1">
                  <a:solidFill>
                    <a:srgbClr val="0000CC"/>
                  </a:solidFill>
                  <a:latin typeface="+mn-lt"/>
                </a:rPr>
                <a:t>PAp</a:t>
              </a:r>
              <a:endParaRPr lang="en-US" altLang="zh-TW" sz="2800" dirty="0">
                <a:solidFill>
                  <a:srgbClr val="0000CC"/>
                </a:solidFill>
                <a:latin typeface="+mn-lt"/>
              </a:endParaRPr>
            </a:p>
          </p:txBody>
        </p:sp>
        <p:sp>
          <p:nvSpPr>
            <p:cNvPr id="11" name="Line 82"/>
            <p:cNvSpPr>
              <a:spLocks noChangeShapeType="1"/>
            </p:cNvSpPr>
            <p:nvPr/>
          </p:nvSpPr>
          <p:spPr bwMode="auto">
            <a:xfrm flipV="1">
              <a:off x="6367264" y="2981469"/>
              <a:ext cx="473075" cy="1600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83"/>
            <p:cNvSpPr>
              <a:spLocks noChangeArrowheads="1"/>
            </p:cNvSpPr>
            <p:nvPr/>
          </p:nvSpPr>
          <p:spPr bwMode="auto">
            <a:xfrm>
              <a:off x="5833864" y="2448069"/>
              <a:ext cx="533400" cy="3048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84"/>
            <p:cNvSpPr>
              <a:spLocks noChangeArrowheads="1"/>
            </p:cNvSpPr>
            <p:nvPr/>
          </p:nvSpPr>
          <p:spPr bwMode="auto">
            <a:xfrm>
              <a:off x="5833864" y="2713182"/>
              <a:ext cx="533400" cy="2651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85"/>
            <p:cNvSpPr>
              <a:spLocks noChangeArrowheads="1"/>
            </p:cNvSpPr>
            <p:nvPr/>
          </p:nvSpPr>
          <p:spPr bwMode="auto">
            <a:xfrm>
              <a:off x="5833864" y="2978294"/>
              <a:ext cx="533400" cy="26511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Rectangle 86"/>
            <p:cNvSpPr>
              <a:spLocks noChangeArrowheads="1"/>
            </p:cNvSpPr>
            <p:nvPr/>
          </p:nvSpPr>
          <p:spPr bwMode="auto">
            <a:xfrm>
              <a:off x="5833864" y="4965844"/>
              <a:ext cx="533400" cy="265113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87"/>
            <p:cNvSpPr>
              <a:spLocks noChangeArrowheads="1"/>
            </p:cNvSpPr>
            <p:nvPr/>
          </p:nvSpPr>
          <p:spPr bwMode="auto">
            <a:xfrm>
              <a:off x="5833864" y="4435619"/>
              <a:ext cx="533400" cy="265113"/>
            </a:xfrm>
            <a:prstGeom prst="rect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88"/>
            <p:cNvSpPr txBox="1">
              <a:spLocks noChangeArrowheads="1"/>
            </p:cNvSpPr>
            <p:nvPr/>
          </p:nvSpPr>
          <p:spPr bwMode="auto">
            <a:xfrm>
              <a:off x="5918002" y="3276744"/>
              <a:ext cx="268287" cy="1187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altLang="zh-TW" sz="2400"/>
                <a:t>.</a:t>
              </a:r>
            </a:p>
            <a:p>
              <a:pPr algn="l" eaLnBrk="0" hangingPunct="0"/>
              <a:r>
                <a:rPr lang="en-US" altLang="zh-TW" sz="2400"/>
                <a:t>.</a:t>
              </a:r>
            </a:p>
            <a:p>
              <a:pPr algn="l" eaLnBrk="0" hangingPunct="0"/>
              <a:r>
                <a:rPr lang="en-US" altLang="zh-TW" sz="2400"/>
                <a:t>.</a:t>
              </a:r>
            </a:p>
          </p:txBody>
        </p:sp>
        <p:sp>
          <p:nvSpPr>
            <p:cNvPr id="18" name="Text Box 89"/>
            <p:cNvSpPr txBox="1">
              <a:spLocks noChangeArrowheads="1"/>
            </p:cNvSpPr>
            <p:nvPr/>
          </p:nvSpPr>
          <p:spPr bwMode="auto">
            <a:xfrm>
              <a:off x="5148064" y="3557732"/>
              <a:ext cx="952500" cy="3492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altLang="zh-TW" sz="1600"/>
                <a:t>Addr(B)</a:t>
              </a:r>
            </a:p>
          </p:txBody>
        </p:sp>
        <p:sp>
          <p:nvSpPr>
            <p:cNvPr id="19" name="Line 90"/>
            <p:cNvSpPr>
              <a:spLocks noChangeShapeType="1"/>
            </p:cNvSpPr>
            <p:nvPr/>
          </p:nvSpPr>
          <p:spPr bwMode="auto">
            <a:xfrm>
              <a:off x="5452864" y="3895869"/>
              <a:ext cx="381000" cy="609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 Box 91"/>
            <p:cNvSpPr txBox="1">
              <a:spLocks noChangeArrowheads="1"/>
            </p:cNvSpPr>
            <p:nvPr/>
          </p:nvSpPr>
          <p:spPr bwMode="auto">
            <a:xfrm>
              <a:off x="5452864" y="1757819"/>
              <a:ext cx="137160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altLang="zh-TW" sz="2000" dirty="0" smtClean="0">
                  <a:latin typeface="+mn-lt"/>
                </a:rPr>
                <a:t>Per-</a:t>
              </a:r>
              <a:r>
                <a:rPr lang="en-US" altLang="zh-TW" sz="2000" dirty="0" err="1" smtClean="0">
                  <a:latin typeface="+mn-lt"/>
                </a:rPr>
                <a:t>addr</a:t>
              </a:r>
              <a:r>
                <a:rPr lang="en-US" altLang="zh-TW" sz="2000" dirty="0" smtClean="0">
                  <a:latin typeface="+mn-lt"/>
                </a:rPr>
                <a:t> </a:t>
              </a:r>
              <a:endParaRPr lang="en-US" altLang="zh-TW" sz="2000" dirty="0">
                <a:latin typeface="+mn-lt"/>
              </a:endParaRPr>
            </a:p>
            <a:p>
              <a:pPr algn="l" eaLnBrk="0" hangingPunct="0"/>
              <a:r>
                <a:rPr lang="en-US" altLang="zh-TW" sz="2000" dirty="0">
                  <a:latin typeface="+mn-lt"/>
                </a:rPr>
                <a:t>BHT (PBHT)</a:t>
              </a:r>
            </a:p>
          </p:txBody>
        </p:sp>
        <p:sp>
          <p:nvSpPr>
            <p:cNvPr id="21" name="Text Box 348"/>
            <p:cNvSpPr txBox="1">
              <a:spLocks noChangeArrowheads="1"/>
            </p:cNvSpPr>
            <p:nvPr/>
          </p:nvSpPr>
          <p:spPr bwMode="auto">
            <a:xfrm>
              <a:off x="7675364" y="3859357"/>
              <a:ext cx="352425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altLang="zh-TW" sz="2400"/>
                <a:t>..</a:t>
              </a:r>
            </a:p>
          </p:txBody>
        </p:sp>
        <p:sp>
          <p:nvSpPr>
            <p:cNvPr id="22" name="Rectangle 349"/>
            <p:cNvSpPr>
              <a:spLocks noChangeArrowheads="1"/>
            </p:cNvSpPr>
            <p:nvPr/>
          </p:nvSpPr>
          <p:spPr bwMode="auto">
            <a:xfrm>
              <a:off x="6776839" y="2371869"/>
              <a:ext cx="1676400" cy="3657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" name="Group 350"/>
            <p:cNvGrpSpPr>
              <a:grpSpLocks/>
            </p:cNvGrpSpPr>
            <p:nvPr/>
          </p:nvGrpSpPr>
          <p:grpSpPr bwMode="auto">
            <a:xfrm>
              <a:off x="7326114" y="2448069"/>
              <a:ext cx="381000" cy="3505200"/>
              <a:chOff x="970" y="1536"/>
              <a:chExt cx="240" cy="2208"/>
            </a:xfrm>
          </p:grpSpPr>
          <p:sp>
            <p:nvSpPr>
              <p:cNvPr id="24" name="Rectangle 351"/>
              <p:cNvSpPr>
                <a:spLocks noChangeArrowheads="1"/>
              </p:cNvSpPr>
              <p:nvPr/>
            </p:nvSpPr>
            <p:spPr bwMode="auto">
              <a:xfrm>
                <a:off x="970" y="1536"/>
                <a:ext cx="240" cy="220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52"/>
              <p:cNvSpPr>
                <a:spLocks noChangeArrowheads="1"/>
              </p:cNvSpPr>
              <p:nvPr/>
            </p:nvSpPr>
            <p:spPr bwMode="auto">
              <a:xfrm>
                <a:off x="970" y="1728"/>
                <a:ext cx="240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353"/>
              <p:cNvSpPr>
                <a:spLocks noChangeArrowheads="1"/>
              </p:cNvSpPr>
              <p:nvPr/>
            </p:nvSpPr>
            <p:spPr bwMode="auto">
              <a:xfrm>
                <a:off x="970" y="1920"/>
                <a:ext cx="240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354"/>
              <p:cNvSpPr>
                <a:spLocks noChangeArrowheads="1"/>
              </p:cNvSpPr>
              <p:nvPr/>
            </p:nvSpPr>
            <p:spPr bwMode="auto">
              <a:xfrm>
                <a:off x="970" y="3360"/>
                <a:ext cx="240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355"/>
              <p:cNvSpPr>
                <a:spLocks noChangeArrowheads="1"/>
              </p:cNvSpPr>
              <p:nvPr/>
            </p:nvSpPr>
            <p:spPr bwMode="auto">
              <a:xfrm>
                <a:off x="970" y="2976"/>
                <a:ext cx="240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Text Box 356"/>
              <p:cNvSpPr txBox="1">
                <a:spLocks noChangeArrowheads="1"/>
              </p:cNvSpPr>
              <p:nvPr/>
            </p:nvSpPr>
            <p:spPr bwMode="auto">
              <a:xfrm>
                <a:off x="1008" y="2137"/>
                <a:ext cx="169" cy="7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 eaLnBrk="0" hangingPunct="0"/>
                <a:r>
                  <a:rPr lang="en-US" altLang="zh-TW" sz="2400"/>
                  <a:t>.</a:t>
                </a:r>
              </a:p>
              <a:p>
                <a:pPr algn="l" eaLnBrk="0" hangingPunct="0"/>
                <a:r>
                  <a:rPr lang="en-US" altLang="zh-TW" sz="2400"/>
                  <a:t>.</a:t>
                </a:r>
              </a:p>
              <a:p>
                <a:pPr algn="l" eaLnBrk="0" hangingPunct="0"/>
                <a:r>
                  <a:rPr lang="en-US" altLang="zh-TW" sz="2400"/>
                  <a:t>.</a:t>
                </a:r>
              </a:p>
            </p:txBody>
          </p:sp>
          <p:grpSp>
            <p:nvGrpSpPr>
              <p:cNvPr id="30" name="Group 357"/>
              <p:cNvGrpSpPr>
                <a:grpSpLocks/>
              </p:cNvGrpSpPr>
              <p:nvPr/>
            </p:nvGrpSpPr>
            <p:grpSpPr bwMode="auto">
              <a:xfrm>
                <a:off x="1008" y="1566"/>
                <a:ext cx="144" cy="144"/>
                <a:chOff x="768" y="2544"/>
                <a:chExt cx="144" cy="144"/>
              </a:xfrm>
            </p:grpSpPr>
            <p:sp>
              <p:nvSpPr>
                <p:cNvPr id="79" name="Oval 358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80" name="Oval 359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81" name="Oval 360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82" name="Oval 361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83" name="Line 362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84" name="Line 363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85" name="Line 364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1" name="Group 365"/>
              <p:cNvGrpSpPr>
                <a:grpSpLocks/>
              </p:cNvGrpSpPr>
              <p:nvPr/>
            </p:nvGrpSpPr>
            <p:grpSpPr bwMode="auto">
              <a:xfrm>
                <a:off x="1008" y="1755"/>
                <a:ext cx="144" cy="144"/>
                <a:chOff x="768" y="2544"/>
                <a:chExt cx="144" cy="144"/>
              </a:xfrm>
            </p:grpSpPr>
            <p:sp>
              <p:nvSpPr>
                <p:cNvPr id="72" name="Oval 366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3" name="Oval 367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4" name="Oval 368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5" name="Oval 369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6" name="Line 370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7" name="Line 371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8" name="Line 372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2" name="Group 373"/>
              <p:cNvGrpSpPr>
                <a:grpSpLocks/>
              </p:cNvGrpSpPr>
              <p:nvPr/>
            </p:nvGrpSpPr>
            <p:grpSpPr bwMode="auto">
              <a:xfrm>
                <a:off x="1008" y="1947"/>
                <a:ext cx="144" cy="144"/>
                <a:chOff x="768" y="2544"/>
                <a:chExt cx="144" cy="144"/>
              </a:xfrm>
            </p:grpSpPr>
            <p:sp>
              <p:nvSpPr>
                <p:cNvPr id="65" name="Oval 374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6" name="Oval 375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7" name="Oval 376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8" name="Oval 377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9" name="Line 378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0" name="Line 379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1" name="Line 380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3" name="Group 381"/>
              <p:cNvGrpSpPr>
                <a:grpSpLocks/>
              </p:cNvGrpSpPr>
              <p:nvPr/>
            </p:nvGrpSpPr>
            <p:grpSpPr bwMode="auto">
              <a:xfrm>
                <a:off x="1008" y="3003"/>
                <a:ext cx="144" cy="144"/>
                <a:chOff x="768" y="2544"/>
                <a:chExt cx="144" cy="144"/>
              </a:xfrm>
            </p:grpSpPr>
            <p:sp>
              <p:nvSpPr>
                <p:cNvPr id="58" name="Oval 382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9" name="Oval 383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0" name="Oval 384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1" name="Oval 385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2" name="Line 386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Line 387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4" name="Line 388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389"/>
              <p:cNvGrpSpPr>
                <a:grpSpLocks/>
              </p:cNvGrpSpPr>
              <p:nvPr/>
            </p:nvGrpSpPr>
            <p:grpSpPr bwMode="auto">
              <a:xfrm>
                <a:off x="1008" y="3198"/>
                <a:ext cx="144" cy="144"/>
                <a:chOff x="768" y="2544"/>
                <a:chExt cx="144" cy="144"/>
              </a:xfrm>
            </p:grpSpPr>
            <p:sp>
              <p:nvSpPr>
                <p:cNvPr id="51" name="Oval 390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2" name="Oval 391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3" name="Oval 392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4" name="Oval 393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5" name="Line 394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6" name="Line 395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7" name="Line 396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5" name="Group 397"/>
              <p:cNvGrpSpPr>
                <a:grpSpLocks/>
              </p:cNvGrpSpPr>
              <p:nvPr/>
            </p:nvGrpSpPr>
            <p:grpSpPr bwMode="auto">
              <a:xfrm>
                <a:off x="1008" y="3387"/>
                <a:ext cx="144" cy="144"/>
                <a:chOff x="768" y="2544"/>
                <a:chExt cx="144" cy="144"/>
              </a:xfrm>
            </p:grpSpPr>
            <p:sp>
              <p:nvSpPr>
                <p:cNvPr id="44" name="Oval 398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5" name="Oval 399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6" name="Oval 400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7" name="Oval 401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8" name="Line 402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9" name="Line 403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0" name="Line 404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6" name="Group 405"/>
              <p:cNvGrpSpPr>
                <a:grpSpLocks/>
              </p:cNvGrpSpPr>
              <p:nvPr/>
            </p:nvGrpSpPr>
            <p:grpSpPr bwMode="auto">
              <a:xfrm>
                <a:off x="1008" y="3570"/>
                <a:ext cx="144" cy="144"/>
                <a:chOff x="768" y="2544"/>
                <a:chExt cx="144" cy="144"/>
              </a:xfrm>
            </p:grpSpPr>
            <p:sp>
              <p:nvSpPr>
                <p:cNvPr id="37" name="Oval 406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8" name="Oval 407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9" name="Oval 408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" name="Oval 409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" name="Line 410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2" name="Line 411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3" name="Line 412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86" name="Group 413"/>
            <p:cNvGrpSpPr>
              <a:grpSpLocks/>
            </p:cNvGrpSpPr>
            <p:nvPr/>
          </p:nvGrpSpPr>
          <p:grpSpPr bwMode="auto">
            <a:xfrm>
              <a:off x="6854627" y="2448069"/>
              <a:ext cx="381000" cy="3505200"/>
              <a:chOff x="2448" y="1536"/>
              <a:chExt cx="240" cy="2208"/>
            </a:xfrm>
          </p:grpSpPr>
          <p:sp>
            <p:nvSpPr>
              <p:cNvPr id="87" name="Rectangle 414"/>
              <p:cNvSpPr>
                <a:spLocks noChangeArrowheads="1"/>
              </p:cNvSpPr>
              <p:nvPr/>
            </p:nvSpPr>
            <p:spPr bwMode="auto">
              <a:xfrm>
                <a:off x="2448" y="1536"/>
                <a:ext cx="240" cy="220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Rectangle 415"/>
              <p:cNvSpPr>
                <a:spLocks noChangeArrowheads="1"/>
              </p:cNvSpPr>
              <p:nvPr/>
            </p:nvSpPr>
            <p:spPr bwMode="auto">
              <a:xfrm>
                <a:off x="2448" y="1728"/>
                <a:ext cx="240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Rectangle 416"/>
              <p:cNvSpPr>
                <a:spLocks noChangeArrowheads="1"/>
              </p:cNvSpPr>
              <p:nvPr/>
            </p:nvSpPr>
            <p:spPr bwMode="auto">
              <a:xfrm>
                <a:off x="2448" y="1920"/>
                <a:ext cx="240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Rectangle 417"/>
              <p:cNvSpPr>
                <a:spLocks noChangeArrowheads="1"/>
              </p:cNvSpPr>
              <p:nvPr/>
            </p:nvSpPr>
            <p:spPr bwMode="auto">
              <a:xfrm>
                <a:off x="2448" y="3360"/>
                <a:ext cx="240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418"/>
              <p:cNvSpPr>
                <a:spLocks noChangeArrowheads="1"/>
              </p:cNvSpPr>
              <p:nvPr/>
            </p:nvSpPr>
            <p:spPr bwMode="auto">
              <a:xfrm>
                <a:off x="2448" y="2976"/>
                <a:ext cx="240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Text Box 419"/>
              <p:cNvSpPr txBox="1">
                <a:spLocks noChangeArrowheads="1"/>
              </p:cNvSpPr>
              <p:nvPr/>
            </p:nvSpPr>
            <p:spPr bwMode="auto">
              <a:xfrm>
                <a:off x="2486" y="2137"/>
                <a:ext cx="169" cy="7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 eaLnBrk="0" hangingPunct="0"/>
                <a:r>
                  <a:rPr lang="en-US" altLang="zh-TW" sz="2400"/>
                  <a:t>.</a:t>
                </a:r>
              </a:p>
              <a:p>
                <a:pPr algn="l" eaLnBrk="0" hangingPunct="0"/>
                <a:r>
                  <a:rPr lang="en-US" altLang="zh-TW" sz="2400"/>
                  <a:t>.</a:t>
                </a:r>
              </a:p>
              <a:p>
                <a:pPr algn="l" eaLnBrk="0" hangingPunct="0"/>
                <a:r>
                  <a:rPr lang="en-US" altLang="zh-TW" sz="2400"/>
                  <a:t>.</a:t>
                </a:r>
              </a:p>
            </p:txBody>
          </p:sp>
          <p:grpSp>
            <p:nvGrpSpPr>
              <p:cNvPr id="93" name="Group 420"/>
              <p:cNvGrpSpPr>
                <a:grpSpLocks/>
              </p:cNvGrpSpPr>
              <p:nvPr/>
            </p:nvGrpSpPr>
            <p:grpSpPr bwMode="auto">
              <a:xfrm>
                <a:off x="2486" y="1566"/>
                <a:ext cx="144" cy="144"/>
                <a:chOff x="768" y="2544"/>
                <a:chExt cx="144" cy="144"/>
              </a:xfrm>
            </p:grpSpPr>
            <p:sp>
              <p:nvSpPr>
                <p:cNvPr id="142" name="Oval 421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43" name="Oval 422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44" name="Oval 423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45" name="Oval 424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46" name="Line 425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47" name="Line 426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Line 427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94" name="Group 428"/>
              <p:cNvGrpSpPr>
                <a:grpSpLocks/>
              </p:cNvGrpSpPr>
              <p:nvPr/>
            </p:nvGrpSpPr>
            <p:grpSpPr bwMode="auto">
              <a:xfrm>
                <a:off x="2486" y="1755"/>
                <a:ext cx="144" cy="144"/>
                <a:chOff x="768" y="2544"/>
                <a:chExt cx="144" cy="144"/>
              </a:xfrm>
            </p:grpSpPr>
            <p:sp>
              <p:nvSpPr>
                <p:cNvPr id="135" name="Oval 429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6" name="Oval 430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7" name="Oval 431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8" name="Oval 432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9" name="Line 433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40" name="Line 434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41" name="Line 435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95" name="Group 436"/>
              <p:cNvGrpSpPr>
                <a:grpSpLocks/>
              </p:cNvGrpSpPr>
              <p:nvPr/>
            </p:nvGrpSpPr>
            <p:grpSpPr bwMode="auto">
              <a:xfrm>
                <a:off x="2486" y="1947"/>
                <a:ext cx="144" cy="144"/>
                <a:chOff x="768" y="2544"/>
                <a:chExt cx="144" cy="144"/>
              </a:xfrm>
            </p:grpSpPr>
            <p:sp>
              <p:nvSpPr>
                <p:cNvPr id="128" name="Oval 437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9" name="Oval 438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0" name="Oval 439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1" name="Oval 440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2" name="Line 441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3" name="Line 442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4" name="Line 443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96" name="Group 444"/>
              <p:cNvGrpSpPr>
                <a:grpSpLocks/>
              </p:cNvGrpSpPr>
              <p:nvPr/>
            </p:nvGrpSpPr>
            <p:grpSpPr bwMode="auto">
              <a:xfrm>
                <a:off x="2486" y="3003"/>
                <a:ext cx="144" cy="144"/>
                <a:chOff x="768" y="2544"/>
                <a:chExt cx="144" cy="144"/>
              </a:xfrm>
            </p:grpSpPr>
            <p:sp>
              <p:nvSpPr>
                <p:cNvPr id="121" name="Oval 445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2" name="Oval 446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3" name="Oval 447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4" name="Oval 448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5" name="Line 449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Line 450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7" name="Line 451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97" name="Group 452"/>
              <p:cNvGrpSpPr>
                <a:grpSpLocks/>
              </p:cNvGrpSpPr>
              <p:nvPr/>
            </p:nvGrpSpPr>
            <p:grpSpPr bwMode="auto">
              <a:xfrm>
                <a:off x="2486" y="3198"/>
                <a:ext cx="144" cy="144"/>
                <a:chOff x="768" y="2544"/>
                <a:chExt cx="144" cy="144"/>
              </a:xfrm>
            </p:grpSpPr>
            <p:sp>
              <p:nvSpPr>
                <p:cNvPr id="114" name="Oval 453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5" name="Oval 454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6" name="Oval 455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7" name="Oval 456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8" name="Line 457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9" name="Line 458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20" name="Line 459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98" name="Group 460"/>
              <p:cNvGrpSpPr>
                <a:grpSpLocks/>
              </p:cNvGrpSpPr>
              <p:nvPr/>
            </p:nvGrpSpPr>
            <p:grpSpPr bwMode="auto">
              <a:xfrm>
                <a:off x="2486" y="3387"/>
                <a:ext cx="144" cy="144"/>
                <a:chOff x="768" y="2544"/>
                <a:chExt cx="144" cy="144"/>
              </a:xfrm>
            </p:grpSpPr>
            <p:sp>
              <p:nvSpPr>
                <p:cNvPr id="107" name="Oval 461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8" name="Oval 462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9" name="Oval 463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0" name="Oval 464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1" name="Line 465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2" name="Line 466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13" name="Line 467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99" name="Group 468"/>
              <p:cNvGrpSpPr>
                <a:grpSpLocks/>
              </p:cNvGrpSpPr>
              <p:nvPr/>
            </p:nvGrpSpPr>
            <p:grpSpPr bwMode="auto">
              <a:xfrm>
                <a:off x="2486" y="3570"/>
                <a:ext cx="144" cy="144"/>
                <a:chOff x="768" y="2544"/>
                <a:chExt cx="144" cy="144"/>
              </a:xfrm>
            </p:grpSpPr>
            <p:sp>
              <p:nvSpPr>
                <p:cNvPr id="100" name="Oval 469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1" name="Oval 470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2" name="Oval 471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3" name="Oval 472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4" name="Line 473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5" name="Line 474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06" name="Line 475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49" name="Group 476"/>
            <p:cNvGrpSpPr>
              <a:grpSpLocks/>
            </p:cNvGrpSpPr>
            <p:nvPr/>
          </p:nvGrpSpPr>
          <p:grpSpPr bwMode="auto">
            <a:xfrm>
              <a:off x="7978577" y="2448069"/>
              <a:ext cx="381000" cy="3505200"/>
              <a:chOff x="2448" y="1536"/>
              <a:chExt cx="240" cy="2208"/>
            </a:xfrm>
          </p:grpSpPr>
          <p:sp>
            <p:nvSpPr>
              <p:cNvPr id="150" name="Rectangle 477"/>
              <p:cNvSpPr>
                <a:spLocks noChangeArrowheads="1"/>
              </p:cNvSpPr>
              <p:nvPr/>
            </p:nvSpPr>
            <p:spPr bwMode="auto">
              <a:xfrm>
                <a:off x="2448" y="1536"/>
                <a:ext cx="240" cy="220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1" name="Rectangle 478"/>
              <p:cNvSpPr>
                <a:spLocks noChangeArrowheads="1"/>
              </p:cNvSpPr>
              <p:nvPr/>
            </p:nvSpPr>
            <p:spPr bwMode="auto">
              <a:xfrm>
                <a:off x="2448" y="1728"/>
                <a:ext cx="240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" name="Rectangle 479"/>
              <p:cNvSpPr>
                <a:spLocks noChangeArrowheads="1"/>
              </p:cNvSpPr>
              <p:nvPr/>
            </p:nvSpPr>
            <p:spPr bwMode="auto">
              <a:xfrm>
                <a:off x="2448" y="1920"/>
                <a:ext cx="240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" name="Rectangle 480"/>
              <p:cNvSpPr>
                <a:spLocks noChangeArrowheads="1"/>
              </p:cNvSpPr>
              <p:nvPr/>
            </p:nvSpPr>
            <p:spPr bwMode="auto">
              <a:xfrm>
                <a:off x="2448" y="3360"/>
                <a:ext cx="240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" name="Rectangle 481"/>
              <p:cNvSpPr>
                <a:spLocks noChangeArrowheads="1"/>
              </p:cNvSpPr>
              <p:nvPr/>
            </p:nvSpPr>
            <p:spPr bwMode="auto">
              <a:xfrm>
                <a:off x="2448" y="2976"/>
                <a:ext cx="240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" name="Text Box 482"/>
              <p:cNvSpPr txBox="1">
                <a:spLocks noChangeArrowheads="1"/>
              </p:cNvSpPr>
              <p:nvPr/>
            </p:nvSpPr>
            <p:spPr bwMode="auto">
              <a:xfrm>
                <a:off x="2486" y="2137"/>
                <a:ext cx="169" cy="7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 eaLnBrk="0" hangingPunct="0"/>
                <a:r>
                  <a:rPr lang="en-US" altLang="zh-TW" sz="2400"/>
                  <a:t>.</a:t>
                </a:r>
              </a:p>
              <a:p>
                <a:pPr algn="l" eaLnBrk="0" hangingPunct="0"/>
                <a:r>
                  <a:rPr lang="en-US" altLang="zh-TW" sz="2400"/>
                  <a:t>.</a:t>
                </a:r>
              </a:p>
              <a:p>
                <a:pPr algn="l" eaLnBrk="0" hangingPunct="0"/>
                <a:r>
                  <a:rPr lang="en-US" altLang="zh-TW" sz="2400"/>
                  <a:t>.</a:t>
                </a:r>
              </a:p>
            </p:txBody>
          </p:sp>
          <p:grpSp>
            <p:nvGrpSpPr>
              <p:cNvPr id="156" name="Group 483"/>
              <p:cNvGrpSpPr>
                <a:grpSpLocks/>
              </p:cNvGrpSpPr>
              <p:nvPr/>
            </p:nvGrpSpPr>
            <p:grpSpPr bwMode="auto">
              <a:xfrm>
                <a:off x="2486" y="1566"/>
                <a:ext cx="144" cy="144"/>
                <a:chOff x="768" y="2544"/>
                <a:chExt cx="144" cy="144"/>
              </a:xfrm>
            </p:grpSpPr>
            <p:sp>
              <p:nvSpPr>
                <p:cNvPr id="205" name="Oval 484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Oval 485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Oval 486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08" name="Oval 487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Line 488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Line 489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Line 490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57" name="Group 491"/>
              <p:cNvGrpSpPr>
                <a:grpSpLocks/>
              </p:cNvGrpSpPr>
              <p:nvPr/>
            </p:nvGrpSpPr>
            <p:grpSpPr bwMode="auto">
              <a:xfrm>
                <a:off x="2486" y="1755"/>
                <a:ext cx="144" cy="144"/>
                <a:chOff x="768" y="2544"/>
                <a:chExt cx="144" cy="144"/>
              </a:xfrm>
            </p:grpSpPr>
            <p:sp>
              <p:nvSpPr>
                <p:cNvPr id="198" name="Oval 492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Oval 493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00" name="Oval 494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Oval 495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Line 496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Line 497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04" name="Line 498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58" name="Group 499"/>
              <p:cNvGrpSpPr>
                <a:grpSpLocks/>
              </p:cNvGrpSpPr>
              <p:nvPr/>
            </p:nvGrpSpPr>
            <p:grpSpPr bwMode="auto">
              <a:xfrm>
                <a:off x="2486" y="1947"/>
                <a:ext cx="144" cy="144"/>
                <a:chOff x="768" y="2544"/>
                <a:chExt cx="144" cy="144"/>
              </a:xfrm>
            </p:grpSpPr>
            <p:sp>
              <p:nvSpPr>
                <p:cNvPr id="191" name="Oval 500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92" name="Oval 501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Oval 502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Oval 503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Line 504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96" name="Line 505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Line 506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59" name="Group 507"/>
              <p:cNvGrpSpPr>
                <a:grpSpLocks/>
              </p:cNvGrpSpPr>
              <p:nvPr/>
            </p:nvGrpSpPr>
            <p:grpSpPr bwMode="auto">
              <a:xfrm>
                <a:off x="2486" y="3003"/>
                <a:ext cx="144" cy="144"/>
                <a:chOff x="768" y="2544"/>
                <a:chExt cx="144" cy="144"/>
              </a:xfrm>
            </p:grpSpPr>
            <p:sp>
              <p:nvSpPr>
                <p:cNvPr id="184" name="Oval 508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5" name="Oval 509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6" name="Oval 510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7" name="Oval 511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8" name="Line 512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Line 513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Line 514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60" name="Group 515"/>
              <p:cNvGrpSpPr>
                <a:grpSpLocks/>
              </p:cNvGrpSpPr>
              <p:nvPr/>
            </p:nvGrpSpPr>
            <p:grpSpPr bwMode="auto">
              <a:xfrm>
                <a:off x="2486" y="3198"/>
                <a:ext cx="144" cy="144"/>
                <a:chOff x="768" y="2544"/>
                <a:chExt cx="144" cy="144"/>
              </a:xfrm>
            </p:grpSpPr>
            <p:sp>
              <p:nvSpPr>
                <p:cNvPr id="177" name="Oval 516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Oval 517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9" name="Oval 518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0" name="Oval 519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1" name="Line 520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2" name="Line 521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3" name="Line 522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61" name="Group 523"/>
              <p:cNvGrpSpPr>
                <a:grpSpLocks/>
              </p:cNvGrpSpPr>
              <p:nvPr/>
            </p:nvGrpSpPr>
            <p:grpSpPr bwMode="auto">
              <a:xfrm>
                <a:off x="2486" y="3387"/>
                <a:ext cx="144" cy="144"/>
                <a:chOff x="768" y="2544"/>
                <a:chExt cx="144" cy="144"/>
              </a:xfrm>
            </p:grpSpPr>
            <p:sp>
              <p:nvSpPr>
                <p:cNvPr id="170" name="Oval 524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1" name="Oval 525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2" name="Oval 526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3" name="Oval 527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Line 528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5" name="Line 529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Line 530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62" name="Group 531"/>
              <p:cNvGrpSpPr>
                <a:grpSpLocks/>
              </p:cNvGrpSpPr>
              <p:nvPr/>
            </p:nvGrpSpPr>
            <p:grpSpPr bwMode="auto">
              <a:xfrm>
                <a:off x="2486" y="3570"/>
                <a:ext cx="144" cy="144"/>
                <a:chOff x="768" y="2544"/>
                <a:chExt cx="144" cy="144"/>
              </a:xfrm>
            </p:grpSpPr>
            <p:sp>
              <p:nvSpPr>
                <p:cNvPr id="163" name="Oval 532"/>
                <p:cNvSpPr>
                  <a:spLocks noChangeArrowheads="1"/>
                </p:cNvSpPr>
                <p:nvPr/>
              </p:nvSpPr>
              <p:spPr bwMode="auto">
                <a:xfrm>
                  <a:off x="768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Oval 533"/>
                <p:cNvSpPr>
                  <a:spLocks noChangeArrowheads="1"/>
                </p:cNvSpPr>
                <p:nvPr/>
              </p:nvSpPr>
              <p:spPr bwMode="auto">
                <a:xfrm>
                  <a:off x="864" y="2544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Oval 534"/>
                <p:cNvSpPr>
                  <a:spLocks noChangeArrowheads="1"/>
                </p:cNvSpPr>
                <p:nvPr/>
              </p:nvSpPr>
              <p:spPr bwMode="auto">
                <a:xfrm>
                  <a:off x="768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Oval 535"/>
                <p:cNvSpPr>
                  <a:spLocks noChangeArrowheads="1"/>
                </p:cNvSpPr>
                <p:nvPr/>
              </p:nvSpPr>
              <p:spPr bwMode="auto">
                <a:xfrm>
                  <a:off x="864" y="2640"/>
                  <a:ext cx="48" cy="48"/>
                </a:xfrm>
                <a:prstGeom prst="ellipse">
                  <a:avLst/>
                </a:prstGeom>
                <a:solidFill>
                  <a:srgbClr val="00FF00"/>
                </a:solidFill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7" name="Line 536"/>
                <p:cNvSpPr>
                  <a:spLocks noChangeShapeType="1"/>
                </p:cNvSpPr>
                <p:nvPr/>
              </p:nvSpPr>
              <p:spPr bwMode="auto">
                <a:xfrm>
                  <a:off x="816" y="26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Line 537"/>
                <p:cNvSpPr>
                  <a:spLocks noChangeShapeType="1"/>
                </p:cNvSpPr>
                <p:nvPr/>
              </p:nvSpPr>
              <p:spPr bwMode="auto">
                <a:xfrm>
                  <a:off x="816" y="2564"/>
                  <a:ext cx="4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Line 538"/>
                <p:cNvSpPr>
                  <a:spLocks noChangeShapeType="1"/>
                </p:cNvSpPr>
                <p:nvPr/>
              </p:nvSpPr>
              <p:spPr bwMode="auto">
                <a:xfrm>
                  <a:off x="788" y="2592"/>
                  <a:ext cx="102" cy="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4032" name="向右箭號 44031"/>
          <p:cNvSpPr/>
          <p:nvPr/>
        </p:nvSpPr>
        <p:spPr bwMode="auto">
          <a:xfrm>
            <a:off x="425450" y="2371869"/>
            <a:ext cx="474142" cy="409059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5916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Hybrid Branch Predictor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Some branches correlated to global history, some correlated to local history</a:t>
            </a:r>
          </a:p>
          <a:p>
            <a:pPr lvl="1"/>
            <a:r>
              <a:rPr lang="en-US" altLang="zh-TW" dirty="0" smtClean="0"/>
              <a:t>Use more than one type of predictors and select “</a:t>
            </a:r>
            <a:r>
              <a:rPr lang="en-US" altLang="ja-JP" dirty="0" smtClean="0"/>
              <a:t>best”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16</a:t>
            </a:fld>
            <a:endParaRPr lang="zh-TW" altLang="zh-TW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4300538" y="2636912"/>
            <a:ext cx="619125" cy="1374775"/>
          </a:xfrm>
          <a:prstGeom prst="roundRect">
            <a:avLst>
              <a:gd name="adj" fmla="val 16667"/>
            </a:avLst>
          </a:prstGeom>
          <a:solidFill>
            <a:srgbClr val="0000CC"/>
          </a:solidFill>
          <a:ln w="19050">
            <a:solidFill>
              <a:schemeClr val="tx1"/>
            </a:solidFill>
            <a:round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>
            <a:spAutoFit/>
          </a:bodyPr>
          <a:lstStyle/>
          <a:p>
            <a:pPr eaLnBrk="0" hangingPunct="0"/>
            <a:endParaRPr lang="en-US" sz="1600">
              <a:latin typeface="Verdana" pitchFamily="34" charset="0"/>
            </a:endParaRPr>
          </a:p>
          <a:p>
            <a:pPr eaLnBrk="0" hangingPunct="0"/>
            <a:endParaRPr lang="en-US" sz="1600">
              <a:latin typeface="Verdana" pitchFamily="34" charset="0"/>
            </a:endParaRPr>
          </a:p>
          <a:p>
            <a:pPr eaLnBrk="0" hangingPunct="0"/>
            <a:r>
              <a:rPr lang="en-US" sz="1600"/>
              <a:t> </a:t>
            </a:r>
            <a:r>
              <a:rPr lang="en-US" sz="1600">
                <a:solidFill>
                  <a:schemeClr val="bg1"/>
                </a:solidFill>
              </a:rPr>
              <a:t>P0</a:t>
            </a:r>
            <a:r>
              <a:rPr lang="en-US" sz="1600">
                <a:latin typeface="Verdana" pitchFamily="34" charset="0"/>
              </a:rPr>
              <a:t> </a:t>
            </a:r>
          </a:p>
          <a:p>
            <a:pPr eaLnBrk="0" hangingPunct="0"/>
            <a:endParaRPr lang="en-US" sz="1600">
              <a:solidFill>
                <a:schemeClr val="bg1"/>
              </a:solidFill>
              <a:latin typeface="Verdana" pitchFamily="34" charset="0"/>
            </a:endParaRPr>
          </a:p>
          <a:p>
            <a:pPr eaLnBrk="0" hangingPunct="0"/>
            <a:r>
              <a:rPr lang="en-US" sz="1600">
                <a:latin typeface="Verdana" pitchFamily="34" charset="0"/>
              </a:rPr>
              <a:t> </a:t>
            </a: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5476875" y="2638499"/>
            <a:ext cx="619125" cy="1374775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tx1"/>
            </a:solidFill>
            <a:round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>
            <a:spAutoFit/>
          </a:bodyPr>
          <a:lstStyle/>
          <a:p>
            <a:pPr eaLnBrk="0" hangingPunct="0"/>
            <a:endParaRPr lang="en-US" sz="1600">
              <a:solidFill>
                <a:schemeClr val="bg1"/>
              </a:solidFill>
              <a:latin typeface="Verdana" pitchFamily="34" charset="0"/>
            </a:endParaRPr>
          </a:p>
          <a:p>
            <a:pPr eaLnBrk="0" hangingPunct="0"/>
            <a:endParaRPr lang="en-US" sz="1600">
              <a:solidFill>
                <a:schemeClr val="bg1"/>
              </a:solidFill>
              <a:latin typeface="Verdana" pitchFamily="34" charset="0"/>
            </a:endParaRPr>
          </a:p>
          <a:p>
            <a:pPr eaLnBrk="0" hangingPunct="0"/>
            <a:r>
              <a:rPr lang="en-US" sz="1600">
                <a:solidFill>
                  <a:schemeClr val="bg1"/>
                </a:solidFill>
              </a:rPr>
              <a:t> P1</a:t>
            </a:r>
            <a:r>
              <a:rPr lang="en-US" sz="1600">
                <a:solidFill>
                  <a:schemeClr val="bg1"/>
                </a:solidFill>
                <a:latin typeface="Verdana" pitchFamily="34" charset="0"/>
              </a:rPr>
              <a:t> </a:t>
            </a:r>
          </a:p>
          <a:p>
            <a:pPr eaLnBrk="0" hangingPunct="0"/>
            <a:endParaRPr lang="en-US" sz="1600">
              <a:solidFill>
                <a:schemeClr val="bg1"/>
              </a:solidFill>
              <a:latin typeface="Verdana" pitchFamily="34" charset="0"/>
            </a:endParaRPr>
          </a:p>
          <a:p>
            <a:pPr eaLnBrk="0" hangingPunct="0"/>
            <a:r>
              <a:rPr lang="en-US" sz="1600">
                <a:solidFill>
                  <a:schemeClr val="bg1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auto">
          <a:xfrm>
            <a:off x="4376738" y="4546674"/>
            <a:ext cx="1676400" cy="533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 type="none" w="lg" len="lg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>
            <a:off x="4681538" y="4013274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5824538" y="4013274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3281363" y="2946474"/>
            <a:ext cx="381000" cy="258603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3281363" y="3251274"/>
            <a:ext cx="381000" cy="304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3281363" y="3556074"/>
            <a:ext cx="381000" cy="304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281363" y="5232474"/>
            <a:ext cx="381000" cy="304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3341688" y="3900562"/>
            <a:ext cx="268287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400"/>
              <a:t>.</a:t>
            </a:r>
          </a:p>
          <a:p>
            <a:pPr algn="l" eaLnBrk="0" hangingPunct="0"/>
            <a:r>
              <a:rPr lang="en-US" altLang="zh-TW" sz="2400"/>
              <a:t>.</a:t>
            </a:r>
          </a:p>
          <a:p>
            <a:pPr algn="l" eaLnBrk="0" hangingPunct="0"/>
            <a:r>
              <a:rPr lang="en-US" altLang="zh-TW" sz="2400"/>
              <a:t>.</a:t>
            </a:r>
          </a:p>
        </p:txBody>
      </p: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3341688" y="2994099"/>
            <a:ext cx="228600" cy="228600"/>
            <a:chOff x="768" y="2544"/>
            <a:chExt cx="144" cy="144"/>
          </a:xfrm>
        </p:grpSpPr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768" y="2544"/>
              <a:ext cx="48" cy="4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864" y="2544"/>
              <a:ext cx="48" cy="4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768" y="2640"/>
              <a:ext cx="48" cy="48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864" y="2640"/>
              <a:ext cx="48" cy="48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0" name="Line 23"/>
            <p:cNvSpPr>
              <a:spLocks noChangeShapeType="1"/>
            </p:cNvSpPr>
            <p:nvPr/>
          </p:nvSpPr>
          <p:spPr bwMode="auto">
            <a:xfrm>
              <a:off x="816" y="2664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1" name="Line 24"/>
            <p:cNvSpPr>
              <a:spLocks noChangeShapeType="1"/>
            </p:cNvSpPr>
            <p:nvPr/>
          </p:nvSpPr>
          <p:spPr bwMode="auto">
            <a:xfrm>
              <a:off x="816" y="2564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2" name="Line 25"/>
            <p:cNvSpPr>
              <a:spLocks noChangeShapeType="1"/>
            </p:cNvSpPr>
            <p:nvPr/>
          </p:nvSpPr>
          <p:spPr bwMode="auto">
            <a:xfrm>
              <a:off x="788" y="2592"/>
              <a:ext cx="102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23" name="Group 26"/>
          <p:cNvGrpSpPr>
            <a:grpSpLocks/>
          </p:cNvGrpSpPr>
          <p:nvPr/>
        </p:nvGrpSpPr>
        <p:grpSpPr bwMode="auto">
          <a:xfrm>
            <a:off x="3341688" y="3294137"/>
            <a:ext cx="228600" cy="228600"/>
            <a:chOff x="768" y="2544"/>
            <a:chExt cx="144" cy="144"/>
          </a:xfrm>
        </p:grpSpPr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768" y="2544"/>
              <a:ext cx="48" cy="4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864" y="2544"/>
              <a:ext cx="48" cy="4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768" y="2640"/>
              <a:ext cx="48" cy="48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864" y="2640"/>
              <a:ext cx="48" cy="48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8" name="Line 31"/>
            <p:cNvSpPr>
              <a:spLocks noChangeShapeType="1"/>
            </p:cNvSpPr>
            <p:nvPr/>
          </p:nvSpPr>
          <p:spPr bwMode="auto">
            <a:xfrm>
              <a:off x="816" y="2664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9" name="Line 32"/>
            <p:cNvSpPr>
              <a:spLocks noChangeShapeType="1"/>
            </p:cNvSpPr>
            <p:nvPr/>
          </p:nvSpPr>
          <p:spPr bwMode="auto">
            <a:xfrm>
              <a:off x="816" y="2564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0" name="Line 33"/>
            <p:cNvSpPr>
              <a:spLocks noChangeShapeType="1"/>
            </p:cNvSpPr>
            <p:nvPr/>
          </p:nvSpPr>
          <p:spPr bwMode="auto">
            <a:xfrm>
              <a:off x="788" y="2592"/>
              <a:ext cx="102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31" name="Group 34"/>
          <p:cNvGrpSpPr>
            <a:grpSpLocks/>
          </p:cNvGrpSpPr>
          <p:nvPr/>
        </p:nvGrpSpPr>
        <p:grpSpPr bwMode="auto">
          <a:xfrm>
            <a:off x="3341688" y="3598937"/>
            <a:ext cx="228600" cy="228600"/>
            <a:chOff x="768" y="2544"/>
            <a:chExt cx="144" cy="144"/>
          </a:xfrm>
        </p:grpSpPr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768" y="2544"/>
              <a:ext cx="48" cy="4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864" y="2544"/>
              <a:ext cx="48" cy="4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768" y="2640"/>
              <a:ext cx="48" cy="48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864" y="2640"/>
              <a:ext cx="48" cy="48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" name="Line 39"/>
            <p:cNvSpPr>
              <a:spLocks noChangeShapeType="1"/>
            </p:cNvSpPr>
            <p:nvPr/>
          </p:nvSpPr>
          <p:spPr bwMode="auto">
            <a:xfrm>
              <a:off x="816" y="2664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7" name="Line 40"/>
            <p:cNvSpPr>
              <a:spLocks noChangeShapeType="1"/>
            </p:cNvSpPr>
            <p:nvPr/>
          </p:nvSpPr>
          <p:spPr bwMode="auto">
            <a:xfrm>
              <a:off x="816" y="2564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8" name="Line 41"/>
            <p:cNvSpPr>
              <a:spLocks noChangeShapeType="1"/>
            </p:cNvSpPr>
            <p:nvPr/>
          </p:nvSpPr>
          <p:spPr bwMode="auto">
            <a:xfrm>
              <a:off x="788" y="2592"/>
              <a:ext cx="102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9" name="Text Box 50"/>
          <p:cNvSpPr txBox="1">
            <a:spLocks noChangeArrowheads="1"/>
          </p:cNvSpPr>
          <p:nvPr/>
        </p:nvSpPr>
        <p:spPr bwMode="auto">
          <a:xfrm>
            <a:off x="2267744" y="5613474"/>
            <a:ext cx="262413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/>
            <a:r>
              <a:rPr lang="en-US" sz="1600" b="0" dirty="0"/>
              <a:t>Choice (or Meta) </a:t>
            </a:r>
            <a:r>
              <a:rPr lang="en-US" sz="1600" b="0" dirty="0" smtClean="0"/>
              <a:t>Predictor</a:t>
            </a:r>
            <a:endParaRPr lang="en-US" sz="1600" b="0" dirty="0"/>
          </a:p>
        </p:txBody>
      </p:sp>
      <p:grpSp>
        <p:nvGrpSpPr>
          <p:cNvPr id="40" name="Group 80"/>
          <p:cNvGrpSpPr>
            <a:grpSpLocks/>
          </p:cNvGrpSpPr>
          <p:nvPr/>
        </p:nvGrpSpPr>
        <p:grpSpPr bwMode="auto">
          <a:xfrm>
            <a:off x="3340100" y="5278512"/>
            <a:ext cx="228600" cy="228600"/>
            <a:chOff x="768" y="2544"/>
            <a:chExt cx="144" cy="144"/>
          </a:xfrm>
        </p:grpSpPr>
        <p:sp>
          <p:nvSpPr>
            <p:cNvPr id="41" name="Oval 81"/>
            <p:cNvSpPr>
              <a:spLocks noChangeArrowheads="1"/>
            </p:cNvSpPr>
            <p:nvPr/>
          </p:nvSpPr>
          <p:spPr bwMode="auto">
            <a:xfrm>
              <a:off x="768" y="2544"/>
              <a:ext cx="48" cy="4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2" name="Oval 82"/>
            <p:cNvSpPr>
              <a:spLocks noChangeArrowheads="1"/>
            </p:cNvSpPr>
            <p:nvPr/>
          </p:nvSpPr>
          <p:spPr bwMode="auto">
            <a:xfrm>
              <a:off x="864" y="2544"/>
              <a:ext cx="48" cy="48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3" name="Oval 83"/>
            <p:cNvSpPr>
              <a:spLocks noChangeArrowheads="1"/>
            </p:cNvSpPr>
            <p:nvPr/>
          </p:nvSpPr>
          <p:spPr bwMode="auto">
            <a:xfrm>
              <a:off x="768" y="2640"/>
              <a:ext cx="48" cy="48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4" name="Oval 84"/>
            <p:cNvSpPr>
              <a:spLocks noChangeArrowheads="1"/>
            </p:cNvSpPr>
            <p:nvPr/>
          </p:nvSpPr>
          <p:spPr bwMode="auto">
            <a:xfrm>
              <a:off x="864" y="2640"/>
              <a:ext cx="48" cy="48"/>
            </a:xfrm>
            <a:prstGeom prst="ellipse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5" name="Line 85"/>
            <p:cNvSpPr>
              <a:spLocks noChangeShapeType="1"/>
            </p:cNvSpPr>
            <p:nvPr/>
          </p:nvSpPr>
          <p:spPr bwMode="auto">
            <a:xfrm>
              <a:off x="816" y="2664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46" name="Line 86"/>
            <p:cNvSpPr>
              <a:spLocks noChangeShapeType="1"/>
            </p:cNvSpPr>
            <p:nvPr/>
          </p:nvSpPr>
          <p:spPr bwMode="auto">
            <a:xfrm>
              <a:off x="816" y="2564"/>
              <a:ext cx="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47" name="Line 87"/>
            <p:cNvSpPr>
              <a:spLocks noChangeShapeType="1"/>
            </p:cNvSpPr>
            <p:nvPr/>
          </p:nvSpPr>
          <p:spPr bwMode="auto">
            <a:xfrm>
              <a:off x="788" y="2592"/>
              <a:ext cx="102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48" name="Line 88"/>
          <p:cNvSpPr>
            <a:spLocks noChangeShapeType="1"/>
          </p:cNvSpPr>
          <p:nvPr/>
        </p:nvSpPr>
        <p:spPr bwMode="auto">
          <a:xfrm>
            <a:off x="3690938" y="4851474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" name="Text Box 89"/>
          <p:cNvSpPr txBox="1">
            <a:spLocks noChangeArrowheads="1"/>
          </p:cNvSpPr>
          <p:nvPr/>
        </p:nvSpPr>
        <p:spPr bwMode="auto">
          <a:xfrm>
            <a:off x="1508125" y="2767260"/>
            <a:ext cx="1239838" cy="355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Branch PC</a:t>
            </a:r>
          </a:p>
        </p:txBody>
      </p:sp>
      <p:cxnSp>
        <p:nvCxnSpPr>
          <p:cNvPr id="50" name="AutoShape 92"/>
          <p:cNvCxnSpPr>
            <a:cxnSpLocks noChangeShapeType="1"/>
            <a:stCxn id="49" idx="2"/>
          </p:cNvCxnSpPr>
          <p:nvPr/>
        </p:nvCxnSpPr>
        <p:spPr bwMode="auto">
          <a:xfrm rot="16200000" flipH="1">
            <a:off x="2415382" y="2845841"/>
            <a:ext cx="565150" cy="1138237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AutoShape 93"/>
          <p:cNvCxnSpPr>
            <a:cxnSpLocks noChangeShapeType="1"/>
            <a:stCxn id="7" idx="1"/>
          </p:cNvCxnSpPr>
          <p:nvPr/>
        </p:nvCxnSpPr>
        <p:spPr bwMode="auto">
          <a:xfrm rot="16200000" flipH="1">
            <a:off x="5584031" y="4720506"/>
            <a:ext cx="523875" cy="1262062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2" name="Text Box 94"/>
          <p:cNvSpPr txBox="1">
            <a:spLocks noChangeArrowheads="1"/>
          </p:cNvSpPr>
          <p:nvPr/>
        </p:nvSpPr>
        <p:spPr bwMode="auto">
          <a:xfrm>
            <a:off x="6535738" y="5443612"/>
            <a:ext cx="17097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Final Prediction</a:t>
            </a:r>
          </a:p>
        </p:txBody>
      </p:sp>
    </p:spTree>
    <p:extLst>
      <p:ext uri="{BB962C8B-B14F-4D97-AF65-F5344CB8AC3E}">
        <p14:creationId xmlns:p14="http://schemas.microsoft.com/office/powerpoint/2010/main" val="3126414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29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1905"/>
          <a:stretch/>
        </p:blipFill>
        <p:spPr bwMode="auto">
          <a:xfrm>
            <a:off x="1691680" y="2271395"/>
            <a:ext cx="7174780" cy="3821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Tradeoff between Cost and Precision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Idea: add more context </a:t>
            </a:r>
            <a:r>
              <a:rPr lang="en-US" altLang="zh-TW" dirty="0" err="1" smtClean="0"/>
              <a:t>infor</a:t>
            </a:r>
            <a:r>
              <a:rPr lang="en-US" altLang="zh-TW" dirty="0" smtClean="0"/>
              <a:t>. to the </a:t>
            </a:r>
            <a:r>
              <a:rPr lang="en-US" altLang="zh-TW" u="sng" dirty="0" smtClean="0"/>
              <a:t>global predictor </a:t>
            </a:r>
            <a:r>
              <a:rPr lang="en-US" altLang="zh-TW" dirty="0" smtClean="0"/>
              <a:t>to take into account which branch is being predicted (local predictor)</a:t>
            </a:r>
          </a:p>
          <a:p>
            <a:pPr lvl="1"/>
            <a:r>
              <a:rPr lang="en-US" altLang="zh-TW" dirty="0" err="1" smtClean="0"/>
              <a:t>Gshare</a:t>
            </a:r>
            <a:r>
              <a:rPr lang="en-US" altLang="zh-TW" dirty="0" smtClean="0"/>
              <a:t>: GHR hashed with the Branch PC</a:t>
            </a:r>
          </a:p>
          <a:p>
            <a:pPr lvl="1"/>
            <a:r>
              <a:rPr lang="en-US" altLang="zh-TW" dirty="0" smtClean="0"/>
              <a:t>+ Better utilization of PHT   </a:t>
            </a:r>
          </a:p>
          <a:p>
            <a:pPr lvl="1"/>
            <a:r>
              <a:rPr lang="en-US" altLang="zh-TW" dirty="0" smtClean="0"/>
              <a:t>-- Increases access latency</a:t>
            </a:r>
          </a:p>
          <a:p>
            <a:pPr marL="457200" lvl="1" indent="0">
              <a:buNone/>
            </a:pP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17</a:t>
            </a:fld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3094493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Prediction </a:t>
            </a:r>
            <a:r>
              <a:rPr lang="en-US" altLang="zh-TW" dirty="0"/>
              <a:t>of branch direction: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Static</a:t>
            </a:r>
          </a:p>
          <a:p>
            <a:pPr lvl="1"/>
            <a:r>
              <a:rPr lang="en-US" altLang="zh-TW" dirty="0" smtClean="0"/>
              <a:t>Dynamic</a:t>
            </a:r>
          </a:p>
          <a:p>
            <a:pPr lvl="1"/>
            <a:r>
              <a:rPr lang="en-US" altLang="zh-TW" dirty="0" smtClean="0"/>
              <a:t>Branch </a:t>
            </a:r>
            <a:r>
              <a:rPr lang="en-US" altLang="zh-TW" dirty="0"/>
              <a:t>correlation</a:t>
            </a:r>
          </a:p>
          <a:p>
            <a:r>
              <a:rPr lang="en-US" altLang="zh-TW" dirty="0">
                <a:solidFill>
                  <a:srgbClr val="FF0000"/>
                </a:solidFill>
              </a:rPr>
              <a:t>Prediction of branch target</a:t>
            </a:r>
          </a:p>
          <a:p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8707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fld id="{6E46622D-7779-4F88-97BF-BBFA60D73A48}" type="slidenum">
              <a:rPr lang="zh-TW" altLang="en-US"/>
              <a:pPr/>
              <a:t>1</a:t>
            </a:fld>
            <a:endParaRPr lang="zh-TW" altLang="zh-TW"/>
          </a:p>
        </p:txBody>
      </p:sp>
      <p:sp>
        <p:nvSpPr>
          <p:cNvPr id="19457" name="投影片編號版面配置區 4"/>
          <p:cNvSpPr txBox="1">
            <a:spLocks noGrp="1"/>
          </p:cNvSpPr>
          <p:nvPr/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>
              <a:spcBef>
                <a:spcPct val="50000"/>
              </a:spcBef>
            </a:pPr>
            <a:fld id="{BF572A80-1718-4F8A-B536-B2F3DCE9D66B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 algn="r">
                <a:spcBef>
                  <a:spcPct val="50000"/>
                </a:spcBef>
              </a:pPr>
              <a:t>1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zh-TW" dirty="0" smtClean="0"/>
              <a:t>About This Lecture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zh-TW" dirty="0" smtClean="0"/>
              <a:t>Goal:</a:t>
            </a:r>
          </a:p>
          <a:p>
            <a:pPr lvl="1"/>
            <a:r>
              <a:rPr lang="en-US" altLang="zh-TW" dirty="0" smtClean="0"/>
              <a:t>To understand the techniques for reducing the cost of branches</a:t>
            </a:r>
          </a:p>
          <a:p>
            <a:pPr lvl="1"/>
            <a:endParaRPr lang="en-US" altLang="zh-TW" dirty="0" smtClean="0"/>
          </a:p>
          <a:p>
            <a:r>
              <a:rPr lang="en-US" altLang="zh-TW" dirty="0" smtClean="0"/>
              <a:t>Outline:</a:t>
            </a:r>
          </a:p>
          <a:p>
            <a:pPr lvl="1"/>
            <a:r>
              <a:rPr lang="en-US" altLang="zh-TW" dirty="0" smtClean="0"/>
              <a:t>Reducing branch cost with advanced branch prediction (Sec</a:t>
            </a:r>
            <a:r>
              <a:rPr lang="en-US" altLang="zh-TW" dirty="0"/>
              <a:t>. </a:t>
            </a:r>
            <a:r>
              <a:rPr lang="en-US" altLang="zh-TW" dirty="0" smtClean="0"/>
              <a:t>3.3)</a:t>
            </a:r>
          </a:p>
          <a:p>
            <a:pPr lvl="2"/>
            <a:r>
              <a:rPr lang="en-US" altLang="zh-TW" dirty="0" smtClean="0"/>
              <a:t>Prediction of branch direction: static, dynamic, branch correlation</a:t>
            </a:r>
          </a:p>
          <a:p>
            <a:pPr lvl="2"/>
            <a:r>
              <a:rPr lang="en-US" altLang="zh-TW" dirty="0" smtClean="0"/>
              <a:t>Prediction of branch target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Prediction of Branch Targets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Need target address at same time as prediction</a:t>
            </a:r>
          </a:p>
          <a:p>
            <a:pPr lvl="1"/>
            <a:r>
              <a:rPr lang="en-US" altLang="en-US" i="1" dirty="0" smtClean="0">
                <a:solidFill>
                  <a:srgbClr val="FF0000"/>
                </a:solidFill>
              </a:rPr>
              <a:t>Branch Target Buffer </a:t>
            </a:r>
            <a:r>
              <a:rPr lang="en-US" altLang="en-US" dirty="0" smtClean="0"/>
              <a:t>(BTB): use PC to</a:t>
            </a:r>
            <a:r>
              <a:rPr lang="en-US" altLang="zh-TW" dirty="0" smtClean="0"/>
              <a:t> access I$ and simultaneously</a:t>
            </a:r>
            <a:r>
              <a:rPr lang="en-US" altLang="en-US" dirty="0" smtClean="0"/>
              <a:t> look up BTB to get prediction AND branch address (if taken)</a:t>
            </a:r>
          </a:p>
          <a:p>
            <a:endParaRPr lang="en-US" altLang="en-US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19</a:t>
            </a:fld>
            <a:endParaRPr lang="zh-TW" altLang="zh-TW"/>
          </a:p>
        </p:txBody>
      </p:sp>
      <p:grpSp>
        <p:nvGrpSpPr>
          <p:cNvPr id="8" name="Group 4"/>
          <p:cNvGrpSpPr>
            <a:grpSpLocks/>
          </p:cNvGrpSpPr>
          <p:nvPr/>
        </p:nvGrpSpPr>
        <p:grpSpPr bwMode="auto">
          <a:xfrm>
            <a:off x="2513781" y="2487628"/>
            <a:ext cx="5257800" cy="2192338"/>
            <a:chOff x="1440" y="2123"/>
            <a:chExt cx="3312" cy="1381"/>
          </a:xfrm>
        </p:grpSpPr>
        <p:grpSp>
          <p:nvGrpSpPr>
            <p:cNvPr id="9" name="Group 5"/>
            <p:cNvGrpSpPr>
              <a:grpSpLocks/>
            </p:cNvGrpSpPr>
            <p:nvPr/>
          </p:nvGrpSpPr>
          <p:grpSpPr bwMode="auto">
            <a:xfrm>
              <a:off x="1440" y="2352"/>
              <a:ext cx="3312" cy="1152"/>
              <a:chOff x="960" y="1056"/>
              <a:chExt cx="3312" cy="1152"/>
            </a:xfrm>
          </p:grpSpPr>
          <p:sp>
            <p:nvSpPr>
              <p:cNvPr id="12" name="Rectangle 6"/>
              <p:cNvSpPr>
                <a:spLocks noChangeArrowheads="1"/>
              </p:cNvSpPr>
              <p:nvPr/>
            </p:nvSpPr>
            <p:spPr bwMode="auto">
              <a:xfrm>
                <a:off x="960" y="1056"/>
                <a:ext cx="1536" cy="192"/>
              </a:xfrm>
              <a:prstGeom prst="rect">
                <a:avLst/>
              </a:prstGeom>
              <a:solidFill>
                <a:srgbClr val="A6F6E5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>
                  <a:ea typeface="新細明體" panose="02020500000000000000" pitchFamily="18" charset="-120"/>
                </a:endParaRPr>
              </a:p>
            </p:txBody>
          </p:sp>
          <p:sp>
            <p:nvSpPr>
              <p:cNvPr id="13" name="Rectangle 7"/>
              <p:cNvSpPr>
                <a:spLocks noChangeArrowheads="1"/>
              </p:cNvSpPr>
              <p:nvPr/>
            </p:nvSpPr>
            <p:spPr bwMode="auto">
              <a:xfrm>
                <a:off x="2496" y="1056"/>
                <a:ext cx="1536" cy="192"/>
              </a:xfrm>
              <a:prstGeom prst="rect">
                <a:avLst/>
              </a:prstGeom>
              <a:solidFill>
                <a:srgbClr val="FFFF66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>
                  <a:ea typeface="新細明體" panose="02020500000000000000" pitchFamily="18" charset="-120"/>
                </a:endParaRPr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4032" y="1056"/>
                <a:ext cx="240" cy="192"/>
              </a:xfrm>
              <a:prstGeom prst="rect">
                <a:avLst/>
              </a:prstGeom>
              <a:solidFill>
                <a:schemeClr val="hlink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>
                  <a:ea typeface="新細明體" panose="02020500000000000000" pitchFamily="18" charset="-120"/>
                </a:endParaRPr>
              </a:p>
            </p:txBody>
          </p:sp>
          <p:sp>
            <p:nvSpPr>
              <p:cNvPr id="15" name="Rectangle 9"/>
              <p:cNvSpPr>
                <a:spLocks noChangeArrowheads="1"/>
              </p:cNvSpPr>
              <p:nvPr/>
            </p:nvSpPr>
            <p:spPr bwMode="auto">
              <a:xfrm>
                <a:off x="960" y="1248"/>
                <a:ext cx="1536" cy="192"/>
              </a:xfrm>
              <a:prstGeom prst="rect">
                <a:avLst/>
              </a:prstGeom>
              <a:solidFill>
                <a:srgbClr val="A6F6E5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>
                  <a:ea typeface="新細明體" panose="02020500000000000000" pitchFamily="18" charset="-120"/>
                </a:endParaRPr>
              </a:p>
            </p:txBody>
          </p:sp>
          <p:sp>
            <p:nvSpPr>
              <p:cNvPr id="16" name="Rectangle 10"/>
              <p:cNvSpPr>
                <a:spLocks noChangeArrowheads="1"/>
              </p:cNvSpPr>
              <p:nvPr/>
            </p:nvSpPr>
            <p:spPr bwMode="auto">
              <a:xfrm>
                <a:off x="2496" y="1248"/>
                <a:ext cx="1536" cy="192"/>
              </a:xfrm>
              <a:prstGeom prst="rect">
                <a:avLst/>
              </a:prstGeom>
              <a:solidFill>
                <a:srgbClr val="FFFF66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>
                  <a:ea typeface="新細明體" panose="02020500000000000000" pitchFamily="18" charset="-120"/>
                </a:endParaRPr>
              </a:p>
            </p:txBody>
          </p:sp>
          <p:sp>
            <p:nvSpPr>
              <p:cNvPr id="17" name="Rectangle 11"/>
              <p:cNvSpPr>
                <a:spLocks noChangeArrowheads="1"/>
              </p:cNvSpPr>
              <p:nvPr/>
            </p:nvSpPr>
            <p:spPr bwMode="auto">
              <a:xfrm>
                <a:off x="4032" y="1248"/>
                <a:ext cx="240" cy="192"/>
              </a:xfrm>
              <a:prstGeom prst="rect">
                <a:avLst/>
              </a:prstGeom>
              <a:solidFill>
                <a:schemeClr val="hlink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>
                  <a:ea typeface="新細明體" panose="02020500000000000000" pitchFamily="18" charset="-120"/>
                </a:endParaRPr>
              </a:p>
            </p:txBody>
          </p:sp>
          <p:sp>
            <p:nvSpPr>
              <p:cNvPr id="18" name="Rectangle 12"/>
              <p:cNvSpPr>
                <a:spLocks noChangeArrowheads="1"/>
              </p:cNvSpPr>
              <p:nvPr/>
            </p:nvSpPr>
            <p:spPr bwMode="auto">
              <a:xfrm>
                <a:off x="960" y="1440"/>
                <a:ext cx="1536" cy="192"/>
              </a:xfrm>
              <a:prstGeom prst="rect">
                <a:avLst/>
              </a:prstGeom>
              <a:solidFill>
                <a:srgbClr val="A6F6E5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>
                  <a:ea typeface="新細明體" panose="02020500000000000000" pitchFamily="18" charset="-120"/>
                </a:endParaRPr>
              </a:p>
            </p:txBody>
          </p:sp>
          <p:sp>
            <p:nvSpPr>
              <p:cNvPr id="19" name="Rectangle 13"/>
              <p:cNvSpPr>
                <a:spLocks noChangeArrowheads="1"/>
              </p:cNvSpPr>
              <p:nvPr/>
            </p:nvSpPr>
            <p:spPr bwMode="auto">
              <a:xfrm>
                <a:off x="2496" y="1440"/>
                <a:ext cx="1536" cy="192"/>
              </a:xfrm>
              <a:prstGeom prst="rect">
                <a:avLst/>
              </a:prstGeom>
              <a:solidFill>
                <a:srgbClr val="FFFF66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>
                  <a:ea typeface="新細明體" panose="02020500000000000000" pitchFamily="18" charset="-120"/>
                </a:endParaRPr>
              </a:p>
            </p:txBody>
          </p:sp>
          <p:sp>
            <p:nvSpPr>
              <p:cNvPr id="20" name="Rectangle 14"/>
              <p:cNvSpPr>
                <a:spLocks noChangeArrowheads="1"/>
              </p:cNvSpPr>
              <p:nvPr/>
            </p:nvSpPr>
            <p:spPr bwMode="auto">
              <a:xfrm>
                <a:off x="4032" y="1440"/>
                <a:ext cx="240" cy="192"/>
              </a:xfrm>
              <a:prstGeom prst="rect">
                <a:avLst/>
              </a:prstGeom>
              <a:solidFill>
                <a:schemeClr val="hlink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>
                  <a:ea typeface="新細明體" panose="02020500000000000000" pitchFamily="18" charset="-120"/>
                </a:endParaRPr>
              </a:p>
            </p:txBody>
          </p:sp>
          <p:sp>
            <p:nvSpPr>
              <p:cNvPr id="21" name="Rectangle 15"/>
              <p:cNvSpPr>
                <a:spLocks noChangeArrowheads="1"/>
              </p:cNvSpPr>
              <p:nvPr/>
            </p:nvSpPr>
            <p:spPr bwMode="auto">
              <a:xfrm>
                <a:off x="960" y="1632"/>
                <a:ext cx="1536" cy="192"/>
              </a:xfrm>
              <a:prstGeom prst="rect">
                <a:avLst/>
              </a:prstGeom>
              <a:solidFill>
                <a:srgbClr val="A6F6E5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>
                  <a:ea typeface="新細明體" panose="02020500000000000000" pitchFamily="18" charset="-120"/>
                </a:endParaRPr>
              </a:p>
            </p:txBody>
          </p:sp>
          <p:sp>
            <p:nvSpPr>
              <p:cNvPr id="22" name="Rectangle 16"/>
              <p:cNvSpPr>
                <a:spLocks noChangeArrowheads="1"/>
              </p:cNvSpPr>
              <p:nvPr/>
            </p:nvSpPr>
            <p:spPr bwMode="auto">
              <a:xfrm>
                <a:off x="2496" y="1632"/>
                <a:ext cx="1536" cy="192"/>
              </a:xfrm>
              <a:prstGeom prst="rect">
                <a:avLst/>
              </a:prstGeom>
              <a:solidFill>
                <a:srgbClr val="FFFF66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>
                  <a:ea typeface="新細明體" panose="02020500000000000000" pitchFamily="18" charset="-120"/>
                </a:endParaRPr>
              </a:p>
            </p:txBody>
          </p:sp>
          <p:sp>
            <p:nvSpPr>
              <p:cNvPr id="23" name="Rectangle 17"/>
              <p:cNvSpPr>
                <a:spLocks noChangeArrowheads="1"/>
              </p:cNvSpPr>
              <p:nvPr/>
            </p:nvSpPr>
            <p:spPr bwMode="auto">
              <a:xfrm>
                <a:off x="4032" y="1632"/>
                <a:ext cx="240" cy="192"/>
              </a:xfrm>
              <a:prstGeom prst="rect">
                <a:avLst/>
              </a:prstGeom>
              <a:solidFill>
                <a:schemeClr val="hlink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>
                  <a:ea typeface="新細明體" panose="02020500000000000000" pitchFamily="18" charset="-120"/>
                </a:endParaRPr>
              </a:p>
            </p:txBody>
          </p:sp>
          <p:sp>
            <p:nvSpPr>
              <p:cNvPr id="24" name="Rectangle 18"/>
              <p:cNvSpPr>
                <a:spLocks noChangeArrowheads="1"/>
              </p:cNvSpPr>
              <p:nvPr/>
            </p:nvSpPr>
            <p:spPr bwMode="auto">
              <a:xfrm>
                <a:off x="960" y="1824"/>
                <a:ext cx="1536" cy="192"/>
              </a:xfrm>
              <a:prstGeom prst="rect">
                <a:avLst/>
              </a:prstGeom>
              <a:solidFill>
                <a:srgbClr val="A6F6E5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>
                  <a:ea typeface="新細明體" panose="02020500000000000000" pitchFamily="18" charset="-120"/>
                </a:endParaRPr>
              </a:p>
            </p:txBody>
          </p:sp>
          <p:sp>
            <p:nvSpPr>
              <p:cNvPr id="25" name="Rectangle 19"/>
              <p:cNvSpPr>
                <a:spLocks noChangeArrowheads="1"/>
              </p:cNvSpPr>
              <p:nvPr/>
            </p:nvSpPr>
            <p:spPr bwMode="auto">
              <a:xfrm>
                <a:off x="2496" y="1824"/>
                <a:ext cx="1536" cy="192"/>
              </a:xfrm>
              <a:prstGeom prst="rect">
                <a:avLst/>
              </a:prstGeom>
              <a:solidFill>
                <a:srgbClr val="FFFF66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>
                  <a:ea typeface="新細明體" panose="02020500000000000000" pitchFamily="18" charset="-120"/>
                </a:endParaRPr>
              </a:p>
            </p:txBody>
          </p:sp>
          <p:sp>
            <p:nvSpPr>
              <p:cNvPr id="26" name="Rectangle 20"/>
              <p:cNvSpPr>
                <a:spLocks noChangeArrowheads="1"/>
              </p:cNvSpPr>
              <p:nvPr/>
            </p:nvSpPr>
            <p:spPr bwMode="auto">
              <a:xfrm>
                <a:off x="4032" y="1824"/>
                <a:ext cx="240" cy="192"/>
              </a:xfrm>
              <a:prstGeom prst="rect">
                <a:avLst/>
              </a:prstGeom>
              <a:solidFill>
                <a:schemeClr val="hlink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>
                  <a:ea typeface="新細明體" panose="02020500000000000000" pitchFamily="18" charset="-120"/>
                </a:endParaRPr>
              </a:p>
            </p:txBody>
          </p:sp>
          <p:sp>
            <p:nvSpPr>
              <p:cNvPr id="27" name="Rectangle 21"/>
              <p:cNvSpPr>
                <a:spLocks noChangeArrowheads="1"/>
              </p:cNvSpPr>
              <p:nvPr/>
            </p:nvSpPr>
            <p:spPr bwMode="auto">
              <a:xfrm>
                <a:off x="960" y="2016"/>
                <a:ext cx="1536" cy="192"/>
              </a:xfrm>
              <a:prstGeom prst="rect">
                <a:avLst/>
              </a:prstGeom>
              <a:solidFill>
                <a:srgbClr val="A6F6E5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>
                  <a:ea typeface="新細明體" panose="02020500000000000000" pitchFamily="18" charset="-120"/>
                </a:endParaRPr>
              </a:p>
            </p:txBody>
          </p:sp>
          <p:sp>
            <p:nvSpPr>
              <p:cNvPr id="28" name="Rectangle 22"/>
              <p:cNvSpPr>
                <a:spLocks noChangeArrowheads="1"/>
              </p:cNvSpPr>
              <p:nvPr/>
            </p:nvSpPr>
            <p:spPr bwMode="auto">
              <a:xfrm>
                <a:off x="2496" y="2016"/>
                <a:ext cx="1536" cy="192"/>
              </a:xfrm>
              <a:prstGeom prst="rect">
                <a:avLst/>
              </a:prstGeom>
              <a:solidFill>
                <a:srgbClr val="FFFF66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>
                  <a:ea typeface="新細明體" panose="02020500000000000000" pitchFamily="18" charset="-120"/>
                </a:endParaRPr>
              </a:p>
            </p:txBody>
          </p:sp>
          <p:sp>
            <p:nvSpPr>
              <p:cNvPr id="29" name="Rectangle 23"/>
              <p:cNvSpPr>
                <a:spLocks noChangeArrowheads="1"/>
              </p:cNvSpPr>
              <p:nvPr/>
            </p:nvSpPr>
            <p:spPr bwMode="auto">
              <a:xfrm>
                <a:off x="4032" y="2016"/>
                <a:ext cx="240" cy="192"/>
              </a:xfrm>
              <a:prstGeom prst="rect">
                <a:avLst/>
              </a:prstGeom>
              <a:solidFill>
                <a:schemeClr val="hlink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zh-TW" altLang="en-US">
                  <a:ea typeface="新細明體" panose="02020500000000000000" pitchFamily="18" charset="-120"/>
                </a:endParaRPr>
              </a:p>
            </p:txBody>
          </p:sp>
        </p:grp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1789" y="2123"/>
              <a:ext cx="79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 dirty="0">
                  <a:latin typeface="+mn-lt"/>
                </a:rPr>
                <a:t>Branch PC</a:t>
              </a:r>
            </a:p>
          </p:txBody>
        </p:sp>
        <p:sp>
          <p:nvSpPr>
            <p:cNvPr id="11" name="Text Box 25"/>
            <p:cNvSpPr txBox="1">
              <a:spLocks noChangeArrowheads="1"/>
            </p:cNvSpPr>
            <p:nvPr/>
          </p:nvSpPr>
          <p:spPr bwMode="auto">
            <a:xfrm>
              <a:off x="3242" y="2123"/>
              <a:ext cx="96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>
                  <a:latin typeface="+mn-lt"/>
                </a:rPr>
                <a:t>Predicted PC</a:t>
              </a:r>
            </a:p>
          </p:txBody>
        </p:sp>
      </p:grpSp>
      <p:sp>
        <p:nvSpPr>
          <p:cNvPr id="30" name="Oval 26"/>
          <p:cNvSpPr>
            <a:spLocks noChangeArrowheads="1"/>
          </p:cNvSpPr>
          <p:nvPr/>
        </p:nvSpPr>
        <p:spPr bwMode="auto">
          <a:xfrm>
            <a:off x="3371031" y="5049852"/>
            <a:ext cx="609600" cy="6096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 dirty="0">
                <a:latin typeface="+mn-lt"/>
              </a:rPr>
              <a:t>=?</a:t>
            </a:r>
          </a:p>
        </p:txBody>
      </p:sp>
      <p:sp>
        <p:nvSpPr>
          <p:cNvPr id="31" name="Line 27"/>
          <p:cNvSpPr>
            <a:spLocks noChangeShapeType="1"/>
          </p:cNvSpPr>
          <p:nvPr/>
        </p:nvSpPr>
        <p:spPr bwMode="auto">
          <a:xfrm>
            <a:off x="3675831" y="4668852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 rot="5400000">
            <a:off x="737178" y="3431466"/>
            <a:ext cx="194348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dirty="0">
                <a:latin typeface="+mn-lt"/>
              </a:rPr>
              <a:t>PC of instruction</a:t>
            </a:r>
          </a:p>
          <a:p>
            <a:pPr algn="ctr"/>
            <a:r>
              <a:rPr lang="en-US" altLang="en-US" sz="2000" dirty="0" smtClean="0">
                <a:latin typeface="+mn-lt"/>
              </a:rPr>
              <a:t>Fetch</a:t>
            </a:r>
            <a:endParaRPr lang="en-US" altLang="en-US" sz="2000" dirty="0">
              <a:latin typeface="+mn-lt"/>
            </a:endParaRPr>
          </a:p>
        </p:txBody>
      </p:sp>
      <p:sp>
        <p:nvSpPr>
          <p:cNvPr id="33" name="AutoShape 29"/>
          <p:cNvSpPr>
            <a:spLocks/>
          </p:cNvSpPr>
          <p:nvPr/>
        </p:nvSpPr>
        <p:spPr bwMode="auto">
          <a:xfrm>
            <a:off x="1999431" y="2840052"/>
            <a:ext cx="457200" cy="1905000"/>
          </a:xfrm>
          <a:prstGeom prst="rightBrace">
            <a:avLst>
              <a:gd name="adj1" fmla="val 34722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34" name="Freeform 30"/>
          <p:cNvSpPr>
            <a:spLocks/>
          </p:cNvSpPr>
          <p:nvPr/>
        </p:nvSpPr>
        <p:spPr bwMode="auto">
          <a:xfrm>
            <a:off x="1694631" y="4745052"/>
            <a:ext cx="1600200" cy="609600"/>
          </a:xfrm>
          <a:custGeom>
            <a:avLst/>
            <a:gdLst>
              <a:gd name="T0" fmla="*/ 0 w 1008"/>
              <a:gd name="T1" fmla="*/ 0 h 432"/>
              <a:gd name="T2" fmla="*/ 0 w 1008"/>
              <a:gd name="T3" fmla="*/ 2147483647 h 432"/>
              <a:gd name="T4" fmla="*/ 2147483647 w 1008"/>
              <a:gd name="T5" fmla="*/ 2147483647 h 432"/>
              <a:gd name="T6" fmla="*/ 0 60000 65536"/>
              <a:gd name="T7" fmla="*/ 0 60000 65536"/>
              <a:gd name="T8" fmla="*/ 0 60000 65536"/>
              <a:gd name="T9" fmla="*/ 0 w 1008"/>
              <a:gd name="T10" fmla="*/ 0 h 432"/>
              <a:gd name="T11" fmla="*/ 1008 w 1008"/>
              <a:gd name="T12" fmla="*/ 432 h 4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8" h="432">
                <a:moveTo>
                  <a:pt x="0" y="0"/>
                </a:moveTo>
                <a:lnTo>
                  <a:pt x="0" y="432"/>
                </a:lnTo>
                <a:lnTo>
                  <a:pt x="1008" y="43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" name="Line 31"/>
          <p:cNvSpPr>
            <a:spLocks noChangeShapeType="1"/>
          </p:cNvSpPr>
          <p:nvPr/>
        </p:nvSpPr>
        <p:spPr bwMode="auto">
          <a:xfrm>
            <a:off x="7562031" y="4668852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7" name="Line 33"/>
          <p:cNvSpPr>
            <a:spLocks noChangeShapeType="1"/>
          </p:cNvSpPr>
          <p:nvPr/>
        </p:nvSpPr>
        <p:spPr bwMode="auto">
          <a:xfrm>
            <a:off x="3980631" y="5354652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" name="Text Box 34"/>
          <p:cNvSpPr txBox="1">
            <a:spLocks noChangeArrowheads="1"/>
          </p:cNvSpPr>
          <p:nvPr/>
        </p:nvSpPr>
        <p:spPr bwMode="auto">
          <a:xfrm>
            <a:off x="4514031" y="4792697"/>
            <a:ext cx="2209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dirty="0">
                <a:latin typeface="+mn-lt"/>
              </a:rPr>
              <a:t>Yes: instruction is branch and use predicted PC as next PC</a:t>
            </a:r>
          </a:p>
        </p:txBody>
      </p:sp>
      <p:sp>
        <p:nvSpPr>
          <p:cNvPr id="39" name="Text Box 35"/>
          <p:cNvSpPr txBox="1">
            <a:spLocks noChangeArrowheads="1"/>
          </p:cNvSpPr>
          <p:nvPr/>
        </p:nvSpPr>
        <p:spPr bwMode="auto">
          <a:xfrm>
            <a:off x="258861" y="5457418"/>
            <a:ext cx="326503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2000" dirty="0">
                <a:latin typeface="+mn-lt"/>
              </a:rPr>
              <a:t>No: branch not </a:t>
            </a:r>
            <a:r>
              <a:rPr lang="en-US" altLang="en-US" sz="2000" dirty="0" smtClean="0">
                <a:latin typeface="+mn-lt"/>
              </a:rPr>
              <a:t>predicted</a:t>
            </a:r>
            <a:r>
              <a:rPr lang="en-US" altLang="en-US" sz="2000" dirty="0">
                <a:latin typeface="+mn-lt"/>
              </a:rPr>
              <a:t>, proceed </a:t>
            </a:r>
            <a:r>
              <a:rPr lang="en-US" altLang="en-US" sz="2000" dirty="0" smtClean="0">
                <a:latin typeface="+mn-lt"/>
              </a:rPr>
              <a:t>normally</a:t>
            </a:r>
            <a:endParaRPr lang="en-US" altLang="en-US" sz="2000" dirty="0">
              <a:latin typeface="+mn-lt"/>
            </a:endParaRPr>
          </a:p>
        </p:txBody>
      </p:sp>
      <p:sp>
        <p:nvSpPr>
          <p:cNvPr id="40" name="Line 36"/>
          <p:cNvSpPr>
            <a:spLocks noChangeShapeType="1"/>
          </p:cNvSpPr>
          <p:nvPr/>
        </p:nvSpPr>
        <p:spPr bwMode="auto">
          <a:xfrm>
            <a:off x="3693294" y="5674742"/>
            <a:ext cx="1587" cy="479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1" name="Rectangle 37"/>
          <p:cNvSpPr>
            <a:spLocks noChangeArrowheads="1"/>
          </p:cNvSpPr>
          <p:nvPr/>
        </p:nvSpPr>
        <p:spPr bwMode="auto">
          <a:xfrm>
            <a:off x="6660232" y="5047074"/>
            <a:ext cx="2110607" cy="9144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000" dirty="0" smtClean="0">
                <a:latin typeface="+mn-lt"/>
                <a:ea typeface="新細明體" panose="02020500000000000000" pitchFamily="18" charset="-120"/>
              </a:rPr>
              <a:t>Branch predicted</a:t>
            </a:r>
            <a:endParaRPr lang="en-US" altLang="zh-TW" sz="2000" dirty="0">
              <a:latin typeface="+mn-lt"/>
              <a:ea typeface="新細明體" panose="02020500000000000000" pitchFamily="18" charset="-120"/>
            </a:endParaRPr>
          </a:p>
          <a:p>
            <a:pPr algn="ctr"/>
            <a:r>
              <a:rPr lang="en-US" altLang="zh-TW" sz="2000" dirty="0" smtClean="0">
                <a:latin typeface="+mn-lt"/>
              </a:rPr>
              <a:t>t</a:t>
            </a:r>
            <a:r>
              <a:rPr lang="en-US" altLang="zh-TW" sz="2000" dirty="0" smtClean="0">
                <a:latin typeface="+mn-lt"/>
                <a:ea typeface="新細明體" panose="02020500000000000000" pitchFamily="18" charset="-120"/>
              </a:rPr>
              <a:t>aken or untaken</a:t>
            </a:r>
            <a:endParaRPr lang="en-US" altLang="zh-TW" sz="2000" dirty="0">
              <a:latin typeface="+mn-lt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364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How about Subroutine Returns?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Different call sites make return address hard to predict</a:t>
            </a:r>
          </a:p>
          <a:p>
            <a:pPr lvl="1"/>
            <a:r>
              <a:rPr lang="en-US" altLang="zh-TW" dirty="0" err="1" smtClean="0"/>
              <a:t>printf</a:t>
            </a:r>
            <a:r>
              <a:rPr lang="en-US" altLang="zh-TW" dirty="0" smtClean="0"/>
              <a:t>() may be called by many callers</a:t>
            </a:r>
          </a:p>
          <a:p>
            <a:pPr lvl="1"/>
            <a:r>
              <a:rPr lang="en-US" altLang="zh-TW" dirty="0" smtClean="0"/>
              <a:t>Target of “return” instruction in </a:t>
            </a:r>
            <a:r>
              <a:rPr lang="en-US" altLang="zh-TW" dirty="0" err="1" smtClean="0"/>
              <a:t>printf</a:t>
            </a:r>
            <a:r>
              <a:rPr lang="en-US" altLang="zh-TW" dirty="0" smtClean="0"/>
              <a:t>() is a moving target</a:t>
            </a:r>
          </a:p>
          <a:p>
            <a:r>
              <a:rPr lang="en-US" altLang="zh-TW" dirty="0" smtClean="0"/>
              <a:t>But return address is actually easy to predict</a:t>
            </a:r>
          </a:p>
          <a:p>
            <a:pPr lvl="1"/>
            <a:r>
              <a:rPr lang="en-US" altLang="zh-TW" dirty="0" smtClean="0"/>
              <a:t>It is the address after the last call instruction that have not returned from yet</a:t>
            </a:r>
          </a:p>
          <a:p>
            <a:pPr lvl="1"/>
            <a:r>
              <a:rPr lang="en-US" altLang="zh-TW" dirty="0" smtClean="0"/>
              <a:t>Can use a </a:t>
            </a:r>
            <a:r>
              <a:rPr lang="en-US" altLang="zh-TW" i="1" dirty="0" smtClean="0"/>
              <a:t>Return Address Stack </a:t>
            </a:r>
            <a:r>
              <a:rPr lang="en-US" altLang="zh-TW" dirty="0" smtClean="0"/>
              <a:t>(RAS)</a:t>
            </a:r>
          </a:p>
          <a:p>
            <a:r>
              <a:rPr lang="en-US" altLang="zh-TW" dirty="0" smtClean="0"/>
              <a:t>RAS:</a:t>
            </a:r>
          </a:p>
          <a:p>
            <a:pPr lvl="1"/>
            <a:r>
              <a:rPr lang="en-US" altLang="zh-TW" dirty="0" smtClean="0"/>
              <a:t>Call will push return address on the stack</a:t>
            </a:r>
          </a:p>
          <a:p>
            <a:pPr lvl="1"/>
            <a:r>
              <a:rPr lang="en-US" altLang="zh-TW" dirty="0" smtClean="0"/>
              <a:t>Return uses the prediction of top-of-stack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65760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Return Address Stack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21</a:t>
            </a:fld>
            <a:endParaRPr lang="zh-TW" altLang="zh-TW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295400" y="2614141"/>
            <a:ext cx="533400" cy="415925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+</a:t>
            </a: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1762125" y="2288704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593850" y="1868016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800"/>
              <a:t>4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57200" y="1106016"/>
            <a:ext cx="978153" cy="33855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>
                <a:latin typeface="+mn-lt"/>
              </a:rPr>
              <a:t>  </a:t>
            </a:r>
            <a:r>
              <a:rPr lang="en-US" sz="1600">
                <a:solidFill>
                  <a:srgbClr val="0000FF"/>
                </a:solidFill>
                <a:latin typeface="+mn-lt"/>
              </a:rPr>
              <a:t>Call </a:t>
            </a:r>
            <a:r>
              <a:rPr lang="en-US" sz="1600">
                <a:latin typeface="+mn-lt"/>
              </a:rPr>
              <a:t>PC   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1371600" y="1455266"/>
            <a:ext cx="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219200" y="4687416"/>
            <a:ext cx="762000" cy="304800"/>
          </a:xfrm>
          <a:prstGeom prst="rect">
            <a:avLst/>
          </a:prstGeom>
          <a:solidFill>
            <a:srgbClr val="99FF99"/>
          </a:solidFill>
          <a:ln w="1905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219200" y="4382616"/>
            <a:ext cx="762000" cy="304800"/>
          </a:xfrm>
          <a:prstGeom prst="rect">
            <a:avLst/>
          </a:prstGeom>
          <a:solidFill>
            <a:srgbClr val="FF6600"/>
          </a:solidFill>
          <a:ln w="1905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219200" y="4077816"/>
            <a:ext cx="762000" cy="3048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1219200" y="3696816"/>
            <a:ext cx="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1981200" y="3696816"/>
            <a:ext cx="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1600200" y="3011016"/>
            <a:ext cx="0" cy="990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1889125" y="2858616"/>
            <a:ext cx="93346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800" dirty="0">
                <a:latin typeface="+mn-lt"/>
              </a:rPr>
              <a:t>Push</a:t>
            </a:r>
          </a:p>
          <a:p>
            <a:pPr algn="l" eaLnBrk="0" hangingPunct="0"/>
            <a:r>
              <a:rPr lang="en-US" sz="1800" dirty="0">
                <a:latin typeface="+mn-lt"/>
              </a:rPr>
              <a:t>Return</a:t>
            </a:r>
          </a:p>
          <a:p>
            <a:pPr algn="l" eaLnBrk="0" hangingPunct="0"/>
            <a:r>
              <a:rPr lang="en-US" sz="1800" dirty="0">
                <a:latin typeface="+mn-lt"/>
              </a:rPr>
              <a:t>Address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2971800" y="2477616"/>
            <a:ext cx="1524000" cy="1393825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 type="none" w="lg" len="lg"/>
          </a:ln>
          <a:effectLst>
            <a:outerShdw dist="45791" dir="3378596" algn="ctr" rotWithShape="0">
              <a:schemeClr val="tx1"/>
            </a:outerShdw>
          </a:effectLst>
        </p:spPr>
        <p:txBody>
          <a:bodyPr anchor="ctr">
            <a:spAutoFit/>
          </a:bodyPr>
          <a:lstStyle/>
          <a:p>
            <a:pPr eaLnBrk="0" hangingPunct="0"/>
            <a:endParaRPr lang="en-US" sz="1600" dirty="0"/>
          </a:p>
          <a:p>
            <a:pPr eaLnBrk="0" hangingPunct="0"/>
            <a:endParaRPr lang="en-US" sz="1600" dirty="0"/>
          </a:p>
          <a:p>
            <a:pPr algn="ctr" eaLnBrk="0" hangingPunct="0"/>
            <a:r>
              <a:rPr lang="en-US" sz="2000" dirty="0"/>
              <a:t>BTB</a:t>
            </a:r>
          </a:p>
          <a:p>
            <a:pPr eaLnBrk="0" hangingPunct="0"/>
            <a:endParaRPr lang="en-US" sz="1600" dirty="0"/>
          </a:p>
          <a:p>
            <a:pPr eaLnBrk="0" hangingPunct="0"/>
            <a:endParaRPr lang="en-US" sz="1600" dirty="0"/>
          </a:p>
        </p:txBody>
      </p:sp>
      <p:cxnSp>
        <p:nvCxnSpPr>
          <p:cNvPr id="20" name="AutoShape 21"/>
          <p:cNvCxnSpPr>
            <a:cxnSpLocks noChangeShapeType="1"/>
            <a:stCxn id="10" idx="3"/>
            <a:endCxn id="19" idx="0"/>
          </p:cNvCxnSpPr>
          <p:nvPr/>
        </p:nvCxnSpPr>
        <p:spPr bwMode="auto">
          <a:xfrm>
            <a:off x="1435353" y="1275293"/>
            <a:ext cx="2298447" cy="1202323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Line 25"/>
          <p:cNvSpPr>
            <a:spLocks noChangeShapeType="1"/>
          </p:cNvSpPr>
          <p:nvPr/>
        </p:nvSpPr>
        <p:spPr bwMode="auto">
          <a:xfrm>
            <a:off x="3733800" y="3849216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22" name="Group 54"/>
          <p:cNvGrpSpPr>
            <a:grpSpLocks/>
          </p:cNvGrpSpPr>
          <p:nvPr/>
        </p:nvGrpSpPr>
        <p:grpSpPr bwMode="auto">
          <a:xfrm>
            <a:off x="5129212" y="1106016"/>
            <a:ext cx="3800474" cy="4267200"/>
            <a:chOff x="3231" y="720"/>
            <a:chExt cx="2394" cy="2688"/>
          </a:xfrm>
        </p:grpSpPr>
        <p:sp>
          <p:nvSpPr>
            <p:cNvPr id="23" name="Text Box 29"/>
            <p:cNvSpPr txBox="1">
              <a:spLocks noChangeArrowheads="1"/>
            </p:cNvSpPr>
            <p:nvPr/>
          </p:nvSpPr>
          <p:spPr bwMode="auto">
            <a:xfrm>
              <a:off x="3231" y="720"/>
              <a:ext cx="637" cy="213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600" dirty="0">
                  <a:solidFill>
                    <a:srgbClr val="0000FF"/>
                  </a:solidFill>
                  <a:latin typeface="+mn-lt"/>
                </a:rPr>
                <a:t>Return </a:t>
              </a:r>
              <a:r>
                <a:rPr lang="en-US" sz="1600" dirty="0">
                  <a:latin typeface="+mn-lt"/>
                </a:rPr>
                <a:t>PC</a:t>
              </a:r>
            </a:p>
          </p:txBody>
        </p:sp>
        <p:sp>
          <p:nvSpPr>
            <p:cNvPr id="24" name="Rectangle 31"/>
            <p:cNvSpPr>
              <a:spLocks noChangeArrowheads="1"/>
            </p:cNvSpPr>
            <p:nvPr/>
          </p:nvSpPr>
          <p:spPr bwMode="auto">
            <a:xfrm>
              <a:off x="3456" y="2976"/>
              <a:ext cx="480" cy="192"/>
            </a:xfrm>
            <a:prstGeom prst="rect">
              <a:avLst/>
            </a:prstGeom>
            <a:solidFill>
              <a:srgbClr val="99FF99"/>
            </a:solidFill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" name="Rectangle 32"/>
            <p:cNvSpPr>
              <a:spLocks noChangeArrowheads="1"/>
            </p:cNvSpPr>
            <p:nvPr/>
          </p:nvSpPr>
          <p:spPr bwMode="auto">
            <a:xfrm>
              <a:off x="3456" y="2784"/>
              <a:ext cx="480" cy="192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6" name="Rectangle 33"/>
            <p:cNvSpPr>
              <a:spLocks noChangeArrowheads="1"/>
            </p:cNvSpPr>
            <p:nvPr/>
          </p:nvSpPr>
          <p:spPr bwMode="auto">
            <a:xfrm rot="2539572">
              <a:off x="3696" y="2016"/>
              <a:ext cx="480" cy="192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7" name="Line 34"/>
            <p:cNvSpPr>
              <a:spLocks noChangeShapeType="1"/>
            </p:cNvSpPr>
            <p:nvPr/>
          </p:nvSpPr>
          <p:spPr bwMode="auto">
            <a:xfrm>
              <a:off x="3456" y="2352"/>
              <a:ext cx="0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8" name="Line 35"/>
            <p:cNvSpPr>
              <a:spLocks noChangeShapeType="1"/>
            </p:cNvSpPr>
            <p:nvPr/>
          </p:nvSpPr>
          <p:spPr bwMode="auto">
            <a:xfrm>
              <a:off x="3936" y="2352"/>
              <a:ext cx="0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9" name="Rectangle 38"/>
            <p:cNvSpPr>
              <a:spLocks noChangeArrowheads="1"/>
            </p:cNvSpPr>
            <p:nvPr/>
          </p:nvSpPr>
          <p:spPr bwMode="auto">
            <a:xfrm>
              <a:off x="4656" y="1584"/>
              <a:ext cx="960" cy="878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/>
              <a:endParaRPr lang="en-US" sz="1600" dirty="0"/>
            </a:p>
            <a:p>
              <a:pPr eaLnBrk="0" hangingPunct="0"/>
              <a:endParaRPr lang="en-US" sz="1600" dirty="0"/>
            </a:p>
            <a:p>
              <a:pPr algn="ctr" eaLnBrk="0" hangingPunct="0"/>
              <a:r>
                <a:rPr lang="en-US" sz="2000" dirty="0"/>
                <a:t>BTB</a:t>
              </a:r>
            </a:p>
            <a:p>
              <a:pPr eaLnBrk="0" hangingPunct="0"/>
              <a:endParaRPr lang="en-US" sz="1600" dirty="0"/>
            </a:p>
            <a:p>
              <a:pPr eaLnBrk="0" hangingPunct="0"/>
              <a:endParaRPr lang="en-US" sz="1600" dirty="0"/>
            </a:p>
          </p:txBody>
        </p:sp>
        <p:cxnSp>
          <p:nvCxnSpPr>
            <p:cNvPr id="30" name="AutoShape 39"/>
            <p:cNvCxnSpPr>
              <a:cxnSpLocks noChangeShapeType="1"/>
              <a:stCxn id="23" idx="3"/>
              <a:endCxn id="29" idx="0"/>
            </p:cNvCxnSpPr>
            <p:nvPr/>
          </p:nvCxnSpPr>
          <p:spPr bwMode="auto">
            <a:xfrm>
              <a:off x="3868" y="827"/>
              <a:ext cx="1268" cy="757"/>
            </a:xfrm>
            <a:prstGeom prst="bentConnector2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1" name="AutoShape 43"/>
            <p:cNvSpPr>
              <a:spLocks noChangeArrowheads="1"/>
            </p:cNvSpPr>
            <p:nvPr/>
          </p:nvSpPr>
          <p:spPr bwMode="auto">
            <a:xfrm>
              <a:off x="4272" y="2976"/>
              <a:ext cx="672" cy="24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32" name="AutoShape 45"/>
            <p:cNvCxnSpPr>
              <a:cxnSpLocks noChangeShapeType="1"/>
              <a:stCxn id="25" idx="0"/>
              <a:endCxn id="26" idx="2"/>
            </p:cNvCxnSpPr>
            <p:nvPr/>
          </p:nvCxnSpPr>
          <p:spPr bwMode="auto">
            <a:xfrm rot="16200000">
              <a:off x="3486" y="2396"/>
              <a:ext cx="592" cy="171"/>
            </a:xfrm>
            <a:prstGeom prst="curvedConnector3">
              <a:avLst>
                <a:gd name="adj1" fmla="val 36148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3" name="Line 47"/>
            <p:cNvSpPr>
              <a:spLocks noChangeShapeType="1"/>
            </p:cNvSpPr>
            <p:nvPr/>
          </p:nvSpPr>
          <p:spPr bwMode="auto">
            <a:xfrm>
              <a:off x="4416" y="2880"/>
              <a:ext cx="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4" name="Line 48"/>
            <p:cNvSpPr>
              <a:spLocks noChangeShapeType="1"/>
            </p:cNvSpPr>
            <p:nvPr/>
          </p:nvSpPr>
          <p:spPr bwMode="auto">
            <a:xfrm>
              <a:off x="4800" y="2880"/>
              <a:ext cx="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cxnSp>
          <p:nvCxnSpPr>
            <p:cNvPr id="35" name="AutoShape 49"/>
            <p:cNvCxnSpPr>
              <a:cxnSpLocks noChangeShapeType="1"/>
              <a:stCxn id="26" idx="0"/>
              <a:endCxn id="33" idx="1"/>
            </p:cNvCxnSpPr>
            <p:nvPr/>
          </p:nvCxnSpPr>
          <p:spPr bwMode="auto">
            <a:xfrm rot="5400000" flipV="1">
              <a:off x="3737" y="2304"/>
              <a:ext cx="945" cy="412"/>
            </a:xfrm>
            <a:prstGeom prst="bentConnector5">
              <a:avLst>
                <a:gd name="adj1" fmla="val -31958"/>
                <a:gd name="adj2" fmla="val 101694"/>
                <a:gd name="adj3" fmla="val 8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6" name="AutoShape 50"/>
            <p:cNvCxnSpPr>
              <a:cxnSpLocks noChangeShapeType="1"/>
              <a:stCxn id="29" idx="2"/>
              <a:endCxn id="34" idx="1"/>
            </p:cNvCxnSpPr>
            <p:nvPr/>
          </p:nvCxnSpPr>
          <p:spPr bwMode="auto">
            <a:xfrm rot="5400000">
              <a:off x="4711" y="2557"/>
              <a:ext cx="514" cy="336"/>
            </a:xfrm>
            <a:prstGeom prst="bentConnector3">
              <a:avLst>
                <a:gd name="adj1" fmla="val 26847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7" name="Line 51"/>
            <p:cNvSpPr>
              <a:spLocks noChangeShapeType="1"/>
            </p:cNvSpPr>
            <p:nvPr/>
          </p:nvSpPr>
          <p:spPr bwMode="auto">
            <a:xfrm>
              <a:off x="4608" y="3216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8" name="Line 52"/>
            <p:cNvSpPr>
              <a:spLocks noChangeShapeType="1"/>
            </p:cNvSpPr>
            <p:nvPr/>
          </p:nvSpPr>
          <p:spPr bwMode="auto">
            <a:xfrm flipH="1">
              <a:off x="4848" y="3120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9" name="Text Box 53"/>
            <p:cNvSpPr txBox="1">
              <a:spLocks noChangeArrowheads="1"/>
            </p:cNvSpPr>
            <p:nvPr/>
          </p:nvSpPr>
          <p:spPr bwMode="auto">
            <a:xfrm>
              <a:off x="5040" y="2928"/>
              <a:ext cx="58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800" dirty="0">
                  <a:latin typeface="+mn-lt"/>
                </a:rPr>
                <a:t>Return?</a:t>
              </a:r>
            </a:p>
          </p:txBody>
        </p:sp>
      </p:grpSp>
      <p:sp>
        <p:nvSpPr>
          <p:cNvPr id="40" name="Rectangle 56"/>
          <p:cNvSpPr>
            <a:spLocks noChangeArrowheads="1"/>
          </p:cNvSpPr>
          <p:nvPr/>
        </p:nvSpPr>
        <p:spPr bwMode="auto">
          <a:xfrm>
            <a:off x="660648" y="5180012"/>
            <a:ext cx="6575648" cy="967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ts val="0"/>
              </a:spcBef>
              <a:buFontTx/>
              <a:buChar char="•"/>
            </a:pPr>
            <a:r>
              <a:rPr lang="en-US" sz="2000" b="0" dirty="0">
                <a:latin typeface="+mn-lt"/>
              </a:rPr>
              <a:t>May not know </a:t>
            </a:r>
            <a:r>
              <a:rPr lang="en-US" sz="2000" b="0" dirty="0" smtClean="0">
                <a:latin typeface="+mn-lt"/>
              </a:rPr>
              <a:t>if it </a:t>
            </a:r>
            <a:r>
              <a:rPr lang="en-US" sz="2000" b="0" dirty="0">
                <a:latin typeface="+mn-lt"/>
              </a:rPr>
              <a:t>is a return instruction prior to decoding</a:t>
            </a:r>
          </a:p>
          <a:p>
            <a:pPr marL="742950" lvl="1" indent="-285750" algn="l">
              <a:spcBef>
                <a:spcPts val="0"/>
              </a:spcBef>
              <a:buFontTx/>
              <a:buChar char="–"/>
            </a:pPr>
            <a:r>
              <a:rPr lang="en-US" sz="2000" b="0" dirty="0">
                <a:latin typeface="+mn-lt"/>
              </a:rPr>
              <a:t>Rely on BTB for speculation</a:t>
            </a:r>
          </a:p>
          <a:p>
            <a:pPr marL="742950" lvl="1" indent="-285750" algn="l">
              <a:spcBef>
                <a:spcPts val="0"/>
              </a:spcBef>
              <a:buFontTx/>
              <a:buChar char="–"/>
            </a:pPr>
            <a:r>
              <a:rPr lang="en-US" sz="2000" b="0" dirty="0">
                <a:latin typeface="+mn-lt"/>
              </a:rPr>
              <a:t>Fix once recognize </a:t>
            </a:r>
            <a:r>
              <a:rPr lang="en-US" sz="2000" b="0" dirty="0" smtClean="0">
                <a:latin typeface="+mn-lt"/>
              </a:rPr>
              <a:t>Return</a:t>
            </a:r>
            <a:endParaRPr lang="en-US" sz="2000" b="0" dirty="0">
              <a:latin typeface="+mn-lt"/>
            </a:endParaRPr>
          </a:p>
        </p:txBody>
      </p:sp>
      <p:sp>
        <p:nvSpPr>
          <p:cNvPr id="41" name="Oval 57"/>
          <p:cNvSpPr>
            <a:spLocks noChangeArrowheads="1"/>
          </p:cNvSpPr>
          <p:nvPr/>
        </p:nvSpPr>
        <p:spPr bwMode="auto">
          <a:xfrm>
            <a:off x="8001000" y="4535016"/>
            <a:ext cx="914400" cy="533400"/>
          </a:xfrm>
          <a:prstGeom prst="ellipse">
            <a:avLst/>
          </a:prstGeom>
          <a:noFill/>
          <a:ln w="28575">
            <a:solidFill>
              <a:srgbClr val="FF66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053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Prediction </a:t>
            </a:r>
            <a:r>
              <a:rPr lang="en-US" altLang="zh-TW" dirty="0"/>
              <a:t>of branch direction: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Static</a:t>
            </a:r>
          </a:p>
          <a:p>
            <a:pPr lvl="1"/>
            <a:r>
              <a:rPr lang="en-US" altLang="zh-TW" dirty="0" smtClean="0"/>
              <a:t>Dynamic</a:t>
            </a:r>
          </a:p>
          <a:p>
            <a:pPr lvl="1"/>
            <a:r>
              <a:rPr lang="en-US" altLang="zh-TW" dirty="0" smtClean="0"/>
              <a:t>Branch </a:t>
            </a:r>
            <a:r>
              <a:rPr lang="en-US" altLang="zh-TW" dirty="0"/>
              <a:t>correlation</a:t>
            </a:r>
          </a:p>
          <a:p>
            <a:r>
              <a:rPr lang="en-US" altLang="zh-TW" dirty="0" smtClean="0"/>
              <a:t>Prediction of branch target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Predicated execution</a:t>
            </a:r>
            <a:endParaRPr lang="en-US" altLang="zh-TW" dirty="0">
              <a:solidFill>
                <a:srgbClr val="FF0000"/>
              </a:solidFill>
            </a:endParaRPr>
          </a:p>
          <a:p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5894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Predicated Execution</a:t>
            </a:r>
          </a:p>
        </p:txBody>
      </p:sp>
      <p:sp>
        <p:nvSpPr>
          <p:cNvPr id="5427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 smtClean="0"/>
              <a:t>Idea: compiler converts control dependence into data dependence </a:t>
            </a:r>
            <a:r>
              <a:rPr lang="en-US" altLang="zh-TW" sz="2400" dirty="0" smtClean="0">
                <a:sym typeface="Wingdings" panose="05000000000000000000" pitchFamily="2" charset="2"/>
              </a:rPr>
              <a:t> branch is eliminated</a:t>
            </a:r>
          </a:p>
          <a:p>
            <a:pPr lvl="1"/>
            <a:r>
              <a:rPr lang="en-US" altLang="zh-TW" sz="2000" dirty="0" smtClean="0">
                <a:sym typeface="Wingdings" panose="05000000000000000000" pitchFamily="2" charset="2"/>
              </a:rPr>
              <a:t>Each instr. has a predicate bit set based on the predicate computation</a:t>
            </a:r>
          </a:p>
          <a:p>
            <a:pPr lvl="1"/>
            <a:r>
              <a:rPr lang="en-US" altLang="zh-TW" sz="2000" dirty="0" smtClean="0">
                <a:sym typeface="Wingdings" panose="05000000000000000000" pitchFamily="2" charset="2"/>
              </a:rPr>
              <a:t>Only instr. with TRUE predicates are committed (others become NOPs)</a:t>
            </a:r>
            <a:endParaRPr lang="en-US" altLang="zh-TW" sz="2000" dirty="0" smtClean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23</a:t>
            </a:fld>
            <a:endParaRPr lang="zh-TW" altLang="zh-TW"/>
          </a:p>
        </p:txBody>
      </p:sp>
      <p:sp>
        <p:nvSpPr>
          <p:cNvPr id="54294" name="Text Box 40"/>
          <p:cNvSpPr txBox="1">
            <a:spLocks noChangeArrowheads="1"/>
          </p:cNvSpPr>
          <p:nvPr/>
        </p:nvSpPr>
        <p:spPr bwMode="auto">
          <a:xfrm>
            <a:off x="517525" y="2991942"/>
            <a:ext cx="1382713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TW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if (</a:t>
            </a:r>
            <a:r>
              <a:rPr lang="en-US" altLang="zh-TW" sz="2400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cond</a:t>
            </a:r>
            <a:r>
              <a:rPr lang="en-US" altLang="zh-TW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{</a:t>
            </a:r>
          </a:p>
          <a:p>
            <a:pPr eaLnBrk="1" hangingPunct="1"/>
            <a:r>
              <a:rPr lang="en-US" altLang="zh-TW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b = 0;</a:t>
            </a:r>
          </a:p>
          <a:p>
            <a:pPr eaLnBrk="1" hangingPunct="1"/>
            <a:r>
              <a:rPr lang="en-US" altLang="zh-TW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}</a:t>
            </a:r>
          </a:p>
          <a:p>
            <a:pPr eaLnBrk="1" hangingPunct="1"/>
            <a:r>
              <a:rPr lang="en-US" altLang="zh-TW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else {</a:t>
            </a:r>
          </a:p>
          <a:p>
            <a:pPr eaLnBrk="1" hangingPunct="1"/>
            <a:r>
              <a:rPr lang="en-US" altLang="zh-TW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b = 1;</a:t>
            </a:r>
          </a:p>
          <a:p>
            <a:pPr eaLnBrk="1" hangingPunct="1"/>
            <a:r>
              <a:rPr lang="en-US" altLang="zh-TW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}</a:t>
            </a:r>
          </a:p>
        </p:txBody>
      </p:sp>
      <p:grpSp>
        <p:nvGrpSpPr>
          <p:cNvPr id="16" name="群組 15"/>
          <p:cNvGrpSpPr/>
          <p:nvPr/>
        </p:nvGrpSpPr>
        <p:grpSpPr>
          <a:xfrm>
            <a:off x="5515326" y="2514551"/>
            <a:ext cx="3403423" cy="3606789"/>
            <a:chOff x="5515326" y="2514551"/>
            <a:chExt cx="3403423" cy="3606789"/>
          </a:xfrm>
        </p:grpSpPr>
        <p:sp>
          <p:nvSpPr>
            <p:cNvPr id="45" name="Text Box 47"/>
            <p:cNvSpPr txBox="1">
              <a:spLocks noChangeArrowheads="1"/>
            </p:cNvSpPr>
            <p:nvPr/>
          </p:nvSpPr>
          <p:spPr bwMode="auto">
            <a:xfrm>
              <a:off x="5515326" y="5698033"/>
              <a:ext cx="279243" cy="276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/>
              <a:r>
                <a:rPr lang="en-US" altLang="ko-KR" sz="1200">
                  <a:solidFill>
                    <a:srgbClr val="000000"/>
                  </a:solidFill>
                  <a:latin typeface="+mn-lt"/>
                  <a:ea typeface="Gulim" pitchFamily="34" charset="-127"/>
                </a:rPr>
                <a:t>D</a:t>
              </a:r>
              <a:endParaRPr lang="en-US" altLang="zh-TW" sz="1200">
                <a:solidFill>
                  <a:srgbClr val="000000"/>
                </a:solidFill>
                <a:latin typeface="+mn-lt"/>
                <a:cs typeface="Arial" panose="020B0604020202020204" pitchFamily="34" charset="0"/>
              </a:endParaRPr>
            </a:p>
          </p:txBody>
        </p:sp>
        <p:grpSp>
          <p:nvGrpSpPr>
            <p:cNvPr id="4" name="Group 26"/>
            <p:cNvGrpSpPr>
              <a:grpSpLocks/>
            </p:cNvGrpSpPr>
            <p:nvPr/>
          </p:nvGrpSpPr>
          <p:grpSpPr bwMode="auto">
            <a:xfrm>
              <a:off x="6498704" y="2514551"/>
              <a:ext cx="533400" cy="1857375"/>
              <a:chOff x="3120" y="1104"/>
              <a:chExt cx="336" cy="1170"/>
            </a:xfrm>
          </p:grpSpPr>
          <p:sp>
            <p:nvSpPr>
              <p:cNvPr id="54296" name="Text Box 27"/>
              <p:cNvSpPr txBox="1">
                <a:spLocks noChangeArrowheads="1"/>
              </p:cNvSpPr>
              <p:nvPr/>
            </p:nvSpPr>
            <p:spPr bwMode="auto">
              <a:xfrm>
                <a:off x="3120" y="1392"/>
                <a:ext cx="336" cy="2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itchFamily="34" charset="-128"/>
                  </a:defRPr>
                </a:lvl9pPr>
              </a:lstStyle>
              <a:p>
                <a:pPr algn="ctr" eaLnBrk="1" hangingPunct="1"/>
                <a:r>
                  <a:rPr lang="en-US" altLang="zh-TW" sz="2400" b="1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B</a:t>
                </a:r>
              </a:p>
            </p:txBody>
          </p:sp>
          <p:grpSp>
            <p:nvGrpSpPr>
              <p:cNvPr id="54297" name="Group 28"/>
              <p:cNvGrpSpPr>
                <a:grpSpLocks/>
              </p:cNvGrpSpPr>
              <p:nvPr/>
            </p:nvGrpSpPr>
            <p:grpSpPr bwMode="auto">
              <a:xfrm>
                <a:off x="3120" y="1687"/>
                <a:ext cx="336" cy="587"/>
                <a:chOff x="3120" y="1687"/>
                <a:chExt cx="336" cy="587"/>
              </a:xfrm>
            </p:grpSpPr>
            <p:sp>
              <p:nvSpPr>
                <p:cNvPr id="54299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3120" y="1687"/>
                  <a:ext cx="336" cy="29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itchFamily="34" charset="-128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itchFamily="34" charset="-128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itchFamily="34" charset="-128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itchFamily="34" charset="-128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itchFamily="34" charset="-128"/>
                    </a:defRPr>
                  </a:lvl9pPr>
                </a:lstStyle>
                <a:p>
                  <a:pPr algn="ctr" eaLnBrk="1" hangingPunct="1"/>
                  <a:r>
                    <a:rPr lang="en-US" altLang="zh-TW" sz="2400" b="1">
                      <a:solidFill>
                        <a:srgbClr val="000000"/>
                      </a:solidFill>
                      <a:latin typeface="+mn-lt"/>
                      <a:cs typeface="Arial" panose="020B0604020202020204" pitchFamily="34" charset="0"/>
                    </a:rPr>
                    <a:t>C</a:t>
                  </a:r>
                </a:p>
              </p:txBody>
            </p:sp>
            <p:sp>
              <p:nvSpPr>
                <p:cNvPr id="54300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3120" y="1980"/>
                  <a:ext cx="336" cy="29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itchFamily="34" charset="-128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itchFamily="34" charset="-128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itchFamily="34" charset="-128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itchFamily="34" charset="-128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itchFamily="34" charset="-128"/>
                    </a:defRPr>
                  </a:lvl9pPr>
                </a:lstStyle>
                <a:p>
                  <a:pPr algn="ctr" eaLnBrk="1" hangingPunct="1"/>
                  <a:r>
                    <a:rPr lang="en-US" altLang="zh-TW" sz="2400" b="1">
                      <a:solidFill>
                        <a:srgbClr val="000000"/>
                      </a:solidFill>
                      <a:latin typeface="+mn-lt"/>
                      <a:cs typeface="Arial" panose="020B0604020202020204" pitchFamily="34" charset="0"/>
                    </a:rPr>
                    <a:t>D</a:t>
                  </a:r>
                </a:p>
              </p:txBody>
            </p:sp>
          </p:grpSp>
          <p:sp>
            <p:nvSpPr>
              <p:cNvPr id="54298" name="Text Box 31"/>
              <p:cNvSpPr txBox="1">
                <a:spLocks noChangeArrowheads="1"/>
              </p:cNvSpPr>
              <p:nvPr/>
            </p:nvSpPr>
            <p:spPr bwMode="auto">
              <a:xfrm>
                <a:off x="3120" y="1104"/>
                <a:ext cx="336" cy="29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itchFamily="34" charset="-128"/>
                  </a:defRPr>
                </a:lvl9pPr>
              </a:lstStyle>
              <a:p>
                <a:pPr algn="ctr" eaLnBrk="1" hangingPunct="1"/>
                <a:r>
                  <a:rPr lang="en-US" altLang="zh-TW" sz="2400" b="1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A</a:t>
                </a:r>
              </a:p>
            </p:txBody>
          </p:sp>
        </p:grpSp>
        <p:sp>
          <p:nvSpPr>
            <p:cNvPr id="72713" name="Text Box 32"/>
            <p:cNvSpPr txBox="1">
              <a:spLocks noChangeArrowheads="1"/>
            </p:cNvSpPr>
            <p:nvPr/>
          </p:nvSpPr>
          <p:spPr bwMode="auto">
            <a:xfrm>
              <a:off x="7076555" y="2577098"/>
              <a:ext cx="1842194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609600" indent="-609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marL="0" indent="0" algn="ctr" eaLnBrk="1" hangingPunct="1"/>
              <a:r>
                <a:rPr lang="en-US" altLang="zh-TW" sz="2000" dirty="0">
                  <a:solidFill>
                    <a:srgbClr val="00CC00"/>
                  </a:solidFill>
                  <a:latin typeface="+mn-lt"/>
                  <a:cs typeface="Arial" panose="020B0604020202020204" pitchFamily="34" charset="0"/>
                </a:rPr>
                <a:t>(predicated code) </a:t>
              </a:r>
            </a:p>
          </p:txBody>
        </p:sp>
        <p:sp>
          <p:nvSpPr>
            <p:cNvPr id="72714" name="Rectangle 33"/>
            <p:cNvSpPr>
              <a:spLocks noChangeArrowheads="1"/>
            </p:cNvSpPr>
            <p:nvPr/>
          </p:nvSpPr>
          <p:spPr bwMode="auto">
            <a:xfrm>
              <a:off x="5736704" y="4869160"/>
              <a:ext cx="2133600" cy="3985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endParaRPr lang="zh-TW" altLang="zh-TW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72715" name="Rectangle 34"/>
            <p:cNvSpPr>
              <a:spLocks noChangeArrowheads="1"/>
            </p:cNvSpPr>
            <p:nvPr/>
          </p:nvSpPr>
          <p:spPr bwMode="auto">
            <a:xfrm>
              <a:off x="5736704" y="5276056"/>
              <a:ext cx="2133600" cy="3658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endParaRPr lang="zh-TW" altLang="zh-TW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72716" name="Rectangle 35"/>
            <p:cNvSpPr>
              <a:spLocks noChangeArrowheads="1"/>
            </p:cNvSpPr>
            <p:nvPr/>
          </p:nvSpPr>
          <p:spPr bwMode="auto">
            <a:xfrm>
              <a:off x="5736704" y="4445496"/>
              <a:ext cx="2133600" cy="4045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endParaRPr lang="zh-TW" altLang="zh-TW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72717" name="Text Box 36"/>
            <p:cNvSpPr txBox="1">
              <a:spLocks noChangeArrowheads="1"/>
            </p:cNvSpPr>
            <p:nvPr/>
          </p:nvSpPr>
          <p:spPr bwMode="auto">
            <a:xfrm>
              <a:off x="5517731" y="4293096"/>
              <a:ext cx="27443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lnSpc>
                  <a:spcPct val="150000"/>
                </a:lnSpc>
              </a:pPr>
              <a:r>
                <a:rPr lang="en-US" altLang="zh-TW" sz="120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72718" name="Text Box 37"/>
            <p:cNvSpPr txBox="1">
              <a:spLocks noChangeArrowheads="1"/>
            </p:cNvSpPr>
            <p:nvPr/>
          </p:nvSpPr>
          <p:spPr bwMode="auto">
            <a:xfrm>
              <a:off x="5516968" y="4750296"/>
              <a:ext cx="26802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lnSpc>
                  <a:spcPct val="150000"/>
                </a:lnSpc>
              </a:pPr>
              <a:r>
                <a:rPr lang="en-US" altLang="zh-TW" sz="120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72719" name="Text Box 38"/>
            <p:cNvSpPr txBox="1">
              <a:spLocks noChangeArrowheads="1"/>
            </p:cNvSpPr>
            <p:nvPr/>
          </p:nvSpPr>
          <p:spPr bwMode="auto">
            <a:xfrm>
              <a:off x="5517769" y="5207496"/>
              <a:ext cx="26642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lnSpc>
                  <a:spcPct val="150000"/>
                </a:lnSpc>
              </a:pPr>
              <a:r>
                <a:rPr lang="en-US" altLang="zh-TW" sz="120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72721" name="Text Box 46"/>
            <p:cNvSpPr txBox="1">
              <a:spLocks noChangeArrowheads="1"/>
            </p:cNvSpPr>
            <p:nvPr/>
          </p:nvSpPr>
          <p:spPr bwMode="auto">
            <a:xfrm>
              <a:off x="5889104" y="4326433"/>
              <a:ext cx="1723229" cy="13388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en-US" altLang="zh-TW" sz="18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         p1 = (</a:t>
              </a:r>
              <a:r>
                <a:rPr lang="en-US" altLang="zh-TW" sz="1800" dirty="0" err="1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cond</a:t>
              </a:r>
              <a:r>
                <a:rPr lang="en-US" altLang="zh-TW" sz="18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)</a:t>
              </a:r>
            </a:p>
            <a:p>
              <a:pPr eaLnBrk="1" hangingPunct="1">
                <a:lnSpc>
                  <a:spcPct val="150000"/>
                </a:lnSpc>
              </a:pPr>
              <a:r>
                <a:rPr lang="en-US" altLang="zh-TW" sz="1800" b="1" dirty="0">
                  <a:solidFill>
                    <a:srgbClr val="FF0000"/>
                  </a:solidFill>
                  <a:latin typeface="+mn-lt"/>
                  <a:cs typeface="Arial" panose="020B0604020202020204" pitchFamily="34" charset="0"/>
                </a:rPr>
                <a:t>(!p1)</a:t>
              </a:r>
              <a:r>
                <a:rPr lang="en-US" altLang="zh-TW" sz="18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 </a:t>
              </a:r>
              <a:r>
                <a:rPr lang="en-US" altLang="zh-TW" sz="1800" dirty="0" err="1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mov</a:t>
              </a:r>
              <a:r>
                <a:rPr lang="en-US" altLang="ko-KR" sz="1800" dirty="0">
                  <a:solidFill>
                    <a:srgbClr val="000000"/>
                  </a:solidFill>
                  <a:latin typeface="+mn-lt"/>
                  <a:ea typeface="Gulim" pitchFamily="34" charset="-127"/>
                </a:rPr>
                <a:t> </a:t>
              </a:r>
              <a:r>
                <a:rPr lang="en-US" altLang="zh-TW" sz="18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 b,</a:t>
              </a:r>
              <a:r>
                <a:rPr lang="en-US" altLang="ko-KR" sz="1800" dirty="0">
                  <a:solidFill>
                    <a:srgbClr val="000000"/>
                  </a:solidFill>
                  <a:latin typeface="+mn-lt"/>
                  <a:ea typeface="Gulim" pitchFamily="34" charset="-127"/>
                </a:rPr>
                <a:t> </a:t>
              </a:r>
              <a:r>
                <a:rPr lang="en-US" altLang="zh-TW" sz="18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1</a:t>
              </a:r>
            </a:p>
            <a:p>
              <a:pPr eaLnBrk="1" hangingPunct="1">
                <a:lnSpc>
                  <a:spcPct val="150000"/>
                </a:lnSpc>
              </a:pPr>
              <a:r>
                <a:rPr lang="en-US" altLang="zh-TW" sz="1800" b="1" dirty="0">
                  <a:solidFill>
                    <a:srgbClr val="FF0000"/>
                  </a:solidFill>
                  <a:latin typeface="+mn-lt"/>
                  <a:cs typeface="Arial" panose="020B0604020202020204" pitchFamily="34" charset="0"/>
                </a:rPr>
                <a:t> (p1)</a:t>
              </a:r>
              <a:r>
                <a:rPr lang="en-US" altLang="zh-TW" sz="18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 </a:t>
              </a:r>
              <a:r>
                <a:rPr lang="en-US" altLang="zh-TW" sz="1800" dirty="0" err="1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mov</a:t>
              </a:r>
              <a:r>
                <a:rPr lang="en-US" altLang="ko-KR" sz="1800" dirty="0">
                  <a:solidFill>
                    <a:srgbClr val="000000"/>
                  </a:solidFill>
                  <a:latin typeface="+mn-lt"/>
                  <a:ea typeface="Gulim" pitchFamily="34" charset="-127"/>
                </a:rPr>
                <a:t> </a:t>
              </a:r>
              <a:r>
                <a:rPr lang="en-US" altLang="zh-TW" sz="18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 b,</a:t>
              </a:r>
              <a:r>
                <a:rPr lang="en-US" altLang="ko-KR" sz="1800" dirty="0">
                  <a:solidFill>
                    <a:srgbClr val="000000"/>
                  </a:solidFill>
                  <a:latin typeface="+mn-lt"/>
                  <a:ea typeface="Gulim" pitchFamily="34" charset="-127"/>
                </a:rPr>
                <a:t> </a:t>
              </a:r>
              <a:r>
                <a:rPr lang="en-US" altLang="zh-TW" sz="18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44" name="Rectangle 46"/>
            <p:cNvSpPr>
              <a:spLocks noChangeArrowheads="1"/>
            </p:cNvSpPr>
            <p:nvPr/>
          </p:nvSpPr>
          <p:spPr bwMode="auto">
            <a:xfrm>
              <a:off x="5736704" y="5636096"/>
              <a:ext cx="2133600" cy="457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endParaRPr lang="zh-TW" altLang="zh-TW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46" name="Text Box 48"/>
            <p:cNvSpPr txBox="1">
              <a:spLocks noChangeArrowheads="1"/>
            </p:cNvSpPr>
            <p:nvPr/>
          </p:nvSpPr>
          <p:spPr bwMode="auto">
            <a:xfrm>
              <a:off x="6412979" y="5752008"/>
              <a:ext cx="1257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609600" indent="-609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ko-KR" sz="1800" dirty="0">
                  <a:solidFill>
                    <a:srgbClr val="0000FF"/>
                  </a:solidFill>
                  <a:latin typeface="+mn-lt"/>
                  <a:ea typeface="Gulim" pitchFamily="34" charset="-127"/>
                </a:rPr>
                <a:t>add   x, b, 1</a:t>
              </a:r>
              <a:endParaRPr lang="en-US" altLang="zh-TW" sz="1800" dirty="0">
                <a:solidFill>
                  <a:srgbClr val="0000FF"/>
                </a:solidFill>
                <a:latin typeface="+mn-lt"/>
                <a:cs typeface="Arial" panose="020B0604020202020204" pitchFamily="34" charset="0"/>
              </a:endParaRPr>
            </a:p>
          </p:txBody>
        </p:sp>
      </p:grpSp>
      <p:grpSp>
        <p:nvGrpSpPr>
          <p:cNvPr id="17" name="群組 16"/>
          <p:cNvGrpSpPr/>
          <p:nvPr/>
        </p:nvGrpSpPr>
        <p:grpSpPr>
          <a:xfrm>
            <a:off x="2203450" y="2564904"/>
            <a:ext cx="3376614" cy="3559150"/>
            <a:chOff x="2203450" y="2564904"/>
            <a:chExt cx="3376614" cy="3559150"/>
          </a:xfrm>
        </p:grpSpPr>
        <p:sp>
          <p:nvSpPr>
            <p:cNvPr id="48" name="Text Box 47"/>
            <p:cNvSpPr txBox="1">
              <a:spLocks noChangeArrowheads="1"/>
            </p:cNvSpPr>
            <p:nvPr/>
          </p:nvSpPr>
          <p:spPr bwMode="auto">
            <a:xfrm>
              <a:off x="2204525" y="5686866"/>
              <a:ext cx="279243" cy="276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/>
              <a:r>
                <a:rPr lang="en-US" altLang="ko-KR" sz="1200" dirty="0">
                  <a:solidFill>
                    <a:srgbClr val="000000"/>
                  </a:solidFill>
                  <a:latin typeface="+mn-lt"/>
                  <a:ea typeface="Gulim" pitchFamily="34" charset="-127"/>
                </a:rPr>
                <a:t>D</a:t>
              </a:r>
              <a:endParaRPr lang="en-US" altLang="zh-TW" sz="12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54301" name="Text Box 5"/>
            <p:cNvSpPr txBox="1">
              <a:spLocks noChangeArrowheads="1"/>
            </p:cNvSpPr>
            <p:nvPr/>
          </p:nvSpPr>
          <p:spPr bwMode="auto">
            <a:xfrm>
              <a:off x="4124326" y="2564904"/>
              <a:ext cx="1455738" cy="708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609600" indent="-609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marL="0" indent="0" algn="ctr" eaLnBrk="1" hangingPunct="1"/>
              <a:r>
                <a:rPr lang="en-US" altLang="zh-TW" sz="2000" dirty="0">
                  <a:solidFill>
                    <a:srgbClr val="00CC00"/>
                  </a:solidFill>
                  <a:latin typeface="+mn-lt"/>
                  <a:cs typeface="Arial" panose="020B0604020202020204" pitchFamily="34" charset="0"/>
                </a:rPr>
                <a:t>(normal branch code)</a:t>
              </a:r>
            </a:p>
          </p:txBody>
        </p:sp>
        <p:sp>
          <p:nvSpPr>
            <p:cNvPr id="54303" name="Text Box 7"/>
            <p:cNvSpPr txBox="1">
              <a:spLocks noChangeArrowheads="1"/>
            </p:cNvSpPr>
            <p:nvPr/>
          </p:nvSpPr>
          <p:spPr bwMode="auto">
            <a:xfrm>
              <a:off x="2699792" y="3212604"/>
              <a:ext cx="449263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/>
              <a:r>
                <a:rPr lang="en-US" altLang="zh-TW" sz="2400" b="1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54304" name="Text Box 8"/>
            <p:cNvSpPr txBox="1">
              <a:spLocks noChangeArrowheads="1"/>
            </p:cNvSpPr>
            <p:nvPr/>
          </p:nvSpPr>
          <p:spPr bwMode="auto">
            <a:xfrm>
              <a:off x="3834705" y="3212604"/>
              <a:ext cx="449263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/>
              <a:r>
                <a:rPr lang="en-US" altLang="zh-TW" sz="2400" b="1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54305" name="Text Box 9"/>
            <p:cNvSpPr txBox="1">
              <a:spLocks noChangeArrowheads="1"/>
            </p:cNvSpPr>
            <p:nvPr/>
          </p:nvSpPr>
          <p:spPr bwMode="auto">
            <a:xfrm>
              <a:off x="3260725" y="3861048"/>
              <a:ext cx="449263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/>
              <a:r>
                <a:rPr lang="en-US" altLang="zh-TW" sz="2400" b="1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D</a:t>
              </a:r>
            </a:p>
          </p:txBody>
        </p:sp>
        <p:sp>
          <p:nvSpPr>
            <p:cNvPr id="54308" name="Text Box 12"/>
            <p:cNvSpPr txBox="1">
              <a:spLocks noChangeArrowheads="1"/>
            </p:cNvSpPr>
            <p:nvPr/>
          </p:nvSpPr>
          <p:spPr bwMode="auto">
            <a:xfrm>
              <a:off x="3265488" y="2564904"/>
              <a:ext cx="447675" cy="4667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/>
              <a:r>
                <a:rPr lang="en-US" altLang="zh-TW" sz="2400" b="1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54311" name="Text Box 15"/>
            <p:cNvSpPr txBox="1">
              <a:spLocks noChangeArrowheads="1"/>
            </p:cNvSpPr>
            <p:nvPr/>
          </p:nvSpPr>
          <p:spPr bwMode="auto">
            <a:xfrm>
              <a:off x="2771775" y="2709367"/>
              <a:ext cx="309563" cy="554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lnSpc>
                  <a:spcPct val="150000"/>
                </a:lnSpc>
              </a:pPr>
              <a:r>
                <a:rPr lang="en-US" altLang="zh-TW" sz="20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T</a:t>
              </a:r>
            </a:p>
          </p:txBody>
        </p:sp>
        <p:sp>
          <p:nvSpPr>
            <p:cNvPr id="54312" name="Text Box 16"/>
            <p:cNvSpPr txBox="1">
              <a:spLocks noChangeArrowheads="1"/>
            </p:cNvSpPr>
            <p:nvPr/>
          </p:nvSpPr>
          <p:spPr bwMode="auto">
            <a:xfrm>
              <a:off x="3817938" y="2709367"/>
              <a:ext cx="322263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lnSpc>
                  <a:spcPct val="150000"/>
                </a:lnSpc>
              </a:pPr>
              <a:r>
                <a:rPr lang="en-US" altLang="zh-TW" sz="20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N</a:t>
              </a:r>
            </a:p>
          </p:txBody>
        </p:sp>
        <p:sp>
          <p:nvSpPr>
            <p:cNvPr id="54313" name="Text Box 17"/>
            <p:cNvSpPr txBox="1">
              <a:spLocks noChangeArrowheads="1"/>
            </p:cNvSpPr>
            <p:nvPr/>
          </p:nvSpPr>
          <p:spPr bwMode="auto">
            <a:xfrm>
              <a:off x="2413000" y="4373488"/>
              <a:ext cx="2362201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zh-TW" sz="14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        </a:t>
              </a:r>
              <a:r>
                <a:rPr lang="en-US" altLang="zh-TW" sz="1400" dirty="0" smtClean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      p1 </a:t>
              </a:r>
              <a:r>
                <a:rPr lang="en-US" altLang="zh-TW" sz="14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= (</a:t>
              </a:r>
              <a:r>
                <a:rPr lang="en-US" altLang="zh-TW" sz="1400" dirty="0" err="1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cond</a:t>
              </a:r>
              <a:r>
                <a:rPr lang="en-US" altLang="zh-TW" sz="14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)</a:t>
              </a:r>
            </a:p>
            <a:p>
              <a:pPr eaLnBrk="1" hangingPunct="1"/>
              <a:r>
                <a:rPr lang="en-US" altLang="zh-TW" sz="14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 </a:t>
              </a:r>
              <a:r>
                <a:rPr lang="en-US" altLang="ko-KR" sz="1400" dirty="0">
                  <a:solidFill>
                    <a:srgbClr val="000000"/>
                  </a:solidFill>
                  <a:latin typeface="+mn-lt"/>
                  <a:ea typeface="Gulim" pitchFamily="34" charset="-127"/>
                </a:rPr>
                <a:t>       </a:t>
              </a:r>
              <a:r>
                <a:rPr lang="en-US" altLang="ko-KR" sz="1400" dirty="0" smtClean="0">
                  <a:solidFill>
                    <a:srgbClr val="000000"/>
                  </a:solidFill>
                  <a:latin typeface="+mn-lt"/>
                  <a:ea typeface="Gulim" pitchFamily="34" charset="-127"/>
                </a:rPr>
                <a:t>      </a:t>
              </a:r>
              <a:r>
                <a:rPr lang="en-US" altLang="zh-TW" sz="1400" dirty="0" smtClean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branch </a:t>
              </a:r>
              <a:r>
                <a:rPr lang="en-US" altLang="ko-KR" sz="1400" dirty="0">
                  <a:solidFill>
                    <a:srgbClr val="000000"/>
                  </a:solidFill>
                  <a:latin typeface="+mn-lt"/>
                  <a:ea typeface="Gulim" pitchFamily="34" charset="-127"/>
                </a:rPr>
                <a:t>p1, </a:t>
              </a:r>
              <a:r>
                <a:rPr lang="en-US" altLang="zh-TW" sz="14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TARGET</a:t>
              </a:r>
            </a:p>
          </p:txBody>
        </p:sp>
        <p:sp>
          <p:nvSpPr>
            <p:cNvPr id="54314" name="Text Box 18"/>
            <p:cNvSpPr txBox="1">
              <a:spLocks noChangeArrowheads="1"/>
            </p:cNvSpPr>
            <p:nvPr/>
          </p:nvSpPr>
          <p:spPr bwMode="auto">
            <a:xfrm>
              <a:off x="2422525" y="4811737"/>
              <a:ext cx="137492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zh-TW" sz="14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       </a:t>
              </a:r>
              <a:r>
                <a:rPr lang="en-US" altLang="zh-TW" sz="1400" dirty="0" smtClean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      </a:t>
              </a:r>
              <a:r>
                <a:rPr lang="en-US" altLang="zh-TW" sz="1400" dirty="0" err="1" smtClean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mov</a:t>
              </a:r>
              <a:r>
                <a:rPr lang="en-US" altLang="zh-TW" sz="1400" dirty="0" smtClean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 </a:t>
              </a:r>
              <a:r>
                <a:rPr lang="en-US" altLang="zh-TW" sz="14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b, 1 </a:t>
              </a:r>
            </a:p>
            <a:p>
              <a:pPr eaLnBrk="1" hangingPunct="1"/>
              <a:r>
                <a:rPr lang="en-US" altLang="zh-TW" sz="14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       </a:t>
              </a:r>
              <a:r>
                <a:rPr lang="en-US" altLang="zh-TW" sz="1400" dirty="0" smtClean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      </a:t>
              </a:r>
              <a:r>
                <a:rPr lang="en-US" altLang="zh-TW" sz="1400" dirty="0" err="1" smtClean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jmp</a:t>
              </a:r>
              <a:r>
                <a:rPr lang="en-US" altLang="zh-TW" sz="1400" dirty="0" smtClean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 </a:t>
              </a:r>
              <a:r>
                <a:rPr lang="en-US" altLang="zh-TW" sz="14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JOIN</a:t>
              </a:r>
            </a:p>
          </p:txBody>
        </p:sp>
        <p:sp>
          <p:nvSpPr>
            <p:cNvPr id="54315" name="Text Box 19"/>
            <p:cNvSpPr txBox="1">
              <a:spLocks noChangeArrowheads="1"/>
            </p:cNvSpPr>
            <p:nvPr/>
          </p:nvSpPr>
          <p:spPr bwMode="auto">
            <a:xfrm>
              <a:off x="2346325" y="5367858"/>
              <a:ext cx="1495426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zh-TW" sz="14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TARGET</a:t>
              </a:r>
              <a:r>
                <a:rPr lang="en-US" altLang="zh-TW" sz="1400" dirty="0" smtClean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:  </a:t>
              </a:r>
              <a:r>
                <a:rPr lang="en-US" altLang="zh-TW" sz="1400" dirty="0" err="1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mov</a:t>
              </a:r>
              <a:r>
                <a:rPr lang="en-US" altLang="zh-TW" sz="14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 b,</a:t>
              </a:r>
              <a:r>
                <a:rPr lang="en-US" altLang="ko-KR" sz="1400" dirty="0">
                  <a:solidFill>
                    <a:srgbClr val="000000"/>
                  </a:solidFill>
                  <a:latin typeface="+mn-lt"/>
                  <a:ea typeface="Gulim" pitchFamily="34" charset="-127"/>
                </a:rPr>
                <a:t> </a:t>
              </a:r>
              <a:r>
                <a:rPr lang="en-US" altLang="zh-TW" sz="140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54316" name="Rectangle 20"/>
            <p:cNvSpPr>
              <a:spLocks noChangeArrowheads="1"/>
            </p:cNvSpPr>
            <p:nvPr/>
          </p:nvSpPr>
          <p:spPr bwMode="auto">
            <a:xfrm>
              <a:off x="2422525" y="4373488"/>
              <a:ext cx="2133601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endParaRPr lang="zh-TW" altLang="zh-TW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54317" name="Rectangle 21"/>
            <p:cNvSpPr>
              <a:spLocks noChangeArrowheads="1"/>
            </p:cNvSpPr>
            <p:nvPr/>
          </p:nvSpPr>
          <p:spPr bwMode="auto">
            <a:xfrm>
              <a:off x="2422525" y="4864581"/>
              <a:ext cx="2133601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endParaRPr lang="zh-TW" altLang="zh-TW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54318" name="Rectangle 22"/>
            <p:cNvSpPr>
              <a:spLocks noChangeArrowheads="1"/>
            </p:cNvSpPr>
            <p:nvPr/>
          </p:nvSpPr>
          <p:spPr bwMode="auto">
            <a:xfrm>
              <a:off x="2422525" y="5315793"/>
              <a:ext cx="2133601" cy="35401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endParaRPr lang="zh-TW" altLang="zh-TW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54319" name="Text Box 23"/>
            <p:cNvSpPr txBox="1">
              <a:spLocks noChangeArrowheads="1"/>
            </p:cNvSpPr>
            <p:nvPr/>
          </p:nvSpPr>
          <p:spPr bwMode="auto">
            <a:xfrm>
              <a:off x="2203450" y="4221088"/>
              <a:ext cx="2746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lnSpc>
                  <a:spcPct val="150000"/>
                </a:lnSpc>
              </a:pPr>
              <a:r>
                <a:rPr lang="en-US" altLang="zh-TW" sz="120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54320" name="Text Box 24"/>
            <p:cNvSpPr txBox="1">
              <a:spLocks noChangeArrowheads="1"/>
            </p:cNvSpPr>
            <p:nvPr/>
          </p:nvSpPr>
          <p:spPr bwMode="auto">
            <a:xfrm>
              <a:off x="2212975" y="4712181"/>
              <a:ext cx="2682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lnSpc>
                  <a:spcPct val="150000"/>
                </a:lnSpc>
              </a:pPr>
              <a:r>
                <a:rPr lang="en-US" altLang="zh-TW" sz="120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54321" name="Text Box 25"/>
            <p:cNvSpPr txBox="1">
              <a:spLocks noChangeArrowheads="1"/>
            </p:cNvSpPr>
            <p:nvPr/>
          </p:nvSpPr>
          <p:spPr bwMode="auto">
            <a:xfrm>
              <a:off x="2203450" y="5287888"/>
              <a:ext cx="2667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lnSpc>
                  <a:spcPct val="150000"/>
                </a:lnSpc>
              </a:pPr>
              <a:r>
                <a:rPr lang="en-US" altLang="zh-TW" sz="120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2413000" y="5666854"/>
              <a:ext cx="2133600" cy="457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endParaRPr lang="zh-TW" altLang="zh-TW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49" name="Text Box 48"/>
            <p:cNvSpPr txBox="1">
              <a:spLocks noChangeArrowheads="1"/>
            </p:cNvSpPr>
            <p:nvPr/>
          </p:nvSpPr>
          <p:spPr bwMode="auto">
            <a:xfrm>
              <a:off x="2954885" y="5738549"/>
              <a:ext cx="1257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609600" indent="-609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ko-KR" sz="1800" dirty="0">
                  <a:solidFill>
                    <a:srgbClr val="0000FF"/>
                  </a:solidFill>
                  <a:latin typeface="+mn-lt"/>
                  <a:ea typeface="Gulim" pitchFamily="34" charset="-127"/>
                </a:rPr>
                <a:t>add   x, b, 1</a:t>
              </a:r>
              <a:endParaRPr lang="en-US" altLang="zh-TW" sz="1800" dirty="0">
                <a:solidFill>
                  <a:srgbClr val="0000FF"/>
                </a:solidFill>
                <a:latin typeface="+mn-lt"/>
                <a:cs typeface="Arial" panose="020B0604020202020204" pitchFamily="34" charset="0"/>
              </a:endParaRPr>
            </a:p>
          </p:txBody>
        </p:sp>
        <p:cxnSp>
          <p:nvCxnSpPr>
            <p:cNvPr id="7" name="直線單箭頭接點 6"/>
            <p:cNvCxnSpPr>
              <a:stCxn id="54308" idx="2"/>
              <a:endCxn id="54303" idx="0"/>
            </p:cNvCxnSpPr>
            <p:nvPr/>
          </p:nvCxnSpPr>
          <p:spPr bwMode="auto">
            <a:xfrm flipH="1">
              <a:off x="2924424" y="3031629"/>
              <a:ext cx="564902" cy="18097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直線單箭頭接點 8"/>
            <p:cNvCxnSpPr>
              <a:stCxn id="54308" idx="2"/>
            </p:cNvCxnSpPr>
            <p:nvPr/>
          </p:nvCxnSpPr>
          <p:spPr bwMode="auto">
            <a:xfrm>
              <a:off x="3489326" y="3031629"/>
              <a:ext cx="352425" cy="18097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直線單箭頭接點 10"/>
            <p:cNvCxnSpPr>
              <a:stCxn id="54303" idx="2"/>
              <a:endCxn id="54305" idx="0"/>
            </p:cNvCxnSpPr>
            <p:nvPr/>
          </p:nvCxnSpPr>
          <p:spPr bwMode="auto">
            <a:xfrm>
              <a:off x="2924424" y="3679329"/>
              <a:ext cx="560933" cy="181719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直線單箭頭接點 12"/>
            <p:cNvCxnSpPr>
              <a:stCxn id="54304" idx="2"/>
              <a:endCxn id="54305" idx="0"/>
            </p:cNvCxnSpPr>
            <p:nvPr/>
          </p:nvCxnSpPr>
          <p:spPr bwMode="auto">
            <a:xfrm flipH="1">
              <a:off x="3485357" y="3679329"/>
              <a:ext cx="573980" cy="181719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861130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9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Conditional Move Operations</a:t>
            </a:r>
            <a:endParaRPr lang="en-US" altLang="zh-TW" smtClean="0"/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Very limited form of predicated execution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CMOV R1 </a:t>
            </a:r>
            <a:r>
              <a:rPr lang="en-US" altLang="zh-TW" dirty="0" smtClean="0">
                <a:sym typeface="Wingdings" panose="05000000000000000000" pitchFamily="2" charset="2"/>
              </a:rPr>
              <a:t> </a:t>
            </a:r>
            <a:r>
              <a:rPr lang="en-US" altLang="zh-TW" dirty="0" smtClean="0"/>
              <a:t>R2</a:t>
            </a:r>
          </a:p>
          <a:p>
            <a:pPr lvl="1"/>
            <a:r>
              <a:rPr lang="en-US" altLang="zh-TW" dirty="0" smtClean="0"/>
              <a:t>R1 = (</a:t>
            </a:r>
            <a:r>
              <a:rPr lang="en-US" altLang="zh-TW" dirty="0" err="1" smtClean="0"/>
              <a:t>ConditionCode</a:t>
            </a:r>
            <a:r>
              <a:rPr lang="en-US" altLang="zh-TW" dirty="0" smtClean="0"/>
              <a:t> == true) ? R2 : R1</a:t>
            </a:r>
          </a:p>
          <a:p>
            <a:pPr lvl="1"/>
            <a:r>
              <a:rPr lang="en-US" altLang="zh-TW" dirty="0" smtClean="0"/>
              <a:t>Employed in most modern ISAs (x86, Alpha)</a:t>
            </a:r>
          </a:p>
          <a:p>
            <a:endParaRPr lang="en-US" altLang="zh-TW" dirty="0" smtClean="0"/>
          </a:p>
          <a:p>
            <a:pPr marL="457200" lvl="1" indent="0">
              <a:buNone/>
            </a:pPr>
            <a:r>
              <a:rPr lang="en-US" altLang="zh-TW" dirty="0" smtClean="0"/>
              <a:t>if (a == 5) {b = 4;} else {b = 3;}</a:t>
            </a:r>
          </a:p>
          <a:p>
            <a:pPr marL="457200" lvl="1" indent="0">
              <a:buNone/>
            </a:pPr>
            <a:endParaRPr lang="en-US" altLang="zh-TW" dirty="0" smtClean="0"/>
          </a:p>
          <a:p>
            <a:pPr marL="457200" lvl="1" indent="0">
              <a:buNone/>
            </a:pPr>
            <a:r>
              <a:rPr lang="en-US" altLang="zh-TW" dirty="0" smtClean="0"/>
              <a:t>CMPEQ condition, a, 5;</a:t>
            </a:r>
          </a:p>
          <a:p>
            <a:pPr marL="457200" lvl="1" indent="0">
              <a:buNone/>
            </a:pPr>
            <a:r>
              <a:rPr lang="en-US" altLang="zh-TW" dirty="0" smtClean="0"/>
              <a:t>CMOV condition, b </a:t>
            </a:r>
            <a:r>
              <a:rPr lang="en-US" altLang="zh-TW" dirty="0" smtClean="0">
                <a:sym typeface="Wingdings" panose="05000000000000000000" pitchFamily="2" charset="2"/>
              </a:rPr>
              <a:t> 4;</a:t>
            </a:r>
          </a:p>
          <a:p>
            <a:pPr marL="457200" lvl="1" indent="0">
              <a:buNone/>
            </a:pPr>
            <a:r>
              <a:rPr lang="en-US" altLang="zh-TW" dirty="0" smtClean="0">
                <a:sym typeface="Wingdings" panose="05000000000000000000" pitchFamily="2" charset="2"/>
              </a:rPr>
              <a:t>CMOV !condition, b  3;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69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Recap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Branch History Table: 2 bits for loop accuracy</a:t>
            </a:r>
          </a:p>
          <a:p>
            <a:r>
              <a:rPr lang="en-US" altLang="en-US" smtClean="0"/>
              <a:t>Correlation: recently executed branches correlated with next branch.</a:t>
            </a:r>
          </a:p>
          <a:p>
            <a:pPr lvl="1"/>
            <a:r>
              <a:rPr lang="en-US" altLang="en-US" smtClean="0"/>
              <a:t>Either different branches</a:t>
            </a:r>
          </a:p>
          <a:p>
            <a:pPr lvl="1"/>
            <a:r>
              <a:rPr lang="en-US" altLang="en-US" smtClean="0"/>
              <a:t>Or different executions of same branches</a:t>
            </a:r>
          </a:p>
          <a:p>
            <a:r>
              <a:rPr lang="en-US" altLang="zh-TW" smtClean="0"/>
              <a:t>2-level predictor</a:t>
            </a:r>
          </a:p>
          <a:p>
            <a:pPr lvl="1"/>
            <a:r>
              <a:rPr lang="en-US" altLang="zh-TW" smtClean="0"/>
              <a:t>Branch history and pattern history</a:t>
            </a:r>
          </a:p>
          <a:p>
            <a:r>
              <a:rPr lang="en-US" altLang="en-US" smtClean="0"/>
              <a:t>Branch Target Buffer: include branch address and prediction</a:t>
            </a:r>
          </a:p>
          <a:p>
            <a:r>
              <a:rPr lang="en-US" altLang="en-US" smtClean="0"/>
              <a:t>Return address stack for return address of calls</a:t>
            </a:r>
          </a:p>
          <a:p>
            <a:endParaRPr lang="en-US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5607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06400" y="228600"/>
            <a:ext cx="8414072" cy="679450"/>
          </a:xfrm>
        </p:spPr>
        <p:txBody>
          <a:bodyPr/>
          <a:lstStyle/>
          <a:p>
            <a:r>
              <a:rPr lang="en-US" altLang="zh-TW" dirty="0"/>
              <a:t>Control Speculation with Branch Prediction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Modern processors have deep pipelines</a:t>
            </a:r>
          </a:p>
          <a:p>
            <a:pPr lvl="1"/>
            <a:r>
              <a:rPr lang="en-US" altLang="zh-TW" dirty="0"/>
              <a:t>Branch penalty limits performance of deep pipelines</a:t>
            </a:r>
          </a:p>
          <a:p>
            <a:r>
              <a:rPr lang="en-US" altLang="zh-TW" dirty="0" smtClean="0"/>
              <a:t>Want to execute instructions beyond a branch even before that branch is resolved </a:t>
            </a:r>
            <a:r>
              <a:rPr lang="en-US" altLang="zh-TW" dirty="0" smtClean="0">
                <a:sym typeface="Wingdings" pitchFamily="2" charset="2"/>
              </a:rPr>
              <a:t> use</a:t>
            </a:r>
            <a:r>
              <a:rPr lang="en-US" altLang="zh-TW" dirty="0" smtClean="0"/>
              <a:t> </a:t>
            </a:r>
            <a:r>
              <a:rPr lang="en-US" altLang="zh-TW" i="1" dirty="0" smtClean="0"/>
              <a:t>speculative execution</a:t>
            </a:r>
            <a:r>
              <a:rPr lang="en-US" altLang="zh-TW" dirty="0" smtClean="0"/>
              <a:t> </a:t>
            </a:r>
          </a:p>
          <a:p>
            <a:pPr lvl="1"/>
            <a:r>
              <a:rPr lang="en-US" altLang="zh-TW" dirty="0" smtClean="0"/>
              <a:t>Branch prediction: dynamic vs. static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What to predict?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E26518-2301-4288-8958-BDA5B1B754F8}" type="slidenum">
              <a:rPr lang="zh-TW" altLang="en-US" smtClean="0"/>
              <a:pPr/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6779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What to Predict?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Direction (1-bit)</a:t>
            </a:r>
            <a:endParaRPr lang="en-US" altLang="zh-TW" dirty="0">
              <a:sym typeface="Symbol" pitchFamily="18" charset="2"/>
            </a:endParaRPr>
          </a:p>
          <a:p>
            <a:pPr lvl="1"/>
            <a:r>
              <a:rPr lang="en-US" altLang="zh-TW" dirty="0">
                <a:sym typeface="Symbol" pitchFamily="18" charset="2"/>
              </a:rPr>
              <a:t>Single direction for unconditional jumps and calls/returns</a:t>
            </a:r>
          </a:p>
          <a:p>
            <a:pPr lvl="1"/>
            <a:r>
              <a:rPr lang="en-US" altLang="zh-TW" dirty="0">
                <a:sym typeface="Symbol" pitchFamily="18" charset="2"/>
              </a:rPr>
              <a:t>Binary for conditional branches</a:t>
            </a:r>
          </a:p>
          <a:p>
            <a:r>
              <a:rPr lang="en-US" altLang="zh-TW" dirty="0"/>
              <a:t>Target (32-bit or 64-bit addresses)</a:t>
            </a:r>
          </a:p>
          <a:p>
            <a:pPr lvl="1"/>
            <a:r>
              <a:rPr lang="en-US" altLang="zh-TW" dirty="0">
                <a:sym typeface="Symbol" pitchFamily="18" charset="2"/>
              </a:rPr>
              <a:t>Some are easy</a:t>
            </a:r>
          </a:p>
          <a:p>
            <a:pPr lvl="2"/>
            <a:r>
              <a:rPr lang="en-US" altLang="zh-TW" dirty="0">
                <a:sym typeface="Symbol" pitchFamily="18" charset="2"/>
              </a:rPr>
              <a:t>One address: </a:t>
            </a:r>
            <a:r>
              <a:rPr lang="en-US" altLang="zh-TW" dirty="0" err="1">
                <a:sym typeface="Symbol" pitchFamily="18" charset="2"/>
              </a:rPr>
              <a:t>u</a:t>
            </a:r>
            <a:r>
              <a:rPr lang="en-US" altLang="zh-TW" dirty="0" err="1" smtClean="0">
                <a:sym typeface="Symbol" pitchFamily="18" charset="2"/>
              </a:rPr>
              <a:t>ni</a:t>
            </a:r>
            <a:r>
              <a:rPr lang="en-US" altLang="zh-TW" dirty="0" smtClean="0">
                <a:sym typeface="Symbol" pitchFamily="18" charset="2"/>
              </a:rPr>
              <a:t>-directional </a:t>
            </a:r>
            <a:r>
              <a:rPr lang="en-US" altLang="zh-TW" dirty="0">
                <a:sym typeface="Symbol" pitchFamily="18" charset="2"/>
              </a:rPr>
              <a:t>jumps  </a:t>
            </a:r>
          </a:p>
          <a:p>
            <a:pPr lvl="2"/>
            <a:r>
              <a:rPr lang="en-US" altLang="zh-TW" dirty="0">
                <a:sym typeface="Symbol" pitchFamily="18" charset="2"/>
              </a:rPr>
              <a:t>Two: addresses: </a:t>
            </a:r>
            <a:r>
              <a:rPr lang="en-US" altLang="zh-TW" dirty="0" smtClean="0">
                <a:sym typeface="Symbol" pitchFamily="18" charset="2"/>
              </a:rPr>
              <a:t>fall </a:t>
            </a:r>
            <a:r>
              <a:rPr lang="en-US" altLang="zh-TW" dirty="0">
                <a:sym typeface="Symbol" pitchFamily="18" charset="2"/>
              </a:rPr>
              <a:t>through (not taken) vs. taken </a:t>
            </a:r>
          </a:p>
          <a:p>
            <a:pPr lvl="1"/>
            <a:r>
              <a:rPr lang="en-US" altLang="zh-TW" dirty="0">
                <a:sym typeface="Symbol" pitchFamily="18" charset="2"/>
              </a:rPr>
              <a:t>Many: </a:t>
            </a:r>
            <a:r>
              <a:rPr lang="en-US" altLang="zh-TW" dirty="0" smtClean="0">
                <a:sym typeface="Symbol" pitchFamily="18" charset="2"/>
              </a:rPr>
              <a:t>function </a:t>
            </a:r>
            <a:r>
              <a:rPr lang="en-US" altLang="zh-TW" dirty="0">
                <a:sym typeface="Symbol" pitchFamily="18" charset="2"/>
              </a:rPr>
              <a:t>pointer or indirect jump (e.g. </a:t>
            </a:r>
            <a:r>
              <a:rPr lang="en-US" altLang="zh-TW" dirty="0" err="1">
                <a:sym typeface="Symbol" pitchFamily="18" charset="2"/>
              </a:rPr>
              <a:t>jr</a:t>
            </a:r>
            <a:r>
              <a:rPr lang="en-US" altLang="zh-TW" dirty="0">
                <a:sym typeface="Symbol" pitchFamily="18" charset="2"/>
              </a:rPr>
              <a:t> r31</a:t>
            </a:r>
            <a:r>
              <a:rPr lang="en-US" altLang="zh-TW" dirty="0" smtClean="0">
                <a:sym typeface="Symbol" pitchFamily="18" charset="2"/>
              </a:rPr>
              <a:t>)</a:t>
            </a:r>
          </a:p>
          <a:p>
            <a:pPr lvl="1"/>
            <a:endParaRPr lang="en-US" altLang="zh-TW" dirty="0">
              <a:sym typeface="Symbol" pitchFamily="18" charset="2"/>
            </a:endParaRPr>
          </a:p>
          <a:p>
            <a:pPr marL="0" indent="0">
              <a:buNone/>
            </a:pPr>
            <a:r>
              <a:rPr lang="en-US" altLang="zh-TW" dirty="0" smtClean="0">
                <a:sym typeface="Symbol" pitchFamily="18" charset="2"/>
              </a:rPr>
              <a:t>Ideally, one predictor for direction and one predictor for target for each branch in the code</a:t>
            </a:r>
            <a:endParaRPr lang="en-US" altLang="zh-TW" dirty="0">
              <a:sym typeface="Symbol" pitchFamily="18" charset="2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749200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Static Branch Prediction for Direction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Uni</a:t>
            </a:r>
            <a:r>
              <a:rPr lang="en-US" altLang="zh-TW" dirty="0" smtClean="0"/>
              <a:t>-directional: always predict taken (or not taken)</a:t>
            </a:r>
          </a:p>
          <a:p>
            <a:pPr lvl="1"/>
            <a:r>
              <a:rPr lang="en-US" altLang="zh-TW" dirty="0" smtClean="0"/>
              <a:t>Always-not-taken: easy (does not need  branch target address), not effective for loops</a:t>
            </a:r>
          </a:p>
          <a:p>
            <a:pPr lvl="1"/>
            <a:r>
              <a:rPr lang="en-US" altLang="zh-TW" dirty="0" smtClean="0"/>
              <a:t>Always-taken: branch target address needs to be computed before the instruction flow can continue (may take extra cycles)</a:t>
            </a:r>
          </a:p>
          <a:p>
            <a:r>
              <a:rPr lang="en-US" altLang="zh-TW" dirty="0" smtClean="0"/>
              <a:t>Backward taken, forward not taken</a:t>
            </a:r>
          </a:p>
          <a:p>
            <a:pPr lvl="1"/>
            <a:r>
              <a:rPr lang="en-US" altLang="zh-TW" dirty="0">
                <a:ea typeface="新細明體" panose="02020500000000000000" pitchFamily="18" charset="-120"/>
              </a:rPr>
              <a:t>Check sign of branch displacement: taken if negative, not-taken if positive </a:t>
            </a:r>
            <a:r>
              <a:rPr lang="en-US" altLang="zh-TW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 no extra hardware needed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Good for, e.g., loops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Do not </a:t>
            </a:r>
            <a:r>
              <a:rPr lang="en-US" altLang="zh-TW" dirty="0">
                <a:ea typeface="新細明體" panose="02020500000000000000" pitchFamily="18" charset="-120"/>
              </a:rPr>
              <a:t>require HW support since the sign of target displacement is already encoded in the branch </a:t>
            </a:r>
            <a:r>
              <a:rPr lang="en-US" altLang="zh-TW" dirty="0" smtClean="0">
                <a:ea typeface="新細明體" panose="02020500000000000000" pitchFamily="18" charset="-120"/>
              </a:rPr>
              <a:t>instruction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66413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Static Branch Prediction for Direction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Compiler hints with branch annotation</a:t>
            </a:r>
          </a:p>
          <a:p>
            <a:pPr lvl="1"/>
            <a:r>
              <a:rPr lang="en-US" altLang="zh-TW" dirty="0" smtClean="0"/>
              <a:t>Run instrumented program with sample input data</a:t>
            </a:r>
          </a:p>
          <a:p>
            <a:pPr lvl="1"/>
            <a:r>
              <a:rPr lang="en-US" altLang="zh-TW" dirty="0" smtClean="0"/>
              <a:t>Collect info on branch direction (profiling)</a:t>
            </a:r>
          </a:p>
          <a:p>
            <a:pPr lvl="1"/>
            <a:r>
              <a:rPr lang="en-US" altLang="zh-TW" dirty="0" smtClean="0"/>
              <a:t>Use this profile info for prediction</a:t>
            </a:r>
          </a:p>
          <a:p>
            <a:pPr lvl="1"/>
            <a:r>
              <a:rPr lang="en-US" altLang="zh-TW" dirty="0" smtClean="0"/>
              <a:t>Use a bit in branch instruction</a:t>
            </a:r>
          </a:p>
          <a:p>
            <a:pPr lvl="2"/>
            <a:r>
              <a:rPr lang="en-US" altLang="zh-TW" dirty="0" smtClean="0"/>
              <a:t>Set to 1 if taken</a:t>
            </a:r>
          </a:p>
          <a:p>
            <a:pPr lvl="2"/>
            <a:r>
              <a:rPr lang="en-US" altLang="zh-TW" dirty="0" smtClean="0"/>
              <a:t>Set to 0 if un-taken</a:t>
            </a:r>
          </a:p>
          <a:p>
            <a:pPr lvl="1"/>
            <a:r>
              <a:rPr lang="en-US" altLang="zh-TW" dirty="0" smtClean="0"/>
              <a:t>Bits set by compiler or user</a:t>
            </a:r>
          </a:p>
          <a:p>
            <a:pPr lvl="1"/>
            <a:r>
              <a:rPr lang="en-US" altLang="zh-TW" dirty="0" smtClean="0"/>
              <a:t>Once set, same behavior every time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0972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Dynamic Branch Prediction for Direction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Predict branch based on past history of branch</a:t>
            </a:r>
          </a:p>
          <a:p>
            <a:r>
              <a:rPr lang="en-US" altLang="zh-TW" dirty="0" smtClean="0"/>
              <a:t>One-bit </a:t>
            </a:r>
            <a:r>
              <a:rPr lang="en-US" altLang="zh-TW" i="1" dirty="0"/>
              <a:t>B</a:t>
            </a:r>
            <a:r>
              <a:rPr lang="en-US" altLang="zh-TW" i="1" dirty="0" smtClean="0"/>
              <a:t>ranch History Table </a:t>
            </a:r>
            <a:r>
              <a:rPr lang="en-US" altLang="zh-TW" dirty="0" smtClean="0"/>
              <a:t>(BHT)</a:t>
            </a:r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6</a:t>
            </a:fld>
            <a:endParaRPr lang="zh-TW" altLang="zh-TW"/>
          </a:p>
        </p:txBody>
      </p:sp>
      <p:sp>
        <p:nvSpPr>
          <p:cNvPr id="6" name="Line 106"/>
          <p:cNvSpPr>
            <a:spLocks noChangeShapeType="1"/>
          </p:cNvSpPr>
          <p:nvPr/>
        </p:nvSpPr>
        <p:spPr bwMode="auto">
          <a:xfrm>
            <a:off x="530101" y="248274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107"/>
          <p:cNvSpPr txBox="1">
            <a:spLocks noChangeArrowheads="1"/>
          </p:cNvSpPr>
          <p:nvPr/>
        </p:nvSpPr>
        <p:spPr bwMode="auto">
          <a:xfrm>
            <a:off x="680754" y="2020778"/>
            <a:ext cx="5068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b="0" dirty="0" smtClean="0">
                <a:latin typeface="+mn-lt"/>
              </a:rPr>
              <a:t>PC</a:t>
            </a:r>
            <a:endParaRPr lang="en-US" dirty="0">
              <a:latin typeface="+mn-lt"/>
            </a:endParaRPr>
          </a:p>
        </p:txBody>
      </p:sp>
      <p:sp>
        <p:nvSpPr>
          <p:cNvPr id="8" name="Rectangle 108"/>
          <p:cNvSpPr>
            <a:spLocks noChangeArrowheads="1"/>
          </p:cNvSpPr>
          <p:nvPr/>
        </p:nvSpPr>
        <p:spPr bwMode="auto">
          <a:xfrm>
            <a:off x="4987801" y="3411155"/>
            <a:ext cx="184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en-US" sz="1600">
              <a:latin typeface="Verdana" pitchFamily="34" charset="0"/>
            </a:endParaRPr>
          </a:p>
        </p:txBody>
      </p:sp>
      <p:sp>
        <p:nvSpPr>
          <p:cNvPr id="9" name="Rectangle 109"/>
          <p:cNvSpPr>
            <a:spLocks noChangeArrowheads="1"/>
          </p:cNvSpPr>
          <p:nvPr/>
        </p:nvSpPr>
        <p:spPr bwMode="auto">
          <a:xfrm>
            <a:off x="5816476" y="2021178"/>
            <a:ext cx="381000" cy="32400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" name="Rectangle 111"/>
          <p:cNvSpPr>
            <a:spLocks noChangeArrowheads="1"/>
          </p:cNvSpPr>
          <p:nvPr/>
        </p:nvSpPr>
        <p:spPr bwMode="auto">
          <a:xfrm>
            <a:off x="5816476" y="2153734"/>
            <a:ext cx="381000" cy="1524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" name="Rectangle 112"/>
          <p:cNvSpPr>
            <a:spLocks noChangeArrowheads="1"/>
          </p:cNvSpPr>
          <p:nvPr/>
        </p:nvSpPr>
        <p:spPr bwMode="auto">
          <a:xfrm>
            <a:off x="5816476" y="2306134"/>
            <a:ext cx="381000" cy="1524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" name="Rectangle 113"/>
          <p:cNvSpPr>
            <a:spLocks noChangeArrowheads="1"/>
          </p:cNvSpPr>
          <p:nvPr/>
        </p:nvSpPr>
        <p:spPr bwMode="auto">
          <a:xfrm>
            <a:off x="5816476" y="2458534"/>
            <a:ext cx="381000" cy="1524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" name="Rectangle 114"/>
          <p:cNvSpPr>
            <a:spLocks noChangeArrowheads="1"/>
          </p:cNvSpPr>
          <p:nvPr/>
        </p:nvSpPr>
        <p:spPr bwMode="auto">
          <a:xfrm>
            <a:off x="5816476" y="2610934"/>
            <a:ext cx="381000" cy="1524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5" name="Rectangle 116"/>
          <p:cNvSpPr>
            <a:spLocks noChangeArrowheads="1"/>
          </p:cNvSpPr>
          <p:nvPr/>
        </p:nvSpPr>
        <p:spPr bwMode="auto">
          <a:xfrm>
            <a:off x="5816476" y="4964722"/>
            <a:ext cx="381000" cy="1524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" name="Rectangle 117"/>
          <p:cNvSpPr>
            <a:spLocks noChangeArrowheads="1"/>
          </p:cNvSpPr>
          <p:nvPr/>
        </p:nvSpPr>
        <p:spPr bwMode="auto">
          <a:xfrm>
            <a:off x="5816476" y="4812322"/>
            <a:ext cx="381000" cy="1524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" name="Text Box 118"/>
          <p:cNvSpPr txBox="1">
            <a:spLocks noChangeArrowheads="1"/>
          </p:cNvSpPr>
          <p:nvPr/>
        </p:nvSpPr>
        <p:spPr bwMode="auto">
          <a:xfrm>
            <a:off x="5892676" y="3172906"/>
            <a:ext cx="3048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sz="1600" dirty="0">
                <a:latin typeface="Verdana" pitchFamily="34" charset="0"/>
              </a:rPr>
              <a:t>.</a:t>
            </a:r>
          </a:p>
          <a:p>
            <a:pPr algn="l" eaLnBrk="0" hangingPunct="0"/>
            <a:r>
              <a:rPr lang="en-US" sz="1600" dirty="0">
                <a:latin typeface="Verdana" pitchFamily="34" charset="0"/>
              </a:rPr>
              <a:t>.</a:t>
            </a:r>
          </a:p>
          <a:p>
            <a:pPr algn="l" eaLnBrk="0" hangingPunct="0"/>
            <a:r>
              <a:rPr lang="en-US" sz="1600" dirty="0">
                <a:latin typeface="Verdana" pitchFamily="34" charset="0"/>
              </a:rPr>
              <a:t>.</a:t>
            </a:r>
          </a:p>
          <a:p>
            <a:pPr algn="l" eaLnBrk="0" hangingPunct="0"/>
            <a:r>
              <a:rPr lang="en-US" sz="1600" dirty="0">
                <a:latin typeface="Verdana" pitchFamily="34" charset="0"/>
              </a:rPr>
              <a:t>.</a:t>
            </a:r>
          </a:p>
          <a:p>
            <a:pPr algn="l" eaLnBrk="0" hangingPunct="0"/>
            <a:r>
              <a:rPr lang="en-US" sz="1600" dirty="0">
                <a:latin typeface="Verdana" pitchFamily="34" charset="0"/>
              </a:rPr>
              <a:t>.</a:t>
            </a:r>
          </a:p>
        </p:txBody>
      </p:sp>
      <p:cxnSp>
        <p:nvCxnSpPr>
          <p:cNvPr id="18" name="AutoShape 119"/>
          <p:cNvCxnSpPr>
            <a:cxnSpLocks noChangeShapeType="1"/>
            <a:endCxn id="9" idx="1"/>
          </p:cNvCxnSpPr>
          <p:nvPr/>
        </p:nvCxnSpPr>
        <p:spPr bwMode="auto">
          <a:xfrm>
            <a:off x="3357439" y="2482443"/>
            <a:ext cx="2459037" cy="115873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Line 120"/>
          <p:cNvSpPr>
            <a:spLocks noChangeShapeType="1"/>
          </p:cNvSpPr>
          <p:nvPr/>
        </p:nvSpPr>
        <p:spPr bwMode="auto">
          <a:xfrm>
            <a:off x="6273676" y="2020778"/>
            <a:ext cx="0" cy="324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Text Box 121"/>
          <p:cNvSpPr txBox="1">
            <a:spLocks noChangeArrowheads="1"/>
          </p:cNvSpPr>
          <p:nvPr/>
        </p:nvSpPr>
        <p:spPr bwMode="auto">
          <a:xfrm>
            <a:off x="6349876" y="2245930"/>
            <a:ext cx="118898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0" dirty="0">
                <a:latin typeface="+mn-lt"/>
              </a:rPr>
              <a:t>2</a:t>
            </a:r>
            <a:r>
              <a:rPr lang="en-US" sz="2000" b="0" baseline="30000" dirty="0">
                <a:latin typeface="+mn-lt"/>
              </a:rPr>
              <a:t>N </a:t>
            </a:r>
            <a:r>
              <a:rPr lang="en-US" sz="2000" b="0" dirty="0">
                <a:latin typeface="+mn-lt"/>
              </a:rPr>
              <a:t>entries</a:t>
            </a:r>
          </a:p>
        </p:txBody>
      </p:sp>
      <p:sp>
        <p:nvSpPr>
          <p:cNvPr id="21" name="Line 122"/>
          <p:cNvSpPr>
            <a:spLocks noChangeShapeType="1"/>
          </p:cNvSpPr>
          <p:nvPr/>
        </p:nvSpPr>
        <p:spPr bwMode="auto">
          <a:xfrm>
            <a:off x="6032376" y="5261178"/>
            <a:ext cx="0" cy="36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" name="Text Box 123"/>
          <p:cNvSpPr txBox="1">
            <a:spLocks noChangeArrowheads="1"/>
          </p:cNvSpPr>
          <p:nvPr/>
        </p:nvSpPr>
        <p:spPr bwMode="auto">
          <a:xfrm>
            <a:off x="5436096" y="5621178"/>
            <a:ext cx="1250471" cy="400110"/>
          </a:xfrm>
          <a:prstGeom prst="rect">
            <a:avLst/>
          </a:prstGeom>
          <a:solidFill>
            <a:srgbClr val="99FF99"/>
          </a:solidFill>
          <a:ln w="19050">
            <a:solidFill>
              <a:srgbClr val="006600"/>
            </a:solidFill>
            <a:miter lim="800000"/>
            <a:headEnd/>
            <a:tailEnd type="none" w="lg" len="lg"/>
          </a:ln>
          <a:effectLst/>
          <a:ex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0" dirty="0">
                <a:latin typeface="+mn-lt"/>
              </a:rPr>
              <a:t>Prediction</a:t>
            </a:r>
          </a:p>
        </p:txBody>
      </p:sp>
      <p:sp>
        <p:nvSpPr>
          <p:cNvPr id="23" name="Line 124"/>
          <p:cNvSpPr>
            <a:spLocks noChangeShapeType="1"/>
          </p:cNvSpPr>
          <p:nvPr/>
        </p:nvSpPr>
        <p:spPr bwMode="auto">
          <a:xfrm flipH="1">
            <a:off x="4499992" y="3100898"/>
            <a:ext cx="1524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4" name="Text Box 125"/>
          <p:cNvSpPr txBox="1">
            <a:spLocks noChangeArrowheads="1"/>
          </p:cNvSpPr>
          <p:nvPr/>
        </p:nvSpPr>
        <p:spPr bwMode="auto">
          <a:xfrm>
            <a:off x="4660825" y="3316922"/>
            <a:ext cx="7889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0" dirty="0">
                <a:latin typeface="+mn-lt"/>
              </a:rPr>
              <a:t>N bits</a:t>
            </a:r>
          </a:p>
        </p:txBody>
      </p:sp>
      <p:sp>
        <p:nvSpPr>
          <p:cNvPr id="25" name="Line 126"/>
          <p:cNvSpPr>
            <a:spLocks noChangeShapeType="1"/>
          </p:cNvSpPr>
          <p:nvPr/>
        </p:nvSpPr>
        <p:spPr bwMode="auto">
          <a:xfrm flipH="1">
            <a:off x="1096839" y="2363678"/>
            <a:ext cx="1524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6" name="AutoShape 128"/>
          <p:cNvSpPr>
            <a:spLocks noChangeArrowheads="1"/>
          </p:cNvSpPr>
          <p:nvPr/>
        </p:nvSpPr>
        <p:spPr bwMode="auto">
          <a:xfrm>
            <a:off x="7480176" y="4074730"/>
            <a:ext cx="1066800" cy="914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000" b="0">
                <a:solidFill>
                  <a:srgbClr val="FFFFFF"/>
                </a:solidFill>
                <a:latin typeface="+mn-lt"/>
              </a:rPr>
              <a:t>FSM</a:t>
            </a:r>
          </a:p>
          <a:p>
            <a:r>
              <a:rPr lang="en-US" sz="2000" b="0">
                <a:solidFill>
                  <a:srgbClr val="FFFFFF"/>
                </a:solidFill>
                <a:latin typeface="+mn-lt"/>
              </a:rPr>
              <a:t>Update</a:t>
            </a:r>
          </a:p>
          <a:p>
            <a:r>
              <a:rPr lang="en-US" sz="2000" b="0">
                <a:solidFill>
                  <a:srgbClr val="FFFFFF"/>
                </a:solidFill>
                <a:latin typeface="+mn-lt"/>
              </a:rPr>
              <a:t>Logic</a:t>
            </a:r>
          </a:p>
        </p:txBody>
      </p:sp>
      <p:sp>
        <p:nvSpPr>
          <p:cNvPr id="27" name="Text Box 131"/>
          <p:cNvSpPr txBox="1">
            <a:spLocks noChangeArrowheads="1"/>
          </p:cNvSpPr>
          <p:nvPr/>
        </p:nvSpPr>
        <p:spPr bwMode="auto">
          <a:xfrm>
            <a:off x="7083301" y="3285743"/>
            <a:ext cx="153003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 dirty="0">
                <a:latin typeface="+mn-lt"/>
              </a:rPr>
              <a:t>T</a:t>
            </a:r>
            <a:r>
              <a:rPr lang="en-US" sz="2000" b="0" dirty="0" smtClean="0">
                <a:latin typeface="+mn-lt"/>
              </a:rPr>
              <a:t>able </a:t>
            </a:r>
            <a:r>
              <a:rPr lang="en-US" sz="2000" b="0" dirty="0">
                <a:latin typeface="+mn-lt"/>
              </a:rPr>
              <a:t>update</a:t>
            </a:r>
          </a:p>
        </p:txBody>
      </p:sp>
      <p:sp>
        <p:nvSpPr>
          <p:cNvPr id="28" name="Line 132"/>
          <p:cNvSpPr>
            <a:spLocks noChangeShapeType="1"/>
          </p:cNvSpPr>
          <p:nvPr/>
        </p:nvSpPr>
        <p:spPr bwMode="auto">
          <a:xfrm flipV="1">
            <a:off x="7956376" y="498913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>
              <a:latin typeface="+mn-lt"/>
            </a:endParaRPr>
          </a:p>
        </p:txBody>
      </p:sp>
      <p:sp>
        <p:nvSpPr>
          <p:cNvPr id="29" name="Text Box 133"/>
          <p:cNvSpPr txBox="1">
            <a:spLocks noChangeArrowheads="1"/>
          </p:cNvSpPr>
          <p:nvPr/>
        </p:nvSpPr>
        <p:spPr bwMode="auto">
          <a:xfrm>
            <a:off x="7204391" y="5333146"/>
            <a:ext cx="183210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 b="0" dirty="0">
                <a:latin typeface="+mn-lt"/>
              </a:rPr>
              <a:t>Actual outcome</a:t>
            </a:r>
          </a:p>
        </p:txBody>
      </p:sp>
      <p:cxnSp>
        <p:nvCxnSpPr>
          <p:cNvPr id="30" name="AutoShape 134"/>
          <p:cNvCxnSpPr>
            <a:cxnSpLocks noChangeShapeType="1"/>
            <a:stCxn id="16" idx="3"/>
            <a:endCxn id="26" idx="1"/>
          </p:cNvCxnSpPr>
          <p:nvPr/>
        </p:nvCxnSpPr>
        <p:spPr bwMode="auto">
          <a:xfrm flipV="1">
            <a:off x="6197476" y="4531930"/>
            <a:ext cx="1282700" cy="356592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AutoShape 135"/>
          <p:cNvCxnSpPr>
            <a:cxnSpLocks noChangeShapeType="1"/>
            <a:stCxn id="26" idx="0"/>
            <a:endCxn id="16" idx="3"/>
          </p:cNvCxnSpPr>
          <p:nvPr/>
        </p:nvCxnSpPr>
        <p:spPr bwMode="auto">
          <a:xfrm rot="16200000" flipH="1" flipV="1">
            <a:off x="6698630" y="3573576"/>
            <a:ext cx="813792" cy="1816100"/>
          </a:xfrm>
          <a:prstGeom prst="bentConnector4">
            <a:avLst>
              <a:gd name="adj1" fmla="val -28091"/>
              <a:gd name="adj2" fmla="val 64685"/>
            </a:avLst>
          </a:prstGeom>
          <a:noFill/>
          <a:ln w="12700">
            <a:solidFill>
              <a:srgbClr val="FF0000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" name="文字方塊 33"/>
          <p:cNvSpPr txBox="1"/>
          <p:nvPr/>
        </p:nvSpPr>
        <p:spPr>
          <a:xfrm>
            <a:off x="323528" y="3789040"/>
            <a:ext cx="49203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BHT: a cache of recent branches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dirty="0" smtClean="0">
                <a:latin typeface="+mn-lt"/>
              </a:rPr>
              <a:t>Each </a:t>
            </a:r>
            <a:r>
              <a:rPr lang="en-US" altLang="zh-TW" dirty="0">
                <a:latin typeface="+mn-lt"/>
              </a:rPr>
              <a:t>entry stores last direction that the indexed branch went (1 bit to encode taken/not-taken</a:t>
            </a:r>
            <a:r>
              <a:rPr lang="en-US" altLang="zh-TW" dirty="0" smtClean="0">
                <a:latin typeface="+mn-lt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No need to decode to know if it is a branch, just look at instr. address</a:t>
            </a:r>
          </a:p>
        </p:txBody>
      </p:sp>
      <p:cxnSp>
        <p:nvCxnSpPr>
          <p:cNvPr id="36" name="直線接點 35"/>
          <p:cNvCxnSpPr>
            <a:stCxn id="6" idx="1"/>
          </p:cNvCxnSpPr>
          <p:nvPr/>
        </p:nvCxnSpPr>
        <p:spPr bwMode="auto">
          <a:xfrm flipV="1">
            <a:off x="2282701" y="2482443"/>
            <a:ext cx="1074738" cy="2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" name="AutoShape 104"/>
          <p:cNvSpPr>
            <a:spLocks noChangeArrowheads="1"/>
          </p:cNvSpPr>
          <p:nvPr/>
        </p:nvSpPr>
        <p:spPr bwMode="auto">
          <a:xfrm>
            <a:off x="2287464" y="2093530"/>
            <a:ext cx="1069975" cy="841375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 type="none" w="lg" len="lg"/>
          </a:ln>
          <a:effectLst/>
          <a:extLst/>
        </p:spPr>
        <p:txBody>
          <a:bodyPr wrap="none" anchor="ctr"/>
          <a:lstStyle/>
          <a:p>
            <a:pPr algn="ctr" eaLnBrk="0" hangingPunct="0"/>
            <a:r>
              <a:rPr lang="en-US" sz="2400" b="0" dirty="0">
                <a:latin typeface="+mn-lt"/>
              </a:rPr>
              <a:t>Hash</a:t>
            </a:r>
          </a:p>
        </p:txBody>
      </p:sp>
      <p:cxnSp>
        <p:nvCxnSpPr>
          <p:cNvPr id="10" name="直線單箭頭接點 9"/>
          <p:cNvCxnSpPr/>
          <p:nvPr/>
        </p:nvCxnSpPr>
        <p:spPr bwMode="auto">
          <a:xfrm>
            <a:off x="5436096" y="1916832"/>
            <a:ext cx="380380" cy="4468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84386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4" grpId="0"/>
      <p:bldP spid="34" grpId="0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Problems with the Simple Predictor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Aliasing:</a:t>
            </a:r>
          </a:p>
          <a:p>
            <a:pPr lvl="1"/>
            <a:r>
              <a:rPr lang="en-US" altLang="zh-TW" dirty="0" smtClean="0"/>
              <a:t>Two branches may be hashed to the same entry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branch prediction history is polluted</a:t>
            </a:r>
          </a:p>
          <a:p>
            <a:pPr lvl="1"/>
            <a:r>
              <a:rPr lang="en-US" altLang="zh-TW" dirty="0" smtClean="0">
                <a:sym typeface="Wingdings" panose="05000000000000000000" pitchFamily="2" charset="2"/>
              </a:rPr>
              <a:t>Solution: make the table bigger, apply other cache optimization strategies</a:t>
            </a:r>
          </a:p>
          <a:p>
            <a:r>
              <a:rPr lang="en-US" altLang="zh-TW" dirty="0" smtClean="0">
                <a:sym typeface="Wingdings" panose="05000000000000000000" pitchFamily="2" charset="2"/>
              </a:rPr>
              <a:t>Always </a:t>
            </a:r>
            <a:r>
              <a:rPr lang="en-US" altLang="zh-TW" dirty="0" err="1" smtClean="0">
                <a:sym typeface="Wingdings" panose="05000000000000000000" pitchFamily="2" charset="2"/>
              </a:rPr>
              <a:t>mispredict</a:t>
            </a:r>
            <a:r>
              <a:rPr lang="en-US" altLang="zh-TW" dirty="0" smtClean="0">
                <a:sym typeface="Wingdings" panose="05000000000000000000" pitchFamily="2" charset="2"/>
              </a:rPr>
              <a:t> twice for a loop, e.g.,</a:t>
            </a:r>
          </a:p>
          <a:p>
            <a:pPr marL="457200" lvl="1" indent="0">
              <a:buNone/>
            </a:pPr>
            <a:r>
              <a:rPr lang="en-US" altLang="zh-TW" dirty="0" smtClean="0"/>
              <a:t>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altLang="zh-TW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 {   …  }</a:t>
            </a:r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7</a:t>
            </a:fld>
            <a:endParaRPr lang="zh-TW" altLang="zh-TW"/>
          </a:p>
        </p:txBody>
      </p:sp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1378024" y="4718397"/>
            <a:ext cx="304800" cy="304800"/>
          </a:xfrm>
          <a:prstGeom prst="ellipse">
            <a:avLst/>
          </a:prstGeom>
          <a:solidFill>
            <a:srgbClr val="FF3300"/>
          </a:solidFill>
          <a:ln w="12700">
            <a:solidFill>
              <a:srgbClr val="FF00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 eaLnBrk="0" hangingPunct="0"/>
            <a:r>
              <a:rPr lang="en-US" altLang="zh-TW" sz="1600">
                <a:solidFill>
                  <a:schemeClr val="bg1"/>
                </a:solidFill>
              </a:rPr>
              <a:t>0</a:t>
            </a:r>
            <a:endParaRPr lang="en-US" altLang="zh-TW" sz="1600" baseline="-25000">
              <a:solidFill>
                <a:schemeClr val="bg1"/>
              </a:solidFill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539552" y="4653136"/>
            <a:ext cx="6669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dirty="0" err="1">
                <a:latin typeface="+mn-lt"/>
              </a:rPr>
              <a:t>Pred</a:t>
            </a:r>
            <a:endParaRPr lang="en-US" sz="2000" dirty="0">
              <a:latin typeface="+mn-lt"/>
            </a:endParaRP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539552" y="5448474"/>
            <a:ext cx="84670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latin typeface="+mn-lt"/>
              </a:rPr>
              <a:t>Actual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1679649" y="5464522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solidFill>
                  <a:srgbClr val="006600"/>
                </a:solidFill>
              </a:rPr>
              <a:t>T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2289249" y="5464522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solidFill>
                  <a:srgbClr val="006600"/>
                </a:solidFill>
              </a:rPr>
              <a:t>T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968574" y="4321522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latin typeface="Verdana" pitchFamily="34" charset="0"/>
                <a:sym typeface="Symbol" pitchFamily="18" charset="2"/>
              </a:rPr>
              <a:t></a:t>
            </a:r>
          </a:p>
        </p:txBody>
      </p:sp>
      <p:grpSp>
        <p:nvGrpSpPr>
          <p:cNvPr id="12" name="Group 62"/>
          <p:cNvGrpSpPr>
            <a:grpSpLocks/>
          </p:cNvGrpSpPr>
          <p:nvPr/>
        </p:nvGrpSpPr>
        <p:grpSpPr bwMode="auto">
          <a:xfrm>
            <a:off x="1911424" y="4718397"/>
            <a:ext cx="381000" cy="762000"/>
            <a:chOff x="768" y="2438"/>
            <a:chExt cx="240" cy="480"/>
          </a:xfrm>
        </p:grpSpPr>
        <p:sp>
          <p:nvSpPr>
            <p:cNvPr id="13" name="Oval 9"/>
            <p:cNvSpPr>
              <a:spLocks noChangeArrowheads="1"/>
            </p:cNvSpPr>
            <p:nvPr/>
          </p:nvSpPr>
          <p:spPr bwMode="auto">
            <a:xfrm>
              <a:off x="816" y="2438"/>
              <a:ext cx="192" cy="192"/>
            </a:xfrm>
            <a:prstGeom prst="ellipse">
              <a:avLst/>
            </a:prstGeom>
            <a:solidFill>
              <a:srgbClr val="66FF66"/>
            </a:solidFill>
            <a:ln w="12700">
              <a:solidFill>
                <a:srgbClr val="66FF66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eaLnBrk="0" hangingPunct="0"/>
              <a:r>
                <a:rPr lang="en-US" altLang="zh-TW" sz="1600"/>
                <a:t>1</a:t>
              </a:r>
              <a:endParaRPr lang="en-US" altLang="zh-TW" sz="1600" baseline="-25000"/>
            </a:p>
          </p:txBody>
        </p:sp>
        <p:sp>
          <p:nvSpPr>
            <p:cNvPr id="14" name="Line 18"/>
            <p:cNvSpPr>
              <a:spLocks noChangeShapeType="1"/>
            </p:cNvSpPr>
            <p:nvPr/>
          </p:nvSpPr>
          <p:spPr bwMode="auto">
            <a:xfrm flipV="1">
              <a:off x="768" y="2678"/>
              <a:ext cx="14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63"/>
          <p:cNvGrpSpPr>
            <a:grpSpLocks/>
          </p:cNvGrpSpPr>
          <p:nvPr/>
        </p:nvGrpSpPr>
        <p:grpSpPr bwMode="auto">
          <a:xfrm>
            <a:off x="2521024" y="4718397"/>
            <a:ext cx="381000" cy="762000"/>
            <a:chOff x="1152" y="2438"/>
            <a:chExt cx="240" cy="480"/>
          </a:xfrm>
        </p:grpSpPr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1200" y="2438"/>
              <a:ext cx="192" cy="192"/>
            </a:xfrm>
            <a:prstGeom prst="ellipse">
              <a:avLst/>
            </a:prstGeom>
            <a:solidFill>
              <a:srgbClr val="66FF66"/>
            </a:solidFill>
            <a:ln w="12700">
              <a:solidFill>
                <a:srgbClr val="66FF66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eaLnBrk="0" hangingPunct="0"/>
              <a:r>
                <a:rPr lang="en-US" altLang="zh-TW" sz="1600"/>
                <a:t>1</a:t>
              </a:r>
              <a:endParaRPr lang="en-US" altLang="zh-TW" sz="1600" baseline="-25000"/>
            </a:p>
          </p:txBody>
        </p:sp>
        <p:sp>
          <p:nvSpPr>
            <p:cNvPr id="17" name="Line 19"/>
            <p:cNvSpPr>
              <a:spLocks noChangeShapeType="1"/>
            </p:cNvSpPr>
            <p:nvPr/>
          </p:nvSpPr>
          <p:spPr bwMode="auto">
            <a:xfrm flipV="1">
              <a:off x="1152" y="2678"/>
              <a:ext cx="14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2578174" y="4337397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latin typeface="Verdana" pitchFamily="34" charset="0"/>
                <a:sym typeface="Symbol" pitchFamily="18" charset="2"/>
              </a:rPr>
              <a:t></a:t>
            </a: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2898849" y="5480397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solidFill>
                  <a:srgbClr val="006600"/>
                </a:solidFill>
              </a:rPr>
              <a:t>T</a:t>
            </a:r>
          </a:p>
        </p:txBody>
      </p:sp>
      <p:sp>
        <p:nvSpPr>
          <p:cNvPr id="20" name="Text Box 24"/>
          <p:cNvSpPr txBox="1">
            <a:spLocks noChangeArrowheads="1"/>
          </p:cNvSpPr>
          <p:nvPr/>
        </p:nvSpPr>
        <p:spPr bwMode="auto">
          <a:xfrm>
            <a:off x="3508449" y="5480397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solidFill>
                  <a:srgbClr val="006600"/>
                </a:solidFill>
              </a:rPr>
              <a:t>T</a:t>
            </a:r>
          </a:p>
        </p:txBody>
      </p:sp>
      <p:sp>
        <p:nvSpPr>
          <p:cNvPr id="21" name="Text Box 25"/>
          <p:cNvSpPr txBox="1">
            <a:spLocks noChangeArrowheads="1"/>
          </p:cNvSpPr>
          <p:nvPr/>
        </p:nvSpPr>
        <p:spPr bwMode="auto">
          <a:xfrm>
            <a:off x="3187774" y="4337397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latin typeface="Verdana" pitchFamily="34" charset="0"/>
                <a:sym typeface="Symbol" pitchFamily="18" charset="2"/>
              </a:rPr>
              <a:t></a:t>
            </a:r>
          </a:p>
        </p:txBody>
      </p:sp>
      <p:grpSp>
        <p:nvGrpSpPr>
          <p:cNvPr id="22" name="Group 64"/>
          <p:cNvGrpSpPr>
            <a:grpSpLocks/>
          </p:cNvGrpSpPr>
          <p:nvPr/>
        </p:nvGrpSpPr>
        <p:grpSpPr bwMode="auto">
          <a:xfrm>
            <a:off x="3130624" y="4734272"/>
            <a:ext cx="381000" cy="762000"/>
            <a:chOff x="1536" y="2448"/>
            <a:chExt cx="240" cy="480"/>
          </a:xfrm>
        </p:grpSpPr>
        <p:sp>
          <p:nvSpPr>
            <p:cNvPr id="23" name="Oval 21"/>
            <p:cNvSpPr>
              <a:spLocks noChangeArrowheads="1"/>
            </p:cNvSpPr>
            <p:nvPr/>
          </p:nvSpPr>
          <p:spPr bwMode="auto">
            <a:xfrm>
              <a:off x="1584" y="2448"/>
              <a:ext cx="192" cy="192"/>
            </a:xfrm>
            <a:prstGeom prst="ellipse">
              <a:avLst/>
            </a:prstGeom>
            <a:solidFill>
              <a:srgbClr val="66FF66"/>
            </a:solidFill>
            <a:ln w="12700">
              <a:solidFill>
                <a:srgbClr val="66FF66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eaLnBrk="0" hangingPunct="0"/>
              <a:r>
                <a:rPr lang="en-US" altLang="zh-TW" sz="1600"/>
                <a:t>1</a:t>
              </a:r>
              <a:endParaRPr lang="en-US" altLang="zh-TW" sz="1600" baseline="-25000"/>
            </a:p>
          </p:txBody>
        </p:sp>
        <p:sp>
          <p:nvSpPr>
            <p:cNvPr id="24" name="Line 26"/>
            <p:cNvSpPr>
              <a:spLocks noChangeShapeType="1"/>
            </p:cNvSpPr>
            <p:nvPr/>
          </p:nvSpPr>
          <p:spPr bwMode="auto">
            <a:xfrm flipV="1">
              <a:off x="1536" y="2688"/>
              <a:ext cx="14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" name="Group 65"/>
          <p:cNvGrpSpPr>
            <a:grpSpLocks/>
          </p:cNvGrpSpPr>
          <p:nvPr/>
        </p:nvGrpSpPr>
        <p:grpSpPr bwMode="auto">
          <a:xfrm>
            <a:off x="3740224" y="4734272"/>
            <a:ext cx="381000" cy="762000"/>
            <a:chOff x="1920" y="2448"/>
            <a:chExt cx="240" cy="480"/>
          </a:xfrm>
        </p:grpSpPr>
        <p:sp>
          <p:nvSpPr>
            <p:cNvPr id="26" name="Oval 23"/>
            <p:cNvSpPr>
              <a:spLocks noChangeArrowheads="1"/>
            </p:cNvSpPr>
            <p:nvPr/>
          </p:nvSpPr>
          <p:spPr bwMode="auto">
            <a:xfrm>
              <a:off x="1968" y="2448"/>
              <a:ext cx="192" cy="192"/>
            </a:xfrm>
            <a:prstGeom prst="ellipse">
              <a:avLst/>
            </a:prstGeom>
            <a:solidFill>
              <a:srgbClr val="66FF66"/>
            </a:solidFill>
            <a:ln w="12700">
              <a:solidFill>
                <a:srgbClr val="66FF66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eaLnBrk="0" hangingPunct="0"/>
              <a:r>
                <a:rPr lang="en-US" altLang="zh-TW" sz="1600"/>
                <a:t>1</a:t>
              </a:r>
              <a:endParaRPr lang="en-US" altLang="zh-TW" sz="1600" baseline="-25000"/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 flipV="1">
              <a:off x="1920" y="2688"/>
              <a:ext cx="14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Text Box 31"/>
          <p:cNvSpPr txBox="1">
            <a:spLocks noChangeArrowheads="1"/>
          </p:cNvSpPr>
          <p:nvPr/>
        </p:nvSpPr>
        <p:spPr bwMode="auto">
          <a:xfrm>
            <a:off x="4045024" y="5464522"/>
            <a:ext cx="5238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dirty="0">
                <a:solidFill>
                  <a:srgbClr val="FF0000"/>
                </a:solidFill>
              </a:rPr>
              <a:t>NT</a:t>
            </a:r>
          </a:p>
        </p:txBody>
      </p:sp>
      <p:grpSp>
        <p:nvGrpSpPr>
          <p:cNvPr id="29" name="Group 66"/>
          <p:cNvGrpSpPr>
            <a:grpSpLocks/>
          </p:cNvGrpSpPr>
          <p:nvPr/>
        </p:nvGrpSpPr>
        <p:grpSpPr bwMode="auto">
          <a:xfrm>
            <a:off x="4349824" y="4734272"/>
            <a:ext cx="381000" cy="746125"/>
            <a:chOff x="2304" y="2448"/>
            <a:chExt cx="240" cy="470"/>
          </a:xfrm>
        </p:grpSpPr>
        <p:sp>
          <p:nvSpPr>
            <p:cNvPr id="30" name="Line 35"/>
            <p:cNvSpPr>
              <a:spLocks noChangeShapeType="1"/>
            </p:cNvSpPr>
            <p:nvPr/>
          </p:nvSpPr>
          <p:spPr bwMode="auto">
            <a:xfrm flipV="1">
              <a:off x="2304" y="2678"/>
              <a:ext cx="14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Oval 46"/>
            <p:cNvSpPr>
              <a:spLocks noChangeArrowheads="1"/>
            </p:cNvSpPr>
            <p:nvPr/>
          </p:nvSpPr>
          <p:spPr bwMode="auto">
            <a:xfrm>
              <a:off x="2352" y="2448"/>
              <a:ext cx="192" cy="192"/>
            </a:xfrm>
            <a:prstGeom prst="ellipse">
              <a:avLst/>
            </a:prstGeom>
            <a:solidFill>
              <a:srgbClr val="FF3300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eaLnBrk="0" hangingPunct="0"/>
              <a:r>
                <a:rPr lang="en-US" altLang="zh-TW" sz="1600">
                  <a:solidFill>
                    <a:schemeClr val="bg1"/>
                  </a:solidFill>
                </a:rPr>
                <a:t>0</a:t>
              </a:r>
              <a:endParaRPr lang="en-US" altLang="zh-TW" sz="1600" baseline="-25000">
                <a:solidFill>
                  <a:schemeClr val="bg1"/>
                </a:solidFill>
              </a:endParaRPr>
            </a:p>
          </p:txBody>
        </p:sp>
      </p:grpSp>
      <p:sp>
        <p:nvSpPr>
          <p:cNvPr id="32" name="Text Box 47"/>
          <p:cNvSpPr txBox="1">
            <a:spLocks noChangeArrowheads="1"/>
          </p:cNvSpPr>
          <p:nvPr/>
        </p:nvSpPr>
        <p:spPr bwMode="auto">
          <a:xfrm>
            <a:off x="1301824" y="4215160"/>
            <a:ext cx="4191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800">
                <a:latin typeface="Verdana" pitchFamily="34" charset="0"/>
                <a:sym typeface="Wingdings" pitchFamily="2" charset="2"/>
              </a:rPr>
              <a:t></a:t>
            </a:r>
          </a:p>
        </p:txBody>
      </p:sp>
      <p:sp>
        <p:nvSpPr>
          <p:cNvPr id="33" name="Text Box 48"/>
          <p:cNvSpPr txBox="1">
            <a:spLocks noChangeArrowheads="1"/>
          </p:cNvSpPr>
          <p:nvPr/>
        </p:nvSpPr>
        <p:spPr bwMode="auto">
          <a:xfrm>
            <a:off x="3740224" y="4277072"/>
            <a:ext cx="4191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800">
                <a:latin typeface="Verdana" pitchFamily="34" charset="0"/>
                <a:sym typeface="Wingdings" pitchFamily="2" charset="2"/>
              </a:rPr>
              <a:t></a:t>
            </a:r>
          </a:p>
        </p:txBody>
      </p:sp>
      <p:sp>
        <p:nvSpPr>
          <p:cNvPr id="34" name="Text Box 67"/>
          <p:cNvSpPr txBox="1">
            <a:spLocks noChangeArrowheads="1"/>
          </p:cNvSpPr>
          <p:nvPr/>
        </p:nvSpPr>
        <p:spPr bwMode="auto">
          <a:xfrm>
            <a:off x="4727649" y="5480397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solidFill>
                  <a:srgbClr val="006600"/>
                </a:solidFill>
              </a:rPr>
              <a:t>T</a:t>
            </a:r>
          </a:p>
        </p:txBody>
      </p:sp>
      <p:grpSp>
        <p:nvGrpSpPr>
          <p:cNvPr id="35" name="Group 68"/>
          <p:cNvGrpSpPr>
            <a:grpSpLocks/>
          </p:cNvGrpSpPr>
          <p:nvPr/>
        </p:nvGrpSpPr>
        <p:grpSpPr bwMode="auto">
          <a:xfrm>
            <a:off x="4959424" y="4734272"/>
            <a:ext cx="381000" cy="762000"/>
            <a:chOff x="768" y="2438"/>
            <a:chExt cx="240" cy="480"/>
          </a:xfrm>
        </p:grpSpPr>
        <p:sp>
          <p:nvSpPr>
            <p:cNvPr id="36" name="Oval 69"/>
            <p:cNvSpPr>
              <a:spLocks noChangeArrowheads="1"/>
            </p:cNvSpPr>
            <p:nvPr/>
          </p:nvSpPr>
          <p:spPr bwMode="auto">
            <a:xfrm>
              <a:off x="816" y="2438"/>
              <a:ext cx="192" cy="192"/>
            </a:xfrm>
            <a:prstGeom prst="ellipse">
              <a:avLst/>
            </a:prstGeom>
            <a:solidFill>
              <a:srgbClr val="66FF66"/>
            </a:solidFill>
            <a:ln w="12700">
              <a:solidFill>
                <a:srgbClr val="66FF66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eaLnBrk="0" hangingPunct="0"/>
              <a:r>
                <a:rPr lang="en-US" altLang="zh-TW" sz="1600"/>
                <a:t>1</a:t>
              </a:r>
              <a:endParaRPr lang="en-US" altLang="zh-TW" sz="1600" baseline="-25000"/>
            </a:p>
          </p:txBody>
        </p:sp>
        <p:sp>
          <p:nvSpPr>
            <p:cNvPr id="37" name="Line 70"/>
            <p:cNvSpPr>
              <a:spLocks noChangeShapeType="1"/>
            </p:cNvSpPr>
            <p:nvPr/>
          </p:nvSpPr>
          <p:spPr bwMode="auto">
            <a:xfrm flipV="1">
              <a:off x="768" y="2678"/>
              <a:ext cx="14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" name="Text Box 71"/>
          <p:cNvSpPr txBox="1">
            <a:spLocks noChangeArrowheads="1"/>
          </p:cNvSpPr>
          <p:nvPr/>
        </p:nvSpPr>
        <p:spPr bwMode="auto">
          <a:xfrm>
            <a:off x="4349824" y="4277072"/>
            <a:ext cx="4191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800">
                <a:latin typeface="Verdana" pitchFamily="34" charset="0"/>
                <a:sym typeface="Wingdings" pitchFamily="2" charset="2"/>
              </a:rPr>
              <a:t></a:t>
            </a:r>
          </a:p>
        </p:txBody>
      </p:sp>
      <p:sp>
        <p:nvSpPr>
          <p:cNvPr id="39" name="Text Box 72"/>
          <p:cNvSpPr txBox="1">
            <a:spLocks noChangeArrowheads="1"/>
          </p:cNvSpPr>
          <p:nvPr/>
        </p:nvSpPr>
        <p:spPr bwMode="auto">
          <a:xfrm>
            <a:off x="5337249" y="5464522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solidFill>
                  <a:srgbClr val="006600"/>
                </a:solidFill>
              </a:rPr>
              <a:t>T</a:t>
            </a:r>
          </a:p>
        </p:txBody>
      </p:sp>
      <p:sp>
        <p:nvSpPr>
          <p:cNvPr id="40" name="Text Box 73"/>
          <p:cNvSpPr txBox="1">
            <a:spLocks noChangeArrowheads="1"/>
          </p:cNvSpPr>
          <p:nvPr/>
        </p:nvSpPr>
        <p:spPr bwMode="auto">
          <a:xfrm>
            <a:off x="5016574" y="4321522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latin typeface="Verdana" pitchFamily="34" charset="0"/>
                <a:sym typeface="Symbol" pitchFamily="18" charset="2"/>
              </a:rPr>
              <a:t></a:t>
            </a:r>
          </a:p>
        </p:txBody>
      </p:sp>
      <p:grpSp>
        <p:nvGrpSpPr>
          <p:cNvPr id="41" name="Group 74"/>
          <p:cNvGrpSpPr>
            <a:grpSpLocks/>
          </p:cNvGrpSpPr>
          <p:nvPr/>
        </p:nvGrpSpPr>
        <p:grpSpPr bwMode="auto">
          <a:xfrm>
            <a:off x="5569024" y="4718397"/>
            <a:ext cx="381000" cy="762000"/>
            <a:chOff x="1152" y="2438"/>
            <a:chExt cx="240" cy="480"/>
          </a:xfrm>
        </p:grpSpPr>
        <p:sp>
          <p:nvSpPr>
            <p:cNvPr id="42" name="Oval 75"/>
            <p:cNvSpPr>
              <a:spLocks noChangeArrowheads="1"/>
            </p:cNvSpPr>
            <p:nvPr/>
          </p:nvSpPr>
          <p:spPr bwMode="auto">
            <a:xfrm>
              <a:off x="1200" y="2438"/>
              <a:ext cx="192" cy="192"/>
            </a:xfrm>
            <a:prstGeom prst="ellipse">
              <a:avLst/>
            </a:prstGeom>
            <a:solidFill>
              <a:srgbClr val="66FF66"/>
            </a:solidFill>
            <a:ln w="12700">
              <a:solidFill>
                <a:srgbClr val="66FF66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eaLnBrk="0" hangingPunct="0"/>
              <a:r>
                <a:rPr lang="en-US" altLang="zh-TW" sz="1600"/>
                <a:t>1</a:t>
              </a:r>
              <a:endParaRPr lang="en-US" altLang="zh-TW" sz="1600" baseline="-25000"/>
            </a:p>
          </p:txBody>
        </p:sp>
        <p:sp>
          <p:nvSpPr>
            <p:cNvPr id="43" name="Line 76"/>
            <p:cNvSpPr>
              <a:spLocks noChangeShapeType="1"/>
            </p:cNvSpPr>
            <p:nvPr/>
          </p:nvSpPr>
          <p:spPr bwMode="auto">
            <a:xfrm flipV="1">
              <a:off x="1152" y="2678"/>
              <a:ext cx="14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" name="Text Box 77"/>
          <p:cNvSpPr txBox="1">
            <a:spLocks noChangeArrowheads="1"/>
          </p:cNvSpPr>
          <p:nvPr/>
        </p:nvSpPr>
        <p:spPr bwMode="auto">
          <a:xfrm>
            <a:off x="5626174" y="4337397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latin typeface="Verdana" pitchFamily="34" charset="0"/>
                <a:sym typeface="Symbol" pitchFamily="18" charset="2"/>
              </a:rPr>
              <a:t></a:t>
            </a:r>
          </a:p>
        </p:txBody>
      </p:sp>
      <p:sp>
        <p:nvSpPr>
          <p:cNvPr id="45" name="Text Box 78"/>
          <p:cNvSpPr txBox="1">
            <a:spLocks noChangeArrowheads="1"/>
          </p:cNvSpPr>
          <p:nvPr/>
        </p:nvSpPr>
        <p:spPr bwMode="auto">
          <a:xfrm>
            <a:off x="5946849" y="5480397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solidFill>
                  <a:srgbClr val="006600"/>
                </a:solidFill>
              </a:rPr>
              <a:t>T</a:t>
            </a:r>
          </a:p>
        </p:txBody>
      </p:sp>
      <p:sp>
        <p:nvSpPr>
          <p:cNvPr id="46" name="Text Box 79"/>
          <p:cNvSpPr txBox="1">
            <a:spLocks noChangeArrowheads="1"/>
          </p:cNvSpPr>
          <p:nvPr/>
        </p:nvSpPr>
        <p:spPr bwMode="auto">
          <a:xfrm>
            <a:off x="6556449" y="5480397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solidFill>
                  <a:srgbClr val="006600"/>
                </a:solidFill>
              </a:rPr>
              <a:t>T</a:t>
            </a:r>
          </a:p>
        </p:txBody>
      </p:sp>
      <p:sp>
        <p:nvSpPr>
          <p:cNvPr id="47" name="Text Box 80"/>
          <p:cNvSpPr txBox="1">
            <a:spLocks noChangeArrowheads="1"/>
          </p:cNvSpPr>
          <p:nvPr/>
        </p:nvSpPr>
        <p:spPr bwMode="auto">
          <a:xfrm>
            <a:off x="6235774" y="4337397"/>
            <a:ext cx="323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latin typeface="Verdana" pitchFamily="34" charset="0"/>
                <a:sym typeface="Symbol" pitchFamily="18" charset="2"/>
              </a:rPr>
              <a:t></a:t>
            </a:r>
          </a:p>
        </p:txBody>
      </p:sp>
      <p:grpSp>
        <p:nvGrpSpPr>
          <p:cNvPr id="48" name="Group 81"/>
          <p:cNvGrpSpPr>
            <a:grpSpLocks/>
          </p:cNvGrpSpPr>
          <p:nvPr/>
        </p:nvGrpSpPr>
        <p:grpSpPr bwMode="auto">
          <a:xfrm>
            <a:off x="6178624" y="4734272"/>
            <a:ext cx="381000" cy="762000"/>
            <a:chOff x="1536" y="2448"/>
            <a:chExt cx="240" cy="480"/>
          </a:xfrm>
        </p:grpSpPr>
        <p:sp>
          <p:nvSpPr>
            <p:cNvPr id="49" name="Oval 82"/>
            <p:cNvSpPr>
              <a:spLocks noChangeArrowheads="1"/>
            </p:cNvSpPr>
            <p:nvPr/>
          </p:nvSpPr>
          <p:spPr bwMode="auto">
            <a:xfrm>
              <a:off x="1584" y="2448"/>
              <a:ext cx="192" cy="192"/>
            </a:xfrm>
            <a:prstGeom prst="ellipse">
              <a:avLst/>
            </a:prstGeom>
            <a:solidFill>
              <a:srgbClr val="66FF66"/>
            </a:solidFill>
            <a:ln w="12700">
              <a:solidFill>
                <a:srgbClr val="66FF66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eaLnBrk="0" hangingPunct="0"/>
              <a:r>
                <a:rPr lang="en-US" altLang="zh-TW" sz="1600"/>
                <a:t>1</a:t>
              </a:r>
              <a:endParaRPr lang="en-US" altLang="zh-TW" sz="1600" baseline="-25000"/>
            </a:p>
          </p:txBody>
        </p:sp>
        <p:sp>
          <p:nvSpPr>
            <p:cNvPr id="50" name="Line 83"/>
            <p:cNvSpPr>
              <a:spLocks noChangeShapeType="1"/>
            </p:cNvSpPr>
            <p:nvPr/>
          </p:nvSpPr>
          <p:spPr bwMode="auto">
            <a:xfrm flipV="1">
              <a:off x="1536" y="2688"/>
              <a:ext cx="14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" name="Group 84"/>
          <p:cNvGrpSpPr>
            <a:grpSpLocks/>
          </p:cNvGrpSpPr>
          <p:nvPr/>
        </p:nvGrpSpPr>
        <p:grpSpPr bwMode="auto">
          <a:xfrm>
            <a:off x="6788224" y="4734272"/>
            <a:ext cx="381000" cy="762000"/>
            <a:chOff x="1920" y="2448"/>
            <a:chExt cx="240" cy="480"/>
          </a:xfrm>
        </p:grpSpPr>
        <p:sp>
          <p:nvSpPr>
            <p:cNvPr id="52" name="Oval 85"/>
            <p:cNvSpPr>
              <a:spLocks noChangeArrowheads="1"/>
            </p:cNvSpPr>
            <p:nvPr/>
          </p:nvSpPr>
          <p:spPr bwMode="auto">
            <a:xfrm>
              <a:off x="1968" y="2448"/>
              <a:ext cx="192" cy="192"/>
            </a:xfrm>
            <a:prstGeom prst="ellipse">
              <a:avLst/>
            </a:prstGeom>
            <a:solidFill>
              <a:srgbClr val="66FF66"/>
            </a:solidFill>
            <a:ln w="12700">
              <a:solidFill>
                <a:srgbClr val="66FF66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eaLnBrk="0" hangingPunct="0"/>
              <a:r>
                <a:rPr lang="en-US" altLang="zh-TW" sz="1600"/>
                <a:t>1</a:t>
              </a:r>
              <a:endParaRPr lang="en-US" altLang="zh-TW" sz="1600" baseline="-25000"/>
            </a:p>
          </p:txBody>
        </p:sp>
        <p:sp>
          <p:nvSpPr>
            <p:cNvPr id="53" name="Line 86"/>
            <p:cNvSpPr>
              <a:spLocks noChangeShapeType="1"/>
            </p:cNvSpPr>
            <p:nvPr/>
          </p:nvSpPr>
          <p:spPr bwMode="auto">
            <a:xfrm flipV="1">
              <a:off x="1920" y="2688"/>
              <a:ext cx="14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" name="Text Box 87"/>
          <p:cNvSpPr txBox="1">
            <a:spLocks noChangeArrowheads="1"/>
          </p:cNvSpPr>
          <p:nvPr/>
        </p:nvSpPr>
        <p:spPr bwMode="auto">
          <a:xfrm>
            <a:off x="7093024" y="5464522"/>
            <a:ext cx="5238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solidFill>
                  <a:srgbClr val="FF0000"/>
                </a:solidFill>
              </a:rPr>
              <a:t>NT</a:t>
            </a:r>
          </a:p>
        </p:txBody>
      </p:sp>
      <p:grpSp>
        <p:nvGrpSpPr>
          <p:cNvPr id="55" name="Group 88"/>
          <p:cNvGrpSpPr>
            <a:grpSpLocks/>
          </p:cNvGrpSpPr>
          <p:nvPr/>
        </p:nvGrpSpPr>
        <p:grpSpPr bwMode="auto">
          <a:xfrm>
            <a:off x="7397824" y="4734272"/>
            <a:ext cx="381000" cy="746125"/>
            <a:chOff x="2304" y="2448"/>
            <a:chExt cx="240" cy="470"/>
          </a:xfrm>
        </p:grpSpPr>
        <p:sp>
          <p:nvSpPr>
            <p:cNvPr id="56" name="Line 89"/>
            <p:cNvSpPr>
              <a:spLocks noChangeShapeType="1"/>
            </p:cNvSpPr>
            <p:nvPr/>
          </p:nvSpPr>
          <p:spPr bwMode="auto">
            <a:xfrm flipV="1">
              <a:off x="2304" y="2678"/>
              <a:ext cx="14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Oval 90"/>
            <p:cNvSpPr>
              <a:spLocks noChangeArrowheads="1"/>
            </p:cNvSpPr>
            <p:nvPr/>
          </p:nvSpPr>
          <p:spPr bwMode="auto">
            <a:xfrm>
              <a:off x="2352" y="2448"/>
              <a:ext cx="192" cy="192"/>
            </a:xfrm>
            <a:prstGeom prst="ellipse">
              <a:avLst/>
            </a:prstGeom>
            <a:solidFill>
              <a:srgbClr val="FF3300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eaLnBrk="0" hangingPunct="0"/>
              <a:r>
                <a:rPr lang="en-US" altLang="zh-TW" sz="1600">
                  <a:solidFill>
                    <a:schemeClr val="bg1"/>
                  </a:solidFill>
                </a:rPr>
                <a:t>0</a:t>
              </a:r>
              <a:endParaRPr lang="en-US" altLang="zh-TW" sz="1600" baseline="-25000">
                <a:solidFill>
                  <a:schemeClr val="bg1"/>
                </a:solidFill>
              </a:endParaRPr>
            </a:p>
          </p:txBody>
        </p:sp>
      </p:grpSp>
      <p:sp>
        <p:nvSpPr>
          <p:cNvPr id="58" name="Text Box 91"/>
          <p:cNvSpPr txBox="1">
            <a:spLocks noChangeArrowheads="1"/>
          </p:cNvSpPr>
          <p:nvPr/>
        </p:nvSpPr>
        <p:spPr bwMode="auto">
          <a:xfrm>
            <a:off x="6788224" y="4277072"/>
            <a:ext cx="4191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800">
                <a:latin typeface="Verdana" pitchFamily="34" charset="0"/>
                <a:sym typeface="Wingdings" pitchFamily="2" charset="2"/>
              </a:rPr>
              <a:t></a:t>
            </a:r>
          </a:p>
        </p:txBody>
      </p:sp>
      <p:sp>
        <p:nvSpPr>
          <p:cNvPr id="59" name="Text Box 92"/>
          <p:cNvSpPr txBox="1">
            <a:spLocks noChangeArrowheads="1"/>
          </p:cNvSpPr>
          <p:nvPr/>
        </p:nvSpPr>
        <p:spPr bwMode="auto">
          <a:xfrm>
            <a:off x="7775649" y="5480397"/>
            <a:ext cx="339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solidFill>
                  <a:srgbClr val="006600"/>
                </a:solidFill>
              </a:rPr>
              <a:t>T</a:t>
            </a:r>
          </a:p>
        </p:txBody>
      </p:sp>
      <p:grpSp>
        <p:nvGrpSpPr>
          <p:cNvPr id="60" name="Group 93"/>
          <p:cNvGrpSpPr>
            <a:grpSpLocks/>
          </p:cNvGrpSpPr>
          <p:nvPr/>
        </p:nvGrpSpPr>
        <p:grpSpPr bwMode="auto">
          <a:xfrm>
            <a:off x="8007424" y="4734272"/>
            <a:ext cx="381000" cy="762000"/>
            <a:chOff x="768" y="2438"/>
            <a:chExt cx="240" cy="480"/>
          </a:xfrm>
        </p:grpSpPr>
        <p:sp>
          <p:nvSpPr>
            <p:cNvPr id="61" name="Oval 94"/>
            <p:cNvSpPr>
              <a:spLocks noChangeArrowheads="1"/>
            </p:cNvSpPr>
            <p:nvPr/>
          </p:nvSpPr>
          <p:spPr bwMode="auto">
            <a:xfrm>
              <a:off x="816" y="2438"/>
              <a:ext cx="192" cy="192"/>
            </a:xfrm>
            <a:prstGeom prst="ellipse">
              <a:avLst/>
            </a:prstGeom>
            <a:solidFill>
              <a:srgbClr val="66FF66"/>
            </a:solidFill>
            <a:ln w="12700">
              <a:solidFill>
                <a:srgbClr val="66FF66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eaLnBrk="0" hangingPunct="0"/>
              <a:r>
                <a:rPr lang="en-US" altLang="zh-TW" sz="1600"/>
                <a:t>1</a:t>
              </a:r>
              <a:endParaRPr lang="en-US" altLang="zh-TW" sz="1600" baseline="-25000"/>
            </a:p>
          </p:txBody>
        </p:sp>
        <p:sp>
          <p:nvSpPr>
            <p:cNvPr id="62" name="Line 95"/>
            <p:cNvSpPr>
              <a:spLocks noChangeShapeType="1"/>
            </p:cNvSpPr>
            <p:nvPr/>
          </p:nvSpPr>
          <p:spPr bwMode="auto">
            <a:xfrm flipV="1">
              <a:off x="768" y="2678"/>
              <a:ext cx="14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" name="Text Box 96"/>
          <p:cNvSpPr txBox="1">
            <a:spLocks noChangeArrowheads="1"/>
          </p:cNvSpPr>
          <p:nvPr/>
        </p:nvSpPr>
        <p:spPr bwMode="auto">
          <a:xfrm>
            <a:off x="7397824" y="4277072"/>
            <a:ext cx="4191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800">
                <a:latin typeface="Verdana" pitchFamily="34" charset="0"/>
                <a:sym typeface="Wingdings" pitchFamily="2" charset="2"/>
              </a:rPr>
              <a:t></a:t>
            </a:r>
          </a:p>
        </p:txBody>
      </p:sp>
    </p:spTree>
    <p:extLst>
      <p:ext uri="{BB962C8B-B14F-4D97-AF65-F5344CB8AC3E}">
        <p14:creationId xmlns:p14="http://schemas.microsoft.com/office/powerpoint/2010/main" val="3800302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/>
      <p:bldP spid="10" grpId="0"/>
      <p:bldP spid="11" grpId="0"/>
      <p:bldP spid="18" grpId="0"/>
      <p:bldP spid="19" grpId="0"/>
      <p:bldP spid="20" grpId="0"/>
      <p:bldP spid="21" grpId="0"/>
      <p:bldP spid="28" grpId="0"/>
      <p:bldP spid="32" grpId="0"/>
      <p:bldP spid="33" grpId="0"/>
      <p:bldP spid="34" grpId="0"/>
      <p:bldP spid="38" grpId="0"/>
      <p:bldP spid="39" grpId="0"/>
      <p:bldP spid="40" grpId="0"/>
      <p:bldP spid="44" grpId="0"/>
      <p:bldP spid="45" grpId="0"/>
      <p:bldP spid="46" grpId="0"/>
      <p:bldP spid="47" grpId="0"/>
      <p:bldP spid="54" grpId="0"/>
      <p:bldP spid="58" grpId="0"/>
      <p:bldP spid="59" grpId="0"/>
      <p:bldP spid="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2-bit Counter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2-bit </a:t>
            </a:r>
            <a:r>
              <a:rPr lang="en-US" altLang="zh-TW" dirty="0" smtClean="0"/>
              <a:t>saturating up/down counter predictor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8</a:t>
            </a:fld>
            <a:endParaRPr lang="zh-TW" altLang="zh-TW"/>
          </a:p>
        </p:txBody>
      </p:sp>
      <p:sp>
        <p:nvSpPr>
          <p:cNvPr id="5" name="Line 34"/>
          <p:cNvSpPr>
            <a:spLocks noChangeShapeType="1"/>
          </p:cNvSpPr>
          <p:nvPr/>
        </p:nvSpPr>
        <p:spPr bwMode="auto">
          <a:xfrm>
            <a:off x="5847292" y="2068661"/>
            <a:ext cx="609600" cy="0"/>
          </a:xfrm>
          <a:prstGeom prst="line">
            <a:avLst/>
          </a:prstGeom>
          <a:noFill/>
          <a:ln w="28575">
            <a:solidFill>
              <a:srgbClr val="006600"/>
            </a:solidFill>
            <a:prstDash val="sysDot"/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>
              <a:latin typeface="+mn-lt"/>
            </a:endParaRPr>
          </a:p>
        </p:txBody>
      </p:sp>
      <p:sp>
        <p:nvSpPr>
          <p:cNvPr id="6" name="Line 35"/>
          <p:cNvSpPr>
            <a:spLocks noChangeShapeType="1"/>
          </p:cNvSpPr>
          <p:nvPr/>
        </p:nvSpPr>
        <p:spPr bwMode="auto">
          <a:xfrm>
            <a:off x="5847292" y="2449661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>
              <a:latin typeface="+mn-lt"/>
            </a:endParaRPr>
          </a:p>
        </p:txBody>
      </p:sp>
      <p:sp>
        <p:nvSpPr>
          <p:cNvPr id="7" name="Text Box 36"/>
          <p:cNvSpPr txBox="1">
            <a:spLocks noChangeArrowheads="1"/>
          </p:cNvSpPr>
          <p:nvPr/>
        </p:nvSpPr>
        <p:spPr bwMode="auto">
          <a:xfrm>
            <a:off x="6517217" y="2257574"/>
            <a:ext cx="122873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latin typeface="+mn-lt"/>
              </a:rPr>
              <a:t>Not Taken</a:t>
            </a:r>
          </a:p>
        </p:txBody>
      </p:sp>
      <p:sp>
        <p:nvSpPr>
          <p:cNvPr id="8" name="Text Box 37"/>
          <p:cNvSpPr txBox="1">
            <a:spLocks noChangeArrowheads="1"/>
          </p:cNvSpPr>
          <p:nvPr/>
        </p:nvSpPr>
        <p:spPr bwMode="auto">
          <a:xfrm>
            <a:off x="6533092" y="1844824"/>
            <a:ext cx="78470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latin typeface="+mn-lt"/>
              </a:rPr>
              <a:t>Taken</a:t>
            </a:r>
          </a:p>
        </p:txBody>
      </p:sp>
      <p:sp>
        <p:nvSpPr>
          <p:cNvPr id="9" name="Oval 38"/>
          <p:cNvSpPr>
            <a:spLocks noChangeArrowheads="1"/>
          </p:cNvSpPr>
          <p:nvPr/>
        </p:nvSpPr>
        <p:spPr bwMode="auto">
          <a:xfrm>
            <a:off x="5923492" y="2754461"/>
            <a:ext cx="381000" cy="381000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 eaLnBrk="0" hangingPunct="0"/>
            <a:endParaRPr lang="en-US" sz="2000" baseline="-250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Oval 39"/>
          <p:cNvSpPr>
            <a:spLocks noChangeArrowheads="1"/>
          </p:cNvSpPr>
          <p:nvPr/>
        </p:nvSpPr>
        <p:spPr bwMode="auto">
          <a:xfrm>
            <a:off x="5923492" y="3364061"/>
            <a:ext cx="381000" cy="381000"/>
          </a:xfrm>
          <a:prstGeom prst="ellipse">
            <a:avLst/>
          </a:prstGeom>
          <a:solidFill>
            <a:srgbClr val="66FF66"/>
          </a:solidFill>
          <a:ln w="1270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 eaLnBrk="0" hangingPunct="0"/>
            <a:endParaRPr lang="en-US" sz="2000" baseline="-25000">
              <a:latin typeface="+mn-lt"/>
            </a:endParaRPr>
          </a:p>
        </p:txBody>
      </p:sp>
      <p:sp>
        <p:nvSpPr>
          <p:cNvPr id="11" name="Text Box 40"/>
          <p:cNvSpPr txBox="1">
            <a:spLocks noChangeArrowheads="1"/>
          </p:cNvSpPr>
          <p:nvPr/>
        </p:nvSpPr>
        <p:spPr bwMode="auto">
          <a:xfrm>
            <a:off x="6518805" y="2773511"/>
            <a:ext cx="20020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latin typeface="+mn-lt"/>
              </a:rPr>
              <a:t>Predict Not taken</a:t>
            </a:r>
          </a:p>
        </p:txBody>
      </p:sp>
      <p:sp>
        <p:nvSpPr>
          <p:cNvPr id="12" name="Text Box 41"/>
          <p:cNvSpPr txBox="1">
            <a:spLocks noChangeArrowheads="1"/>
          </p:cNvSpPr>
          <p:nvPr/>
        </p:nvSpPr>
        <p:spPr bwMode="auto">
          <a:xfrm>
            <a:off x="6533092" y="3383111"/>
            <a:ext cx="155805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latin typeface="+mn-lt"/>
              </a:rPr>
              <a:t>Predict taken</a:t>
            </a:r>
          </a:p>
        </p:txBody>
      </p:sp>
      <p:sp>
        <p:nvSpPr>
          <p:cNvPr id="13" name="Text Box 49"/>
          <p:cNvSpPr txBox="1">
            <a:spLocks noChangeArrowheads="1"/>
          </p:cNvSpPr>
          <p:nvPr/>
        </p:nvSpPr>
        <p:spPr bwMode="auto">
          <a:xfrm>
            <a:off x="5834063" y="3971403"/>
            <a:ext cx="2567498" cy="16312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lnSpc>
                <a:spcPct val="125000"/>
              </a:lnSpc>
            </a:pPr>
            <a:r>
              <a:rPr lang="en-US" sz="2000">
                <a:latin typeface="+mn-lt"/>
              </a:rPr>
              <a:t>ST: Strongly Taken</a:t>
            </a:r>
          </a:p>
          <a:p>
            <a:pPr algn="l" eaLnBrk="0" hangingPunct="0">
              <a:lnSpc>
                <a:spcPct val="125000"/>
              </a:lnSpc>
            </a:pPr>
            <a:r>
              <a:rPr lang="en-US" sz="2000">
                <a:latin typeface="+mn-lt"/>
              </a:rPr>
              <a:t>WT: Weakly Taken</a:t>
            </a:r>
          </a:p>
          <a:p>
            <a:pPr algn="l" eaLnBrk="0" hangingPunct="0">
              <a:lnSpc>
                <a:spcPct val="125000"/>
              </a:lnSpc>
            </a:pPr>
            <a:r>
              <a:rPr lang="en-US" sz="2000">
                <a:latin typeface="+mn-lt"/>
              </a:rPr>
              <a:t>WN: Weakly Not Taken</a:t>
            </a:r>
          </a:p>
          <a:p>
            <a:pPr algn="l" eaLnBrk="0" hangingPunct="0">
              <a:lnSpc>
                <a:spcPct val="125000"/>
              </a:lnSpc>
            </a:pPr>
            <a:r>
              <a:rPr lang="en-US" sz="2000">
                <a:latin typeface="+mn-lt"/>
              </a:rPr>
              <a:t>SN: Strongly Not Taken</a:t>
            </a:r>
          </a:p>
        </p:txBody>
      </p:sp>
      <p:grpSp>
        <p:nvGrpSpPr>
          <p:cNvPr id="14" name="Group 62"/>
          <p:cNvGrpSpPr>
            <a:grpSpLocks/>
          </p:cNvGrpSpPr>
          <p:nvPr/>
        </p:nvGrpSpPr>
        <p:grpSpPr bwMode="auto">
          <a:xfrm>
            <a:off x="1263650" y="2505373"/>
            <a:ext cx="2819400" cy="2363787"/>
            <a:chOff x="2016" y="1103"/>
            <a:chExt cx="1776" cy="1489"/>
          </a:xfrm>
        </p:grpSpPr>
        <p:sp>
          <p:nvSpPr>
            <p:cNvPr id="15" name="Oval 32"/>
            <p:cNvSpPr>
              <a:spLocks noChangeArrowheads="1"/>
            </p:cNvSpPr>
            <p:nvPr/>
          </p:nvSpPr>
          <p:spPr bwMode="auto">
            <a:xfrm>
              <a:off x="2016" y="2159"/>
              <a:ext cx="432" cy="432"/>
            </a:xfrm>
            <a:prstGeom prst="ellipse">
              <a:avLst/>
            </a:prstGeom>
            <a:solidFill>
              <a:srgbClr val="FF3300"/>
            </a:solidFill>
            <a:ln w="127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eaLnBrk="0" hangingPunct="0"/>
              <a:r>
                <a:rPr lang="en-US" altLang="zh-TW" sz="2000">
                  <a:solidFill>
                    <a:schemeClr val="bg1"/>
                  </a:solidFill>
                </a:rPr>
                <a:t>01/</a:t>
              </a:r>
            </a:p>
            <a:p>
              <a:pPr eaLnBrk="0" hangingPunct="0"/>
              <a:r>
                <a:rPr lang="en-US" altLang="zh-TW" sz="2000">
                  <a:solidFill>
                    <a:schemeClr val="bg1"/>
                  </a:solidFill>
                </a:rPr>
                <a:t>WN</a:t>
              </a:r>
              <a:endParaRPr lang="en-US" altLang="zh-TW" sz="2000" baseline="-25000">
                <a:solidFill>
                  <a:schemeClr val="bg1"/>
                </a:solidFill>
              </a:endParaRPr>
            </a:p>
          </p:txBody>
        </p:sp>
        <p:sp>
          <p:nvSpPr>
            <p:cNvPr id="16" name="Oval 46"/>
            <p:cNvSpPr>
              <a:spLocks noChangeArrowheads="1"/>
            </p:cNvSpPr>
            <p:nvPr/>
          </p:nvSpPr>
          <p:spPr bwMode="auto">
            <a:xfrm>
              <a:off x="3360" y="2159"/>
              <a:ext cx="432" cy="432"/>
            </a:xfrm>
            <a:prstGeom prst="ellipse">
              <a:avLst/>
            </a:prstGeom>
            <a:solidFill>
              <a:srgbClr val="FF3300"/>
            </a:solidFill>
            <a:ln w="127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eaLnBrk="0" hangingPunct="0"/>
              <a:r>
                <a:rPr lang="en-US" altLang="zh-TW" sz="2000">
                  <a:solidFill>
                    <a:schemeClr val="bg1"/>
                  </a:solidFill>
                </a:rPr>
                <a:t>00/</a:t>
              </a:r>
            </a:p>
            <a:p>
              <a:pPr eaLnBrk="0" hangingPunct="0"/>
              <a:r>
                <a:rPr lang="en-US" altLang="zh-TW" sz="2000">
                  <a:solidFill>
                    <a:schemeClr val="bg1"/>
                  </a:solidFill>
                </a:rPr>
                <a:t>SN</a:t>
              </a:r>
              <a:endParaRPr lang="en-US" altLang="zh-TW" sz="2000" baseline="-25000">
                <a:solidFill>
                  <a:schemeClr val="bg1"/>
                </a:solidFill>
              </a:endParaRPr>
            </a:p>
          </p:txBody>
        </p:sp>
        <p:sp>
          <p:nvSpPr>
            <p:cNvPr id="17" name="Oval 47"/>
            <p:cNvSpPr>
              <a:spLocks noChangeArrowheads="1"/>
            </p:cNvSpPr>
            <p:nvPr/>
          </p:nvSpPr>
          <p:spPr bwMode="auto">
            <a:xfrm>
              <a:off x="2016" y="1103"/>
              <a:ext cx="432" cy="432"/>
            </a:xfrm>
            <a:prstGeom prst="ellipse">
              <a:avLst/>
            </a:prstGeom>
            <a:solidFill>
              <a:srgbClr val="66FF66"/>
            </a:solidFill>
            <a:ln w="127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eaLnBrk="0" hangingPunct="0"/>
              <a:r>
                <a:rPr lang="en-US" altLang="zh-TW" sz="2000"/>
                <a:t>10/</a:t>
              </a:r>
            </a:p>
            <a:p>
              <a:pPr eaLnBrk="0" hangingPunct="0"/>
              <a:r>
                <a:rPr lang="en-US" altLang="zh-TW" sz="2000"/>
                <a:t>WT</a:t>
              </a:r>
              <a:endParaRPr lang="en-US" altLang="zh-TW" sz="2000" baseline="-25000"/>
            </a:p>
          </p:txBody>
        </p:sp>
        <p:sp>
          <p:nvSpPr>
            <p:cNvPr id="18" name="Oval 48"/>
            <p:cNvSpPr>
              <a:spLocks noChangeArrowheads="1"/>
            </p:cNvSpPr>
            <p:nvPr/>
          </p:nvSpPr>
          <p:spPr bwMode="auto">
            <a:xfrm>
              <a:off x="3360" y="1103"/>
              <a:ext cx="432" cy="432"/>
            </a:xfrm>
            <a:prstGeom prst="ellipse">
              <a:avLst/>
            </a:prstGeom>
            <a:solidFill>
              <a:srgbClr val="66FF66"/>
            </a:solidFill>
            <a:ln w="127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eaLnBrk="0" hangingPunct="0"/>
              <a:r>
                <a:rPr lang="en-US" altLang="zh-TW" sz="2000"/>
                <a:t>11/</a:t>
              </a:r>
            </a:p>
            <a:p>
              <a:pPr eaLnBrk="0" hangingPunct="0"/>
              <a:r>
                <a:rPr lang="en-US" altLang="zh-TW" sz="2000"/>
                <a:t>ST</a:t>
              </a:r>
              <a:endParaRPr lang="en-US" altLang="zh-TW" sz="2000" baseline="-25000"/>
            </a:p>
          </p:txBody>
        </p:sp>
        <p:cxnSp>
          <p:nvCxnSpPr>
            <p:cNvPr id="19" name="AutoShape 50"/>
            <p:cNvCxnSpPr>
              <a:cxnSpLocks noChangeShapeType="1"/>
              <a:stCxn id="16" idx="4"/>
              <a:endCxn id="15" idx="4"/>
            </p:cNvCxnSpPr>
            <p:nvPr/>
          </p:nvCxnSpPr>
          <p:spPr bwMode="auto">
            <a:xfrm rot="5400000">
              <a:off x="2903" y="1920"/>
              <a:ext cx="1" cy="1344"/>
            </a:xfrm>
            <a:prstGeom prst="curvedConnector3">
              <a:avLst>
                <a:gd name="adj1" fmla="val 36900000"/>
              </a:avLst>
            </a:prstGeom>
            <a:noFill/>
            <a:ln w="28575">
              <a:solidFill>
                <a:srgbClr val="006600"/>
              </a:solidFill>
              <a:prstDash val="sysDot"/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51"/>
            <p:cNvCxnSpPr>
              <a:cxnSpLocks noChangeShapeType="1"/>
              <a:stCxn id="15" idx="7"/>
              <a:endCxn id="16" idx="0"/>
            </p:cNvCxnSpPr>
            <p:nvPr/>
          </p:nvCxnSpPr>
          <p:spPr bwMode="auto">
            <a:xfrm rot="16200000">
              <a:off x="2949" y="1595"/>
              <a:ext cx="63" cy="1191"/>
            </a:xfrm>
            <a:prstGeom prst="curvedConnector3">
              <a:avLst>
                <a:gd name="adj1" fmla="val 417458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AutoShape 52"/>
            <p:cNvCxnSpPr>
              <a:cxnSpLocks noChangeShapeType="1"/>
              <a:stCxn id="16" idx="5"/>
              <a:endCxn id="16" idx="7"/>
            </p:cNvCxnSpPr>
            <p:nvPr/>
          </p:nvCxnSpPr>
          <p:spPr bwMode="auto">
            <a:xfrm rot="5400000" flipH="1" flipV="1">
              <a:off x="3577" y="2374"/>
              <a:ext cx="306" cy="1"/>
            </a:xfrm>
            <a:prstGeom prst="curvedConnector5">
              <a:avLst>
                <a:gd name="adj1" fmla="val -67648"/>
                <a:gd name="adj2" fmla="val 61400000"/>
                <a:gd name="adj3" fmla="val 167648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AutoShape 53"/>
            <p:cNvCxnSpPr>
              <a:cxnSpLocks noChangeShapeType="1"/>
              <a:stCxn id="15" idx="2"/>
              <a:endCxn id="17" idx="2"/>
            </p:cNvCxnSpPr>
            <p:nvPr/>
          </p:nvCxnSpPr>
          <p:spPr bwMode="auto">
            <a:xfrm rot="10800000" flipH="1">
              <a:off x="2016" y="1319"/>
              <a:ext cx="1" cy="1056"/>
            </a:xfrm>
            <a:prstGeom prst="curvedConnector3">
              <a:avLst>
                <a:gd name="adj1" fmla="val -52000000"/>
              </a:avLst>
            </a:prstGeom>
            <a:noFill/>
            <a:ln w="28575">
              <a:solidFill>
                <a:srgbClr val="006600"/>
              </a:solidFill>
              <a:prstDash val="sysDot"/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AutoShape 54"/>
            <p:cNvCxnSpPr>
              <a:cxnSpLocks noChangeShapeType="1"/>
              <a:stCxn id="17" idx="0"/>
              <a:endCxn id="18" idx="0"/>
            </p:cNvCxnSpPr>
            <p:nvPr/>
          </p:nvCxnSpPr>
          <p:spPr bwMode="auto">
            <a:xfrm rot="5400000" flipV="1">
              <a:off x="2903" y="432"/>
              <a:ext cx="1" cy="1344"/>
            </a:xfrm>
            <a:prstGeom prst="curvedConnector3">
              <a:avLst>
                <a:gd name="adj1" fmla="val -31200000"/>
              </a:avLst>
            </a:prstGeom>
            <a:noFill/>
            <a:ln w="28575">
              <a:solidFill>
                <a:srgbClr val="006600"/>
              </a:solidFill>
              <a:prstDash val="sysDot"/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AutoShape 55"/>
            <p:cNvCxnSpPr>
              <a:cxnSpLocks noChangeShapeType="1"/>
              <a:stCxn id="18" idx="7"/>
              <a:endCxn id="18" idx="5"/>
            </p:cNvCxnSpPr>
            <p:nvPr/>
          </p:nvCxnSpPr>
          <p:spPr bwMode="auto">
            <a:xfrm rot="5400000" flipV="1">
              <a:off x="3577" y="1318"/>
              <a:ext cx="306" cy="1"/>
            </a:xfrm>
            <a:prstGeom prst="curvedConnector5">
              <a:avLst>
                <a:gd name="adj1" fmla="val -67648"/>
                <a:gd name="adj2" fmla="val 51300000"/>
                <a:gd name="adj3" fmla="val 167648"/>
              </a:avLst>
            </a:prstGeom>
            <a:noFill/>
            <a:ln w="28575">
              <a:solidFill>
                <a:srgbClr val="006600"/>
              </a:solidFill>
              <a:prstDash val="sysDot"/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AutoShape 56"/>
            <p:cNvCxnSpPr>
              <a:cxnSpLocks noChangeShapeType="1"/>
              <a:stCxn id="18" idx="4"/>
              <a:endCxn id="17" idx="5"/>
            </p:cNvCxnSpPr>
            <p:nvPr/>
          </p:nvCxnSpPr>
          <p:spPr bwMode="auto">
            <a:xfrm rot="16200000" flipV="1">
              <a:off x="2949" y="908"/>
              <a:ext cx="63" cy="1191"/>
            </a:xfrm>
            <a:prstGeom prst="curvedConnector3">
              <a:avLst>
                <a:gd name="adj1" fmla="val -349208"/>
              </a:avLst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AutoShape 60"/>
            <p:cNvCxnSpPr>
              <a:cxnSpLocks noChangeShapeType="1"/>
              <a:stCxn id="17" idx="4"/>
              <a:endCxn id="15" idx="0"/>
            </p:cNvCxnSpPr>
            <p:nvPr/>
          </p:nvCxnSpPr>
          <p:spPr bwMode="auto">
            <a:xfrm rot="5400000">
              <a:off x="1920" y="1847"/>
              <a:ext cx="624" cy="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7" name="文字方塊 26"/>
          <p:cNvSpPr txBox="1"/>
          <p:nvPr/>
        </p:nvSpPr>
        <p:spPr>
          <a:xfrm>
            <a:off x="827584" y="5661248"/>
            <a:ext cx="56437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Give inertial in responding external changes</a:t>
            </a:r>
            <a:endParaRPr lang="zh-TW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7496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7374</TotalTime>
  <Words>1857</Words>
  <Application>Microsoft Office PowerPoint</Application>
  <PresentationFormat>如螢幕大小 (4:3)</PresentationFormat>
  <Paragraphs>464</Paragraphs>
  <Slides>26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26</vt:i4>
      </vt:variant>
    </vt:vector>
  </HeadingPairs>
  <TitlesOfParts>
    <vt:vector size="39" baseType="lpstr">
      <vt:lpstr>Gulim</vt:lpstr>
      <vt:lpstr>ＭＳ Ｐゴシック</vt:lpstr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Verdana</vt:lpstr>
      <vt:lpstr>Wingdings</vt:lpstr>
      <vt:lpstr>Contemporary Portrait</vt:lpstr>
      <vt:lpstr>CS5100 Advanced Computer Architecture  Advanced Branch Prediction</vt:lpstr>
      <vt:lpstr>About This Lecture</vt:lpstr>
      <vt:lpstr>Control Speculation with Branch Prediction</vt:lpstr>
      <vt:lpstr>What to Predict?</vt:lpstr>
      <vt:lpstr>Static Branch Prediction for Direction</vt:lpstr>
      <vt:lpstr>Static Branch Prediction for Direction</vt:lpstr>
      <vt:lpstr>Dynamic Branch Prediction for Direction</vt:lpstr>
      <vt:lpstr>Problems with the Simple Predictor</vt:lpstr>
      <vt:lpstr>2-bit Counter</vt:lpstr>
      <vt:lpstr>For More Advanced Branch Prediction …</vt:lpstr>
      <vt:lpstr>Branches Are Correlated!</vt:lpstr>
      <vt:lpstr>Capturing Global Branch Correlation</vt:lpstr>
      <vt:lpstr>Two Level Global Branch Prediction</vt:lpstr>
      <vt:lpstr>How Does the Global Predictor Work?</vt:lpstr>
      <vt:lpstr>Differentiating Per Branch Behavior</vt:lpstr>
      <vt:lpstr>Capturing Local Correlation</vt:lpstr>
      <vt:lpstr>Hybrid Branch Predictor</vt:lpstr>
      <vt:lpstr>Tradeoff between Cost and Precision</vt:lpstr>
      <vt:lpstr>Outline</vt:lpstr>
      <vt:lpstr>Prediction of Branch Targets</vt:lpstr>
      <vt:lpstr>How about Subroutine Returns?</vt:lpstr>
      <vt:lpstr>Return Address Stack</vt:lpstr>
      <vt:lpstr>Outline</vt:lpstr>
      <vt:lpstr>Predicated Execution</vt:lpstr>
      <vt:lpstr>Conditional Move Operations</vt:lpstr>
      <vt:lpstr>Recap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CS5100 Advanced Computer Architecture  Advanced Branch Prediction</dc:title>
  <dc:creator>Chung-Ta King</dc:creator>
  <cp:lastModifiedBy>Chung-Ta King</cp:lastModifiedBy>
  <cp:revision>913</cp:revision>
  <dcterms:created xsi:type="dcterms:W3CDTF">2000-02-07T23:54:30Z</dcterms:created>
  <dcterms:modified xsi:type="dcterms:W3CDTF">2017-04-09T16:29:25Z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